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8" r:id="rId12"/>
    <p:sldId id="267" r:id="rId13"/>
    <p:sldId id="274" r:id="rId14"/>
    <p:sldId id="273" r:id="rId15"/>
    <p:sldId id="272" r:id="rId16"/>
    <p:sldId id="271" r:id="rId17"/>
    <p:sldId id="269" r:id="rId18"/>
    <p:sldId id="270" r:id="rId19"/>
    <p:sldId id="279" r:id="rId20"/>
    <p:sldId id="266" r:id="rId21"/>
    <p:sldId id="278" r:id="rId22"/>
    <p:sldId id="277" r:id="rId23"/>
    <p:sldId id="276" r:id="rId24"/>
    <p:sldId id="285" r:id="rId25"/>
    <p:sldId id="284" r:id="rId26"/>
    <p:sldId id="286" r:id="rId27"/>
    <p:sldId id="283" r:id="rId28"/>
    <p:sldId id="282" r:id="rId29"/>
    <p:sldId id="281" r:id="rId3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42" y="-2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455650-859E-4BBA-BA5D-A49CD6105378}" type="datetimeFigureOut">
              <a:rPr lang="zh-TW" altLang="en-US" smtClean="0"/>
              <a:t>2016/10/17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1077E-2528-457B-BBC7-D7ECDAC07DE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037210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51077E-2528-457B-BBC7-D7ECDAC07DE1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7698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C960-B3E7-4D4A-B6C6-EA974A24B5CA}" type="datetimeFigureOut">
              <a:rPr lang="zh-TW" altLang="en-US" smtClean="0"/>
              <a:t>2016/10/17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71BE1-EB95-4455-B5C7-AB17E1755D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1254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C960-B3E7-4D4A-B6C6-EA974A24B5CA}" type="datetimeFigureOut">
              <a:rPr lang="zh-TW" altLang="en-US" smtClean="0"/>
              <a:t>2016/10/17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71BE1-EB95-4455-B5C7-AB17E1755D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4214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C960-B3E7-4D4A-B6C6-EA974A24B5CA}" type="datetimeFigureOut">
              <a:rPr lang="zh-TW" altLang="en-US" smtClean="0"/>
              <a:t>2016/10/17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71BE1-EB95-4455-B5C7-AB17E1755D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553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C960-B3E7-4D4A-B6C6-EA974A24B5CA}" type="datetimeFigureOut">
              <a:rPr lang="zh-TW" altLang="en-US" smtClean="0"/>
              <a:t>2016/10/17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71BE1-EB95-4455-B5C7-AB17E1755D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6557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C960-B3E7-4D4A-B6C6-EA974A24B5CA}" type="datetimeFigureOut">
              <a:rPr lang="zh-TW" altLang="en-US" smtClean="0"/>
              <a:t>2016/10/17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71BE1-EB95-4455-B5C7-AB17E1755D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82521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C960-B3E7-4D4A-B6C6-EA974A24B5CA}" type="datetimeFigureOut">
              <a:rPr lang="zh-TW" altLang="en-US" smtClean="0"/>
              <a:t>2016/10/17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71BE1-EB95-4455-B5C7-AB17E1755D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4002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C960-B3E7-4D4A-B6C6-EA974A24B5CA}" type="datetimeFigureOut">
              <a:rPr lang="zh-TW" altLang="en-US" smtClean="0"/>
              <a:t>2016/10/17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71BE1-EB95-4455-B5C7-AB17E1755D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90675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C960-B3E7-4D4A-B6C6-EA974A24B5CA}" type="datetimeFigureOut">
              <a:rPr lang="zh-TW" altLang="en-US" smtClean="0"/>
              <a:t>2016/10/17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71BE1-EB95-4455-B5C7-AB17E1755D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2738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C960-B3E7-4D4A-B6C6-EA974A24B5CA}" type="datetimeFigureOut">
              <a:rPr lang="zh-TW" altLang="en-US" smtClean="0"/>
              <a:t>2016/10/17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71BE1-EB95-4455-B5C7-AB17E1755D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49881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C960-B3E7-4D4A-B6C6-EA974A24B5CA}" type="datetimeFigureOut">
              <a:rPr lang="zh-TW" altLang="en-US" smtClean="0"/>
              <a:t>2016/10/17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71BE1-EB95-4455-B5C7-AB17E1755D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02013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19C960-B3E7-4D4A-B6C6-EA974A24B5CA}" type="datetimeFigureOut">
              <a:rPr lang="zh-TW" altLang="en-US" smtClean="0"/>
              <a:t>2016/10/17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E71BE1-EB95-4455-B5C7-AB17E1755D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1752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9C960-B3E7-4D4A-B6C6-EA974A24B5CA}" type="datetimeFigureOut">
              <a:rPr lang="zh-TW" altLang="en-US" smtClean="0"/>
              <a:t>2016/10/17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71BE1-EB95-4455-B5C7-AB17E1755D9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4400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117690"/>
            <a:ext cx="12077204" cy="2243373"/>
          </a:xfrm>
        </p:spPr>
        <p:txBody>
          <a:bodyPr>
            <a:normAutofit/>
          </a:bodyPr>
          <a:lstStyle/>
          <a:p>
            <a:r>
              <a:rPr lang="en-US" altLang="zh-TW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Budget of Typhoon </a:t>
            </a:r>
            <a:r>
              <a:rPr lang="en-US" altLang="zh-TW" sz="6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Nari</a:t>
            </a:r>
            <a:r>
              <a:rPr lang="en-US" altLang="zh-TW" sz="6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(2001)</a:t>
            </a:r>
            <a:endParaRPr lang="zh-TW" alt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204716" y="5219510"/>
            <a:ext cx="1187248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Yang, M.-J.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*, S. A. Braun, and D.-S. Chen, 2011: Water budget of Typhoon </a:t>
            </a:r>
            <a:r>
              <a:rPr lang="en-US" altLang="zh-TW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Nari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(2001).</a:t>
            </a:r>
            <a:r>
              <a:rPr lang="en-US" altLang="zh-TW" sz="3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Mon. </a:t>
            </a:r>
            <a:r>
              <a:rPr lang="en-US" altLang="zh-TW" sz="3200" i="1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Wea</a:t>
            </a:r>
            <a:r>
              <a:rPr lang="en-US" altLang="zh-TW" sz="32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Rev.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altLang="zh-TW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139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3809-3828, </a:t>
            </a:r>
            <a:r>
              <a:rPr lang="en-US" altLang="zh-TW" sz="3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doi</a:t>
            </a:r>
            <a:r>
              <a:rPr lang="en-US" altLang="zh-TW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10.1175/MWR-D-10-05090.1. (SCI)</a:t>
            </a:r>
            <a:endParaRPr lang="zh-TW" altLang="en-US" sz="3200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4" name="副標題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9628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64910" y="81198"/>
            <a:ext cx="5931090" cy="549275"/>
          </a:xfrm>
        </p:spPr>
        <p:txBody>
          <a:bodyPr>
            <a:normAutofit/>
          </a:bodyPr>
          <a:lstStyle/>
          <a:p>
            <a:r>
              <a:rPr lang="en-US" altLang="zh-TW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Simulated structures (Land stage)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776" y="630473"/>
            <a:ext cx="8805393" cy="622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6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7861110" y="2981515"/>
            <a:ext cx="4330890" cy="356941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TW" dirty="0"/>
              <a:t>(a) </a:t>
            </a:r>
            <a:r>
              <a:rPr lang="en-US" altLang="zh-TW" dirty="0" smtClean="0"/>
              <a:t>tangential velocity</a:t>
            </a:r>
          </a:p>
          <a:p>
            <a:pPr marL="0" indent="0">
              <a:buNone/>
            </a:pPr>
            <a:r>
              <a:rPr lang="en-US" altLang="zh-TW" dirty="0"/>
              <a:t>(b) radial </a:t>
            </a:r>
            <a:r>
              <a:rPr lang="en-US" altLang="zh-TW" dirty="0" smtClean="0"/>
              <a:t>velocity</a:t>
            </a:r>
          </a:p>
          <a:p>
            <a:pPr marL="0" indent="0">
              <a:buNone/>
            </a:pPr>
            <a:r>
              <a:rPr lang="en-US" altLang="zh-TW" dirty="0"/>
              <a:t>(c) vertical </a:t>
            </a:r>
            <a:r>
              <a:rPr lang="en-US" altLang="zh-TW" dirty="0" smtClean="0"/>
              <a:t>velocity</a:t>
            </a:r>
          </a:p>
          <a:p>
            <a:pPr marL="0" indent="0">
              <a:buNone/>
            </a:pPr>
            <a:r>
              <a:rPr lang="en-US" altLang="zh-TW" dirty="0"/>
              <a:t>(d) water vapor mixing </a:t>
            </a:r>
            <a:r>
              <a:rPr lang="en-US" altLang="zh-TW" dirty="0" smtClean="0"/>
              <a:t>ratio</a:t>
            </a:r>
          </a:p>
          <a:p>
            <a:pPr marL="0" indent="0">
              <a:buNone/>
            </a:pPr>
            <a:r>
              <a:rPr lang="en-US" altLang="zh-TW" dirty="0"/>
              <a:t>(e) cloud water and ice mixing </a:t>
            </a:r>
            <a:r>
              <a:rPr lang="en-US" altLang="zh-TW" dirty="0" smtClean="0"/>
              <a:t>ratios</a:t>
            </a:r>
          </a:p>
          <a:p>
            <a:pPr marL="0" indent="0">
              <a:buNone/>
            </a:pPr>
            <a:r>
              <a:rPr lang="en-US" altLang="zh-TW" dirty="0"/>
              <a:t>(f) rain </a:t>
            </a:r>
            <a:r>
              <a:rPr lang="en-US" altLang="zh-TW" dirty="0" smtClean="0"/>
              <a:t>,snow , </a:t>
            </a:r>
            <a:r>
              <a:rPr lang="en-US" altLang="zh-TW" dirty="0"/>
              <a:t>and </a:t>
            </a:r>
            <a:r>
              <a:rPr lang="en-US" altLang="zh-TW" dirty="0" err="1" smtClean="0"/>
              <a:t>graupel</a:t>
            </a:r>
            <a:r>
              <a:rPr lang="en-US" altLang="zh-TW" dirty="0" smtClean="0"/>
              <a:t> </a:t>
            </a:r>
            <a:r>
              <a:rPr lang="en-US" altLang="zh-TW" dirty="0"/>
              <a:t>mixing </a:t>
            </a:r>
            <a:r>
              <a:rPr lang="en-US" altLang="zh-TW" dirty="0" smtClean="0"/>
              <a:t>ratios</a:t>
            </a:r>
            <a:endParaRPr lang="zh-TW" alt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1194" t="18133" r="21362" b="48381"/>
          <a:stretch>
            <a:fillRect/>
          </a:stretch>
        </p:blipFill>
        <p:spPr bwMode="auto">
          <a:xfrm>
            <a:off x="8177875" y="-64944"/>
            <a:ext cx="3175925" cy="2906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31" y="0"/>
            <a:ext cx="7467679" cy="6759337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920621" y="1203519"/>
            <a:ext cx="778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60m/s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23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782" t="11769" r="16589" b="8681"/>
          <a:stretch>
            <a:fillRect/>
          </a:stretch>
        </p:blipFill>
        <p:spPr bwMode="auto">
          <a:xfrm>
            <a:off x="668740" y="12013"/>
            <a:ext cx="7356143" cy="6687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1194" t="18133" r="21362" b="48381"/>
          <a:stretch>
            <a:fillRect/>
          </a:stretch>
        </p:blipFill>
        <p:spPr bwMode="auto">
          <a:xfrm>
            <a:off x="8518934" y="65381"/>
            <a:ext cx="3004325" cy="274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內容版面配置區 2"/>
          <p:cNvSpPr txBox="1">
            <a:spLocks/>
          </p:cNvSpPr>
          <p:nvPr/>
        </p:nvSpPr>
        <p:spPr>
          <a:xfrm>
            <a:off x="8024883" y="3114437"/>
            <a:ext cx="4330890" cy="356941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TW" smtClean="0"/>
              <a:t>(a) tangential velocity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mtClean="0"/>
              <a:t>(b) radial velocity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mtClean="0"/>
              <a:t>(c) vertical velocity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mtClean="0"/>
              <a:t>(d) water vapor mixing ratio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mtClean="0"/>
              <a:t>(e) cloud water and ice mixing ratios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mtClean="0"/>
              <a:t>(f) rain ,snow , and graupel mixing ratios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841188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510654" y="0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3600" b="1" dirty="0"/>
              <a:t>Budget formulation</a:t>
            </a:r>
            <a:endParaRPr lang="zh-TW" altLang="en-US" sz="3600" b="1" dirty="0"/>
          </a:p>
        </p:txBody>
      </p:sp>
      <p:sp>
        <p:nvSpPr>
          <p:cNvPr id="5" name="內容版面配置區 4"/>
          <p:cNvSpPr txBox="1">
            <a:spLocks noGrp="1"/>
          </p:cNvSpPr>
          <p:nvPr>
            <p:ph idx="1"/>
          </p:nvPr>
        </p:nvSpPr>
        <p:spPr>
          <a:xfrm>
            <a:off x="510654" y="1184180"/>
            <a:ext cx="10515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2000" b="1" dirty="0"/>
              <a:t>Cylindrical coordinates (r, </a:t>
            </a:r>
            <a:r>
              <a:rPr lang="el-GR" altLang="zh-TW" sz="2000" b="1" dirty="0"/>
              <a:t>λ</a:t>
            </a:r>
            <a:r>
              <a:rPr lang="en-US" altLang="zh-TW" sz="2000" b="1" dirty="0"/>
              <a:t>, z)</a:t>
            </a:r>
          </a:p>
          <a:p>
            <a:pPr>
              <a:buFont typeface="Arial" pitchFamily="34" charset="0"/>
              <a:buChar char="•"/>
            </a:pPr>
            <a:r>
              <a:rPr lang="en-US" altLang="zh-TW" sz="2000" b="1" dirty="0"/>
              <a:t>TC center :</a:t>
            </a:r>
          </a:p>
          <a:p>
            <a:pPr marL="0" indent="0">
              <a:buNone/>
            </a:pPr>
            <a:r>
              <a:rPr lang="en-US" altLang="zh-TW" sz="2000" b="1" dirty="0"/>
              <a:t>    over ocean:</a:t>
            </a:r>
            <a:r>
              <a:rPr lang="en-US" altLang="zh-TW" sz="2000" dirty="0"/>
              <a:t> the center of minimum sea level pressure</a:t>
            </a:r>
          </a:p>
          <a:p>
            <a:pPr marL="0" indent="0">
              <a:buNone/>
            </a:pPr>
            <a:r>
              <a:rPr lang="en-US" altLang="zh-TW" sz="2000" b="1" dirty="0"/>
              <a:t>    over land:</a:t>
            </a:r>
            <a:r>
              <a:rPr lang="en-US" altLang="zh-TW" sz="2000" dirty="0"/>
              <a:t> the primary vortex circulation center at 4-km altitude</a:t>
            </a:r>
          </a:p>
          <a:p>
            <a:pPr marL="0" indent="0">
              <a:buNone/>
            </a:pPr>
            <a:endParaRPr lang="en-US" altLang="zh-TW" sz="2000" b="1" dirty="0"/>
          </a:p>
          <a:p>
            <a:pPr marL="0" indent="0">
              <a:buNone/>
            </a:pPr>
            <a:endParaRPr lang="en-US" altLang="zh-TW" sz="2000" b="1" dirty="0"/>
          </a:p>
          <a:p>
            <a:pPr marL="0" indent="0">
              <a:buNone/>
            </a:pPr>
            <a:endParaRPr lang="zh-TW" altLang="en-US" sz="2000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510654" y="2738556"/>
            <a:ext cx="38164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sz="2000" b="1" dirty="0"/>
              <a:t>Definitions of averages:</a:t>
            </a:r>
          </a:p>
          <a:p>
            <a:r>
              <a:rPr lang="en-US" altLang="zh-TW" sz="2000" b="1" dirty="0"/>
              <a:t>     </a:t>
            </a:r>
            <a:r>
              <a:rPr lang="en-US" altLang="zh-TW" sz="2000" dirty="0"/>
              <a:t>temporal and </a:t>
            </a:r>
            <a:r>
              <a:rPr lang="en-US" altLang="zh-TW" sz="2000" dirty="0" err="1"/>
              <a:t>azimuthal</a:t>
            </a:r>
            <a:r>
              <a:rPr lang="en-US" altLang="zh-TW" sz="2000" dirty="0"/>
              <a:t> mean: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23435" t="27557" r="44531" b="59782"/>
          <a:stretch>
            <a:fillRect/>
          </a:stretch>
        </p:blipFill>
        <p:spPr bwMode="auto">
          <a:xfrm>
            <a:off x="798686" y="3452318"/>
            <a:ext cx="3528392" cy="78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 l="13610" t="46456" r="27948" b="29919"/>
          <a:stretch>
            <a:fillRect/>
          </a:stretch>
        </p:blipFill>
        <p:spPr bwMode="auto">
          <a:xfrm>
            <a:off x="942702" y="4910776"/>
            <a:ext cx="2952328" cy="670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 l="28748" t="79531" r="49336" b="8657"/>
          <a:stretch>
            <a:fillRect/>
          </a:stretch>
        </p:blipFill>
        <p:spPr bwMode="auto">
          <a:xfrm>
            <a:off x="942702" y="6055132"/>
            <a:ext cx="2376264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/>
          <p:cNvSpPr txBox="1"/>
          <p:nvPr/>
        </p:nvSpPr>
        <p:spPr>
          <a:xfrm>
            <a:off x="798685" y="4388308"/>
            <a:ext cx="52199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time-averaged and vertically </a:t>
            </a:r>
            <a:r>
              <a:rPr lang="en-US" altLang="zh-TW" sz="2000" dirty="0" smtClean="0"/>
              <a:t>integrated amount:</a:t>
            </a:r>
            <a:endParaRPr lang="zh-TW" altLang="en-US" sz="20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798686" y="5581760"/>
            <a:ext cx="74168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/>
              <a:t>time-averaged, volumetrically integrated amount:</a:t>
            </a:r>
            <a:endParaRPr lang="zh-TW" alt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40354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226132" y="-165202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TW" sz="3600" b="1" dirty="0"/>
              <a:t>Budget formulation </a:t>
            </a:r>
            <a:endParaRPr lang="zh-TW" altLang="en-US" sz="3600" b="1" dirty="0"/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850" t="51544" r="3463" b="32546"/>
          <a:stretch>
            <a:fillRect/>
          </a:stretch>
        </p:blipFill>
        <p:spPr bwMode="auto">
          <a:xfrm>
            <a:off x="1970966" y="789229"/>
            <a:ext cx="3944165" cy="518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 l="18976" t="67454" r="22555" b="21409"/>
          <a:stretch>
            <a:fillRect/>
          </a:stretch>
        </p:blipFill>
        <p:spPr bwMode="auto">
          <a:xfrm>
            <a:off x="5915131" y="863859"/>
            <a:ext cx="3098042" cy="44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 l="7180" t="56891" r="1274" b="26713"/>
          <a:stretch>
            <a:fillRect/>
          </a:stretch>
        </p:blipFill>
        <p:spPr bwMode="auto">
          <a:xfrm>
            <a:off x="1970966" y="1567965"/>
            <a:ext cx="3960440" cy="531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l="20844" t="73287" r="12671" b="15782"/>
          <a:stretch>
            <a:fillRect/>
          </a:stretch>
        </p:blipFill>
        <p:spPr bwMode="auto">
          <a:xfrm>
            <a:off x="6095999" y="1651543"/>
            <a:ext cx="3363153" cy="44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4" cstate="print"/>
          <a:srcRect l="4965" t="50000" r="2579" b="33441"/>
          <a:stretch>
            <a:fillRect/>
          </a:stretch>
        </p:blipFill>
        <p:spPr bwMode="auto">
          <a:xfrm>
            <a:off x="1954691" y="2285279"/>
            <a:ext cx="3960440" cy="52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 cstate="print"/>
          <a:srcRect l="18561" t="66559" r="2579" b="17516"/>
          <a:stretch>
            <a:fillRect/>
          </a:stretch>
        </p:blipFill>
        <p:spPr bwMode="auto">
          <a:xfrm>
            <a:off x="5988837" y="2358145"/>
            <a:ext cx="3024336" cy="451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12"/>
          <p:cNvSpPr txBox="1"/>
          <p:nvPr/>
        </p:nvSpPr>
        <p:spPr>
          <a:xfrm>
            <a:off x="0" y="920913"/>
            <a:ext cx="2411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 Water vapor (</a:t>
            </a:r>
            <a:r>
              <a:rPr lang="en-US" altLang="zh-TW" b="1" dirty="0" err="1"/>
              <a:t>qv</a:t>
            </a:r>
            <a:r>
              <a:rPr lang="en-US" altLang="zh-TW" b="1" dirty="0"/>
              <a:t>):</a:t>
            </a:r>
            <a:endParaRPr lang="zh-TW" altLang="en-US" b="1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88248" y="1640261"/>
            <a:ext cx="2015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TW" b="1" dirty="0"/>
              <a:t> Cloud (qc):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0" y="2285279"/>
            <a:ext cx="20517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 Precipitation (</a:t>
            </a:r>
            <a:r>
              <a:rPr lang="en-US" altLang="zh-TW" b="1" dirty="0" err="1"/>
              <a:t>qp</a:t>
            </a:r>
            <a:r>
              <a:rPr lang="en-US" altLang="zh-TW" b="1" dirty="0"/>
              <a:t>):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8303568" y="-2417"/>
            <a:ext cx="3888432" cy="923330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TW" dirty="0"/>
              <a:t>V’: horizontal air motion</a:t>
            </a:r>
          </a:p>
          <a:p>
            <a:r>
              <a:rPr lang="en-US" altLang="zh-TW" dirty="0"/>
              <a:t>W: vertical air motion</a:t>
            </a:r>
          </a:p>
          <a:p>
            <a:r>
              <a:rPr lang="en-US" altLang="zh-TW" dirty="0"/>
              <a:t>V</a:t>
            </a:r>
            <a:r>
              <a:rPr lang="en-US" altLang="zh-TW" sz="1400" dirty="0"/>
              <a:t>T</a:t>
            </a:r>
            <a:r>
              <a:rPr lang="en-US" altLang="zh-TW" dirty="0"/>
              <a:t>: hydrometeor terminal velocities</a:t>
            </a:r>
            <a:endParaRPr lang="zh-TW" altLang="en-US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 cstate="print"/>
          <a:srcRect l="50800" t="17375" r="15666" b="16243"/>
          <a:stretch>
            <a:fillRect/>
          </a:stretch>
        </p:blipFill>
        <p:spPr bwMode="auto">
          <a:xfrm>
            <a:off x="172368" y="2809455"/>
            <a:ext cx="5178872" cy="3967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 l="55977" t="51181" r="22107" b="44094"/>
          <a:stretch>
            <a:fillRect/>
          </a:stretch>
        </p:blipFill>
        <p:spPr bwMode="auto">
          <a:xfrm>
            <a:off x="5915131" y="3465619"/>
            <a:ext cx="5770619" cy="69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/>
          <a:srcRect l="18259" t="74806" r="18650" b="3932"/>
          <a:stretch>
            <a:fillRect/>
          </a:stretch>
        </p:blipFill>
        <p:spPr bwMode="auto">
          <a:xfrm>
            <a:off x="5351240" y="4882671"/>
            <a:ext cx="6840760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65313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071514" y="255639"/>
            <a:ext cx="4517408" cy="326115"/>
          </a:xfrm>
        </p:spPr>
        <p:txBody>
          <a:bodyPr>
            <a:noAutofit/>
          </a:bodyPr>
          <a:lstStyle/>
          <a:p>
            <a:r>
              <a:rPr lang="en-US" altLang="zh-TW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Result(water vapor budget)</a:t>
            </a:r>
            <a:endParaRPr lang="zh-TW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21" y="0"/>
            <a:ext cx="7894093" cy="664646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1214651" y="321732"/>
            <a:ext cx="2724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Condensation+depositio</a:t>
            </a:r>
            <a:r>
              <a:rPr lang="en-US" altLang="zh-TW" dirty="0" err="1"/>
              <a:t>n</a:t>
            </a:r>
            <a:endParaRPr lang="en-US" altLang="zh-TW" dirty="0"/>
          </a:p>
        </p:txBody>
      </p:sp>
      <p:sp>
        <p:nvSpPr>
          <p:cNvPr id="12" name="矩形 11"/>
          <p:cNvSpPr/>
          <p:nvPr/>
        </p:nvSpPr>
        <p:spPr>
          <a:xfrm>
            <a:off x="7250765" y="300123"/>
            <a:ext cx="5564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b="1" dirty="0"/>
              <a:t>HFC</a:t>
            </a:r>
            <a:endParaRPr lang="zh-TW" altLang="en-US" b="1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991357" y="247690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Evaporation</a:t>
            </a:r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7309273" y="2461519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VFC</a:t>
            </a:r>
            <a:endParaRPr lang="zh-TW" altLang="en-US" sz="2000" b="1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1460704" y="462800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Sum of (a) and (c)</a:t>
            </a:r>
            <a:endParaRPr lang="zh-TW" altLang="en-US" dirty="0"/>
          </a:p>
        </p:txBody>
      </p:sp>
      <p:sp>
        <p:nvSpPr>
          <p:cNvPr id="18" name="文字方塊 17"/>
          <p:cNvSpPr txBox="1"/>
          <p:nvPr/>
        </p:nvSpPr>
        <p:spPr>
          <a:xfrm>
            <a:off x="5839266" y="4653693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Sum of (b) and (d)</a:t>
            </a:r>
            <a:endParaRPr lang="zh-TW" altLang="en-US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8071514" y="581754"/>
            <a:ext cx="1845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/>
              <a:t>Over ocean</a:t>
            </a:r>
            <a:endParaRPr lang="zh-TW" altLang="en-US" sz="2800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872" y="6569584"/>
            <a:ext cx="7571642" cy="322822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 l="55977" t="51181" r="22107" b="44094"/>
          <a:stretch>
            <a:fillRect/>
          </a:stretch>
        </p:blipFill>
        <p:spPr bwMode="auto">
          <a:xfrm>
            <a:off x="8029353" y="2585323"/>
            <a:ext cx="4001440" cy="69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6738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4149" y="2350430"/>
            <a:ext cx="5338035" cy="3323684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50430"/>
            <a:ext cx="5634765" cy="3493140"/>
          </a:xfrm>
          <a:prstGeom prst="rect">
            <a:avLst/>
          </a:prstGeom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Result(water vapor budget)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2539301" y="5964524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Divergence term</a:t>
            </a:r>
            <a:endParaRPr lang="zh-TW" altLang="en-US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6949368" y="5964524"/>
            <a:ext cx="4781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Boundary layer source &amp; vertical diffusion term</a:t>
            </a:r>
            <a:endParaRPr lang="zh-TW" altLang="en-US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838200" y="1312673"/>
            <a:ext cx="18450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800" dirty="0"/>
              <a:t>Over ocean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40366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9962" y="-28095"/>
            <a:ext cx="10515600" cy="1325563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vapor budget after landfall 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9962" y="798462"/>
            <a:ext cx="7085455" cy="560100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51194" t="18133" r="21362" b="48381"/>
          <a:stretch>
            <a:fillRect/>
          </a:stretch>
        </p:blipFill>
        <p:spPr bwMode="auto">
          <a:xfrm>
            <a:off x="9174162" y="0"/>
            <a:ext cx="2859159" cy="2616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文字方塊 12"/>
          <p:cNvSpPr txBox="1"/>
          <p:nvPr/>
        </p:nvSpPr>
        <p:spPr>
          <a:xfrm>
            <a:off x="1030858" y="1009034"/>
            <a:ext cx="27243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Condensation+depositio</a:t>
            </a:r>
            <a:r>
              <a:rPr lang="en-US" altLang="zh-TW" dirty="0" err="1"/>
              <a:t>n</a:t>
            </a:r>
            <a:endParaRPr lang="en-US" altLang="zh-TW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6187241" y="1043179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HFC</a:t>
            </a:r>
            <a:endParaRPr lang="zh-TW" altLang="en-US" sz="2000" b="1" dirty="0"/>
          </a:p>
        </p:txBody>
      </p:sp>
      <p:sp>
        <p:nvSpPr>
          <p:cNvPr id="15" name="文字方塊 14"/>
          <p:cNvSpPr txBox="1"/>
          <p:nvPr/>
        </p:nvSpPr>
        <p:spPr>
          <a:xfrm>
            <a:off x="1030858" y="2854051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Evaporation</a:t>
            </a:r>
            <a:endParaRPr lang="zh-TW" altLang="en-US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6187241" y="2866285"/>
            <a:ext cx="720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VFC</a:t>
            </a:r>
            <a:endParaRPr lang="zh-TW" altLang="en-US" sz="2000" b="1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1034632" y="4628677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Sum of (a) and (c)</a:t>
            </a:r>
            <a:endParaRPr lang="zh-TW" altLang="en-US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4387041" y="4674724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Sum of (b) and (d)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95" y="6538466"/>
            <a:ext cx="6448234" cy="35150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6520" y="2897562"/>
            <a:ext cx="4773807" cy="246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7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water vapor budget after landfall 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1351" y="2113596"/>
            <a:ext cx="9491944" cy="2881484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2621188" y="504865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Divergence term</a:t>
            </a:r>
            <a:endParaRPr lang="zh-TW" altLang="en-US" b="1" dirty="0"/>
          </a:p>
        </p:txBody>
      </p:sp>
      <p:sp>
        <p:nvSpPr>
          <p:cNvPr id="6" name="文字方塊 5"/>
          <p:cNvSpPr txBox="1"/>
          <p:nvPr/>
        </p:nvSpPr>
        <p:spPr>
          <a:xfrm>
            <a:off x="6237323" y="4995079"/>
            <a:ext cx="47813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Boundary layer source &amp; vertical diffusion term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249572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865496" y="0"/>
            <a:ext cx="10515600" cy="1325563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Condensed water budget(ocean stage)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9896" y="989798"/>
            <a:ext cx="6802582" cy="586820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738535" y="1798350"/>
            <a:ext cx="182088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dirty="0"/>
              <a:t>net </a:t>
            </a:r>
            <a:r>
              <a:rPr lang="en-US" altLang="zh-TW" dirty="0" smtClean="0"/>
              <a:t>condensation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9369515" y="1801617"/>
            <a:ext cx="55611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dirty="0"/>
              <a:t>HFC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9375927" y="3644825"/>
            <a:ext cx="54329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dirty="0"/>
              <a:t>VFC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1060074" y="3537104"/>
            <a:ext cx="1512168" cy="5847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/>
              <a:t>Precipitation</a:t>
            </a:r>
          </a:p>
          <a:p>
            <a:pPr algn="ctr"/>
            <a:r>
              <a:rPr lang="en-US" altLang="zh-TW" sz="1600" b="1" dirty="0"/>
              <a:t> fallout term</a:t>
            </a:r>
            <a:endParaRPr lang="zh-TW" altLang="en-US" sz="1600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435182" y="5436785"/>
            <a:ext cx="2124236" cy="338554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/>
              <a:t>Boundary layer source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9375927" y="5313674"/>
            <a:ext cx="2051720" cy="58477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b="1" dirty="0"/>
              <a:t>Precipitation fallout+ </a:t>
            </a:r>
          </a:p>
          <a:p>
            <a:r>
              <a:rPr lang="en-US" altLang="zh-TW" sz="1600" b="1" dirty="0"/>
              <a:t>total flux</a:t>
            </a:r>
            <a:r>
              <a:rPr lang="zh-TW" altLang="en-US" sz="1600" b="1" dirty="0"/>
              <a:t> </a:t>
            </a:r>
            <a:r>
              <a:rPr lang="en-US" altLang="zh-TW" sz="1600" b="1" dirty="0"/>
              <a:t>convergence</a:t>
            </a:r>
            <a:endParaRPr lang="zh-TW" altLang="en-US" sz="1600" b="1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1" y="1059904"/>
            <a:ext cx="2941606" cy="158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21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Outline 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09433" y="1498078"/>
            <a:ext cx="10944367" cy="4861778"/>
          </a:xfrm>
        </p:spPr>
        <p:txBody>
          <a:bodyPr>
            <a:normAutofit lnSpcReduction="10000"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description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Budget formulation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</a:t>
            </a:r>
          </a:p>
          <a:p>
            <a:pPr marL="0" indent="0">
              <a:buNone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a. water vapor budget</a:t>
            </a:r>
          </a:p>
          <a:p>
            <a:pPr marL="0" indent="0">
              <a:buNone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b. condensed water budget</a:t>
            </a:r>
          </a:p>
          <a:p>
            <a:pPr marL="0" indent="0">
              <a:buNone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c. Vertically integrated sources and sinks</a:t>
            </a:r>
          </a:p>
          <a:p>
            <a:pPr marL="0" indent="0">
              <a:buNone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d. Volume-integrated budget</a:t>
            </a:r>
          </a:p>
          <a:p>
            <a:pPr marL="0" indent="0">
              <a:buNone/>
            </a:pP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e. precipitation efficiencies</a:t>
            </a: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</a:p>
          <a:p>
            <a:pPr marL="0" indent="0">
              <a:buNone/>
            </a:pP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925453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42665" y="1"/>
            <a:ext cx="10026935" cy="600932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Condensed water </a:t>
            </a:r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budget(ocean stage)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1501659" y="1778375"/>
            <a:ext cx="54540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TW" dirty="0"/>
              <a:t>rain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310100" y="3547048"/>
            <a:ext cx="891654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TW" dirty="0" err="1"/>
              <a:t>graupel</a:t>
            </a:r>
            <a:endParaRPr lang="en-US" altLang="zh-TW" dirty="0"/>
          </a:p>
        </p:txBody>
      </p:sp>
      <p:sp>
        <p:nvSpPr>
          <p:cNvPr id="8" name="文字方塊 7"/>
          <p:cNvSpPr txBox="1"/>
          <p:nvPr/>
        </p:nvSpPr>
        <p:spPr>
          <a:xfrm>
            <a:off x="1419073" y="5278488"/>
            <a:ext cx="682303" cy="36933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altLang="zh-TW" dirty="0"/>
              <a:t>snow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4468020" y="560180"/>
            <a:ext cx="82407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dirty="0"/>
              <a:t>Source</a:t>
            </a:r>
          </a:p>
        </p:txBody>
      </p:sp>
      <p:sp>
        <p:nvSpPr>
          <p:cNvPr id="10" name="文字方塊 9"/>
          <p:cNvSpPr txBox="1"/>
          <p:nvPr/>
        </p:nvSpPr>
        <p:spPr>
          <a:xfrm>
            <a:off x="8809498" y="600933"/>
            <a:ext cx="55335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dirty="0"/>
              <a:t>sink</a:t>
            </a:r>
            <a:endParaRPr lang="zh-TW" altLang="en-US" dirty="0"/>
          </a:p>
        </p:txBody>
      </p:sp>
      <p:pic>
        <p:nvPicPr>
          <p:cNvPr id="12" name="內容版面配置區 1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8624" y="929080"/>
            <a:ext cx="9048075" cy="5999122"/>
          </a:xfrm>
          <a:prstGeom prst="rect">
            <a:avLst/>
          </a:prstGeom>
        </p:spPr>
      </p:pic>
      <p:cxnSp>
        <p:nvCxnSpPr>
          <p:cNvPr id="4" name="直線接點 3"/>
          <p:cNvCxnSpPr/>
          <p:nvPr/>
        </p:nvCxnSpPr>
        <p:spPr>
          <a:xfrm>
            <a:off x="2844800" y="2147707"/>
            <a:ext cx="398780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7137400" y="4051300"/>
            <a:ext cx="4025900" cy="254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34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55487" y="-99342"/>
            <a:ext cx="9689516" cy="1018532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Condensed water budget(after landfall)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7088" y="688058"/>
            <a:ext cx="6928799" cy="5915942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55487" y="1537313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dirty="0"/>
              <a:t>Net </a:t>
            </a:r>
            <a:r>
              <a:rPr lang="en-US" altLang="zh-TW" sz="1600" b="1" dirty="0" smtClean="0"/>
              <a:t>condensation</a:t>
            </a:r>
            <a:endParaRPr lang="zh-TW" altLang="en-US" sz="16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9162512" y="1327293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HFC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121897" y="3501333"/>
            <a:ext cx="2112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Precipitation fallout</a:t>
            </a:r>
            <a:endParaRPr lang="zh-TW" altLang="en-US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9162512" y="3316667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VFC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-48717" y="5126799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Precipitation + HFC+VFC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75580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8233" y="839350"/>
            <a:ext cx="7656394" cy="6018650"/>
          </a:xfrm>
          <a:prstGeom prst="rect">
            <a:avLst/>
          </a:prstGeo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53033" y="-164590"/>
            <a:ext cx="10043614" cy="839350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vertically integrated sources and sinks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59956" y="1669450"/>
            <a:ext cx="17782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b="1" dirty="0"/>
              <a:t>Total rain source</a:t>
            </a:r>
            <a:endParaRPr lang="zh-TW" altLang="en-US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356167" y="3449325"/>
            <a:ext cx="188206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b="1" dirty="0"/>
              <a:t>Warm rain source</a:t>
            </a:r>
            <a:endParaRPr lang="zh-TW" altLang="en-US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459956" y="5229200"/>
            <a:ext cx="177827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b="1" dirty="0"/>
              <a:t>Cold rain source</a:t>
            </a:r>
            <a:endParaRPr lang="zh-TW" altLang="en-US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3662672" y="54509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Over ocean</a:t>
            </a:r>
            <a:endParaRPr lang="zh-TW" altLang="en-US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7056906" y="490094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Landfall stage</a:t>
            </a:r>
            <a:endParaRPr lang="zh-TW" altLang="en-US" b="1" dirty="0"/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76018" y="4508500"/>
            <a:ext cx="2932934" cy="1836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2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內容版面配置區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5437" y="794340"/>
            <a:ext cx="6477429" cy="6063660"/>
          </a:xfrm>
          <a:prstGeom prst="rect">
            <a:avLst/>
          </a:prstGeom>
        </p:spPr>
      </p:pic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101220" y="0"/>
            <a:ext cx="9451153" cy="621437"/>
          </a:xfrm>
        </p:spPr>
        <p:txBody>
          <a:bodyPr>
            <a:no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vertically integrated sources and sinks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字方塊 5"/>
          <p:cNvSpPr txBox="1"/>
          <p:nvPr/>
        </p:nvSpPr>
        <p:spPr>
          <a:xfrm>
            <a:off x="4682125" y="45875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Ocean stage</a:t>
            </a:r>
            <a:endParaRPr lang="zh-TW" altLang="en-US" b="1" dirty="0"/>
          </a:p>
        </p:txBody>
      </p:sp>
      <p:sp>
        <p:nvSpPr>
          <p:cNvPr id="7" name="文字方塊 6"/>
          <p:cNvSpPr txBox="1"/>
          <p:nvPr/>
        </p:nvSpPr>
        <p:spPr>
          <a:xfrm>
            <a:off x="6973233" y="436771"/>
            <a:ext cx="18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Landfall stage</a:t>
            </a:r>
            <a:endParaRPr lang="zh-TW" altLang="en-US" b="1" dirty="0"/>
          </a:p>
        </p:txBody>
      </p:sp>
      <p:sp>
        <p:nvSpPr>
          <p:cNvPr id="8" name="文字方塊 7"/>
          <p:cNvSpPr txBox="1"/>
          <p:nvPr/>
        </p:nvSpPr>
        <p:spPr>
          <a:xfrm>
            <a:off x="1967406" y="1735159"/>
            <a:ext cx="147565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b="1" dirty="0"/>
              <a:t>condensation</a:t>
            </a:r>
            <a:endParaRPr lang="zh-TW" altLang="en-US" b="1" dirty="0"/>
          </a:p>
        </p:txBody>
      </p:sp>
      <p:sp>
        <p:nvSpPr>
          <p:cNvPr id="9" name="文字方塊 8"/>
          <p:cNvSpPr txBox="1"/>
          <p:nvPr/>
        </p:nvSpPr>
        <p:spPr>
          <a:xfrm>
            <a:off x="2111422" y="3527197"/>
            <a:ext cx="133164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/>
              <a:t>evaporation</a:t>
            </a:r>
            <a:endParaRPr lang="zh-TW" altLang="en-US" b="1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355425" y="5333830"/>
            <a:ext cx="213001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TW" b="1" dirty="0"/>
              <a:t>Precipitation fallout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261744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98795" y="23955"/>
            <a:ext cx="7983939" cy="6834045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0" y="692672"/>
            <a:ext cx="4872251" cy="1337480"/>
          </a:xfrm>
        </p:spPr>
        <p:txBody>
          <a:bodyPr>
            <a:noAutofit/>
          </a:bodyPr>
          <a:lstStyle/>
          <a:p>
            <a:r>
              <a:rPr lang="en-US" altLang="zh-TW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Volume-integrated </a:t>
            </a:r>
            <a:r>
              <a:rPr lang="en-US" altLang="zh-TW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budgets</a:t>
            </a:r>
            <a:endParaRPr lang="zh-TW" alt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6022075" y="2272903"/>
            <a:ext cx="1625766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dirty="0" smtClean="0"/>
              <a:t>5.5%(1.3/23.5) </a:t>
            </a:r>
            <a:endParaRPr lang="zh-TW" altLang="en-US" dirty="0"/>
          </a:p>
        </p:txBody>
      </p:sp>
      <p:sp>
        <p:nvSpPr>
          <p:cNvPr id="3" name="文字方塊 2"/>
          <p:cNvSpPr txBox="1"/>
          <p:nvPr/>
        </p:nvSpPr>
        <p:spPr>
          <a:xfrm>
            <a:off x="10467576" y="2642235"/>
            <a:ext cx="1515158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dirty="0" smtClean="0"/>
              <a:t>15%(4.7/31.3)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896362" y="2338604"/>
            <a:ext cx="2904962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dirty="0" smtClean="0"/>
              <a:t>10.9%[(1.3+4.7)/(23.5+31.3)]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5873797" y="1522747"/>
            <a:ext cx="1922321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dirty="0" smtClean="0"/>
              <a:t>87.8%=(46.9/53.4)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6022075" y="5200388"/>
            <a:ext cx="1923925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dirty="0" smtClean="0"/>
              <a:t>122.3%(80.6/65.9)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647917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" grpId="2" animBg="1"/>
      <p:bldP spid="3" grpId="0" animBg="1"/>
      <p:bldP spid="3" grpId="1" animBg="1"/>
      <p:bldP spid="3" grpId="2" animBg="1"/>
      <p:bldP spid="7" grpId="0" animBg="1"/>
      <p:bldP spid="7" grpId="1" animBg="1"/>
      <p:bldP spid="7" grpId="2" animBg="1"/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798" t="21556" r="49105" b="7982"/>
          <a:stretch>
            <a:fillRect/>
          </a:stretch>
        </p:blipFill>
        <p:spPr bwMode="auto">
          <a:xfrm>
            <a:off x="4027038" y="337831"/>
            <a:ext cx="7772646" cy="6512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63774" y="337831"/>
            <a:ext cx="4872251" cy="1337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5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Volume-integrated budgets</a:t>
            </a:r>
            <a:endParaRPr lang="zh-TW" alt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3785737" y="1124234"/>
            <a:ext cx="758541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dirty="0" smtClean="0"/>
              <a:t>21.9%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3794835" y="4456651"/>
            <a:ext cx="758541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dirty="0" smtClean="0"/>
              <a:t>37.4%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6201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97006" y="235231"/>
            <a:ext cx="10515600" cy="1325563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Precipitation efficiency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3655" y="1694208"/>
            <a:ext cx="8087436" cy="43990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TW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cloud microphysics precipitation efficiency (CMPE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51335" t="26088" r="22710" b="8681"/>
          <a:stretch>
            <a:fillRect/>
          </a:stretch>
        </p:blipFill>
        <p:spPr bwMode="auto">
          <a:xfrm>
            <a:off x="6458462" y="254000"/>
            <a:ext cx="5255941" cy="66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40375" t="29420" r="36875" b="56573"/>
          <a:stretch>
            <a:fillRect/>
          </a:stretch>
        </p:blipFill>
        <p:spPr bwMode="auto">
          <a:xfrm>
            <a:off x="606700" y="2279481"/>
            <a:ext cx="2326421" cy="805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 l="41366" t="53544" r="27420" b="32281"/>
          <a:stretch>
            <a:fillRect/>
          </a:stretch>
        </p:blipFill>
        <p:spPr bwMode="auto">
          <a:xfrm>
            <a:off x="721535" y="4978400"/>
            <a:ext cx="2892555" cy="73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字方塊 6"/>
          <p:cNvSpPr txBox="1"/>
          <p:nvPr/>
        </p:nvSpPr>
        <p:spPr>
          <a:xfrm>
            <a:off x="449918" y="4196320"/>
            <a:ext cx="48722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large-scale precipitation </a:t>
            </a:r>
            <a:r>
              <a:rPr lang="en-US" altLang="zh-TW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efficiency(LPSE)</a:t>
            </a:r>
            <a:endParaRPr lang="zh-TW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171096" y="2019225"/>
            <a:ext cx="2607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(Total precipitation</a:t>
            </a:r>
            <a:r>
              <a:rPr lang="en-US" altLang="zh-TW" sz="2000" dirty="0" smtClean="0"/>
              <a:t>) </a:t>
            </a:r>
            <a:endParaRPr lang="zh-TW" altLang="en-US" sz="20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3064981" y="2797238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(Total condensation)</a:t>
            </a:r>
            <a:endParaRPr lang="zh-TW" altLang="en-US" sz="2000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3417616" y="4859447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(Total precipitation)</a:t>
            </a:r>
            <a:endParaRPr lang="zh-TW" altLang="en-US" sz="2000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1900007" y="573801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(Total vapor transport into a large-scale area)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4945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92541" y="-112546"/>
            <a:ext cx="10515600" cy="1325563"/>
          </a:xfrm>
        </p:spPr>
        <p:txBody>
          <a:bodyPr/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63773" y="1102293"/>
            <a:ext cx="10944368" cy="5448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vapor </a:t>
            </a: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budget</a:t>
            </a:r>
          </a:p>
          <a:p>
            <a:pPr marL="0" indent="0">
              <a:buNone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1.evaporation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ocean surface 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11% of the </a:t>
            </a:r>
            <a:r>
              <a:rPr lang="en-US" altLang="zh-TW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inward horizontal 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vapor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within a 150-km radius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the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storm center, and the net horizontal vapor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convergence into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storm is </a:t>
            </a:r>
            <a:r>
              <a:rPr lang="en-US" altLang="zh-TW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88%of the 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net condensation. </a:t>
            </a:r>
            <a:r>
              <a:rPr lang="en-US" altLang="zh-TW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ocean 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 of water vapor in the inner core is a </a:t>
            </a:r>
            <a:r>
              <a:rPr lang="en-US" altLang="zh-TW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small portion 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(5.5%) of horizontal vapor </a:t>
            </a:r>
            <a:r>
              <a:rPr lang="en-US" altLang="zh-TW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import.</a:t>
            </a:r>
          </a:p>
          <a:p>
            <a:pPr marL="0" indent="0">
              <a:buNone/>
            </a:pPr>
            <a:endPara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2.After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landfall, Taiwan’s steep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terrain enhances </a:t>
            </a:r>
            <a:r>
              <a:rPr lang="en-US" altLang="zh-TW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Nari’s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secondary circulation significantly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results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stronger horizontal vapor import at lower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levels and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more cloud ice and snow export to outer regions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at upper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levels across the inner core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3.the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horizontal vapor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convergence into the storm within 150 km is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increased to 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122% of the net condensation after landfall.</a:t>
            </a:r>
            <a:endParaRPr lang="zh-TW" altLang="en-US" sz="24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29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05818"/>
            <a:ext cx="10515600" cy="1325563"/>
          </a:xfrm>
        </p:spPr>
        <p:txBody>
          <a:bodyPr/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43138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the condensed water </a:t>
            </a: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budget</a:t>
            </a:r>
          </a:p>
          <a:p>
            <a:pPr marL="0" indent="0">
              <a:buNone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1.precipitation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particles are falling out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as quickly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 they are produced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2.warmrain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processes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dominate in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eyewall region, while the cold rain processes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are comparable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warm rain processes outside of the eyewall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altLang="zh-TW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altLang="zh-TW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3.After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landfall, cold rain processes are further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enhanced above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Taiwan terrain and the storm-total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condensation within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 km of the center is increased by 22%.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968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119465"/>
            <a:ext cx="10515600" cy="1325563"/>
          </a:xfrm>
        </p:spPr>
        <p:txBody>
          <a:bodyPr/>
          <a:lstStyle/>
          <a:p>
            <a:r>
              <a:rPr lang="en-US" altLang="zh-TW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01221" y="1445028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Precipitation </a:t>
            </a:r>
            <a:r>
              <a:rPr lang="en-US" altLang="zh-TW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</a:p>
          <a:p>
            <a:pPr marL="0" indent="0">
              <a:buNone/>
            </a:pP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1.Precipitation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efficiency, defined from either the large-scale or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microphysics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perspective, </a:t>
            </a:r>
            <a:r>
              <a:rPr lang="en-US" altLang="zh-TW" sz="2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 </a:t>
            </a:r>
            <a:r>
              <a:rPr lang="en-US" altLang="zh-TW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increased </a:t>
            </a:r>
            <a:r>
              <a:rPr lang="en-US" altLang="zh-TW" sz="2400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10%–20% over </a:t>
            </a:r>
            <a:r>
              <a:rPr lang="en-US" altLang="zh-TW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outer-</a:t>
            </a:r>
            <a:r>
              <a:rPr lang="en-US" altLang="zh-TW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rainband</a:t>
            </a:r>
            <a:r>
              <a:rPr lang="en-US" altLang="zh-TW" sz="24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region after landfall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agreement with the </a:t>
            </a:r>
            <a:r>
              <a:rPr lang="en-US" altLang="zh-TW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enhanced surface </a:t>
            </a:r>
            <a:r>
              <a:rPr lang="en-US" altLang="zh-TW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rainfall over the complex terrain.</a:t>
            </a:r>
            <a:endParaRPr lang="zh-TW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61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24302" y="0"/>
            <a:ext cx="10515600" cy="1325563"/>
          </a:xfrm>
        </p:spPr>
        <p:txBody>
          <a:bodyPr/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74426" y="1566318"/>
            <a:ext cx="10515600" cy="4351338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Although there have been many observational and modeling studies of tropical cyclones (TCs), 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understanding of TCs’ budgets of vapor and condensate and the changes of budgets after TCs’ landfall is still quite limited.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high-resolution (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2-km horizontal grid size and 2-min data interval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model output from a cloud-resolving simulation of Typhoon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Nari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(2001) is used to examine the vapor and condensate budgets and the 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respective changes of the budgets after </a:t>
            </a:r>
            <a:r>
              <a:rPr lang="en-US" altLang="zh-TW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Nari’s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landfall on Taiwan.</a:t>
            </a:r>
            <a:endParaRPr lang="zh-TW" altLang="en-US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196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2277" y="1325563"/>
            <a:ext cx="10739650" cy="5748882"/>
          </a:xfrm>
        </p:spPr>
        <p:txBody>
          <a:bodyPr>
            <a:normAutofit/>
          </a:bodyPr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zh-TW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objective: investigating the evolution of the water vapor, cloud, and precipitation budgets during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Nari’s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landfall on Taiwan, 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especially for the transition from the more axisymmetric structure over the ocean to the highly asymmetric structure over the mountains.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TW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objective: understanding what portions of the heavy rainfall from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Nari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were 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produced in situ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what portions of rainfall were produced by moisture </a:t>
            </a:r>
            <a:r>
              <a:rPr lang="en-US" altLang="zh-TW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transported from the surrounding oceanic environment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altLang="zh-TW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TW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objective: examining whether the precipitation efficiency is indeed increased after </a:t>
            </a:r>
            <a:r>
              <a:rPr lang="en-US" altLang="zh-TW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Nari’s</a:t>
            </a:r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landfall on the mountainous island of Taiwan.</a:t>
            </a: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524302" y="0"/>
            <a:ext cx="10515600" cy="1325563"/>
          </a:xfrm>
        </p:spPr>
        <p:txBody>
          <a:bodyPr/>
          <a:lstStyle/>
          <a:p>
            <a:pPr algn="ctr"/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75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15914" y="46211"/>
            <a:ext cx="10515600" cy="1325563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description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0" y="1540562"/>
            <a:ext cx="10515600" cy="4351338"/>
          </a:xfrm>
        </p:spPr>
        <p:txBody>
          <a:bodyPr/>
          <a:lstStyle/>
          <a:p>
            <a:r>
              <a:rPr lang="en-US" altLang="zh-TW" sz="1800" dirty="0"/>
              <a:t>A </a:t>
            </a:r>
            <a:r>
              <a:rPr lang="en-US" altLang="zh-TW" sz="1800" dirty="0" err="1"/>
              <a:t>nonhydrostatic</a:t>
            </a:r>
            <a:r>
              <a:rPr lang="en-US" altLang="zh-TW" sz="1800" dirty="0"/>
              <a:t> version of the PSU–NCAR MM5 model</a:t>
            </a:r>
          </a:p>
          <a:p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nested </a:t>
            </a:r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 (54, 18, 6, and 2  km)domains</a:t>
            </a:r>
            <a:r>
              <a:rPr lang="en-US" altLang="zh-TW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en-US" altLang="zh-TW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TW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high-resolution  model output  from a cloud-resolving simulation</a:t>
            </a:r>
          </a:p>
          <a:p>
            <a:endParaRPr lang="zh-TW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zh-TW" altLang="en-US" sz="18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411628" y="3356483"/>
            <a:ext cx="29786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2-km horizontal grid size   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411628" y="3674763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(x, y, </a:t>
            </a:r>
            <a:r>
              <a:rPr lang="el-GR" altLang="zh-TW" dirty="0"/>
              <a:t>σ</a:t>
            </a:r>
            <a:r>
              <a:rPr lang="en-US" altLang="zh-TW" dirty="0"/>
              <a:t>) : 271 ×301 × 32  grid points </a:t>
            </a:r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406584" y="4028217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Covering area : </a:t>
            </a:r>
            <a:r>
              <a:rPr lang="nn-NO" altLang="zh-TW" dirty="0"/>
              <a:t>540 km × 600 km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369248" y="4397549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3-ice microphysics scheme</a:t>
            </a:r>
            <a:endParaRPr lang="zh-TW" alt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lum contrast="-10000"/>
          </a:blip>
          <a:srcRect/>
          <a:stretch>
            <a:fillRect/>
          </a:stretch>
        </p:blipFill>
        <p:spPr bwMode="auto">
          <a:xfrm>
            <a:off x="6564573" y="365125"/>
            <a:ext cx="5471615" cy="4681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12348" t="53937" r="9395" b="26376"/>
          <a:stretch>
            <a:fillRect/>
          </a:stretch>
        </p:blipFill>
        <p:spPr bwMode="auto">
          <a:xfrm>
            <a:off x="369248" y="5259471"/>
            <a:ext cx="11712660" cy="1535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文字方塊 9"/>
          <p:cNvSpPr txBox="1"/>
          <p:nvPr/>
        </p:nvSpPr>
        <p:spPr>
          <a:xfrm>
            <a:off x="406584" y="2981634"/>
            <a:ext cx="6007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altLang="zh-TW" dirty="0"/>
              <a:t>1200UTC 15 September 2001  ~ 0000UTC 19 September 2001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3299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2359" y="-150126"/>
            <a:ext cx="10515600" cy="1325563"/>
          </a:xfrm>
        </p:spPr>
        <p:txBody>
          <a:bodyPr/>
          <a:lstStyle/>
          <a:p>
            <a:r>
              <a:rPr lang="en-US" altLang="zh-TW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description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85" y="884324"/>
            <a:ext cx="10376764" cy="5598363"/>
          </a:xfrm>
        </p:spPr>
      </p:pic>
      <p:sp>
        <p:nvSpPr>
          <p:cNvPr id="7" name="文字方塊 6"/>
          <p:cNvSpPr txBox="1"/>
          <p:nvPr/>
        </p:nvSpPr>
        <p:spPr>
          <a:xfrm>
            <a:off x="6894459" y="4550063"/>
            <a:ext cx="4499992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zh-TW" dirty="0"/>
              <a:t>Ocean stage: 13–14 h</a:t>
            </a:r>
          </a:p>
          <a:p>
            <a:r>
              <a:rPr lang="en-US" altLang="zh-TW" dirty="0"/>
              <a:t>           </a:t>
            </a:r>
            <a:r>
              <a:rPr lang="zh-TW" altLang="en-US" dirty="0"/>
              <a:t> </a:t>
            </a:r>
            <a:r>
              <a:rPr lang="en-US" altLang="zh-TW" dirty="0"/>
              <a:t>(</a:t>
            </a:r>
            <a:r>
              <a:rPr lang="nb-NO" altLang="zh-TW" dirty="0"/>
              <a:t>0100–0200 UTC 1</a:t>
            </a:r>
            <a:r>
              <a:rPr lang="en-US" altLang="zh-TW" dirty="0"/>
              <a:t>6</a:t>
            </a:r>
            <a:r>
              <a:rPr lang="nb-NO" altLang="zh-TW" dirty="0"/>
              <a:t> September 2001</a:t>
            </a:r>
            <a:r>
              <a:rPr lang="en-US" altLang="zh-TW" dirty="0"/>
              <a:t>)</a:t>
            </a:r>
          </a:p>
          <a:p>
            <a:pPr>
              <a:buFont typeface="Arial" pitchFamily="34" charset="0"/>
              <a:buChar char="•"/>
            </a:pPr>
            <a:r>
              <a:rPr lang="en-US" altLang="zh-TW" dirty="0"/>
              <a:t>landfall stage: 23.5–</a:t>
            </a:r>
            <a:r>
              <a:rPr lang="nb-NO" altLang="zh-TW" dirty="0"/>
              <a:t>24.5 h </a:t>
            </a:r>
          </a:p>
          <a:p>
            <a:r>
              <a:rPr lang="nb-NO" altLang="zh-TW" dirty="0"/>
              <a:t>            (1130–1230 UTC 1</a:t>
            </a:r>
            <a:r>
              <a:rPr lang="en-US" altLang="zh-TW" dirty="0"/>
              <a:t>6</a:t>
            </a:r>
            <a:r>
              <a:rPr lang="nb-NO" altLang="zh-TW" dirty="0"/>
              <a:t> September 2001)</a:t>
            </a:r>
            <a:endParaRPr lang="zh-TW" altLang="en-US" dirty="0"/>
          </a:p>
        </p:txBody>
      </p:sp>
      <p:sp>
        <p:nvSpPr>
          <p:cNvPr id="8" name="橢圓 7"/>
          <p:cNvSpPr/>
          <p:nvPr/>
        </p:nvSpPr>
        <p:spPr>
          <a:xfrm>
            <a:off x="6987654" y="3228897"/>
            <a:ext cx="368489" cy="45460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橢圓 8"/>
          <p:cNvSpPr/>
          <p:nvPr/>
        </p:nvSpPr>
        <p:spPr>
          <a:xfrm>
            <a:off x="6332561" y="3480179"/>
            <a:ext cx="395785" cy="4367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5" name="直線單箭頭接點 14"/>
          <p:cNvCxnSpPr>
            <a:endCxn id="8" idx="5"/>
          </p:cNvCxnSpPr>
          <p:nvPr/>
        </p:nvCxnSpPr>
        <p:spPr>
          <a:xfrm flipH="1" flipV="1">
            <a:off x="7302179" y="3616929"/>
            <a:ext cx="517988" cy="933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單箭頭接點 16"/>
          <p:cNvCxnSpPr>
            <a:endCxn id="9" idx="5"/>
          </p:cNvCxnSpPr>
          <p:nvPr/>
        </p:nvCxnSpPr>
        <p:spPr>
          <a:xfrm flipH="1" flipV="1">
            <a:off x="6670385" y="3852950"/>
            <a:ext cx="317269" cy="14423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25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95" y="32827"/>
            <a:ext cx="5249163" cy="1369132"/>
          </a:xfrm>
        </p:spPr>
        <p:txBody>
          <a:bodyPr>
            <a:normAutofit/>
          </a:bodyPr>
          <a:lstStyle/>
          <a:p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Simulated structures</a:t>
            </a:r>
            <a:b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TW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(Ocean stage)</a:t>
            </a:r>
            <a:endParaRPr lang="zh-TW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內容版面配置區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31162" y="122686"/>
            <a:ext cx="6632812" cy="6660592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236745" y="1525211"/>
            <a:ext cx="24837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Ocean stage</a:t>
            </a:r>
            <a:r>
              <a:rPr lang="en-US" altLang="zh-TW" dirty="0"/>
              <a:t>: 13–14 h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236745" y="1833129"/>
            <a:ext cx="3203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Quasi-</a:t>
            </a:r>
            <a:r>
              <a:rPr lang="en-US" altLang="zh-TW" b="1" dirty="0" err="1"/>
              <a:t>axisymmetric</a:t>
            </a:r>
            <a:r>
              <a:rPr lang="en-US" altLang="zh-TW" b="1" dirty="0"/>
              <a:t> structure</a:t>
            </a:r>
            <a:endParaRPr lang="zh-TW" altLang="en-US" b="1" dirty="0"/>
          </a:p>
        </p:txBody>
      </p:sp>
      <p:sp>
        <p:nvSpPr>
          <p:cNvPr id="11" name="矩形 10"/>
          <p:cNvSpPr/>
          <p:nvPr/>
        </p:nvSpPr>
        <p:spPr>
          <a:xfrm>
            <a:off x="236745" y="222174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b="1" dirty="0"/>
              <a:t>Color shading </a:t>
            </a:r>
          </a:p>
          <a:p>
            <a:r>
              <a:rPr lang="en-US" altLang="zh-TW" dirty="0"/>
              <a:t>simulated radar reflectivity</a:t>
            </a:r>
            <a:endParaRPr lang="zh-TW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36745" y="280665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b="1" dirty="0"/>
              <a:t>Contour in (a) and (d)</a:t>
            </a:r>
          </a:p>
          <a:p>
            <a:r>
              <a:rPr lang="en-US" altLang="zh-TW" dirty="0"/>
              <a:t> storm-relative radial velocities</a:t>
            </a:r>
            <a:endParaRPr lang="zh-TW" altLang="en-US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272749" y="3452982"/>
            <a:ext cx="31318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Contours in (b) and (c)</a:t>
            </a:r>
            <a:endParaRPr lang="en-US" altLang="zh-TW" dirty="0"/>
          </a:p>
          <a:p>
            <a:r>
              <a:rPr lang="en-US" altLang="zh-TW" dirty="0"/>
              <a:t> vertical velocities</a:t>
            </a:r>
            <a:endParaRPr lang="zh-TW" altLang="en-US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236745" y="4106595"/>
            <a:ext cx="4396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Strong radial inflow(-26m/s) near the surface</a:t>
            </a:r>
          </a:p>
          <a:p>
            <a:r>
              <a:rPr lang="en-US" altLang="zh-TW" dirty="0"/>
              <a:t>Radial outflow 14m/s at the upper level.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85234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TW" b="1" dirty="0"/>
              <a:t>Simulated structures (Ocean stage)</a:t>
            </a:r>
            <a:endParaRPr lang="zh-TW" altLang="en-US" b="1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15" y="589443"/>
            <a:ext cx="6377411" cy="6268557"/>
          </a:xfrm>
          <a:prstGeom prst="rect">
            <a:avLst/>
          </a:prstGeom>
        </p:spPr>
      </p:pic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1391" t="21293" r="21260" b="44948"/>
          <a:stretch>
            <a:fillRect/>
          </a:stretch>
        </p:blipFill>
        <p:spPr bwMode="auto">
          <a:xfrm>
            <a:off x="9416542" y="79026"/>
            <a:ext cx="2730377" cy="252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文字方塊 7"/>
          <p:cNvSpPr txBox="1"/>
          <p:nvPr/>
        </p:nvSpPr>
        <p:spPr>
          <a:xfrm>
            <a:off x="6735688" y="1351610"/>
            <a:ext cx="298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Color shading in(a)(c)</a:t>
            </a:r>
          </a:p>
          <a:p>
            <a:r>
              <a:rPr lang="en-US" altLang="zh-TW" dirty="0"/>
              <a:t>simulated radar reflectivity.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6735688" y="2782709"/>
            <a:ext cx="298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Thick contour in (a)(b)</a:t>
            </a:r>
          </a:p>
          <a:p>
            <a:r>
              <a:rPr lang="en-US" altLang="zh-TW" dirty="0"/>
              <a:t>vertical velocity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6735688" y="2044045"/>
            <a:ext cx="2987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Blue shading in(b) </a:t>
            </a:r>
          </a:p>
          <a:p>
            <a:r>
              <a:rPr lang="en-US" altLang="zh-TW" dirty="0"/>
              <a:t>cloud water mixing ratio</a:t>
            </a:r>
          </a:p>
        </p:txBody>
      </p:sp>
      <p:sp>
        <p:nvSpPr>
          <p:cNvPr id="11" name="文字方塊 10"/>
          <p:cNvSpPr txBox="1"/>
          <p:nvPr/>
        </p:nvSpPr>
        <p:spPr>
          <a:xfrm>
            <a:off x="6798841" y="3429040"/>
            <a:ext cx="49818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Thin contours in (b)</a:t>
            </a:r>
            <a:r>
              <a:rPr lang="en-US" altLang="zh-TW" dirty="0"/>
              <a:t> </a:t>
            </a:r>
          </a:p>
          <a:p>
            <a:r>
              <a:rPr lang="en-US" altLang="zh-TW" dirty="0"/>
              <a:t>red line is 0</a:t>
            </a:r>
            <a:r>
              <a:rPr lang="en-US" altLang="zh-TW" baseline="30000" dirty="0"/>
              <a:t>o</a:t>
            </a:r>
            <a:r>
              <a:rPr lang="en-US" altLang="zh-TW" dirty="0"/>
              <a:t>C isotherm.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6798841" y="4075371"/>
            <a:ext cx="3500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Contours in (c) </a:t>
            </a:r>
          </a:p>
          <a:p>
            <a:r>
              <a:rPr lang="en-US" altLang="zh-TW" dirty="0"/>
              <a:t> storm-relative radial velocity.</a:t>
            </a:r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4944863" y="3105874"/>
            <a:ext cx="99437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TW" dirty="0"/>
              <a:t>q</a:t>
            </a:r>
            <a:r>
              <a:rPr lang="en-US" altLang="zh-TW" baseline="-25000" dirty="0"/>
              <a:t>l</a:t>
            </a:r>
            <a:r>
              <a:rPr lang="en-US" altLang="zh-TW" dirty="0"/>
              <a:t>&gt;2g/kg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83198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64" y="821516"/>
            <a:ext cx="8423551" cy="5852239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112340" y="-95535"/>
            <a:ext cx="8229600" cy="778098"/>
          </a:xfrm>
        </p:spPr>
        <p:txBody>
          <a:bodyPr>
            <a:normAutofit/>
          </a:bodyPr>
          <a:lstStyle/>
          <a:p>
            <a:r>
              <a:rPr lang="en-US" altLang="zh-TW" b="1" dirty="0"/>
              <a:t>Simulated structures (Ocean stage)</a:t>
            </a:r>
            <a:endParaRPr lang="zh-TW" altLang="en-US" b="1" dirty="0"/>
          </a:p>
        </p:txBody>
      </p:sp>
      <p:sp>
        <p:nvSpPr>
          <p:cNvPr id="6" name="內容版面配置區 2"/>
          <p:cNvSpPr>
            <a:spLocks noGrp="1"/>
          </p:cNvSpPr>
          <p:nvPr>
            <p:ph idx="1"/>
          </p:nvPr>
        </p:nvSpPr>
        <p:spPr>
          <a:xfrm>
            <a:off x="8524051" y="1517375"/>
            <a:ext cx="366794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dirty="0"/>
              <a:t>(a) </a:t>
            </a:r>
            <a:r>
              <a:rPr lang="en-US" altLang="zh-TW" dirty="0" smtClean="0"/>
              <a:t>tangential velocity</a:t>
            </a:r>
          </a:p>
          <a:p>
            <a:pPr marL="0" indent="0">
              <a:buNone/>
            </a:pPr>
            <a:r>
              <a:rPr lang="en-US" altLang="zh-TW" dirty="0"/>
              <a:t>(b) radial </a:t>
            </a:r>
            <a:r>
              <a:rPr lang="en-US" altLang="zh-TW" dirty="0" smtClean="0"/>
              <a:t>velocity</a:t>
            </a:r>
          </a:p>
          <a:p>
            <a:pPr marL="0" indent="0">
              <a:buNone/>
            </a:pPr>
            <a:r>
              <a:rPr lang="en-US" altLang="zh-TW" dirty="0"/>
              <a:t>(c) vertical </a:t>
            </a:r>
            <a:r>
              <a:rPr lang="en-US" altLang="zh-TW" dirty="0" smtClean="0"/>
              <a:t>velocity</a:t>
            </a:r>
          </a:p>
          <a:p>
            <a:pPr marL="0" indent="0">
              <a:buNone/>
            </a:pPr>
            <a:r>
              <a:rPr lang="en-US" altLang="zh-TW" dirty="0"/>
              <a:t>(d) water vapor mixing </a:t>
            </a:r>
            <a:r>
              <a:rPr lang="en-US" altLang="zh-TW" dirty="0" smtClean="0"/>
              <a:t>ratio</a:t>
            </a:r>
          </a:p>
          <a:p>
            <a:pPr marL="0" indent="0">
              <a:buNone/>
            </a:pPr>
            <a:r>
              <a:rPr lang="en-US" altLang="zh-TW" dirty="0"/>
              <a:t>(e) cloud water and ice mixing </a:t>
            </a:r>
            <a:r>
              <a:rPr lang="en-US" altLang="zh-TW" dirty="0" smtClean="0"/>
              <a:t>ratios</a:t>
            </a:r>
          </a:p>
          <a:p>
            <a:pPr marL="0" indent="0">
              <a:buNone/>
            </a:pPr>
            <a:r>
              <a:rPr lang="en-US" altLang="zh-TW" dirty="0"/>
              <a:t>(f) rain </a:t>
            </a:r>
            <a:r>
              <a:rPr lang="en-US" altLang="zh-TW" dirty="0" smtClean="0"/>
              <a:t>,snow , </a:t>
            </a:r>
            <a:r>
              <a:rPr lang="en-US" altLang="zh-TW" dirty="0"/>
              <a:t>and </a:t>
            </a:r>
            <a:r>
              <a:rPr lang="en-US" altLang="zh-TW" dirty="0" err="1" smtClean="0"/>
              <a:t>graupel</a:t>
            </a:r>
            <a:r>
              <a:rPr lang="en-US" altLang="zh-TW" dirty="0" smtClean="0"/>
              <a:t> </a:t>
            </a:r>
            <a:r>
              <a:rPr lang="en-US" altLang="zh-TW" dirty="0"/>
              <a:t>mixing </a:t>
            </a:r>
            <a:r>
              <a:rPr lang="en-US" altLang="zh-TW" dirty="0" smtClean="0"/>
              <a:t>ratios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73602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1165</Words>
  <Application>Microsoft Office PowerPoint</Application>
  <PresentationFormat>寬螢幕</PresentationFormat>
  <Paragraphs>191</Paragraphs>
  <Slides>29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29</vt:i4>
      </vt:variant>
    </vt:vector>
  </HeadingPairs>
  <TitlesOfParts>
    <vt:vector size="35" baseType="lpstr">
      <vt:lpstr>新細明體</vt:lpstr>
      <vt:lpstr>Arial</vt:lpstr>
      <vt:lpstr>Calibri</vt:lpstr>
      <vt:lpstr>Calibri Light</vt:lpstr>
      <vt:lpstr>Times New Roman</vt:lpstr>
      <vt:lpstr>Office 佈景主題</vt:lpstr>
      <vt:lpstr>Water Budget of Typhoon Nari(2001)</vt:lpstr>
      <vt:lpstr>Outline </vt:lpstr>
      <vt:lpstr>Introduction</vt:lpstr>
      <vt:lpstr>Introduction</vt:lpstr>
      <vt:lpstr>Model description</vt:lpstr>
      <vt:lpstr>Model description</vt:lpstr>
      <vt:lpstr>Simulated structures (Ocean stage)</vt:lpstr>
      <vt:lpstr>Simulated structures (Ocean stage)</vt:lpstr>
      <vt:lpstr>Simulated structures (Ocean stage)</vt:lpstr>
      <vt:lpstr>Simulated structures (Land stage)</vt:lpstr>
      <vt:lpstr>PowerPoint 簡報</vt:lpstr>
      <vt:lpstr>PowerPoint 簡報</vt:lpstr>
      <vt:lpstr>Budget formulation</vt:lpstr>
      <vt:lpstr>Budget formulation </vt:lpstr>
      <vt:lpstr>Result(water vapor budget)</vt:lpstr>
      <vt:lpstr>Result(water vapor budget)</vt:lpstr>
      <vt:lpstr>water vapor budget after landfall </vt:lpstr>
      <vt:lpstr>water vapor budget after landfall </vt:lpstr>
      <vt:lpstr>Condensed water budget(ocean stage)</vt:lpstr>
      <vt:lpstr>Condensed water budget(ocean stage)</vt:lpstr>
      <vt:lpstr>Condensed water budget(after landfall)</vt:lpstr>
      <vt:lpstr>vertically integrated sources and sinks</vt:lpstr>
      <vt:lpstr>vertically integrated sources and sinks</vt:lpstr>
      <vt:lpstr>Volume-integrated budgets</vt:lpstr>
      <vt:lpstr>PowerPoint 簡報</vt:lpstr>
      <vt:lpstr>Precipitation efficiency</vt:lpstr>
      <vt:lpstr>Conclusion</vt:lpstr>
      <vt:lpstr>Conclusion</vt:lpstr>
      <vt:lpstr>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Water Budget of Typhoon Nari(2001)</dc:title>
  <dc:creator>許乃中</dc:creator>
  <cp:lastModifiedBy>許乃中</cp:lastModifiedBy>
  <cp:revision>94</cp:revision>
  <dcterms:created xsi:type="dcterms:W3CDTF">2016-10-16T04:14:37Z</dcterms:created>
  <dcterms:modified xsi:type="dcterms:W3CDTF">2016-10-17T16:45:15Z</dcterms:modified>
</cp:coreProperties>
</file>