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355" r:id="rId4"/>
    <p:sldId id="357" r:id="rId5"/>
    <p:sldId id="358" r:id="rId6"/>
    <p:sldId id="359" r:id="rId7"/>
    <p:sldId id="258" r:id="rId8"/>
    <p:sldId id="360" r:id="rId9"/>
    <p:sldId id="361" r:id="rId10"/>
    <p:sldId id="362" r:id="rId11"/>
    <p:sldId id="363" r:id="rId12"/>
    <p:sldId id="364" r:id="rId13"/>
    <p:sldId id="365" r:id="rId14"/>
    <p:sldId id="366" r:id="rId15"/>
    <p:sldId id="367" r:id="rId16"/>
    <p:sldId id="368" r:id="rId17"/>
    <p:sldId id="369" r:id="rId18"/>
    <p:sldId id="265" r:id="rId19"/>
    <p:sldId id="370" r:id="rId20"/>
    <p:sldId id="371" r:id="rId21"/>
    <p:sldId id="372" r:id="rId22"/>
    <p:sldId id="373" r:id="rId23"/>
    <p:sldId id="374" r:id="rId24"/>
    <p:sldId id="281" r:id="rId25"/>
    <p:sldId id="375"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35B"/>
    <a:srgbClr val="33CC33"/>
    <a:srgbClr val="8F8FBF"/>
    <a:srgbClr val="D14358"/>
    <a:srgbClr val="F6C344"/>
    <a:srgbClr val="666666"/>
    <a:srgbClr val="1FC1B1"/>
    <a:srgbClr val="F8F8F8"/>
    <a:srgbClr val="00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126" d="100"/>
          <a:sy n="126" d="100"/>
        </p:scale>
        <p:origin x="226" y="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7A66A4-1E7D-456A-8184-DC4C6F8BA548}" type="datetimeFigureOut">
              <a:rPr lang="en-US" smtClean="0"/>
              <a:pPr/>
              <a:t>10/11/2016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CE7B1-EEFF-4325-B8A5-590AB514CB10}" type="slidenum">
              <a:rPr lang="en-US" smtClean="0"/>
              <a:pPr/>
              <a:t>‹#›</a:t>
            </a:fld>
            <a:endParaRPr lang="en-US"/>
          </a:p>
        </p:txBody>
      </p:sp>
    </p:spTree>
    <p:extLst>
      <p:ext uri="{BB962C8B-B14F-4D97-AF65-F5344CB8AC3E}">
        <p14:creationId xmlns:p14="http://schemas.microsoft.com/office/powerpoint/2010/main" val="229910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This is the basic WRF</a:t>
            </a:r>
            <a:r>
              <a:rPr lang="en-US" altLang="zh-HK" baseline="0" dirty="0" smtClean="0"/>
              <a:t> model figuration for this study. Some important points regarding the setting include 1. horizontal grid spacing ~1km, with vertical grid spacing ~500m otoh</a:t>
            </a:r>
          </a:p>
          <a:p>
            <a:r>
              <a:rPr lang="en-US" altLang="zh-HK" baseline="0" dirty="0" smtClean="0"/>
              <a:t>In terms of </a:t>
            </a:r>
            <a:r>
              <a:rPr lang="en-US" altLang="zh-HK" baseline="0" dirty="0" err="1" smtClean="0"/>
              <a:t>thermodynamical</a:t>
            </a:r>
            <a:r>
              <a:rPr lang="en-US" altLang="zh-HK" baseline="0" dirty="0" smtClean="0"/>
              <a:t> setting, Weisman and </a:t>
            </a:r>
            <a:r>
              <a:rPr lang="en-US" altLang="zh-HK" baseline="0" dirty="0" err="1" smtClean="0"/>
              <a:t>Klemp</a:t>
            </a:r>
            <a:r>
              <a:rPr lang="en-US" altLang="zh-HK" baseline="0" dirty="0" smtClean="0"/>
              <a:t> (1982)’s sounding is used here, with large CAPE value and slightly drier low </a:t>
            </a:r>
            <a:r>
              <a:rPr lang="en-US" altLang="zh-HK" baseline="0" dirty="0" err="1" smtClean="0"/>
              <a:t>tsphere</a:t>
            </a:r>
            <a:r>
              <a:rPr lang="en-US" altLang="zh-HK" baseline="0" dirty="0" smtClean="0"/>
              <a:t> (consistent with Midwest continental environment). It also contains strong VWS and horizontal shear for producing enough h. vorticity to strengthen mesocyclone. This experiment is initialized with ellipsoidal thermal bubble with a theta’=3K</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4</a:t>
            </a:fld>
            <a:endParaRPr lang="en-US"/>
          </a:p>
        </p:txBody>
      </p:sp>
    </p:spTree>
    <p:extLst>
      <p:ext uri="{BB962C8B-B14F-4D97-AF65-F5344CB8AC3E}">
        <p14:creationId xmlns:p14="http://schemas.microsoft.com/office/powerpoint/2010/main" val="334389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The only scheme that produced a</a:t>
            </a:r>
            <a:r>
              <a:rPr lang="en-US" altLang="zh-HK" baseline="0" dirty="0" smtClean="0"/>
              <a:t> hail signature is NSSL scheme (e). This reduced </a:t>
            </a:r>
            <a:r>
              <a:rPr lang="en-US" altLang="zh-HK" baseline="0" dirty="0" err="1" smtClean="0"/>
              <a:t>Zdr</a:t>
            </a:r>
            <a:r>
              <a:rPr lang="en-US" altLang="zh-HK" baseline="0" dirty="0" smtClean="0"/>
              <a:t> region is associated with large, dry hail at the lowest level (fig3). MY2 scheme (c) does not have a visible hail signature as the hail that reached ground are mostly quite small and wet, this melting, mid-sized hail would increase </a:t>
            </a:r>
            <a:r>
              <a:rPr lang="en-US" altLang="zh-HK" baseline="0" dirty="0" err="1" smtClean="0"/>
              <a:t>Zdr</a:t>
            </a:r>
            <a:r>
              <a:rPr lang="en-US" altLang="zh-HK" baseline="0" dirty="0" smtClean="0"/>
              <a:t> instead.</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15</a:t>
            </a:fld>
            <a:endParaRPr lang="en-US"/>
          </a:p>
        </p:txBody>
      </p:sp>
    </p:spTree>
    <p:extLst>
      <p:ext uri="{BB962C8B-B14F-4D97-AF65-F5344CB8AC3E}">
        <p14:creationId xmlns:p14="http://schemas.microsoft.com/office/powerpoint/2010/main" val="211045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altLang="zh-HK" sz="1200" b="1" dirty="0" smtClean="0">
                <a:solidFill>
                  <a:srgbClr val="00B050"/>
                </a:solidFill>
                <a:latin typeface="Source Sans Pro Light" pitchFamily="34" charset="0"/>
              </a:rPr>
              <a:t>However, Kdp estimation is difficult in supercells because of frequent non-Rayleigh scatters (large hail) and large Phi-dp gradient, which introduced bias due to non-uniform beam filling</a:t>
            </a:r>
            <a:endParaRPr lang="ms-MY" altLang="zh-HK" sz="1200" dirty="0" smtClean="0">
              <a:solidFill>
                <a:srgbClr val="00B050"/>
              </a:solidFill>
              <a:latin typeface="Source Sans Pro Light" pitchFamily="34" charset="0"/>
            </a:endParaRPr>
          </a:p>
          <a:p>
            <a:r>
              <a:rPr lang="en-US" altLang="zh-HK" dirty="0" smtClean="0"/>
              <a:t>From these</a:t>
            </a:r>
            <a:r>
              <a:rPr lang="en-US" altLang="zh-HK" baseline="0" dirty="0" smtClean="0"/>
              <a:t> diagrams, schemes that has the most visible </a:t>
            </a:r>
            <a:r>
              <a:rPr lang="en-US" altLang="zh-HK" baseline="0" dirty="0" err="1" smtClean="0"/>
              <a:t>Kdp</a:t>
            </a:r>
            <a:r>
              <a:rPr lang="en-US" altLang="zh-HK" baseline="0" dirty="0" smtClean="0"/>
              <a:t> foot is Thompson and NSSL scheme (Thompson, large </a:t>
            </a:r>
            <a:r>
              <a:rPr lang="en-US" altLang="zh-HK" baseline="0" dirty="0" err="1" smtClean="0"/>
              <a:t>qr</a:t>
            </a:r>
            <a:r>
              <a:rPr lang="en-US" altLang="zh-HK" baseline="0" dirty="0" smtClean="0"/>
              <a:t> value near ground; NSSL, </a:t>
            </a:r>
            <a:r>
              <a:rPr lang="en-US" altLang="zh-HK" baseline="0" dirty="0" err="1" smtClean="0"/>
              <a:t>Kdp</a:t>
            </a:r>
            <a:r>
              <a:rPr lang="en-US" altLang="zh-HK" baseline="0" dirty="0" smtClean="0"/>
              <a:t> increase significantly even if </a:t>
            </a:r>
            <a:r>
              <a:rPr lang="en-US" altLang="zh-HK" baseline="0" dirty="0" err="1" smtClean="0"/>
              <a:t>qr</a:t>
            </a:r>
            <a:r>
              <a:rPr lang="en-US" altLang="zh-HK" baseline="0" dirty="0" smtClean="0"/>
              <a:t> is only increase modestly from Morrison, large diameter plays a huge role in that)</a:t>
            </a:r>
          </a:p>
          <a:p>
            <a:r>
              <a:rPr lang="en-US" altLang="zh-HK" baseline="0" dirty="0" smtClean="0"/>
              <a:t>As for the other schemes, WDM6 scheme’s small </a:t>
            </a:r>
            <a:r>
              <a:rPr lang="en-US" altLang="zh-HK" baseline="0" dirty="0" err="1" smtClean="0"/>
              <a:t>Kdp</a:t>
            </a:r>
            <a:r>
              <a:rPr lang="en-US" altLang="zh-HK" baseline="0" dirty="0" smtClean="0"/>
              <a:t> value is due to the small diameter size of its rain drops, MY2-&gt; small </a:t>
            </a:r>
            <a:r>
              <a:rPr lang="en-US" altLang="zh-HK" baseline="0" dirty="0" err="1" smtClean="0"/>
              <a:t>qr</a:t>
            </a:r>
            <a:r>
              <a:rPr lang="en-US" altLang="zh-HK" baseline="0" dirty="0" smtClean="0"/>
              <a:t> value near ground)</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16</a:t>
            </a:fld>
            <a:endParaRPr lang="en-US"/>
          </a:p>
        </p:txBody>
      </p:sp>
    </p:spTree>
    <p:extLst>
      <p:ext uri="{BB962C8B-B14F-4D97-AF65-F5344CB8AC3E}">
        <p14:creationId xmlns:p14="http://schemas.microsoft.com/office/powerpoint/2010/main" val="229380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altLang="zh-HK" sz="1200" b="1" dirty="0" smtClean="0">
                <a:solidFill>
                  <a:srgbClr val="00B050"/>
                </a:solidFill>
                <a:latin typeface="Source Sans Pro Light" pitchFamily="34" charset="0"/>
              </a:rPr>
              <a:t>However, Kdp estimation is difficult in supercells because of frequent non-Rayleigh scatters (large hail) and large Phi-dp gradient, which introduced bias due to non-uniform beam filling</a:t>
            </a:r>
            <a:endParaRPr lang="ms-MY" altLang="zh-HK" sz="1200" dirty="0" smtClean="0">
              <a:solidFill>
                <a:srgbClr val="00B050"/>
              </a:solidFill>
              <a:latin typeface="Source Sans Pro Light" pitchFamily="34" charset="0"/>
            </a:endParaRPr>
          </a:p>
          <a:p>
            <a:r>
              <a:rPr lang="en-US" altLang="zh-HK" dirty="0" smtClean="0"/>
              <a:t>From these</a:t>
            </a:r>
            <a:r>
              <a:rPr lang="en-US" altLang="zh-HK" baseline="0" dirty="0" smtClean="0"/>
              <a:t> diagrams, schemes that has the most visible </a:t>
            </a:r>
            <a:r>
              <a:rPr lang="en-US" altLang="zh-HK" baseline="0" dirty="0" err="1" smtClean="0"/>
              <a:t>Kdp</a:t>
            </a:r>
            <a:r>
              <a:rPr lang="en-US" altLang="zh-HK" baseline="0" dirty="0" smtClean="0"/>
              <a:t> foot is Thompson and NSSL scheme (Thompson, large </a:t>
            </a:r>
            <a:r>
              <a:rPr lang="en-US" altLang="zh-HK" baseline="0" dirty="0" err="1" smtClean="0"/>
              <a:t>qr</a:t>
            </a:r>
            <a:r>
              <a:rPr lang="en-US" altLang="zh-HK" baseline="0" dirty="0" smtClean="0"/>
              <a:t> value near ground; NSSL, </a:t>
            </a:r>
            <a:r>
              <a:rPr lang="en-US" altLang="zh-HK" baseline="0" dirty="0" err="1" smtClean="0"/>
              <a:t>Kdp</a:t>
            </a:r>
            <a:r>
              <a:rPr lang="en-US" altLang="zh-HK" baseline="0" dirty="0" smtClean="0"/>
              <a:t> increase significantly even if </a:t>
            </a:r>
            <a:r>
              <a:rPr lang="en-US" altLang="zh-HK" baseline="0" dirty="0" err="1" smtClean="0"/>
              <a:t>qr</a:t>
            </a:r>
            <a:r>
              <a:rPr lang="en-US" altLang="zh-HK" baseline="0" dirty="0" smtClean="0"/>
              <a:t> is only increase modestly from Morrison, large diameter plays a huge role in that)</a:t>
            </a:r>
          </a:p>
          <a:p>
            <a:r>
              <a:rPr lang="en-US" altLang="zh-HK" baseline="0" dirty="0" smtClean="0"/>
              <a:t>As for the other schemes, WDM6 scheme’s small </a:t>
            </a:r>
            <a:r>
              <a:rPr lang="en-US" altLang="zh-HK" baseline="0" dirty="0" err="1" smtClean="0"/>
              <a:t>Kdp</a:t>
            </a:r>
            <a:r>
              <a:rPr lang="en-US" altLang="zh-HK" baseline="0" dirty="0" smtClean="0"/>
              <a:t> value is due to the small diameter size of its rain drops, MY2-&gt; small </a:t>
            </a:r>
            <a:r>
              <a:rPr lang="en-US" altLang="zh-HK" baseline="0" dirty="0" err="1" smtClean="0"/>
              <a:t>qr</a:t>
            </a:r>
            <a:r>
              <a:rPr lang="en-US" altLang="zh-HK" baseline="0" dirty="0" smtClean="0"/>
              <a:t> value </a:t>
            </a:r>
            <a:r>
              <a:rPr lang="en-US" altLang="zh-HK" baseline="0" smtClean="0"/>
              <a:t>near ground)</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17</a:t>
            </a:fld>
            <a:endParaRPr lang="en-US"/>
          </a:p>
        </p:txBody>
      </p:sp>
    </p:spTree>
    <p:extLst>
      <p:ext uri="{BB962C8B-B14F-4D97-AF65-F5344CB8AC3E}">
        <p14:creationId xmlns:p14="http://schemas.microsoft.com/office/powerpoint/2010/main" val="1966955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Morrison,</a:t>
            </a:r>
            <a:r>
              <a:rPr lang="en-US" altLang="zh-TW" baseline="0" dirty="0" smtClean="0"/>
              <a:t> MY2,Thompson-&gt;Largest </a:t>
            </a:r>
            <a:r>
              <a:rPr lang="en-US" altLang="zh-TW" baseline="0" dirty="0" err="1" smtClean="0"/>
              <a:t>Zdr</a:t>
            </a:r>
            <a:r>
              <a:rPr lang="en-US" altLang="zh-TW" baseline="0" dirty="0" smtClean="0"/>
              <a:t> ring, WDM6 -&gt; weakest </a:t>
            </a:r>
            <a:r>
              <a:rPr lang="en-US" altLang="zh-TW" baseline="0" dirty="0" err="1" smtClean="0"/>
              <a:t>Zdr</a:t>
            </a:r>
            <a:r>
              <a:rPr lang="en-US" altLang="zh-TW" baseline="0" dirty="0" smtClean="0"/>
              <a:t> ring. Schemes with the most apparent </a:t>
            </a:r>
            <a:r>
              <a:rPr lang="en-US" altLang="zh-TW" baseline="0" dirty="0" err="1" smtClean="0"/>
              <a:t>Zdr</a:t>
            </a:r>
            <a:r>
              <a:rPr lang="en-US" altLang="zh-TW" baseline="0" dirty="0" smtClean="0"/>
              <a:t> rings have relatively large rain drops in the vicinity of the ring. Whereas in WDM6 scheme, the combining effect of small </a:t>
            </a:r>
            <a:r>
              <a:rPr lang="en-US" altLang="zh-TW" baseline="0" dirty="0" err="1" smtClean="0"/>
              <a:t>graupel</a:t>
            </a:r>
            <a:r>
              <a:rPr lang="en-US" altLang="zh-TW" baseline="0" dirty="0" smtClean="0"/>
              <a:t> &amp; mid-size rain drops = slight increase of </a:t>
            </a:r>
            <a:r>
              <a:rPr lang="en-US" altLang="zh-TW" baseline="0" dirty="0" err="1" smtClean="0"/>
              <a:t>Zdr</a:t>
            </a:r>
            <a:r>
              <a:rPr lang="en-US" altLang="zh-TW" baseline="0" dirty="0" smtClean="0"/>
              <a:t> in the ring area, small </a:t>
            </a:r>
            <a:r>
              <a:rPr lang="en-US" altLang="zh-TW" baseline="0" dirty="0" err="1" smtClean="0"/>
              <a:t>graupel</a:t>
            </a:r>
            <a:r>
              <a:rPr lang="en-US" altLang="zh-TW" baseline="0" dirty="0" smtClean="0"/>
              <a:t> also limited the </a:t>
            </a:r>
            <a:r>
              <a:rPr lang="en-US" altLang="zh-TW" baseline="0" dirty="0" err="1" smtClean="0"/>
              <a:t>rhohv</a:t>
            </a:r>
            <a:r>
              <a:rPr lang="en-US" altLang="zh-TW" baseline="0" dirty="0" smtClean="0"/>
              <a:t> decrease in the area (weakest </a:t>
            </a:r>
            <a:r>
              <a:rPr lang="en-US" altLang="zh-TW" baseline="0" dirty="0" err="1" smtClean="0"/>
              <a:t>rhohv</a:t>
            </a:r>
            <a:r>
              <a:rPr lang="en-US" altLang="zh-TW" baseline="0" dirty="0" smtClean="0"/>
              <a:t> ring)</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18</a:t>
            </a:fld>
            <a:endParaRPr lang="en-US"/>
          </a:p>
        </p:txBody>
      </p:sp>
    </p:spTree>
    <p:extLst>
      <p:ext uri="{BB962C8B-B14F-4D97-AF65-F5344CB8AC3E}">
        <p14:creationId xmlns:p14="http://schemas.microsoft.com/office/powerpoint/2010/main" val="300340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OTOH, NSSL’s rain and</a:t>
            </a:r>
            <a:r>
              <a:rPr lang="en-US" altLang="zh-TW" baseline="0" dirty="0" smtClean="0"/>
              <a:t> </a:t>
            </a:r>
            <a:r>
              <a:rPr lang="en-US" altLang="zh-TW" baseline="0" dirty="0" err="1" smtClean="0"/>
              <a:t>graupel</a:t>
            </a:r>
            <a:r>
              <a:rPr lang="en-US" altLang="zh-TW" baseline="0" dirty="0" smtClean="0"/>
              <a:t> size is comparable in Morrison, MY2, Thompson schemes. The reason why </a:t>
            </a:r>
            <a:r>
              <a:rPr lang="en-US" altLang="zh-TW" baseline="0" dirty="0" err="1" smtClean="0"/>
              <a:t>Zdr</a:t>
            </a:r>
            <a:r>
              <a:rPr lang="en-US" altLang="zh-TW" baseline="0" dirty="0" smtClean="0"/>
              <a:t> is relatively small in the ring area is due to the </a:t>
            </a:r>
            <a:r>
              <a:rPr lang="en-US" altLang="zh-TW" baseline="0" dirty="0" err="1" smtClean="0"/>
              <a:t>occurance</a:t>
            </a:r>
            <a:r>
              <a:rPr lang="en-US" altLang="zh-TW" baseline="0" dirty="0" smtClean="0"/>
              <a:t> of big hail particle (spherical in shape) in the area. These hail are relatively wet, which creates the strongest mid-lv </a:t>
            </a:r>
            <a:r>
              <a:rPr lang="en-US" altLang="zh-TW" baseline="0" dirty="0" err="1" smtClean="0"/>
              <a:t>rhohv</a:t>
            </a:r>
            <a:r>
              <a:rPr lang="en-US" altLang="zh-TW" baseline="0" dirty="0" smtClean="0"/>
              <a:t> ring signal in these 5 schemes. This and MY2 scheme produce most realistic </a:t>
            </a:r>
            <a:r>
              <a:rPr lang="en-US" altLang="zh-TW" baseline="0" dirty="0" err="1" smtClean="0"/>
              <a:t>rhohv</a:t>
            </a:r>
            <a:r>
              <a:rPr lang="en-US" altLang="zh-TW" baseline="0" dirty="0" smtClean="0"/>
              <a:t> ring signature in this experiment.</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19</a:t>
            </a:fld>
            <a:endParaRPr lang="en-US"/>
          </a:p>
        </p:txBody>
      </p:sp>
    </p:spTree>
    <p:extLst>
      <p:ext uri="{BB962C8B-B14F-4D97-AF65-F5344CB8AC3E}">
        <p14:creationId xmlns:p14="http://schemas.microsoft.com/office/powerpoint/2010/main" val="287160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Using</a:t>
            </a:r>
            <a:r>
              <a:rPr lang="en-US" altLang="zh-HK" baseline="0" dirty="0" smtClean="0"/>
              <a:t> CFAD, we can have a more general idea of the size distribution of raindrop/</a:t>
            </a:r>
            <a:r>
              <a:rPr lang="en-US" altLang="zh-HK" baseline="0" dirty="0" err="1" smtClean="0"/>
              <a:t>graupel</a:t>
            </a:r>
            <a:r>
              <a:rPr lang="en-US" altLang="zh-HK" baseline="0" dirty="0" smtClean="0"/>
              <a:t> in diff. schemes. </a:t>
            </a:r>
          </a:p>
          <a:p>
            <a:pPr marL="228600" indent="-228600">
              <a:buAutoNum type="arabicParenBoth"/>
            </a:pPr>
            <a:r>
              <a:rPr lang="en-US" altLang="zh-HK" baseline="0" dirty="0" smtClean="0"/>
              <a:t>Morrison, MY2 have excessive size sorting in terms of raindrop diameter, it is due to the fact that shape parameter=0 for rain PSD. Morrison is the scheme that maximum rain drop size is most likely to be found (albeit low possibility), the authors argue that the reason for this is because raindrop breakup is accomplished by lowering self-collection rate, but self-collection have to pass a certain mixing ratio </a:t>
            </a:r>
            <a:r>
              <a:rPr lang="en-US" altLang="zh-HK" baseline="0" dirty="0" err="1" smtClean="0"/>
              <a:t>thereshold</a:t>
            </a:r>
            <a:r>
              <a:rPr lang="en-US" altLang="zh-HK" baseline="0" dirty="0" smtClean="0"/>
              <a:t> to initiate-&gt; so it’s possible that this </a:t>
            </a:r>
            <a:r>
              <a:rPr lang="en-US" altLang="zh-HK" baseline="0" dirty="0" err="1" smtClean="0"/>
              <a:t>thereshold</a:t>
            </a:r>
            <a:r>
              <a:rPr lang="en-US" altLang="zh-HK" baseline="0" dirty="0" smtClean="0"/>
              <a:t> is not reached in Morrison scheme, causing large raindrops to form.</a:t>
            </a:r>
          </a:p>
          <a:p>
            <a:pPr marL="0" indent="0">
              <a:buNone/>
            </a:pPr>
            <a:r>
              <a:rPr lang="en-US" altLang="zh-HK" baseline="0" dirty="0" smtClean="0"/>
              <a:t> (2) These abnormally large raindrops in CFAD caused the strong, symmetric </a:t>
            </a:r>
            <a:r>
              <a:rPr lang="en-US" altLang="zh-HK" baseline="0" dirty="0" err="1" smtClean="0"/>
              <a:t>Zdr</a:t>
            </a:r>
            <a:r>
              <a:rPr lang="en-US" altLang="zh-HK" baseline="0" dirty="0" smtClean="0"/>
              <a:t> arc mentioned earlier.</a:t>
            </a:r>
          </a:p>
          <a:p>
            <a:pPr marL="0" indent="0">
              <a:buNone/>
            </a:pPr>
            <a:r>
              <a:rPr lang="en-US" altLang="zh-HK" baseline="0" dirty="0" smtClean="0"/>
              <a:t>The distinct secondary </a:t>
            </a:r>
            <a:r>
              <a:rPr lang="en-US" altLang="zh-HK" baseline="0" dirty="0" err="1" smtClean="0"/>
              <a:t>Dmr</a:t>
            </a:r>
            <a:r>
              <a:rPr lang="en-US" altLang="zh-HK" baseline="0" dirty="0" smtClean="0"/>
              <a:t> peak above melting level (most noticeable in </a:t>
            </a:r>
            <a:r>
              <a:rPr lang="en-US" altLang="zh-HK" baseline="0" dirty="0" err="1" smtClean="0"/>
              <a:t>Thompson,Morrison,NSSL</a:t>
            </a:r>
            <a:r>
              <a:rPr lang="en-US" altLang="zh-HK" baseline="0" dirty="0" smtClean="0"/>
              <a:t>) is thought to be related to the supercool water near updraft. </a:t>
            </a:r>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20</a:t>
            </a:fld>
            <a:endParaRPr lang="en-US"/>
          </a:p>
        </p:txBody>
      </p:sp>
    </p:spTree>
    <p:extLst>
      <p:ext uri="{BB962C8B-B14F-4D97-AF65-F5344CB8AC3E}">
        <p14:creationId xmlns:p14="http://schemas.microsoft.com/office/powerpoint/2010/main" val="362616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In</a:t>
            </a:r>
            <a:r>
              <a:rPr lang="en-US" altLang="zh-HK" baseline="0" dirty="0" smtClean="0"/>
              <a:t> fact, another schemes did have some hint of a size-sorting but numerous physical reason hinders its strength. </a:t>
            </a:r>
          </a:p>
          <a:p>
            <a:pPr marL="228600" indent="-228600">
              <a:buAutoNum type="arabicParenBoth"/>
            </a:pPr>
            <a:r>
              <a:rPr lang="en-US" altLang="zh-HK" baseline="0" dirty="0" smtClean="0"/>
              <a:t>WDM6: A continuous small bias can be noticed in this scheme from above melting layer to near ground. The reason for the small drop bias in this scheme is unknown. Small water droplets above melting layer could be the result of </a:t>
            </a:r>
            <a:r>
              <a:rPr lang="en-US" altLang="zh-HK" baseline="0" dirty="0" err="1" smtClean="0"/>
              <a:t>autoconversion</a:t>
            </a:r>
            <a:r>
              <a:rPr lang="en-US" altLang="zh-HK" baseline="0" dirty="0" smtClean="0"/>
              <a:t> process</a:t>
            </a:r>
          </a:p>
          <a:p>
            <a:pPr marL="228600" indent="-228600">
              <a:buAutoNum type="arabicParenBoth"/>
            </a:pPr>
            <a:r>
              <a:rPr lang="en-US" altLang="zh-HK" baseline="0" dirty="0" smtClean="0"/>
              <a:t>In Thompson scheme, lack of size-sorting is the result of an artificial increase of number-weighted fall speed (M15). In CFAD we can see that drop size below melting layer is pretty constant in this scheme.</a:t>
            </a:r>
          </a:p>
          <a:p>
            <a:pPr marL="228600" indent="-228600">
              <a:buAutoNum type="arabicParenBoth"/>
            </a:pPr>
            <a:r>
              <a:rPr lang="en-US" altLang="zh-HK" baseline="0" dirty="0" smtClean="0"/>
              <a:t>The method to decrease size-sorting in NSSL scheme is by modifying number concentration of rain, </a:t>
            </a:r>
            <a:r>
              <a:rPr lang="en-US" altLang="zh-HK" baseline="0" dirty="0" err="1" smtClean="0"/>
              <a:t>graupel</a:t>
            </a:r>
            <a:r>
              <a:rPr lang="en-US" altLang="zh-HK" baseline="0" dirty="0" smtClean="0"/>
              <a:t>, rain during sedimentation process.</a:t>
            </a:r>
          </a:p>
          <a:p>
            <a:pPr marL="228600" indent="-228600">
              <a:buAutoNum type="arabicParenBoth"/>
            </a:pPr>
            <a:endParaRPr lang="en-US" altLang="zh-HK" baseline="0" dirty="0" smtClean="0"/>
          </a:p>
          <a:p>
            <a:pPr marL="228600" indent="-228600">
              <a:buAutoNum type="arabicParenBoth"/>
            </a:pP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21</a:t>
            </a:fld>
            <a:endParaRPr lang="en-US"/>
          </a:p>
        </p:txBody>
      </p:sp>
    </p:spTree>
    <p:extLst>
      <p:ext uri="{BB962C8B-B14F-4D97-AF65-F5344CB8AC3E}">
        <p14:creationId xmlns:p14="http://schemas.microsoft.com/office/powerpoint/2010/main" val="125983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In </a:t>
            </a:r>
            <a:r>
              <a:rPr lang="en-US" altLang="zh-HK" dirty="0" err="1" smtClean="0"/>
              <a:t>graupel</a:t>
            </a:r>
            <a:r>
              <a:rPr lang="en-US" altLang="zh-HK" dirty="0" smtClean="0"/>
              <a:t> CFADs</a:t>
            </a:r>
            <a:r>
              <a:rPr lang="en-US" altLang="zh-HK" baseline="0" dirty="0" smtClean="0"/>
              <a:t>, a distinct frequency at 3.5-3.75 mm bin is simulated. With finer contour levels (not shown) it can be seen that this peak is in fact connected to the peak </a:t>
            </a:r>
            <a:r>
              <a:rPr lang="en-US" altLang="zh-HK" baseline="0" dirty="0" err="1" smtClean="0"/>
              <a:t>graupel</a:t>
            </a:r>
            <a:r>
              <a:rPr lang="en-US" altLang="zh-HK" baseline="0" dirty="0" smtClean="0"/>
              <a:t> frequency above melting layer, which is yet another evidence for excessive size sorting in this scheme. Less extreme size sorting can also be seen in MY2 scheme.</a:t>
            </a:r>
          </a:p>
          <a:p>
            <a:r>
              <a:rPr lang="en-US" altLang="zh-HK" baseline="0" dirty="0" smtClean="0"/>
              <a:t>Thompson and Morrison are the only 2 schemes in has an appreciable amount of </a:t>
            </a:r>
            <a:r>
              <a:rPr lang="en-US" altLang="zh-HK" baseline="0" dirty="0" err="1" smtClean="0"/>
              <a:t>graupel</a:t>
            </a:r>
            <a:r>
              <a:rPr lang="en-US" altLang="zh-HK" baseline="0" dirty="0" smtClean="0"/>
              <a:t> at the lowest model level, these </a:t>
            </a:r>
            <a:r>
              <a:rPr lang="en-US" altLang="zh-HK" baseline="0" dirty="0" err="1" smtClean="0"/>
              <a:t>graupel</a:t>
            </a:r>
            <a:r>
              <a:rPr lang="en-US" altLang="zh-HK" baseline="0" dirty="0" smtClean="0"/>
              <a:t> are quite wet as can be seen from previous slides -&gt; Why no hail signature (</a:t>
            </a:r>
            <a:r>
              <a:rPr lang="en-US" altLang="zh-TW" baseline="0" dirty="0" err="1" smtClean="0"/>
              <a:t>Zdr</a:t>
            </a:r>
            <a:r>
              <a:rPr lang="en-US" altLang="zh-TW" baseline="0" dirty="0" smtClean="0"/>
              <a:t> increase instead).</a:t>
            </a:r>
          </a:p>
          <a:p>
            <a:r>
              <a:rPr lang="en-US" altLang="zh-TW" baseline="0" dirty="0" smtClean="0"/>
              <a:t>OTOH, as Thompson, WDM6 are 1M ice scheme, no size-sorting is allowed. The slight increase in diameter in CFAD is thought to be caused by other mechanism (collision caused </a:t>
            </a:r>
            <a:r>
              <a:rPr lang="en-US" altLang="zh-TW" baseline="0" dirty="0" err="1" smtClean="0"/>
              <a:t>graupel</a:t>
            </a:r>
            <a:r>
              <a:rPr lang="en-US" altLang="zh-TW" baseline="0" dirty="0" smtClean="0"/>
              <a:t> mass increase) instead. This is also the reason why no </a:t>
            </a:r>
            <a:r>
              <a:rPr lang="en-US" altLang="zh-TW" baseline="0" dirty="0" err="1" smtClean="0"/>
              <a:t>Zdr</a:t>
            </a:r>
            <a:r>
              <a:rPr lang="en-US" altLang="zh-TW" baseline="0" dirty="0" smtClean="0"/>
              <a:t> arc can be identified with these scheme as </a:t>
            </a:r>
            <a:r>
              <a:rPr lang="en-US" altLang="zh-TW" baseline="0" dirty="0" err="1" smtClean="0"/>
              <a:t>Zdr</a:t>
            </a:r>
            <a:r>
              <a:rPr lang="en-US" altLang="zh-TW" baseline="0" dirty="0" smtClean="0"/>
              <a:t> arc is highly correlated to the size-sorting process of ice particle (discussed previously)</a:t>
            </a:r>
          </a:p>
          <a:p>
            <a:endParaRPr lang="en-US" altLang="zh-HK" baseline="0" dirty="0" smtClean="0"/>
          </a:p>
          <a:p>
            <a:pPr marL="228600" indent="-228600">
              <a:buAutoNum type="arabicParenBoth"/>
            </a:pPr>
            <a:endParaRPr lang="en-US" altLang="zh-HK" baseline="0" dirty="0" smtClean="0"/>
          </a:p>
          <a:p>
            <a:pPr marL="228600" indent="-228600">
              <a:buAutoNum type="arabicParenBoth"/>
            </a:pP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22</a:t>
            </a:fld>
            <a:endParaRPr lang="en-US"/>
          </a:p>
        </p:txBody>
      </p:sp>
    </p:spTree>
    <p:extLst>
      <p:ext uri="{BB962C8B-B14F-4D97-AF65-F5344CB8AC3E}">
        <p14:creationId xmlns:p14="http://schemas.microsoft.com/office/powerpoint/2010/main" val="277783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baseline="0" dirty="0" smtClean="0"/>
              <a:t>Finally, in hail CFAD, </a:t>
            </a:r>
            <a:r>
              <a:rPr lang="en-US" altLang="zh-HK" baseline="0" dirty="0" smtClean="0"/>
              <a:t>there’s a stark difference between MY2 and NSSL schemes. In NSSL scheme, there’s a possibility to large hail at low model level, which is consistent with the fact that we can only see hail signature (low </a:t>
            </a:r>
            <a:r>
              <a:rPr lang="en-US" altLang="zh-HK" baseline="0" dirty="0" err="1" smtClean="0"/>
              <a:t>Zdr</a:t>
            </a:r>
            <a:r>
              <a:rPr lang="en-US" altLang="zh-HK" baseline="0" dirty="0" smtClean="0"/>
              <a:t> area</a:t>
            </a:r>
            <a:r>
              <a:rPr lang="en-US" altLang="zh-TW" baseline="0" dirty="0" smtClean="0"/>
              <a:t>) in this scheme.</a:t>
            </a:r>
          </a:p>
          <a:p>
            <a:r>
              <a:rPr lang="en-US" altLang="zh-TW" baseline="0" dirty="0" smtClean="0"/>
              <a:t>Mainly we can say that MY2 tends to produce very small hail particle, whereas NSSL is generally larger. Authors argue that this difference is because of the categorization of frozen rain in these two schemes: MY2: classified as hail; NSSL: </a:t>
            </a:r>
            <a:r>
              <a:rPr lang="en-US" altLang="zh-TW" baseline="0" dirty="0" err="1" smtClean="0"/>
              <a:t>graupel</a:t>
            </a:r>
            <a:r>
              <a:rPr lang="en-US" altLang="zh-TW" baseline="0" dirty="0" smtClean="0"/>
              <a:t>. So main producer of hail in MY2 is frozen rain whereas NSSL is </a:t>
            </a:r>
            <a:r>
              <a:rPr lang="en-US" altLang="zh-TW" baseline="0" dirty="0" err="1" smtClean="0"/>
              <a:t>graupel</a:t>
            </a:r>
            <a:r>
              <a:rPr lang="en-US" altLang="zh-TW" baseline="0" dirty="0" smtClean="0"/>
              <a:t> undergoing wet growth. </a:t>
            </a:r>
            <a:endParaRPr lang="en-US" altLang="zh-HK" baseline="0" dirty="0" smtClean="0"/>
          </a:p>
          <a:p>
            <a:pPr marL="228600" indent="-228600">
              <a:buAutoNum type="arabicParenBoth"/>
            </a:pPr>
            <a:endParaRPr lang="en-US" altLang="zh-HK" baseline="0" dirty="0" smtClean="0"/>
          </a:p>
          <a:p>
            <a:pPr marL="228600" indent="-228600">
              <a:buAutoNum type="arabicParenBoth"/>
            </a:pP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23</a:t>
            </a:fld>
            <a:endParaRPr lang="en-US"/>
          </a:p>
        </p:txBody>
      </p:sp>
    </p:spTree>
    <p:extLst>
      <p:ext uri="{BB962C8B-B14F-4D97-AF65-F5344CB8AC3E}">
        <p14:creationId xmlns:p14="http://schemas.microsoft.com/office/powerpoint/2010/main" val="4010033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The</a:t>
            </a:r>
            <a:r>
              <a:rPr lang="en-US" altLang="zh-HK" baseline="0" dirty="0" smtClean="0"/>
              <a:t> microphysics schemes used in this study is shown in Table3, it’s important to note that some of these schemes are NOT full 2M scheme, as in, it only provides the number concentration for specific hydrometeor categories (</a:t>
            </a:r>
            <a:r>
              <a:rPr lang="en-US" altLang="zh-HK" baseline="0" dirty="0" err="1" smtClean="0"/>
              <a:t>eg</a:t>
            </a:r>
            <a:r>
              <a:rPr lang="en-US" altLang="zh-HK" baseline="0" dirty="0" smtClean="0"/>
              <a:t>. WDM6), also some schemes are so called 3ice scheme (do not forecast hail</a:t>
            </a:r>
            <a:r>
              <a:rPr lang="en-US" altLang="zh-TW" baseline="0" dirty="0" smtClean="0"/>
              <a:t>). This has important consequences to the simulated </a:t>
            </a:r>
            <a:r>
              <a:rPr lang="en-US" altLang="zh-TW" baseline="0" dirty="0" err="1" smtClean="0"/>
              <a:t>polarimetric</a:t>
            </a:r>
            <a:r>
              <a:rPr lang="en-US" altLang="zh-TW" baseline="0" dirty="0" smtClean="0"/>
              <a:t> result, which will be discussed in the next few slides. </a:t>
            </a:r>
          </a:p>
          <a:p>
            <a:r>
              <a:rPr lang="en-US" altLang="zh-HK" baseline="0" dirty="0" smtClean="0"/>
              <a:t>The pic on the left shows the radar simulator used in this study, developed by CAPS at OU, it’s a python-based system that simulates the p. variables associated with a specific </a:t>
            </a:r>
            <a:r>
              <a:rPr lang="en-US" altLang="zh-HK" baseline="0" dirty="0" err="1" smtClean="0"/>
              <a:t>wrf</a:t>
            </a:r>
            <a:r>
              <a:rPr lang="en-US" altLang="zh-HK" baseline="0" dirty="0" smtClean="0"/>
              <a:t> run. There are lots of technical settings involved to make as close a simulation to reality as possible. They will be explained briefly in the next slide.</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5</a:t>
            </a:fld>
            <a:endParaRPr lang="en-US"/>
          </a:p>
        </p:txBody>
      </p:sp>
    </p:spTree>
    <p:extLst>
      <p:ext uri="{BB962C8B-B14F-4D97-AF65-F5344CB8AC3E}">
        <p14:creationId xmlns:p14="http://schemas.microsoft.com/office/powerpoint/2010/main" val="174680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In real</a:t>
            </a:r>
            <a:r>
              <a:rPr lang="en-US" altLang="zh-HK" baseline="0" dirty="0" smtClean="0"/>
              <a:t> life, water is first “soaked” into the </a:t>
            </a:r>
            <a:r>
              <a:rPr lang="en-US" altLang="zh-HK" baseline="0" dirty="0" err="1" smtClean="0"/>
              <a:t>graupel</a:t>
            </a:r>
            <a:r>
              <a:rPr lang="en-US" altLang="zh-HK" baseline="0" dirty="0" smtClean="0"/>
              <a:t> itself, then gradually forms a “water shell” on the </a:t>
            </a:r>
            <a:r>
              <a:rPr lang="en-US" altLang="zh-HK" baseline="0" dirty="0" err="1" smtClean="0"/>
              <a:t>graupel</a:t>
            </a:r>
            <a:r>
              <a:rPr lang="en-US" altLang="zh-HK" baseline="0" dirty="0" smtClean="0"/>
              <a:t>/hail particle. Therefore, </a:t>
            </a:r>
            <a:r>
              <a:rPr lang="en-US" altLang="zh-HK" baseline="0" dirty="0" err="1" smtClean="0"/>
              <a:t>qr</a:t>
            </a:r>
            <a:r>
              <a:rPr lang="en-US" altLang="zh-HK" baseline="0" dirty="0" smtClean="0"/>
              <a:t> in the model can not be simply seen as rain water, some of the </a:t>
            </a:r>
            <a:r>
              <a:rPr lang="en-US" altLang="zh-HK" baseline="0" dirty="0" err="1" smtClean="0"/>
              <a:t>qr</a:t>
            </a:r>
            <a:r>
              <a:rPr lang="en-US" altLang="zh-HK" baseline="0" dirty="0" smtClean="0"/>
              <a:t> could be on the </a:t>
            </a:r>
            <a:r>
              <a:rPr lang="en-US" altLang="zh-HK" baseline="0" dirty="0" err="1" smtClean="0"/>
              <a:t>graupel</a:t>
            </a:r>
            <a:r>
              <a:rPr lang="en-US" altLang="zh-HK" baseline="0" dirty="0" smtClean="0"/>
              <a:t> particles, this could present difficulty in deducing relationship between reflectivity and real </a:t>
            </a:r>
            <a:r>
              <a:rPr lang="en-US" altLang="zh-HK" baseline="0" dirty="0" err="1" smtClean="0"/>
              <a:t>rainrate</a:t>
            </a:r>
            <a:r>
              <a:rPr lang="en-US" altLang="zh-HK" baseline="0" dirty="0" smtClean="0"/>
              <a:t>. </a:t>
            </a:r>
          </a:p>
          <a:p>
            <a:r>
              <a:rPr lang="en-US" altLang="zh-HK" baseline="0" dirty="0" smtClean="0"/>
              <a:t>Simply put, the basic idea of T-matrix method is that the radiative field can be expanded in terms of diff geometrical properties (canting angle etc.) Expansion is based on some coefficient which would change after beam is scattered by particles, and we would like to know how these coefficients change. </a:t>
            </a:r>
          </a:p>
          <a:p>
            <a:r>
              <a:rPr lang="en-US" altLang="zh-HK" baseline="0" dirty="0" smtClean="0"/>
              <a:t>And from real life, we know that backscatter cross section changes with diameter &amp; particle properties (</a:t>
            </a:r>
            <a:r>
              <a:rPr lang="en-US" altLang="zh-HK" baseline="0" dirty="0" err="1" smtClean="0"/>
              <a:t>eg</a:t>
            </a:r>
            <a:r>
              <a:rPr lang="en-US" altLang="zh-HK" baseline="0" dirty="0" smtClean="0"/>
              <a:t>. Water shell), therefore, a consideration for scattering is the </a:t>
            </a:r>
            <a:r>
              <a:rPr lang="en-US" altLang="zh-HK" baseline="0" dirty="0" err="1" smtClean="0"/>
              <a:t>graupel</a:t>
            </a:r>
            <a:r>
              <a:rPr lang="en-US" altLang="zh-HK" baseline="0" dirty="0" smtClean="0"/>
              <a:t> density.</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6</a:t>
            </a:fld>
            <a:endParaRPr lang="en-US"/>
          </a:p>
        </p:txBody>
      </p:sp>
    </p:spTree>
    <p:extLst>
      <p:ext uri="{BB962C8B-B14F-4D97-AF65-F5344CB8AC3E}">
        <p14:creationId xmlns:p14="http://schemas.microsoft.com/office/powerpoint/2010/main" val="238209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For</a:t>
            </a:r>
            <a:r>
              <a:rPr lang="en-US" altLang="zh-HK" baseline="0" dirty="0" smtClean="0"/>
              <a:t> an overview of simulation result we can look at the </a:t>
            </a:r>
            <a:r>
              <a:rPr lang="en-US" altLang="zh-HK" baseline="0" dirty="0" err="1" smtClean="0"/>
              <a:t>Zh</a:t>
            </a:r>
            <a:r>
              <a:rPr lang="en-US" altLang="zh-HK" baseline="0" dirty="0" smtClean="0"/>
              <a:t> value by diff microphysical schemes. First we notice that W</a:t>
            </a:r>
            <a:r>
              <a:rPr lang="en-US" altLang="zh-TW" baseline="0" dirty="0" smtClean="0"/>
              <a:t>DM6 is noticeably weaker &amp; has a smaller forward-flank, this is due to the fact that no </a:t>
            </a:r>
            <a:r>
              <a:rPr lang="en-US" altLang="zh-TW" baseline="0" dirty="0" err="1" smtClean="0"/>
              <a:t>graupel</a:t>
            </a:r>
            <a:r>
              <a:rPr lang="en-US" altLang="zh-TW" baseline="0" dirty="0" smtClean="0"/>
              <a:t> particle reached ground and that weakens </a:t>
            </a:r>
            <a:r>
              <a:rPr lang="en-US" altLang="zh-TW" baseline="0" dirty="0" err="1" smtClean="0"/>
              <a:t>stratiform</a:t>
            </a:r>
            <a:r>
              <a:rPr lang="en-US" altLang="zh-TW" baseline="0" dirty="0" smtClean="0"/>
              <a:t> rain immensely (maybe due to 1M ice scheme). Secondly, notice that NSSL, MY2 both simulate storms with intense reflectivity value, this strong </a:t>
            </a:r>
            <a:r>
              <a:rPr lang="en-US" altLang="zh-TW" baseline="0" dirty="0" err="1" smtClean="0"/>
              <a:t>Zh</a:t>
            </a:r>
            <a:r>
              <a:rPr lang="en-US" altLang="zh-TW" baseline="0" dirty="0" smtClean="0"/>
              <a:t> is caused by </a:t>
            </a:r>
            <a:r>
              <a:rPr lang="en-US" altLang="zh-TW" baseline="0" dirty="0" err="1" smtClean="0"/>
              <a:t>large,wet</a:t>
            </a:r>
            <a:r>
              <a:rPr lang="en-US" altLang="zh-TW" baseline="0" dirty="0" smtClean="0"/>
              <a:t> hail in the area (Fig3)</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7</a:t>
            </a:fld>
            <a:endParaRPr lang="en-US"/>
          </a:p>
        </p:txBody>
      </p:sp>
    </p:spTree>
    <p:extLst>
      <p:ext uri="{BB962C8B-B14F-4D97-AF65-F5344CB8AC3E}">
        <p14:creationId xmlns:p14="http://schemas.microsoft.com/office/powerpoint/2010/main" val="206456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As for others,</a:t>
            </a:r>
            <a:r>
              <a:rPr lang="en-US" altLang="zh-HK" baseline="0" dirty="0" smtClean="0"/>
              <a:t> large overall </a:t>
            </a:r>
            <a:r>
              <a:rPr lang="en-US" altLang="zh-HK" baseline="0" dirty="0" err="1" smtClean="0"/>
              <a:t>Zh</a:t>
            </a:r>
            <a:r>
              <a:rPr lang="en-US" altLang="zh-HK" baseline="0" dirty="0" smtClean="0"/>
              <a:t> values are found with and Thompson schemes. Examination of their respective </a:t>
            </a:r>
            <a:r>
              <a:rPr lang="en-US" altLang="zh-HK" baseline="0" dirty="0" err="1" smtClean="0"/>
              <a:t>graupel</a:t>
            </a:r>
            <a:r>
              <a:rPr lang="en-US" altLang="zh-HK" baseline="0" dirty="0" smtClean="0"/>
              <a:t> &amp; hail size and amount, it is obvious that large </a:t>
            </a:r>
            <a:r>
              <a:rPr lang="en-US" altLang="zh-HK" baseline="0" dirty="0" err="1" smtClean="0"/>
              <a:t>Zh</a:t>
            </a:r>
            <a:r>
              <a:rPr lang="en-US" altLang="zh-HK" baseline="0" dirty="0" smtClean="0"/>
              <a:t> value in Thompson scheme is related to mid-sized wet </a:t>
            </a:r>
            <a:r>
              <a:rPr lang="en-US" altLang="zh-HK" baseline="0" dirty="0" err="1" smtClean="0"/>
              <a:t>graupel</a:t>
            </a:r>
            <a:r>
              <a:rPr lang="en-US" altLang="zh-HK" baseline="0" dirty="0" smtClean="0"/>
              <a:t> in the lowest level. As for Morrison, small amount of wet </a:t>
            </a:r>
            <a:r>
              <a:rPr lang="en-US" altLang="zh-HK" baseline="0" dirty="0" err="1" smtClean="0"/>
              <a:t>graupel</a:t>
            </a:r>
            <a:r>
              <a:rPr lang="en-US" altLang="zh-HK" baseline="0" dirty="0" smtClean="0"/>
              <a:t> ensures that relatively weak </a:t>
            </a:r>
            <a:r>
              <a:rPr lang="en-US" altLang="zh-HK" baseline="0" dirty="0" err="1" smtClean="0"/>
              <a:t>Zh</a:t>
            </a:r>
            <a:r>
              <a:rPr lang="en-US" altLang="zh-HK" baseline="0" dirty="0" smtClean="0"/>
              <a:t> value is simulated.</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8</a:t>
            </a:fld>
            <a:endParaRPr lang="en-US"/>
          </a:p>
        </p:txBody>
      </p:sp>
    </p:spTree>
    <p:extLst>
      <p:ext uri="{BB962C8B-B14F-4D97-AF65-F5344CB8AC3E}">
        <p14:creationId xmlns:p14="http://schemas.microsoft.com/office/powerpoint/2010/main" val="182225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Now</a:t>
            </a:r>
            <a:r>
              <a:rPr lang="en-US" altLang="zh-HK" baseline="0" dirty="0" smtClean="0"/>
              <a:t> we show how this reflectivity changes vertically. In these simulations, the schemes that have the strongest </a:t>
            </a:r>
            <a:r>
              <a:rPr lang="en-US" altLang="zh-HK" baseline="0" dirty="0" err="1" smtClean="0"/>
              <a:t>Zh</a:t>
            </a:r>
            <a:r>
              <a:rPr lang="en-US" altLang="zh-HK" baseline="0" dirty="0" smtClean="0"/>
              <a:t> value above 0C line are Thompson and NSSL, from the diameter plot it is obvious that (T) larger wet </a:t>
            </a:r>
            <a:r>
              <a:rPr lang="en-US" altLang="zh-HK" baseline="0" dirty="0" err="1" smtClean="0"/>
              <a:t>graupel</a:t>
            </a:r>
            <a:r>
              <a:rPr lang="en-US" altLang="zh-HK" baseline="0" dirty="0" smtClean="0"/>
              <a:t> and (NSSL) </a:t>
            </a:r>
            <a:r>
              <a:rPr lang="en-US" altLang="zh-HK" baseline="0" dirty="0" err="1" smtClean="0"/>
              <a:t>large,relatively</a:t>
            </a:r>
            <a:r>
              <a:rPr lang="en-US" altLang="zh-HK" baseline="0" dirty="0" smtClean="0"/>
              <a:t> dry hail contribute to this large </a:t>
            </a:r>
            <a:r>
              <a:rPr lang="en-US" altLang="zh-HK" baseline="0" dirty="0" err="1" smtClean="0"/>
              <a:t>Zh</a:t>
            </a:r>
            <a:r>
              <a:rPr lang="en-US" altLang="zh-HK" baseline="0" dirty="0" smtClean="0"/>
              <a:t> value. Whereas in other schemes, reflectivity maxima position and strength seemed to be highly correlated to rimed ice, as in, maxima position tends to happen where slightly larger </a:t>
            </a:r>
            <a:r>
              <a:rPr lang="en-US" altLang="zh-HK" baseline="0" dirty="0" err="1" smtClean="0"/>
              <a:t>graupel</a:t>
            </a:r>
            <a:r>
              <a:rPr lang="en-US" altLang="zh-HK" baseline="0" dirty="0" smtClean="0"/>
              <a:t> is located. In MY2 scheme, there’s a separate hail variable, but careful comparison shows the amount of hail in MY2 simulation is NOT enough to severely influence the reflectivity value above 0C level.</a:t>
            </a:r>
          </a:p>
          <a:p>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9</a:t>
            </a:fld>
            <a:endParaRPr lang="en-US"/>
          </a:p>
        </p:txBody>
      </p:sp>
    </p:spTree>
    <p:extLst>
      <p:ext uri="{BB962C8B-B14F-4D97-AF65-F5344CB8AC3E}">
        <p14:creationId xmlns:p14="http://schemas.microsoft.com/office/powerpoint/2010/main" val="321191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Most</a:t>
            </a:r>
            <a:r>
              <a:rPr lang="en-US" altLang="zh-HK" baseline="0" dirty="0" smtClean="0"/>
              <a:t> of these schemes produce vigorous </a:t>
            </a:r>
            <a:r>
              <a:rPr lang="en-US" altLang="zh-HK" baseline="0" dirty="0" err="1" smtClean="0"/>
              <a:t>Zdr,Kdp</a:t>
            </a:r>
            <a:r>
              <a:rPr lang="en-US" altLang="zh-HK" baseline="0" dirty="0" smtClean="0"/>
              <a:t> column, but obviously some are stronger, while some weaker. In this figure, purple contour shows the reflectivity value simulated before. Overall, </a:t>
            </a:r>
            <a:r>
              <a:rPr lang="en-US" altLang="zh-HK" baseline="0" dirty="0" err="1" smtClean="0"/>
              <a:t>Zdr</a:t>
            </a:r>
            <a:r>
              <a:rPr lang="en-US" altLang="zh-HK" baseline="0" dirty="0" smtClean="0"/>
              <a:t> column seems to be weakest in NSSL scheme. We recall that NSSL simulate large amount of dry, big hail above 0C line, this is the reason NSSL has a low ZDR value as big, dry hail tend to gyrate and tumble, which tend to cause particles appear spherical to radar. We can also see </a:t>
            </a:r>
            <a:r>
              <a:rPr lang="en-US" altLang="zh-HK" baseline="0" dirty="0" err="1" smtClean="0"/>
              <a:t>Zdr</a:t>
            </a:r>
            <a:r>
              <a:rPr lang="en-US" altLang="zh-HK" baseline="0" dirty="0" smtClean="0"/>
              <a:t> increase downward, which is caused by the decrease influence of hail and increase influence to larger, oblate rain drop. OTOH, weak </a:t>
            </a:r>
            <a:r>
              <a:rPr lang="en-US" altLang="zh-HK" baseline="0" dirty="0" err="1" smtClean="0"/>
              <a:t>Zdr</a:t>
            </a:r>
            <a:r>
              <a:rPr lang="en-US" altLang="zh-HK" baseline="0" dirty="0" smtClean="0"/>
              <a:t> and </a:t>
            </a:r>
            <a:r>
              <a:rPr lang="en-US" altLang="zh-HK" baseline="0" dirty="0" err="1" smtClean="0"/>
              <a:t>Kdp</a:t>
            </a:r>
            <a:r>
              <a:rPr lang="en-US" altLang="zh-HK" baseline="0" dirty="0" smtClean="0"/>
              <a:t> column in MY2 is a result of low </a:t>
            </a:r>
            <a:r>
              <a:rPr lang="en-US" altLang="zh-HK" baseline="0" dirty="0" err="1" smtClean="0"/>
              <a:t>qr</a:t>
            </a:r>
            <a:r>
              <a:rPr lang="en-US" altLang="zh-HK" baseline="0" dirty="0" smtClean="0"/>
              <a:t> produced by said scheme</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11</a:t>
            </a:fld>
            <a:endParaRPr lang="en-US"/>
          </a:p>
        </p:txBody>
      </p:sp>
    </p:spTree>
    <p:extLst>
      <p:ext uri="{BB962C8B-B14F-4D97-AF65-F5344CB8AC3E}">
        <p14:creationId xmlns:p14="http://schemas.microsoft.com/office/powerpoint/2010/main" val="125185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In Thompson</a:t>
            </a:r>
            <a:r>
              <a:rPr lang="en-US" altLang="zh-HK" baseline="0" dirty="0" smtClean="0"/>
              <a:t> scheme, OTOH. Strongest </a:t>
            </a:r>
            <a:r>
              <a:rPr lang="en-US" altLang="zh-HK" baseline="0" dirty="0" err="1" smtClean="0"/>
              <a:t>Zdr</a:t>
            </a:r>
            <a:r>
              <a:rPr lang="en-US" altLang="zh-HK" baseline="0" dirty="0" smtClean="0"/>
              <a:t> value can be found at a region that wet but mid-sized </a:t>
            </a:r>
            <a:r>
              <a:rPr lang="en-US" altLang="zh-HK" baseline="0" dirty="0" err="1" smtClean="0"/>
              <a:t>graupel</a:t>
            </a:r>
            <a:r>
              <a:rPr lang="en-US" altLang="zh-HK" baseline="0" dirty="0" smtClean="0"/>
              <a:t> are found. At this size (~1cm), wet </a:t>
            </a:r>
            <a:r>
              <a:rPr lang="en-US" altLang="zh-HK" baseline="0" dirty="0" err="1" smtClean="0"/>
              <a:t>graupel</a:t>
            </a:r>
            <a:r>
              <a:rPr lang="en-US" altLang="zh-HK" baseline="0" dirty="0" smtClean="0"/>
              <a:t> would produce large </a:t>
            </a:r>
            <a:r>
              <a:rPr lang="en-US" altLang="zh-HK" baseline="0" dirty="0" err="1" smtClean="0"/>
              <a:t>Zdr</a:t>
            </a:r>
            <a:r>
              <a:rPr lang="en-US" altLang="zh-HK" baseline="0" dirty="0" smtClean="0"/>
              <a:t> before the water on the </a:t>
            </a:r>
            <a:r>
              <a:rPr lang="en-US" altLang="zh-HK" baseline="0" dirty="0" err="1" smtClean="0"/>
              <a:t>graupel</a:t>
            </a:r>
            <a:r>
              <a:rPr lang="en-US" altLang="zh-HK" baseline="0" dirty="0" smtClean="0"/>
              <a:t> surface tend to stick at the equator of the particle in order to stabilize it aerodynamically. This would cause the particle to appear </a:t>
            </a:r>
            <a:r>
              <a:rPr lang="en-US" altLang="zh-HK" baseline="0" dirty="0" err="1" smtClean="0"/>
              <a:t>oblated</a:t>
            </a:r>
            <a:r>
              <a:rPr lang="en-US" altLang="zh-HK" baseline="0" dirty="0" smtClean="0"/>
              <a:t>. As for </a:t>
            </a:r>
            <a:r>
              <a:rPr lang="en-US" altLang="zh-HK" baseline="0" dirty="0" err="1" smtClean="0"/>
              <a:t>Kdp</a:t>
            </a:r>
            <a:r>
              <a:rPr lang="en-US" altLang="zh-HK" baseline="0" dirty="0" smtClean="0"/>
              <a:t> column, its visibility mainly depends on 2 things: drop size &amp; liquid water mass. In WDM6, the region that has the most drastic decrease of </a:t>
            </a:r>
            <a:r>
              <a:rPr lang="en-US" altLang="zh-HK" baseline="0" dirty="0" err="1" smtClean="0"/>
              <a:t>Kdp</a:t>
            </a:r>
            <a:r>
              <a:rPr lang="en-US" altLang="zh-HK" baseline="0" dirty="0" smtClean="0"/>
              <a:t> value so it is region with dramatic decrease of wet </a:t>
            </a:r>
            <a:r>
              <a:rPr lang="en-US" altLang="zh-HK" baseline="0" dirty="0" err="1" smtClean="0"/>
              <a:t>graupel</a:t>
            </a:r>
            <a:r>
              <a:rPr lang="en-US" altLang="zh-HK" baseline="0" dirty="0" smtClean="0"/>
              <a:t> value, also notice the increase of small raindrop in this area, all of which encourage this result.</a:t>
            </a:r>
          </a:p>
          <a:p>
            <a:r>
              <a:rPr lang="en-US" altLang="zh-HK" baseline="0" dirty="0" smtClean="0"/>
              <a:t>Other interesting discoveries in WDM6 includes enhanced </a:t>
            </a:r>
            <a:r>
              <a:rPr lang="en-US" altLang="zh-HK" baseline="0" dirty="0" err="1" smtClean="0"/>
              <a:t>Kdp</a:t>
            </a:r>
            <a:r>
              <a:rPr lang="en-US" altLang="zh-HK" baseline="0" dirty="0" smtClean="0"/>
              <a:t> in left-moving cell (due to slightly </a:t>
            </a:r>
            <a:r>
              <a:rPr lang="en-US" altLang="zh-HK" baseline="0" dirty="0" err="1" smtClean="0"/>
              <a:t>oblated</a:t>
            </a:r>
            <a:r>
              <a:rPr lang="en-US" altLang="zh-HK" baseline="0" dirty="0" smtClean="0"/>
              <a:t> raindrops/</a:t>
            </a:r>
            <a:r>
              <a:rPr lang="en-US" altLang="zh-HK" baseline="0" dirty="0" err="1" smtClean="0"/>
              <a:t>graupel</a:t>
            </a:r>
            <a:r>
              <a:rPr lang="en-US" altLang="zh-HK" baseline="0" dirty="0" smtClean="0"/>
              <a:t> at this level (notice enhanced </a:t>
            </a:r>
            <a:r>
              <a:rPr lang="en-US" altLang="zh-HK" baseline="0" dirty="0" err="1" smtClean="0"/>
              <a:t>Zdr</a:t>
            </a:r>
            <a:r>
              <a:rPr lang="en-US" altLang="zh-HK" baseline="0" dirty="0" smtClean="0"/>
              <a:t>), also the </a:t>
            </a:r>
            <a:r>
              <a:rPr lang="en-US" altLang="zh-HK" baseline="0" dirty="0" err="1" smtClean="0"/>
              <a:t>Zdr</a:t>
            </a:r>
            <a:r>
              <a:rPr lang="en-US" altLang="zh-HK" baseline="0" dirty="0" smtClean="0"/>
              <a:t> and </a:t>
            </a:r>
            <a:r>
              <a:rPr lang="en-US" altLang="zh-HK" baseline="0" dirty="0" err="1" smtClean="0"/>
              <a:t>Kdp</a:t>
            </a:r>
            <a:r>
              <a:rPr lang="en-US" altLang="zh-HK" baseline="0" dirty="0" smtClean="0"/>
              <a:t> of this scheme is very low near the surface (could be due to lack of </a:t>
            </a:r>
            <a:r>
              <a:rPr lang="en-US" altLang="zh-HK" baseline="0" dirty="0" err="1" smtClean="0"/>
              <a:t>graupel</a:t>
            </a:r>
            <a:r>
              <a:rPr lang="en-US" altLang="zh-HK" baseline="0" dirty="0" smtClean="0"/>
              <a:t> near ground and relatively small rain drop size.</a:t>
            </a:r>
          </a:p>
          <a:p>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12</a:t>
            </a:fld>
            <a:endParaRPr lang="en-US"/>
          </a:p>
        </p:txBody>
      </p:sp>
    </p:spTree>
    <p:extLst>
      <p:ext uri="{BB962C8B-B14F-4D97-AF65-F5344CB8AC3E}">
        <p14:creationId xmlns:p14="http://schemas.microsoft.com/office/powerpoint/2010/main" val="253189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smtClean="0"/>
              <a:t>To</a:t>
            </a:r>
            <a:r>
              <a:rPr lang="en-US" altLang="zh-HK" baseline="0" dirty="0" smtClean="0"/>
              <a:t> see if diff schemes could simulate </a:t>
            </a:r>
            <a:r>
              <a:rPr lang="en-US" altLang="zh-HK" baseline="0" dirty="0" err="1" smtClean="0"/>
              <a:t>Zdr</a:t>
            </a:r>
            <a:r>
              <a:rPr lang="en-US" altLang="zh-HK" baseline="0" dirty="0" smtClean="0"/>
              <a:t> arc, we look at 250m </a:t>
            </a:r>
            <a:r>
              <a:rPr lang="en-US" altLang="zh-HK" baseline="0" dirty="0" err="1" smtClean="0"/>
              <a:t>Zh</a:t>
            </a:r>
            <a:r>
              <a:rPr lang="en-US" altLang="zh-HK" baseline="0" dirty="0" smtClean="0"/>
              <a:t> in horizontal direction. First we notice that Thompson and WDM6 schemes can’t simulate </a:t>
            </a:r>
            <a:r>
              <a:rPr lang="en-US" altLang="zh-HK" baseline="0" dirty="0" err="1" smtClean="0"/>
              <a:t>Zdr</a:t>
            </a:r>
            <a:r>
              <a:rPr lang="en-US" altLang="zh-HK" baseline="0" dirty="0" smtClean="0"/>
              <a:t> arc at all, considering both schemes are 1M for </a:t>
            </a:r>
            <a:r>
              <a:rPr lang="en-US" altLang="zh-HK" baseline="0" dirty="0" err="1" smtClean="0"/>
              <a:t>graupel</a:t>
            </a:r>
            <a:r>
              <a:rPr lang="en-US" altLang="zh-HK" baseline="0" dirty="0" smtClean="0"/>
              <a:t> species, unrealistic size-sorting simulation of </a:t>
            </a:r>
            <a:r>
              <a:rPr lang="en-US" altLang="zh-HK" baseline="0" dirty="0" err="1" smtClean="0"/>
              <a:t>graupel</a:t>
            </a:r>
            <a:r>
              <a:rPr lang="en-US" altLang="zh-HK" baseline="0" dirty="0" smtClean="0"/>
              <a:t> and hail particles seems to be a major hurdle to </a:t>
            </a:r>
            <a:r>
              <a:rPr lang="en-US" altLang="zh-HK" baseline="0" dirty="0" err="1" smtClean="0"/>
              <a:t>Zdr</a:t>
            </a:r>
            <a:r>
              <a:rPr lang="en-US" altLang="zh-HK" baseline="0" dirty="0" smtClean="0"/>
              <a:t> arc simulation. OTOH, MY2, NSSL are the 2 models that has the most realistic </a:t>
            </a:r>
            <a:r>
              <a:rPr lang="en-US" altLang="zh-HK" baseline="0" dirty="0" err="1" smtClean="0"/>
              <a:t>Zdr</a:t>
            </a:r>
            <a:r>
              <a:rPr lang="en-US" altLang="zh-HK" baseline="0" dirty="0" smtClean="0"/>
              <a:t> arc simulation. Thirdly, Morrison scheme has the strongest, symmetric </a:t>
            </a:r>
            <a:r>
              <a:rPr lang="en-US" altLang="zh-HK" baseline="0" dirty="0" err="1" smtClean="0"/>
              <a:t>Zdr</a:t>
            </a:r>
            <a:r>
              <a:rPr lang="en-US" altLang="zh-HK" baseline="0" dirty="0" smtClean="0"/>
              <a:t> arc. This is due to the much larger rain drop diameter in Morrison scheme compare with NSSL/MY2 schemes.</a:t>
            </a:r>
            <a:endParaRPr lang="zh-HK" altLang="en-US" dirty="0"/>
          </a:p>
        </p:txBody>
      </p:sp>
      <p:sp>
        <p:nvSpPr>
          <p:cNvPr id="4" name="投影片編號版面配置區 3"/>
          <p:cNvSpPr>
            <a:spLocks noGrp="1"/>
          </p:cNvSpPr>
          <p:nvPr>
            <p:ph type="sldNum" sz="quarter" idx="10"/>
          </p:nvPr>
        </p:nvSpPr>
        <p:spPr/>
        <p:txBody>
          <a:bodyPr/>
          <a:lstStyle/>
          <a:p>
            <a:fld id="{818CE7B1-EEFF-4325-B8A5-590AB514CB10}" type="slidenum">
              <a:rPr lang="en-US" smtClean="0"/>
              <a:pPr/>
              <a:t>14</a:t>
            </a:fld>
            <a:endParaRPr lang="en-US"/>
          </a:p>
        </p:txBody>
      </p:sp>
    </p:spTree>
    <p:extLst>
      <p:ext uri="{BB962C8B-B14F-4D97-AF65-F5344CB8AC3E}">
        <p14:creationId xmlns:p14="http://schemas.microsoft.com/office/powerpoint/2010/main" val="395429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pull/>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000">
                <a:latin typeface="+mj-lt"/>
              </a:defRPr>
            </a:lvl1pPr>
          </a:lstStyle>
          <a:p>
            <a:endParaRPr lang="en-US" dirty="0"/>
          </a:p>
        </p:txBody>
      </p:sp>
      <p:sp>
        <p:nvSpPr>
          <p:cNvPr id="5" name="Footer Placeholder 4"/>
          <p:cNvSpPr>
            <a:spLocks noGrp="1"/>
          </p:cNvSpPr>
          <p:nvPr>
            <p:ph type="ftr" sz="quarter" idx="11"/>
          </p:nvPr>
        </p:nvSpPr>
        <p:spPr/>
        <p:txBody>
          <a:bodyPr/>
          <a:lstStyle>
            <a:lvl1pPr>
              <a:defRPr sz="1000">
                <a:latin typeface="+mj-lt"/>
              </a:defRPr>
            </a:lvl1pPr>
          </a:lstStyle>
          <a:p>
            <a:endParaRPr lang="en-US" dirty="0"/>
          </a:p>
        </p:txBody>
      </p:sp>
      <p:sp>
        <p:nvSpPr>
          <p:cNvPr id="6" name="Slide Number Placeholder 5"/>
          <p:cNvSpPr>
            <a:spLocks noGrp="1"/>
          </p:cNvSpPr>
          <p:nvPr>
            <p:ph type="sldNum" sz="quarter" idx="12"/>
          </p:nvPr>
        </p:nvSpPr>
        <p:spPr/>
        <p:txBody>
          <a:bodyPr/>
          <a:lstStyle>
            <a:lvl1pPr>
              <a:defRPr sz="1000">
                <a:latin typeface="+mj-lt"/>
              </a:defRPr>
            </a:lvl1pPr>
          </a:lstStyle>
          <a:p>
            <a:fld id="{9C04C079-7F5F-4255-A626-46765369A455}" type="slidenum">
              <a:rPr lang="en-US" smtClean="0"/>
              <a:pPr/>
              <a:t>‹#›</a:t>
            </a:fld>
            <a:endParaRPr lang="en-US" dirty="0"/>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0127-A86A-4F76-B694-EBB82CEF345C}" type="slidenum">
              <a:rPr lang="en-US" smtClean="0"/>
              <a:pPr/>
              <a:t>‹#›</a:t>
            </a:fld>
            <a:endParaRPr lang="en-US" dirty="0"/>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DDEF7-E63B-46B8-8D51-70EAE65685F2}" type="datetimeFigureOut">
              <a:rPr lang="en-US" smtClean="0"/>
              <a:pPr/>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1DDEF7-E63B-46B8-8D51-70EAE65685F2}" type="datetimeFigureOut">
              <a:rPr lang="en-US" smtClean="0"/>
              <a:pPr/>
              <a:t>10/11/2016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2FA0127-A86A-4F76-B694-EBB82CEF34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90800" y="1013619"/>
            <a:ext cx="3733800" cy="528638"/>
          </a:xfrm>
        </p:spPr>
        <p:txBody>
          <a:bodyPr>
            <a:noAutofit/>
          </a:bodyPr>
          <a:lstStyle/>
          <a:p>
            <a:endParaRPr lang="en-US" dirty="0">
              <a:solidFill>
                <a:schemeClr val="accent1">
                  <a:lumMod val="50000"/>
                </a:schemeClr>
              </a:solidFill>
              <a:latin typeface="Source Sans Pro ExtraLight" pitchFamily="34" charset="0"/>
              <a:ea typeface="Open Sans" pitchFamily="34" charset="0"/>
              <a:cs typeface="Open Sans" pitchFamily="34" charset="0"/>
            </a:endParaRPr>
          </a:p>
        </p:txBody>
      </p:sp>
      <p:pic>
        <p:nvPicPr>
          <p:cNvPr id="3" name="圖片 2"/>
          <p:cNvPicPr>
            <a:picLocks noChangeAspect="1"/>
          </p:cNvPicPr>
          <p:nvPr/>
        </p:nvPicPr>
        <p:blipFill>
          <a:blip r:embed="rId2"/>
          <a:stretch>
            <a:fillRect/>
          </a:stretch>
        </p:blipFill>
        <p:spPr>
          <a:xfrm>
            <a:off x="914400" y="1542257"/>
            <a:ext cx="7155161" cy="688851"/>
          </a:xfrm>
          <a:prstGeom prst="rect">
            <a:avLst/>
          </a:prstGeom>
        </p:spPr>
      </p:pic>
      <p:sp>
        <p:nvSpPr>
          <p:cNvPr id="5" name="Subtitle 4"/>
          <p:cNvSpPr>
            <a:spLocks noGrp="1"/>
          </p:cNvSpPr>
          <p:nvPr>
            <p:ph type="subTitle" idx="1"/>
          </p:nvPr>
        </p:nvSpPr>
        <p:spPr>
          <a:xfrm>
            <a:off x="1913267" y="1853952"/>
            <a:ext cx="4953000" cy="342900"/>
          </a:xfrm>
        </p:spPr>
        <p:txBody>
          <a:bodyPr>
            <a:noAutofit/>
          </a:bodyPr>
          <a:lstStyle/>
          <a:p>
            <a:endParaRPr lang="en-US" sz="2400" spc="-150" dirty="0">
              <a:solidFill>
                <a:schemeClr val="bg1">
                  <a:lumMod val="65000"/>
                </a:schemeClr>
              </a:solidFill>
              <a:latin typeface="Source Sans Pro" pitchFamily="34" charset="0"/>
            </a:endParaRPr>
          </a:p>
        </p:txBody>
      </p:sp>
      <p:sp>
        <p:nvSpPr>
          <p:cNvPr id="35" name="Subtitle 4"/>
          <p:cNvSpPr txBox="1">
            <a:spLocks/>
          </p:cNvSpPr>
          <p:nvPr/>
        </p:nvSpPr>
        <p:spPr>
          <a:xfrm>
            <a:off x="1981200" y="4019550"/>
            <a:ext cx="4953000" cy="3429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300" normalizeH="0" baseline="0" noProof="0" dirty="0" err="1" smtClean="0">
                <a:ln>
                  <a:noFill/>
                </a:ln>
                <a:solidFill>
                  <a:schemeClr val="bg1">
                    <a:lumMod val="65000"/>
                  </a:schemeClr>
                </a:solidFill>
                <a:effectLst/>
                <a:uLnTx/>
                <a:uFillTx/>
                <a:latin typeface="Source Sans Pro" pitchFamily="34" charset="0"/>
                <a:ea typeface="+mn-ea"/>
                <a:cs typeface="+mn-cs"/>
              </a:rPr>
              <a:t>Powerpoint</a:t>
            </a:r>
            <a:r>
              <a:rPr kumimoji="0" lang="en-US" sz="1200" b="0" i="0" u="none" strike="noStrike" kern="1200" cap="none" spc="300" normalizeH="0" noProof="0" dirty="0" smtClean="0">
                <a:ln>
                  <a:noFill/>
                </a:ln>
                <a:solidFill>
                  <a:schemeClr val="bg1">
                    <a:lumMod val="65000"/>
                  </a:schemeClr>
                </a:solidFill>
                <a:effectLst/>
                <a:uLnTx/>
                <a:uFillTx/>
                <a:latin typeface="Source Sans Pro" pitchFamily="34" charset="0"/>
                <a:ea typeface="+mn-ea"/>
                <a:cs typeface="+mn-cs"/>
              </a:rPr>
              <a:t> </a:t>
            </a:r>
            <a:r>
              <a:rPr kumimoji="0" lang="en-US" sz="1200" b="0" i="0" u="none" strike="noStrike" kern="1200" cap="none" spc="300" normalizeH="0" baseline="0" noProof="0" dirty="0" smtClean="0">
                <a:ln>
                  <a:noFill/>
                </a:ln>
                <a:solidFill>
                  <a:schemeClr val="bg1">
                    <a:lumMod val="65000"/>
                  </a:schemeClr>
                </a:solidFill>
                <a:effectLst/>
                <a:uLnTx/>
                <a:uFillTx/>
                <a:latin typeface="Source Sans Pro" pitchFamily="34" charset="0"/>
                <a:ea typeface="+mn-ea"/>
                <a:cs typeface="+mn-cs"/>
              </a:rPr>
              <a:t>Presentation Template</a:t>
            </a:r>
            <a:endParaRPr kumimoji="0" lang="en-US" sz="1200" b="0" i="0" u="none" strike="noStrike" kern="1200" cap="none" spc="300" normalizeH="0" baseline="0" noProof="0" dirty="0">
              <a:ln>
                <a:noFill/>
              </a:ln>
              <a:solidFill>
                <a:schemeClr val="bg1">
                  <a:lumMod val="65000"/>
                </a:schemeClr>
              </a:solidFill>
              <a:effectLst/>
              <a:uLnTx/>
              <a:uFillTx/>
              <a:latin typeface="Source Sans Pro" pitchFamily="34" charset="0"/>
              <a:ea typeface="+mn-ea"/>
              <a:cs typeface="+mn-cs"/>
            </a:endParaRPr>
          </a:p>
        </p:txBody>
      </p:sp>
      <p:pic>
        <p:nvPicPr>
          <p:cNvPr id="2" name="圖片 1"/>
          <p:cNvPicPr>
            <a:picLocks noChangeAspect="1"/>
          </p:cNvPicPr>
          <p:nvPr/>
        </p:nvPicPr>
        <p:blipFill>
          <a:blip r:embed="rId3"/>
          <a:stretch>
            <a:fillRect/>
          </a:stretch>
        </p:blipFill>
        <p:spPr>
          <a:xfrm>
            <a:off x="2350653" y="3181350"/>
            <a:ext cx="4214093" cy="11161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altLang="zh-TW" sz="2800" dirty="0" smtClean="0">
                <a:solidFill>
                  <a:schemeClr val="tx1">
                    <a:lumMod val="50000"/>
                    <a:lumOff val="50000"/>
                  </a:schemeClr>
                </a:solidFill>
                <a:latin typeface="Source Sans Pro" pitchFamily="34" charset="0"/>
              </a:rPr>
              <a:t>Simulation Results</a:t>
            </a:r>
            <a:r>
              <a:rPr lang="en-US" sz="2800" dirty="0" smtClean="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b="1" dirty="0" smtClean="0">
                <a:solidFill>
                  <a:schemeClr val="bg1">
                    <a:lumMod val="65000"/>
                  </a:schemeClr>
                </a:solidFill>
                <a:latin typeface="Source Sans Pro Light" pitchFamily="34" charset="0"/>
              </a:rPr>
              <a:t>Polarimetric signatures – I. ZDR, KDP columns</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ndParaRPr>
          </a:p>
        </p:txBody>
      </p:sp>
      <p:sp>
        <p:nvSpPr>
          <p:cNvPr id="6" name="Rectangle 5"/>
          <p:cNvSpPr/>
          <p:nvPr/>
        </p:nvSpPr>
        <p:spPr>
          <a:xfrm>
            <a:off x="533400" y="1200150"/>
            <a:ext cx="3886200" cy="707886"/>
          </a:xfrm>
          <a:prstGeom prst="rect">
            <a:avLst/>
          </a:prstGeom>
        </p:spPr>
        <p:txBody>
          <a:bodyPr wrap="square" numCol="1" spcCol="274320">
            <a:spAutoFit/>
          </a:bodyPr>
          <a:lstStyle/>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a:t>
            </a:r>
            <a:r>
              <a:rPr lang="en-US" altLang="zh-TW" sz="1000" dirty="0" smtClean="0">
                <a:latin typeface="Source Sans Pro" pitchFamily="34" charset="0"/>
              </a:rPr>
              <a:t>9</a:t>
            </a:r>
            <a:endParaRPr lang="en-US" sz="1000" dirty="0">
              <a:latin typeface="Source Sans Pro" pitchFamily="34" charset="0"/>
            </a:endParaRPr>
          </a:p>
        </p:txBody>
      </p:sp>
      <p:sp>
        <p:nvSpPr>
          <p:cNvPr id="16" name="Rectangle 5"/>
          <p:cNvSpPr/>
          <p:nvPr/>
        </p:nvSpPr>
        <p:spPr>
          <a:xfrm>
            <a:off x="533400" y="1193648"/>
            <a:ext cx="3878580" cy="1477328"/>
          </a:xfrm>
          <a:prstGeom prst="rect">
            <a:avLst/>
          </a:prstGeom>
        </p:spPr>
        <p:txBody>
          <a:bodyPr wrap="square" numCol="1" spcCol="274320">
            <a:spAutoFit/>
          </a:bodyPr>
          <a:lstStyle/>
          <a:p>
            <a:pPr marL="171450" indent="-171450">
              <a:buFont typeface="Arial" panose="020B0604020202020204" pitchFamily="34" charset="0"/>
              <a:buChar char="•"/>
            </a:pPr>
            <a:r>
              <a:rPr lang="ms-MY" sz="1000" dirty="0" smtClean="0">
                <a:solidFill>
                  <a:srgbClr val="C00000"/>
                </a:solidFill>
                <a:latin typeface="Source Sans Pro Light" pitchFamily="34" charset="0"/>
              </a:rPr>
              <a:t>Zdr column: </a:t>
            </a:r>
            <a:r>
              <a:rPr lang="ms-MY" sz="1000" dirty="0" smtClean="0">
                <a:latin typeface="Source Sans Pro Light" pitchFamily="34" charset="0"/>
              </a:rPr>
              <a:t>A column of extended Zdr value well above 0C level. The easiest way to identify this feature is the usage of RHI scans.The feature is </a:t>
            </a:r>
            <a:r>
              <a:rPr lang="ms-MY" sz="1000" dirty="0" smtClean="0">
                <a:solidFill>
                  <a:srgbClr val="C00000"/>
                </a:solidFill>
                <a:latin typeface="Source Sans Pro Light" pitchFamily="34" charset="0"/>
              </a:rPr>
              <a:t>most likely to located in/on the periphery of strong updraft </a:t>
            </a:r>
            <a:r>
              <a:rPr lang="ms-MY" sz="1000" dirty="0" smtClean="0">
                <a:latin typeface="Source Sans Pro Light" pitchFamily="34" charset="0"/>
              </a:rPr>
              <a:t>(Hubbert et al. 1998; Ryzhkov et al. 2008; Rowe et al. 2011)</a:t>
            </a:r>
          </a:p>
          <a:p>
            <a:pPr marL="171450" indent="-171450">
              <a:buFont typeface="Arial" panose="020B0604020202020204" pitchFamily="34" charset="0"/>
              <a:buChar char="•"/>
            </a:pPr>
            <a:endParaRPr lang="ms-MY" sz="1000" dirty="0">
              <a:latin typeface="Source Sans Pro Light" pitchFamily="34" charset="0"/>
            </a:endParaRPr>
          </a:p>
          <a:p>
            <a:pPr marL="171450" indent="-171450">
              <a:buFont typeface="Arial" panose="020B0604020202020204" pitchFamily="34" charset="0"/>
              <a:buChar char="•"/>
            </a:pPr>
            <a:r>
              <a:rPr lang="ms-MY" sz="1000" dirty="0" smtClean="0">
                <a:latin typeface="Source Sans Pro Light" pitchFamily="34" charset="0"/>
              </a:rPr>
              <a:t>Easy to imagine the cause of this signature to due to </a:t>
            </a:r>
            <a:r>
              <a:rPr lang="ms-MY" sz="1000" b="1" dirty="0" smtClean="0">
                <a:solidFill>
                  <a:srgbClr val="C00000"/>
                </a:solidFill>
                <a:latin typeface="Source Sans Pro Light" pitchFamily="34" charset="0"/>
              </a:rPr>
              <a:t>large amount of super-cooled drops and wet ice particle upward transport by strong updraft</a:t>
            </a:r>
          </a:p>
        </p:txBody>
      </p:sp>
      <p:sp>
        <p:nvSpPr>
          <p:cNvPr id="17" name="文字方塊 16"/>
          <p:cNvSpPr txBox="1"/>
          <p:nvPr/>
        </p:nvSpPr>
        <p:spPr>
          <a:xfrm>
            <a:off x="4679873" y="4658439"/>
            <a:ext cx="3594254" cy="246221"/>
          </a:xfrm>
          <a:prstGeom prst="rect">
            <a:avLst/>
          </a:prstGeom>
          <a:noFill/>
        </p:spPr>
        <p:txBody>
          <a:bodyPr wrap="none" rtlCol="0">
            <a:spAutoFit/>
          </a:bodyPr>
          <a:lstStyle/>
          <a:p>
            <a:r>
              <a:rPr lang="en-US" altLang="zh-TW" sz="1000" dirty="0" smtClean="0">
                <a:solidFill>
                  <a:srgbClr val="0070C0"/>
                </a:solidFill>
              </a:rPr>
              <a:t>Example of </a:t>
            </a:r>
            <a:r>
              <a:rPr lang="en-US" altLang="zh-TW" sz="1000" dirty="0" err="1" smtClean="0">
                <a:solidFill>
                  <a:srgbClr val="0070C0"/>
                </a:solidFill>
              </a:rPr>
              <a:t>Zdr</a:t>
            </a:r>
            <a:r>
              <a:rPr lang="en-US" altLang="zh-TW" sz="1000" dirty="0" smtClean="0">
                <a:solidFill>
                  <a:srgbClr val="0070C0"/>
                </a:solidFill>
              </a:rPr>
              <a:t> column in supercells (</a:t>
            </a:r>
            <a:r>
              <a:rPr lang="en-US" altLang="zh-TW" sz="1000" dirty="0" err="1" smtClean="0">
                <a:solidFill>
                  <a:srgbClr val="0070C0"/>
                </a:solidFill>
              </a:rPr>
              <a:t>Kumjian</a:t>
            </a:r>
            <a:r>
              <a:rPr lang="en-US" altLang="zh-TW" sz="1000" dirty="0" smtClean="0">
                <a:solidFill>
                  <a:srgbClr val="0070C0"/>
                </a:solidFill>
              </a:rPr>
              <a:t> and </a:t>
            </a:r>
            <a:r>
              <a:rPr lang="en-US" altLang="zh-TW" sz="1000" dirty="0" err="1" smtClean="0">
                <a:solidFill>
                  <a:srgbClr val="0070C0"/>
                </a:solidFill>
              </a:rPr>
              <a:t>Ryzhkov</a:t>
            </a:r>
            <a:r>
              <a:rPr lang="en-US" altLang="zh-TW" sz="1000" dirty="0" smtClean="0">
                <a:solidFill>
                  <a:srgbClr val="0070C0"/>
                </a:solidFill>
              </a:rPr>
              <a:t> 2008b)</a:t>
            </a:r>
            <a:endParaRPr lang="zh-HK" altLang="en-US" sz="1000" dirty="0">
              <a:solidFill>
                <a:srgbClr val="0070C0"/>
              </a:solidFill>
            </a:endParaRPr>
          </a:p>
        </p:txBody>
      </p:sp>
      <p:pic>
        <p:nvPicPr>
          <p:cNvPr id="11" name="內容版面配置區 10"/>
          <p:cNvPicPr>
            <a:picLocks noGrp="1" noChangeAspect="1"/>
          </p:cNvPicPr>
          <p:nvPr>
            <p:ph sz="half" idx="2"/>
          </p:nvPr>
        </p:nvPicPr>
        <p:blipFill>
          <a:blip r:embed="rId2"/>
          <a:stretch>
            <a:fillRect/>
          </a:stretch>
        </p:blipFill>
        <p:spPr>
          <a:xfrm>
            <a:off x="4679873" y="1200149"/>
            <a:ext cx="3702127" cy="3451787"/>
          </a:xfrm>
          <a:prstGeom prst="rect">
            <a:avLst/>
          </a:prstGeom>
        </p:spPr>
      </p:pic>
      <p:pic>
        <p:nvPicPr>
          <p:cNvPr id="13" name="圖片 12"/>
          <p:cNvPicPr>
            <a:picLocks noChangeAspect="1"/>
          </p:cNvPicPr>
          <p:nvPr/>
        </p:nvPicPr>
        <p:blipFill>
          <a:blip r:embed="rId3"/>
          <a:stretch>
            <a:fillRect/>
          </a:stretch>
        </p:blipFill>
        <p:spPr>
          <a:xfrm>
            <a:off x="990600" y="2677478"/>
            <a:ext cx="3038981" cy="1830741"/>
          </a:xfrm>
          <a:prstGeom prst="rect">
            <a:avLst/>
          </a:prstGeom>
        </p:spPr>
      </p:pic>
      <p:sp>
        <p:nvSpPr>
          <p:cNvPr id="18" name="文字方塊 17"/>
          <p:cNvSpPr txBox="1"/>
          <p:nvPr/>
        </p:nvSpPr>
        <p:spPr>
          <a:xfrm>
            <a:off x="1719832" y="4658439"/>
            <a:ext cx="1285929" cy="246221"/>
          </a:xfrm>
          <a:prstGeom prst="rect">
            <a:avLst/>
          </a:prstGeom>
          <a:noFill/>
        </p:spPr>
        <p:txBody>
          <a:bodyPr wrap="none" rtlCol="0">
            <a:spAutoFit/>
          </a:bodyPr>
          <a:lstStyle/>
          <a:p>
            <a:r>
              <a:rPr lang="en-US" altLang="zh-TW" sz="1000" dirty="0" smtClean="0">
                <a:solidFill>
                  <a:srgbClr val="0070C0"/>
                </a:solidFill>
              </a:rPr>
              <a:t>(Reinhart et al. 2014)</a:t>
            </a:r>
            <a:endParaRPr lang="zh-HK" altLang="en-US" sz="1000" dirty="0">
              <a:solidFill>
                <a:srgbClr val="0070C0"/>
              </a:solidFill>
            </a:endParaRPr>
          </a:p>
        </p:txBody>
      </p:sp>
    </p:spTree>
    <p:extLst>
      <p:ext uri="{BB962C8B-B14F-4D97-AF65-F5344CB8AC3E}">
        <p14:creationId xmlns:p14="http://schemas.microsoft.com/office/powerpoint/2010/main" val="3508872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4850131"/>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023934"/>
            <a:ext cx="9144000" cy="38261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85750"/>
            <a:ext cx="8229600" cy="369092"/>
          </a:xfrm>
        </p:spPr>
        <p:txBody>
          <a:bodyPr>
            <a:noAutofit/>
          </a:bodyPr>
          <a:lstStyle/>
          <a:p>
            <a:r>
              <a:rPr lang="en-US" sz="2800" dirty="0" smtClean="0">
                <a:solidFill>
                  <a:schemeClr val="tx1">
                    <a:lumMod val="50000"/>
                    <a:lumOff val="50000"/>
                  </a:schemeClr>
                </a:solidFill>
                <a:latin typeface="Source Sans Pro" pitchFamily="34" charset="0"/>
              </a:rPr>
              <a:t>Simulation Results</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654842"/>
            <a:ext cx="8229600" cy="304800"/>
          </a:xfrm>
          <a:prstGeom prst="rect">
            <a:avLst/>
          </a:prstGeom>
        </p:spPr>
        <p:txBody>
          <a:bodyPr vert="horz" lIns="91440" tIns="45720" rIns="91440" bIns="45720" rtlCol="0">
            <a:normAutofit/>
          </a:bodyPr>
          <a:lstStyle/>
          <a:p>
            <a:pPr marL="342900" lvl="0" indent="-342900" algn="ctr">
              <a:spcBef>
                <a:spcPct val="20000"/>
              </a:spcBef>
            </a:pPr>
            <a:r>
              <a:rPr lang="en-US" sz="1200" b="1" dirty="0" smtClean="0">
                <a:solidFill>
                  <a:schemeClr val="bg1">
                    <a:lumMod val="65000"/>
                  </a:schemeClr>
                </a:solidFill>
                <a:latin typeface="Source Sans Pro" pitchFamily="34" charset="0"/>
              </a:rPr>
              <a:t>(2a) </a:t>
            </a:r>
            <a:r>
              <a:rPr lang="en-US" sz="1200" b="1" dirty="0" err="1" smtClean="0">
                <a:solidFill>
                  <a:schemeClr val="bg1">
                    <a:lumMod val="65000"/>
                  </a:schemeClr>
                </a:solidFill>
                <a:latin typeface="Source Sans Pro" pitchFamily="34" charset="0"/>
              </a:rPr>
              <a:t>Zdr</a:t>
            </a:r>
            <a:r>
              <a:rPr lang="en-US" sz="1200" b="1" dirty="0" smtClean="0">
                <a:solidFill>
                  <a:schemeClr val="bg1">
                    <a:lumMod val="65000"/>
                  </a:schemeClr>
                </a:solidFill>
                <a:latin typeface="Source Sans Pro" pitchFamily="34" charset="0"/>
              </a:rPr>
              <a:t>, </a:t>
            </a:r>
            <a:r>
              <a:rPr lang="en-US" sz="1200" b="1" dirty="0" err="1" smtClean="0">
                <a:solidFill>
                  <a:schemeClr val="bg1">
                    <a:lumMod val="65000"/>
                  </a:schemeClr>
                </a:solidFill>
                <a:latin typeface="Source Sans Pro" pitchFamily="34" charset="0"/>
              </a:rPr>
              <a:t>Kdp</a:t>
            </a:r>
            <a:r>
              <a:rPr lang="en-US" sz="1200" b="1" dirty="0" smtClean="0">
                <a:solidFill>
                  <a:schemeClr val="bg1">
                    <a:lumMod val="65000"/>
                  </a:schemeClr>
                </a:solidFill>
                <a:latin typeface="Source Sans Pro" pitchFamily="34" charset="0"/>
              </a:rPr>
              <a:t> column</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10" name="Rectangle 9"/>
          <p:cNvSpPr/>
          <p:nvPr/>
        </p:nvSpPr>
        <p:spPr>
          <a:xfrm>
            <a:off x="4953000" y="1962150"/>
            <a:ext cx="3886200" cy="338554"/>
          </a:xfrm>
          <a:prstGeom prst="rect">
            <a:avLst/>
          </a:prstGeom>
        </p:spPr>
        <p:txBody>
          <a:bodyPr wrap="square" numCol="1" spcCol="274320">
            <a:spAutoFit/>
          </a:bodyPr>
          <a:lstStyle/>
          <a:p>
            <a:endParaRPr lang="ms-MY" sz="1600" i="1" dirty="0" smtClean="0">
              <a:solidFill>
                <a:schemeClr val="bg1"/>
              </a:solidFill>
              <a:latin typeface="Source Sans Pro Light" pitchFamily="34" charset="0"/>
            </a:endParaRPr>
          </a:p>
        </p:txBody>
      </p:sp>
      <p:sp>
        <p:nvSpPr>
          <p:cNvPr id="13" name="Pentagon 12"/>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10</a:t>
            </a:r>
            <a:endParaRPr lang="en-US" sz="1000" dirty="0">
              <a:latin typeface="Source Sans Pro" pitchFamily="34" charset="0"/>
            </a:endParaRPr>
          </a:p>
        </p:txBody>
      </p:sp>
      <p:pic>
        <p:nvPicPr>
          <p:cNvPr id="16" name="圖片 15"/>
          <p:cNvPicPr>
            <a:picLocks noChangeAspect="1"/>
          </p:cNvPicPr>
          <p:nvPr/>
        </p:nvPicPr>
        <p:blipFill>
          <a:blip r:embed="rId3"/>
          <a:stretch>
            <a:fillRect/>
          </a:stretch>
        </p:blipFill>
        <p:spPr>
          <a:xfrm>
            <a:off x="194001" y="999379"/>
            <a:ext cx="3566469" cy="3840813"/>
          </a:xfrm>
          <a:prstGeom prst="rect">
            <a:avLst/>
          </a:prstGeom>
        </p:spPr>
      </p:pic>
      <p:pic>
        <p:nvPicPr>
          <p:cNvPr id="17" name="圖片 16"/>
          <p:cNvPicPr>
            <a:picLocks noChangeAspect="1"/>
          </p:cNvPicPr>
          <p:nvPr/>
        </p:nvPicPr>
        <p:blipFill>
          <a:blip r:embed="rId4"/>
          <a:stretch>
            <a:fillRect/>
          </a:stretch>
        </p:blipFill>
        <p:spPr>
          <a:xfrm>
            <a:off x="4572000" y="1123950"/>
            <a:ext cx="4176122" cy="1486029"/>
          </a:xfrm>
          <a:prstGeom prst="rect">
            <a:avLst/>
          </a:prstGeom>
          <a:ln w="19050">
            <a:solidFill>
              <a:srgbClr val="C00000"/>
            </a:solidFill>
          </a:ln>
        </p:spPr>
      </p:pic>
      <p:sp>
        <p:nvSpPr>
          <p:cNvPr id="22" name="矩形 21"/>
          <p:cNvSpPr/>
          <p:nvPr/>
        </p:nvSpPr>
        <p:spPr>
          <a:xfrm>
            <a:off x="533400" y="3714750"/>
            <a:ext cx="1676400" cy="11254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8" name="圖片 17"/>
          <p:cNvPicPr>
            <a:picLocks noChangeAspect="1"/>
          </p:cNvPicPr>
          <p:nvPr/>
        </p:nvPicPr>
        <p:blipFill>
          <a:blip r:embed="rId5"/>
          <a:stretch>
            <a:fillRect/>
          </a:stretch>
        </p:blipFill>
        <p:spPr>
          <a:xfrm>
            <a:off x="5791200" y="2769342"/>
            <a:ext cx="1874682" cy="1386960"/>
          </a:xfrm>
          <a:prstGeom prst="rect">
            <a:avLst/>
          </a:prstGeom>
        </p:spPr>
      </p:pic>
      <p:sp>
        <p:nvSpPr>
          <p:cNvPr id="25" name="矩形 24"/>
          <p:cNvSpPr/>
          <p:nvPr/>
        </p:nvSpPr>
        <p:spPr>
          <a:xfrm>
            <a:off x="4267200" y="4249923"/>
            <a:ext cx="4572000" cy="3690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050" i="1" dirty="0" smtClean="0">
                <a:solidFill>
                  <a:schemeClr val="tx1"/>
                </a:solidFill>
              </a:rPr>
              <a:t>Weak </a:t>
            </a:r>
            <a:r>
              <a:rPr lang="en-US" altLang="zh-HK" sz="1050" i="1" dirty="0" err="1" smtClean="0">
                <a:solidFill>
                  <a:schemeClr val="tx1"/>
                </a:solidFill>
              </a:rPr>
              <a:t>Zdr</a:t>
            </a:r>
            <a:r>
              <a:rPr lang="en-US" altLang="zh-HK" sz="1050" i="1" dirty="0" smtClean="0">
                <a:solidFill>
                  <a:schemeClr val="tx1"/>
                </a:solidFill>
              </a:rPr>
              <a:t>, </a:t>
            </a:r>
            <a:r>
              <a:rPr lang="en-US" altLang="zh-HK" sz="1050" i="1" dirty="0" err="1" smtClean="0">
                <a:solidFill>
                  <a:schemeClr val="tx1"/>
                </a:solidFill>
              </a:rPr>
              <a:t>Kdp</a:t>
            </a:r>
            <a:r>
              <a:rPr lang="en-US" altLang="zh-HK" sz="1050" i="1" dirty="0" smtClean="0">
                <a:solidFill>
                  <a:schemeClr val="tx1"/>
                </a:solidFill>
              </a:rPr>
              <a:t> column in MY2 appears related to low </a:t>
            </a:r>
            <a:r>
              <a:rPr lang="en-US" altLang="zh-HK" sz="1050" i="1" dirty="0" err="1" smtClean="0">
                <a:solidFill>
                  <a:schemeClr val="tx1"/>
                </a:solidFill>
              </a:rPr>
              <a:t>qr</a:t>
            </a:r>
            <a:r>
              <a:rPr lang="en-US" altLang="zh-HK" sz="1050" i="1" dirty="0" smtClean="0">
                <a:solidFill>
                  <a:schemeClr val="tx1"/>
                </a:solidFill>
              </a:rPr>
              <a:t> value </a:t>
            </a:r>
            <a:endParaRPr lang="zh-HK" altLang="en-US" sz="1050" i="1" dirty="0">
              <a:solidFill>
                <a:schemeClr val="tx1"/>
              </a:solidFill>
            </a:endParaRPr>
          </a:p>
        </p:txBody>
      </p:sp>
      <p:sp>
        <p:nvSpPr>
          <p:cNvPr id="27" name="矩形 26"/>
          <p:cNvSpPr/>
          <p:nvPr/>
        </p:nvSpPr>
        <p:spPr>
          <a:xfrm>
            <a:off x="533400" y="2579370"/>
            <a:ext cx="3227070" cy="11254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Tree>
    <p:extLst>
      <p:ext uri="{BB962C8B-B14F-4D97-AF65-F5344CB8AC3E}">
        <p14:creationId xmlns:p14="http://schemas.microsoft.com/office/powerpoint/2010/main" val="726671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4850131"/>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023934"/>
            <a:ext cx="9144000" cy="38261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85750"/>
            <a:ext cx="8229600" cy="369092"/>
          </a:xfrm>
        </p:spPr>
        <p:txBody>
          <a:bodyPr>
            <a:noAutofit/>
          </a:bodyPr>
          <a:lstStyle/>
          <a:p>
            <a:r>
              <a:rPr lang="en-US" sz="2800" dirty="0" smtClean="0">
                <a:solidFill>
                  <a:schemeClr val="tx1">
                    <a:lumMod val="50000"/>
                    <a:lumOff val="50000"/>
                  </a:schemeClr>
                </a:solidFill>
                <a:latin typeface="Source Sans Pro" pitchFamily="34" charset="0"/>
              </a:rPr>
              <a:t>Simulation Results</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654842"/>
            <a:ext cx="8229600" cy="304800"/>
          </a:xfrm>
          <a:prstGeom prst="rect">
            <a:avLst/>
          </a:prstGeom>
        </p:spPr>
        <p:txBody>
          <a:bodyPr vert="horz" lIns="91440" tIns="45720" rIns="91440" bIns="45720" rtlCol="0">
            <a:normAutofit/>
          </a:bodyPr>
          <a:lstStyle/>
          <a:p>
            <a:pPr marL="342900" lvl="0" indent="-342900" algn="ctr">
              <a:spcBef>
                <a:spcPct val="20000"/>
              </a:spcBef>
            </a:pPr>
            <a:r>
              <a:rPr lang="en-US" sz="1200" b="1" dirty="0" smtClean="0">
                <a:solidFill>
                  <a:schemeClr val="bg1">
                    <a:lumMod val="65000"/>
                  </a:schemeClr>
                </a:solidFill>
                <a:latin typeface="Source Sans Pro" pitchFamily="34" charset="0"/>
              </a:rPr>
              <a:t>(2a) </a:t>
            </a:r>
            <a:r>
              <a:rPr lang="en-US" sz="1200" b="1" dirty="0" err="1" smtClean="0">
                <a:solidFill>
                  <a:schemeClr val="bg1">
                    <a:lumMod val="65000"/>
                  </a:schemeClr>
                </a:solidFill>
                <a:latin typeface="Source Sans Pro" pitchFamily="34" charset="0"/>
              </a:rPr>
              <a:t>Zdr</a:t>
            </a:r>
            <a:r>
              <a:rPr lang="en-US" sz="1200" b="1" dirty="0" smtClean="0">
                <a:solidFill>
                  <a:schemeClr val="bg1">
                    <a:lumMod val="65000"/>
                  </a:schemeClr>
                </a:solidFill>
                <a:latin typeface="Source Sans Pro" pitchFamily="34" charset="0"/>
              </a:rPr>
              <a:t>, </a:t>
            </a:r>
            <a:r>
              <a:rPr lang="en-US" sz="1200" b="1" dirty="0" err="1" smtClean="0">
                <a:solidFill>
                  <a:schemeClr val="bg1">
                    <a:lumMod val="65000"/>
                  </a:schemeClr>
                </a:solidFill>
                <a:latin typeface="Source Sans Pro" pitchFamily="34" charset="0"/>
              </a:rPr>
              <a:t>Kdp</a:t>
            </a:r>
            <a:r>
              <a:rPr lang="en-US" sz="1200" b="1" dirty="0" smtClean="0">
                <a:solidFill>
                  <a:schemeClr val="bg1">
                    <a:lumMod val="65000"/>
                  </a:schemeClr>
                </a:solidFill>
                <a:latin typeface="Source Sans Pro" pitchFamily="34" charset="0"/>
              </a:rPr>
              <a:t> column</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10" name="Rectangle 9"/>
          <p:cNvSpPr/>
          <p:nvPr/>
        </p:nvSpPr>
        <p:spPr>
          <a:xfrm>
            <a:off x="4953000" y="1962150"/>
            <a:ext cx="3886200" cy="338554"/>
          </a:xfrm>
          <a:prstGeom prst="rect">
            <a:avLst/>
          </a:prstGeom>
        </p:spPr>
        <p:txBody>
          <a:bodyPr wrap="square" numCol="1" spcCol="274320">
            <a:spAutoFit/>
          </a:bodyPr>
          <a:lstStyle/>
          <a:p>
            <a:endParaRPr lang="ms-MY" sz="1600" i="1" dirty="0" smtClean="0">
              <a:solidFill>
                <a:schemeClr val="bg1"/>
              </a:solidFill>
              <a:latin typeface="Source Sans Pro Light" pitchFamily="34" charset="0"/>
            </a:endParaRPr>
          </a:p>
        </p:txBody>
      </p:sp>
      <p:sp>
        <p:nvSpPr>
          <p:cNvPr id="13" name="Pentagon 12"/>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11</a:t>
            </a:r>
            <a:endParaRPr lang="en-US" sz="1000" dirty="0">
              <a:latin typeface="Source Sans Pro" pitchFamily="34" charset="0"/>
            </a:endParaRPr>
          </a:p>
        </p:txBody>
      </p:sp>
      <p:pic>
        <p:nvPicPr>
          <p:cNvPr id="6" name="圖片 5"/>
          <p:cNvPicPr>
            <a:picLocks noChangeAspect="1"/>
          </p:cNvPicPr>
          <p:nvPr/>
        </p:nvPicPr>
        <p:blipFill>
          <a:blip r:embed="rId3"/>
          <a:stretch>
            <a:fillRect/>
          </a:stretch>
        </p:blipFill>
        <p:spPr>
          <a:xfrm>
            <a:off x="228600" y="1127999"/>
            <a:ext cx="4011930" cy="1956766"/>
          </a:xfrm>
          <a:prstGeom prst="rect">
            <a:avLst/>
          </a:prstGeom>
        </p:spPr>
      </p:pic>
      <p:sp>
        <p:nvSpPr>
          <p:cNvPr id="2" name="矩形 1"/>
          <p:cNvSpPr/>
          <p:nvPr/>
        </p:nvSpPr>
        <p:spPr>
          <a:xfrm>
            <a:off x="609600" y="1103445"/>
            <a:ext cx="3630930" cy="96277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3" name="圖片 2"/>
          <p:cNvPicPr>
            <a:picLocks noChangeAspect="1"/>
          </p:cNvPicPr>
          <p:nvPr/>
        </p:nvPicPr>
        <p:blipFill>
          <a:blip r:embed="rId4"/>
          <a:stretch>
            <a:fillRect/>
          </a:stretch>
        </p:blipFill>
        <p:spPr>
          <a:xfrm>
            <a:off x="228600" y="3152867"/>
            <a:ext cx="3177815" cy="1592718"/>
          </a:xfrm>
          <a:prstGeom prst="rect">
            <a:avLst/>
          </a:prstGeom>
        </p:spPr>
      </p:pic>
      <p:pic>
        <p:nvPicPr>
          <p:cNvPr id="5" name="圖片 4"/>
          <p:cNvPicPr>
            <a:picLocks noChangeAspect="1"/>
          </p:cNvPicPr>
          <p:nvPr/>
        </p:nvPicPr>
        <p:blipFill>
          <a:blip r:embed="rId5"/>
          <a:stretch>
            <a:fillRect/>
          </a:stretch>
        </p:blipFill>
        <p:spPr>
          <a:xfrm>
            <a:off x="5181600" y="1182874"/>
            <a:ext cx="3152775" cy="1702959"/>
          </a:xfrm>
          <a:prstGeom prst="rect">
            <a:avLst/>
          </a:prstGeom>
        </p:spPr>
      </p:pic>
      <p:sp>
        <p:nvSpPr>
          <p:cNvPr id="15" name="文字方塊 14"/>
          <p:cNvSpPr txBox="1"/>
          <p:nvPr/>
        </p:nvSpPr>
        <p:spPr>
          <a:xfrm>
            <a:off x="5879791" y="2853392"/>
            <a:ext cx="1968809" cy="246221"/>
          </a:xfrm>
          <a:prstGeom prst="rect">
            <a:avLst/>
          </a:prstGeom>
          <a:noFill/>
        </p:spPr>
        <p:txBody>
          <a:bodyPr wrap="none" rtlCol="0">
            <a:spAutoFit/>
          </a:bodyPr>
          <a:lstStyle/>
          <a:p>
            <a:r>
              <a:rPr lang="en-US" altLang="zh-TW" sz="1000" dirty="0" smtClean="0">
                <a:solidFill>
                  <a:srgbClr val="0070C0"/>
                </a:solidFill>
              </a:rPr>
              <a:t>(Rasmussen and </a:t>
            </a:r>
            <a:r>
              <a:rPr lang="en-US" altLang="zh-TW" sz="1000" dirty="0" err="1" smtClean="0">
                <a:solidFill>
                  <a:srgbClr val="0070C0"/>
                </a:solidFill>
              </a:rPr>
              <a:t>Heymsfield</a:t>
            </a:r>
            <a:r>
              <a:rPr lang="en-US" altLang="zh-TW" sz="1000" dirty="0" smtClean="0">
                <a:solidFill>
                  <a:srgbClr val="0070C0"/>
                </a:solidFill>
              </a:rPr>
              <a:t> 1987)</a:t>
            </a:r>
            <a:endParaRPr lang="zh-HK" altLang="en-US" sz="1000" dirty="0">
              <a:solidFill>
                <a:srgbClr val="0070C0"/>
              </a:solidFill>
            </a:endParaRPr>
          </a:p>
        </p:txBody>
      </p:sp>
      <p:sp>
        <p:nvSpPr>
          <p:cNvPr id="18" name="矩形 17"/>
          <p:cNvSpPr/>
          <p:nvPr/>
        </p:nvSpPr>
        <p:spPr>
          <a:xfrm>
            <a:off x="7467600" y="1973579"/>
            <a:ext cx="762000" cy="82677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2" name="圖片 11"/>
          <p:cNvPicPr>
            <a:picLocks noChangeAspect="1"/>
          </p:cNvPicPr>
          <p:nvPr/>
        </p:nvPicPr>
        <p:blipFill>
          <a:blip r:embed="rId6"/>
          <a:stretch>
            <a:fillRect/>
          </a:stretch>
        </p:blipFill>
        <p:spPr>
          <a:xfrm>
            <a:off x="3728373" y="3197728"/>
            <a:ext cx="5113463" cy="1569856"/>
          </a:xfrm>
          <a:prstGeom prst="rect">
            <a:avLst/>
          </a:prstGeom>
        </p:spPr>
      </p:pic>
      <p:sp>
        <p:nvSpPr>
          <p:cNvPr id="19" name="矩形 18"/>
          <p:cNvSpPr/>
          <p:nvPr/>
        </p:nvSpPr>
        <p:spPr>
          <a:xfrm>
            <a:off x="3505200" y="2647950"/>
            <a:ext cx="246033" cy="205442"/>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0" name="矩形 19"/>
          <p:cNvSpPr/>
          <p:nvPr/>
        </p:nvSpPr>
        <p:spPr>
          <a:xfrm>
            <a:off x="1743884" y="2660158"/>
            <a:ext cx="246033" cy="20544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711768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altLang="zh-TW" sz="2800" dirty="0" smtClean="0">
                <a:solidFill>
                  <a:schemeClr val="tx1">
                    <a:lumMod val="50000"/>
                    <a:lumOff val="50000"/>
                  </a:schemeClr>
                </a:solidFill>
                <a:latin typeface="Source Sans Pro" pitchFamily="34" charset="0"/>
              </a:rPr>
              <a:t>Simulation Results</a:t>
            </a:r>
            <a:r>
              <a:rPr lang="en-US" sz="2800" dirty="0" smtClean="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b="1" dirty="0" smtClean="0">
                <a:solidFill>
                  <a:schemeClr val="bg1">
                    <a:lumMod val="65000"/>
                  </a:schemeClr>
                </a:solidFill>
                <a:latin typeface="Source Sans Pro Light" pitchFamily="34" charset="0"/>
              </a:rPr>
              <a:t>Polarimetric signatures – I</a:t>
            </a:r>
            <a:r>
              <a:rPr lang="en-US" altLang="zh-TW" sz="1200" b="1" dirty="0" smtClean="0">
                <a:solidFill>
                  <a:schemeClr val="bg1">
                    <a:lumMod val="65000"/>
                  </a:schemeClr>
                </a:solidFill>
                <a:latin typeface="Source Sans Pro Light" pitchFamily="34" charset="0"/>
              </a:rPr>
              <a:t>I</a:t>
            </a:r>
            <a:r>
              <a:rPr lang="ms-MY" sz="1200" b="1" dirty="0" smtClean="0">
                <a:solidFill>
                  <a:schemeClr val="bg1">
                    <a:lumMod val="65000"/>
                  </a:schemeClr>
                </a:solidFill>
                <a:latin typeface="Source Sans Pro Light" pitchFamily="34" charset="0"/>
              </a:rPr>
              <a:t>. ZDR arc</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ndParaRPr>
          </a:p>
        </p:txBody>
      </p:sp>
      <p:sp>
        <p:nvSpPr>
          <p:cNvPr id="6" name="Rectangle 5"/>
          <p:cNvSpPr/>
          <p:nvPr/>
        </p:nvSpPr>
        <p:spPr>
          <a:xfrm>
            <a:off x="533400" y="1200150"/>
            <a:ext cx="3886200" cy="707886"/>
          </a:xfrm>
          <a:prstGeom prst="rect">
            <a:avLst/>
          </a:prstGeom>
        </p:spPr>
        <p:txBody>
          <a:bodyPr wrap="square" numCol="1" spcCol="274320">
            <a:spAutoFit/>
          </a:bodyPr>
          <a:lstStyle/>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12</a:t>
            </a:r>
            <a:endParaRPr lang="en-US" sz="1000" dirty="0">
              <a:latin typeface="Source Sans Pro" pitchFamily="34" charset="0"/>
            </a:endParaRPr>
          </a:p>
        </p:txBody>
      </p:sp>
      <p:sp>
        <p:nvSpPr>
          <p:cNvPr id="16" name="Rectangle 5"/>
          <p:cNvSpPr/>
          <p:nvPr/>
        </p:nvSpPr>
        <p:spPr>
          <a:xfrm>
            <a:off x="533400" y="1193648"/>
            <a:ext cx="3878580" cy="1015663"/>
          </a:xfrm>
          <a:prstGeom prst="rect">
            <a:avLst/>
          </a:prstGeom>
        </p:spPr>
        <p:txBody>
          <a:bodyPr wrap="square" numCol="1" spcCol="274320">
            <a:spAutoFit/>
          </a:bodyPr>
          <a:lstStyle/>
          <a:p>
            <a:pPr marL="171450" indent="-171450">
              <a:buFont typeface="Arial" panose="020B0604020202020204" pitchFamily="34" charset="0"/>
              <a:buChar char="•"/>
            </a:pPr>
            <a:r>
              <a:rPr lang="ms-MY" sz="1000" dirty="0" smtClean="0">
                <a:solidFill>
                  <a:srgbClr val="C00000"/>
                </a:solidFill>
                <a:latin typeface="Source Sans Pro Light" pitchFamily="34" charset="0"/>
              </a:rPr>
              <a:t>Zdr arc: </a:t>
            </a:r>
            <a:r>
              <a:rPr lang="ms-MY" sz="1000" dirty="0" smtClean="0">
                <a:latin typeface="Source Sans Pro Light" pitchFamily="34" charset="0"/>
              </a:rPr>
              <a:t>Size sorting of hydrometeors by storm-relative horizontal wind is the culprit of this signature</a:t>
            </a:r>
            <a:r>
              <a:rPr lang="ms-MY" sz="1000" dirty="0" smtClean="0">
                <a:solidFill>
                  <a:srgbClr val="C00000"/>
                </a:solidFill>
                <a:latin typeface="Source Sans Pro Light" pitchFamily="34" charset="0"/>
              </a:rPr>
              <a:t> </a:t>
            </a:r>
            <a:r>
              <a:rPr lang="ms-MY" sz="1000" dirty="0" smtClean="0">
                <a:latin typeface="Source Sans Pro Light" pitchFamily="34" charset="0"/>
              </a:rPr>
              <a:t>(Ryzhkov et al. 2005; Kumjian and Ryzhkov 2012; Dawson et al. 2015a)</a:t>
            </a:r>
          </a:p>
          <a:p>
            <a:pPr marL="171450" indent="-171450">
              <a:buFont typeface="Arial" panose="020B0604020202020204" pitchFamily="34" charset="0"/>
              <a:buChar char="•"/>
            </a:pPr>
            <a:endParaRPr lang="ms-MY" sz="1000" dirty="0" smtClean="0">
              <a:latin typeface="Source Sans Pro Light" pitchFamily="34" charset="0"/>
            </a:endParaRPr>
          </a:p>
          <a:p>
            <a:pPr marL="171450" indent="-171450">
              <a:buFont typeface="Arial" panose="020B0604020202020204" pitchFamily="34" charset="0"/>
              <a:buChar char="•"/>
            </a:pPr>
            <a:r>
              <a:rPr lang="ms-MY" sz="1000" dirty="0" smtClean="0">
                <a:latin typeface="Source Sans Pro Light" pitchFamily="34" charset="0"/>
              </a:rPr>
              <a:t>Size sorting of hydrometeors forms Zdr gradient due to differing terminal velocities of different drop size. </a:t>
            </a:r>
            <a:endParaRPr lang="ms-MY" sz="1000" dirty="0">
              <a:latin typeface="Source Sans Pro Light" pitchFamily="34" charset="0"/>
            </a:endParaRPr>
          </a:p>
        </p:txBody>
      </p:sp>
      <p:sp>
        <p:nvSpPr>
          <p:cNvPr id="17" name="文字方塊 16"/>
          <p:cNvSpPr txBox="1"/>
          <p:nvPr/>
        </p:nvSpPr>
        <p:spPr>
          <a:xfrm>
            <a:off x="5310397" y="4649629"/>
            <a:ext cx="2714205" cy="246221"/>
          </a:xfrm>
          <a:prstGeom prst="rect">
            <a:avLst/>
          </a:prstGeom>
          <a:noFill/>
        </p:spPr>
        <p:txBody>
          <a:bodyPr wrap="none" rtlCol="0">
            <a:spAutoFit/>
          </a:bodyPr>
          <a:lstStyle/>
          <a:p>
            <a:r>
              <a:rPr lang="en-US" altLang="zh-TW" sz="1000" dirty="0" smtClean="0">
                <a:solidFill>
                  <a:srgbClr val="0070C0"/>
                </a:solidFill>
              </a:rPr>
              <a:t>Example of </a:t>
            </a:r>
            <a:r>
              <a:rPr lang="en-US" altLang="zh-TW" sz="1000" dirty="0" err="1" smtClean="0">
                <a:solidFill>
                  <a:srgbClr val="0070C0"/>
                </a:solidFill>
              </a:rPr>
              <a:t>Zdr</a:t>
            </a:r>
            <a:r>
              <a:rPr lang="en-US" altLang="zh-TW" sz="1000" dirty="0" smtClean="0">
                <a:solidFill>
                  <a:srgbClr val="0070C0"/>
                </a:solidFill>
              </a:rPr>
              <a:t> arc in supercells (</a:t>
            </a:r>
            <a:r>
              <a:rPr lang="en-US" altLang="zh-TW" sz="1000" dirty="0" err="1" smtClean="0">
                <a:solidFill>
                  <a:srgbClr val="0070C0"/>
                </a:solidFill>
              </a:rPr>
              <a:t>Kumjian</a:t>
            </a:r>
            <a:r>
              <a:rPr lang="en-US" altLang="zh-TW" sz="1000" dirty="0" smtClean="0">
                <a:solidFill>
                  <a:srgbClr val="0070C0"/>
                </a:solidFill>
              </a:rPr>
              <a:t> 2013b)</a:t>
            </a:r>
            <a:endParaRPr lang="zh-HK" altLang="en-US" sz="1000" dirty="0">
              <a:solidFill>
                <a:srgbClr val="0070C0"/>
              </a:solidFill>
            </a:endParaRPr>
          </a:p>
        </p:txBody>
      </p:sp>
      <p:pic>
        <p:nvPicPr>
          <p:cNvPr id="15" name="內容版面配置區 11"/>
          <p:cNvPicPr>
            <a:picLocks noGrp="1" noChangeAspect="1"/>
          </p:cNvPicPr>
          <p:nvPr>
            <p:ph sz="half" idx="2"/>
          </p:nvPr>
        </p:nvPicPr>
        <p:blipFill>
          <a:blip r:embed="rId2"/>
          <a:stretch>
            <a:fillRect/>
          </a:stretch>
        </p:blipFill>
        <p:spPr>
          <a:xfrm>
            <a:off x="1123949" y="2418861"/>
            <a:ext cx="2477693" cy="2251161"/>
          </a:xfrm>
          <a:prstGeom prst="rect">
            <a:avLst/>
          </a:prstGeom>
        </p:spPr>
      </p:pic>
      <p:pic>
        <p:nvPicPr>
          <p:cNvPr id="2" name="圖片 1"/>
          <p:cNvPicPr>
            <a:picLocks noChangeAspect="1"/>
          </p:cNvPicPr>
          <p:nvPr/>
        </p:nvPicPr>
        <p:blipFill>
          <a:blip r:embed="rId3"/>
          <a:stretch>
            <a:fillRect/>
          </a:stretch>
        </p:blipFill>
        <p:spPr>
          <a:xfrm>
            <a:off x="4648200" y="1327059"/>
            <a:ext cx="4090887" cy="3267564"/>
          </a:xfrm>
          <a:prstGeom prst="rect">
            <a:avLst/>
          </a:prstGeom>
        </p:spPr>
      </p:pic>
      <p:sp>
        <p:nvSpPr>
          <p:cNvPr id="5" name="內容版面配置區 4"/>
          <p:cNvSpPr>
            <a:spLocks noGrp="1"/>
          </p:cNvSpPr>
          <p:nvPr>
            <p:ph sz="half" idx="2"/>
          </p:nvPr>
        </p:nvSpPr>
        <p:spPr/>
        <p:txBody>
          <a:bodyPr/>
          <a:lstStyle/>
          <a:p>
            <a:endParaRPr lang="zh-HK" altLang="en-US" dirty="0"/>
          </a:p>
        </p:txBody>
      </p:sp>
    </p:spTree>
    <p:extLst>
      <p:ext uri="{BB962C8B-B14F-4D97-AF65-F5344CB8AC3E}">
        <p14:creationId xmlns:p14="http://schemas.microsoft.com/office/powerpoint/2010/main" val="4091047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4850131"/>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023934"/>
            <a:ext cx="9144000" cy="38261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85750"/>
            <a:ext cx="8229600" cy="369092"/>
          </a:xfrm>
        </p:spPr>
        <p:txBody>
          <a:bodyPr>
            <a:noAutofit/>
          </a:bodyPr>
          <a:lstStyle/>
          <a:p>
            <a:r>
              <a:rPr lang="en-US" sz="2800" dirty="0" smtClean="0">
                <a:solidFill>
                  <a:schemeClr val="tx1">
                    <a:lumMod val="50000"/>
                    <a:lumOff val="50000"/>
                  </a:schemeClr>
                </a:solidFill>
                <a:latin typeface="Source Sans Pro" pitchFamily="34" charset="0"/>
              </a:rPr>
              <a:t>Simulation Results</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654842"/>
            <a:ext cx="8229600" cy="304800"/>
          </a:xfrm>
          <a:prstGeom prst="rect">
            <a:avLst/>
          </a:prstGeom>
        </p:spPr>
        <p:txBody>
          <a:bodyPr vert="horz" lIns="91440" tIns="45720" rIns="91440" bIns="45720" rtlCol="0">
            <a:normAutofit/>
          </a:bodyPr>
          <a:lstStyle/>
          <a:p>
            <a:pPr marL="342900" lvl="0" indent="-342900" algn="ctr">
              <a:spcBef>
                <a:spcPct val="20000"/>
              </a:spcBef>
            </a:pPr>
            <a:r>
              <a:rPr lang="en-US" sz="1200" b="1" dirty="0" smtClean="0">
                <a:solidFill>
                  <a:schemeClr val="bg1">
                    <a:lumMod val="65000"/>
                  </a:schemeClr>
                </a:solidFill>
                <a:latin typeface="Source Sans Pro" pitchFamily="34" charset="0"/>
              </a:rPr>
              <a:t>(2b) </a:t>
            </a:r>
            <a:r>
              <a:rPr lang="en-US" sz="1200" b="1" dirty="0" err="1" smtClean="0">
                <a:solidFill>
                  <a:schemeClr val="bg1">
                    <a:lumMod val="65000"/>
                  </a:schemeClr>
                </a:solidFill>
                <a:latin typeface="Source Sans Pro" pitchFamily="34" charset="0"/>
              </a:rPr>
              <a:t>Zdr</a:t>
            </a:r>
            <a:r>
              <a:rPr lang="en-US" sz="1200" b="1" dirty="0" smtClean="0">
                <a:solidFill>
                  <a:schemeClr val="bg1">
                    <a:lumMod val="65000"/>
                  </a:schemeClr>
                </a:solidFill>
                <a:latin typeface="Source Sans Pro" pitchFamily="34" charset="0"/>
              </a:rPr>
              <a:t> arc</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10" name="Rectangle 9"/>
          <p:cNvSpPr/>
          <p:nvPr/>
        </p:nvSpPr>
        <p:spPr>
          <a:xfrm>
            <a:off x="4953000" y="1962150"/>
            <a:ext cx="3886200" cy="338554"/>
          </a:xfrm>
          <a:prstGeom prst="rect">
            <a:avLst/>
          </a:prstGeom>
        </p:spPr>
        <p:txBody>
          <a:bodyPr wrap="square" numCol="1" spcCol="274320">
            <a:spAutoFit/>
          </a:bodyPr>
          <a:lstStyle/>
          <a:p>
            <a:endParaRPr lang="ms-MY" sz="1600" i="1" dirty="0" smtClean="0">
              <a:solidFill>
                <a:schemeClr val="bg1"/>
              </a:solidFill>
              <a:latin typeface="Source Sans Pro Light" pitchFamily="34" charset="0"/>
            </a:endParaRPr>
          </a:p>
        </p:txBody>
      </p:sp>
      <p:sp>
        <p:nvSpPr>
          <p:cNvPr id="13" name="Pentagon 12"/>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a:latin typeface="Source Sans Pro" pitchFamily="34" charset="0"/>
              </a:rPr>
              <a:t>1</a:t>
            </a:r>
            <a:r>
              <a:rPr lang="en-US" sz="1000" dirty="0" smtClean="0">
                <a:latin typeface="Source Sans Pro" pitchFamily="34" charset="0"/>
              </a:rPr>
              <a:t>3</a:t>
            </a:r>
            <a:endParaRPr lang="en-US" sz="1000" dirty="0">
              <a:latin typeface="Source Sans Pro" pitchFamily="34" charset="0"/>
            </a:endParaRPr>
          </a:p>
        </p:txBody>
      </p:sp>
      <p:sp>
        <p:nvSpPr>
          <p:cNvPr id="25" name="矩形 24"/>
          <p:cNvSpPr/>
          <p:nvPr/>
        </p:nvSpPr>
        <p:spPr>
          <a:xfrm>
            <a:off x="76200" y="3793016"/>
            <a:ext cx="2168191" cy="3690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050" i="1" dirty="0" smtClean="0">
                <a:solidFill>
                  <a:schemeClr val="tx1"/>
                </a:solidFill>
              </a:rPr>
              <a:t>No </a:t>
            </a:r>
            <a:r>
              <a:rPr lang="en-US" altLang="zh-HK" sz="1050" i="1" dirty="0" err="1" smtClean="0">
                <a:solidFill>
                  <a:schemeClr val="tx1"/>
                </a:solidFill>
              </a:rPr>
              <a:t>Zdr</a:t>
            </a:r>
            <a:r>
              <a:rPr lang="en-US" altLang="zh-HK" sz="1050" i="1" dirty="0" smtClean="0">
                <a:solidFill>
                  <a:schemeClr val="tx1"/>
                </a:solidFill>
              </a:rPr>
              <a:t> arc (</a:t>
            </a:r>
            <a:r>
              <a:rPr lang="en-US" altLang="zh-TW" sz="1050" i="1" dirty="0" smtClean="0">
                <a:solidFill>
                  <a:schemeClr val="tx1"/>
                </a:solidFill>
              </a:rPr>
              <a:t>1M for </a:t>
            </a:r>
            <a:r>
              <a:rPr lang="en-US" altLang="zh-TW" sz="1050" i="1" dirty="0" err="1" smtClean="0">
                <a:solidFill>
                  <a:schemeClr val="tx1"/>
                </a:solidFill>
              </a:rPr>
              <a:t>graupel</a:t>
            </a:r>
            <a:r>
              <a:rPr lang="en-US" altLang="zh-TW" sz="1050" i="1" dirty="0" smtClean="0">
                <a:solidFill>
                  <a:schemeClr val="tx1"/>
                </a:solidFill>
              </a:rPr>
              <a:t> species)</a:t>
            </a:r>
            <a:endParaRPr lang="zh-HK" altLang="en-US" sz="1050" i="1" dirty="0">
              <a:solidFill>
                <a:schemeClr val="tx1"/>
              </a:solidFill>
            </a:endParaRPr>
          </a:p>
        </p:txBody>
      </p:sp>
      <p:pic>
        <p:nvPicPr>
          <p:cNvPr id="2" name="圖片 1"/>
          <p:cNvPicPr>
            <a:picLocks noChangeAspect="1"/>
          </p:cNvPicPr>
          <p:nvPr/>
        </p:nvPicPr>
        <p:blipFill>
          <a:blip r:embed="rId3"/>
          <a:stretch>
            <a:fillRect/>
          </a:stretch>
        </p:blipFill>
        <p:spPr>
          <a:xfrm>
            <a:off x="165350" y="1148542"/>
            <a:ext cx="1952824" cy="1156248"/>
          </a:xfrm>
          <a:prstGeom prst="rect">
            <a:avLst/>
          </a:prstGeom>
        </p:spPr>
      </p:pic>
      <p:pic>
        <p:nvPicPr>
          <p:cNvPr id="3" name="圖片 2"/>
          <p:cNvPicPr>
            <a:picLocks noChangeAspect="1"/>
          </p:cNvPicPr>
          <p:nvPr/>
        </p:nvPicPr>
        <p:blipFill>
          <a:blip r:embed="rId4"/>
          <a:stretch>
            <a:fillRect/>
          </a:stretch>
        </p:blipFill>
        <p:spPr>
          <a:xfrm>
            <a:off x="2321007" y="1148543"/>
            <a:ext cx="1890009" cy="1123432"/>
          </a:xfrm>
          <a:prstGeom prst="rect">
            <a:avLst/>
          </a:prstGeom>
          <a:ln w="19050">
            <a:solidFill>
              <a:srgbClr val="C00000"/>
            </a:solidFill>
          </a:ln>
        </p:spPr>
      </p:pic>
      <p:pic>
        <p:nvPicPr>
          <p:cNvPr id="5" name="圖片 4"/>
          <p:cNvPicPr>
            <a:picLocks noChangeAspect="1"/>
          </p:cNvPicPr>
          <p:nvPr/>
        </p:nvPicPr>
        <p:blipFill>
          <a:blip r:embed="rId5"/>
          <a:stretch>
            <a:fillRect/>
          </a:stretch>
        </p:blipFill>
        <p:spPr>
          <a:xfrm>
            <a:off x="4400998" y="1153481"/>
            <a:ext cx="2011677" cy="1125414"/>
          </a:xfrm>
          <a:prstGeom prst="rect">
            <a:avLst/>
          </a:prstGeom>
          <a:ln w="19050">
            <a:solidFill>
              <a:srgbClr val="C00000"/>
            </a:solidFill>
          </a:ln>
        </p:spPr>
      </p:pic>
      <p:pic>
        <p:nvPicPr>
          <p:cNvPr id="6" name="圖片 5"/>
          <p:cNvPicPr>
            <a:picLocks noChangeAspect="1"/>
          </p:cNvPicPr>
          <p:nvPr/>
        </p:nvPicPr>
        <p:blipFill>
          <a:blip r:embed="rId6"/>
          <a:stretch>
            <a:fillRect/>
          </a:stretch>
        </p:blipFill>
        <p:spPr>
          <a:xfrm>
            <a:off x="6652459" y="1179376"/>
            <a:ext cx="1925950" cy="1115024"/>
          </a:xfrm>
          <a:prstGeom prst="rect">
            <a:avLst/>
          </a:prstGeom>
          <a:ln w="19050">
            <a:solidFill>
              <a:schemeClr val="tx1"/>
            </a:solidFill>
          </a:ln>
        </p:spPr>
      </p:pic>
      <p:pic>
        <p:nvPicPr>
          <p:cNvPr id="11" name="圖片 10"/>
          <p:cNvPicPr>
            <a:picLocks noChangeAspect="1"/>
          </p:cNvPicPr>
          <p:nvPr/>
        </p:nvPicPr>
        <p:blipFill>
          <a:blip r:embed="rId7"/>
          <a:stretch>
            <a:fillRect/>
          </a:stretch>
        </p:blipFill>
        <p:spPr>
          <a:xfrm>
            <a:off x="91440" y="2429398"/>
            <a:ext cx="2126164" cy="1333616"/>
          </a:xfrm>
          <a:prstGeom prst="rect">
            <a:avLst/>
          </a:prstGeom>
          <a:ln w="19050">
            <a:solidFill>
              <a:schemeClr val="tx1"/>
            </a:solidFill>
          </a:ln>
        </p:spPr>
      </p:pic>
      <p:sp>
        <p:nvSpPr>
          <p:cNvPr id="19" name="矩形 18"/>
          <p:cNvSpPr/>
          <p:nvPr/>
        </p:nvSpPr>
        <p:spPr>
          <a:xfrm>
            <a:off x="2309044" y="2363239"/>
            <a:ext cx="4572000" cy="3690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050" i="1" dirty="0" smtClean="0">
                <a:solidFill>
                  <a:srgbClr val="C00000"/>
                </a:solidFill>
              </a:rPr>
              <a:t>Relatively realistic </a:t>
            </a:r>
            <a:r>
              <a:rPr lang="en-US" altLang="zh-HK" sz="1050" i="1" dirty="0" err="1" smtClean="0">
                <a:solidFill>
                  <a:srgbClr val="C00000"/>
                </a:solidFill>
              </a:rPr>
              <a:t>Zdr</a:t>
            </a:r>
            <a:r>
              <a:rPr lang="en-US" altLang="zh-HK" sz="1050" i="1" dirty="0" smtClean="0">
                <a:solidFill>
                  <a:srgbClr val="C00000"/>
                </a:solidFill>
              </a:rPr>
              <a:t> arc (</a:t>
            </a:r>
            <a:r>
              <a:rPr lang="en-US" altLang="zh-TW" sz="1050" i="1" dirty="0" smtClean="0">
                <a:solidFill>
                  <a:srgbClr val="C00000"/>
                </a:solidFill>
              </a:rPr>
              <a:t>NSSL especially so, MY2 slightly farther to the forward flank)</a:t>
            </a:r>
            <a:endParaRPr lang="zh-HK" altLang="en-US" sz="1050" i="1" dirty="0">
              <a:solidFill>
                <a:srgbClr val="C00000"/>
              </a:solidFill>
            </a:endParaRPr>
          </a:p>
        </p:txBody>
      </p:sp>
      <p:pic>
        <p:nvPicPr>
          <p:cNvPr id="12" name="圖片 11"/>
          <p:cNvPicPr>
            <a:picLocks noChangeAspect="1"/>
          </p:cNvPicPr>
          <p:nvPr/>
        </p:nvPicPr>
        <p:blipFill>
          <a:blip r:embed="rId8"/>
          <a:stretch>
            <a:fillRect/>
          </a:stretch>
        </p:blipFill>
        <p:spPr>
          <a:xfrm>
            <a:off x="6412675" y="2743683"/>
            <a:ext cx="1699407" cy="1828958"/>
          </a:xfrm>
          <a:prstGeom prst="rect">
            <a:avLst/>
          </a:prstGeom>
        </p:spPr>
      </p:pic>
      <p:pic>
        <p:nvPicPr>
          <p:cNvPr id="14" name="圖片 13"/>
          <p:cNvPicPr>
            <a:picLocks noChangeAspect="1"/>
          </p:cNvPicPr>
          <p:nvPr/>
        </p:nvPicPr>
        <p:blipFill>
          <a:blip r:embed="rId9"/>
          <a:stretch>
            <a:fillRect/>
          </a:stretch>
        </p:blipFill>
        <p:spPr>
          <a:xfrm>
            <a:off x="3657600" y="3031470"/>
            <a:ext cx="2225121" cy="1541171"/>
          </a:xfrm>
          <a:prstGeom prst="rect">
            <a:avLst/>
          </a:prstGeom>
        </p:spPr>
      </p:pic>
    </p:spTree>
    <p:extLst>
      <p:ext uri="{BB962C8B-B14F-4D97-AF65-F5344CB8AC3E}">
        <p14:creationId xmlns:p14="http://schemas.microsoft.com/office/powerpoint/2010/main" val="2039828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altLang="zh-TW" sz="2800" dirty="0" smtClean="0">
                <a:solidFill>
                  <a:schemeClr val="tx1">
                    <a:lumMod val="50000"/>
                    <a:lumOff val="50000"/>
                  </a:schemeClr>
                </a:solidFill>
                <a:latin typeface="Source Sans Pro" pitchFamily="34" charset="0"/>
              </a:rPr>
              <a:t>Simulation Results</a:t>
            </a:r>
            <a:r>
              <a:rPr lang="en-US" sz="2800" dirty="0" smtClean="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b="1" dirty="0" smtClean="0">
                <a:solidFill>
                  <a:schemeClr val="bg1">
                    <a:lumMod val="65000"/>
                  </a:schemeClr>
                </a:solidFill>
                <a:latin typeface="Source Sans Pro Light" pitchFamily="34" charset="0"/>
              </a:rPr>
              <a:t>Polarimetric signatures – I</a:t>
            </a:r>
            <a:r>
              <a:rPr lang="en-US" altLang="zh-TW" sz="1200" b="1" dirty="0" smtClean="0">
                <a:solidFill>
                  <a:schemeClr val="bg1">
                    <a:lumMod val="65000"/>
                  </a:schemeClr>
                </a:solidFill>
                <a:latin typeface="Source Sans Pro Light" pitchFamily="34" charset="0"/>
              </a:rPr>
              <a:t>I</a:t>
            </a:r>
            <a:r>
              <a:rPr lang="ms-MY" sz="1200" b="1" dirty="0" smtClean="0">
                <a:solidFill>
                  <a:schemeClr val="bg1">
                    <a:lumMod val="65000"/>
                  </a:schemeClr>
                </a:solidFill>
                <a:latin typeface="Source Sans Pro Light" pitchFamily="34" charset="0"/>
              </a:rPr>
              <a:t>I. Hail signature in FFD, Kdp foot</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ndParaRPr>
          </a:p>
        </p:txBody>
      </p:sp>
      <p:sp>
        <p:nvSpPr>
          <p:cNvPr id="6" name="Rectangle 5"/>
          <p:cNvSpPr/>
          <p:nvPr/>
        </p:nvSpPr>
        <p:spPr>
          <a:xfrm>
            <a:off x="533400" y="1200150"/>
            <a:ext cx="3886200" cy="707886"/>
          </a:xfrm>
          <a:prstGeom prst="rect">
            <a:avLst/>
          </a:prstGeom>
        </p:spPr>
        <p:txBody>
          <a:bodyPr wrap="square" numCol="1" spcCol="274320">
            <a:spAutoFit/>
          </a:bodyPr>
          <a:lstStyle/>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14</a:t>
            </a:r>
            <a:endParaRPr lang="en-US" sz="1000" dirty="0">
              <a:latin typeface="Source Sans Pro" pitchFamily="34" charset="0"/>
            </a:endParaRPr>
          </a:p>
        </p:txBody>
      </p:sp>
      <p:sp>
        <p:nvSpPr>
          <p:cNvPr id="16" name="Rectangle 5"/>
          <p:cNvSpPr/>
          <p:nvPr/>
        </p:nvSpPr>
        <p:spPr>
          <a:xfrm>
            <a:off x="533400" y="1193648"/>
            <a:ext cx="3878580" cy="430887"/>
          </a:xfrm>
          <a:prstGeom prst="rect">
            <a:avLst/>
          </a:prstGeom>
        </p:spPr>
        <p:txBody>
          <a:bodyPr wrap="square" numCol="1" spcCol="274320">
            <a:spAutoFit/>
          </a:bodyPr>
          <a:lstStyle/>
          <a:p>
            <a:pPr marL="171450" indent="-171450">
              <a:buFont typeface="Arial" panose="020B0604020202020204" pitchFamily="34" charset="0"/>
              <a:buChar char="•"/>
            </a:pPr>
            <a:r>
              <a:rPr lang="ms-MY" sz="1100" dirty="0" smtClean="0">
                <a:latin typeface="Source Sans Pro Light" pitchFamily="34" charset="0"/>
              </a:rPr>
              <a:t>Hail Signature: An area of low Zdr near the surface that is caused by </a:t>
            </a:r>
            <a:r>
              <a:rPr lang="ms-MY" sz="1100" b="1" dirty="0" smtClean="0">
                <a:solidFill>
                  <a:srgbClr val="C00000"/>
                </a:solidFill>
                <a:latin typeface="Source Sans Pro Light" pitchFamily="34" charset="0"/>
              </a:rPr>
              <a:t>large, dry hailstones</a:t>
            </a:r>
            <a:endParaRPr lang="ms-MY" sz="1100" b="1" dirty="0">
              <a:solidFill>
                <a:srgbClr val="C00000"/>
              </a:solidFill>
              <a:latin typeface="Source Sans Pro Light" pitchFamily="34" charset="0"/>
            </a:endParaRPr>
          </a:p>
        </p:txBody>
      </p:sp>
      <p:sp>
        <p:nvSpPr>
          <p:cNvPr id="17" name="文字方塊 16"/>
          <p:cNvSpPr txBox="1"/>
          <p:nvPr/>
        </p:nvSpPr>
        <p:spPr>
          <a:xfrm>
            <a:off x="5065138" y="3000739"/>
            <a:ext cx="3204723" cy="246221"/>
          </a:xfrm>
          <a:prstGeom prst="rect">
            <a:avLst/>
          </a:prstGeom>
          <a:noFill/>
        </p:spPr>
        <p:txBody>
          <a:bodyPr wrap="none" rtlCol="0">
            <a:spAutoFit/>
          </a:bodyPr>
          <a:lstStyle/>
          <a:p>
            <a:r>
              <a:rPr lang="en-US" altLang="zh-TW" sz="1000" dirty="0" smtClean="0">
                <a:solidFill>
                  <a:srgbClr val="0070C0"/>
                </a:solidFill>
              </a:rPr>
              <a:t>Example of Hail </a:t>
            </a:r>
            <a:r>
              <a:rPr lang="en-US" altLang="zh-TW" sz="1000" dirty="0">
                <a:solidFill>
                  <a:srgbClr val="0070C0"/>
                </a:solidFill>
              </a:rPr>
              <a:t>Signature (twitter.com/</a:t>
            </a:r>
            <a:r>
              <a:rPr lang="en-US" altLang="zh-TW" sz="1000" dirty="0" err="1">
                <a:solidFill>
                  <a:srgbClr val="0070C0"/>
                </a:solidFill>
              </a:rPr>
              <a:t>psu_radarmeteo</a:t>
            </a:r>
            <a:r>
              <a:rPr lang="en-US" altLang="zh-TW" sz="1000" dirty="0">
                <a:solidFill>
                  <a:srgbClr val="0070C0"/>
                </a:solidFill>
              </a:rPr>
              <a:t>/)</a:t>
            </a:r>
            <a:endParaRPr lang="zh-HK" altLang="en-US" sz="1000" dirty="0">
              <a:solidFill>
                <a:srgbClr val="0070C0"/>
              </a:solidFill>
            </a:endParaRPr>
          </a:p>
        </p:txBody>
      </p:sp>
      <p:pic>
        <p:nvPicPr>
          <p:cNvPr id="10" name="內容版面配置區 9"/>
          <p:cNvPicPr>
            <a:picLocks noGrp="1" noChangeAspect="1"/>
          </p:cNvPicPr>
          <p:nvPr>
            <p:ph sz="half" idx="2"/>
          </p:nvPr>
        </p:nvPicPr>
        <p:blipFill>
          <a:blip r:embed="rId3"/>
          <a:stretch>
            <a:fillRect/>
          </a:stretch>
        </p:blipFill>
        <p:spPr>
          <a:xfrm>
            <a:off x="4648200" y="1200150"/>
            <a:ext cx="4038600" cy="1793281"/>
          </a:xfrm>
          <a:prstGeom prst="rect">
            <a:avLst/>
          </a:prstGeom>
        </p:spPr>
      </p:pic>
      <p:pic>
        <p:nvPicPr>
          <p:cNvPr id="11" name="圖片 10"/>
          <p:cNvPicPr>
            <a:picLocks noChangeAspect="1"/>
          </p:cNvPicPr>
          <p:nvPr/>
        </p:nvPicPr>
        <p:blipFill>
          <a:blip r:embed="rId4"/>
          <a:stretch>
            <a:fillRect/>
          </a:stretch>
        </p:blipFill>
        <p:spPr>
          <a:xfrm>
            <a:off x="678180" y="1684020"/>
            <a:ext cx="1745131" cy="1303133"/>
          </a:xfrm>
          <a:prstGeom prst="rect">
            <a:avLst/>
          </a:prstGeom>
        </p:spPr>
      </p:pic>
      <p:pic>
        <p:nvPicPr>
          <p:cNvPr id="12" name="圖片 11"/>
          <p:cNvPicPr>
            <a:picLocks noChangeAspect="1"/>
          </p:cNvPicPr>
          <p:nvPr/>
        </p:nvPicPr>
        <p:blipFill>
          <a:blip r:embed="rId5"/>
          <a:stretch>
            <a:fillRect/>
          </a:stretch>
        </p:blipFill>
        <p:spPr>
          <a:xfrm>
            <a:off x="335280" y="3548828"/>
            <a:ext cx="4084320" cy="1347022"/>
          </a:xfrm>
          <a:prstGeom prst="rect">
            <a:avLst/>
          </a:prstGeom>
        </p:spPr>
      </p:pic>
      <p:pic>
        <p:nvPicPr>
          <p:cNvPr id="13" name="圖片 12"/>
          <p:cNvPicPr>
            <a:picLocks noChangeAspect="1"/>
          </p:cNvPicPr>
          <p:nvPr/>
        </p:nvPicPr>
        <p:blipFill>
          <a:blip r:embed="rId6"/>
          <a:stretch>
            <a:fillRect/>
          </a:stretch>
        </p:blipFill>
        <p:spPr>
          <a:xfrm>
            <a:off x="2544771" y="1657350"/>
            <a:ext cx="1821338" cy="1234547"/>
          </a:xfrm>
          <a:prstGeom prst="rect">
            <a:avLst/>
          </a:prstGeom>
        </p:spPr>
      </p:pic>
      <p:pic>
        <p:nvPicPr>
          <p:cNvPr id="18" name="圖片 17"/>
          <p:cNvPicPr>
            <a:picLocks noChangeAspect="1"/>
          </p:cNvPicPr>
          <p:nvPr/>
        </p:nvPicPr>
        <p:blipFill>
          <a:blip r:embed="rId7"/>
          <a:stretch>
            <a:fillRect/>
          </a:stretch>
        </p:blipFill>
        <p:spPr>
          <a:xfrm>
            <a:off x="4549140" y="3422407"/>
            <a:ext cx="4038600" cy="1352641"/>
          </a:xfrm>
          <a:prstGeom prst="rect">
            <a:avLst/>
          </a:prstGeom>
        </p:spPr>
      </p:pic>
    </p:spTree>
    <p:extLst>
      <p:ext uri="{BB962C8B-B14F-4D97-AF65-F5344CB8AC3E}">
        <p14:creationId xmlns:p14="http://schemas.microsoft.com/office/powerpoint/2010/main" val="2445577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altLang="zh-TW" sz="2800" dirty="0" smtClean="0">
                <a:solidFill>
                  <a:schemeClr val="tx1">
                    <a:lumMod val="50000"/>
                    <a:lumOff val="50000"/>
                  </a:schemeClr>
                </a:solidFill>
                <a:latin typeface="Source Sans Pro" pitchFamily="34" charset="0"/>
              </a:rPr>
              <a:t>Simulation Results</a:t>
            </a:r>
            <a:r>
              <a:rPr lang="en-US" sz="2800" dirty="0" smtClean="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b="1" dirty="0" smtClean="0">
                <a:solidFill>
                  <a:schemeClr val="bg1">
                    <a:lumMod val="65000"/>
                  </a:schemeClr>
                </a:solidFill>
                <a:latin typeface="Source Sans Pro Light" pitchFamily="34" charset="0"/>
              </a:rPr>
              <a:t>Polarimetric signatures – I</a:t>
            </a:r>
            <a:r>
              <a:rPr lang="en-US" altLang="zh-TW" sz="1200" b="1" dirty="0" smtClean="0">
                <a:solidFill>
                  <a:schemeClr val="bg1">
                    <a:lumMod val="65000"/>
                  </a:schemeClr>
                </a:solidFill>
                <a:latin typeface="Source Sans Pro Light" pitchFamily="34" charset="0"/>
              </a:rPr>
              <a:t>I</a:t>
            </a:r>
            <a:r>
              <a:rPr lang="ms-MY" sz="1200" b="1" dirty="0" smtClean="0">
                <a:solidFill>
                  <a:schemeClr val="bg1">
                    <a:lumMod val="65000"/>
                  </a:schemeClr>
                </a:solidFill>
                <a:latin typeface="Source Sans Pro Light" pitchFamily="34" charset="0"/>
              </a:rPr>
              <a:t>I. Hail signature in FFD, Kdp foot</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ndParaRPr>
          </a:p>
        </p:txBody>
      </p:sp>
      <p:sp>
        <p:nvSpPr>
          <p:cNvPr id="6" name="Rectangle 5"/>
          <p:cNvSpPr/>
          <p:nvPr/>
        </p:nvSpPr>
        <p:spPr>
          <a:xfrm>
            <a:off x="533400" y="1200150"/>
            <a:ext cx="3886200" cy="707886"/>
          </a:xfrm>
          <a:prstGeom prst="rect">
            <a:avLst/>
          </a:prstGeom>
        </p:spPr>
        <p:txBody>
          <a:bodyPr wrap="square" numCol="1" spcCol="274320">
            <a:spAutoFit/>
          </a:bodyPr>
          <a:lstStyle/>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15</a:t>
            </a:r>
            <a:endParaRPr lang="en-US" sz="1000" dirty="0">
              <a:latin typeface="Source Sans Pro" pitchFamily="34" charset="0"/>
            </a:endParaRPr>
          </a:p>
        </p:txBody>
      </p:sp>
      <p:sp>
        <p:nvSpPr>
          <p:cNvPr id="16" name="Rectangle 5"/>
          <p:cNvSpPr/>
          <p:nvPr/>
        </p:nvSpPr>
        <p:spPr>
          <a:xfrm>
            <a:off x="533400" y="1193648"/>
            <a:ext cx="3878580" cy="1954381"/>
          </a:xfrm>
          <a:prstGeom prst="rect">
            <a:avLst/>
          </a:prstGeom>
        </p:spPr>
        <p:txBody>
          <a:bodyPr wrap="square" numCol="1" spcCol="274320">
            <a:spAutoFit/>
          </a:bodyPr>
          <a:lstStyle/>
          <a:p>
            <a:pPr marL="171450" indent="-171450">
              <a:buFont typeface="Arial" panose="020B0604020202020204" pitchFamily="34" charset="0"/>
              <a:buChar char="•"/>
            </a:pPr>
            <a:r>
              <a:rPr lang="ms-MY" sz="1100" dirty="0" smtClean="0">
                <a:latin typeface="Source Sans Pro Light" pitchFamily="34" charset="0"/>
              </a:rPr>
              <a:t>Kdp foot: Region of large Kdp near surface that spans from florward flank into hook region.  Magnitude of this signature is sensitive to qr present. </a:t>
            </a:r>
            <a:r>
              <a:rPr lang="ms-MY" sz="1100" b="1" dirty="0" smtClean="0">
                <a:solidFill>
                  <a:srgbClr val="C00000"/>
                </a:solidFill>
                <a:latin typeface="Source Sans Pro Light" pitchFamily="34" charset="0"/>
              </a:rPr>
              <a:t>As Kdp is less sensitive to large hail, Kdp foot could be a better indicator of heavy rain/melting mid-size hail.</a:t>
            </a:r>
          </a:p>
          <a:p>
            <a:pPr marL="171450" indent="-171450">
              <a:buFont typeface="Arial" panose="020B0604020202020204" pitchFamily="34" charset="0"/>
              <a:buChar char="•"/>
            </a:pPr>
            <a:endParaRPr lang="ms-MY" sz="1100" b="1" dirty="0">
              <a:solidFill>
                <a:srgbClr val="C00000"/>
              </a:solidFill>
              <a:latin typeface="Source Sans Pro Light" pitchFamily="34" charset="0"/>
            </a:endParaRPr>
          </a:p>
          <a:p>
            <a:pPr marL="171450" indent="-171450">
              <a:buFont typeface="Arial" panose="020B0604020202020204" pitchFamily="34" charset="0"/>
              <a:buChar char="•"/>
            </a:pPr>
            <a:r>
              <a:rPr lang="ms-MY" sz="1100" b="1" dirty="0" smtClean="0">
                <a:solidFill>
                  <a:srgbClr val="0070C0"/>
                </a:solidFill>
                <a:latin typeface="Source Sans Pro Light" pitchFamily="34" charset="0"/>
              </a:rPr>
              <a:t>Kdp</a:t>
            </a:r>
            <a:r>
              <a:rPr lang="ms-MY" sz="1100" b="1" dirty="0" smtClean="0">
                <a:solidFill>
                  <a:srgbClr val="C00000"/>
                </a:solidFill>
                <a:latin typeface="Source Sans Pro Light" pitchFamily="34" charset="0"/>
              </a:rPr>
              <a:t> </a:t>
            </a:r>
            <a:r>
              <a:rPr lang="ms-MY" sz="1100" b="1" dirty="0" smtClean="0">
                <a:solidFill>
                  <a:srgbClr val="0070C0"/>
                </a:solidFill>
                <a:latin typeface="Source Sans Pro Light" pitchFamily="34" charset="0"/>
              </a:rPr>
              <a:t>foot, therefore, can be seen as a good signal for downdraft region (</a:t>
            </a:r>
            <a:r>
              <a:rPr lang="ms-MY" sz="1100" b="1" i="1" dirty="0" smtClean="0">
                <a:solidFill>
                  <a:srgbClr val="0070C0"/>
                </a:solidFill>
                <a:latin typeface="Source Sans Pro Light" pitchFamily="34" charset="0"/>
              </a:rPr>
              <a:t>especially for thermodynamically-driven downdraft)</a:t>
            </a:r>
            <a:r>
              <a:rPr lang="ms-MY" sz="1100" b="1" dirty="0" smtClean="0">
                <a:solidFill>
                  <a:srgbClr val="0070C0"/>
                </a:solidFill>
                <a:latin typeface="Source Sans Pro Light" pitchFamily="34" charset="0"/>
              </a:rPr>
              <a:t>. </a:t>
            </a:r>
          </a:p>
          <a:p>
            <a:endParaRPr lang="ms-MY" sz="1100" b="1" dirty="0">
              <a:solidFill>
                <a:srgbClr val="C00000"/>
              </a:solidFill>
              <a:latin typeface="Source Sans Pro Light" pitchFamily="34" charset="0"/>
            </a:endParaRPr>
          </a:p>
          <a:p>
            <a:pPr marL="171450" indent="-171450">
              <a:buFont typeface="Arial" panose="020B0604020202020204" pitchFamily="34" charset="0"/>
              <a:buChar char="•"/>
            </a:pPr>
            <a:endParaRPr lang="ms-MY" sz="1100" dirty="0">
              <a:latin typeface="Source Sans Pro Light" pitchFamily="34" charset="0"/>
            </a:endParaRPr>
          </a:p>
        </p:txBody>
      </p:sp>
      <p:pic>
        <p:nvPicPr>
          <p:cNvPr id="8" name="圖片 7"/>
          <p:cNvPicPr>
            <a:picLocks noChangeAspect="1"/>
          </p:cNvPicPr>
          <p:nvPr/>
        </p:nvPicPr>
        <p:blipFill>
          <a:blip r:embed="rId3"/>
          <a:stretch>
            <a:fillRect/>
          </a:stretch>
        </p:blipFill>
        <p:spPr>
          <a:xfrm>
            <a:off x="5257800" y="1044494"/>
            <a:ext cx="2895600" cy="3737056"/>
          </a:xfrm>
          <a:prstGeom prst="rect">
            <a:avLst/>
          </a:prstGeom>
        </p:spPr>
      </p:pic>
      <p:pic>
        <p:nvPicPr>
          <p:cNvPr id="15" name="圖片 14"/>
          <p:cNvPicPr>
            <a:picLocks noChangeAspect="1"/>
          </p:cNvPicPr>
          <p:nvPr/>
        </p:nvPicPr>
        <p:blipFill>
          <a:blip r:embed="rId4"/>
          <a:stretch>
            <a:fillRect/>
          </a:stretch>
        </p:blipFill>
        <p:spPr>
          <a:xfrm>
            <a:off x="2735579" y="2924311"/>
            <a:ext cx="2545081" cy="1981156"/>
          </a:xfrm>
          <a:prstGeom prst="rect">
            <a:avLst/>
          </a:prstGeom>
        </p:spPr>
      </p:pic>
      <p:pic>
        <p:nvPicPr>
          <p:cNvPr id="19" name="圖片 18"/>
          <p:cNvPicPr>
            <a:picLocks noChangeAspect="1"/>
          </p:cNvPicPr>
          <p:nvPr/>
        </p:nvPicPr>
        <p:blipFill>
          <a:blip r:embed="rId5"/>
          <a:stretch>
            <a:fillRect/>
          </a:stretch>
        </p:blipFill>
        <p:spPr>
          <a:xfrm>
            <a:off x="586593" y="3473327"/>
            <a:ext cx="1676545" cy="1422523"/>
          </a:xfrm>
          <a:prstGeom prst="rect">
            <a:avLst/>
          </a:prstGeom>
        </p:spPr>
      </p:pic>
      <p:cxnSp>
        <p:nvCxnSpPr>
          <p:cNvPr id="21" name="直線單箭頭接點 20"/>
          <p:cNvCxnSpPr>
            <a:stCxn id="19" idx="3"/>
          </p:cNvCxnSpPr>
          <p:nvPr/>
        </p:nvCxnSpPr>
        <p:spPr>
          <a:xfrm flipV="1">
            <a:off x="2263138" y="4184588"/>
            <a:ext cx="540874"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019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altLang="zh-TW" sz="2800" dirty="0" smtClean="0">
                <a:solidFill>
                  <a:schemeClr val="tx1">
                    <a:lumMod val="50000"/>
                    <a:lumOff val="50000"/>
                  </a:schemeClr>
                </a:solidFill>
                <a:latin typeface="Source Sans Pro" pitchFamily="34" charset="0"/>
              </a:rPr>
              <a:t>Simulation Results</a:t>
            </a:r>
            <a:r>
              <a:rPr lang="en-US" sz="2800" dirty="0" smtClean="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b="1" dirty="0" smtClean="0">
                <a:solidFill>
                  <a:schemeClr val="bg1">
                    <a:lumMod val="65000"/>
                  </a:schemeClr>
                </a:solidFill>
                <a:latin typeface="Source Sans Pro Light" pitchFamily="34" charset="0"/>
              </a:rPr>
              <a:t>Polarimetric signatures – I</a:t>
            </a:r>
            <a:r>
              <a:rPr lang="en-US" altLang="zh-TW" sz="1200" b="1" dirty="0" smtClean="0">
                <a:solidFill>
                  <a:schemeClr val="bg1">
                    <a:lumMod val="65000"/>
                  </a:schemeClr>
                </a:solidFill>
                <a:latin typeface="Source Sans Pro Light" pitchFamily="34" charset="0"/>
              </a:rPr>
              <a:t>V. Mid-level </a:t>
            </a:r>
            <a:r>
              <a:rPr lang="en-US" altLang="zh-TW" sz="1200" b="1" dirty="0" err="1" smtClean="0">
                <a:solidFill>
                  <a:schemeClr val="bg1">
                    <a:lumMod val="65000"/>
                  </a:schemeClr>
                </a:solidFill>
                <a:latin typeface="Source Sans Pro Light" pitchFamily="34" charset="0"/>
              </a:rPr>
              <a:t>Rhohv</a:t>
            </a:r>
            <a:r>
              <a:rPr lang="en-US" altLang="zh-TW" sz="1200" b="1" dirty="0" smtClean="0">
                <a:solidFill>
                  <a:schemeClr val="bg1">
                    <a:lumMod val="65000"/>
                  </a:schemeClr>
                </a:solidFill>
                <a:latin typeface="Source Sans Pro Light" pitchFamily="34" charset="0"/>
              </a:rPr>
              <a:t>, </a:t>
            </a:r>
            <a:r>
              <a:rPr lang="en-US" altLang="zh-TW" sz="1200" b="1" dirty="0" err="1" smtClean="0">
                <a:solidFill>
                  <a:schemeClr val="bg1">
                    <a:lumMod val="65000"/>
                  </a:schemeClr>
                </a:solidFill>
                <a:latin typeface="Source Sans Pro Light" pitchFamily="34" charset="0"/>
              </a:rPr>
              <a:t>Zdr</a:t>
            </a:r>
            <a:r>
              <a:rPr lang="en-US" altLang="zh-TW" sz="1200" b="1" dirty="0" smtClean="0">
                <a:solidFill>
                  <a:schemeClr val="bg1">
                    <a:lumMod val="65000"/>
                  </a:schemeClr>
                </a:solidFill>
                <a:latin typeface="Source Sans Pro Light" pitchFamily="34" charset="0"/>
              </a:rPr>
              <a:t> rings</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ndParaRPr>
          </a:p>
        </p:txBody>
      </p:sp>
      <p:sp>
        <p:nvSpPr>
          <p:cNvPr id="6" name="Rectangle 5"/>
          <p:cNvSpPr/>
          <p:nvPr/>
        </p:nvSpPr>
        <p:spPr>
          <a:xfrm>
            <a:off x="533400" y="1200150"/>
            <a:ext cx="3886200" cy="707886"/>
          </a:xfrm>
          <a:prstGeom prst="rect">
            <a:avLst/>
          </a:prstGeom>
        </p:spPr>
        <p:txBody>
          <a:bodyPr wrap="square" numCol="1" spcCol="274320">
            <a:spAutoFit/>
          </a:bodyPr>
          <a:lstStyle/>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16</a:t>
            </a:r>
            <a:endParaRPr lang="en-US" sz="1000" dirty="0">
              <a:latin typeface="Source Sans Pro" pitchFamily="34" charset="0"/>
            </a:endParaRPr>
          </a:p>
        </p:txBody>
      </p:sp>
      <p:sp>
        <p:nvSpPr>
          <p:cNvPr id="16" name="Rectangle 5"/>
          <p:cNvSpPr/>
          <p:nvPr/>
        </p:nvSpPr>
        <p:spPr>
          <a:xfrm>
            <a:off x="533400" y="1193648"/>
            <a:ext cx="3878580" cy="2631490"/>
          </a:xfrm>
          <a:prstGeom prst="rect">
            <a:avLst/>
          </a:prstGeom>
        </p:spPr>
        <p:txBody>
          <a:bodyPr wrap="square" numCol="1" spcCol="274320">
            <a:spAutoFit/>
          </a:bodyPr>
          <a:lstStyle/>
          <a:p>
            <a:pPr marL="171450" indent="-171450">
              <a:buFont typeface="Arial" panose="020B0604020202020204" pitchFamily="34" charset="0"/>
              <a:buChar char="•"/>
            </a:pPr>
            <a:r>
              <a:rPr lang="ms-MY" sz="1100" dirty="0" smtClean="0">
                <a:latin typeface="Source Sans Pro Light" pitchFamily="34" charset="0"/>
              </a:rPr>
              <a:t>Rhohv rings because of the </a:t>
            </a:r>
            <a:r>
              <a:rPr lang="ms-MY" sz="1100" b="1" dirty="0" smtClean="0">
                <a:solidFill>
                  <a:srgbClr val="C00000"/>
                </a:solidFill>
                <a:latin typeface="Source Sans Pro Light" pitchFamily="34" charset="0"/>
              </a:rPr>
              <a:t>melting of frozen hydrometeors as they fall around the updraft; </a:t>
            </a:r>
            <a:r>
              <a:rPr lang="ms-MY" sz="1100" b="1" dirty="0" smtClean="0">
                <a:solidFill>
                  <a:srgbClr val="00B050"/>
                </a:solidFill>
                <a:latin typeface="Source Sans Pro Light" pitchFamily="34" charset="0"/>
              </a:rPr>
              <a:t>Large raindrop and oblate, melting rimed ice -&gt; a ring of high Zdr value.</a:t>
            </a:r>
          </a:p>
          <a:p>
            <a:pPr marL="171450" indent="-171450">
              <a:buFont typeface="Arial" panose="020B0604020202020204" pitchFamily="34" charset="0"/>
              <a:buChar char="•"/>
            </a:pPr>
            <a:endParaRPr lang="ms-MY" sz="1100" b="1" dirty="0">
              <a:solidFill>
                <a:srgbClr val="00B050"/>
              </a:solidFill>
              <a:latin typeface="Source Sans Pro Light" pitchFamily="34" charset="0"/>
            </a:endParaRPr>
          </a:p>
          <a:p>
            <a:pPr marL="171450" indent="-171450">
              <a:buFont typeface="Arial" panose="020B0604020202020204" pitchFamily="34" charset="0"/>
              <a:buChar char="•"/>
            </a:pPr>
            <a:r>
              <a:rPr lang="ms-MY" sz="1100" b="1" dirty="0" smtClean="0">
                <a:latin typeface="Source Sans Pro Light" pitchFamily="34" charset="0"/>
              </a:rPr>
              <a:t>In Mie scattering region, scattering cross section oscillates with particle size </a:t>
            </a:r>
            <a:r>
              <a:rPr lang="en-US" altLang="zh-TW" sz="1100" b="1" dirty="0" smtClean="0">
                <a:latin typeface="Source Sans Pro Light" pitchFamily="34" charset="0"/>
              </a:rPr>
              <a:t>-&gt; </a:t>
            </a:r>
            <a:r>
              <a:rPr lang="en-US" altLang="zh-TW" sz="1100" b="1" dirty="0" err="1" smtClean="0">
                <a:latin typeface="Source Sans Pro Light" pitchFamily="34" charset="0"/>
              </a:rPr>
              <a:t>RhoHV</a:t>
            </a:r>
            <a:r>
              <a:rPr lang="en-US" altLang="zh-TW" sz="1100" b="1" dirty="0" smtClean="0">
                <a:latin typeface="Source Sans Pro Light" pitchFamily="34" charset="0"/>
              </a:rPr>
              <a:t> increases</a:t>
            </a:r>
          </a:p>
          <a:p>
            <a:pPr marL="171450" indent="-171450">
              <a:buFont typeface="Arial" panose="020B0604020202020204" pitchFamily="34" charset="0"/>
              <a:buChar char="•"/>
            </a:pPr>
            <a:endParaRPr lang="en-US" altLang="zh-TW" sz="1100" b="1" dirty="0" smtClean="0">
              <a:latin typeface="Source Sans Pro Light" pitchFamily="34" charset="0"/>
            </a:endParaRPr>
          </a:p>
          <a:p>
            <a:pPr marL="171450" indent="-171450">
              <a:buFont typeface="Arial" panose="020B0604020202020204" pitchFamily="34" charset="0"/>
              <a:buChar char="•"/>
            </a:pPr>
            <a:r>
              <a:rPr lang="en-US" sz="1100" b="1" dirty="0" smtClean="0">
                <a:latin typeface="Source Sans Pro Light" pitchFamily="34" charset="0"/>
              </a:rPr>
              <a:t>Comparing a large, wet hail particle and a dry one, wet hail would have a lower </a:t>
            </a:r>
            <a:r>
              <a:rPr lang="en-US" sz="1100" b="1" dirty="0" err="1" smtClean="0">
                <a:latin typeface="Source Sans Pro Light" pitchFamily="34" charset="0"/>
              </a:rPr>
              <a:t>RhoHV</a:t>
            </a:r>
            <a:r>
              <a:rPr lang="en-US" sz="1100" b="1" dirty="0">
                <a:latin typeface="Source Sans Pro Light" pitchFamily="34" charset="0"/>
              </a:rPr>
              <a:t> </a:t>
            </a:r>
            <a:r>
              <a:rPr lang="en-US" sz="1100" b="1" dirty="0" smtClean="0">
                <a:latin typeface="Source Sans Pro Light" pitchFamily="34" charset="0"/>
              </a:rPr>
              <a:t>due to larger resonance effect </a:t>
            </a:r>
            <a:r>
              <a:rPr lang="en-US" sz="1100" b="1" i="1" dirty="0" smtClean="0">
                <a:latin typeface="Source Sans Pro Light" pitchFamily="34" charset="0"/>
              </a:rPr>
              <a:t>(decrease with larger water fraction)  </a:t>
            </a:r>
          </a:p>
          <a:p>
            <a:r>
              <a:rPr lang="en-US" sz="1100" b="1" dirty="0">
                <a:latin typeface="Source Sans Pro Light" pitchFamily="34" charset="0"/>
              </a:rPr>
              <a:t> </a:t>
            </a:r>
            <a:endParaRPr lang="ms-MY" sz="1100" b="1" dirty="0" smtClean="0">
              <a:latin typeface="Source Sans Pro Light" pitchFamily="34" charset="0"/>
            </a:endParaRPr>
          </a:p>
          <a:p>
            <a:endParaRPr lang="ms-MY" sz="1100" b="1" dirty="0">
              <a:solidFill>
                <a:srgbClr val="C00000"/>
              </a:solidFill>
              <a:latin typeface="Source Sans Pro Light" pitchFamily="34" charset="0"/>
            </a:endParaRPr>
          </a:p>
          <a:p>
            <a:pPr marL="171450" indent="-171450">
              <a:buFont typeface="Arial" panose="020B0604020202020204" pitchFamily="34" charset="0"/>
              <a:buChar char="•"/>
            </a:pPr>
            <a:endParaRPr lang="ms-MY" sz="1100" dirty="0">
              <a:latin typeface="Source Sans Pro Light" pitchFamily="34" charset="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315091"/>
            <a:ext cx="2438131" cy="1695059"/>
          </a:xfrm>
          <a:prstGeom prst="rect">
            <a:avLst/>
          </a:prstGeom>
        </p:spPr>
      </p:pic>
      <p:pic>
        <p:nvPicPr>
          <p:cNvPr id="5" name="圖片 4"/>
          <p:cNvPicPr>
            <a:picLocks noChangeAspect="1"/>
          </p:cNvPicPr>
          <p:nvPr/>
        </p:nvPicPr>
        <p:blipFill>
          <a:blip r:embed="rId4"/>
          <a:stretch>
            <a:fillRect/>
          </a:stretch>
        </p:blipFill>
        <p:spPr>
          <a:xfrm>
            <a:off x="4343400" y="1193648"/>
            <a:ext cx="4219132" cy="3376612"/>
          </a:xfrm>
          <a:prstGeom prst="rect">
            <a:avLst/>
          </a:prstGeom>
        </p:spPr>
      </p:pic>
      <p:sp>
        <p:nvSpPr>
          <p:cNvPr id="17" name="文字方塊 16"/>
          <p:cNvSpPr txBox="1"/>
          <p:nvPr/>
        </p:nvSpPr>
        <p:spPr>
          <a:xfrm>
            <a:off x="4517179" y="4570260"/>
            <a:ext cx="3871573" cy="400110"/>
          </a:xfrm>
          <a:prstGeom prst="rect">
            <a:avLst/>
          </a:prstGeom>
          <a:noFill/>
        </p:spPr>
        <p:txBody>
          <a:bodyPr wrap="none" rtlCol="0">
            <a:spAutoFit/>
          </a:bodyPr>
          <a:lstStyle/>
          <a:p>
            <a:r>
              <a:rPr lang="en-US" altLang="zh-TW" sz="1000" dirty="0" smtClean="0">
                <a:solidFill>
                  <a:srgbClr val="0070C0"/>
                </a:solidFill>
              </a:rPr>
              <a:t>Example of </a:t>
            </a:r>
            <a:r>
              <a:rPr lang="en-US" altLang="zh-TW" sz="1000" dirty="0" err="1" smtClean="0">
                <a:solidFill>
                  <a:srgbClr val="0070C0"/>
                </a:solidFill>
              </a:rPr>
              <a:t>of</a:t>
            </a:r>
            <a:r>
              <a:rPr lang="en-US" altLang="zh-TW" sz="1000" dirty="0" smtClean="0">
                <a:solidFill>
                  <a:srgbClr val="0070C0"/>
                </a:solidFill>
              </a:rPr>
              <a:t> </a:t>
            </a:r>
            <a:r>
              <a:rPr lang="en-US" altLang="zh-TW" sz="1000" dirty="0" err="1" smtClean="0">
                <a:solidFill>
                  <a:srgbClr val="0070C0"/>
                </a:solidFill>
              </a:rPr>
              <a:t>RhoHV</a:t>
            </a:r>
            <a:r>
              <a:rPr lang="en-US" altLang="zh-TW" sz="1000" dirty="0" smtClean="0">
                <a:solidFill>
                  <a:srgbClr val="0070C0"/>
                </a:solidFill>
              </a:rPr>
              <a:t>, </a:t>
            </a:r>
            <a:r>
              <a:rPr lang="en-US" altLang="zh-TW" sz="1000" dirty="0" err="1" smtClean="0">
                <a:solidFill>
                  <a:srgbClr val="0070C0"/>
                </a:solidFill>
              </a:rPr>
              <a:t>Zdr</a:t>
            </a:r>
            <a:r>
              <a:rPr lang="en-US" altLang="zh-TW" sz="1000" dirty="0" smtClean="0">
                <a:solidFill>
                  <a:srgbClr val="0070C0"/>
                </a:solidFill>
              </a:rPr>
              <a:t> ring during 10-05-2010 OK tornado outbreak</a:t>
            </a:r>
          </a:p>
          <a:p>
            <a:r>
              <a:rPr lang="en-US" altLang="zh-TW" sz="1000" dirty="0" smtClean="0">
                <a:solidFill>
                  <a:srgbClr val="0070C0"/>
                </a:solidFill>
              </a:rPr>
              <a:t>(Palmer et al. 2011)</a:t>
            </a:r>
            <a:endParaRPr lang="zh-HK" altLang="en-US" sz="1000" dirty="0">
              <a:solidFill>
                <a:srgbClr val="0070C0"/>
              </a:solidFill>
            </a:endParaRPr>
          </a:p>
        </p:txBody>
      </p:sp>
    </p:spTree>
    <p:extLst>
      <p:ext uri="{BB962C8B-B14F-4D97-AF65-F5344CB8AC3E}">
        <p14:creationId xmlns:p14="http://schemas.microsoft.com/office/powerpoint/2010/main" val="1620206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0" y="1276350"/>
            <a:ext cx="9144000" cy="3200400"/>
          </a:xfrm>
          <a:prstGeom prst="rect">
            <a:avLst/>
          </a:prstGeom>
          <a:solidFill>
            <a:schemeClr val="bg2"/>
          </a:solidFill>
          <a:ln w="6350" cap="flat" cmpd="sng">
            <a:noFill/>
            <a:prstDash val="solid"/>
            <a:round/>
            <a:headEnd type="none" w="med" len="med"/>
            <a:tailEnd type="none" w="med" len="med"/>
          </a:ln>
          <a:effectLst/>
        </p:spPr>
        <p:txBody>
          <a:bodyPr rtlCol="0" anchor="ctr"/>
          <a:lstStyle/>
          <a:p>
            <a:pPr algn="ctr"/>
            <a:endParaRPr lang="en-US" dirty="0"/>
          </a:p>
        </p:txBody>
      </p:sp>
      <p:sp>
        <p:nvSpPr>
          <p:cNvPr id="6" name="Rectangle 5"/>
          <p:cNvSpPr/>
          <p:nvPr/>
        </p:nvSpPr>
        <p:spPr>
          <a:xfrm>
            <a:off x="609600" y="1352550"/>
            <a:ext cx="8001000" cy="246221"/>
          </a:xfrm>
          <a:prstGeom prst="rect">
            <a:avLst/>
          </a:prstGeom>
        </p:spPr>
        <p:txBody>
          <a:bodyPr wrap="square" numCol="1" spcCol="274320">
            <a:spAutoFit/>
          </a:bodyPr>
          <a:lstStyle/>
          <a:p>
            <a:endParaRPr lang="ms-MY" sz="1000" b="1" i="1" dirty="0" smtClean="0">
              <a:solidFill>
                <a:schemeClr val="bg1">
                  <a:lumMod val="65000"/>
                </a:schemeClr>
              </a:solidFill>
              <a:latin typeface="Source Sans Pro Light" pitchFamily="34" charset="0"/>
            </a:endParaRPr>
          </a:p>
        </p:txBody>
      </p:sp>
      <p:sp>
        <p:nvSpPr>
          <p:cNvPr id="8" name="Title 1"/>
          <p:cNvSpPr>
            <a:spLocks noGrp="1"/>
          </p:cNvSpPr>
          <p:nvPr>
            <p:ph type="title"/>
          </p:nvPr>
        </p:nvSpPr>
        <p:spPr>
          <a:xfrm>
            <a:off x="457200" y="373858"/>
            <a:ext cx="8229600" cy="369092"/>
          </a:xfrm>
        </p:spPr>
        <p:txBody>
          <a:bodyPr>
            <a:noAutofit/>
          </a:bodyPr>
          <a:lstStyle/>
          <a:p>
            <a:r>
              <a:rPr lang="en-US" altLang="zh-TW" sz="2800" dirty="0">
                <a:solidFill>
                  <a:schemeClr val="tx1">
                    <a:lumMod val="50000"/>
                    <a:lumOff val="50000"/>
                  </a:schemeClr>
                </a:solidFill>
                <a:latin typeface="Source Sans Pro" pitchFamily="34" charset="0"/>
              </a:rPr>
              <a:t>Simulation Results</a:t>
            </a:r>
            <a:r>
              <a:rPr lang="en-US" altLang="zh-HK" sz="2800" dirty="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ms-MY" altLang="zh-HK" sz="1200" b="1" dirty="0">
                <a:solidFill>
                  <a:schemeClr val="bg1">
                    <a:lumMod val="65000"/>
                  </a:schemeClr>
                </a:solidFill>
                <a:latin typeface="Source Sans Pro Light" pitchFamily="34" charset="0"/>
              </a:rPr>
              <a:t>Polarimetric signatures – I</a:t>
            </a:r>
            <a:r>
              <a:rPr lang="en-US" altLang="zh-TW" sz="1200" b="1" dirty="0">
                <a:solidFill>
                  <a:schemeClr val="bg1">
                    <a:lumMod val="65000"/>
                  </a:schemeClr>
                </a:solidFill>
                <a:latin typeface="Source Sans Pro Light" pitchFamily="34" charset="0"/>
              </a:rPr>
              <a:t>V. Mid-level </a:t>
            </a:r>
            <a:r>
              <a:rPr lang="en-US" altLang="zh-TW" sz="1200" b="1" dirty="0" err="1">
                <a:solidFill>
                  <a:schemeClr val="bg1">
                    <a:lumMod val="65000"/>
                  </a:schemeClr>
                </a:solidFill>
                <a:latin typeface="Source Sans Pro Light" pitchFamily="34" charset="0"/>
              </a:rPr>
              <a:t>Rhohv</a:t>
            </a:r>
            <a:r>
              <a:rPr lang="en-US" altLang="zh-TW" sz="1200" b="1" dirty="0">
                <a:solidFill>
                  <a:schemeClr val="bg1">
                    <a:lumMod val="65000"/>
                  </a:schemeClr>
                </a:solidFill>
                <a:latin typeface="Source Sans Pro Light" pitchFamily="34" charset="0"/>
              </a:rPr>
              <a:t>, </a:t>
            </a:r>
            <a:r>
              <a:rPr lang="en-US" altLang="zh-TW" sz="1200" b="1" dirty="0" err="1">
                <a:solidFill>
                  <a:schemeClr val="bg1">
                    <a:lumMod val="65000"/>
                  </a:schemeClr>
                </a:solidFill>
                <a:latin typeface="Source Sans Pro Light" pitchFamily="34" charset="0"/>
              </a:rPr>
              <a:t>Zdr</a:t>
            </a:r>
            <a:r>
              <a:rPr lang="en-US" altLang="zh-TW" sz="1200" b="1" dirty="0">
                <a:solidFill>
                  <a:schemeClr val="bg1">
                    <a:lumMod val="65000"/>
                  </a:schemeClr>
                </a:solidFill>
                <a:latin typeface="Source Sans Pro Light" pitchFamily="34" charset="0"/>
              </a:rPr>
              <a:t> rings</a:t>
            </a:r>
            <a:endParaRPr lang="en-US" altLang="zh-HK" sz="1200" b="1" dirty="0">
              <a:solidFill>
                <a:schemeClr val="bg1">
                  <a:lumMod val="65000"/>
                </a:schemeClr>
              </a:solidFill>
              <a:latin typeface="Source Sans Pro" pitchFamily="34" charset="0"/>
            </a:endParaRPr>
          </a:p>
        </p:txBody>
      </p:sp>
      <p:sp>
        <p:nvSpPr>
          <p:cNvPr id="11" name="Pentagon 10"/>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17</a:t>
            </a:r>
            <a:endParaRPr lang="en-US" sz="1000" dirty="0">
              <a:latin typeface="Source Sans Pro" pitchFamily="34" charset="0"/>
            </a:endParaRPr>
          </a:p>
        </p:txBody>
      </p:sp>
      <p:pic>
        <p:nvPicPr>
          <p:cNvPr id="2" name="圖片 1"/>
          <p:cNvPicPr>
            <a:picLocks noChangeAspect="1"/>
          </p:cNvPicPr>
          <p:nvPr/>
        </p:nvPicPr>
        <p:blipFill>
          <a:blip r:embed="rId3"/>
          <a:stretch>
            <a:fillRect/>
          </a:stretch>
        </p:blipFill>
        <p:spPr>
          <a:xfrm>
            <a:off x="304800" y="1047750"/>
            <a:ext cx="2708424" cy="3657600"/>
          </a:xfrm>
          <a:prstGeom prst="rect">
            <a:avLst/>
          </a:prstGeom>
        </p:spPr>
      </p:pic>
      <p:pic>
        <p:nvPicPr>
          <p:cNvPr id="3" name="圖片 2"/>
          <p:cNvPicPr>
            <a:picLocks noChangeAspect="1"/>
          </p:cNvPicPr>
          <p:nvPr/>
        </p:nvPicPr>
        <p:blipFill>
          <a:blip r:embed="rId4"/>
          <a:stretch>
            <a:fillRect/>
          </a:stretch>
        </p:blipFill>
        <p:spPr>
          <a:xfrm>
            <a:off x="3013224" y="1243445"/>
            <a:ext cx="2739380" cy="2342129"/>
          </a:xfrm>
          <a:prstGeom prst="rect">
            <a:avLst/>
          </a:prstGeom>
        </p:spPr>
      </p:pic>
      <p:sp>
        <p:nvSpPr>
          <p:cNvPr id="4" name="矩形 3"/>
          <p:cNvSpPr/>
          <p:nvPr/>
        </p:nvSpPr>
        <p:spPr>
          <a:xfrm>
            <a:off x="304800" y="1475660"/>
            <a:ext cx="228600" cy="9436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0" name="矩形 9"/>
          <p:cNvSpPr/>
          <p:nvPr/>
        </p:nvSpPr>
        <p:spPr>
          <a:xfrm flipV="1">
            <a:off x="304800" y="2682737"/>
            <a:ext cx="2286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矩形 11"/>
          <p:cNvSpPr/>
          <p:nvPr/>
        </p:nvSpPr>
        <p:spPr>
          <a:xfrm flipV="1">
            <a:off x="3013224" y="1352550"/>
            <a:ext cx="266700" cy="914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7" name="圖片 6"/>
          <p:cNvPicPr>
            <a:picLocks noChangeAspect="1"/>
          </p:cNvPicPr>
          <p:nvPr/>
        </p:nvPicPr>
        <p:blipFill>
          <a:blip r:embed="rId5"/>
          <a:stretch>
            <a:fillRect/>
          </a:stretch>
        </p:blipFill>
        <p:spPr>
          <a:xfrm>
            <a:off x="6553200" y="1250373"/>
            <a:ext cx="1457758" cy="2521527"/>
          </a:xfrm>
          <a:prstGeom prst="rect">
            <a:avLst/>
          </a:prstGeom>
          <a:ln w="19050">
            <a:solidFill>
              <a:srgbClr val="C00000"/>
            </a:solidFill>
          </a:ln>
        </p:spPr>
      </p:pic>
      <p:pic>
        <p:nvPicPr>
          <p:cNvPr id="13" name="圖片 12"/>
          <p:cNvPicPr>
            <a:picLocks noChangeAspect="1"/>
          </p:cNvPicPr>
          <p:nvPr/>
        </p:nvPicPr>
        <p:blipFill>
          <a:blip r:embed="rId6"/>
          <a:stretch>
            <a:fillRect/>
          </a:stretch>
        </p:blipFill>
        <p:spPr>
          <a:xfrm>
            <a:off x="6553200" y="3771900"/>
            <a:ext cx="1474220" cy="1085850"/>
          </a:xfrm>
          <a:prstGeom prst="rect">
            <a:avLst/>
          </a:prstGeom>
          <a:ln w="19050">
            <a:solidFill>
              <a:srgbClr val="C00000"/>
            </a:solidFill>
          </a:ln>
        </p:spPr>
      </p:pic>
      <p:pic>
        <p:nvPicPr>
          <p:cNvPr id="14" name="圖片 13"/>
          <p:cNvPicPr>
            <a:picLocks noChangeAspect="1"/>
          </p:cNvPicPr>
          <p:nvPr/>
        </p:nvPicPr>
        <p:blipFill>
          <a:blip r:embed="rId7"/>
          <a:stretch>
            <a:fillRect/>
          </a:stretch>
        </p:blipFill>
        <p:spPr>
          <a:xfrm>
            <a:off x="3048000" y="3661774"/>
            <a:ext cx="2732682" cy="1265939"/>
          </a:xfrm>
          <a:prstGeom prst="rect">
            <a:avLst/>
          </a:prstGeom>
        </p:spPr>
      </p:pic>
      <p:sp>
        <p:nvSpPr>
          <p:cNvPr id="15" name="矩形 14"/>
          <p:cNvSpPr/>
          <p:nvPr/>
        </p:nvSpPr>
        <p:spPr>
          <a:xfrm flipV="1">
            <a:off x="3313044" y="2411898"/>
            <a:ext cx="1258955" cy="1173676"/>
          </a:xfrm>
          <a:prstGeom prst="rect">
            <a:avLst/>
          </a:prstGeom>
          <a:noFill/>
          <a:ln>
            <a:solidFill>
              <a:srgbClr val="8F8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矩形 15"/>
          <p:cNvSpPr/>
          <p:nvPr/>
        </p:nvSpPr>
        <p:spPr>
          <a:xfrm flipV="1">
            <a:off x="2985515" y="3659779"/>
            <a:ext cx="2968043" cy="1267933"/>
          </a:xfrm>
          <a:prstGeom prst="rect">
            <a:avLst/>
          </a:prstGeom>
          <a:noFill/>
          <a:ln>
            <a:solidFill>
              <a:srgbClr val="8F8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13855" y="1356014"/>
            <a:ext cx="9144000" cy="3200400"/>
          </a:xfrm>
          <a:prstGeom prst="rect">
            <a:avLst/>
          </a:prstGeom>
          <a:solidFill>
            <a:schemeClr val="bg2"/>
          </a:solidFill>
          <a:ln w="6350" cap="flat" cmpd="sng">
            <a:noFill/>
            <a:prstDash val="solid"/>
            <a:round/>
            <a:headEnd type="none" w="med" len="med"/>
            <a:tailEnd type="none" w="med" len="med"/>
          </a:ln>
          <a:effectLst/>
        </p:spPr>
        <p:txBody>
          <a:bodyPr rtlCol="0" anchor="ctr"/>
          <a:lstStyle/>
          <a:p>
            <a:pPr algn="ctr"/>
            <a:endParaRPr lang="en-US" dirty="0"/>
          </a:p>
        </p:txBody>
      </p:sp>
      <p:sp>
        <p:nvSpPr>
          <p:cNvPr id="6" name="Rectangle 5"/>
          <p:cNvSpPr/>
          <p:nvPr/>
        </p:nvSpPr>
        <p:spPr>
          <a:xfrm>
            <a:off x="609600" y="1352550"/>
            <a:ext cx="8001000" cy="246221"/>
          </a:xfrm>
          <a:prstGeom prst="rect">
            <a:avLst/>
          </a:prstGeom>
        </p:spPr>
        <p:txBody>
          <a:bodyPr wrap="square" numCol="1" spcCol="274320">
            <a:spAutoFit/>
          </a:bodyPr>
          <a:lstStyle/>
          <a:p>
            <a:endParaRPr lang="ms-MY" sz="1000" b="1" i="1" dirty="0" smtClean="0">
              <a:solidFill>
                <a:schemeClr val="bg1">
                  <a:lumMod val="65000"/>
                </a:schemeClr>
              </a:solidFill>
              <a:latin typeface="Source Sans Pro Light" pitchFamily="34" charset="0"/>
            </a:endParaRPr>
          </a:p>
        </p:txBody>
      </p:sp>
      <p:sp>
        <p:nvSpPr>
          <p:cNvPr id="8" name="Title 1"/>
          <p:cNvSpPr>
            <a:spLocks noGrp="1"/>
          </p:cNvSpPr>
          <p:nvPr>
            <p:ph type="title"/>
          </p:nvPr>
        </p:nvSpPr>
        <p:spPr>
          <a:xfrm>
            <a:off x="457200" y="373858"/>
            <a:ext cx="8229600" cy="369092"/>
          </a:xfrm>
        </p:spPr>
        <p:txBody>
          <a:bodyPr>
            <a:noAutofit/>
          </a:bodyPr>
          <a:lstStyle/>
          <a:p>
            <a:r>
              <a:rPr lang="en-US" altLang="zh-TW" sz="2800" dirty="0">
                <a:solidFill>
                  <a:schemeClr val="tx1">
                    <a:lumMod val="50000"/>
                    <a:lumOff val="50000"/>
                  </a:schemeClr>
                </a:solidFill>
                <a:latin typeface="Source Sans Pro" pitchFamily="34" charset="0"/>
              </a:rPr>
              <a:t>Simulation Results</a:t>
            </a:r>
            <a:r>
              <a:rPr lang="en-US" altLang="zh-HK" sz="2800" dirty="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ms-MY" altLang="zh-HK" sz="1200" b="1" dirty="0">
                <a:solidFill>
                  <a:schemeClr val="bg1">
                    <a:lumMod val="65000"/>
                  </a:schemeClr>
                </a:solidFill>
                <a:latin typeface="Source Sans Pro Light" pitchFamily="34" charset="0"/>
              </a:rPr>
              <a:t>Polarimetric signatures – I</a:t>
            </a:r>
            <a:r>
              <a:rPr lang="en-US" altLang="zh-TW" sz="1200" b="1" dirty="0">
                <a:solidFill>
                  <a:schemeClr val="bg1">
                    <a:lumMod val="65000"/>
                  </a:schemeClr>
                </a:solidFill>
                <a:latin typeface="Source Sans Pro Light" pitchFamily="34" charset="0"/>
              </a:rPr>
              <a:t>V. Mid-level </a:t>
            </a:r>
            <a:r>
              <a:rPr lang="en-US" altLang="zh-TW" sz="1200" b="1" dirty="0" err="1">
                <a:solidFill>
                  <a:schemeClr val="bg1">
                    <a:lumMod val="65000"/>
                  </a:schemeClr>
                </a:solidFill>
                <a:latin typeface="Source Sans Pro Light" pitchFamily="34" charset="0"/>
              </a:rPr>
              <a:t>Rhohv</a:t>
            </a:r>
            <a:r>
              <a:rPr lang="en-US" altLang="zh-TW" sz="1200" b="1" dirty="0">
                <a:solidFill>
                  <a:schemeClr val="bg1">
                    <a:lumMod val="65000"/>
                  </a:schemeClr>
                </a:solidFill>
                <a:latin typeface="Source Sans Pro Light" pitchFamily="34" charset="0"/>
              </a:rPr>
              <a:t>, </a:t>
            </a:r>
            <a:r>
              <a:rPr lang="en-US" altLang="zh-TW" sz="1200" b="1" dirty="0" err="1">
                <a:solidFill>
                  <a:schemeClr val="bg1">
                    <a:lumMod val="65000"/>
                  </a:schemeClr>
                </a:solidFill>
                <a:latin typeface="Source Sans Pro Light" pitchFamily="34" charset="0"/>
              </a:rPr>
              <a:t>Zdr</a:t>
            </a:r>
            <a:r>
              <a:rPr lang="en-US" altLang="zh-TW" sz="1200" b="1" dirty="0">
                <a:solidFill>
                  <a:schemeClr val="bg1">
                    <a:lumMod val="65000"/>
                  </a:schemeClr>
                </a:solidFill>
                <a:latin typeface="Source Sans Pro Light" pitchFamily="34" charset="0"/>
              </a:rPr>
              <a:t> rings</a:t>
            </a:r>
            <a:endParaRPr lang="en-US" altLang="zh-HK" sz="1200" b="1" dirty="0">
              <a:solidFill>
                <a:schemeClr val="bg1">
                  <a:lumMod val="65000"/>
                </a:schemeClr>
              </a:solidFill>
              <a:latin typeface="Source Sans Pro" pitchFamily="34" charset="0"/>
            </a:endParaRPr>
          </a:p>
        </p:txBody>
      </p:sp>
      <p:sp>
        <p:nvSpPr>
          <p:cNvPr id="11" name="Pentagon 10"/>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1</a:t>
            </a:r>
            <a:r>
              <a:rPr lang="en-US" altLang="zh-TW" sz="1000" dirty="0" smtClean="0">
                <a:latin typeface="Source Sans Pro" pitchFamily="34" charset="0"/>
              </a:rPr>
              <a:t>8</a:t>
            </a:r>
            <a:endParaRPr lang="en-US" sz="1000" dirty="0">
              <a:latin typeface="Source Sans Pro" pitchFamily="34" charset="0"/>
            </a:endParaRPr>
          </a:p>
        </p:txBody>
      </p:sp>
      <p:pic>
        <p:nvPicPr>
          <p:cNvPr id="2" name="圖片 1"/>
          <p:cNvPicPr>
            <a:picLocks noChangeAspect="1"/>
          </p:cNvPicPr>
          <p:nvPr/>
        </p:nvPicPr>
        <p:blipFill>
          <a:blip r:embed="rId3"/>
          <a:stretch>
            <a:fillRect/>
          </a:stretch>
        </p:blipFill>
        <p:spPr>
          <a:xfrm>
            <a:off x="304800" y="1123950"/>
            <a:ext cx="2708424" cy="3657600"/>
          </a:xfrm>
          <a:prstGeom prst="rect">
            <a:avLst/>
          </a:prstGeom>
        </p:spPr>
      </p:pic>
      <p:sp>
        <p:nvSpPr>
          <p:cNvPr id="10" name="矩形 9"/>
          <p:cNvSpPr/>
          <p:nvPr/>
        </p:nvSpPr>
        <p:spPr>
          <a:xfrm flipV="1">
            <a:off x="304800" y="3943349"/>
            <a:ext cx="228600" cy="668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7" name="圖片 16"/>
          <p:cNvPicPr>
            <a:picLocks noChangeAspect="1"/>
          </p:cNvPicPr>
          <p:nvPr/>
        </p:nvPicPr>
        <p:blipFill>
          <a:blip r:embed="rId4"/>
          <a:stretch>
            <a:fillRect/>
          </a:stretch>
        </p:blipFill>
        <p:spPr>
          <a:xfrm>
            <a:off x="4876800" y="1355528"/>
            <a:ext cx="3241321" cy="1300593"/>
          </a:xfrm>
          <a:prstGeom prst="rect">
            <a:avLst/>
          </a:prstGeom>
          <a:ln w="19050">
            <a:solidFill>
              <a:srgbClr val="C00000"/>
            </a:solidFill>
          </a:ln>
        </p:spPr>
      </p:pic>
      <p:pic>
        <p:nvPicPr>
          <p:cNvPr id="18" name="圖片 17"/>
          <p:cNvPicPr>
            <a:picLocks noChangeAspect="1"/>
          </p:cNvPicPr>
          <p:nvPr/>
        </p:nvPicPr>
        <p:blipFill>
          <a:blip r:embed="rId5"/>
          <a:stretch>
            <a:fillRect/>
          </a:stretch>
        </p:blipFill>
        <p:spPr>
          <a:xfrm>
            <a:off x="4787386" y="2753028"/>
            <a:ext cx="3420147" cy="2037182"/>
          </a:xfrm>
          <a:prstGeom prst="rect">
            <a:avLst/>
          </a:prstGeom>
          <a:ln w="19050">
            <a:solidFill>
              <a:srgbClr val="C00000"/>
            </a:solidFill>
          </a:ln>
        </p:spPr>
      </p:pic>
    </p:spTree>
    <p:extLst>
      <p:ext uri="{BB962C8B-B14F-4D97-AF65-F5344CB8AC3E}">
        <p14:creationId xmlns:p14="http://schemas.microsoft.com/office/powerpoint/2010/main" val="3853792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2800" dirty="0" smtClean="0">
                <a:solidFill>
                  <a:schemeClr val="tx1">
                    <a:lumMod val="50000"/>
                    <a:lumOff val="50000"/>
                  </a:schemeClr>
                </a:solidFill>
                <a:latin typeface="Source Sans Pro" pitchFamily="34" charset="0"/>
              </a:rPr>
              <a:t>Introduction </a:t>
            </a:r>
            <a:endParaRPr lang="en-US" sz="2800" dirty="0">
              <a:solidFill>
                <a:schemeClr val="tx1">
                  <a:lumMod val="50000"/>
                  <a:lumOff val="50000"/>
                </a:schemeClr>
              </a:solidFill>
              <a:latin typeface="Source Sans Pro" pitchFamily="34" charset="0"/>
            </a:endParaRPr>
          </a:p>
        </p:txBody>
      </p:sp>
      <p:pic>
        <p:nvPicPr>
          <p:cNvPr id="12" name="內容版面配置區 11"/>
          <p:cNvPicPr>
            <a:picLocks noGrp="1" noChangeAspect="1"/>
          </p:cNvPicPr>
          <p:nvPr>
            <p:ph sz="half" idx="2"/>
          </p:nvPr>
        </p:nvPicPr>
        <p:blipFill>
          <a:blip r:embed="rId2"/>
          <a:stretch>
            <a:fillRect/>
          </a:stretch>
        </p:blipFill>
        <p:spPr>
          <a:xfrm>
            <a:off x="4799691" y="1200150"/>
            <a:ext cx="3735617" cy="3394075"/>
          </a:xfrm>
          <a:prstGeom prst="rect">
            <a:avLst/>
          </a:prstGeom>
        </p:spPr>
      </p:pic>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dirty="0" smtClean="0">
                <a:solidFill>
                  <a:schemeClr val="bg1">
                    <a:lumMod val="65000"/>
                  </a:schemeClr>
                </a:solidFill>
                <a:latin typeface="Source Sans Pro Light" pitchFamily="34" charset="0"/>
              </a:rPr>
              <a:t>Motivation for this study</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6" name="Rectangle 5"/>
          <p:cNvSpPr/>
          <p:nvPr/>
        </p:nvSpPr>
        <p:spPr>
          <a:xfrm>
            <a:off x="533400" y="1200150"/>
            <a:ext cx="3886200" cy="3785652"/>
          </a:xfrm>
          <a:prstGeom prst="rect">
            <a:avLst/>
          </a:prstGeom>
        </p:spPr>
        <p:txBody>
          <a:bodyPr wrap="square" numCol="1" spcCol="274320">
            <a:spAutoFit/>
          </a:bodyPr>
          <a:lstStyle/>
          <a:p>
            <a:pPr marL="171450" indent="-171450">
              <a:buFont typeface="Arial" panose="020B0604020202020204" pitchFamily="34" charset="0"/>
              <a:buChar char="•"/>
            </a:pPr>
            <a:r>
              <a:rPr lang="ms-MY" sz="1000" dirty="0" smtClean="0">
                <a:latin typeface="Source Sans Pro Light" pitchFamily="34" charset="0"/>
              </a:rPr>
              <a:t>For a reasonable QPF, a realistic hydrometeor size distribution is needed. Different microphysics schemes have different assumption in them, </a:t>
            </a:r>
            <a:r>
              <a:rPr lang="ms-MY" sz="1000" dirty="0" smtClean="0">
                <a:solidFill>
                  <a:schemeClr val="accent2"/>
                </a:solidFill>
                <a:latin typeface="Source Sans Pro Light" pitchFamily="34" charset="0"/>
              </a:rPr>
              <a:t>there’s no “panacea” scheme</a:t>
            </a:r>
            <a:r>
              <a:rPr lang="ms-MY" sz="1000" dirty="0" smtClean="0">
                <a:latin typeface="Source Sans Pro Light" pitchFamily="34" charset="0"/>
              </a:rPr>
              <a:t> for every purpose</a:t>
            </a:r>
          </a:p>
          <a:p>
            <a:pPr marL="171450" indent="-171450">
              <a:buFont typeface="Arial" panose="020B0604020202020204" pitchFamily="34" charset="0"/>
              <a:buChar char="•"/>
            </a:pPr>
            <a:endParaRPr lang="ms-MY" sz="1000" dirty="0">
              <a:latin typeface="Source Sans Pro Light" pitchFamily="34" charset="0"/>
            </a:endParaRPr>
          </a:p>
          <a:p>
            <a:pPr marL="171450" indent="-171450">
              <a:buFont typeface="Arial" panose="020B0604020202020204" pitchFamily="34" charset="0"/>
              <a:buChar char="•"/>
            </a:pPr>
            <a:r>
              <a:rPr lang="ms-MY" sz="1000" dirty="0" smtClean="0">
                <a:latin typeface="Source Sans Pro Light" pitchFamily="34" charset="0"/>
              </a:rPr>
              <a:t>A strategy is needed to evaluate these schemes. How about dual-pol variables? </a:t>
            </a:r>
          </a:p>
          <a:p>
            <a:pPr marL="171450" indent="-171450">
              <a:buFont typeface="Arial" panose="020B0604020202020204" pitchFamily="34" charset="0"/>
              <a:buChar char="•"/>
            </a:pPr>
            <a:endParaRPr lang="en-US" sz="1000" dirty="0">
              <a:latin typeface="Source Sans Pro Light" pitchFamily="34" charset="0"/>
            </a:endParaRPr>
          </a:p>
          <a:p>
            <a:pPr marL="171450" indent="-171450">
              <a:buFont typeface="Arial" panose="020B0604020202020204" pitchFamily="34" charset="0"/>
              <a:buChar char="•"/>
            </a:pPr>
            <a:r>
              <a:rPr lang="en-US" sz="1000" dirty="0" smtClean="0">
                <a:latin typeface="Source Sans Pro Light" pitchFamily="34" charset="0"/>
              </a:rPr>
              <a:t>How to use dual pol radar- derived variables to evaluate microphysical schemes’ performance? In past studies, it is shown that </a:t>
            </a:r>
            <a:r>
              <a:rPr lang="en-US" sz="1000" dirty="0" smtClean="0">
                <a:solidFill>
                  <a:srgbClr val="C00000"/>
                </a:solidFill>
                <a:latin typeface="Source Sans Pro Light" pitchFamily="34" charset="0"/>
              </a:rPr>
              <a:t>2M schemes (Morrison, Thompson etc.) produced better storm structure and cold pool compared with 1M schemes </a:t>
            </a:r>
            <a:r>
              <a:rPr lang="en-US" sz="1000" i="1" dirty="0" smtClean="0">
                <a:solidFill>
                  <a:srgbClr val="C00000"/>
                </a:solidFill>
                <a:latin typeface="Source Sans Pro Light" pitchFamily="34" charset="0"/>
              </a:rPr>
              <a:t>(</a:t>
            </a:r>
            <a:r>
              <a:rPr lang="en-US" sz="1000" i="1" dirty="0" err="1" smtClean="0">
                <a:solidFill>
                  <a:srgbClr val="C00000"/>
                </a:solidFill>
                <a:latin typeface="Source Sans Pro Light" pitchFamily="34" charset="0"/>
              </a:rPr>
              <a:t>Milbrandt</a:t>
            </a:r>
            <a:r>
              <a:rPr lang="en-US" sz="1000" i="1" dirty="0" smtClean="0">
                <a:solidFill>
                  <a:srgbClr val="C00000"/>
                </a:solidFill>
                <a:latin typeface="Source Sans Pro Light" pitchFamily="34" charset="0"/>
              </a:rPr>
              <a:t> and </a:t>
            </a:r>
            <a:r>
              <a:rPr lang="en-US" sz="1000" i="1" dirty="0" err="1" smtClean="0">
                <a:solidFill>
                  <a:srgbClr val="C00000"/>
                </a:solidFill>
                <a:latin typeface="Source Sans Pro Light" pitchFamily="34" charset="0"/>
              </a:rPr>
              <a:t>Yau</a:t>
            </a:r>
            <a:r>
              <a:rPr lang="en-US" sz="1000" i="1" dirty="0" smtClean="0">
                <a:solidFill>
                  <a:srgbClr val="C00000"/>
                </a:solidFill>
                <a:latin typeface="Source Sans Pro Light" pitchFamily="34" charset="0"/>
              </a:rPr>
              <a:t> 2006; Dawson et al. 2010)</a:t>
            </a:r>
          </a:p>
          <a:p>
            <a:pPr marL="171450" indent="-171450">
              <a:buFont typeface="Arial" panose="020B0604020202020204" pitchFamily="34" charset="0"/>
              <a:buChar char="•"/>
            </a:pPr>
            <a:endParaRPr lang="en-US" sz="1000" dirty="0" smtClean="0">
              <a:solidFill>
                <a:srgbClr val="C00000"/>
              </a:solidFill>
              <a:latin typeface="Source Sans Pro Light" pitchFamily="34" charset="0"/>
            </a:endParaRPr>
          </a:p>
          <a:p>
            <a:pPr marL="171450" indent="-171450">
              <a:buFont typeface="Arial" panose="020B0604020202020204" pitchFamily="34" charset="0"/>
              <a:buChar char="•"/>
            </a:pPr>
            <a:r>
              <a:rPr lang="en-US" sz="1000" dirty="0" smtClean="0">
                <a:latin typeface="Source Sans Pro Light" pitchFamily="34" charset="0"/>
              </a:rPr>
              <a:t>Further studies (Jung et al. 2010a, </a:t>
            </a:r>
            <a:r>
              <a:rPr lang="en-US" sz="1000" dirty="0" err="1" smtClean="0">
                <a:latin typeface="Source Sans Pro Light" pitchFamily="34" charset="0"/>
              </a:rPr>
              <a:t>Milbrandt</a:t>
            </a:r>
            <a:r>
              <a:rPr lang="en-US" sz="1000" dirty="0" smtClean="0">
                <a:latin typeface="Source Sans Pro Light" pitchFamily="34" charset="0"/>
              </a:rPr>
              <a:t> and McTaggart-Cowan 2010) has shown that the reason for 1M schemes’ underperformance is due to the </a:t>
            </a:r>
            <a:r>
              <a:rPr lang="en-US" sz="1000" dirty="0" smtClean="0">
                <a:solidFill>
                  <a:srgbClr val="C00000"/>
                </a:solidFill>
                <a:latin typeface="Source Sans Pro Light" pitchFamily="34" charset="0"/>
              </a:rPr>
              <a:t>lack of size-sorting effect, which worsens the </a:t>
            </a:r>
            <a:r>
              <a:rPr lang="en-US" sz="1000" b="1" u="sng" dirty="0" smtClean="0">
                <a:solidFill>
                  <a:srgbClr val="C00000"/>
                </a:solidFill>
                <a:latin typeface="Source Sans Pro Light" pitchFamily="34" charset="0"/>
              </a:rPr>
              <a:t>sedimentation process</a:t>
            </a:r>
            <a:r>
              <a:rPr lang="en-US" sz="1000" dirty="0" smtClean="0">
                <a:solidFill>
                  <a:srgbClr val="C00000"/>
                </a:solidFill>
                <a:latin typeface="Source Sans Pro Light" pitchFamily="34" charset="0"/>
              </a:rPr>
              <a:t> simulation. </a:t>
            </a:r>
            <a:r>
              <a:rPr lang="en-US" sz="1000" dirty="0" smtClean="0">
                <a:latin typeface="Source Sans Pro Light" pitchFamily="34" charset="0"/>
              </a:rPr>
              <a:t>Said effect is especially important in supercell thunderstorms.</a:t>
            </a:r>
            <a:endParaRPr lang="en-US" sz="1000" dirty="0" smtClean="0">
              <a:solidFill>
                <a:srgbClr val="C00000"/>
              </a:solidFill>
              <a:latin typeface="Source Sans Pro Light" pitchFamily="34" charset="0"/>
            </a:endParaRPr>
          </a:p>
          <a:p>
            <a:r>
              <a:rPr lang="en-US" sz="1000" dirty="0">
                <a:solidFill>
                  <a:schemeClr val="bg1">
                    <a:lumMod val="65000"/>
                  </a:schemeClr>
                </a:solidFill>
                <a:latin typeface="Source Sans Pro Light" pitchFamily="34" charset="0"/>
              </a:rPr>
              <a:t> </a:t>
            </a:r>
            <a:r>
              <a:rPr lang="en-US" sz="1000" dirty="0" smtClean="0">
                <a:solidFill>
                  <a:schemeClr val="bg1">
                    <a:lumMod val="65000"/>
                  </a:schemeClr>
                </a:solidFill>
                <a:latin typeface="Source Sans Pro Light" pitchFamily="34" charset="0"/>
              </a:rPr>
              <a:t>    </a:t>
            </a:r>
          </a:p>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01</a:t>
            </a:r>
            <a:endParaRPr lang="en-US" sz="1000" dirty="0">
              <a:latin typeface="Source Sans Pro" pitchFamily="34" charset="0"/>
            </a:endParaRPr>
          </a:p>
        </p:txBody>
      </p:sp>
      <p:pic>
        <p:nvPicPr>
          <p:cNvPr id="15" name="內容版面配置區 11"/>
          <p:cNvPicPr>
            <a:picLocks noGrp="1" noChangeAspect="1"/>
          </p:cNvPicPr>
          <p:nvPr>
            <p:ph sz="half" idx="2"/>
          </p:nvPr>
        </p:nvPicPr>
        <p:blipFill>
          <a:blip r:embed="rId2"/>
          <a:stretch>
            <a:fillRect/>
          </a:stretch>
        </p:blipFill>
        <p:spPr>
          <a:xfrm>
            <a:off x="4792071" y="1193648"/>
            <a:ext cx="3735617" cy="3394075"/>
          </a:xfrm>
          <a:prstGeom prst="rect">
            <a:avLst/>
          </a:prstGeom>
        </p:spPr>
      </p:pic>
      <p:sp>
        <p:nvSpPr>
          <p:cNvPr id="16" name="Rectangle 5"/>
          <p:cNvSpPr/>
          <p:nvPr/>
        </p:nvSpPr>
        <p:spPr>
          <a:xfrm>
            <a:off x="533400" y="1193648"/>
            <a:ext cx="3878580" cy="3785652"/>
          </a:xfrm>
          <a:prstGeom prst="rect">
            <a:avLst/>
          </a:prstGeom>
        </p:spPr>
        <p:txBody>
          <a:bodyPr wrap="square" numCol="1" spcCol="274320">
            <a:spAutoFit/>
          </a:bodyPr>
          <a:lstStyle/>
          <a:p>
            <a:pPr marL="171450" indent="-171450">
              <a:buFont typeface="Arial" panose="020B0604020202020204" pitchFamily="34" charset="0"/>
              <a:buChar char="•"/>
            </a:pPr>
            <a:r>
              <a:rPr lang="ms-MY" sz="1000" dirty="0" smtClean="0">
                <a:latin typeface="Source Sans Pro Light" pitchFamily="34" charset="0"/>
              </a:rPr>
              <a:t>For a reasonable QPF, a realistic hydrometeor size distribution is needed. Different microphysics schemes have different assumption in them, </a:t>
            </a:r>
            <a:r>
              <a:rPr lang="ms-MY" sz="1000" dirty="0" smtClean="0">
                <a:solidFill>
                  <a:schemeClr val="accent2"/>
                </a:solidFill>
                <a:latin typeface="Source Sans Pro Light" pitchFamily="34" charset="0"/>
              </a:rPr>
              <a:t>there’s no “panacea” scheme</a:t>
            </a:r>
            <a:r>
              <a:rPr lang="ms-MY" sz="1000" dirty="0" smtClean="0">
                <a:latin typeface="Source Sans Pro Light" pitchFamily="34" charset="0"/>
              </a:rPr>
              <a:t> for every purpose</a:t>
            </a:r>
          </a:p>
          <a:p>
            <a:pPr marL="171450" indent="-171450">
              <a:buFont typeface="Arial" panose="020B0604020202020204" pitchFamily="34" charset="0"/>
              <a:buChar char="•"/>
            </a:pPr>
            <a:endParaRPr lang="ms-MY" sz="1000" dirty="0">
              <a:latin typeface="Source Sans Pro Light" pitchFamily="34" charset="0"/>
            </a:endParaRPr>
          </a:p>
          <a:p>
            <a:pPr marL="171450" indent="-171450">
              <a:buFont typeface="Arial" panose="020B0604020202020204" pitchFamily="34" charset="0"/>
              <a:buChar char="•"/>
            </a:pPr>
            <a:r>
              <a:rPr lang="ms-MY" sz="1000" dirty="0" smtClean="0">
                <a:latin typeface="Source Sans Pro Light" pitchFamily="34" charset="0"/>
              </a:rPr>
              <a:t>A strategy is needed to evaluate these schemes. How about dual-pol variables? </a:t>
            </a:r>
          </a:p>
          <a:p>
            <a:pPr marL="171450" indent="-171450">
              <a:buFont typeface="Arial" panose="020B0604020202020204" pitchFamily="34" charset="0"/>
              <a:buChar char="•"/>
            </a:pPr>
            <a:endParaRPr lang="en-US" sz="1000" dirty="0">
              <a:latin typeface="Source Sans Pro Light" pitchFamily="34" charset="0"/>
            </a:endParaRPr>
          </a:p>
          <a:p>
            <a:pPr marL="171450" indent="-171450">
              <a:buFont typeface="Arial" panose="020B0604020202020204" pitchFamily="34" charset="0"/>
              <a:buChar char="•"/>
            </a:pPr>
            <a:r>
              <a:rPr lang="en-US" sz="1000" dirty="0" smtClean="0">
                <a:latin typeface="Source Sans Pro Light" pitchFamily="34" charset="0"/>
              </a:rPr>
              <a:t>How to use dual pol radar- derived variables to evaluate microphysical schemes’ performance? In past studies, it is shown that </a:t>
            </a:r>
            <a:r>
              <a:rPr lang="en-US" sz="1000" dirty="0" smtClean="0">
                <a:solidFill>
                  <a:srgbClr val="C00000"/>
                </a:solidFill>
                <a:latin typeface="Source Sans Pro Light" pitchFamily="34" charset="0"/>
              </a:rPr>
              <a:t>2M schemes (Morrison, Thompson etc.) produced better storm structure and cold pool compared with 1M schemes </a:t>
            </a:r>
            <a:r>
              <a:rPr lang="en-US" sz="1000" i="1" dirty="0" smtClean="0">
                <a:solidFill>
                  <a:srgbClr val="C00000"/>
                </a:solidFill>
                <a:latin typeface="Source Sans Pro Light" pitchFamily="34" charset="0"/>
              </a:rPr>
              <a:t>(</a:t>
            </a:r>
            <a:r>
              <a:rPr lang="en-US" sz="1000" i="1" dirty="0" err="1" smtClean="0">
                <a:solidFill>
                  <a:srgbClr val="C00000"/>
                </a:solidFill>
                <a:latin typeface="Source Sans Pro Light" pitchFamily="34" charset="0"/>
              </a:rPr>
              <a:t>Milbrandt</a:t>
            </a:r>
            <a:r>
              <a:rPr lang="en-US" sz="1000" i="1" dirty="0" smtClean="0">
                <a:solidFill>
                  <a:srgbClr val="C00000"/>
                </a:solidFill>
                <a:latin typeface="Source Sans Pro Light" pitchFamily="34" charset="0"/>
              </a:rPr>
              <a:t> and </a:t>
            </a:r>
            <a:r>
              <a:rPr lang="en-US" sz="1000" i="1" dirty="0" err="1" smtClean="0">
                <a:solidFill>
                  <a:srgbClr val="C00000"/>
                </a:solidFill>
                <a:latin typeface="Source Sans Pro Light" pitchFamily="34" charset="0"/>
              </a:rPr>
              <a:t>Yau</a:t>
            </a:r>
            <a:r>
              <a:rPr lang="en-US" sz="1000" i="1" dirty="0" smtClean="0">
                <a:solidFill>
                  <a:srgbClr val="C00000"/>
                </a:solidFill>
                <a:latin typeface="Source Sans Pro Light" pitchFamily="34" charset="0"/>
              </a:rPr>
              <a:t> 2006; Dawson et al. 2010)</a:t>
            </a:r>
          </a:p>
          <a:p>
            <a:pPr marL="171450" indent="-171450">
              <a:buFont typeface="Arial" panose="020B0604020202020204" pitchFamily="34" charset="0"/>
              <a:buChar char="•"/>
            </a:pPr>
            <a:endParaRPr lang="en-US" sz="1000" dirty="0" smtClean="0">
              <a:solidFill>
                <a:srgbClr val="C00000"/>
              </a:solidFill>
              <a:latin typeface="Source Sans Pro Light" pitchFamily="34" charset="0"/>
            </a:endParaRPr>
          </a:p>
          <a:p>
            <a:pPr marL="171450" indent="-171450">
              <a:buFont typeface="Arial" panose="020B0604020202020204" pitchFamily="34" charset="0"/>
              <a:buChar char="•"/>
            </a:pPr>
            <a:r>
              <a:rPr lang="en-US" sz="1000" dirty="0" smtClean="0">
                <a:latin typeface="Source Sans Pro Light" pitchFamily="34" charset="0"/>
              </a:rPr>
              <a:t>Further studies (Jung et al. 2010a, </a:t>
            </a:r>
            <a:r>
              <a:rPr lang="en-US" sz="1000" dirty="0" err="1" smtClean="0">
                <a:latin typeface="Source Sans Pro Light" pitchFamily="34" charset="0"/>
              </a:rPr>
              <a:t>Milbrandt</a:t>
            </a:r>
            <a:r>
              <a:rPr lang="en-US" sz="1000" dirty="0" smtClean="0">
                <a:latin typeface="Source Sans Pro Light" pitchFamily="34" charset="0"/>
              </a:rPr>
              <a:t> and McTaggart-Cowan 2010) has shown that the reason for 1M schemes’ underperformance is due to the </a:t>
            </a:r>
            <a:r>
              <a:rPr lang="en-US" sz="1000" dirty="0" smtClean="0">
                <a:solidFill>
                  <a:srgbClr val="C00000"/>
                </a:solidFill>
                <a:latin typeface="Source Sans Pro Light" pitchFamily="34" charset="0"/>
              </a:rPr>
              <a:t>lack of size-sorting effect, which worsens the </a:t>
            </a:r>
            <a:r>
              <a:rPr lang="en-US" sz="1000" b="1" u="sng" dirty="0" smtClean="0">
                <a:solidFill>
                  <a:srgbClr val="C00000"/>
                </a:solidFill>
                <a:latin typeface="Source Sans Pro Light" pitchFamily="34" charset="0"/>
              </a:rPr>
              <a:t>sedimentation process</a:t>
            </a:r>
            <a:r>
              <a:rPr lang="en-US" sz="1000" dirty="0" smtClean="0">
                <a:solidFill>
                  <a:srgbClr val="C00000"/>
                </a:solidFill>
                <a:latin typeface="Source Sans Pro Light" pitchFamily="34" charset="0"/>
              </a:rPr>
              <a:t> simulation. </a:t>
            </a:r>
            <a:r>
              <a:rPr lang="en-US" sz="1000" dirty="0" smtClean="0">
                <a:latin typeface="Source Sans Pro Light" pitchFamily="34" charset="0"/>
              </a:rPr>
              <a:t>Said effect is especially important in supercell thunderstorms.</a:t>
            </a:r>
            <a:endParaRPr lang="en-US" sz="1000" dirty="0" smtClean="0">
              <a:solidFill>
                <a:srgbClr val="C00000"/>
              </a:solidFill>
              <a:latin typeface="Source Sans Pro Light" pitchFamily="34" charset="0"/>
            </a:endParaRPr>
          </a:p>
          <a:p>
            <a:r>
              <a:rPr lang="en-US" sz="1000" dirty="0">
                <a:solidFill>
                  <a:schemeClr val="bg1">
                    <a:lumMod val="65000"/>
                  </a:schemeClr>
                </a:solidFill>
                <a:latin typeface="Source Sans Pro Light" pitchFamily="34" charset="0"/>
              </a:rPr>
              <a:t> </a:t>
            </a:r>
            <a:r>
              <a:rPr lang="en-US" sz="1000" dirty="0" smtClean="0">
                <a:solidFill>
                  <a:schemeClr val="bg1">
                    <a:lumMod val="65000"/>
                  </a:schemeClr>
                </a:solidFill>
                <a:latin typeface="Source Sans Pro Light" pitchFamily="34" charset="0"/>
              </a:rPr>
              <a:t>    </a:t>
            </a:r>
          </a:p>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13855" y="1356014"/>
            <a:ext cx="9144000" cy="3200400"/>
          </a:xfrm>
          <a:prstGeom prst="rect">
            <a:avLst/>
          </a:prstGeom>
          <a:solidFill>
            <a:schemeClr val="bg2"/>
          </a:solidFill>
          <a:ln w="6350" cap="flat" cmpd="sng">
            <a:noFill/>
            <a:prstDash val="solid"/>
            <a:round/>
            <a:headEnd type="none" w="med" len="med"/>
            <a:tailEnd type="none" w="med" len="med"/>
          </a:ln>
          <a:effectLst/>
        </p:spPr>
        <p:txBody>
          <a:bodyPr rtlCol="0" anchor="ctr"/>
          <a:lstStyle/>
          <a:p>
            <a:pPr algn="ctr"/>
            <a:endParaRPr lang="en-US" dirty="0"/>
          </a:p>
        </p:txBody>
      </p:sp>
      <p:sp>
        <p:nvSpPr>
          <p:cNvPr id="6" name="Rectangle 5"/>
          <p:cNvSpPr/>
          <p:nvPr/>
        </p:nvSpPr>
        <p:spPr>
          <a:xfrm>
            <a:off x="609600" y="1352550"/>
            <a:ext cx="8001000" cy="246221"/>
          </a:xfrm>
          <a:prstGeom prst="rect">
            <a:avLst/>
          </a:prstGeom>
        </p:spPr>
        <p:txBody>
          <a:bodyPr wrap="square" numCol="1" spcCol="274320">
            <a:spAutoFit/>
          </a:bodyPr>
          <a:lstStyle/>
          <a:p>
            <a:endParaRPr lang="ms-MY" sz="1000" b="1" i="1" dirty="0" smtClean="0">
              <a:solidFill>
                <a:schemeClr val="bg1">
                  <a:lumMod val="65000"/>
                </a:schemeClr>
              </a:solidFill>
              <a:latin typeface="Source Sans Pro Light" pitchFamily="34" charset="0"/>
            </a:endParaRPr>
          </a:p>
        </p:txBody>
      </p:sp>
      <p:sp>
        <p:nvSpPr>
          <p:cNvPr id="8" name="Title 1"/>
          <p:cNvSpPr>
            <a:spLocks noGrp="1"/>
          </p:cNvSpPr>
          <p:nvPr>
            <p:ph type="title"/>
          </p:nvPr>
        </p:nvSpPr>
        <p:spPr>
          <a:xfrm>
            <a:off x="457200" y="373858"/>
            <a:ext cx="8229600" cy="369092"/>
          </a:xfrm>
        </p:spPr>
        <p:txBody>
          <a:bodyPr>
            <a:noAutofit/>
          </a:bodyPr>
          <a:lstStyle/>
          <a:p>
            <a:r>
              <a:rPr lang="en-US" altLang="zh-TW" sz="2800" dirty="0">
                <a:solidFill>
                  <a:schemeClr val="tx1">
                    <a:lumMod val="50000"/>
                    <a:lumOff val="50000"/>
                  </a:schemeClr>
                </a:solidFill>
                <a:latin typeface="Source Sans Pro" pitchFamily="34" charset="0"/>
              </a:rPr>
              <a:t>Simulation Results</a:t>
            </a:r>
            <a:r>
              <a:rPr lang="en-US" altLang="zh-HK" sz="2800" dirty="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en-US" altLang="zh-HK" sz="1200" b="1" dirty="0" smtClean="0">
                <a:solidFill>
                  <a:schemeClr val="bg1">
                    <a:lumMod val="65000"/>
                  </a:schemeClr>
                </a:solidFill>
                <a:latin typeface="Source Sans Pro" pitchFamily="34" charset="0"/>
              </a:rPr>
              <a:t>DSD properties – I. Liquid hydrometeors</a:t>
            </a:r>
            <a:endParaRPr lang="en-US" altLang="zh-HK" sz="1200" b="1" dirty="0">
              <a:solidFill>
                <a:schemeClr val="bg1">
                  <a:lumMod val="65000"/>
                </a:schemeClr>
              </a:solidFill>
              <a:latin typeface="Source Sans Pro" pitchFamily="34" charset="0"/>
            </a:endParaRPr>
          </a:p>
        </p:txBody>
      </p:sp>
      <p:sp>
        <p:nvSpPr>
          <p:cNvPr id="11" name="Pentagon 10"/>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1</a:t>
            </a:r>
            <a:r>
              <a:rPr lang="en-US" altLang="zh-TW" sz="1000" dirty="0" smtClean="0">
                <a:latin typeface="Source Sans Pro" pitchFamily="34" charset="0"/>
              </a:rPr>
              <a:t>9</a:t>
            </a:r>
            <a:endParaRPr lang="en-US" sz="1000" dirty="0">
              <a:latin typeface="Source Sans Pro" pitchFamily="34" charset="0"/>
            </a:endParaRPr>
          </a:p>
        </p:txBody>
      </p:sp>
      <p:pic>
        <p:nvPicPr>
          <p:cNvPr id="3" name="圖片 2"/>
          <p:cNvPicPr>
            <a:picLocks noChangeAspect="1"/>
          </p:cNvPicPr>
          <p:nvPr/>
        </p:nvPicPr>
        <p:blipFill>
          <a:blip r:embed="rId3"/>
          <a:stretch>
            <a:fillRect/>
          </a:stretch>
        </p:blipFill>
        <p:spPr>
          <a:xfrm>
            <a:off x="609600" y="1148410"/>
            <a:ext cx="3635374" cy="3579812"/>
          </a:xfrm>
          <a:prstGeom prst="rect">
            <a:avLst/>
          </a:prstGeom>
        </p:spPr>
      </p:pic>
      <p:pic>
        <p:nvPicPr>
          <p:cNvPr id="4" name="圖片 3"/>
          <p:cNvPicPr>
            <a:picLocks noChangeAspect="1"/>
          </p:cNvPicPr>
          <p:nvPr/>
        </p:nvPicPr>
        <p:blipFill>
          <a:blip r:embed="rId4"/>
          <a:stretch>
            <a:fillRect/>
          </a:stretch>
        </p:blipFill>
        <p:spPr>
          <a:xfrm>
            <a:off x="5098471" y="1185938"/>
            <a:ext cx="2833255" cy="1794822"/>
          </a:xfrm>
          <a:prstGeom prst="rect">
            <a:avLst/>
          </a:prstGeom>
        </p:spPr>
      </p:pic>
      <p:sp>
        <p:nvSpPr>
          <p:cNvPr id="13" name="矩形 12"/>
          <p:cNvSpPr/>
          <p:nvPr/>
        </p:nvSpPr>
        <p:spPr>
          <a:xfrm flipV="1">
            <a:off x="1905000" y="2211833"/>
            <a:ext cx="152400" cy="4361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4" name="圖片 13"/>
          <p:cNvPicPr>
            <a:picLocks noChangeAspect="1"/>
          </p:cNvPicPr>
          <p:nvPr/>
        </p:nvPicPr>
        <p:blipFill>
          <a:blip r:embed="rId5"/>
          <a:stretch>
            <a:fillRect/>
          </a:stretch>
        </p:blipFill>
        <p:spPr>
          <a:xfrm>
            <a:off x="5410200" y="3184900"/>
            <a:ext cx="2445326" cy="1447854"/>
          </a:xfrm>
          <a:prstGeom prst="rect">
            <a:avLst/>
          </a:prstGeom>
        </p:spPr>
      </p:pic>
      <p:sp>
        <p:nvSpPr>
          <p:cNvPr id="15" name="矩形 14"/>
          <p:cNvSpPr/>
          <p:nvPr/>
        </p:nvSpPr>
        <p:spPr>
          <a:xfrm flipV="1">
            <a:off x="1249652" y="1802911"/>
            <a:ext cx="152400" cy="43611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矩形 15"/>
          <p:cNvSpPr/>
          <p:nvPr/>
        </p:nvSpPr>
        <p:spPr>
          <a:xfrm flipV="1">
            <a:off x="1249652" y="3908827"/>
            <a:ext cx="152400" cy="43611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矩形 18"/>
          <p:cNvSpPr/>
          <p:nvPr/>
        </p:nvSpPr>
        <p:spPr>
          <a:xfrm flipV="1">
            <a:off x="5562600" y="1257602"/>
            <a:ext cx="152400" cy="43611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4072691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13855" y="1356014"/>
            <a:ext cx="9144000" cy="3200400"/>
          </a:xfrm>
          <a:prstGeom prst="rect">
            <a:avLst/>
          </a:prstGeom>
          <a:solidFill>
            <a:schemeClr val="bg2"/>
          </a:solidFill>
          <a:ln w="6350" cap="flat" cmpd="sng">
            <a:noFill/>
            <a:prstDash val="solid"/>
            <a:round/>
            <a:headEnd type="none" w="med" len="med"/>
            <a:tailEnd type="none" w="med" len="med"/>
          </a:ln>
          <a:effectLst/>
        </p:spPr>
        <p:txBody>
          <a:bodyPr rtlCol="0" anchor="ctr"/>
          <a:lstStyle/>
          <a:p>
            <a:pPr algn="ctr"/>
            <a:endParaRPr lang="en-US" dirty="0"/>
          </a:p>
        </p:txBody>
      </p:sp>
      <p:sp>
        <p:nvSpPr>
          <p:cNvPr id="6" name="Rectangle 5"/>
          <p:cNvSpPr/>
          <p:nvPr/>
        </p:nvSpPr>
        <p:spPr>
          <a:xfrm>
            <a:off x="609600" y="1352550"/>
            <a:ext cx="8001000" cy="246221"/>
          </a:xfrm>
          <a:prstGeom prst="rect">
            <a:avLst/>
          </a:prstGeom>
        </p:spPr>
        <p:txBody>
          <a:bodyPr wrap="square" numCol="1" spcCol="274320">
            <a:spAutoFit/>
          </a:bodyPr>
          <a:lstStyle/>
          <a:p>
            <a:endParaRPr lang="ms-MY" sz="1000" b="1" i="1" dirty="0" smtClean="0">
              <a:solidFill>
                <a:schemeClr val="bg1">
                  <a:lumMod val="65000"/>
                </a:schemeClr>
              </a:solidFill>
              <a:latin typeface="Source Sans Pro Light" pitchFamily="34" charset="0"/>
            </a:endParaRPr>
          </a:p>
        </p:txBody>
      </p:sp>
      <p:sp>
        <p:nvSpPr>
          <p:cNvPr id="8" name="Title 1"/>
          <p:cNvSpPr>
            <a:spLocks noGrp="1"/>
          </p:cNvSpPr>
          <p:nvPr>
            <p:ph type="title"/>
          </p:nvPr>
        </p:nvSpPr>
        <p:spPr>
          <a:xfrm>
            <a:off x="457200" y="373858"/>
            <a:ext cx="8229600" cy="369092"/>
          </a:xfrm>
        </p:spPr>
        <p:txBody>
          <a:bodyPr>
            <a:noAutofit/>
          </a:bodyPr>
          <a:lstStyle/>
          <a:p>
            <a:r>
              <a:rPr lang="en-US" altLang="zh-TW" sz="2800" dirty="0">
                <a:solidFill>
                  <a:schemeClr val="tx1">
                    <a:lumMod val="50000"/>
                    <a:lumOff val="50000"/>
                  </a:schemeClr>
                </a:solidFill>
                <a:latin typeface="Source Sans Pro" pitchFamily="34" charset="0"/>
              </a:rPr>
              <a:t>Simulation Results</a:t>
            </a:r>
            <a:r>
              <a:rPr lang="en-US" altLang="zh-HK" sz="2800" dirty="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en-US" altLang="zh-HK" sz="1200" b="1" dirty="0" smtClean="0">
                <a:solidFill>
                  <a:schemeClr val="bg1">
                    <a:lumMod val="65000"/>
                  </a:schemeClr>
                </a:solidFill>
                <a:latin typeface="Source Sans Pro" pitchFamily="34" charset="0"/>
              </a:rPr>
              <a:t>DSD properties – I. Liquid hydrometeors</a:t>
            </a:r>
            <a:endParaRPr lang="en-US" altLang="zh-HK" sz="1200" b="1" dirty="0">
              <a:solidFill>
                <a:schemeClr val="bg1">
                  <a:lumMod val="65000"/>
                </a:schemeClr>
              </a:solidFill>
              <a:latin typeface="Source Sans Pro" pitchFamily="34" charset="0"/>
            </a:endParaRPr>
          </a:p>
        </p:txBody>
      </p:sp>
      <p:sp>
        <p:nvSpPr>
          <p:cNvPr id="11" name="Pentagon 10"/>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20</a:t>
            </a:r>
            <a:endParaRPr lang="en-US" sz="1000" dirty="0">
              <a:latin typeface="Source Sans Pro" pitchFamily="34" charset="0"/>
            </a:endParaRPr>
          </a:p>
        </p:txBody>
      </p:sp>
      <p:pic>
        <p:nvPicPr>
          <p:cNvPr id="4" name="圖片 3"/>
          <p:cNvPicPr>
            <a:picLocks noChangeAspect="1"/>
          </p:cNvPicPr>
          <p:nvPr/>
        </p:nvPicPr>
        <p:blipFill>
          <a:blip r:embed="rId3"/>
          <a:stretch>
            <a:fillRect/>
          </a:stretch>
        </p:blipFill>
        <p:spPr>
          <a:xfrm>
            <a:off x="4244697" y="1390865"/>
            <a:ext cx="4062086" cy="2573267"/>
          </a:xfrm>
          <a:prstGeom prst="rect">
            <a:avLst/>
          </a:prstGeom>
        </p:spPr>
      </p:pic>
      <p:pic>
        <p:nvPicPr>
          <p:cNvPr id="2" name="圖片 1"/>
          <p:cNvPicPr>
            <a:picLocks noChangeAspect="1"/>
          </p:cNvPicPr>
          <p:nvPr/>
        </p:nvPicPr>
        <p:blipFill>
          <a:blip r:embed="rId4"/>
          <a:stretch>
            <a:fillRect/>
          </a:stretch>
        </p:blipFill>
        <p:spPr>
          <a:xfrm>
            <a:off x="443610" y="1347355"/>
            <a:ext cx="3878421" cy="1300595"/>
          </a:xfrm>
          <a:prstGeom prst="rect">
            <a:avLst/>
          </a:prstGeom>
        </p:spPr>
      </p:pic>
      <p:pic>
        <p:nvPicPr>
          <p:cNvPr id="10" name="圖片 9"/>
          <p:cNvPicPr>
            <a:picLocks noChangeAspect="1"/>
          </p:cNvPicPr>
          <p:nvPr/>
        </p:nvPicPr>
        <p:blipFill>
          <a:blip r:embed="rId5"/>
          <a:stretch>
            <a:fillRect/>
          </a:stretch>
        </p:blipFill>
        <p:spPr>
          <a:xfrm>
            <a:off x="533400" y="2656609"/>
            <a:ext cx="3704370" cy="1285009"/>
          </a:xfrm>
          <a:prstGeom prst="rect">
            <a:avLst/>
          </a:prstGeom>
        </p:spPr>
      </p:pic>
    </p:spTree>
    <p:extLst>
      <p:ext uri="{BB962C8B-B14F-4D97-AF65-F5344CB8AC3E}">
        <p14:creationId xmlns:p14="http://schemas.microsoft.com/office/powerpoint/2010/main" val="814392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13855" y="1356014"/>
            <a:ext cx="9144000" cy="3200400"/>
          </a:xfrm>
          <a:prstGeom prst="rect">
            <a:avLst/>
          </a:prstGeom>
          <a:solidFill>
            <a:schemeClr val="bg2"/>
          </a:solidFill>
          <a:ln w="6350" cap="flat" cmpd="sng">
            <a:noFill/>
            <a:prstDash val="solid"/>
            <a:round/>
            <a:headEnd type="none" w="med" len="med"/>
            <a:tailEnd type="none" w="med" len="med"/>
          </a:ln>
          <a:effectLst/>
        </p:spPr>
        <p:txBody>
          <a:bodyPr rtlCol="0" anchor="ctr"/>
          <a:lstStyle/>
          <a:p>
            <a:pPr algn="ctr"/>
            <a:endParaRPr lang="en-US" dirty="0"/>
          </a:p>
        </p:txBody>
      </p:sp>
      <p:sp>
        <p:nvSpPr>
          <p:cNvPr id="6" name="Rectangle 5"/>
          <p:cNvSpPr/>
          <p:nvPr/>
        </p:nvSpPr>
        <p:spPr>
          <a:xfrm>
            <a:off x="609600" y="1352550"/>
            <a:ext cx="8001000" cy="246221"/>
          </a:xfrm>
          <a:prstGeom prst="rect">
            <a:avLst/>
          </a:prstGeom>
        </p:spPr>
        <p:txBody>
          <a:bodyPr wrap="square" numCol="1" spcCol="274320">
            <a:spAutoFit/>
          </a:bodyPr>
          <a:lstStyle/>
          <a:p>
            <a:endParaRPr lang="ms-MY" sz="1000" b="1" i="1" dirty="0" smtClean="0">
              <a:solidFill>
                <a:schemeClr val="bg1">
                  <a:lumMod val="65000"/>
                </a:schemeClr>
              </a:solidFill>
              <a:latin typeface="Source Sans Pro Light" pitchFamily="34" charset="0"/>
            </a:endParaRPr>
          </a:p>
        </p:txBody>
      </p:sp>
      <p:sp>
        <p:nvSpPr>
          <p:cNvPr id="8" name="Title 1"/>
          <p:cNvSpPr>
            <a:spLocks noGrp="1"/>
          </p:cNvSpPr>
          <p:nvPr>
            <p:ph type="title"/>
          </p:nvPr>
        </p:nvSpPr>
        <p:spPr>
          <a:xfrm>
            <a:off x="457200" y="373858"/>
            <a:ext cx="8229600" cy="369092"/>
          </a:xfrm>
        </p:spPr>
        <p:txBody>
          <a:bodyPr>
            <a:noAutofit/>
          </a:bodyPr>
          <a:lstStyle/>
          <a:p>
            <a:r>
              <a:rPr lang="en-US" altLang="zh-TW" sz="2800" dirty="0">
                <a:solidFill>
                  <a:schemeClr val="tx1">
                    <a:lumMod val="50000"/>
                    <a:lumOff val="50000"/>
                  </a:schemeClr>
                </a:solidFill>
                <a:latin typeface="Source Sans Pro" pitchFamily="34" charset="0"/>
              </a:rPr>
              <a:t>Simulation Results</a:t>
            </a:r>
            <a:r>
              <a:rPr lang="en-US" altLang="zh-HK" sz="2800" dirty="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en-US" altLang="zh-HK" sz="1200" b="1" dirty="0" smtClean="0">
                <a:solidFill>
                  <a:schemeClr val="bg1">
                    <a:lumMod val="65000"/>
                  </a:schemeClr>
                </a:solidFill>
                <a:latin typeface="Source Sans Pro" pitchFamily="34" charset="0"/>
              </a:rPr>
              <a:t>DSD properties – II. Ice hydrometeors</a:t>
            </a:r>
            <a:endParaRPr lang="en-US" altLang="zh-HK" sz="1200" b="1" dirty="0">
              <a:solidFill>
                <a:schemeClr val="bg1">
                  <a:lumMod val="65000"/>
                </a:schemeClr>
              </a:solidFill>
              <a:latin typeface="Source Sans Pro" pitchFamily="34" charset="0"/>
            </a:endParaRPr>
          </a:p>
        </p:txBody>
      </p:sp>
      <p:sp>
        <p:nvSpPr>
          <p:cNvPr id="11" name="Pentagon 10"/>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21</a:t>
            </a:r>
            <a:endParaRPr lang="en-US" sz="1000" dirty="0">
              <a:latin typeface="Source Sans Pro" pitchFamily="34" charset="0"/>
            </a:endParaRPr>
          </a:p>
        </p:txBody>
      </p:sp>
      <p:pic>
        <p:nvPicPr>
          <p:cNvPr id="4" name="圖片 3"/>
          <p:cNvPicPr>
            <a:picLocks noChangeAspect="1"/>
          </p:cNvPicPr>
          <p:nvPr/>
        </p:nvPicPr>
        <p:blipFill>
          <a:blip r:embed="rId3"/>
          <a:stretch>
            <a:fillRect/>
          </a:stretch>
        </p:blipFill>
        <p:spPr>
          <a:xfrm>
            <a:off x="4244697" y="1390865"/>
            <a:ext cx="4062086" cy="2573267"/>
          </a:xfrm>
          <a:prstGeom prst="rect">
            <a:avLst/>
          </a:prstGeom>
        </p:spPr>
      </p:pic>
      <p:pic>
        <p:nvPicPr>
          <p:cNvPr id="2" name="圖片 1"/>
          <p:cNvPicPr>
            <a:picLocks noChangeAspect="1"/>
          </p:cNvPicPr>
          <p:nvPr/>
        </p:nvPicPr>
        <p:blipFill>
          <a:blip r:embed="rId4"/>
          <a:stretch>
            <a:fillRect/>
          </a:stretch>
        </p:blipFill>
        <p:spPr>
          <a:xfrm>
            <a:off x="446374" y="1167461"/>
            <a:ext cx="3878421" cy="1300595"/>
          </a:xfrm>
          <a:prstGeom prst="rect">
            <a:avLst/>
          </a:prstGeom>
        </p:spPr>
      </p:pic>
      <p:pic>
        <p:nvPicPr>
          <p:cNvPr id="10" name="圖片 9"/>
          <p:cNvPicPr>
            <a:picLocks noChangeAspect="1"/>
          </p:cNvPicPr>
          <p:nvPr/>
        </p:nvPicPr>
        <p:blipFill>
          <a:blip r:embed="rId5"/>
          <a:stretch>
            <a:fillRect/>
          </a:stretch>
        </p:blipFill>
        <p:spPr>
          <a:xfrm>
            <a:off x="493351" y="2438615"/>
            <a:ext cx="3751346" cy="1285009"/>
          </a:xfrm>
          <a:prstGeom prst="rect">
            <a:avLst/>
          </a:prstGeom>
        </p:spPr>
      </p:pic>
      <p:pic>
        <p:nvPicPr>
          <p:cNvPr id="3" name="圖片 2"/>
          <p:cNvPicPr>
            <a:picLocks noChangeAspect="1"/>
          </p:cNvPicPr>
          <p:nvPr/>
        </p:nvPicPr>
        <p:blipFill>
          <a:blip r:embed="rId6"/>
          <a:stretch>
            <a:fillRect/>
          </a:stretch>
        </p:blipFill>
        <p:spPr>
          <a:xfrm>
            <a:off x="507574" y="3769887"/>
            <a:ext cx="3756020" cy="1169327"/>
          </a:xfrm>
          <a:prstGeom prst="rect">
            <a:avLst/>
          </a:prstGeom>
        </p:spPr>
      </p:pic>
      <p:sp>
        <p:nvSpPr>
          <p:cNvPr id="7" name="矩形 6"/>
          <p:cNvSpPr/>
          <p:nvPr/>
        </p:nvSpPr>
        <p:spPr>
          <a:xfrm>
            <a:off x="3810000" y="3333750"/>
            <a:ext cx="152400" cy="389874"/>
          </a:xfrm>
          <a:prstGeom prst="rect">
            <a:avLst/>
          </a:prstGeom>
          <a:noFill/>
          <a:ln>
            <a:solidFill>
              <a:srgbClr val="F3C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矩形 11"/>
          <p:cNvSpPr/>
          <p:nvPr/>
        </p:nvSpPr>
        <p:spPr>
          <a:xfrm>
            <a:off x="6705600" y="2266949"/>
            <a:ext cx="152400" cy="259621"/>
          </a:xfrm>
          <a:prstGeom prst="rect">
            <a:avLst/>
          </a:prstGeom>
          <a:noFill/>
          <a:ln>
            <a:solidFill>
              <a:srgbClr val="F3C3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4" name="矩形 13"/>
          <p:cNvSpPr/>
          <p:nvPr/>
        </p:nvSpPr>
        <p:spPr>
          <a:xfrm>
            <a:off x="6705600" y="1647692"/>
            <a:ext cx="533400" cy="61925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矩形 14"/>
          <p:cNvSpPr/>
          <p:nvPr/>
        </p:nvSpPr>
        <p:spPr>
          <a:xfrm>
            <a:off x="6690024" y="2676101"/>
            <a:ext cx="533400" cy="810049"/>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302444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13855" y="1356014"/>
            <a:ext cx="9144000" cy="3200400"/>
          </a:xfrm>
          <a:prstGeom prst="rect">
            <a:avLst/>
          </a:prstGeom>
          <a:solidFill>
            <a:schemeClr val="bg2"/>
          </a:solidFill>
          <a:ln w="6350" cap="flat" cmpd="sng">
            <a:noFill/>
            <a:prstDash val="solid"/>
            <a:round/>
            <a:headEnd type="none" w="med" len="med"/>
            <a:tailEnd type="none" w="med" len="med"/>
          </a:ln>
          <a:effectLst/>
        </p:spPr>
        <p:txBody>
          <a:bodyPr rtlCol="0" anchor="ctr"/>
          <a:lstStyle/>
          <a:p>
            <a:pPr algn="ctr"/>
            <a:endParaRPr lang="en-US" dirty="0"/>
          </a:p>
        </p:txBody>
      </p:sp>
      <p:sp>
        <p:nvSpPr>
          <p:cNvPr id="6" name="Rectangle 5"/>
          <p:cNvSpPr/>
          <p:nvPr/>
        </p:nvSpPr>
        <p:spPr>
          <a:xfrm>
            <a:off x="609600" y="1352550"/>
            <a:ext cx="8001000" cy="246221"/>
          </a:xfrm>
          <a:prstGeom prst="rect">
            <a:avLst/>
          </a:prstGeom>
        </p:spPr>
        <p:txBody>
          <a:bodyPr wrap="square" numCol="1" spcCol="274320">
            <a:spAutoFit/>
          </a:bodyPr>
          <a:lstStyle/>
          <a:p>
            <a:endParaRPr lang="ms-MY" sz="1000" b="1" i="1" dirty="0" smtClean="0">
              <a:solidFill>
                <a:schemeClr val="bg1">
                  <a:lumMod val="65000"/>
                </a:schemeClr>
              </a:solidFill>
              <a:latin typeface="Source Sans Pro Light" pitchFamily="34" charset="0"/>
            </a:endParaRPr>
          </a:p>
        </p:txBody>
      </p:sp>
      <p:sp>
        <p:nvSpPr>
          <p:cNvPr id="8" name="Title 1"/>
          <p:cNvSpPr>
            <a:spLocks noGrp="1"/>
          </p:cNvSpPr>
          <p:nvPr>
            <p:ph type="title"/>
          </p:nvPr>
        </p:nvSpPr>
        <p:spPr>
          <a:xfrm>
            <a:off x="457200" y="373858"/>
            <a:ext cx="8229600" cy="369092"/>
          </a:xfrm>
        </p:spPr>
        <p:txBody>
          <a:bodyPr>
            <a:noAutofit/>
          </a:bodyPr>
          <a:lstStyle/>
          <a:p>
            <a:r>
              <a:rPr lang="en-US" altLang="zh-TW" sz="2800" dirty="0">
                <a:solidFill>
                  <a:schemeClr val="tx1">
                    <a:lumMod val="50000"/>
                    <a:lumOff val="50000"/>
                  </a:schemeClr>
                </a:solidFill>
                <a:latin typeface="Source Sans Pro" pitchFamily="34" charset="0"/>
              </a:rPr>
              <a:t>Simulation Results</a:t>
            </a:r>
            <a:r>
              <a:rPr lang="en-US" altLang="zh-HK" sz="2800" dirty="0">
                <a:solidFill>
                  <a:schemeClr val="tx1">
                    <a:lumMod val="50000"/>
                    <a:lumOff val="50000"/>
                  </a:schemeClr>
                </a:solidFill>
                <a:latin typeface="Source Sans Pro" pitchFamily="34" charset="0"/>
              </a:rPr>
              <a:t> </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en-US" altLang="zh-HK" sz="1200" b="1" dirty="0" smtClean="0">
                <a:solidFill>
                  <a:schemeClr val="bg1">
                    <a:lumMod val="65000"/>
                  </a:schemeClr>
                </a:solidFill>
                <a:latin typeface="Source Sans Pro" pitchFamily="34" charset="0"/>
              </a:rPr>
              <a:t>DSD properties – II. Ice hydrometeors</a:t>
            </a:r>
            <a:endParaRPr lang="en-US" altLang="zh-HK" sz="1200" b="1" dirty="0">
              <a:solidFill>
                <a:schemeClr val="bg1">
                  <a:lumMod val="65000"/>
                </a:schemeClr>
              </a:solidFill>
              <a:latin typeface="Source Sans Pro" pitchFamily="34" charset="0"/>
            </a:endParaRPr>
          </a:p>
        </p:txBody>
      </p:sp>
      <p:sp>
        <p:nvSpPr>
          <p:cNvPr id="11" name="Pentagon 10"/>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latin typeface="Source Sans Pro" pitchFamily="34" charset="0"/>
              </a:rPr>
              <a:t>22</a:t>
            </a:r>
            <a:endParaRPr lang="en-US" sz="1000" dirty="0">
              <a:latin typeface="Source Sans Pro" pitchFamily="34" charset="0"/>
            </a:endParaRPr>
          </a:p>
        </p:txBody>
      </p:sp>
      <p:pic>
        <p:nvPicPr>
          <p:cNvPr id="13" name="圖片 12"/>
          <p:cNvPicPr>
            <a:picLocks noChangeAspect="1"/>
          </p:cNvPicPr>
          <p:nvPr/>
        </p:nvPicPr>
        <p:blipFill>
          <a:blip r:embed="rId3"/>
          <a:stretch>
            <a:fillRect/>
          </a:stretch>
        </p:blipFill>
        <p:spPr>
          <a:xfrm>
            <a:off x="1828800" y="1276350"/>
            <a:ext cx="5171888" cy="3129551"/>
          </a:xfrm>
          <a:prstGeom prst="rect">
            <a:avLst/>
          </a:prstGeom>
        </p:spPr>
      </p:pic>
    </p:spTree>
    <p:extLst>
      <p:ext uri="{BB962C8B-B14F-4D97-AF65-F5344CB8AC3E}">
        <p14:creationId xmlns:p14="http://schemas.microsoft.com/office/powerpoint/2010/main" val="355853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73858"/>
            <a:ext cx="8229600" cy="369092"/>
          </a:xfrm>
        </p:spPr>
        <p:txBody>
          <a:bodyPr>
            <a:noAutofit/>
          </a:bodyPr>
          <a:lstStyle/>
          <a:p>
            <a:r>
              <a:rPr lang="en-US" sz="2800" dirty="0" smtClean="0">
                <a:solidFill>
                  <a:schemeClr val="tx1">
                    <a:lumMod val="50000"/>
                    <a:lumOff val="50000"/>
                  </a:schemeClr>
                </a:solidFill>
                <a:latin typeface="Source Sans Pro" pitchFamily="34" charset="0"/>
              </a:rPr>
              <a:t>Conclusion</a:t>
            </a:r>
            <a:endParaRPr lang="en-US" sz="2800" dirty="0">
              <a:solidFill>
                <a:schemeClr val="tx1">
                  <a:lumMod val="50000"/>
                  <a:lumOff val="50000"/>
                </a:schemeClr>
              </a:solidFill>
              <a:latin typeface="Source Sans Pro" pitchFamily="34" charset="0"/>
            </a:endParaRPr>
          </a:p>
        </p:txBody>
      </p:sp>
      <p:sp>
        <p:nvSpPr>
          <p:cNvPr id="5"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dirty="0" smtClean="0">
                <a:solidFill>
                  <a:schemeClr val="bg1">
                    <a:lumMod val="65000"/>
                  </a:schemeClr>
                </a:solidFill>
                <a:latin typeface="Source Sans Pro Light" pitchFamily="34" charset="0"/>
              </a:rPr>
              <a:t>What we learn from this</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6" name="Rectangle 5"/>
          <p:cNvSpPr/>
          <p:nvPr/>
        </p:nvSpPr>
        <p:spPr>
          <a:xfrm>
            <a:off x="3394888" y="1268706"/>
            <a:ext cx="5791200" cy="3276600"/>
          </a:xfrm>
          <a:prstGeom prst="rect">
            <a:avLst/>
          </a:prstGeom>
          <a:solidFill>
            <a:schemeClr val="accent2"/>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71600" y="1962150"/>
            <a:ext cx="1676400" cy="400110"/>
          </a:xfrm>
          <a:prstGeom prst="rect">
            <a:avLst/>
          </a:prstGeom>
          <a:noFill/>
        </p:spPr>
        <p:txBody>
          <a:bodyPr wrap="square">
            <a:spAutoFit/>
          </a:bodyPr>
          <a:lstStyle/>
          <a:p>
            <a:pPr algn="r"/>
            <a:r>
              <a:rPr lang="ms-MY" sz="2000" dirty="0" smtClean="0">
                <a:solidFill>
                  <a:schemeClr val="tx1">
                    <a:lumMod val="50000"/>
                    <a:lumOff val="50000"/>
                  </a:schemeClr>
                </a:solidFill>
                <a:latin typeface="Source Sans Pro" pitchFamily="34" charset="0"/>
              </a:rPr>
              <a:t>Our goal</a:t>
            </a:r>
            <a:endParaRPr lang="ms-MY" sz="2000" dirty="0">
              <a:solidFill>
                <a:schemeClr val="tx1">
                  <a:lumMod val="50000"/>
                  <a:lumOff val="50000"/>
                </a:schemeClr>
              </a:solidFill>
              <a:latin typeface="Source Sans Pro" pitchFamily="34" charset="0"/>
            </a:endParaRPr>
          </a:p>
        </p:txBody>
      </p:sp>
      <p:grpSp>
        <p:nvGrpSpPr>
          <p:cNvPr id="23" name="Group 22"/>
          <p:cNvGrpSpPr/>
          <p:nvPr/>
        </p:nvGrpSpPr>
        <p:grpSpPr>
          <a:xfrm>
            <a:off x="381000" y="1428750"/>
            <a:ext cx="1070902" cy="1070902"/>
            <a:chOff x="3440521" y="2187576"/>
            <a:chExt cx="366050" cy="366050"/>
          </a:xfrm>
          <a:solidFill>
            <a:schemeClr val="accent2"/>
          </a:solidFill>
        </p:grpSpPr>
        <p:sp>
          <p:nvSpPr>
            <p:cNvPr id="24" name="AutoShape 123"/>
            <p:cNvSpPr>
              <a:spLocks/>
            </p:cNvSpPr>
            <p:nvPr/>
          </p:nvSpPr>
          <p:spPr bwMode="auto">
            <a:xfrm>
              <a:off x="3440521" y="21875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8" name="AutoShape 124"/>
            <p:cNvSpPr>
              <a:spLocks/>
            </p:cNvSpPr>
            <p:nvPr/>
          </p:nvSpPr>
          <p:spPr bwMode="auto">
            <a:xfrm>
              <a:off x="3543766" y="22901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9" name="AutoShape 125"/>
            <p:cNvSpPr>
              <a:spLocks/>
            </p:cNvSpPr>
            <p:nvPr/>
          </p:nvSpPr>
          <p:spPr bwMode="auto">
            <a:xfrm>
              <a:off x="3577556" y="23246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33" name="Rectangle 32"/>
          <p:cNvSpPr/>
          <p:nvPr/>
        </p:nvSpPr>
        <p:spPr>
          <a:xfrm>
            <a:off x="0" y="1276350"/>
            <a:ext cx="45719" cy="3276600"/>
          </a:xfrm>
          <a:prstGeom prst="rect">
            <a:avLst/>
          </a:prstGeom>
          <a:solidFill>
            <a:schemeClr val="accent2"/>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886200" y="3105150"/>
            <a:ext cx="2133600" cy="934998"/>
            <a:chOff x="3886200" y="3028950"/>
            <a:chExt cx="2133600" cy="934998"/>
          </a:xfrm>
        </p:grpSpPr>
        <p:sp>
          <p:nvSpPr>
            <p:cNvPr id="17" name="Rectangle 16"/>
            <p:cNvSpPr/>
            <p:nvPr/>
          </p:nvSpPr>
          <p:spPr>
            <a:xfrm>
              <a:off x="4267200" y="3409950"/>
              <a:ext cx="1752600" cy="553998"/>
            </a:xfrm>
            <a:prstGeom prst="rect">
              <a:avLst/>
            </a:prstGeom>
          </p:spPr>
          <p:txBody>
            <a:bodyPr wrap="square">
              <a:spAutoFit/>
            </a:bodyPr>
            <a:lstStyle/>
            <a:p>
              <a:r>
                <a:rPr lang="ms-MY" sz="1000" dirty="0" smtClean="0">
                  <a:solidFill>
                    <a:schemeClr val="bg1"/>
                  </a:solidFill>
                  <a:latin typeface="Source Sans Pro Light" pitchFamily="34" charset="0"/>
                </a:rPr>
                <a:t>A better realized hydrometeor size/frequency distribution to improve QPF</a:t>
              </a:r>
              <a:endParaRPr lang="ms-MY" sz="1000" dirty="0">
                <a:solidFill>
                  <a:schemeClr val="bg1"/>
                </a:solidFill>
                <a:latin typeface="Source Sans Pro Light" pitchFamily="34" charset="0"/>
              </a:endParaRPr>
            </a:p>
          </p:txBody>
        </p:sp>
        <p:sp>
          <p:nvSpPr>
            <p:cNvPr id="18" name="Rectangle 17"/>
            <p:cNvSpPr/>
            <p:nvPr/>
          </p:nvSpPr>
          <p:spPr>
            <a:xfrm>
              <a:off x="4267200" y="3028950"/>
              <a:ext cx="1371600" cy="369332"/>
            </a:xfrm>
            <a:prstGeom prst="rect">
              <a:avLst/>
            </a:prstGeom>
            <a:noFill/>
          </p:spPr>
          <p:txBody>
            <a:bodyPr wrap="square" anchor="t">
              <a:spAutoFit/>
            </a:bodyPr>
            <a:lstStyle/>
            <a:p>
              <a:r>
                <a:rPr lang="ms-MY" dirty="0" smtClean="0">
                  <a:solidFill>
                    <a:schemeClr val="bg1"/>
                  </a:solidFill>
                  <a:latin typeface="Source Sans Pro" pitchFamily="34" charset="0"/>
                </a:rPr>
                <a:t>Improve</a:t>
              </a:r>
              <a:endParaRPr lang="ms-MY" dirty="0">
                <a:solidFill>
                  <a:schemeClr val="bg1"/>
                </a:solidFill>
                <a:latin typeface="Source Sans Pro" pitchFamily="34" charset="0"/>
              </a:endParaRPr>
            </a:p>
          </p:txBody>
        </p:sp>
        <p:grpSp>
          <p:nvGrpSpPr>
            <p:cNvPr id="38" name="Group 37"/>
            <p:cNvGrpSpPr/>
            <p:nvPr/>
          </p:nvGrpSpPr>
          <p:grpSpPr>
            <a:xfrm>
              <a:off x="3886200" y="3037114"/>
              <a:ext cx="370116" cy="370116"/>
              <a:chOff x="3820884" y="3037114"/>
              <a:chExt cx="370116" cy="370116"/>
            </a:xfrm>
          </p:grpSpPr>
          <p:sp>
            <p:nvSpPr>
              <p:cNvPr id="14" name="Oval 13"/>
              <p:cNvSpPr/>
              <p:nvPr/>
            </p:nvSpPr>
            <p:spPr>
              <a:xfrm>
                <a:off x="3820884" y="3037114"/>
                <a:ext cx="370116" cy="37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6"/>
              <p:cNvSpPr>
                <a:spLocks/>
              </p:cNvSpPr>
              <p:nvPr/>
            </p:nvSpPr>
            <p:spPr bwMode="auto">
              <a:xfrm>
                <a:off x="3922048" y="3141222"/>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6" name="Group 45"/>
          <p:cNvGrpSpPr/>
          <p:nvPr/>
        </p:nvGrpSpPr>
        <p:grpSpPr>
          <a:xfrm>
            <a:off x="6574970" y="1428750"/>
            <a:ext cx="2111830" cy="1088886"/>
            <a:chOff x="6574970" y="1428750"/>
            <a:chExt cx="2111830" cy="1088886"/>
          </a:xfrm>
        </p:grpSpPr>
        <p:sp>
          <p:nvSpPr>
            <p:cNvPr id="21" name="Rectangle 20"/>
            <p:cNvSpPr/>
            <p:nvPr/>
          </p:nvSpPr>
          <p:spPr>
            <a:xfrm>
              <a:off x="6934200" y="1809750"/>
              <a:ext cx="1752600" cy="707886"/>
            </a:xfrm>
            <a:prstGeom prst="rect">
              <a:avLst/>
            </a:prstGeom>
          </p:spPr>
          <p:txBody>
            <a:bodyPr wrap="square">
              <a:spAutoFit/>
            </a:bodyPr>
            <a:lstStyle/>
            <a:p>
              <a:r>
                <a:rPr lang="ms-MY" sz="1000" dirty="0" smtClean="0">
                  <a:solidFill>
                    <a:schemeClr val="bg1"/>
                  </a:solidFill>
                  <a:latin typeface="Source Sans Pro Light" pitchFamily="34" charset="0"/>
                </a:rPr>
                <a:t>How is the magnitude of these signature tells us about the hydrometeor properties of each scheme</a:t>
              </a:r>
              <a:endParaRPr lang="ms-MY" sz="1000" dirty="0">
                <a:solidFill>
                  <a:schemeClr val="bg1"/>
                </a:solidFill>
                <a:latin typeface="Source Sans Pro Light" pitchFamily="34" charset="0"/>
              </a:endParaRPr>
            </a:p>
          </p:txBody>
        </p:sp>
        <p:sp>
          <p:nvSpPr>
            <p:cNvPr id="22" name="Rectangle 21"/>
            <p:cNvSpPr/>
            <p:nvPr/>
          </p:nvSpPr>
          <p:spPr>
            <a:xfrm>
              <a:off x="6934200" y="1428750"/>
              <a:ext cx="1371600" cy="369332"/>
            </a:xfrm>
            <a:prstGeom prst="rect">
              <a:avLst/>
            </a:prstGeom>
            <a:noFill/>
          </p:spPr>
          <p:txBody>
            <a:bodyPr wrap="square">
              <a:spAutoFit/>
            </a:bodyPr>
            <a:lstStyle/>
            <a:p>
              <a:r>
                <a:rPr lang="ms-MY" dirty="0" smtClean="0">
                  <a:solidFill>
                    <a:schemeClr val="bg1"/>
                  </a:solidFill>
                  <a:latin typeface="Source Sans Pro" pitchFamily="34" charset="0"/>
                </a:rPr>
                <a:t>Relate</a:t>
              </a:r>
              <a:endParaRPr lang="ms-MY" dirty="0">
                <a:solidFill>
                  <a:schemeClr val="bg1"/>
                </a:solidFill>
                <a:latin typeface="Source Sans Pro" pitchFamily="34" charset="0"/>
              </a:endParaRPr>
            </a:p>
          </p:txBody>
        </p:sp>
        <p:grpSp>
          <p:nvGrpSpPr>
            <p:cNvPr id="40" name="Group 39"/>
            <p:cNvGrpSpPr/>
            <p:nvPr/>
          </p:nvGrpSpPr>
          <p:grpSpPr>
            <a:xfrm>
              <a:off x="6574970" y="1447800"/>
              <a:ext cx="348344" cy="348344"/>
              <a:chOff x="6574970" y="1371600"/>
              <a:chExt cx="348344" cy="348344"/>
            </a:xfrm>
          </p:grpSpPr>
          <p:sp>
            <p:nvSpPr>
              <p:cNvPr id="12" name="Oval 11"/>
              <p:cNvSpPr/>
              <p:nvPr/>
            </p:nvSpPr>
            <p:spPr>
              <a:xfrm>
                <a:off x="6574970" y="1371600"/>
                <a:ext cx="348344" cy="348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6"/>
              <p:cNvSpPr>
                <a:spLocks/>
              </p:cNvSpPr>
              <p:nvPr/>
            </p:nvSpPr>
            <p:spPr bwMode="auto">
              <a:xfrm>
                <a:off x="6665247" y="1456659"/>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4" name="Group 43"/>
          <p:cNvGrpSpPr/>
          <p:nvPr/>
        </p:nvGrpSpPr>
        <p:grpSpPr>
          <a:xfrm>
            <a:off x="3820885" y="1428750"/>
            <a:ext cx="2122715" cy="1242774"/>
            <a:chOff x="3820885" y="1352550"/>
            <a:chExt cx="2122715" cy="1242774"/>
          </a:xfrm>
        </p:grpSpPr>
        <p:sp>
          <p:nvSpPr>
            <p:cNvPr id="15" name="Rectangle 14"/>
            <p:cNvSpPr/>
            <p:nvPr/>
          </p:nvSpPr>
          <p:spPr>
            <a:xfrm>
              <a:off x="4191000" y="1733550"/>
              <a:ext cx="1752600" cy="861774"/>
            </a:xfrm>
            <a:prstGeom prst="rect">
              <a:avLst/>
            </a:prstGeom>
          </p:spPr>
          <p:txBody>
            <a:bodyPr wrap="square">
              <a:spAutoFit/>
            </a:bodyPr>
            <a:lstStyle/>
            <a:p>
              <a:r>
                <a:rPr lang="ms-MY" sz="1000" dirty="0" smtClean="0">
                  <a:solidFill>
                    <a:schemeClr val="bg1"/>
                  </a:solidFill>
                  <a:latin typeface="Source Sans Pro Light" pitchFamily="34" charset="0"/>
                </a:rPr>
                <a:t>How well each microphysics scheme produces unique polarimetric signatures in supercells </a:t>
              </a:r>
              <a:endParaRPr lang="ms-MY" sz="1000" dirty="0">
                <a:solidFill>
                  <a:schemeClr val="bg1"/>
                </a:solidFill>
                <a:latin typeface="Source Sans Pro Light" pitchFamily="34" charset="0"/>
              </a:endParaRPr>
            </a:p>
          </p:txBody>
        </p:sp>
        <p:sp>
          <p:nvSpPr>
            <p:cNvPr id="16" name="Rectangle 15"/>
            <p:cNvSpPr/>
            <p:nvPr/>
          </p:nvSpPr>
          <p:spPr>
            <a:xfrm>
              <a:off x="4191000" y="1352550"/>
              <a:ext cx="1371600" cy="369332"/>
            </a:xfrm>
            <a:prstGeom prst="rect">
              <a:avLst/>
            </a:prstGeom>
            <a:noFill/>
          </p:spPr>
          <p:txBody>
            <a:bodyPr wrap="square">
              <a:spAutoFit/>
            </a:bodyPr>
            <a:lstStyle/>
            <a:p>
              <a:r>
                <a:rPr lang="ms-MY" dirty="0" smtClean="0">
                  <a:solidFill>
                    <a:schemeClr val="bg1"/>
                  </a:solidFill>
                  <a:latin typeface="Source Sans Pro" pitchFamily="34" charset="0"/>
                </a:rPr>
                <a:t>Determine</a:t>
              </a:r>
              <a:endParaRPr lang="ms-MY" dirty="0">
                <a:solidFill>
                  <a:schemeClr val="bg1"/>
                </a:solidFill>
                <a:latin typeface="Source Sans Pro" pitchFamily="34" charset="0"/>
              </a:endParaRPr>
            </a:p>
          </p:txBody>
        </p:sp>
        <p:grpSp>
          <p:nvGrpSpPr>
            <p:cNvPr id="41" name="Group 40"/>
            <p:cNvGrpSpPr/>
            <p:nvPr/>
          </p:nvGrpSpPr>
          <p:grpSpPr>
            <a:xfrm>
              <a:off x="3820885" y="1360715"/>
              <a:ext cx="370114" cy="370114"/>
              <a:chOff x="3820885" y="1360715"/>
              <a:chExt cx="370114" cy="370114"/>
            </a:xfrm>
          </p:grpSpPr>
          <p:sp>
            <p:nvSpPr>
              <p:cNvPr id="11" name="Oval 10"/>
              <p:cNvSpPr/>
              <p:nvPr/>
            </p:nvSpPr>
            <p:spPr>
              <a:xfrm>
                <a:off x="3820885" y="1360715"/>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6"/>
              <p:cNvSpPr>
                <a:spLocks/>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43" name="Pentagon 42"/>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2</a:t>
            </a:r>
            <a:r>
              <a:rPr lang="en-US" altLang="zh-TW" sz="1000" dirty="0" smtClean="0">
                <a:latin typeface="Source Sans Pro" pitchFamily="34" charset="0"/>
              </a:rPr>
              <a:t>3</a:t>
            </a:r>
            <a:endParaRPr lang="en-US" sz="1000" dirty="0">
              <a:latin typeface="Source Sans Pro"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decel="5000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decel="500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decel="5000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1+#ppt_w/2"/>
                                          </p:val>
                                        </p:tav>
                                        <p:tav tm="100000">
                                          <p:val>
                                            <p:strVal val="#ppt_x"/>
                                          </p:val>
                                        </p:tav>
                                      </p:tavLst>
                                    </p:anim>
                                    <p:anim calcmode="lin" valueType="num">
                                      <p:cBhvr additive="base">
                                        <p:cTn id="37" dur="500" fill="hold"/>
                                        <p:tgtEl>
                                          <p:spTgt spid="44"/>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decel="5000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1+#ppt_w/2"/>
                                          </p:val>
                                        </p:tav>
                                        <p:tav tm="100000">
                                          <p:val>
                                            <p:strVal val="#ppt_x"/>
                                          </p:val>
                                        </p:tav>
                                      </p:tavLst>
                                    </p:anim>
                                    <p:anim calcmode="lin" valueType="num">
                                      <p:cBhvr additive="base">
                                        <p:cTn id="42" dur="500" fill="hold"/>
                                        <p:tgtEl>
                                          <p:spTgt spid="46"/>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decel="50000"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1+#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26" grpId="0"/>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73858"/>
            <a:ext cx="8229600" cy="369092"/>
          </a:xfrm>
        </p:spPr>
        <p:txBody>
          <a:bodyPr>
            <a:noAutofit/>
          </a:bodyPr>
          <a:lstStyle/>
          <a:p>
            <a:r>
              <a:rPr lang="en-US" sz="2800" dirty="0" smtClean="0">
                <a:solidFill>
                  <a:schemeClr val="tx1">
                    <a:lumMod val="50000"/>
                    <a:lumOff val="50000"/>
                  </a:schemeClr>
                </a:solidFill>
                <a:latin typeface="Source Sans Pro" pitchFamily="34" charset="0"/>
              </a:rPr>
              <a:t>Conclusion</a:t>
            </a:r>
            <a:endParaRPr lang="en-US" sz="2800" dirty="0">
              <a:solidFill>
                <a:schemeClr val="tx1">
                  <a:lumMod val="50000"/>
                  <a:lumOff val="50000"/>
                </a:schemeClr>
              </a:solidFill>
              <a:latin typeface="Source Sans Pro" pitchFamily="34" charset="0"/>
            </a:endParaRPr>
          </a:p>
        </p:txBody>
      </p:sp>
      <p:sp>
        <p:nvSpPr>
          <p:cNvPr id="5"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dirty="0" smtClean="0">
                <a:solidFill>
                  <a:schemeClr val="bg1">
                    <a:lumMod val="65000"/>
                  </a:schemeClr>
                </a:solidFill>
                <a:latin typeface="Source Sans Pro Light" pitchFamily="34" charset="0"/>
              </a:rPr>
              <a:t>What we learn from this</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6" name="Rectangle 5"/>
          <p:cNvSpPr/>
          <p:nvPr/>
        </p:nvSpPr>
        <p:spPr>
          <a:xfrm>
            <a:off x="3304028" y="1244179"/>
            <a:ext cx="5791200" cy="3276600"/>
          </a:xfrm>
          <a:prstGeom prst="rect">
            <a:avLst/>
          </a:prstGeom>
          <a:solidFill>
            <a:schemeClr val="accent2"/>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71600" y="1962150"/>
            <a:ext cx="1676400" cy="830997"/>
          </a:xfrm>
          <a:prstGeom prst="rect">
            <a:avLst/>
          </a:prstGeom>
          <a:noFill/>
        </p:spPr>
        <p:txBody>
          <a:bodyPr wrap="square">
            <a:spAutoFit/>
          </a:bodyPr>
          <a:lstStyle/>
          <a:p>
            <a:pPr algn="r"/>
            <a:r>
              <a:rPr lang="ms-MY" sz="1600" dirty="0" smtClean="0">
                <a:solidFill>
                  <a:schemeClr val="tx1">
                    <a:lumMod val="50000"/>
                    <a:lumOff val="50000"/>
                  </a:schemeClr>
                </a:solidFill>
                <a:latin typeface="Source Sans Pro" pitchFamily="34" charset="0"/>
              </a:rPr>
              <a:t>Why dual-pol variable simulation</a:t>
            </a:r>
            <a:endParaRPr lang="ms-MY" sz="1600" dirty="0">
              <a:solidFill>
                <a:schemeClr val="tx1">
                  <a:lumMod val="50000"/>
                  <a:lumOff val="50000"/>
                </a:schemeClr>
              </a:solidFill>
              <a:latin typeface="Source Sans Pro" pitchFamily="34" charset="0"/>
            </a:endParaRPr>
          </a:p>
        </p:txBody>
      </p:sp>
      <p:grpSp>
        <p:nvGrpSpPr>
          <p:cNvPr id="23" name="Group 22"/>
          <p:cNvGrpSpPr/>
          <p:nvPr/>
        </p:nvGrpSpPr>
        <p:grpSpPr>
          <a:xfrm>
            <a:off x="381000" y="1428750"/>
            <a:ext cx="1070902" cy="1070902"/>
            <a:chOff x="3440521" y="2187576"/>
            <a:chExt cx="366050" cy="366050"/>
          </a:xfrm>
          <a:solidFill>
            <a:schemeClr val="accent2"/>
          </a:solidFill>
        </p:grpSpPr>
        <p:sp>
          <p:nvSpPr>
            <p:cNvPr id="24" name="AutoShape 123"/>
            <p:cNvSpPr>
              <a:spLocks/>
            </p:cNvSpPr>
            <p:nvPr/>
          </p:nvSpPr>
          <p:spPr bwMode="auto">
            <a:xfrm>
              <a:off x="3440521" y="21875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8" name="AutoShape 124"/>
            <p:cNvSpPr>
              <a:spLocks/>
            </p:cNvSpPr>
            <p:nvPr/>
          </p:nvSpPr>
          <p:spPr bwMode="auto">
            <a:xfrm>
              <a:off x="3543766" y="22901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29" name="AutoShape 125"/>
            <p:cNvSpPr>
              <a:spLocks/>
            </p:cNvSpPr>
            <p:nvPr/>
          </p:nvSpPr>
          <p:spPr bwMode="auto">
            <a:xfrm>
              <a:off x="3577556" y="23246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33" name="Rectangle 32"/>
          <p:cNvSpPr/>
          <p:nvPr/>
        </p:nvSpPr>
        <p:spPr>
          <a:xfrm>
            <a:off x="0" y="1276350"/>
            <a:ext cx="45719" cy="3276600"/>
          </a:xfrm>
          <a:prstGeom prst="rect">
            <a:avLst/>
          </a:prstGeom>
          <a:solidFill>
            <a:schemeClr val="accent2"/>
          </a:solidFill>
          <a:ln w="63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3886200" y="3105150"/>
            <a:ext cx="2133600" cy="1242774"/>
            <a:chOff x="3886200" y="3028950"/>
            <a:chExt cx="2133600" cy="1242774"/>
          </a:xfrm>
        </p:grpSpPr>
        <p:sp>
          <p:nvSpPr>
            <p:cNvPr id="17" name="Rectangle 16"/>
            <p:cNvSpPr/>
            <p:nvPr/>
          </p:nvSpPr>
          <p:spPr>
            <a:xfrm>
              <a:off x="4267200" y="3409950"/>
              <a:ext cx="1752600" cy="861774"/>
            </a:xfrm>
            <a:prstGeom prst="rect">
              <a:avLst/>
            </a:prstGeom>
          </p:spPr>
          <p:txBody>
            <a:bodyPr wrap="square">
              <a:spAutoFit/>
            </a:bodyPr>
            <a:lstStyle/>
            <a:p>
              <a:r>
                <a:rPr lang="ms-MY" sz="1000" dirty="0" smtClean="0">
                  <a:solidFill>
                    <a:schemeClr val="bg1"/>
                  </a:solidFill>
                  <a:latin typeface="Source Sans Pro Light" pitchFamily="34" charset="0"/>
                </a:rPr>
                <a:t>Comparison with real data to improve microphysics parameterization </a:t>
              </a:r>
            </a:p>
            <a:p>
              <a:r>
                <a:rPr lang="ms-MY" sz="1000" i="1" dirty="0" smtClean="0">
                  <a:solidFill>
                    <a:schemeClr val="bg1"/>
                  </a:solidFill>
                  <a:latin typeface="Source Sans Pro Light" pitchFamily="34" charset="0"/>
                </a:rPr>
                <a:t>(applicability in other weather condition?)</a:t>
              </a:r>
              <a:endParaRPr lang="ms-MY" sz="1000" i="1" dirty="0">
                <a:solidFill>
                  <a:schemeClr val="bg1"/>
                </a:solidFill>
                <a:latin typeface="Source Sans Pro Light" pitchFamily="34" charset="0"/>
              </a:endParaRPr>
            </a:p>
          </p:txBody>
        </p:sp>
        <p:sp>
          <p:nvSpPr>
            <p:cNvPr id="18" name="Rectangle 17"/>
            <p:cNvSpPr/>
            <p:nvPr/>
          </p:nvSpPr>
          <p:spPr>
            <a:xfrm>
              <a:off x="4267200" y="3028950"/>
              <a:ext cx="1371600" cy="369332"/>
            </a:xfrm>
            <a:prstGeom prst="rect">
              <a:avLst/>
            </a:prstGeom>
            <a:noFill/>
          </p:spPr>
          <p:txBody>
            <a:bodyPr wrap="square" anchor="t">
              <a:spAutoFit/>
            </a:bodyPr>
            <a:lstStyle/>
            <a:p>
              <a:r>
                <a:rPr lang="ms-MY" dirty="0" smtClean="0">
                  <a:solidFill>
                    <a:schemeClr val="bg1"/>
                  </a:solidFill>
                  <a:latin typeface="Source Sans Pro" pitchFamily="34" charset="0"/>
                </a:rPr>
                <a:t>Improve</a:t>
              </a:r>
              <a:endParaRPr lang="ms-MY" dirty="0">
                <a:solidFill>
                  <a:schemeClr val="bg1"/>
                </a:solidFill>
                <a:latin typeface="Source Sans Pro" pitchFamily="34" charset="0"/>
              </a:endParaRPr>
            </a:p>
          </p:txBody>
        </p:sp>
        <p:grpSp>
          <p:nvGrpSpPr>
            <p:cNvPr id="38" name="Group 37"/>
            <p:cNvGrpSpPr/>
            <p:nvPr/>
          </p:nvGrpSpPr>
          <p:grpSpPr>
            <a:xfrm>
              <a:off x="3886200" y="3037114"/>
              <a:ext cx="370116" cy="370116"/>
              <a:chOff x="3820884" y="3037114"/>
              <a:chExt cx="370116" cy="370116"/>
            </a:xfrm>
          </p:grpSpPr>
          <p:sp>
            <p:nvSpPr>
              <p:cNvPr id="14" name="Oval 13"/>
              <p:cNvSpPr/>
              <p:nvPr/>
            </p:nvSpPr>
            <p:spPr>
              <a:xfrm>
                <a:off x="3820884" y="3037114"/>
                <a:ext cx="370116" cy="3701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6"/>
              <p:cNvSpPr>
                <a:spLocks/>
              </p:cNvSpPr>
              <p:nvPr/>
            </p:nvSpPr>
            <p:spPr bwMode="auto">
              <a:xfrm>
                <a:off x="3922048" y="3141222"/>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6" name="Group 45"/>
          <p:cNvGrpSpPr/>
          <p:nvPr/>
        </p:nvGrpSpPr>
        <p:grpSpPr>
          <a:xfrm>
            <a:off x="6574970" y="1428748"/>
            <a:ext cx="2188030" cy="1395019"/>
            <a:chOff x="6574970" y="1428750"/>
            <a:chExt cx="2111830" cy="996731"/>
          </a:xfrm>
        </p:grpSpPr>
        <p:sp>
          <p:nvSpPr>
            <p:cNvPr id="21" name="Rectangle 20"/>
            <p:cNvSpPr/>
            <p:nvPr/>
          </p:nvSpPr>
          <p:spPr>
            <a:xfrm>
              <a:off x="6934200" y="1809750"/>
              <a:ext cx="1752600" cy="615731"/>
            </a:xfrm>
            <a:prstGeom prst="rect">
              <a:avLst/>
            </a:prstGeom>
          </p:spPr>
          <p:txBody>
            <a:bodyPr wrap="square">
              <a:spAutoFit/>
            </a:bodyPr>
            <a:lstStyle/>
            <a:p>
              <a:r>
                <a:rPr lang="ms-MY" sz="1000" dirty="0" smtClean="0">
                  <a:solidFill>
                    <a:schemeClr val="bg1"/>
                  </a:solidFill>
                  <a:latin typeface="Source Sans Pro Light" pitchFamily="34" charset="0"/>
                </a:rPr>
                <a:t>A correct ice parameterization is needed for realistic signature simulation (1M significantly worse than 2M ice scheme)</a:t>
              </a:r>
              <a:endParaRPr lang="ms-MY" sz="1000" dirty="0">
                <a:solidFill>
                  <a:schemeClr val="bg1"/>
                </a:solidFill>
                <a:latin typeface="Source Sans Pro Light" pitchFamily="34" charset="0"/>
              </a:endParaRPr>
            </a:p>
          </p:txBody>
        </p:sp>
        <p:sp>
          <p:nvSpPr>
            <p:cNvPr id="22" name="Rectangle 21"/>
            <p:cNvSpPr/>
            <p:nvPr/>
          </p:nvSpPr>
          <p:spPr>
            <a:xfrm>
              <a:off x="6934200" y="1428750"/>
              <a:ext cx="1371600" cy="461665"/>
            </a:xfrm>
            <a:prstGeom prst="rect">
              <a:avLst/>
            </a:prstGeom>
            <a:noFill/>
          </p:spPr>
          <p:txBody>
            <a:bodyPr wrap="square">
              <a:spAutoFit/>
            </a:bodyPr>
            <a:lstStyle/>
            <a:p>
              <a:r>
                <a:rPr lang="ms-MY" sz="1200" dirty="0" smtClean="0">
                  <a:solidFill>
                    <a:schemeClr val="bg1"/>
                  </a:solidFill>
                  <a:latin typeface="Source Sans Pro" pitchFamily="34" charset="0"/>
                </a:rPr>
                <a:t>Ice parameterization</a:t>
              </a:r>
              <a:endParaRPr lang="ms-MY" sz="1200" dirty="0">
                <a:solidFill>
                  <a:schemeClr val="bg1"/>
                </a:solidFill>
                <a:latin typeface="Source Sans Pro" pitchFamily="34" charset="0"/>
              </a:endParaRPr>
            </a:p>
          </p:txBody>
        </p:sp>
        <p:grpSp>
          <p:nvGrpSpPr>
            <p:cNvPr id="40" name="Group 39"/>
            <p:cNvGrpSpPr/>
            <p:nvPr/>
          </p:nvGrpSpPr>
          <p:grpSpPr>
            <a:xfrm>
              <a:off x="6574970" y="1447800"/>
              <a:ext cx="348344" cy="348344"/>
              <a:chOff x="6574970" y="1371600"/>
              <a:chExt cx="348344" cy="348344"/>
            </a:xfrm>
          </p:grpSpPr>
          <p:sp>
            <p:nvSpPr>
              <p:cNvPr id="12" name="Oval 11"/>
              <p:cNvSpPr/>
              <p:nvPr/>
            </p:nvSpPr>
            <p:spPr>
              <a:xfrm>
                <a:off x="6574970" y="1371600"/>
                <a:ext cx="348344" cy="348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6"/>
              <p:cNvSpPr>
                <a:spLocks/>
              </p:cNvSpPr>
              <p:nvPr/>
            </p:nvSpPr>
            <p:spPr bwMode="auto">
              <a:xfrm>
                <a:off x="6665247" y="1456659"/>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4" name="Group 43"/>
          <p:cNvGrpSpPr/>
          <p:nvPr/>
        </p:nvGrpSpPr>
        <p:grpSpPr>
          <a:xfrm>
            <a:off x="3820885" y="1428750"/>
            <a:ext cx="2122715" cy="1242774"/>
            <a:chOff x="3820885" y="1352550"/>
            <a:chExt cx="2122715" cy="1242774"/>
          </a:xfrm>
        </p:grpSpPr>
        <p:sp>
          <p:nvSpPr>
            <p:cNvPr id="15" name="Rectangle 14"/>
            <p:cNvSpPr/>
            <p:nvPr/>
          </p:nvSpPr>
          <p:spPr>
            <a:xfrm>
              <a:off x="4191000" y="1733550"/>
              <a:ext cx="1752600" cy="861774"/>
            </a:xfrm>
            <a:prstGeom prst="rect">
              <a:avLst/>
            </a:prstGeom>
          </p:spPr>
          <p:txBody>
            <a:bodyPr wrap="square">
              <a:spAutoFit/>
            </a:bodyPr>
            <a:lstStyle/>
            <a:p>
              <a:r>
                <a:rPr lang="ms-MY" sz="1000" dirty="0" smtClean="0">
                  <a:solidFill>
                    <a:schemeClr val="bg1"/>
                  </a:solidFill>
                  <a:latin typeface="Source Sans Pro Light" pitchFamily="34" charset="0"/>
                </a:rPr>
                <a:t>An incorrectly simulated polarimetric signature can lead to bias in precipitation forecasting (eg. Hail signature near ground)</a:t>
              </a:r>
              <a:endParaRPr lang="ms-MY" sz="1000" dirty="0">
                <a:solidFill>
                  <a:schemeClr val="bg1"/>
                </a:solidFill>
                <a:latin typeface="Source Sans Pro Light" pitchFamily="34" charset="0"/>
              </a:endParaRPr>
            </a:p>
          </p:txBody>
        </p:sp>
        <p:sp>
          <p:nvSpPr>
            <p:cNvPr id="16" name="Rectangle 15"/>
            <p:cNvSpPr/>
            <p:nvPr/>
          </p:nvSpPr>
          <p:spPr>
            <a:xfrm>
              <a:off x="4190999" y="1352550"/>
              <a:ext cx="1593959" cy="307777"/>
            </a:xfrm>
            <a:prstGeom prst="rect">
              <a:avLst/>
            </a:prstGeom>
            <a:noFill/>
          </p:spPr>
          <p:txBody>
            <a:bodyPr wrap="square">
              <a:spAutoFit/>
            </a:bodyPr>
            <a:lstStyle/>
            <a:p>
              <a:r>
                <a:rPr lang="ms-MY" sz="1400" dirty="0" smtClean="0">
                  <a:solidFill>
                    <a:schemeClr val="bg1"/>
                  </a:solidFill>
                  <a:latin typeface="Source Sans Pro" pitchFamily="34" charset="0"/>
                </a:rPr>
                <a:t>Data assimilation</a:t>
              </a:r>
              <a:endParaRPr lang="ms-MY" sz="1400" dirty="0">
                <a:solidFill>
                  <a:schemeClr val="bg1"/>
                </a:solidFill>
                <a:latin typeface="Source Sans Pro" pitchFamily="34" charset="0"/>
              </a:endParaRPr>
            </a:p>
          </p:txBody>
        </p:sp>
        <p:grpSp>
          <p:nvGrpSpPr>
            <p:cNvPr id="41" name="Group 40"/>
            <p:cNvGrpSpPr/>
            <p:nvPr/>
          </p:nvGrpSpPr>
          <p:grpSpPr>
            <a:xfrm>
              <a:off x="3820885" y="1360715"/>
              <a:ext cx="370114" cy="370114"/>
              <a:chOff x="3820885" y="1360715"/>
              <a:chExt cx="370114" cy="370114"/>
            </a:xfrm>
          </p:grpSpPr>
          <p:sp>
            <p:nvSpPr>
              <p:cNvPr id="11" name="Oval 10"/>
              <p:cNvSpPr/>
              <p:nvPr/>
            </p:nvSpPr>
            <p:spPr>
              <a:xfrm>
                <a:off x="3820885" y="1360715"/>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6"/>
              <p:cNvSpPr>
                <a:spLocks/>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43" name="Pentagon 42"/>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smtClean="0">
                <a:latin typeface="Source Sans Pro" pitchFamily="34" charset="0"/>
              </a:rPr>
              <a:t>2</a:t>
            </a:r>
            <a:r>
              <a:rPr lang="en-US" altLang="zh-TW" sz="1000" smtClean="0">
                <a:latin typeface="Source Sans Pro" pitchFamily="34" charset="0"/>
              </a:rPr>
              <a:t>4</a:t>
            </a:r>
            <a:endParaRPr lang="en-US" sz="1000" dirty="0">
              <a:latin typeface="Source Sans Pro" pitchFamily="34" charset="0"/>
            </a:endParaRPr>
          </a:p>
        </p:txBody>
      </p:sp>
    </p:spTree>
    <p:extLst>
      <p:ext uri="{BB962C8B-B14F-4D97-AF65-F5344CB8AC3E}">
        <p14:creationId xmlns:p14="http://schemas.microsoft.com/office/powerpoint/2010/main" val="13204638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decel="5000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decel="500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decel="5000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1+#ppt_w/2"/>
                                          </p:val>
                                        </p:tav>
                                        <p:tav tm="100000">
                                          <p:val>
                                            <p:strVal val="#ppt_x"/>
                                          </p:val>
                                        </p:tav>
                                      </p:tavLst>
                                    </p:anim>
                                    <p:anim calcmode="lin" valueType="num">
                                      <p:cBhvr additive="base">
                                        <p:cTn id="37" dur="500" fill="hold"/>
                                        <p:tgtEl>
                                          <p:spTgt spid="44"/>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decel="5000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1+#ppt_w/2"/>
                                          </p:val>
                                        </p:tav>
                                        <p:tav tm="100000">
                                          <p:val>
                                            <p:strVal val="#ppt_x"/>
                                          </p:val>
                                        </p:tav>
                                      </p:tavLst>
                                    </p:anim>
                                    <p:anim calcmode="lin" valueType="num">
                                      <p:cBhvr additive="base">
                                        <p:cTn id="42" dur="500" fill="hold"/>
                                        <p:tgtEl>
                                          <p:spTgt spid="46"/>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decel="50000"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1+#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26" grpId="0"/>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2800" dirty="0" smtClean="0">
                <a:solidFill>
                  <a:schemeClr val="tx1">
                    <a:lumMod val="50000"/>
                    <a:lumOff val="50000"/>
                  </a:schemeClr>
                </a:solidFill>
                <a:latin typeface="Source Sans Pro" pitchFamily="34" charset="0"/>
              </a:rPr>
              <a:t>Introduction </a:t>
            </a:r>
            <a:endParaRPr lang="en-US" sz="2800" dirty="0">
              <a:solidFill>
                <a:schemeClr val="tx1">
                  <a:lumMod val="50000"/>
                  <a:lumOff val="50000"/>
                </a:schemeClr>
              </a:solidFill>
              <a:latin typeface="Source Sans Pro" pitchFamily="34" charset="0"/>
            </a:endParaRPr>
          </a:p>
        </p:txBody>
      </p:sp>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6" name="Rectangle 5"/>
          <p:cNvSpPr/>
          <p:nvPr/>
        </p:nvSpPr>
        <p:spPr>
          <a:xfrm>
            <a:off x="533400" y="1200150"/>
            <a:ext cx="3886200" cy="1631216"/>
          </a:xfrm>
          <a:prstGeom prst="rect">
            <a:avLst/>
          </a:prstGeom>
        </p:spPr>
        <p:txBody>
          <a:bodyPr wrap="square" numCol="1" spcCol="274320">
            <a:spAutoFit/>
          </a:bodyPr>
          <a:lstStyle/>
          <a:p>
            <a:pPr marL="171450" indent="-171450">
              <a:buFont typeface="Arial" panose="020B0604020202020204" pitchFamily="34" charset="0"/>
              <a:buChar char="•"/>
            </a:pPr>
            <a:r>
              <a:rPr lang="ms-MY" sz="1000" dirty="0" smtClean="0">
                <a:latin typeface="Source Sans Pro Light" pitchFamily="34" charset="0"/>
              </a:rPr>
              <a:t>The authors chose an idealized supercell thunderstorm to compare the dual-polarization variable simulation between different microphysical schemes</a:t>
            </a:r>
          </a:p>
          <a:p>
            <a:endParaRPr lang="ms-MY" sz="1000" dirty="0" smtClean="0">
              <a:latin typeface="Source Sans Pro Light" pitchFamily="34" charset="0"/>
            </a:endParaRPr>
          </a:p>
          <a:p>
            <a:r>
              <a:rPr lang="ms-MY" sz="1000" dirty="0" smtClean="0">
                <a:solidFill>
                  <a:srgbClr val="C00000"/>
                </a:solidFill>
                <a:latin typeface="Source Sans Pro Light" pitchFamily="34" charset="0"/>
              </a:rPr>
              <a:t> (Reason: Dual-pol signatures for supercells are very well documented and researched)</a:t>
            </a:r>
            <a:endParaRPr lang="en-US" sz="1000" dirty="0" smtClean="0">
              <a:solidFill>
                <a:srgbClr val="C00000"/>
              </a:solidFill>
              <a:latin typeface="Source Sans Pro Light" pitchFamily="34" charset="0"/>
            </a:endParaRPr>
          </a:p>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02</a:t>
            </a:r>
            <a:endParaRPr lang="en-US" sz="1000" dirty="0">
              <a:latin typeface="Source Sans Pro" pitchFamily="34" charset="0"/>
            </a:endParaRPr>
          </a:p>
        </p:txBody>
      </p:sp>
      <p:pic>
        <p:nvPicPr>
          <p:cNvPr id="8" name="內容版面配置區 7"/>
          <p:cNvPicPr>
            <a:picLocks noGrp="1" noChangeAspect="1"/>
          </p:cNvPicPr>
          <p:nvPr>
            <p:ph sz="half" idx="2"/>
          </p:nvPr>
        </p:nvPicPr>
        <p:blipFill>
          <a:blip r:embed="rId2"/>
          <a:stretch>
            <a:fillRect/>
          </a:stretch>
        </p:blipFill>
        <p:spPr>
          <a:xfrm>
            <a:off x="5171730" y="1047750"/>
            <a:ext cx="3147794" cy="3505200"/>
          </a:xfrm>
          <a:prstGeom prst="rect">
            <a:avLst/>
          </a:prstGeom>
        </p:spPr>
      </p:pic>
      <p:pic>
        <p:nvPicPr>
          <p:cNvPr id="5" name="圖片 4"/>
          <p:cNvPicPr>
            <a:picLocks noChangeAspect="1"/>
          </p:cNvPicPr>
          <p:nvPr/>
        </p:nvPicPr>
        <p:blipFill>
          <a:blip r:embed="rId3"/>
          <a:stretch>
            <a:fillRect/>
          </a:stretch>
        </p:blipFill>
        <p:spPr>
          <a:xfrm>
            <a:off x="370619" y="2831366"/>
            <a:ext cx="4506181" cy="1645384"/>
          </a:xfrm>
          <a:prstGeom prst="rect">
            <a:avLst/>
          </a:prstGeom>
        </p:spPr>
      </p:pic>
      <p:sp>
        <p:nvSpPr>
          <p:cNvPr id="10" name="文字方塊 9"/>
          <p:cNvSpPr txBox="1"/>
          <p:nvPr/>
        </p:nvSpPr>
        <p:spPr>
          <a:xfrm>
            <a:off x="5543214" y="4559452"/>
            <a:ext cx="2404826" cy="400110"/>
          </a:xfrm>
          <a:prstGeom prst="rect">
            <a:avLst/>
          </a:prstGeom>
          <a:noFill/>
        </p:spPr>
        <p:txBody>
          <a:bodyPr wrap="none" rtlCol="0">
            <a:spAutoFit/>
          </a:bodyPr>
          <a:lstStyle/>
          <a:p>
            <a:r>
              <a:rPr lang="en-US" altLang="zh-TW" sz="1000" dirty="0" smtClean="0">
                <a:solidFill>
                  <a:srgbClr val="0070C0"/>
                </a:solidFill>
              </a:rPr>
              <a:t>Schematic diagram for dual-pol signatures </a:t>
            </a:r>
          </a:p>
          <a:p>
            <a:r>
              <a:rPr lang="en-US" altLang="zh-TW" sz="1000" dirty="0" smtClean="0">
                <a:solidFill>
                  <a:srgbClr val="0070C0"/>
                </a:solidFill>
              </a:rPr>
              <a:t>in supercells (</a:t>
            </a:r>
            <a:r>
              <a:rPr lang="en-US" altLang="zh-TW" sz="1000" dirty="0" err="1" smtClean="0">
                <a:solidFill>
                  <a:srgbClr val="0070C0"/>
                </a:solidFill>
              </a:rPr>
              <a:t>Kumjian</a:t>
            </a:r>
            <a:r>
              <a:rPr lang="en-US" altLang="zh-TW" sz="1000" dirty="0" smtClean="0">
                <a:solidFill>
                  <a:srgbClr val="0070C0"/>
                </a:solidFill>
              </a:rPr>
              <a:t> 2013b)</a:t>
            </a:r>
            <a:endParaRPr lang="zh-HK" altLang="en-US" sz="1000" dirty="0">
              <a:solidFill>
                <a:srgbClr val="0070C0"/>
              </a:solidFill>
            </a:endParaRPr>
          </a:p>
        </p:txBody>
      </p:sp>
      <p:sp>
        <p:nvSpPr>
          <p:cNvPr id="11" name="矩形 10"/>
          <p:cNvSpPr/>
          <p:nvPr/>
        </p:nvSpPr>
        <p:spPr>
          <a:xfrm>
            <a:off x="6858000" y="1352550"/>
            <a:ext cx="1143000" cy="381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矩形 14"/>
          <p:cNvSpPr/>
          <p:nvPr/>
        </p:nvSpPr>
        <p:spPr>
          <a:xfrm>
            <a:off x="6852209" y="2481139"/>
            <a:ext cx="1143000" cy="9061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矩形 15"/>
          <p:cNvSpPr/>
          <p:nvPr/>
        </p:nvSpPr>
        <p:spPr>
          <a:xfrm>
            <a:off x="6852209" y="2770431"/>
            <a:ext cx="1143000" cy="9061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467840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2800" dirty="0" smtClean="0">
                <a:solidFill>
                  <a:schemeClr val="tx1">
                    <a:lumMod val="50000"/>
                    <a:lumOff val="50000"/>
                  </a:schemeClr>
                </a:solidFill>
                <a:latin typeface="Source Sans Pro" pitchFamily="34" charset="0"/>
              </a:rPr>
              <a:t>Introduction </a:t>
            </a:r>
            <a:endParaRPr lang="en-US" sz="2800" dirty="0">
              <a:solidFill>
                <a:schemeClr val="tx1">
                  <a:lumMod val="50000"/>
                  <a:lumOff val="50000"/>
                </a:schemeClr>
              </a:solidFill>
              <a:latin typeface="Source Sans Pro" pitchFamily="34" charset="0"/>
            </a:endParaRPr>
          </a:p>
        </p:txBody>
      </p:sp>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dirty="0" smtClean="0">
                <a:solidFill>
                  <a:schemeClr val="bg1">
                    <a:lumMod val="65000"/>
                  </a:schemeClr>
                </a:solidFill>
                <a:latin typeface="Source Sans Pro Light" pitchFamily="34" charset="0"/>
              </a:rPr>
              <a:t>Numerical simulation and Polarimetric radar simulator</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6" name="Rectangle 5"/>
          <p:cNvSpPr/>
          <p:nvPr/>
        </p:nvSpPr>
        <p:spPr>
          <a:xfrm>
            <a:off x="533400" y="1200150"/>
            <a:ext cx="3886200" cy="707886"/>
          </a:xfrm>
          <a:prstGeom prst="rect">
            <a:avLst/>
          </a:prstGeom>
        </p:spPr>
        <p:txBody>
          <a:bodyPr wrap="square" numCol="1" spcCol="274320">
            <a:spAutoFit/>
          </a:bodyPr>
          <a:lstStyle/>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03</a:t>
            </a:r>
            <a:endParaRPr lang="en-US" sz="1000" dirty="0">
              <a:latin typeface="Source Sans Pro" pitchFamily="34" charset="0"/>
            </a:endParaRPr>
          </a:p>
        </p:txBody>
      </p:sp>
      <p:pic>
        <p:nvPicPr>
          <p:cNvPr id="10" name="內容版面配置區 9"/>
          <p:cNvPicPr>
            <a:picLocks noGrp="1" noChangeAspect="1"/>
          </p:cNvPicPr>
          <p:nvPr>
            <p:ph sz="half" idx="2"/>
          </p:nvPr>
        </p:nvPicPr>
        <p:blipFill>
          <a:blip r:embed="rId3"/>
          <a:stretch>
            <a:fillRect/>
          </a:stretch>
        </p:blipFill>
        <p:spPr>
          <a:xfrm>
            <a:off x="5257800" y="1260297"/>
            <a:ext cx="2677172" cy="3200399"/>
          </a:xfrm>
          <a:prstGeom prst="rect">
            <a:avLst/>
          </a:prstGeom>
        </p:spPr>
      </p:pic>
      <p:pic>
        <p:nvPicPr>
          <p:cNvPr id="5" name="圖片 4"/>
          <p:cNvPicPr>
            <a:picLocks noChangeAspect="1"/>
          </p:cNvPicPr>
          <p:nvPr/>
        </p:nvPicPr>
        <p:blipFill>
          <a:blip r:embed="rId4"/>
          <a:stretch>
            <a:fillRect/>
          </a:stretch>
        </p:blipFill>
        <p:spPr>
          <a:xfrm>
            <a:off x="430066" y="1260297"/>
            <a:ext cx="3837134" cy="3321138"/>
          </a:xfrm>
          <a:prstGeom prst="rect">
            <a:avLst/>
          </a:prstGeom>
        </p:spPr>
      </p:pic>
      <p:sp>
        <p:nvSpPr>
          <p:cNvPr id="8" name="矩形 7"/>
          <p:cNvSpPr/>
          <p:nvPr/>
        </p:nvSpPr>
        <p:spPr>
          <a:xfrm>
            <a:off x="453512" y="2724150"/>
            <a:ext cx="2670688" cy="457200"/>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文字方塊 12"/>
          <p:cNvSpPr txBox="1"/>
          <p:nvPr/>
        </p:nvSpPr>
        <p:spPr>
          <a:xfrm>
            <a:off x="5181600" y="4538902"/>
            <a:ext cx="3171061" cy="246221"/>
          </a:xfrm>
          <a:prstGeom prst="rect">
            <a:avLst/>
          </a:prstGeom>
          <a:noFill/>
        </p:spPr>
        <p:txBody>
          <a:bodyPr wrap="none" rtlCol="0">
            <a:spAutoFit/>
          </a:bodyPr>
          <a:lstStyle/>
          <a:p>
            <a:r>
              <a:rPr lang="en-US" altLang="zh-TW" sz="1000" dirty="0" smtClean="0">
                <a:solidFill>
                  <a:srgbClr val="0070C0"/>
                </a:solidFill>
              </a:rPr>
              <a:t>Sounding used in WRF model (Weisman and </a:t>
            </a:r>
            <a:r>
              <a:rPr lang="en-US" altLang="zh-TW" sz="1000" dirty="0" err="1" smtClean="0">
                <a:solidFill>
                  <a:srgbClr val="0070C0"/>
                </a:solidFill>
              </a:rPr>
              <a:t>Klemp</a:t>
            </a:r>
            <a:r>
              <a:rPr lang="en-US" altLang="zh-TW" sz="1000" dirty="0" smtClean="0">
                <a:solidFill>
                  <a:srgbClr val="0070C0"/>
                </a:solidFill>
              </a:rPr>
              <a:t> 1982)</a:t>
            </a:r>
            <a:endParaRPr lang="zh-HK" altLang="en-US" sz="1000" dirty="0">
              <a:solidFill>
                <a:srgbClr val="0070C0"/>
              </a:solidFill>
            </a:endParaRPr>
          </a:p>
        </p:txBody>
      </p:sp>
    </p:spTree>
    <p:extLst>
      <p:ext uri="{BB962C8B-B14F-4D97-AF65-F5344CB8AC3E}">
        <p14:creationId xmlns:p14="http://schemas.microsoft.com/office/powerpoint/2010/main" val="483808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2800" dirty="0" smtClean="0">
                <a:solidFill>
                  <a:schemeClr val="tx1">
                    <a:lumMod val="50000"/>
                    <a:lumOff val="50000"/>
                  </a:schemeClr>
                </a:solidFill>
                <a:latin typeface="Source Sans Pro" pitchFamily="34" charset="0"/>
              </a:rPr>
              <a:t>Introduction </a:t>
            </a:r>
            <a:endParaRPr lang="en-US" sz="2800" dirty="0">
              <a:solidFill>
                <a:schemeClr val="tx1">
                  <a:lumMod val="50000"/>
                  <a:lumOff val="50000"/>
                </a:schemeClr>
              </a:solidFill>
              <a:latin typeface="Source Sans Pro" pitchFamily="34" charset="0"/>
            </a:endParaRPr>
          </a:p>
        </p:txBody>
      </p:sp>
      <p:sp>
        <p:nvSpPr>
          <p:cNvPr id="4" name="Subtitle 4"/>
          <p:cNvSpPr txBox="1">
            <a:spLocks/>
          </p:cNvSpPr>
          <p:nvPr/>
        </p:nvSpPr>
        <p:spPr>
          <a:xfrm>
            <a:off x="457200" y="764931"/>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dirty="0" smtClean="0">
                <a:solidFill>
                  <a:schemeClr val="bg1">
                    <a:lumMod val="65000"/>
                  </a:schemeClr>
                </a:solidFill>
                <a:latin typeface="Source Sans Pro Light" pitchFamily="34" charset="0"/>
              </a:rPr>
              <a:t>Numerical simulation and Polarimetric radar simulator</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6" name="Rectangle 5"/>
          <p:cNvSpPr/>
          <p:nvPr/>
        </p:nvSpPr>
        <p:spPr>
          <a:xfrm>
            <a:off x="533400" y="1200150"/>
            <a:ext cx="3886200" cy="707886"/>
          </a:xfrm>
          <a:prstGeom prst="rect">
            <a:avLst/>
          </a:prstGeom>
        </p:spPr>
        <p:txBody>
          <a:bodyPr wrap="square" numCol="1" spcCol="274320">
            <a:spAutoFit/>
          </a:bodyPr>
          <a:lstStyle/>
          <a:p>
            <a:pPr marL="171450" indent="-171450">
              <a:buFont typeface="Arial" panose="020B0604020202020204" pitchFamily="34" charset="0"/>
              <a:buChar char="•"/>
            </a:pPr>
            <a:endParaRPr lang="en-US" sz="1000" dirty="0" smtClean="0">
              <a:latin typeface="Source Sans Pro Light" pitchFamily="34" charset="0"/>
            </a:endParaRPr>
          </a:p>
          <a:p>
            <a:pPr marL="228600" indent="-228600">
              <a:buFont typeface="+mj-lt"/>
              <a:buAutoNum type="arabicPeriod"/>
            </a:pPr>
            <a:endParaRPr lang="en-US" sz="1000" i="1" dirty="0">
              <a:solidFill>
                <a:schemeClr val="bg1">
                  <a:lumMod val="65000"/>
                </a:schemeClr>
              </a:solidFill>
              <a:latin typeface="Source Sans Pro Light" pitchFamily="34" charset="0"/>
            </a:endParaRPr>
          </a:p>
          <a:p>
            <a:endParaRPr lang="ms-MY" sz="1000" dirty="0">
              <a:solidFill>
                <a:schemeClr val="bg1">
                  <a:lumMod val="65000"/>
                </a:schemeClr>
              </a:solidFill>
              <a:latin typeface="Source Sans Pro Light" pitchFamily="34" charset="0"/>
            </a:endParaRPr>
          </a:p>
          <a:p>
            <a:endParaRPr lang="ms-MY" sz="1000" dirty="0" smtClean="0">
              <a:solidFill>
                <a:schemeClr val="bg1">
                  <a:lumMod val="65000"/>
                </a:schemeClr>
              </a:solidFill>
              <a:latin typeface="Source Sans Pro Light" pitchFamily="34" charset="0"/>
            </a:endParaRPr>
          </a:p>
        </p:txBody>
      </p:sp>
      <p:sp>
        <p:nvSpPr>
          <p:cNvPr id="7" name="Rectangle 6"/>
          <p:cNvSpPr/>
          <p:nvPr/>
        </p:nvSpPr>
        <p:spPr>
          <a:xfrm>
            <a:off x="685800" y="1428750"/>
            <a:ext cx="1447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lumMod val="50000"/>
                  <a:lumOff val="50000"/>
                </a:schemeClr>
              </a:solidFill>
              <a:latin typeface="Source Sans Pro" pitchFamily="34" charset="0"/>
            </a:endParaRPr>
          </a:p>
        </p:txBody>
      </p:sp>
      <p:sp>
        <p:nvSpPr>
          <p:cNvPr id="9" name="Rectangle 8"/>
          <p:cNvSpPr/>
          <p:nvPr/>
        </p:nvSpPr>
        <p:spPr>
          <a:xfrm>
            <a:off x="0" y="1428750"/>
            <a:ext cx="45719"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04</a:t>
            </a:r>
            <a:endParaRPr lang="en-US" sz="1000" dirty="0">
              <a:latin typeface="Source Sans Pro" pitchFamily="34" charset="0"/>
            </a:endParaRPr>
          </a:p>
        </p:txBody>
      </p:sp>
      <p:pic>
        <p:nvPicPr>
          <p:cNvPr id="12" name="內容版面配置區 11"/>
          <p:cNvPicPr>
            <a:picLocks noGrp="1" noChangeAspect="1"/>
          </p:cNvPicPr>
          <p:nvPr>
            <p:ph sz="half" idx="2"/>
          </p:nvPr>
        </p:nvPicPr>
        <p:blipFill>
          <a:blip r:embed="rId3"/>
          <a:stretch>
            <a:fillRect/>
          </a:stretch>
        </p:blipFill>
        <p:spPr>
          <a:xfrm>
            <a:off x="4800600" y="1123950"/>
            <a:ext cx="3276600" cy="3784903"/>
          </a:xfrm>
          <a:prstGeom prst="rect">
            <a:avLst/>
          </a:prstGeom>
        </p:spPr>
      </p:pic>
      <p:pic>
        <p:nvPicPr>
          <p:cNvPr id="11" name="圖片 10"/>
          <p:cNvPicPr>
            <a:picLocks noChangeAspect="1"/>
          </p:cNvPicPr>
          <p:nvPr/>
        </p:nvPicPr>
        <p:blipFill>
          <a:blip r:embed="rId4"/>
          <a:stretch>
            <a:fillRect/>
          </a:stretch>
        </p:blipFill>
        <p:spPr>
          <a:xfrm>
            <a:off x="381000" y="1543050"/>
            <a:ext cx="3733800" cy="2438582"/>
          </a:xfrm>
          <a:prstGeom prst="rect">
            <a:avLst/>
          </a:prstGeom>
        </p:spPr>
      </p:pic>
    </p:spTree>
    <p:extLst>
      <p:ext uri="{BB962C8B-B14F-4D97-AF65-F5344CB8AC3E}">
        <p14:creationId xmlns:p14="http://schemas.microsoft.com/office/powerpoint/2010/main" val="687686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549891"/>
            <a:ext cx="4114800" cy="2554545"/>
          </a:xfrm>
          <a:prstGeom prst="rect">
            <a:avLst/>
          </a:prstGeom>
        </p:spPr>
        <p:txBody>
          <a:bodyPr wrap="square" numCol="1" spcCol="274320">
            <a:spAutoFit/>
          </a:bodyPr>
          <a:lstStyle/>
          <a:p>
            <a:pPr marL="171450" indent="-171450">
              <a:buFont typeface="Arial" panose="020B0604020202020204" pitchFamily="34" charset="0"/>
              <a:buChar char="•"/>
            </a:pPr>
            <a:r>
              <a:rPr lang="ms-MY" sz="1000" dirty="0" smtClean="0">
                <a:latin typeface="Source Sans Pro Light" pitchFamily="34" charset="0"/>
              </a:rPr>
              <a:t>In models, as soon as hail/graupel starts melting, its mass is defined as qr, but this is not how it works in real life! There is a need to define a new category: wet graupel/hail</a:t>
            </a:r>
          </a:p>
          <a:p>
            <a:pPr marL="171450" indent="-171450">
              <a:buFont typeface="Arial" panose="020B0604020202020204" pitchFamily="34" charset="0"/>
              <a:buChar char="•"/>
            </a:pPr>
            <a:endParaRPr lang="ms-MY" sz="1000" dirty="0">
              <a:solidFill>
                <a:schemeClr val="bg1">
                  <a:lumMod val="65000"/>
                </a:schemeClr>
              </a:solidFill>
              <a:latin typeface="Source Sans Pro Light" pitchFamily="34" charset="0"/>
            </a:endParaRPr>
          </a:p>
          <a:p>
            <a:pPr marL="171450" indent="-171450">
              <a:buFont typeface="Arial" panose="020B0604020202020204" pitchFamily="34" charset="0"/>
              <a:buChar char="•"/>
            </a:pPr>
            <a:r>
              <a:rPr lang="ms-MY" sz="1000" dirty="0" smtClean="0">
                <a:latin typeface="Source Sans Pro Light" pitchFamily="34" charset="0"/>
              </a:rPr>
              <a:t>In this model, authors used an iterative method (Dawson et al. 2014) to diagnose the melting process: </a:t>
            </a:r>
          </a:p>
          <a:p>
            <a:r>
              <a:rPr lang="ms-MY" sz="1000" b="1" i="1" dirty="0" smtClean="0">
                <a:latin typeface="Source Sans Pro Light" pitchFamily="34" charset="0"/>
              </a:rPr>
              <a:t>Define q_crit over each diameter bin, </a:t>
            </a:r>
          </a:p>
          <a:p>
            <a:r>
              <a:rPr lang="ms-MY" sz="1000" b="1" i="1" dirty="0" smtClean="0">
                <a:latin typeface="Source Sans Pro Light" pitchFamily="34" charset="0"/>
              </a:rPr>
              <a:t>q_total&gt;q_crit at a particular time step -&gt; q_r</a:t>
            </a:r>
          </a:p>
          <a:p>
            <a:r>
              <a:rPr lang="ms-MY" sz="1000" b="1" i="1" dirty="0" smtClean="0">
                <a:latin typeface="Source Sans Pro Light" pitchFamily="34" charset="0"/>
              </a:rPr>
              <a:t>q_total&lt;q_crit at a particular time step -&gt; q_gr with water fraction</a:t>
            </a:r>
          </a:p>
          <a:p>
            <a:endParaRPr lang="ms-MY" sz="1000" b="1" i="1" dirty="0">
              <a:latin typeface="Source Sans Pro Light" pitchFamily="34" charset="0"/>
            </a:endParaRPr>
          </a:p>
          <a:p>
            <a:pPr marL="171450" indent="-171450">
              <a:buFont typeface="Arial" panose="020B0604020202020204" pitchFamily="34" charset="0"/>
              <a:buChar char="•"/>
            </a:pPr>
            <a:r>
              <a:rPr lang="ms-MY" sz="1000" dirty="0" smtClean="0">
                <a:latin typeface="Source Sans Pro Light" pitchFamily="34" charset="0"/>
              </a:rPr>
              <a:t>Another issue for radar variable simulation is how to simulate scattering effect by water particles. T-matrix method (Waterman 1969; Vivekanandan et al. 1991) is used in this simulator.</a:t>
            </a:r>
          </a:p>
          <a:p>
            <a:pPr marL="171450" indent="-171450">
              <a:buFont typeface="Arial" panose="020B0604020202020204" pitchFamily="34" charset="0"/>
              <a:buChar char="•"/>
            </a:pPr>
            <a:endParaRPr lang="ms-MY" sz="1000" dirty="0" smtClean="0">
              <a:latin typeface="Source Sans Pro Light" pitchFamily="34" charset="0"/>
            </a:endParaRPr>
          </a:p>
          <a:p>
            <a:pPr marL="171450" indent="-171450">
              <a:buFont typeface="Arial" panose="020B0604020202020204" pitchFamily="34" charset="0"/>
              <a:buChar char="•"/>
            </a:pPr>
            <a:r>
              <a:rPr lang="ms-MY" sz="1000" dirty="0" smtClean="0">
                <a:latin typeface="Source Sans Pro Light" pitchFamily="34" charset="0"/>
              </a:rPr>
              <a:t>To improve efficiency, a lookup table for different graupel density is used to quickly find out the coefficient for T-matrix</a:t>
            </a:r>
          </a:p>
        </p:txBody>
      </p:sp>
      <p:sp>
        <p:nvSpPr>
          <p:cNvPr id="14" name="Title 1"/>
          <p:cNvSpPr>
            <a:spLocks noGrp="1"/>
          </p:cNvSpPr>
          <p:nvPr>
            <p:ph type="title"/>
          </p:nvPr>
        </p:nvSpPr>
        <p:spPr>
          <a:xfrm>
            <a:off x="457200" y="285750"/>
            <a:ext cx="8229600" cy="369092"/>
          </a:xfrm>
        </p:spPr>
        <p:txBody>
          <a:bodyPr>
            <a:noAutofit/>
          </a:bodyPr>
          <a:lstStyle/>
          <a:p>
            <a:r>
              <a:rPr lang="en-US" sz="2800" dirty="0" smtClean="0">
                <a:solidFill>
                  <a:schemeClr val="tx1">
                    <a:lumMod val="50000"/>
                    <a:lumOff val="50000"/>
                  </a:schemeClr>
                </a:solidFill>
                <a:latin typeface="Source Sans Pro" pitchFamily="34" charset="0"/>
              </a:rPr>
              <a:t>Introduction</a:t>
            </a:r>
            <a:endParaRPr lang="en-US" sz="2800" dirty="0">
              <a:solidFill>
                <a:schemeClr val="tx1">
                  <a:lumMod val="50000"/>
                  <a:lumOff val="50000"/>
                </a:schemeClr>
              </a:solidFill>
              <a:latin typeface="Source Sans Pro" pitchFamily="34" charset="0"/>
            </a:endParaRPr>
          </a:p>
        </p:txBody>
      </p:sp>
      <p:sp>
        <p:nvSpPr>
          <p:cNvPr id="15" name="Subtitle 4"/>
          <p:cNvSpPr txBox="1">
            <a:spLocks/>
          </p:cNvSpPr>
          <p:nvPr/>
        </p:nvSpPr>
        <p:spPr>
          <a:xfrm>
            <a:off x="457200" y="654842"/>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dirty="0" smtClean="0">
                <a:solidFill>
                  <a:schemeClr val="bg1">
                    <a:lumMod val="65000"/>
                  </a:schemeClr>
                </a:solidFill>
                <a:latin typeface="Source Sans Pro Light" pitchFamily="34" charset="0"/>
              </a:rPr>
              <a:t>Radar Simulator: Some technical issues</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8" name="Rectangle 7"/>
          <p:cNvSpPr/>
          <p:nvPr/>
        </p:nvSpPr>
        <p:spPr>
          <a:xfrm>
            <a:off x="0" y="1504950"/>
            <a:ext cx="45719" cy="2819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1023934"/>
            <a:ext cx="3886200" cy="369332"/>
          </a:xfrm>
          <a:prstGeom prst="rect">
            <a:avLst/>
          </a:prstGeom>
        </p:spPr>
        <p:txBody>
          <a:bodyPr wrap="square" numCol="1" spcCol="274320">
            <a:spAutoFit/>
          </a:bodyPr>
          <a:lstStyle/>
          <a:p>
            <a:r>
              <a:rPr lang="ms-MY" dirty="0" smtClean="0">
                <a:solidFill>
                  <a:schemeClr val="tx1">
                    <a:lumMod val="50000"/>
                    <a:lumOff val="50000"/>
                  </a:schemeClr>
                </a:solidFill>
                <a:latin typeface="Source Sans Pro" pitchFamily="34" charset="0"/>
              </a:rPr>
              <a:t>“Wet particles”, scattering simulation</a:t>
            </a:r>
          </a:p>
        </p:txBody>
      </p:sp>
      <p:sp>
        <p:nvSpPr>
          <p:cNvPr id="27" name="Pentagon 26"/>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a:t>
            </a:r>
            <a:r>
              <a:rPr lang="en-US" altLang="zh-TW" sz="1000" dirty="0" smtClean="0">
                <a:latin typeface="Source Sans Pro" pitchFamily="34" charset="0"/>
              </a:rPr>
              <a:t>5</a:t>
            </a:r>
            <a:endParaRPr lang="en-US" sz="1000" dirty="0">
              <a:latin typeface="Source Sans Pro" pitchFamily="34" charset="0"/>
            </a:endParaRPr>
          </a:p>
        </p:txBody>
      </p:sp>
      <p:pic>
        <p:nvPicPr>
          <p:cNvPr id="3" name="圖片 2"/>
          <p:cNvPicPr>
            <a:picLocks noChangeAspect="1"/>
          </p:cNvPicPr>
          <p:nvPr/>
        </p:nvPicPr>
        <p:blipFill>
          <a:blip r:embed="rId3"/>
          <a:stretch>
            <a:fillRect/>
          </a:stretch>
        </p:blipFill>
        <p:spPr>
          <a:xfrm>
            <a:off x="6019800" y="2440531"/>
            <a:ext cx="2573855" cy="2100266"/>
          </a:xfrm>
          <a:prstGeom prst="rect">
            <a:avLst/>
          </a:prstGeom>
        </p:spPr>
      </p:pic>
      <p:sp>
        <p:nvSpPr>
          <p:cNvPr id="28" name="文字方塊 27"/>
          <p:cNvSpPr txBox="1"/>
          <p:nvPr/>
        </p:nvSpPr>
        <p:spPr>
          <a:xfrm>
            <a:off x="6683800" y="2135731"/>
            <a:ext cx="1245854" cy="246221"/>
          </a:xfrm>
          <a:prstGeom prst="rect">
            <a:avLst/>
          </a:prstGeom>
          <a:noFill/>
        </p:spPr>
        <p:txBody>
          <a:bodyPr wrap="none" rtlCol="0">
            <a:spAutoFit/>
          </a:bodyPr>
          <a:lstStyle/>
          <a:p>
            <a:r>
              <a:rPr lang="en-US" altLang="zh-TW" sz="1000" dirty="0" smtClean="0">
                <a:solidFill>
                  <a:srgbClr val="0070C0"/>
                </a:solidFill>
              </a:rPr>
              <a:t>Scattering geometry</a:t>
            </a:r>
            <a:endParaRPr lang="zh-HK" altLang="en-US" sz="1000" dirty="0">
              <a:solidFill>
                <a:srgbClr val="0070C0"/>
              </a:solidFill>
            </a:endParaRPr>
          </a:p>
        </p:txBody>
      </p:sp>
      <p:pic>
        <p:nvPicPr>
          <p:cNvPr id="4" name="圖片 3"/>
          <p:cNvPicPr>
            <a:picLocks noChangeAspect="1"/>
          </p:cNvPicPr>
          <p:nvPr/>
        </p:nvPicPr>
        <p:blipFill>
          <a:blip r:embed="rId4"/>
          <a:stretch>
            <a:fillRect/>
          </a:stretch>
        </p:blipFill>
        <p:spPr>
          <a:xfrm>
            <a:off x="533400" y="4350297"/>
            <a:ext cx="5095875" cy="381000"/>
          </a:xfrm>
          <a:prstGeom prst="rect">
            <a:avLst/>
          </a:prstGeom>
        </p:spPr>
      </p:pic>
    </p:spTree>
    <p:extLst>
      <p:ext uri="{BB962C8B-B14F-4D97-AF65-F5344CB8AC3E}">
        <p14:creationId xmlns:p14="http://schemas.microsoft.com/office/powerpoint/2010/main" val="3116247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4850131"/>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023935"/>
            <a:ext cx="9144000" cy="38261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85750"/>
            <a:ext cx="8229600" cy="369092"/>
          </a:xfrm>
        </p:spPr>
        <p:txBody>
          <a:bodyPr>
            <a:noAutofit/>
          </a:bodyPr>
          <a:lstStyle/>
          <a:p>
            <a:r>
              <a:rPr lang="en-US" sz="2800" dirty="0" smtClean="0">
                <a:solidFill>
                  <a:schemeClr val="tx1">
                    <a:lumMod val="50000"/>
                    <a:lumOff val="50000"/>
                  </a:schemeClr>
                </a:solidFill>
                <a:latin typeface="Source Sans Pro" pitchFamily="34" charset="0"/>
              </a:rPr>
              <a:t>Simulation Results</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654842"/>
            <a:ext cx="8229600" cy="304800"/>
          </a:xfrm>
          <a:prstGeom prst="rect">
            <a:avLst/>
          </a:prstGeom>
        </p:spPr>
        <p:txBody>
          <a:bodyPr vert="horz" lIns="91440" tIns="45720" rIns="91440" bIns="45720" rtlCol="0">
            <a:normAutofit/>
          </a:bodyPr>
          <a:lstStyle/>
          <a:p>
            <a:pPr marL="342900" lvl="0" indent="-342900" algn="ctr">
              <a:spcBef>
                <a:spcPct val="20000"/>
              </a:spcBef>
            </a:pPr>
            <a:r>
              <a:rPr lang="en-US" sz="1200" b="1" dirty="0" smtClean="0">
                <a:solidFill>
                  <a:schemeClr val="bg1">
                    <a:lumMod val="65000"/>
                  </a:schemeClr>
                </a:solidFill>
                <a:latin typeface="Source Sans Pro" pitchFamily="34" charset="0"/>
              </a:rPr>
              <a:t>(1) Basic Reflectivity (Z_H) at ~250m</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10" name="Rectangle 9"/>
          <p:cNvSpPr/>
          <p:nvPr/>
        </p:nvSpPr>
        <p:spPr>
          <a:xfrm>
            <a:off x="4953000" y="1962150"/>
            <a:ext cx="3886200" cy="338554"/>
          </a:xfrm>
          <a:prstGeom prst="rect">
            <a:avLst/>
          </a:prstGeom>
        </p:spPr>
        <p:txBody>
          <a:bodyPr wrap="square" numCol="1" spcCol="274320">
            <a:spAutoFit/>
          </a:bodyPr>
          <a:lstStyle/>
          <a:p>
            <a:endParaRPr lang="ms-MY" sz="1600" i="1" dirty="0" smtClean="0">
              <a:solidFill>
                <a:schemeClr val="bg1"/>
              </a:solidFill>
              <a:latin typeface="Source Sans Pro Light" pitchFamily="34" charset="0"/>
            </a:endParaRPr>
          </a:p>
        </p:txBody>
      </p:sp>
      <p:sp>
        <p:nvSpPr>
          <p:cNvPr id="13" name="Pentagon 12"/>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a:t>
            </a:r>
            <a:r>
              <a:rPr lang="en-US" altLang="zh-TW" sz="1000" dirty="0" smtClean="0">
                <a:latin typeface="Source Sans Pro" pitchFamily="34" charset="0"/>
              </a:rPr>
              <a:t>6</a:t>
            </a:r>
            <a:endParaRPr lang="en-US" sz="1000" dirty="0">
              <a:latin typeface="Source Sans Pro" pitchFamily="34" charset="0"/>
            </a:endParaRPr>
          </a:p>
        </p:txBody>
      </p:sp>
      <p:pic>
        <p:nvPicPr>
          <p:cNvPr id="2" name="圖片 1"/>
          <p:cNvPicPr>
            <a:picLocks noChangeAspect="1"/>
          </p:cNvPicPr>
          <p:nvPr/>
        </p:nvPicPr>
        <p:blipFill>
          <a:blip r:embed="rId3"/>
          <a:stretch>
            <a:fillRect/>
          </a:stretch>
        </p:blipFill>
        <p:spPr>
          <a:xfrm>
            <a:off x="762000" y="1071173"/>
            <a:ext cx="3200400" cy="3746811"/>
          </a:xfrm>
          <a:prstGeom prst="rect">
            <a:avLst/>
          </a:prstGeom>
        </p:spPr>
      </p:pic>
      <p:sp>
        <p:nvSpPr>
          <p:cNvPr id="3" name="橢圓 2"/>
          <p:cNvSpPr/>
          <p:nvPr/>
        </p:nvSpPr>
        <p:spPr>
          <a:xfrm>
            <a:off x="1219200" y="371475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5" name="圖片 4"/>
          <p:cNvPicPr>
            <a:picLocks noChangeAspect="1"/>
          </p:cNvPicPr>
          <p:nvPr/>
        </p:nvPicPr>
        <p:blipFill>
          <a:blip r:embed="rId4"/>
          <a:stretch>
            <a:fillRect/>
          </a:stretch>
        </p:blipFill>
        <p:spPr>
          <a:xfrm>
            <a:off x="5165760" y="1063627"/>
            <a:ext cx="2560720" cy="1018371"/>
          </a:xfrm>
          <a:prstGeom prst="rect">
            <a:avLst/>
          </a:prstGeom>
          <a:ln w="19050">
            <a:solidFill>
              <a:srgbClr val="FF0000"/>
            </a:solidFill>
          </a:ln>
        </p:spPr>
      </p:pic>
      <p:sp>
        <p:nvSpPr>
          <p:cNvPr id="11" name="矩形 10"/>
          <p:cNvSpPr/>
          <p:nvPr/>
        </p:nvSpPr>
        <p:spPr>
          <a:xfrm>
            <a:off x="4267200" y="2102640"/>
            <a:ext cx="4572000" cy="3690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050" i="1" dirty="0" smtClean="0">
                <a:solidFill>
                  <a:srgbClr val="FF0000"/>
                </a:solidFill>
              </a:rPr>
              <a:t>Low reflectivity value and small FF region: (No </a:t>
            </a:r>
            <a:r>
              <a:rPr lang="en-US" altLang="zh-HK" sz="1050" i="1" dirty="0" err="1" smtClean="0">
                <a:solidFill>
                  <a:srgbClr val="FF0000"/>
                </a:solidFill>
              </a:rPr>
              <a:t>graupel</a:t>
            </a:r>
            <a:r>
              <a:rPr lang="en-US" altLang="zh-HK" sz="1050" i="1" dirty="0" smtClean="0">
                <a:solidFill>
                  <a:srgbClr val="FF0000"/>
                </a:solidFill>
              </a:rPr>
              <a:t> reached ground, which inhibits the formation of </a:t>
            </a:r>
            <a:r>
              <a:rPr lang="en-US" altLang="zh-HK" sz="1050" i="1" dirty="0" err="1" smtClean="0">
                <a:solidFill>
                  <a:srgbClr val="FF0000"/>
                </a:solidFill>
              </a:rPr>
              <a:t>stratiform</a:t>
            </a:r>
            <a:r>
              <a:rPr lang="en-US" altLang="zh-HK" sz="1050" i="1" dirty="0" smtClean="0">
                <a:solidFill>
                  <a:srgbClr val="FF0000"/>
                </a:solidFill>
              </a:rPr>
              <a:t> rain)</a:t>
            </a:r>
            <a:endParaRPr lang="zh-HK" altLang="en-US" sz="1050" i="1" dirty="0">
              <a:solidFill>
                <a:srgbClr val="FF0000"/>
              </a:solidFill>
            </a:endParaRPr>
          </a:p>
        </p:txBody>
      </p:sp>
      <p:sp>
        <p:nvSpPr>
          <p:cNvPr id="14" name="橢圓 13"/>
          <p:cNvSpPr/>
          <p:nvPr/>
        </p:nvSpPr>
        <p:spPr>
          <a:xfrm>
            <a:off x="2514600" y="1428750"/>
            <a:ext cx="1233640" cy="914400"/>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5" name="橢圓 14"/>
          <p:cNvSpPr/>
          <p:nvPr/>
        </p:nvSpPr>
        <p:spPr>
          <a:xfrm>
            <a:off x="1021480" y="2611516"/>
            <a:ext cx="1233640" cy="914400"/>
          </a:xfrm>
          <a:prstGeom prst="ellips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2" name="圖片 11"/>
          <p:cNvPicPr>
            <a:picLocks noChangeAspect="1"/>
          </p:cNvPicPr>
          <p:nvPr/>
        </p:nvPicPr>
        <p:blipFill>
          <a:blip r:embed="rId5"/>
          <a:stretch>
            <a:fillRect/>
          </a:stretch>
        </p:blipFill>
        <p:spPr>
          <a:xfrm>
            <a:off x="4572000" y="2481830"/>
            <a:ext cx="3886200" cy="2223942"/>
          </a:xfrm>
          <a:prstGeom prst="rect">
            <a:avLst/>
          </a:prstGeom>
          <a:ln w="19050">
            <a:solidFill>
              <a:srgbClr val="33CC33"/>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4850131"/>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023934"/>
            <a:ext cx="9144000" cy="38261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85750"/>
            <a:ext cx="8229600" cy="369092"/>
          </a:xfrm>
        </p:spPr>
        <p:txBody>
          <a:bodyPr>
            <a:noAutofit/>
          </a:bodyPr>
          <a:lstStyle/>
          <a:p>
            <a:r>
              <a:rPr lang="en-US" sz="2800" dirty="0" smtClean="0">
                <a:solidFill>
                  <a:schemeClr val="tx1">
                    <a:lumMod val="50000"/>
                    <a:lumOff val="50000"/>
                  </a:schemeClr>
                </a:solidFill>
                <a:latin typeface="Source Sans Pro" pitchFamily="34" charset="0"/>
              </a:rPr>
              <a:t>Simulation Results</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654842"/>
            <a:ext cx="8229600" cy="304800"/>
          </a:xfrm>
          <a:prstGeom prst="rect">
            <a:avLst/>
          </a:prstGeom>
        </p:spPr>
        <p:txBody>
          <a:bodyPr vert="horz" lIns="91440" tIns="45720" rIns="91440" bIns="45720" rtlCol="0">
            <a:normAutofit/>
          </a:bodyPr>
          <a:lstStyle/>
          <a:p>
            <a:pPr marL="342900" lvl="0" indent="-342900" algn="ctr">
              <a:spcBef>
                <a:spcPct val="20000"/>
              </a:spcBef>
            </a:pPr>
            <a:r>
              <a:rPr lang="en-US" sz="1200" b="1" dirty="0" smtClean="0">
                <a:solidFill>
                  <a:schemeClr val="bg1">
                    <a:lumMod val="65000"/>
                  </a:schemeClr>
                </a:solidFill>
                <a:latin typeface="Source Sans Pro" pitchFamily="34" charset="0"/>
              </a:rPr>
              <a:t>(1) Basic Reflectivity (Z_H) at ~250m</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10" name="Rectangle 9"/>
          <p:cNvSpPr/>
          <p:nvPr/>
        </p:nvSpPr>
        <p:spPr>
          <a:xfrm>
            <a:off x="4953000" y="1962150"/>
            <a:ext cx="3886200" cy="338554"/>
          </a:xfrm>
          <a:prstGeom prst="rect">
            <a:avLst/>
          </a:prstGeom>
        </p:spPr>
        <p:txBody>
          <a:bodyPr wrap="square" numCol="1" spcCol="274320">
            <a:spAutoFit/>
          </a:bodyPr>
          <a:lstStyle/>
          <a:p>
            <a:endParaRPr lang="ms-MY" sz="1600" i="1" dirty="0" smtClean="0">
              <a:solidFill>
                <a:schemeClr val="bg1"/>
              </a:solidFill>
              <a:latin typeface="Source Sans Pro Light" pitchFamily="34" charset="0"/>
            </a:endParaRPr>
          </a:p>
        </p:txBody>
      </p:sp>
      <p:sp>
        <p:nvSpPr>
          <p:cNvPr id="13" name="Pentagon 12"/>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a:t>
            </a:r>
            <a:r>
              <a:rPr lang="en-US" altLang="zh-TW" sz="1000" dirty="0" smtClean="0">
                <a:latin typeface="Source Sans Pro" pitchFamily="34" charset="0"/>
              </a:rPr>
              <a:t>7</a:t>
            </a:r>
            <a:endParaRPr lang="en-US" sz="1000" dirty="0">
              <a:latin typeface="Source Sans Pro" pitchFamily="34" charset="0"/>
            </a:endParaRPr>
          </a:p>
        </p:txBody>
      </p:sp>
      <p:pic>
        <p:nvPicPr>
          <p:cNvPr id="2" name="圖片 1"/>
          <p:cNvPicPr>
            <a:picLocks noChangeAspect="1"/>
          </p:cNvPicPr>
          <p:nvPr/>
        </p:nvPicPr>
        <p:blipFill>
          <a:blip r:embed="rId3"/>
          <a:stretch>
            <a:fillRect/>
          </a:stretch>
        </p:blipFill>
        <p:spPr>
          <a:xfrm>
            <a:off x="762000" y="1071173"/>
            <a:ext cx="3200400" cy="3746811"/>
          </a:xfrm>
          <a:prstGeom prst="rect">
            <a:avLst/>
          </a:prstGeom>
        </p:spPr>
      </p:pic>
      <p:sp>
        <p:nvSpPr>
          <p:cNvPr id="11" name="矩形 10"/>
          <p:cNvSpPr/>
          <p:nvPr/>
        </p:nvSpPr>
        <p:spPr>
          <a:xfrm>
            <a:off x="4267200" y="2433724"/>
            <a:ext cx="4572000" cy="3690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i="1" dirty="0">
                <a:solidFill>
                  <a:schemeClr val="accent1">
                    <a:lumMod val="50000"/>
                  </a:schemeClr>
                </a:solidFill>
              </a:rPr>
              <a:t>Large Z_H value</a:t>
            </a:r>
            <a:r>
              <a:rPr lang="en-US" altLang="zh-HK" sz="1050" i="1" dirty="0">
                <a:solidFill>
                  <a:schemeClr val="accent1">
                    <a:lumMod val="50000"/>
                  </a:schemeClr>
                </a:solidFill>
              </a:rPr>
              <a:t>: (Medium-sized wet </a:t>
            </a:r>
            <a:r>
              <a:rPr lang="en-US" altLang="zh-HK" sz="1050" i="1" dirty="0" err="1">
                <a:solidFill>
                  <a:schemeClr val="accent1">
                    <a:lumMod val="50000"/>
                  </a:schemeClr>
                </a:solidFill>
              </a:rPr>
              <a:t>graupel</a:t>
            </a:r>
            <a:r>
              <a:rPr lang="en-US" altLang="zh-HK" sz="1050" i="1" dirty="0">
                <a:solidFill>
                  <a:schemeClr val="accent1">
                    <a:lumMod val="50000"/>
                  </a:schemeClr>
                </a:solidFill>
              </a:rPr>
              <a:t> reaches lowest model level, with largest Z_H value coincide with where the largest </a:t>
            </a:r>
            <a:r>
              <a:rPr lang="en-US" altLang="zh-HK" sz="1050" i="1" dirty="0" err="1">
                <a:solidFill>
                  <a:schemeClr val="accent1">
                    <a:lumMod val="50000"/>
                  </a:schemeClr>
                </a:solidFill>
              </a:rPr>
              <a:t>graupels</a:t>
            </a:r>
            <a:r>
              <a:rPr lang="en-US" altLang="zh-HK" sz="1050" i="1" dirty="0">
                <a:solidFill>
                  <a:schemeClr val="accent1">
                    <a:lumMod val="50000"/>
                  </a:schemeClr>
                </a:solidFill>
              </a:rPr>
              <a:t> are)</a:t>
            </a:r>
            <a:endParaRPr lang="zh-HK" altLang="en-US" sz="1050" i="1" dirty="0">
              <a:solidFill>
                <a:schemeClr val="accent1">
                  <a:lumMod val="50000"/>
                </a:schemeClr>
              </a:solidFill>
            </a:endParaRPr>
          </a:p>
        </p:txBody>
      </p:sp>
      <p:sp>
        <p:nvSpPr>
          <p:cNvPr id="16" name="橢圓 15"/>
          <p:cNvSpPr/>
          <p:nvPr/>
        </p:nvSpPr>
        <p:spPr>
          <a:xfrm>
            <a:off x="2514600" y="2560379"/>
            <a:ext cx="1295400" cy="9144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6" name="圖片 5"/>
          <p:cNvPicPr>
            <a:picLocks noChangeAspect="1"/>
          </p:cNvPicPr>
          <p:nvPr/>
        </p:nvPicPr>
        <p:blipFill>
          <a:blip r:embed="rId4"/>
          <a:stretch>
            <a:fillRect/>
          </a:stretch>
        </p:blipFill>
        <p:spPr>
          <a:xfrm>
            <a:off x="4892040" y="1071173"/>
            <a:ext cx="3398520" cy="1302069"/>
          </a:xfrm>
          <a:prstGeom prst="rect">
            <a:avLst/>
          </a:prstGeom>
          <a:ln w="19050">
            <a:solidFill>
              <a:schemeClr val="accent1">
                <a:lumMod val="50000"/>
              </a:schemeClr>
            </a:solidFill>
          </a:ln>
        </p:spPr>
      </p:pic>
      <p:sp>
        <p:nvSpPr>
          <p:cNvPr id="17" name="橢圓 16"/>
          <p:cNvSpPr/>
          <p:nvPr/>
        </p:nvSpPr>
        <p:spPr>
          <a:xfrm>
            <a:off x="1066800" y="1447412"/>
            <a:ext cx="1295400" cy="914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8" name="圖片 17"/>
          <p:cNvPicPr>
            <a:picLocks noChangeAspect="1"/>
          </p:cNvPicPr>
          <p:nvPr/>
        </p:nvPicPr>
        <p:blipFill>
          <a:blip r:embed="rId5"/>
          <a:stretch>
            <a:fillRect/>
          </a:stretch>
        </p:blipFill>
        <p:spPr>
          <a:xfrm>
            <a:off x="4423222" y="3017579"/>
            <a:ext cx="4336156" cy="1287892"/>
          </a:xfrm>
          <a:prstGeom prst="rect">
            <a:avLst/>
          </a:prstGeom>
          <a:ln w="19050">
            <a:solidFill>
              <a:schemeClr val="tx1"/>
            </a:solidFill>
          </a:ln>
        </p:spPr>
      </p:pic>
      <p:sp>
        <p:nvSpPr>
          <p:cNvPr id="19" name="矩形 18"/>
          <p:cNvSpPr/>
          <p:nvPr/>
        </p:nvSpPr>
        <p:spPr>
          <a:xfrm>
            <a:off x="4267200" y="4362420"/>
            <a:ext cx="4572000" cy="3690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i="1" dirty="0" smtClean="0">
                <a:solidFill>
                  <a:schemeClr val="tx1"/>
                </a:solidFill>
              </a:rPr>
              <a:t>Relatively low </a:t>
            </a:r>
            <a:r>
              <a:rPr lang="en-US" altLang="zh-TW" sz="1050" i="1" dirty="0">
                <a:solidFill>
                  <a:schemeClr val="tx1"/>
                </a:solidFill>
              </a:rPr>
              <a:t>Z_H value</a:t>
            </a:r>
            <a:r>
              <a:rPr lang="en-US" altLang="zh-HK" sz="1050" i="1" dirty="0">
                <a:solidFill>
                  <a:schemeClr val="tx1"/>
                </a:solidFill>
              </a:rPr>
              <a:t>: </a:t>
            </a:r>
            <a:r>
              <a:rPr lang="en-US" altLang="zh-HK" sz="1050" i="1" dirty="0" smtClean="0">
                <a:solidFill>
                  <a:schemeClr val="tx1"/>
                </a:solidFill>
              </a:rPr>
              <a:t>(Only small amount of wet </a:t>
            </a:r>
            <a:r>
              <a:rPr lang="en-US" altLang="zh-HK" sz="1050" i="1" dirty="0" err="1" smtClean="0">
                <a:solidFill>
                  <a:schemeClr val="tx1"/>
                </a:solidFill>
              </a:rPr>
              <a:t>graupel</a:t>
            </a:r>
            <a:r>
              <a:rPr lang="en-US" altLang="zh-HK" sz="1050" i="1" dirty="0" smtClean="0">
                <a:solidFill>
                  <a:schemeClr val="tx1"/>
                </a:solidFill>
              </a:rPr>
              <a:t> reached lowest level)</a:t>
            </a:r>
            <a:endParaRPr lang="zh-HK" altLang="en-US" sz="1050" i="1" dirty="0">
              <a:solidFill>
                <a:schemeClr val="tx1"/>
              </a:solidFill>
            </a:endParaRPr>
          </a:p>
        </p:txBody>
      </p:sp>
    </p:spTree>
    <p:extLst>
      <p:ext uri="{BB962C8B-B14F-4D97-AF65-F5344CB8AC3E}">
        <p14:creationId xmlns:p14="http://schemas.microsoft.com/office/powerpoint/2010/main" val="479477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4850131"/>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023934"/>
            <a:ext cx="9144000" cy="382619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457200" y="285750"/>
            <a:ext cx="8229600" cy="369092"/>
          </a:xfrm>
        </p:spPr>
        <p:txBody>
          <a:bodyPr>
            <a:noAutofit/>
          </a:bodyPr>
          <a:lstStyle/>
          <a:p>
            <a:r>
              <a:rPr lang="en-US" sz="2800" dirty="0" smtClean="0">
                <a:solidFill>
                  <a:schemeClr val="tx1">
                    <a:lumMod val="50000"/>
                    <a:lumOff val="50000"/>
                  </a:schemeClr>
                </a:solidFill>
                <a:latin typeface="Source Sans Pro" pitchFamily="34" charset="0"/>
              </a:rPr>
              <a:t>Simulation Results</a:t>
            </a:r>
            <a:endParaRPr lang="en-US" sz="2800" dirty="0">
              <a:solidFill>
                <a:schemeClr val="tx1">
                  <a:lumMod val="50000"/>
                  <a:lumOff val="50000"/>
                </a:schemeClr>
              </a:solidFill>
              <a:latin typeface="Source Sans Pro" pitchFamily="34" charset="0"/>
            </a:endParaRPr>
          </a:p>
        </p:txBody>
      </p:sp>
      <p:sp>
        <p:nvSpPr>
          <p:cNvPr id="9" name="Subtitle 4"/>
          <p:cNvSpPr txBox="1">
            <a:spLocks/>
          </p:cNvSpPr>
          <p:nvPr/>
        </p:nvSpPr>
        <p:spPr>
          <a:xfrm>
            <a:off x="457200" y="654842"/>
            <a:ext cx="8229600" cy="304800"/>
          </a:xfrm>
          <a:prstGeom prst="rect">
            <a:avLst/>
          </a:prstGeom>
        </p:spPr>
        <p:txBody>
          <a:bodyPr vert="horz" lIns="91440" tIns="45720" rIns="91440" bIns="45720" rtlCol="0">
            <a:normAutofit/>
          </a:bodyPr>
          <a:lstStyle/>
          <a:p>
            <a:pPr marL="342900" lvl="0" indent="-342900" algn="ctr">
              <a:spcBef>
                <a:spcPct val="20000"/>
              </a:spcBef>
            </a:pPr>
            <a:r>
              <a:rPr lang="en-US" sz="1200" b="1" dirty="0" smtClean="0">
                <a:solidFill>
                  <a:schemeClr val="bg1">
                    <a:lumMod val="65000"/>
                  </a:schemeClr>
                </a:solidFill>
                <a:latin typeface="Source Sans Pro" pitchFamily="34" charset="0"/>
              </a:rPr>
              <a:t>(1b) Reflectivity cross section</a:t>
            </a:r>
            <a:endParaRPr kumimoji="0" lang="en-US" sz="1200" b="1" i="0" u="none" strike="noStrike" kern="1200" cap="none" spc="0" normalizeH="0" baseline="0" noProof="0" dirty="0">
              <a:ln>
                <a:noFill/>
              </a:ln>
              <a:solidFill>
                <a:schemeClr val="bg1">
                  <a:lumMod val="65000"/>
                </a:schemeClr>
              </a:solidFill>
              <a:effectLst/>
              <a:uLnTx/>
              <a:uFillTx/>
              <a:latin typeface="Source Sans Pro" pitchFamily="34" charset="0"/>
              <a:ea typeface="+mn-ea"/>
              <a:cs typeface="+mn-cs"/>
            </a:endParaRPr>
          </a:p>
        </p:txBody>
      </p:sp>
      <p:sp>
        <p:nvSpPr>
          <p:cNvPr id="10" name="Rectangle 9"/>
          <p:cNvSpPr/>
          <p:nvPr/>
        </p:nvSpPr>
        <p:spPr>
          <a:xfrm>
            <a:off x="4953000" y="1962150"/>
            <a:ext cx="3886200" cy="338554"/>
          </a:xfrm>
          <a:prstGeom prst="rect">
            <a:avLst/>
          </a:prstGeom>
        </p:spPr>
        <p:txBody>
          <a:bodyPr wrap="square" numCol="1" spcCol="274320">
            <a:spAutoFit/>
          </a:bodyPr>
          <a:lstStyle/>
          <a:p>
            <a:endParaRPr lang="ms-MY" sz="1600" i="1" dirty="0" smtClean="0">
              <a:solidFill>
                <a:schemeClr val="bg1"/>
              </a:solidFill>
              <a:latin typeface="Source Sans Pro Light" pitchFamily="34" charset="0"/>
            </a:endParaRPr>
          </a:p>
        </p:txBody>
      </p:sp>
      <p:sp>
        <p:nvSpPr>
          <p:cNvPr id="13" name="Pentagon 12"/>
          <p:cNvSpPr/>
          <p:nvPr/>
        </p:nvSpPr>
        <p:spPr>
          <a:xfrm>
            <a:off x="8458200" y="4781550"/>
            <a:ext cx="381000" cy="2286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Source Sans Pro" pitchFamily="34" charset="0"/>
              </a:rPr>
              <a:t>0</a:t>
            </a:r>
            <a:r>
              <a:rPr lang="en-US" altLang="zh-TW" sz="1000" dirty="0" smtClean="0">
                <a:latin typeface="Source Sans Pro" pitchFamily="34" charset="0"/>
              </a:rPr>
              <a:t>8</a:t>
            </a:r>
            <a:endParaRPr lang="en-US" sz="1000" dirty="0">
              <a:latin typeface="Source Sans Pro" pitchFamily="34" charset="0"/>
            </a:endParaRPr>
          </a:p>
        </p:txBody>
      </p:sp>
      <p:sp>
        <p:nvSpPr>
          <p:cNvPr id="11" name="矩形 10"/>
          <p:cNvSpPr/>
          <p:nvPr/>
        </p:nvSpPr>
        <p:spPr>
          <a:xfrm>
            <a:off x="4267200" y="2433724"/>
            <a:ext cx="4572000" cy="3690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i="1" dirty="0">
                <a:solidFill>
                  <a:srgbClr val="C00000"/>
                </a:solidFill>
              </a:rPr>
              <a:t>Large </a:t>
            </a:r>
            <a:r>
              <a:rPr lang="en-US" altLang="zh-TW" sz="1050" i="1" dirty="0" smtClean="0">
                <a:solidFill>
                  <a:srgbClr val="C00000"/>
                </a:solidFill>
              </a:rPr>
              <a:t>vertical reflectivity: relatively large </a:t>
            </a:r>
            <a:r>
              <a:rPr lang="en-US" altLang="zh-TW" sz="1050" i="1" dirty="0" err="1" smtClean="0">
                <a:solidFill>
                  <a:srgbClr val="C00000"/>
                </a:solidFill>
              </a:rPr>
              <a:t>graupel</a:t>
            </a:r>
            <a:r>
              <a:rPr lang="en-US" altLang="zh-TW" sz="1050" i="1" dirty="0" smtClean="0">
                <a:solidFill>
                  <a:srgbClr val="C00000"/>
                </a:solidFill>
              </a:rPr>
              <a:t> in Thompson scheme; large hail in NSSL scheme</a:t>
            </a:r>
            <a:endParaRPr lang="zh-HK" altLang="en-US" sz="1050" i="1" dirty="0">
              <a:solidFill>
                <a:srgbClr val="C00000"/>
              </a:solidFill>
            </a:endParaRPr>
          </a:p>
        </p:txBody>
      </p:sp>
      <p:sp>
        <p:nvSpPr>
          <p:cNvPr id="19" name="矩形 18"/>
          <p:cNvSpPr/>
          <p:nvPr/>
        </p:nvSpPr>
        <p:spPr>
          <a:xfrm>
            <a:off x="4267200" y="4362420"/>
            <a:ext cx="4572000" cy="36909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1050" i="1" dirty="0" smtClean="0">
                <a:solidFill>
                  <a:schemeClr val="tx1"/>
                </a:solidFill>
              </a:rPr>
              <a:t>Reflectivity core seems correlated to the location of slightly larger </a:t>
            </a:r>
            <a:r>
              <a:rPr lang="en-US" altLang="zh-HK" sz="1050" i="1" dirty="0" err="1" smtClean="0">
                <a:solidFill>
                  <a:schemeClr val="tx1"/>
                </a:solidFill>
              </a:rPr>
              <a:t>graupel</a:t>
            </a:r>
            <a:endParaRPr lang="zh-HK" altLang="en-US" sz="1050" i="1" dirty="0">
              <a:solidFill>
                <a:schemeClr val="tx1"/>
              </a:solidFill>
            </a:endParaRPr>
          </a:p>
        </p:txBody>
      </p:sp>
      <p:pic>
        <p:nvPicPr>
          <p:cNvPr id="3" name="圖片 2"/>
          <p:cNvPicPr>
            <a:picLocks noChangeAspect="1"/>
          </p:cNvPicPr>
          <p:nvPr/>
        </p:nvPicPr>
        <p:blipFill>
          <a:blip r:embed="rId3"/>
          <a:stretch>
            <a:fillRect/>
          </a:stretch>
        </p:blipFill>
        <p:spPr>
          <a:xfrm>
            <a:off x="495300" y="603501"/>
            <a:ext cx="2335062" cy="4246630"/>
          </a:xfrm>
          <a:prstGeom prst="rect">
            <a:avLst/>
          </a:prstGeom>
        </p:spPr>
      </p:pic>
      <p:sp>
        <p:nvSpPr>
          <p:cNvPr id="5" name="矩形 4"/>
          <p:cNvSpPr/>
          <p:nvPr/>
        </p:nvSpPr>
        <p:spPr>
          <a:xfrm>
            <a:off x="1066800" y="2495550"/>
            <a:ext cx="1676400" cy="685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1" name="矩形 20"/>
          <p:cNvSpPr/>
          <p:nvPr/>
        </p:nvSpPr>
        <p:spPr>
          <a:xfrm>
            <a:off x="1066800" y="3245642"/>
            <a:ext cx="1676400" cy="6977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12" name="圖片 11"/>
          <p:cNvPicPr>
            <a:picLocks noChangeAspect="1"/>
          </p:cNvPicPr>
          <p:nvPr/>
        </p:nvPicPr>
        <p:blipFill>
          <a:blip r:embed="rId4"/>
          <a:stretch>
            <a:fillRect/>
          </a:stretch>
        </p:blipFill>
        <p:spPr>
          <a:xfrm>
            <a:off x="4533900" y="1061021"/>
            <a:ext cx="1778148" cy="1308411"/>
          </a:xfrm>
          <a:prstGeom prst="rect">
            <a:avLst/>
          </a:prstGeom>
          <a:ln w="19050">
            <a:solidFill>
              <a:srgbClr val="C00000"/>
            </a:solidFill>
          </a:ln>
        </p:spPr>
      </p:pic>
      <p:pic>
        <p:nvPicPr>
          <p:cNvPr id="14" name="圖片 13"/>
          <p:cNvPicPr>
            <a:picLocks noChangeAspect="1"/>
          </p:cNvPicPr>
          <p:nvPr/>
        </p:nvPicPr>
        <p:blipFill>
          <a:blip r:embed="rId5"/>
          <a:stretch>
            <a:fillRect/>
          </a:stretch>
        </p:blipFill>
        <p:spPr>
          <a:xfrm>
            <a:off x="6594909" y="983448"/>
            <a:ext cx="2015691" cy="1400239"/>
          </a:xfrm>
          <a:prstGeom prst="rect">
            <a:avLst/>
          </a:prstGeom>
          <a:ln w="19050">
            <a:solidFill>
              <a:srgbClr val="C00000"/>
            </a:solidFill>
          </a:ln>
        </p:spPr>
      </p:pic>
      <p:pic>
        <p:nvPicPr>
          <p:cNvPr id="15" name="圖片 14"/>
          <p:cNvPicPr>
            <a:picLocks noChangeAspect="1"/>
          </p:cNvPicPr>
          <p:nvPr/>
        </p:nvPicPr>
        <p:blipFill>
          <a:blip r:embed="rId6"/>
          <a:stretch>
            <a:fillRect/>
          </a:stretch>
        </p:blipFill>
        <p:spPr>
          <a:xfrm>
            <a:off x="3581400" y="2726816"/>
            <a:ext cx="1554615" cy="1585097"/>
          </a:xfrm>
          <a:prstGeom prst="rect">
            <a:avLst/>
          </a:prstGeom>
        </p:spPr>
      </p:pic>
      <p:pic>
        <p:nvPicPr>
          <p:cNvPr id="23" name="圖片 22"/>
          <p:cNvPicPr>
            <a:picLocks noChangeAspect="1"/>
          </p:cNvPicPr>
          <p:nvPr/>
        </p:nvPicPr>
        <p:blipFill>
          <a:blip r:embed="rId7"/>
          <a:stretch>
            <a:fillRect/>
          </a:stretch>
        </p:blipFill>
        <p:spPr>
          <a:xfrm>
            <a:off x="5264975" y="3022325"/>
            <a:ext cx="1875032" cy="1307949"/>
          </a:xfrm>
          <a:prstGeom prst="rect">
            <a:avLst/>
          </a:prstGeom>
        </p:spPr>
      </p:pic>
      <p:pic>
        <p:nvPicPr>
          <p:cNvPr id="24" name="圖片 23"/>
          <p:cNvPicPr>
            <a:picLocks noChangeAspect="1"/>
          </p:cNvPicPr>
          <p:nvPr/>
        </p:nvPicPr>
        <p:blipFill>
          <a:blip r:embed="rId8"/>
          <a:stretch>
            <a:fillRect/>
          </a:stretch>
        </p:blipFill>
        <p:spPr>
          <a:xfrm>
            <a:off x="7295173" y="2982452"/>
            <a:ext cx="1693660" cy="1361912"/>
          </a:xfrm>
          <a:prstGeom prst="rect">
            <a:avLst/>
          </a:prstGeom>
        </p:spPr>
      </p:pic>
    </p:spTree>
    <p:extLst>
      <p:ext uri="{BB962C8B-B14F-4D97-AF65-F5344CB8AC3E}">
        <p14:creationId xmlns:p14="http://schemas.microsoft.com/office/powerpoint/2010/main" val="3133689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5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5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p:bldP spid="9" grpId="0"/>
      <p:bldP spid="10" grpId="0"/>
    </p:bldLst>
  </p:timing>
</p:sld>
</file>

<file path=ppt/theme/theme1.xml><?xml version="1.0" encoding="utf-8"?>
<a:theme xmlns:a="http://schemas.openxmlformats.org/drawingml/2006/main" name="Office Theme">
  <a:themeElements>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18353</TotalTime>
  <Words>3515</Words>
  <Application>Microsoft Office PowerPoint</Application>
  <PresentationFormat>如螢幕大小 (16:9)</PresentationFormat>
  <Paragraphs>227</Paragraphs>
  <Slides>25</Slides>
  <Notes>18</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25</vt:i4>
      </vt:variant>
    </vt:vector>
  </HeadingPairs>
  <TitlesOfParts>
    <vt:vector size="33" baseType="lpstr">
      <vt:lpstr>Open Sans</vt:lpstr>
      <vt:lpstr>Source Sans Pro</vt:lpstr>
      <vt:lpstr>Source Sans Pro ExtraLight</vt:lpstr>
      <vt:lpstr>Source Sans Pro Light</vt:lpstr>
      <vt:lpstr>新細明體</vt:lpstr>
      <vt:lpstr>Arial</vt:lpstr>
      <vt:lpstr>Calibri</vt:lpstr>
      <vt:lpstr>Office Theme</vt:lpstr>
      <vt:lpstr>PowerPoint 簡報</vt:lpstr>
      <vt:lpstr>Introduction </vt:lpstr>
      <vt:lpstr>Introduction </vt:lpstr>
      <vt:lpstr>Introduction </vt:lpstr>
      <vt:lpstr>Introduction </vt:lpstr>
      <vt:lpstr>Introduction</vt:lpstr>
      <vt:lpstr>Simulation Results</vt:lpstr>
      <vt:lpstr>Simulation Results</vt:lpstr>
      <vt:lpstr>Simulation Results</vt:lpstr>
      <vt:lpstr>Simulation Results </vt:lpstr>
      <vt:lpstr>Simulation Results</vt:lpstr>
      <vt:lpstr>Simulation Results</vt:lpstr>
      <vt:lpstr>Simulation Results </vt:lpstr>
      <vt:lpstr>Simulation Results</vt:lpstr>
      <vt:lpstr>Simulation Results </vt:lpstr>
      <vt:lpstr>Simulation Results </vt:lpstr>
      <vt:lpstr>Simulation Results </vt:lpstr>
      <vt:lpstr>Simulation Results </vt:lpstr>
      <vt:lpstr>Simulation Results </vt:lpstr>
      <vt:lpstr>Simulation Results </vt:lpstr>
      <vt:lpstr>Simulation Results </vt:lpstr>
      <vt:lpstr>Simulation Results </vt:lpstr>
      <vt:lpstr>Simulation Results </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Frederick TAM</cp:lastModifiedBy>
  <cp:revision>566</cp:revision>
  <dcterms:created xsi:type="dcterms:W3CDTF">2014-06-10T02:15:29Z</dcterms:created>
  <dcterms:modified xsi:type="dcterms:W3CDTF">2016-10-11T06:13:36Z</dcterms:modified>
</cp:coreProperties>
</file>