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85" r:id="rId4"/>
    <p:sldId id="287" r:id="rId5"/>
    <p:sldId id="292" r:id="rId6"/>
    <p:sldId id="293" r:id="rId7"/>
    <p:sldId id="332" r:id="rId8"/>
    <p:sldId id="331" r:id="rId9"/>
    <p:sldId id="330" r:id="rId10"/>
    <p:sldId id="329" r:id="rId11"/>
    <p:sldId id="328" r:id="rId12"/>
    <p:sldId id="327" r:id="rId13"/>
    <p:sldId id="326" r:id="rId14"/>
    <p:sldId id="325" r:id="rId15"/>
    <p:sldId id="324" r:id="rId16"/>
    <p:sldId id="333" r:id="rId17"/>
    <p:sldId id="337" r:id="rId18"/>
    <p:sldId id="336" r:id="rId19"/>
    <p:sldId id="335" r:id="rId20"/>
    <p:sldId id="334" r:id="rId21"/>
    <p:sldId id="319" r:id="rId22"/>
    <p:sldId id="318" r:id="rId23"/>
    <p:sldId id="31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1" autoAdjust="0"/>
  </p:normalViewPr>
  <p:slideViewPr>
    <p:cSldViewPr>
      <p:cViewPr>
        <p:scale>
          <a:sx n="70" d="100"/>
          <a:sy n="70" d="100"/>
        </p:scale>
        <p:origin x="-129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2016/10/4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sz="3100" dirty="0"/>
              <a:t>Sensitivity of real-data simulations of the 3 May 1999 Oklahoma City </a:t>
            </a:r>
            <a:r>
              <a:rPr lang="en-US" altLang="zh-TW" sz="3100" dirty="0" err="1">
                <a:solidFill>
                  <a:srgbClr val="FF0000"/>
                </a:solidFill>
              </a:rPr>
              <a:t>tornadic</a:t>
            </a:r>
            <a:r>
              <a:rPr lang="en-US" altLang="zh-TW" sz="3100" dirty="0">
                <a:solidFill>
                  <a:srgbClr val="FF0000"/>
                </a:solidFill>
              </a:rPr>
              <a:t> </a:t>
            </a:r>
            <a:r>
              <a:rPr lang="en-US" altLang="zh-TW" sz="3100" dirty="0" err="1">
                <a:solidFill>
                  <a:srgbClr val="FF0000"/>
                </a:solidFill>
              </a:rPr>
              <a:t>supercell</a:t>
            </a:r>
            <a:r>
              <a:rPr lang="en-US" altLang="zh-TW" sz="3100" dirty="0">
                <a:solidFill>
                  <a:srgbClr val="FF0000"/>
                </a:solidFill>
              </a:rPr>
              <a:t> </a:t>
            </a:r>
            <a:r>
              <a:rPr lang="en-US" altLang="zh-TW" sz="3100" dirty="0"/>
              <a:t>and associated </a:t>
            </a:r>
            <a:r>
              <a:rPr lang="en-US" altLang="zh-TW" sz="3100" dirty="0">
                <a:solidFill>
                  <a:srgbClr val="FF0000"/>
                </a:solidFill>
              </a:rPr>
              <a:t>tornadoes</a:t>
            </a:r>
            <a:r>
              <a:rPr lang="en-US" altLang="zh-TW" sz="3100" dirty="0"/>
              <a:t> to </a:t>
            </a:r>
            <a:r>
              <a:rPr lang="en-US" altLang="zh-TW" sz="3100" dirty="0" err="1">
                <a:solidFill>
                  <a:srgbClr val="FF0000"/>
                </a:solidFill>
              </a:rPr>
              <a:t>multimoment</a:t>
            </a:r>
            <a:r>
              <a:rPr lang="en-US" altLang="zh-TW" sz="3100" dirty="0">
                <a:solidFill>
                  <a:srgbClr val="FF0000"/>
                </a:solidFill>
              </a:rPr>
              <a:t> microphysics</a:t>
            </a:r>
            <a:r>
              <a:rPr lang="en-US" altLang="zh-TW" sz="3100" dirty="0"/>
              <a:t>. Part I: Storm- and tornado-scale numerical forecasts</a:t>
            </a:r>
            <a:endParaRPr lang="zh-TW" altLang="en-US" sz="31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Dawson, D. T. II, M. </a:t>
            </a:r>
            <a:r>
              <a:rPr lang="en-US" altLang="zh-TW" sz="1800" dirty="0" err="1"/>
              <a:t>Xue</a:t>
            </a:r>
            <a:r>
              <a:rPr lang="en-US" altLang="zh-TW" sz="1800" dirty="0"/>
              <a:t>, J. A. </a:t>
            </a:r>
            <a:r>
              <a:rPr lang="en-US" altLang="zh-TW" sz="1800" dirty="0" err="1"/>
              <a:t>Milbrandt</a:t>
            </a:r>
            <a:r>
              <a:rPr lang="en-US" altLang="zh-TW" sz="1800" dirty="0"/>
              <a:t>, and A. Shapiro, </a:t>
            </a:r>
            <a:r>
              <a:rPr lang="en-US" altLang="zh-TW" sz="1800" dirty="0" smtClean="0"/>
              <a:t>2015</a:t>
            </a:r>
          </a:p>
          <a:p>
            <a:r>
              <a:rPr lang="en-US" altLang="zh-TW" sz="1800" i="1" dirty="0"/>
              <a:t>Mon. </a:t>
            </a:r>
            <a:r>
              <a:rPr lang="en-US" altLang="zh-TW" sz="1800" i="1" dirty="0" err="1"/>
              <a:t>Wea</a:t>
            </a:r>
            <a:r>
              <a:rPr lang="en-US" altLang="zh-TW" sz="1800" i="1" dirty="0"/>
              <a:t>. Rev.</a:t>
            </a:r>
            <a:r>
              <a:rPr lang="en-US" altLang="zh-TW" sz="1800" dirty="0"/>
              <a:t>, </a:t>
            </a:r>
            <a:r>
              <a:rPr lang="en-US" altLang="zh-TW" sz="1800" b="1" dirty="0"/>
              <a:t>143</a:t>
            </a:r>
            <a:r>
              <a:rPr lang="en-US" altLang="zh-TW" sz="1800" dirty="0"/>
              <a:t>, 1152–1171</a:t>
            </a:r>
            <a:endParaRPr lang="zh-TW" altLang="en-US" sz="1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Jyong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-En Miao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2016/10/04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0778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61437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4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31741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34334"/>
            <a:ext cx="3478973" cy="68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028"/>
            <a:ext cx="8063095" cy="67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" y="908720"/>
            <a:ext cx="9022943" cy="511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64947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" y="476672"/>
            <a:ext cx="913594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777"/>
            <a:ext cx="721538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8880"/>
            <a:ext cx="9144000" cy="270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Bulk microphysics scheme </a:t>
            </a:r>
            <a:r>
              <a:rPr lang="en-US" altLang="zh-TW" sz="2000" dirty="0"/>
              <a:t>is a substantial source of model uncertainty on the convective scales for metrics such as </a:t>
            </a:r>
            <a:r>
              <a:rPr lang="en-US" altLang="zh-TW" sz="2000" dirty="0">
                <a:solidFill>
                  <a:srgbClr val="FF0000"/>
                </a:solidFill>
              </a:rPr>
              <a:t>surface precipitation type and amount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storm morphology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propagation</a:t>
            </a:r>
            <a:r>
              <a:rPr lang="en-US" altLang="zh-TW" sz="2000" dirty="0"/>
              <a:t>, </a:t>
            </a:r>
            <a:r>
              <a:rPr lang="en-US" altLang="zh-TW" sz="2000" dirty="0">
                <a:solidFill>
                  <a:srgbClr val="FF0000"/>
                </a:solidFill>
              </a:rPr>
              <a:t>convective downdrafts</a:t>
            </a:r>
            <a:r>
              <a:rPr lang="en-US" altLang="zh-TW" sz="2000" dirty="0"/>
              <a:t> and </a:t>
            </a:r>
            <a:r>
              <a:rPr lang="en-US" altLang="zh-TW" sz="2000" dirty="0">
                <a:solidFill>
                  <a:srgbClr val="FF0000"/>
                </a:solidFill>
              </a:rPr>
              <a:t>cold pools</a:t>
            </a:r>
            <a:r>
              <a:rPr lang="en-US" altLang="zh-TW" sz="2000" dirty="0"/>
              <a:t>, and even </a:t>
            </a:r>
            <a:r>
              <a:rPr lang="en-US" altLang="zh-TW" sz="2000" dirty="0" err="1">
                <a:solidFill>
                  <a:srgbClr val="FF0000"/>
                </a:solidFill>
              </a:rPr>
              <a:t>tornadogenesis</a:t>
            </a:r>
            <a:r>
              <a:rPr lang="en-US" altLang="zh-TW" sz="2000" dirty="0"/>
              <a:t> potential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Snook and </a:t>
            </a:r>
            <a:r>
              <a:rPr lang="en-US" altLang="zh-TW" sz="2000" dirty="0" err="1"/>
              <a:t>Xue</a:t>
            </a:r>
            <a:r>
              <a:rPr lang="en-US" altLang="zh-TW" sz="2000" dirty="0"/>
              <a:t> (2008) found that </a:t>
            </a:r>
            <a:r>
              <a:rPr lang="en-US" altLang="zh-TW" sz="2000" dirty="0">
                <a:solidFill>
                  <a:srgbClr val="FF0000"/>
                </a:solidFill>
              </a:rPr>
              <a:t>Smaller values of N0 </a:t>
            </a:r>
            <a:r>
              <a:rPr lang="en-US" altLang="zh-TW" sz="2000" dirty="0"/>
              <a:t>that favored relatively large raindrops and hailstones resulted in 1)</a:t>
            </a:r>
            <a:r>
              <a:rPr lang="en-US" altLang="zh-TW" sz="2000" dirty="0">
                <a:solidFill>
                  <a:srgbClr val="FF0000"/>
                </a:solidFill>
              </a:rPr>
              <a:t> weaker cold pools</a:t>
            </a:r>
            <a:r>
              <a:rPr lang="en-US" altLang="zh-TW" sz="2000" dirty="0"/>
              <a:t>, 2)</a:t>
            </a:r>
            <a:r>
              <a:rPr lang="en-US" altLang="zh-TW" sz="2000" dirty="0">
                <a:solidFill>
                  <a:srgbClr val="FF0000"/>
                </a:solidFill>
              </a:rPr>
              <a:t> a more vertically stacked low-to-midlevel updraft and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mesocyclone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3) </a:t>
            </a:r>
            <a:r>
              <a:rPr lang="en-US" altLang="zh-TW" sz="2000" dirty="0">
                <a:solidFill>
                  <a:srgbClr val="FF0000"/>
                </a:solidFill>
              </a:rPr>
              <a:t>stronger and longer-lived </a:t>
            </a:r>
            <a:r>
              <a:rPr lang="en-US" altLang="zh-TW" sz="2000" dirty="0" smtClean="0">
                <a:solidFill>
                  <a:srgbClr val="FF0000"/>
                </a:solidFill>
              </a:rPr>
              <a:t>TLVs</a:t>
            </a:r>
          </a:p>
          <a:p>
            <a:r>
              <a:rPr lang="en-US" altLang="zh-TW" sz="2000" dirty="0" err="1"/>
              <a:t>Lerach</a:t>
            </a:r>
            <a:r>
              <a:rPr lang="en-US" altLang="zh-TW" sz="2000" dirty="0"/>
              <a:t> et al. (</a:t>
            </a:r>
            <a:r>
              <a:rPr lang="en-US" altLang="zh-TW" sz="2000" dirty="0" smtClean="0"/>
              <a:t>2008) found </a:t>
            </a:r>
            <a:r>
              <a:rPr lang="en-US" altLang="zh-TW" sz="2000" dirty="0"/>
              <a:t>that more polluted environments (i.e., </a:t>
            </a:r>
            <a:r>
              <a:rPr lang="en-US" altLang="zh-TW" sz="2000" dirty="0">
                <a:solidFill>
                  <a:srgbClr val="FF0000"/>
                </a:solidFill>
              </a:rPr>
              <a:t>higher CCN concentrations</a:t>
            </a:r>
            <a:r>
              <a:rPr lang="en-US" altLang="zh-TW" sz="2000" dirty="0"/>
              <a:t>) favored more intense and </a:t>
            </a:r>
            <a:r>
              <a:rPr lang="en-US" altLang="zh-TW" sz="2000" dirty="0" err="1"/>
              <a:t>longerlived</a:t>
            </a:r>
            <a:r>
              <a:rPr lang="en-US" altLang="zh-TW" sz="2000" dirty="0"/>
              <a:t> TLVs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this current study examines and explains the impact of </a:t>
            </a:r>
            <a:r>
              <a:rPr lang="en-US" altLang="zh-TW" sz="2000" dirty="0" err="1">
                <a:solidFill>
                  <a:srgbClr val="FF0000"/>
                </a:solidFill>
              </a:rPr>
              <a:t>multimoment</a:t>
            </a:r>
            <a:r>
              <a:rPr lang="en-US" altLang="zh-TW" sz="2000" dirty="0">
                <a:solidFill>
                  <a:srgbClr val="FF0000"/>
                </a:solidFill>
              </a:rPr>
              <a:t> versus 1M-BMPs</a:t>
            </a:r>
            <a:r>
              <a:rPr lang="en-US" altLang="zh-TW" sz="2000" dirty="0"/>
              <a:t> for the numerical prediction of the 3 May 1999 Oklahoma City, Oklahoma, </a:t>
            </a:r>
            <a:r>
              <a:rPr lang="en-US" altLang="zh-TW" sz="2000" dirty="0" err="1">
                <a:solidFill>
                  <a:srgbClr val="FF0000"/>
                </a:solidFill>
              </a:rPr>
              <a:t>tornadic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err="1">
                <a:solidFill>
                  <a:srgbClr val="FF0000"/>
                </a:solidFill>
              </a:rPr>
              <a:t>supercell</a:t>
            </a:r>
            <a:r>
              <a:rPr lang="en-US" altLang="zh-TW" sz="2000" dirty="0">
                <a:solidFill>
                  <a:srgbClr val="FF0000"/>
                </a:solidFill>
              </a:rPr>
              <a:t> thunderstorm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TLVs</a:t>
            </a:r>
            <a:r>
              <a:rPr lang="en-US" altLang="zh-TW" sz="2000" dirty="0"/>
              <a:t>.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0" y="836712"/>
            <a:ext cx="7607506" cy="53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2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8" y="449425"/>
            <a:ext cx="7648495" cy="64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18193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81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Experiment </a:t>
            </a:r>
            <a:r>
              <a:rPr lang="en-US" altLang="zh-TW" b="1" dirty="0"/>
              <a:t>methodology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en-US" altLang="zh-TW" sz="2000" dirty="0">
                <a:solidFill>
                  <a:srgbClr val="FF0000"/>
                </a:solidFill>
              </a:rPr>
              <a:t>ARPS model </a:t>
            </a:r>
            <a:r>
              <a:rPr lang="en-US" altLang="zh-TW" sz="2000" dirty="0"/>
              <a:t>(</a:t>
            </a:r>
            <a:r>
              <a:rPr lang="en-US" altLang="zh-TW" sz="2000" dirty="0" err="1"/>
              <a:t>Xue</a:t>
            </a:r>
            <a:r>
              <a:rPr lang="en-US" altLang="zh-TW" sz="2000" dirty="0"/>
              <a:t> et al. 2000, 2001, 2003) for forward prediction during the data assimilation cycles and for the ensuing forecasts, and use the </a:t>
            </a:r>
            <a:r>
              <a:rPr lang="en-US" altLang="zh-TW" sz="2000" dirty="0">
                <a:solidFill>
                  <a:srgbClr val="FF0000"/>
                </a:solidFill>
              </a:rPr>
              <a:t>ARPS 3DVAR </a:t>
            </a:r>
            <a:r>
              <a:rPr lang="en-US" altLang="zh-TW" sz="2000" dirty="0"/>
              <a:t>(Gao et al. 2004; Hu et al. 2006b) and its </a:t>
            </a:r>
            <a:r>
              <a:rPr lang="en-US" altLang="zh-TW" sz="2000" dirty="0">
                <a:solidFill>
                  <a:srgbClr val="FF0000"/>
                </a:solidFill>
              </a:rPr>
              <a:t>complex cloud analysis system </a:t>
            </a:r>
            <a:r>
              <a:rPr lang="en-US" altLang="zh-TW" sz="2000" dirty="0"/>
              <a:t>(Zhang et al. 1998; </a:t>
            </a:r>
            <a:r>
              <a:rPr lang="en-US" altLang="zh-TW" sz="2000" dirty="0" err="1"/>
              <a:t>Xue</a:t>
            </a:r>
            <a:r>
              <a:rPr lang="en-US" altLang="zh-TW" sz="2000" dirty="0"/>
              <a:t> et al. 2003; Hu et al. 2006a) for </a:t>
            </a:r>
            <a:r>
              <a:rPr lang="en-US" altLang="zh-TW" sz="2000" dirty="0">
                <a:solidFill>
                  <a:srgbClr val="FF0000"/>
                </a:solidFill>
              </a:rPr>
              <a:t>data </a:t>
            </a:r>
            <a:r>
              <a:rPr lang="en-US" altLang="zh-TW" sz="2000" dirty="0" smtClean="0">
                <a:solidFill>
                  <a:srgbClr val="FF0000"/>
                </a:solidFill>
              </a:rPr>
              <a:t>assimilation</a:t>
            </a:r>
          </a:p>
          <a:p>
            <a:r>
              <a:rPr lang="en-US" altLang="zh-TW" sz="2000" dirty="0" smtClean="0"/>
              <a:t>three </a:t>
            </a:r>
            <a:r>
              <a:rPr lang="en-US" altLang="zh-TW" sz="2000" dirty="0"/>
              <a:t>levels of one-way nested grids 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3 km, 1 </a:t>
            </a:r>
            <a:r>
              <a:rPr lang="en-US" altLang="zh-TW" sz="2000" dirty="0" smtClean="0"/>
              <a:t>km(Radar DA), </a:t>
            </a:r>
            <a:r>
              <a:rPr lang="en-US" altLang="zh-TW" sz="2000" dirty="0"/>
              <a:t>250 </a:t>
            </a:r>
            <a:r>
              <a:rPr lang="en-US" altLang="zh-TW" sz="2000" dirty="0" smtClean="0"/>
              <a:t>m</a:t>
            </a:r>
          </a:p>
          <a:p>
            <a:r>
              <a:rPr lang="en-US" altLang="zh-TW" sz="2000" dirty="0"/>
              <a:t>Vortices that form in the </a:t>
            </a:r>
            <a:r>
              <a:rPr lang="en-US" altLang="zh-TW" sz="2000" dirty="0">
                <a:solidFill>
                  <a:srgbClr val="FF0000"/>
                </a:solidFill>
              </a:rPr>
              <a:t>hook echo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RFD</a:t>
            </a:r>
            <a:r>
              <a:rPr lang="en-US" altLang="zh-TW" sz="2000" dirty="0"/>
              <a:t> region of the simulated storms that achieve tornado-like magnitudes (when computed on the scale of a typical tornado) of</a:t>
            </a:r>
            <a:r>
              <a:rPr lang="en-US" altLang="zh-TW" sz="2000" dirty="0">
                <a:solidFill>
                  <a:srgbClr val="FF0000"/>
                </a:solidFill>
              </a:rPr>
              <a:t> vertical </a:t>
            </a:r>
            <a:r>
              <a:rPr lang="en-US" altLang="zh-TW" sz="2000" dirty="0" err="1">
                <a:solidFill>
                  <a:srgbClr val="FF0000"/>
                </a:solidFill>
              </a:rPr>
              <a:t>vorticity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[</a:t>
            </a:r>
            <a:r>
              <a:rPr lang="en-US" altLang="zh-TW" sz="2000" dirty="0">
                <a:solidFill>
                  <a:srgbClr val="FF0000"/>
                </a:solidFill>
              </a:rPr>
              <a:t>O(0.1–1.0) </a:t>
            </a:r>
            <a:r>
              <a:rPr lang="en-US" altLang="zh-TW" sz="2000" dirty="0" smtClean="0">
                <a:solidFill>
                  <a:srgbClr val="FF0000"/>
                </a:solidFill>
              </a:rPr>
              <a:t>s^-1 </a:t>
            </a:r>
            <a:r>
              <a:rPr lang="en-US" altLang="zh-TW" sz="2000" dirty="0">
                <a:solidFill>
                  <a:srgbClr val="FF0000"/>
                </a:solidFill>
              </a:rPr>
              <a:t>] </a:t>
            </a:r>
            <a:r>
              <a:rPr lang="en-US" altLang="zh-TW" sz="2000" dirty="0"/>
              <a:t>and </a:t>
            </a:r>
            <a:r>
              <a:rPr lang="en-US" altLang="zh-TW" sz="2000" dirty="0">
                <a:solidFill>
                  <a:srgbClr val="FF0000"/>
                </a:solidFill>
              </a:rPr>
              <a:t>horizontal wind speeds </a:t>
            </a:r>
            <a:r>
              <a:rPr lang="en-US" altLang="zh-TW" sz="2000" dirty="0" smtClean="0">
                <a:solidFill>
                  <a:srgbClr val="FF0000"/>
                </a:solidFill>
              </a:rPr>
              <a:t> (&gt;32m/s 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en-US" altLang="zh-TW" sz="2000" dirty="0"/>
              <a:t> are referred to as </a:t>
            </a:r>
            <a:r>
              <a:rPr lang="en-US" altLang="zh-TW" sz="2000" dirty="0" smtClean="0">
                <a:solidFill>
                  <a:srgbClr val="FF0000"/>
                </a:solidFill>
              </a:rPr>
              <a:t>TLVs</a:t>
            </a:r>
          </a:p>
          <a:p>
            <a:r>
              <a:rPr lang="en-US" altLang="zh-TW" sz="2000" dirty="0"/>
              <a:t>53 vertical </a:t>
            </a:r>
            <a:r>
              <a:rPr lang="en-US" altLang="zh-TW" sz="2000" dirty="0" smtClean="0"/>
              <a:t>levels</a:t>
            </a:r>
          </a:p>
          <a:p>
            <a:r>
              <a:rPr lang="en-US" altLang="zh-TW" sz="2000" dirty="0" smtClean="0"/>
              <a:t>Microphysics: </a:t>
            </a:r>
            <a:r>
              <a:rPr lang="en-US" altLang="zh-TW" sz="2000" dirty="0" err="1" smtClean="0"/>
              <a:t>Milbrandt</a:t>
            </a:r>
            <a:r>
              <a:rPr lang="en-US" altLang="zh-TW" sz="2000" dirty="0"/>
              <a:t> and </a:t>
            </a:r>
            <a:r>
              <a:rPr lang="en-US" altLang="zh-TW" sz="2000" dirty="0" err="1"/>
              <a:t>Yau</a:t>
            </a:r>
            <a:r>
              <a:rPr lang="en-US" altLang="zh-TW" sz="2000" dirty="0"/>
              <a:t> </a:t>
            </a:r>
            <a:endParaRPr lang="en-US" altLang="zh-TW" sz="2000" dirty="0"/>
          </a:p>
          <a:p>
            <a:endParaRPr lang="zh-TW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2891919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3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57130" cy="13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9628"/>
            <a:ext cx="4534828" cy="11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36140" cy="41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9753"/>
            <a:ext cx="6109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043783" cy="672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9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87436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97929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4895</TotalTime>
  <Words>334</Words>
  <Application>Microsoft Office PowerPoint</Application>
  <PresentationFormat>如螢幕大小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 Sensitivity of real-data simulations of the 3 May 1999 Oklahoma City tornadic supercell and associated tornadoes to multimoment microphysics. Part I: Storm- and tornado-scale numerical forecasts</vt:lpstr>
      <vt:lpstr>Introduction</vt:lpstr>
      <vt:lpstr>Experiment methodology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su2ray</cp:lastModifiedBy>
  <cp:revision>183</cp:revision>
  <dcterms:created xsi:type="dcterms:W3CDTF">2013-11-23T06:53:26Z</dcterms:created>
  <dcterms:modified xsi:type="dcterms:W3CDTF">2016-10-04T06:11:22Z</dcterms:modified>
</cp:coreProperties>
</file>