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4D0AD-2CA4-4104-9D89-9940DD3DBAC9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5B74-4C09-426B-8275-0BDBDBC16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17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F5B74-4C09-426B-8275-0BDBDBC16FB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07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94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04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96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4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94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0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10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90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5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0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89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BC72-0AFD-44E0-89F0-96173E1948F0}" type="datetimeFigureOut">
              <a:rPr lang="zh-TW" altLang="en-US" smtClean="0"/>
              <a:t>2016/6/30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074F-503F-4CF5-A69B-A565D476CB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34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Three-Dimensional Structure and Evolution of the Moisture Field in the MJO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Adames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and J. M. Wallace, 2015: Three-dimensional structure and evolution of the moisture field in the MJO. </a:t>
            </a:r>
            <a:r>
              <a:rPr lang="en-US" altLang="zh-TW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Atmos. Sci.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zh-TW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3733–3754.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4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487873"/>
            <a:ext cx="61055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25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86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1812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03394" y="4869160"/>
            <a:ext cx="4713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solid: negative OLR(Wm-2)</a:t>
            </a:r>
          </a:p>
          <a:p>
            <a:r>
              <a:rPr lang="en-US" altLang="zh-TW" dirty="0" smtClean="0"/>
              <a:t>dashed: TRMM precipitation rate X5 (mm day-1)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87824" y="692696"/>
            <a:ext cx="357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composite meridional cross sections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685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67903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3549"/>
            <a:ext cx="225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56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171700"/>
            <a:ext cx="7067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35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050"/>
            <a:ext cx="50006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8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14" y="836712"/>
            <a:ext cx="71247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2895"/>
            <a:ext cx="2016224" cy="6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15" y="3878406"/>
            <a:ext cx="42501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" y="3463718"/>
            <a:ext cx="4457938" cy="277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2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5"/>
          <a:stretch/>
        </p:blipFill>
        <p:spPr bwMode="auto">
          <a:xfrm>
            <a:off x="1043608" y="1412776"/>
            <a:ext cx="3648075" cy="42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4"/>
          <a:stretch/>
        </p:blipFill>
        <p:spPr bwMode="auto">
          <a:xfrm>
            <a:off x="4695888" y="2132856"/>
            <a:ext cx="3648075" cy="305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69" b="490"/>
          <a:stretch/>
        </p:blipFill>
        <p:spPr bwMode="auto">
          <a:xfrm>
            <a:off x="1054650" y="5613695"/>
            <a:ext cx="3648075" cy="31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60648"/>
            <a:ext cx="6463393" cy="21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86110"/>
            <a:ext cx="611561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65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0149"/>
            <a:ext cx="6284738" cy="48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635896" y="6084004"/>
            <a:ext cx="222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warm pool composite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115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40" y="1110885"/>
            <a:ext cx="5287818" cy="41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" y="788916"/>
            <a:ext cx="4310360" cy="14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8" y="2206361"/>
            <a:ext cx="3692445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724128" y="5373216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Indian Ocean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897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largescale motions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diabatic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heating associated with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convection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a central role in its dynamics.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Matsuno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1966; Gill 1980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 smtClean="0"/>
              <a:t>Cloud-related </a:t>
            </a:r>
            <a:r>
              <a:rPr lang="en-US" altLang="zh-TW" dirty="0"/>
              <a:t>moisture fluxes gradually moisten </a:t>
            </a:r>
            <a:r>
              <a:rPr lang="en-US" altLang="zh-TW" dirty="0" smtClean="0"/>
              <a:t>the lower </a:t>
            </a:r>
            <a:r>
              <a:rPr lang="en-US" altLang="zh-TW" dirty="0"/>
              <a:t>troposphere to the east of the rain area, </a:t>
            </a:r>
            <a:r>
              <a:rPr lang="en-US" altLang="zh-TW" dirty="0" smtClean="0"/>
              <a:t>causing the </a:t>
            </a:r>
            <a:r>
              <a:rPr lang="en-US" altLang="zh-TW" dirty="0"/>
              <a:t>rain area to </a:t>
            </a:r>
            <a:r>
              <a:rPr lang="en-US" altLang="zh-TW" dirty="0" smtClean="0"/>
              <a:t>propagate </a:t>
            </a:r>
            <a:r>
              <a:rPr lang="en-US" altLang="zh-TW" dirty="0"/>
              <a:t>eastward</a:t>
            </a:r>
            <a:r>
              <a:rPr lang="en-US" altLang="zh-TW" dirty="0" smtClean="0"/>
              <a:t>.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Benedict and Randall (2007) 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dirty="0" smtClean="0"/>
              <a:t>The </a:t>
            </a:r>
            <a:r>
              <a:rPr lang="en-US" altLang="zh-TW" dirty="0"/>
              <a:t>forced, planetary wave </a:t>
            </a:r>
            <a:r>
              <a:rPr lang="en-US" altLang="zh-TW" dirty="0" smtClean="0"/>
              <a:t>response to </a:t>
            </a:r>
            <a:r>
              <a:rPr lang="en-US" altLang="zh-TW" dirty="0"/>
              <a:t>an equatorial heat source consisting </a:t>
            </a:r>
            <a:r>
              <a:rPr lang="en-US" altLang="zh-TW" dirty="0" smtClean="0"/>
              <a:t>of equatorial </a:t>
            </a:r>
            <a:r>
              <a:rPr lang="en-US" altLang="zh-TW" dirty="0"/>
              <a:t>Kelvin and </a:t>
            </a:r>
            <a:r>
              <a:rPr lang="en-US" altLang="zh-TW" dirty="0" err="1"/>
              <a:t>Rossby</a:t>
            </a:r>
            <a:r>
              <a:rPr lang="en-US" altLang="zh-TW" dirty="0"/>
              <a:t> </a:t>
            </a:r>
            <a:r>
              <a:rPr lang="en-US" altLang="zh-TW" dirty="0" smtClean="0"/>
              <a:t>waves gives rise </a:t>
            </a:r>
            <a:r>
              <a:rPr lang="en-US" altLang="zh-TW" dirty="0"/>
              <a:t>to an equatorially trapped region of shallow </a:t>
            </a:r>
            <a:r>
              <a:rPr lang="en-US" altLang="zh-TW" dirty="0" smtClean="0"/>
              <a:t>ascent to </a:t>
            </a:r>
            <a:r>
              <a:rPr lang="en-US" altLang="zh-TW" dirty="0"/>
              <a:t>the east of the region of enhanced </a:t>
            </a:r>
            <a:r>
              <a:rPr lang="en-US" altLang="zh-TW" dirty="0" smtClean="0"/>
              <a:t>rainfall.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4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Warm pool composite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altLang="zh-TW" dirty="0" smtClean="0"/>
              <a:t>A </a:t>
            </a:r>
            <a:r>
              <a:rPr lang="en-US" altLang="zh-TW" dirty="0"/>
              <a:t>series of </a:t>
            </a:r>
            <a:r>
              <a:rPr lang="en-US" altLang="zh-TW" dirty="0" smtClean="0"/>
              <a:t>regression maps </a:t>
            </a:r>
            <a:r>
              <a:rPr lang="en-US" altLang="zh-TW" dirty="0"/>
              <a:t>based </a:t>
            </a:r>
            <a:r>
              <a:rPr lang="en-US" altLang="zh-TW" dirty="0" smtClean="0"/>
              <a:t>on linear </a:t>
            </a:r>
            <a:r>
              <a:rPr lang="en-US" altLang="zh-TW" dirty="0"/>
              <a:t>combinations of PC1 and PC2 of </a:t>
            </a:r>
            <a:r>
              <a:rPr lang="el-GR" altLang="zh-TW" dirty="0" smtClean="0"/>
              <a:t>Δ</a:t>
            </a:r>
            <a:r>
              <a:rPr lang="en-US" altLang="zh-TW" dirty="0" smtClean="0"/>
              <a:t>x </a:t>
            </a:r>
            <a:r>
              <a:rPr lang="en-US" altLang="zh-TW" dirty="0"/>
              <a:t>for the </a:t>
            </a:r>
            <a:r>
              <a:rPr lang="en-US" altLang="zh-TW" dirty="0" smtClean="0"/>
              <a:t>MJO phases </a:t>
            </a:r>
            <a:r>
              <a:rPr lang="en-US" altLang="zh-TW" dirty="0"/>
              <a:t>in which the </a:t>
            </a:r>
            <a:r>
              <a:rPr lang="el-GR" altLang="zh-TW" dirty="0" smtClean="0"/>
              <a:t>Δ</a:t>
            </a:r>
            <a:r>
              <a:rPr lang="en-US" altLang="zh-TW" dirty="0" smtClean="0"/>
              <a:t>x </a:t>
            </a:r>
            <a:r>
              <a:rPr lang="en-US" altLang="zh-TW" dirty="0"/>
              <a:t>maximum is centered over </a:t>
            </a:r>
            <a:r>
              <a:rPr lang="en-US" altLang="zh-TW" dirty="0" smtClean="0"/>
              <a:t>the Indo-Pacific </a:t>
            </a:r>
            <a:r>
              <a:rPr lang="en-US" altLang="zh-TW" dirty="0"/>
              <a:t>warm pool (</a:t>
            </a:r>
            <a:r>
              <a:rPr lang="en-US" altLang="zh-TW" dirty="0" smtClean="0"/>
              <a:t>60</a:t>
            </a:r>
            <a:r>
              <a:rPr lang="zh-TW" altLang="en-US" baseline="30000" dirty="0" smtClean="0">
                <a:latin typeface="新細明體"/>
                <a:ea typeface="新細明體"/>
              </a:rPr>
              <a:t>。</a:t>
            </a:r>
            <a:r>
              <a:rPr lang="en-US" altLang="zh-TW" dirty="0" smtClean="0"/>
              <a:t>E–180</a:t>
            </a:r>
            <a:r>
              <a:rPr lang="zh-TW" altLang="en-US" baseline="30000" dirty="0" smtClean="0">
                <a:latin typeface="新細明體"/>
                <a:ea typeface="新細明體"/>
              </a:rPr>
              <a:t>。</a:t>
            </a:r>
            <a:r>
              <a:rPr lang="en-US" altLang="zh-TW" dirty="0"/>
              <a:t>E</a:t>
            </a:r>
            <a:r>
              <a:rPr lang="en-US" altLang="zh-TW" dirty="0" smtClean="0"/>
              <a:t>). </a:t>
            </a:r>
          </a:p>
          <a:p>
            <a:pPr algn="just"/>
            <a:r>
              <a:rPr lang="en-US" altLang="zh-TW" dirty="0" smtClean="0"/>
              <a:t>Each </a:t>
            </a:r>
            <a:r>
              <a:rPr lang="en-US" altLang="zh-TW" dirty="0"/>
              <a:t>of these </a:t>
            </a:r>
            <a:r>
              <a:rPr lang="en-US" altLang="zh-TW" dirty="0" smtClean="0"/>
              <a:t>maps is </a:t>
            </a:r>
            <a:r>
              <a:rPr lang="en-US" altLang="zh-TW" dirty="0"/>
              <a:t>then zonally shifted such that the longitude at which </a:t>
            </a:r>
            <a:r>
              <a:rPr lang="el-GR" altLang="zh-TW" dirty="0" smtClean="0"/>
              <a:t>Δ</a:t>
            </a:r>
            <a:r>
              <a:rPr lang="en-US" altLang="zh-TW" dirty="0" smtClean="0"/>
              <a:t>x is </a:t>
            </a:r>
            <a:r>
              <a:rPr lang="en-US" altLang="zh-TW" dirty="0"/>
              <a:t>a maximum corresponds to the reference </a:t>
            </a:r>
            <a:r>
              <a:rPr lang="en-US" altLang="zh-TW" dirty="0" smtClean="0"/>
              <a:t>longitude (0</a:t>
            </a:r>
            <a:r>
              <a:rPr lang="zh-TW" altLang="en-US" baseline="30000" dirty="0">
                <a:latin typeface="新細明體"/>
              </a:rPr>
              <a:t> 。</a:t>
            </a:r>
            <a:r>
              <a:rPr lang="en-US" altLang="zh-TW" dirty="0" smtClean="0"/>
              <a:t>). </a:t>
            </a:r>
          </a:p>
          <a:p>
            <a:pPr algn="just"/>
            <a:r>
              <a:rPr lang="en-US" altLang="zh-TW" dirty="0" smtClean="0"/>
              <a:t>Compositing </a:t>
            </a:r>
            <a:r>
              <a:rPr lang="en-US" altLang="zh-TW" dirty="0"/>
              <a:t>these shifted regression maps yields </a:t>
            </a:r>
            <a:r>
              <a:rPr lang="en-US" altLang="zh-TW" dirty="0" smtClean="0"/>
              <a:t>a single </a:t>
            </a:r>
            <a:r>
              <a:rPr lang="en-US" altLang="zh-TW" dirty="0"/>
              <a:t>map that describes the mean structure of </a:t>
            </a:r>
            <a:r>
              <a:rPr lang="en-US" altLang="zh-TW" dirty="0" smtClean="0"/>
              <a:t>MJO related features </a:t>
            </a:r>
            <a:r>
              <a:rPr lang="en-US" altLang="zh-TW" dirty="0"/>
              <a:t>as they propagate across the </a:t>
            </a:r>
            <a:r>
              <a:rPr lang="en-US" altLang="zh-TW" dirty="0" smtClean="0"/>
              <a:t>Indo-Pacific warm </a:t>
            </a:r>
            <a:r>
              <a:rPr lang="en-US" altLang="zh-TW" dirty="0"/>
              <a:t>pool from </a:t>
            </a:r>
            <a:r>
              <a:rPr lang="en-US" altLang="zh-TW" dirty="0" smtClean="0"/>
              <a:t>60</a:t>
            </a:r>
            <a:r>
              <a:rPr lang="zh-TW" altLang="en-US" baseline="30000" dirty="0">
                <a:latin typeface="新細明體"/>
              </a:rPr>
              <a:t>。</a:t>
            </a:r>
            <a:r>
              <a:rPr lang="en-US" altLang="zh-TW" dirty="0" smtClean="0"/>
              <a:t>E </a:t>
            </a:r>
            <a:r>
              <a:rPr lang="en-US" altLang="zh-TW" dirty="0"/>
              <a:t>to the date line.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536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377336" cy="36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4946245" y="1862367"/>
            <a:ext cx="3772424" cy="3601612"/>
            <a:chOff x="4763401" y="1705747"/>
            <a:chExt cx="3252829" cy="31055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772816"/>
              <a:ext cx="272415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401" y="1705747"/>
              <a:ext cx="581025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6156176" y="289358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/>
              <a:t>ω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68344" y="422108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/>
              <a:t>ω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868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ERA Interim dataset </a:t>
            </a:r>
          </a:p>
          <a:p>
            <a:pPr marL="0" indent="0">
              <a:buNone/>
            </a:pPr>
            <a:r>
              <a:rPr lang="en-US" altLang="zh-TW" dirty="0" smtClean="0"/>
              <a:t>     Grid spacing : 1.5</a:t>
            </a:r>
            <a:r>
              <a:rPr lang="zh-TW" altLang="en-US" baseline="30000" dirty="0" smtClean="0">
                <a:latin typeface="新細明體"/>
                <a:ea typeface="新細明體"/>
              </a:rPr>
              <a:t>。</a:t>
            </a:r>
            <a:r>
              <a:rPr lang="en-US" altLang="zh-TW" dirty="0" smtClean="0"/>
              <a:t>X1.5</a:t>
            </a:r>
            <a:r>
              <a:rPr lang="zh-TW" altLang="en-US" baseline="30000" dirty="0" smtClean="0">
                <a:latin typeface="新細明體"/>
              </a:rPr>
              <a:t> 。</a:t>
            </a:r>
            <a:endParaRPr lang="en-US" altLang="zh-TW" baseline="30000" dirty="0" smtClean="0">
              <a:latin typeface="新細明體"/>
            </a:endParaRPr>
          </a:p>
          <a:p>
            <a:pPr marL="0" indent="0">
              <a:buNone/>
            </a:pPr>
            <a:r>
              <a:rPr lang="en-US" altLang="zh-TW" baseline="30000" dirty="0" smtClean="0">
                <a:latin typeface="新細明體"/>
              </a:rPr>
              <a:t>     </a:t>
            </a:r>
            <a:r>
              <a:rPr lang="en-US" altLang="zh-TW" dirty="0" smtClean="0">
                <a:latin typeface="新細明體"/>
              </a:rPr>
              <a:t> </a:t>
            </a:r>
            <a:r>
              <a:rPr lang="en-US" altLang="zh-TW" dirty="0"/>
              <a:t>Dataset from </a:t>
            </a:r>
            <a:r>
              <a:rPr lang="en-US" altLang="zh-TW" dirty="0" smtClean="0"/>
              <a:t>1979 </a:t>
            </a:r>
            <a:r>
              <a:rPr lang="en-US" altLang="zh-TW" dirty="0"/>
              <a:t>to </a:t>
            </a:r>
            <a:r>
              <a:rPr lang="en-US" altLang="zh-TW" dirty="0" smtClean="0"/>
              <a:t>2011</a:t>
            </a:r>
          </a:p>
          <a:p>
            <a:pPr marL="0" indent="0">
              <a:buNone/>
            </a:pPr>
            <a:r>
              <a:rPr lang="en-US" altLang="zh-TW" dirty="0" smtClean="0"/>
              <a:t>     29 </a:t>
            </a:r>
            <a:r>
              <a:rPr lang="en-US" altLang="zh-TW" dirty="0"/>
              <a:t>pressure levels </a:t>
            </a:r>
            <a:r>
              <a:rPr lang="en-US" altLang="zh-TW" dirty="0" smtClean="0"/>
              <a:t>from 1000 </a:t>
            </a:r>
            <a:r>
              <a:rPr lang="en-US" altLang="zh-TW" dirty="0"/>
              <a:t>to 50 </a:t>
            </a:r>
            <a:r>
              <a:rPr lang="en-US" altLang="zh-TW" dirty="0" err="1"/>
              <a:t>hPa</a:t>
            </a:r>
            <a:endParaRPr lang="en-US" altLang="zh-TW" dirty="0"/>
          </a:p>
          <a:p>
            <a:r>
              <a:rPr lang="en-US" altLang="zh-TW" dirty="0" smtClean="0"/>
              <a:t>OLR: </a:t>
            </a:r>
            <a:r>
              <a:rPr lang="en-US" altLang="zh-TW" dirty="0"/>
              <a:t>NOAA’s polar-orbiting satellites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Liebmann</a:t>
            </a:r>
            <a:r>
              <a:rPr lang="en-US" altLang="zh-TW" dirty="0" smtClean="0"/>
              <a:t> and Smith </a:t>
            </a:r>
            <a:r>
              <a:rPr lang="en-US" altLang="zh-TW" dirty="0"/>
              <a:t>1996)</a:t>
            </a:r>
            <a:endParaRPr lang="en-US" altLang="zh-TW" dirty="0" smtClean="0"/>
          </a:p>
          <a:p>
            <a:r>
              <a:rPr lang="en-US" altLang="zh-TW" dirty="0" smtClean="0"/>
              <a:t>Precipitation: Rainfall </a:t>
            </a:r>
            <a:r>
              <a:rPr lang="en-US" altLang="zh-TW" dirty="0"/>
              <a:t>Measurement Mission (TRMM-3B42; </a:t>
            </a:r>
            <a:r>
              <a:rPr lang="en-US" altLang="zh-TW" dirty="0" smtClean="0"/>
              <a:t>Huffman </a:t>
            </a:r>
            <a:r>
              <a:rPr lang="en-US" altLang="zh-TW" dirty="0"/>
              <a:t>et al. 2007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3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64861"/>
            <a:ext cx="5472608" cy="61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603913" y="188640"/>
            <a:ext cx="225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Warm pool composite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40352" y="1124744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Shaded:</a:t>
            </a:r>
          </a:p>
          <a:p>
            <a:r>
              <a:rPr lang="en-US" altLang="zh-TW" dirty="0" smtClean="0"/>
              <a:t>ω1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1052736"/>
            <a:ext cx="26116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Contour:</a:t>
            </a:r>
          </a:p>
          <a:p>
            <a:pPr algn="ctr"/>
            <a:r>
              <a:rPr lang="en-US" altLang="zh-TW" dirty="0" smtClean="0"/>
              <a:t>TRMM-3B42 precipitation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ERA-Interim precipitation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Water vapor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Water vapor tendency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191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475656" y="1484784"/>
            <a:ext cx="7056784" cy="4329424"/>
            <a:chOff x="1345217" y="552450"/>
            <a:chExt cx="6450996" cy="39577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05"/>
            <a:stretch/>
          </p:blipFill>
          <p:spPr bwMode="auto">
            <a:xfrm>
              <a:off x="1347788" y="552450"/>
              <a:ext cx="6448425" cy="362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258" b="84"/>
            <a:stretch/>
          </p:blipFill>
          <p:spPr bwMode="auto">
            <a:xfrm>
              <a:off x="1345217" y="4127156"/>
              <a:ext cx="6448425" cy="38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字方塊 5"/>
          <p:cNvSpPr txBox="1"/>
          <p:nvPr/>
        </p:nvSpPr>
        <p:spPr>
          <a:xfrm>
            <a:off x="3513653" y="378904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</a:t>
            </a:r>
            <a:r>
              <a:rPr lang="el-GR" altLang="zh-TW" dirty="0" smtClean="0"/>
              <a:t>ω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198571" y="39414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861712" y="431080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(∂q/∂t)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02439" y="44919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/>
              <a:t>ω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99476" y="980728"/>
            <a:ext cx="35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Vertical cross section (10</a:t>
            </a:r>
            <a:r>
              <a:rPr lang="zh-TW" altLang="en-US" baseline="30000" dirty="0" smtClean="0"/>
              <a:t>。</a:t>
            </a:r>
            <a:r>
              <a:rPr lang="en-US" altLang="zh-TW" dirty="0" smtClean="0"/>
              <a:t>S~10</a:t>
            </a:r>
            <a:r>
              <a:rPr lang="zh-TW" altLang="en-US" baseline="30000" dirty="0"/>
              <a:t> 。 </a:t>
            </a:r>
            <a:r>
              <a:rPr lang="en-US" altLang="zh-TW" dirty="0" smtClean="0"/>
              <a:t>N)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5496" y="1772816"/>
            <a:ext cx="1706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Shaded:</a:t>
            </a:r>
          </a:p>
          <a:p>
            <a:pPr algn="ctr"/>
            <a:r>
              <a:rPr lang="en-US" altLang="zh-TW" dirty="0" smtClean="0"/>
              <a:t>RH anomalies</a:t>
            </a:r>
          </a:p>
          <a:p>
            <a:pPr algn="ctr"/>
            <a:r>
              <a:rPr lang="en-US" altLang="zh-TW" dirty="0" smtClean="0"/>
              <a:t>Contoured:</a:t>
            </a:r>
          </a:p>
          <a:p>
            <a:pPr algn="ctr"/>
            <a:r>
              <a:rPr lang="en-US" altLang="zh-TW" dirty="0" smtClean="0"/>
              <a:t>q(0.025 gkg-1)</a:t>
            </a:r>
          </a:p>
          <a:p>
            <a:pPr algn="ctr"/>
            <a:r>
              <a:rPr lang="en-US" altLang="zh-TW" dirty="0" smtClean="0"/>
              <a:t>arrows:</a:t>
            </a:r>
          </a:p>
          <a:p>
            <a:pPr algn="ctr"/>
            <a:r>
              <a:rPr lang="en-US" altLang="zh-TW" dirty="0" smtClean="0"/>
              <a:t>Mass circulation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186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81138"/>
            <a:ext cx="62103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873842" y="34502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RH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03848" y="407707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OLR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16017" y="440253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</a:t>
            </a:r>
            <a:r>
              <a:rPr lang="el-GR" altLang="zh-TW" dirty="0" smtClean="0"/>
              <a:t>ω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2660" y="1772816"/>
            <a:ext cx="1592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Shaded:</a:t>
            </a:r>
          </a:p>
          <a:p>
            <a:pPr algn="ctr"/>
            <a:r>
              <a:rPr lang="en-US" altLang="zh-TW" dirty="0" smtClean="0"/>
              <a:t>RH</a:t>
            </a:r>
          </a:p>
          <a:p>
            <a:pPr algn="ctr"/>
            <a:r>
              <a:rPr lang="en-US" altLang="zh-TW" dirty="0" smtClean="0"/>
              <a:t>Contoured:</a:t>
            </a:r>
          </a:p>
          <a:p>
            <a:pPr algn="ctr"/>
            <a:r>
              <a:rPr lang="en-US" altLang="zh-TW" dirty="0" smtClean="0"/>
              <a:t>-</a:t>
            </a:r>
            <a:r>
              <a:rPr lang="el-GR" altLang="zh-TW" dirty="0" smtClean="0"/>
              <a:t>ω</a:t>
            </a:r>
            <a:r>
              <a:rPr lang="en-US" altLang="zh-TW" dirty="0" smtClean="0"/>
              <a:t>(1hPa day-1)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955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280"/>
            <a:ext cx="536904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06" y="170483"/>
            <a:ext cx="225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95" y="3047160"/>
            <a:ext cx="1800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02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399</Words>
  <Application>Microsoft Office PowerPoint</Application>
  <PresentationFormat>如螢幕大小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Three-Dimensional Structure and Evolution of the Moisture Field in the MJO</vt:lpstr>
      <vt:lpstr>introduction</vt:lpstr>
      <vt:lpstr>Warm pool composite</vt:lpstr>
      <vt:lpstr>PowerPoint 簡報</vt:lpstr>
      <vt:lpstr>data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Three-Dimensional Structure and Evolution of the Moisture Field in the MJO</dc:title>
  <dc:creator>xb110</dc:creator>
  <cp:lastModifiedBy>xb110</cp:lastModifiedBy>
  <cp:revision>12</cp:revision>
  <dcterms:created xsi:type="dcterms:W3CDTF">2016-05-23T03:41:41Z</dcterms:created>
  <dcterms:modified xsi:type="dcterms:W3CDTF">2016-06-30T06:30:30Z</dcterms:modified>
</cp:coreProperties>
</file>