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84" r:id="rId4"/>
    <p:sldId id="285" r:id="rId5"/>
    <p:sldId id="287" r:id="rId6"/>
    <p:sldId id="292" r:id="rId7"/>
    <p:sldId id="294" r:id="rId8"/>
    <p:sldId id="324" r:id="rId9"/>
    <p:sldId id="327" r:id="rId10"/>
    <p:sldId id="326" r:id="rId11"/>
    <p:sldId id="325" r:id="rId12"/>
    <p:sldId id="330" r:id="rId13"/>
    <p:sldId id="329" r:id="rId14"/>
    <p:sldId id="318" r:id="rId15"/>
    <p:sldId id="31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1" autoAdjust="0"/>
  </p:normalViewPr>
  <p:slideViewPr>
    <p:cSldViewPr>
      <p:cViewPr>
        <p:scale>
          <a:sx n="70" d="100"/>
          <a:sy n="70" d="100"/>
        </p:scale>
        <p:origin x="-138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2016/6/7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3100" b="1" dirty="0"/>
              <a:t>Incorporating </a:t>
            </a:r>
            <a:r>
              <a:rPr lang="en-US" altLang="zh-TW" sz="3100" b="1" dirty="0">
                <a:solidFill>
                  <a:srgbClr val="FF0000"/>
                </a:solidFill>
              </a:rPr>
              <a:t>diagnosed intercept parameters </a:t>
            </a:r>
            <a:r>
              <a:rPr lang="en-US" altLang="zh-TW" sz="3100" b="1" dirty="0"/>
              <a:t>and the </a:t>
            </a:r>
            <a:r>
              <a:rPr lang="en-US" altLang="zh-TW" sz="3100" b="1" dirty="0" err="1">
                <a:solidFill>
                  <a:srgbClr val="FF0000"/>
                </a:solidFill>
              </a:rPr>
              <a:t>graupel</a:t>
            </a:r>
            <a:r>
              <a:rPr lang="en-US" altLang="zh-TW" sz="3100" b="1" dirty="0">
                <a:solidFill>
                  <a:srgbClr val="FF0000"/>
                </a:solidFill>
              </a:rPr>
              <a:t> category </a:t>
            </a:r>
            <a:r>
              <a:rPr lang="en-US" altLang="zh-TW" sz="3100" b="1" dirty="0"/>
              <a:t>within the </a:t>
            </a:r>
            <a:r>
              <a:rPr lang="en-US" altLang="zh-TW" sz="3100" b="1" dirty="0">
                <a:solidFill>
                  <a:srgbClr val="FF0000"/>
                </a:solidFill>
              </a:rPr>
              <a:t>ARPS cloud analysis system</a:t>
            </a:r>
            <a:r>
              <a:rPr lang="en-US" altLang="zh-TW" sz="3100" b="1" dirty="0"/>
              <a:t> for the initialization of double-moment microphysics: Testing with a squall line over south China</a:t>
            </a:r>
            <a:endParaRPr lang="zh-TW" altLang="en-US" sz="31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Pan, Y., M. </a:t>
            </a:r>
            <a:r>
              <a:rPr lang="en-US" altLang="zh-TW" sz="1800" dirty="0" err="1"/>
              <a:t>Xue</a:t>
            </a:r>
            <a:r>
              <a:rPr lang="en-US" altLang="zh-TW" sz="1800" dirty="0"/>
              <a:t>, and G. </a:t>
            </a:r>
            <a:r>
              <a:rPr lang="en-US" altLang="zh-TW" sz="1800" dirty="0" err="1"/>
              <a:t>Ge</a:t>
            </a:r>
            <a:r>
              <a:rPr lang="en-US" altLang="zh-TW" sz="1800" dirty="0"/>
              <a:t>, </a:t>
            </a:r>
            <a:r>
              <a:rPr lang="en-US" altLang="zh-TW" sz="1800" dirty="0" smtClean="0"/>
              <a:t>2016</a:t>
            </a:r>
          </a:p>
          <a:p>
            <a:r>
              <a:rPr lang="en-US" altLang="zh-TW" sz="1800" i="1" dirty="0"/>
              <a:t>Mon. </a:t>
            </a:r>
            <a:r>
              <a:rPr lang="en-US" altLang="zh-TW" sz="1800" i="1" dirty="0" err="1"/>
              <a:t>Wea</a:t>
            </a:r>
            <a:r>
              <a:rPr lang="en-US" altLang="zh-TW" sz="1800" i="1" dirty="0"/>
              <a:t>. Rev., 144, 371–392.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2016/06/07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12" y="0"/>
            <a:ext cx="4173520" cy="686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42" y="0"/>
            <a:ext cx="4822875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8" y="-1"/>
            <a:ext cx="7507448" cy="415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7" y="4293096"/>
            <a:ext cx="7781259" cy="230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6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688631" cy="408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80942"/>
            <a:ext cx="5772150" cy="26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5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81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cloud and precipitation PSDs </a:t>
            </a:r>
            <a:r>
              <a:rPr lang="en-US" altLang="zh-TW" sz="2000" dirty="0" smtClean="0"/>
              <a:t>are often </a:t>
            </a:r>
            <a:r>
              <a:rPr lang="en-US" altLang="zh-TW" sz="2000" dirty="0"/>
              <a:t>represented by a gamma size </a:t>
            </a:r>
            <a:r>
              <a:rPr lang="en-US" altLang="zh-TW" sz="2000" dirty="0" smtClean="0"/>
              <a:t>distribution:</a:t>
            </a:r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dirty="0" err="1"/>
              <a:t>zeroth</a:t>
            </a:r>
            <a:r>
              <a:rPr lang="en-US" altLang="zh-TW" sz="2000" dirty="0"/>
              <a:t> moment of PSD is the </a:t>
            </a:r>
            <a:r>
              <a:rPr lang="en-US" altLang="zh-TW" sz="2000" dirty="0">
                <a:solidFill>
                  <a:srgbClr val="FF0000"/>
                </a:solidFill>
              </a:rPr>
              <a:t>total number </a:t>
            </a:r>
            <a:r>
              <a:rPr lang="en-US" altLang="zh-TW" sz="2000" dirty="0" smtClean="0">
                <a:solidFill>
                  <a:srgbClr val="FF0000"/>
                </a:solidFill>
              </a:rPr>
              <a:t>concentration</a:t>
            </a:r>
            <a:r>
              <a:rPr lang="en-US" altLang="zh-TW" sz="2000" dirty="0" smtClean="0"/>
              <a:t>, the </a:t>
            </a:r>
            <a:r>
              <a:rPr lang="en-US" altLang="zh-TW" sz="2000" dirty="0"/>
              <a:t>third moment is proportional to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mass mixing </a:t>
            </a:r>
            <a:r>
              <a:rPr lang="en-US" altLang="zh-TW" sz="2000" dirty="0">
                <a:solidFill>
                  <a:srgbClr val="FF0000"/>
                </a:solidFill>
              </a:rPr>
              <a:t>ratio</a:t>
            </a:r>
            <a:r>
              <a:rPr lang="en-US" altLang="zh-TW" sz="2000" dirty="0"/>
              <a:t>, and the sixth moment is related to </a:t>
            </a:r>
            <a:r>
              <a:rPr lang="en-US" altLang="zh-TW" sz="2000" dirty="0" smtClean="0"/>
              <a:t>the </a:t>
            </a:r>
            <a:r>
              <a:rPr lang="en-US" altLang="zh-TW" sz="2000" dirty="0" smtClean="0">
                <a:solidFill>
                  <a:srgbClr val="FF0000"/>
                </a:solidFill>
              </a:rPr>
              <a:t>reflectivity </a:t>
            </a:r>
            <a:r>
              <a:rPr lang="en-US" altLang="zh-TW" sz="2000" dirty="0">
                <a:solidFill>
                  <a:srgbClr val="FF0000"/>
                </a:solidFill>
              </a:rPr>
              <a:t>factor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281445" cy="148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24" y="4509120"/>
            <a:ext cx="5184576" cy="145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pPr lvl="0"/>
            <a:r>
              <a:rPr lang="en-US" altLang="zh-TW" sz="2000" dirty="0">
                <a:solidFill>
                  <a:prstClr val="black"/>
                </a:solidFill>
              </a:rPr>
              <a:t>retrieves precipitation </a:t>
            </a:r>
            <a:r>
              <a:rPr lang="en-US" altLang="zh-TW" sz="2000" dirty="0">
                <a:solidFill>
                  <a:srgbClr val="FF0000"/>
                </a:solidFill>
              </a:rPr>
              <a:t>mixing ratios </a:t>
            </a:r>
            <a:r>
              <a:rPr lang="en-US" altLang="zh-TW" sz="2000" dirty="0">
                <a:solidFill>
                  <a:prstClr val="black"/>
                </a:solidFill>
              </a:rPr>
              <a:t>according to the </a:t>
            </a:r>
            <a:r>
              <a:rPr lang="en-US" altLang="zh-TW" sz="2000" dirty="0">
                <a:solidFill>
                  <a:srgbClr val="FF0000"/>
                </a:solidFill>
              </a:rPr>
              <a:t>reflectivity formula </a:t>
            </a:r>
            <a:r>
              <a:rPr lang="en-US" altLang="zh-TW" sz="2000" dirty="0">
                <a:solidFill>
                  <a:prstClr val="black"/>
                </a:solidFill>
              </a:rPr>
              <a:t>defined in Smith et al. (1975). </a:t>
            </a:r>
            <a:r>
              <a:rPr lang="en-US" altLang="zh-TW" sz="2000" dirty="0">
                <a:solidFill>
                  <a:srgbClr val="FF0000"/>
                </a:solidFill>
              </a:rPr>
              <a:t>(SMO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</a:p>
          <a:p>
            <a:pPr lvl="0"/>
            <a:endParaRPr lang="en-US" altLang="zh-TW" sz="2000" dirty="0">
              <a:solidFill>
                <a:srgbClr val="FF0000"/>
              </a:solidFill>
            </a:endParaRPr>
          </a:p>
          <a:p>
            <a:pPr lvl="0"/>
            <a:endParaRPr lang="en-US" altLang="zh-TW" sz="2000" dirty="0">
              <a:solidFill>
                <a:srgbClr val="FF0000"/>
              </a:solidFill>
            </a:endParaRPr>
          </a:p>
          <a:p>
            <a:pPr lvl="0"/>
            <a:endParaRPr lang="en-US" altLang="zh-TW" sz="2000" dirty="0" smtClean="0">
              <a:solidFill>
                <a:prstClr val="black"/>
              </a:solidFill>
            </a:endParaRPr>
          </a:p>
          <a:p>
            <a:pPr lvl="0"/>
            <a:endParaRPr lang="en-US" altLang="zh-TW" sz="2000" dirty="0">
              <a:solidFill>
                <a:prstClr val="black"/>
              </a:solidFill>
            </a:endParaRPr>
          </a:p>
          <a:p>
            <a:pPr lvl="0"/>
            <a:endParaRPr lang="en-US" altLang="zh-TW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TW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sz="2000" dirty="0" smtClean="0">
                <a:solidFill>
                  <a:prstClr val="black"/>
                </a:solidFill>
              </a:rPr>
              <a:t>the </a:t>
            </a:r>
            <a:r>
              <a:rPr lang="en-US" altLang="zh-TW" sz="2000" dirty="0">
                <a:solidFill>
                  <a:prstClr val="black"/>
                </a:solidFill>
              </a:rPr>
              <a:t>diagnoses of the </a:t>
            </a:r>
            <a:r>
              <a:rPr lang="en-US" altLang="zh-TW" sz="2000" dirty="0">
                <a:solidFill>
                  <a:srgbClr val="FF0000"/>
                </a:solidFill>
              </a:rPr>
              <a:t>total number concentrations </a:t>
            </a:r>
            <a:r>
              <a:rPr lang="en-US" altLang="zh-TW" sz="2000" dirty="0">
                <a:solidFill>
                  <a:prstClr val="black"/>
                </a:solidFill>
              </a:rPr>
              <a:t>given the </a:t>
            </a:r>
            <a:r>
              <a:rPr lang="en-US" altLang="zh-TW" sz="2000" dirty="0">
                <a:solidFill>
                  <a:srgbClr val="FF0000"/>
                </a:solidFill>
              </a:rPr>
              <a:t>reflectivity</a:t>
            </a:r>
            <a:r>
              <a:rPr lang="en-US" altLang="zh-TW" sz="2000" dirty="0">
                <a:solidFill>
                  <a:prstClr val="black"/>
                </a:solidFill>
              </a:rPr>
              <a:t> contribution of a given species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endParaRPr lang="da-DK" altLang="zh-TW" sz="2000" dirty="0" smtClean="0"/>
          </a:p>
          <a:p>
            <a:endParaRPr lang="da-DK" altLang="zh-TW" sz="2000" dirty="0"/>
          </a:p>
          <a:p>
            <a:endParaRPr lang="en-US" altLang="zh-TW" sz="2000" dirty="0" smtClean="0">
              <a:solidFill>
                <a:srgbClr val="FF0000"/>
              </a:solidFill>
            </a:endParaRPr>
          </a:p>
          <a:p>
            <a:endParaRPr lang="en-US" altLang="zh-TW" sz="2000" dirty="0" smtClean="0">
              <a:solidFill>
                <a:srgbClr val="FF0000"/>
              </a:solidFill>
            </a:endParaRPr>
          </a:p>
          <a:p>
            <a:endParaRPr lang="en-US" altLang="zh-TW" sz="2000" dirty="0">
              <a:solidFill>
                <a:srgbClr val="FF0000"/>
              </a:solidFill>
            </a:endParaRPr>
          </a:p>
          <a:p>
            <a:endParaRPr lang="en-US" altLang="zh-TW" sz="2000" dirty="0" smtClean="0">
              <a:solidFill>
                <a:srgbClr val="FF0000"/>
              </a:solidFill>
            </a:endParaRPr>
          </a:p>
          <a:p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9144001" cy="198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68" y="4725144"/>
            <a:ext cx="482286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lvl="0"/>
            <a:r>
              <a:rPr lang="da-DK" altLang="zh-TW" sz="2000" dirty="0">
                <a:solidFill>
                  <a:prstClr val="black"/>
                </a:solidFill>
              </a:rPr>
              <a:t>Wainwright et al. (2014</a:t>
            </a:r>
            <a:r>
              <a:rPr lang="en-US" altLang="zh-TW" sz="2000" dirty="0">
                <a:solidFill>
                  <a:prstClr val="black"/>
                </a:solidFill>
              </a:rPr>
              <a:t>) formulated and tested diagnostic relationships between the </a:t>
            </a:r>
            <a:r>
              <a:rPr lang="en-US" altLang="zh-TW" sz="2000" dirty="0">
                <a:solidFill>
                  <a:srgbClr val="FF0000"/>
                </a:solidFill>
              </a:rPr>
              <a:t>intercept parameter </a:t>
            </a:r>
            <a:r>
              <a:rPr lang="en-US" altLang="zh-TW" sz="2000" dirty="0">
                <a:solidFill>
                  <a:prstClr val="black"/>
                </a:solidFill>
              </a:rPr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water/ice content </a:t>
            </a:r>
            <a:r>
              <a:rPr lang="en-US" altLang="zh-TW" sz="2000" dirty="0">
                <a:solidFill>
                  <a:prstClr val="black"/>
                </a:solidFill>
              </a:rPr>
              <a:t>for rain, snow, </a:t>
            </a:r>
            <a:r>
              <a:rPr lang="en-US" altLang="zh-TW" sz="2000" dirty="0" err="1">
                <a:solidFill>
                  <a:prstClr val="black"/>
                </a:solidFill>
              </a:rPr>
              <a:t>graupel</a:t>
            </a:r>
            <a:r>
              <a:rPr lang="en-US" altLang="zh-TW" sz="2000" dirty="0">
                <a:solidFill>
                  <a:prstClr val="black"/>
                </a:solidFill>
              </a:rPr>
              <a:t>, and hail </a:t>
            </a:r>
            <a:endParaRPr lang="en-US" altLang="zh-TW" sz="2000" dirty="0" smtClean="0">
              <a:solidFill>
                <a:prstClr val="black"/>
              </a:solidFill>
            </a:endParaRPr>
          </a:p>
          <a:p>
            <a:pPr lvl="0"/>
            <a:endParaRPr lang="en-US" altLang="zh-TW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endParaRPr lang="zh-TW" alt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1206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95"/>
            <a:ext cx="9143999" cy="16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624"/>
            <a:ext cx="595792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3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The ARPS </a:t>
            </a:r>
            <a:r>
              <a:rPr lang="en-US" altLang="zh-TW" sz="2000" dirty="0" smtClean="0"/>
              <a:t>model </a:t>
            </a:r>
            <a:r>
              <a:rPr lang="en-US" altLang="zh-TW" sz="2000" dirty="0"/>
              <a:t>is a three-dimensional </a:t>
            </a:r>
            <a:r>
              <a:rPr lang="en-US" altLang="zh-TW" sz="2000" dirty="0" err="1" smtClean="0"/>
              <a:t>nonhydrostatic</a:t>
            </a:r>
            <a:r>
              <a:rPr lang="en-US" altLang="zh-TW" sz="2000" dirty="0" smtClean="0"/>
              <a:t>, compressible </a:t>
            </a:r>
            <a:r>
              <a:rPr lang="en-US" altLang="zh-TW" sz="2000" dirty="0"/>
              <a:t>atmospheric </a:t>
            </a:r>
            <a:r>
              <a:rPr lang="en-US" altLang="zh-TW" sz="2000" dirty="0" smtClean="0"/>
              <a:t>model</a:t>
            </a:r>
          </a:p>
          <a:p>
            <a:endParaRPr lang="zh-TW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176464" cy="418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0"/>
            <a:ext cx="9144000" cy="290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3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61283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8003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" y="620688"/>
            <a:ext cx="8949308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2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92" y="116632"/>
            <a:ext cx="7021199" cy="665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4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187</Words>
  <Application>Microsoft Office PowerPoint</Application>
  <PresentationFormat>如螢幕大小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Incorporating diagnosed intercept parameters and the graupel category within the ARPS cloud analysis system for the initialization of double-moment microphysics: Testing with a squall line over south China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繆炯恩</cp:lastModifiedBy>
  <cp:revision>184</cp:revision>
  <dcterms:created xsi:type="dcterms:W3CDTF">2013-11-23T06:53:26Z</dcterms:created>
  <dcterms:modified xsi:type="dcterms:W3CDTF">2016-06-07T01:52:38Z</dcterms:modified>
</cp:coreProperties>
</file>