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7" r:id="rId3"/>
    <p:sldId id="284" r:id="rId4"/>
    <p:sldId id="285" r:id="rId5"/>
    <p:sldId id="287" r:id="rId6"/>
    <p:sldId id="292" r:id="rId7"/>
    <p:sldId id="293" r:id="rId8"/>
    <p:sldId id="294" r:id="rId9"/>
    <p:sldId id="295" r:id="rId10"/>
    <p:sldId id="297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11" r:id="rId20"/>
    <p:sldId id="312" r:id="rId21"/>
    <p:sldId id="313" r:id="rId22"/>
    <p:sldId id="314" r:id="rId23"/>
    <p:sldId id="315" r:id="rId24"/>
    <p:sldId id="316" r:id="rId25"/>
    <p:sldId id="323" r:id="rId26"/>
    <p:sldId id="322" r:id="rId27"/>
    <p:sldId id="321" r:id="rId28"/>
    <p:sldId id="320" r:id="rId29"/>
    <p:sldId id="319" r:id="rId30"/>
    <p:sldId id="318" r:id="rId31"/>
    <p:sldId id="317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1" autoAdjust="0"/>
  </p:normalViewPr>
  <p:slideViewPr>
    <p:cSldViewPr>
      <p:cViewPr>
        <p:scale>
          <a:sx n="70" d="100"/>
          <a:sy n="70" d="100"/>
        </p:scale>
        <p:origin x="-138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2016/5/10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2800" dirty="0" err="1">
                <a:solidFill>
                  <a:srgbClr val="FF0000"/>
                </a:solidFill>
              </a:rPr>
              <a:t>Mesoscale</a:t>
            </a:r>
            <a:r>
              <a:rPr lang="en-US" altLang="zh-TW" sz="2800" dirty="0">
                <a:solidFill>
                  <a:srgbClr val="FF0000"/>
                </a:solidFill>
              </a:rPr>
              <a:t> Vortex Development </a:t>
            </a:r>
            <a:r>
              <a:rPr lang="en-US" altLang="zh-TW" sz="2800" dirty="0"/>
              <a:t>during Extreme Precipitation: </a:t>
            </a:r>
            <a:r>
              <a:rPr lang="en-US" altLang="zh-TW" sz="2800" dirty="0" err="1" smtClean="0"/>
              <a:t>Colorado,September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2013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de-DE" altLang="zh-TW" sz="1800" dirty="0"/>
              <a:t>Morales, A., R. S. Schumacher, and S. M. Kreidenwes, </a:t>
            </a:r>
            <a:r>
              <a:rPr lang="de-DE" altLang="zh-TW" sz="1800" dirty="0" smtClean="0"/>
              <a:t>2015</a:t>
            </a:r>
          </a:p>
          <a:p>
            <a:r>
              <a:rPr lang="en-US" altLang="zh-TW" sz="1800" i="1" dirty="0"/>
              <a:t>Mon. </a:t>
            </a:r>
            <a:r>
              <a:rPr lang="en-US" altLang="zh-TW" sz="1800" i="1" dirty="0" err="1"/>
              <a:t>Wea</a:t>
            </a:r>
            <a:r>
              <a:rPr lang="en-US" altLang="zh-TW" sz="1800" i="1" dirty="0"/>
              <a:t>. Rev., 143, 4943–4962.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2016/05/10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We hypothesize that </a:t>
            </a:r>
            <a:r>
              <a:rPr lang="en-US" altLang="zh-TW" sz="2000" dirty="0">
                <a:solidFill>
                  <a:srgbClr val="FF0000"/>
                </a:solidFill>
              </a:rPr>
              <a:t>the vertical profile of LH </a:t>
            </a:r>
            <a:r>
              <a:rPr lang="en-US" altLang="zh-TW" sz="2000" dirty="0"/>
              <a:t>played </a:t>
            </a:r>
            <a:r>
              <a:rPr lang="en-US" altLang="zh-TW" sz="2000" dirty="0" smtClean="0"/>
              <a:t>a more </a:t>
            </a:r>
            <a:r>
              <a:rPr lang="en-US" altLang="zh-TW" sz="2000" dirty="0"/>
              <a:t>critical role in the intensification of </a:t>
            </a:r>
            <a:r>
              <a:rPr lang="en-US" altLang="zh-TW" sz="2000" dirty="0" err="1" smtClean="0"/>
              <a:t>mesovortex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than did </a:t>
            </a:r>
            <a:r>
              <a:rPr lang="en-US" altLang="zh-TW" sz="2000" dirty="0" smtClean="0">
                <a:solidFill>
                  <a:srgbClr val="FF0000"/>
                </a:solidFill>
              </a:rPr>
              <a:t>lee vortex </a:t>
            </a:r>
            <a:r>
              <a:rPr lang="en-US" altLang="zh-TW" sz="2000" dirty="0">
                <a:solidFill>
                  <a:srgbClr val="FF0000"/>
                </a:solidFill>
              </a:rPr>
              <a:t>formation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46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version 3.3.1 </a:t>
            </a:r>
            <a:r>
              <a:rPr lang="en-US" altLang="zh-TW" sz="2400" dirty="0" smtClean="0"/>
              <a:t>of ARW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two-way nested </a:t>
            </a:r>
            <a:r>
              <a:rPr lang="en-US" altLang="zh-TW" sz="2400" dirty="0">
                <a:solidFill>
                  <a:srgbClr val="FF0000"/>
                </a:solidFill>
              </a:rPr>
              <a:t>grid </a:t>
            </a:r>
            <a:r>
              <a:rPr lang="en-US" altLang="zh-TW" sz="2400" dirty="0"/>
              <a:t>with three </a:t>
            </a:r>
            <a:r>
              <a:rPr lang="en-US" altLang="zh-TW" sz="2400" dirty="0" smtClean="0"/>
              <a:t>domains: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36, 12, and 4 </a:t>
            </a:r>
            <a:r>
              <a:rPr lang="en-US" altLang="zh-TW" sz="2400" dirty="0" smtClean="0">
                <a:solidFill>
                  <a:srgbClr val="FF0000"/>
                </a:solidFill>
              </a:rPr>
              <a:t>km</a:t>
            </a:r>
          </a:p>
          <a:p>
            <a:r>
              <a:rPr lang="en-US" altLang="zh-TW" sz="2400" dirty="0"/>
              <a:t>36 stretched vertical levels (higher resolution near </a:t>
            </a:r>
            <a:r>
              <a:rPr lang="en-US" altLang="zh-TW" sz="2400" dirty="0" smtClean="0"/>
              <a:t>the surface)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Thompson microphysics </a:t>
            </a:r>
            <a:r>
              <a:rPr lang="en-US" altLang="zh-TW" sz="2400" dirty="0" smtClean="0">
                <a:solidFill>
                  <a:srgbClr val="FF0000"/>
                </a:solidFill>
              </a:rPr>
              <a:t>scheme</a:t>
            </a:r>
            <a:endParaRPr lang="en-US" altLang="zh-TW" sz="2400" dirty="0"/>
          </a:p>
          <a:p>
            <a:r>
              <a:rPr lang="en-US" altLang="zh-TW" sz="2000" dirty="0" err="1" smtClean="0"/>
              <a:t>Dudhia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shortwave </a:t>
            </a:r>
            <a:r>
              <a:rPr lang="en-US" altLang="zh-TW" sz="2000" dirty="0" smtClean="0"/>
              <a:t>radiation</a:t>
            </a:r>
          </a:p>
          <a:p>
            <a:r>
              <a:rPr lang="en-US" altLang="zh-TW" sz="2000" dirty="0"/>
              <a:t>the Rapid </a:t>
            </a:r>
            <a:r>
              <a:rPr lang="en-US" altLang="zh-TW" sz="2000" dirty="0" err="1"/>
              <a:t>Radiative</a:t>
            </a:r>
            <a:r>
              <a:rPr lang="en-US" altLang="zh-TW" sz="2000" dirty="0"/>
              <a:t> Transfer </a:t>
            </a:r>
            <a:r>
              <a:rPr lang="en-US" altLang="zh-TW" sz="2000" dirty="0" smtClean="0"/>
              <a:t>Model </a:t>
            </a:r>
            <a:r>
              <a:rPr lang="fr-FR" altLang="zh-TW" sz="2000" dirty="0" smtClean="0"/>
              <a:t>longwave radiation</a:t>
            </a:r>
          </a:p>
          <a:p>
            <a:r>
              <a:rPr lang="en-US" altLang="zh-TW" sz="2000" dirty="0"/>
              <a:t>the </a:t>
            </a:r>
            <a:r>
              <a:rPr lang="en-US" altLang="zh-TW" sz="2000" dirty="0" smtClean="0"/>
              <a:t>four-layer Noah </a:t>
            </a:r>
            <a:r>
              <a:rPr lang="en-US" altLang="zh-TW" sz="2000" dirty="0"/>
              <a:t>land surface </a:t>
            </a:r>
            <a:r>
              <a:rPr lang="en-US" altLang="zh-TW" sz="2000" dirty="0" smtClean="0"/>
              <a:t>model</a:t>
            </a:r>
          </a:p>
          <a:p>
            <a:r>
              <a:rPr lang="en-US" altLang="zh-TW" sz="2000" dirty="0" err="1"/>
              <a:t>Yonsei</a:t>
            </a:r>
            <a:r>
              <a:rPr lang="en-US" altLang="zh-TW" sz="2000" dirty="0"/>
              <a:t> University </a:t>
            </a:r>
            <a:r>
              <a:rPr lang="en-US" altLang="zh-TW" sz="2000" dirty="0" smtClean="0"/>
              <a:t> planetary boundary </a:t>
            </a:r>
            <a:r>
              <a:rPr lang="en-US" altLang="zh-TW" sz="2000" dirty="0"/>
              <a:t>layer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1) LATENT HEATING </a:t>
            </a:r>
            <a:r>
              <a:rPr lang="en-US" altLang="zh-TW" dirty="0" smtClean="0"/>
              <a:t>EXPERIMENTS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881313"/>
            <a:ext cx="86010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2) SENSITIVITY TO NORTH–SOUTH VARIATIONS </a:t>
            </a:r>
            <a:r>
              <a:rPr lang="en-US" altLang="zh-TW" dirty="0" smtClean="0"/>
              <a:t>IN TOPOGRAPHY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" y="2564904"/>
            <a:ext cx="795993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26" y="116632"/>
            <a:ext cx="587334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0" y="116632"/>
            <a:ext cx="796986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51" y="0"/>
            <a:ext cx="6335701" cy="685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0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32" y="116632"/>
            <a:ext cx="570633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54" y="188640"/>
            <a:ext cx="4841017" cy="655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4" y="260648"/>
            <a:ext cx="754965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9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During 9–16 September 2013, a </a:t>
            </a:r>
            <a:r>
              <a:rPr lang="en-US" altLang="zh-TW" sz="2000" dirty="0">
                <a:solidFill>
                  <a:srgbClr val="FF0000"/>
                </a:solidFill>
              </a:rPr>
              <a:t>slow-moving </a:t>
            </a:r>
            <a:r>
              <a:rPr lang="en-US" altLang="zh-TW" sz="2000" dirty="0" smtClean="0">
                <a:solidFill>
                  <a:srgbClr val="FF0000"/>
                </a:solidFill>
              </a:rPr>
              <a:t>upper-level cutoff </a:t>
            </a:r>
            <a:r>
              <a:rPr lang="en-US" altLang="zh-TW" sz="2000" dirty="0">
                <a:solidFill>
                  <a:srgbClr val="FF0000"/>
                </a:solidFill>
              </a:rPr>
              <a:t>low </a:t>
            </a:r>
            <a:r>
              <a:rPr lang="en-US" altLang="zh-TW" sz="2000" dirty="0"/>
              <a:t>in the southwestern United States funneled </a:t>
            </a:r>
            <a:r>
              <a:rPr lang="en-US" altLang="zh-TW" sz="2000" dirty="0" smtClean="0"/>
              <a:t>unseasonal amounts </a:t>
            </a:r>
            <a:r>
              <a:rPr lang="en-US" altLang="zh-TW" sz="2000" dirty="0"/>
              <a:t>of moisture to the Colorado Front </a:t>
            </a:r>
            <a:r>
              <a:rPr lang="en-US" altLang="zh-TW" sz="2000" dirty="0" smtClean="0"/>
              <a:t>Range resulting </a:t>
            </a:r>
            <a:r>
              <a:rPr lang="en-US" altLang="zh-TW" sz="2000" dirty="0"/>
              <a:t>in </a:t>
            </a:r>
            <a:r>
              <a:rPr lang="en-US" altLang="zh-TW" sz="2000" dirty="0">
                <a:solidFill>
                  <a:srgbClr val="FF0000"/>
                </a:solidFill>
              </a:rPr>
              <a:t>extreme precipitation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flooding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en-US" altLang="zh-TW" sz="2000" dirty="0">
                <a:solidFill>
                  <a:srgbClr val="FF0000"/>
                </a:solidFill>
              </a:rPr>
              <a:t>colder cloud tops and lightning </a:t>
            </a:r>
            <a:r>
              <a:rPr lang="en-US" altLang="zh-TW" sz="2000" dirty="0" smtClean="0"/>
              <a:t>were observed </a:t>
            </a:r>
            <a:r>
              <a:rPr lang="en-US" altLang="zh-TW" sz="2000" dirty="0"/>
              <a:t>over </a:t>
            </a:r>
            <a:r>
              <a:rPr lang="en-US" altLang="zh-TW" sz="2000" dirty="0">
                <a:solidFill>
                  <a:srgbClr val="FF0000"/>
                </a:solidFill>
              </a:rPr>
              <a:t>Boulder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as </a:t>
            </a:r>
            <a:r>
              <a:rPr lang="en-US" altLang="zh-TW" sz="2000" dirty="0"/>
              <a:t>the city and </a:t>
            </a:r>
            <a:r>
              <a:rPr lang="en-US" altLang="zh-TW" sz="2000" dirty="0" smtClean="0"/>
              <a:t>adjacent foothills </a:t>
            </a:r>
            <a:r>
              <a:rPr lang="en-US" altLang="zh-TW" sz="2000" dirty="0"/>
              <a:t>experienced flash flooding caused by high </a:t>
            </a:r>
            <a:r>
              <a:rPr lang="en-US" altLang="zh-TW" sz="2000" dirty="0" smtClean="0"/>
              <a:t>rain rates              </a:t>
            </a:r>
            <a:r>
              <a:rPr lang="en-US" altLang="zh-TW" sz="2000" dirty="0" smtClean="0">
                <a:solidFill>
                  <a:srgbClr val="FF0000"/>
                </a:solidFill>
              </a:rPr>
              <a:t>( &gt; 40 mm/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hr</a:t>
            </a:r>
            <a:r>
              <a:rPr lang="en-US" altLang="zh-TW" sz="2000" dirty="0" smtClean="0">
                <a:solidFill>
                  <a:srgbClr val="FF0000"/>
                </a:solidFill>
              </a:rPr>
              <a:t> ) </a:t>
            </a:r>
            <a:r>
              <a:rPr lang="en-US" altLang="zh-TW" sz="2000" dirty="0"/>
              <a:t>accumulating over </a:t>
            </a:r>
            <a:r>
              <a:rPr lang="en-US" altLang="zh-TW" sz="2000" dirty="0">
                <a:solidFill>
                  <a:srgbClr val="FF0000"/>
                </a:solidFill>
              </a:rPr>
              <a:t>180 mm of </a:t>
            </a:r>
            <a:r>
              <a:rPr lang="en-US" altLang="zh-TW" sz="2000" dirty="0" smtClean="0">
                <a:solidFill>
                  <a:srgbClr val="FF0000"/>
                </a:solidFill>
              </a:rPr>
              <a:t>rain from </a:t>
            </a:r>
            <a:r>
              <a:rPr lang="en-US" altLang="zh-TW" sz="2000" dirty="0">
                <a:solidFill>
                  <a:srgbClr val="FF0000"/>
                </a:solidFill>
              </a:rPr>
              <a:t>0000 to 0600 UTC </a:t>
            </a:r>
            <a:r>
              <a:rPr lang="en-US" altLang="zh-TW" sz="2000" dirty="0"/>
              <a:t>12 </a:t>
            </a:r>
            <a:r>
              <a:rPr lang="en-US" altLang="zh-TW" sz="2000" dirty="0" smtClean="0"/>
              <a:t>September</a:t>
            </a: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8" y="0"/>
            <a:ext cx="625788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87" y="0"/>
            <a:ext cx="4964185" cy="67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2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5" y="332655"/>
            <a:ext cx="4432789" cy="6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15" y="332654"/>
            <a:ext cx="4687685" cy="516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3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80" y="0"/>
            <a:ext cx="45745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48395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64" y="0"/>
            <a:ext cx="70252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56258" cy="380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Turning off LH </a:t>
            </a:r>
            <a:r>
              <a:rPr lang="en-US" altLang="zh-TW" sz="2000" dirty="0"/>
              <a:t>for the entire simulation resulted in </a:t>
            </a:r>
            <a:r>
              <a:rPr lang="en-US" altLang="zh-TW" sz="2000" dirty="0" smtClean="0">
                <a:solidFill>
                  <a:srgbClr val="FF0000"/>
                </a:solidFill>
              </a:rPr>
              <a:t>no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mesovortex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intensification</a:t>
            </a:r>
            <a:r>
              <a:rPr lang="en-US" altLang="zh-TW" sz="2000" dirty="0"/>
              <a:t>, whereas a run similar to </a:t>
            </a:r>
            <a:r>
              <a:rPr lang="en-US" altLang="zh-TW" sz="2000" dirty="0" smtClean="0"/>
              <a:t>the control </a:t>
            </a:r>
            <a:r>
              <a:rPr lang="en-US" altLang="zh-TW" sz="2000" dirty="0"/>
              <a:t>but with </a:t>
            </a:r>
            <a:r>
              <a:rPr lang="en-US" altLang="zh-TW" sz="2000" dirty="0">
                <a:solidFill>
                  <a:srgbClr val="FF0000"/>
                </a:solidFill>
              </a:rPr>
              <a:t>modified terrain still produced a </a:t>
            </a:r>
            <a:r>
              <a:rPr lang="en-US" altLang="zh-TW" sz="2000" dirty="0" err="1">
                <a:solidFill>
                  <a:srgbClr val="FF0000"/>
                </a:solidFill>
              </a:rPr>
              <a:t>mesovortex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LH </a:t>
            </a:r>
            <a:r>
              <a:rPr lang="en-US" altLang="zh-TW" sz="2000" dirty="0">
                <a:solidFill>
                  <a:srgbClr val="FF0000"/>
                </a:solidFill>
              </a:rPr>
              <a:t>just </a:t>
            </a:r>
            <a:r>
              <a:rPr lang="en-US" altLang="zh-TW" sz="2000" dirty="0" smtClean="0">
                <a:solidFill>
                  <a:srgbClr val="FF0000"/>
                </a:solidFill>
              </a:rPr>
              <a:t>before and </a:t>
            </a:r>
            <a:r>
              <a:rPr lang="en-US" altLang="zh-TW" sz="2000" dirty="0">
                <a:solidFill>
                  <a:srgbClr val="FF0000"/>
                </a:solidFill>
              </a:rPr>
              <a:t>during </a:t>
            </a:r>
            <a:r>
              <a:rPr lang="en-US" altLang="zh-TW" sz="2000" dirty="0"/>
              <a:t>the </a:t>
            </a:r>
            <a:r>
              <a:rPr lang="en-US" altLang="zh-TW" sz="2000" dirty="0" err="1"/>
              <a:t>mesovortex</a:t>
            </a:r>
            <a:r>
              <a:rPr lang="en-US" altLang="zh-TW" sz="2000" dirty="0"/>
              <a:t> event played a </a:t>
            </a:r>
            <a:r>
              <a:rPr lang="en-US" altLang="zh-TW" sz="2000" dirty="0" smtClean="0"/>
              <a:t>larger </a:t>
            </a:r>
            <a:r>
              <a:rPr lang="en-US" altLang="zh-TW" sz="2000" dirty="0"/>
              <a:t>role in enhancing </a:t>
            </a:r>
            <a:r>
              <a:rPr lang="en-US" altLang="zh-TW" sz="2000" dirty="0" smtClean="0"/>
              <a:t> potential </a:t>
            </a:r>
            <a:r>
              <a:rPr lang="en-US" altLang="zh-TW" sz="2000" dirty="0" err="1" smtClean="0"/>
              <a:t>vorticity</a:t>
            </a:r>
            <a:endParaRPr lang="en-US" altLang="zh-TW" sz="2000" dirty="0" smtClean="0"/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LH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not lee </a:t>
            </a:r>
            <a:r>
              <a:rPr lang="en-US" altLang="zh-TW" sz="2000" dirty="0" smtClean="0">
                <a:solidFill>
                  <a:srgbClr val="FF0000"/>
                </a:solidFill>
              </a:rPr>
              <a:t>vortex formation </a:t>
            </a:r>
            <a:r>
              <a:rPr lang="en-US" altLang="zh-TW" sz="2000" dirty="0"/>
              <a:t>was responsible </a:t>
            </a:r>
            <a:r>
              <a:rPr lang="en-US" altLang="zh-TW" sz="2000" dirty="0" smtClean="0"/>
              <a:t>for the </a:t>
            </a:r>
            <a:r>
              <a:rPr lang="en-US" altLang="zh-TW" sz="2000" dirty="0"/>
              <a:t>observed evolution and intensity of the </a:t>
            </a:r>
            <a:r>
              <a:rPr lang="en-US" altLang="zh-TW" sz="2000" dirty="0" err="1" smtClean="0"/>
              <a:t>mesovortex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29706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an </a:t>
            </a:r>
            <a:r>
              <a:rPr lang="en-US" altLang="zh-TW" sz="2000" dirty="0">
                <a:solidFill>
                  <a:srgbClr val="FF0000"/>
                </a:solidFill>
              </a:rPr>
              <a:t>LLJ</a:t>
            </a:r>
            <a:r>
              <a:rPr lang="en-US" altLang="zh-TW" sz="2000" dirty="0"/>
              <a:t> was induced in response to </a:t>
            </a:r>
            <a:r>
              <a:rPr lang="en-US" altLang="zh-TW" sz="2000" dirty="0">
                <a:solidFill>
                  <a:srgbClr val="FF0000"/>
                </a:solidFill>
              </a:rPr>
              <a:t>upward motions caused by LH</a:t>
            </a:r>
            <a:r>
              <a:rPr lang="en-US" altLang="zh-TW" sz="2000" dirty="0"/>
              <a:t>, leading to </a:t>
            </a:r>
            <a:r>
              <a:rPr lang="en-US" altLang="zh-TW" sz="2000" dirty="0">
                <a:solidFill>
                  <a:srgbClr val="FF0000"/>
                </a:solidFill>
              </a:rPr>
              <a:t>enhanced upslope flow</a:t>
            </a:r>
            <a:r>
              <a:rPr lang="en-US" altLang="zh-TW" sz="2000" dirty="0"/>
              <a:t>, which subsequently </a:t>
            </a:r>
            <a:r>
              <a:rPr lang="en-US" altLang="zh-TW" sz="2000" dirty="0">
                <a:solidFill>
                  <a:srgbClr val="FF0000"/>
                </a:solidFill>
              </a:rPr>
              <a:t>enhanced convection and surface precipitation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High values of </a:t>
            </a:r>
            <a:r>
              <a:rPr lang="en-US" altLang="zh-TW" sz="2000" dirty="0" smtClean="0">
                <a:solidFill>
                  <a:srgbClr val="FF0000"/>
                </a:solidFill>
              </a:rPr>
              <a:t>PV </a:t>
            </a:r>
            <a:r>
              <a:rPr lang="en-US" altLang="zh-TW" sz="2000" dirty="0" smtClean="0"/>
              <a:t>near </a:t>
            </a:r>
            <a:r>
              <a:rPr lang="en-US" altLang="zh-TW" sz="2000" dirty="0"/>
              <a:t>the surface were associated with a </a:t>
            </a:r>
            <a:r>
              <a:rPr lang="en-US" altLang="zh-TW" sz="2000" dirty="0" smtClean="0">
                <a:solidFill>
                  <a:srgbClr val="FF0000"/>
                </a:solidFill>
              </a:rPr>
              <a:t>positive  vertical </a:t>
            </a:r>
            <a:r>
              <a:rPr lang="en-US" altLang="zh-TW" sz="2000" dirty="0">
                <a:solidFill>
                  <a:srgbClr val="FF0000"/>
                </a:solidFill>
              </a:rPr>
              <a:t>gradient in LH </a:t>
            </a:r>
            <a:r>
              <a:rPr lang="en-US" altLang="zh-TW" sz="2000" dirty="0"/>
              <a:t>located in the lower </a:t>
            </a:r>
            <a:r>
              <a:rPr lang="en-US" altLang="zh-TW" sz="2000" dirty="0" smtClean="0"/>
              <a:t>troposphere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condensation of cloud water </a:t>
            </a:r>
            <a:r>
              <a:rPr lang="en-US" altLang="zh-TW" sz="2000" dirty="0"/>
              <a:t>was the </a:t>
            </a:r>
            <a:r>
              <a:rPr lang="en-US" altLang="zh-TW" sz="2000" dirty="0" smtClean="0"/>
              <a:t>dominant process </a:t>
            </a:r>
            <a:r>
              <a:rPr lang="en-US" altLang="zh-TW" sz="2000" dirty="0"/>
              <a:t>responsible for the positive vertical </a:t>
            </a:r>
            <a:r>
              <a:rPr lang="en-US" altLang="zh-TW" sz="2000" dirty="0" smtClean="0"/>
              <a:t>gradient in </a:t>
            </a:r>
            <a:r>
              <a:rPr lang="en-US" altLang="zh-TW" sz="2000" dirty="0"/>
              <a:t>LH in the lower </a:t>
            </a:r>
            <a:r>
              <a:rPr lang="en-US" altLang="zh-TW" sz="2000" dirty="0" smtClean="0"/>
              <a:t>troposphere</a:t>
            </a:r>
            <a:endParaRPr lang="en-US" altLang="zh-TW" sz="2000" dirty="0"/>
          </a:p>
          <a:p>
            <a:r>
              <a:rPr lang="en-US" altLang="zh-TW" sz="2000" dirty="0"/>
              <a:t>In </a:t>
            </a:r>
            <a:r>
              <a:rPr lang="en-US" altLang="zh-TW" sz="2000" dirty="0" smtClean="0">
                <a:solidFill>
                  <a:srgbClr val="FF0000"/>
                </a:solidFill>
              </a:rPr>
              <a:t>LHON_LHHALF</a:t>
            </a:r>
            <a:r>
              <a:rPr lang="en-US" altLang="zh-TW" sz="2000" dirty="0" smtClean="0"/>
              <a:t>, </a:t>
            </a:r>
            <a:r>
              <a:rPr lang="en-US" altLang="zh-TW" sz="2000" dirty="0"/>
              <a:t>there was </a:t>
            </a:r>
            <a:r>
              <a:rPr lang="en-US" altLang="zh-TW" sz="2000" dirty="0">
                <a:solidFill>
                  <a:srgbClr val="FF0000"/>
                </a:solidFill>
              </a:rPr>
              <a:t>no </a:t>
            </a:r>
            <a:r>
              <a:rPr lang="en-US" altLang="zh-TW" sz="2000" dirty="0" err="1">
                <a:solidFill>
                  <a:srgbClr val="FF0000"/>
                </a:solidFill>
              </a:rPr>
              <a:t>mesovortex</a:t>
            </a:r>
            <a:r>
              <a:rPr lang="en-US" altLang="zh-TW" sz="2000" dirty="0">
                <a:solidFill>
                  <a:srgbClr val="FF0000"/>
                </a:solidFill>
              </a:rPr>
              <a:t> or LLJ </a:t>
            </a:r>
            <a:r>
              <a:rPr lang="en-US" altLang="zh-TW" sz="2000" dirty="0"/>
              <a:t>and </a:t>
            </a:r>
            <a:r>
              <a:rPr lang="en-US" altLang="zh-TW" sz="2000" dirty="0" smtClean="0"/>
              <a:t>there was </a:t>
            </a:r>
            <a:r>
              <a:rPr lang="en-US" altLang="zh-TW" sz="2000" dirty="0"/>
              <a:t>a </a:t>
            </a:r>
            <a:r>
              <a:rPr lang="en-US" altLang="zh-TW" sz="2000" dirty="0">
                <a:solidFill>
                  <a:srgbClr val="FF0000"/>
                </a:solidFill>
              </a:rPr>
              <a:t>significant reduction in </a:t>
            </a:r>
            <a:r>
              <a:rPr lang="en-US" altLang="zh-TW" sz="2000" dirty="0" smtClean="0">
                <a:solidFill>
                  <a:srgbClr val="FF0000"/>
                </a:solidFill>
              </a:rPr>
              <a:t>precipitation</a:t>
            </a:r>
          </a:p>
          <a:p>
            <a:r>
              <a:rPr lang="en-US" altLang="zh-TW" sz="2000" dirty="0"/>
              <a:t>microphysical processes play not only in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production of </a:t>
            </a:r>
            <a:r>
              <a:rPr lang="en-US" altLang="zh-TW" sz="2000" dirty="0">
                <a:solidFill>
                  <a:srgbClr val="FF0000"/>
                </a:solidFill>
              </a:rPr>
              <a:t>precipitation</a:t>
            </a:r>
            <a:r>
              <a:rPr lang="en-US" altLang="zh-TW" sz="2000" dirty="0"/>
              <a:t>, but also in the </a:t>
            </a:r>
            <a:r>
              <a:rPr lang="en-US" altLang="zh-TW" sz="2000" dirty="0">
                <a:solidFill>
                  <a:srgbClr val="FF0000"/>
                </a:solidFill>
              </a:rPr>
              <a:t>evolution </a:t>
            </a:r>
            <a:r>
              <a:rPr lang="en-US" altLang="zh-TW" sz="2000" dirty="0" smtClean="0">
                <a:solidFill>
                  <a:srgbClr val="FF0000"/>
                </a:solidFill>
              </a:rPr>
              <a:t>of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mesoscale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features</a:t>
            </a:r>
            <a:r>
              <a:rPr lang="en-US" altLang="zh-TW" sz="2000" dirty="0"/>
              <a:t>, such as the </a:t>
            </a:r>
            <a:r>
              <a:rPr lang="en-US" altLang="zh-TW" sz="2000" dirty="0" err="1"/>
              <a:t>mesovortex</a:t>
            </a:r>
            <a:r>
              <a:rPr lang="en-US" altLang="zh-TW" sz="2000" dirty="0"/>
              <a:t> 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zh-TW" altLang="en-US" sz="2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5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85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endParaRPr lang="en-US" altLang="zh-TW" sz="2000" dirty="0" smtClean="0">
              <a:solidFill>
                <a:srgbClr val="FF0000"/>
              </a:solidFill>
            </a:endParaRPr>
          </a:p>
          <a:p>
            <a:endParaRPr lang="en-US" altLang="zh-TW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4208"/>
            <a:ext cx="7222959" cy="61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5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81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/>
              <a:t>Amid the region of heaviest rainfall on 12 </a:t>
            </a:r>
            <a:r>
              <a:rPr lang="en-US" altLang="zh-TW" sz="2000" dirty="0" smtClean="0"/>
              <a:t>September, a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mesovortex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 was </a:t>
            </a:r>
            <a:r>
              <a:rPr lang="en-US" altLang="zh-TW" sz="2000" dirty="0"/>
              <a:t>observed northwest </a:t>
            </a:r>
            <a:r>
              <a:rPr lang="en-US" altLang="zh-TW" sz="2000" dirty="0" smtClean="0"/>
              <a:t>of Denver</a:t>
            </a:r>
          </a:p>
          <a:p>
            <a:r>
              <a:rPr lang="en-US" altLang="zh-TW" sz="2000" dirty="0"/>
              <a:t>observations of radial velocity from the </a:t>
            </a:r>
            <a:r>
              <a:rPr lang="en-US" altLang="zh-TW" sz="2000" dirty="0" smtClean="0"/>
              <a:t>Denver (KFTG</a:t>
            </a:r>
            <a:r>
              <a:rPr lang="en-US" altLang="zh-TW" sz="2000" dirty="0"/>
              <a:t>) radar show an </a:t>
            </a:r>
            <a:r>
              <a:rPr lang="en-US" altLang="zh-TW" sz="2000" dirty="0">
                <a:solidFill>
                  <a:srgbClr val="FF0000"/>
                </a:solidFill>
              </a:rPr>
              <a:t>enhanced rotational </a:t>
            </a:r>
            <a:r>
              <a:rPr lang="en-US" altLang="zh-TW" sz="2000" dirty="0" smtClean="0">
                <a:solidFill>
                  <a:srgbClr val="FF0000"/>
                </a:solidFill>
              </a:rPr>
              <a:t>signature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associated with </a:t>
            </a:r>
            <a:r>
              <a:rPr lang="en-US" altLang="zh-TW" sz="2000" dirty="0">
                <a:solidFill>
                  <a:srgbClr val="FF0000"/>
                </a:solidFill>
              </a:rPr>
              <a:t>intensification of the </a:t>
            </a:r>
            <a:r>
              <a:rPr lang="en-US" altLang="zh-TW" sz="2000" dirty="0" err="1">
                <a:solidFill>
                  <a:srgbClr val="FF0000"/>
                </a:solidFill>
              </a:rPr>
              <a:t>mesovortex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/>
              <a:t>from 0400 </a:t>
            </a:r>
            <a:r>
              <a:rPr lang="en-US" altLang="zh-TW" sz="2000" dirty="0"/>
              <a:t>to 0700 UTC 12 </a:t>
            </a:r>
            <a:r>
              <a:rPr lang="en-US" altLang="zh-TW" sz="2000" dirty="0" smtClean="0"/>
              <a:t>September, approximately </a:t>
            </a:r>
            <a:r>
              <a:rPr lang="en-US" altLang="zh-TW" sz="2000" dirty="0" smtClean="0">
                <a:solidFill>
                  <a:srgbClr val="FF0000"/>
                </a:solidFill>
              </a:rPr>
              <a:t>30km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in diameter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Radial velocities show </a:t>
            </a:r>
            <a:r>
              <a:rPr lang="en-US" altLang="zh-TW" sz="2000" dirty="0">
                <a:solidFill>
                  <a:srgbClr val="FF0000"/>
                </a:solidFill>
              </a:rPr>
              <a:t>enhanced </a:t>
            </a:r>
            <a:r>
              <a:rPr lang="en-US" altLang="zh-TW" sz="2000" dirty="0" smtClean="0">
                <a:solidFill>
                  <a:srgbClr val="FF0000"/>
                </a:solidFill>
              </a:rPr>
              <a:t>upslope flow </a:t>
            </a:r>
            <a:r>
              <a:rPr lang="en-US" altLang="zh-TW" sz="2000" dirty="0"/>
              <a:t>associated with an </a:t>
            </a:r>
            <a:r>
              <a:rPr lang="en-US" altLang="zh-TW" sz="2000" dirty="0">
                <a:solidFill>
                  <a:srgbClr val="FF0000"/>
                </a:solidFill>
              </a:rPr>
              <a:t>easterly low-level jet</a:t>
            </a:r>
            <a:r>
              <a:rPr lang="en-US" altLang="zh-TW" sz="2000" dirty="0"/>
              <a:t> (</a:t>
            </a:r>
            <a:r>
              <a:rPr lang="en-US" altLang="zh-TW" sz="2000" dirty="0" smtClean="0"/>
              <a:t>maximum speeds </a:t>
            </a:r>
            <a:r>
              <a:rPr lang="en-US" altLang="zh-TW" sz="2000" dirty="0"/>
              <a:t>of </a:t>
            </a:r>
            <a:r>
              <a:rPr lang="en-US" altLang="zh-TW" sz="2000" dirty="0" smtClean="0">
                <a:solidFill>
                  <a:srgbClr val="FF0000"/>
                </a:solidFill>
              </a:rPr>
              <a:t>15m/s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in the </a:t>
            </a:r>
            <a:r>
              <a:rPr lang="en-US" altLang="zh-TW" sz="2000" dirty="0">
                <a:solidFill>
                  <a:srgbClr val="FF0000"/>
                </a:solidFill>
              </a:rPr>
              <a:t>1–2km AGL layer</a:t>
            </a:r>
            <a:r>
              <a:rPr lang="en-US" altLang="zh-TW" sz="2000" dirty="0"/>
              <a:t>) on the </a:t>
            </a:r>
            <a:r>
              <a:rPr lang="en-US" altLang="zh-TW" sz="2000" dirty="0" smtClean="0"/>
              <a:t>north side </a:t>
            </a:r>
            <a:r>
              <a:rPr lang="en-US" altLang="zh-TW" sz="2000" dirty="0"/>
              <a:t>of the </a:t>
            </a:r>
            <a:r>
              <a:rPr lang="en-US" altLang="zh-TW" sz="2000" dirty="0" err="1"/>
              <a:t>mesovortex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7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48898" cy="64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Friedrich et al. (2015) </a:t>
            </a:r>
            <a:r>
              <a:rPr lang="en-US" altLang="zh-TW" sz="2000" dirty="0"/>
              <a:t>used radar and </a:t>
            </a:r>
            <a:r>
              <a:rPr lang="en-US" altLang="zh-TW" sz="2000" dirty="0" err="1"/>
              <a:t>disdrometer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observations to </a:t>
            </a:r>
            <a:r>
              <a:rPr lang="en-US" altLang="zh-TW" sz="2000" dirty="0"/>
              <a:t>show that convective rainfall was </a:t>
            </a:r>
            <a:r>
              <a:rPr lang="en-US" altLang="zh-TW" sz="2000" dirty="0" smtClean="0"/>
              <a:t>enhanced when </a:t>
            </a:r>
            <a:r>
              <a:rPr lang="en-US" altLang="zh-TW" sz="2000" dirty="0"/>
              <a:t>the </a:t>
            </a:r>
            <a:r>
              <a:rPr lang="en-US" altLang="zh-TW" sz="2000" dirty="0" err="1">
                <a:solidFill>
                  <a:srgbClr val="FF0000"/>
                </a:solidFill>
              </a:rPr>
              <a:t>mesovortex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interacted with the </a:t>
            </a:r>
            <a:r>
              <a:rPr lang="en-US" altLang="zh-TW" sz="2000" dirty="0">
                <a:solidFill>
                  <a:srgbClr val="FF0000"/>
                </a:solidFill>
              </a:rPr>
              <a:t>local </a:t>
            </a:r>
            <a:r>
              <a:rPr lang="en-US" altLang="zh-TW" sz="2000" dirty="0" smtClean="0">
                <a:solidFill>
                  <a:srgbClr val="FF0000"/>
                </a:solidFill>
              </a:rPr>
              <a:t>terrain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/>
          </a:p>
          <a:p>
            <a:r>
              <a:rPr lang="en-US" altLang="zh-TW" sz="2000" dirty="0" smtClean="0"/>
              <a:t>The </a:t>
            </a:r>
            <a:r>
              <a:rPr lang="en-US" altLang="zh-TW" sz="2000" dirty="0" smtClean="0">
                <a:solidFill>
                  <a:srgbClr val="FF0000"/>
                </a:solidFill>
              </a:rPr>
              <a:t>Denver </a:t>
            </a:r>
            <a:r>
              <a:rPr lang="en-US" altLang="zh-TW" sz="2000" dirty="0">
                <a:solidFill>
                  <a:srgbClr val="FF0000"/>
                </a:solidFill>
              </a:rPr>
              <a:t>Cyclone </a:t>
            </a:r>
            <a:r>
              <a:rPr lang="en-US" altLang="zh-TW" sz="2000" dirty="0"/>
              <a:t>is a cyclonic </a:t>
            </a:r>
            <a:r>
              <a:rPr lang="en-US" altLang="zh-TW" sz="2000" dirty="0" smtClean="0"/>
              <a:t>circulation </a:t>
            </a:r>
            <a:r>
              <a:rPr lang="en-US" altLang="zh-TW" sz="2000" dirty="0"/>
              <a:t>that forms in the </a:t>
            </a:r>
            <a:r>
              <a:rPr lang="en-US" altLang="zh-TW" sz="2000" dirty="0">
                <a:solidFill>
                  <a:srgbClr val="FF0000"/>
                </a:solidFill>
              </a:rPr>
              <a:t>lee of </a:t>
            </a:r>
            <a:r>
              <a:rPr lang="en-US" altLang="zh-TW" sz="2000" dirty="0" smtClean="0">
                <a:solidFill>
                  <a:srgbClr val="FF0000"/>
                </a:solidFill>
              </a:rPr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Palmer </a:t>
            </a:r>
            <a:r>
              <a:rPr lang="en-US" altLang="zh-TW" sz="2000" dirty="0" smtClean="0">
                <a:solidFill>
                  <a:srgbClr val="FF0000"/>
                </a:solidFill>
              </a:rPr>
              <a:t>Divide</a:t>
            </a:r>
            <a:r>
              <a:rPr lang="en-US" altLang="zh-TW" sz="2000" dirty="0" smtClean="0"/>
              <a:t>. </a:t>
            </a:r>
            <a:r>
              <a:rPr lang="en-US" altLang="zh-TW" sz="2000" dirty="0"/>
              <a:t>These </a:t>
            </a:r>
            <a:r>
              <a:rPr lang="en-US" altLang="zh-TW" sz="2000" dirty="0" err="1" smtClean="0"/>
              <a:t>mesoscale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features </a:t>
            </a:r>
            <a:r>
              <a:rPr lang="en-US" altLang="zh-TW" sz="2000" dirty="0"/>
              <a:t>are sometimes associated with </a:t>
            </a:r>
            <a:r>
              <a:rPr lang="en-US" altLang="zh-TW" sz="2000" dirty="0" smtClean="0"/>
              <a:t>severe weather </a:t>
            </a:r>
            <a:r>
              <a:rPr lang="en-US" altLang="zh-TW" sz="2000" dirty="0"/>
              <a:t>near Denver and the eastern Colorado </a:t>
            </a:r>
            <a:r>
              <a:rPr lang="en-US" altLang="zh-TW" sz="2000" dirty="0" smtClean="0"/>
              <a:t>plains, including </a:t>
            </a:r>
            <a:r>
              <a:rPr lang="en-US" altLang="zh-TW" sz="2000" dirty="0">
                <a:solidFill>
                  <a:srgbClr val="FF0000"/>
                </a:solidFill>
              </a:rPr>
              <a:t>hail and flooding </a:t>
            </a:r>
            <a:r>
              <a:rPr lang="en-US" altLang="zh-TW" sz="2000" dirty="0" smtClean="0">
                <a:solidFill>
                  <a:srgbClr val="FF0000"/>
                </a:solidFill>
              </a:rPr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tornadoes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11" y="332656"/>
            <a:ext cx="5290470" cy="618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very moist air (</a:t>
            </a:r>
            <a:r>
              <a:rPr lang="en-US" altLang="zh-TW" sz="2000" dirty="0" err="1">
                <a:solidFill>
                  <a:srgbClr val="FF0000"/>
                </a:solidFill>
              </a:rPr>
              <a:t>precipitable</a:t>
            </a:r>
            <a:r>
              <a:rPr lang="en-US" altLang="zh-TW" sz="2000" dirty="0">
                <a:solidFill>
                  <a:srgbClr val="FF0000"/>
                </a:solidFill>
              </a:rPr>
              <a:t> water </a:t>
            </a:r>
            <a:r>
              <a:rPr lang="en-US" altLang="zh-TW" sz="2000" dirty="0" smtClean="0">
                <a:solidFill>
                  <a:srgbClr val="FF0000"/>
                </a:solidFill>
              </a:rPr>
              <a:t>&gt;30mm)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low </a:t>
            </a:r>
            <a:r>
              <a:rPr lang="en-US" altLang="zh-TW" sz="2000" dirty="0" smtClean="0">
                <a:solidFill>
                  <a:srgbClr val="FF0000"/>
                </a:solidFill>
              </a:rPr>
              <a:t> CAPE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little to no </a:t>
            </a:r>
            <a:r>
              <a:rPr lang="en-US" altLang="zh-TW" sz="2000" dirty="0" smtClean="0">
                <a:solidFill>
                  <a:srgbClr val="FF0000"/>
                </a:solidFill>
              </a:rPr>
              <a:t>convective inhibition </a:t>
            </a:r>
            <a:r>
              <a:rPr lang="en-US" altLang="zh-TW" sz="2000" dirty="0">
                <a:solidFill>
                  <a:srgbClr val="FF0000"/>
                </a:solidFill>
              </a:rPr>
              <a:t>(CIN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nearly </a:t>
            </a:r>
            <a:r>
              <a:rPr lang="en-US" altLang="zh-TW" sz="2000" dirty="0">
                <a:solidFill>
                  <a:srgbClr val="FF0000"/>
                </a:solidFill>
              </a:rPr>
              <a:t>saturated from the surface to </a:t>
            </a:r>
            <a:r>
              <a:rPr lang="en-US" altLang="zh-TW" sz="2000" dirty="0" smtClean="0">
                <a:solidFill>
                  <a:srgbClr val="FF0000"/>
                </a:solidFill>
              </a:rPr>
              <a:t>500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hPa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en-US" altLang="zh-TW" sz="2000" dirty="0"/>
              <a:t>The combination of a </a:t>
            </a:r>
            <a:r>
              <a:rPr lang="en-US" altLang="zh-TW" sz="2000" dirty="0">
                <a:solidFill>
                  <a:srgbClr val="FF0000"/>
                </a:solidFill>
              </a:rPr>
              <a:t>deep layer of warm cloudy air </a:t>
            </a:r>
            <a:r>
              <a:rPr lang="en-US" altLang="zh-TW" sz="2000" dirty="0" smtClean="0"/>
              <a:t>to promote </a:t>
            </a:r>
            <a:r>
              <a:rPr lang="en-US" altLang="zh-TW" sz="2000" dirty="0"/>
              <a:t>warm rain processes, and a </a:t>
            </a:r>
            <a:r>
              <a:rPr lang="en-US" altLang="zh-TW" sz="2000" dirty="0">
                <a:solidFill>
                  <a:srgbClr val="FF0000"/>
                </a:solidFill>
              </a:rPr>
              <a:t>highly </a:t>
            </a:r>
            <a:r>
              <a:rPr lang="en-US" altLang="zh-TW" sz="2000" dirty="0" smtClean="0">
                <a:solidFill>
                  <a:srgbClr val="FF0000"/>
                </a:solidFill>
              </a:rPr>
              <a:t>saturated </a:t>
            </a:r>
            <a:r>
              <a:rPr lang="en-US" altLang="zh-TW" sz="2000" dirty="0">
                <a:solidFill>
                  <a:srgbClr val="FF0000"/>
                </a:solidFill>
              </a:rPr>
              <a:t>environment </a:t>
            </a:r>
            <a:r>
              <a:rPr lang="en-US" altLang="zh-TW" sz="2000" dirty="0"/>
              <a:t>inhibiting both high rain evaporation </a:t>
            </a:r>
            <a:r>
              <a:rPr lang="en-US" altLang="zh-TW" sz="2000" dirty="0" smtClean="0"/>
              <a:t>and entrainment </a:t>
            </a:r>
            <a:r>
              <a:rPr lang="en-US" altLang="zh-TW" sz="2000" dirty="0"/>
              <a:t>of dry air, results in</a:t>
            </a:r>
            <a:r>
              <a:rPr lang="en-US" altLang="zh-TW" sz="2000" dirty="0">
                <a:solidFill>
                  <a:srgbClr val="FF0000"/>
                </a:solidFill>
              </a:rPr>
              <a:t> high precipitation </a:t>
            </a:r>
            <a:r>
              <a:rPr lang="en-US" altLang="zh-TW" sz="2000" dirty="0" smtClean="0">
                <a:solidFill>
                  <a:srgbClr val="FF0000"/>
                </a:solidFill>
              </a:rPr>
              <a:t>efficiencies</a:t>
            </a:r>
          </a:p>
          <a:p>
            <a:pPr marL="0" indent="0">
              <a:buNone/>
            </a:pP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837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Raymond and Jiang (</a:t>
            </a:r>
            <a:r>
              <a:rPr lang="en-US" altLang="zh-TW" sz="2000" dirty="0" smtClean="0">
                <a:solidFill>
                  <a:srgbClr val="FF0000"/>
                </a:solidFill>
              </a:rPr>
              <a:t>1990) </a:t>
            </a:r>
            <a:r>
              <a:rPr lang="en-US" altLang="zh-TW" sz="2000" dirty="0" smtClean="0"/>
              <a:t> MCS maintain themselves </a:t>
            </a:r>
            <a:r>
              <a:rPr lang="en-US" altLang="zh-TW" sz="2000" dirty="0"/>
              <a:t>through </a:t>
            </a:r>
            <a:r>
              <a:rPr lang="en-US" altLang="zh-TW" sz="2000" dirty="0">
                <a:solidFill>
                  <a:srgbClr val="FF0000"/>
                </a:solidFill>
              </a:rPr>
              <a:t>potential </a:t>
            </a:r>
            <a:r>
              <a:rPr lang="en-US" altLang="zh-TW" sz="2000" dirty="0" err="1">
                <a:solidFill>
                  <a:srgbClr val="FF0000"/>
                </a:solidFill>
              </a:rPr>
              <a:t>vorticity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 anomalies</a:t>
            </a:r>
            <a:r>
              <a:rPr lang="en-US" altLang="zh-TW" sz="2000" dirty="0" smtClean="0"/>
              <a:t> generated </a:t>
            </a:r>
            <a:r>
              <a:rPr lang="en-US" altLang="zh-TW" sz="2000" dirty="0"/>
              <a:t>by </a:t>
            </a:r>
            <a:r>
              <a:rPr lang="en-US" altLang="zh-TW" sz="2000" dirty="0">
                <a:solidFill>
                  <a:srgbClr val="FF0000"/>
                </a:solidFill>
              </a:rPr>
              <a:t>latent heating 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Such a </a:t>
            </a:r>
            <a:r>
              <a:rPr lang="en-US" altLang="zh-TW" sz="2000" dirty="0" smtClean="0"/>
              <a:t>profile places </a:t>
            </a:r>
            <a:r>
              <a:rPr lang="en-US" altLang="zh-TW" sz="2000" dirty="0"/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maximum LH</a:t>
            </a:r>
            <a:r>
              <a:rPr lang="en-US" altLang="zh-TW" sz="2000" dirty="0"/>
              <a:t>, and thus </a:t>
            </a:r>
            <a:r>
              <a:rPr lang="en-US" altLang="zh-TW" sz="2000" dirty="0">
                <a:solidFill>
                  <a:srgbClr val="FF0000"/>
                </a:solidFill>
              </a:rPr>
              <a:t>an increase in LH </a:t>
            </a:r>
            <a:r>
              <a:rPr lang="en-US" altLang="zh-TW" sz="2000" dirty="0" smtClean="0">
                <a:solidFill>
                  <a:srgbClr val="FF0000"/>
                </a:solidFill>
              </a:rPr>
              <a:t>with height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in </a:t>
            </a:r>
            <a:r>
              <a:rPr lang="en-US" altLang="zh-TW" sz="2000" dirty="0"/>
              <a:t>the lower troposphere, allowing for a </a:t>
            </a:r>
            <a:r>
              <a:rPr lang="en-US" altLang="zh-TW" sz="2000" dirty="0" smtClean="0"/>
              <a:t>cyclonic circulation </a:t>
            </a:r>
            <a:r>
              <a:rPr lang="en-US" altLang="zh-TW" sz="2000" dirty="0"/>
              <a:t>to form closer to the surface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endParaRPr lang="zh-TW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66853"/>
            <a:ext cx="542460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655</Words>
  <Application>Microsoft Office PowerPoint</Application>
  <PresentationFormat>如螢幕大小 (4:3)</PresentationFormat>
  <Paragraphs>56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 Mesoscale Vortex Development during Extreme Precipitation: Colorado,September 2013</vt:lpstr>
      <vt:lpstr>Introduction</vt:lpstr>
      <vt:lpstr>PowerPoint 簡報</vt:lpstr>
      <vt:lpstr>Introduction</vt:lpstr>
      <vt:lpstr>PowerPoint 簡報</vt:lpstr>
      <vt:lpstr>Introduction</vt:lpstr>
      <vt:lpstr>PowerPoint 簡報</vt:lpstr>
      <vt:lpstr>Introduction</vt:lpstr>
      <vt:lpstr>Introduction</vt:lpstr>
      <vt:lpstr>Introduction</vt:lpstr>
      <vt:lpstr>Experiment design</vt:lpstr>
      <vt:lpstr>Experiment design</vt:lpstr>
      <vt:lpstr>Experiment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  <vt:lpstr>Summary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繆炯恩</cp:lastModifiedBy>
  <cp:revision>173</cp:revision>
  <dcterms:created xsi:type="dcterms:W3CDTF">2013-11-23T06:53:26Z</dcterms:created>
  <dcterms:modified xsi:type="dcterms:W3CDTF">2016-05-10T07:22:07Z</dcterms:modified>
</cp:coreProperties>
</file>