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3" r:id="rId2"/>
    <p:sldId id="267" r:id="rId3"/>
    <p:sldId id="268" r:id="rId4"/>
    <p:sldId id="269" r:id="rId5"/>
    <p:sldId id="274" r:id="rId6"/>
    <p:sldId id="276" r:id="rId7"/>
    <p:sldId id="279" r:id="rId8"/>
    <p:sldId id="270" r:id="rId9"/>
    <p:sldId id="277" r:id="rId10"/>
    <p:sldId id="280" r:id="rId11"/>
    <p:sldId id="278" r:id="rId12"/>
    <p:sldId id="281" r:id="rId13"/>
    <p:sldId id="271" r:id="rId14"/>
    <p:sldId id="272" r:id="rId15"/>
    <p:sldId id="266" r:id="rId16"/>
    <p:sldId id="273" r:id="rId17"/>
    <p:sldId id="275" r:id="rId18"/>
    <p:sldId id="264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A3779"/>
    <a:srgbClr val="FFD757"/>
    <a:srgbClr val="F7FDA9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93511" autoAdjust="0"/>
  </p:normalViewPr>
  <p:slideViewPr>
    <p:cSldViewPr>
      <p:cViewPr>
        <p:scale>
          <a:sx n="100" d="100"/>
          <a:sy n="100" d="100"/>
        </p:scale>
        <p:origin x="-160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07C20-AD23-44AE-8CF5-3FD1795D109D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E2A6A-2232-49AA-B48A-E22E6974B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64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S- band = wave length 10cm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E2A6A-2232-49AA-B48A-E22E6974B502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01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E2A6A-2232-49AA-B48A-E22E6974B502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465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E2A6A-2232-49AA-B48A-E22E6974B50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860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E2A6A-2232-49AA-B48A-E22E6974B50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43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2016/4/29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1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7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-972616" y="-1683568"/>
            <a:ext cx="10873208" cy="98650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 rot="338144">
            <a:off x="1186055" y="533406"/>
            <a:ext cx="6568918" cy="67687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Calligraph421 BT" panose="030607020504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 rot="358023">
            <a:off x="2036388" y="475376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Min, K.-H., S. Choo, D. Lee, and G. Lee, 2015: Evaluation of WRF cloud microphysics schemes using radar observations. </a:t>
            </a:r>
            <a:r>
              <a:rPr lang="en-US" altLang="zh-TW" sz="1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Wea</a:t>
            </a:r>
            <a:r>
              <a:rPr lang="en-US" altLang="zh-TW" sz="14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Forecasting, </a:t>
            </a:r>
            <a:r>
              <a:rPr lang="en-US" altLang="zh-TW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30, 1571–1589.</a:t>
            </a:r>
            <a:endParaRPr lang="zh-TW" altLang="en-US" sz="1400" b="1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手繪多邊形 13"/>
          <p:cNvSpPr/>
          <p:nvPr/>
        </p:nvSpPr>
        <p:spPr>
          <a:xfrm rot="1170992">
            <a:off x="10348829" y="1561453"/>
            <a:ext cx="3575958" cy="1143000"/>
          </a:xfrm>
          <a:custGeom>
            <a:avLst/>
            <a:gdLst>
              <a:gd name="connsiteX0" fmla="*/ 0 w 3575958"/>
              <a:gd name="connsiteY0" fmla="*/ 0 h 1143000"/>
              <a:gd name="connsiteX1" fmla="*/ 16329 w 3575958"/>
              <a:gd name="connsiteY1" fmla="*/ 1143000 h 1143000"/>
              <a:gd name="connsiteX2" fmla="*/ 2841172 w 3575958"/>
              <a:gd name="connsiteY2" fmla="*/ 1110343 h 1143000"/>
              <a:gd name="connsiteX3" fmla="*/ 3575958 w 3575958"/>
              <a:gd name="connsiteY3" fmla="*/ 555172 h 1143000"/>
              <a:gd name="connsiteX4" fmla="*/ 2841172 w 3575958"/>
              <a:gd name="connsiteY4" fmla="*/ 16329 h 1143000"/>
              <a:gd name="connsiteX5" fmla="*/ 0 w 3575958"/>
              <a:gd name="connsiteY5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5958" h="1143000">
                <a:moveTo>
                  <a:pt x="0" y="0"/>
                </a:moveTo>
                <a:lnTo>
                  <a:pt x="16329" y="1143000"/>
                </a:lnTo>
                <a:lnTo>
                  <a:pt x="2841172" y="1110343"/>
                </a:lnTo>
                <a:lnTo>
                  <a:pt x="3575958" y="555172"/>
                </a:lnTo>
                <a:lnTo>
                  <a:pt x="2841172" y="1632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 rot="915330">
            <a:off x="13443648" y="2542657"/>
            <a:ext cx="243125" cy="144016"/>
            <a:chOff x="4600578" y="5067602"/>
            <a:chExt cx="243125" cy="1440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橢圓 16"/>
            <p:cNvSpPr/>
            <p:nvPr/>
          </p:nvSpPr>
          <p:spPr>
            <a:xfrm>
              <a:off x="4627679" y="5067602"/>
              <a:ext cx="216024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4600578" y="5067602"/>
              <a:ext cx="216024" cy="144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4" name="直線接點 23"/>
          <p:cNvCxnSpPr/>
          <p:nvPr/>
        </p:nvCxnSpPr>
        <p:spPr>
          <a:xfrm>
            <a:off x="2483768" y="4839538"/>
            <a:ext cx="4012507" cy="39127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2348260" y="5244895"/>
            <a:ext cx="4109915" cy="41923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2928134" y="5524950"/>
            <a:ext cx="2724776" cy="28803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群組 41"/>
          <p:cNvGrpSpPr/>
          <p:nvPr/>
        </p:nvGrpSpPr>
        <p:grpSpPr>
          <a:xfrm>
            <a:off x="1331640" y="332656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橢圓 42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拱形 43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1314388" y="485056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橢圓 45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拱形 46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1297136" y="665332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橢圓 48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拱形 49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1268258" y="828086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橢圓 51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拱形 52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257356" y="1008120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5" name="橢圓 54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拱形 55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1240104" y="1160520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8" name="橢圓 57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拱形 58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1222852" y="1340796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1" name="橢圓 60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拱形 61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群組 62"/>
          <p:cNvGrpSpPr/>
          <p:nvPr/>
        </p:nvGrpSpPr>
        <p:grpSpPr>
          <a:xfrm>
            <a:off x="1193974" y="1503550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4" name="橢圓 63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拱形 64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群組 65"/>
          <p:cNvGrpSpPr/>
          <p:nvPr/>
        </p:nvGrpSpPr>
        <p:grpSpPr>
          <a:xfrm rot="21121714">
            <a:off x="1188894" y="1700808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7" name="橢圓 66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拱形 67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群組 68"/>
          <p:cNvGrpSpPr/>
          <p:nvPr/>
        </p:nvGrpSpPr>
        <p:grpSpPr>
          <a:xfrm rot="21121714">
            <a:off x="1171642" y="1853208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0" name="橢圓 69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拱形 70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群組 71"/>
          <p:cNvGrpSpPr/>
          <p:nvPr/>
        </p:nvGrpSpPr>
        <p:grpSpPr>
          <a:xfrm rot="21121714">
            <a:off x="1154390" y="2033484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3" name="橢圓 72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拱形 73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群組 74"/>
          <p:cNvGrpSpPr/>
          <p:nvPr/>
        </p:nvGrpSpPr>
        <p:grpSpPr>
          <a:xfrm rot="21121714">
            <a:off x="1125512" y="2196238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6" name="橢圓 75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拱形 76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群組 77"/>
          <p:cNvGrpSpPr/>
          <p:nvPr/>
        </p:nvGrpSpPr>
        <p:grpSpPr>
          <a:xfrm rot="21121714">
            <a:off x="1114610" y="2376272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9" name="橢圓 78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拱形 79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群組 80"/>
          <p:cNvGrpSpPr/>
          <p:nvPr/>
        </p:nvGrpSpPr>
        <p:grpSpPr>
          <a:xfrm rot="21121714">
            <a:off x="1097358" y="2528672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2" name="橢圓 81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拱形 82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群組 83"/>
          <p:cNvGrpSpPr/>
          <p:nvPr/>
        </p:nvGrpSpPr>
        <p:grpSpPr>
          <a:xfrm rot="21121714">
            <a:off x="1080106" y="2708948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5" name="橢圓 84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拱形 85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7" name="群組 86"/>
          <p:cNvGrpSpPr/>
          <p:nvPr/>
        </p:nvGrpSpPr>
        <p:grpSpPr>
          <a:xfrm rot="21121714">
            <a:off x="1051228" y="2871702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8" name="橢圓 87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拱形 88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群組 89"/>
          <p:cNvGrpSpPr/>
          <p:nvPr/>
        </p:nvGrpSpPr>
        <p:grpSpPr>
          <a:xfrm rot="21340158">
            <a:off x="1039343" y="3068960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1" name="橢圓 90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拱形 91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群組 92"/>
          <p:cNvGrpSpPr/>
          <p:nvPr/>
        </p:nvGrpSpPr>
        <p:grpSpPr>
          <a:xfrm rot="21340158">
            <a:off x="1022091" y="3221360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橢圓 93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拱形 94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群組 95"/>
          <p:cNvGrpSpPr/>
          <p:nvPr/>
        </p:nvGrpSpPr>
        <p:grpSpPr>
          <a:xfrm rot="21340158">
            <a:off x="1004839" y="3401636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7" name="橢圓 96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拱形 97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9" name="群組 98"/>
          <p:cNvGrpSpPr/>
          <p:nvPr/>
        </p:nvGrpSpPr>
        <p:grpSpPr>
          <a:xfrm rot="21340158">
            <a:off x="975961" y="3564390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0" name="橢圓 99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拱形 100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 rot="20959942">
            <a:off x="957439" y="3744424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3" name="橢圓 102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拱形 103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5" name="群組 104"/>
          <p:cNvGrpSpPr/>
          <p:nvPr/>
        </p:nvGrpSpPr>
        <p:grpSpPr>
          <a:xfrm rot="21357714">
            <a:off x="970667" y="3896824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6" name="橢圓 105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拱形 106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群組 107"/>
          <p:cNvGrpSpPr/>
          <p:nvPr/>
        </p:nvGrpSpPr>
        <p:grpSpPr>
          <a:xfrm rot="20977498">
            <a:off x="945795" y="4077100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9" name="橢圓 108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拱形 109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1" name="群組 110"/>
          <p:cNvGrpSpPr/>
          <p:nvPr/>
        </p:nvGrpSpPr>
        <p:grpSpPr>
          <a:xfrm rot="20977498">
            <a:off x="916917" y="4239854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2" name="橢圓 111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拱形 112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4" name="群組 113"/>
          <p:cNvGrpSpPr/>
          <p:nvPr/>
        </p:nvGrpSpPr>
        <p:grpSpPr>
          <a:xfrm rot="20499212">
            <a:off x="911837" y="4437112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5" name="橢圓 114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拱形 115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7" name="群組 116"/>
          <p:cNvGrpSpPr/>
          <p:nvPr/>
        </p:nvGrpSpPr>
        <p:grpSpPr>
          <a:xfrm rot="20499212">
            <a:off x="894585" y="4589512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8" name="橢圓 117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拱形 118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群組 119"/>
          <p:cNvGrpSpPr/>
          <p:nvPr/>
        </p:nvGrpSpPr>
        <p:grpSpPr>
          <a:xfrm rot="20499212">
            <a:off x="877333" y="4769788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1" name="橢圓 120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拱形 121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3" name="群組 122"/>
          <p:cNvGrpSpPr/>
          <p:nvPr/>
        </p:nvGrpSpPr>
        <p:grpSpPr>
          <a:xfrm rot="20499212">
            <a:off x="848455" y="4932542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4" name="橢圓 123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拱形 124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群組 125"/>
          <p:cNvGrpSpPr/>
          <p:nvPr/>
        </p:nvGrpSpPr>
        <p:grpSpPr>
          <a:xfrm rot="20499212">
            <a:off x="837553" y="5112576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7" name="橢圓 126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拱形 127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群組 128"/>
          <p:cNvGrpSpPr/>
          <p:nvPr/>
        </p:nvGrpSpPr>
        <p:grpSpPr>
          <a:xfrm rot="20499212">
            <a:off x="820301" y="5264976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0" name="橢圓 129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" name="拱形 130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2" name="群組 131"/>
          <p:cNvGrpSpPr/>
          <p:nvPr/>
        </p:nvGrpSpPr>
        <p:grpSpPr>
          <a:xfrm rot="20499212">
            <a:off x="803049" y="5445252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3" name="橢圓 132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拱形 133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5" name="群組 134"/>
          <p:cNvGrpSpPr/>
          <p:nvPr/>
        </p:nvGrpSpPr>
        <p:grpSpPr>
          <a:xfrm rot="20499212">
            <a:off x="774171" y="5608006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6" name="橢圓 135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拱形 136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8" name="群組 137"/>
          <p:cNvGrpSpPr/>
          <p:nvPr/>
        </p:nvGrpSpPr>
        <p:grpSpPr>
          <a:xfrm rot="20499212">
            <a:off x="759797" y="5785679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9" name="橢圓 138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0" name="拱形 139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1" name="群組 140"/>
          <p:cNvGrpSpPr/>
          <p:nvPr/>
        </p:nvGrpSpPr>
        <p:grpSpPr>
          <a:xfrm rot="20499212">
            <a:off x="730919" y="5948433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2" name="橢圓 141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3" name="拱形 142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4" name="群組 143"/>
          <p:cNvGrpSpPr/>
          <p:nvPr/>
        </p:nvGrpSpPr>
        <p:grpSpPr>
          <a:xfrm rot="20499212">
            <a:off x="720017" y="6128467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5" name="橢圓 144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6" name="拱形 145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7" name="群組 146"/>
          <p:cNvGrpSpPr/>
          <p:nvPr/>
        </p:nvGrpSpPr>
        <p:grpSpPr>
          <a:xfrm rot="20499212">
            <a:off x="702765" y="6280867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8" name="橢圓 147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拱形 148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0" name="群組 149"/>
          <p:cNvGrpSpPr/>
          <p:nvPr/>
        </p:nvGrpSpPr>
        <p:grpSpPr>
          <a:xfrm rot="20499212">
            <a:off x="685513" y="6461143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1" name="橢圓 150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2" name="拱形 151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3" name="群組 152"/>
          <p:cNvGrpSpPr/>
          <p:nvPr/>
        </p:nvGrpSpPr>
        <p:grpSpPr>
          <a:xfrm rot="20499212">
            <a:off x="656635" y="6623897"/>
            <a:ext cx="339788" cy="341274"/>
            <a:chOff x="-1843394" y="1744959"/>
            <a:chExt cx="318529" cy="3178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4" name="橢圓 153"/>
            <p:cNvSpPr/>
            <p:nvPr/>
          </p:nvSpPr>
          <p:spPr>
            <a:xfrm>
              <a:off x="-1596873" y="18591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5" name="拱形 154"/>
            <p:cNvSpPr/>
            <p:nvPr/>
          </p:nvSpPr>
          <p:spPr>
            <a:xfrm rot="19398780">
              <a:off x="-1843394" y="1744959"/>
              <a:ext cx="299105" cy="317852"/>
            </a:xfrm>
            <a:prstGeom prst="blockArc">
              <a:avLst>
                <a:gd name="adj1" fmla="val 7807959"/>
                <a:gd name="adj2" fmla="val 1454996"/>
                <a:gd name="adj3" fmla="val 102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727">
            <a:off x="8397727" y="2659784"/>
            <a:ext cx="216016" cy="38739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rot="395073">
            <a:off x="1715468" y="3133597"/>
            <a:ext cx="5526360" cy="646331"/>
          </a:xfrm>
          <a:prstGeom prst="rect">
            <a:avLst/>
          </a:prstGeom>
          <a:ln cmpd="thickThin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Evaluation of WRF cloud microphysics schemes using radar observations.</a:t>
            </a:r>
            <a:endParaRPr lang="zh-TW" altLang="en-US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2339752" y="1340768"/>
            <a:ext cx="4752262" cy="2259953"/>
            <a:chOff x="568045" y="1135511"/>
            <a:chExt cx="4752262" cy="2259953"/>
          </a:xfrm>
        </p:grpSpPr>
        <p:grpSp>
          <p:nvGrpSpPr>
            <p:cNvPr id="10" name="群組 9"/>
            <p:cNvGrpSpPr/>
            <p:nvPr/>
          </p:nvGrpSpPr>
          <p:grpSpPr>
            <a:xfrm>
              <a:off x="568045" y="1135511"/>
              <a:ext cx="3575958" cy="1153740"/>
              <a:chOff x="730271" y="4209514"/>
              <a:chExt cx="3575958" cy="1153740"/>
            </a:xfrm>
          </p:grpSpPr>
          <p:sp>
            <p:nvSpPr>
              <p:cNvPr id="6" name="手繪多邊形 5"/>
              <p:cNvSpPr/>
              <p:nvPr/>
            </p:nvSpPr>
            <p:spPr>
              <a:xfrm rot="1170992">
                <a:off x="730271" y="4209514"/>
                <a:ext cx="3575958" cy="1143000"/>
              </a:xfrm>
              <a:custGeom>
                <a:avLst/>
                <a:gdLst>
                  <a:gd name="connsiteX0" fmla="*/ 0 w 3575958"/>
                  <a:gd name="connsiteY0" fmla="*/ 0 h 1143000"/>
                  <a:gd name="connsiteX1" fmla="*/ 16329 w 3575958"/>
                  <a:gd name="connsiteY1" fmla="*/ 1143000 h 1143000"/>
                  <a:gd name="connsiteX2" fmla="*/ 2841172 w 3575958"/>
                  <a:gd name="connsiteY2" fmla="*/ 1110343 h 1143000"/>
                  <a:gd name="connsiteX3" fmla="*/ 3575958 w 3575958"/>
                  <a:gd name="connsiteY3" fmla="*/ 555172 h 1143000"/>
                  <a:gd name="connsiteX4" fmla="*/ 2841172 w 3575958"/>
                  <a:gd name="connsiteY4" fmla="*/ 16329 h 1143000"/>
                  <a:gd name="connsiteX5" fmla="*/ 0 w 3575958"/>
                  <a:gd name="connsiteY5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5958" h="1143000">
                    <a:moveTo>
                      <a:pt x="0" y="0"/>
                    </a:moveTo>
                    <a:lnTo>
                      <a:pt x="16329" y="1143000"/>
                    </a:lnTo>
                    <a:lnTo>
                      <a:pt x="2841172" y="1110343"/>
                    </a:lnTo>
                    <a:lnTo>
                      <a:pt x="3575958" y="555172"/>
                    </a:lnTo>
                    <a:lnTo>
                      <a:pt x="2841172" y="1632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5000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3">
                    <a:lumMod val="40000"/>
                    <a:lumOff val="6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" name="文字方塊 1"/>
              <p:cNvSpPr txBox="1"/>
              <p:nvPr/>
            </p:nvSpPr>
            <p:spPr>
              <a:xfrm rot="1106039">
                <a:off x="1176266" y="4292603"/>
                <a:ext cx="233980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 smtClean="0">
                    <a:latin typeface="Cooper Black" panose="0208090404030B0204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Paper Review</a:t>
                </a:r>
              </a:p>
              <a:p>
                <a:r>
                  <a:rPr lang="en-US" altLang="zh-TW" sz="2400" dirty="0" smtClean="0">
                    <a:latin typeface="Cooper Black" panose="0208090404030B0204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May 3,  2016</a:t>
                </a:r>
                <a:endParaRPr lang="zh-TW" altLang="en-US" sz="2400" dirty="0">
                  <a:latin typeface="Cooper Black" panose="0208090404030B020404" pitchFamily="18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9" name="群組 8"/>
              <p:cNvGrpSpPr/>
              <p:nvPr/>
            </p:nvGrpSpPr>
            <p:grpSpPr>
              <a:xfrm rot="915330">
                <a:off x="3845330" y="5219238"/>
                <a:ext cx="243125" cy="144016"/>
                <a:chOff x="4600578" y="5067602"/>
                <a:chExt cx="243125" cy="144016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橢圓 7"/>
                <p:cNvSpPr/>
                <p:nvPr/>
              </p:nvSpPr>
              <p:spPr>
                <a:xfrm>
                  <a:off x="4627679" y="5067602"/>
                  <a:ext cx="216024" cy="14401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" name="橢圓 6"/>
                <p:cNvSpPr/>
                <p:nvPr/>
              </p:nvSpPr>
              <p:spPr>
                <a:xfrm>
                  <a:off x="4600578" y="5067602"/>
                  <a:ext cx="216024" cy="144016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19" name="群組 18"/>
            <p:cNvGrpSpPr/>
            <p:nvPr/>
          </p:nvGrpSpPr>
          <p:grpSpPr>
            <a:xfrm>
              <a:off x="3902523" y="2185931"/>
              <a:ext cx="1417784" cy="1209533"/>
              <a:chOff x="3902523" y="2185931"/>
              <a:chExt cx="1417784" cy="1209533"/>
            </a:xfrm>
          </p:grpSpPr>
          <p:sp>
            <p:nvSpPr>
              <p:cNvPr id="12" name="手繪多邊形 11"/>
              <p:cNvSpPr/>
              <p:nvPr/>
            </p:nvSpPr>
            <p:spPr>
              <a:xfrm rot="339703">
                <a:off x="3902523" y="2185931"/>
                <a:ext cx="1159328" cy="489538"/>
              </a:xfrm>
              <a:custGeom>
                <a:avLst/>
                <a:gdLst>
                  <a:gd name="connsiteX0" fmla="*/ 0 w 1159328"/>
                  <a:gd name="connsiteY0" fmla="*/ 116398 h 489538"/>
                  <a:gd name="connsiteX1" fmla="*/ 620485 w 1159328"/>
                  <a:gd name="connsiteY1" fmla="*/ 18426 h 489538"/>
                  <a:gd name="connsiteX2" fmla="*/ 914400 w 1159328"/>
                  <a:gd name="connsiteY2" fmla="*/ 442969 h 489538"/>
                  <a:gd name="connsiteX3" fmla="*/ 1159328 w 1159328"/>
                  <a:gd name="connsiteY3" fmla="*/ 459298 h 48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9328" h="489538">
                    <a:moveTo>
                      <a:pt x="0" y="116398"/>
                    </a:moveTo>
                    <a:cubicBezTo>
                      <a:pt x="234042" y="40197"/>
                      <a:pt x="468085" y="-36003"/>
                      <a:pt x="620485" y="18426"/>
                    </a:cubicBezTo>
                    <a:cubicBezTo>
                      <a:pt x="772885" y="72854"/>
                      <a:pt x="824593" y="369490"/>
                      <a:pt x="914400" y="442969"/>
                    </a:cubicBezTo>
                    <a:cubicBezTo>
                      <a:pt x="1004207" y="516448"/>
                      <a:pt x="1081767" y="487873"/>
                      <a:pt x="1159328" y="459298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91332">
                <a:off x="4750688" y="2825846"/>
                <a:ext cx="723405" cy="415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cxnSp>
        <p:nvCxnSpPr>
          <p:cNvPr id="156" name="直線接點 155"/>
          <p:cNvCxnSpPr>
            <a:endCxn id="4" idx="3"/>
          </p:cNvCxnSpPr>
          <p:nvPr/>
        </p:nvCxnSpPr>
        <p:spPr>
          <a:xfrm>
            <a:off x="2386360" y="5015498"/>
            <a:ext cx="4209642" cy="45296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4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5" name="文字方塊 264"/>
          <p:cNvSpPr txBox="1"/>
          <p:nvPr/>
        </p:nvSpPr>
        <p:spPr>
          <a:xfrm>
            <a:off x="927545" y="455283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Results</a:t>
            </a:r>
            <a:endParaRPr lang="zh-TW" altLang="en-US" sz="3200" b="1" u="sng" dirty="0"/>
          </a:p>
        </p:txBody>
      </p:sp>
      <p:sp>
        <p:nvSpPr>
          <p:cNvPr id="267" name="矩形 266"/>
          <p:cNvSpPr/>
          <p:nvPr/>
        </p:nvSpPr>
        <p:spPr>
          <a:xfrm>
            <a:off x="597046" y="1146230"/>
            <a:ext cx="34420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Time-height cross sections</a:t>
            </a:r>
            <a:endParaRPr lang="zh-TW" altLang="en-US" sz="1600" dirty="0"/>
          </a:p>
        </p:txBody>
      </p:sp>
      <p:sp>
        <p:nvSpPr>
          <p:cNvPr id="179" name="文字方塊 178"/>
          <p:cNvSpPr txBox="1"/>
          <p:nvPr/>
        </p:nvSpPr>
        <p:spPr>
          <a:xfrm>
            <a:off x="733619" y="1484784"/>
            <a:ext cx="2510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latin typeface="Comic Sans MS" panose="030F0702030302020204" pitchFamily="66" charset="0"/>
              </a:rPr>
              <a:t>Case 2: 14 Aug. 2011 </a:t>
            </a:r>
          </a:p>
          <a:p>
            <a:r>
              <a:rPr lang="en-US" altLang="zh-TW" sz="1600" b="1" dirty="0" smtClean="0">
                <a:latin typeface="Comic Sans MS" panose="030F0702030302020204" pitchFamily="66" charset="0"/>
              </a:rPr>
              <a:t>(Convective)</a:t>
            </a:r>
            <a:endParaRPr lang="zh-TW" altLang="en-US" sz="1600" b="1" dirty="0">
              <a:latin typeface="Comic Sans MS" panose="030F0702030302020204" pitchFamily="66" charset="0"/>
            </a:endParaRPr>
          </a:p>
        </p:txBody>
      </p:sp>
      <p:grpSp>
        <p:nvGrpSpPr>
          <p:cNvPr id="185" name="群組 184"/>
          <p:cNvGrpSpPr/>
          <p:nvPr/>
        </p:nvGrpSpPr>
        <p:grpSpPr>
          <a:xfrm>
            <a:off x="959888" y="2531043"/>
            <a:ext cx="1902280" cy="1800000"/>
            <a:chOff x="810902" y="1714131"/>
            <a:chExt cx="1902280" cy="1800000"/>
          </a:xfrm>
        </p:grpSpPr>
        <p:pic>
          <p:nvPicPr>
            <p:cNvPr id="18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5" t="43501" r="50000" b="25926"/>
            <a:stretch/>
          </p:blipFill>
          <p:spPr bwMode="auto">
            <a:xfrm>
              <a:off x="810902" y="1714131"/>
              <a:ext cx="190228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7" name="文字方塊 186"/>
            <p:cNvSpPr txBox="1"/>
            <p:nvPr/>
          </p:nvSpPr>
          <p:spPr>
            <a:xfrm>
              <a:off x="1654928" y="1736089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0000"/>
                  </a:solidFill>
                </a:rPr>
                <a:t>GDK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88" name="文字方塊 187"/>
            <p:cNvSpPr txBox="1"/>
            <p:nvPr/>
          </p:nvSpPr>
          <p:spPr>
            <a:xfrm>
              <a:off x="1037716" y="1967366"/>
              <a:ext cx="4923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3333FF"/>
                  </a:solidFill>
                </a:rPr>
                <a:t>KWK</a:t>
              </a:r>
              <a:endParaRPr lang="zh-TW" altLang="en-US" sz="1200" b="1" dirty="0">
                <a:solidFill>
                  <a:srgbClr val="3333FF"/>
                </a:solidFill>
              </a:endParaRPr>
            </a:p>
          </p:txBody>
        </p:sp>
        <p:sp>
          <p:nvSpPr>
            <p:cNvPr id="189" name="文字方塊 188"/>
            <p:cNvSpPr txBox="1"/>
            <p:nvPr/>
          </p:nvSpPr>
          <p:spPr>
            <a:xfrm>
              <a:off x="1037716" y="2447986"/>
              <a:ext cx="441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D757"/>
                  </a:solidFill>
                </a:rPr>
                <a:t>KSN</a:t>
              </a:r>
              <a:endParaRPr lang="zh-TW" altLang="en-US" sz="1200" b="1" dirty="0">
                <a:solidFill>
                  <a:srgbClr val="FFD757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9" t="20118" r="36111" b="10124"/>
          <a:stretch/>
        </p:blipFill>
        <p:spPr bwMode="auto">
          <a:xfrm>
            <a:off x="4042081" y="9000"/>
            <a:ext cx="456542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" name="矩形 183"/>
          <p:cNvSpPr/>
          <p:nvPr/>
        </p:nvSpPr>
        <p:spPr>
          <a:xfrm>
            <a:off x="1259632" y="2780928"/>
            <a:ext cx="504056" cy="23336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86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5" name="文字方塊 264"/>
          <p:cNvSpPr txBox="1"/>
          <p:nvPr/>
        </p:nvSpPr>
        <p:spPr>
          <a:xfrm>
            <a:off x="927545" y="455283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Results</a:t>
            </a:r>
            <a:endParaRPr lang="zh-TW" altLang="en-US" sz="3200" b="1" u="sng" dirty="0"/>
          </a:p>
        </p:txBody>
      </p:sp>
      <p:sp>
        <p:nvSpPr>
          <p:cNvPr id="268" name="矩形 267"/>
          <p:cNvSpPr/>
          <p:nvPr/>
        </p:nvSpPr>
        <p:spPr>
          <a:xfrm>
            <a:off x="567281" y="1126782"/>
            <a:ext cx="2145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Vertical profiles</a:t>
            </a:r>
            <a:endParaRPr lang="zh-TW" alt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3" t="8633" r="29524" b="10406"/>
          <a:stretch/>
        </p:blipFill>
        <p:spPr bwMode="auto">
          <a:xfrm>
            <a:off x="3283981" y="125638"/>
            <a:ext cx="5752515" cy="661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" name="文字方塊 178"/>
          <p:cNvSpPr txBox="1"/>
          <p:nvPr/>
        </p:nvSpPr>
        <p:spPr>
          <a:xfrm>
            <a:off x="551777" y="173372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latin typeface="Comic Sans MS" panose="030F0702030302020204" pitchFamily="66" charset="0"/>
              </a:rPr>
              <a:t>Case 1: 24-25 Jun. 2011 </a:t>
            </a:r>
          </a:p>
          <a:p>
            <a:r>
              <a:rPr lang="en-US" altLang="zh-TW" sz="1600" b="1" dirty="0" smtClean="0">
                <a:latin typeface="Comic Sans MS" panose="030F0702030302020204" pitchFamily="66" charset="0"/>
              </a:rPr>
              <a:t>(Summer Monsoon)</a:t>
            </a:r>
            <a:endParaRPr lang="zh-TW" altLang="en-US" sz="1600" b="1" dirty="0">
              <a:latin typeface="Comic Sans MS" panose="030F0702030302020204" pitchFamily="66" charset="0"/>
            </a:endParaRPr>
          </a:p>
        </p:txBody>
      </p:sp>
      <p:grpSp>
        <p:nvGrpSpPr>
          <p:cNvPr id="180" name="群組 179"/>
          <p:cNvGrpSpPr/>
          <p:nvPr/>
        </p:nvGrpSpPr>
        <p:grpSpPr>
          <a:xfrm>
            <a:off x="891482" y="2958063"/>
            <a:ext cx="2141502" cy="1800000"/>
            <a:chOff x="6113390" y="971134"/>
            <a:chExt cx="2141502" cy="1800000"/>
          </a:xfrm>
        </p:grpSpPr>
        <p:pic>
          <p:nvPicPr>
            <p:cNvPr id="18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390" y="971134"/>
              <a:ext cx="2141502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2" name="矩形 181"/>
            <p:cNvSpPr/>
            <p:nvPr/>
          </p:nvSpPr>
          <p:spPr>
            <a:xfrm>
              <a:off x="6389244" y="1637774"/>
              <a:ext cx="504056" cy="23336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3" name="矩形 182"/>
          <p:cNvSpPr/>
          <p:nvPr/>
        </p:nvSpPr>
        <p:spPr>
          <a:xfrm>
            <a:off x="1597187" y="2964478"/>
            <a:ext cx="504056" cy="23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4" name="矩形 183"/>
          <p:cNvSpPr/>
          <p:nvPr/>
        </p:nvSpPr>
        <p:spPr>
          <a:xfrm>
            <a:off x="3600100" y="103943"/>
            <a:ext cx="395836" cy="23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5" name="矩形 184"/>
          <p:cNvSpPr/>
          <p:nvPr/>
        </p:nvSpPr>
        <p:spPr>
          <a:xfrm>
            <a:off x="6372200" y="80270"/>
            <a:ext cx="360040" cy="23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6" name="矩形 185"/>
          <p:cNvSpPr/>
          <p:nvPr/>
        </p:nvSpPr>
        <p:spPr>
          <a:xfrm>
            <a:off x="3491880" y="3399641"/>
            <a:ext cx="432048" cy="2333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7" name="矩形 186"/>
          <p:cNvSpPr/>
          <p:nvPr/>
        </p:nvSpPr>
        <p:spPr>
          <a:xfrm>
            <a:off x="6345041" y="3401841"/>
            <a:ext cx="432048" cy="2333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51520" y="4994592"/>
            <a:ext cx="34034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WDM6:</a:t>
            </a:r>
          </a:p>
          <a:p>
            <a:r>
              <a:rPr lang="en-US" altLang="zh-TW" sz="1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More humid below the melting layer.</a:t>
            </a:r>
          </a:p>
          <a:p>
            <a:r>
              <a:rPr lang="en-US" altLang="zh-TW" sz="1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More </a:t>
            </a:r>
            <a:r>
              <a:rPr lang="en-US" altLang="zh-TW" sz="1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qrain</a:t>
            </a:r>
            <a:r>
              <a:rPr lang="en-US" altLang="zh-TW" sz="1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stronger CFAD.</a:t>
            </a:r>
            <a:endParaRPr lang="zh-TW" altLang="en-US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5" name="文字方塊 264"/>
          <p:cNvSpPr txBox="1"/>
          <p:nvPr/>
        </p:nvSpPr>
        <p:spPr>
          <a:xfrm>
            <a:off x="927545" y="455283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Results</a:t>
            </a:r>
            <a:endParaRPr lang="zh-TW" altLang="en-US" sz="3200" b="1" u="sng" dirty="0"/>
          </a:p>
        </p:txBody>
      </p:sp>
      <p:sp>
        <p:nvSpPr>
          <p:cNvPr id="268" name="矩形 267"/>
          <p:cNvSpPr/>
          <p:nvPr/>
        </p:nvSpPr>
        <p:spPr>
          <a:xfrm>
            <a:off x="567281" y="1126782"/>
            <a:ext cx="2145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Vertical profiles</a:t>
            </a:r>
            <a:endParaRPr lang="zh-TW" altLang="en-US" sz="1600" dirty="0"/>
          </a:p>
        </p:txBody>
      </p:sp>
      <p:grpSp>
        <p:nvGrpSpPr>
          <p:cNvPr id="3" name="群組 2"/>
          <p:cNvGrpSpPr/>
          <p:nvPr/>
        </p:nvGrpSpPr>
        <p:grpSpPr>
          <a:xfrm>
            <a:off x="909451" y="2894414"/>
            <a:ext cx="1902280" cy="1800000"/>
            <a:chOff x="810902" y="1714131"/>
            <a:chExt cx="1902280" cy="1800000"/>
          </a:xfrm>
        </p:grpSpPr>
        <p:pic>
          <p:nvPicPr>
            <p:cNvPr id="17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5" t="43501" r="50000" b="25926"/>
            <a:stretch/>
          </p:blipFill>
          <p:spPr bwMode="auto">
            <a:xfrm>
              <a:off x="810902" y="1714131"/>
              <a:ext cx="190228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" name="文字方塊 179"/>
            <p:cNvSpPr txBox="1"/>
            <p:nvPr/>
          </p:nvSpPr>
          <p:spPr>
            <a:xfrm>
              <a:off x="1654928" y="1736089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0000"/>
                  </a:solidFill>
                </a:rPr>
                <a:t>GDK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81" name="文字方塊 180"/>
            <p:cNvSpPr txBox="1"/>
            <p:nvPr/>
          </p:nvSpPr>
          <p:spPr>
            <a:xfrm>
              <a:off x="1037716" y="1967366"/>
              <a:ext cx="4923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3333FF"/>
                  </a:solidFill>
                </a:rPr>
                <a:t>KWK</a:t>
              </a:r>
              <a:endParaRPr lang="zh-TW" altLang="en-US" sz="1200" b="1" dirty="0">
                <a:solidFill>
                  <a:srgbClr val="3333FF"/>
                </a:solidFill>
              </a:endParaRPr>
            </a:p>
          </p:txBody>
        </p:sp>
        <p:sp>
          <p:nvSpPr>
            <p:cNvPr id="182" name="文字方塊 181"/>
            <p:cNvSpPr txBox="1"/>
            <p:nvPr/>
          </p:nvSpPr>
          <p:spPr>
            <a:xfrm>
              <a:off x="1037716" y="2447986"/>
              <a:ext cx="441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D757"/>
                  </a:solidFill>
                </a:rPr>
                <a:t>KSN</a:t>
              </a:r>
              <a:endParaRPr lang="zh-TW" altLang="en-US" sz="1200" b="1" dirty="0">
                <a:solidFill>
                  <a:srgbClr val="FFD757"/>
                </a:solidFill>
              </a:endParaRPr>
            </a:p>
          </p:txBody>
        </p:sp>
      </p:grpSp>
      <p:sp>
        <p:nvSpPr>
          <p:cNvPr id="183" name="文字方塊 182"/>
          <p:cNvSpPr txBox="1"/>
          <p:nvPr/>
        </p:nvSpPr>
        <p:spPr>
          <a:xfrm>
            <a:off x="611560" y="1772816"/>
            <a:ext cx="2510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latin typeface="Comic Sans MS" panose="030F0702030302020204" pitchFamily="66" charset="0"/>
              </a:rPr>
              <a:t>Case 2: 14 Aug. 2011 </a:t>
            </a:r>
          </a:p>
          <a:p>
            <a:r>
              <a:rPr lang="en-US" altLang="zh-TW" sz="1600" b="1" dirty="0" smtClean="0">
                <a:latin typeface="Comic Sans MS" panose="030F0702030302020204" pitchFamily="66" charset="0"/>
              </a:rPr>
              <a:t>(Convective)</a:t>
            </a:r>
            <a:endParaRPr lang="zh-TW" altLang="en-US" sz="16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t="10754" r="29445" b="12381"/>
          <a:stretch/>
        </p:blipFill>
        <p:spPr bwMode="auto">
          <a:xfrm>
            <a:off x="3121955" y="125571"/>
            <a:ext cx="6058557" cy="6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" name="矩形 183"/>
          <p:cNvSpPr/>
          <p:nvPr/>
        </p:nvSpPr>
        <p:spPr>
          <a:xfrm>
            <a:off x="1167336" y="3624703"/>
            <a:ext cx="504056" cy="2333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5" name="矩形 184"/>
          <p:cNvSpPr/>
          <p:nvPr/>
        </p:nvSpPr>
        <p:spPr>
          <a:xfrm>
            <a:off x="1173110" y="3169996"/>
            <a:ext cx="504056" cy="23336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419872" y="76343"/>
            <a:ext cx="646331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文字方塊 185"/>
          <p:cNvSpPr txBox="1"/>
          <p:nvPr/>
        </p:nvSpPr>
        <p:spPr>
          <a:xfrm>
            <a:off x="6517957" y="73652"/>
            <a:ext cx="646331" cy="36933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文字方塊 186"/>
          <p:cNvSpPr txBox="1"/>
          <p:nvPr/>
        </p:nvSpPr>
        <p:spPr>
          <a:xfrm>
            <a:off x="3478490" y="3434222"/>
            <a:ext cx="736099" cy="369332"/>
          </a:xfrm>
          <a:prstGeom prst="rect">
            <a:avLst/>
          </a:prstGeom>
          <a:noFill/>
          <a:ln w="1270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KWK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文字方塊 187"/>
          <p:cNvSpPr txBox="1"/>
          <p:nvPr/>
        </p:nvSpPr>
        <p:spPr>
          <a:xfrm>
            <a:off x="6576575" y="3431531"/>
            <a:ext cx="736099" cy="369332"/>
          </a:xfrm>
          <a:prstGeom prst="rect">
            <a:avLst/>
          </a:prstGeom>
          <a:noFill/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KWK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56176" y="3140968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More cloud than the rain.</a:t>
            </a:r>
            <a:endParaRPr lang="zh-TW" alt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5" name="文字方塊 264"/>
          <p:cNvSpPr txBox="1"/>
          <p:nvPr/>
        </p:nvSpPr>
        <p:spPr>
          <a:xfrm>
            <a:off x="927545" y="455283"/>
            <a:ext cx="4655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Summary and Conclusions</a:t>
            </a:r>
            <a:endParaRPr lang="zh-TW" altLang="en-US" sz="3200" b="1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11688" r="8731" b="53695"/>
          <a:stretch/>
        </p:blipFill>
        <p:spPr bwMode="auto">
          <a:xfrm>
            <a:off x="941631" y="3228074"/>
            <a:ext cx="7746751" cy="1841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26305" y="3001959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23528" y="1036152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43592" y="5323810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835202" y="5446965"/>
            <a:ext cx="7769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</a:rPr>
              <a:t>It is important to note that it is not possible </a:t>
            </a:r>
            <a:r>
              <a:rPr lang="en-US" altLang="zh-TW" dirty="0" smtClean="0">
                <a:latin typeface="Comic Sans MS" panose="030F0702030302020204" pitchFamily="66" charset="0"/>
              </a:rPr>
              <a:t>to make </a:t>
            </a:r>
            <a:r>
              <a:rPr lang="en-US" altLang="zh-TW" dirty="0">
                <a:latin typeface="Comic Sans MS" panose="030F0702030302020204" pitchFamily="66" charset="0"/>
              </a:rPr>
              <a:t>a strict comparison between </a:t>
            </a:r>
            <a:r>
              <a:rPr lang="en-US" altLang="zh-TW" dirty="0" smtClean="0">
                <a:latin typeface="Comic Sans MS" panose="030F0702030302020204" pitchFamily="66" charset="0"/>
              </a:rPr>
              <a:t>SR </a:t>
            </a:r>
            <a:r>
              <a:rPr lang="en-US" altLang="zh-TW" dirty="0">
                <a:latin typeface="Comic Sans MS" panose="030F0702030302020204" pitchFamily="66" charset="0"/>
              </a:rPr>
              <a:t>and that measured </a:t>
            </a:r>
            <a:r>
              <a:rPr lang="en-US" altLang="zh-TW" dirty="0" smtClean="0">
                <a:latin typeface="Comic Sans MS" panose="030F0702030302020204" pitchFamily="66" charset="0"/>
              </a:rPr>
              <a:t>by ground-based </a:t>
            </a:r>
            <a:r>
              <a:rPr lang="en-US" altLang="zh-TW" dirty="0">
                <a:latin typeface="Comic Sans MS" panose="030F0702030302020204" pitchFamily="66" charset="0"/>
              </a:rPr>
              <a:t>radar.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182" name="矩形 181"/>
          <p:cNvSpPr/>
          <p:nvPr/>
        </p:nvSpPr>
        <p:spPr>
          <a:xfrm>
            <a:off x="827584" y="1090539"/>
            <a:ext cx="77692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i="1" dirty="0" smtClean="0">
                <a:latin typeface="Comic Sans MS" panose="030F0702030302020204" pitchFamily="66" charset="0"/>
              </a:rPr>
              <a:t>a. For monsoon cases:</a:t>
            </a:r>
          </a:p>
          <a:p>
            <a:r>
              <a:rPr lang="en-US" altLang="zh-TW" dirty="0" smtClean="0">
                <a:latin typeface="Comic Sans MS" panose="030F0702030302020204" pitchFamily="66" charset="0"/>
              </a:rPr>
              <a:t>WSM6 shows  a lower bias of radar reflectivity beneath the melting level, while WDM6 shows a higher bias.</a:t>
            </a:r>
          </a:p>
          <a:p>
            <a:r>
              <a:rPr lang="en-US" altLang="zh-TW" i="1" dirty="0" smtClean="0">
                <a:latin typeface="Comic Sans MS" panose="030F0702030302020204" pitchFamily="66" charset="0"/>
              </a:rPr>
              <a:t>b. For convective cases:</a:t>
            </a:r>
          </a:p>
          <a:p>
            <a:r>
              <a:rPr lang="en-US" altLang="zh-TW" dirty="0" smtClean="0">
                <a:latin typeface="Comic Sans MS" panose="030F0702030302020204" pitchFamily="66" charset="0"/>
              </a:rPr>
              <a:t>Both schemes needs improvement for modeling.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84368" y="3872251"/>
            <a:ext cx="720079" cy="53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4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5" name="文字方塊 264"/>
          <p:cNvSpPr txBox="1"/>
          <p:nvPr/>
        </p:nvSpPr>
        <p:spPr>
          <a:xfrm>
            <a:off x="927545" y="455283"/>
            <a:ext cx="1888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Reference</a:t>
            </a:r>
            <a:endParaRPr lang="zh-TW" altLang="en-US" sz="3200" b="1" u="sng" dirty="0"/>
          </a:p>
        </p:txBody>
      </p:sp>
      <p:sp>
        <p:nvSpPr>
          <p:cNvPr id="266" name="文字方塊 265"/>
          <p:cNvSpPr txBox="1"/>
          <p:nvPr/>
        </p:nvSpPr>
        <p:spPr>
          <a:xfrm>
            <a:off x="314325" y="1288768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67" name="文字方塊 266"/>
          <p:cNvSpPr txBox="1"/>
          <p:nvPr/>
        </p:nvSpPr>
        <p:spPr>
          <a:xfrm>
            <a:off x="755576" y="1404268"/>
            <a:ext cx="792088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Comic Sans MS" panose="030F0702030302020204" pitchFamily="66" charset="0"/>
              </a:rPr>
              <a:t>Cho, Y.H.,G. Lee, K.-E. Kim, and I. </a:t>
            </a:r>
            <a:r>
              <a:rPr lang="en-US" altLang="zh-TW" sz="1400" dirty="0" err="1">
                <a:latin typeface="Comic Sans MS" panose="030F0702030302020204" pitchFamily="66" charset="0"/>
              </a:rPr>
              <a:t>Zawadzki</a:t>
            </a:r>
            <a:r>
              <a:rPr lang="en-US" altLang="zh-TW" sz="1400" dirty="0">
                <a:latin typeface="Comic Sans MS" panose="030F0702030302020204" pitchFamily="66" charset="0"/>
              </a:rPr>
              <a:t>, 2006: Identification and removal of ground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 echoes and anomalous propagation using the characteristics of radar echoes. J. Atmos.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Oceanic Technol., 23, 1206–1222, doi:10.1175/JTECH1913.1.</a:t>
            </a:r>
          </a:p>
          <a:p>
            <a:r>
              <a:rPr lang="en-US" altLang="zh-TW" sz="1400" dirty="0" err="1" smtClean="0">
                <a:latin typeface="Comic Sans MS" panose="030F0702030302020204" pitchFamily="66" charset="0"/>
              </a:rPr>
              <a:t>Cornman</a:t>
            </a:r>
            <a:r>
              <a:rPr lang="en-US" altLang="zh-TW" sz="1400" dirty="0">
                <a:latin typeface="Comic Sans MS" panose="030F0702030302020204" pitchFamily="66" charset="0"/>
              </a:rPr>
              <a:t>, L. B., R. K. Goodrich, C. S. Morse, and W. L. </a:t>
            </a:r>
            <a:r>
              <a:rPr lang="en-US" altLang="zh-TW" sz="1400" dirty="0" err="1">
                <a:latin typeface="Comic Sans MS" panose="030F0702030302020204" pitchFamily="66" charset="0"/>
              </a:rPr>
              <a:t>Ecklund</a:t>
            </a:r>
            <a:r>
              <a:rPr lang="en-US" altLang="zh-TW" sz="1400" dirty="0">
                <a:latin typeface="Comic Sans MS" panose="030F0702030302020204" pitchFamily="66" charset="0"/>
              </a:rPr>
              <a:t>, 1998: A fuzzy logic method for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 improved moment estimation from Doppler spectra. J. Atmos. Oceanic Technol., 15,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 1287–1305, doi:10.1175/1520-0426(1998)015,1287: AFLMFI.2.0.CO;2.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Hong, S.-Y., and J.-O. J. Lim, 2006: The WRF single-moment 6-class microphysics scheme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(WSM6). J. Korean Meteor. Soc.,42, 129–151.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Hong, S.-Y.,</a:t>
            </a:r>
            <a:r>
              <a:rPr lang="nb-NO" altLang="zh-TW" sz="1400" dirty="0">
                <a:latin typeface="Comic Sans MS" panose="030F0702030302020204" pitchFamily="66" charset="0"/>
              </a:rPr>
              <a:t> K.-S. Lim, Y.-H. Lee, J.-C. Ha, H.-W. Kim, S.-J. Ham, and </a:t>
            </a:r>
            <a:r>
              <a:rPr lang="en-US" altLang="zh-TW" sz="1400" dirty="0">
                <a:latin typeface="Comic Sans MS" panose="030F0702030302020204" pitchFamily="66" charset="0"/>
              </a:rPr>
              <a:t>J. </a:t>
            </a:r>
            <a:r>
              <a:rPr lang="en-US" altLang="zh-TW" sz="1400" dirty="0" err="1">
                <a:latin typeface="Comic Sans MS" panose="030F0702030302020204" pitchFamily="66" charset="0"/>
              </a:rPr>
              <a:t>Dudhia</a:t>
            </a:r>
            <a:r>
              <a:rPr lang="en-US" altLang="zh-TW" sz="1400" dirty="0">
                <a:latin typeface="Comic Sans MS" panose="030F0702030302020204" pitchFamily="66" charset="0"/>
              </a:rPr>
              <a:t>, 2010: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 Evaluation of the WRF double-moment 6-class microphysics scheme for precipitating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 convection. </a:t>
            </a:r>
            <a:r>
              <a:rPr lang="en-US" altLang="zh-TW" sz="1400" dirty="0" err="1">
                <a:latin typeface="Comic Sans MS" panose="030F0702030302020204" pitchFamily="66" charset="0"/>
              </a:rPr>
              <a:t>Adv.Meteor</a:t>
            </a:r>
            <a:r>
              <a:rPr lang="en-US" altLang="zh-TW" sz="1400" dirty="0">
                <a:latin typeface="Comic Sans MS" panose="030F0702030302020204" pitchFamily="66" charset="0"/>
              </a:rPr>
              <a:t>., 2010, 707253, doi:10.1155/2010/707253.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Kwon, H., J. S. Kang, Y. Jo, and J. H. Kang, 2014: Implementation of a GPS-RO data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 processing system for the KIAPS-LETKF data assimilation system. Atmos. Meas. Tech.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        Discuss., 7, 11 927–11 956,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doi:10.5194/amtd-7-11927-2014.</a:t>
            </a:r>
          </a:p>
          <a:p>
            <a:r>
              <a:rPr lang="en-US" altLang="zh-TW" sz="1400" dirty="0" smtClean="0">
                <a:latin typeface="Comic Sans MS" panose="030F0702030302020204" pitchFamily="66" charset="0"/>
              </a:rPr>
              <a:t>Min</a:t>
            </a:r>
            <a:r>
              <a:rPr lang="en-US" altLang="zh-TW" sz="1400" dirty="0">
                <a:latin typeface="Comic Sans MS" panose="030F0702030302020204" pitchFamily="66" charset="0"/>
              </a:rPr>
              <a:t>, K.-H., S. Choo, D. Lee, and G. Lee, 2015: Evaluation of WRF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cloud microphysics </a:t>
            </a:r>
            <a:r>
              <a:rPr lang="en-US" altLang="zh-TW" sz="1400" dirty="0">
                <a:latin typeface="Comic Sans MS" panose="030F0702030302020204" pitchFamily="66" charset="0"/>
              </a:rPr>
              <a:t>schemes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       using </a:t>
            </a:r>
            <a:r>
              <a:rPr lang="en-US" altLang="zh-TW" sz="1400" dirty="0">
                <a:latin typeface="Comic Sans MS" panose="030F0702030302020204" pitchFamily="66" charset="0"/>
              </a:rPr>
              <a:t>radar observations. </a:t>
            </a:r>
            <a:r>
              <a:rPr lang="en-US" altLang="zh-TW" sz="1400" i="1" dirty="0" err="1">
                <a:latin typeface="Comic Sans MS" panose="030F0702030302020204" pitchFamily="66" charset="0"/>
              </a:rPr>
              <a:t>Wea</a:t>
            </a:r>
            <a:r>
              <a:rPr lang="en-US" altLang="zh-TW" sz="1400" i="1" dirty="0">
                <a:latin typeface="Comic Sans MS" panose="030F0702030302020204" pitchFamily="66" charset="0"/>
              </a:rPr>
              <a:t>. Forecasting,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30</a:t>
            </a:r>
            <a:r>
              <a:rPr lang="en-US" altLang="zh-TW" sz="1400" dirty="0">
                <a:latin typeface="Comic Sans MS" panose="030F0702030302020204" pitchFamily="66" charset="0"/>
              </a:rPr>
              <a:t>,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1571–1589.</a:t>
            </a:r>
          </a:p>
          <a:p>
            <a:r>
              <a:rPr lang="en-US" altLang="zh-TW" sz="1400" dirty="0" smtClean="0">
                <a:latin typeface="Comic Sans MS" panose="030F0702030302020204" pitchFamily="66" charset="0"/>
              </a:rPr>
              <a:t>Ye</a:t>
            </a:r>
            <a:r>
              <a:rPr lang="en-US" altLang="zh-TW" sz="1400" dirty="0">
                <a:latin typeface="Comic Sans MS" panose="030F0702030302020204" pitchFamily="66" charset="0"/>
              </a:rPr>
              <a:t>, B.-Y., 2012: Quality control of radar moment data by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combining moment-based </a:t>
            </a:r>
            <a:r>
              <a:rPr lang="en-US" altLang="zh-TW" sz="1400" dirty="0">
                <a:latin typeface="Comic Sans MS" panose="030F0702030302020204" pitchFamily="66" charset="0"/>
              </a:rPr>
              <a:t>fuzzy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        logic </a:t>
            </a:r>
            <a:r>
              <a:rPr lang="en-US" altLang="zh-TW" sz="1400" dirty="0">
                <a:latin typeface="Comic Sans MS" panose="030F0702030302020204" pitchFamily="66" charset="0"/>
              </a:rPr>
              <a:t>algorithm and radar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signal processing</a:t>
            </a:r>
            <a:r>
              <a:rPr lang="en-US" altLang="zh-TW" sz="1400" dirty="0">
                <a:latin typeface="Comic Sans MS" panose="030F0702030302020204" pitchFamily="66" charset="0"/>
              </a:rPr>
              <a:t>. M.S. thesis, Dept. of Astronomy and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1400" dirty="0">
                <a:latin typeface="Comic Sans MS" panose="030F0702030302020204" pitchFamily="66" charset="0"/>
              </a:rPr>
              <a:t> 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        Atmospheric Sciences</a:t>
            </a:r>
            <a:r>
              <a:rPr lang="en-US" altLang="zh-TW" sz="1400" dirty="0">
                <a:latin typeface="Comic Sans MS" panose="030F0702030302020204" pitchFamily="66" charset="0"/>
              </a:rPr>
              <a:t>, </a:t>
            </a:r>
            <a:r>
              <a:rPr lang="en-US" altLang="zh-TW" sz="1400" dirty="0" err="1">
                <a:latin typeface="Comic Sans MS" panose="030F0702030302020204" pitchFamily="66" charset="0"/>
              </a:rPr>
              <a:t>Kyungpook</a:t>
            </a:r>
            <a:r>
              <a:rPr lang="en-US" altLang="zh-TW" sz="1400" dirty="0">
                <a:latin typeface="Comic Sans MS" panose="030F0702030302020204" pitchFamily="66" charset="0"/>
              </a:rPr>
              <a:t> National University, 72 pp</a:t>
            </a:r>
            <a:r>
              <a:rPr lang="en-US" altLang="zh-TW" sz="1400" dirty="0" smtClean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17501" y="2003354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12219" y="2625505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01041" y="3032384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23528" y="3684304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23528" y="4332376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205" r="34671" b="59445"/>
          <a:stretch/>
        </p:blipFill>
        <p:spPr bwMode="auto">
          <a:xfrm>
            <a:off x="323528" y="4767000"/>
            <a:ext cx="469478" cy="4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圓角矩形 161"/>
          <p:cNvSpPr/>
          <p:nvPr/>
        </p:nvSpPr>
        <p:spPr>
          <a:xfrm flipH="1">
            <a:off x="-3342600" y="3360833"/>
            <a:ext cx="623865" cy="252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-972616" y="-1683568"/>
            <a:ext cx="10873208" cy="98650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 rot="338144">
            <a:off x="1186055" y="533406"/>
            <a:ext cx="6568918" cy="67687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Calligraph421 BT" panose="03060702050402020204" pitchFamily="66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1124728" y="941249"/>
            <a:ext cx="4752262" cy="2259953"/>
            <a:chOff x="568045" y="1135511"/>
            <a:chExt cx="4752262" cy="2259953"/>
          </a:xfrm>
        </p:grpSpPr>
        <p:grpSp>
          <p:nvGrpSpPr>
            <p:cNvPr id="5" name="群組 4"/>
            <p:cNvGrpSpPr/>
            <p:nvPr/>
          </p:nvGrpSpPr>
          <p:grpSpPr>
            <a:xfrm>
              <a:off x="568045" y="1135511"/>
              <a:ext cx="3575958" cy="1153740"/>
              <a:chOff x="730271" y="4209514"/>
              <a:chExt cx="3575958" cy="1153740"/>
            </a:xfrm>
          </p:grpSpPr>
          <p:sp>
            <p:nvSpPr>
              <p:cNvPr id="9" name="手繪多邊形 8"/>
              <p:cNvSpPr/>
              <p:nvPr/>
            </p:nvSpPr>
            <p:spPr>
              <a:xfrm rot="1170992">
                <a:off x="730271" y="4209514"/>
                <a:ext cx="3575958" cy="1143000"/>
              </a:xfrm>
              <a:custGeom>
                <a:avLst/>
                <a:gdLst>
                  <a:gd name="connsiteX0" fmla="*/ 0 w 3575958"/>
                  <a:gd name="connsiteY0" fmla="*/ 0 h 1143000"/>
                  <a:gd name="connsiteX1" fmla="*/ 16329 w 3575958"/>
                  <a:gd name="connsiteY1" fmla="*/ 1143000 h 1143000"/>
                  <a:gd name="connsiteX2" fmla="*/ 2841172 w 3575958"/>
                  <a:gd name="connsiteY2" fmla="*/ 1110343 h 1143000"/>
                  <a:gd name="connsiteX3" fmla="*/ 3575958 w 3575958"/>
                  <a:gd name="connsiteY3" fmla="*/ 555172 h 1143000"/>
                  <a:gd name="connsiteX4" fmla="*/ 2841172 w 3575958"/>
                  <a:gd name="connsiteY4" fmla="*/ 16329 h 1143000"/>
                  <a:gd name="connsiteX5" fmla="*/ 0 w 3575958"/>
                  <a:gd name="connsiteY5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5958" h="1143000">
                    <a:moveTo>
                      <a:pt x="0" y="0"/>
                    </a:moveTo>
                    <a:lnTo>
                      <a:pt x="16329" y="1143000"/>
                    </a:lnTo>
                    <a:lnTo>
                      <a:pt x="2841172" y="1110343"/>
                    </a:lnTo>
                    <a:lnTo>
                      <a:pt x="3575958" y="555172"/>
                    </a:lnTo>
                    <a:lnTo>
                      <a:pt x="2841172" y="1632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5000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3">
                    <a:lumMod val="40000"/>
                    <a:lumOff val="6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文字方塊 9"/>
              <p:cNvSpPr txBox="1"/>
              <p:nvPr/>
            </p:nvSpPr>
            <p:spPr>
              <a:xfrm rot="1106039">
                <a:off x="825990" y="4303358"/>
                <a:ext cx="31165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Progress Report </a:t>
                </a:r>
              </a:p>
              <a:p>
                <a:r>
                  <a:rPr lang="en-US" altLang="zh-TW" sz="2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November 26,  2015</a:t>
                </a:r>
                <a:endParaRPr lang="zh-TW" altLang="en-US" sz="2000" b="1" dirty="0"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11" name="群組 10"/>
              <p:cNvGrpSpPr/>
              <p:nvPr/>
            </p:nvGrpSpPr>
            <p:grpSpPr>
              <a:xfrm rot="915330">
                <a:off x="3845330" y="5219238"/>
                <a:ext cx="243125" cy="144016"/>
                <a:chOff x="4600578" y="5067602"/>
                <a:chExt cx="243125" cy="144016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" name="橢圓 11"/>
                <p:cNvSpPr/>
                <p:nvPr/>
              </p:nvSpPr>
              <p:spPr>
                <a:xfrm>
                  <a:off x="4627679" y="5067602"/>
                  <a:ext cx="216024" cy="14401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" name="橢圓 12"/>
                <p:cNvSpPr/>
                <p:nvPr/>
              </p:nvSpPr>
              <p:spPr>
                <a:xfrm>
                  <a:off x="4600578" y="5067602"/>
                  <a:ext cx="216024" cy="144016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6" name="群組 5"/>
            <p:cNvGrpSpPr/>
            <p:nvPr/>
          </p:nvGrpSpPr>
          <p:grpSpPr>
            <a:xfrm>
              <a:off x="3902523" y="2185931"/>
              <a:ext cx="1417784" cy="1209533"/>
              <a:chOff x="3902523" y="2185931"/>
              <a:chExt cx="1417784" cy="1209533"/>
            </a:xfrm>
          </p:grpSpPr>
          <p:sp>
            <p:nvSpPr>
              <p:cNvPr id="7" name="手繪多邊形 6"/>
              <p:cNvSpPr/>
              <p:nvPr/>
            </p:nvSpPr>
            <p:spPr>
              <a:xfrm rot="339703">
                <a:off x="3902523" y="2185931"/>
                <a:ext cx="1159328" cy="489538"/>
              </a:xfrm>
              <a:custGeom>
                <a:avLst/>
                <a:gdLst>
                  <a:gd name="connsiteX0" fmla="*/ 0 w 1159328"/>
                  <a:gd name="connsiteY0" fmla="*/ 116398 h 489538"/>
                  <a:gd name="connsiteX1" fmla="*/ 620485 w 1159328"/>
                  <a:gd name="connsiteY1" fmla="*/ 18426 h 489538"/>
                  <a:gd name="connsiteX2" fmla="*/ 914400 w 1159328"/>
                  <a:gd name="connsiteY2" fmla="*/ 442969 h 489538"/>
                  <a:gd name="connsiteX3" fmla="*/ 1159328 w 1159328"/>
                  <a:gd name="connsiteY3" fmla="*/ 459298 h 48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9328" h="489538">
                    <a:moveTo>
                      <a:pt x="0" y="116398"/>
                    </a:moveTo>
                    <a:cubicBezTo>
                      <a:pt x="234042" y="40197"/>
                      <a:pt x="468085" y="-36003"/>
                      <a:pt x="620485" y="18426"/>
                    </a:cubicBezTo>
                    <a:cubicBezTo>
                      <a:pt x="772885" y="72854"/>
                      <a:pt x="824593" y="369490"/>
                      <a:pt x="914400" y="442969"/>
                    </a:cubicBezTo>
                    <a:cubicBezTo>
                      <a:pt x="1004207" y="516448"/>
                      <a:pt x="1081767" y="487873"/>
                      <a:pt x="1159328" y="459298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91332">
                <a:off x="4750688" y="2825846"/>
                <a:ext cx="723405" cy="415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cxnSp>
        <p:nvCxnSpPr>
          <p:cNvPr id="14" name="直線接點 13"/>
          <p:cNvCxnSpPr/>
          <p:nvPr/>
        </p:nvCxnSpPr>
        <p:spPr>
          <a:xfrm>
            <a:off x="2987824" y="4437112"/>
            <a:ext cx="2724776" cy="28803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2969855" y="4797152"/>
            <a:ext cx="2724776" cy="28803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915816" y="5157192"/>
            <a:ext cx="2724776" cy="28803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 rot="317832">
            <a:off x="3437205" y="4175030"/>
            <a:ext cx="16819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  <a:latin typeface="Calligraph421 BT" panose="03060702050402020204" pitchFamily="66" charset="0"/>
              </a:rPr>
              <a:t>T</a:t>
            </a:r>
            <a:r>
              <a:rPr lang="en-US" altLang="zh-TW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ligraph421 BT" panose="03060702050402020204" pitchFamily="66" charset="0"/>
              </a:rPr>
              <a:t>hanks for </a:t>
            </a:r>
          </a:p>
          <a:p>
            <a:pPr algn="ctr"/>
            <a:r>
              <a:rPr lang="en-US" altLang="zh-TW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ligraph421 BT" panose="03060702050402020204" pitchFamily="66" charset="0"/>
              </a:rPr>
              <a:t>your</a:t>
            </a:r>
          </a:p>
          <a:p>
            <a:pPr algn="ctr"/>
            <a:r>
              <a:rPr lang="en-US" altLang="zh-TW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ligraph421 BT" panose="03060702050402020204" pitchFamily="66" charset="0"/>
              </a:rPr>
              <a:t>attention!</a:t>
            </a:r>
            <a:endParaRPr lang="zh-TW" alt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Calligraph421 BT" panose="03060702050402020204" pitchFamily="66" charset="0"/>
            </a:endParaRPr>
          </a:p>
          <a:p>
            <a:endParaRPr lang="zh-TW" alt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7" name="群組 156"/>
          <p:cNvGrpSpPr/>
          <p:nvPr/>
        </p:nvGrpSpPr>
        <p:grpSpPr>
          <a:xfrm>
            <a:off x="-2169724" y="2611983"/>
            <a:ext cx="329344" cy="4588083"/>
            <a:chOff x="-2169724" y="2611983"/>
            <a:chExt cx="329344" cy="4588083"/>
          </a:xfrm>
        </p:grpSpPr>
        <p:grpSp>
          <p:nvGrpSpPr>
            <p:cNvPr id="138" name="群組 137"/>
            <p:cNvGrpSpPr/>
            <p:nvPr/>
          </p:nvGrpSpPr>
          <p:grpSpPr>
            <a:xfrm rot="1273785">
              <a:off x="-2169724" y="2611983"/>
              <a:ext cx="288032" cy="669368"/>
              <a:chOff x="-1941009" y="2678639"/>
              <a:chExt cx="288032" cy="669368"/>
            </a:xfrm>
            <a:gradFill flip="none" rotWithShape="1">
              <a:gsLst>
                <a:gs pos="0">
                  <a:srgbClr val="E9BE8F"/>
                </a:gs>
                <a:gs pos="50000">
                  <a:srgbClr val="FBE4B7"/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137" name="等腰三角形 136"/>
              <p:cNvSpPr/>
              <p:nvPr/>
            </p:nvSpPr>
            <p:spPr>
              <a:xfrm rot="20056205">
                <a:off x="-1941009" y="2678639"/>
                <a:ext cx="288032" cy="669368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等腰三角形 135"/>
              <p:cNvSpPr/>
              <p:nvPr/>
            </p:nvSpPr>
            <p:spPr>
              <a:xfrm rot="20056205">
                <a:off x="-1936257" y="2700492"/>
                <a:ext cx="106011" cy="255822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0" name="等腰三角形 139"/>
            <p:cNvSpPr/>
            <p:nvPr/>
          </p:nvSpPr>
          <p:spPr>
            <a:xfrm rot="19824147">
              <a:off x="-2166553" y="3238508"/>
              <a:ext cx="95844" cy="86610"/>
            </a:xfrm>
            <a:prstGeom prst="triangle">
              <a:avLst/>
            </a:prstGeom>
            <a:solidFill>
              <a:srgbClr val="0B0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2" name="等腰三角形 141"/>
            <p:cNvSpPr/>
            <p:nvPr/>
          </p:nvSpPr>
          <p:spPr>
            <a:xfrm rot="21008392">
              <a:off x="-2117698" y="3212836"/>
              <a:ext cx="95844" cy="86610"/>
            </a:xfrm>
            <a:prstGeom prst="triangle">
              <a:avLst/>
            </a:prstGeom>
            <a:solidFill>
              <a:srgbClr val="0B0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3" name="等腰三角形 142"/>
            <p:cNvSpPr/>
            <p:nvPr/>
          </p:nvSpPr>
          <p:spPr>
            <a:xfrm rot="786320">
              <a:off x="-2063773" y="3221938"/>
              <a:ext cx="95844" cy="86610"/>
            </a:xfrm>
            <a:prstGeom prst="triangle">
              <a:avLst/>
            </a:prstGeom>
            <a:solidFill>
              <a:srgbClr val="0B0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4" name="等腰三角形 143"/>
            <p:cNvSpPr/>
            <p:nvPr/>
          </p:nvSpPr>
          <p:spPr>
            <a:xfrm rot="1273785">
              <a:off x="-1992467" y="3236934"/>
              <a:ext cx="95844" cy="86610"/>
            </a:xfrm>
            <a:prstGeom prst="triangle">
              <a:avLst/>
            </a:prstGeom>
            <a:solidFill>
              <a:srgbClr val="0B0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5" name="等腰三角形 144"/>
            <p:cNvSpPr/>
            <p:nvPr/>
          </p:nvSpPr>
          <p:spPr>
            <a:xfrm rot="1086465">
              <a:off x="-1936224" y="3234912"/>
              <a:ext cx="95844" cy="86610"/>
            </a:xfrm>
            <a:prstGeom prst="triangle">
              <a:avLst/>
            </a:prstGeom>
            <a:solidFill>
              <a:srgbClr val="0B0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9" name="圓角矩形 138"/>
            <p:cNvSpPr/>
            <p:nvPr/>
          </p:nvSpPr>
          <p:spPr>
            <a:xfrm rot="21597816">
              <a:off x="-2138565" y="3286000"/>
              <a:ext cx="288000" cy="3773164"/>
            </a:xfrm>
            <a:prstGeom prst="roundRect">
              <a:avLst/>
            </a:prstGeom>
            <a:solidFill>
              <a:srgbClr val="0B0145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圓角矩形 148"/>
            <p:cNvSpPr/>
            <p:nvPr/>
          </p:nvSpPr>
          <p:spPr>
            <a:xfrm flipH="1">
              <a:off x="-2131746" y="6948066"/>
              <a:ext cx="288000" cy="25200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6" name="圓角矩形 145"/>
            <p:cNvSpPr/>
            <p:nvPr/>
          </p:nvSpPr>
          <p:spPr>
            <a:xfrm>
              <a:off x="-2137222" y="6959300"/>
              <a:ext cx="288000" cy="3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52" name="直線接點 151"/>
            <p:cNvCxnSpPr/>
            <p:nvPr/>
          </p:nvCxnSpPr>
          <p:spPr>
            <a:xfrm>
              <a:off x="-2039152" y="3403907"/>
              <a:ext cx="0" cy="341782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接點 153"/>
            <p:cNvCxnSpPr>
              <a:stCxn id="137" idx="5"/>
            </p:cNvCxnSpPr>
            <p:nvPr/>
          </p:nvCxnSpPr>
          <p:spPr>
            <a:xfrm>
              <a:off x="-1953922" y="2941017"/>
              <a:ext cx="90728" cy="300534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727">
            <a:off x="6262633" y="2433455"/>
            <a:ext cx="216016" cy="38739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圓角矩形 160"/>
          <p:cNvSpPr/>
          <p:nvPr/>
        </p:nvSpPr>
        <p:spPr>
          <a:xfrm rot="21597816">
            <a:off x="-3348550" y="3573738"/>
            <a:ext cx="630146" cy="1038936"/>
          </a:xfrm>
          <a:prstGeom prst="roundRect">
            <a:avLst/>
          </a:prstGeom>
          <a:solidFill>
            <a:srgbClr val="0B0145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5" name="群組 184"/>
          <p:cNvGrpSpPr/>
          <p:nvPr/>
        </p:nvGrpSpPr>
        <p:grpSpPr>
          <a:xfrm>
            <a:off x="7278371" y="928146"/>
            <a:ext cx="997541" cy="6632515"/>
            <a:chOff x="7278371" y="928146"/>
            <a:chExt cx="997541" cy="6632515"/>
          </a:xfrm>
        </p:grpSpPr>
        <p:grpSp>
          <p:nvGrpSpPr>
            <p:cNvPr id="18" name="群組 17"/>
            <p:cNvGrpSpPr/>
            <p:nvPr/>
          </p:nvGrpSpPr>
          <p:grpSpPr>
            <a:xfrm flipH="1">
              <a:off x="7936124" y="9281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橢圓 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拱形 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 flipH="1">
              <a:off x="7918872" y="10805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橢圓 21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拱形 22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 flipH="1">
              <a:off x="7901620" y="1260822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橢圓 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拱形 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群組 26"/>
            <p:cNvGrpSpPr/>
            <p:nvPr/>
          </p:nvGrpSpPr>
          <p:grpSpPr>
            <a:xfrm flipH="1">
              <a:off x="7872742" y="142357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橢圓 27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拱形 28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群組 29"/>
            <p:cNvGrpSpPr/>
            <p:nvPr/>
          </p:nvGrpSpPr>
          <p:grpSpPr>
            <a:xfrm flipH="1">
              <a:off x="7861840" y="160361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橢圓 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拱形 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群組 32"/>
            <p:cNvGrpSpPr/>
            <p:nvPr/>
          </p:nvGrpSpPr>
          <p:grpSpPr>
            <a:xfrm flipH="1">
              <a:off x="7844588" y="175601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橢圓 33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拱形 34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群組 35"/>
            <p:cNvGrpSpPr/>
            <p:nvPr/>
          </p:nvGrpSpPr>
          <p:grpSpPr>
            <a:xfrm flipH="1">
              <a:off x="7827336" y="19362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橢圓 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拱形 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 flipH="1">
              <a:off x="7798458" y="20990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橢圓 39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拱形 40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群組 41"/>
            <p:cNvGrpSpPr/>
            <p:nvPr/>
          </p:nvGrpSpPr>
          <p:grpSpPr>
            <a:xfrm rot="478286" flipH="1">
              <a:off x="7793378" y="229629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橢圓 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拱形 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 rot="478286" flipH="1">
              <a:off x="7776126" y="244869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橢圓 45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拱形 46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 rot="478286" flipH="1">
              <a:off x="7758874" y="2628974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橢圓 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拱形 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 rot="478286" flipH="1">
              <a:off x="7729996" y="27917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橢圓 51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拱形 52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478286" flipH="1">
              <a:off x="7719094" y="2971762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橢圓 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拱形 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478286" flipH="1">
              <a:off x="7701842" y="3124162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橢圓 57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拱形 58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478286" flipH="1">
              <a:off x="7684590" y="330443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橢圓 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拱形 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478286" flipH="1">
              <a:off x="7655712" y="3467192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橢圓 63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" name="拱形 64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59842" flipH="1">
              <a:off x="7643827" y="366445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橢圓 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拱形 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59842" flipH="1">
              <a:off x="7626575" y="381685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橢圓 69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拱形 70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59842" flipH="1">
              <a:off x="7609323" y="399712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橢圓 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拱形 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59842" flipH="1">
              <a:off x="7580445" y="4159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橢圓 75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7" name="拱形 76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640058" flipH="1">
              <a:off x="7561923" y="4339914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橢圓 7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" name="拱形 7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42286" flipH="1">
              <a:off x="7575151" y="4492314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橢圓 81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3" name="拱形 82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622502" flipH="1">
              <a:off x="7550279" y="467259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橢圓 8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拱形 8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622502" flipH="1">
              <a:off x="7521401" y="4835344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橢圓 87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拱形 88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1100788" flipH="1">
              <a:off x="7516321" y="5032602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1" name="橢圓 9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拱形 9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1100788" flipH="1">
              <a:off x="7499069" y="5185002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橢圓 93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拱形 94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6" name="群組 95"/>
            <p:cNvGrpSpPr/>
            <p:nvPr/>
          </p:nvGrpSpPr>
          <p:grpSpPr>
            <a:xfrm rot="1100788" flipH="1">
              <a:off x="7481817" y="53652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9" name="群組 98"/>
            <p:cNvGrpSpPr/>
            <p:nvPr/>
          </p:nvGrpSpPr>
          <p:grpSpPr>
            <a:xfrm rot="1100788" flipH="1">
              <a:off x="7452939" y="5528032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橢圓 99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拱形 100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2" name="群組 101"/>
            <p:cNvGrpSpPr/>
            <p:nvPr/>
          </p:nvGrpSpPr>
          <p:grpSpPr>
            <a:xfrm rot="1100788" flipH="1">
              <a:off x="7442037" y="570806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5" name="群組 104"/>
            <p:cNvGrpSpPr/>
            <p:nvPr/>
          </p:nvGrpSpPr>
          <p:grpSpPr>
            <a:xfrm rot="1100788" flipH="1">
              <a:off x="7424785" y="586046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橢圓 105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拱形 106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群組 107"/>
            <p:cNvGrpSpPr/>
            <p:nvPr/>
          </p:nvGrpSpPr>
          <p:grpSpPr>
            <a:xfrm rot="1100788" flipH="1">
              <a:off x="7407533" y="6040742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1" name="群組 110"/>
            <p:cNvGrpSpPr/>
            <p:nvPr/>
          </p:nvGrpSpPr>
          <p:grpSpPr>
            <a:xfrm rot="1100788" flipH="1">
              <a:off x="7378655" y="620349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橢圓 111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拱形 112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群組 113"/>
            <p:cNvGrpSpPr/>
            <p:nvPr/>
          </p:nvGrpSpPr>
          <p:grpSpPr>
            <a:xfrm rot="1100788" flipH="1">
              <a:off x="7364281" y="6381169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群組 116"/>
            <p:cNvGrpSpPr/>
            <p:nvPr/>
          </p:nvGrpSpPr>
          <p:grpSpPr>
            <a:xfrm rot="1100788" flipH="1">
              <a:off x="7335403" y="65439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橢圓 117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9" name="拱形 118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0" name="群組 119"/>
            <p:cNvGrpSpPr/>
            <p:nvPr/>
          </p:nvGrpSpPr>
          <p:grpSpPr>
            <a:xfrm rot="1100788" flipH="1">
              <a:off x="7324501" y="6723957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3" name="群組 122"/>
            <p:cNvGrpSpPr/>
            <p:nvPr/>
          </p:nvGrpSpPr>
          <p:grpSpPr>
            <a:xfrm rot="1100788" flipH="1">
              <a:off x="7307249" y="6876357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4" name="橢圓 123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拱形 124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群組 125"/>
            <p:cNvGrpSpPr/>
            <p:nvPr/>
          </p:nvGrpSpPr>
          <p:grpSpPr>
            <a:xfrm rot="1100788" flipH="1">
              <a:off x="7289997" y="705663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9" name="群組 128"/>
            <p:cNvGrpSpPr/>
            <p:nvPr/>
          </p:nvGrpSpPr>
          <p:grpSpPr>
            <a:xfrm rot="1100788" flipH="1">
              <a:off x="7278371" y="7219387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0" name="橢圓 129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拱形 130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87" name="直線接點 186"/>
            <p:cNvCxnSpPr/>
            <p:nvPr/>
          </p:nvCxnSpPr>
          <p:spPr>
            <a:xfrm>
              <a:off x="7503452" y="3529745"/>
              <a:ext cx="30861" cy="437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2" name="群組 5131"/>
          <p:cNvGrpSpPr/>
          <p:nvPr/>
        </p:nvGrpSpPr>
        <p:grpSpPr>
          <a:xfrm>
            <a:off x="-2015851" y="-135957"/>
            <a:ext cx="657707" cy="1313659"/>
            <a:chOff x="-2015851" y="-135957"/>
            <a:chExt cx="657707" cy="1313659"/>
          </a:xfrm>
        </p:grpSpPr>
        <p:grpSp>
          <p:nvGrpSpPr>
            <p:cNvPr id="160" name="群組 159"/>
            <p:cNvGrpSpPr/>
            <p:nvPr/>
          </p:nvGrpSpPr>
          <p:grpSpPr>
            <a:xfrm>
              <a:off x="-2015851" y="-129055"/>
              <a:ext cx="657707" cy="1302138"/>
              <a:chOff x="-2015851" y="-129055"/>
              <a:chExt cx="657707" cy="1302138"/>
            </a:xfrm>
          </p:grpSpPr>
          <p:sp>
            <p:nvSpPr>
              <p:cNvPr id="165" name="圓角矩形 164"/>
              <p:cNvSpPr/>
              <p:nvPr/>
            </p:nvSpPr>
            <p:spPr>
              <a:xfrm flipH="1">
                <a:off x="-2006327" y="-129055"/>
                <a:ext cx="648000" cy="324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矩形 157"/>
              <p:cNvSpPr/>
              <p:nvPr/>
            </p:nvSpPr>
            <p:spPr>
              <a:xfrm>
                <a:off x="-2015851" y="185400"/>
                <a:ext cx="648898" cy="9144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圓角矩形 165"/>
              <p:cNvSpPr/>
              <p:nvPr/>
            </p:nvSpPr>
            <p:spPr>
              <a:xfrm rot="10800000">
                <a:off x="-2006144" y="1106764"/>
                <a:ext cx="648000" cy="6631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68" name="直線接點 167"/>
              <p:cNvCxnSpPr/>
              <p:nvPr/>
            </p:nvCxnSpPr>
            <p:spPr>
              <a:xfrm>
                <a:off x="-1476672" y="310506"/>
                <a:ext cx="0" cy="72000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線接點 168"/>
              <p:cNvCxnSpPr/>
              <p:nvPr/>
            </p:nvCxnSpPr>
            <p:spPr>
              <a:xfrm rot="16200000">
                <a:off x="-1526547" y="946828"/>
                <a:ext cx="0" cy="14400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1" name="直線接點 170"/>
            <p:cNvCxnSpPr/>
            <p:nvPr/>
          </p:nvCxnSpPr>
          <p:spPr>
            <a:xfrm>
              <a:off x="-2006327" y="-32623"/>
              <a:ext cx="551781" cy="437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接點 179"/>
            <p:cNvCxnSpPr/>
            <p:nvPr/>
          </p:nvCxnSpPr>
          <p:spPr>
            <a:xfrm rot="2400000" flipV="1">
              <a:off x="-1414177" y="-135957"/>
              <a:ext cx="0" cy="1256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接點 181"/>
            <p:cNvCxnSpPr/>
            <p:nvPr/>
          </p:nvCxnSpPr>
          <p:spPr>
            <a:xfrm flipH="1">
              <a:off x="-1452120" y="-28216"/>
              <a:ext cx="2380" cy="216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接點 204"/>
            <p:cNvCxnSpPr/>
            <p:nvPr/>
          </p:nvCxnSpPr>
          <p:spPr>
            <a:xfrm flipH="1">
              <a:off x="-1456927" y="1105702"/>
              <a:ext cx="2380" cy="72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3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274">
            <a:off x="6663112" y="2255611"/>
            <a:ext cx="676275" cy="1304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5" name="群組 5134"/>
          <p:cNvGrpSpPr/>
          <p:nvPr/>
        </p:nvGrpSpPr>
        <p:grpSpPr>
          <a:xfrm>
            <a:off x="-1552879" y="2458834"/>
            <a:ext cx="329344" cy="4588083"/>
            <a:chOff x="-1552879" y="2458834"/>
            <a:chExt cx="329344" cy="4588083"/>
          </a:xfrm>
        </p:grpSpPr>
        <p:grpSp>
          <p:nvGrpSpPr>
            <p:cNvPr id="212" name="群組 211"/>
            <p:cNvGrpSpPr/>
            <p:nvPr/>
          </p:nvGrpSpPr>
          <p:grpSpPr>
            <a:xfrm rot="1273785">
              <a:off x="-1552879" y="2458834"/>
              <a:ext cx="288032" cy="669368"/>
              <a:chOff x="-1941009" y="2678639"/>
              <a:chExt cx="288032" cy="669368"/>
            </a:xfrm>
            <a:gradFill flip="none" rotWithShape="1">
              <a:gsLst>
                <a:gs pos="0">
                  <a:srgbClr val="E9BE8F"/>
                </a:gs>
                <a:gs pos="50000">
                  <a:srgbClr val="FBE4B7"/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223" name="等腰三角形 222"/>
              <p:cNvSpPr/>
              <p:nvPr/>
            </p:nvSpPr>
            <p:spPr>
              <a:xfrm rot="20056205">
                <a:off x="-1941009" y="2678639"/>
                <a:ext cx="288032" cy="669368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4" name="等腰三角形 223"/>
              <p:cNvSpPr/>
              <p:nvPr/>
            </p:nvSpPr>
            <p:spPr>
              <a:xfrm rot="20056205">
                <a:off x="-1936257" y="2700492"/>
                <a:ext cx="106011" cy="255822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13" name="等腰三角形 212"/>
            <p:cNvSpPr/>
            <p:nvPr/>
          </p:nvSpPr>
          <p:spPr>
            <a:xfrm rot="19824147">
              <a:off x="-1549708" y="3085359"/>
              <a:ext cx="95844" cy="8661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4" name="等腰三角形 213"/>
            <p:cNvSpPr/>
            <p:nvPr/>
          </p:nvSpPr>
          <p:spPr>
            <a:xfrm rot="21008392">
              <a:off x="-1500853" y="3059687"/>
              <a:ext cx="95844" cy="8661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5" name="等腰三角形 214"/>
            <p:cNvSpPr/>
            <p:nvPr/>
          </p:nvSpPr>
          <p:spPr>
            <a:xfrm rot="786320">
              <a:off x="-1446928" y="3068789"/>
              <a:ext cx="95844" cy="8661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6" name="等腰三角形 215"/>
            <p:cNvSpPr/>
            <p:nvPr/>
          </p:nvSpPr>
          <p:spPr>
            <a:xfrm rot="1273785">
              <a:off x="-1375622" y="3083785"/>
              <a:ext cx="95844" cy="8661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7" name="等腰三角形 216"/>
            <p:cNvSpPr/>
            <p:nvPr/>
          </p:nvSpPr>
          <p:spPr>
            <a:xfrm rot="1086465">
              <a:off x="-1319379" y="3081763"/>
              <a:ext cx="95844" cy="8661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8" name="圓角矩形 217"/>
            <p:cNvSpPr/>
            <p:nvPr/>
          </p:nvSpPr>
          <p:spPr>
            <a:xfrm rot="21597816">
              <a:off x="-1521720" y="3132851"/>
              <a:ext cx="288000" cy="37731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9" name="圓角矩形 218"/>
            <p:cNvSpPr/>
            <p:nvPr/>
          </p:nvSpPr>
          <p:spPr>
            <a:xfrm flipH="1">
              <a:off x="-1514901" y="6794917"/>
              <a:ext cx="288000" cy="25200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0" name="圓角矩形 219"/>
            <p:cNvSpPr/>
            <p:nvPr/>
          </p:nvSpPr>
          <p:spPr>
            <a:xfrm>
              <a:off x="-1520377" y="6806151"/>
              <a:ext cx="288000" cy="3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21" name="直線接點 220"/>
            <p:cNvCxnSpPr/>
            <p:nvPr/>
          </p:nvCxnSpPr>
          <p:spPr>
            <a:xfrm>
              <a:off x="-1422307" y="3250758"/>
              <a:ext cx="0" cy="34178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接點 221"/>
            <p:cNvCxnSpPr>
              <a:stCxn id="223" idx="5"/>
            </p:cNvCxnSpPr>
            <p:nvPr/>
          </p:nvCxnSpPr>
          <p:spPr>
            <a:xfrm>
              <a:off x="-1337077" y="2787868"/>
              <a:ext cx="90728" cy="300534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3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2757">
            <a:off x="5667133" y="4134283"/>
            <a:ext cx="234005" cy="254624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4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28549" r="9047" b="22822"/>
          <a:stretch/>
        </p:blipFill>
        <p:spPr bwMode="auto">
          <a:xfrm>
            <a:off x="646770" y="1302061"/>
            <a:ext cx="7848872" cy="2644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2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18078" r="15209" b="9444"/>
          <a:stretch/>
        </p:blipFill>
        <p:spPr bwMode="auto">
          <a:xfrm>
            <a:off x="-7558" y="-27384"/>
            <a:ext cx="91976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22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群組 49"/>
          <p:cNvGrpSpPr/>
          <p:nvPr/>
        </p:nvGrpSpPr>
        <p:grpSpPr>
          <a:xfrm>
            <a:off x="9612560" y="-638035"/>
            <a:ext cx="8590160" cy="6562564"/>
            <a:chOff x="276920" y="116632"/>
            <a:chExt cx="8590160" cy="6562564"/>
          </a:xfrm>
        </p:grpSpPr>
        <p:cxnSp>
          <p:nvCxnSpPr>
            <p:cNvPr id="4" name="直線接點 3"/>
            <p:cNvCxnSpPr/>
            <p:nvPr/>
          </p:nvCxnSpPr>
          <p:spPr>
            <a:xfrm>
              <a:off x="323528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接點 179"/>
            <p:cNvCxnSpPr/>
            <p:nvPr/>
          </p:nvCxnSpPr>
          <p:spPr>
            <a:xfrm>
              <a:off x="47592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接點 180"/>
            <p:cNvCxnSpPr/>
            <p:nvPr/>
          </p:nvCxnSpPr>
          <p:spPr>
            <a:xfrm>
              <a:off x="62832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接點 181"/>
            <p:cNvCxnSpPr/>
            <p:nvPr/>
          </p:nvCxnSpPr>
          <p:spPr>
            <a:xfrm>
              <a:off x="75557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接點 182"/>
            <p:cNvCxnSpPr/>
            <p:nvPr/>
          </p:nvCxnSpPr>
          <p:spPr>
            <a:xfrm>
              <a:off x="89959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接點 183"/>
            <p:cNvCxnSpPr/>
            <p:nvPr/>
          </p:nvCxnSpPr>
          <p:spPr>
            <a:xfrm>
              <a:off x="105199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接點 184"/>
            <p:cNvCxnSpPr/>
            <p:nvPr/>
          </p:nvCxnSpPr>
          <p:spPr>
            <a:xfrm>
              <a:off x="11876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接點 185"/>
            <p:cNvCxnSpPr/>
            <p:nvPr/>
          </p:nvCxnSpPr>
          <p:spPr>
            <a:xfrm>
              <a:off x="1187624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接點 186"/>
            <p:cNvCxnSpPr/>
            <p:nvPr/>
          </p:nvCxnSpPr>
          <p:spPr>
            <a:xfrm>
              <a:off x="13400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接點 187"/>
            <p:cNvCxnSpPr/>
            <p:nvPr/>
          </p:nvCxnSpPr>
          <p:spPr>
            <a:xfrm>
              <a:off x="14924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接點 188"/>
            <p:cNvCxnSpPr/>
            <p:nvPr/>
          </p:nvCxnSpPr>
          <p:spPr>
            <a:xfrm>
              <a:off x="161967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線接點 189"/>
            <p:cNvCxnSpPr/>
            <p:nvPr/>
          </p:nvCxnSpPr>
          <p:spPr>
            <a:xfrm>
              <a:off x="176368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接點 190"/>
            <p:cNvCxnSpPr/>
            <p:nvPr/>
          </p:nvCxnSpPr>
          <p:spPr>
            <a:xfrm>
              <a:off x="191608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接點 191"/>
            <p:cNvCxnSpPr/>
            <p:nvPr/>
          </p:nvCxnSpPr>
          <p:spPr>
            <a:xfrm>
              <a:off x="2051720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接點 192"/>
            <p:cNvCxnSpPr/>
            <p:nvPr/>
          </p:nvCxnSpPr>
          <p:spPr>
            <a:xfrm>
              <a:off x="2195736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線接點 193"/>
            <p:cNvCxnSpPr/>
            <p:nvPr/>
          </p:nvCxnSpPr>
          <p:spPr>
            <a:xfrm>
              <a:off x="234813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接點 194"/>
            <p:cNvCxnSpPr/>
            <p:nvPr/>
          </p:nvCxnSpPr>
          <p:spPr>
            <a:xfrm>
              <a:off x="250053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接點 195"/>
            <p:cNvCxnSpPr/>
            <p:nvPr/>
          </p:nvCxnSpPr>
          <p:spPr>
            <a:xfrm>
              <a:off x="262778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接點 196"/>
            <p:cNvCxnSpPr/>
            <p:nvPr/>
          </p:nvCxnSpPr>
          <p:spPr>
            <a:xfrm>
              <a:off x="2771800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接點 197"/>
            <p:cNvCxnSpPr/>
            <p:nvPr/>
          </p:nvCxnSpPr>
          <p:spPr>
            <a:xfrm>
              <a:off x="2924200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接點 198"/>
            <p:cNvCxnSpPr/>
            <p:nvPr/>
          </p:nvCxnSpPr>
          <p:spPr>
            <a:xfrm>
              <a:off x="305983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接點 199"/>
            <p:cNvCxnSpPr/>
            <p:nvPr/>
          </p:nvCxnSpPr>
          <p:spPr>
            <a:xfrm>
              <a:off x="3059832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接點 200"/>
            <p:cNvCxnSpPr/>
            <p:nvPr/>
          </p:nvCxnSpPr>
          <p:spPr>
            <a:xfrm>
              <a:off x="321223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接點 201"/>
            <p:cNvCxnSpPr/>
            <p:nvPr/>
          </p:nvCxnSpPr>
          <p:spPr>
            <a:xfrm>
              <a:off x="336463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接點 205"/>
            <p:cNvCxnSpPr/>
            <p:nvPr/>
          </p:nvCxnSpPr>
          <p:spPr>
            <a:xfrm>
              <a:off x="3491880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接點 206"/>
            <p:cNvCxnSpPr/>
            <p:nvPr/>
          </p:nvCxnSpPr>
          <p:spPr>
            <a:xfrm>
              <a:off x="363589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接點 207"/>
            <p:cNvCxnSpPr/>
            <p:nvPr/>
          </p:nvCxnSpPr>
          <p:spPr>
            <a:xfrm>
              <a:off x="378829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接點 208"/>
            <p:cNvCxnSpPr/>
            <p:nvPr/>
          </p:nvCxnSpPr>
          <p:spPr>
            <a:xfrm>
              <a:off x="392392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接點 209"/>
            <p:cNvCxnSpPr/>
            <p:nvPr/>
          </p:nvCxnSpPr>
          <p:spPr>
            <a:xfrm>
              <a:off x="3923928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接點 210"/>
            <p:cNvCxnSpPr/>
            <p:nvPr/>
          </p:nvCxnSpPr>
          <p:spPr>
            <a:xfrm>
              <a:off x="407632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接點 211"/>
            <p:cNvCxnSpPr/>
            <p:nvPr/>
          </p:nvCxnSpPr>
          <p:spPr>
            <a:xfrm>
              <a:off x="422872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接點 212"/>
            <p:cNvCxnSpPr/>
            <p:nvPr/>
          </p:nvCxnSpPr>
          <p:spPr>
            <a:xfrm>
              <a:off x="435597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接點 213"/>
            <p:cNvCxnSpPr/>
            <p:nvPr/>
          </p:nvCxnSpPr>
          <p:spPr>
            <a:xfrm>
              <a:off x="449999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接點 214"/>
            <p:cNvCxnSpPr/>
            <p:nvPr/>
          </p:nvCxnSpPr>
          <p:spPr>
            <a:xfrm>
              <a:off x="465239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接點 215"/>
            <p:cNvCxnSpPr/>
            <p:nvPr/>
          </p:nvCxnSpPr>
          <p:spPr>
            <a:xfrm>
              <a:off x="47880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接點 216"/>
            <p:cNvCxnSpPr/>
            <p:nvPr/>
          </p:nvCxnSpPr>
          <p:spPr>
            <a:xfrm>
              <a:off x="4788024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接點 217"/>
            <p:cNvCxnSpPr/>
            <p:nvPr/>
          </p:nvCxnSpPr>
          <p:spPr>
            <a:xfrm>
              <a:off x="49404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接點 218"/>
            <p:cNvCxnSpPr/>
            <p:nvPr/>
          </p:nvCxnSpPr>
          <p:spPr>
            <a:xfrm>
              <a:off x="50928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接點 219"/>
            <p:cNvCxnSpPr/>
            <p:nvPr/>
          </p:nvCxnSpPr>
          <p:spPr>
            <a:xfrm>
              <a:off x="522007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接點 220"/>
            <p:cNvCxnSpPr/>
            <p:nvPr/>
          </p:nvCxnSpPr>
          <p:spPr>
            <a:xfrm>
              <a:off x="536408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接點 221"/>
            <p:cNvCxnSpPr/>
            <p:nvPr/>
          </p:nvCxnSpPr>
          <p:spPr>
            <a:xfrm>
              <a:off x="551648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接點 222"/>
            <p:cNvCxnSpPr/>
            <p:nvPr/>
          </p:nvCxnSpPr>
          <p:spPr>
            <a:xfrm>
              <a:off x="5652120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接點 223"/>
            <p:cNvCxnSpPr/>
            <p:nvPr/>
          </p:nvCxnSpPr>
          <p:spPr>
            <a:xfrm>
              <a:off x="5796136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接點 224"/>
            <p:cNvCxnSpPr/>
            <p:nvPr/>
          </p:nvCxnSpPr>
          <p:spPr>
            <a:xfrm>
              <a:off x="594853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接點 225"/>
            <p:cNvCxnSpPr/>
            <p:nvPr/>
          </p:nvCxnSpPr>
          <p:spPr>
            <a:xfrm>
              <a:off x="610093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接點 226"/>
            <p:cNvCxnSpPr/>
            <p:nvPr/>
          </p:nvCxnSpPr>
          <p:spPr>
            <a:xfrm>
              <a:off x="622818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接點 227"/>
            <p:cNvCxnSpPr/>
            <p:nvPr/>
          </p:nvCxnSpPr>
          <p:spPr>
            <a:xfrm>
              <a:off x="6372200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接點 228"/>
            <p:cNvCxnSpPr/>
            <p:nvPr/>
          </p:nvCxnSpPr>
          <p:spPr>
            <a:xfrm>
              <a:off x="6524600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接點 229"/>
            <p:cNvCxnSpPr/>
            <p:nvPr/>
          </p:nvCxnSpPr>
          <p:spPr>
            <a:xfrm>
              <a:off x="666023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接點 230"/>
            <p:cNvCxnSpPr/>
            <p:nvPr/>
          </p:nvCxnSpPr>
          <p:spPr>
            <a:xfrm>
              <a:off x="6660232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接點 231"/>
            <p:cNvCxnSpPr/>
            <p:nvPr/>
          </p:nvCxnSpPr>
          <p:spPr>
            <a:xfrm>
              <a:off x="681263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接點 232"/>
            <p:cNvCxnSpPr/>
            <p:nvPr/>
          </p:nvCxnSpPr>
          <p:spPr>
            <a:xfrm>
              <a:off x="696503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接點 233"/>
            <p:cNvCxnSpPr/>
            <p:nvPr/>
          </p:nvCxnSpPr>
          <p:spPr>
            <a:xfrm>
              <a:off x="7092280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接點 234"/>
            <p:cNvCxnSpPr/>
            <p:nvPr/>
          </p:nvCxnSpPr>
          <p:spPr>
            <a:xfrm>
              <a:off x="723629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線接點 235"/>
            <p:cNvCxnSpPr/>
            <p:nvPr/>
          </p:nvCxnSpPr>
          <p:spPr>
            <a:xfrm>
              <a:off x="738869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線接點 236"/>
            <p:cNvCxnSpPr/>
            <p:nvPr/>
          </p:nvCxnSpPr>
          <p:spPr>
            <a:xfrm>
              <a:off x="752432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線接點 237"/>
            <p:cNvCxnSpPr/>
            <p:nvPr/>
          </p:nvCxnSpPr>
          <p:spPr>
            <a:xfrm>
              <a:off x="767672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線接點 238"/>
            <p:cNvCxnSpPr/>
            <p:nvPr/>
          </p:nvCxnSpPr>
          <p:spPr>
            <a:xfrm>
              <a:off x="7829128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線接點 239"/>
            <p:cNvCxnSpPr/>
            <p:nvPr/>
          </p:nvCxnSpPr>
          <p:spPr>
            <a:xfrm>
              <a:off x="7956376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接點 240"/>
            <p:cNvCxnSpPr/>
            <p:nvPr/>
          </p:nvCxnSpPr>
          <p:spPr>
            <a:xfrm>
              <a:off x="810039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接點 241"/>
            <p:cNvCxnSpPr/>
            <p:nvPr/>
          </p:nvCxnSpPr>
          <p:spPr>
            <a:xfrm>
              <a:off x="825279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接點 242"/>
            <p:cNvCxnSpPr/>
            <p:nvPr/>
          </p:nvCxnSpPr>
          <p:spPr>
            <a:xfrm>
              <a:off x="83884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接點 243"/>
            <p:cNvCxnSpPr/>
            <p:nvPr/>
          </p:nvCxnSpPr>
          <p:spPr>
            <a:xfrm>
              <a:off x="8388424" y="125638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線接點 244"/>
            <p:cNvCxnSpPr/>
            <p:nvPr/>
          </p:nvCxnSpPr>
          <p:spPr>
            <a:xfrm>
              <a:off x="85408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接點 245"/>
            <p:cNvCxnSpPr/>
            <p:nvPr/>
          </p:nvCxnSpPr>
          <p:spPr>
            <a:xfrm>
              <a:off x="8693224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接點 246"/>
            <p:cNvCxnSpPr/>
            <p:nvPr/>
          </p:nvCxnSpPr>
          <p:spPr>
            <a:xfrm>
              <a:off x="8820472" y="116632"/>
              <a:ext cx="0" cy="6553558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線接點 293"/>
            <p:cNvCxnSpPr/>
            <p:nvPr/>
          </p:nvCxnSpPr>
          <p:spPr>
            <a:xfrm>
              <a:off x="299337" y="12563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線接點 294"/>
            <p:cNvCxnSpPr/>
            <p:nvPr/>
          </p:nvCxnSpPr>
          <p:spPr>
            <a:xfrm>
              <a:off x="336228" y="27803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線接點 295"/>
            <p:cNvCxnSpPr/>
            <p:nvPr/>
          </p:nvCxnSpPr>
          <p:spPr>
            <a:xfrm>
              <a:off x="323528" y="43043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線接點 296"/>
            <p:cNvCxnSpPr/>
            <p:nvPr/>
          </p:nvCxnSpPr>
          <p:spPr>
            <a:xfrm>
              <a:off x="336228" y="582587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直線接點 297"/>
            <p:cNvCxnSpPr/>
            <p:nvPr/>
          </p:nvCxnSpPr>
          <p:spPr>
            <a:xfrm>
              <a:off x="336228" y="747687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線接點 298"/>
            <p:cNvCxnSpPr/>
            <p:nvPr/>
          </p:nvCxnSpPr>
          <p:spPr>
            <a:xfrm>
              <a:off x="332036" y="896020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線接點 299"/>
            <p:cNvCxnSpPr/>
            <p:nvPr/>
          </p:nvCxnSpPr>
          <p:spPr>
            <a:xfrm>
              <a:off x="332036" y="105692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/>
            <p:cNvCxnSpPr/>
            <p:nvPr/>
          </p:nvCxnSpPr>
          <p:spPr>
            <a:xfrm>
              <a:off x="298128" y="1057549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線接點 301"/>
            <p:cNvCxnSpPr/>
            <p:nvPr/>
          </p:nvCxnSpPr>
          <p:spPr>
            <a:xfrm>
              <a:off x="322319" y="1209949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直線接點 302"/>
            <p:cNvCxnSpPr/>
            <p:nvPr/>
          </p:nvCxnSpPr>
          <p:spPr>
            <a:xfrm>
              <a:off x="322319" y="1362349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線接點 303"/>
            <p:cNvCxnSpPr/>
            <p:nvPr/>
          </p:nvCxnSpPr>
          <p:spPr>
            <a:xfrm>
              <a:off x="335019" y="151449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線接點 304"/>
            <p:cNvCxnSpPr/>
            <p:nvPr/>
          </p:nvCxnSpPr>
          <p:spPr>
            <a:xfrm>
              <a:off x="335019" y="167959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線接點 305"/>
            <p:cNvCxnSpPr/>
            <p:nvPr/>
          </p:nvCxnSpPr>
          <p:spPr>
            <a:xfrm>
              <a:off x="330827" y="1827931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線接點 306"/>
            <p:cNvCxnSpPr/>
            <p:nvPr/>
          </p:nvCxnSpPr>
          <p:spPr>
            <a:xfrm>
              <a:off x="343527" y="1988839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線接點 307"/>
            <p:cNvCxnSpPr/>
            <p:nvPr/>
          </p:nvCxnSpPr>
          <p:spPr>
            <a:xfrm>
              <a:off x="301755" y="199734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線接點 308"/>
            <p:cNvCxnSpPr/>
            <p:nvPr/>
          </p:nvCxnSpPr>
          <p:spPr>
            <a:xfrm>
              <a:off x="338646" y="214974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線接點 309"/>
            <p:cNvCxnSpPr/>
            <p:nvPr/>
          </p:nvCxnSpPr>
          <p:spPr>
            <a:xfrm>
              <a:off x="325946" y="230214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線接點 310"/>
            <p:cNvCxnSpPr/>
            <p:nvPr/>
          </p:nvCxnSpPr>
          <p:spPr>
            <a:xfrm>
              <a:off x="338646" y="2454297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線接點 311"/>
            <p:cNvCxnSpPr/>
            <p:nvPr/>
          </p:nvCxnSpPr>
          <p:spPr>
            <a:xfrm>
              <a:off x="338646" y="2619397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直線接點 312"/>
            <p:cNvCxnSpPr/>
            <p:nvPr/>
          </p:nvCxnSpPr>
          <p:spPr>
            <a:xfrm>
              <a:off x="334454" y="2767730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線接點 313"/>
            <p:cNvCxnSpPr/>
            <p:nvPr/>
          </p:nvCxnSpPr>
          <p:spPr>
            <a:xfrm>
              <a:off x="334454" y="292863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線接點 314"/>
            <p:cNvCxnSpPr/>
            <p:nvPr/>
          </p:nvCxnSpPr>
          <p:spPr>
            <a:xfrm>
              <a:off x="300546" y="2929259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線接點 315"/>
            <p:cNvCxnSpPr/>
            <p:nvPr/>
          </p:nvCxnSpPr>
          <p:spPr>
            <a:xfrm>
              <a:off x="324737" y="3081659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線接點 316"/>
            <p:cNvCxnSpPr/>
            <p:nvPr/>
          </p:nvCxnSpPr>
          <p:spPr>
            <a:xfrm>
              <a:off x="324737" y="3234059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接點 317"/>
            <p:cNvCxnSpPr/>
            <p:nvPr/>
          </p:nvCxnSpPr>
          <p:spPr>
            <a:xfrm>
              <a:off x="337437" y="338620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接點 318"/>
            <p:cNvCxnSpPr/>
            <p:nvPr/>
          </p:nvCxnSpPr>
          <p:spPr>
            <a:xfrm>
              <a:off x="337437" y="3551308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接點 319"/>
            <p:cNvCxnSpPr/>
            <p:nvPr/>
          </p:nvCxnSpPr>
          <p:spPr>
            <a:xfrm>
              <a:off x="333245" y="3699641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接點 320"/>
            <p:cNvCxnSpPr/>
            <p:nvPr/>
          </p:nvCxnSpPr>
          <p:spPr>
            <a:xfrm>
              <a:off x="345945" y="3860549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線接點 321"/>
            <p:cNvCxnSpPr/>
            <p:nvPr/>
          </p:nvCxnSpPr>
          <p:spPr>
            <a:xfrm>
              <a:off x="310828" y="400975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線接點 322"/>
            <p:cNvCxnSpPr/>
            <p:nvPr/>
          </p:nvCxnSpPr>
          <p:spPr>
            <a:xfrm>
              <a:off x="276920" y="4010375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線接點 323"/>
            <p:cNvCxnSpPr/>
            <p:nvPr/>
          </p:nvCxnSpPr>
          <p:spPr>
            <a:xfrm>
              <a:off x="301111" y="4162775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線接點 324"/>
            <p:cNvCxnSpPr/>
            <p:nvPr/>
          </p:nvCxnSpPr>
          <p:spPr>
            <a:xfrm>
              <a:off x="301111" y="4315175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線接點 325"/>
            <p:cNvCxnSpPr/>
            <p:nvPr/>
          </p:nvCxnSpPr>
          <p:spPr>
            <a:xfrm>
              <a:off x="313811" y="446732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接點 326"/>
            <p:cNvCxnSpPr/>
            <p:nvPr/>
          </p:nvCxnSpPr>
          <p:spPr>
            <a:xfrm>
              <a:off x="313811" y="463242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接點 327"/>
            <p:cNvCxnSpPr/>
            <p:nvPr/>
          </p:nvCxnSpPr>
          <p:spPr>
            <a:xfrm>
              <a:off x="309619" y="4780757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線接點 328"/>
            <p:cNvCxnSpPr/>
            <p:nvPr/>
          </p:nvCxnSpPr>
          <p:spPr>
            <a:xfrm>
              <a:off x="322319" y="4941665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線接點 329"/>
            <p:cNvCxnSpPr/>
            <p:nvPr/>
          </p:nvCxnSpPr>
          <p:spPr>
            <a:xfrm>
              <a:off x="280547" y="495017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直線接點 330"/>
            <p:cNvCxnSpPr/>
            <p:nvPr/>
          </p:nvCxnSpPr>
          <p:spPr>
            <a:xfrm>
              <a:off x="317438" y="510257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直線接點 331"/>
            <p:cNvCxnSpPr/>
            <p:nvPr/>
          </p:nvCxnSpPr>
          <p:spPr>
            <a:xfrm>
              <a:off x="304738" y="525497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線接點 332"/>
            <p:cNvCxnSpPr/>
            <p:nvPr/>
          </p:nvCxnSpPr>
          <p:spPr>
            <a:xfrm>
              <a:off x="317438" y="5407123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線接點 333"/>
            <p:cNvCxnSpPr/>
            <p:nvPr/>
          </p:nvCxnSpPr>
          <p:spPr>
            <a:xfrm>
              <a:off x="317438" y="5572223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線接點 334"/>
            <p:cNvCxnSpPr/>
            <p:nvPr/>
          </p:nvCxnSpPr>
          <p:spPr>
            <a:xfrm>
              <a:off x="313246" y="5720556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直線接點 335"/>
            <p:cNvCxnSpPr/>
            <p:nvPr/>
          </p:nvCxnSpPr>
          <p:spPr>
            <a:xfrm>
              <a:off x="313246" y="588146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直線接點 336"/>
            <p:cNvCxnSpPr/>
            <p:nvPr/>
          </p:nvCxnSpPr>
          <p:spPr>
            <a:xfrm>
              <a:off x="279338" y="5882085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直線接點 337"/>
            <p:cNvCxnSpPr/>
            <p:nvPr/>
          </p:nvCxnSpPr>
          <p:spPr>
            <a:xfrm>
              <a:off x="303529" y="6034485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直線接點 338"/>
            <p:cNvCxnSpPr/>
            <p:nvPr/>
          </p:nvCxnSpPr>
          <p:spPr>
            <a:xfrm>
              <a:off x="303529" y="6186885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線接點 339"/>
            <p:cNvCxnSpPr/>
            <p:nvPr/>
          </p:nvCxnSpPr>
          <p:spPr>
            <a:xfrm>
              <a:off x="316229" y="633903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直線接點 340"/>
            <p:cNvCxnSpPr/>
            <p:nvPr/>
          </p:nvCxnSpPr>
          <p:spPr>
            <a:xfrm>
              <a:off x="316229" y="6504134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直線接點 341"/>
            <p:cNvCxnSpPr/>
            <p:nvPr/>
          </p:nvCxnSpPr>
          <p:spPr>
            <a:xfrm>
              <a:off x="312037" y="6652467"/>
              <a:ext cx="8521135" cy="1"/>
            </a:xfrm>
            <a:prstGeom prst="line">
              <a:avLst/>
            </a:prstGeom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6" name="文字方塊 365"/>
          <p:cNvSpPr txBox="1"/>
          <p:nvPr/>
        </p:nvSpPr>
        <p:spPr>
          <a:xfrm>
            <a:off x="783529" y="1328569"/>
            <a:ext cx="39324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latin typeface="Comic Sans MS" panose="030F0702030302020204" pitchFamily="66" charset="0"/>
              </a:rPr>
              <a:t>Introduction</a:t>
            </a:r>
          </a:p>
          <a:p>
            <a:endParaRPr lang="en-US" altLang="zh-TW" sz="2400" b="1" dirty="0">
              <a:latin typeface="Comic Sans MS" panose="030F0702030302020204" pitchFamily="66" charset="0"/>
            </a:endParaRPr>
          </a:p>
          <a:p>
            <a:r>
              <a:rPr lang="en-US" altLang="zh-TW" sz="2400" b="1" dirty="0" smtClean="0">
                <a:latin typeface="Comic Sans MS" panose="030F0702030302020204" pitchFamily="66" charset="0"/>
              </a:rPr>
              <a:t>Method and Data</a:t>
            </a:r>
          </a:p>
          <a:p>
            <a:endParaRPr lang="en-US" altLang="zh-TW" sz="2400" b="1" dirty="0">
              <a:latin typeface="Comic Sans MS" panose="030F0702030302020204" pitchFamily="66" charset="0"/>
            </a:endParaRPr>
          </a:p>
          <a:p>
            <a:r>
              <a:rPr lang="en-US" altLang="zh-TW" sz="2400" b="1" dirty="0" smtClean="0">
                <a:latin typeface="Comic Sans MS" panose="030F0702030302020204" pitchFamily="66" charset="0"/>
              </a:rPr>
              <a:t>Results</a:t>
            </a:r>
          </a:p>
          <a:p>
            <a:endParaRPr lang="en-US" altLang="zh-TW" sz="2400" b="1" dirty="0">
              <a:latin typeface="Comic Sans MS" panose="030F0702030302020204" pitchFamily="66" charset="0"/>
            </a:endParaRPr>
          </a:p>
          <a:p>
            <a:r>
              <a:rPr lang="en-US" altLang="zh-TW" sz="2400" b="1" dirty="0" smtClean="0">
                <a:latin typeface="Comic Sans MS" panose="030F0702030302020204" pitchFamily="66" charset="0"/>
              </a:rPr>
              <a:t>Summary and Conclusions</a:t>
            </a:r>
          </a:p>
          <a:p>
            <a:endParaRPr lang="en-US" altLang="zh-TW" sz="2400" b="1" dirty="0">
              <a:latin typeface="Comic Sans MS" panose="030F0702030302020204" pitchFamily="66" charset="0"/>
            </a:endParaRPr>
          </a:p>
          <a:p>
            <a:r>
              <a:rPr lang="en-US" altLang="zh-TW" sz="2400" b="1" dirty="0" smtClean="0">
                <a:latin typeface="Comic Sans MS" panose="030F0702030302020204" pitchFamily="66" charset="0"/>
              </a:rPr>
              <a:t>Reference</a:t>
            </a:r>
            <a:endParaRPr lang="zh-TW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27545" y="455283"/>
            <a:ext cx="1452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Outline</a:t>
            </a:r>
            <a:endParaRPr lang="zh-TW" altLang="en-US" sz="3200" b="1" u="sng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4325" y="1288768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68" name="文字方塊 267"/>
          <p:cNvSpPr txBox="1"/>
          <p:nvPr/>
        </p:nvSpPr>
        <p:spPr>
          <a:xfrm>
            <a:off x="310828" y="2032972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69" name="文字方塊 268"/>
          <p:cNvSpPr txBox="1"/>
          <p:nvPr/>
        </p:nvSpPr>
        <p:spPr>
          <a:xfrm>
            <a:off x="323528" y="2708920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70" name="文字方塊 269"/>
          <p:cNvSpPr txBox="1"/>
          <p:nvPr/>
        </p:nvSpPr>
        <p:spPr>
          <a:xfrm>
            <a:off x="315020" y="3473132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73" name="文字方塊 272"/>
          <p:cNvSpPr txBox="1"/>
          <p:nvPr/>
        </p:nvSpPr>
        <p:spPr>
          <a:xfrm>
            <a:off x="323528" y="4193212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</p:spTree>
    <p:extLst>
      <p:ext uri="{BB962C8B-B14F-4D97-AF65-F5344CB8AC3E}">
        <p14:creationId xmlns:p14="http://schemas.microsoft.com/office/powerpoint/2010/main" val="25709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1" name="文字方塊 270"/>
          <p:cNvSpPr txBox="1"/>
          <p:nvPr/>
        </p:nvSpPr>
        <p:spPr>
          <a:xfrm>
            <a:off x="927545" y="455283"/>
            <a:ext cx="2309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Introduction</a:t>
            </a:r>
            <a:endParaRPr lang="zh-TW" altLang="en-US" sz="3200" b="1" u="sng" dirty="0"/>
          </a:p>
        </p:txBody>
      </p:sp>
      <p:sp>
        <p:nvSpPr>
          <p:cNvPr id="274" name="文字方塊 273"/>
          <p:cNvSpPr txBox="1"/>
          <p:nvPr/>
        </p:nvSpPr>
        <p:spPr>
          <a:xfrm>
            <a:off x="323528" y="1196752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75" name="文字方塊 274"/>
          <p:cNvSpPr txBox="1"/>
          <p:nvPr/>
        </p:nvSpPr>
        <p:spPr>
          <a:xfrm>
            <a:off x="764779" y="132495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Comic Sans MS" panose="030F0702030302020204" pitchFamily="66" charset="0"/>
              </a:rPr>
              <a:t>WSM6 and WDM6(cloud water, rain water and CCN) :</a:t>
            </a:r>
          </a:p>
          <a:p>
            <a:r>
              <a:rPr lang="en-US" altLang="zh-TW" sz="1600" dirty="0" smtClean="0">
                <a:latin typeface="Comic Sans MS" panose="030F0702030302020204" pitchFamily="66" charset="0"/>
              </a:rPr>
              <a:t>WDM6 reduce </a:t>
            </a:r>
            <a:r>
              <a:rPr lang="en-US" altLang="zh-TW" sz="1600" dirty="0">
                <a:latin typeface="Comic Sans MS" panose="030F0702030302020204" pitchFamily="66" charset="0"/>
              </a:rPr>
              <a:t>light 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precipitation and </a:t>
            </a:r>
            <a:r>
              <a:rPr lang="en-US" altLang="zh-TW" sz="1600" dirty="0">
                <a:latin typeface="Comic Sans MS" panose="030F0702030302020204" pitchFamily="66" charset="0"/>
              </a:rPr>
              <a:t>increase moderate precipitation, 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reducing the </a:t>
            </a:r>
            <a:r>
              <a:rPr lang="en-US" altLang="zh-TW" sz="1600" dirty="0">
                <a:latin typeface="Comic Sans MS" panose="030F0702030302020204" pitchFamily="66" charset="0"/>
              </a:rPr>
              <a:t>systematic bias of 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WSM6.</a:t>
            </a:r>
            <a:r>
              <a:rPr lang="en-US" altLang="zh-TW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[Hong et al.2010]</a:t>
            </a:r>
            <a:endParaRPr lang="en-US" altLang="zh-TW" sz="1600" dirty="0">
              <a:latin typeface="Comic Sans MS" panose="030F0702030302020204" pitchFamily="66" charset="0"/>
            </a:endParaRPr>
          </a:p>
        </p:txBody>
      </p:sp>
      <p:sp>
        <p:nvSpPr>
          <p:cNvPr id="276" name="文字方塊 275"/>
          <p:cNvSpPr txBox="1"/>
          <p:nvPr/>
        </p:nvSpPr>
        <p:spPr>
          <a:xfrm>
            <a:off x="323528" y="2852936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77" name="文字方塊 276"/>
          <p:cNvSpPr txBox="1"/>
          <p:nvPr/>
        </p:nvSpPr>
        <p:spPr>
          <a:xfrm>
            <a:off x="764779" y="2981136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Comic Sans MS" panose="030F0702030302020204" pitchFamily="66" charset="0"/>
              </a:rPr>
              <a:t>South Korean Meteorological Administration(KMA) implement a 10-yr project to develop its own global model(KGM) by 2020.</a:t>
            </a:r>
            <a:r>
              <a:rPr lang="en-US" altLang="zh-TW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[Kwon et al. 2014] </a:t>
            </a:r>
            <a:endParaRPr lang="en-US" altLang="zh-TW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907704" y="3861048"/>
            <a:ext cx="2304256" cy="1323439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KIAPS Integrated Model with the Spectral Element Hydrostatic dynamical core</a:t>
            </a:r>
            <a:r>
              <a:rPr lang="en-US" altLang="zh-TW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(KIMSH)</a:t>
            </a:r>
            <a:endParaRPr lang="zh-TW" alt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571206" y="3922810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(10-km resolution or higher)</a:t>
            </a:r>
          </a:p>
          <a:p>
            <a:r>
              <a:rPr lang="en-US" altLang="zh-TW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altLang="zh-TW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LETKF is included)</a:t>
            </a:r>
            <a:endParaRPr lang="zh-TW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V="1">
            <a:off x="4212754" y="4180070"/>
            <a:ext cx="359246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文字方塊 283"/>
          <p:cNvSpPr txBox="1"/>
          <p:nvPr/>
        </p:nvSpPr>
        <p:spPr>
          <a:xfrm>
            <a:off x="827584" y="5256175"/>
            <a:ext cx="769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Comic Sans MS" panose="030F0702030302020204" pitchFamily="66" charset="0"/>
              </a:rPr>
              <a:t>Cases: Summer monsoon and convective precipitation cases during 2011 across Korean Peninsula. (KMA S-band Doppler radar)</a:t>
            </a:r>
            <a:endParaRPr lang="zh-TW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285" name="文字方塊 284"/>
          <p:cNvSpPr txBox="1"/>
          <p:nvPr/>
        </p:nvSpPr>
        <p:spPr>
          <a:xfrm>
            <a:off x="336228" y="5085184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cxnSp>
        <p:nvCxnSpPr>
          <p:cNvPr id="4" name="直線接點 3"/>
          <p:cNvCxnSpPr/>
          <p:nvPr/>
        </p:nvCxnSpPr>
        <p:spPr>
          <a:xfrm>
            <a:off x="1547664" y="5516238"/>
            <a:ext cx="16893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接點 178"/>
          <p:cNvCxnSpPr/>
          <p:nvPr/>
        </p:nvCxnSpPr>
        <p:spPr>
          <a:xfrm flipV="1">
            <a:off x="3674729" y="5516238"/>
            <a:ext cx="897271" cy="9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50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5" name="文字方塊 264"/>
          <p:cNvSpPr txBox="1"/>
          <p:nvPr/>
        </p:nvSpPr>
        <p:spPr>
          <a:xfrm>
            <a:off x="927545" y="455283"/>
            <a:ext cx="317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Method and Data</a:t>
            </a:r>
            <a:endParaRPr lang="zh-TW" altLang="en-US" sz="3200" b="1" u="sng" dirty="0"/>
          </a:p>
        </p:txBody>
      </p:sp>
      <p:sp>
        <p:nvSpPr>
          <p:cNvPr id="266" name="文字方塊 265"/>
          <p:cNvSpPr txBox="1"/>
          <p:nvPr/>
        </p:nvSpPr>
        <p:spPr>
          <a:xfrm>
            <a:off x="475831" y="7333248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67" name="文字方塊 266"/>
          <p:cNvSpPr txBox="1"/>
          <p:nvPr/>
        </p:nvSpPr>
        <p:spPr>
          <a:xfrm>
            <a:off x="917082" y="74614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Comic Sans MS" panose="030F0702030302020204" pitchFamily="66" charset="0"/>
              </a:rPr>
              <a:t>Radar data were quality controlled through fuzzy logic algorithm.</a:t>
            </a:r>
            <a:r>
              <a:rPr lang="en-US" altLang="zh-TW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[developed at the </a:t>
            </a:r>
            <a:r>
              <a:rPr lang="en-US" altLang="zh-TW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Kyungpook</a:t>
            </a:r>
            <a:r>
              <a:rPr lang="en-US" altLang="zh-TW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National University(KNU)]</a:t>
            </a:r>
            <a:endParaRPr lang="en-US" altLang="zh-TW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561" y="1124744"/>
            <a:ext cx="34908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Calculation 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of radar-equivalent </a:t>
            </a:r>
            <a:endParaRPr lang="en-US" altLang="zh-TW" sz="1600" dirty="0" smtClean="0">
              <a:latin typeface="Comic Sans MS" panose="030F0702030302020204" pitchFamily="66" charset="0"/>
            </a:endParaRPr>
          </a:p>
          <a:p>
            <a:r>
              <a:rPr lang="en-US" altLang="zh-TW" sz="1600" dirty="0" smtClean="0">
                <a:latin typeface="Comic Sans MS" panose="030F0702030302020204" pitchFamily="66" charset="0"/>
              </a:rPr>
              <a:t>reflectivity 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factor</a:t>
            </a:r>
            <a:endParaRPr lang="zh-TW" altLang="en-US" sz="1600" dirty="0"/>
          </a:p>
        </p:txBody>
      </p:sp>
      <p:sp>
        <p:nvSpPr>
          <p:cNvPr id="269" name="矩形 268"/>
          <p:cNvSpPr/>
          <p:nvPr/>
        </p:nvSpPr>
        <p:spPr>
          <a:xfrm>
            <a:off x="4572000" y="1032273"/>
            <a:ext cx="2145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WRF model setup</a:t>
            </a:r>
            <a:endParaRPr lang="zh-TW" altLang="en-US" sz="1600" dirty="0"/>
          </a:p>
        </p:txBody>
      </p:sp>
      <p:grpSp>
        <p:nvGrpSpPr>
          <p:cNvPr id="7" name="群組 6"/>
          <p:cNvGrpSpPr/>
          <p:nvPr/>
        </p:nvGrpSpPr>
        <p:grpSpPr>
          <a:xfrm>
            <a:off x="4499992" y="1916832"/>
            <a:ext cx="4274180" cy="3263838"/>
            <a:chOff x="4729088" y="3326428"/>
            <a:chExt cx="4274180" cy="326383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6" t="27814" r="49444" b="17883"/>
            <a:stretch/>
          </p:blipFill>
          <p:spPr bwMode="auto">
            <a:xfrm>
              <a:off x="4729088" y="3326428"/>
              <a:ext cx="4274180" cy="32638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" name="直線接點 5"/>
            <p:cNvCxnSpPr/>
            <p:nvPr/>
          </p:nvCxnSpPr>
          <p:spPr>
            <a:xfrm>
              <a:off x="7056798" y="4213756"/>
              <a:ext cx="431141" cy="41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接點 274"/>
            <p:cNvCxnSpPr/>
            <p:nvPr/>
          </p:nvCxnSpPr>
          <p:spPr>
            <a:xfrm>
              <a:off x="7056798" y="4396636"/>
              <a:ext cx="431141" cy="41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接點 275"/>
            <p:cNvCxnSpPr/>
            <p:nvPr/>
          </p:nvCxnSpPr>
          <p:spPr>
            <a:xfrm>
              <a:off x="7003458" y="6027764"/>
              <a:ext cx="238406" cy="41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線接點 276"/>
            <p:cNvCxnSpPr/>
            <p:nvPr/>
          </p:nvCxnSpPr>
          <p:spPr>
            <a:xfrm>
              <a:off x="7026318" y="5668483"/>
              <a:ext cx="1657767" cy="145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線接點 279"/>
            <p:cNvCxnSpPr/>
            <p:nvPr/>
          </p:nvCxnSpPr>
          <p:spPr>
            <a:xfrm>
              <a:off x="7163478" y="5857460"/>
              <a:ext cx="1007348" cy="41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群組 9"/>
          <p:cNvGrpSpPr/>
          <p:nvPr/>
        </p:nvGrpSpPr>
        <p:grpSpPr>
          <a:xfrm>
            <a:off x="683568" y="1988840"/>
            <a:ext cx="3346276" cy="4579134"/>
            <a:chOff x="683568" y="1988840"/>
            <a:chExt cx="3346276" cy="4579134"/>
          </a:xfrm>
        </p:grpSpPr>
        <p:grpSp>
          <p:nvGrpSpPr>
            <p:cNvPr id="8" name="群組 7"/>
            <p:cNvGrpSpPr/>
            <p:nvPr/>
          </p:nvGrpSpPr>
          <p:grpSpPr>
            <a:xfrm>
              <a:off x="683568" y="1988840"/>
              <a:ext cx="3346276" cy="3009346"/>
              <a:chOff x="1314860" y="1536714"/>
              <a:chExt cx="3346276" cy="3009346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841" t="13145" r="8651" b="80786"/>
              <a:stretch/>
            </p:blipFill>
            <p:spPr bwMode="auto">
              <a:xfrm>
                <a:off x="1421136" y="1792377"/>
                <a:ext cx="3240000" cy="417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175" t="55708" r="8969" b="38362"/>
              <a:stretch/>
            </p:blipFill>
            <p:spPr bwMode="auto">
              <a:xfrm>
                <a:off x="1420776" y="2457828"/>
                <a:ext cx="3240000" cy="387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74" t="73512" r="8571" b="21538"/>
              <a:stretch/>
            </p:blipFill>
            <p:spPr bwMode="auto">
              <a:xfrm>
                <a:off x="1421136" y="3321924"/>
                <a:ext cx="3240000" cy="333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74" t="61032" r="8889" b="34344"/>
              <a:stretch/>
            </p:blipFill>
            <p:spPr bwMode="auto">
              <a:xfrm>
                <a:off x="1420776" y="4067551"/>
                <a:ext cx="3240000" cy="315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文字方塊 4"/>
              <p:cNvSpPr txBox="1"/>
              <p:nvPr/>
            </p:nvSpPr>
            <p:spPr>
              <a:xfrm>
                <a:off x="2199372" y="2736568"/>
                <a:ext cx="2447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3333FF"/>
                    </a:solidFill>
                  </a:rPr>
                  <a:t>[Thompson et al.(2008)]</a:t>
                </a:r>
                <a:endParaRPr lang="zh-TW" altLang="en-US" dirty="0">
                  <a:solidFill>
                    <a:srgbClr val="3333FF"/>
                  </a:solidFill>
                </a:endParaRPr>
              </a:p>
            </p:txBody>
          </p:sp>
          <p:sp>
            <p:nvSpPr>
              <p:cNvPr id="179" name="文字方塊 178"/>
              <p:cNvSpPr txBox="1"/>
              <p:nvPr/>
            </p:nvSpPr>
            <p:spPr>
              <a:xfrm>
                <a:off x="2199372" y="1536714"/>
                <a:ext cx="2461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FF0000"/>
                    </a:solidFill>
                  </a:rPr>
                  <a:t>(rain, snow and </a:t>
                </a:r>
                <a:r>
                  <a:rPr lang="en-US" altLang="zh-TW" dirty="0" err="1" smtClean="0">
                    <a:solidFill>
                      <a:srgbClr val="FF0000"/>
                    </a:solidFill>
                  </a:rPr>
                  <a:t>graupel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)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0" name="文字方塊 179"/>
                  <p:cNvSpPr txBox="1"/>
                  <p:nvPr/>
                </p:nvSpPr>
                <p:spPr>
                  <a:xfrm>
                    <a:off x="1348768" y="3583287"/>
                    <a:ext cx="554832" cy="3867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altLang="zh-TW" sz="1200" b="1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𝒎𝒎</m:t>
                                </m:r>
                              </m:e>
                              <m:sup>
                                <m:r>
                                  <a:rPr lang="en-US" altLang="zh-TW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𝟔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TW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altLang="zh-TW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oMath>
                    </a14:m>
                    <a:r>
                      <a:rPr lang="en-US" altLang="zh-TW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zh-TW" altLang="en-US" sz="12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80" name="文字方塊 1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8768" y="3583287"/>
                    <a:ext cx="554832" cy="386709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1099" b="-1587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1" name="文字方塊 180"/>
                  <p:cNvSpPr txBox="1"/>
                  <p:nvPr/>
                </p:nvSpPr>
                <p:spPr>
                  <a:xfrm>
                    <a:off x="1314860" y="4269061"/>
                    <a:ext cx="63350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(</a:t>
                    </a:r>
                    <a14:m>
                      <m:oMath xmlns:m="http://schemas.openxmlformats.org/officeDocument/2006/math">
                        <m:r>
                          <a:rPr lang="en-US" altLang="zh-TW" sz="1200" b="1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𝒅𝑩𝒁</m:t>
                        </m:r>
                      </m:oMath>
                    </a14:m>
                    <a:r>
                      <a:rPr lang="en-US" altLang="zh-TW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zh-TW" altLang="en-US" sz="12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81" name="文字方塊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4860" y="4269061"/>
                    <a:ext cx="633507" cy="276999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b="-15217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2" name="文字方塊 181"/>
              <p:cNvSpPr txBox="1"/>
              <p:nvPr/>
            </p:nvSpPr>
            <p:spPr>
              <a:xfrm>
                <a:off x="2793572" y="3600664"/>
                <a:ext cx="1795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3333FF"/>
                    </a:solidFill>
                  </a:rPr>
                  <a:t>[</a:t>
                </a:r>
                <a:r>
                  <a:rPr lang="en-US" altLang="zh-TW" dirty="0" err="1" smtClean="0">
                    <a:solidFill>
                      <a:srgbClr val="3333FF"/>
                    </a:solidFill>
                  </a:rPr>
                  <a:t>Stoelinga</a:t>
                </a:r>
                <a:r>
                  <a:rPr lang="en-US" altLang="zh-TW" dirty="0" smtClean="0">
                    <a:solidFill>
                      <a:srgbClr val="3333FF"/>
                    </a:solidFill>
                  </a:rPr>
                  <a:t>(2005)]</a:t>
                </a:r>
                <a:endParaRPr lang="zh-TW" altLang="en-US" dirty="0">
                  <a:solidFill>
                    <a:srgbClr val="3333FF"/>
                  </a:solidFill>
                </a:endParaRPr>
              </a:p>
            </p:txBody>
          </p:sp>
        </p:grpSp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918" y="5395167"/>
              <a:ext cx="2600055" cy="58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3" name="文字方塊 182"/>
            <p:cNvSpPr txBox="1"/>
            <p:nvPr/>
          </p:nvSpPr>
          <p:spPr>
            <a:xfrm>
              <a:off x="2491611" y="5921643"/>
              <a:ext cx="1275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(As Re[t]&gt;0,</a:t>
              </a:r>
            </a:p>
            <a:p>
              <a:r>
                <a:rPr lang="en-US" altLang="zh-TW" dirty="0" smtClean="0"/>
                <a:t> X=D)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4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005173" y="11316394"/>
            <a:ext cx="3319618" cy="2205609"/>
            <a:chOff x="10059249" y="660773"/>
            <a:chExt cx="3319618" cy="2205609"/>
          </a:xfrm>
        </p:grpSpPr>
        <p:pic>
          <p:nvPicPr>
            <p:cNvPr id="20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80"/>
            <a:stretch/>
          </p:blipFill>
          <p:spPr bwMode="auto">
            <a:xfrm>
              <a:off x="10059249" y="660773"/>
              <a:ext cx="479450" cy="2205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" t="1222" r="2078" b="5607"/>
            <a:stretch/>
          </p:blipFill>
          <p:spPr bwMode="auto">
            <a:xfrm>
              <a:off x="10545049" y="844698"/>
              <a:ext cx="2664000" cy="16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84435"/>
            <a:stretch/>
          </p:blipFill>
          <p:spPr bwMode="auto">
            <a:xfrm>
              <a:off x="10484330" y="2521225"/>
              <a:ext cx="2894537" cy="343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5" name="文字方塊 264"/>
          <p:cNvSpPr txBox="1"/>
          <p:nvPr/>
        </p:nvSpPr>
        <p:spPr>
          <a:xfrm>
            <a:off x="927545" y="455283"/>
            <a:ext cx="317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Method and Data</a:t>
            </a:r>
            <a:endParaRPr lang="zh-TW" altLang="en-US" sz="3200" b="1" u="sng" dirty="0"/>
          </a:p>
        </p:txBody>
      </p:sp>
      <p:sp>
        <p:nvSpPr>
          <p:cNvPr id="266" name="文字方塊 265"/>
          <p:cNvSpPr txBox="1"/>
          <p:nvPr/>
        </p:nvSpPr>
        <p:spPr>
          <a:xfrm>
            <a:off x="4283968" y="3813931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267" name="文字方塊 266"/>
          <p:cNvSpPr txBox="1"/>
          <p:nvPr/>
        </p:nvSpPr>
        <p:spPr>
          <a:xfrm>
            <a:off x="4725219" y="3942131"/>
            <a:ext cx="423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Comic Sans MS" panose="030F0702030302020204" pitchFamily="66" charset="0"/>
              </a:rPr>
              <a:t>Radar data were quality controlled through fuzzy logic algorithm.</a:t>
            </a:r>
          </a:p>
          <a:p>
            <a:r>
              <a:rPr lang="en-US" altLang="zh-TW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[developed at the </a:t>
            </a:r>
            <a:r>
              <a:rPr lang="en-US" altLang="zh-TW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Kyungpook</a:t>
            </a:r>
            <a:r>
              <a:rPr lang="en-US" altLang="zh-TW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National </a:t>
            </a:r>
          </a:p>
          <a:p>
            <a:r>
              <a:rPr lang="en-US" altLang="zh-TW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University(KNU), Cho et al. 2006;</a:t>
            </a:r>
          </a:p>
          <a:p>
            <a:r>
              <a:rPr lang="en-US" altLang="zh-TW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Ye 2012]</a:t>
            </a:r>
            <a:endParaRPr lang="en-US" altLang="zh-TW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625899" y="1052736"/>
            <a:ext cx="2145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Selected cases</a:t>
            </a:r>
            <a:endParaRPr lang="zh-TW" altLang="en-US" sz="1600" dirty="0"/>
          </a:p>
        </p:txBody>
      </p:sp>
      <p:sp>
        <p:nvSpPr>
          <p:cNvPr id="180" name="矩形 179"/>
          <p:cNvSpPr/>
          <p:nvPr/>
        </p:nvSpPr>
        <p:spPr>
          <a:xfrm>
            <a:off x="625899" y="3162454"/>
            <a:ext cx="2145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KMA radar data</a:t>
            </a:r>
            <a:endParaRPr lang="zh-TW" altLang="en-US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1" t="22771" r="8334" b="56413"/>
          <a:stretch/>
        </p:blipFill>
        <p:spPr bwMode="auto">
          <a:xfrm>
            <a:off x="1115616" y="1489295"/>
            <a:ext cx="4896544" cy="142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735678" y="3575729"/>
            <a:ext cx="3775996" cy="3123599"/>
            <a:chOff x="735678" y="3575729"/>
            <a:chExt cx="3775996" cy="312359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3" t="25853" r="52506" b="26349"/>
            <a:stretch/>
          </p:blipFill>
          <p:spPr bwMode="auto">
            <a:xfrm>
              <a:off x="735678" y="3575729"/>
              <a:ext cx="3343326" cy="302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2195736" y="3645024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GDK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1" name="文字方塊 180"/>
            <p:cNvSpPr txBox="1"/>
            <p:nvPr/>
          </p:nvSpPr>
          <p:spPr>
            <a:xfrm>
              <a:off x="1073065" y="4001034"/>
              <a:ext cx="645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3333FF"/>
                  </a:solidFill>
                </a:rPr>
                <a:t>KWK</a:t>
              </a:r>
              <a:endParaRPr lang="zh-TW" altLang="en-US" b="1" dirty="0">
                <a:solidFill>
                  <a:srgbClr val="3333FF"/>
                </a:solidFill>
              </a:endParaRPr>
            </a:p>
          </p:txBody>
        </p:sp>
        <p:sp>
          <p:nvSpPr>
            <p:cNvPr id="182" name="文字方塊 181"/>
            <p:cNvSpPr txBox="1"/>
            <p:nvPr/>
          </p:nvSpPr>
          <p:spPr>
            <a:xfrm>
              <a:off x="1374857" y="4804532"/>
              <a:ext cx="570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D757"/>
                  </a:solidFill>
                </a:rPr>
                <a:t>KSN</a:t>
              </a:r>
              <a:endParaRPr lang="zh-TW" altLang="en-US" b="1" dirty="0">
                <a:solidFill>
                  <a:srgbClr val="FFD757"/>
                </a:solidFill>
              </a:endParaRPr>
            </a:p>
          </p:txBody>
        </p:sp>
        <p:sp>
          <p:nvSpPr>
            <p:cNvPr id="183" name="文字方塊 182"/>
            <p:cNvSpPr txBox="1"/>
            <p:nvPr/>
          </p:nvSpPr>
          <p:spPr>
            <a:xfrm>
              <a:off x="3480623" y="6329996"/>
              <a:ext cx="1031051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</a:rPr>
                <a:t>r=100km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4" name="文字方塊 183"/>
          <p:cNvSpPr txBox="1"/>
          <p:nvPr/>
        </p:nvSpPr>
        <p:spPr>
          <a:xfrm>
            <a:off x="4283968" y="5145713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185" name="文字方塊 184"/>
          <p:cNvSpPr txBox="1"/>
          <p:nvPr/>
        </p:nvSpPr>
        <p:spPr>
          <a:xfrm>
            <a:off x="4725219" y="5273913"/>
            <a:ext cx="423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Comic Sans MS" panose="030F0702030302020204" pitchFamily="66" charset="0"/>
              </a:rPr>
              <a:t>Radar resolution(Hor., Ver.)=(4km, 250m)</a:t>
            </a:r>
            <a:endParaRPr lang="en-US" altLang="zh-TW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6" name="文字方塊 185"/>
          <p:cNvSpPr txBox="1"/>
          <p:nvPr/>
        </p:nvSpPr>
        <p:spPr>
          <a:xfrm>
            <a:off x="4284985" y="5705380"/>
            <a:ext cx="5196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ˇ</a:t>
            </a:r>
          </a:p>
        </p:txBody>
      </p:sp>
      <p:sp>
        <p:nvSpPr>
          <p:cNvPr id="187" name="文字方塊 186"/>
          <p:cNvSpPr txBox="1"/>
          <p:nvPr/>
        </p:nvSpPr>
        <p:spPr>
          <a:xfrm>
            <a:off x="4726236" y="5833580"/>
            <a:ext cx="423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Comic Sans MS" panose="030F0702030302020204" pitchFamily="66" charset="0"/>
              </a:rPr>
              <a:t>Dual-polarized Doppler radars.</a:t>
            </a:r>
            <a:endParaRPr lang="en-US" altLang="zh-TW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30546" r="15477" b="15608"/>
          <a:stretch/>
        </p:blipFill>
        <p:spPr bwMode="auto">
          <a:xfrm>
            <a:off x="2494142" y="997761"/>
            <a:ext cx="6433798" cy="286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30546" r="19445" b="18209"/>
          <a:stretch/>
        </p:blipFill>
        <p:spPr bwMode="auto">
          <a:xfrm>
            <a:off x="2494569" y="3904770"/>
            <a:ext cx="633571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395536" y="260648"/>
            <a:ext cx="4182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Comic Sans MS" panose="030F0702030302020204" pitchFamily="66" charset="0"/>
              </a:rPr>
              <a:t>Fuzzy Logic </a:t>
            </a:r>
            <a:r>
              <a:rPr lang="en-US" altLang="zh-TW" b="1" dirty="0" smtClean="0">
                <a:latin typeface="Comic Sans MS" panose="030F0702030302020204" pitchFamily="66" charset="0"/>
              </a:rPr>
              <a:t>Algorithm </a:t>
            </a:r>
            <a:r>
              <a:rPr lang="en-US" altLang="zh-TW" b="1" smtClean="0">
                <a:latin typeface="Comic Sans MS" panose="030F0702030302020204" pitchFamily="66" charset="0"/>
              </a:rPr>
              <a:t>in radar QC: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99597" y="6329996"/>
            <a:ext cx="206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[Cho </a:t>
            </a:r>
            <a:r>
              <a:rPr lang="en-US" altLang="zh-TW" dirty="0">
                <a:solidFill>
                  <a:srgbClr val="3333FF"/>
                </a:solidFill>
                <a:latin typeface="Comic Sans MS" panose="030F0702030302020204" pitchFamily="66" charset="0"/>
              </a:rPr>
              <a:t>et al. </a:t>
            </a:r>
            <a:r>
              <a:rPr lang="en-US" altLang="zh-TW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2006] </a:t>
            </a:r>
            <a:endParaRPr lang="en-US" altLang="zh-TW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14676" r="22698" b="15062"/>
          <a:stretch/>
        </p:blipFill>
        <p:spPr bwMode="auto">
          <a:xfrm>
            <a:off x="1617846" y="1484835"/>
            <a:ext cx="6363057" cy="4680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1383910" y="1927658"/>
            <a:ext cx="6510154" cy="3131237"/>
            <a:chOff x="1470749" y="1700035"/>
            <a:chExt cx="6510154" cy="3131237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7" t="17887" r="17540" b="27958"/>
            <a:stretch/>
          </p:blipFill>
          <p:spPr bwMode="auto">
            <a:xfrm>
              <a:off x="1470749" y="1700035"/>
              <a:ext cx="6510154" cy="313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6065126" y="4096246"/>
              <a:ext cx="1416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Original data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79" name="文字方塊 178"/>
            <p:cNvSpPr txBox="1"/>
            <p:nvPr/>
          </p:nvSpPr>
          <p:spPr>
            <a:xfrm>
              <a:off x="1791624" y="4067780"/>
              <a:ext cx="1005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After QC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882090" y="2264822"/>
            <a:ext cx="3209446" cy="1903744"/>
            <a:chOff x="882090" y="2264822"/>
            <a:chExt cx="3209446" cy="1903744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6" t="28995" r="50004" b="46560"/>
            <a:stretch/>
          </p:blipFill>
          <p:spPr bwMode="auto">
            <a:xfrm>
              <a:off x="882090" y="2975214"/>
              <a:ext cx="3209446" cy="119335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1895004" y="2264822"/>
              <a:ext cx="648072" cy="3089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3074346" y="882610"/>
            <a:ext cx="5514271" cy="3003611"/>
            <a:chOff x="3106218" y="886114"/>
            <a:chExt cx="5514271" cy="300361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1" t="12434" r="17778" b="13633"/>
            <a:stretch/>
          </p:blipFill>
          <p:spPr bwMode="auto">
            <a:xfrm>
              <a:off x="4029092" y="886114"/>
              <a:ext cx="4591397" cy="3003611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0" name="矩形 179"/>
            <p:cNvSpPr/>
            <p:nvPr/>
          </p:nvSpPr>
          <p:spPr>
            <a:xfrm>
              <a:off x="3106218" y="2004136"/>
              <a:ext cx="504000" cy="91818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95536" y="1581100"/>
            <a:ext cx="4824535" cy="5006983"/>
            <a:chOff x="395536" y="1581100"/>
            <a:chExt cx="4824535" cy="5006983"/>
          </a:xfrm>
        </p:grpSpPr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608955"/>
              <a:ext cx="4526412" cy="2979128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1" name="矩形 180"/>
            <p:cNvSpPr/>
            <p:nvPr/>
          </p:nvSpPr>
          <p:spPr>
            <a:xfrm>
              <a:off x="4268940" y="1581100"/>
              <a:ext cx="951131" cy="1950596"/>
            </a:xfrm>
            <a:prstGeom prst="rect">
              <a:avLst/>
            </a:pr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3" t="33744" r="25521" b="18519"/>
          <a:stretch/>
        </p:blipFill>
        <p:spPr bwMode="auto">
          <a:xfrm>
            <a:off x="2932216" y="647250"/>
            <a:ext cx="6159886" cy="34291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6660232" y="3782433"/>
            <a:ext cx="851396" cy="763536"/>
            <a:chOff x="6660232" y="3782433"/>
            <a:chExt cx="851396" cy="763536"/>
          </a:xfrm>
        </p:grpSpPr>
        <p:sp>
          <p:nvSpPr>
            <p:cNvPr id="182" name="矩形 181"/>
            <p:cNvSpPr/>
            <p:nvPr/>
          </p:nvSpPr>
          <p:spPr>
            <a:xfrm>
              <a:off x="6935564" y="4215570"/>
              <a:ext cx="576064" cy="330399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660232" y="3782433"/>
              <a:ext cx="707245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0.55</a:t>
              </a:r>
              <a:endParaRPr lang="zh-TW" altLang="en-US" b="1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83" name="矩形 182"/>
          <p:cNvSpPr/>
          <p:nvPr/>
        </p:nvSpPr>
        <p:spPr>
          <a:xfrm>
            <a:off x="5220070" y="1582816"/>
            <a:ext cx="792089" cy="194887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4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3" t="33744" r="25521" b="18519"/>
          <a:stretch/>
        </p:blipFill>
        <p:spPr bwMode="auto">
          <a:xfrm>
            <a:off x="641490" y="3743104"/>
            <a:ext cx="5369711" cy="298926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24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95789" y="1017021"/>
            <a:ext cx="6046685" cy="5652495"/>
            <a:chOff x="495789" y="1017021"/>
            <a:chExt cx="6046685" cy="5652495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70" t="8685" r="25238" b="11393"/>
            <a:stretch/>
          </p:blipFill>
          <p:spPr bwMode="auto">
            <a:xfrm>
              <a:off x="495789" y="1017021"/>
              <a:ext cx="6046685" cy="565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橢圓 10"/>
            <p:cNvSpPr/>
            <p:nvPr/>
          </p:nvSpPr>
          <p:spPr>
            <a:xfrm>
              <a:off x="4788023" y="1590731"/>
              <a:ext cx="72000" cy="703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7" name="橢圓 286"/>
            <p:cNvSpPr/>
            <p:nvPr/>
          </p:nvSpPr>
          <p:spPr>
            <a:xfrm>
              <a:off x="4650366" y="1846437"/>
              <a:ext cx="72000" cy="70395"/>
            </a:xfrm>
            <a:prstGeom prst="ellipse">
              <a:avLst/>
            </a:prstGeom>
            <a:solidFill>
              <a:srgbClr val="3A3779"/>
            </a:solidFill>
            <a:ln>
              <a:solidFill>
                <a:srgbClr val="3A37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8" name="橢圓 287"/>
            <p:cNvSpPr/>
            <p:nvPr/>
          </p:nvSpPr>
          <p:spPr>
            <a:xfrm>
              <a:off x="4536000" y="2518125"/>
              <a:ext cx="72000" cy="7039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5" name="文字方塊 264"/>
          <p:cNvSpPr txBox="1"/>
          <p:nvPr/>
        </p:nvSpPr>
        <p:spPr>
          <a:xfrm>
            <a:off x="639513" y="44624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Results</a:t>
            </a:r>
            <a:endParaRPr lang="zh-TW" altLang="en-US" sz="3200" b="1" u="sng" dirty="0"/>
          </a:p>
        </p:txBody>
      </p:sp>
      <p:sp>
        <p:nvSpPr>
          <p:cNvPr id="266" name="矩形 265"/>
          <p:cNvSpPr/>
          <p:nvPr/>
        </p:nvSpPr>
        <p:spPr>
          <a:xfrm>
            <a:off x="323528" y="714085"/>
            <a:ext cx="65891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CFAD</a:t>
            </a:r>
            <a:endParaRPr lang="zh-TW" altLang="en-US" sz="1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198200" y="701907"/>
            <a:ext cx="4709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latin typeface="Comic Sans MS" panose="030F0702030302020204" pitchFamily="66" charset="0"/>
              </a:rPr>
              <a:t>Case 1: 24-25 Jun. 2011 (Summer Monsoon)</a:t>
            </a:r>
            <a:endParaRPr lang="zh-TW" altLang="en-US" sz="1600" b="1" dirty="0">
              <a:latin typeface="Comic Sans MS" panose="030F0702030302020204" pitchFamily="66" charset="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265796" y="1124744"/>
            <a:ext cx="7237621" cy="5480251"/>
            <a:chOff x="265796" y="1124744"/>
            <a:chExt cx="7237621" cy="5480251"/>
          </a:xfrm>
        </p:grpSpPr>
        <p:grpSp>
          <p:nvGrpSpPr>
            <p:cNvPr id="18" name="群組 17"/>
            <p:cNvGrpSpPr/>
            <p:nvPr/>
          </p:nvGrpSpPr>
          <p:grpSpPr>
            <a:xfrm>
              <a:off x="265796" y="1124744"/>
              <a:ext cx="7237621" cy="5480251"/>
              <a:chOff x="199076" y="1407687"/>
              <a:chExt cx="7237621" cy="5480251"/>
            </a:xfrm>
          </p:grpSpPr>
          <p:grpSp>
            <p:nvGrpSpPr>
              <p:cNvPr id="10" name="群組 9"/>
              <p:cNvGrpSpPr/>
              <p:nvPr/>
            </p:nvGrpSpPr>
            <p:grpSpPr>
              <a:xfrm>
                <a:off x="199076" y="1407687"/>
                <a:ext cx="7237621" cy="5480251"/>
                <a:chOff x="199076" y="1407687"/>
                <a:chExt cx="7237621" cy="5480251"/>
              </a:xfrm>
            </p:grpSpPr>
            <p:grpSp>
              <p:nvGrpSpPr>
                <p:cNvPr id="6" name="群組 5"/>
                <p:cNvGrpSpPr/>
                <p:nvPr/>
              </p:nvGrpSpPr>
              <p:grpSpPr>
                <a:xfrm>
                  <a:off x="199076" y="1407687"/>
                  <a:ext cx="7237621" cy="5480251"/>
                  <a:chOff x="199076" y="1407687"/>
                  <a:chExt cx="7237621" cy="5480251"/>
                </a:xfrm>
              </p:grpSpPr>
              <p:pic>
                <p:nvPicPr>
                  <p:cNvPr id="271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936" t="10177" r="50953" b="45876"/>
                  <a:stretch/>
                </p:blipFill>
                <p:spPr bwMode="auto">
                  <a:xfrm>
                    <a:off x="199076" y="1431085"/>
                    <a:ext cx="3600000" cy="28604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2" name="Picture 5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995" t="10177" r="18254" b="3898"/>
                  <a:stretch/>
                </p:blipFill>
                <p:spPr bwMode="auto">
                  <a:xfrm>
                    <a:off x="3836697" y="1407687"/>
                    <a:ext cx="3600000" cy="54802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" name="文字方塊 6"/>
                <p:cNvSpPr txBox="1"/>
                <p:nvPr/>
              </p:nvSpPr>
              <p:spPr>
                <a:xfrm>
                  <a:off x="3124472" y="3075465"/>
                  <a:ext cx="39466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05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0’C</a:t>
                  </a:r>
                  <a:endParaRPr lang="zh-TW" altLang="en-US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文字方塊 7"/>
                <p:cNvSpPr txBox="1"/>
                <p:nvPr/>
              </p:nvSpPr>
              <p:spPr>
                <a:xfrm>
                  <a:off x="1148832" y="3726185"/>
                  <a:ext cx="4924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25%</a:t>
                  </a:r>
                  <a:endParaRPr lang="zh-TW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9" name="文字方塊 278"/>
                <p:cNvSpPr txBox="1"/>
                <p:nvPr/>
              </p:nvSpPr>
              <p:spPr>
                <a:xfrm>
                  <a:off x="1562408" y="3718829"/>
                  <a:ext cx="4924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50%</a:t>
                  </a:r>
                  <a:endParaRPr lang="zh-TW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0" name="文字方塊 279"/>
                <p:cNvSpPr txBox="1"/>
                <p:nvPr/>
              </p:nvSpPr>
              <p:spPr>
                <a:xfrm>
                  <a:off x="1909584" y="3717032"/>
                  <a:ext cx="4924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75%</a:t>
                  </a:r>
                  <a:endParaRPr lang="zh-TW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文字方塊 8"/>
                    <p:cNvSpPr txBox="1"/>
                    <p:nvPr/>
                  </p:nvSpPr>
                  <p:spPr>
                    <a:xfrm>
                      <a:off x="2244162" y="3356992"/>
                      <a:ext cx="846386" cy="3867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TW" sz="12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Avg (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altLang="zh-TW" sz="1200" b="1" i="1" dirty="0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𝒎𝒎</m:t>
                                  </m:r>
                                </m:e>
                                <m:sup>
                                  <m: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𝟔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a14:m>
                      <a:r>
                        <a:rPr lang="en-US" altLang="zh-TW" sz="12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2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9" name="文字方塊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4162" y="3356992"/>
                      <a:ext cx="846386" cy="386709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2" name="文字方塊 281"/>
                    <p:cNvSpPr txBox="1"/>
                    <p:nvPr/>
                  </p:nvSpPr>
                  <p:spPr>
                    <a:xfrm>
                      <a:off x="984181" y="3356992"/>
                      <a:ext cx="88658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TW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Avg (</a:t>
                      </a:r>
                      <a14:m>
                        <m:oMath xmlns:m="http://schemas.openxmlformats.org/officeDocument/2006/math">
                          <m:r>
                            <a:rPr lang="en-US" altLang="zh-TW" sz="1200" b="1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𝒅𝑩𝒁</m:t>
                          </m:r>
                        </m:oMath>
                      </a14:m>
                      <a:r>
                        <a:rPr lang="en-US" altLang="zh-TW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82" name="文字方塊 28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4181" y="3356992"/>
                      <a:ext cx="886589" cy="276999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 b="-152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91" name="文字方塊 290"/>
              <p:cNvSpPr txBox="1"/>
              <p:nvPr/>
            </p:nvSpPr>
            <p:spPr>
              <a:xfrm>
                <a:off x="6734379" y="3128908"/>
                <a:ext cx="39466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0’C</a:t>
                </a:r>
                <a:endParaRPr lang="zh-TW" altLang="en-US" sz="10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2" name="文字方塊 291"/>
              <p:cNvSpPr txBox="1"/>
              <p:nvPr/>
            </p:nvSpPr>
            <p:spPr>
              <a:xfrm>
                <a:off x="6698974" y="5819158"/>
                <a:ext cx="39466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0’C</a:t>
                </a:r>
                <a:endParaRPr lang="zh-TW" altLang="en-US" sz="10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直線接點 16"/>
              <p:cNvCxnSpPr/>
              <p:nvPr/>
            </p:nvCxnSpPr>
            <p:spPr>
              <a:xfrm>
                <a:off x="704254" y="3319818"/>
                <a:ext cx="252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3" name="文字方塊 342"/>
              <p:cNvSpPr txBox="1"/>
              <p:nvPr/>
            </p:nvSpPr>
            <p:spPr>
              <a:xfrm>
                <a:off x="3131840" y="3275490"/>
                <a:ext cx="36420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endParaRPr lang="zh-TW" altLang="en-US" sz="10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文字方塊 19"/>
            <p:cNvSpPr txBox="1"/>
            <p:nvPr/>
          </p:nvSpPr>
          <p:spPr>
            <a:xfrm>
              <a:off x="4707272" y="3889304"/>
              <a:ext cx="1177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Larger </a:t>
              </a:r>
              <a:r>
                <a:rPr lang="en-US" altLang="zh-TW" dirty="0" err="1" smtClean="0">
                  <a:solidFill>
                    <a:srgbClr val="FF0000"/>
                  </a:solidFill>
                </a:rPr>
                <a:t>dBZ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7524328" y="278038"/>
            <a:ext cx="504056" cy="23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1" name="矩形 350"/>
          <p:cNvSpPr/>
          <p:nvPr/>
        </p:nvSpPr>
        <p:spPr>
          <a:xfrm>
            <a:off x="7222344" y="891384"/>
            <a:ext cx="504056" cy="2333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355976" y="5924529"/>
            <a:ext cx="2186498" cy="3366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354937" y="1038589"/>
            <a:ext cx="7200000" cy="5701430"/>
            <a:chOff x="495789" y="1120083"/>
            <a:chExt cx="7200000" cy="5701430"/>
          </a:xfrm>
        </p:grpSpPr>
        <p:grpSp>
          <p:nvGrpSpPr>
            <p:cNvPr id="23" name="群組 22"/>
            <p:cNvGrpSpPr/>
            <p:nvPr/>
          </p:nvGrpSpPr>
          <p:grpSpPr>
            <a:xfrm>
              <a:off x="495789" y="1120083"/>
              <a:ext cx="7200000" cy="5701430"/>
              <a:chOff x="4558727" y="2324561"/>
              <a:chExt cx="7200000" cy="5701430"/>
            </a:xfrm>
          </p:grpSpPr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2875" r="25000" b="6737"/>
              <a:stretch/>
            </p:blipFill>
            <p:spPr bwMode="auto">
              <a:xfrm>
                <a:off x="8158727" y="2324561"/>
                <a:ext cx="3600000" cy="5701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6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69" t="23213" r="50197" b="42100"/>
              <a:stretch/>
            </p:blipFill>
            <p:spPr bwMode="auto">
              <a:xfrm>
                <a:off x="4558727" y="2345765"/>
                <a:ext cx="3600000" cy="3049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群組 14"/>
            <p:cNvGrpSpPr/>
            <p:nvPr/>
          </p:nvGrpSpPr>
          <p:grpSpPr>
            <a:xfrm>
              <a:off x="1031851" y="2977207"/>
              <a:ext cx="6028594" cy="3214381"/>
              <a:chOff x="1031851" y="2977207"/>
              <a:chExt cx="6028594" cy="3214381"/>
            </a:xfrm>
          </p:grpSpPr>
          <p:cxnSp>
            <p:nvCxnSpPr>
              <p:cNvPr id="12" name="直線接點 11"/>
              <p:cNvCxnSpPr/>
              <p:nvPr/>
            </p:nvCxnSpPr>
            <p:spPr>
              <a:xfrm>
                <a:off x="1031851" y="3173768"/>
                <a:ext cx="2511861" cy="65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文字方塊 12"/>
              <p:cNvSpPr txBox="1"/>
              <p:nvPr/>
            </p:nvSpPr>
            <p:spPr>
              <a:xfrm>
                <a:off x="3097652" y="3121223"/>
                <a:ext cx="3866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 smtClean="0"/>
                  <a:t>BB</a:t>
                </a:r>
                <a:endParaRPr lang="zh-TW" altLang="en-US" sz="1400" b="1" dirty="0"/>
              </a:p>
            </p:txBody>
          </p:sp>
          <p:cxnSp>
            <p:nvCxnSpPr>
              <p:cNvPr id="179" name="直線接點 178"/>
              <p:cNvCxnSpPr/>
              <p:nvPr/>
            </p:nvCxnSpPr>
            <p:spPr>
              <a:xfrm>
                <a:off x="4583048" y="3029752"/>
                <a:ext cx="2448000" cy="65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文字方塊 179"/>
              <p:cNvSpPr txBox="1"/>
              <p:nvPr/>
            </p:nvSpPr>
            <p:spPr>
              <a:xfrm>
                <a:off x="6648849" y="2977207"/>
                <a:ext cx="3866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 smtClean="0"/>
                  <a:t>BB</a:t>
                </a:r>
                <a:endParaRPr lang="zh-TW" altLang="en-US" sz="1400" b="1" dirty="0"/>
              </a:p>
            </p:txBody>
          </p:sp>
          <p:cxnSp>
            <p:nvCxnSpPr>
              <p:cNvPr id="181" name="直線接點 180"/>
              <p:cNvCxnSpPr/>
              <p:nvPr/>
            </p:nvCxnSpPr>
            <p:spPr>
              <a:xfrm>
                <a:off x="4631750" y="5936356"/>
                <a:ext cx="2376000" cy="65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文字方塊 181"/>
              <p:cNvSpPr txBox="1"/>
              <p:nvPr/>
            </p:nvSpPr>
            <p:spPr>
              <a:xfrm>
                <a:off x="6673801" y="5883811"/>
                <a:ext cx="3866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 smtClean="0"/>
                  <a:t>BB</a:t>
                </a:r>
                <a:endParaRPr lang="zh-TW" altLang="en-US" sz="1400" b="1" dirty="0"/>
              </a:p>
            </p:txBody>
          </p:sp>
        </p:grpSp>
      </p:grpSp>
      <p:grpSp>
        <p:nvGrpSpPr>
          <p:cNvPr id="22" name="群組 21"/>
          <p:cNvGrpSpPr/>
          <p:nvPr/>
        </p:nvGrpSpPr>
        <p:grpSpPr>
          <a:xfrm>
            <a:off x="4327794" y="2586486"/>
            <a:ext cx="2584182" cy="3038131"/>
            <a:chOff x="4327794" y="2586486"/>
            <a:chExt cx="2584182" cy="3038131"/>
          </a:xfrm>
        </p:grpSpPr>
        <p:cxnSp>
          <p:nvCxnSpPr>
            <p:cNvPr id="183" name="直線接點 182"/>
            <p:cNvCxnSpPr/>
            <p:nvPr/>
          </p:nvCxnSpPr>
          <p:spPr>
            <a:xfrm>
              <a:off x="4327794" y="2905836"/>
              <a:ext cx="2556000" cy="6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文字方塊 183"/>
            <p:cNvSpPr txBox="1"/>
            <p:nvPr/>
          </p:nvSpPr>
          <p:spPr>
            <a:xfrm>
              <a:off x="6470832" y="2586486"/>
              <a:ext cx="3866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BB</a:t>
              </a:r>
              <a:endParaRPr lang="zh-TW" altLang="en-US" sz="1400" b="1" dirty="0"/>
            </a:p>
          </p:txBody>
        </p:sp>
        <p:cxnSp>
          <p:nvCxnSpPr>
            <p:cNvPr id="185" name="直線接點 184"/>
            <p:cNvCxnSpPr/>
            <p:nvPr/>
          </p:nvCxnSpPr>
          <p:spPr>
            <a:xfrm>
              <a:off x="4355976" y="5618083"/>
              <a:ext cx="2556000" cy="6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文字方塊 185"/>
            <p:cNvSpPr txBox="1"/>
            <p:nvPr/>
          </p:nvSpPr>
          <p:spPr>
            <a:xfrm>
              <a:off x="6499014" y="5298733"/>
              <a:ext cx="3866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BB</a:t>
              </a:r>
              <a:endParaRPr lang="zh-TW" altLang="en-US" sz="1400" b="1" dirty="0"/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5364088" y="2996952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weaker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46" y="234372"/>
            <a:ext cx="2141502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0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51" grpId="0" animBg="1"/>
      <p:bldP spid="4" grpId="0" animBg="1"/>
      <p:bldP spid="4" grpId="1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5" name="文字方塊 264"/>
          <p:cNvSpPr txBox="1"/>
          <p:nvPr/>
        </p:nvSpPr>
        <p:spPr>
          <a:xfrm>
            <a:off x="639513" y="44624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Results</a:t>
            </a:r>
            <a:endParaRPr lang="zh-TW" altLang="en-US" sz="3200" b="1" u="sng" dirty="0"/>
          </a:p>
        </p:txBody>
      </p:sp>
      <p:sp>
        <p:nvSpPr>
          <p:cNvPr id="266" name="矩形 265"/>
          <p:cNvSpPr/>
          <p:nvPr/>
        </p:nvSpPr>
        <p:spPr>
          <a:xfrm>
            <a:off x="323528" y="714085"/>
            <a:ext cx="65891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CFAD</a:t>
            </a:r>
            <a:endParaRPr lang="zh-TW" altLang="en-US" sz="1600" dirty="0"/>
          </a:p>
        </p:txBody>
      </p:sp>
      <p:grpSp>
        <p:nvGrpSpPr>
          <p:cNvPr id="29" name="群組 28"/>
          <p:cNvGrpSpPr/>
          <p:nvPr/>
        </p:nvGrpSpPr>
        <p:grpSpPr>
          <a:xfrm>
            <a:off x="346704" y="983690"/>
            <a:ext cx="6020862" cy="5708758"/>
            <a:chOff x="10260632" y="1016515"/>
            <a:chExt cx="6020862" cy="5708758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0" t="10460" r="25476" b="8994"/>
            <a:stretch/>
          </p:blipFill>
          <p:spPr bwMode="auto">
            <a:xfrm>
              <a:off x="10260632" y="1016515"/>
              <a:ext cx="6020862" cy="5708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群組 18"/>
            <p:cNvGrpSpPr/>
            <p:nvPr/>
          </p:nvGrpSpPr>
          <p:grpSpPr>
            <a:xfrm>
              <a:off x="14221072" y="1575599"/>
              <a:ext cx="324023" cy="997789"/>
              <a:chOff x="4536000" y="1590731"/>
              <a:chExt cx="324023" cy="997789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4788023" y="1590731"/>
                <a:ext cx="72000" cy="7039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87" name="橢圓 286"/>
              <p:cNvSpPr/>
              <p:nvPr/>
            </p:nvSpPr>
            <p:spPr>
              <a:xfrm>
                <a:off x="4650366" y="1846437"/>
                <a:ext cx="72000" cy="70395"/>
              </a:xfrm>
              <a:prstGeom prst="ellipse">
                <a:avLst/>
              </a:prstGeom>
              <a:solidFill>
                <a:srgbClr val="3A3779"/>
              </a:solidFill>
              <a:ln>
                <a:solidFill>
                  <a:srgbClr val="3A37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88" name="橢圓 287"/>
              <p:cNvSpPr/>
              <p:nvPr/>
            </p:nvSpPr>
            <p:spPr>
              <a:xfrm>
                <a:off x="4536000" y="2518125"/>
                <a:ext cx="72000" cy="7039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</p:grpSp>
      <p:grpSp>
        <p:nvGrpSpPr>
          <p:cNvPr id="30" name="群組 29"/>
          <p:cNvGrpSpPr/>
          <p:nvPr/>
        </p:nvGrpSpPr>
        <p:grpSpPr>
          <a:xfrm>
            <a:off x="630610" y="961678"/>
            <a:ext cx="6696744" cy="5618707"/>
            <a:chOff x="-7020888" y="682918"/>
            <a:chExt cx="7194626" cy="5963821"/>
          </a:xfrm>
        </p:grpSpPr>
        <p:pic>
          <p:nvPicPr>
            <p:cNvPr id="8201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0" t="20952" r="49167" b="43301"/>
            <a:stretch/>
          </p:blipFill>
          <p:spPr bwMode="auto">
            <a:xfrm>
              <a:off x="-7020888" y="687512"/>
              <a:ext cx="3600000" cy="3004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3" t="21491" r="25723" b="7963"/>
            <a:stretch/>
          </p:blipFill>
          <p:spPr bwMode="auto">
            <a:xfrm>
              <a:off x="-3426262" y="682918"/>
              <a:ext cx="3600000" cy="5963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群組 20"/>
          <p:cNvGrpSpPr/>
          <p:nvPr/>
        </p:nvGrpSpPr>
        <p:grpSpPr>
          <a:xfrm>
            <a:off x="1120131" y="2564904"/>
            <a:ext cx="5934761" cy="3143040"/>
            <a:chOff x="1050901" y="2685191"/>
            <a:chExt cx="5934761" cy="3143040"/>
          </a:xfrm>
        </p:grpSpPr>
        <p:grpSp>
          <p:nvGrpSpPr>
            <p:cNvPr id="18" name="群組 17"/>
            <p:cNvGrpSpPr/>
            <p:nvPr/>
          </p:nvGrpSpPr>
          <p:grpSpPr>
            <a:xfrm>
              <a:off x="1050901" y="2685191"/>
              <a:ext cx="5934761" cy="3143040"/>
              <a:chOff x="984181" y="2968134"/>
              <a:chExt cx="5934761" cy="3143040"/>
            </a:xfrm>
          </p:grpSpPr>
          <p:grpSp>
            <p:nvGrpSpPr>
              <p:cNvPr id="10" name="群組 9"/>
              <p:cNvGrpSpPr/>
              <p:nvPr/>
            </p:nvGrpSpPr>
            <p:grpSpPr>
              <a:xfrm>
                <a:off x="984181" y="3075465"/>
                <a:ext cx="2534951" cy="927719"/>
                <a:chOff x="984181" y="3075465"/>
                <a:chExt cx="2534951" cy="927719"/>
              </a:xfrm>
            </p:grpSpPr>
            <p:sp>
              <p:nvSpPr>
                <p:cNvPr id="7" name="文字方塊 6"/>
                <p:cNvSpPr txBox="1"/>
                <p:nvPr/>
              </p:nvSpPr>
              <p:spPr>
                <a:xfrm>
                  <a:off x="3124472" y="3075465"/>
                  <a:ext cx="39466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05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0’C</a:t>
                  </a:r>
                  <a:endParaRPr lang="zh-TW" altLang="en-US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文字方塊 7"/>
                <p:cNvSpPr txBox="1"/>
                <p:nvPr/>
              </p:nvSpPr>
              <p:spPr>
                <a:xfrm>
                  <a:off x="1148832" y="3726185"/>
                  <a:ext cx="4924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25%</a:t>
                  </a:r>
                  <a:endParaRPr lang="zh-TW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9" name="文字方塊 278"/>
                <p:cNvSpPr txBox="1"/>
                <p:nvPr/>
              </p:nvSpPr>
              <p:spPr>
                <a:xfrm>
                  <a:off x="1562408" y="3718829"/>
                  <a:ext cx="4924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50%</a:t>
                  </a:r>
                  <a:endParaRPr lang="zh-TW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0" name="文字方塊 279"/>
                <p:cNvSpPr txBox="1"/>
                <p:nvPr/>
              </p:nvSpPr>
              <p:spPr>
                <a:xfrm>
                  <a:off x="1909584" y="3717032"/>
                  <a:ext cx="4924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75%</a:t>
                  </a:r>
                  <a:endParaRPr lang="zh-TW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文字方塊 8"/>
                    <p:cNvSpPr txBox="1"/>
                    <p:nvPr/>
                  </p:nvSpPr>
                  <p:spPr>
                    <a:xfrm>
                      <a:off x="2244162" y="3356992"/>
                      <a:ext cx="846386" cy="3867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TW" sz="12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Avg (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altLang="zh-TW" sz="1200" b="1" i="1" dirty="0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𝒎𝒎</m:t>
                                  </m:r>
                                </m:e>
                                <m:sup>
                                  <m: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𝟔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altLang="zh-TW" sz="1200" b="1" i="1" dirty="0" smtClean="0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oMath>
                      </a14:m>
                      <a:r>
                        <a:rPr lang="en-US" altLang="zh-TW" sz="12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2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9" name="文字方塊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4162" y="3356992"/>
                      <a:ext cx="846386" cy="386709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 b="-158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2" name="文字方塊 281"/>
                    <p:cNvSpPr txBox="1"/>
                    <p:nvPr/>
                  </p:nvSpPr>
                  <p:spPr>
                    <a:xfrm>
                      <a:off x="984181" y="3356992"/>
                      <a:ext cx="88658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TW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Avg (</a:t>
                      </a:r>
                      <a14:m>
                        <m:oMath xmlns:m="http://schemas.openxmlformats.org/officeDocument/2006/math">
                          <m:r>
                            <a:rPr lang="en-US" altLang="zh-TW" sz="1200" b="1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𝒅𝑩𝒁</m:t>
                          </m:r>
                        </m:oMath>
                      </a14:m>
                      <a:r>
                        <a:rPr lang="en-US" altLang="zh-TW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82" name="文字方塊 28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4181" y="3356992"/>
                      <a:ext cx="886589" cy="276999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 l="-690" b="-1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91" name="文字方塊 290"/>
              <p:cNvSpPr txBox="1"/>
              <p:nvPr/>
            </p:nvSpPr>
            <p:spPr>
              <a:xfrm>
                <a:off x="6524282" y="2968134"/>
                <a:ext cx="39466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0’C</a:t>
                </a:r>
                <a:endParaRPr lang="zh-TW" altLang="en-US" sz="10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2" name="文字方塊 291"/>
              <p:cNvSpPr txBox="1"/>
              <p:nvPr/>
            </p:nvSpPr>
            <p:spPr>
              <a:xfrm>
                <a:off x="6524282" y="5857258"/>
                <a:ext cx="39466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0’C</a:t>
                </a:r>
                <a:endParaRPr lang="zh-TW" altLang="en-US" sz="10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文字方塊 19"/>
            <p:cNvSpPr txBox="1"/>
            <p:nvPr/>
          </p:nvSpPr>
          <p:spPr>
            <a:xfrm>
              <a:off x="4707272" y="3889304"/>
              <a:ext cx="1864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Failed simulations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1120131" y="3113899"/>
            <a:ext cx="5247435" cy="2907389"/>
            <a:chOff x="1120131" y="3113899"/>
            <a:chExt cx="5247435" cy="2907389"/>
          </a:xfrm>
        </p:grpSpPr>
        <p:cxnSp>
          <p:nvCxnSpPr>
            <p:cNvPr id="32" name="直線接點 31"/>
            <p:cNvCxnSpPr/>
            <p:nvPr/>
          </p:nvCxnSpPr>
          <p:spPr>
            <a:xfrm>
              <a:off x="1120131" y="3209548"/>
              <a:ext cx="157966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線接點 351"/>
            <p:cNvCxnSpPr/>
            <p:nvPr/>
          </p:nvCxnSpPr>
          <p:spPr>
            <a:xfrm>
              <a:off x="4457510" y="3113899"/>
              <a:ext cx="169866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直線接點 352"/>
            <p:cNvCxnSpPr/>
            <p:nvPr/>
          </p:nvCxnSpPr>
          <p:spPr>
            <a:xfrm>
              <a:off x="4457510" y="6021288"/>
              <a:ext cx="19100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3" t="30546" r="19445" b="18209"/>
          <a:stretch/>
        </p:blipFill>
        <p:spPr bwMode="auto">
          <a:xfrm>
            <a:off x="649920" y="3853026"/>
            <a:ext cx="280973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198200" y="701907"/>
            <a:ext cx="3692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latin typeface="Comic Sans MS" panose="030F0702030302020204" pitchFamily="66" charset="0"/>
              </a:rPr>
              <a:t>Case 2: 14 Aug. 2011 (Convective)</a:t>
            </a:r>
            <a:endParaRPr lang="zh-TW" altLang="en-US" sz="1600" b="1" dirty="0">
              <a:latin typeface="Comic Sans MS" panose="030F0702030302020204" pitchFamily="66" charset="0"/>
            </a:endParaRPr>
          </a:p>
        </p:txBody>
      </p:sp>
      <p:grpSp>
        <p:nvGrpSpPr>
          <p:cNvPr id="180" name="群組 179"/>
          <p:cNvGrpSpPr/>
          <p:nvPr/>
        </p:nvGrpSpPr>
        <p:grpSpPr>
          <a:xfrm>
            <a:off x="6985601" y="131258"/>
            <a:ext cx="1902280" cy="1800000"/>
            <a:chOff x="810902" y="1714131"/>
            <a:chExt cx="1902280" cy="1800000"/>
          </a:xfrm>
        </p:grpSpPr>
        <p:pic>
          <p:nvPicPr>
            <p:cNvPr id="181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5" t="43501" r="50000" b="25926"/>
            <a:stretch/>
          </p:blipFill>
          <p:spPr bwMode="auto">
            <a:xfrm>
              <a:off x="810902" y="1714131"/>
              <a:ext cx="190228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" name="文字方塊 181"/>
            <p:cNvSpPr txBox="1"/>
            <p:nvPr/>
          </p:nvSpPr>
          <p:spPr>
            <a:xfrm>
              <a:off x="1654928" y="1736089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0000"/>
                  </a:solidFill>
                </a:rPr>
                <a:t>GDK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83" name="文字方塊 182"/>
            <p:cNvSpPr txBox="1"/>
            <p:nvPr/>
          </p:nvSpPr>
          <p:spPr>
            <a:xfrm>
              <a:off x="1037716" y="1967366"/>
              <a:ext cx="4923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3333FF"/>
                  </a:solidFill>
                </a:rPr>
                <a:t>KWK</a:t>
              </a:r>
              <a:endParaRPr lang="zh-TW" altLang="en-US" sz="1200" b="1" dirty="0">
                <a:solidFill>
                  <a:srgbClr val="3333FF"/>
                </a:solidFill>
              </a:endParaRPr>
            </a:p>
          </p:txBody>
        </p:sp>
        <p:sp>
          <p:nvSpPr>
            <p:cNvPr id="184" name="文字方塊 183"/>
            <p:cNvSpPr txBox="1"/>
            <p:nvPr/>
          </p:nvSpPr>
          <p:spPr>
            <a:xfrm>
              <a:off x="1037716" y="2447986"/>
              <a:ext cx="441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D757"/>
                  </a:solidFill>
                </a:rPr>
                <a:t>KSN</a:t>
              </a:r>
              <a:endParaRPr lang="zh-TW" altLang="en-US" sz="1200" b="1" dirty="0">
                <a:solidFill>
                  <a:srgbClr val="FFD757"/>
                </a:solidFill>
              </a:endParaRPr>
            </a:p>
          </p:txBody>
        </p:sp>
      </p:grpSp>
      <p:sp>
        <p:nvSpPr>
          <p:cNvPr id="351" name="矩形 350"/>
          <p:cNvSpPr/>
          <p:nvPr/>
        </p:nvSpPr>
        <p:spPr>
          <a:xfrm>
            <a:off x="7222344" y="891384"/>
            <a:ext cx="504056" cy="2333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4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94127" y="186745"/>
            <a:ext cx="377928" cy="6572542"/>
            <a:chOff x="-194127" y="186745"/>
            <a:chExt cx="377928" cy="6572542"/>
          </a:xfrm>
        </p:grpSpPr>
        <p:grpSp>
          <p:nvGrpSpPr>
            <p:cNvPr id="53" name="群組 52"/>
            <p:cNvGrpSpPr/>
            <p:nvPr/>
          </p:nvGrpSpPr>
          <p:grpSpPr>
            <a:xfrm rot="21061476">
              <a:off x="-155987" y="1867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橢圓 17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拱形 17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 rot="21061476">
              <a:off x="-155987" y="33914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橢圓 17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拱形 17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 rot="21061476">
              <a:off x="-155987" y="50108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橢圓 17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拱形 17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群組 55"/>
            <p:cNvGrpSpPr/>
            <p:nvPr/>
          </p:nvGrpSpPr>
          <p:grpSpPr>
            <a:xfrm rot="21061476">
              <a:off x="-163607" y="645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橢圓 17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拱形 17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 rot="21061476">
              <a:off x="-155987" y="7967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橢圓 16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拱形 16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 rot="21061476">
              <a:off x="-155987" y="94914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橢圓 16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拱形 16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21061476">
              <a:off x="-155987" y="11110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橢圓 16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拱形 16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061476">
              <a:off x="-163607" y="12555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橢圓 16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拱形 16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 rot="21061476">
              <a:off x="-155987" y="14184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橢圓 16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拱形 16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21061476">
              <a:off x="-155987" y="157087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橢圓 15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拱形 15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21061476">
              <a:off x="-155987" y="173282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橢圓 15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拱形 15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21061476">
              <a:off x="-163607" y="1877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橢圓 15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拱形 15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21061476">
              <a:off x="-155987" y="20284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拱形 15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21061476">
              <a:off x="-155987" y="218087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橢圓 15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拱形 15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 rot="21061476">
              <a:off x="-155987" y="234281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橢圓 14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拱形 14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 rot="21061476">
              <a:off x="-163607" y="248724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橢圓 14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拱形 14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 rot="21061476">
              <a:off x="-169577" y="26121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橢圓 14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拱形 14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 rot="21061476">
              <a:off x="-169577" y="27645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橢圓 14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拱形 14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 rot="21061476">
              <a:off x="-169577" y="29265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拱形 14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 rot="21061476">
              <a:off x="-177197" y="30709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橢圓 13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拱形 13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 rot="21061476">
              <a:off x="-169577" y="32221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橢圓 13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拱形 13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21061476">
              <a:off x="-169577" y="337457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橢圓 13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拱形 13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 rot="21061476">
              <a:off x="-169577" y="353651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3" name="橢圓 13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拱形 13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 rot="21061476">
              <a:off x="-177197" y="368094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橢圓 13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拱形 13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21061476">
              <a:off x="-169577" y="38439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橢圓 12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拱形 12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 rot="21061476">
              <a:off x="-169577" y="39963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橢圓 12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拱形 12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 rot="21061476">
              <a:off x="-169577" y="415825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橢圓 12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拱形 12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21061476">
              <a:off x="-177197" y="4302686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橢圓 12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拱形 12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 rot="21061476">
              <a:off x="-169577" y="44539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橢圓 12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拱形 12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 rot="21061476">
              <a:off x="-169577" y="460630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橢圓 11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拱形 11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 rot="21061476">
              <a:off x="-169577" y="476825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橢圓 11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拱形 11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 rot="21061476">
              <a:off x="-177197" y="4912681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橢圓 11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拱形 11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 rot="21061476">
              <a:off x="-178040" y="50654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橢圓 11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拱形 11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 rot="21061476">
              <a:off x="-178040" y="5217885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橢圓 11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拱形 11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群組 86"/>
            <p:cNvGrpSpPr/>
            <p:nvPr/>
          </p:nvGrpSpPr>
          <p:grpSpPr>
            <a:xfrm rot="21061476">
              <a:off x="-178040" y="537982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橢圓 10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拱形 10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 rot="21061476">
              <a:off x="-185660" y="5524258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橢圓 10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拱形 10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 rot="21061476">
              <a:off x="-178040" y="56754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橢圓 10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拱形 10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0" name="群組 89"/>
            <p:cNvGrpSpPr/>
            <p:nvPr/>
          </p:nvGrpSpPr>
          <p:grpSpPr>
            <a:xfrm rot="21061476">
              <a:off x="-178040" y="5827880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橢圓 102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拱形 103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 rot="21061476">
              <a:off x="-178040" y="598982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橢圓 100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拱形 101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 rot="21061476">
              <a:off x="-185660" y="613425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橢圓 98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拱形 99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群組 92"/>
            <p:cNvGrpSpPr/>
            <p:nvPr/>
          </p:nvGrpSpPr>
          <p:grpSpPr>
            <a:xfrm rot="21061476">
              <a:off x="-186507" y="627358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橢圓 96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拱形 97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群組 93"/>
            <p:cNvGrpSpPr/>
            <p:nvPr/>
          </p:nvGrpSpPr>
          <p:grpSpPr>
            <a:xfrm rot="21061476">
              <a:off x="-194127" y="6418013"/>
              <a:ext cx="339788" cy="341274"/>
              <a:chOff x="-1843394" y="1744959"/>
              <a:chExt cx="318529" cy="31785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橢圓 94"/>
              <p:cNvSpPr/>
              <p:nvPr/>
            </p:nvSpPr>
            <p:spPr>
              <a:xfrm>
                <a:off x="-1596873" y="1859113"/>
                <a:ext cx="72008" cy="4571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拱形 95"/>
              <p:cNvSpPr/>
              <p:nvPr/>
            </p:nvSpPr>
            <p:spPr>
              <a:xfrm rot="19398780">
                <a:off x="-1843394" y="1744959"/>
                <a:ext cx="299105" cy="317852"/>
              </a:xfrm>
              <a:prstGeom prst="blockArc">
                <a:avLst>
                  <a:gd name="adj1" fmla="val 7807959"/>
                  <a:gd name="adj2" fmla="val 1454996"/>
                  <a:gd name="adj3" fmla="val 1024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" name="群組 5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39700"/>
              <a:ext cx="8589963" cy="657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5" name="文字方塊 264"/>
          <p:cNvSpPr txBox="1"/>
          <p:nvPr/>
        </p:nvSpPr>
        <p:spPr>
          <a:xfrm>
            <a:off x="927545" y="455283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u="sng" dirty="0" smtClean="0"/>
              <a:t>Results</a:t>
            </a:r>
            <a:endParaRPr lang="zh-TW" altLang="en-US" sz="3200" b="1" u="sng" dirty="0"/>
          </a:p>
        </p:txBody>
      </p:sp>
      <p:sp>
        <p:nvSpPr>
          <p:cNvPr id="267" name="矩形 266"/>
          <p:cNvSpPr/>
          <p:nvPr/>
        </p:nvSpPr>
        <p:spPr>
          <a:xfrm>
            <a:off x="597046" y="1146230"/>
            <a:ext cx="34420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zh-TW" sz="1600" dirty="0" smtClean="0">
                <a:latin typeface="Comic Sans MS" panose="030F0702030302020204" pitchFamily="66" charset="0"/>
              </a:rPr>
              <a:t> Time-height cross sections</a:t>
            </a:r>
            <a:endParaRPr lang="zh-TW" alt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t="7949" r="33172" b="12663"/>
          <a:stretch/>
        </p:blipFill>
        <p:spPr bwMode="auto">
          <a:xfrm>
            <a:off x="3729830" y="125638"/>
            <a:ext cx="4966398" cy="668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" name="文字方塊 178"/>
          <p:cNvSpPr txBox="1"/>
          <p:nvPr/>
        </p:nvSpPr>
        <p:spPr>
          <a:xfrm>
            <a:off x="733619" y="1484784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latin typeface="Comic Sans MS" panose="030F0702030302020204" pitchFamily="66" charset="0"/>
              </a:rPr>
              <a:t>Case 1: 24-25 Jun. 2011 </a:t>
            </a:r>
          </a:p>
          <a:p>
            <a:r>
              <a:rPr lang="en-US" altLang="zh-TW" sz="1600" b="1" dirty="0" smtClean="0">
                <a:latin typeface="Comic Sans MS" panose="030F0702030302020204" pitchFamily="66" charset="0"/>
              </a:rPr>
              <a:t>(Summer Monsoon)</a:t>
            </a:r>
            <a:endParaRPr lang="zh-TW" altLang="en-US" sz="1600" b="1" dirty="0">
              <a:latin typeface="Comic Sans MS" panose="030F0702030302020204" pitchFamily="66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097716" y="2708920"/>
            <a:ext cx="2141502" cy="1800000"/>
            <a:chOff x="6113390" y="971134"/>
            <a:chExt cx="2141502" cy="1800000"/>
          </a:xfrm>
        </p:grpSpPr>
        <p:pic>
          <p:nvPicPr>
            <p:cNvPr id="18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390" y="971134"/>
              <a:ext cx="2141502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1" name="矩形 180"/>
            <p:cNvSpPr/>
            <p:nvPr/>
          </p:nvSpPr>
          <p:spPr>
            <a:xfrm>
              <a:off x="6793672" y="1014800"/>
              <a:ext cx="504056" cy="2333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2" name="群組 181"/>
          <p:cNvGrpSpPr/>
          <p:nvPr/>
        </p:nvGrpSpPr>
        <p:grpSpPr>
          <a:xfrm>
            <a:off x="1073324" y="2709120"/>
            <a:ext cx="2141502" cy="1800000"/>
            <a:chOff x="6113390" y="971134"/>
            <a:chExt cx="2141502" cy="1800000"/>
          </a:xfrm>
        </p:grpSpPr>
        <p:pic>
          <p:nvPicPr>
            <p:cNvPr id="18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390" y="971134"/>
              <a:ext cx="2141502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" name="矩形 183"/>
            <p:cNvSpPr/>
            <p:nvPr/>
          </p:nvSpPr>
          <p:spPr>
            <a:xfrm>
              <a:off x="6389244" y="1637774"/>
              <a:ext cx="504056" cy="23336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3" t="15308" r="36319" b="16668"/>
          <a:stretch/>
        </p:blipFill>
        <p:spPr bwMode="auto">
          <a:xfrm>
            <a:off x="3896529" y="56566"/>
            <a:ext cx="4633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5436096" y="3782806"/>
            <a:ext cx="1533017" cy="3062023"/>
            <a:chOff x="5436096" y="3782806"/>
            <a:chExt cx="1533017" cy="3062023"/>
          </a:xfrm>
        </p:grpSpPr>
        <p:sp>
          <p:nvSpPr>
            <p:cNvPr id="5" name="矩形 4"/>
            <p:cNvSpPr/>
            <p:nvPr/>
          </p:nvSpPr>
          <p:spPr>
            <a:xfrm>
              <a:off x="5436096" y="3782806"/>
              <a:ext cx="1512168" cy="7979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5456945" y="6046842"/>
              <a:ext cx="1512168" cy="7979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7092280" y="2861229"/>
            <a:ext cx="288032" cy="3793617"/>
            <a:chOff x="7092280" y="2861229"/>
            <a:chExt cx="288032" cy="3793617"/>
          </a:xfrm>
        </p:grpSpPr>
        <p:cxnSp>
          <p:nvCxnSpPr>
            <p:cNvPr id="7" name="直線接點 6"/>
            <p:cNvCxnSpPr/>
            <p:nvPr/>
          </p:nvCxnSpPr>
          <p:spPr>
            <a:xfrm>
              <a:off x="7380312" y="2861229"/>
              <a:ext cx="0" cy="1531572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接點 185"/>
            <p:cNvCxnSpPr/>
            <p:nvPr/>
          </p:nvCxnSpPr>
          <p:spPr>
            <a:xfrm>
              <a:off x="7092280" y="5123274"/>
              <a:ext cx="0" cy="1531572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矩形 186"/>
          <p:cNvSpPr/>
          <p:nvPr/>
        </p:nvSpPr>
        <p:spPr>
          <a:xfrm>
            <a:off x="4554303" y="5954765"/>
            <a:ext cx="1385849" cy="797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0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9947</TotalTime>
  <Words>947</Words>
  <Application>Microsoft Office PowerPoint</Application>
  <PresentationFormat>如螢幕大小 (4:3)</PresentationFormat>
  <Paragraphs>165</Paragraphs>
  <Slides>18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WRF cloud microphysics schemes using radar observations.</dc:title>
  <dc:creator>Vindy</dc:creator>
  <cp:lastModifiedBy>Vindy</cp:lastModifiedBy>
  <cp:revision>146</cp:revision>
  <dcterms:created xsi:type="dcterms:W3CDTF">2016-04-18T01:58:09Z</dcterms:created>
  <dcterms:modified xsi:type="dcterms:W3CDTF">2016-05-03T07:15:45Z</dcterms:modified>
</cp:coreProperties>
</file>