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3"/>
  </p:notesMasterIdLst>
  <p:sldIdLst>
    <p:sldId id="256" r:id="rId2"/>
    <p:sldId id="257" r:id="rId3"/>
    <p:sldId id="258" r:id="rId4"/>
    <p:sldId id="274" r:id="rId5"/>
    <p:sldId id="261" r:id="rId6"/>
    <p:sldId id="280" r:id="rId7"/>
    <p:sldId id="281" r:id="rId8"/>
    <p:sldId id="262" r:id="rId9"/>
    <p:sldId id="263" r:id="rId10"/>
    <p:sldId id="264" r:id="rId11"/>
    <p:sldId id="266" r:id="rId12"/>
    <p:sldId id="265" r:id="rId13"/>
    <p:sldId id="267" r:id="rId14"/>
    <p:sldId id="277" r:id="rId15"/>
    <p:sldId id="268" r:id="rId16"/>
    <p:sldId id="269" r:id="rId17"/>
    <p:sldId id="270" r:id="rId18"/>
    <p:sldId id="271" r:id="rId19"/>
    <p:sldId id="273" r:id="rId20"/>
    <p:sldId id="282" r:id="rId21"/>
    <p:sldId id="278" r:id="rId2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741" autoAdjust="0"/>
  </p:normalViewPr>
  <p:slideViewPr>
    <p:cSldViewPr>
      <p:cViewPr varScale="1">
        <p:scale>
          <a:sx n="88" d="100"/>
          <a:sy n="88" d="100"/>
        </p:scale>
        <p:origin x="-229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9DBAC-5F11-427C-9AA2-76DC556912BB}" type="datetimeFigureOut">
              <a:rPr lang="zh-TW" altLang="en-US" smtClean="0"/>
              <a:t>2016/5/3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5C87BB-F22B-4284-B894-3A87FC9AC09B}" type="slidenum">
              <a:rPr lang="zh-TW" altLang="en-US" smtClean="0"/>
              <a:t>‹#›</a:t>
            </a:fld>
            <a:endParaRPr lang="zh-TW" altLang="en-US"/>
          </a:p>
        </p:txBody>
      </p:sp>
    </p:spTree>
    <p:extLst>
      <p:ext uri="{BB962C8B-B14F-4D97-AF65-F5344CB8AC3E}">
        <p14:creationId xmlns:p14="http://schemas.microsoft.com/office/powerpoint/2010/main" val="2615199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25C87BB-F22B-4284-B894-3A87FC9AC09B}" type="slidenum">
              <a:rPr lang="zh-TW" altLang="en-US" smtClean="0"/>
              <a:t>1</a:t>
            </a:fld>
            <a:endParaRPr lang="zh-TW" altLang="en-US"/>
          </a:p>
        </p:txBody>
      </p:sp>
    </p:spTree>
    <p:extLst>
      <p:ext uri="{BB962C8B-B14F-4D97-AF65-F5344CB8AC3E}">
        <p14:creationId xmlns:p14="http://schemas.microsoft.com/office/powerpoint/2010/main" val="442543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r>
              <a:rPr lang="en-US" altLang="zh-TW" sz="1200" kern="1200" dirty="0" smtClean="0">
                <a:solidFill>
                  <a:schemeClr val="tx1"/>
                </a:solidFill>
                <a:effectLst/>
                <a:latin typeface="+mn-lt"/>
                <a:ea typeface="+mn-ea"/>
                <a:cs typeface="+mn-cs"/>
              </a:rPr>
              <a:t>4</a:t>
            </a:r>
            <a:r>
              <a:rPr lang="zh-TW" altLang="zh-TW" sz="1200" kern="1200" dirty="0" smtClean="0">
                <a:solidFill>
                  <a:schemeClr val="tx1"/>
                </a:solidFill>
                <a:effectLst/>
                <a:latin typeface="+mn-lt"/>
                <a:ea typeface="+mn-ea"/>
                <a:cs typeface="+mn-cs"/>
              </a:rPr>
              <a:t>個矩陣前兩個</a:t>
            </a:r>
            <a:r>
              <a:rPr lang="en-US" altLang="zh-TW" sz="1200" kern="1200" dirty="0" smtClean="0">
                <a:solidFill>
                  <a:schemeClr val="tx1"/>
                </a:solidFill>
                <a:effectLst/>
                <a:latin typeface="+mn-lt"/>
                <a:ea typeface="+mn-ea"/>
                <a:cs typeface="+mn-cs"/>
              </a:rPr>
              <a:t>CEOF mode</a:t>
            </a:r>
            <a:r>
              <a:rPr lang="zh-TW" altLang="zh-TW" sz="1200" kern="1200" dirty="0" smtClean="0">
                <a:solidFill>
                  <a:schemeClr val="tx1"/>
                </a:solidFill>
                <a:effectLst/>
                <a:latin typeface="+mn-lt"/>
                <a:ea typeface="+mn-ea"/>
                <a:cs typeface="+mn-cs"/>
              </a:rPr>
              <a:t>對於</a:t>
            </a:r>
            <a:r>
              <a:rPr lang="en-US" altLang="zh-TW" sz="1200" kern="1200" dirty="0" smtClean="0">
                <a:solidFill>
                  <a:schemeClr val="tx1"/>
                </a:solidFill>
                <a:effectLst/>
                <a:latin typeface="+mn-lt"/>
                <a:ea typeface="+mn-ea"/>
                <a:cs typeface="+mn-cs"/>
              </a:rPr>
              <a:t>raw OLR</a:t>
            </a:r>
            <a:r>
              <a:rPr lang="zh-TW" altLang="zh-TW" sz="1200" kern="1200" dirty="0" smtClean="0">
                <a:solidFill>
                  <a:schemeClr val="tx1"/>
                </a:solidFill>
                <a:effectLst/>
                <a:latin typeface="+mn-lt"/>
                <a:ea typeface="+mn-ea"/>
                <a:cs typeface="+mn-cs"/>
              </a:rPr>
              <a:t>及</a:t>
            </a:r>
            <a:r>
              <a:rPr lang="en-US" altLang="zh-TW" sz="1200" kern="1200" dirty="0" smtClean="0">
                <a:solidFill>
                  <a:schemeClr val="tx1"/>
                </a:solidFill>
                <a:effectLst/>
                <a:latin typeface="+mn-lt"/>
                <a:ea typeface="+mn-ea"/>
                <a:cs typeface="+mn-cs"/>
              </a:rPr>
              <a:t> </a:t>
            </a:r>
            <a:r>
              <a:rPr lang="zh-TW" altLang="en-US" sz="1200" kern="1200" dirty="0" smtClean="0">
                <a:solidFill>
                  <a:schemeClr val="tx1"/>
                </a:solidFill>
                <a:effectLst/>
                <a:latin typeface="+mn-lt"/>
                <a:ea typeface="+mn-ea"/>
                <a:cs typeface="+mn-cs"/>
              </a:rPr>
              <a:t>對於</a:t>
            </a:r>
            <a:r>
              <a:rPr lang="en-US" altLang="zh-TW" sz="1200" kern="1200" dirty="0" smtClean="0">
                <a:solidFill>
                  <a:schemeClr val="tx1"/>
                </a:solidFill>
                <a:effectLst/>
                <a:latin typeface="+mn-lt"/>
                <a:ea typeface="+mn-ea"/>
                <a:cs typeface="+mn-cs"/>
              </a:rPr>
              <a:t>MJO</a:t>
            </a:r>
            <a:r>
              <a:rPr lang="zh-TW" altLang="en-US" sz="1200" kern="1200" dirty="0" smtClean="0">
                <a:solidFill>
                  <a:schemeClr val="tx1"/>
                </a:solidFill>
                <a:effectLst/>
                <a:latin typeface="+mn-lt"/>
                <a:ea typeface="+mn-ea"/>
                <a:cs typeface="+mn-cs"/>
              </a:rPr>
              <a:t>系統</a:t>
            </a:r>
            <a:r>
              <a:rPr lang="zh-TW" altLang="zh-TW" sz="1200" kern="1200" dirty="0" smtClean="0">
                <a:solidFill>
                  <a:schemeClr val="tx1"/>
                </a:solidFill>
                <a:effectLst/>
                <a:latin typeface="+mn-lt"/>
                <a:ea typeface="+mn-ea"/>
                <a:cs typeface="+mn-cs"/>
              </a:rPr>
              <a:t>的三個變數的</a:t>
            </a:r>
            <a:r>
              <a:rPr lang="en-US" altLang="zh-TW" sz="1200" kern="1200" dirty="0" smtClean="0">
                <a:solidFill>
                  <a:schemeClr val="tx1"/>
                </a:solidFill>
                <a:effectLst/>
                <a:latin typeface="+mn-lt"/>
                <a:ea typeface="+mn-ea"/>
                <a:cs typeface="+mn-cs"/>
              </a:rPr>
              <a:t>STD</a:t>
            </a:r>
            <a:r>
              <a:rPr lang="zh-TW" altLang="zh-TW" sz="1200" kern="1200" dirty="0" smtClean="0">
                <a:solidFill>
                  <a:schemeClr val="tx1"/>
                </a:solidFill>
                <a:effectLst/>
                <a:latin typeface="+mn-lt"/>
                <a:ea typeface="+mn-ea"/>
                <a:cs typeface="+mn-cs"/>
              </a:rPr>
              <a:t>的貢獻百分比</a:t>
            </a:r>
          </a:p>
          <a:p>
            <a:r>
              <a:rPr lang="en-US" altLang="zh-TW" sz="1200" kern="1200" dirty="0" smtClean="0">
                <a:solidFill>
                  <a:schemeClr val="tx1"/>
                </a:solidFill>
                <a:effectLst/>
                <a:latin typeface="+mn-lt"/>
                <a:ea typeface="+mn-ea"/>
                <a:cs typeface="+mn-cs"/>
              </a:rPr>
              <a:t>a)</a:t>
            </a:r>
            <a:r>
              <a:rPr lang="zh-TW" altLang="zh-TW" sz="1200" kern="1200" dirty="0" smtClean="0">
                <a:solidFill>
                  <a:schemeClr val="tx1"/>
                </a:solidFill>
                <a:effectLst/>
                <a:latin typeface="+mn-lt"/>
                <a:ea typeface="+mn-ea"/>
                <a:cs typeface="+mn-cs"/>
              </a:rPr>
              <a:t>對於</a:t>
            </a:r>
            <a:r>
              <a:rPr lang="en-US" altLang="zh-TW" sz="1200" kern="1200" dirty="0" smtClean="0">
                <a:solidFill>
                  <a:schemeClr val="tx1"/>
                </a:solidFill>
                <a:effectLst/>
                <a:latin typeface="+mn-lt"/>
                <a:ea typeface="+mn-ea"/>
                <a:cs typeface="+mn-cs"/>
              </a:rPr>
              <a:t>raw OLR</a:t>
            </a:r>
            <a:r>
              <a:rPr lang="zh-TW" altLang="zh-TW" sz="1200" kern="1200" dirty="0" smtClean="0">
                <a:solidFill>
                  <a:schemeClr val="tx1"/>
                </a:solidFill>
                <a:effectLst/>
                <a:latin typeface="+mn-lt"/>
                <a:ea typeface="+mn-ea"/>
                <a:cs typeface="+mn-cs"/>
              </a:rPr>
              <a:t>的</a:t>
            </a:r>
            <a:r>
              <a:rPr lang="en-US" altLang="zh-TW" sz="1200" kern="1200" dirty="0" smtClean="0">
                <a:solidFill>
                  <a:schemeClr val="tx1"/>
                </a:solidFill>
                <a:effectLst/>
                <a:latin typeface="+mn-lt"/>
                <a:ea typeface="+mn-ea"/>
                <a:cs typeface="+mn-cs"/>
              </a:rPr>
              <a:t>STD</a:t>
            </a:r>
            <a:r>
              <a:rPr lang="zh-TW" altLang="zh-TW" sz="1200" kern="1200" dirty="0" smtClean="0">
                <a:solidFill>
                  <a:schemeClr val="tx1"/>
                </a:solidFill>
                <a:effectLst/>
                <a:latin typeface="+mn-lt"/>
                <a:ea typeface="+mn-ea"/>
                <a:cs typeface="+mn-cs"/>
              </a:rPr>
              <a:t>的貢獻度，在</a:t>
            </a:r>
            <a:r>
              <a:rPr lang="en-US" altLang="zh-TW" sz="1200" kern="1200" dirty="0" smtClean="0">
                <a:solidFill>
                  <a:schemeClr val="tx1"/>
                </a:solidFill>
                <a:effectLst/>
                <a:latin typeface="+mn-lt"/>
                <a:ea typeface="+mn-ea"/>
                <a:cs typeface="+mn-cs"/>
              </a:rPr>
              <a:t>150W~60E</a:t>
            </a:r>
            <a:r>
              <a:rPr lang="zh-TW" altLang="zh-TW" sz="1200" kern="1200" dirty="0" smtClean="0">
                <a:solidFill>
                  <a:schemeClr val="tx1"/>
                </a:solidFill>
                <a:effectLst/>
                <a:latin typeface="+mn-lt"/>
                <a:ea typeface="+mn-ea"/>
                <a:cs typeface="+mn-cs"/>
              </a:rPr>
              <a:t>類似，但在</a:t>
            </a:r>
            <a:r>
              <a:rPr lang="en-US" altLang="zh-TW" sz="1200" kern="1200" dirty="0" smtClean="0">
                <a:solidFill>
                  <a:schemeClr val="tx1"/>
                </a:solidFill>
                <a:effectLst/>
                <a:latin typeface="+mn-lt"/>
                <a:ea typeface="+mn-ea"/>
                <a:cs typeface="+mn-cs"/>
              </a:rPr>
              <a:t>60~150E</a:t>
            </a:r>
            <a:r>
              <a:rPr lang="zh-TW" altLang="zh-TW" sz="1200" kern="1200" dirty="0" smtClean="0">
                <a:solidFill>
                  <a:schemeClr val="tx1"/>
                </a:solidFill>
                <a:effectLst/>
                <a:latin typeface="+mn-lt"/>
                <a:ea typeface="+mn-ea"/>
                <a:cs typeface="+mn-cs"/>
              </a:rPr>
              <a:t>之間，</a:t>
            </a:r>
            <a:r>
              <a:rPr lang="en-US" altLang="zh-TW" sz="1200" kern="1200" dirty="0" smtClean="0">
                <a:solidFill>
                  <a:schemeClr val="tx1"/>
                </a:solidFill>
                <a:effectLst/>
                <a:latin typeface="+mn-lt"/>
                <a:ea typeface="+mn-ea"/>
                <a:cs typeface="+mn-cs"/>
              </a:rPr>
              <a:t>RMM</a:t>
            </a:r>
            <a:r>
              <a:rPr lang="zh-TW" altLang="zh-TW"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CORR</a:t>
            </a:r>
            <a:r>
              <a:rPr lang="zh-TW" altLang="zh-TW" sz="1200" kern="1200" dirty="0" smtClean="0">
                <a:solidFill>
                  <a:schemeClr val="tx1"/>
                </a:solidFill>
                <a:effectLst/>
                <a:latin typeface="+mn-lt"/>
                <a:ea typeface="+mn-ea"/>
                <a:cs typeface="+mn-cs"/>
              </a:rPr>
              <a:t>的貢獻度只有</a:t>
            </a:r>
            <a:r>
              <a:rPr lang="en-US" altLang="zh-TW" sz="1200" kern="1200" dirty="0" smtClean="0">
                <a:solidFill>
                  <a:schemeClr val="tx1"/>
                </a:solidFill>
                <a:effectLst/>
                <a:latin typeface="+mn-lt"/>
                <a:ea typeface="+mn-ea"/>
                <a:cs typeface="+mn-cs"/>
              </a:rPr>
              <a:t>40~50%</a:t>
            </a:r>
            <a:r>
              <a:rPr lang="zh-TW" altLang="zh-TW" sz="1200" kern="1200" dirty="0" smtClean="0">
                <a:solidFill>
                  <a:schemeClr val="tx1"/>
                </a:solidFill>
                <a:effectLst/>
                <a:latin typeface="+mn-lt"/>
                <a:ea typeface="+mn-ea"/>
                <a:cs typeface="+mn-cs"/>
              </a:rPr>
              <a:t>而</a:t>
            </a:r>
            <a:r>
              <a:rPr lang="en-US" altLang="zh-TW" sz="1200" kern="1200" dirty="0" smtClean="0">
                <a:solidFill>
                  <a:schemeClr val="tx1"/>
                </a:solidFill>
                <a:effectLst/>
                <a:latin typeface="+mn-lt"/>
                <a:ea typeface="+mn-ea"/>
                <a:cs typeface="+mn-cs"/>
              </a:rPr>
              <a:t>RMM-r</a:t>
            </a:r>
            <a:r>
              <a:rPr lang="zh-TW" altLang="zh-TW"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COV</a:t>
            </a:r>
            <a:r>
              <a:rPr lang="zh-TW" altLang="zh-TW" sz="1200" kern="1200" dirty="0" smtClean="0">
                <a:solidFill>
                  <a:schemeClr val="tx1"/>
                </a:solidFill>
                <a:effectLst/>
                <a:latin typeface="+mn-lt"/>
                <a:ea typeface="+mn-ea"/>
                <a:cs typeface="+mn-cs"/>
              </a:rPr>
              <a:t>則有道</a:t>
            </a:r>
            <a:r>
              <a:rPr lang="en-US" altLang="zh-TW" sz="1200" kern="1200" dirty="0" smtClean="0">
                <a:solidFill>
                  <a:schemeClr val="tx1"/>
                </a:solidFill>
                <a:effectLst/>
                <a:latin typeface="+mn-lt"/>
                <a:ea typeface="+mn-ea"/>
                <a:cs typeface="+mn-cs"/>
              </a:rPr>
              <a:t>70~80%</a:t>
            </a:r>
            <a:r>
              <a:rPr lang="zh-TW" altLang="zh-TW" sz="1200" kern="1200" dirty="0" smtClean="0">
                <a:solidFill>
                  <a:schemeClr val="tx1"/>
                </a:solidFill>
                <a:effectLst/>
                <a:latin typeface="+mn-lt"/>
                <a:ea typeface="+mn-ea"/>
                <a:cs typeface="+mn-cs"/>
              </a:rPr>
              <a:t>，其中</a:t>
            </a:r>
            <a:r>
              <a:rPr lang="en-US" altLang="zh-TW" sz="1200" kern="1200" dirty="0" smtClean="0">
                <a:solidFill>
                  <a:schemeClr val="tx1"/>
                </a:solidFill>
                <a:effectLst/>
                <a:latin typeface="+mn-lt"/>
                <a:ea typeface="+mn-ea"/>
                <a:cs typeface="+mn-cs"/>
              </a:rPr>
              <a:t>CORR</a:t>
            </a:r>
            <a:r>
              <a:rPr lang="zh-TW" altLang="zh-TW" sz="1200" kern="1200" dirty="0" smtClean="0">
                <a:solidFill>
                  <a:schemeClr val="tx1"/>
                </a:solidFill>
                <a:effectLst/>
                <a:latin typeface="+mn-lt"/>
                <a:ea typeface="+mn-ea"/>
                <a:cs typeface="+mn-cs"/>
              </a:rPr>
              <a:t>最低，而</a:t>
            </a:r>
            <a:r>
              <a:rPr lang="en-US" altLang="zh-TW" sz="1200" kern="1200" dirty="0" smtClean="0">
                <a:solidFill>
                  <a:schemeClr val="tx1"/>
                </a:solidFill>
                <a:effectLst/>
                <a:latin typeface="+mn-lt"/>
                <a:ea typeface="+mn-ea"/>
                <a:cs typeface="+mn-cs"/>
              </a:rPr>
              <a:t>COV</a:t>
            </a:r>
            <a:r>
              <a:rPr lang="zh-TW" altLang="zh-TW" sz="1200" kern="1200" dirty="0" smtClean="0">
                <a:solidFill>
                  <a:schemeClr val="tx1"/>
                </a:solidFill>
                <a:effectLst/>
                <a:latin typeface="+mn-lt"/>
                <a:ea typeface="+mn-ea"/>
                <a:cs typeface="+mn-cs"/>
              </a:rPr>
              <a:t>最高。</a:t>
            </a:r>
          </a:p>
          <a:p>
            <a:r>
              <a:rPr lang="en-US" altLang="zh-TW" sz="1200" kern="1200" dirty="0" err="1" smtClean="0">
                <a:solidFill>
                  <a:schemeClr val="tx1"/>
                </a:solidFill>
                <a:effectLst/>
                <a:latin typeface="+mn-lt"/>
                <a:ea typeface="+mn-ea"/>
                <a:cs typeface="+mn-cs"/>
              </a:rPr>
              <a:t>b~d</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對於</a:t>
            </a:r>
            <a:r>
              <a:rPr lang="en-US" altLang="zh-TW" sz="1200" kern="1200" dirty="0" smtClean="0">
                <a:solidFill>
                  <a:schemeClr val="tx1"/>
                </a:solidFill>
                <a:effectLst/>
                <a:latin typeface="+mn-lt"/>
                <a:ea typeface="+mn-ea"/>
                <a:cs typeface="+mn-cs"/>
              </a:rPr>
              <a:t>MJO</a:t>
            </a:r>
            <a:r>
              <a:rPr lang="zh-TW" altLang="zh-TW" sz="1200" kern="1200" dirty="0" smtClean="0">
                <a:solidFill>
                  <a:schemeClr val="tx1"/>
                </a:solidFill>
                <a:effectLst/>
                <a:latin typeface="+mn-lt"/>
                <a:ea typeface="+mn-ea"/>
                <a:cs typeface="+mn-cs"/>
              </a:rPr>
              <a:t>而言，在</a:t>
            </a:r>
            <a:r>
              <a:rPr lang="en-US" altLang="zh-TW" sz="1200" kern="1200" dirty="0" smtClean="0">
                <a:solidFill>
                  <a:schemeClr val="tx1"/>
                </a:solidFill>
                <a:effectLst/>
                <a:latin typeface="+mn-lt"/>
                <a:ea typeface="+mn-ea"/>
                <a:cs typeface="+mn-cs"/>
              </a:rPr>
              <a:t>40E~150W</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CORR</a:t>
            </a:r>
            <a:r>
              <a:rPr lang="zh-TW" altLang="zh-TW" sz="1200" kern="1200" dirty="0" smtClean="0">
                <a:solidFill>
                  <a:schemeClr val="tx1"/>
                </a:solidFill>
                <a:effectLst/>
                <a:latin typeface="+mn-lt"/>
                <a:ea typeface="+mn-ea"/>
                <a:cs typeface="+mn-cs"/>
              </a:rPr>
              <a:t>在</a:t>
            </a:r>
            <a:r>
              <a:rPr lang="en-US" altLang="zh-TW" sz="1200" kern="1200" dirty="0" smtClean="0">
                <a:solidFill>
                  <a:schemeClr val="tx1"/>
                </a:solidFill>
                <a:effectLst/>
                <a:latin typeface="+mn-lt"/>
                <a:ea typeface="+mn-ea"/>
                <a:cs typeface="+mn-cs"/>
              </a:rPr>
              <a:t>OLR</a:t>
            </a:r>
            <a:r>
              <a:rPr lang="zh-TW" altLang="zh-TW" sz="1200" kern="1200" dirty="0" smtClean="0">
                <a:solidFill>
                  <a:schemeClr val="tx1"/>
                </a:solidFill>
                <a:effectLst/>
                <a:latin typeface="+mn-lt"/>
                <a:ea typeface="+mn-ea"/>
                <a:cs typeface="+mn-cs"/>
              </a:rPr>
              <a:t>的貢獻度最低，而</a:t>
            </a:r>
            <a:r>
              <a:rPr lang="en-US" altLang="zh-TW" sz="1200" kern="1200" dirty="0" smtClean="0">
                <a:solidFill>
                  <a:schemeClr val="tx1"/>
                </a:solidFill>
                <a:effectLst/>
                <a:latin typeface="+mn-lt"/>
                <a:ea typeface="+mn-ea"/>
                <a:cs typeface="+mn-cs"/>
              </a:rPr>
              <a:t>COV</a:t>
            </a:r>
            <a:r>
              <a:rPr lang="zh-TW" altLang="zh-TW"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RMM-r</a:t>
            </a:r>
            <a:r>
              <a:rPr lang="zh-TW" altLang="zh-TW" sz="1200" kern="1200" dirty="0" smtClean="0">
                <a:solidFill>
                  <a:schemeClr val="tx1"/>
                </a:solidFill>
                <a:effectLst/>
                <a:latin typeface="+mn-lt"/>
                <a:ea typeface="+mn-ea"/>
                <a:cs typeface="+mn-cs"/>
              </a:rPr>
              <a:t>最多，但在</a:t>
            </a:r>
            <a:r>
              <a:rPr lang="en-US" altLang="zh-TW" sz="1200" kern="1200" dirty="0" smtClean="0">
                <a:solidFill>
                  <a:schemeClr val="tx1"/>
                </a:solidFill>
                <a:effectLst/>
                <a:latin typeface="+mn-lt"/>
                <a:ea typeface="+mn-ea"/>
                <a:cs typeface="+mn-cs"/>
              </a:rPr>
              <a:t>U850</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200</a:t>
            </a:r>
            <a:r>
              <a:rPr lang="zh-TW" altLang="zh-TW" sz="1200" kern="1200" dirty="0" smtClean="0">
                <a:solidFill>
                  <a:schemeClr val="tx1"/>
                </a:solidFill>
                <a:effectLst/>
                <a:latin typeface="+mn-lt"/>
                <a:ea typeface="+mn-ea"/>
                <a:cs typeface="+mn-cs"/>
              </a:rPr>
              <a:t>的部分，則變成</a:t>
            </a:r>
            <a:r>
              <a:rPr lang="en-US" altLang="zh-TW" sz="1200" kern="1200" dirty="0" smtClean="0">
                <a:solidFill>
                  <a:schemeClr val="tx1"/>
                </a:solidFill>
                <a:effectLst/>
                <a:latin typeface="+mn-lt"/>
                <a:ea typeface="+mn-ea"/>
                <a:cs typeface="+mn-cs"/>
              </a:rPr>
              <a:t>CORR</a:t>
            </a:r>
            <a:r>
              <a:rPr lang="zh-TW" altLang="zh-TW" sz="1200" kern="1200" dirty="0" smtClean="0">
                <a:solidFill>
                  <a:schemeClr val="tx1"/>
                </a:solidFill>
                <a:effectLst/>
                <a:latin typeface="+mn-lt"/>
                <a:ea typeface="+mn-ea"/>
                <a:cs typeface="+mn-cs"/>
              </a:rPr>
              <a:t>最多，</a:t>
            </a:r>
            <a:r>
              <a:rPr lang="en-US" altLang="zh-TW" sz="1200" kern="1200" dirty="0" smtClean="0">
                <a:solidFill>
                  <a:schemeClr val="tx1"/>
                </a:solidFill>
                <a:effectLst/>
                <a:latin typeface="+mn-lt"/>
                <a:ea typeface="+mn-ea"/>
                <a:cs typeface="+mn-cs"/>
              </a:rPr>
              <a:t>COV</a:t>
            </a:r>
            <a:r>
              <a:rPr lang="zh-TW" altLang="zh-TW" sz="1200" kern="1200" dirty="0" smtClean="0">
                <a:solidFill>
                  <a:schemeClr val="tx1"/>
                </a:solidFill>
                <a:effectLst/>
                <a:latin typeface="+mn-lt"/>
                <a:ea typeface="+mn-ea"/>
                <a:cs typeface="+mn-cs"/>
              </a:rPr>
              <a:t>最少</a:t>
            </a:r>
          </a:p>
          <a:p>
            <a:r>
              <a:rPr lang="zh-TW" altLang="zh-TW" sz="1200" kern="1200" dirty="0" smtClean="0">
                <a:solidFill>
                  <a:schemeClr val="tx1"/>
                </a:solidFill>
                <a:effectLst/>
                <a:latin typeface="+mn-lt"/>
                <a:ea typeface="+mn-ea"/>
                <a:cs typeface="+mn-cs"/>
              </a:rPr>
              <a:t>呈現出</a:t>
            </a:r>
            <a:r>
              <a:rPr lang="en-US" altLang="zh-TW" sz="1200" kern="1200" dirty="0" smtClean="0">
                <a:solidFill>
                  <a:schemeClr val="tx1"/>
                </a:solidFill>
                <a:effectLst/>
                <a:latin typeface="+mn-lt"/>
                <a:ea typeface="+mn-ea"/>
                <a:cs typeface="+mn-cs"/>
              </a:rPr>
              <a:t>CORR</a:t>
            </a:r>
            <a:r>
              <a:rPr lang="zh-TW" altLang="zh-TW" sz="1200" kern="1200" dirty="0" smtClean="0">
                <a:solidFill>
                  <a:schemeClr val="tx1"/>
                </a:solidFill>
                <a:effectLst/>
                <a:latin typeface="+mn-lt"/>
                <a:ea typeface="+mn-ea"/>
                <a:cs typeface="+mn-cs"/>
              </a:rPr>
              <a:t>矩陣比較偏向一個動力指數，而</a:t>
            </a:r>
            <a:r>
              <a:rPr lang="en-US" altLang="zh-TW" sz="1200" kern="1200" dirty="0" smtClean="0">
                <a:solidFill>
                  <a:schemeClr val="tx1"/>
                </a:solidFill>
                <a:effectLst/>
                <a:latin typeface="+mn-lt"/>
                <a:ea typeface="+mn-ea"/>
                <a:cs typeface="+mn-cs"/>
              </a:rPr>
              <a:t>COV</a:t>
            </a:r>
            <a:r>
              <a:rPr lang="zh-TW" altLang="zh-TW" sz="1200" kern="1200" dirty="0" smtClean="0">
                <a:solidFill>
                  <a:schemeClr val="tx1"/>
                </a:solidFill>
                <a:effectLst/>
                <a:latin typeface="+mn-lt"/>
                <a:ea typeface="+mn-ea"/>
                <a:cs typeface="+mn-cs"/>
              </a:rPr>
              <a:t>則是屬於比較對流中心的指數。</a:t>
            </a:r>
          </a:p>
          <a:p>
            <a:r>
              <a:rPr lang="zh-TW" altLang="zh-TW" sz="1200" kern="1200" dirty="0" smtClean="0">
                <a:solidFill>
                  <a:schemeClr val="tx1"/>
                </a:solidFill>
                <a:effectLst/>
                <a:latin typeface="+mn-lt"/>
                <a:ea typeface="+mn-ea"/>
                <a:cs typeface="+mn-cs"/>
              </a:rPr>
              <a:t>因此為了找到兩者之間的平衡，經過多次的測試後，用</a:t>
            </a:r>
            <a:r>
              <a:rPr lang="en-US" altLang="zh-TW" sz="1200" kern="1200" dirty="0" smtClean="0">
                <a:solidFill>
                  <a:schemeClr val="tx1"/>
                </a:solidFill>
                <a:effectLst/>
                <a:latin typeface="+mn-lt"/>
                <a:ea typeface="+mn-ea"/>
                <a:cs typeface="+mn-cs"/>
              </a:rPr>
              <a:t>2</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1</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1</a:t>
            </a:r>
            <a:r>
              <a:rPr lang="zh-TW" altLang="zh-TW" sz="1200" kern="1200" dirty="0" smtClean="0">
                <a:solidFill>
                  <a:schemeClr val="tx1"/>
                </a:solidFill>
                <a:effectLst/>
                <a:latin typeface="+mn-lt"/>
                <a:ea typeface="+mn-ea"/>
                <a:cs typeface="+mn-cs"/>
              </a:rPr>
              <a:t>來標準化個別三個變數場，而得到</a:t>
            </a:r>
            <a:r>
              <a:rPr lang="en-US" altLang="zh-TW" sz="1200" kern="1200" dirty="0" smtClean="0">
                <a:solidFill>
                  <a:schemeClr val="tx1"/>
                </a:solidFill>
                <a:effectLst/>
                <a:latin typeface="+mn-lt"/>
                <a:ea typeface="+mn-ea"/>
                <a:cs typeface="+mn-cs"/>
              </a:rPr>
              <a:t>RMM-r</a:t>
            </a:r>
            <a:r>
              <a:rPr lang="zh-TW" altLang="zh-TW" sz="1200" kern="1200" dirty="0" smtClean="0">
                <a:solidFill>
                  <a:schemeClr val="tx1"/>
                </a:solidFill>
                <a:effectLst/>
                <a:latin typeface="+mn-lt"/>
                <a:ea typeface="+mn-ea"/>
                <a:cs typeface="+mn-cs"/>
              </a:rPr>
              <a:t>的指數，使得風場和</a:t>
            </a:r>
            <a:r>
              <a:rPr lang="en-US" altLang="zh-TW" sz="1200" kern="1200" dirty="0" smtClean="0">
                <a:solidFill>
                  <a:schemeClr val="tx1"/>
                </a:solidFill>
                <a:effectLst/>
                <a:latin typeface="+mn-lt"/>
                <a:ea typeface="+mn-ea"/>
                <a:cs typeface="+mn-cs"/>
              </a:rPr>
              <a:t>OLR</a:t>
            </a:r>
            <a:r>
              <a:rPr lang="zh-TW" altLang="zh-TW" sz="1200" kern="1200" dirty="0" smtClean="0">
                <a:solidFill>
                  <a:schemeClr val="tx1"/>
                </a:solidFill>
                <a:effectLst/>
                <a:latin typeface="+mn-lt"/>
                <a:ea typeface="+mn-ea"/>
                <a:cs typeface="+mn-cs"/>
              </a:rPr>
              <a:t>的貢獻得到平衡。</a:t>
            </a:r>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025C87BB-F22B-4284-B894-3A87FC9AC09B}" type="slidenum">
              <a:rPr lang="zh-TW" altLang="en-US" smtClean="0"/>
              <a:t>10</a:t>
            </a:fld>
            <a:endParaRPr lang="zh-TW" altLang="en-US"/>
          </a:p>
        </p:txBody>
      </p:sp>
    </p:spTree>
    <p:extLst>
      <p:ext uri="{BB962C8B-B14F-4D97-AF65-F5344CB8AC3E}">
        <p14:creationId xmlns:p14="http://schemas.microsoft.com/office/powerpoint/2010/main" val="342454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r>
              <a:rPr lang="zh-TW" altLang="zh-TW" sz="1200" kern="1200" dirty="0" smtClean="0">
                <a:solidFill>
                  <a:schemeClr val="tx1"/>
                </a:solidFill>
                <a:effectLst/>
                <a:latin typeface="+mn-lt"/>
                <a:ea typeface="+mn-ea"/>
                <a:cs typeface="+mn-cs"/>
              </a:rPr>
              <a:t>由波普分析中也可以得到類似的情況。</a:t>
            </a:r>
          </a:p>
          <a:p>
            <a:r>
              <a:rPr lang="en-US" altLang="zh-TW" sz="1200" kern="1200" dirty="0" smtClean="0">
                <a:solidFill>
                  <a:schemeClr val="tx1"/>
                </a:solidFill>
                <a:effectLst/>
                <a:latin typeface="+mn-lt"/>
                <a:ea typeface="+mn-ea"/>
                <a:cs typeface="+mn-cs"/>
              </a:rPr>
              <a:t>COV</a:t>
            </a:r>
            <a:r>
              <a:rPr lang="zh-TW" altLang="zh-TW" sz="1200" kern="1200" dirty="0" smtClean="0">
                <a:solidFill>
                  <a:schemeClr val="tx1"/>
                </a:solidFill>
                <a:effectLst/>
                <a:latin typeface="+mn-lt"/>
                <a:ea typeface="+mn-ea"/>
                <a:cs typeface="+mn-cs"/>
              </a:rPr>
              <a:t>增加了在波數</a:t>
            </a:r>
            <a:r>
              <a:rPr lang="en-US" altLang="zh-TW" sz="1200" kern="1200" dirty="0" smtClean="0">
                <a:solidFill>
                  <a:schemeClr val="tx1"/>
                </a:solidFill>
                <a:effectLst/>
                <a:latin typeface="+mn-lt"/>
                <a:ea typeface="+mn-ea"/>
                <a:cs typeface="+mn-cs"/>
              </a:rPr>
              <a:t>2~5</a:t>
            </a:r>
            <a:r>
              <a:rPr lang="zh-TW" altLang="zh-TW" sz="1200" kern="1200" dirty="0" smtClean="0">
                <a:solidFill>
                  <a:schemeClr val="tx1"/>
                </a:solidFill>
                <a:effectLst/>
                <a:latin typeface="+mn-lt"/>
                <a:ea typeface="+mn-ea"/>
                <a:cs typeface="+mn-cs"/>
              </a:rPr>
              <a:t>的</a:t>
            </a:r>
            <a:r>
              <a:rPr lang="en-US" altLang="zh-TW" sz="1200" kern="1200" dirty="0" smtClean="0">
                <a:solidFill>
                  <a:schemeClr val="tx1"/>
                </a:solidFill>
                <a:effectLst/>
                <a:latin typeface="+mn-lt"/>
                <a:ea typeface="+mn-ea"/>
                <a:cs typeface="+mn-cs"/>
              </a:rPr>
              <a:t>OLR</a:t>
            </a:r>
            <a:r>
              <a:rPr lang="zh-TW" altLang="zh-TW" sz="1200" kern="1200" dirty="0" smtClean="0">
                <a:solidFill>
                  <a:schemeClr val="tx1"/>
                </a:solidFill>
                <a:effectLst/>
                <a:latin typeface="+mn-lt"/>
                <a:ea typeface="+mn-ea"/>
                <a:cs typeface="+mn-cs"/>
              </a:rPr>
              <a:t>訊號、但降低波數</a:t>
            </a:r>
            <a:r>
              <a:rPr lang="en-US" altLang="zh-TW" sz="1200" kern="1200" dirty="0" smtClean="0">
                <a:solidFill>
                  <a:schemeClr val="tx1"/>
                </a:solidFill>
                <a:effectLst/>
                <a:latin typeface="+mn-lt"/>
                <a:ea typeface="+mn-ea"/>
                <a:cs typeface="+mn-cs"/>
              </a:rPr>
              <a:t>1</a:t>
            </a:r>
            <a:r>
              <a:rPr lang="zh-TW" altLang="zh-TW" sz="1200" kern="1200" dirty="0" smtClean="0">
                <a:solidFill>
                  <a:schemeClr val="tx1"/>
                </a:solidFill>
                <a:effectLst/>
                <a:latin typeface="+mn-lt"/>
                <a:ea typeface="+mn-ea"/>
                <a:cs typeface="+mn-cs"/>
              </a:rPr>
              <a:t>的</a:t>
            </a:r>
            <a:r>
              <a:rPr lang="en-US" altLang="zh-TW" sz="1200" kern="1200" dirty="0" smtClean="0">
                <a:solidFill>
                  <a:schemeClr val="tx1"/>
                </a:solidFill>
                <a:effectLst/>
                <a:latin typeface="+mn-lt"/>
                <a:ea typeface="+mn-ea"/>
                <a:cs typeface="+mn-cs"/>
              </a:rPr>
              <a:t>OLR</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850</a:t>
            </a:r>
            <a:r>
              <a:rPr lang="zh-TW" altLang="zh-TW"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200</a:t>
            </a:r>
            <a:r>
              <a:rPr lang="zh-TW" altLang="zh-TW" sz="1200" kern="1200" dirty="0" smtClean="0">
                <a:solidFill>
                  <a:schemeClr val="tx1"/>
                </a:solidFill>
                <a:effectLst/>
                <a:latin typeface="+mn-lt"/>
                <a:ea typeface="+mn-ea"/>
                <a:cs typeface="+mn-cs"/>
              </a:rPr>
              <a:t>風場的能量。因此其矩陣指數相較於</a:t>
            </a:r>
            <a:r>
              <a:rPr lang="en-US" altLang="zh-TW" sz="1200" kern="1200" dirty="0" smtClean="0">
                <a:solidFill>
                  <a:schemeClr val="tx1"/>
                </a:solidFill>
                <a:effectLst/>
                <a:latin typeface="+mn-lt"/>
                <a:ea typeface="+mn-ea"/>
                <a:cs typeface="+mn-cs"/>
              </a:rPr>
              <a:t>RMM</a:t>
            </a:r>
            <a:r>
              <a:rPr lang="zh-TW" altLang="zh-TW"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CORR</a:t>
            </a:r>
            <a:r>
              <a:rPr lang="zh-TW" altLang="zh-TW" sz="1200" kern="1200" dirty="0" smtClean="0">
                <a:solidFill>
                  <a:schemeClr val="tx1"/>
                </a:solidFill>
                <a:effectLst/>
                <a:latin typeface="+mn-lt"/>
                <a:ea typeface="+mn-ea"/>
                <a:cs typeface="+mn-cs"/>
              </a:rPr>
              <a:t>矩陣比較接近對流指數</a:t>
            </a:r>
          </a:p>
          <a:p>
            <a:r>
              <a:rPr lang="zh-TW" altLang="zh-TW" sz="1200" kern="1200" dirty="0" smtClean="0">
                <a:solidFill>
                  <a:schemeClr val="tx1"/>
                </a:solidFill>
                <a:effectLst/>
                <a:latin typeface="+mn-lt"/>
                <a:ea typeface="+mn-ea"/>
                <a:cs typeface="+mn-cs"/>
              </a:rPr>
              <a:t>而</a:t>
            </a:r>
            <a:r>
              <a:rPr lang="en-US" altLang="zh-TW" sz="1200" kern="1200" dirty="0" smtClean="0">
                <a:solidFill>
                  <a:schemeClr val="tx1"/>
                </a:solidFill>
                <a:effectLst/>
                <a:latin typeface="+mn-lt"/>
                <a:ea typeface="+mn-ea"/>
                <a:cs typeface="+mn-cs"/>
              </a:rPr>
              <a:t>RMM-r</a:t>
            </a:r>
            <a:r>
              <a:rPr lang="zh-TW" altLang="zh-TW" sz="1200" kern="1200" dirty="0" smtClean="0">
                <a:solidFill>
                  <a:schemeClr val="tx1"/>
                </a:solidFill>
                <a:effectLst/>
                <a:latin typeface="+mn-lt"/>
                <a:ea typeface="+mn-ea"/>
                <a:cs typeface="+mn-cs"/>
              </a:rPr>
              <a:t>也有類似的情況、其</a:t>
            </a:r>
            <a:r>
              <a:rPr lang="en-US" altLang="zh-TW" sz="1200" kern="1200" dirty="0" smtClean="0">
                <a:solidFill>
                  <a:schemeClr val="tx1"/>
                </a:solidFill>
                <a:effectLst/>
                <a:latin typeface="+mn-lt"/>
                <a:ea typeface="+mn-ea"/>
                <a:cs typeface="+mn-cs"/>
              </a:rPr>
              <a:t>OLR</a:t>
            </a:r>
            <a:r>
              <a:rPr lang="zh-TW" altLang="zh-TW" sz="1200" kern="1200" dirty="0" smtClean="0">
                <a:solidFill>
                  <a:schemeClr val="tx1"/>
                </a:solidFill>
                <a:effectLst/>
                <a:latin typeface="+mn-lt"/>
                <a:ea typeface="+mn-ea"/>
                <a:cs typeface="+mn-cs"/>
              </a:rPr>
              <a:t>在</a:t>
            </a:r>
            <a:r>
              <a:rPr lang="en-US" altLang="zh-TW" sz="1200" kern="1200" dirty="0" smtClean="0">
                <a:solidFill>
                  <a:schemeClr val="tx1"/>
                </a:solidFill>
                <a:effectLst/>
                <a:latin typeface="+mn-lt"/>
                <a:ea typeface="+mn-ea"/>
                <a:cs typeface="+mn-cs"/>
              </a:rPr>
              <a:t>1~4</a:t>
            </a:r>
            <a:r>
              <a:rPr lang="zh-TW" altLang="zh-TW" sz="1200" kern="1200" dirty="0" smtClean="0">
                <a:solidFill>
                  <a:schemeClr val="tx1"/>
                </a:solidFill>
                <a:effectLst/>
                <a:latin typeface="+mn-lt"/>
                <a:ea typeface="+mn-ea"/>
                <a:cs typeface="+mn-cs"/>
              </a:rPr>
              <a:t>訊號增強、而在波數</a:t>
            </a:r>
            <a:r>
              <a:rPr lang="en-US" altLang="zh-TW" sz="1200" kern="1200" dirty="0" smtClean="0">
                <a:solidFill>
                  <a:schemeClr val="tx1"/>
                </a:solidFill>
                <a:effectLst/>
                <a:latin typeface="+mn-lt"/>
                <a:ea typeface="+mn-ea"/>
                <a:cs typeface="+mn-cs"/>
              </a:rPr>
              <a:t>1</a:t>
            </a:r>
            <a:r>
              <a:rPr lang="zh-TW" altLang="zh-TW" sz="1200" kern="1200" dirty="0" smtClean="0">
                <a:solidFill>
                  <a:schemeClr val="tx1"/>
                </a:solidFill>
                <a:effectLst/>
                <a:latin typeface="+mn-lt"/>
                <a:ea typeface="+mn-ea"/>
                <a:cs typeface="+mn-cs"/>
              </a:rPr>
              <a:t>的風場方面則是減弱，但減弱程度較</a:t>
            </a:r>
            <a:r>
              <a:rPr lang="en-US" altLang="zh-TW" sz="1200" kern="1200" dirty="0" smtClean="0">
                <a:solidFill>
                  <a:schemeClr val="tx1"/>
                </a:solidFill>
                <a:effectLst/>
                <a:latin typeface="+mn-lt"/>
                <a:ea typeface="+mn-ea"/>
                <a:cs typeface="+mn-cs"/>
              </a:rPr>
              <a:t>COV</a:t>
            </a:r>
            <a:r>
              <a:rPr lang="zh-TW" altLang="zh-TW" sz="1200" kern="1200" dirty="0" smtClean="0">
                <a:solidFill>
                  <a:schemeClr val="tx1"/>
                </a:solidFill>
                <a:effectLst/>
                <a:latin typeface="+mn-lt"/>
                <a:ea typeface="+mn-ea"/>
                <a:cs typeface="+mn-cs"/>
              </a:rPr>
              <a:t>低，其</a:t>
            </a:r>
            <a:r>
              <a:rPr lang="en-US" altLang="zh-TW" sz="1200" kern="1200" dirty="0" smtClean="0">
                <a:solidFill>
                  <a:schemeClr val="tx1"/>
                </a:solidFill>
                <a:effectLst/>
                <a:latin typeface="+mn-lt"/>
                <a:ea typeface="+mn-ea"/>
                <a:cs typeface="+mn-cs"/>
              </a:rPr>
              <a:t>3</a:t>
            </a:r>
            <a:r>
              <a:rPr lang="zh-TW" altLang="zh-TW" sz="1200" kern="1200" dirty="0" smtClean="0">
                <a:solidFill>
                  <a:schemeClr val="tx1"/>
                </a:solidFill>
                <a:effectLst/>
                <a:latin typeface="+mn-lt"/>
                <a:ea typeface="+mn-ea"/>
                <a:cs typeface="+mn-cs"/>
              </a:rPr>
              <a:t>者能量的較為平衡、較為適合做為</a:t>
            </a:r>
            <a:r>
              <a:rPr lang="en-US" altLang="zh-TW" sz="1200" kern="1200" dirty="0" smtClean="0">
                <a:solidFill>
                  <a:schemeClr val="tx1"/>
                </a:solidFill>
                <a:effectLst/>
                <a:latin typeface="+mn-lt"/>
                <a:ea typeface="+mn-ea"/>
                <a:cs typeface="+mn-cs"/>
              </a:rPr>
              <a:t>MJO</a:t>
            </a:r>
            <a:r>
              <a:rPr lang="zh-TW" altLang="zh-TW" sz="1200" kern="1200" dirty="0" smtClean="0">
                <a:solidFill>
                  <a:schemeClr val="tx1"/>
                </a:solidFill>
                <a:effectLst/>
                <a:latin typeface="+mn-lt"/>
                <a:ea typeface="+mn-ea"/>
                <a:cs typeface="+mn-cs"/>
              </a:rPr>
              <a:t>指數。</a:t>
            </a:r>
          </a:p>
          <a:p>
            <a:r>
              <a:rPr lang="en-US" altLang="zh-TW" sz="1200" kern="1200" dirty="0" smtClean="0">
                <a:solidFill>
                  <a:schemeClr val="tx1"/>
                </a:solidFill>
                <a:effectLst/>
                <a:latin typeface="+mn-lt"/>
                <a:ea typeface="+mn-ea"/>
                <a:cs typeface="+mn-cs"/>
              </a:rPr>
              <a:t>COV </a:t>
            </a:r>
            <a:r>
              <a:rPr lang="zh-TW" altLang="zh-TW" sz="1200" kern="1200" dirty="0" smtClean="0">
                <a:solidFill>
                  <a:schemeClr val="tx1"/>
                </a:solidFill>
                <a:effectLst/>
                <a:latin typeface="+mn-lt"/>
                <a:ea typeface="+mn-ea"/>
                <a:cs typeface="+mn-cs"/>
              </a:rPr>
              <a:t>增加了</a:t>
            </a:r>
            <a:r>
              <a:rPr lang="en-US" altLang="zh-TW" sz="1200" kern="1200" dirty="0" smtClean="0">
                <a:solidFill>
                  <a:schemeClr val="tx1"/>
                </a:solidFill>
                <a:effectLst/>
                <a:latin typeface="+mn-lt"/>
                <a:ea typeface="+mn-ea"/>
                <a:cs typeface="+mn-cs"/>
              </a:rPr>
              <a:t>ROSSBY wave</a:t>
            </a:r>
            <a:r>
              <a:rPr lang="zh-TW" altLang="zh-TW" sz="1200" kern="1200" dirty="0" smtClean="0">
                <a:solidFill>
                  <a:schemeClr val="tx1"/>
                </a:solidFill>
                <a:effectLst/>
                <a:latin typeface="+mn-lt"/>
                <a:ea typeface="+mn-ea"/>
                <a:cs typeface="+mn-cs"/>
              </a:rPr>
              <a:t>的強度、減少</a:t>
            </a:r>
            <a:r>
              <a:rPr lang="en-US" altLang="zh-TW" sz="1200" kern="1200" dirty="0" smtClean="0">
                <a:solidFill>
                  <a:schemeClr val="tx1"/>
                </a:solidFill>
                <a:effectLst/>
                <a:latin typeface="+mn-lt"/>
                <a:ea typeface="+mn-ea"/>
                <a:cs typeface="+mn-cs"/>
              </a:rPr>
              <a:t>Kelvin wave</a:t>
            </a:r>
            <a:r>
              <a:rPr lang="zh-TW" altLang="zh-TW" sz="1200" kern="1200" dirty="0" smtClean="0">
                <a:solidFill>
                  <a:schemeClr val="tx1"/>
                </a:solidFill>
                <a:effectLst/>
                <a:latin typeface="+mn-lt"/>
                <a:ea typeface="+mn-ea"/>
                <a:cs typeface="+mn-cs"/>
              </a:rPr>
              <a:t>的部分，而</a:t>
            </a:r>
            <a:r>
              <a:rPr lang="en-US" altLang="zh-TW" sz="1200" kern="1200" dirty="0" smtClean="0">
                <a:solidFill>
                  <a:schemeClr val="tx1"/>
                </a:solidFill>
                <a:effectLst/>
                <a:latin typeface="+mn-lt"/>
                <a:ea typeface="+mn-ea"/>
                <a:cs typeface="+mn-cs"/>
              </a:rPr>
              <a:t>RMM-r</a:t>
            </a:r>
            <a:r>
              <a:rPr lang="zh-TW" altLang="zh-TW" sz="1200" kern="1200" dirty="0" smtClean="0">
                <a:solidFill>
                  <a:schemeClr val="tx1"/>
                </a:solidFill>
                <a:effectLst/>
                <a:latin typeface="+mn-lt"/>
                <a:ea typeface="+mn-ea"/>
                <a:cs typeface="+mn-cs"/>
              </a:rPr>
              <a:t>則對綜觀尺度的改變較少。</a:t>
            </a:r>
          </a:p>
          <a:p>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RMM-r</a:t>
            </a:r>
            <a:r>
              <a:rPr lang="zh-TW" altLang="zh-TW" sz="1200" kern="1200" dirty="0" smtClean="0">
                <a:solidFill>
                  <a:schemeClr val="tx1"/>
                </a:solidFill>
                <a:effectLst/>
                <a:latin typeface="+mn-lt"/>
                <a:ea typeface="+mn-ea"/>
                <a:cs typeface="+mn-cs"/>
              </a:rPr>
              <a:t>在</a:t>
            </a:r>
            <a:r>
              <a:rPr lang="en-US" altLang="zh-TW" sz="1200" kern="1200" dirty="0" smtClean="0">
                <a:solidFill>
                  <a:schemeClr val="tx1"/>
                </a:solidFill>
                <a:effectLst/>
                <a:latin typeface="+mn-lt"/>
                <a:ea typeface="+mn-ea"/>
                <a:cs typeface="+mn-cs"/>
              </a:rPr>
              <a:t>OLR</a:t>
            </a:r>
            <a:r>
              <a:rPr lang="zh-TW" altLang="zh-TW" sz="1200" kern="1200" dirty="0" smtClean="0">
                <a:solidFill>
                  <a:schemeClr val="tx1"/>
                </a:solidFill>
                <a:effectLst/>
                <a:latin typeface="+mn-lt"/>
                <a:ea typeface="+mn-ea"/>
                <a:cs typeface="+mn-cs"/>
              </a:rPr>
              <a:t>場稍微增加了緯向坡數</a:t>
            </a:r>
            <a:r>
              <a:rPr lang="en-US" altLang="zh-TW" sz="1200" kern="1200" dirty="0" smtClean="0">
                <a:solidFill>
                  <a:schemeClr val="tx1"/>
                </a:solidFill>
                <a:effectLst/>
                <a:latin typeface="+mn-lt"/>
                <a:ea typeface="+mn-ea"/>
                <a:cs typeface="+mn-cs"/>
              </a:rPr>
              <a:t>1</a:t>
            </a:r>
            <a:r>
              <a:rPr lang="zh-TW" altLang="zh-TW" sz="1200" kern="1200" dirty="0" smtClean="0">
                <a:solidFill>
                  <a:schemeClr val="tx1"/>
                </a:solidFill>
                <a:effectLst/>
                <a:latin typeface="+mn-lt"/>
                <a:ea typeface="+mn-ea"/>
                <a:cs typeface="+mn-cs"/>
              </a:rPr>
              <a:t>的訊號，因此改變了</a:t>
            </a:r>
            <a:r>
              <a:rPr lang="en-US" altLang="zh-TW" sz="1200" kern="1200" dirty="0" smtClean="0">
                <a:solidFill>
                  <a:schemeClr val="tx1"/>
                </a:solidFill>
                <a:effectLst/>
                <a:latin typeface="+mn-lt"/>
                <a:ea typeface="+mn-ea"/>
                <a:cs typeface="+mn-cs"/>
              </a:rPr>
              <a:t>MJO</a:t>
            </a:r>
            <a:r>
              <a:rPr lang="zh-TW" altLang="zh-TW" sz="1200" kern="1200" dirty="0" smtClean="0">
                <a:solidFill>
                  <a:schemeClr val="tx1"/>
                </a:solidFill>
                <a:effectLst/>
                <a:latin typeface="+mn-lt"/>
                <a:ea typeface="+mn-ea"/>
                <a:cs typeface="+mn-cs"/>
              </a:rPr>
              <a:t>對流中心的位置及強度，特別是在西太平洋地區。</a:t>
            </a:r>
          </a:p>
          <a:p>
            <a:endParaRPr lang="en-US" altLang="zh-TW" dirty="0" smtClean="0"/>
          </a:p>
          <a:p>
            <a:r>
              <a:rPr lang="en-US" altLang="zh-TW" sz="1200" b="0" i="0" u="none" strike="noStrike" kern="1200" baseline="0" dirty="0" smtClean="0">
                <a:solidFill>
                  <a:schemeClr val="tx1"/>
                </a:solidFill>
                <a:latin typeface="+mn-lt"/>
                <a:ea typeface="+mn-ea"/>
                <a:cs typeface="+mn-cs"/>
              </a:rPr>
              <a:t>MJO as signals at bands of 30–100 days and wavenumbers 1–5 in eastward propagation, the equatorial </a:t>
            </a:r>
            <a:r>
              <a:rPr lang="en-US" altLang="zh-TW" sz="1200" b="0" i="0" u="none" strike="noStrike" kern="1200" baseline="0" dirty="0" err="1" smtClean="0">
                <a:solidFill>
                  <a:schemeClr val="tx1"/>
                </a:solidFill>
                <a:latin typeface="+mn-lt"/>
                <a:ea typeface="+mn-ea"/>
                <a:cs typeface="+mn-cs"/>
              </a:rPr>
              <a:t>Rossby</a:t>
            </a:r>
            <a:r>
              <a:rPr lang="en-US" altLang="zh-TW" sz="1200" b="0" i="0" u="none" strike="noStrike" kern="1200" baseline="0" dirty="0" smtClean="0">
                <a:solidFill>
                  <a:schemeClr val="tx1"/>
                </a:solidFill>
                <a:latin typeface="+mn-lt"/>
                <a:ea typeface="+mn-ea"/>
                <a:cs typeface="+mn-cs"/>
              </a:rPr>
              <a:t> (ER)  </a:t>
            </a:r>
            <a:r>
              <a:rPr lang="en-US" altLang="zh-TW" sz="1200" b="0" i="0" u="none" strike="noStrike" kern="1200" baseline="0" dirty="0" err="1" smtClean="0">
                <a:solidFill>
                  <a:schemeClr val="tx1"/>
                </a:solidFill>
                <a:latin typeface="+mn-lt"/>
                <a:ea typeface="+mn-ea"/>
                <a:cs typeface="+mn-cs"/>
              </a:rPr>
              <a:t>aves</a:t>
            </a:r>
            <a:r>
              <a:rPr lang="en-US" altLang="zh-TW" sz="1200" b="0" i="0" u="none" strike="noStrike" kern="1200" baseline="0" dirty="0" smtClean="0">
                <a:solidFill>
                  <a:schemeClr val="tx1"/>
                </a:solidFill>
                <a:latin typeface="+mn-lt"/>
                <a:ea typeface="+mn-ea"/>
                <a:cs typeface="+mn-cs"/>
              </a:rPr>
              <a:t> at the bands of 6–50 days and wavenumbers 1–10 in westward propagation, and the equatorial Kelvin waves at 2.5–30 days and wavenumbers 1–14 in eastward propagation. </a:t>
            </a:r>
            <a:endParaRPr lang="en-US" altLang="zh-TW" dirty="0" smtClean="0"/>
          </a:p>
        </p:txBody>
      </p:sp>
      <p:sp>
        <p:nvSpPr>
          <p:cNvPr id="4" name="投影片編號版面配置區 3"/>
          <p:cNvSpPr>
            <a:spLocks noGrp="1"/>
          </p:cNvSpPr>
          <p:nvPr>
            <p:ph type="sldNum" sz="quarter" idx="10"/>
          </p:nvPr>
        </p:nvSpPr>
        <p:spPr/>
        <p:txBody>
          <a:bodyPr/>
          <a:lstStyle/>
          <a:p>
            <a:fld id="{025C87BB-F22B-4284-B894-3A87FC9AC09B}" type="slidenum">
              <a:rPr lang="zh-TW" altLang="en-US" smtClean="0"/>
              <a:t>11</a:t>
            </a:fld>
            <a:endParaRPr lang="zh-TW" altLang="en-US"/>
          </a:p>
        </p:txBody>
      </p:sp>
    </p:spTree>
    <p:extLst>
      <p:ext uri="{BB962C8B-B14F-4D97-AF65-F5344CB8AC3E}">
        <p14:creationId xmlns:p14="http://schemas.microsoft.com/office/powerpoint/2010/main" val="3817528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r>
              <a:rPr lang="zh-TW" altLang="en-US" sz="1200" kern="1200" dirty="0" smtClean="0">
                <a:solidFill>
                  <a:schemeClr val="tx1"/>
                </a:solidFill>
                <a:effectLst/>
                <a:latin typeface="+mn-lt"/>
                <a:ea typeface="+mn-ea"/>
                <a:cs typeface="+mn-cs"/>
              </a:rPr>
              <a:t>作者統計</a:t>
            </a:r>
            <a:r>
              <a:rPr lang="en-US" altLang="zh-TW" sz="1200" kern="1200" dirty="0" smtClean="0">
                <a:solidFill>
                  <a:schemeClr val="tx1"/>
                </a:solidFill>
                <a:effectLst/>
                <a:latin typeface="+mn-lt"/>
                <a:ea typeface="+mn-ea"/>
                <a:cs typeface="+mn-cs"/>
              </a:rPr>
              <a:t>1979</a:t>
            </a:r>
            <a:r>
              <a:rPr lang="zh-TW" altLang="en-US" sz="1200" kern="1200" dirty="0" smtClean="0">
                <a:solidFill>
                  <a:schemeClr val="tx1"/>
                </a:solidFill>
                <a:effectLst/>
                <a:latin typeface="+mn-lt"/>
                <a:ea typeface="+mn-ea"/>
                <a:cs typeface="+mn-cs"/>
              </a:rPr>
              <a:t>年至</a:t>
            </a:r>
            <a:r>
              <a:rPr lang="en-US" altLang="zh-TW" sz="1200" kern="1200" dirty="0" smtClean="0">
                <a:solidFill>
                  <a:schemeClr val="tx1"/>
                </a:solidFill>
                <a:effectLst/>
                <a:latin typeface="+mn-lt"/>
                <a:ea typeface="+mn-ea"/>
                <a:cs typeface="+mn-cs"/>
              </a:rPr>
              <a:t>2013</a:t>
            </a:r>
            <a:r>
              <a:rPr lang="zh-TW" altLang="en-US" sz="1200" kern="1200" dirty="0" smtClean="0">
                <a:solidFill>
                  <a:schemeClr val="tx1"/>
                </a:solidFill>
                <a:effectLst/>
                <a:latin typeface="+mn-lt"/>
                <a:ea typeface="+mn-ea"/>
                <a:cs typeface="+mn-cs"/>
              </a:rPr>
              <a:t>這段時間發生在印度洋及西太平洋區域中發生</a:t>
            </a:r>
            <a:r>
              <a:rPr lang="en-US" altLang="zh-TW" sz="1200" kern="1200" dirty="0" smtClean="0">
                <a:solidFill>
                  <a:schemeClr val="tx1"/>
                </a:solidFill>
                <a:effectLst/>
                <a:latin typeface="+mn-lt"/>
                <a:ea typeface="+mn-ea"/>
                <a:cs typeface="+mn-cs"/>
              </a:rPr>
              <a:t>OLR</a:t>
            </a:r>
            <a:r>
              <a:rPr lang="zh-TW" altLang="en-US" sz="1200" kern="1200" dirty="0" smtClean="0">
                <a:solidFill>
                  <a:schemeClr val="tx1"/>
                </a:solidFill>
                <a:effectLst/>
                <a:latin typeface="+mn-lt"/>
                <a:ea typeface="+mn-ea"/>
                <a:cs typeface="+mn-cs"/>
              </a:rPr>
              <a:t>極值的位置以及強度。</a:t>
            </a:r>
            <a:endParaRPr lang="en-US" altLang="zh-TW" sz="1200" kern="1200" dirty="0" smtClean="0">
              <a:solidFill>
                <a:schemeClr val="tx1"/>
              </a:solidFill>
              <a:effectLst/>
              <a:latin typeface="+mn-lt"/>
              <a:ea typeface="+mn-ea"/>
              <a:cs typeface="+mn-cs"/>
            </a:endParaRPr>
          </a:p>
          <a:p>
            <a:pPr lvl="0"/>
            <a:r>
              <a:rPr lang="zh-TW" altLang="zh-TW" sz="1200" kern="1200" dirty="0" smtClean="0">
                <a:solidFill>
                  <a:schemeClr val="tx1"/>
                </a:solidFill>
                <a:effectLst/>
                <a:latin typeface="+mn-lt"/>
                <a:ea typeface="+mn-ea"/>
                <a:cs typeface="+mn-cs"/>
              </a:rPr>
              <a:t>就平均而言，</a:t>
            </a:r>
            <a:r>
              <a:rPr lang="en-US" altLang="zh-TW" sz="1200" kern="1200" dirty="0" smtClean="0">
                <a:solidFill>
                  <a:schemeClr val="tx1"/>
                </a:solidFill>
                <a:effectLst/>
                <a:latin typeface="+mn-lt"/>
                <a:ea typeface="+mn-ea"/>
                <a:cs typeface="+mn-cs"/>
              </a:rPr>
              <a:t>OLR</a:t>
            </a:r>
            <a:r>
              <a:rPr lang="zh-TW" altLang="zh-TW" sz="1200" kern="1200" dirty="0" smtClean="0">
                <a:solidFill>
                  <a:schemeClr val="tx1"/>
                </a:solidFill>
                <a:effectLst/>
                <a:latin typeface="+mn-lt"/>
                <a:ea typeface="+mn-ea"/>
                <a:cs typeface="+mn-cs"/>
              </a:rPr>
              <a:t>在印度洋發生最小值的位置在</a:t>
            </a:r>
            <a:r>
              <a:rPr lang="en-US" altLang="zh-TW" sz="1200" kern="1200" dirty="0" smtClean="0">
                <a:solidFill>
                  <a:schemeClr val="tx1"/>
                </a:solidFill>
                <a:effectLst/>
                <a:latin typeface="+mn-lt"/>
                <a:ea typeface="+mn-ea"/>
                <a:cs typeface="+mn-cs"/>
              </a:rPr>
              <a:t>89.4</a:t>
            </a:r>
            <a:r>
              <a:rPr lang="zh-TW" altLang="zh-TW" sz="1200" kern="1200" dirty="0" smtClean="0">
                <a:solidFill>
                  <a:schemeClr val="tx1"/>
                </a:solidFill>
                <a:effectLst/>
                <a:latin typeface="+mn-lt"/>
                <a:ea typeface="+mn-ea"/>
                <a:cs typeface="+mn-cs"/>
              </a:rPr>
              <a:t>、強度為</a:t>
            </a:r>
            <a:r>
              <a:rPr lang="en-US" altLang="zh-TW" sz="1200" kern="1200" dirty="0" smtClean="0">
                <a:solidFill>
                  <a:schemeClr val="tx1"/>
                </a:solidFill>
                <a:effectLst/>
                <a:latin typeface="+mn-lt"/>
                <a:ea typeface="+mn-ea"/>
                <a:cs typeface="+mn-cs"/>
              </a:rPr>
              <a:t>-21.0</a:t>
            </a:r>
            <a:r>
              <a:rPr lang="zh-TW" altLang="zh-TW" sz="1200" kern="1200" dirty="0" smtClean="0">
                <a:solidFill>
                  <a:schemeClr val="tx1"/>
                </a:solidFill>
                <a:effectLst/>
                <a:latin typeface="+mn-lt"/>
                <a:ea typeface="+mn-ea"/>
                <a:cs typeface="+mn-cs"/>
              </a:rPr>
              <a:t>，而第二個區域則是在</a:t>
            </a:r>
            <a:r>
              <a:rPr lang="en-US" altLang="zh-TW" sz="1200" kern="1200" dirty="0" smtClean="0">
                <a:solidFill>
                  <a:schemeClr val="tx1"/>
                </a:solidFill>
                <a:effectLst/>
                <a:latin typeface="+mn-lt"/>
                <a:ea typeface="+mn-ea"/>
                <a:cs typeface="+mn-cs"/>
              </a:rPr>
              <a:t>131.4</a:t>
            </a:r>
            <a:r>
              <a:rPr lang="zh-TW" altLang="zh-TW" sz="1200" kern="1200" dirty="0" smtClean="0">
                <a:solidFill>
                  <a:schemeClr val="tx1"/>
                </a:solidFill>
                <a:effectLst/>
                <a:latin typeface="+mn-lt"/>
                <a:ea typeface="+mn-ea"/>
                <a:cs typeface="+mn-cs"/>
              </a:rPr>
              <a:t>度、強度</a:t>
            </a:r>
            <a:r>
              <a:rPr lang="en-US" altLang="zh-TW" sz="1200" kern="1200" dirty="0" smtClean="0">
                <a:solidFill>
                  <a:schemeClr val="tx1"/>
                </a:solidFill>
                <a:effectLst/>
                <a:latin typeface="+mn-lt"/>
                <a:ea typeface="+mn-ea"/>
                <a:cs typeface="+mn-cs"/>
              </a:rPr>
              <a:t>-24.2</a:t>
            </a:r>
            <a:r>
              <a:rPr lang="zh-TW" altLang="zh-TW" sz="1200" kern="1200" dirty="0" smtClean="0">
                <a:solidFill>
                  <a:schemeClr val="tx1"/>
                </a:solidFill>
                <a:effectLst/>
                <a:latin typeface="+mn-lt"/>
                <a:ea typeface="+mn-ea"/>
                <a:cs typeface="+mn-cs"/>
              </a:rPr>
              <a:t>。</a:t>
            </a:r>
          </a:p>
          <a:p>
            <a:r>
              <a:rPr lang="zh-TW" altLang="zh-TW" sz="1200" kern="1200" dirty="0" smtClean="0">
                <a:solidFill>
                  <a:schemeClr val="tx1"/>
                </a:solidFill>
                <a:effectLst/>
                <a:latin typeface="+mn-lt"/>
                <a:ea typeface="+mn-ea"/>
                <a:cs typeface="+mn-cs"/>
              </a:rPr>
              <a:t>比較</a:t>
            </a:r>
            <a:r>
              <a:rPr lang="en-US" altLang="zh-TW" sz="1200" kern="1200" dirty="0" smtClean="0">
                <a:solidFill>
                  <a:schemeClr val="tx1"/>
                </a:solidFill>
                <a:effectLst/>
                <a:latin typeface="+mn-lt"/>
                <a:ea typeface="+mn-ea"/>
                <a:cs typeface="+mn-cs"/>
              </a:rPr>
              <a:t>RMM </a:t>
            </a:r>
            <a:r>
              <a:rPr lang="zh-TW" altLang="zh-TW"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 RMM-r</a:t>
            </a:r>
            <a:r>
              <a:rPr lang="zh-TW" altLang="zh-TW" sz="1200" kern="1200" dirty="0" smtClean="0">
                <a:solidFill>
                  <a:schemeClr val="tx1"/>
                </a:solidFill>
                <a:effectLst/>
                <a:latin typeface="+mn-lt"/>
                <a:ea typeface="+mn-ea"/>
                <a:cs typeface="+mn-cs"/>
              </a:rPr>
              <a:t>的結果，</a:t>
            </a:r>
            <a:r>
              <a:rPr lang="en-US" altLang="zh-TW" sz="1200" kern="1200" dirty="0" smtClean="0">
                <a:solidFill>
                  <a:schemeClr val="tx1"/>
                </a:solidFill>
                <a:effectLst/>
                <a:latin typeface="+mn-lt"/>
                <a:ea typeface="+mn-ea"/>
                <a:cs typeface="+mn-cs"/>
              </a:rPr>
              <a:t>RMM-r</a:t>
            </a:r>
            <a:r>
              <a:rPr lang="zh-TW" altLang="zh-TW" sz="1200" kern="1200" dirty="0" smtClean="0">
                <a:solidFill>
                  <a:schemeClr val="tx1"/>
                </a:solidFill>
                <a:effectLst/>
                <a:latin typeface="+mn-lt"/>
                <a:ea typeface="+mn-ea"/>
                <a:cs typeface="+mn-cs"/>
              </a:rPr>
              <a:t>得到的</a:t>
            </a:r>
            <a:r>
              <a:rPr lang="en-US" altLang="zh-TW" sz="1200" kern="1200" dirty="0" smtClean="0">
                <a:solidFill>
                  <a:schemeClr val="tx1"/>
                </a:solidFill>
                <a:effectLst/>
                <a:latin typeface="+mn-lt"/>
                <a:ea typeface="+mn-ea"/>
                <a:cs typeface="+mn-cs"/>
              </a:rPr>
              <a:t>OLR</a:t>
            </a:r>
            <a:r>
              <a:rPr lang="zh-TW" altLang="zh-TW" sz="1200" kern="1200" dirty="0" smtClean="0">
                <a:solidFill>
                  <a:schemeClr val="tx1"/>
                </a:solidFill>
                <a:effectLst/>
                <a:latin typeface="+mn-lt"/>
                <a:ea typeface="+mn-ea"/>
                <a:cs typeface="+mn-cs"/>
              </a:rPr>
              <a:t>質較接近真實直，但在第一區所在位置會較為偏東。</a:t>
            </a:r>
          </a:p>
          <a:p>
            <a:endParaRPr lang="en-US" altLang="zh-TW" dirty="0" smtClean="0"/>
          </a:p>
          <a:p>
            <a:r>
              <a:rPr lang="en-US" altLang="zh-TW" sz="1200" b="0" i="0" u="none" strike="noStrike" kern="1200" baseline="0" dirty="0" smtClean="0">
                <a:solidFill>
                  <a:schemeClr val="tx1"/>
                </a:solidFill>
                <a:latin typeface="+mn-lt"/>
                <a:ea typeface="+mn-ea"/>
                <a:cs typeface="+mn-cs"/>
              </a:rPr>
              <a:t>An estimated total of 525 peaks in each sector correspond to an average of 5 days per event and 3 events in a year during the 35 yr. Tests indicate that 503 peaks would occur in the first sector when using -17.5Wm-2 in raw as the threshold and</a:t>
            </a:r>
          </a:p>
          <a:p>
            <a:r>
              <a:rPr lang="en-US" altLang="zh-TW" sz="1200" b="0" i="0" u="none" strike="noStrike" kern="1200" baseline="0" dirty="0" smtClean="0">
                <a:solidFill>
                  <a:schemeClr val="tx1"/>
                </a:solidFill>
                <a:latin typeface="+mn-lt"/>
                <a:ea typeface="+mn-ea"/>
                <a:cs typeface="+mn-cs"/>
              </a:rPr>
              <a:t>512 peaks in the second sector with a threshold of -20.0Wm-2. </a:t>
            </a:r>
            <a:endParaRPr lang="en-US" altLang="zh-TW" dirty="0" smtClean="0"/>
          </a:p>
        </p:txBody>
      </p:sp>
      <p:sp>
        <p:nvSpPr>
          <p:cNvPr id="4" name="投影片編號版面配置區 3"/>
          <p:cNvSpPr>
            <a:spLocks noGrp="1"/>
          </p:cNvSpPr>
          <p:nvPr>
            <p:ph type="sldNum" sz="quarter" idx="10"/>
          </p:nvPr>
        </p:nvSpPr>
        <p:spPr/>
        <p:txBody>
          <a:bodyPr/>
          <a:lstStyle/>
          <a:p>
            <a:fld id="{025C87BB-F22B-4284-B894-3A87FC9AC09B}" type="slidenum">
              <a:rPr lang="zh-TW" altLang="en-US" smtClean="0"/>
              <a:t>12</a:t>
            </a:fld>
            <a:endParaRPr lang="zh-TW" altLang="en-US"/>
          </a:p>
        </p:txBody>
      </p:sp>
    </p:spTree>
    <p:extLst>
      <p:ext uri="{BB962C8B-B14F-4D97-AF65-F5344CB8AC3E}">
        <p14:creationId xmlns:p14="http://schemas.microsoft.com/office/powerpoint/2010/main" val="2027018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r>
              <a:rPr lang="zh-TW" altLang="zh-TW" sz="1200" kern="1200" dirty="0" smtClean="0">
                <a:solidFill>
                  <a:schemeClr val="tx1"/>
                </a:solidFill>
                <a:effectLst/>
                <a:latin typeface="+mn-lt"/>
                <a:ea typeface="+mn-ea"/>
                <a:cs typeface="+mn-cs"/>
              </a:rPr>
              <a:t>統計在</a:t>
            </a:r>
            <a:r>
              <a:rPr lang="en-US" altLang="zh-TW" sz="1200" kern="1200" dirty="0" smtClean="0">
                <a:solidFill>
                  <a:schemeClr val="tx1"/>
                </a:solidFill>
                <a:effectLst/>
                <a:latin typeface="+mn-lt"/>
                <a:ea typeface="+mn-ea"/>
                <a:cs typeface="+mn-cs"/>
              </a:rPr>
              <a:t>RMM</a:t>
            </a:r>
            <a:r>
              <a:rPr lang="zh-TW" altLang="en-US"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RMM-r</a:t>
            </a:r>
            <a:r>
              <a:rPr lang="zh-TW" altLang="zh-TW" sz="1200" kern="1200" dirty="0" smtClean="0">
                <a:solidFill>
                  <a:schemeClr val="tx1"/>
                </a:solidFill>
                <a:effectLst/>
                <a:latin typeface="+mn-lt"/>
                <a:ea typeface="+mn-ea"/>
                <a:cs typeface="+mn-cs"/>
              </a:rPr>
              <a:t>每個相位中發</a:t>
            </a:r>
            <a:r>
              <a:rPr lang="en-US" altLang="zh-TW" sz="1200" kern="1200" dirty="0" smtClean="0">
                <a:solidFill>
                  <a:schemeClr val="tx1"/>
                </a:solidFill>
                <a:effectLst/>
                <a:latin typeface="+mn-lt"/>
                <a:ea typeface="+mn-ea"/>
                <a:cs typeface="+mn-cs"/>
              </a:rPr>
              <a:t>MJO</a:t>
            </a:r>
            <a:r>
              <a:rPr lang="zh-TW" altLang="zh-TW" sz="1200" kern="1200" dirty="0" smtClean="0">
                <a:solidFill>
                  <a:schemeClr val="tx1"/>
                </a:solidFill>
                <a:effectLst/>
                <a:latin typeface="+mn-lt"/>
                <a:ea typeface="+mn-ea"/>
                <a:cs typeface="+mn-cs"/>
              </a:rPr>
              <a:t>震幅大於</a:t>
            </a:r>
            <a:r>
              <a:rPr lang="en-US" altLang="zh-TW" sz="1200" kern="1200" dirty="0" smtClean="0">
                <a:solidFill>
                  <a:schemeClr val="tx1"/>
                </a:solidFill>
                <a:effectLst/>
                <a:latin typeface="+mn-lt"/>
                <a:ea typeface="+mn-ea"/>
                <a:cs typeface="+mn-cs"/>
              </a:rPr>
              <a:t>2</a:t>
            </a:r>
            <a:r>
              <a:rPr lang="zh-TW" altLang="zh-TW" sz="1200" kern="1200" dirty="0" smtClean="0">
                <a:solidFill>
                  <a:schemeClr val="tx1"/>
                </a:solidFill>
                <a:effectLst/>
                <a:latin typeface="+mn-lt"/>
                <a:ea typeface="+mn-ea"/>
                <a:cs typeface="+mn-cs"/>
              </a:rPr>
              <a:t>的事件個數</a:t>
            </a:r>
            <a:r>
              <a:rPr lang="zh-TW" altLang="en-US" sz="1200" kern="1200" dirty="0" smtClean="0">
                <a:solidFill>
                  <a:schemeClr val="tx1"/>
                </a:solidFill>
                <a:effectLst/>
                <a:latin typeface="+mn-lt"/>
                <a:ea typeface="+mn-ea"/>
                <a:cs typeface="+mn-cs"/>
              </a:rPr>
              <a:t>以及平均強度</a:t>
            </a:r>
            <a:r>
              <a:rPr lang="zh-TW" altLang="zh-TW" sz="1200" kern="1200" dirty="0" smtClean="0">
                <a:solidFill>
                  <a:schemeClr val="tx1"/>
                </a:solidFill>
                <a:effectLst/>
                <a:latin typeface="+mn-lt"/>
                <a:ea typeface="+mn-ea"/>
                <a:cs typeface="+mn-cs"/>
              </a:rPr>
              <a:t>。</a:t>
            </a:r>
          </a:p>
          <a:p>
            <a:r>
              <a:rPr lang="zh-TW" altLang="zh-TW" sz="1200" kern="1200" dirty="0" smtClean="0">
                <a:solidFill>
                  <a:schemeClr val="tx1"/>
                </a:solidFill>
                <a:effectLst/>
                <a:latin typeface="+mn-lt"/>
                <a:ea typeface="+mn-ea"/>
                <a:cs typeface="+mn-cs"/>
              </a:rPr>
              <a:t>其結果顯示</a:t>
            </a:r>
            <a:r>
              <a:rPr lang="en-US" altLang="zh-TW" sz="1200" kern="1200" dirty="0" smtClean="0">
                <a:solidFill>
                  <a:schemeClr val="tx1"/>
                </a:solidFill>
                <a:effectLst/>
                <a:latin typeface="+mn-lt"/>
                <a:ea typeface="+mn-ea"/>
                <a:cs typeface="+mn-cs"/>
              </a:rPr>
              <a:t>RMM-r</a:t>
            </a:r>
            <a:r>
              <a:rPr lang="zh-TW" altLang="zh-TW" sz="1200" kern="1200" dirty="0" smtClean="0">
                <a:solidFill>
                  <a:schemeClr val="tx1"/>
                </a:solidFill>
                <a:effectLst/>
                <a:latin typeface="+mn-lt"/>
                <a:ea typeface="+mn-ea"/>
                <a:cs typeface="+mn-cs"/>
              </a:rPr>
              <a:t>幾乎在每個相位能夠抓到較多個數且強度也較強</a:t>
            </a:r>
          </a:p>
          <a:p>
            <a:r>
              <a:rPr lang="zh-TW" altLang="zh-TW" sz="1200" kern="1200" dirty="0" smtClean="0">
                <a:solidFill>
                  <a:schemeClr val="tx1"/>
                </a:solidFill>
                <a:effectLst/>
                <a:latin typeface="+mn-lt"/>
                <a:ea typeface="+mn-ea"/>
                <a:cs typeface="+mn-cs"/>
              </a:rPr>
              <a:t>透過</a:t>
            </a:r>
            <a:r>
              <a:rPr lang="en-US" altLang="zh-TW" sz="1200" kern="1200" dirty="0" smtClean="0">
                <a:solidFill>
                  <a:schemeClr val="tx1"/>
                </a:solidFill>
                <a:effectLst/>
                <a:latin typeface="+mn-lt"/>
                <a:ea typeface="+mn-ea"/>
                <a:cs typeface="+mn-cs"/>
              </a:rPr>
              <a:t>student</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s t test </a:t>
            </a:r>
            <a:r>
              <a:rPr lang="zh-TW" altLang="zh-TW" sz="1200" kern="1200" dirty="0" smtClean="0">
                <a:solidFill>
                  <a:schemeClr val="tx1"/>
                </a:solidFill>
                <a:effectLst/>
                <a:latin typeface="+mn-lt"/>
                <a:ea typeface="+mn-ea"/>
                <a:cs typeface="+mn-cs"/>
              </a:rPr>
              <a:t>呈現在第</a:t>
            </a:r>
            <a:r>
              <a:rPr lang="en-US" altLang="zh-TW" sz="1200" kern="1200" dirty="0" smtClean="0">
                <a:solidFill>
                  <a:schemeClr val="tx1"/>
                </a:solidFill>
                <a:effectLst/>
                <a:latin typeface="+mn-lt"/>
                <a:ea typeface="+mn-ea"/>
                <a:cs typeface="+mn-cs"/>
              </a:rPr>
              <a:t>1</a:t>
            </a:r>
            <a:r>
              <a:rPr lang="zh-TW" altLang="zh-TW" sz="1200" kern="1200" dirty="0" smtClean="0">
                <a:solidFill>
                  <a:schemeClr val="tx1"/>
                </a:solidFill>
                <a:effectLst/>
                <a:latin typeface="+mn-lt"/>
                <a:ea typeface="+mn-ea"/>
                <a:cs typeface="+mn-cs"/>
              </a:rPr>
              <a:t>及</a:t>
            </a:r>
            <a:r>
              <a:rPr lang="en-US" altLang="zh-TW" sz="1200" kern="1200" dirty="0" smtClean="0">
                <a:solidFill>
                  <a:schemeClr val="tx1"/>
                </a:solidFill>
                <a:effectLst/>
                <a:latin typeface="+mn-lt"/>
                <a:ea typeface="+mn-ea"/>
                <a:cs typeface="+mn-cs"/>
              </a:rPr>
              <a:t>8</a:t>
            </a:r>
            <a:r>
              <a:rPr lang="zh-TW" altLang="zh-TW" sz="1200" kern="1200" dirty="0" smtClean="0">
                <a:solidFill>
                  <a:schemeClr val="tx1"/>
                </a:solidFill>
                <a:effectLst/>
                <a:latin typeface="+mn-lt"/>
                <a:ea typeface="+mn-ea"/>
                <a:cs typeface="+mn-cs"/>
              </a:rPr>
              <a:t>相位差異度達</a:t>
            </a:r>
            <a:r>
              <a:rPr lang="en-US" altLang="zh-TW" sz="1200" kern="1200" dirty="0" smtClean="0">
                <a:solidFill>
                  <a:schemeClr val="tx1"/>
                </a:solidFill>
                <a:effectLst/>
                <a:latin typeface="+mn-lt"/>
                <a:ea typeface="+mn-ea"/>
                <a:cs typeface="+mn-cs"/>
              </a:rPr>
              <a:t>90%</a:t>
            </a:r>
            <a:r>
              <a:rPr lang="zh-TW" altLang="zh-TW" sz="1200" kern="1200" dirty="0" smtClean="0">
                <a:solidFill>
                  <a:schemeClr val="tx1"/>
                </a:solidFill>
                <a:effectLst/>
                <a:latin typeface="+mn-lt"/>
                <a:ea typeface="+mn-ea"/>
                <a:cs typeface="+mn-cs"/>
              </a:rPr>
              <a:t>以上</a:t>
            </a:r>
          </a:p>
          <a:p>
            <a:r>
              <a:rPr lang="zh-TW" altLang="zh-TW" sz="1200" kern="1200" dirty="0" smtClean="0">
                <a:solidFill>
                  <a:schemeClr val="tx1"/>
                </a:solidFill>
                <a:effectLst/>
                <a:latin typeface="+mn-lt"/>
                <a:ea typeface="+mn-ea"/>
                <a:cs typeface="+mn-cs"/>
              </a:rPr>
              <a:t>從以上結果顯示</a:t>
            </a:r>
            <a:r>
              <a:rPr lang="en-US" altLang="zh-TW" sz="1200" kern="1200" dirty="0" smtClean="0">
                <a:solidFill>
                  <a:schemeClr val="tx1"/>
                </a:solidFill>
                <a:effectLst/>
                <a:latin typeface="+mn-lt"/>
                <a:ea typeface="+mn-ea"/>
                <a:cs typeface="+mn-cs"/>
              </a:rPr>
              <a:t>RMM-r</a:t>
            </a:r>
            <a:r>
              <a:rPr lang="zh-TW" altLang="zh-TW" sz="1200" kern="1200" dirty="0" smtClean="0">
                <a:solidFill>
                  <a:schemeClr val="tx1"/>
                </a:solidFill>
                <a:effectLst/>
                <a:latin typeface="+mn-lt"/>
                <a:ea typeface="+mn-ea"/>
                <a:cs typeface="+mn-cs"/>
              </a:rPr>
              <a:t>對於</a:t>
            </a:r>
            <a:r>
              <a:rPr lang="en-US" altLang="zh-TW" sz="1200" kern="1200" dirty="0" smtClean="0">
                <a:solidFill>
                  <a:schemeClr val="tx1"/>
                </a:solidFill>
                <a:effectLst/>
                <a:latin typeface="+mn-lt"/>
                <a:ea typeface="+mn-ea"/>
                <a:cs typeface="+mn-cs"/>
              </a:rPr>
              <a:t>MJO</a:t>
            </a:r>
            <a:r>
              <a:rPr lang="zh-TW" altLang="zh-TW" sz="1200" kern="1200" dirty="0" smtClean="0">
                <a:solidFill>
                  <a:schemeClr val="tx1"/>
                </a:solidFill>
                <a:effectLst/>
                <a:latin typeface="+mn-lt"/>
                <a:ea typeface="+mn-ea"/>
                <a:cs typeface="+mn-cs"/>
              </a:rPr>
              <a:t>肇始訊號的掌握較好</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T</a:t>
            </a:r>
            <a:r>
              <a:rPr lang="zh-TW" altLang="en-US" sz="1200" kern="1200" dirty="0" smtClean="0">
                <a:solidFill>
                  <a:schemeClr val="tx1"/>
                </a:solidFill>
                <a:effectLst/>
                <a:latin typeface="+mn-lt"/>
                <a:ea typeface="+mn-ea"/>
                <a:cs typeface="+mn-cs"/>
              </a:rPr>
              <a:t>檢定</a:t>
            </a:r>
            <a:r>
              <a:rPr lang="en-US" altLang="zh-TW" sz="1200" kern="1200" dirty="0" smtClean="0">
                <a:solidFill>
                  <a:schemeClr val="tx1"/>
                </a:solidFill>
                <a:effectLst/>
                <a:latin typeface="+mn-lt"/>
                <a:ea typeface="+mn-ea"/>
                <a:cs typeface="+mn-cs"/>
              </a:rPr>
              <a:t>:</a:t>
            </a:r>
          </a:p>
          <a:p>
            <a:r>
              <a:rPr lang="zh-TW" altLang="en-US" sz="1200" kern="1200" dirty="0" smtClean="0">
                <a:solidFill>
                  <a:schemeClr val="tx1"/>
                </a:solidFill>
                <a:effectLst/>
                <a:latin typeface="+mn-lt"/>
                <a:ea typeface="+mn-ea"/>
                <a:cs typeface="+mn-cs"/>
              </a:rPr>
              <a:t>假設樣本常態分布，變異數相同、離散程度相同且兩樣本間獨立</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solidFill>
                  <a:srgbClr val="000000"/>
                </a:solidFill>
                <a:ea typeface="標楷體" pitchFamily="65" charset="-120"/>
              </a:rPr>
              <a:t>Ｔ檢定是用以檢定兩群體特性的期望值是否相等之一種常用的統計方法。然而要使用Ｔ檢定，則必須符合兩群體特性具有或近似</a:t>
            </a:r>
            <a:r>
              <a:rPr lang="en-US" altLang="zh-TW" dirty="0" smtClean="0">
                <a:solidFill>
                  <a:srgbClr val="000000"/>
                </a:solidFill>
                <a:ea typeface="標楷體" pitchFamily="65" charset="-120"/>
              </a:rPr>
              <a:t>〝</a:t>
            </a:r>
            <a:r>
              <a:rPr lang="zh-TW" altLang="en-US" dirty="0" smtClean="0">
                <a:solidFill>
                  <a:srgbClr val="000000"/>
                </a:solidFill>
                <a:ea typeface="標楷體" pitchFamily="65" charset="-120"/>
              </a:rPr>
              <a:t>常態分配</a:t>
            </a:r>
            <a:r>
              <a:rPr lang="en-US" altLang="zh-TW" dirty="0" smtClean="0">
                <a:solidFill>
                  <a:srgbClr val="000000"/>
                </a:solidFill>
                <a:ea typeface="標楷體" pitchFamily="65" charset="-120"/>
              </a:rPr>
              <a:t>〞</a:t>
            </a:r>
            <a:r>
              <a:rPr lang="zh-TW" altLang="en-US" dirty="0" smtClean="0">
                <a:solidFill>
                  <a:srgbClr val="000000"/>
                </a:solidFill>
                <a:ea typeface="標楷體" pitchFamily="65" charset="-120"/>
              </a:rPr>
              <a:t>的條件。</a:t>
            </a:r>
          </a:p>
          <a:p>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025C87BB-F22B-4284-B894-3A87FC9AC09B}" type="slidenum">
              <a:rPr lang="zh-TW" altLang="en-US" smtClean="0"/>
              <a:t>13</a:t>
            </a:fld>
            <a:endParaRPr lang="zh-TW" altLang="en-US"/>
          </a:p>
        </p:txBody>
      </p:sp>
    </p:spTree>
    <p:extLst>
      <p:ext uri="{BB962C8B-B14F-4D97-AF65-F5344CB8AC3E}">
        <p14:creationId xmlns:p14="http://schemas.microsoft.com/office/powerpoint/2010/main" val="2520572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TOGA</a:t>
            </a:r>
            <a:r>
              <a:rPr lang="en-US" altLang="zh-TW" baseline="0" dirty="0" smtClean="0"/>
              <a:t> COARE:           Tropical Ocean – Global Atmosphere </a:t>
            </a:r>
          </a:p>
          <a:p>
            <a:r>
              <a:rPr lang="en-US" altLang="zh-TW" baseline="0" dirty="0" smtClean="0"/>
              <a:t>                          Coupled Ocean Atmosphere Response Experiment</a:t>
            </a:r>
          </a:p>
          <a:p>
            <a:endParaRPr lang="en-US" altLang="zh-TW"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由</a:t>
            </a:r>
            <a:r>
              <a:rPr lang="en-US" altLang="zh-TW" sz="1200" kern="1200" dirty="0" smtClean="0">
                <a:solidFill>
                  <a:schemeClr val="tx1"/>
                </a:solidFill>
                <a:effectLst/>
                <a:latin typeface="+mn-lt"/>
                <a:ea typeface="+mn-ea"/>
                <a:cs typeface="+mn-cs"/>
              </a:rPr>
              <a:t>4</a:t>
            </a:r>
            <a:r>
              <a:rPr lang="zh-TW" altLang="zh-TW" sz="1200" kern="1200" dirty="0" smtClean="0">
                <a:solidFill>
                  <a:schemeClr val="tx1"/>
                </a:solidFill>
                <a:effectLst/>
                <a:latin typeface="+mn-lt"/>
                <a:ea typeface="+mn-ea"/>
                <a:cs typeface="+mn-cs"/>
              </a:rPr>
              <a:t>個</a:t>
            </a:r>
            <a:r>
              <a:rPr lang="en-US" altLang="zh-TW" sz="1200" kern="1200" dirty="0" smtClean="0">
                <a:solidFill>
                  <a:schemeClr val="tx1"/>
                </a:solidFill>
                <a:effectLst/>
                <a:latin typeface="+mn-lt"/>
                <a:ea typeface="+mn-ea"/>
                <a:cs typeface="+mn-cs"/>
              </a:rPr>
              <a:t>MJO</a:t>
            </a:r>
            <a:r>
              <a:rPr lang="zh-TW" altLang="zh-TW" sz="1200" kern="1200" dirty="0" smtClean="0">
                <a:solidFill>
                  <a:schemeClr val="tx1"/>
                </a:solidFill>
                <a:effectLst/>
                <a:latin typeface="+mn-lt"/>
                <a:ea typeface="+mn-ea"/>
                <a:cs typeface="+mn-cs"/>
              </a:rPr>
              <a:t>個案中，探討</a:t>
            </a:r>
            <a:r>
              <a:rPr lang="en-US" altLang="zh-TW" sz="1200" kern="1200" dirty="0" smtClean="0">
                <a:solidFill>
                  <a:schemeClr val="tx1"/>
                </a:solidFill>
                <a:effectLst/>
                <a:latin typeface="+mn-lt"/>
                <a:ea typeface="+mn-ea"/>
                <a:cs typeface="+mn-cs"/>
              </a:rPr>
              <a:t>MJO-r</a:t>
            </a:r>
            <a:r>
              <a:rPr lang="zh-TW" altLang="zh-TW" sz="1200" kern="1200" dirty="0" smtClean="0">
                <a:solidFill>
                  <a:schemeClr val="tx1"/>
                </a:solidFill>
                <a:effectLst/>
                <a:latin typeface="+mn-lt"/>
                <a:ea typeface="+mn-ea"/>
                <a:cs typeface="+mn-cs"/>
              </a:rPr>
              <a:t>的改進，其中包括兩個發生在</a:t>
            </a:r>
            <a:r>
              <a:rPr lang="en-US" altLang="zh-TW" sz="1200" kern="1200" dirty="0" smtClean="0">
                <a:solidFill>
                  <a:schemeClr val="tx1"/>
                </a:solidFill>
                <a:effectLst/>
                <a:latin typeface="+mn-lt"/>
                <a:ea typeface="+mn-ea"/>
                <a:cs typeface="+mn-cs"/>
              </a:rPr>
              <a:t>TOGA COARE</a:t>
            </a:r>
            <a:r>
              <a:rPr lang="zh-TW" altLang="zh-TW" sz="1200" kern="1200" dirty="0" smtClean="0">
                <a:solidFill>
                  <a:schemeClr val="tx1"/>
                </a:solidFill>
                <a:effectLst/>
                <a:latin typeface="+mn-lt"/>
                <a:ea typeface="+mn-ea"/>
                <a:cs typeface="+mn-cs"/>
              </a:rPr>
              <a:t>期間的事件，另一個是在</a:t>
            </a:r>
            <a:r>
              <a:rPr lang="en-US" altLang="zh-TW" sz="1200" kern="1200" dirty="0" smtClean="0">
                <a:solidFill>
                  <a:schemeClr val="tx1"/>
                </a:solidFill>
                <a:effectLst/>
                <a:latin typeface="+mn-lt"/>
                <a:ea typeface="+mn-ea"/>
                <a:cs typeface="+mn-cs"/>
              </a:rPr>
              <a:t>06</a:t>
            </a:r>
            <a:r>
              <a:rPr lang="zh-TW" altLang="zh-TW" sz="1200" kern="1200" dirty="0" smtClean="0">
                <a:solidFill>
                  <a:schemeClr val="tx1"/>
                </a:solidFill>
                <a:effectLst/>
                <a:latin typeface="+mn-lt"/>
                <a:ea typeface="+mn-ea"/>
                <a:cs typeface="+mn-cs"/>
              </a:rPr>
              <a:t>年</a:t>
            </a:r>
            <a:r>
              <a:rPr lang="en-US" altLang="zh-TW" sz="1200" kern="1200" dirty="0" smtClean="0">
                <a:solidFill>
                  <a:schemeClr val="tx1"/>
                </a:solidFill>
                <a:effectLst/>
                <a:latin typeface="+mn-lt"/>
                <a:ea typeface="+mn-ea"/>
                <a:cs typeface="+mn-cs"/>
              </a:rPr>
              <a:t>12</a:t>
            </a:r>
            <a:r>
              <a:rPr lang="zh-TW" altLang="zh-TW" sz="1200" kern="1200" dirty="0" smtClean="0">
                <a:solidFill>
                  <a:schemeClr val="tx1"/>
                </a:solidFill>
                <a:effectLst/>
                <a:latin typeface="+mn-lt"/>
                <a:ea typeface="+mn-ea"/>
                <a:cs typeface="+mn-cs"/>
              </a:rPr>
              <a:t>月中至</a:t>
            </a:r>
            <a:r>
              <a:rPr lang="en-US" altLang="zh-TW" sz="1200" kern="1200" dirty="0" smtClean="0">
                <a:solidFill>
                  <a:schemeClr val="tx1"/>
                </a:solidFill>
                <a:effectLst/>
                <a:latin typeface="+mn-lt"/>
                <a:ea typeface="+mn-ea"/>
                <a:cs typeface="+mn-cs"/>
              </a:rPr>
              <a:t>07</a:t>
            </a:r>
            <a:r>
              <a:rPr lang="zh-TW" altLang="zh-TW" sz="1200" kern="1200" dirty="0" smtClean="0">
                <a:solidFill>
                  <a:schemeClr val="tx1"/>
                </a:solidFill>
                <a:effectLst/>
                <a:latin typeface="+mn-lt"/>
                <a:ea typeface="+mn-ea"/>
                <a:cs typeface="+mn-cs"/>
              </a:rPr>
              <a:t>年</a:t>
            </a:r>
            <a:r>
              <a:rPr lang="en-US" altLang="zh-TW" sz="1200" kern="1200" dirty="0" smtClean="0">
                <a:solidFill>
                  <a:schemeClr val="tx1"/>
                </a:solidFill>
                <a:effectLst/>
                <a:latin typeface="+mn-lt"/>
                <a:ea typeface="+mn-ea"/>
                <a:cs typeface="+mn-cs"/>
              </a:rPr>
              <a:t>1</a:t>
            </a:r>
            <a:r>
              <a:rPr lang="zh-TW" altLang="zh-TW" sz="1200" kern="1200" dirty="0" smtClean="0">
                <a:solidFill>
                  <a:schemeClr val="tx1"/>
                </a:solidFill>
                <a:effectLst/>
                <a:latin typeface="+mn-lt"/>
                <a:ea typeface="+mn-ea"/>
                <a:cs typeface="+mn-cs"/>
              </a:rPr>
              <a:t>月中的個案，最後一個是</a:t>
            </a:r>
            <a:r>
              <a:rPr lang="en-US" altLang="zh-TW" sz="1200" kern="1200" dirty="0" smtClean="0">
                <a:solidFill>
                  <a:schemeClr val="tx1"/>
                </a:solidFill>
                <a:effectLst/>
                <a:latin typeface="+mn-lt"/>
                <a:ea typeface="+mn-ea"/>
                <a:cs typeface="+mn-cs"/>
              </a:rPr>
              <a:t>DYNAMO</a:t>
            </a:r>
            <a:r>
              <a:rPr lang="zh-TW" altLang="zh-TW" sz="1200" kern="1200" dirty="0" smtClean="0">
                <a:solidFill>
                  <a:schemeClr val="tx1"/>
                </a:solidFill>
                <a:effectLst/>
                <a:latin typeface="+mn-lt"/>
                <a:ea typeface="+mn-ea"/>
                <a:cs typeface="+mn-cs"/>
              </a:rPr>
              <a:t>期間的一個比較受爭議的個案，因為在</a:t>
            </a:r>
            <a:r>
              <a:rPr lang="en-US" altLang="zh-TW" sz="1200" kern="1200" dirty="0" smtClean="0">
                <a:solidFill>
                  <a:schemeClr val="tx1"/>
                </a:solidFill>
                <a:effectLst/>
                <a:latin typeface="+mn-lt"/>
                <a:ea typeface="+mn-ea"/>
                <a:cs typeface="+mn-cs"/>
              </a:rPr>
              <a:t>MJO index</a:t>
            </a:r>
            <a:r>
              <a:rPr lang="zh-TW" altLang="zh-TW" sz="1200" kern="1200" dirty="0" smtClean="0">
                <a:solidFill>
                  <a:schemeClr val="tx1"/>
                </a:solidFill>
                <a:effectLst/>
                <a:latin typeface="+mn-lt"/>
                <a:ea typeface="+mn-ea"/>
                <a:cs typeface="+mn-cs"/>
              </a:rPr>
              <a:t>上沒有向東傳遞的特徵，不被認定為</a:t>
            </a:r>
            <a:r>
              <a:rPr lang="en-US" altLang="zh-TW" sz="1200" kern="1200" dirty="0" smtClean="0">
                <a:solidFill>
                  <a:schemeClr val="tx1"/>
                </a:solidFill>
                <a:effectLst/>
                <a:latin typeface="+mn-lt"/>
                <a:ea typeface="+mn-ea"/>
                <a:cs typeface="+mn-cs"/>
              </a:rPr>
              <a:t>MJO</a:t>
            </a:r>
            <a:r>
              <a:rPr lang="zh-TW" altLang="zh-TW" sz="1200" kern="1200" dirty="0" smtClean="0">
                <a:solidFill>
                  <a:schemeClr val="tx1"/>
                </a:solidFill>
                <a:effectLst/>
                <a:latin typeface="+mn-lt"/>
                <a:ea typeface="+mn-ea"/>
                <a:cs typeface="+mn-cs"/>
              </a:rPr>
              <a:t>事件，但是在</a:t>
            </a:r>
            <a:r>
              <a:rPr lang="en-US" altLang="zh-TW" sz="1200" kern="1200" dirty="0" smtClean="0">
                <a:solidFill>
                  <a:schemeClr val="tx1"/>
                </a:solidFill>
                <a:effectLst/>
                <a:latin typeface="+mn-lt"/>
                <a:ea typeface="+mn-ea"/>
                <a:cs typeface="+mn-cs"/>
              </a:rPr>
              <a:t>OLR</a:t>
            </a:r>
            <a:r>
              <a:rPr lang="zh-TW" altLang="zh-TW" sz="1200" kern="1200" dirty="0" smtClean="0">
                <a:solidFill>
                  <a:schemeClr val="tx1"/>
                </a:solidFill>
                <a:effectLst/>
                <a:latin typeface="+mn-lt"/>
                <a:ea typeface="+mn-ea"/>
                <a:cs typeface="+mn-cs"/>
              </a:rPr>
              <a:t>上卻有出現明顯的訊號。</a:t>
            </a:r>
          </a:p>
          <a:p>
            <a:endParaRPr lang="zh-TW" altLang="en-US" dirty="0"/>
          </a:p>
        </p:txBody>
      </p:sp>
      <p:sp>
        <p:nvSpPr>
          <p:cNvPr id="4" name="投影片編號版面配置區 3"/>
          <p:cNvSpPr>
            <a:spLocks noGrp="1"/>
          </p:cNvSpPr>
          <p:nvPr>
            <p:ph type="sldNum" sz="quarter" idx="10"/>
          </p:nvPr>
        </p:nvSpPr>
        <p:spPr/>
        <p:txBody>
          <a:bodyPr/>
          <a:lstStyle/>
          <a:p>
            <a:fld id="{025C87BB-F22B-4284-B894-3A87FC9AC09B}" type="slidenum">
              <a:rPr lang="zh-TW" altLang="en-US" smtClean="0"/>
              <a:t>14</a:t>
            </a:fld>
            <a:endParaRPr lang="zh-TW" altLang="en-US"/>
          </a:p>
        </p:txBody>
      </p:sp>
    </p:spTree>
    <p:extLst>
      <p:ext uri="{BB962C8B-B14F-4D97-AF65-F5344CB8AC3E}">
        <p14:creationId xmlns:p14="http://schemas.microsoft.com/office/powerpoint/2010/main" val="2884807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r>
              <a:rPr lang="zh-TW" altLang="zh-TW" sz="1200" kern="1200" dirty="0" smtClean="0">
                <a:solidFill>
                  <a:schemeClr val="tx1"/>
                </a:solidFill>
                <a:effectLst/>
                <a:latin typeface="+mn-lt"/>
                <a:ea typeface="+mn-ea"/>
                <a:cs typeface="+mn-cs"/>
              </a:rPr>
              <a:t>第一個</a:t>
            </a:r>
            <a:r>
              <a:rPr lang="en-US" altLang="zh-TW" sz="1200" kern="1200" dirty="0" smtClean="0">
                <a:solidFill>
                  <a:schemeClr val="tx1"/>
                </a:solidFill>
                <a:effectLst/>
                <a:latin typeface="+mn-lt"/>
                <a:ea typeface="+mn-ea"/>
                <a:cs typeface="+mn-cs"/>
              </a:rPr>
              <a:t>MJO</a:t>
            </a:r>
            <a:r>
              <a:rPr lang="zh-TW" altLang="zh-TW" sz="1200" kern="1200" dirty="0" smtClean="0">
                <a:solidFill>
                  <a:schemeClr val="tx1"/>
                </a:solidFill>
                <a:effectLst/>
                <a:latin typeface="+mn-lt"/>
                <a:ea typeface="+mn-ea"/>
                <a:cs typeface="+mn-cs"/>
              </a:rPr>
              <a:t>事件是發生在</a:t>
            </a:r>
            <a:r>
              <a:rPr lang="en-US" altLang="zh-TW" sz="1200" kern="1200" dirty="0" smtClean="0">
                <a:solidFill>
                  <a:schemeClr val="tx1"/>
                </a:solidFill>
                <a:effectLst/>
                <a:latin typeface="+mn-lt"/>
                <a:ea typeface="+mn-ea"/>
                <a:cs typeface="+mn-cs"/>
              </a:rPr>
              <a:t>11</a:t>
            </a:r>
            <a:r>
              <a:rPr lang="zh-TW" altLang="zh-TW" sz="1200" kern="1200" dirty="0" smtClean="0">
                <a:solidFill>
                  <a:schemeClr val="tx1"/>
                </a:solidFill>
                <a:effectLst/>
                <a:latin typeface="+mn-lt"/>
                <a:ea typeface="+mn-ea"/>
                <a:cs typeface="+mn-cs"/>
              </a:rPr>
              <a:t>月底</a:t>
            </a:r>
            <a:r>
              <a:rPr lang="en-US" altLang="zh-TW" sz="1200" kern="1200" dirty="0" smtClean="0">
                <a:solidFill>
                  <a:schemeClr val="tx1"/>
                </a:solidFill>
                <a:effectLst/>
                <a:latin typeface="+mn-lt"/>
                <a:ea typeface="+mn-ea"/>
                <a:cs typeface="+mn-cs"/>
              </a:rPr>
              <a:t>12</a:t>
            </a:r>
            <a:r>
              <a:rPr lang="zh-TW" altLang="zh-TW" sz="1200" kern="1200" dirty="0" smtClean="0">
                <a:solidFill>
                  <a:schemeClr val="tx1"/>
                </a:solidFill>
                <a:effectLst/>
                <a:latin typeface="+mn-lt"/>
                <a:ea typeface="+mn-ea"/>
                <a:cs typeface="+mn-cs"/>
              </a:rPr>
              <a:t>月初，之後轉為較為乾燥的環境，</a:t>
            </a:r>
            <a:r>
              <a:rPr lang="en-US" altLang="zh-TW" sz="1200" kern="1200" dirty="0" smtClean="0">
                <a:solidFill>
                  <a:schemeClr val="tx1"/>
                </a:solidFill>
                <a:effectLst/>
                <a:latin typeface="+mn-lt"/>
                <a:ea typeface="+mn-ea"/>
                <a:cs typeface="+mn-cs"/>
              </a:rPr>
              <a:t>MJO</a:t>
            </a:r>
            <a:r>
              <a:rPr lang="zh-TW" altLang="zh-TW" sz="1200" kern="1200" dirty="0" smtClean="0">
                <a:solidFill>
                  <a:schemeClr val="tx1"/>
                </a:solidFill>
                <a:effectLst/>
                <a:latin typeface="+mn-lt"/>
                <a:ea typeface="+mn-ea"/>
                <a:cs typeface="+mn-cs"/>
              </a:rPr>
              <a:t>減弱，之後在西太平洋逐漸增強，到達換日線達到及職後就減弱了，</a:t>
            </a:r>
          </a:p>
          <a:p>
            <a:r>
              <a:rPr lang="zh-TW" altLang="zh-TW" sz="1200" kern="1200" dirty="0" smtClean="0">
                <a:solidFill>
                  <a:schemeClr val="tx1"/>
                </a:solidFill>
                <a:effectLst/>
                <a:latin typeface="+mn-lt"/>
                <a:ea typeface="+mn-ea"/>
                <a:cs typeface="+mn-cs"/>
              </a:rPr>
              <a:t>第二個</a:t>
            </a:r>
            <a:r>
              <a:rPr lang="en-US" altLang="zh-TW" sz="1200" kern="1200" dirty="0" smtClean="0">
                <a:solidFill>
                  <a:schemeClr val="tx1"/>
                </a:solidFill>
                <a:effectLst/>
                <a:latin typeface="+mn-lt"/>
                <a:ea typeface="+mn-ea"/>
                <a:cs typeface="+mn-cs"/>
              </a:rPr>
              <a:t>MJO</a:t>
            </a:r>
            <a:r>
              <a:rPr lang="zh-TW" altLang="zh-TW" sz="1200" kern="1200" dirty="0" smtClean="0">
                <a:solidFill>
                  <a:schemeClr val="tx1"/>
                </a:solidFill>
                <a:effectLst/>
                <a:latin typeface="+mn-lt"/>
                <a:ea typeface="+mn-ea"/>
                <a:cs typeface="+mn-cs"/>
              </a:rPr>
              <a:t>事件發生於</a:t>
            </a:r>
            <a:r>
              <a:rPr lang="en-US" altLang="zh-TW" sz="1200" kern="1200" dirty="0" smtClean="0">
                <a:solidFill>
                  <a:schemeClr val="tx1"/>
                </a:solidFill>
                <a:effectLst/>
                <a:latin typeface="+mn-lt"/>
                <a:ea typeface="+mn-ea"/>
                <a:cs typeface="+mn-cs"/>
              </a:rPr>
              <a:t>1</a:t>
            </a:r>
            <a:r>
              <a:rPr lang="zh-TW" altLang="zh-TW" sz="1200" kern="1200" dirty="0" smtClean="0">
                <a:solidFill>
                  <a:schemeClr val="tx1"/>
                </a:solidFill>
                <a:effectLst/>
                <a:latin typeface="+mn-lt"/>
                <a:ea typeface="+mn-ea"/>
                <a:cs typeface="+mn-cs"/>
              </a:rPr>
              <a:t>月初，從非洲地區開始發展，</a:t>
            </a:r>
            <a:r>
              <a:rPr lang="en-US" altLang="zh-TW" sz="1200" kern="1200" dirty="0" smtClean="0">
                <a:solidFill>
                  <a:schemeClr val="tx1"/>
                </a:solidFill>
                <a:effectLst/>
                <a:latin typeface="+mn-lt"/>
                <a:ea typeface="+mn-ea"/>
                <a:cs typeface="+mn-cs"/>
              </a:rPr>
              <a:t>OLR</a:t>
            </a:r>
            <a:r>
              <a:rPr lang="zh-TW" altLang="zh-TW" sz="1200" kern="1200" dirty="0" smtClean="0">
                <a:solidFill>
                  <a:schemeClr val="tx1"/>
                </a:solidFill>
                <a:effectLst/>
                <a:latin typeface="+mn-lt"/>
                <a:ea typeface="+mn-ea"/>
                <a:cs typeface="+mn-cs"/>
              </a:rPr>
              <a:t>有兩個</a:t>
            </a:r>
            <a:r>
              <a:rPr lang="en-US" altLang="zh-TW" sz="1200" kern="1200" dirty="0" smtClean="0">
                <a:solidFill>
                  <a:schemeClr val="tx1"/>
                </a:solidFill>
                <a:effectLst/>
                <a:latin typeface="+mn-lt"/>
                <a:ea typeface="+mn-ea"/>
                <a:cs typeface="+mn-cs"/>
              </a:rPr>
              <a:t>peak</a:t>
            </a:r>
            <a:r>
              <a:rPr lang="zh-TW" altLang="zh-TW" sz="1200" kern="1200" dirty="0" smtClean="0">
                <a:solidFill>
                  <a:schemeClr val="tx1"/>
                </a:solidFill>
                <a:effectLst/>
                <a:latin typeface="+mn-lt"/>
                <a:ea typeface="+mn-ea"/>
                <a:cs typeface="+mn-cs"/>
              </a:rPr>
              <a:t>值，分別位在印度洋海域和換日線</a:t>
            </a:r>
            <a:r>
              <a:rPr lang="en-US" altLang="zh-TW" sz="1200" kern="1200" dirty="0" smtClean="0">
                <a:solidFill>
                  <a:schemeClr val="tx1"/>
                </a:solidFill>
                <a:effectLst/>
                <a:latin typeface="+mn-lt"/>
                <a:ea typeface="+mn-ea"/>
                <a:cs typeface="+mn-cs"/>
              </a:rPr>
              <a:t>180E</a:t>
            </a:r>
            <a:r>
              <a:rPr lang="zh-TW" altLang="zh-TW" sz="1200" kern="1200" dirty="0" smtClean="0">
                <a:solidFill>
                  <a:schemeClr val="tx1"/>
                </a:solidFill>
                <a:effectLst/>
                <a:latin typeface="+mn-lt"/>
                <a:ea typeface="+mn-ea"/>
                <a:cs typeface="+mn-cs"/>
              </a:rPr>
              <a:t>。</a:t>
            </a:r>
          </a:p>
          <a:p>
            <a:r>
              <a:rPr lang="zh-TW" altLang="zh-TW" sz="1200" kern="1200" dirty="0" smtClean="0">
                <a:solidFill>
                  <a:schemeClr val="tx1"/>
                </a:solidFill>
                <a:effectLst/>
                <a:latin typeface="+mn-lt"/>
                <a:ea typeface="+mn-ea"/>
                <a:cs typeface="+mn-cs"/>
              </a:rPr>
              <a:t>從</a:t>
            </a:r>
            <a:r>
              <a:rPr lang="en-US" altLang="zh-TW" sz="1200" kern="1200" dirty="0" smtClean="0">
                <a:solidFill>
                  <a:schemeClr val="tx1"/>
                </a:solidFill>
                <a:effectLst/>
                <a:latin typeface="+mn-lt"/>
                <a:ea typeface="+mn-ea"/>
                <a:cs typeface="+mn-cs"/>
              </a:rPr>
              <a:t>amplitudes</a:t>
            </a:r>
            <a:r>
              <a:rPr lang="zh-TW" altLang="zh-TW" sz="1200" kern="1200" dirty="0" smtClean="0">
                <a:solidFill>
                  <a:schemeClr val="tx1"/>
                </a:solidFill>
                <a:effectLst/>
                <a:latin typeface="+mn-lt"/>
                <a:ea typeface="+mn-ea"/>
                <a:cs typeface="+mn-cs"/>
              </a:rPr>
              <a:t>上</a:t>
            </a:r>
            <a:r>
              <a:rPr lang="en-US" altLang="zh-TW" sz="1200" kern="1200" dirty="0" smtClean="0">
                <a:solidFill>
                  <a:schemeClr val="tx1"/>
                </a:solidFill>
                <a:effectLst/>
                <a:latin typeface="+mn-lt"/>
                <a:ea typeface="+mn-ea"/>
                <a:cs typeface="+mn-cs"/>
              </a:rPr>
              <a:t>RMM</a:t>
            </a:r>
            <a:r>
              <a:rPr lang="zh-TW" altLang="zh-TW"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RMM-r</a:t>
            </a:r>
            <a:r>
              <a:rPr lang="zh-TW" altLang="zh-TW" sz="1200" kern="1200" dirty="0" smtClean="0">
                <a:solidFill>
                  <a:schemeClr val="tx1"/>
                </a:solidFill>
                <a:effectLst/>
                <a:latin typeface="+mn-lt"/>
                <a:ea typeface="+mn-ea"/>
                <a:cs typeface="+mn-cs"/>
              </a:rPr>
              <a:t>兩者大致上都有抓到這兩個</a:t>
            </a:r>
            <a:r>
              <a:rPr lang="en-US" altLang="zh-TW" sz="1200" kern="1200" dirty="0" smtClean="0">
                <a:solidFill>
                  <a:schemeClr val="tx1"/>
                </a:solidFill>
                <a:effectLst/>
                <a:latin typeface="+mn-lt"/>
                <a:ea typeface="+mn-ea"/>
                <a:cs typeface="+mn-cs"/>
              </a:rPr>
              <a:t>MJO</a:t>
            </a:r>
            <a:r>
              <a:rPr lang="zh-TW" altLang="zh-TW" sz="1200" kern="1200" dirty="0" smtClean="0">
                <a:solidFill>
                  <a:schemeClr val="tx1"/>
                </a:solidFill>
                <a:effectLst/>
                <a:latin typeface="+mn-lt"/>
                <a:ea typeface="+mn-ea"/>
                <a:cs typeface="+mn-cs"/>
              </a:rPr>
              <a:t>事件的肇始時間跟</a:t>
            </a:r>
            <a:r>
              <a:rPr lang="en-US" altLang="zh-TW" sz="1200" kern="1200" dirty="0" smtClean="0">
                <a:solidFill>
                  <a:schemeClr val="tx1"/>
                </a:solidFill>
                <a:effectLst/>
                <a:latin typeface="+mn-lt"/>
                <a:ea typeface="+mn-ea"/>
                <a:cs typeface="+mn-cs"/>
              </a:rPr>
              <a:t>OLR</a:t>
            </a:r>
            <a:r>
              <a:rPr lang="zh-TW" altLang="zh-TW" sz="1200" kern="1200" dirty="0" smtClean="0">
                <a:solidFill>
                  <a:schemeClr val="tx1"/>
                </a:solidFill>
                <a:effectLst/>
                <a:latin typeface="+mn-lt"/>
                <a:ea typeface="+mn-ea"/>
                <a:cs typeface="+mn-cs"/>
              </a:rPr>
              <a:t>的極值，主要的差異是發生在</a:t>
            </a:r>
            <a:r>
              <a:rPr lang="en-US" altLang="zh-TW" sz="1200" kern="1200" dirty="0" smtClean="0">
                <a:solidFill>
                  <a:schemeClr val="tx1"/>
                </a:solidFill>
                <a:effectLst/>
                <a:latin typeface="+mn-lt"/>
                <a:ea typeface="+mn-ea"/>
                <a:cs typeface="+mn-cs"/>
              </a:rPr>
              <a:t>12/21</a:t>
            </a:r>
            <a:r>
              <a:rPr lang="zh-TW" altLang="zh-TW" sz="1200" kern="1200" dirty="0" smtClean="0">
                <a:solidFill>
                  <a:schemeClr val="tx1"/>
                </a:solidFill>
                <a:effectLst/>
                <a:latin typeface="+mn-lt"/>
                <a:ea typeface="+mn-ea"/>
                <a:cs typeface="+mn-cs"/>
              </a:rPr>
              <a:t>日</a:t>
            </a:r>
            <a:r>
              <a:rPr lang="en-US" altLang="zh-TW" sz="1200" kern="1200" dirty="0" smtClean="0">
                <a:solidFill>
                  <a:schemeClr val="tx1"/>
                </a:solidFill>
                <a:effectLst/>
                <a:latin typeface="+mn-lt"/>
                <a:ea typeface="+mn-ea"/>
                <a:cs typeface="+mn-cs"/>
              </a:rPr>
              <a:t>MJO</a:t>
            </a:r>
            <a:r>
              <a:rPr lang="zh-TW" altLang="zh-TW" sz="1200" kern="1200" dirty="0" smtClean="0">
                <a:solidFill>
                  <a:schemeClr val="tx1"/>
                </a:solidFill>
                <a:effectLst/>
                <a:latin typeface="+mn-lt"/>
                <a:ea typeface="+mn-ea"/>
                <a:cs typeface="+mn-cs"/>
              </a:rPr>
              <a:t>有稍微增強，而</a:t>
            </a:r>
            <a:r>
              <a:rPr lang="en-US" altLang="zh-TW" sz="1200" kern="1200" dirty="0" smtClean="0">
                <a:solidFill>
                  <a:schemeClr val="tx1"/>
                </a:solidFill>
                <a:effectLst/>
                <a:latin typeface="+mn-lt"/>
                <a:ea typeface="+mn-ea"/>
                <a:cs typeface="+mn-cs"/>
              </a:rPr>
              <a:t>RMM-r</a:t>
            </a:r>
            <a:r>
              <a:rPr lang="zh-TW" altLang="zh-TW" sz="1200" kern="1200" dirty="0" smtClean="0">
                <a:solidFill>
                  <a:schemeClr val="tx1"/>
                </a:solidFill>
                <a:effectLst/>
                <a:latin typeface="+mn-lt"/>
                <a:ea typeface="+mn-ea"/>
                <a:cs typeface="+mn-cs"/>
              </a:rPr>
              <a:t>的</a:t>
            </a:r>
            <a:r>
              <a:rPr lang="en-US" altLang="zh-TW" sz="1200" kern="1200" dirty="0" smtClean="0">
                <a:solidFill>
                  <a:schemeClr val="tx1"/>
                </a:solidFill>
                <a:effectLst/>
                <a:latin typeface="+mn-lt"/>
                <a:ea typeface="+mn-ea"/>
                <a:cs typeface="+mn-cs"/>
              </a:rPr>
              <a:t>amplitude</a:t>
            </a:r>
            <a:r>
              <a:rPr lang="zh-TW" altLang="zh-TW" sz="1200" kern="1200" dirty="0" smtClean="0">
                <a:solidFill>
                  <a:schemeClr val="tx1"/>
                </a:solidFill>
                <a:effectLst/>
                <a:latin typeface="+mn-lt"/>
                <a:ea typeface="+mn-ea"/>
                <a:cs typeface="+mn-cs"/>
              </a:rPr>
              <a:t>也增強到</a:t>
            </a:r>
            <a:r>
              <a:rPr lang="en-US" altLang="zh-TW" sz="1200" kern="1200" dirty="0" smtClean="0">
                <a:solidFill>
                  <a:schemeClr val="tx1"/>
                </a:solidFill>
                <a:effectLst/>
                <a:latin typeface="+mn-lt"/>
                <a:ea typeface="+mn-ea"/>
                <a:cs typeface="+mn-cs"/>
              </a:rPr>
              <a:t>1.5</a:t>
            </a:r>
            <a:r>
              <a:rPr lang="zh-TW" altLang="zh-TW" sz="1200" kern="1200" dirty="0" smtClean="0">
                <a:solidFill>
                  <a:schemeClr val="tx1"/>
                </a:solidFill>
                <a:effectLst/>
                <a:latin typeface="+mn-lt"/>
                <a:ea typeface="+mn-ea"/>
                <a:cs typeface="+mn-cs"/>
              </a:rPr>
              <a:t>，與資料一致，之後再換日線，強度達到最強，</a:t>
            </a:r>
            <a:r>
              <a:rPr lang="en-US" altLang="zh-TW" sz="1200" kern="1200" dirty="0" smtClean="0">
                <a:solidFill>
                  <a:schemeClr val="tx1"/>
                </a:solidFill>
                <a:effectLst/>
                <a:latin typeface="+mn-lt"/>
                <a:ea typeface="+mn-ea"/>
                <a:cs typeface="+mn-cs"/>
              </a:rPr>
              <a:t>RMM</a:t>
            </a:r>
            <a:r>
              <a:rPr lang="zh-TW" altLang="zh-TW"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RMM-r</a:t>
            </a:r>
            <a:r>
              <a:rPr lang="zh-TW" altLang="zh-TW" sz="1200" kern="1200" dirty="0" smtClean="0">
                <a:solidFill>
                  <a:schemeClr val="tx1"/>
                </a:solidFill>
                <a:effectLst/>
                <a:latin typeface="+mn-lt"/>
                <a:ea typeface="+mn-ea"/>
                <a:cs typeface="+mn-cs"/>
              </a:rPr>
              <a:t>的</a:t>
            </a:r>
            <a:r>
              <a:rPr lang="en-US" altLang="zh-TW" sz="1200" kern="1200" dirty="0" smtClean="0">
                <a:solidFill>
                  <a:schemeClr val="tx1"/>
                </a:solidFill>
                <a:effectLst/>
                <a:latin typeface="+mn-lt"/>
                <a:ea typeface="+mn-ea"/>
                <a:cs typeface="+mn-cs"/>
              </a:rPr>
              <a:t>amplitude</a:t>
            </a:r>
            <a:r>
              <a:rPr lang="zh-TW" altLang="zh-TW" sz="1200" kern="1200" dirty="0" smtClean="0">
                <a:solidFill>
                  <a:schemeClr val="tx1"/>
                </a:solidFill>
                <a:effectLst/>
                <a:latin typeface="+mn-lt"/>
                <a:ea typeface="+mn-ea"/>
                <a:cs typeface="+mn-cs"/>
              </a:rPr>
              <a:t>也達到極值，且</a:t>
            </a:r>
            <a:r>
              <a:rPr lang="en-US" altLang="zh-TW" sz="1200" kern="1200" dirty="0" smtClean="0">
                <a:solidFill>
                  <a:schemeClr val="tx1"/>
                </a:solidFill>
                <a:effectLst/>
                <a:latin typeface="+mn-lt"/>
                <a:ea typeface="+mn-ea"/>
                <a:cs typeface="+mn-cs"/>
              </a:rPr>
              <a:t>RMM-r</a:t>
            </a:r>
            <a:r>
              <a:rPr lang="zh-TW" altLang="zh-TW" sz="1200" kern="1200" dirty="0" smtClean="0">
                <a:solidFill>
                  <a:schemeClr val="tx1"/>
                </a:solidFill>
                <a:effectLst/>
                <a:latin typeface="+mn-lt"/>
                <a:ea typeface="+mn-ea"/>
                <a:cs typeface="+mn-cs"/>
              </a:rPr>
              <a:t>較</a:t>
            </a:r>
            <a:r>
              <a:rPr lang="en-US" altLang="zh-TW" sz="1200" kern="1200" dirty="0" smtClean="0">
                <a:solidFill>
                  <a:schemeClr val="tx1"/>
                </a:solidFill>
                <a:effectLst/>
                <a:latin typeface="+mn-lt"/>
                <a:ea typeface="+mn-ea"/>
                <a:cs typeface="+mn-cs"/>
              </a:rPr>
              <a:t>RMM</a:t>
            </a:r>
            <a:r>
              <a:rPr lang="zh-TW" altLang="zh-TW" sz="1200" kern="1200" dirty="0" smtClean="0">
                <a:solidFill>
                  <a:schemeClr val="tx1"/>
                </a:solidFill>
                <a:effectLst/>
                <a:latin typeface="+mn-lt"/>
                <a:ea typeface="+mn-ea"/>
                <a:cs typeface="+mn-cs"/>
              </a:rPr>
              <a:t>強度強。在第二是建中，</a:t>
            </a:r>
            <a:r>
              <a:rPr lang="en-US" altLang="zh-TW" sz="1200" kern="1200" dirty="0" smtClean="0">
                <a:solidFill>
                  <a:schemeClr val="tx1"/>
                </a:solidFill>
                <a:effectLst/>
                <a:latin typeface="+mn-lt"/>
                <a:ea typeface="+mn-ea"/>
                <a:cs typeface="+mn-cs"/>
              </a:rPr>
              <a:t>RMM</a:t>
            </a:r>
            <a:r>
              <a:rPr lang="zh-TW" altLang="zh-TW"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RMM-r</a:t>
            </a:r>
            <a:r>
              <a:rPr lang="zh-TW" altLang="zh-TW" sz="1200" kern="1200" dirty="0" smtClean="0">
                <a:solidFill>
                  <a:schemeClr val="tx1"/>
                </a:solidFill>
                <a:effectLst/>
                <a:latin typeface="+mn-lt"/>
                <a:ea typeface="+mn-ea"/>
                <a:cs typeface="+mn-cs"/>
              </a:rPr>
              <a:t>的</a:t>
            </a:r>
            <a:r>
              <a:rPr lang="en-US" altLang="zh-TW" sz="1200" kern="1200" dirty="0" smtClean="0">
                <a:solidFill>
                  <a:schemeClr val="tx1"/>
                </a:solidFill>
                <a:effectLst/>
                <a:latin typeface="+mn-lt"/>
                <a:ea typeface="+mn-ea"/>
                <a:cs typeface="+mn-cs"/>
              </a:rPr>
              <a:t>amplitude</a:t>
            </a:r>
            <a:r>
              <a:rPr lang="zh-TW" altLang="zh-TW" sz="1200" kern="1200" dirty="0" smtClean="0">
                <a:solidFill>
                  <a:schemeClr val="tx1"/>
                </a:solidFill>
                <a:effectLst/>
                <a:latin typeface="+mn-lt"/>
                <a:ea typeface="+mn-ea"/>
                <a:cs typeface="+mn-cs"/>
              </a:rPr>
              <a:t>表現較為類似，也都有抓到兩個</a:t>
            </a:r>
            <a:r>
              <a:rPr lang="en-US" altLang="zh-TW" sz="1200" kern="1200" dirty="0" smtClean="0">
                <a:solidFill>
                  <a:schemeClr val="tx1"/>
                </a:solidFill>
                <a:effectLst/>
                <a:latin typeface="+mn-lt"/>
                <a:ea typeface="+mn-ea"/>
                <a:cs typeface="+mn-cs"/>
              </a:rPr>
              <a:t>peek</a:t>
            </a:r>
            <a:r>
              <a:rPr lang="zh-TW" altLang="zh-TW" sz="1200" kern="1200" dirty="0" smtClean="0">
                <a:solidFill>
                  <a:schemeClr val="tx1"/>
                </a:solidFill>
                <a:effectLst/>
                <a:latin typeface="+mn-lt"/>
                <a:ea typeface="+mn-ea"/>
                <a:cs typeface="+mn-cs"/>
              </a:rPr>
              <a:t>值。再從兩個矩陣的</a:t>
            </a:r>
            <a:r>
              <a:rPr lang="en-US" altLang="zh-TW" sz="1200" kern="1200" dirty="0" smtClean="0">
                <a:solidFill>
                  <a:schemeClr val="tx1"/>
                </a:solidFill>
                <a:effectLst/>
                <a:latin typeface="+mn-lt"/>
                <a:ea typeface="+mn-ea"/>
                <a:cs typeface="+mn-cs"/>
              </a:rPr>
              <a:t>OLR</a:t>
            </a:r>
            <a:r>
              <a:rPr lang="zh-TW" altLang="zh-TW" sz="1200" kern="1200" dirty="0" smtClean="0">
                <a:solidFill>
                  <a:schemeClr val="tx1"/>
                </a:solidFill>
                <a:effectLst/>
                <a:latin typeface="+mn-lt"/>
                <a:ea typeface="+mn-ea"/>
                <a:cs typeface="+mn-cs"/>
              </a:rPr>
              <a:t>時序圖來看，在</a:t>
            </a:r>
            <a:r>
              <a:rPr lang="en-US" altLang="zh-TW" sz="1200" kern="1200" dirty="0" smtClean="0">
                <a:solidFill>
                  <a:schemeClr val="tx1"/>
                </a:solidFill>
                <a:effectLst/>
                <a:latin typeface="+mn-lt"/>
                <a:ea typeface="+mn-ea"/>
                <a:cs typeface="+mn-cs"/>
              </a:rPr>
              <a:t>RMM-r</a:t>
            </a:r>
            <a:r>
              <a:rPr lang="zh-TW" altLang="zh-TW" sz="1200" kern="1200" dirty="0" smtClean="0">
                <a:solidFill>
                  <a:schemeClr val="tx1"/>
                </a:solidFill>
                <a:effectLst/>
                <a:latin typeface="+mn-lt"/>
                <a:ea typeface="+mn-ea"/>
                <a:cs typeface="+mn-cs"/>
              </a:rPr>
              <a:t>所表現出來的</a:t>
            </a:r>
            <a:r>
              <a:rPr lang="en-US" altLang="zh-TW" sz="1200" kern="1200" dirty="0" smtClean="0">
                <a:solidFill>
                  <a:schemeClr val="tx1"/>
                </a:solidFill>
                <a:effectLst/>
                <a:latin typeface="+mn-lt"/>
                <a:ea typeface="+mn-ea"/>
                <a:cs typeface="+mn-cs"/>
              </a:rPr>
              <a:t>OLR</a:t>
            </a:r>
            <a:r>
              <a:rPr lang="zh-TW" altLang="zh-TW" sz="1200" kern="1200" dirty="0" smtClean="0">
                <a:solidFill>
                  <a:schemeClr val="tx1"/>
                </a:solidFill>
                <a:effectLst/>
                <a:latin typeface="+mn-lt"/>
                <a:ea typeface="+mn-ea"/>
                <a:cs typeface="+mn-cs"/>
              </a:rPr>
              <a:t>強度較接近原始資料，像是在第一事件中的兩個極值，以及在第二是件中，在印度洋和西太平洋的強度皆較</a:t>
            </a:r>
            <a:r>
              <a:rPr lang="en-US" altLang="zh-TW" sz="1200" kern="1200" dirty="0" smtClean="0">
                <a:solidFill>
                  <a:schemeClr val="tx1"/>
                </a:solidFill>
                <a:effectLst/>
                <a:latin typeface="+mn-lt"/>
                <a:ea typeface="+mn-ea"/>
                <a:cs typeface="+mn-cs"/>
              </a:rPr>
              <a:t>RMM</a:t>
            </a:r>
            <a:r>
              <a:rPr lang="zh-TW" altLang="zh-TW" sz="1200" kern="1200" dirty="0" smtClean="0">
                <a:solidFill>
                  <a:schemeClr val="tx1"/>
                </a:solidFill>
                <a:effectLst/>
                <a:latin typeface="+mn-lt"/>
                <a:ea typeface="+mn-ea"/>
                <a:cs typeface="+mn-cs"/>
              </a:rPr>
              <a:t>強。</a:t>
            </a:r>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025C87BB-F22B-4284-B894-3A87FC9AC09B}" type="slidenum">
              <a:rPr lang="zh-TW" altLang="en-US" smtClean="0"/>
              <a:t>15</a:t>
            </a:fld>
            <a:endParaRPr lang="zh-TW" altLang="en-US"/>
          </a:p>
        </p:txBody>
      </p:sp>
    </p:spTree>
    <p:extLst>
      <p:ext uri="{BB962C8B-B14F-4D97-AF65-F5344CB8AC3E}">
        <p14:creationId xmlns:p14="http://schemas.microsoft.com/office/powerpoint/2010/main" val="2394878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r>
              <a:rPr lang="zh-TW" altLang="zh-TW" sz="1200" kern="1200" dirty="0" smtClean="0">
                <a:solidFill>
                  <a:schemeClr val="tx1"/>
                </a:solidFill>
                <a:effectLst/>
                <a:latin typeface="+mn-lt"/>
                <a:ea typeface="+mn-ea"/>
                <a:cs typeface="+mn-cs"/>
              </a:rPr>
              <a:t>第一個事件，</a:t>
            </a:r>
            <a:r>
              <a:rPr lang="en-US" altLang="zh-TW" sz="1200" kern="1200" dirty="0" smtClean="0">
                <a:solidFill>
                  <a:schemeClr val="tx1"/>
                </a:solidFill>
                <a:effectLst/>
                <a:latin typeface="+mn-lt"/>
                <a:ea typeface="+mn-ea"/>
                <a:cs typeface="+mn-cs"/>
              </a:rPr>
              <a:t>RMM-r</a:t>
            </a:r>
            <a:r>
              <a:rPr lang="zh-TW" altLang="zh-TW" sz="1200" kern="1200" dirty="0" smtClean="0">
                <a:solidFill>
                  <a:schemeClr val="tx1"/>
                </a:solidFill>
                <a:effectLst/>
                <a:latin typeface="+mn-lt"/>
                <a:ea typeface="+mn-ea"/>
                <a:cs typeface="+mn-cs"/>
              </a:rPr>
              <a:t>起始位置在印度洋西岸，</a:t>
            </a:r>
            <a:r>
              <a:rPr lang="en-US" altLang="zh-TW" sz="1200" kern="1200" dirty="0" smtClean="0">
                <a:solidFill>
                  <a:schemeClr val="tx1"/>
                </a:solidFill>
                <a:effectLst/>
                <a:latin typeface="+mn-lt"/>
                <a:ea typeface="+mn-ea"/>
                <a:cs typeface="+mn-cs"/>
              </a:rPr>
              <a:t>RMM-r</a:t>
            </a:r>
            <a:r>
              <a:rPr lang="zh-TW" altLang="zh-TW" sz="1200" kern="1200" dirty="0" smtClean="0">
                <a:solidFill>
                  <a:schemeClr val="tx1"/>
                </a:solidFill>
                <a:effectLst/>
                <a:latin typeface="+mn-lt"/>
                <a:ea typeface="+mn-ea"/>
                <a:cs typeface="+mn-cs"/>
              </a:rPr>
              <a:t>較</a:t>
            </a:r>
            <a:r>
              <a:rPr lang="en-US" altLang="zh-TW" sz="1200" kern="1200" dirty="0" smtClean="0">
                <a:solidFill>
                  <a:schemeClr val="tx1"/>
                </a:solidFill>
                <a:effectLst/>
                <a:latin typeface="+mn-lt"/>
                <a:ea typeface="+mn-ea"/>
                <a:cs typeface="+mn-cs"/>
              </a:rPr>
              <a:t>RMM</a:t>
            </a:r>
            <a:r>
              <a:rPr lang="zh-TW" altLang="zh-TW" sz="1200" kern="1200" dirty="0" smtClean="0">
                <a:solidFill>
                  <a:schemeClr val="tx1"/>
                </a:solidFill>
                <a:effectLst/>
                <a:latin typeface="+mn-lt"/>
                <a:ea typeface="+mn-ea"/>
                <a:cs typeface="+mn-cs"/>
              </a:rPr>
              <a:t>起始時間偏東，相位</a:t>
            </a:r>
            <a:r>
              <a:rPr lang="en-US" altLang="zh-TW" sz="1200" kern="1200" dirty="0" smtClean="0">
                <a:solidFill>
                  <a:schemeClr val="tx1"/>
                </a:solidFill>
                <a:effectLst/>
                <a:latin typeface="+mn-lt"/>
                <a:ea typeface="+mn-ea"/>
                <a:cs typeface="+mn-cs"/>
              </a:rPr>
              <a:t>2</a:t>
            </a:r>
            <a:r>
              <a:rPr lang="zh-TW" altLang="zh-TW" sz="1200" kern="1200" dirty="0" smtClean="0">
                <a:solidFill>
                  <a:schemeClr val="tx1"/>
                </a:solidFill>
                <a:effectLst/>
                <a:latin typeface="+mn-lt"/>
                <a:ea typeface="+mn-ea"/>
                <a:cs typeface="+mn-cs"/>
              </a:rPr>
              <a:t>在印度洋位置，維持震幅強度在</a:t>
            </a:r>
            <a:r>
              <a:rPr lang="en-US" altLang="zh-TW" sz="1200" kern="1200" dirty="0" smtClean="0">
                <a:solidFill>
                  <a:schemeClr val="tx1"/>
                </a:solidFill>
                <a:effectLst/>
                <a:latin typeface="+mn-lt"/>
                <a:ea typeface="+mn-ea"/>
                <a:cs typeface="+mn-cs"/>
              </a:rPr>
              <a:t>1</a:t>
            </a:r>
            <a:r>
              <a:rPr lang="zh-TW" altLang="zh-TW" sz="1200" kern="1200" dirty="0" smtClean="0">
                <a:solidFill>
                  <a:schemeClr val="tx1"/>
                </a:solidFill>
                <a:effectLst/>
                <a:latin typeface="+mn-lt"/>
                <a:ea typeface="+mn-ea"/>
                <a:cs typeface="+mn-cs"/>
              </a:rPr>
              <a:t>以上和</a:t>
            </a:r>
            <a:r>
              <a:rPr lang="en-US" altLang="zh-TW" sz="1200" kern="1200" dirty="0" smtClean="0">
                <a:solidFill>
                  <a:schemeClr val="tx1"/>
                </a:solidFill>
                <a:effectLst/>
                <a:latin typeface="+mn-lt"/>
                <a:ea typeface="+mn-ea"/>
                <a:cs typeface="+mn-cs"/>
              </a:rPr>
              <a:t>5.6</a:t>
            </a:r>
            <a:r>
              <a:rPr lang="zh-TW" altLang="zh-TW" sz="1200" kern="1200" dirty="0" smtClean="0">
                <a:solidFill>
                  <a:schemeClr val="tx1"/>
                </a:solidFill>
                <a:effectLst/>
                <a:latin typeface="+mn-lt"/>
                <a:ea typeface="+mn-ea"/>
                <a:cs typeface="+mn-cs"/>
              </a:rPr>
              <a:t>的</a:t>
            </a:r>
            <a:r>
              <a:rPr lang="en-US" altLang="zh-TW" sz="1200" kern="1200" dirty="0" smtClean="0">
                <a:solidFill>
                  <a:schemeClr val="tx1"/>
                </a:solidFill>
                <a:effectLst/>
                <a:latin typeface="+mn-lt"/>
                <a:ea typeface="+mn-ea"/>
                <a:cs typeface="+mn-cs"/>
              </a:rPr>
              <a:t>RMM-r</a:t>
            </a:r>
            <a:r>
              <a:rPr lang="zh-TW" altLang="zh-TW" sz="1200" kern="1200" dirty="0" smtClean="0">
                <a:solidFill>
                  <a:schemeClr val="tx1"/>
                </a:solidFill>
                <a:effectLst/>
                <a:latin typeface="+mn-lt"/>
                <a:ea typeface="+mn-ea"/>
                <a:cs typeface="+mn-cs"/>
              </a:rPr>
              <a:t>震幅較大，較與真實場符合，相位</a:t>
            </a:r>
            <a:r>
              <a:rPr lang="en-US" altLang="zh-TW" sz="1200" kern="1200" dirty="0" smtClean="0">
                <a:solidFill>
                  <a:schemeClr val="tx1"/>
                </a:solidFill>
                <a:effectLst/>
                <a:latin typeface="+mn-lt"/>
                <a:ea typeface="+mn-ea"/>
                <a:cs typeface="+mn-cs"/>
              </a:rPr>
              <a:t>7.8</a:t>
            </a:r>
            <a:r>
              <a:rPr lang="zh-TW" altLang="zh-TW" sz="1200" kern="1200" dirty="0" smtClean="0">
                <a:solidFill>
                  <a:schemeClr val="tx1"/>
                </a:solidFill>
                <a:effectLst/>
                <a:latin typeface="+mn-lt"/>
                <a:ea typeface="+mn-ea"/>
                <a:cs typeface="+mn-cs"/>
              </a:rPr>
              <a:t>在</a:t>
            </a:r>
            <a:r>
              <a:rPr lang="en-US" altLang="zh-TW" sz="1200" kern="1200" dirty="0" smtClean="0">
                <a:solidFill>
                  <a:schemeClr val="tx1"/>
                </a:solidFill>
                <a:effectLst/>
                <a:latin typeface="+mn-lt"/>
                <a:ea typeface="+mn-ea"/>
                <a:cs typeface="+mn-cs"/>
              </a:rPr>
              <a:t>RMM</a:t>
            </a:r>
            <a:r>
              <a:rPr lang="zh-TW" altLang="zh-TW" sz="1200" kern="1200" dirty="0" smtClean="0">
                <a:solidFill>
                  <a:schemeClr val="tx1"/>
                </a:solidFill>
                <a:effectLst/>
                <a:latin typeface="+mn-lt"/>
                <a:ea typeface="+mn-ea"/>
                <a:cs typeface="+mn-cs"/>
              </a:rPr>
              <a:t>較大可能是風場的貢獻。</a:t>
            </a:r>
          </a:p>
          <a:p>
            <a:r>
              <a:rPr lang="zh-TW" altLang="zh-TW" sz="1200" kern="1200" dirty="0" smtClean="0">
                <a:solidFill>
                  <a:schemeClr val="tx1"/>
                </a:solidFill>
                <a:effectLst/>
                <a:latin typeface="+mn-lt"/>
                <a:ea typeface="+mn-ea"/>
                <a:cs typeface="+mn-cs"/>
              </a:rPr>
              <a:t>第二個事件，</a:t>
            </a:r>
            <a:r>
              <a:rPr lang="en-US" altLang="zh-TW" sz="1200" kern="1200" dirty="0" smtClean="0">
                <a:solidFill>
                  <a:schemeClr val="tx1"/>
                </a:solidFill>
                <a:effectLst/>
                <a:latin typeface="+mn-lt"/>
                <a:ea typeface="+mn-ea"/>
                <a:cs typeface="+mn-cs"/>
              </a:rPr>
              <a:t>RMM-r</a:t>
            </a:r>
            <a:r>
              <a:rPr lang="zh-TW" altLang="zh-TW" sz="1200" kern="1200" dirty="0" smtClean="0">
                <a:solidFill>
                  <a:schemeClr val="tx1"/>
                </a:solidFill>
                <a:effectLst/>
                <a:latin typeface="+mn-lt"/>
                <a:ea typeface="+mn-ea"/>
                <a:cs typeface="+mn-cs"/>
              </a:rPr>
              <a:t>分別在第</a:t>
            </a:r>
            <a:r>
              <a:rPr lang="en-US" altLang="zh-TW" sz="1200" kern="1200" dirty="0" smtClean="0">
                <a:solidFill>
                  <a:schemeClr val="tx1"/>
                </a:solidFill>
                <a:effectLst/>
                <a:latin typeface="+mn-lt"/>
                <a:ea typeface="+mn-ea"/>
                <a:cs typeface="+mn-cs"/>
              </a:rPr>
              <a:t>3</a:t>
            </a:r>
            <a:r>
              <a:rPr lang="zh-TW" altLang="zh-TW" sz="1200" kern="1200" dirty="0" smtClean="0">
                <a:solidFill>
                  <a:schemeClr val="tx1"/>
                </a:solidFill>
                <a:effectLst/>
                <a:latin typeface="+mn-lt"/>
                <a:ea typeface="+mn-ea"/>
                <a:cs typeface="+mn-cs"/>
              </a:rPr>
              <a:t>相位，東印度洋地區及第</a:t>
            </a:r>
            <a:r>
              <a:rPr lang="en-US" altLang="zh-TW" sz="1200" kern="1200" dirty="0" smtClean="0">
                <a:solidFill>
                  <a:schemeClr val="tx1"/>
                </a:solidFill>
                <a:effectLst/>
                <a:latin typeface="+mn-lt"/>
                <a:ea typeface="+mn-ea"/>
                <a:cs typeface="+mn-cs"/>
              </a:rPr>
              <a:t>4</a:t>
            </a:r>
            <a:r>
              <a:rPr lang="zh-TW" altLang="zh-TW" sz="1200" kern="1200" dirty="0" smtClean="0">
                <a:solidFill>
                  <a:schemeClr val="tx1"/>
                </a:solidFill>
                <a:effectLst/>
                <a:latin typeface="+mn-lt"/>
                <a:ea typeface="+mn-ea"/>
                <a:cs typeface="+mn-cs"/>
              </a:rPr>
              <a:t>相位，抓到兩個極值，而</a:t>
            </a:r>
            <a:r>
              <a:rPr lang="en-US" altLang="zh-TW" sz="1200" kern="1200" dirty="0" smtClean="0">
                <a:solidFill>
                  <a:schemeClr val="tx1"/>
                </a:solidFill>
                <a:effectLst/>
                <a:latin typeface="+mn-lt"/>
                <a:ea typeface="+mn-ea"/>
                <a:cs typeface="+mn-cs"/>
              </a:rPr>
              <a:t>RMM</a:t>
            </a:r>
            <a:r>
              <a:rPr lang="zh-TW" altLang="zh-TW" sz="1200" kern="1200" dirty="0" smtClean="0">
                <a:solidFill>
                  <a:schemeClr val="tx1"/>
                </a:solidFill>
                <a:effectLst/>
                <a:latin typeface="+mn-lt"/>
                <a:ea typeface="+mn-ea"/>
                <a:cs typeface="+mn-cs"/>
              </a:rPr>
              <a:t>只有一個極值而且在</a:t>
            </a:r>
            <a:r>
              <a:rPr lang="en-US" altLang="zh-TW" sz="1200" kern="1200" dirty="0" smtClean="0">
                <a:solidFill>
                  <a:schemeClr val="tx1"/>
                </a:solidFill>
                <a:effectLst/>
                <a:latin typeface="+mn-lt"/>
                <a:ea typeface="+mn-ea"/>
                <a:cs typeface="+mn-cs"/>
              </a:rPr>
              <a:t>1~5</a:t>
            </a:r>
            <a:r>
              <a:rPr lang="zh-TW" altLang="zh-TW" sz="1200" kern="1200" dirty="0" smtClean="0">
                <a:solidFill>
                  <a:schemeClr val="tx1"/>
                </a:solidFill>
                <a:effectLst/>
                <a:latin typeface="+mn-lt"/>
                <a:ea typeface="+mn-ea"/>
                <a:cs typeface="+mn-cs"/>
              </a:rPr>
              <a:t>相位</a:t>
            </a:r>
            <a:r>
              <a:rPr lang="en-US" altLang="zh-TW" sz="1200" kern="1200" dirty="0" smtClean="0">
                <a:solidFill>
                  <a:schemeClr val="tx1"/>
                </a:solidFill>
                <a:effectLst/>
                <a:latin typeface="+mn-lt"/>
                <a:ea typeface="+mn-ea"/>
                <a:cs typeface="+mn-cs"/>
              </a:rPr>
              <a:t>RMM-r</a:t>
            </a:r>
            <a:r>
              <a:rPr lang="zh-TW" altLang="zh-TW" sz="1200" kern="1200" dirty="0" smtClean="0">
                <a:solidFill>
                  <a:schemeClr val="tx1"/>
                </a:solidFill>
                <a:effectLst/>
                <a:latin typeface="+mn-lt"/>
                <a:ea typeface="+mn-ea"/>
                <a:cs typeface="+mn-cs"/>
              </a:rPr>
              <a:t>的訊號皆較</a:t>
            </a:r>
            <a:r>
              <a:rPr lang="en-US" altLang="zh-TW" sz="1200" kern="1200" dirty="0" smtClean="0">
                <a:solidFill>
                  <a:schemeClr val="tx1"/>
                </a:solidFill>
                <a:effectLst/>
                <a:latin typeface="+mn-lt"/>
                <a:ea typeface="+mn-ea"/>
                <a:cs typeface="+mn-cs"/>
              </a:rPr>
              <a:t>RMM</a:t>
            </a:r>
            <a:r>
              <a:rPr lang="zh-TW" altLang="zh-TW" sz="1200" kern="1200" dirty="0" smtClean="0">
                <a:solidFill>
                  <a:schemeClr val="tx1"/>
                </a:solidFill>
                <a:effectLst/>
                <a:latin typeface="+mn-lt"/>
                <a:ea typeface="+mn-ea"/>
                <a:cs typeface="+mn-cs"/>
              </a:rPr>
              <a:t>強</a:t>
            </a:r>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025C87BB-F22B-4284-B894-3A87FC9AC09B}" type="slidenum">
              <a:rPr lang="zh-TW" altLang="en-US" smtClean="0"/>
              <a:t>16</a:t>
            </a:fld>
            <a:endParaRPr lang="zh-TW" altLang="en-US"/>
          </a:p>
        </p:txBody>
      </p:sp>
    </p:spTree>
    <p:extLst>
      <p:ext uri="{BB962C8B-B14F-4D97-AF65-F5344CB8AC3E}">
        <p14:creationId xmlns:p14="http://schemas.microsoft.com/office/powerpoint/2010/main" val="1872448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在第三個個案中，從</a:t>
            </a:r>
            <a:r>
              <a:rPr lang="en-US" altLang="zh-TW" sz="1200" kern="1200" dirty="0" smtClean="0">
                <a:solidFill>
                  <a:schemeClr val="tx1"/>
                </a:solidFill>
                <a:effectLst/>
                <a:latin typeface="+mn-lt"/>
                <a:ea typeface="+mn-ea"/>
                <a:cs typeface="+mn-cs"/>
              </a:rPr>
              <a:t>raw OLR</a:t>
            </a:r>
            <a:r>
              <a:rPr lang="zh-TW" altLang="zh-TW" sz="1200" kern="1200" dirty="0" smtClean="0">
                <a:solidFill>
                  <a:schemeClr val="tx1"/>
                </a:solidFill>
                <a:effectLst/>
                <a:latin typeface="+mn-lt"/>
                <a:ea typeface="+mn-ea"/>
                <a:cs typeface="+mn-cs"/>
              </a:rPr>
              <a:t>呈現</a:t>
            </a:r>
            <a:r>
              <a:rPr lang="en-US" altLang="zh-TW" sz="1200" kern="1200" dirty="0" smtClean="0">
                <a:solidFill>
                  <a:schemeClr val="tx1"/>
                </a:solidFill>
                <a:effectLst/>
                <a:latin typeface="+mn-lt"/>
                <a:ea typeface="+mn-ea"/>
                <a:cs typeface="+mn-cs"/>
              </a:rPr>
              <a:t>MJO</a:t>
            </a:r>
            <a:r>
              <a:rPr lang="zh-TW" altLang="zh-TW" sz="1200" kern="1200" dirty="0" smtClean="0">
                <a:solidFill>
                  <a:schemeClr val="tx1"/>
                </a:solidFill>
                <a:effectLst/>
                <a:latin typeface="+mn-lt"/>
                <a:ea typeface="+mn-ea"/>
                <a:cs typeface="+mn-cs"/>
              </a:rPr>
              <a:t>於</a:t>
            </a:r>
            <a:r>
              <a:rPr lang="en-US" altLang="zh-TW" sz="1200" kern="1200" dirty="0" smtClean="0">
                <a:solidFill>
                  <a:schemeClr val="tx1"/>
                </a:solidFill>
                <a:effectLst/>
                <a:latin typeface="+mn-lt"/>
                <a:ea typeface="+mn-ea"/>
                <a:cs typeface="+mn-cs"/>
              </a:rPr>
              <a:t>12</a:t>
            </a:r>
            <a:r>
              <a:rPr lang="zh-TW" altLang="zh-TW" sz="1200" kern="1200" dirty="0" smtClean="0">
                <a:solidFill>
                  <a:schemeClr val="tx1"/>
                </a:solidFill>
                <a:effectLst/>
                <a:latin typeface="+mn-lt"/>
                <a:ea typeface="+mn-ea"/>
                <a:cs typeface="+mn-cs"/>
              </a:rPr>
              <a:t>月</a:t>
            </a:r>
            <a:r>
              <a:rPr lang="en-US" altLang="zh-TW" sz="1200" kern="1200" dirty="0" smtClean="0">
                <a:solidFill>
                  <a:schemeClr val="tx1"/>
                </a:solidFill>
                <a:effectLst/>
                <a:latin typeface="+mn-lt"/>
                <a:ea typeface="+mn-ea"/>
                <a:cs typeface="+mn-cs"/>
              </a:rPr>
              <a:t>10</a:t>
            </a:r>
            <a:r>
              <a:rPr lang="zh-TW" altLang="zh-TW" sz="1200" kern="1200" dirty="0" smtClean="0">
                <a:solidFill>
                  <a:schemeClr val="tx1"/>
                </a:solidFill>
                <a:effectLst/>
                <a:latin typeface="+mn-lt"/>
                <a:ea typeface="+mn-ea"/>
                <a:cs typeface="+mn-cs"/>
              </a:rPr>
              <a:t>號開始在西印度洋發展，並於</a:t>
            </a:r>
            <a:r>
              <a:rPr lang="en-US" altLang="zh-TW" sz="1200" kern="1200" dirty="0" smtClean="0">
                <a:solidFill>
                  <a:schemeClr val="tx1"/>
                </a:solidFill>
                <a:effectLst/>
                <a:latin typeface="+mn-lt"/>
                <a:ea typeface="+mn-ea"/>
                <a:cs typeface="+mn-cs"/>
              </a:rPr>
              <a:t>70E</a:t>
            </a:r>
            <a:r>
              <a:rPr lang="zh-TW" altLang="zh-TW" sz="1200" kern="1200" dirty="0" smtClean="0">
                <a:solidFill>
                  <a:schemeClr val="tx1"/>
                </a:solidFill>
                <a:effectLst/>
                <a:latin typeface="+mn-lt"/>
                <a:ea typeface="+mn-ea"/>
                <a:cs typeface="+mn-cs"/>
              </a:rPr>
              <a:t>增強，從</a:t>
            </a:r>
            <a:r>
              <a:rPr lang="en-US" altLang="zh-TW" sz="1200" kern="1200" dirty="0" smtClean="0">
                <a:solidFill>
                  <a:schemeClr val="tx1"/>
                </a:solidFill>
                <a:effectLst/>
                <a:latin typeface="+mn-lt"/>
                <a:ea typeface="+mn-ea"/>
                <a:cs typeface="+mn-cs"/>
              </a:rPr>
              <a:t>RMM</a:t>
            </a:r>
            <a:r>
              <a:rPr lang="zh-TW" altLang="zh-TW"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RMM-r</a:t>
            </a:r>
            <a:r>
              <a:rPr lang="zh-TW" altLang="zh-TW" sz="1200" kern="1200" dirty="0" smtClean="0">
                <a:solidFill>
                  <a:schemeClr val="tx1"/>
                </a:solidFill>
                <a:effectLst/>
                <a:latin typeface="+mn-lt"/>
                <a:ea typeface="+mn-ea"/>
                <a:cs typeface="+mn-cs"/>
              </a:rPr>
              <a:t>的</a:t>
            </a:r>
            <a:r>
              <a:rPr lang="en-US" altLang="zh-TW" sz="1200" kern="1200" dirty="0" smtClean="0">
                <a:solidFill>
                  <a:schemeClr val="tx1"/>
                </a:solidFill>
                <a:effectLst/>
                <a:latin typeface="+mn-lt"/>
                <a:ea typeface="+mn-ea"/>
                <a:cs typeface="+mn-cs"/>
              </a:rPr>
              <a:t>OLR</a:t>
            </a:r>
            <a:r>
              <a:rPr lang="zh-TW" altLang="zh-TW" sz="1200" kern="1200" dirty="0" smtClean="0">
                <a:solidFill>
                  <a:schemeClr val="tx1"/>
                </a:solidFill>
                <a:effectLst/>
                <a:latin typeface="+mn-lt"/>
                <a:ea typeface="+mn-ea"/>
                <a:cs typeface="+mn-cs"/>
              </a:rPr>
              <a:t>都有抓到這個訊號，</a:t>
            </a:r>
          </a:p>
          <a:p>
            <a:endParaRPr lang="zh-TW" altLang="en-US" dirty="0"/>
          </a:p>
        </p:txBody>
      </p:sp>
      <p:sp>
        <p:nvSpPr>
          <p:cNvPr id="4" name="投影片編號版面配置區 3"/>
          <p:cNvSpPr>
            <a:spLocks noGrp="1"/>
          </p:cNvSpPr>
          <p:nvPr>
            <p:ph type="sldNum" sz="quarter" idx="10"/>
          </p:nvPr>
        </p:nvSpPr>
        <p:spPr/>
        <p:txBody>
          <a:bodyPr/>
          <a:lstStyle/>
          <a:p>
            <a:fld id="{025C87BB-F22B-4284-B894-3A87FC9AC09B}" type="slidenum">
              <a:rPr lang="zh-TW" altLang="en-US" smtClean="0"/>
              <a:t>17</a:t>
            </a:fld>
            <a:endParaRPr lang="zh-TW" altLang="en-US"/>
          </a:p>
        </p:txBody>
      </p:sp>
    </p:spTree>
    <p:extLst>
      <p:ext uri="{BB962C8B-B14F-4D97-AF65-F5344CB8AC3E}">
        <p14:creationId xmlns:p14="http://schemas.microsoft.com/office/powerpoint/2010/main" val="415268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從相位圖中</a:t>
            </a:r>
            <a:r>
              <a:rPr lang="en-US" altLang="zh-TW" sz="1200" kern="1200" dirty="0" smtClean="0">
                <a:solidFill>
                  <a:schemeClr val="tx1"/>
                </a:solidFill>
                <a:effectLst/>
                <a:latin typeface="+mn-lt"/>
                <a:ea typeface="+mn-ea"/>
                <a:cs typeface="+mn-cs"/>
              </a:rPr>
              <a:t>RMM</a:t>
            </a:r>
            <a:r>
              <a:rPr lang="zh-TW" altLang="zh-TW"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RMM-r</a:t>
            </a:r>
            <a:r>
              <a:rPr lang="zh-TW" altLang="zh-TW" sz="1200" kern="1200" dirty="0" smtClean="0">
                <a:solidFill>
                  <a:schemeClr val="tx1"/>
                </a:solidFill>
                <a:effectLst/>
                <a:latin typeface="+mn-lt"/>
                <a:ea typeface="+mn-ea"/>
                <a:cs typeface="+mn-cs"/>
              </a:rPr>
              <a:t>肇始位置在</a:t>
            </a:r>
            <a:r>
              <a:rPr lang="en-US" altLang="zh-TW" sz="1200" kern="1200" dirty="0" smtClean="0">
                <a:solidFill>
                  <a:schemeClr val="tx1"/>
                </a:solidFill>
                <a:effectLst/>
                <a:latin typeface="+mn-lt"/>
                <a:ea typeface="+mn-ea"/>
                <a:cs typeface="+mn-cs"/>
              </a:rPr>
              <a:t>2~3</a:t>
            </a:r>
            <a:r>
              <a:rPr lang="zh-TW" altLang="zh-TW" sz="1200" kern="1200" dirty="0" smtClean="0">
                <a:solidFill>
                  <a:schemeClr val="tx1"/>
                </a:solidFill>
                <a:effectLst/>
                <a:latin typeface="+mn-lt"/>
                <a:ea typeface="+mn-ea"/>
                <a:cs typeface="+mn-cs"/>
              </a:rPr>
              <a:t>相位，中印度洋位置，</a:t>
            </a:r>
            <a:r>
              <a:rPr lang="en-US" altLang="zh-TW" sz="1200" kern="1200" dirty="0" smtClean="0">
                <a:solidFill>
                  <a:schemeClr val="tx1"/>
                </a:solidFill>
                <a:effectLst/>
                <a:latin typeface="+mn-lt"/>
                <a:ea typeface="+mn-ea"/>
                <a:cs typeface="+mn-cs"/>
              </a:rPr>
              <a:t>RMM-r</a:t>
            </a:r>
            <a:r>
              <a:rPr lang="zh-TW" altLang="zh-TW" sz="1200" kern="1200" dirty="0" smtClean="0">
                <a:solidFill>
                  <a:schemeClr val="tx1"/>
                </a:solidFill>
                <a:effectLst/>
                <a:latin typeface="+mn-lt"/>
                <a:ea typeface="+mn-ea"/>
                <a:cs typeface="+mn-cs"/>
              </a:rPr>
              <a:t>在</a:t>
            </a:r>
            <a:r>
              <a:rPr lang="en-US" altLang="zh-TW" sz="1200" kern="1200" dirty="0" smtClean="0">
                <a:solidFill>
                  <a:schemeClr val="tx1"/>
                </a:solidFill>
                <a:effectLst/>
                <a:latin typeface="+mn-lt"/>
                <a:ea typeface="+mn-ea"/>
                <a:cs typeface="+mn-cs"/>
              </a:rPr>
              <a:t>4~7</a:t>
            </a:r>
            <a:r>
              <a:rPr lang="zh-TW" altLang="zh-TW" sz="1200" kern="1200" dirty="0" smtClean="0">
                <a:solidFill>
                  <a:schemeClr val="tx1"/>
                </a:solidFill>
                <a:effectLst/>
                <a:latin typeface="+mn-lt"/>
                <a:ea typeface="+mn-ea"/>
                <a:cs typeface="+mn-cs"/>
              </a:rPr>
              <a:t>相位較</a:t>
            </a:r>
            <a:r>
              <a:rPr lang="en-US" altLang="zh-TW" sz="1200" kern="1200" dirty="0" smtClean="0">
                <a:solidFill>
                  <a:schemeClr val="tx1"/>
                </a:solidFill>
                <a:effectLst/>
                <a:latin typeface="+mn-lt"/>
                <a:ea typeface="+mn-ea"/>
                <a:cs typeface="+mn-cs"/>
              </a:rPr>
              <a:t>RMM</a:t>
            </a:r>
            <a:r>
              <a:rPr lang="zh-TW" altLang="zh-TW" sz="1200" kern="1200" dirty="0" smtClean="0">
                <a:solidFill>
                  <a:schemeClr val="tx1"/>
                </a:solidFill>
                <a:effectLst/>
                <a:latin typeface="+mn-lt"/>
                <a:ea typeface="+mn-ea"/>
                <a:cs typeface="+mn-cs"/>
              </a:rPr>
              <a:t>強</a:t>
            </a:r>
          </a:p>
          <a:p>
            <a:endParaRPr lang="zh-TW" altLang="en-US" dirty="0"/>
          </a:p>
        </p:txBody>
      </p:sp>
      <p:sp>
        <p:nvSpPr>
          <p:cNvPr id="4" name="投影片編號版面配置區 3"/>
          <p:cNvSpPr>
            <a:spLocks noGrp="1"/>
          </p:cNvSpPr>
          <p:nvPr>
            <p:ph type="sldNum" sz="quarter" idx="10"/>
          </p:nvPr>
        </p:nvSpPr>
        <p:spPr/>
        <p:txBody>
          <a:bodyPr/>
          <a:lstStyle/>
          <a:p>
            <a:fld id="{025C87BB-F22B-4284-B894-3A87FC9AC09B}" type="slidenum">
              <a:rPr lang="zh-TW" altLang="en-US" smtClean="0"/>
              <a:t>18</a:t>
            </a:fld>
            <a:endParaRPr lang="zh-TW" altLang="en-US"/>
          </a:p>
        </p:txBody>
      </p:sp>
    </p:spTree>
    <p:extLst>
      <p:ext uri="{BB962C8B-B14F-4D97-AF65-F5344CB8AC3E}">
        <p14:creationId xmlns:p14="http://schemas.microsoft.com/office/powerpoint/2010/main" val="2567932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r>
              <a:rPr lang="zh-TW" altLang="zh-TW" sz="1200" kern="1200" dirty="0" smtClean="0">
                <a:solidFill>
                  <a:schemeClr val="tx1"/>
                </a:solidFill>
                <a:effectLst/>
                <a:latin typeface="+mn-lt"/>
                <a:ea typeface="+mn-ea"/>
                <a:cs typeface="+mn-cs"/>
              </a:rPr>
              <a:t>第四個個案是一個在</a:t>
            </a:r>
            <a:r>
              <a:rPr lang="en-US" altLang="zh-TW" sz="1200" kern="1200" dirty="0" smtClean="0">
                <a:solidFill>
                  <a:schemeClr val="tx1"/>
                </a:solidFill>
                <a:effectLst/>
                <a:latin typeface="+mn-lt"/>
                <a:ea typeface="+mn-ea"/>
                <a:cs typeface="+mn-cs"/>
              </a:rPr>
              <a:t>DYNAMO</a:t>
            </a:r>
            <a:r>
              <a:rPr lang="zh-TW" altLang="zh-TW" sz="1200" kern="1200" dirty="0" smtClean="0">
                <a:solidFill>
                  <a:schemeClr val="tx1"/>
                </a:solidFill>
                <a:effectLst/>
                <a:latin typeface="+mn-lt"/>
                <a:ea typeface="+mn-ea"/>
                <a:cs typeface="+mn-cs"/>
              </a:rPr>
              <a:t>期間比較有爭議的事件，由於在</a:t>
            </a:r>
            <a:r>
              <a:rPr lang="en-US" altLang="zh-TW" sz="1200" kern="1200" dirty="0" smtClean="0">
                <a:solidFill>
                  <a:schemeClr val="tx1"/>
                </a:solidFill>
                <a:effectLst/>
                <a:latin typeface="+mn-lt"/>
                <a:ea typeface="+mn-ea"/>
                <a:cs typeface="+mn-cs"/>
              </a:rPr>
              <a:t>RMM index</a:t>
            </a:r>
            <a:r>
              <a:rPr lang="zh-TW" altLang="zh-TW" sz="1200" kern="1200" dirty="0" smtClean="0">
                <a:solidFill>
                  <a:schemeClr val="tx1"/>
                </a:solidFill>
                <a:effectLst/>
                <a:latin typeface="+mn-lt"/>
                <a:ea typeface="+mn-ea"/>
                <a:cs typeface="+mn-cs"/>
              </a:rPr>
              <a:t>上沒有呈現一致向東移動的特徵，而且</a:t>
            </a:r>
            <a:r>
              <a:rPr lang="en-US" altLang="zh-TW" sz="1200" kern="1200" dirty="0" smtClean="0">
                <a:solidFill>
                  <a:schemeClr val="tx1"/>
                </a:solidFill>
                <a:effectLst/>
                <a:latin typeface="+mn-lt"/>
                <a:ea typeface="+mn-ea"/>
                <a:cs typeface="+mn-cs"/>
              </a:rPr>
              <a:t>RMM index</a:t>
            </a:r>
            <a:r>
              <a:rPr lang="zh-TW" altLang="zh-TW" sz="1200" kern="1200" dirty="0" smtClean="0">
                <a:solidFill>
                  <a:schemeClr val="tx1"/>
                </a:solidFill>
                <a:effectLst/>
                <a:latin typeface="+mn-lt"/>
                <a:ea typeface="+mn-ea"/>
                <a:cs typeface="+mn-cs"/>
              </a:rPr>
              <a:t>主要落於</a:t>
            </a:r>
            <a:r>
              <a:rPr lang="en-US" altLang="zh-TW" sz="1200" kern="1200" dirty="0" smtClean="0">
                <a:solidFill>
                  <a:schemeClr val="tx1"/>
                </a:solidFill>
                <a:effectLst/>
                <a:latin typeface="+mn-lt"/>
                <a:ea typeface="+mn-ea"/>
                <a:cs typeface="+mn-cs"/>
              </a:rPr>
              <a:t>4~7</a:t>
            </a:r>
            <a:r>
              <a:rPr lang="zh-TW" altLang="zh-TW" sz="1200" kern="1200" dirty="0" smtClean="0">
                <a:solidFill>
                  <a:schemeClr val="tx1"/>
                </a:solidFill>
                <a:effectLst/>
                <a:latin typeface="+mn-lt"/>
                <a:ea typeface="+mn-ea"/>
                <a:cs typeface="+mn-cs"/>
              </a:rPr>
              <a:t>相位，但是在</a:t>
            </a:r>
            <a:r>
              <a:rPr lang="en-US" altLang="zh-TW" sz="1200" kern="1200" dirty="0" smtClean="0">
                <a:solidFill>
                  <a:schemeClr val="tx1"/>
                </a:solidFill>
                <a:effectLst/>
                <a:latin typeface="+mn-lt"/>
                <a:ea typeface="+mn-ea"/>
                <a:cs typeface="+mn-cs"/>
              </a:rPr>
              <a:t>raw OLR</a:t>
            </a:r>
            <a:r>
              <a:rPr lang="zh-TW" altLang="zh-TW" sz="1200" kern="1200" dirty="0" smtClean="0">
                <a:solidFill>
                  <a:schemeClr val="tx1"/>
                </a:solidFill>
                <a:effectLst/>
                <a:latin typeface="+mn-lt"/>
                <a:ea typeface="+mn-ea"/>
                <a:cs typeface="+mn-cs"/>
              </a:rPr>
              <a:t>上則呈現</a:t>
            </a:r>
            <a:r>
              <a:rPr lang="en-US" altLang="zh-TW" sz="1200" kern="1200" dirty="0" smtClean="0">
                <a:solidFill>
                  <a:schemeClr val="tx1"/>
                </a:solidFill>
                <a:effectLst/>
                <a:latin typeface="+mn-lt"/>
                <a:ea typeface="+mn-ea"/>
                <a:cs typeface="+mn-cs"/>
              </a:rPr>
              <a:t>MJO</a:t>
            </a:r>
            <a:r>
              <a:rPr lang="zh-TW" altLang="zh-TW" sz="1200" kern="1200" dirty="0" smtClean="0">
                <a:solidFill>
                  <a:schemeClr val="tx1"/>
                </a:solidFill>
                <a:effectLst/>
                <a:latin typeface="+mn-lt"/>
                <a:ea typeface="+mn-ea"/>
                <a:cs typeface="+mn-cs"/>
              </a:rPr>
              <a:t>對流發生在印度洋地區，而且其強對流</a:t>
            </a:r>
            <a:r>
              <a:rPr lang="en-US" altLang="zh-TW" sz="1200" kern="1200" dirty="0" smtClean="0">
                <a:solidFill>
                  <a:schemeClr val="tx1"/>
                </a:solidFill>
                <a:effectLst/>
                <a:latin typeface="+mn-lt"/>
                <a:ea typeface="+mn-ea"/>
                <a:cs typeface="+mn-cs"/>
              </a:rPr>
              <a:t>OLR&lt;60</a:t>
            </a:r>
            <a:r>
              <a:rPr lang="zh-TW" altLang="zh-TW" sz="1200" kern="1200" dirty="0" smtClean="0">
                <a:solidFill>
                  <a:schemeClr val="tx1"/>
                </a:solidFill>
                <a:effectLst/>
                <a:latin typeface="+mn-lt"/>
                <a:ea typeface="+mn-ea"/>
                <a:cs typeface="+mn-cs"/>
              </a:rPr>
              <a:t>的時間發生在</a:t>
            </a:r>
            <a:r>
              <a:rPr lang="en-US" altLang="zh-TW" sz="1200" kern="1200" dirty="0" smtClean="0">
                <a:solidFill>
                  <a:schemeClr val="tx1"/>
                </a:solidFill>
                <a:effectLst/>
                <a:latin typeface="+mn-lt"/>
                <a:ea typeface="+mn-ea"/>
                <a:cs typeface="+mn-cs"/>
              </a:rPr>
              <a:t>11</a:t>
            </a:r>
            <a:r>
              <a:rPr lang="zh-TW" altLang="zh-TW" sz="1200" kern="1200" dirty="0" smtClean="0">
                <a:solidFill>
                  <a:schemeClr val="tx1"/>
                </a:solidFill>
                <a:effectLst/>
                <a:latin typeface="+mn-lt"/>
                <a:ea typeface="+mn-ea"/>
                <a:cs typeface="+mn-cs"/>
              </a:rPr>
              <a:t>年</a:t>
            </a:r>
            <a:r>
              <a:rPr lang="en-US" altLang="zh-TW" sz="1200" kern="1200" dirty="0" smtClean="0">
                <a:solidFill>
                  <a:schemeClr val="tx1"/>
                </a:solidFill>
                <a:effectLst/>
                <a:latin typeface="+mn-lt"/>
                <a:ea typeface="+mn-ea"/>
                <a:cs typeface="+mn-cs"/>
              </a:rPr>
              <a:t>12/20~27</a:t>
            </a:r>
            <a:r>
              <a:rPr lang="zh-TW" altLang="zh-TW" sz="1200" kern="1200" dirty="0" smtClean="0">
                <a:solidFill>
                  <a:schemeClr val="tx1"/>
                </a:solidFill>
                <a:effectLst/>
                <a:latin typeface="+mn-lt"/>
                <a:ea typeface="+mn-ea"/>
                <a:cs typeface="+mn-cs"/>
              </a:rPr>
              <a:t>日一個禮拜的時間，因此在</a:t>
            </a:r>
            <a:r>
              <a:rPr lang="en-US" altLang="zh-TW" sz="1200" kern="1200" dirty="0" err="1" smtClean="0">
                <a:solidFill>
                  <a:schemeClr val="tx1"/>
                </a:solidFill>
                <a:effectLst/>
                <a:latin typeface="+mn-lt"/>
                <a:ea typeface="+mn-ea"/>
                <a:cs typeface="+mn-cs"/>
              </a:rPr>
              <a:t>Gottschalck</a:t>
            </a:r>
            <a:r>
              <a:rPr lang="en-US" altLang="zh-TW" sz="1200" kern="1200" dirty="0" smtClean="0">
                <a:solidFill>
                  <a:schemeClr val="tx1"/>
                </a:solidFill>
                <a:effectLst/>
                <a:latin typeface="+mn-lt"/>
                <a:ea typeface="+mn-ea"/>
                <a:cs typeface="+mn-cs"/>
              </a:rPr>
              <a:t> 2013</a:t>
            </a:r>
            <a:r>
              <a:rPr lang="zh-TW" altLang="zh-TW" sz="1200" kern="1200" dirty="0" smtClean="0">
                <a:solidFill>
                  <a:schemeClr val="tx1"/>
                </a:solidFill>
                <a:effectLst/>
                <a:latin typeface="+mn-lt"/>
                <a:ea typeface="+mn-ea"/>
                <a:cs typeface="+mn-cs"/>
              </a:rPr>
              <a:t>這篇</a:t>
            </a:r>
            <a:r>
              <a:rPr lang="en-US" altLang="zh-TW" sz="1200" kern="1200" dirty="0" smtClean="0">
                <a:solidFill>
                  <a:schemeClr val="tx1"/>
                </a:solidFill>
                <a:effectLst/>
                <a:latin typeface="+mn-lt"/>
                <a:ea typeface="+mn-ea"/>
                <a:cs typeface="+mn-cs"/>
              </a:rPr>
              <a:t>paper</a:t>
            </a:r>
            <a:r>
              <a:rPr lang="zh-TW" altLang="zh-TW" sz="1200" kern="1200" dirty="0" smtClean="0">
                <a:solidFill>
                  <a:schemeClr val="tx1"/>
                </a:solidFill>
                <a:effectLst/>
                <a:latin typeface="+mn-lt"/>
                <a:ea typeface="+mn-ea"/>
                <a:cs typeface="+mn-cs"/>
              </a:rPr>
              <a:t>中認定為</a:t>
            </a:r>
            <a:r>
              <a:rPr lang="en-US" altLang="zh-TW" sz="1200" kern="1200" dirty="0" smtClean="0">
                <a:solidFill>
                  <a:schemeClr val="tx1"/>
                </a:solidFill>
                <a:effectLst/>
                <a:latin typeface="+mn-lt"/>
                <a:ea typeface="+mn-ea"/>
                <a:cs typeface="+mn-cs"/>
              </a:rPr>
              <a:t>MJO</a:t>
            </a:r>
            <a:r>
              <a:rPr lang="zh-TW" altLang="zh-TW" sz="1200" kern="1200" dirty="0" smtClean="0">
                <a:solidFill>
                  <a:schemeClr val="tx1"/>
                </a:solidFill>
                <a:effectLst/>
                <a:latin typeface="+mn-lt"/>
                <a:ea typeface="+mn-ea"/>
                <a:cs typeface="+mn-cs"/>
              </a:rPr>
              <a:t>事件。</a:t>
            </a:r>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025C87BB-F22B-4284-B894-3A87FC9AC09B}" type="slidenum">
              <a:rPr lang="zh-TW" altLang="en-US" smtClean="0"/>
              <a:t>19</a:t>
            </a:fld>
            <a:endParaRPr lang="zh-TW" altLang="en-US"/>
          </a:p>
        </p:txBody>
      </p:sp>
    </p:spTree>
    <p:extLst>
      <p:ext uri="{BB962C8B-B14F-4D97-AF65-F5344CB8AC3E}">
        <p14:creationId xmlns:p14="http://schemas.microsoft.com/office/powerpoint/2010/main" val="1207594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r>
              <a:rPr lang="zh-TW" altLang="zh-TW" sz="1200" kern="1200" dirty="0" smtClean="0">
                <a:solidFill>
                  <a:schemeClr val="tx1"/>
                </a:solidFill>
                <a:effectLst/>
                <a:latin typeface="+mn-lt"/>
                <a:ea typeface="+mn-ea"/>
                <a:cs typeface="+mn-cs"/>
              </a:rPr>
              <a:t>在早期</a:t>
            </a:r>
            <a:r>
              <a:rPr lang="zh-TW" altLang="en-US" sz="1200" kern="1200" dirty="0" smtClean="0">
                <a:solidFill>
                  <a:schemeClr val="tx1"/>
                </a:solidFill>
                <a:effectLst/>
                <a:latin typeface="+mn-lt"/>
                <a:ea typeface="+mn-ea"/>
                <a:cs typeface="+mn-cs"/>
              </a:rPr>
              <a:t>診斷</a:t>
            </a:r>
            <a:r>
              <a:rPr lang="en-US" altLang="zh-TW" sz="1200" kern="1200" dirty="0" smtClean="0">
                <a:solidFill>
                  <a:schemeClr val="tx1"/>
                </a:solidFill>
                <a:effectLst/>
                <a:latin typeface="+mn-lt"/>
                <a:ea typeface="+mn-ea"/>
                <a:cs typeface="+mn-cs"/>
              </a:rPr>
              <a:t>MJO</a:t>
            </a:r>
            <a:r>
              <a:rPr lang="zh-TW" altLang="en-US" sz="1200" kern="1200" dirty="0" smtClean="0">
                <a:solidFill>
                  <a:schemeClr val="tx1"/>
                </a:solidFill>
                <a:effectLst/>
                <a:latin typeface="+mn-lt"/>
                <a:ea typeface="+mn-ea"/>
                <a:cs typeface="+mn-cs"/>
              </a:rPr>
              <a:t>的方法是</a:t>
            </a:r>
            <a:r>
              <a:rPr lang="zh-TW" altLang="zh-TW" sz="1200" kern="1200" dirty="0" smtClean="0">
                <a:solidFill>
                  <a:schemeClr val="tx1"/>
                </a:solidFill>
                <a:effectLst/>
                <a:latin typeface="+mn-lt"/>
                <a:ea typeface="+mn-ea"/>
                <a:cs typeface="+mn-cs"/>
              </a:rPr>
              <a:t>使用波普分析、</a:t>
            </a:r>
            <a:r>
              <a:rPr lang="en-US" altLang="zh-TW" sz="1200" kern="1200" dirty="0" smtClean="0">
                <a:solidFill>
                  <a:schemeClr val="tx1"/>
                </a:solidFill>
                <a:effectLst/>
                <a:latin typeface="+mn-lt"/>
                <a:ea typeface="+mn-ea"/>
                <a:cs typeface="+mn-cs"/>
              </a:rPr>
              <a:t>bandpass filtering</a:t>
            </a:r>
            <a:r>
              <a:rPr lang="zh-TW" altLang="zh-TW" sz="1200" kern="1200" dirty="0" smtClean="0">
                <a:solidFill>
                  <a:schemeClr val="tx1"/>
                </a:solidFill>
                <a:effectLst/>
                <a:latin typeface="+mn-lt"/>
                <a:ea typeface="+mn-ea"/>
                <a:cs typeface="+mn-cs"/>
              </a:rPr>
              <a:t>或是對</a:t>
            </a:r>
            <a:r>
              <a:rPr lang="en-US" altLang="zh-TW" sz="1200" kern="1200" dirty="0" smtClean="0">
                <a:solidFill>
                  <a:schemeClr val="tx1"/>
                </a:solidFill>
                <a:effectLst/>
                <a:latin typeface="+mn-lt"/>
                <a:ea typeface="+mn-ea"/>
                <a:cs typeface="+mn-cs"/>
              </a:rPr>
              <a:t>OLR</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200hPa</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850hPa</a:t>
            </a:r>
            <a:r>
              <a:rPr lang="zh-TW" altLang="zh-TW" sz="1200" kern="1200" dirty="0" smtClean="0">
                <a:solidFill>
                  <a:schemeClr val="tx1"/>
                </a:solidFill>
                <a:effectLst/>
                <a:latin typeface="+mn-lt"/>
                <a:ea typeface="+mn-ea"/>
                <a:cs typeface="+mn-cs"/>
              </a:rPr>
              <a:t>的風場，對這些單一變數做</a:t>
            </a:r>
            <a:r>
              <a:rPr lang="en-US" altLang="zh-TW" sz="1200" kern="1200" dirty="0" smtClean="0">
                <a:solidFill>
                  <a:schemeClr val="tx1"/>
                </a:solidFill>
                <a:effectLst/>
                <a:latin typeface="+mn-lt"/>
                <a:ea typeface="+mn-ea"/>
                <a:cs typeface="+mn-cs"/>
              </a:rPr>
              <a:t>EOF</a:t>
            </a:r>
            <a:r>
              <a:rPr lang="zh-TW" altLang="zh-TW" sz="1200" kern="1200" dirty="0" smtClean="0">
                <a:solidFill>
                  <a:schemeClr val="tx1"/>
                </a:solidFill>
                <a:effectLst/>
                <a:latin typeface="+mn-lt"/>
                <a:ea typeface="+mn-ea"/>
                <a:cs typeface="+mn-cs"/>
              </a:rPr>
              <a:t>分析或是</a:t>
            </a:r>
            <a:r>
              <a:rPr lang="en-US" altLang="zh-TW" sz="1200" kern="1200" dirty="0" smtClean="0">
                <a:solidFill>
                  <a:schemeClr val="tx1"/>
                </a:solidFill>
                <a:effectLst/>
                <a:latin typeface="+mn-lt"/>
                <a:ea typeface="+mn-ea"/>
                <a:cs typeface="+mn-cs"/>
              </a:rPr>
              <a:t>bandpass-filtered</a:t>
            </a:r>
            <a:r>
              <a:rPr lang="zh-TW" altLang="zh-TW" sz="1200" kern="1200" dirty="0" smtClean="0">
                <a:solidFill>
                  <a:schemeClr val="tx1"/>
                </a:solidFill>
                <a:effectLst/>
                <a:latin typeface="+mn-lt"/>
                <a:ea typeface="+mn-ea"/>
                <a:cs typeface="+mn-cs"/>
              </a:rPr>
              <a:t>，來求得</a:t>
            </a:r>
            <a:r>
              <a:rPr lang="en-US" altLang="zh-TW" sz="1200" kern="1200" dirty="0" smtClean="0">
                <a:solidFill>
                  <a:schemeClr val="tx1"/>
                </a:solidFill>
                <a:effectLst/>
                <a:latin typeface="+mn-lt"/>
                <a:ea typeface="+mn-ea"/>
                <a:cs typeface="+mn-cs"/>
              </a:rPr>
              <a:t>MJO index</a:t>
            </a:r>
            <a:r>
              <a:rPr lang="zh-TW" altLang="zh-TW" sz="1200" kern="1200" dirty="0" smtClean="0">
                <a:solidFill>
                  <a:schemeClr val="tx1"/>
                </a:solidFill>
                <a:effectLst/>
                <a:latin typeface="+mn-lt"/>
                <a:ea typeface="+mn-ea"/>
                <a:cs typeface="+mn-cs"/>
              </a:rPr>
              <a:t>，但這些方法對於及時預報的應用效果較差。</a:t>
            </a:r>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025C87BB-F22B-4284-B894-3A87FC9AC09B}" type="slidenum">
              <a:rPr lang="zh-TW" altLang="en-US" smtClean="0"/>
              <a:t>2</a:t>
            </a:fld>
            <a:endParaRPr lang="zh-TW" altLang="en-US"/>
          </a:p>
        </p:txBody>
      </p:sp>
    </p:spTree>
    <p:extLst>
      <p:ext uri="{BB962C8B-B14F-4D97-AF65-F5344CB8AC3E}">
        <p14:creationId xmlns:p14="http://schemas.microsoft.com/office/powerpoint/2010/main" val="2395464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25C87BB-F22B-4284-B894-3A87FC9AC09B}" type="slidenum">
              <a:rPr lang="zh-TW" altLang="en-US" smtClean="0"/>
              <a:t>20</a:t>
            </a:fld>
            <a:endParaRPr lang="zh-TW" altLang="en-US"/>
          </a:p>
        </p:txBody>
      </p:sp>
    </p:spTree>
    <p:extLst>
      <p:ext uri="{BB962C8B-B14F-4D97-AF65-F5344CB8AC3E}">
        <p14:creationId xmlns:p14="http://schemas.microsoft.com/office/powerpoint/2010/main" val="678309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r>
              <a:rPr lang="zh-TW" altLang="zh-TW" sz="1200" kern="1200" dirty="0" smtClean="0">
                <a:solidFill>
                  <a:schemeClr val="tx1"/>
                </a:solidFill>
                <a:effectLst/>
                <a:latin typeface="+mn-lt"/>
                <a:ea typeface="+mn-ea"/>
                <a:cs typeface="+mn-cs"/>
              </a:rPr>
              <a:t>一直到</a:t>
            </a:r>
            <a:r>
              <a:rPr lang="en-US" altLang="zh-TW" sz="1200" kern="1200" dirty="0" smtClean="0">
                <a:solidFill>
                  <a:schemeClr val="tx1"/>
                </a:solidFill>
                <a:effectLst/>
                <a:latin typeface="+mn-lt"/>
                <a:ea typeface="+mn-ea"/>
                <a:cs typeface="+mn-cs"/>
              </a:rPr>
              <a:t>2004</a:t>
            </a:r>
            <a:r>
              <a:rPr lang="zh-TW" altLang="zh-TW" sz="1200" kern="1200" dirty="0" smtClean="0">
                <a:solidFill>
                  <a:schemeClr val="tx1"/>
                </a:solidFill>
                <a:effectLst/>
                <a:latin typeface="+mn-lt"/>
                <a:ea typeface="+mn-ea"/>
                <a:cs typeface="+mn-cs"/>
              </a:rPr>
              <a:t>年</a:t>
            </a:r>
            <a:r>
              <a:rPr lang="en-US" altLang="zh-TW" sz="1200" kern="1200" dirty="0" smtClean="0">
                <a:solidFill>
                  <a:schemeClr val="tx1"/>
                </a:solidFill>
                <a:effectLst/>
                <a:latin typeface="+mn-lt"/>
                <a:ea typeface="+mn-ea"/>
                <a:cs typeface="+mn-cs"/>
              </a:rPr>
              <a:t>Wheeler and Hendon</a:t>
            </a:r>
            <a:r>
              <a:rPr lang="zh-TW" altLang="zh-TW" sz="1200" kern="1200" dirty="0" smtClean="0">
                <a:solidFill>
                  <a:schemeClr val="tx1"/>
                </a:solidFill>
                <a:effectLst/>
                <a:latin typeface="+mn-lt"/>
                <a:ea typeface="+mn-ea"/>
                <a:cs typeface="+mn-cs"/>
              </a:rPr>
              <a:t>使用</a:t>
            </a:r>
            <a:r>
              <a:rPr lang="en-US" altLang="zh-TW" sz="1200" kern="1200" dirty="0" smtClean="0">
                <a:solidFill>
                  <a:schemeClr val="tx1"/>
                </a:solidFill>
                <a:effectLst/>
                <a:latin typeface="+mn-lt"/>
                <a:ea typeface="+mn-ea"/>
                <a:cs typeface="+mn-cs"/>
              </a:rPr>
              <a:t>daily anomalous OLR</a:t>
            </a:r>
            <a:r>
              <a:rPr lang="zh-TW" altLang="zh-TW"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850</a:t>
            </a:r>
            <a:r>
              <a:rPr lang="zh-TW" altLang="zh-TW" sz="1200" kern="1200" dirty="0" smtClean="0">
                <a:solidFill>
                  <a:schemeClr val="tx1"/>
                </a:solidFill>
                <a:effectLst/>
                <a:latin typeface="+mn-lt"/>
                <a:ea typeface="+mn-ea"/>
                <a:cs typeface="+mn-cs"/>
              </a:rPr>
              <a:t>及</a:t>
            </a:r>
            <a:r>
              <a:rPr lang="en-US" altLang="zh-TW" sz="1200" kern="1200" dirty="0" smtClean="0">
                <a:solidFill>
                  <a:schemeClr val="tx1"/>
                </a:solidFill>
                <a:effectLst/>
                <a:latin typeface="+mn-lt"/>
                <a:ea typeface="+mn-ea"/>
                <a:cs typeface="+mn-cs"/>
              </a:rPr>
              <a:t>200hPa</a:t>
            </a:r>
            <a:r>
              <a:rPr lang="zh-TW" altLang="zh-TW" sz="1200" kern="1200" dirty="0" smtClean="0">
                <a:solidFill>
                  <a:schemeClr val="tx1"/>
                </a:solidFill>
                <a:effectLst/>
                <a:latin typeface="+mn-lt"/>
                <a:ea typeface="+mn-ea"/>
                <a:cs typeface="+mn-cs"/>
              </a:rPr>
              <a:t>的</a:t>
            </a:r>
            <a:r>
              <a:rPr lang="en-US" altLang="zh-TW" sz="1200" kern="1200" dirty="0" smtClean="0">
                <a:solidFill>
                  <a:schemeClr val="tx1"/>
                </a:solidFill>
                <a:effectLst/>
                <a:latin typeface="+mn-lt"/>
                <a:ea typeface="+mn-ea"/>
                <a:cs typeface="+mn-cs"/>
              </a:rPr>
              <a:t>U</a:t>
            </a:r>
            <a:r>
              <a:rPr lang="zh-TW" altLang="zh-TW" sz="1200" kern="1200" dirty="0" smtClean="0">
                <a:solidFill>
                  <a:schemeClr val="tx1"/>
                </a:solidFill>
                <a:effectLst/>
                <a:latin typeface="+mn-lt"/>
                <a:ea typeface="+mn-ea"/>
                <a:cs typeface="+mn-cs"/>
              </a:rPr>
              <a:t>風場，再對這三個變數的</a:t>
            </a:r>
            <a:r>
              <a:rPr lang="zh-TW" altLang="en-US" sz="1200" kern="1200" dirty="0" smtClean="0">
                <a:solidFill>
                  <a:schemeClr val="tx1"/>
                </a:solidFill>
                <a:effectLst/>
                <a:latin typeface="+mn-lt"/>
                <a:ea typeface="+mn-ea"/>
                <a:cs typeface="+mn-cs"/>
              </a:rPr>
              <a:t>全球</a:t>
            </a:r>
            <a:r>
              <a:rPr lang="zh-TW" altLang="zh-TW" sz="1200" kern="1200" dirty="0" smtClean="0">
                <a:solidFill>
                  <a:schemeClr val="tx1"/>
                </a:solidFill>
                <a:effectLst/>
                <a:latin typeface="+mn-lt"/>
                <a:ea typeface="+mn-ea"/>
                <a:cs typeface="+mn-cs"/>
              </a:rPr>
              <a:t>平均</a:t>
            </a:r>
            <a:r>
              <a:rPr lang="en-US" altLang="zh-TW" sz="1200" kern="1200" dirty="0" smtClean="0">
                <a:solidFill>
                  <a:schemeClr val="tx1"/>
                </a:solidFill>
                <a:effectLst/>
                <a:latin typeface="+mn-lt"/>
                <a:ea typeface="+mn-ea"/>
                <a:cs typeface="+mn-cs"/>
              </a:rPr>
              <a:t>STD</a:t>
            </a:r>
            <a:r>
              <a:rPr lang="zh-TW" altLang="zh-TW" sz="1200" kern="1200" dirty="0" smtClean="0">
                <a:solidFill>
                  <a:schemeClr val="tx1"/>
                </a:solidFill>
                <a:effectLst/>
                <a:latin typeface="+mn-lt"/>
                <a:ea typeface="+mn-ea"/>
                <a:cs typeface="+mn-cs"/>
              </a:rPr>
              <a:t>做</a:t>
            </a:r>
            <a:r>
              <a:rPr lang="en-US" altLang="zh-TW" sz="1200" kern="1200" dirty="0" smtClean="0">
                <a:solidFill>
                  <a:schemeClr val="tx1"/>
                </a:solidFill>
                <a:effectLst/>
                <a:latin typeface="+mn-lt"/>
                <a:ea typeface="+mn-ea"/>
                <a:cs typeface="+mn-cs"/>
              </a:rPr>
              <a:t>normalize</a:t>
            </a:r>
            <a:r>
              <a:rPr lang="zh-TW" altLang="zh-TW" sz="1200" kern="1200" dirty="0" smtClean="0">
                <a:solidFill>
                  <a:schemeClr val="tx1"/>
                </a:solidFill>
                <a:effectLst/>
                <a:latin typeface="+mn-lt"/>
                <a:ea typeface="+mn-ea"/>
                <a:cs typeface="+mn-cs"/>
              </a:rPr>
              <a:t>，之後再透過</a:t>
            </a:r>
            <a:r>
              <a:rPr lang="en-US" altLang="zh-TW" sz="1200" kern="1200" dirty="0" smtClean="0">
                <a:solidFill>
                  <a:schemeClr val="tx1"/>
                </a:solidFill>
                <a:effectLst/>
                <a:latin typeface="+mn-lt"/>
                <a:ea typeface="+mn-ea"/>
                <a:cs typeface="+mn-cs"/>
              </a:rPr>
              <a:t>EOF</a:t>
            </a:r>
            <a:r>
              <a:rPr lang="zh-TW" altLang="zh-TW" sz="1200" kern="1200" dirty="0" smtClean="0">
                <a:solidFill>
                  <a:schemeClr val="tx1"/>
                </a:solidFill>
                <a:effectLst/>
                <a:latin typeface="+mn-lt"/>
                <a:ea typeface="+mn-ea"/>
                <a:cs typeface="+mn-cs"/>
              </a:rPr>
              <a:t>分析得到前兩項變異度最大的</a:t>
            </a:r>
            <a:r>
              <a:rPr lang="en-US" altLang="zh-TW" sz="1200" kern="1200" dirty="0" smtClean="0">
                <a:solidFill>
                  <a:schemeClr val="tx1"/>
                </a:solidFill>
                <a:effectLst/>
                <a:latin typeface="+mn-lt"/>
                <a:ea typeface="+mn-ea"/>
                <a:cs typeface="+mn-cs"/>
              </a:rPr>
              <a:t>principal components</a:t>
            </a:r>
            <a:r>
              <a:rPr lang="zh-TW" altLang="zh-TW" sz="1200" kern="1200" dirty="0" smtClean="0">
                <a:solidFill>
                  <a:schemeClr val="tx1"/>
                </a:solidFill>
                <a:effectLst/>
                <a:latin typeface="+mn-lt"/>
                <a:ea typeface="+mn-ea"/>
                <a:cs typeface="+mn-cs"/>
              </a:rPr>
              <a:t>，也就是這張圖的</a:t>
            </a:r>
            <a:r>
              <a:rPr lang="en-US" altLang="zh-TW" sz="1200" kern="1200" dirty="0" smtClean="0">
                <a:solidFill>
                  <a:schemeClr val="tx1"/>
                </a:solidFill>
                <a:effectLst/>
                <a:latin typeface="+mn-lt"/>
                <a:ea typeface="+mn-ea"/>
                <a:cs typeface="+mn-cs"/>
              </a:rPr>
              <a:t>RMM1</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RMM2</a:t>
            </a:r>
            <a:r>
              <a:rPr lang="zh-TW" altLang="zh-TW" sz="1200" kern="1200" dirty="0" smtClean="0">
                <a:solidFill>
                  <a:schemeClr val="tx1"/>
                </a:solidFill>
                <a:effectLst/>
                <a:latin typeface="+mn-lt"/>
                <a:ea typeface="+mn-ea"/>
                <a:cs typeface="+mn-cs"/>
              </a:rPr>
              <a:t>，且由於</a:t>
            </a:r>
            <a:r>
              <a:rPr lang="en-US" altLang="zh-TW" sz="1200" kern="1200" dirty="0" smtClean="0">
                <a:solidFill>
                  <a:schemeClr val="tx1"/>
                </a:solidFill>
                <a:effectLst/>
                <a:latin typeface="+mn-lt"/>
                <a:ea typeface="+mn-ea"/>
                <a:cs typeface="+mn-cs"/>
              </a:rPr>
              <a:t>RMM1</a:t>
            </a:r>
            <a:r>
              <a:rPr lang="zh-TW" altLang="zh-TW"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RMM2</a:t>
            </a:r>
            <a:r>
              <a:rPr lang="zh-TW" altLang="zh-TW" sz="1200" kern="1200" dirty="0" smtClean="0">
                <a:solidFill>
                  <a:schemeClr val="tx1"/>
                </a:solidFill>
                <a:effectLst/>
                <a:latin typeface="+mn-lt"/>
                <a:ea typeface="+mn-ea"/>
                <a:cs typeface="+mn-cs"/>
              </a:rPr>
              <a:t>互相正交，因此它們兩個的平方相加開根號就是它們的振幅，中間圓圈範圍就代表</a:t>
            </a:r>
            <a:r>
              <a:rPr lang="en-US" altLang="zh-TW" sz="1200" kern="1200" dirty="0" smtClean="0">
                <a:solidFill>
                  <a:schemeClr val="tx1"/>
                </a:solidFill>
                <a:effectLst/>
                <a:latin typeface="+mn-lt"/>
                <a:ea typeface="+mn-ea"/>
                <a:cs typeface="+mn-cs"/>
              </a:rPr>
              <a:t>amplitude</a:t>
            </a:r>
            <a:r>
              <a:rPr lang="zh-TW" altLang="zh-TW" sz="1200" kern="1200" dirty="0" smtClean="0">
                <a:solidFill>
                  <a:schemeClr val="tx1"/>
                </a:solidFill>
                <a:effectLst/>
                <a:latin typeface="+mn-lt"/>
                <a:ea typeface="+mn-ea"/>
                <a:cs typeface="+mn-cs"/>
              </a:rPr>
              <a:t>小於</a:t>
            </a:r>
            <a:r>
              <a:rPr lang="en-US" altLang="zh-TW" sz="1200" kern="1200" dirty="0" smtClean="0">
                <a:solidFill>
                  <a:schemeClr val="tx1"/>
                </a:solidFill>
                <a:effectLst/>
                <a:latin typeface="+mn-lt"/>
                <a:ea typeface="+mn-ea"/>
                <a:cs typeface="+mn-cs"/>
              </a:rPr>
              <a:t>1</a:t>
            </a:r>
            <a:r>
              <a:rPr lang="zh-TW" altLang="zh-TW" sz="1200" kern="1200" dirty="0" smtClean="0">
                <a:solidFill>
                  <a:schemeClr val="tx1"/>
                </a:solidFill>
                <a:effectLst/>
                <a:latin typeface="+mn-lt"/>
                <a:ea typeface="+mn-ea"/>
                <a:cs typeface="+mn-cs"/>
              </a:rPr>
              <a:t>的範圍。</a:t>
            </a:r>
            <a:r>
              <a:rPr lang="en-US" altLang="zh-TW" sz="1200" kern="1200" dirty="0" smtClean="0">
                <a:solidFill>
                  <a:schemeClr val="tx1"/>
                </a:solidFill>
                <a:effectLst/>
                <a:latin typeface="+mn-lt"/>
                <a:ea typeface="+mn-ea"/>
                <a:cs typeface="+mn-cs"/>
              </a:rPr>
              <a:t>RMM1</a:t>
            </a:r>
            <a:r>
              <a:rPr lang="zh-TW" altLang="zh-TW"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RMM2</a:t>
            </a:r>
            <a:r>
              <a:rPr lang="zh-TW" altLang="zh-TW" sz="1200" kern="1200" dirty="0" smtClean="0">
                <a:solidFill>
                  <a:schemeClr val="tx1"/>
                </a:solidFill>
                <a:effectLst/>
                <a:latin typeface="+mn-lt"/>
                <a:ea typeface="+mn-ea"/>
                <a:cs typeface="+mn-cs"/>
              </a:rPr>
              <a:t>包含時間跟空間的</a:t>
            </a:r>
            <a:r>
              <a:rPr lang="en-US" altLang="zh-TW" sz="1200" kern="1200" dirty="0" smtClean="0">
                <a:solidFill>
                  <a:schemeClr val="tx1"/>
                </a:solidFill>
                <a:effectLst/>
                <a:latin typeface="+mn-lt"/>
                <a:ea typeface="+mn-ea"/>
                <a:cs typeface="+mn-cs"/>
              </a:rPr>
              <a:t>pattern</a:t>
            </a:r>
            <a:r>
              <a:rPr lang="zh-TW" altLang="zh-TW" sz="1200" kern="1200" dirty="0" smtClean="0">
                <a:solidFill>
                  <a:schemeClr val="tx1"/>
                </a:solidFill>
                <a:effectLst/>
                <a:latin typeface="+mn-lt"/>
                <a:ea typeface="+mn-ea"/>
                <a:cs typeface="+mn-cs"/>
              </a:rPr>
              <a:t>，所以可以把</a:t>
            </a:r>
            <a:r>
              <a:rPr lang="zh-TW" altLang="en-US" sz="1200" kern="1200" dirty="0" smtClean="0">
                <a:solidFill>
                  <a:schemeClr val="tx1"/>
                </a:solidFill>
                <a:effectLst/>
                <a:latin typeface="+mn-lt"/>
                <a:ea typeface="+mn-ea"/>
                <a:cs typeface="+mn-cs"/>
              </a:rPr>
              <a:t>熱帶</a:t>
            </a:r>
            <a:r>
              <a:rPr lang="zh-TW" altLang="zh-TW" sz="1200" kern="1200" dirty="0" smtClean="0">
                <a:solidFill>
                  <a:schemeClr val="tx1"/>
                </a:solidFill>
                <a:effectLst/>
                <a:latin typeface="+mn-lt"/>
                <a:ea typeface="+mn-ea"/>
                <a:cs typeface="+mn-cs"/>
              </a:rPr>
              <a:t>地區分成</a:t>
            </a:r>
            <a:r>
              <a:rPr lang="en-US" altLang="zh-TW" sz="1200" kern="1200" dirty="0" smtClean="0">
                <a:solidFill>
                  <a:schemeClr val="tx1"/>
                </a:solidFill>
                <a:effectLst/>
                <a:latin typeface="+mn-lt"/>
                <a:ea typeface="+mn-ea"/>
                <a:cs typeface="+mn-cs"/>
              </a:rPr>
              <a:t>8</a:t>
            </a:r>
            <a:r>
              <a:rPr lang="zh-TW" altLang="zh-TW" sz="1200" kern="1200" dirty="0" smtClean="0">
                <a:solidFill>
                  <a:schemeClr val="tx1"/>
                </a:solidFill>
                <a:effectLst/>
                <a:latin typeface="+mn-lt"/>
                <a:ea typeface="+mn-ea"/>
                <a:cs typeface="+mn-cs"/>
              </a:rPr>
              <a:t>個相位，清楚的表現出</a:t>
            </a:r>
            <a:r>
              <a:rPr lang="en-US" altLang="zh-TW" sz="1200" kern="1200" dirty="0" smtClean="0">
                <a:solidFill>
                  <a:schemeClr val="tx1"/>
                </a:solidFill>
                <a:effectLst/>
                <a:latin typeface="+mn-lt"/>
                <a:ea typeface="+mn-ea"/>
                <a:cs typeface="+mn-cs"/>
              </a:rPr>
              <a:t>MJO</a:t>
            </a:r>
            <a:r>
              <a:rPr lang="zh-TW" altLang="zh-TW" sz="1200" kern="1200" dirty="0" smtClean="0">
                <a:solidFill>
                  <a:schemeClr val="tx1"/>
                </a:solidFill>
                <a:effectLst/>
                <a:latin typeface="+mn-lt"/>
                <a:ea typeface="+mn-ea"/>
                <a:cs typeface="+mn-cs"/>
              </a:rPr>
              <a:t>向東傳遞的特徵。</a:t>
            </a:r>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025C87BB-F22B-4284-B894-3A87FC9AC09B}" type="slidenum">
              <a:rPr lang="zh-TW" altLang="en-US" smtClean="0"/>
              <a:t>3</a:t>
            </a:fld>
            <a:endParaRPr lang="zh-TW" altLang="en-US"/>
          </a:p>
        </p:txBody>
      </p:sp>
    </p:spTree>
    <p:extLst>
      <p:ext uri="{BB962C8B-B14F-4D97-AF65-F5344CB8AC3E}">
        <p14:creationId xmlns:p14="http://schemas.microsoft.com/office/powerpoint/2010/main" val="1283298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r>
              <a:rPr lang="zh-TW" altLang="zh-TW" sz="1200" kern="1200" dirty="0" smtClean="0">
                <a:solidFill>
                  <a:schemeClr val="tx1"/>
                </a:solidFill>
                <a:effectLst/>
                <a:latin typeface="+mn-lt"/>
                <a:ea typeface="+mn-ea"/>
                <a:cs typeface="+mn-cs"/>
              </a:rPr>
              <a:t>但是在</a:t>
            </a:r>
            <a:r>
              <a:rPr lang="en-US" altLang="zh-TW" sz="1200" kern="1200" dirty="0" smtClean="0">
                <a:solidFill>
                  <a:schemeClr val="tx1"/>
                </a:solidFill>
                <a:effectLst/>
                <a:latin typeface="+mn-lt"/>
                <a:ea typeface="+mn-ea"/>
                <a:cs typeface="+mn-cs"/>
              </a:rPr>
              <a:t>13</a:t>
            </a:r>
            <a:r>
              <a:rPr lang="zh-TW" altLang="zh-TW" sz="1200" kern="1200" dirty="0" smtClean="0">
                <a:solidFill>
                  <a:schemeClr val="tx1"/>
                </a:solidFill>
                <a:effectLst/>
                <a:latin typeface="+mn-lt"/>
                <a:ea typeface="+mn-ea"/>
                <a:cs typeface="+mn-cs"/>
              </a:rPr>
              <a:t>年</a:t>
            </a:r>
            <a:r>
              <a:rPr lang="en-US" altLang="zh-TW" sz="1200" kern="1200" dirty="0" smtClean="0">
                <a:solidFill>
                  <a:schemeClr val="tx1"/>
                </a:solidFill>
                <a:effectLst/>
                <a:latin typeface="+mn-lt"/>
                <a:ea typeface="+mn-ea"/>
                <a:cs typeface="+mn-cs"/>
              </a:rPr>
              <a:t>Straub</a:t>
            </a:r>
            <a:r>
              <a:rPr lang="zh-TW" altLang="zh-TW" sz="1200" kern="1200" dirty="0" smtClean="0">
                <a:solidFill>
                  <a:schemeClr val="tx1"/>
                </a:solidFill>
                <a:effectLst/>
                <a:latin typeface="+mn-lt"/>
                <a:ea typeface="+mn-ea"/>
                <a:cs typeface="+mn-cs"/>
              </a:rPr>
              <a:t>去比較</a:t>
            </a:r>
            <a:r>
              <a:rPr lang="en-US" altLang="zh-TW" sz="1200" kern="1200" dirty="0" smtClean="0">
                <a:solidFill>
                  <a:schemeClr val="tx1"/>
                </a:solidFill>
                <a:effectLst/>
                <a:latin typeface="+mn-lt"/>
                <a:ea typeface="+mn-ea"/>
                <a:cs typeface="+mn-cs"/>
              </a:rPr>
              <a:t>RMM index</a:t>
            </a:r>
            <a:r>
              <a:rPr lang="zh-TW" altLang="zh-TW" sz="1200" kern="1200" dirty="0" smtClean="0">
                <a:solidFill>
                  <a:schemeClr val="tx1"/>
                </a:solidFill>
                <a:effectLst/>
                <a:latin typeface="+mn-lt"/>
                <a:ea typeface="+mn-ea"/>
                <a:cs typeface="+mn-cs"/>
              </a:rPr>
              <a:t>裡面三個變數的貢獻，呈現出主要都是由緯向風場的貢獻，而</a:t>
            </a:r>
            <a:r>
              <a:rPr lang="en-US" altLang="zh-TW" sz="1200" kern="1200" dirty="0" smtClean="0">
                <a:solidFill>
                  <a:schemeClr val="tx1"/>
                </a:solidFill>
                <a:effectLst/>
                <a:latin typeface="+mn-lt"/>
                <a:ea typeface="+mn-ea"/>
                <a:cs typeface="+mn-cs"/>
              </a:rPr>
              <a:t>OLR</a:t>
            </a:r>
            <a:r>
              <a:rPr lang="zh-TW" altLang="zh-TW" sz="1200" kern="1200" dirty="0" smtClean="0">
                <a:solidFill>
                  <a:schemeClr val="tx1"/>
                </a:solidFill>
                <a:effectLst/>
                <a:latin typeface="+mn-lt"/>
                <a:ea typeface="+mn-ea"/>
                <a:cs typeface="+mn-cs"/>
              </a:rPr>
              <a:t>則較少，因此</a:t>
            </a:r>
            <a:r>
              <a:rPr lang="en-US" altLang="zh-TW" sz="1200" kern="1200" dirty="0" smtClean="0">
                <a:solidFill>
                  <a:schemeClr val="tx1"/>
                </a:solidFill>
                <a:effectLst/>
                <a:latin typeface="+mn-lt"/>
                <a:ea typeface="+mn-ea"/>
                <a:cs typeface="+mn-cs"/>
              </a:rPr>
              <a:t>RMM index</a:t>
            </a:r>
            <a:r>
              <a:rPr lang="zh-TW" altLang="zh-TW" sz="1200" kern="1200" dirty="0" smtClean="0">
                <a:solidFill>
                  <a:schemeClr val="tx1"/>
                </a:solidFill>
                <a:effectLst/>
                <a:latin typeface="+mn-lt"/>
                <a:ea typeface="+mn-ea"/>
                <a:cs typeface="+mn-cs"/>
              </a:rPr>
              <a:t>的表現比較趨近於動力的指數，比較容易抓到緯向風場的斜壓大氣的訊號，特別是在</a:t>
            </a:r>
            <a:r>
              <a:rPr lang="en-US" altLang="zh-TW" sz="1200" kern="1200" dirty="0" smtClean="0">
                <a:solidFill>
                  <a:schemeClr val="tx1"/>
                </a:solidFill>
                <a:effectLst/>
                <a:latin typeface="+mn-lt"/>
                <a:ea typeface="+mn-ea"/>
                <a:cs typeface="+mn-cs"/>
              </a:rPr>
              <a:t>MJO</a:t>
            </a:r>
            <a:r>
              <a:rPr lang="zh-TW" altLang="zh-TW" sz="1200" kern="1200" dirty="0" smtClean="0">
                <a:solidFill>
                  <a:schemeClr val="tx1"/>
                </a:solidFill>
                <a:effectLst/>
                <a:latin typeface="+mn-lt"/>
                <a:ea typeface="+mn-ea"/>
                <a:cs typeface="+mn-cs"/>
              </a:rPr>
              <a:t>成熟期的時候。</a:t>
            </a:r>
            <a:endParaRPr lang="en-US" altLang="zh-TW" sz="1200" kern="1200" dirty="0" smtClean="0">
              <a:solidFill>
                <a:schemeClr val="tx1"/>
              </a:solidFill>
              <a:effectLst/>
              <a:latin typeface="+mn-lt"/>
              <a:ea typeface="+mn-ea"/>
              <a:cs typeface="+mn-cs"/>
            </a:endParaRPr>
          </a:p>
          <a:p>
            <a:pPr lvl="0"/>
            <a:r>
              <a:rPr lang="zh-TW" altLang="en-US" sz="1200" kern="1200" dirty="0" smtClean="0">
                <a:solidFill>
                  <a:schemeClr val="tx1"/>
                </a:solidFill>
                <a:effectLst/>
                <a:latin typeface="+mn-lt"/>
                <a:ea typeface="+mn-ea"/>
                <a:cs typeface="+mn-cs"/>
              </a:rPr>
              <a:t>因此</a:t>
            </a:r>
            <a:r>
              <a:rPr lang="en-US" altLang="zh-TW" sz="1200" kern="1200" dirty="0" smtClean="0">
                <a:solidFill>
                  <a:schemeClr val="tx1"/>
                </a:solidFill>
                <a:effectLst/>
                <a:latin typeface="+mn-lt"/>
                <a:ea typeface="+mn-ea"/>
                <a:cs typeface="+mn-cs"/>
              </a:rPr>
              <a:t>RMM index</a:t>
            </a:r>
            <a:r>
              <a:rPr lang="zh-TW" altLang="en-US" sz="1200" kern="1200" dirty="0" smtClean="0">
                <a:solidFill>
                  <a:schemeClr val="tx1"/>
                </a:solidFill>
                <a:effectLst/>
                <a:latin typeface="+mn-lt"/>
                <a:ea typeface="+mn-ea"/>
                <a:cs typeface="+mn-cs"/>
              </a:rPr>
              <a:t>在呈現</a:t>
            </a:r>
            <a:r>
              <a:rPr lang="en-US" altLang="zh-TW" sz="1200" kern="1200" dirty="0" smtClean="0">
                <a:solidFill>
                  <a:schemeClr val="tx1"/>
                </a:solidFill>
                <a:effectLst/>
                <a:latin typeface="+mn-lt"/>
                <a:ea typeface="+mn-ea"/>
                <a:cs typeface="+mn-cs"/>
              </a:rPr>
              <a:t>MJO</a:t>
            </a:r>
            <a:r>
              <a:rPr lang="zh-TW" altLang="en-US" sz="1200" kern="1200" dirty="0" smtClean="0">
                <a:solidFill>
                  <a:schemeClr val="tx1"/>
                </a:solidFill>
                <a:effectLst/>
                <a:latin typeface="+mn-lt"/>
                <a:ea typeface="+mn-ea"/>
                <a:cs typeface="+mn-cs"/>
              </a:rPr>
              <a:t>對流肇始的效果較差</a:t>
            </a:r>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025C87BB-F22B-4284-B894-3A87FC9AC09B}" type="slidenum">
              <a:rPr lang="zh-TW" altLang="en-US" smtClean="0"/>
              <a:t>4</a:t>
            </a:fld>
            <a:endParaRPr lang="zh-TW" altLang="en-US"/>
          </a:p>
        </p:txBody>
      </p:sp>
    </p:spTree>
    <p:extLst>
      <p:ext uri="{BB962C8B-B14F-4D97-AF65-F5344CB8AC3E}">
        <p14:creationId xmlns:p14="http://schemas.microsoft.com/office/powerpoint/2010/main" val="809658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為了證明</a:t>
            </a:r>
            <a:r>
              <a:rPr lang="en-US" altLang="zh-TW" sz="1200" kern="1200" dirty="0" smtClean="0">
                <a:solidFill>
                  <a:schemeClr val="tx1"/>
                </a:solidFill>
                <a:effectLst/>
                <a:latin typeface="+mn-lt"/>
                <a:ea typeface="+mn-ea"/>
                <a:cs typeface="+mn-cs"/>
              </a:rPr>
              <a:t>RMM</a:t>
            </a:r>
            <a:r>
              <a:rPr lang="zh-TW" altLang="zh-TW" sz="1200" kern="1200" dirty="0" smtClean="0">
                <a:solidFill>
                  <a:schemeClr val="tx1"/>
                </a:solidFill>
                <a:effectLst/>
                <a:latin typeface="+mn-lt"/>
                <a:ea typeface="+mn-ea"/>
                <a:cs typeface="+mn-cs"/>
              </a:rPr>
              <a:t>在使用氣候平均做</a:t>
            </a:r>
            <a:r>
              <a:rPr lang="en-US" altLang="zh-TW" sz="1200" kern="1200" dirty="0" smtClean="0">
                <a:solidFill>
                  <a:schemeClr val="tx1"/>
                </a:solidFill>
                <a:effectLst/>
                <a:latin typeface="+mn-lt"/>
                <a:ea typeface="+mn-ea"/>
                <a:cs typeface="+mn-cs"/>
              </a:rPr>
              <a:t>normalize</a:t>
            </a:r>
            <a:r>
              <a:rPr lang="zh-TW" altLang="zh-TW" sz="1200" kern="1200" dirty="0" smtClean="0">
                <a:solidFill>
                  <a:schemeClr val="tx1"/>
                </a:solidFill>
                <a:effectLst/>
                <a:latin typeface="+mn-lt"/>
                <a:ea typeface="+mn-ea"/>
                <a:cs typeface="+mn-cs"/>
              </a:rPr>
              <a:t>的過程中削弱了</a:t>
            </a:r>
            <a:r>
              <a:rPr lang="en-US" altLang="zh-TW" sz="1200" kern="1200" dirty="0" smtClean="0">
                <a:solidFill>
                  <a:schemeClr val="tx1"/>
                </a:solidFill>
                <a:effectLst/>
                <a:latin typeface="+mn-lt"/>
                <a:ea typeface="+mn-ea"/>
                <a:cs typeface="+mn-cs"/>
              </a:rPr>
              <a:t>OLR</a:t>
            </a:r>
            <a:r>
              <a:rPr lang="zh-TW" altLang="zh-TW" sz="1200" kern="1200" dirty="0" smtClean="0">
                <a:solidFill>
                  <a:schemeClr val="tx1"/>
                </a:solidFill>
                <a:effectLst/>
                <a:latin typeface="+mn-lt"/>
                <a:ea typeface="+mn-ea"/>
                <a:cs typeface="+mn-cs"/>
              </a:rPr>
              <a:t>的貢獻，因此設計了另外</a:t>
            </a:r>
            <a:r>
              <a:rPr lang="en-US" altLang="zh-TW" sz="1200" kern="1200" dirty="0" smtClean="0">
                <a:solidFill>
                  <a:schemeClr val="tx1"/>
                </a:solidFill>
                <a:effectLst/>
                <a:latin typeface="+mn-lt"/>
                <a:ea typeface="+mn-ea"/>
                <a:cs typeface="+mn-cs"/>
              </a:rPr>
              <a:t>3</a:t>
            </a:r>
            <a:r>
              <a:rPr lang="zh-TW" altLang="zh-TW" sz="1200" kern="1200" dirty="0" smtClean="0">
                <a:solidFill>
                  <a:schemeClr val="tx1"/>
                </a:solidFill>
                <a:effectLst/>
                <a:latin typeface="+mn-lt"/>
                <a:ea typeface="+mn-ea"/>
                <a:cs typeface="+mn-cs"/>
              </a:rPr>
              <a:t>個矩陣，探討不同的</a:t>
            </a:r>
            <a:r>
              <a:rPr lang="en-US" altLang="zh-TW" sz="1200" kern="1200" dirty="0" smtClean="0">
                <a:solidFill>
                  <a:schemeClr val="tx1"/>
                </a:solidFill>
                <a:effectLst/>
                <a:latin typeface="+mn-lt"/>
                <a:ea typeface="+mn-ea"/>
                <a:cs typeface="+mn-cs"/>
              </a:rPr>
              <a:t>scaling factors</a:t>
            </a:r>
            <a:r>
              <a:rPr lang="zh-TW" altLang="zh-TW" sz="1200" kern="1200" dirty="0" smtClean="0">
                <a:solidFill>
                  <a:schemeClr val="tx1"/>
                </a:solidFill>
                <a:effectLst/>
                <a:latin typeface="+mn-lt"/>
                <a:ea typeface="+mn-ea"/>
                <a:cs typeface="+mn-cs"/>
              </a:rPr>
              <a:t>，對於三個變數場貢獻的改變，找到他們之間的平衡，來改進</a:t>
            </a:r>
            <a:r>
              <a:rPr lang="en-US" altLang="zh-TW" sz="1200" kern="1200" dirty="0" smtClean="0">
                <a:solidFill>
                  <a:schemeClr val="tx1"/>
                </a:solidFill>
                <a:effectLst/>
                <a:latin typeface="+mn-lt"/>
                <a:ea typeface="+mn-ea"/>
                <a:cs typeface="+mn-cs"/>
              </a:rPr>
              <a:t>RMM index</a:t>
            </a:r>
            <a:r>
              <a:rPr lang="zh-TW" altLang="zh-TW" sz="1200" kern="1200" dirty="0" smtClean="0">
                <a:solidFill>
                  <a:schemeClr val="tx1"/>
                </a:solidFill>
                <a:effectLst/>
                <a:latin typeface="+mn-lt"/>
                <a:ea typeface="+mn-ea"/>
                <a:cs typeface="+mn-cs"/>
              </a:rPr>
              <a:t>。</a:t>
            </a:r>
          </a:p>
          <a:p>
            <a:endParaRPr lang="zh-TW" altLang="en-US" dirty="0"/>
          </a:p>
        </p:txBody>
      </p:sp>
      <p:sp>
        <p:nvSpPr>
          <p:cNvPr id="4" name="投影片編號版面配置區 3"/>
          <p:cNvSpPr>
            <a:spLocks noGrp="1"/>
          </p:cNvSpPr>
          <p:nvPr>
            <p:ph type="sldNum" sz="quarter" idx="10"/>
          </p:nvPr>
        </p:nvSpPr>
        <p:spPr/>
        <p:txBody>
          <a:bodyPr/>
          <a:lstStyle/>
          <a:p>
            <a:fld id="{025C87BB-F22B-4284-B894-3A87FC9AC09B}" type="slidenum">
              <a:rPr lang="zh-TW" altLang="en-US" smtClean="0"/>
              <a:t>5</a:t>
            </a:fld>
            <a:endParaRPr lang="zh-TW" altLang="en-US"/>
          </a:p>
        </p:txBody>
      </p:sp>
    </p:spTree>
    <p:extLst>
      <p:ext uri="{BB962C8B-B14F-4D97-AF65-F5344CB8AC3E}">
        <p14:creationId xmlns:p14="http://schemas.microsoft.com/office/powerpoint/2010/main" val="252966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r>
              <a:rPr lang="zh-TW" altLang="zh-TW" sz="1200" kern="1200" dirty="0" smtClean="0">
                <a:solidFill>
                  <a:schemeClr val="tx1"/>
                </a:solidFill>
                <a:effectLst/>
                <a:latin typeface="+mn-lt"/>
                <a:ea typeface="+mn-ea"/>
                <a:cs typeface="+mn-cs"/>
              </a:rPr>
              <a:t>資料方面沿用</a:t>
            </a:r>
            <a:r>
              <a:rPr lang="en-US" altLang="zh-TW" sz="1200" kern="1200" dirty="0" smtClean="0">
                <a:solidFill>
                  <a:schemeClr val="tx1"/>
                </a:solidFill>
                <a:effectLst/>
                <a:latin typeface="+mn-lt"/>
                <a:ea typeface="+mn-ea"/>
                <a:cs typeface="+mn-cs"/>
              </a:rPr>
              <a:t>WH04</a:t>
            </a:r>
            <a:r>
              <a:rPr lang="zh-TW" altLang="zh-TW" sz="1200" kern="1200" dirty="0" smtClean="0">
                <a:solidFill>
                  <a:schemeClr val="tx1"/>
                </a:solidFill>
                <a:effectLst/>
                <a:latin typeface="+mn-lt"/>
                <a:ea typeface="+mn-ea"/>
                <a:cs typeface="+mn-cs"/>
              </a:rPr>
              <a:t>的方法，使用</a:t>
            </a:r>
            <a:r>
              <a:rPr lang="en-US" altLang="zh-TW" sz="1200" kern="1200" dirty="0" smtClean="0">
                <a:solidFill>
                  <a:schemeClr val="tx1"/>
                </a:solidFill>
                <a:effectLst/>
                <a:latin typeface="+mn-lt"/>
                <a:ea typeface="+mn-ea"/>
                <a:cs typeface="+mn-cs"/>
              </a:rPr>
              <a:t>NCEP 2.5X2.5</a:t>
            </a:r>
            <a:r>
              <a:rPr lang="zh-TW" altLang="zh-TW" sz="1200" kern="1200" dirty="0" smtClean="0">
                <a:solidFill>
                  <a:schemeClr val="tx1"/>
                </a:solidFill>
                <a:effectLst/>
                <a:latin typeface="+mn-lt"/>
                <a:ea typeface="+mn-ea"/>
                <a:cs typeface="+mn-cs"/>
              </a:rPr>
              <a:t>度的在分析資料，時間從</a:t>
            </a:r>
            <a:r>
              <a:rPr lang="en-US" altLang="zh-TW" sz="1200" kern="1200" dirty="0" smtClean="0">
                <a:solidFill>
                  <a:schemeClr val="tx1"/>
                </a:solidFill>
                <a:effectLst/>
                <a:latin typeface="+mn-lt"/>
                <a:ea typeface="+mn-ea"/>
                <a:cs typeface="+mn-cs"/>
              </a:rPr>
              <a:t>79</a:t>
            </a:r>
            <a:r>
              <a:rPr lang="zh-TW" altLang="zh-TW" sz="1200" kern="1200" dirty="0" smtClean="0">
                <a:solidFill>
                  <a:schemeClr val="tx1"/>
                </a:solidFill>
                <a:effectLst/>
                <a:latin typeface="+mn-lt"/>
                <a:ea typeface="+mn-ea"/>
                <a:cs typeface="+mn-cs"/>
              </a:rPr>
              <a:t>年</a:t>
            </a:r>
            <a:r>
              <a:rPr lang="en-US" altLang="zh-TW" sz="1200" kern="1200" dirty="0" smtClean="0">
                <a:solidFill>
                  <a:schemeClr val="tx1"/>
                </a:solidFill>
                <a:effectLst/>
                <a:latin typeface="+mn-lt"/>
                <a:ea typeface="+mn-ea"/>
                <a:cs typeface="+mn-cs"/>
              </a:rPr>
              <a:t>1/1</a:t>
            </a:r>
            <a:r>
              <a:rPr lang="zh-TW" altLang="zh-TW" sz="1200" kern="1200" dirty="0" smtClean="0">
                <a:solidFill>
                  <a:schemeClr val="tx1"/>
                </a:solidFill>
                <a:effectLst/>
                <a:latin typeface="+mn-lt"/>
                <a:ea typeface="+mn-ea"/>
                <a:cs typeface="+mn-cs"/>
              </a:rPr>
              <a:t>日到現在。</a:t>
            </a:r>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025C87BB-F22B-4284-B894-3A87FC9AC09B}" type="slidenum">
              <a:rPr lang="zh-TW" altLang="en-US" smtClean="0"/>
              <a:t>6</a:t>
            </a:fld>
            <a:endParaRPr lang="zh-TW" altLang="en-US"/>
          </a:p>
        </p:txBody>
      </p:sp>
    </p:spTree>
    <p:extLst>
      <p:ext uri="{BB962C8B-B14F-4D97-AF65-F5344CB8AC3E}">
        <p14:creationId xmlns:p14="http://schemas.microsoft.com/office/powerpoint/2010/main" val="98702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r>
              <a:rPr lang="zh-TW" altLang="zh-TW" sz="1200" kern="1200" dirty="0" smtClean="0">
                <a:solidFill>
                  <a:schemeClr val="tx1"/>
                </a:solidFill>
                <a:effectLst/>
                <a:latin typeface="+mn-lt"/>
                <a:ea typeface="+mn-ea"/>
                <a:cs typeface="+mn-cs"/>
              </a:rPr>
              <a:t>之後使用</a:t>
            </a:r>
            <a:r>
              <a:rPr lang="en-US" altLang="zh-TW" sz="1200" kern="1200" dirty="0" smtClean="0">
                <a:solidFill>
                  <a:schemeClr val="tx1"/>
                </a:solidFill>
                <a:effectLst/>
                <a:latin typeface="+mn-lt"/>
                <a:ea typeface="+mn-ea"/>
                <a:cs typeface="+mn-cs"/>
              </a:rPr>
              <a:t>daily OLR ,U850,U200</a:t>
            </a:r>
            <a:r>
              <a:rPr lang="zh-TW" altLang="zh-TW" sz="1200" kern="1200" dirty="0" smtClean="0">
                <a:solidFill>
                  <a:schemeClr val="tx1"/>
                </a:solidFill>
                <a:effectLst/>
                <a:latin typeface="+mn-lt"/>
                <a:ea typeface="+mn-ea"/>
                <a:cs typeface="+mn-cs"/>
              </a:rPr>
              <a:t>變數移除</a:t>
            </a:r>
            <a:r>
              <a:rPr lang="en-US" altLang="zh-TW" sz="1200" kern="1200" dirty="0" smtClean="0">
                <a:solidFill>
                  <a:schemeClr val="tx1"/>
                </a:solidFill>
                <a:effectLst/>
                <a:latin typeface="+mn-lt"/>
                <a:ea typeface="+mn-ea"/>
                <a:cs typeface="+mn-cs"/>
              </a:rPr>
              <a:t>4</a:t>
            </a:r>
            <a:r>
              <a:rPr lang="zh-TW" altLang="zh-TW" sz="1200" kern="1200" dirty="0" smtClean="0">
                <a:solidFill>
                  <a:schemeClr val="tx1"/>
                </a:solidFill>
                <a:effectLst/>
                <a:latin typeface="+mn-lt"/>
                <a:ea typeface="+mn-ea"/>
                <a:cs typeface="+mn-cs"/>
              </a:rPr>
              <a:t>季的變化，</a:t>
            </a:r>
            <a:r>
              <a:rPr lang="zh-TW" altLang="en-US" sz="1200" kern="1200" dirty="0" smtClean="0">
                <a:solidFill>
                  <a:schemeClr val="tx1"/>
                </a:solidFill>
                <a:effectLst/>
                <a:latin typeface="+mn-lt"/>
                <a:ea typeface="+mn-ea"/>
                <a:cs typeface="+mn-cs"/>
              </a:rPr>
              <a:t>再對印度洋到太平洋範圍的</a:t>
            </a:r>
            <a:r>
              <a:rPr lang="en-US" altLang="zh-TW" sz="1200" kern="1200" dirty="0" smtClean="0">
                <a:solidFill>
                  <a:schemeClr val="tx1"/>
                </a:solidFill>
                <a:effectLst/>
                <a:latin typeface="+mn-lt"/>
                <a:ea typeface="+mn-ea"/>
                <a:cs typeface="+mn-cs"/>
              </a:rPr>
              <a:t>SSTA</a:t>
            </a:r>
            <a:r>
              <a:rPr lang="zh-TW" altLang="en-US" sz="1200" kern="1200" dirty="0" smtClean="0">
                <a:solidFill>
                  <a:schemeClr val="tx1"/>
                </a:solidFill>
                <a:effectLst/>
                <a:latin typeface="+mn-lt"/>
                <a:ea typeface="+mn-ea"/>
                <a:cs typeface="+mn-cs"/>
              </a:rPr>
              <a:t>做</a:t>
            </a:r>
            <a:r>
              <a:rPr lang="en-US" altLang="zh-TW" sz="1200" kern="1200" dirty="0" smtClean="0">
                <a:solidFill>
                  <a:schemeClr val="tx1"/>
                </a:solidFill>
                <a:effectLst/>
                <a:latin typeface="+mn-lt"/>
                <a:ea typeface="+mn-ea"/>
                <a:cs typeface="+mn-cs"/>
              </a:rPr>
              <a:t>REOF</a:t>
            </a:r>
            <a:r>
              <a:rPr lang="zh-TW" altLang="en-US" sz="1200" kern="1200" dirty="0" smtClean="0">
                <a:solidFill>
                  <a:schemeClr val="tx1"/>
                </a:solidFill>
                <a:effectLst/>
                <a:latin typeface="+mn-lt"/>
                <a:ea typeface="+mn-ea"/>
                <a:cs typeface="+mn-cs"/>
              </a:rPr>
              <a:t>分析，找到年間最大變異量</a:t>
            </a:r>
            <a:r>
              <a:rPr lang="zh-TW" altLang="zh-TW" sz="1200" kern="1200" dirty="0" smtClean="0">
                <a:solidFill>
                  <a:schemeClr val="tx1"/>
                </a:solidFill>
                <a:effectLst/>
                <a:latin typeface="+mn-lt"/>
                <a:ea typeface="+mn-ea"/>
                <a:cs typeface="+mn-cs"/>
              </a:rPr>
              <a:t>，來移除掉年與年之間的變化，最後在對南北緯</a:t>
            </a:r>
            <a:r>
              <a:rPr lang="en-US" altLang="zh-TW" sz="1200" kern="1200" dirty="0" smtClean="0">
                <a:solidFill>
                  <a:schemeClr val="tx1"/>
                </a:solidFill>
                <a:effectLst/>
                <a:latin typeface="+mn-lt"/>
                <a:ea typeface="+mn-ea"/>
                <a:cs typeface="+mn-cs"/>
              </a:rPr>
              <a:t>15</a:t>
            </a:r>
            <a:r>
              <a:rPr lang="zh-TW" altLang="zh-TW" sz="1200" kern="1200" dirty="0" smtClean="0">
                <a:solidFill>
                  <a:schemeClr val="tx1"/>
                </a:solidFill>
                <a:effectLst/>
                <a:latin typeface="+mn-lt"/>
                <a:ea typeface="+mn-ea"/>
                <a:cs typeface="+mn-cs"/>
              </a:rPr>
              <a:t>度做平均。</a:t>
            </a:r>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025C87BB-F22B-4284-B894-3A87FC9AC09B}" type="slidenum">
              <a:rPr lang="zh-TW" altLang="en-US" smtClean="0"/>
              <a:t>7</a:t>
            </a:fld>
            <a:endParaRPr lang="zh-TW" altLang="en-US"/>
          </a:p>
        </p:txBody>
      </p:sp>
    </p:spTree>
    <p:extLst>
      <p:ext uri="{BB962C8B-B14F-4D97-AF65-F5344CB8AC3E}">
        <p14:creationId xmlns:p14="http://schemas.microsoft.com/office/powerpoint/2010/main" val="1625452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r>
              <a:rPr lang="zh-TW" altLang="zh-TW" sz="1200" kern="1200" dirty="0" smtClean="0">
                <a:solidFill>
                  <a:schemeClr val="tx1"/>
                </a:solidFill>
                <a:effectLst/>
                <a:latin typeface="+mn-lt"/>
                <a:ea typeface="+mn-ea"/>
                <a:cs typeface="+mn-cs"/>
              </a:rPr>
              <a:t>表格為四個矩陣在</a:t>
            </a:r>
            <a:r>
              <a:rPr lang="en-US" altLang="zh-TW" sz="1200" kern="1200" dirty="0" smtClean="0">
                <a:solidFill>
                  <a:schemeClr val="tx1"/>
                </a:solidFill>
                <a:effectLst/>
                <a:latin typeface="+mn-lt"/>
                <a:ea typeface="+mn-ea"/>
                <a:cs typeface="+mn-cs"/>
              </a:rPr>
              <a:t>CEOF</a:t>
            </a:r>
            <a:r>
              <a:rPr lang="zh-TW" altLang="zh-TW" sz="1200" kern="1200" dirty="0" smtClean="0">
                <a:solidFill>
                  <a:schemeClr val="tx1"/>
                </a:solidFill>
                <a:effectLst/>
                <a:latin typeface="+mn-lt"/>
                <a:ea typeface="+mn-ea"/>
                <a:cs typeface="+mn-cs"/>
              </a:rPr>
              <a:t>分析後前三項占整體變異度的百分比。</a:t>
            </a:r>
          </a:p>
          <a:p>
            <a:r>
              <a:rPr lang="zh-TW" altLang="zh-TW" sz="1200" kern="1200" dirty="0" smtClean="0">
                <a:solidFill>
                  <a:schemeClr val="tx1"/>
                </a:solidFill>
                <a:effectLst/>
                <a:latin typeface="+mn-lt"/>
                <a:ea typeface="+mn-ea"/>
                <a:cs typeface="+mn-cs"/>
              </a:rPr>
              <a:t>其結果呈現出</a:t>
            </a:r>
            <a:r>
              <a:rPr lang="en-US" altLang="zh-TW" sz="1200" kern="1200" dirty="0" smtClean="0">
                <a:solidFill>
                  <a:schemeClr val="tx1"/>
                </a:solidFill>
                <a:effectLst/>
                <a:latin typeface="+mn-lt"/>
                <a:ea typeface="+mn-ea"/>
                <a:cs typeface="+mn-cs"/>
              </a:rPr>
              <a:t>RMM</a:t>
            </a:r>
            <a:r>
              <a:rPr lang="zh-TW" altLang="zh-TW" sz="1200" kern="1200" dirty="0" smtClean="0">
                <a:solidFill>
                  <a:schemeClr val="tx1"/>
                </a:solidFill>
                <a:effectLst/>
                <a:latin typeface="+mn-lt"/>
                <a:ea typeface="+mn-ea"/>
                <a:cs typeface="+mn-cs"/>
              </a:rPr>
              <a:t>及</a:t>
            </a:r>
            <a:r>
              <a:rPr lang="en-US" altLang="zh-TW" sz="1200" kern="1200" dirty="0" smtClean="0">
                <a:solidFill>
                  <a:schemeClr val="tx1"/>
                </a:solidFill>
                <a:effectLst/>
                <a:latin typeface="+mn-lt"/>
                <a:ea typeface="+mn-ea"/>
                <a:cs typeface="+mn-cs"/>
              </a:rPr>
              <a:t>CORR</a:t>
            </a:r>
            <a:r>
              <a:rPr lang="zh-TW" altLang="zh-TW" sz="1200" kern="1200" dirty="0" smtClean="0">
                <a:solidFill>
                  <a:schemeClr val="tx1"/>
                </a:solidFill>
                <a:effectLst/>
                <a:latin typeface="+mn-lt"/>
                <a:ea typeface="+mn-ea"/>
                <a:cs typeface="+mn-cs"/>
              </a:rPr>
              <a:t>的</a:t>
            </a:r>
            <a:r>
              <a:rPr lang="en-US" altLang="zh-TW" sz="1200" kern="1200" dirty="0" smtClean="0">
                <a:solidFill>
                  <a:schemeClr val="tx1"/>
                </a:solidFill>
                <a:effectLst/>
                <a:latin typeface="+mn-lt"/>
                <a:ea typeface="+mn-ea"/>
                <a:cs typeface="+mn-cs"/>
              </a:rPr>
              <a:t>CEOF1</a:t>
            </a:r>
            <a:r>
              <a:rPr lang="zh-TW" altLang="zh-TW" sz="1200" kern="1200" dirty="0" smtClean="0">
                <a:solidFill>
                  <a:schemeClr val="tx1"/>
                </a:solidFill>
                <a:effectLst/>
                <a:latin typeface="+mn-lt"/>
                <a:ea typeface="+mn-ea"/>
                <a:cs typeface="+mn-cs"/>
              </a:rPr>
              <a:t>可解釋的變異度在</a:t>
            </a:r>
            <a:r>
              <a:rPr lang="en-US" altLang="zh-TW" sz="1200" kern="1200" dirty="0" smtClean="0">
                <a:solidFill>
                  <a:schemeClr val="tx1"/>
                </a:solidFill>
                <a:effectLst/>
                <a:latin typeface="+mn-lt"/>
                <a:ea typeface="+mn-ea"/>
                <a:cs typeface="+mn-cs"/>
              </a:rPr>
              <a:t>12%</a:t>
            </a:r>
            <a:r>
              <a:rPr lang="zh-TW" altLang="zh-TW" sz="1200" kern="1200" dirty="0" smtClean="0">
                <a:solidFill>
                  <a:schemeClr val="tx1"/>
                </a:solidFill>
                <a:effectLst/>
                <a:latin typeface="+mn-lt"/>
                <a:ea typeface="+mn-ea"/>
                <a:cs typeface="+mn-cs"/>
              </a:rPr>
              <a:t>以上而</a:t>
            </a:r>
            <a:r>
              <a:rPr lang="en-US" altLang="zh-TW" sz="1200" kern="1200" dirty="0" smtClean="0">
                <a:solidFill>
                  <a:schemeClr val="tx1"/>
                </a:solidFill>
                <a:effectLst/>
                <a:latin typeface="+mn-lt"/>
                <a:ea typeface="+mn-ea"/>
                <a:cs typeface="+mn-cs"/>
              </a:rPr>
              <a:t>CORR</a:t>
            </a:r>
            <a:r>
              <a:rPr lang="zh-TW" altLang="zh-TW" sz="1200" kern="1200" dirty="0" smtClean="0">
                <a:solidFill>
                  <a:schemeClr val="tx1"/>
                </a:solidFill>
                <a:effectLst/>
                <a:latin typeface="+mn-lt"/>
                <a:ea typeface="+mn-ea"/>
                <a:cs typeface="+mn-cs"/>
              </a:rPr>
              <a:t>稍微差一點，</a:t>
            </a:r>
            <a:r>
              <a:rPr lang="en-US" altLang="zh-TW" sz="1200" kern="1200" dirty="0" smtClean="0">
                <a:solidFill>
                  <a:schemeClr val="tx1"/>
                </a:solidFill>
                <a:effectLst/>
                <a:latin typeface="+mn-lt"/>
                <a:ea typeface="+mn-ea"/>
                <a:cs typeface="+mn-cs"/>
              </a:rPr>
              <a:t>CEOF2</a:t>
            </a:r>
            <a:r>
              <a:rPr lang="zh-TW" altLang="zh-TW"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CEOF3</a:t>
            </a:r>
            <a:r>
              <a:rPr lang="zh-TW" altLang="zh-TW" sz="1200" kern="1200" dirty="0" smtClean="0">
                <a:solidFill>
                  <a:schemeClr val="tx1"/>
                </a:solidFill>
                <a:effectLst/>
                <a:latin typeface="+mn-lt"/>
                <a:ea typeface="+mn-ea"/>
                <a:cs typeface="+mn-cs"/>
              </a:rPr>
              <a:t>的差異兩者矩陣結果類似，代表其矩陣前兩個</a:t>
            </a:r>
            <a:r>
              <a:rPr lang="en-US" altLang="zh-TW" sz="1200" kern="1200" dirty="0" smtClean="0">
                <a:solidFill>
                  <a:schemeClr val="tx1"/>
                </a:solidFill>
                <a:effectLst/>
                <a:latin typeface="+mn-lt"/>
                <a:ea typeface="+mn-ea"/>
                <a:cs typeface="+mn-cs"/>
              </a:rPr>
              <a:t>MODE</a:t>
            </a:r>
            <a:r>
              <a:rPr lang="zh-TW" altLang="zh-TW" sz="1200" kern="1200" dirty="0" smtClean="0">
                <a:solidFill>
                  <a:schemeClr val="tx1"/>
                </a:solidFill>
                <a:effectLst/>
                <a:latin typeface="+mn-lt"/>
                <a:ea typeface="+mn-ea"/>
                <a:cs typeface="+mn-cs"/>
              </a:rPr>
              <a:t>便可解釋大部分的變異度。</a:t>
            </a:r>
          </a:p>
          <a:p>
            <a:r>
              <a:rPr lang="en-US" altLang="zh-TW" sz="1200" kern="1200" dirty="0" smtClean="0">
                <a:solidFill>
                  <a:schemeClr val="tx1"/>
                </a:solidFill>
                <a:effectLst/>
                <a:latin typeface="+mn-lt"/>
                <a:ea typeface="+mn-ea"/>
                <a:cs typeface="+mn-cs"/>
              </a:rPr>
              <a:t>COV</a:t>
            </a:r>
            <a:r>
              <a:rPr lang="zh-TW" altLang="zh-TW"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RMM-r</a:t>
            </a:r>
            <a:r>
              <a:rPr lang="zh-TW" altLang="zh-TW" sz="1200" kern="1200" dirty="0" smtClean="0">
                <a:solidFill>
                  <a:schemeClr val="tx1"/>
                </a:solidFill>
                <a:effectLst/>
                <a:latin typeface="+mn-lt"/>
                <a:ea typeface="+mn-ea"/>
                <a:cs typeface="+mn-cs"/>
              </a:rPr>
              <a:t>前三項的百分比較小，代表所佔的變異度最低，且第</a:t>
            </a:r>
            <a:r>
              <a:rPr lang="en-US" altLang="zh-TW" sz="1200" kern="1200" dirty="0" smtClean="0">
                <a:solidFill>
                  <a:schemeClr val="tx1"/>
                </a:solidFill>
                <a:effectLst/>
                <a:latin typeface="+mn-lt"/>
                <a:ea typeface="+mn-ea"/>
                <a:cs typeface="+mn-cs"/>
              </a:rPr>
              <a:t>3</a:t>
            </a:r>
            <a:r>
              <a:rPr lang="zh-TW" altLang="zh-TW" sz="1200" kern="1200" dirty="0" smtClean="0">
                <a:solidFill>
                  <a:schemeClr val="tx1"/>
                </a:solidFill>
                <a:effectLst/>
                <a:latin typeface="+mn-lt"/>
                <a:ea typeface="+mn-ea"/>
                <a:cs typeface="+mn-cs"/>
              </a:rPr>
              <a:t>項差異度只有</a:t>
            </a:r>
            <a:r>
              <a:rPr lang="en-US" altLang="zh-TW" sz="1200" kern="1200" dirty="0" smtClean="0">
                <a:solidFill>
                  <a:schemeClr val="tx1"/>
                </a:solidFill>
                <a:effectLst/>
                <a:latin typeface="+mn-lt"/>
                <a:ea typeface="+mn-ea"/>
                <a:cs typeface="+mn-cs"/>
              </a:rPr>
              <a:t>3.0%</a:t>
            </a:r>
            <a:r>
              <a:rPr lang="zh-TW" altLang="zh-TW" sz="1200" kern="1200" dirty="0" smtClean="0">
                <a:solidFill>
                  <a:schemeClr val="tx1"/>
                </a:solidFill>
                <a:effectLst/>
                <a:latin typeface="+mn-lt"/>
                <a:ea typeface="+mn-ea"/>
                <a:cs typeface="+mn-cs"/>
              </a:rPr>
              <a:t>，而</a:t>
            </a:r>
            <a:r>
              <a:rPr lang="en-US" altLang="zh-TW" sz="1200" kern="1200" dirty="0" smtClean="0">
                <a:solidFill>
                  <a:schemeClr val="tx1"/>
                </a:solidFill>
                <a:effectLst/>
                <a:latin typeface="+mn-lt"/>
                <a:ea typeface="+mn-ea"/>
                <a:cs typeface="+mn-cs"/>
              </a:rPr>
              <a:t>RMM-r</a:t>
            </a:r>
            <a:r>
              <a:rPr lang="zh-TW" altLang="zh-TW" sz="1200" kern="1200" dirty="0" smtClean="0">
                <a:solidFill>
                  <a:schemeClr val="tx1"/>
                </a:solidFill>
                <a:effectLst/>
                <a:latin typeface="+mn-lt"/>
                <a:ea typeface="+mn-ea"/>
                <a:cs typeface="+mn-cs"/>
              </a:rPr>
              <a:t>則稍微高一點。</a:t>
            </a:r>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025C87BB-F22B-4284-B894-3A87FC9AC09B}" type="slidenum">
              <a:rPr lang="zh-TW" altLang="en-US" smtClean="0"/>
              <a:t>8</a:t>
            </a:fld>
            <a:endParaRPr lang="zh-TW" altLang="en-US"/>
          </a:p>
        </p:txBody>
      </p:sp>
    </p:spTree>
    <p:extLst>
      <p:ext uri="{BB962C8B-B14F-4D97-AF65-F5344CB8AC3E}">
        <p14:creationId xmlns:p14="http://schemas.microsoft.com/office/powerpoint/2010/main" val="1995307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r>
              <a:rPr lang="en-US" altLang="zh-TW" sz="1200" kern="1200" dirty="0" smtClean="0">
                <a:solidFill>
                  <a:schemeClr val="tx1"/>
                </a:solidFill>
                <a:effectLst/>
                <a:latin typeface="+mn-lt"/>
                <a:ea typeface="+mn-ea"/>
                <a:cs typeface="+mn-cs"/>
              </a:rPr>
              <a:t>3</a:t>
            </a:r>
            <a:r>
              <a:rPr lang="zh-TW" altLang="zh-TW" sz="1200" kern="1200" dirty="0" smtClean="0">
                <a:solidFill>
                  <a:schemeClr val="tx1"/>
                </a:solidFill>
                <a:effectLst/>
                <a:latin typeface="+mn-lt"/>
                <a:ea typeface="+mn-ea"/>
                <a:cs typeface="+mn-cs"/>
              </a:rPr>
              <a:t>個變數場</a:t>
            </a:r>
            <a:r>
              <a:rPr lang="zh-TW" altLang="en-US" sz="1200" kern="1200" dirty="0" smtClean="0">
                <a:solidFill>
                  <a:schemeClr val="tx1"/>
                </a:solidFill>
                <a:effectLst/>
                <a:latin typeface="+mn-lt"/>
                <a:ea typeface="+mn-ea"/>
                <a:cs typeface="+mn-cs"/>
              </a:rPr>
              <a:t>振福</a:t>
            </a:r>
            <a:r>
              <a:rPr lang="zh-TW" altLang="zh-TW" sz="1200" kern="1200" dirty="0" smtClean="0">
                <a:solidFill>
                  <a:schemeClr val="tx1"/>
                </a:solidFill>
                <a:effectLst/>
                <a:latin typeface="+mn-lt"/>
                <a:ea typeface="+mn-ea"/>
                <a:cs typeface="+mn-cs"/>
              </a:rPr>
              <a:t>的空間分布。實線為</a:t>
            </a:r>
            <a:r>
              <a:rPr lang="en-US" altLang="zh-TW" sz="1200" kern="1200" dirty="0" smtClean="0">
                <a:solidFill>
                  <a:schemeClr val="tx1"/>
                </a:solidFill>
                <a:effectLst/>
                <a:latin typeface="+mn-lt"/>
                <a:ea typeface="+mn-ea"/>
                <a:cs typeface="+mn-cs"/>
              </a:rPr>
              <a:t>EOF1</a:t>
            </a:r>
            <a:r>
              <a:rPr lang="zh-TW" altLang="zh-TW" sz="1200" kern="1200" dirty="0" smtClean="0">
                <a:solidFill>
                  <a:schemeClr val="tx1"/>
                </a:solidFill>
                <a:effectLst/>
                <a:latin typeface="+mn-lt"/>
                <a:ea typeface="+mn-ea"/>
                <a:cs typeface="+mn-cs"/>
              </a:rPr>
              <a:t>、虛線代表</a:t>
            </a:r>
            <a:r>
              <a:rPr lang="en-US" altLang="zh-TW" sz="1200" kern="1200" dirty="0" smtClean="0">
                <a:solidFill>
                  <a:schemeClr val="tx1"/>
                </a:solidFill>
                <a:effectLst/>
                <a:latin typeface="+mn-lt"/>
                <a:ea typeface="+mn-ea"/>
                <a:cs typeface="+mn-cs"/>
              </a:rPr>
              <a:t>EOF2</a:t>
            </a:r>
            <a:r>
              <a:rPr lang="zh-TW" altLang="zh-TW" sz="1200" kern="1200" dirty="0" smtClean="0">
                <a:solidFill>
                  <a:schemeClr val="tx1"/>
                </a:solidFill>
                <a:effectLst/>
                <a:latin typeface="+mn-lt"/>
                <a:ea typeface="+mn-ea"/>
                <a:cs typeface="+mn-cs"/>
              </a:rPr>
              <a:t>震幅代表變數場在每個經緯度位置上的貢獻度。不同顏色的</a:t>
            </a:r>
            <a:r>
              <a:rPr lang="en-US" altLang="zh-TW" sz="1200" kern="1200" dirty="0" smtClean="0">
                <a:solidFill>
                  <a:schemeClr val="tx1"/>
                </a:solidFill>
                <a:effectLst/>
                <a:latin typeface="+mn-lt"/>
                <a:ea typeface="+mn-ea"/>
                <a:cs typeface="+mn-cs"/>
              </a:rPr>
              <a:t>contour</a:t>
            </a:r>
            <a:r>
              <a:rPr lang="zh-TW" altLang="zh-TW" sz="1200" kern="1200" dirty="0" smtClean="0">
                <a:solidFill>
                  <a:schemeClr val="tx1"/>
                </a:solidFill>
                <a:effectLst/>
                <a:latin typeface="+mn-lt"/>
                <a:ea typeface="+mn-ea"/>
                <a:cs typeface="+mn-cs"/>
              </a:rPr>
              <a:t>代表不同矩陣的結果。</a:t>
            </a:r>
          </a:p>
          <a:p>
            <a:r>
              <a:rPr lang="en-US" altLang="zh-TW" sz="1200" kern="1200" dirty="0" smtClean="0">
                <a:solidFill>
                  <a:schemeClr val="tx1"/>
                </a:solidFill>
                <a:effectLst/>
                <a:latin typeface="+mn-lt"/>
                <a:ea typeface="+mn-ea"/>
                <a:cs typeface="+mn-cs"/>
              </a:rPr>
              <a:t>RMM</a:t>
            </a:r>
            <a:r>
              <a:rPr lang="zh-TW" altLang="zh-TW"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CORR</a:t>
            </a:r>
            <a:r>
              <a:rPr lang="zh-TW" altLang="zh-TW" sz="1200" kern="1200" dirty="0" smtClean="0">
                <a:solidFill>
                  <a:schemeClr val="tx1"/>
                </a:solidFill>
                <a:effectLst/>
                <a:latin typeface="+mn-lt"/>
                <a:ea typeface="+mn-ea"/>
                <a:cs typeface="+mn-cs"/>
              </a:rPr>
              <a:t>的結果類似，形成一組，而</a:t>
            </a:r>
            <a:r>
              <a:rPr lang="en-US" altLang="zh-TW" sz="1200" kern="1200" dirty="0" smtClean="0">
                <a:solidFill>
                  <a:schemeClr val="tx1"/>
                </a:solidFill>
                <a:effectLst/>
                <a:latin typeface="+mn-lt"/>
                <a:ea typeface="+mn-ea"/>
                <a:cs typeface="+mn-cs"/>
              </a:rPr>
              <a:t>COV</a:t>
            </a:r>
            <a:r>
              <a:rPr lang="zh-TW" altLang="zh-TW"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RMM-r</a:t>
            </a:r>
            <a:r>
              <a:rPr lang="zh-TW" altLang="zh-TW" sz="1200" kern="1200" dirty="0" smtClean="0">
                <a:solidFill>
                  <a:schemeClr val="tx1"/>
                </a:solidFill>
                <a:effectLst/>
                <a:latin typeface="+mn-lt"/>
                <a:ea typeface="+mn-ea"/>
                <a:cs typeface="+mn-cs"/>
              </a:rPr>
              <a:t>相似，形成另一組。</a:t>
            </a:r>
          </a:p>
          <a:p>
            <a:r>
              <a:rPr lang="zh-TW" altLang="zh-TW" sz="1200" kern="1200" dirty="0" smtClean="0">
                <a:solidFill>
                  <a:schemeClr val="tx1"/>
                </a:solidFill>
                <a:effectLst/>
                <a:latin typeface="+mn-lt"/>
                <a:ea typeface="+mn-ea"/>
                <a:cs typeface="+mn-cs"/>
              </a:rPr>
              <a:t>在</a:t>
            </a:r>
            <a:r>
              <a:rPr lang="en-US" altLang="zh-TW" sz="1200" kern="1200" dirty="0" smtClean="0">
                <a:solidFill>
                  <a:schemeClr val="tx1"/>
                </a:solidFill>
                <a:effectLst/>
                <a:latin typeface="+mn-lt"/>
                <a:ea typeface="+mn-ea"/>
                <a:cs typeface="+mn-cs"/>
              </a:rPr>
              <a:t>OLR</a:t>
            </a:r>
            <a:r>
              <a:rPr lang="zh-TW" altLang="zh-TW" sz="1200" kern="1200" dirty="0" smtClean="0">
                <a:solidFill>
                  <a:schemeClr val="tx1"/>
                </a:solidFill>
                <a:effectLst/>
                <a:latin typeface="+mn-lt"/>
                <a:ea typeface="+mn-ea"/>
                <a:cs typeface="+mn-cs"/>
              </a:rPr>
              <a:t>的部分，</a:t>
            </a:r>
            <a:r>
              <a:rPr lang="en-US" altLang="zh-TW" sz="1200" kern="1200" dirty="0" smtClean="0">
                <a:solidFill>
                  <a:schemeClr val="tx1"/>
                </a:solidFill>
                <a:effectLst/>
                <a:latin typeface="+mn-lt"/>
                <a:ea typeface="+mn-ea"/>
                <a:cs typeface="+mn-cs"/>
              </a:rPr>
              <a:t>CEOF1</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2</a:t>
            </a:r>
            <a:r>
              <a:rPr lang="zh-TW" altLang="zh-TW" sz="1200" kern="1200" dirty="0" smtClean="0">
                <a:solidFill>
                  <a:schemeClr val="tx1"/>
                </a:solidFill>
                <a:effectLst/>
                <a:latin typeface="+mn-lt"/>
                <a:ea typeface="+mn-ea"/>
                <a:cs typeface="+mn-cs"/>
              </a:rPr>
              <a:t>在</a:t>
            </a:r>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150W~70E</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的結構呈現一致，貢獻度都差不多。但在印度洋到換日線之間</a:t>
            </a:r>
            <a:r>
              <a:rPr lang="en-US" altLang="zh-TW" sz="1200" kern="1200" dirty="0" smtClean="0">
                <a:solidFill>
                  <a:schemeClr val="tx1"/>
                </a:solidFill>
                <a:effectLst/>
                <a:latin typeface="+mn-lt"/>
                <a:ea typeface="+mn-ea"/>
                <a:cs typeface="+mn-cs"/>
              </a:rPr>
              <a:t>RMM-r</a:t>
            </a:r>
            <a:r>
              <a:rPr lang="zh-TW" altLang="zh-TW"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COV</a:t>
            </a:r>
            <a:r>
              <a:rPr lang="zh-TW" altLang="zh-TW" sz="1200" kern="1200" dirty="0" smtClean="0">
                <a:solidFill>
                  <a:schemeClr val="tx1"/>
                </a:solidFill>
                <a:effectLst/>
                <a:latin typeface="+mn-lt"/>
                <a:ea typeface="+mn-ea"/>
                <a:cs typeface="+mn-cs"/>
              </a:rPr>
              <a:t>的振幅皆較另外兩個大。</a:t>
            </a:r>
          </a:p>
          <a:p>
            <a:r>
              <a:rPr lang="zh-TW" altLang="zh-TW" sz="1200" kern="1200" dirty="0" smtClean="0">
                <a:solidFill>
                  <a:schemeClr val="tx1"/>
                </a:solidFill>
                <a:effectLst/>
                <a:latin typeface="+mn-lt"/>
                <a:ea typeface="+mn-ea"/>
                <a:cs typeface="+mn-cs"/>
              </a:rPr>
              <a:t>而在</a:t>
            </a:r>
            <a:r>
              <a:rPr lang="en-US" altLang="zh-TW" sz="1200" kern="1200" dirty="0" smtClean="0">
                <a:solidFill>
                  <a:schemeClr val="tx1"/>
                </a:solidFill>
                <a:effectLst/>
                <a:latin typeface="+mn-lt"/>
                <a:ea typeface="+mn-ea"/>
                <a:cs typeface="+mn-cs"/>
              </a:rPr>
              <a:t>U850</a:t>
            </a:r>
            <a:r>
              <a:rPr lang="zh-TW" altLang="zh-TW"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200</a:t>
            </a:r>
            <a:r>
              <a:rPr lang="zh-TW" altLang="zh-TW" sz="1200" kern="1200" dirty="0" smtClean="0">
                <a:solidFill>
                  <a:schemeClr val="tx1"/>
                </a:solidFill>
                <a:effectLst/>
                <a:latin typeface="+mn-lt"/>
                <a:ea typeface="+mn-ea"/>
                <a:cs typeface="+mn-cs"/>
              </a:rPr>
              <a:t>方面，振幅結構向西移</a:t>
            </a:r>
            <a:r>
              <a:rPr lang="zh-TW" altLang="en-US" sz="1200" kern="1200" dirty="0" smtClean="0">
                <a:solidFill>
                  <a:schemeClr val="tx1"/>
                </a:solidFill>
                <a:effectLst/>
                <a:latin typeface="+mn-lt"/>
                <a:ea typeface="+mn-ea"/>
                <a:cs typeface="+mn-cs"/>
              </a:rPr>
              <a:t>，顯示</a:t>
            </a:r>
            <a:r>
              <a:rPr lang="en-US" altLang="zh-TW" sz="1200" kern="1200" dirty="0" smtClean="0">
                <a:solidFill>
                  <a:schemeClr val="tx1"/>
                </a:solidFill>
                <a:effectLst/>
                <a:latin typeface="+mn-lt"/>
                <a:ea typeface="+mn-ea"/>
                <a:cs typeface="+mn-cs"/>
              </a:rPr>
              <a:t>COV</a:t>
            </a:r>
            <a:r>
              <a:rPr lang="zh-TW" altLang="en-US"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RMM-r</a:t>
            </a:r>
            <a:r>
              <a:rPr lang="zh-TW" altLang="en-US" sz="1200" kern="1200" dirty="0" smtClean="0">
                <a:solidFill>
                  <a:schemeClr val="tx1"/>
                </a:solidFill>
                <a:effectLst/>
                <a:latin typeface="+mn-lt"/>
                <a:ea typeface="+mn-ea"/>
                <a:cs typeface="+mn-cs"/>
              </a:rPr>
              <a:t>比較著重於東半球地區</a:t>
            </a:r>
            <a:r>
              <a:rPr lang="zh-TW" altLang="zh-TW" sz="1200" kern="1200" dirty="0" smtClean="0">
                <a:solidFill>
                  <a:schemeClr val="tx1"/>
                </a:solidFill>
                <a:effectLst/>
                <a:latin typeface="+mn-lt"/>
                <a:ea typeface="+mn-ea"/>
                <a:cs typeface="+mn-cs"/>
              </a:rPr>
              <a:t>。</a:t>
            </a:r>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025C87BB-F22B-4284-B894-3A87FC9AC09B}" type="slidenum">
              <a:rPr lang="zh-TW" altLang="en-US" smtClean="0"/>
              <a:t>9</a:t>
            </a:fld>
            <a:endParaRPr lang="zh-TW" altLang="en-US"/>
          </a:p>
        </p:txBody>
      </p:sp>
    </p:spTree>
    <p:extLst>
      <p:ext uri="{BB962C8B-B14F-4D97-AF65-F5344CB8AC3E}">
        <p14:creationId xmlns:p14="http://schemas.microsoft.com/office/powerpoint/2010/main" val="4189501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2016/5/3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2016/5/3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2016/5/3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2016/5/3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2016/5/3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2016/5/3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t>2016/5/3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t>2016/5/3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t>2016/5/3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2016/5/3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2016/5/3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t>2016/5/3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a:latin typeface="Times New Roman" panose="02020603050405020304" pitchFamily="18" charset="0"/>
                <a:cs typeface="Times New Roman" panose="02020603050405020304" pitchFamily="18" charset="0"/>
              </a:rPr>
              <a:t>A Revised </a:t>
            </a:r>
            <a:r>
              <a:rPr lang="en-US" altLang="zh-TW" dirty="0" smtClean="0">
                <a:latin typeface="Times New Roman" panose="02020603050405020304" pitchFamily="18" charset="0"/>
                <a:cs typeface="Times New Roman" panose="02020603050405020304" pitchFamily="18" charset="0"/>
              </a:rPr>
              <a:t>Real-Time Multivariate </a:t>
            </a:r>
            <a:r>
              <a:rPr lang="en-US" altLang="zh-TW" dirty="0">
                <a:latin typeface="Times New Roman" panose="02020603050405020304" pitchFamily="18" charset="0"/>
                <a:cs typeface="Times New Roman" panose="02020603050405020304" pitchFamily="18" charset="0"/>
              </a:rPr>
              <a:t>MJO Index</a:t>
            </a:r>
            <a:endParaRPr lang="zh-TW" altLang="en-US" dirty="0">
              <a:latin typeface="Times New Roman" panose="02020603050405020304" pitchFamily="18" charset="0"/>
              <a:cs typeface="Times New Roman" panose="02020603050405020304" pitchFamily="18" charset="0"/>
            </a:endParaRPr>
          </a:p>
        </p:txBody>
      </p:sp>
      <p:sp>
        <p:nvSpPr>
          <p:cNvPr id="3" name="副標題 2"/>
          <p:cNvSpPr>
            <a:spLocks noGrp="1"/>
          </p:cNvSpPr>
          <p:nvPr>
            <p:ph type="subTitle" idx="1"/>
          </p:nvPr>
        </p:nvSpPr>
        <p:spPr>
          <a:xfrm>
            <a:off x="539552" y="4797152"/>
            <a:ext cx="7992888" cy="1201688"/>
          </a:xfrm>
        </p:spPr>
        <p:txBody>
          <a:bodyPr>
            <a:normAutofit fontScale="70000" lnSpcReduction="20000"/>
          </a:bodyPr>
          <a:lstStyle/>
          <a:p>
            <a:pPr algn="just"/>
            <a:r>
              <a:rPr lang="en-US" altLang="zh-TW" dirty="0">
                <a:latin typeface="Times New Roman" panose="02020603050405020304" pitchFamily="18" charset="0"/>
                <a:cs typeface="Times New Roman" panose="02020603050405020304" pitchFamily="18" charset="0"/>
              </a:rPr>
              <a:t>Liu, P., Q. Zhang, C. Zhang, Y. Zhu, M. </a:t>
            </a:r>
            <a:r>
              <a:rPr lang="en-US" altLang="zh-TW" dirty="0" err="1" smtClean="0">
                <a:latin typeface="Times New Roman" panose="02020603050405020304" pitchFamily="18" charset="0"/>
                <a:cs typeface="Times New Roman" panose="02020603050405020304" pitchFamily="18" charset="0"/>
              </a:rPr>
              <a:t>Khairoutdinov</a:t>
            </a:r>
            <a:r>
              <a:rPr lang="en-US" altLang="zh-TW" dirty="0">
                <a:latin typeface="Times New Roman" panose="02020603050405020304" pitchFamily="18" charset="0"/>
                <a:cs typeface="Times New Roman" panose="02020603050405020304" pitchFamily="18" charset="0"/>
              </a:rPr>
              <a:t>, H.-M. Kim, C. Schumacher, and M. Zhang, 2016: A revised real-time multivariate MJO index. </a:t>
            </a:r>
            <a:r>
              <a:rPr lang="en-US" altLang="zh-TW" i="1" dirty="0">
                <a:latin typeface="Times New Roman" panose="02020603050405020304" pitchFamily="18" charset="0"/>
                <a:cs typeface="Times New Roman" panose="02020603050405020304" pitchFamily="18" charset="0"/>
              </a:rPr>
              <a:t>Mon. </a:t>
            </a:r>
            <a:r>
              <a:rPr lang="en-US" altLang="zh-TW" i="1" dirty="0" err="1">
                <a:latin typeface="Times New Roman" panose="02020603050405020304" pitchFamily="18" charset="0"/>
                <a:cs typeface="Times New Roman" panose="02020603050405020304" pitchFamily="18" charset="0"/>
              </a:rPr>
              <a:t>Wea</a:t>
            </a:r>
            <a:r>
              <a:rPr lang="en-US" altLang="zh-TW" i="1" dirty="0">
                <a:latin typeface="Times New Roman" panose="02020603050405020304" pitchFamily="18" charset="0"/>
                <a:cs typeface="Times New Roman" panose="02020603050405020304" pitchFamily="18" charset="0"/>
              </a:rPr>
              <a:t>. Rev.</a:t>
            </a:r>
            <a:r>
              <a:rPr lang="en-US" altLang="zh-TW" dirty="0">
                <a:latin typeface="Times New Roman" panose="02020603050405020304" pitchFamily="18" charset="0"/>
                <a:cs typeface="Times New Roman" panose="02020603050405020304" pitchFamily="18" charset="0"/>
              </a:rPr>
              <a:t>, </a:t>
            </a:r>
            <a:r>
              <a:rPr lang="en-US" altLang="zh-TW" b="1" dirty="0">
                <a:latin typeface="Times New Roman" panose="02020603050405020304" pitchFamily="18" charset="0"/>
                <a:cs typeface="Times New Roman" panose="02020603050405020304" pitchFamily="18" charset="0"/>
              </a:rPr>
              <a:t>144</a:t>
            </a:r>
            <a:r>
              <a:rPr lang="en-US" altLang="zh-TW" dirty="0">
                <a:latin typeface="Times New Roman" panose="02020603050405020304" pitchFamily="18" charset="0"/>
                <a:cs typeface="Times New Roman" panose="02020603050405020304" pitchFamily="18" charset="0"/>
              </a:rPr>
              <a:t>, 627–642.</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8407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1781" y="0"/>
            <a:ext cx="572725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p:nvPr/>
        </p:nvSpPr>
        <p:spPr>
          <a:xfrm>
            <a:off x="796695" y="147990"/>
            <a:ext cx="1015086" cy="369332"/>
          </a:xfrm>
          <a:prstGeom prst="rect">
            <a:avLst/>
          </a:prstGeom>
          <a:noFill/>
        </p:spPr>
        <p:txBody>
          <a:bodyPr wrap="none" rtlCol="0">
            <a:spAutoFit/>
          </a:bodyPr>
          <a:lstStyle/>
          <a:p>
            <a:r>
              <a:rPr lang="en-US" altLang="zh-TW" dirty="0" smtClean="0"/>
              <a:t>raw OLR </a:t>
            </a:r>
            <a:endParaRPr lang="zh-TW" altLang="en-US" dirty="0"/>
          </a:p>
        </p:txBody>
      </p:sp>
      <p:sp>
        <p:nvSpPr>
          <p:cNvPr id="6" name="文字方塊 5"/>
          <p:cNvSpPr txBox="1"/>
          <p:nvPr/>
        </p:nvSpPr>
        <p:spPr>
          <a:xfrm>
            <a:off x="7539038" y="147990"/>
            <a:ext cx="1035861" cy="369332"/>
          </a:xfrm>
          <a:prstGeom prst="rect">
            <a:avLst/>
          </a:prstGeom>
          <a:noFill/>
        </p:spPr>
        <p:txBody>
          <a:bodyPr wrap="none" rtlCol="0">
            <a:spAutoFit/>
          </a:bodyPr>
          <a:lstStyle/>
          <a:p>
            <a:r>
              <a:rPr lang="en-US" altLang="zh-TW" dirty="0" smtClean="0"/>
              <a:t>OLR MJO</a:t>
            </a:r>
            <a:endParaRPr lang="zh-TW" altLang="en-US" dirty="0"/>
          </a:p>
        </p:txBody>
      </p:sp>
      <p:sp>
        <p:nvSpPr>
          <p:cNvPr id="7" name="文字方塊 6"/>
          <p:cNvSpPr txBox="1"/>
          <p:nvPr/>
        </p:nvSpPr>
        <p:spPr>
          <a:xfrm>
            <a:off x="796695" y="3573016"/>
            <a:ext cx="1159292" cy="369332"/>
          </a:xfrm>
          <a:prstGeom prst="rect">
            <a:avLst/>
          </a:prstGeom>
          <a:noFill/>
        </p:spPr>
        <p:txBody>
          <a:bodyPr wrap="none" rtlCol="0">
            <a:spAutoFit/>
          </a:bodyPr>
          <a:lstStyle/>
          <a:p>
            <a:r>
              <a:rPr lang="en-US" altLang="zh-TW" dirty="0" smtClean="0"/>
              <a:t>U850 MJO</a:t>
            </a:r>
            <a:endParaRPr lang="zh-TW" altLang="en-US" dirty="0"/>
          </a:p>
        </p:txBody>
      </p:sp>
      <p:sp>
        <p:nvSpPr>
          <p:cNvPr id="8" name="文字方塊 7"/>
          <p:cNvSpPr txBox="1"/>
          <p:nvPr/>
        </p:nvSpPr>
        <p:spPr>
          <a:xfrm>
            <a:off x="7539038" y="3573016"/>
            <a:ext cx="1159292" cy="369332"/>
          </a:xfrm>
          <a:prstGeom prst="rect">
            <a:avLst/>
          </a:prstGeom>
          <a:noFill/>
        </p:spPr>
        <p:txBody>
          <a:bodyPr wrap="none" rtlCol="0">
            <a:spAutoFit/>
          </a:bodyPr>
          <a:lstStyle/>
          <a:p>
            <a:r>
              <a:rPr lang="en-US" altLang="zh-TW" dirty="0" smtClean="0"/>
              <a:t>U200 MJO</a:t>
            </a:r>
            <a:endParaRPr lang="zh-TW" altLang="en-US" dirty="0"/>
          </a:p>
        </p:txBody>
      </p:sp>
      <p:sp>
        <p:nvSpPr>
          <p:cNvPr id="5" name="文字方塊 4"/>
          <p:cNvSpPr txBox="1"/>
          <p:nvPr/>
        </p:nvSpPr>
        <p:spPr>
          <a:xfrm>
            <a:off x="3419872" y="3011807"/>
            <a:ext cx="2808312" cy="9233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zh-TW" b="1" dirty="0" smtClean="0"/>
              <a:t>scaling factors:</a:t>
            </a:r>
          </a:p>
          <a:p>
            <a:pPr algn="ctr"/>
            <a:r>
              <a:rPr lang="en-US" altLang="zh-TW" b="1" dirty="0" smtClean="0"/>
              <a:t>2 for OLR</a:t>
            </a:r>
            <a:r>
              <a:rPr lang="zh-TW" altLang="en-US" b="1" dirty="0" smtClean="0"/>
              <a:t>，</a:t>
            </a:r>
            <a:endParaRPr lang="en-US" altLang="zh-TW" b="1" dirty="0" smtClean="0"/>
          </a:p>
          <a:p>
            <a:pPr algn="ctr"/>
            <a:r>
              <a:rPr lang="en-US" altLang="zh-TW" b="1" dirty="0" smtClean="0"/>
              <a:t>1 for U850 and U200</a:t>
            </a:r>
            <a:endParaRPr lang="zh-TW" altLang="en-US" b="1" dirty="0"/>
          </a:p>
        </p:txBody>
      </p:sp>
    </p:spTree>
    <p:extLst>
      <p:ext uri="{BB962C8B-B14F-4D97-AF65-F5344CB8AC3E}">
        <p14:creationId xmlns:p14="http://schemas.microsoft.com/office/powerpoint/2010/main" val="346913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7873"/>
            <a:ext cx="8150870" cy="6875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p:nvPr/>
        </p:nvSpPr>
        <p:spPr>
          <a:xfrm>
            <a:off x="3307475" y="1186"/>
            <a:ext cx="1485471" cy="369332"/>
          </a:xfrm>
          <a:prstGeom prst="rect">
            <a:avLst/>
          </a:prstGeom>
          <a:noFill/>
        </p:spPr>
        <p:txBody>
          <a:bodyPr wrap="none" rtlCol="0">
            <a:spAutoFit/>
          </a:bodyPr>
          <a:lstStyle/>
          <a:p>
            <a:r>
              <a:rPr lang="en-US" altLang="zh-TW" b="1" dirty="0" smtClean="0">
                <a:solidFill>
                  <a:srgbClr val="C00000"/>
                </a:solidFill>
              </a:rPr>
              <a:t>(COV)-(RMM)</a:t>
            </a:r>
            <a:endParaRPr lang="zh-TW" altLang="en-US" b="1" dirty="0">
              <a:solidFill>
                <a:srgbClr val="C00000"/>
              </a:solidFill>
            </a:endParaRPr>
          </a:p>
        </p:txBody>
      </p:sp>
      <p:sp>
        <p:nvSpPr>
          <p:cNvPr id="6" name="文字方塊 5"/>
          <p:cNvSpPr txBox="1"/>
          <p:nvPr/>
        </p:nvSpPr>
        <p:spPr>
          <a:xfrm>
            <a:off x="7117814" y="-17873"/>
            <a:ext cx="1763624" cy="369332"/>
          </a:xfrm>
          <a:prstGeom prst="rect">
            <a:avLst/>
          </a:prstGeom>
          <a:noFill/>
        </p:spPr>
        <p:txBody>
          <a:bodyPr wrap="none" rtlCol="0">
            <a:spAutoFit/>
          </a:bodyPr>
          <a:lstStyle/>
          <a:p>
            <a:r>
              <a:rPr lang="en-US" altLang="zh-TW" b="1" dirty="0" smtClean="0">
                <a:solidFill>
                  <a:srgbClr val="C00000"/>
                </a:solidFill>
              </a:rPr>
              <a:t>(RMM-r)-(RMM)</a:t>
            </a:r>
            <a:endParaRPr lang="zh-TW" altLang="en-US" b="1" dirty="0">
              <a:solidFill>
                <a:srgbClr val="C00000"/>
              </a:solidFill>
            </a:endParaRPr>
          </a:p>
        </p:txBody>
      </p:sp>
      <p:sp>
        <p:nvSpPr>
          <p:cNvPr id="7" name="文字方塊 6"/>
          <p:cNvSpPr txBox="1"/>
          <p:nvPr/>
        </p:nvSpPr>
        <p:spPr>
          <a:xfrm>
            <a:off x="3203848" y="467380"/>
            <a:ext cx="1098378" cy="369332"/>
          </a:xfrm>
          <a:prstGeom prst="rect">
            <a:avLst/>
          </a:prstGeom>
          <a:noFill/>
        </p:spPr>
        <p:txBody>
          <a:bodyPr wrap="none" rtlCol="0">
            <a:spAutoFit/>
          </a:bodyPr>
          <a:lstStyle/>
          <a:p>
            <a:r>
              <a:rPr lang="en-US" altLang="zh-TW" dirty="0" smtClean="0"/>
              <a:t>50%~90%</a:t>
            </a:r>
            <a:endParaRPr lang="zh-TW" altLang="en-US" dirty="0"/>
          </a:p>
        </p:txBody>
      </p:sp>
      <p:sp>
        <p:nvSpPr>
          <p:cNvPr id="9" name="文字方塊 8"/>
          <p:cNvSpPr txBox="1"/>
          <p:nvPr/>
        </p:nvSpPr>
        <p:spPr>
          <a:xfrm>
            <a:off x="3466396" y="1475492"/>
            <a:ext cx="583814" cy="369332"/>
          </a:xfrm>
          <a:prstGeom prst="rect">
            <a:avLst/>
          </a:prstGeom>
          <a:noFill/>
        </p:spPr>
        <p:txBody>
          <a:bodyPr wrap="none" rtlCol="0">
            <a:spAutoFit/>
          </a:bodyPr>
          <a:lstStyle/>
          <a:p>
            <a:r>
              <a:rPr lang="en-US" altLang="zh-TW" dirty="0" smtClean="0"/>
              <a:t>30%</a:t>
            </a:r>
            <a:endParaRPr lang="zh-TW" altLang="en-US" dirty="0"/>
          </a:p>
        </p:txBody>
      </p:sp>
      <p:sp>
        <p:nvSpPr>
          <p:cNvPr id="11" name="文字方塊 10"/>
          <p:cNvSpPr txBox="1"/>
          <p:nvPr/>
        </p:nvSpPr>
        <p:spPr>
          <a:xfrm>
            <a:off x="3466396" y="3235397"/>
            <a:ext cx="583814" cy="369332"/>
          </a:xfrm>
          <a:prstGeom prst="rect">
            <a:avLst/>
          </a:prstGeom>
          <a:noFill/>
        </p:spPr>
        <p:txBody>
          <a:bodyPr wrap="none" rtlCol="0">
            <a:spAutoFit/>
          </a:bodyPr>
          <a:lstStyle/>
          <a:p>
            <a:r>
              <a:rPr lang="en-US" altLang="zh-TW" dirty="0" smtClean="0"/>
              <a:t>60%</a:t>
            </a:r>
            <a:endParaRPr lang="zh-TW" altLang="en-US" dirty="0"/>
          </a:p>
        </p:txBody>
      </p:sp>
      <p:sp>
        <p:nvSpPr>
          <p:cNvPr id="12" name="文字方塊 11"/>
          <p:cNvSpPr txBox="1"/>
          <p:nvPr/>
        </p:nvSpPr>
        <p:spPr>
          <a:xfrm>
            <a:off x="3466396" y="5445224"/>
            <a:ext cx="583814" cy="369332"/>
          </a:xfrm>
          <a:prstGeom prst="rect">
            <a:avLst/>
          </a:prstGeom>
          <a:noFill/>
        </p:spPr>
        <p:txBody>
          <a:bodyPr wrap="none" rtlCol="0">
            <a:spAutoFit/>
          </a:bodyPr>
          <a:lstStyle/>
          <a:p>
            <a:r>
              <a:rPr lang="en-US" altLang="zh-TW" dirty="0" smtClean="0"/>
              <a:t>70%</a:t>
            </a:r>
            <a:endParaRPr lang="zh-TW" altLang="en-US" dirty="0"/>
          </a:p>
        </p:txBody>
      </p:sp>
      <p:sp>
        <p:nvSpPr>
          <p:cNvPr id="13" name="文字方塊 12"/>
          <p:cNvSpPr txBox="1"/>
          <p:nvPr/>
        </p:nvSpPr>
        <p:spPr>
          <a:xfrm>
            <a:off x="7415812" y="5597624"/>
            <a:ext cx="583814" cy="369332"/>
          </a:xfrm>
          <a:prstGeom prst="rect">
            <a:avLst/>
          </a:prstGeom>
          <a:noFill/>
        </p:spPr>
        <p:txBody>
          <a:bodyPr wrap="none" rtlCol="0">
            <a:spAutoFit/>
          </a:bodyPr>
          <a:lstStyle/>
          <a:p>
            <a:r>
              <a:rPr lang="en-US" altLang="zh-TW" dirty="0"/>
              <a:t>1</a:t>
            </a:r>
            <a:r>
              <a:rPr lang="en-US" altLang="zh-TW" dirty="0" smtClean="0"/>
              <a:t>0%</a:t>
            </a:r>
            <a:endParaRPr lang="zh-TW" altLang="en-US" dirty="0"/>
          </a:p>
        </p:txBody>
      </p:sp>
      <p:sp>
        <p:nvSpPr>
          <p:cNvPr id="14" name="文字方塊 13"/>
          <p:cNvSpPr txBox="1"/>
          <p:nvPr/>
        </p:nvSpPr>
        <p:spPr>
          <a:xfrm>
            <a:off x="7415812" y="3247082"/>
            <a:ext cx="583814" cy="369332"/>
          </a:xfrm>
          <a:prstGeom prst="rect">
            <a:avLst/>
          </a:prstGeom>
          <a:noFill/>
        </p:spPr>
        <p:txBody>
          <a:bodyPr wrap="none" rtlCol="0">
            <a:spAutoFit/>
          </a:bodyPr>
          <a:lstStyle/>
          <a:p>
            <a:r>
              <a:rPr lang="en-US" altLang="zh-TW" dirty="0" smtClean="0"/>
              <a:t>20%</a:t>
            </a:r>
            <a:endParaRPr lang="zh-TW" altLang="en-US" dirty="0"/>
          </a:p>
        </p:txBody>
      </p:sp>
      <p:sp>
        <p:nvSpPr>
          <p:cNvPr id="15" name="文字方塊 14"/>
          <p:cNvSpPr txBox="1"/>
          <p:nvPr/>
        </p:nvSpPr>
        <p:spPr>
          <a:xfrm>
            <a:off x="7511233" y="652046"/>
            <a:ext cx="1098378" cy="369332"/>
          </a:xfrm>
          <a:prstGeom prst="rect">
            <a:avLst/>
          </a:prstGeom>
          <a:noFill/>
        </p:spPr>
        <p:txBody>
          <a:bodyPr wrap="none" rtlCol="0">
            <a:spAutoFit/>
          </a:bodyPr>
          <a:lstStyle/>
          <a:p>
            <a:r>
              <a:rPr lang="en-US" altLang="zh-TW" dirty="0"/>
              <a:t>4</a:t>
            </a:r>
            <a:r>
              <a:rPr lang="en-US" altLang="zh-TW" dirty="0" smtClean="0"/>
              <a:t>0%~80%</a:t>
            </a:r>
            <a:endParaRPr lang="zh-TW" altLang="en-US" dirty="0"/>
          </a:p>
        </p:txBody>
      </p:sp>
    </p:spTree>
    <p:extLst>
      <p:ext uri="{BB962C8B-B14F-4D97-AF65-F5344CB8AC3E}">
        <p14:creationId xmlns:p14="http://schemas.microsoft.com/office/powerpoint/2010/main" val="3750602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Intensity and location of strong MJO convective peaks</a:t>
            </a:r>
            <a:endParaRPr lang="zh-TW" alt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525" y="2276872"/>
            <a:ext cx="683895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p:nvPr/>
        </p:nvSpPr>
        <p:spPr>
          <a:xfrm>
            <a:off x="6372200" y="1052736"/>
            <a:ext cx="2198551" cy="369332"/>
          </a:xfrm>
          <a:prstGeom prst="rect">
            <a:avLst/>
          </a:prstGeom>
          <a:noFill/>
        </p:spPr>
        <p:txBody>
          <a:bodyPr wrap="none" rtlCol="0">
            <a:spAutoFit/>
          </a:bodyPr>
          <a:lstStyle/>
          <a:p>
            <a:r>
              <a:rPr lang="en-US" altLang="zh-TW" dirty="0" smtClean="0"/>
              <a:t>(May 1979-July 2013)</a:t>
            </a:r>
            <a:endParaRPr lang="zh-TW" altLang="en-US" dirty="0"/>
          </a:p>
        </p:txBody>
      </p:sp>
      <p:sp>
        <p:nvSpPr>
          <p:cNvPr id="5" name="文字方塊 4"/>
          <p:cNvSpPr txBox="1"/>
          <p:nvPr/>
        </p:nvSpPr>
        <p:spPr>
          <a:xfrm>
            <a:off x="3103576" y="1863398"/>
            <a:ext cx="1749197" cy="400110"/>
          </a:xfrm>
          <a:prstGeom prst="rect">
            <a:avLst/>
          </a:prstGeom>
          <a:noFill/>
        </p:spPr>
        <p:txBody>
          <a:bodyPr wrap="none" rtlCol="0">
            <a:spAutoFit/>
          </a:bodyPr>
          <a:lstStyle/>
          <a:p>
            <a:r>
              <a:rPr lang="en-US" altLang="zh-TW" sz="2000" b="1" dirty="0" smtClean="0">
                <a:solidFill>
                  <a:srgbClr val="C00000"/>
                </a:solidFill>
              </a:rPr>
              <a:t>(Indian Ocean)</a:t>
            </a:r>
            <a:endParaRPr lang="zh-TW" altLang="en-US" sz="2000" b="1" dirty="0">
              <a:solidFill>
                <a:srgbClr val="C00000"/>
              </a:solidFill>
            </a:endParaRPr>
          </a:p>
        </p:txBody>
      </p:sp>
      <p:sp>
        <p:nvSpPr>
          <p:cNvPr id="7" name="文字方塊 6"/>
          <p:cNvSpPr txBox="1"/>
          <p:nvPr/>
        </p:nvSpPr>
        <p:spPr>
          <a:xfrm>
            <a:off x="5003936" y="1876762"/>
            <a:ext cx="4126322" cy="400110"/>
          </a:xfrm>
          <a:prstGeom prst="rect">
            <a:avLst/>
          </a:prstGeom>
          <a:noFill/>
        </p:spPr>
        <p:txBody>
          <a:bodyPr wrap="none" rtlCol="0">
            <a:spAutoFit/>
          </a:bodyPr>
          <a:lstStyle/>
          <a:p>
            <a:r>
              <a:rPr lang="en-US" altLang="zh-TW" sz="2000" b="1" dirty="0" smtClean="0">
                <a:solidFill>
                  <a:srgbClr val="0070C0"/>
                </a:solidFill>
              </a:rPr>
              <a:t>(Maritime Continent-western Pacific)</a:t>
            </a:r>
            <a:endParaRPr lang="zh-TW" altLang="en-US" sz="2000" b="1" dirty="0">
              <a:solidFill>
                <a:srgbClr val="0070C0"/>
              </a:solidFill>
            </a:endParaRPr>
          </a:p>
        </p:txBody>
      </p:sp>
    </p:spTree>
    <p:extLst>
      <p:ext uri="{BB962C8B-B14F-4D97-AF65-F5344CB8AC3E}">
        <p14:creationId xmlns:p14="http://schemas.microsoft.com/office/powerpoint/2010/main" val="570661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881" y="2276872"/>
            <a:ext cx="8743950"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3491880" y="2276872"/>
            <a:ext cx="1224136" cy="216024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6588224" y="2276872"/>
            <a:ext cx="1224136" cy="216024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989028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Improvement of RMM-r in several MJO events</a:t>
            </a:r>
            <a:endParaRPr lang="zh-TW" altLang="en-US" dirty="0"/>
          </a:p>
        </p:txBody>
      </p:sp>
      <p:sp>
        <p:nvSpPr>
          <p:cNvPr id="3" name="內容版面配置區 2"/>
          <p:cNvSpPr>
            <a:spLocks noGrp="1"/>
          </p:cNvSpPr>
          <p:nvPr>
            <p:ph idx="1"/>
          </p:nvPr>
        </p:nvSpPr>
        <p:spPr/>
        <p:txBody>
          <a:bodyPr/>
          <a:lstStyle/>
          <a:p>
            <a:r>
              <a:rPr lang="en-US" altLang="zh-TW" dirty="0" smtClean="0"/>
              <a:t>TOGA COARE </a:t>
            </a:r>
            <a:r>
              <a:rPr lang="en-US" altLang="zh-TW" sz="2400" dirty="0" smtClean="0">
                <a:solidFill>
                  <a:schemeClr val="bg1">
                    <a:lumMod val="50000"/>
                  </a:schemeClr>
                </a:solidFill>
              </a:rPr>
              <a:t>(1992/11/28~1993/02/13)</a:t>
            </a:r>
          </a:p>
          <a:p>
            <a:endParaRPr lang="en-US" altLang="zh-TW" sz="2400" dirty="0" smtClean="0">
              <a:solidFill>
                <a:schemeClr val="bg1">
                  <a:lumMod val="50000"/>
                </a:schemeClr>
              </a:solidFill>
            </a:endParaRPr>
          </a:p>
          <a:p>
            <a:r>
              <a:rPr lang="en-US" altLang="zh-TW" dirty="0" smtClean="0"/>
              <a:t>2006/12/13–2007/01/15</a:t>
            </a:r>
          </a:p>
          <a:p>
            <a:endParaRPr lang="en-US" altLang="zh-TW" dirty="0"/>
          </a:p>
          <a:p>
            <a:r>
              <a:rPr lang="en-US" altLang="zh-TW" dirty="0" smtClean="0"/>
              <a:t>DYNAMO (</a:t>
            </a:r>
            <a:r>
              <a:rPr lang="en-US" altLang="zh-TW" dirty="0" smtClean="0"/>
              <a:t>2011/12~2012/01</a:t>
            </a:r>
            <a:r>
              <a:rPr lang="en-US" altLang="zh-TW" dirty="0" smtClean="0"/>
              <a:t>)</a:t>
            </a:r>
            <a:endParaRPr lang="zh-TW" altLang="en-US" dirty="0"/>
          </a:p>
        </p:txBody>
      </p:sp>
    </p:spTree>
    <p:extLst>
      <p:ext uri="{BB962C8B-B14F-4D97-AF65-F5344CB8AC3E}">
        <p14:creationId xmlns:p14="http://schemas.microsoft.com/office/powerpoint/2010/main" val="2432563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7210" y="0"/>
            <a:ext cx="5472460" cy="681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文字方塊 5"/>
          <p:cNvSpPr txBox="1"/>
          <p:nvPr/>
        </p:nvSpPr>
        <p:spPr>
          <a:xfrm>
            <a:off x="4336830" y="3223771"/>
            <a:ext cx="748923" cy="369332"/>
          </a:xfrm>
          <a:prstGeom prst="rect">
            <a:avLst/>
          </a:prstGeom>
          <a:noFill/>
        </p:spPr>
        <p:txBody>
          <a:bodyPr wrap="none" rtlCol="0">
            <a:spAutoFit/>
          </a:bodyPr>
          <a:lstStyle/>
          <a:p>
            <a:r>
              <a:rPr lang="en-US" altLang="zh-TW" dirty="0" smtClean="0">
                <a:latin typeface="Times New Roman" panose="02020603050405020304" pitchFamily="18" charset="0"/>
                <a:cs typeface="Times New Roman" panose="02020603050405020304" pitchFamily="18" charset="0"/>
              </a:rPr>
              <a:t>RMM</a:t>
            </a:r>
            <a:endParaRPr lang="zh-TW" altLang="en-US" dirty="0">
              <a:latin typeface="Times New Roman" panose="02020603050405020304" pitchFamily="18" charset="0"/>
              <a:cs typeface="Times New Roman" panose="02020603050405020304" pitchFamily="18" charset="0"/>
            </a:endParaRPr>
          </a:p>
        </p:txBody>
      </p:sp>
      <p:sp>
        <p:nvSpPr>
          <p:cNvPr id="8" name="文字方塊 7"/>
          <p:cNvSpPr txBox="1"/>
          <p:nvPr/>
        </p:nvSpPr>
        <p:spPr>
          <a:xfrm>
            <a:off x="7491786" y="3223771"/>
            <a:ext cx="902811" cy="369332"/>
          </a:xfrm>
          <a:prstGeom prst="rect">
            <a:avLst/>
          </a:prstGeom>
          <a:noFill/>
        </p:spPr>
        <p:txBody>
          <a:bodyPr wrap="none" rtlCol="0">
            <a:spAutoFit/>
          </a:bodyPr>
          <a:lstStyle/>
          <a:p>
            <a:r>
              <a:rPr lang="en-US" altLang="zh-TW" dirty="0" smtClean="0">
                <a:latin typeface="Times New Roman" panose="02020603050405020304" pitchFamily="18" charset="0"/>
                <a:cs typeface="Times New Roman" panose="02020603050405020304" pitchFamily="18" charset="0"/>
              </a:rPr>
              <a:t>RMM-r</a:t>
            </a:r>
            <a:endParaRPr lang="zh-TW" altLang="en-US" dirty="0">
              <a:latin typeface="Times New Roman" panose="02020603050405020304" pitchFamily="18" charset="0"/>
              <a:cs typeface="Times New Roman" panose="02020603050405020304" pitchFamily="18" charset="0"/>
            </a:endParaRPr>
          </a:p>
        </p:txBody>
      </p:sp>
      <p:sp>
        <p:nvSpPr>
          <p:cNvPr id="9" name="矩形 8"/>
          <p:cNvSpPr/>
          <p:nvPr/>
        </p:nvSpPr>
        <p:spPr>
          <a:xfrm>
            <a:off x="107504" y="713600"/>
            <a:ext cx="1960793" cy="646331"/>
          </a:xfrm>
          <a:prstGeom prst="rect">
            <a:avLst/>
          </a:prstGeom>
        </p:spPr>
        <p:txBody>
          <a:bodyPr wrap="none">
            <a:spAutoFit/>
          </a:bodyPr>
          <a:lstStyle/>
          <a:p>
            <a:r>
              <a:rPr lang="en-US" altLang="zh-TW" dirty="0">
                <a:latin typeface="Times New Roman" panose="02020603050405020304" pitchFamily="18" charset="0"/>
                <a:cs typeface="Times New Roman" panose="02020603050405020304" pitchFamily="18" charset="0"/>
              </a:rPr>
              <a:t>s</a:t>
            </a:r>
            <a:r>
              <a:rPr lang="en-US" altLang="zh-TW" dirty="0" smtClean="0">
                <a:latin typeface="Times New Roman" panose="02020603050405020304" pitchFamily="18" charset="0"/>
                <a:cs typeface="Times New Roman" panose="02020603050405020304" pitchFamily="18" charset="0"/>
              </a:rPr>
              <a:t>hading</a:t>
            </a:r>
            <a:r>
              <a:rPr lang="zh-TW" altLang="en-US" dirty="0" smtClean="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 </a:t>
            </a:r>
            <a:endParaRPr lang="en-US" altLang="zh-TW" dirty="0" smtClean="0">
              <a:latin typeface="Times New Roman" panose="02020603050405020304" pitchFamily="18" charset="0"/>
              <a:cs typeface="Times New Roman" panose="02020603050405020304" pitchFamily="18" charset="0"/>
            </a:endParaRPr>
          </a:p>
          <a:p>
            <a:r>
              <a:rPr lang="en-US" altLang="zh-TW" dirty="0" smtClean="0">
                <a:latin typeface="Times New Roman" panose="02020603050405020304" pitchFamily="18" charset="0"/>
                <a:cs typeface="Times New Roman" panose="02020603050405020304" pitchFamily="18" charset="0"/>
              </a:rPr>
              <a:t>raw OLR</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anomaly </a:t>
            </a:r>
            <a:endParaRPr lang="en-US" altLang="zh-TW" dirty="0">
              <a:latin typeface="Times New Roman" panose="02020603050405020304" pitchFamily="18" charset="0"/>
              <a:cs typeface="Times New Roman" panose="02020603050405020304" pitchFamily="18" charset="0"/>
            </a:endParaRPr>
          </a:p>
        </p:txBody>
      </p:sp>
      <p:sp>
        <p:nvSpPr>
          <p:cNvPr id="10" name="矩形 9"/>
          <p:cNvSpPr/>
          <p:nvPr/>
        </p:nvSpPr>
        <p:spPr>
          <a:xfrm>
            <a:off x="107503" y="1556792"/>
            <a:ext cx="2446182" cy="646331"/>
          </a:xfrm>
          <a:prstGeom prst="rect">
            <a:avLst/>
          </a:prstGeom>
        </p:spPr>
        <p:txBody>
          <a:bodyPr wrap="none">
            <a:spAutoFit/>
          </a:bodyPr>
          <a:lstStyle/>
          <a:p>
            <a:r>
              <a:rPr lang="en-US" altLang="zh-TW" dirty="0">
                <a:latin typeface="Times New Roman" panose="02020603050405020304" pitchFamily="18" charset="0"/>
                <a:cs typeface="Times New Roman" panose="02020603050405020304" pitchFamily="18" charset="0"/>
              </a:rPr>
              <a:t>c</a:t>
            </a:r>
            <a:r>
              <a:rPr lang="en-US" altLang="zh-TW" dirty="0" smtClean="0">
                <a:latin typeface="Times New Roman" panose="02020603050405020304" pitchFamily="18" charset="0"/>
                <a:cs typeface="Times New Roman" panose="02020603050405020304" pitchFamily="18" charset="0"/>
              </a:rPr>
              <a:t>ontour</a:t>
            </a:r>
            <a:r>
              <a:rPr lang="zh-TW" altLang="en-US" dirty="0" smtClean="0">
                <a:latin typeface="Times New Roman" panose="02020603050405020304" pitchFamily="18" charset="0"/>
                <a:cs typeface="Times New Roman" panose="02020603050405020304" pitchFamily="18" charset="0"/>
              </a:rPr>
              <a:t>：</a:t>
            </a:r>
            <a:r>
              <a:rPr lang="en-US" altLang="zh-TW" dirty="0" smtClean="0">
                <a:latin typeface="Times New Roman" panose="02020603050405020304" pitchFamily="18" charset="0"/>
                <a:cs typeface="Times New Roman" panose="02020603050405020304" pitchFamily="18" charset="0"/>
              </a:rPr>
              <a:t> </a:t>
            </a:r>
          </a:p>
          <a:p>
            <a:r>
              <a:rPr lang="en-US" altLang="zh-TW" dirty="0" smtClean="0">
                <a:latin typeface="Times New Roman" panose="02020603050405020304" pitchFamily="18" charset="0"/>
                <a:cs typeface="Times New Roman" panose="02020603050405020304" pitchFamily="18" charset="0"/>
              </a:rPr>
              <a:t>filtered </a:t>
            </a:r>
            <a:r>
              <a:rPr lang="en-US" altLang="zh-TW" dirty="0">
                <a:latin typeface="Times New Roman" panose="02020603050405020304" pitchFamily="18" charset="0"/>
                <a:cs typeface="Times New Roman" panose="02020603050405020304" pitchFamily="18" charset="0"/>
              </a:rPr>
              <a:t>MJO </a:t>
            </a:r>
            <a:r>
              <a:rPr lang="en-US" altLang="zh-TW" dirty="0" smtClean="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10 W </a:t>
            </a:r>
            <a:r>
              <a:rPr lang="en-US" altLang="zh-TW" dirty="0" smtClean="0">
                <a:latin typeface="Times New Roman" panose="02020603050405020304" pitchFamily="18" charset="0"/>
                <a:cs typeface="Times New Roman" panose="02020603050405020304" pitchFamily="18" charset="0"/>
              </a:rPr>
              <a:t>m</a:t>
            </a:r>
            <a:r>
              <a:rPr lang="en-US" altLang="zh-TW" baseline="30000" dirty="0" smtClean="0">
                <a:latin typeface="Times New Roman" panose="02020603050405020304" pitchFamily="18" charset="0"/>
                <a:cs typeface="Times New Roman" panose="02020603050405020304" pitchFamily="18" charset="0"/>
              </a:rPr>
              <a:t>-2</a:t>
            </a:r>
            <a:r>
              <a:rPr lang="en-US" altLang="zh-TW" dirty="0" smtClean="0">
                <a:latin typeface="Times New Roman" panose="02020603050405020304" pitchFamily="18" charset="0"/>
                <a:cs typeface="Times New Roman" panose="02020603050405020304" pitchFamily="18" charset="0"/>
              </a:rPr>
              <a:t>)</a:t>
            </a:r>
            <a:endParaRPr lang="zh-TW" altLang="en-US" dirty="0">
              <a:latin typeface="Times New Roman" panose="02020603050405020304" pitchFamily="18" charset="0"/>
              <a:cs typeface="Times New Roman" panose="02020603050405020304" pitchFamily="18" charset="0"/>
            </a:endParaRPr>
          </a:p>
        </p:txBody>
      </p:sp>
      <p:sp>
        <p:nvSpPr>
          <p:cNvPr id="11" name="矩形 10"/>
          <p:cNvSpPr/>
          <p:nvPr/>
        </p:nvSpPr>
        <p:spPr>
          <a:xfrm>
            <a:off x="2307210" y="980728"/>
            <a:ext cx="4209006" cy="24070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p:sp>
        <p:nvSpPr>
          <p:cNvPr id="2" name="文字方塊 1"/>
          <p:cNvSpPr txBox="1"/>
          <p:nvPr/>
        </p:nvSpPr>
        <p:spPr>
          <a:xfrm>
            <a:off x="173840" y="126565"/>
            <a:ext cx="1738681"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altLang="zh-TW" b="1" dirty="0" smtClean="0">
                <a:latin typeface="Times New Roman" panose="02020603050405020304" pitchFamily="18" charset="0"/>
                <a:cs typeface="Times New Roman" panose="02020603050405020304" pitchFamily="18" charset="0"/>
              </a:rPr>
              <a:t>TOGA COARE</a:t>
            </a:r>
            <a:endParaRPr lang="zh-TW" altLang="en-US" b="1" dirty="0">
              <a:latin typeface="Times New Roman" panose="02020603050405020304" pitchFamily="18" charset="0"/>
              <a:cs typeface="Times New Roman" panose="02020603050405020304" pitchFamily="18" charset="0"/>
            </a:endParaRPr>
          </a:p>
        </p:txBody>
      </p:sp>
      <p:sp>
        <p:nvSpPr>
          <p:cNvPr id="3" name="文字方塊 2"/>
          <p:cNvSpPr txBox="1"/>
          <p:nvPr/>
        </p:nvSpPr>
        <p:spPr>
          <a:xfrm>
            <a:off x="7779670" y="150076"/>
            <a:ext cx="1143262" cy="369332"/>
          </a:xfrm>
          <a:prstGeom prst="rect">
            <a:avLst/>
          </a:prstGeom>
          <a:noFill/>
        </p:spPr>
        <p:txBody>
          <a:bodyPr wrap="none" rtlCol="0">
            <a:spAutoFit/>
          </a:bodyPr>
          <a:lstStyle/>
          <a:p>
            <a:r>
              <a:rPr lang="en-US" altLang="zh-TW" dirty="0" smtClean="0">
                <a:latin typeface="Times New Roman" panose="02020603050405020304" pitchFamily="18" charset="0"/>
                <a:cs typeface="Times New Roman" panose="02020603050405020304" pitchFamily="18" charset="0"/>
              </a:rPr>
              <a:t>amplitude</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304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TOGA COARE</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323528" y="1196752"/>
            <a:ext cx="4169588"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p:nvPr/>
        </p:nvSpPr>
        <p:spPr>
          <a:xfrm>
            <a:off x="1979712" y="1012086"/>
            <a:ext cx="1153329" cy="369332"/>
          </a:xfrm>
          <a:prstGeom prst="rect">
            <a:avLst/>
          </a:prstGeom>
          <a:noFill/>
        </p:spPr>
        <p:txBody>
          <a:bodyPr wrap="none" rtlCol="0">
            <a:spAutoFit/>
          </a:bodyPr>
          <a:lstStyle/>
          <a:p>
            <a:r>
              <a:rPr lang="en-US" altLang="zh-TW" b="1" dirty="0">
                <a:solidFill>
                  <a:srgbClr val="C00000"/>
                </a:solidFill>
              </a:rPr>
              <a:t>f</a:t>
            </a:r>
            <a:r>
              <a:rPr lang="en-US" altLang="zh-TW" b="1" dirty="0" smtClean="0">
                <a:solidFill>
                  <a:srgbClr val="C00000"/>
                </a:solidFill>
              </a:rPr>
              <a:t>irst event</a:t>
            </a:r>
            <a:endParaRPr lang="zh-TW" altLang="en-US" b="1" dirty="0">
              <a:solidFill>
                <a:srgbClr val="C00000"/>
              </a:solidFill>
            </a:endParaRPr>
          </a:p>
        </p:txBody>
      </p:sp>
      <p:grpSp>
        <p:nvGrpSpPr>
          <p:cNvPr id="8" name="群組 7"/>
          <p:cNvGrpSpPr/>
          <p:nvPr/>
        </p:nvGrpSpPr>
        <p:grpSpPr>
          <a:xfrm>
            <a:off x="4932040" y="1024047"/>
            <a:ext cx="4076168" cy="4349169"/>
            <a:chOff x="4493116" y="1024047"/>
            <a:chExt cx="4076168" cy="4349169"/>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a:stretch/>
          </p:blipFill>
          <p:spPr bwMode="auto">
            <a:xfrm>
              <a:off x="4493116" y="1219931"/>
              <a:ext cx="4076168" cy="4153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文字方塊 6"/>
            <p:cNvSpPr txBox="1"/>
            <p:nvPr/>
          </p:nvSpPr>
          <p:spPr>
            <a:xfrm>
              <a:off x="5938505" y="1024047"/>
              <a:ext cx="1447704" cy="369332"/>
            </a:xfrm>
            <a:prstGeom prst="rect">
              <a:avLst/>
            </a:prstGeom>
            <a:noFill/>
          </p:spPr>
          <p:txBody>
            <a:bodyPr wrap="none" rtlCol="0">
              <a:spAutoFit/>
            </a:bodyPr>
            <a:lstStyle/>
            <a:p>
              <a:r>
                <a:rPr lang="en-US" altLang="zh-TW" b="1" dirty="0" smtClean="0">
                  <a:solidFill>
                    <a:srgbClr val="C00000"/>
                  </a:solidFill>
                </a:rPr>
                <a:t>second event</a:t>
              </a:r>
              <a:endParaRPr lang="zh-TW" altLang="en-US" b="1" dirty="0">
                <a:solidFill>
                  <a:srgbClr val="C00000"/>
                </a:solidFill>
              </a:endParaRPr>
            </a:p>
          </p:txBody>
        </p:sp>
      </p:grpSp>
      <p:sp>
        <p:nvSpPr>
          <p:cNvPr id="6" name="文字方塊 5"/>
          <p:cNvSpPr txBox="1"/>
          <p:nvPr/>
        </p:nvSpPr>
        <p:spPr>
          <a:xfrm>
            <a:off x="539551" y="5473986"/>
            <a:ext cx="854721" cy="646331"/>
          </a:xfrm>
          <a:prstGeom prst="rect">
            <a:avLst/>
          </a:prstGeom>
          <a:noFill/>
        </p:spPr>
        <p:txBody>
          <a:bodyPr wrap="none" rtlCol="0">
            <a:spAutoFit/>
          </a:bodyPr>
          <a:lstStyle/>
          <a:p>
            <a:r>
              <a:rPr lang="en-US" altLang="zh-TW" dirty="0" smtClean="0"/>
              <a:t>RMM</a:t>
            </a:r>
            <a:endParaRPr lang="en-US" altLang="zh-TW" dirty="0" smtClean="0">
              <a:solidFill>
                <a:schemeClr val="accent1"/>
              </a:solidFill>
            </a:endParaRPr>
          </a:p>
          <a:p>
            <a:r>
              <a:rPr lang="en-US" altLang="zh-TW" dirty="0" smtClean="0">
                <a:solidFill>
                  <a:schemeClr val="accent1"/>
                </a:solidFill>
              </a:rPr>
              <a:t>RMM-r</a:t>
            </a:r>
            <a:endParaRPr lang="zh-TW" altLang="en-US" dirty="0">
              <a:solidFill>
                <a:schemeClr val="accent1"/>
              </a:solidFill>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7173" y="1001643"/>
            <a:ext cx="4786827" cy="5018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510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4.44444E-6 4.44444E-6 L -0.47447 -0.00139 " pathEditMode="relative" rAng="0" ptsTypes="AA">
                                      <p:cBhvr>
                                        <p:cTn id="10" dur="500" fill="hold"/>
                                        <p:tgtEl>
                                          <p:spTgt spid="11"/>
                                        </p:tgtEl>
                                        <p:attrNameLst>
                                          <p:attrName>ppt_x</p:attrName>
                                          <p:attrName>ppt_y</p:attrName>
                                        </p:attrNameLst>
                                      </p:cBhvr>
                                      <p:rCtr x="-237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4495" y="1"/>
            <a:ext cx="529739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p:nvPr/>
        </p:nvSpPr>
        <p:spPr>
          <a:xfrm>
            <a:off x="173840" y="126565"/>
            <a:ext cx="1268296"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altLang="zh-TW" b="1" dirty="0" smtClean="0">
                <a:latin typeface="Times New Roman" panose="02020603050405020304" pitchFamily="18" charset="0"/>
                <a:cs typeface="Times New Roman" panose="02020603050405020304" pitchFamily="18" charset="0"/>
              </a:rPr>
              <a:t>third event</a:t>
            </a:r>
            <a:endParaRPr lang="zh-TW" altLang="en-US" b="1" dirty="0">
              <a:latin typeface="Times New Roman" panose="02020603050405020304" pitchFamily="18" charset="0"/>
              <a:cs typeface="Times New Roman" panose="02020603050405020304" pitchFamily="18" charset="0"/>
            </a:endParaRPr>
          </a:p>
        </p:txBody>
      </p:sp>
      <p:sp>
        <p:nvSpPr>
          <p:cNvPr id="6" name="文字方塊 5"/>
          <p:cNvSpPr txBox="1"/>
          <p:nvPr/>
        </p:nvSpPr>
        <p:spPr>
          <a:xfrm>
            <a:off x="4336830" y="3223771"/>
            <a:ext cx="748923" cy="369332"/>
          </a:xfrm>
          <a:prstGeom prst="rect">
            <a:avLst/>
          </a:prstGeom>
          <a:noFill/>
        </p:spPr>
        <p:txBody>
          <a:bodyPr wrap="none" rtlCol="0">
            <a:spAutoFit/>
          </a:bodyPr>
          <a:lstStyle/>
          <a:p>
            <a:r>
              <a:rPr lang="en-US" altLang="zh-TW" dirty="0" smtClean="0">
                <a:latin typeface="Times New Roman" panose="02020603050405020304" pitchFamily="18" charset="0"/>
                <a:cs typeface="Times New Roman" panose="02020603050405020304" pitchFamily="18" charset="0"/>
              </a:rPr>
              <a:t>RMM</a:t>
            </a:r>
            <a:endParaRPr lang="zh-TW" altLang="en-US" dirty="0">
              <a:latin typeface="Times New Roman" panose="02020603050405020304" pitchFamily="18" charset="0"/>
              <a:cs typeface="Times New Roman" panose="02020603050405020304" pitchFamily="18" charset="0"/>
            </a:endParaRPr>
          </a:p>
        </p:txBody>
      </p:sp>
      <p:sp>
        <p:nvSpPr>
          <p:cNvPr id="7" name="文字方塊 6"/>
          <p:cNvSpPr txBox="1"/>
          <p:nvPr/>
        </p:nvSpPr>
        <p:spPr>
          <a:xfrm>
            <a:off x="7491786" y="3223771"/>
            <a:ext cx="902811" cy="369332"/>
          </a:xfrm>
          <a:prstGeom prst="rect">
            <a:avLst/>
          </a:prstGeom>
          <a:noFill/>
        </p:spPr>
        <p:txBody>
          <a:bodyPr wrap="none" rtlCol="0">
            <a:spAutoFit/>
          </a:bodyPr>
          <a:lstStyle/>
          <a:p>
            <a:r>
              <a:rPr lang="en-US" altLang="zh-TW" dirty="0" smtClean="0">
                <a:latin typeface="Times New Roman" panose="02020603050405020304" pitchFamily="18" charset="0"/>
                <a:cs typeface="Times New Roman" panose="02020603050405020304" pitchFamily="18" charset="0"/>
              </a:rPr>
              <a:t>RMM-r</a:t>
            </a:r>
            <a:endParaRPr lang="zh-TW" altLang="en-US" dirty="0">
              <a:latin typeface="Times New Roman" panose="02020603050405020304" pitchFamily="18" charset="0"/>
              <a:cs typeface="Times New Roman" panose="02020603050405020304" pitchFamily="18" charset="0"/>
            </a:endParaRPr>
          </a:p>
        </p:txBody>
      </p:sp>
      <p:sp>
        <p:nvSpPr>
          <p:cNvPr id="8" name="文字方塊 7"/>
          <p:cNvSpPr txBox="1"/>
          <p:nvPr/>
        </p:nvSpPr>
        <p:spPr>
          <a:xfrm>
            <a:off x="7779670" y="150076"/>
            <a:ext cx="1143262" cy="369332"/>
          </a:xfrm>
          <a:prstGeom prst="rect">
            <a:avLst/>
          </a:prstGeom>
          <a:noFill/>
        </p:spPr>
        <p:txBody>
          <a:bodyPr wrap="none" rtlCol="0">
            <a:spAutoFit/>
          </a:bodyPr>
          <a:lstStyle/>
          <a:p>
            <a:r>
              <a:rPr lang="en-US" altLang="zh-TW" dirty="0" smtClean="0">
                <a:latin typeface="Times New Roman" panose="02020603050405020304" pitchFamily="18" charset="0"/>
                <a:cs typeface="Times New Roman" panose="02020603050405020304" pitchFamily="18" charset="0"/>
              </a:rPr>
              <a:t>amplitude</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44105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07" y="1281715"/>
            <a:ext cx="4680520" cy="4615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4396" y="1261864"/>
            <a:ext cx="4411457" cy="4607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文字方塊 5"/>
          <p:cNvSpPr txBox="1"/>
          <p:nvPr/>
        </p:nvSpPr>
        <p:spPr>
          <a:xfrm>
            <a:off x="173840" y="126565"/>
            <a:ext cx="1268296"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altLang="zh-TW" b="1" dirty="0" smtClean="0">
                <a:latin typeface="Times New Roman" panose="02020603050405020304" pitchFamily="18" charset="0"/>
                <a:cs typeface="Times New Roman" panose="02020603050405020304" pitchFamily="18" charset="0"/>
              </a:rPr>
              <a:t>third event</a:t>
            </a:r>
            <a:endParaRPr lang="zh-TW"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88569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59520"/>
            <a:ext cx="4728305" cy="4715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8305" y="1412776"/>
            <a:ext cx="4417732"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文字方塊 5"/>
          <p:cNvSpPr txBox="1"/>
          <p:nvPr/>
        </p:nvSpPr>
        <p:spPr>
          <a:xfrm>
            <a:off x="173840" y="126565"/>
            <a:ext cx="1396536"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altLang="zh-TW" b="1" dirty="0" smtClean="0">
                <a:latin typeface="Times New Roman" panose="02020603050405020304" pitchFamily="18" charset="0"/>
                <a:cs typeface="Times New Roman" panose="02020603050405020304" pitchFamily="18" charset="0"/>
              </a:rPr>
              <a:t>fourth event</a:t>
            </a:r>
            <a:endParaRPr lang="zh-TW"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9593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Introduction</a:t>
            </a:r>
            <a:endParaRPr lang="zh-TW" altLang="en-US" dirty="0"/>
          </a:p>
        </p:txBody>
      </p:sp>
      <p:sp>
        <p:nvSpPr>
          <p:cNvPr id="3" name="內容版面配置區 2"/>
          <p:cNvSpPr>
            <a:spLocks noGrp="1"/>
          </p:cNvSpPr>
          <p:nvPr>
            <p:ph idx="1"/>
          </p:nvPr>
        </p:nvSpPr>
        <p:spPr/>
        <p:txBody>
          <a:bodyPr>
            <a:normAutofit fontScale="92500" lnSpcReduction="20000"/>
          </a:bodyPr>
          <a:lstStyle/>
          <a:p>
            <a:pPr algn="just"/>
            <a:r>
              <a:rPr lang="en-US" altLang="zh-TW" dirty="0"/>
              <a:t>Early diagnosis of the MJO employed </a:t>
            </a:r>
            <a:r>
              <a:rPr lang="en-US" altLang="zh-TW" dirty="0" smtClean="0">
                <a:solidFill>
                  <a:srgbClr val="C00000"/>
                </a:solidFill>
              </a:rPr>
              <a:t>power-spectral analysis</a:t>
            </a:r>
            <a:r>
              <a:rPr lang="en-US" altLang="zh-TW" dirty="0" smtClean="0"/>
              <a:t> </a:t>
            </a:r>
            <a:r>
              <a:rPr lang="en-US" altLang="zh-TW" dirty="0"/>
              <a:t>(Madden and Julian </a:t>
            </a:r>
            <a:r>
              <a:rPr lang="en-US" altLang="zh-TW" dirty="0" smtClean="0"/>
              <a:t>1972), </a:t>
            </a:r>
            <a:r>
              <a:rPr lang="nb-NO" altLang="zh-TW" dirty="0" smtClean="0">
                <a:solidFill>
                  <a:srgbClr val="C00000"/>
                </a:solidFill>
              </a:rPr>
              <a:t>bandpass </a:t>
            </a:r>
            <a:r>
              <a:rPr lang="nb-NO" altLang="zh-TW" dirty="0">
                <a:solidFill>
                  <a:srgbClr val="C00000"/>
                </a:solidFill>
              </a:rPr>
              <a:t>filtering </a:t>
            </a:r>
            <a:r>
              <a:rPr lang="nb-NO" altLang="zh-TW" dirty="0"/>
              <a:t>(e.g., Weickmann et al. </a:t>
            </a:r>
            <a:r>
              <a:rPr lang="nb-NO" altLang="zh-TW" dirty="0" smtClean="0"/>
              <a:t>1985) or </a:t>
            </a:r>
            <a:r>
              <a:rPr lang="en-US" altLang="zh-TW" dirty="0" smtClean="0">
                <a:solidFill>
                  <a:srgbClr val="C00000"/>
                </a:solidFill>
              </a:rPr>
              <a:t>pentad-mean OLR anomalies</a:t>
            </a:r>
            <a:r>
              <a:rPr lang="en-US" altLang="zh-TW" dirty="0" smtClean="0"/>
              <a:t> </a:t>
            </a:r>
            <a:r>
              <a:rPr lang="en-US" altLang="zh-TW" dirty="0"/>
              <a:t>(e.g., </a:t>
            </a:r>
            <a:r>
              <a:rPr lang="en-US" altLang="zh-TW" dirty="0" err="1"/>
              <a:t>Rui</a:t>
            </a:r>
            <a:r>
              <a:rPr lang="en-US" altLang="zh-TW" dirty="0"/>
              <a:t> and Wang 1990</a:t>
            </a:r>
            <a:r>
              <a:rPr lang="en-US" altLang="zh-TW" dirty="0" smtClean="0"/>
              <a:t>). </a:t>
            </a:r>
          </a:p>
          <a:p>
            <a:pPr algn="just"/>
            <a:r>
              <a:rPr lang="en-US" altLang="zh-TW" dirty="0" err="1" smtClean="0"/>
              <a:t>Slingo</a:t>
            </a:r>
            <a:r>
              <a:rPr lang="en-US" altLang="zh-TW" dirty="0" smtClean="0"/>
              <a:t> </a:t>
            </a:r>
            <a:r>
              <a:rPr lang="en-US" altLang="zh-TW" dirty="0"/>
              <a:t>et al. (1996) used the </a:t>
            </a:r>
            <a:r>
              <a:rPr lang="en-US" altLang="zh-TW" dirty="0" smtClean="0"/>
              <a:t>bandpass-filtered zonal-mean zonal</a:t>
            </a:r>
            <a:r>
              <a:rPr lang="zh-TW" altLang="en-US" dirty="0" smtClean="0"/>
              <a:t> </a:t>
            </a:r>
            <a:r>
              <a:rPr lang="en-US" altLang="zh-TW" dirty="0" smtClean="0"/>
              <a:t>wind </a:t>
            </a:r>
            <a:r>
              <a:rPr lang="en-US" altLang="zh-TW" dirty="0"/>
              <a:t>at 200 </a:t>
            </a:r>
            <a:r>
              <a:rPr lang="en-US" altLang="zh-TW" dirty="0" err="1" smtClean="0"/>
              <a:t>hPa</a:t>
            </a:r>
            <a:r>
              <a:rPr lang="en-US" altLang="zh-TW" dirty="0" smtClean="0"/>
              <a:t> to represent the </a:t>
            </a:r>
            <a:r>
              <a:rPr lang="en-US" altLang="zh-TW" dirty="0" err="1" smtClean="0"/>
              <a:t>intraseasonal</a:t>
            </a:r>
            <a:r>
              <a:rPr lang="en-US" altLang="zh-TW" dirty="0" smtClean="0"/>
              <a:t> variability. </a:t>
            </a:r>
          </a:p>
          <a:p>
            <a:pPr algn="just"/>
            <a:r>
              <a:rPr lang="en-US" altLang="zh-TW" dirty="0" smtClean="0"/>
              <a:t>Maloney and Hartmann </a:t>
            </a:r>
            <a:r>
              <a:rPr lang="en-US" altLang="zh-TW" dirty="0"/>
              <a:t>(1998) applied an EOF analysis to </a:t>
            </a:r>
            <a:r>
              <a:rPr lang="en-US" altLang="zh-TW" dirty="0" smtClean="0"/>
              <a:t>the bandpass-filtered </a:t>
            </a:r>
            <a:r>
              <a:rPr lang="en-US" altLang="zh-TW" dirty="0"/>
              <a:t>zonal wind at 850 </a:t>
            </a:r>
            <a:r>
              <a:rPr lang="en-US" altLang="zh-TW" dirty="0" err="1"/>
              <a:t>hPa</a:t>
            </a:r>
            <a:r>
              <a:rPr lang="en-US" altLang="zh-TW" dirty="0"/>
              <a:t> to derive an </a:t>
            </a:r>
            <a:r>
              <a:rPr lang="en-US" altLang="zh-TW" dirty="0" smtClean="0"/>
              <a:t>MJO index.</a:t>
            </a:r>
            <a:endParaRPr lang="zh-TW" altLang="en-US" dirty="0"/>
          </a:p>
        </p:txBody>
      </p:sp>
    </p:spTree>
    <p:extLst>
      <p:ext uri="{BB962C8B-B14F-4D97-AF65-F5344CB8AC3E}">
        <p14:creationId xmlns:p14="http://schemas.microsoft.com/office/powerpoint/2010/main" val="1956273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0"/>
            <a:ext cx="5271864" cy="6875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p:nvPr/>
        </p:nvSpPr>
        <p:spPr>
          <a:xfrm>
            <a:off x="173840" y="126565"/>
            <a:ext cx="1396536"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altLang="zh-TW" b="1" dirty="0" smtClean="0">
                <a:latin typeface="Times New Roman" panose="02020603050405020304" pitchFamily="18" charset="0"/>
                <a:cs typeface="Times New Roman" panose="02020603050405020304" pitchFamily="18" charset="0"/>
              </a:rPr>
              <a:t>fourth event</a:t>
            </a:r>
            <a:endParaRPr lang="zh-TW" altLang="en-US" b="1" dirty="0">
              <a:latin typeface="Times New Roman" panose="02020603050405020304" pitchFamily="18" charset="0"/>
              <a:cs typeface="Times New Roman" panose="02020603050405020304" pitchFamily="18" charset="0"/>
            </a:endParaRPr>
          </a:p>
        </p:txBody>
      </p:sp>
      <p:sp>
        <p:nvSpPr>
          <p:cNvPr id="6" name="文字方塊 5"/>
          <p:cNvSpPr txBox="1"/>
          <p:nvPr/>
        </p:nvSpPr>
        <p:spPr>
          <a:xfrm>
            <a:off x="4336830" y="3223771"/>
            <a:ext cx="748923" cy="369332"/>
          </a:xfrm>
          <a:prstGeom prst="rect">
            <a:avLst/>
          </a:prstGeom>
          <a:noFill/>
        </p:spPr>
        <p:txBody>
          <a:bodyPr wrap="none" rtlCol="0">
            <a:spAutoFit/>
          </a:bodyPr>
          <a:lstStyle/>
          <a:p>
            <a:r>
              <a:rPr lang="en-US" altLang="zh-TW" dirty="0" smtClean="0">
                <a:latin typeface="Times New Roman" panose="02020603050405020304" pitchFamily="18" charset="0"/>
                <a:cs typeface="Times New Roman" panose="02020603050405020304" pitchFamily="18" charset="0"/>
              </a:rPr>
              <a:t>RMM</a:t>
            </a:r>
            <a:endParaRPr lang="zh-TW" altLang="en-US" dirty="0">
              <a:latin typeface="Times New Roman" panose="02020603050405020304" pitchFamily="18" charset="0"/>
              <a:cs typeface="Times New Roman" panose="02020603050405020304" pitchFamily="18" charset="0"/>
            </a:endParaRPr>
          </a:p>
        </p:txBody>
      </p:sp>
      <p:sp>
        <p:nvSpPr>
          <p:cNvPr id="7" name="文字方塊 6"/>
          <p:cNvSpPr txBox="1"/>
          <p:nvPr/>
        </p:nvSpPr>
        <p:spPr>
          <a:xfrm>
            <a:off x="7491786" y="3223771"/>
            <a:ext cx="902811" cy="369332"/>
          </a:xfrm>
          <a:prstGeom prst="rect">
            <a:avLst/>
          </a:prstGeom>
          <a:noFill/>
        </p:spPr>
        <p:txBody>
          <a:bodyPr wrap="none" rtlCol="0">
            <a:spAutoFit/>
          </a:bodyPr>
          <a:lstStyle/>
          <a:p>
            <a:r>
              <a:rPr lang="en-US" altLang="zh-TW" dirty="0" smtClean="0">
                <a:latin typeface="Times New Roman" panose="02020603050405020304" pitchFamily="18" charset="0"/>
                <a:cs typeface="Times New Roman" panose="02020603050405020304" pitchFamily="18" charset="0"/>
              </a:rPr>
              <a:t>RMM-r</a:t>
            </a:r>
            <a:endParaRPr lang="zh-TW" altLang="en-US" dirty="0">
              <a:latin typeface="Times New Roman" panose="02020603050405020304" pitchFamily="18" charset="0"/>
              <a:cs typeface="Times New Roman" panose="02020603050405020304" pitchFamily="18" charset="0"/>
            </a:endParaRPr>
          </a:p>
        </p:txBody>
      </p:sp>
      <p:sp>
        <p:nvSpPr>
          <p:cNvPr id="8" name="文字方塊 7"/>
          <p:cNvSpPr txBox="1"/>
          <p:nvPr/>
        </p:nvSpPr>
        <p:spPr>
          <a:xfrm>
            <a:off x="7779670" y="150076"/>
            <a:ext cx="1143262" cy="369332"/>
          </a:xfrm>
          <a:prstGeom prst="rect">
            <a:avLst/>
          </a:prstGeom>
          <a:noFill/>
        </p:spPr>
        <p:txBody>
          <a:bodyPr wrap="none" rtlCol="0">
            <a:spAutoFit/>
          </a:bodyPr>
          <a:lstStyle/>
          <a:p>
            <a:r>
              <a:rPr lang="en-US" altLang="zh-TW" dirty="0" smtClean="0">
                <a:latin typeface="Times New Roman" panose="02020603050405020304" pitchFamily="18" charset="0"/>
                <a:cs typeface="Times New Roman" panose="02020603050405020304" pitchFamily="18" charset="0"/>
              </a:rPr>
              <a:t>amplitude</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27840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conclusions</a:t>
            </a:r>
            <a:endParaRPr lang="zh-TW" altLang="en-US" dirty="0"/>
          </a:p>
        </p:txBody>
      </p:sp>
      <p:sp>
        <p:nvSpPr>
          <p:cNvPr id="3" name="內容版面配置區 2"/>
          <p:cNvSpPr>
            <a:spLocks noGrp="1"/>
          </p:cNvSpPr>
          <p:nvPr>
            <p:ph idx="1"/>
          </p:nvPr>
        </p:nvSpPr>
        <p:spPr>
          <a:xfrm>
            <a:off x="457200" y="1600200"/>
            <a:ext cx="8229600" cy="5213176"/>
          </a:xfrm>
        </p:spPr>
        <p:txBody>
          <a:bodyPr>
            <a:normAutofit fontScale="92500" lnSpcReduction="20000"/>
          </a:bodyPr>
          <a:lstStyle/>
          <a:p>
            <a:pPr algn="just"/>
            <a:r>
              <a:rPr lang="en-US" altLang="zh-TW" dirty="0"/>
              <a:t>Both </a:t>
            </a:r>
            <a:r>
              <a:rPr lang="en-US" altLang="zh-TW" dirty="0" smtClean="0"/>
              <a:t>RMM and CORR matrices </a:t>
            </a:r>
            <a:r>
              <a:rPr lang="en-US" altLang="zh-TW" dirty="0"/>
              <a:t>substantially suppress </a:t>
            </a:r>
            <a:r>
              <a:rPr lang="en-US" altLang="zh-TW" dirty="0" smtClean="0"/>
              <a:t>the contribution of OLR </a:t>
            </a:r>
            <a:r>
              <a:rPr lang="en-US" altLang="zh-TW" dirty="0"/>
              <a:t>and make the index more </a:t>
            </a:r>
            <a:r>
              <a:rPr lang="en-US" altLang="zh-TW" dirty="0" smtClean="0"/>
              <a:t>dynamical </a:t>
            </a:r>
            <a:r>
              <a:rPr lang="en-US" altLang="zh-TW" dirty="0"/>
              <a:t>and nearly transparent to the convective initiation of the MJO</a:t>
            </a:r>
            <a:r>
              <a:rPr lang="en-US" altLang="zh-TW" dirty="0" smtClean="0"/>
              <a:t>.</a:t>
            </a:r>
          </a:p>
          <a:p>
            <a:pPr algn="just"/>
            <a:endParaRPr lang="en-US" altLang="zh-TW" dirty="0" smtClean="0"/>
          </a:p>
          <a:p>
            <a:pPr algn="just"/>
            <a:r>
              <a:rPr lang="en-US" altLang="zh-TW" dirty="0" smtClean="0"/>
              <a:t>Numerous </a:t>
            </a:r>
            <a:r>
              <a:rPr lang="en-US" altLang="zh-TW" dirty="0"/>
              <a:t>tests indicate that a simple scaling of the </a:t>
            </a:r>
            <a:r>
              <a:rPr lang="en-US" altLang="zh-TW" dirty="0" smtClean="0"/>
              <a:t>anomalies (i.e., 2Wm</a:t>
            </a:r>
            <a:r>
              <a:rPr lang="en-US" altLang="zh-TW" baseline="30000" dirty="0" smtClean="0"/>
              <a:t>-2</a:t>
            </a:r>
            <a:r>
              <a:rPr lang="en-US" altLang="zh-TW" dirty="0" smtClean="0"/>
              <a:t>, 1ms</a:t>
            </a:r>
            <a:r>
              <a:rPr lang="en-US" altLang="zh-TW" baseline="30000" dirty="0" smtClean="0"/>
              <a:t>-1</a:t>
            </a:r>
            <a:r>
              <a:rPr lang="en-US" altLang="zh-TW" dirty="0" smtClean="0"/>
              <a:t>, and 1ms</a:t>
            </a:r>
            <a:r>
              <a:rPr lang="en-US" altLang="zh-TW" baseline="30000" dirty="0" smtClean="0"/>
              <a:t>-1</a:t>
            </a:r>
            <a:r>
              <a:rPr lang="en-US" altLang="zh-TW" dirty="0" smtClean="0"/>
              <a:t>)can </a:t>
            </a:r>
            <a:r>
              <a:rPr lang="en-US" altLang="zh-TW" dirty="0"/>
              <a:t>better balance the roles of OLR and winds</a:t>
            </a:r>
          </a:p>
          <a:p>
            <a:pPr algn="just"/>
            <a:endParaRPr lang="en-US" altLang="zh-TW" dirty="0" smtClean="0"/>
          </a:p>
          <a:p>
            <a:pPr algn="just"/>
            <a:r>
              <a:rPr lang="en-US" altLang="zh-TW" dirty="0" smtClean="0"/>
              <a:t>Comparisons </a:t>
            </a:r>
            <a:r>
              <a:rPr lang="en-US" altLang="zh-TW" dirty="0"/>
              <a:t>with the original RMM in </a:t>
            </a:r>
            <a:r>
              <a:rPr lang="en-US" altLang="zh-TW" dirty="0" smtClean="0"/>
              <a:t>spatial structure</a:t>
            </a:r>
            <a:r>
              <a:rPr lang="en-US" altLang="zh-TW" dirty="0"/>
              <a:t>, power spectra, and standard deviation demonstrate improvements of the revised RMM index</a:t>
            </a:r>
            <a:r>
              <a:rPr lang="en-US" altLang="zh-TW" dirty="0" smtClean="0"/>
              <a:t>.</a:t>
            </a:r>
          </a:p>
          <a:p>
            <a:pPr algn="just"/>
            <a:endParaRPr lang="en-US" altLang="zh-TW" dirty="0" smtClean="0"/>
          </a:p>
        </p:txBody>
      </p:sp>
    </p:spTree>
    <p:extLst>
      <p:ext uri="{BB962C8B-B14F-4D97-AF65-F5344CB8AC3E}">
        <p14:creationId xmlns:p14="http://schemas.microsoft.com/office/powerpoint/2010/main" val="1200587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xb110\Desktop\Madden-Julian Oscillation (MJO) monitoring_files\rm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3303136"/>
            <a:ext cx="3235983" cy="3438232"/>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normAutofit/>
          </a:bodyPr>
          <a:lstStyle/>
          <a:p>
            <a:r>
              <a:rPr lang="en-US" altLang="zh-TW" dirty="0" smtClean="0"/>
              <a:t>RMM index </a:t>
            </a:r>
            <a:r>
              <a:rPr lang="en-US" altLang="zh-TW" sz="2700" dirty="0" smtClean="0">
                <a:solidFill>
                  <a:schemeClr val="bg1">
                    <a:lumMod val="65000"/>
                  </a:schemeClr>
                </a:solidFill>
              </a:rPr>
              <a:t>(Wheeler and Hendon 2004 (WH04))</a:t>
            </a:r>
            <a:endParaRPr lang="zh-TW" altLang="en-US" sz="2700" dirty="0">
              <a:solidFill>
                <a:schemeClr val="bg1">
                  <a:lumMod val="65000"/>
                </a:schemeClr>
              </a:solidFill>
            </a:endParaRPr>
          </a:p>
        </p:txBody>
      </p:sp>
      <p:sp>
        <p:nvSpPr>
          <p:cNvPr id="3" name="內容版面配置區 2"/>
          <p:cNvSpPr>
            <a:spLocks noGrp="1"/>
          </p:cNvSpPr>
          <p:nvPr>
            <p:ph idx="1"/>
          </p:nvPr>
        </p:nvSpPr>
        <p:spPr/>
        <p:txBody>
          <a:bodyPr>
            <a:normAutofit/>
          </a:bodyPr>
          <a:lstStyle/>
          <a:p>
            <a:r>
              <a:rPr lang="en-US" altLang="zh-TW" dirty="0" smtClean="0"/>
              <a:t>The RMM index </a:t>
            </a:r>
            <a:r>
              <a:rPr lang="en-US" altLang="zh-TW" dirty="0"/>
              <a:t>consists </a:t>
            </a:r>
            <a:r>
              <a:rPr lang="en-US" altLang="zh-TW" dirty="0" smtClean="0"/>
              <a:t>of the </a:t>
            </a:r>
            <a:r>
              <a:rPr lang="en-US" altLang="zh-TW" dirty="0"/>
              <a:t>first two normalized principal components </a:t>
            </a:r>
            <a:r>
              <a:rPr lang="en-US" altLang="zh-TW" dirty="0" smtClean="0"/>
              <a:t> of </a:t>
            </a:r>
            <a:r>
              <a:rPr lang="en-US" altLang="zh-TW" dirty="0"/>
              <a:t>combined </a:t>
            </a:r>
            <a:r>
              <a:rPr lang="en-US" altLang="zh-TW" dirty="0" smtClean="0">
                <a:solidFill>
                  <a:srgbClr val="C00000"/>
                </a:solidFill>
              </a:rPr>
              <a:t>daily anomalous </a:t>
            </a:r>
            <a:r>
              <a:rPr lang="en-US" altLang="zh-TW" dirty="0">
                <a:solidFill>
                  <a:srgbClr val="C00000"/>
                </a:solidFill>
              </a:rPr>
              <a:t>OLR </a:t>
            </a:r>
            <a:r>
              <a:rPr lang="en-US" altLang="zh-TW" dirty="0"/>
              <a:t>and </a:t>
            </a:r>
            <a:r>
              <a:rPr lang="en-US" altLang="zh-TW" dirty="0">
                <a:solidFill>
                  <a:srgbClr val="C00000"/>
                </a:solidFill>
              </a:rPr>
              <a:t>zonal winds at </a:t>
            </a:r>
            <a:r>
              <a:rPr lang="en-US" altLang="zh-TW" dirty="0" smtClean="0">
                <a:solidFill>
                  <a:srgbClr val="C00000"/>
                </a:solidFill>
              </a:rPr>
              <a:t>850 and 200 </a:t>
            </a:r>
            <a:r>
              <a:rPr lang="en-US" altLang="zh-TW" dirty="0" err="1" smtClean="0">
                <a:solidFill>
                  <a:srgbClr val="C00000"/>
                </a:solidFill>
              </a:rPr>
              <a:t>hPa</a:t>
            </a:r>
            <a:r>
              <a:rPr lang="en-US" altLang="zh-TW" dirty="0" smtClean="0"/>
              <a:t>.</a:t>
            </a:r>
          </a:p>
        </p:txBody>
      </p:sp>
      <p:sp>
        <p:nvSpPr>
          <p:cNvPr id="4" name="矩形 3"/>
          <p:cNvSpPr/>
          <p:nvPr/>
        </p:nvSpPr>
        <p:spPr>
          <a:xfrm>
            <a:off x="4561370" y="6488668"/>
            <a:ext cx="4575355" cy="369332"/>
          </a:xfrm>
          <a:prstGeom prst="rect">
            <a:avLst/>
          </a:prstGeom>
        </p:spPr>
        <p:txBody>
          <a:bodyPr wrap="none">
            <a:spAutoFit/>
          </a:bodyPr>
          <a:lstStyle/>
          <a:p>
            <a:r>
              <a:rPr lang="en-US" altLang="zh-TW" i="1" dirty="0"/>
              <a:t>Australian Government Bureau</a:t>
            </a:r>
            <a:r>
              <a:rPr lang="en-US" altLang="zh-TW" dirty="0"/>
              <a:t> of </a:t>
            </a:r>
            <a:r>
              <a:rPr lang="en-US" altLang="zh-TW" i="1" dirty="0"/>
              <a:t>Meteorology</a:t>
            </a:r>
            <a:endParaRPr lang="zh-TW" altLang="en-US" dirty="0"/>
          </a:p>
        </p:txBody>
      </p:sp>
    </p:spTree>
    <p:extLst>
      <p:ext uri="{BB962C8B-B14F-4D97-AF65-F5344CB8AC3E}">
        <p14:creationId xmlns:p14="http://schemas.microsoft.com/office/powerpoint/2010/main" val="2647814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692696"/>
            <a:ext cx="8229600" cy="5433467"/>
          </a:xfrm>
        </p:spPr>
        <p:txBody>
          <a:bodyPr>
            <a:normAutofit fontScale="92500" lnSpcReduction="10000"/>
          </a:bodyPr>
          <a:lstStyle/>
          <a:p>
            <a:pPr algn="just"/>
            <a:r>
              <a:rPr lang="en-US" altLang="zh-TW" dirty="0" smtClean="0"/>
              <a:t>Straub (2013</a:t>
            </a:r>
            <a:r>
              <a:rPr lang="en-US" altLang="zh-TW" dirty="0"/>
              <a:t>) compared the contribution of each field to </a:t>
            </a:r>
            <a:r>
              <a:rPr lang="en-US" altLang="zh-TW" dirty="0" smtClean="0"/>
              <a:t>the index </a:t>
            </a:r>
            <a:r>
              <a:rPr lang="en-US" altLang="zh-TW" dirty="0"/>
              <a:t>and found </a:t>
            </a:r>
            <a:r>
              <a:rPr lang="en-US" altLang="zh-TW" dirty="0">
                <a:solidFill>
                  <a:srgbClr val="FF0000"/>
                </a:solidFill>
              </a:rPr>
              <a:t>that zonal winds play a dominant </a:t>
            </a:r>
            <a:r>
              <a:rPr lang="en-US" altLang="zh-TW" dirty="0" smtClean="0">
                <a:solidFill>
                  <a:srgbClr val="FF0000"/>
                </a:solidFill>
              </a:rPr>
              <a:t>role </a:t>
            </a:r>
            <a:r>
              <a:rPr lang="en-US" altLang="zh-TW" dirty="0" smtClean="0"/>
              <a:t>while </a:t>
            </a:r>
            <a:r>
              <a:rPr lang="en-US" altLang="zh-TW" dirty="0"/>
              <a:t>OLR is minor.</a:t>
            </a:r>
            <a:endParaRPr lang="en-US" altLang="zh-TW" dirty="0" smtClean="0"/>
          </a:p>
          <a:p>
            <a:pPr algn="just"/>
            <a:endParaRPr lang="en-US" altLang="zh-TW" dirty="0" smtClean="0"/>
          </a:p>
          <a:p>
            <a:pPr algn="just"/>
            <a:r>
              <a:rPr lang="en-US" altLang="zh-TW" dirty="0" smtClean="0"/>
              <a:t>The</a:t>
            </a:r>
            <a:r>
              <a:rPr lang="zh-TW" altLang="en-US" dirty="0" smtClean="0"/>
              <a:t> </a:t>
            </a:r>
            <a:r>
              <a:rPr lang="en-US" altLang="zh-TW" dirty="0" smtClean="0"/>
              <a:t>RMM </a:t>
            </a:r>
            <a:r>
              <a:rPr lang="en-US" altLang="zh-TW" dirty="0"/>
              <a:t>acts like a </a:t>
            </a:r>
            <a:r>
              <a:rPr lang="en-US" altLang="zh-TW" dirty="0">
                <a:solidFill>
                  <a:srgbClr val="FF0000"/>
                </a:solidFill>
              </a:rPr>
              <a:t>dynamical index </a:t>
            </a:r>
            <a:r>
              <a:rPr lang="en-US" altLang="zh-TW" dirty="0"/>
              <a:t>to most </a:t>
            </a:r>
            <a:r>
              <a:rPr lang="en-US" altLang="zh-TW" dirty="0" smtClean="0"/>
              <a:t>effectively</a:t>
            </a:r>
            <a:r>
              <a:rPr lang="zh-TW" altLang="en-US" dirty="0" smtClean="0"/>
              <a:t> </a:t>
            </a:r>
            <a:r>
              <a:rPr lang="en-US" altLang="zh-TW" dirty="0" smtClean="0"/>
              <a:t>capture </a:t>
            </a:r>
            <a:r>
              <a:rPr lang="en-US" altLang="zh-TW" dirty="0"/>
              <a:t>the strength of the first </a:t>
            </a:r>
            <a:r>
              <a:rPr lang="en-US" altLang="zh-TW" dirty="0" err="1"/>
              <a:t>baroclinic</a:t>
            </a:r>
            <a:r>
              <a:rPr lang="en-US" altLang="zh-TW" dirty="0"/>
              <a:t> structure </a:t>
            </a:r>
            <a:r>
              <a:rPr lang="en-US" altLang="zh-TW" dirty="0" smtClean="0"/>
              <a:t>of</a:t>
            </a:r>
            <a:r>
              <a:rPr lang="zh-TW" altLang="en-US" dirty="0" smtClean="0"/>
              <a:t> </a:t>
            </a:r>
            <a:r>
              <a:rPr lang="en-US" altLang="zh-TW" dirty="0" smtClean="0"/>
              <a:t>zonal </a:t>
            </a:r>
            <a:r>
              <a:rPr lang="en-US" altLang="zh-TW" dirty="0"/>
              <a:t>winds at zonal wavenumber 1, especially during </a:t>
            </a:r>
            <a:r>
              <a:rPr lang="en-US" altLang="zh-TW" dirty="0" smtClean="0"/>
              <a:t>the</a:t>
            </a:r>
            <a:r>
              <a:rPr lang="zh-TW" altLang="en-US" dirty="0" smtClean="0"/>
              <a:t> </a:t>
            </a:r>
            <a:r>
              <a:rPr lang="en-US" altLang="zh-TW" dirty="0" smtClean="0"/>
              <a:t>mature </a:t>
            </a:r>
            <a:r>
              <a:rPr lang="en-US" altLang="zh-TW" dirty="0"/>
              <a:t>phases of strong MJO events</a:t>
            </a:r>
            <a:r>
              <a:rPr lang="en-US" altLang="zh-TW" dirty="0" smtClean="0"/>
              <a:t>.</a:t>
            </a:r>
          </a:p>
          <a:p>
            <a:pPr algn="just"/>
            <a:endParaRPr lang="en-US" altLang="zh-TW" dirty="0" smtClean="0"/>
          </a:p>
          <a:p>
            <a:pPr algn="just"/>
            <a:r>
              <a:rPr lang="en-US" altLang="zh-TW" dirty="0" smtClean="0"/>
              <a:t>RMM </a:t>
            </a:r>
            <a:r>
              <a:rPr lang="en-US" altLang="zh-TW" dirty="0"/>
              <a:t>(WH04) has</a:t>
            </a:r>
            <a:r>
              <a:rPr lang="zh-TW" altLang="en-US" dirty="0"/>
              <a:t> </a:t>
            </a:r>
            <a:r>
              <a:rPr lang="en-US" altLang="zh-TW" dirty="0"/>
              <a:t>difficulty representing the </a:t>
            </a:r>
            <a:r>
              <a:rPr lang="en-US" altLang="zh-TW" dirty="0">
                <a:solidFill>
                  <a:srgbClr val="FF0000"/>
                </a:solidFill>
              </a:rPr>
              <a:t>convective initiation</a:t>
            </a:r>
            <a:r>
              <a:rPr lang="zh-TW" altLang="en-US" dirty="0">
                <a:solidFill>
                  <a:srgbClr val="FF0000"/>
                </a:solidFill>
              </a:rPr>
              <a:t> </a:t>
            </a:r>
            <a:r>
              <a:rPr lang="en-US" altLang="zh-TW" dirty="0">
                <a:solidFill>
                  <a:srgbClr val="FF0000"/>
                </a:solidFill>
              </a:rPr>
              <a:t>of the MJO</a:t>
            </a:r>
            <a:r>
              <a:rPr lang="en-US" altLang="zh-TW" dirty="0"/>
              <a:t>.</a:t>
            </a:r>
            <a:endParaRPr lang="zh-TW" altLang="en-US" dirty="0"/>
          </a:p>
          <a:p>
            <a:pPr algn="just"/>
            <a:endParaRPr lang="en-US" altLang="zh-TW" dirty="0" smtClean="0"/>
          </a:p>
        </p:txBody>
      </p:sp>
    </p:spTree>
    <p:extLst>
      <p:ext uri="{BB962C8B-B14F-4D97-AF65-F5344CB8AC3E}">
        <p14:creationId xmlns:p14="http://schemas.microsoft.com/office/powerpoint/2010/main" val="2765531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Four real symmetric matrices for RMM and their scaling factors</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206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 y="1772816"/>
            <a:ext cx="7277100"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0249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WH04</a:t>
            </a:r>
            <a:endParaRPr lang="zh-TW" altLang="en-US" dirty="0"/>
          </a:p>
        </p:txBody>
      </p:sp>
      <p:sp>
        <p:nvSpPr>
          <p:cNvPr id="3" name="內容版面配置區 2"/>
          <p:cNvSpPr>
            <a:spLocks noGrp="1"/>
          </p:cNvSpPr>
          <p:nvPr>
            <p:ph idx="1"/>
          </p:nvPr>
        </p:nvSpPr>
        <p:spPr/>
        <p:txBody>
          <a:bodyPr/>
          <a:lstStyle/>
          <a:p>
            <a:r>
              <a:rPr lang="en-US" altLang="zh-TW" dirty="0" smtClean="0"/>
              <a:t>NCEP-NCAR reanalysis </a:t>
            </a:r>
            <a:r>
              <a:rPr lang="en-US" altLang="zh-TW" dirty="0"/>
              <a:t>(</a:t>
            </a:r>
            <a:r>
              <a:rPr lang="en-US" altLang="zh-TW" dirty="0" err="1"/>
              <a:t>Kalnay</a:t>
            </a:r>
            <a:r>
              <a:rPr lang="en-US" altLang="zh-TW" dirty="0"/>
              <a:t> et </a:t>
            </a:r>
            <a:r>
              <a:rPr lang="en-US" altLang="zh-TW" dirty="0" smtClean="0"/>
              <a:t>al. 1996)</a:t>
            </a:r>
          </a:p>
          <a:p>
            <a:r>
              <a:rPr lang="en-US" altLang="zh-TW" dirty="0"/>
              <a:t>Grid spacing: 2.5</a:t>
            </a:r>
            <a:r>
              <a:rPr lang="zh-TW" altLang="en-US" baseline="30000" dirty="0"/>
              <a:t>。</a:t>
            </a:r>
            <a:r>
              <a:rPr lang="en-US" altLang="zh-TW" dirty="0"/>
              <a:t>X</a:t>
            </a:r>
            <a:r>
              <a:rPr lang="zh-TW" altLang="en-US" dirty="0"/>
              <a:t> </a:t>
            </a:r>
            <a:r>
              <a:rPr lang="en-US" altLang="zh-TW" dirty="0"/>
              <a:t>2.5</a:t>
            </a:r>
            <a:r>
              <a:rPr lang="zh-TW" altLang="en-US" baseline="30000" dirty="0"/>
              <a:t>。</a:t>
            </a:r>
          </a:p>
          <a:p>
            <a:r>
              <a:rPr lang="en-US" altLang="zh-TW" dirty="0" smtClean="0"/>
              <a:t>Dataset from 1 January 1979 to 2015.</a:t>
            </a:r>
          </a:p>
          <a:p>
            <a:endParaRPr lang="en-US" altLang="zh-TW" dirty="0" smtClean="0"/>
          </a:p>
        </p:txBody>
      </p:sp>
    </p:spTree>
    <p:extLst>
      <p:ext uri="{BB962C8B-B14F-4D97-AF65-F5344CB8AC3E}">
        <p14:creationId xmlns:p14="http://schemas.microsoft.com/office/powerpoint/2010/main" val="3845616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WH04</a:t>
            </a:r>
            <a:endParaRPr lang="zh-TW" altLang="en-US" dirty="0"/>
          </a:p>
        </p:txBody>
      </p:sp>
      <p:sp>
        <p:nvSpPr>
          <p:cNvPr id="3" name="內容版面配置區 2"/>
          <p:cNvSpPr>
            <a:spLocks noGrp="1"/>
          </p:cNvSpPr>
          <p:nvPr>
            <p:ph idx="1"/>
          </p:nvPr>
        </p:nvSpPr>
        <p:spPr/>
        <p:txBody>
          <a:bodyPr>
            <a:normAutofit/>
          </a:bodyPr>
          <a:lstStyle/>
          <a:p>
            <a:pPr marL="514350" indent="-514350">
              <a:buFont typeface="+mj-lt"/>
              <a:buAutoNum type="arabicPeriod"/>
            </a:pPr>
            <a:r>
              <a:rPr lang="en-US" altLang="zh-TW" dirty="0" smtClean="0"/>
              <a:t>Removed </a:t>
            </a:r>
            <a:r>
              <a:rPr lang="en-US" altLang="zh-TW" dirty="0"/>
              <a:t>the </a:t>
            </a:r>
            <a:r>
              <a:rPr lang="en-US" altLang="zh-TW" dirty="0" smtClean="0"/>
              <a:t>data’s seasonal cycle :</a:t>
            </a:r>
          </a:p>
          <a:p>
            <a:pPr marL="914400" lvl="1" indent="-514350">
              <a:buFont typeface="+mj-lt"/>
              <a:buAutoNum type="arabicPeriod"/>
            </a:pPr>
            <a:r>
              <a:rPr lang="en-US" altLang="zh-TW" sz="2400" dirty="0" smtClean="0"/>
              <a:t>daily OLR </a:t>
            </a:r>
            <a:r>
              <a:rPr lang="en-US" altLang="zh-TW" sz="2000" dirty="0" smtClean="0">
                <a:solidFill>
                  <a:schemeClr val="bg1">
                    <a:lumMod val="50000"/>
                  </a:schemeClr>
                </a:solidFill>
              </a:rPr>
              <a:t>(NOAA satellite observation </a:t>
            </a:r>
            <a:r>
              <a:rPr lang="en-US" altLang="zh-TW" sz="2000" dirty="0">
                <a:solidFill>
                  <a:schemeClr val="bg1">
                    <a:lumMod val="50000"/>
                  </a:schemeClr>
                </a:solidFill>
              </a:rPr>
              <a:t>(</a:t>
            </a:r>
            <a:r>
              <a:rPr lang="en-US" altLang="zh-TW" sz="2000" dirty="0" err="1">
                <a:solidFill>
                  <a:schemeClr val="bg1">
                    <a:lumMod val="50000"/>
                  </a:schemeClr>
                </a:solidFill>
              </a:rPr>
              <a:t>Liebmann</a:t>
            </a:r>
            <a:r>
              <a:rPr lang="en-US" altLang="zh-TW" sz="2000" dirty="0">
                <a:solidFill>
                  <a:schemeClr val="bg1">
                    <a:lumMod val="50000"/>
                  </a:schemeClr>
                </a:solidFill>
              </a:rPr>
              <a:t> </a:t>
            </a:r>
            <a:r>
              <a:rPr lang="en-US" altLang="zh-TW" sz="2000" dirty="0" smtClean="0">
                <a:solidFill>
                  <a:schemeClr val="bg1">
                    <a:lumMod val="50000"/>
                  </a:schemeClr>
                </a:solidFill>
              </a:rPr>
              <a:t>and Smith 1996))</a:t>
            </a:r>
          </a:p>
          <a:p>
            <a:pPr marL="914400" lvl="1" indent="-514350">
              <a:buFont typeface="+mj-lt"/>
              <a:buAutoNum type="arabicPeriod"/>
            </a:pPr>
            <a:r>
              <a:rPr lang="en-US" altLang="zh-TW" sz="2400" dirty="0" smtClean="0"/>
              <a:t>U850,U200 </a:t>
            </a:r>
            <a:r>
              <a:rPr lang="en-US" altLang="zh-TW" sz="2000" dirty="0" smtClean="0">
                <a:solidFill>
                  <a:schemeClr val="bg1">
                    <a:lumMod val="50000"/>
                  </a:schemeClr>
                </a:solidFill>
              </a:rPr>
              <a:t>(</a:t>
            </a:r>
            <a:r>
              <a:rPr lang="da-DK" altLang="zh-TW" sz="2000" dirty="0">
                <a:solidFill>
                  <a:schemeClr val="bg1">
                    <a:lumMod val="50000"/>
                  </a:schemeClr>
                </a:solidFill>
              </a:rPr>
              <a:t>NCEP–NCAR reanalysis (Kalnay et </a:t>
            </a:r>
            <a:r>
              <a:rPr lang="da-DK" altLang="zh-TW" sz="2000" dirty="0" smtClean="0">
                <a:solidFill>
                  <a:schemeClr val="bg1">
                    <a:lumMod val="50000"/>
                  </a:schemeClr>
                </a:solidFill>
              </a:rPr>
              <a:t>al.</a:t>
            </a:r>
            <a:r>
              <a:rPr lang="en-US" altLang="zh-TW" sz="2000" dirty="0" smtClean="0">
                <a:solidFill>
                  <a:schemeClr val="bg1">
                    <a:lumMod val="50000"/>
                  </a:schemeClr>
                </a:solidFill>
              </a:rPr>
              <a:t>1996))</a:t>
            </a:r>
          </a:p>
          <a:p>
            <a:pPr marL="514350" indent="-514350">
              <a:buFont typeface="+mj-lt"/>
              <a:buAutoNum type="arabicPeriod"/>
            </a:pPr>
            <a:r>
              <a:rPr lang="en-US" altLang="zh-TW" dirty="0" smtClean="0"/>
              <a:t>Subtracted </a:t>
            </a:r>
            <a:r>
              <a:rPr lang="en-US" altLang="zh-TW" dirty="0"/>
              <a:t>the </a:t>
            </a:r>
            <a:r>
              <a:rPr lang="en-US" altLang="zh-TW" dirty="0" smtClean="0"/>
              <a:t>data’s </a:t>
            </a:r>
            <a:r>
              <a:rPr lang="en-US" altLang="zh-TW" dirty="0" err="1" smtClean="0"/>
              <a:t>interannual</a:t>
            </a:r>
            <a:r>
              <a:rPr lang="en-US" altLang="zh-TW" dirty="0" smtClean="0"/>
              <a:t> variability :</a:t>
            </a:r>
          </a:p>
          <a:p>
            <a:pPr marL="914400" lvl="1" indent="-514350">
              <a:buFont typeface="+mj-lt"/>
              <a:buAutoNum type="arabicPeriod"/>
            </a:pPr>
            <a:r>
              <a:rPr lang="en-US" altLang="zh-TW" sz="2400" dirty="0" smtClean="0"/>
              <a:t>Applied the rotated EOF (REOF) analysis to the SSTA</a:t>
            </a:r>
            <a:r>
              <a:rPr lang="en-US" altLang="zh-TW" sz="2000" dirty="0" smtClean="0"/>
              <a:t> </a:t>
            </a:r>
            <a:r>
              <a:rPr lang="en-US" altLang="zh-TW" sz="2000" dirty="0" smtClean="0">
                <a:solidFill>
                  <a:schemeClr val="bg1">
                    <a:lumMod val="50000"/>
                  </a:schemeClr>
                </a:solidFill>
              </a:rPr>
              <a:t>(Indo-Pacific </a:t>
            </a:r>
            <a:r>
              <a:rPr lang="en-US" altLang="zh-TW" sz="2000" dirty="0">
                <a:solidFill>
                  <a:schemeClr val="bg1">
                    <a:lumMod val="50000"/>
                  </a:schemeClr>
                </a:solidFill>
              </a:rPr>
              <a:t>domain of 55</a:t>
            </a:r>
            <a:r>
              <a:rPr lang="zh-TW" altLang="en-US" sz="2000" baseline="30000" dirty="0">
                <a:solidFill>
                  <a:schemeClr val="bg1">
                    <a:lumMod val="50000"/>
                  </a:schemeClr>
                </a:solidFill>
              </a:rPr>
              <a:t>。</a:t>
            </a:r>
            <a:r>
              <a:rPr lang="en-US" altLang="zh-TW" sz="2000" dirty="0" smtClean="0">
                <a:solidFill>
                  <a:schemeClr val="bg1">
                    <a:lumMod val="50000"/>
                  </a:schemeClr>
                </a:solidFill>
              </a:rPr>
              <a:t>S ~ 60</a:t>
            </a:r>
            <a:r>
              <a:rPr lang="zh-TW" altLang="en-US" sz="2000" baseline="30000" dirty="0">
                <a:solidFill>
                  <a:schemeClr val="bg1">
                    <a:lumMod val="50000"/>
                  </a:schemeClr>
                </a:solidFill>
              </a:rPr>
              <a:t>。</a:t>
            </a:r>
            <a:r>
              <a:rPr lang="en-US" altLang="zh-TW" sz="2000" dirty="0">
                <a:solidFill>
                  <a:schemeClr val="bg1">
                    <a:lumMod val="50000"/>
                  </a:schemeClr>
                </a:solidFill>
              </a:rPr>
              <a:t>N, 30</a:t>
            </a:r>
            <a:r>
              <a:rPr lang="zh-TW" altLang="en-US" sz="2000" baseline="30000" dirty="0">
                <a:solidFill>
                  <a:schemeClr val="bg1">
                    <a:lumMod val="50000"/>
                  </a:schemeClr>
                </a:solidFill>
              </a:rPr>
              <a:t>。</a:t>
            </a:r>
            <a:r>
              <a:rPr lang="en-US" altLang="zh-TW" sz="2000" dirty="0" smtClean="0">
                <a:solidFill>
                  <a:schemeClr val="bg1">
                    <a:lumMod val="50000"/>
                  </a:schemeClr>
                </a:solidFill>
              </a:rPr>
              <a:t>E ~ 70</a:t>
            </a:r>
            <a:r>
              <a:rPr lang="zh-TW" altLang="en-US" sz="2000" baseline="30000" dirty="0">
                <a:solidFill>
                  <a:schemeClr val="bg1">
                    <a:lumMod val="50000"/>
                  </a:schemeClr>
                </a:solidFill>
              </a:rPr>
              <a:t>。</a:t>
            </a:r>
            <a:r>
              <a:rPr lang="en-US" altLang="zh-TW" sz="2000" dirty="0">
                <a:solidFill>
                  <a:schemeClr val="bg1">
                    <a:lumMod val="50000"/>
                  </a:schemeClr>
                </a:solidFill>
              </a:rPr>
              <a:t>W (</a:t>
            </a:r>
            <a:r>
              <a:rPr lang="en-US" altLang="zh-TW" sz="2000" dirty="0" err="1">
                <a:solidFill>
                  <a:schemeClr val="bg1">
                    <a:lumMod val="50000"/>
                  </a:schemeClr>
                </a:solidFill>
              </a:rPr>
              <a:t>Drosdowsky</a:t>
            </a:r>
            <a:r>
              <a:rPr lang="en-US" altLang="zh-TW" sz="2000" dirty="0">
                <a:solidFill>
                  <a:schemeClr val="bg1">
                    <a:lumMod val="50000"/>
                  </a:schemeClr>
                </a:solidFill>
              </a:rPr>
              <a:t> and Chambers 2001)).</a:t>
            </a:r>
          </a:p>
          <a:p>
            <a:pPr marL="514350" indent="-514350">
              <a:buFont typeface="+mj-lt"/>
              <a:buAutoNum type="arabicPeriod"/>
            </a:pPr>
            <a:r>
              <a:rPr lang="en-US" altLang="zh-TW" dirty="0" smtClean="0"/>
              <a:t>Averaged </a:t>
            </a:r>
            <a:r>
              <a:rPr lang="en-US" altLang="zh-TW" dirty="0"/>
              <a:t>the </a:t>
            </a:r>
            <a:r>
              <a:rPr lang="en-US" altLang="zh-TW" dirty="0" smtClean="0"/>
              <a:t>resultant anomalies </a:t>
            </a:r>
            <a:r>
              <a:rPr lang="en-US" altLang="zh-TW" dirty="0"/>
              <a:t>between </a:t>
            </a:r>
            <a:r>
              <a:rPr lang="en-US" altLang="zh-TW" dirty="0" smtClean="0"/>
              <a:t>15</a:t>
            </a:r>
            <a:r>
              <a:rPr lang="zh-TW" altLang="en-US" baseline="30000" dirty="0" smtClean="0"/>
              <a:t>。</a:t>
            </a:r>
            <a:r>
              <a:rPr lang="en-US" altLang="zh-TW" dirty="0" smtClean="0"/>
              <a:t>S ~ 15</a:t>
            </a:r>
            <a:r>
              <a:rPr lang="zh-TW" altLang="en-US" baseline="30000" dirty="0" smtClean="0"/>
              <a:t>。</a:t>
            </a:r>
            <a:r>
              <a:rPr lang="en-US" altLang="zh-TW" dirty="0" smtClean="0"/>
              <a:t>N</a:t>
            </a:r>
            <a:r>
              <a:rPr lang="en-US" altLang="zh-TW" dirty="0"/>
              <a:t>.</a:t>
            </a:r>
          </a:p>
          <a:p>
            <a:endParaRPr lang="en-US" altLang="zh-TW" dirty="0" smtClean="0"/>
          </a:p>
        </p:txBody>
      </p:sp>
    </p:spTree>
    <p:extLst>
      <p:ext uri="{BB962C8B-B14F-4D97-AF65-F5344CB8AC3E}">
        <p14:creationId xmlns:p14="http://schemas.microsoft.com/office/powerpoint/2010/main" val="849258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Explained-to-total variance in  percentage</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412" y="2204864"/>
            <a:ext cx="72771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108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410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2163" y="0"/>
            <a:ext cx="5019675" cy="693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文字方塊 8"/>
          <p:cNvSpPr txBox="1"/>
          <p:nvPr/>
        </p:nvSpPr>
        <p:spPr>
          <a:xfrm>
            <a:off x="331285" y="3356992"/>
            <a:ext cx="1459054" cy="1200329"/>
          </a:xfrm>
          <a:prstGeom prst="rect">
            <a:avLst/>
          </a:prstGeom>
          <a:noFill/>
        </p:spPr>
        <p:txBody>
          <a:bodyPr wrap="none" rtlCol="0">
            <a:spAutoFit/>
          </a:bodyPr>
          <a:lstStyle/>
          <a:p>
            <a:r>
              <a:rPr lang="en-US" altLang="zh-TW" b="1" dirty="0" smtClean="0"/>
              <a:t>RMM : black</a:t>
            </a:r>
          </a:p>
          <a:p>
            <a:r>
              <a:rPr lang="en-US" altLang="zh-TW" b="1" dirty="0" smtClean="0">
                <a:solidFill>
                  <a:srgbClr val="C00000"/>
                </a:solidFill>
              </a:rPr>
              <a:t>CORR : red</a:t>
            </a:r>
          </a:p>
          <a:p>
            <a:r>
              <a:rPr lang="en-US" altLang="zh-TW" b="1" dirty="0" smtClean="0">
                <a:solidFill>
                  <a:srgbClr val="00B050"/>
                </a:solidFill>
              </a:rPr>
              <a:t>COV : green</a:t>
            </a:r>
          </a:p>
          <a:p>
            <a:r>
              <a:rPr lang="en-US" altLang="zh-TW" b="1" dirty="0" smtClean="0">
                <a:solidFill>
                  <a:srgbClr val="0070C0"/>
                </a:solidFill>
              </a:rPr>
              <a:t>RMM-r : blue</a:t>
            </a:r>
            <a:endParaRPr lang="zh-TW" altLang="en-US" b="1" dirty="0">
              <a:solidFill>
                <a:srgbClr val="0070C0"/>
              </a:solidFill>
            </a:endParaRPr>
          </a:p>
        </p:txBody>
      </p:sp>
      <p:sp>
        <p:nvSpPr>
          <p:cNvPr id="10" name="文字方塊 9"/>
          <p:cNvSpPr txBox="1"/>
          <p:nvPr/>
        </p:nvSpPr>
        <p:spPr>
          <a:xfrm>
            <a:off x="251520" y="764703"/>
            <a:ext cx="1538819" cy="646331"/>
          </a:xfrm>
          <a:prstGeom prst="rect">
            <a:avLst/>
          </a:prstGeom>
          <a:noFill/>
        </p:spPr>
        <p:txBody>
          <a:bodyPr wrap="none" rtlCol="0">
            <a:spAutoFit/>
          </a:bodyPr>
          <a:lstStyle/>
          <a:p>
            <a:r>
              <a:rPr lang="en-US" altLang="zh-TW" dirty="0" smtClean="0"/>
              <a:t>Solid : EOF1</a:t>
            </a:r>
          </a:p>
          <a:p>
            <a:r>
              <a:rPr lang="en-US" altLang="zh-TW" dirty="0" smtClean="0"/>
              <a:t>Dashed : EOF2</a:t>
            </a:r>
            <a:endParaRPr lang="zh-TW" altLang="en-US" dirty="0"/>
          </a:p>
        </p:txBody>
      </p:sp>
    </p:spTree>
    <p:extLst>
      <p:ext uri="{BB962C8B-B14F-4D97-AF65-F5344CB8AC3E}">
        <p14:creationId xmlns:p14="http://schemas.microsoft.com/office/powerpoint/2010/main" val="26522077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4222</TotalTime>
  <Words>2483</Words>
  <Application>Microsoft Office PowerPoint</Application>
  <PresentationFormat>如螢幕大小 (4:3)</PresentationFormat>
  <Paragraphs>161</Paragraphs>
  <Slides>21</Slides>
  <Notes>20</Notes>
  <HiddenSlides>0</HiddenSlides>
  <MMClips>0</MMClips>
  <ScaleCrop>false</ScaleCrop>
  <HeadingPairs>
    <vt:vector size="4" baseType="variant">
      <vt:variant>
        <vt:lpstr>佈景主題</vt:lpstr>
      </vt:variant>
      <vt:variant>
        <vt:i4>1</vt:i4>
      </vt:variant>
      <vt:variant>
        <vt:lpstr>投影片標題</vt:lpstr>
      </vt:variant>
      <vt:variant>
        <vt:i4>21</vt:i4>
      </vt:variant>
    </vt:vector>
  </HeadingPairs>
  <TitlesOfParts>
    <vt:vector size="22" baseType="lpstr">
      <vt:lpstr>Office 佈景主題</vt:lpstr>
      <vt:lpstr>A Revised Real-Time Multivariate MJO Index</vt:lpstr>
      <vt:lpstr>Introduction</vt:lpstr>
      <vt:lpstr>RMM index (Wheeler and Hendon 2004 (WH04))</vt:lpstr>
      <vt:lpstr>PowerPoint 簡報</vt:lpstr>
      <vt:lpstr>Four real symmetric matrices for RMM and their scaling factors</vt:lpstr>
      <vt:lpstr>WH04</vt:lpstr>
      <vt:lpstr>WH04</vt:lpstr>
      <vt:lpstr>Explained-to-total variance in  percentage</vt:lpstr>
      <vt:lpstr>PowerPoint 簡報</vt:lpstr>
      <vt:lpstr>PowerPoint 簡報</vt:lpstr>
      <vt:lpstr>PowerPoint 簡報</vt:lpstr>
      <vt:lpstr>Intensity and location of strong MJO convective peaks</vt:lpstr>
      <vt:lpstr>PowerPoint 簡報</vt:lpstr>
      <vt:lpstr>Improvement of RMM-r in several MJO events</vt:lpstr>
      <vt:lpstr>PowerPoint 簡報</vt:lpstr>
      <vt:lpstr>TOGA COARE</vt:lpstr>
      <vt:lpstr>PowerPoint 簡報</vt:lpstr>
      <vt:lpstr>PowerPoint 簡報</vt:lpstr>
      <vt:lpstr>PowerPoint 簡報</vt:lpstr>
      <vt:lpstr>PowerPoint 簡報</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Revised Real-Time Multivariate MJO Index</dc:title>
  <dc:creator>xb110</dc:creator>
  <cp:lastModifiedBy>xb110</cp:lastModifiedBy>
  <cp:revision>98</cp:revision>
  <dcterms:created xsi:type="dcterms:W3CDTF">2016-03-30T00:56:44Z</dcterms:created>
  <dcterms:modified xsi:type="dcterms:W3CDTF">2016-05-03T06:49:56Z</dcterms:modified>
</cp:coreProperties>
</file>