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84" r:id="rId4"/>
    <p:sldId id="285" r:id="rId5"/>
    <p:sldId id="287" r:id="rId6"/>
    <p:sldId id="292" r:id="rId7"/>
    <p:sldId id="293" r:id="rId8"/>
    <p:sldId id="294" r:id="rId9"/>
    <p:sldId id="295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1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115" d="100"/>
          <a:sy n="115" d="100"/>
        </p:scale>
        <p:origin x="-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2016/3/22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2800" dirty="0"/>
              <a:t>The Sensitivity of Simulated </a:t>
            </a:r>
            <a:r>
              <a:rPr lang="en-US" altLang="zh-TW" sz="2800" dirty="0">
                <a:solidFill>
                  <a:srgbClr val="FF0000"/>
                </a:solidFill>
              </a:rPr>
              <a:t>Shallow Cumulus Convection </a:t>
            </a:r>
            <a:r>
              <a:rPr lang="en-US" altLang="zh-TW" sz="2800" dirty="0"/>
              <a:t>and </a:t>
            </a:r>
            <a:r>
              <a:rPr lang="en-US" altLang="zh-TW" sz="2800" dirty="0">
                <a:solidFill>
                  <a:srgbClr val="FF0000"/>
                </a:solidFill>
              </a:rPr>
              <a:t>Cold Pools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to </a:t>
            </a:r>
            <a:r>
              <a:rPr lang="en-US" altLang="zh-TW" sz="2800" dirty="0">
                <a:solidFill>
                  <a:srgbClr val="FF0000"/>
                </a:solidFill>
              </a:rPr>
              <a:t>Microphysics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Li, Z., P. </a:t>
            </a:r>
            <a:r>
              <a:rPr lang="en-US" altLang="zh-TW" sz="1800" dirty="0" err="1"/>
              <a:t>Zuidema</a:t>
            </a:r>
            <a:r>
              <a:rPr lang="en-US" altLang="zh-TW" sz="1800" dirty="0"/>
              <a:t>, P. Zhu, and H. Morrison, </a:t>
            </a:r>
            <a:r>
              <a:rPr lang="en-US" altLang="zh-TW" sz="1800" dirty="0" smtClean="0"/>
              <a:t>2015</a:t>
            </a:r>
          </a:p>
          <a:p>
            <a:r>
              <a:rPr lang="fr-FR" altLang="zh-TW" sz="1800" i="1" dirty="0"/>
              <a:t>J. Atmos. Sci.</a:t>
            </a:r>
            <a:r>
              <a:rPr lang="fr-FR" altLang="zh-TW" sz="1800" dirty="0"/>
              <a:t>, </a:t>
            </a:r>
            <a:r>
              <a:rPr lang="fr-FR" altLang="zh-TW" sz="1800" b="1" dirty="0"/>
              <a:t>72</a:t>
            </a:r>
            <a:r>
              <a:rPr lang="fr-FR" altLang="zh-TW" sz="1800" dirty="0"/>
              <a:t>, 22–40.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2016/03/22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527710" cy="583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29600" cy="43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89692"/>
            <a:ext cx="2952327" cy="61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508730" cy="30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563013" cy="31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882128" cy="550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60562" cy="33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196896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675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Significant precipitation with surface rain rates </a:t>
            </a:r>
            <a:r>
              <a:rPr lang="en-US" altLang="zh-TW" sz="2000" dirty="0" smtClean="0"/>
              <a:t>exceeding 1mm/h </a:t>
            </a:r>
            <a:r>
              <a:rPr lang="en-US" altLang="zh-TW" sz="2000" dirty="0"/>
              <a:t>is frequently observed from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shallow cumuli </a:t>
            </a:r>
            <a:r>
              <a:rPr lang="en-US" altLang="zh-TW" sz="2000" dirty="0">
                <a:solidFill>
                  <a:srgbClr val="FF0000"/>
                </a:solidFill>
              </a:rPr>
              <a:t>in the Caribbean trade wind </a:t>
            </a:r>
            <a:r>
              <a:rPr lang="en-US" altLang="zh-TW" sz="2000" dirty="0" smtClean="0">
                <a:solidFill>
                  <a:srgbClr val="FF0000"/>
                </a:solidFill>
              </a:rPr>
              <a:t>region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/>
              <a:t>Rain evaporation cools the surrounding air </a:t>
            </a:r>
            <a:r>
              <a:rPr lang="en-US" altLang="zh-TW" sz="2000" dirty="0" smtClean="0"/>
              <a:t>and generates </a:t>
            </a:r>
            <a:r>
              <a:rPr lang="en-US" altLang="zh-TW" sz="2000" dirty="0"/>
              <a:t>convective downdrafts that form </a:t>
            </a:r>
            <a:r>
              <a:rPr lang="en-US" altLang="zh-TW" sz="2000" dirty="0">
                <a:solidFill>
                  <a:srgbClr val="FF0000"/>
                </a:solidFill>
              </a:rPr>
              <a:t>cold pools </a:t>
            </a:r>
            <a:r>
              <a:rPr lang="en-US" altLang="zh-TW" sz="2000" dirty="0" smtClean="0"/>
              <a:t>at the </a:t>
            </a:r>
            <a:r>
              <a:rPr lang="en-US" altLang="zh-TW" sz="2000" dirty="0"/>
              <a:t>surface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/>
              <a:t>The suppression </a:t>
            </a:r>
            <a:r>
              <a:rPr lang="en-US" altLang="zh-TW" sz="2000" dirty="0" smtClean="0"/>
              <a:t>of convection </a:t>
            </a:r>
            <a:r>
              <a:rPr lang="en-US" altLang="zh-TW" sz="2000" dirty="0"/>
              <a:t>within the </a:t>
            </a:r>
            <a:r>
              <a:rPr lang="en-US" altLang="zh-TW" sz="2000" dirty="0">
                <a:solidFill>
                  <a:srgbClr val="FF0000"/>
                </a:solidFill>
              </a:rPr>
              <a:t>stable surface cold pool </a:t>
            </a:r>
            <a:r>
              <a:rPr lang="en-US" altLang="zh-TW" sz="2000" dirty="0" smtClean="0">
                <a:solidFill>
                  <a:srgbClr val="FF0000"/>
                </a:solidFill>
              </a:rPr>
              <a:t>region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the invigoration of convection at the </a:t>
            </a:r>
            <a:r>
              <a:rPr lang="en-US" altLang="zh-TW" sz="2000" dirty="0">
                <a:solidFill>
                  <a:srgbClr val="FF0000"/>
                </a:solidFill>
              </a:rPr>
              <a:t>cold </a:t>
            </a:r>
            <a:r>
              <a:rPr lang="en-US" altLang="zh-TW" sz="2000" dirty="0" smtClean="0">
                <a:solidFill>
                  <a:srgbClr val="FF0000"/>
                </a:solidFill>
              </a:rPr>
              <a:t>pool downwind </a:t>
            </a:r>
            <a:r>
              <a:rPr lang="en-US" altLang="zh-TW" sz="2000" dirty="0">
                <a:solidFill>
                  <a:srgbClr val="FF0000"/>
                </a:solidFill>
              </a:rPr>
              <a:t>boundary </a:t>
            </a:r>
            <a:r>
              <a:rPr lang="en-US" altLang="zh-TW" sz="2000" dirty="0"/>
              <a:t>are responsible for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arc-shaped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mesoscale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cloud organizations </a:t>
            </a:r>
            <a:r>
              <a:rPr lang="en-US" altLang="zh-TW" sz="2000" dirty="0" smtClean="0"/>
              <a:t>observed </a:t>
            </a:r>
            <a:r>
              <a:rPr lang="en-US" altLang="zh-TW" sz="2000" dirty="0"/>
              <a:t>during the </a:t>
            </a:r>
            <a:r>
              <a:rPr lang="en-US" altLang="zh-TW" sz="2000" dirty="0">
                <a:solidFill>
                  <a:srgbClr val="FF0000"/>
                </a:solidFill>
              </a:rPr>
              <a:t>Rain in </a:t>
            </a:r>
            <a:r>
              <a:rPr lang="en-US" altLang="zh-TW" sz="2000" dirty="0" smtClean="0">
                <a:solidFill>
                  <a:srgbClr val="FF0000"/>
                </a:solidFill>
              </a:rPr>
              <a:t>Cumulus over </a:t>
            </a:r>
            <a:r>
              <a:rPr lang="en-US" altLang="zh-TW" sz="2000" dirty="0">
                <a:solidFill>
                  <a:srgbClr val="FF0000"/>
                </a:solidFill>
              </a:rPr>
              <a:t>the Ocean (RICO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radiative budget and </a:t>
            </a:r>
            <a:r>
              <a:rPr lang="en-US" altLang="zh-TW" sz="2000" dirty="0" smtClean="0"/>
              <a:t>hydrological cycle </a:t>
            </a:r>
            <a:r>
              <a:rPr lang="en-US" altLang="zh-TW" sz="2000" dirty="0"/>
              <a:t>of the expansive trade wind region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goal of this study is to understand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shallow cumulus </a:t>
            </a:r>
            <a:r>
              <a:rPr lang="en-US" altLang="zh-TW" sz="2000" dirty="0">
                <a:solidFill>
                  <a:srgbClr val="FF0000"/>
                </a:solidFill>
              </a:rPr>
              <a:t>precipitation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cold pool </a:t>
            </a:r>
            <a:r>
              <a:rPr lang="en-US" altLang="zh-TW" sz="2000" dirty="0"/>
              <a:t>properties in </a:t>
            </a:r>
            <a:r>
              <a:rPr lang="en-US" altLang="zh-TW" sz="2000" dirty="0" smtClean="0"/>
              <a:t>response to </a:t>
            </a:r>
            <a:r>
              <a:rPr lang="en-US" altLang="zh-TW" sz="2000" dirty="0"/>
              <a:t>cloud and rain microphysics by </a:t>
            </a:r>
            <a:r>
              <a:rPr lang="en-US" altLang="zh-TW" sz="2000" dirty="0" smtClean="0"/>
              <a:t>comparing model </a:t>
            </a:r>
            <a:r>
              <a:rPr lang="en-US" altLang="zh-TW" sz="2000" dirty="0"/>
              <a:t>simulations that are configured in the exact </a:t>
            </a:r>
            <a:r>
              <a:rPr lang="en-US" altLang="zh-TW" sz="2000" dirty="0" smtClean="0"/>
              <a:t>same setup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except for the microphysical scheme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Shipway and Hill (2012a) compare the </a:t>
            </a:r>
            <a:r>
              <a:rPr lang="en-US" altLang="zh-TW" sz="2000" dirty="0">
                <a:solidFill>
                  <a:srgbClr val="FF0000"/>
                </a:solidFill>
              </a:rPr>
              <a:t>Thompson</a:t>
            </a:r>
            <a:r>
              <a:rPr lang="en-US" altLang="zh-TW" sz="2000" dirty="0"/>
              <a:t> (</a:t>
            </a:r>
            <a:r>
              <a:rPr lang="en-US" altLang="zh-TW" sz="2000" dirty="0" smtClean="0"/>
              <a:t>as Thompson09</a:t>
            </a:r>
            <a:r>
              <a:rPr lang="en-US" altLang="zh-TW" sz="2000" dirty="0"/>
              <a:t>) and </a:t>
            </a:r>
            <a:r>
              <a:rPr lang="en-US" altLang="zh-TW" sz="2000" dirty="0">
                <a:solidFill>
                  <a:srgbClr val="FF0000"/>
                </a:solidFill>
              </a:rPr>
              <a:t>Morrison</a:t>
            </a:r>
            <a:r>
              <a:rPr lang="en-US" altLang="zh-TW" sz="2000" dirty="0"/>
              <a:t> schemes within </a:t>
            </a:r>
            <a:r>
              <a:rPr lang="en-US" altLang="zh-TW" sz="2000" dirty="0">
                <a:solidFill>
                  <a:srgbClr val="FF0000"/>
                </a:solidFill>
              </a:rPr>
              <a:t>a </a:t>
            </a:r>
            <a:r>
              <a:rPr lang="en-US" altLang="zh-TW" sz="2000" dirty="0" smtClean="0">
                <a:solidFill>
                  <a:srgbClr val="FF0000"/>
                </a:solidFill>
              </a:rPr>
              <a:t>one dimensional kinematic </a:t>
            </a:r>
            <a:r>
              <a:rPr lang="en-US" altLang="zh-TW" sz="2000" dirty="0">
                <a:solidFill>
                  <a:srgbClr val="FF0000"/>
                </a:solidFill>
              </a:rPr>
              <a:t>framework </a:t>
            </a:r>
            <a:r>
              <a:rPr lang="en-US" altLang="zh-TW" sz="2000" dirty="0"/>
              <a:t>that we also </a:t>
            </a:r>
            <a:r>
              <a:rPr lang="en-US" altLang="zh-TW" sz="2000" dirty="0" smtClean="0"/>
              <a:t>employ and </a:t>
            </a:r>
            <a:r>
              <a:rPr lang="en-US" altLang="zh-TW" sz="2000" dirty="0"/>
              <a:t>report more accumulated water due to </a:t>
            </a:r>
            <a:r>
              <a:rPr lang="en-US" altLang="zh-TW" sz="2000" dirty="0">
                <a:solidFill>
                  <a:srgbClr val="FF0000"/>
                </a:solidFill>
              </a:rPr>
              <a:t>more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autoconversion</a:t>
            </a:r>
            <a:r>
              <a:rPr lang="en-US" altLang="zh-TW" sz="2000" dirty="0" smtClean="0">
                <a:solidFill>
                  <a:srgbClr val="FF0000"/>
                </a:solidFill>
              </a:rPr>
              <a:t>, less </a:t>
            </a:r>
            <a:r>
              <a:rPr lang="en-US" altLang="zh-TW" sz="2000" dirty="0">
                <a:solidFill>
                  <a:srgbClr val="FF0000"/>
                </a:solidFill>
              </a:rPr>
              <a:t>accretion, and more evaporation for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Thompson </a:t>
            </a:r>
            <a:r>
              <a:rPr lang="en-US" altLang="zh-TW" sz="2000" dirty="0" smtClean="0">
                <a:solidFill>
                  <a:srgbClr val="FF0000"/>
                </a:solidFill>
              </a:rPr>
              <a:t>scheme</a:t>
            </a: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Simulation Setup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version 3.2 of </a:t>
            </a:r>
            <a:r>
              <a:rPr lang="en-US" altLang="zh-TW" sz="2000" dirty="0" smtClean="0"/>
              <a:t>the Weather </a:t>
            </a:r>
            <a:r>
              <a:rPr lang="en-US" altLang="zh-TW" sz="2000" dirty="0"/>
              <a:t>Research and Forecasting Model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parent domain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FF0000"/>
                </a:solidFill>
              </a:rPr>
              <a:t>four </a:t>
            </a:r>
            <a:r>
              <a:rPr lang="en-US" altLang="zh-TW" sz="2000" dirty="0">
                <a:solidFill>
                  <a:srgbClr val="FF0000"/>
                </a:solidFill>
              </a:rPr>
              <a:t>two-way nested inner domains </a:t>
            </a:r>
            <a:r>
              <a:rPr lang="en-US" altLang="zh-TW" sz="2000" dirty="0"/>
              <a:t>are centered </a:t>
            </a:r>
            <a:r>
              <a:rPr lang="en-US" altLang="zh-TW" sz="2000" dirty="0" smtClean="0"/>
              <a:t>at 188N</a:t>
            </a:r>
            <a:r>
              <a:rPr lang="en-US" altLang="zh-TW" sz="2000" dirty="0"/>
              <a:t>, 61.78W within the operational domain of the </a:t>
            </a:r>
            <a:r>
              <a:rPr lang="en-US" altLang="zh-TW" sz="2000" dirty="0" smtClean="0"/>
              <a:t>Research Vessel </a:t>
            </a:r>
            <a:r>
              <a:rPr lang="en-US" altLang="zh-TW" sz="2000" dirty="0"/>
              <a:t>(R/V) Seward Johnson during the </a:t>
            </a:r>
            <a:r>
              <a:rPr lang="en-US" altLang="zh-TW" sz="2000" dirty="0" smtClean="0"/>
              <a:t>RICO </a:t>
            </a:r>
            <a:r>
              <a:rPr lang="nl-NL" altLang="zh-TW" sz="2000" dirty="0" smtClean="0"/>
              <a:t>experiment </a:t>
            </a:r>
            <a:r>
              <a:rPr lang="nl-NL" altLang="zh-TW" sz="2000" dirty="0"/>
              <a:t>(Zuidema et al. 2012</a:t>
            </a:r>
            <a:r>
              <a:rPr lang="nl-NL" altLang="zh-TW" sz="2000" dirty="0" smtClean="0"/>
              <a:t>).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innermost </a:t>
            </a:r>
            <a:r>
              <a:rPr lang="en-US" altLang="zh-TW" sz="2000" dirty="0" smtClean="0">
                <a:solidFill>
                  <a:srgbClr val="FF0000"/>
                </a:solidFill>
              </a:rPr>
              <a:t>domain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domain size of </a:t>
            </a:r>
            <a:r>
              <a:rPr lang="en-US" altLang="zh-TW" sz="2000" dirty="0">
                <a:solidFill>
                  <a:srgbClr val="FF0000"/>
                </a:solidFill>
              </a:rPr>
              <a:t>24 km </a:t>
            </a:r>
            <a:r>
              <a:rPr lang="en-US" altLang="zh-TW" sz="2000" dirty="0" smtClean="0">
                <a:solidFill>
                  <a:srgbClr val="FF0000"/>
                </a:solidFill>
              </a:rPr>
              <a:t>X </a:t>
            </a:r>
            <a:r>
              <a:rPr lang="en-US" altLang="zh-TW" sz="2000" dirty="0">
                <a:solidFill>
                  <a:srgbClr val="FF0000"/>
                </a:solidFill>
              </a:rPr>
              <a:t>24km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horizontal grid spacing of </a:t>
            </a:r>
            <a:r>
              <a:rPr lang="en-US" altLang="zh-TW" sz="2000" dirty="0">
                <a:solidFill>
                  <a:srgbClr val="FF0000"/>
                </a:solidFill>
              </a:rPr>
              <a:t>100m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                           vertical </a:t>
            </a:r>
            <a:r>
              <a:rPr lang="en-US" altLang="zh-TW" sz="2000" dirty="0"/>
              <a:t>grid spacing varying from </a:t>
            </a:r>
            <a:r>
              <a:rPr lang="en-US" altLang="zh-TW" sz="2000" dirty="0">
                <a:solidFill>
                  <a:srgbClr val="FF0000"/>
                </a:solidFill>
              </a:rPr>
              <a:t>6 to 200m </a:t>
            </a:r>
            <a:r>
              <a:rPr lang="en-US" altLang="zh-TW" sz="2000" dirty="0" smtClean="0"/>
              <a:t>between the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                                          surface </a:t>
            </a:r>
            <a:r>
              <a:rPr lang="en-US" altLang="zh-TW" sz="2000" dirty="0"/>
              <a:t>and the </a:t>
            </a:r>
            <a:r>
              <a:rPr lang="en-US" altLang="zh-TW" sz="2000" dirty="0" smtClean="0"/>
              <a:t>4-km level</a:t>
            </a:r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67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37313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434791" cy="57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33799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06626" cy="46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300</Words>
  <Application>Microsoft Office PowerPoint</Application>
  <PresentationFormat>如螢幕大小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 The Sensitivity of Simulated Shallow Cumulus Convection and Cold Pools to Microphysics</vt:lpstr>
      <vt:lpstr>Introduction</vt:lpstr>
      <vt:lpstr>Introduction</vt:lpstr>
      <vt:lpstr>Simulation Setup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su2ray</cp:lastModifiedBy>
  <cp:revision>155</cp:revision>
  <dcterms:created xsi:type="dcterms:W3CDTF">2013-11-23T06:53:26Z</dcterms:created>
  <dcterms:modified xsi:type="dcterms:W3CDTF">2016-03-22T08:01:34Z</dcterms:modified>
</cp:coreProperties>
</file>