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70" r:id="rId13"/>
    <p:sldId id="265" r:id="rId14"/>
    <p:sldId id="266" r:id="rId15"/>
    <p:sldId id="273" r:id="rId16"/>
    <p:sldId id="267" r:id="rId17"/>
    <p:sldId id="268" r:id="rId18"/>
    <p:sldId id="269" r:id="rId19"/>
    <p:sldId id="274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38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73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01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83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61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70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70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00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5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3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ECB22-09D6-4311-93B0-D727BFD88D00}" type="datetimeFigureOut">
              <a:rPr lang="zh-TW" altLang="en-US" smtClean="0"/>
              <a:t>2016/3/14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A8755-D890-4751-A068-66CBCE3A8D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043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Simulation of the </a:t>
            </a:r>
            <a:r>
              <a:rPr lang="en-US" altLang="zh-TW" sz="3600" dirty="0" err="1" smtClean="0"/>
              <a:t>Downshear</a:t>
            </a:r>
            <a:r>
              <a:rPr lang="en-US" altLang="zh-TW" sz="3600" dirty="0" smtClean="0"/>
              <a:t> Reformation of a Tropical Cyclone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pPr algn="r"/>
            <a:r>
              <a:rPr lang="en-US" altLang="zh-TW" sz="2000" dirty="0"/>
              <a:t>Leon T. Nguyen and John Molinari, 2015: Simulation of the </a:t>
            </a:r>
            <a:r>
              <a:rPr lang="en-US" altLang="zh-TW" sz="2000" dirty="0" err="1"/>
              <a:t>Downshear</a:t>
            </a:r>
            <a:r>
              <a:rPr lang="en-US" altLang="zh-TW" sz="2000" dirty="0"/>
              <a:t> Reformation of a Tropical Cyclone. </a:t>
            </a:r>
            <a:r>
              <a:rPr lang="en-US" altLang="zh-TW" sz="2000" i="1" dirty="0"/>
              <a:t>J. Atmos. Sci.</a:t>
            </a:r>
            <a:r>
              <a:rPr lang="en-US" altLang="zh-TW" sz="2000" dirty="0"/>
              <a:t>, </a:t>
            </a:r>
            <a:r>
              <a:rPr lang="en-US" altLang="zh-TW" sz="2000" b="1" dirty="0"/>
              <a:t>72</a:t>
            </a:r>
            <a:r>
              <a:rPr lang="en-US" altLang="zh-TW" sz="2000" dirty="0"/>
              <a:t>, 4529–4551.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536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070566" cy="6858001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2032000" y="2119085"/>
            <a:ext cx="0" cy="2612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2032000" y="2380343"/>
            <a:ext cx="0" cy="3338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5435600" y="2213428"/>
            <a:ext cx="0" cy="3991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2145553" y="4087906"/>
            <a:ext cx="0" cy="1568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5420659" y="3536576"/>
            <a:ext cx="0" cy="21195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V="1">
            <a:off x="5230906" y="4733365"/>
            <a:ext cx="712694" cy="92272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35" y="0"/>
            <a:ext cx="7077465" cy="686333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20" y="1588843"/>
            <a:ext cx="5107698" cy="22301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993249" y="3818965"/>
            <a:ext cx="212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Fang &amp; Zhang (2010)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22850" y="1219511"/>
            <a:ext cx="36500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Absolute vorticity tendency equation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17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圖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59" y="537692"/>
            <a:ext cx="5082541" cy="578261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459" cy="685800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1788459" y="2151530"/>
            <a:ext cx="457200" cy="537882"/>
            <a:chOff x="1801906" y="2205318"/>
            <a:chExt cx="457200" cy="537882"/>
          </a:xfrm>
        </p:grpSpPr>
        <p:sp>
          <p:nvSpPr>
            <p:cNvPr id="5" name="矩形 4"/>
            <p:cNvSpPr/>
            <p:nvPr/>
          </p:nvSpPr>
          <p:spPr>
            <a:xfrm>
              <a:off x="1801906" y="2205318"/>
              <a:ext cx="457200" cy="26894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801906" y="2474259"/>
              <a:ext cx="457200" cy="26894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9" name="直線單箭頭接點 8"/>
          <p:cNvCxnSpPr>
            <a:stCxn id="5" idx="3"/>
            <a:endCxn id="14" idx="1"/>
          </p:cNvCxnSpPr>
          <p:nvPr/>
        </p:nvCxnSpPr>
        <p:spPr>
          <a:xfrm flipV="1">
            <a:off x="2245659" y="1919799"/>
            <a:ext cx="389965" cy="3662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6" idx="3"/>
            <a:endCxn id="15" idx="1"/>
          </p:cNvCxnSpPr>
          <p:nvPr/>
        </p:nvCxnSpPr>
        <p:spPr>
          <a:xfrm flipV="1">
            <a:off x="2245659" y="2537902"/>
            <a:ext cx="389965" cy="170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635624" y="1735133"/>
            <a:ext cx="136601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downstream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635624" y="2353236"/>
            <a:ext cx="107882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upstream</a:t>
            </a:r>
            <a:endParaRPr lang="zh-TW" altLang="en-US" dirty="0"/>
          </a:p>
        </p:txBody>
      </p:sp>
      <p:cxnSp>
        <p:nvCxnSpPr>
          <p:cNvPr id="20" name="直線單箭頭接點 19"/>
          <p:cNvCxnSpPr>
            <a:stCxn id="14" idx="3"/>
            <a:endCxn id="21" idx="1"/>
          </p:cNvCxnSpPr>
          <p:nvPr/>
        </p:nvCxnSpPr>
        <p:spPr>
          <a:xfrm flipV="1">
            <a:off x="4001639" y="1396014"/>
            <a:ext cx="389965" cy="5237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391604" y="1211348"/>
            <a:ext cx="472360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/>
              <a:t>a</a:t>
            </a:r>
            <a:r>
              <a:rPr lang="en-US" altLang="zh-TW" dirty="0" err="1" smtClean="0"/>
              <a:t>dvected</a:t>
            </a:r>
            <a:r>
              <a:rPr lang="en-US" altLang="zh-TW" dirty="0" smtClean="0"/>
              <a:t> &amp; sinking (warm dry adiabatic process)</a:t>
            </a:r>
            <a:endParaRPr lang="zh-TW" altLang="en-US" dirty="0"/>
          </a:p>
        </p:txBody>
      </p:sp>
      <p:cxnSp>
        <p:nvCxnSpPr>
          <p:cNvPr id="24" name="直線單箭頭接點 23"/>
          <p:cNvCxnSpPr>
            <a:stCxn id="21" idx="2"/>
          </p:cNvCxnSpPr>
          <p:nvPr/>
        </p:nvCxnSpPr>
        <p:spPr>
          <a:xfrm>
            <a:off x="6753405" y="1580680"/>
            <a:ext cx="3278101" cy="3314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圖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356" y="196556"/>
            <a:ext cx="2923809" cy="2580952"/>
          </a:xfrm>
          <a:prstGeom prst="rect">
            <a:avLst/>
          </a:prstGeom>
        </p:spPr>
      </p:pic>
      <p:cxnSp>
        <p:nvCxnSpPr>
          <p:cNvPr id="28" name="直線單箭頭接點 27"/>
          <p:cNvCxnSpPr>
            <a:stCxn id="21" idx="2"/>
          </p:cNvCxnSpPr>
          <p:nvPr/>
        </p:nvCxnSpPr>
        <p:spPr>
          <a:xfrm flipH="1">
            <a:off x="2245659" y="1580680"/>
            <a:ext cx="4507746" cy="7053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1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09459" cy="685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59" y="669532"/>
            <a:ext cx="4973560" cy="562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29" y="3453599"/>
            <a:ext cx="7754471" cy="3404402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89055" cy="3738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3657600" y="0"/>
                <a:ext cx="1109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≅31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0"/>
                <a:ext cx="110953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1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447" y="3431959"/>
            <a:ext cx="7606553" cy="342604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889055" cy="37389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3657600" y="0"/>
                <a:ext cx="11095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≅31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0"/>
                <a:ext cx="110953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8086164" y="3062627"/>
                <a:ext cx="1107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164" y="3062627"/>
                <a:ext cx="110793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橢圓 6"/>
          <p:cNvSpPr/>
          <p:nvPr/>
        </p:nvSpPr>
        <p:spPr>
          <a:xfrm>
            <a:off x="7143751" y="4738259"/>
            <a:ext cx="1093693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0795748" y="4612675"/>
            <a:ext cx="1396252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032047" y="4243343"/>
            <a:ext cx="23240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lack of downdrafts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3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333552" y="198223"/>
            <a:ext cx="11311601" cy="6525305"/>
            <a:chOff x="333552" y="198224"/>
            <a:chExt cx="8504761" cy="5114286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552" y="198224"/>
              <a:ext cx="2838095" cy="2561905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365" y="2760129"/>
              <a:ext cx="2723809" cy="2533333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1647" y="341081"/>
              <a:ext cx="2828571" cy="2419048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1555" y="2855367"/>
              <a:ext cx="2733333" cy="2438095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00218" y="398224"/>
              <a:ext cx="2838095" cy="236190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78157" y="2855367"/>
              <a:ext cx="2695238" cy="245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36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9768"/>
            <a:ext cx="10674493" cy="48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Leon T. Nguyen and John Molinari, 2015: Simulation of the </a:t>
            </a:r>
            <a:r>
              <a:rPr lang="en-US" altLang="zh-TW" dirty="0" err="1" smtClean="0"/>
              <a:t>Downshear</a:t>
            </a:r>
            <a:r>
              <a:rPr lang="en-US" altLang="zh-TW" dirty="0" smtClean="0"/>
              <a:t> Reformation of a Tropical Cyclone. </a:t>
            </a:r>
            <a:r>
              <a:rPr lang="en-US" altLang="zh-TW" i="1" dirty="0" smtClean="0"/>
              <a:t>J. Atmos. Sci.</a:t>
            </a:r>
            <a:r>
              <a:rPr lang="en-US" altLang="zh-TW" dirty="0" smtClean="0"/>
              <a:t>, </a:t>
            </a:r>
            <a:r>
              <a:rPr lang="en-US" altLang="zh-TW" b="1" dirty="0" smtClean="0"/>
              <a:t>72</a:t>
            </a:r>
            <a:r>
              <a:rPr lang="en-US" altLang="zh-TW" dirty="0" smtClean="0"/>
              <a:t>, 4529–4551.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26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4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53243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Shear weakens the TC </a:t>
            </a:r>
            <a:r>
              <a:rPr lang="en-US" altLang="zh-TW" dirty="0" smtClean="0"/>
              <a:t>by ventilating the upper-level warm core, resulting in rising surface pressure. 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Frank and Ritchie 2001)</a:t>
            </a:r>
            <a:endParaRPr lang="en-US" altLang="zh-TW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TW" dirty="0"/>
              <a:t>S</a:t>
            </a:r>
            <a:r>
              <a:rPr lang="en-US" altLang="zh-TW" dirty="0" smtClean="0"/>
              <a:t>hear could affect TC intensity via thermodynamic modification of the inflow layer.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altLang="zh-TW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Riemer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et al. 2010) </a:t>
            </a:r>
            <a:endParaRPr lang="en-US" altLang="zh-TW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TW" dirty="0" smtClean="0"/>
              <a:t>Vertical wind shear acts to </a:t>
            </a:r>
            <a:r>
              <a:rPr lang="en-US" altLang="zh-TW" dirty="0" smtClean="0">
                <a:solidFill>
                  <a:srgbClr val="FF0000"/>
                </a:solidFill>
              </a:rPr>
              <a:t>tilt the tropical cyclone vortex </a:t>
            </a:r>
            <a:r>
              <a:rPr lang="en-US" altLang="zh-TW" dirty="0" smtClean="0"/>
              <a:t>preferentially toward the </a:t>
            </a:r>
            <a:r>
              <a:rPr lang="en-US" altLang="zh-TW" dirty="0" err="1" smtClean="0"/>
              <a:t>downshear</a:t>
            </a:r>
            <a:r>
              <a:rPr lang="en-US" altLang="zh-TW" dirty="0" smtClean="0"/>
              <a:t>-left direction.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(e.g., Jones 1995; </a:t>
            </a:r>
            <a:r>
              <a:rPr lang="en-US" altLang="zh-TW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Reasor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et 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al. 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2004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;</a:t>
            </a:r>
            <a:r>
              <a:rPr lang="da-DK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a-DK" altLang="zh-TW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Braun et al. 2006; Riemer et al. 2010</a:t>
            </a:r>
            <a:r>
              <a:rPr lang="da-DK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altLang="zh-TW" dirty="0"/>
              <a:t>TC vortex tilt is </a:t>
            </a:r>
            <a:r>
              <a:rPr lang="en-US" altLang="zh-TW" dirty="0" smtClean="0"/>
              <a:t>often accompanied </a:t>
            </a:r>
            <a:r>
              <a:rPr lang="en-US" altLang="zh-TW" dirty="0"/>
              <a:t>by an azimuthal </a:t>
            </a:r>
            <a:r>
              <a:rPr lang="en-US" altLang="zh-TW" dirty="0">
                <a:solidFill>
                  <a:srgbClr val="FF0000"/>
                </a:solidFill>
              </a:rPr>
              <a:t>wavenumber-1 </a:t>
            </a:r>
            <a:r>
              <a:rPr lang="en-US" altLang="zh-TW" dirty="0" smtClean="0">
                <a:solidFill>
                  <a:srgbClr val="FF0000"/>
                </a:solidFill>
              </a:rPr>
              <a:t>vertical motion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FF0000"/>
                </a:solidFill>
              </a:rPr>
              <a:t>convective </a:t>
            </a:r>
            <a:r>
              <a:rPr lang="en-US" altLang="zh-TW" dirty="0" smtClean="0">
                <a:solidFill>
                  <a:srgbClr val="FF0000"/>
                </a:solidFill>
              </a:rPr>
              <a:t>asymmetry. 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(e.g., Braun et al. 2006; </a:t>
            </a:r>
            <a:r>
              <a:rPr lang="en-US" altLang="zh-TW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Riemer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et 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al. 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2010</a:t>
            </a:r>
            <a:r>
              <a:rPr lang="it-IT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; Corbosiero and Molinari 2002; Chen et al. 2006; Reasor et al. 2013)</a:t>
            </a:r>
            <a:endParaRPr lang="en-US" altLang="zh-TW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Diabatic</a:t>
            </a:r>
            <a:r>
              <a:rPr lang="en-US" altLang="zh-TW" dirty="0" smtClean="0">
                <a:solidFill>
                  <a:srgbClr val="FF0000"/>
                </a:solidFill>
              </a:rPr>
              <a:t> processes </a:t>
            </a:r>
            <a:r>
              <a:rPr lang="en-US" altLang="zh-TW" dirty="0" smtClean="0"/>
              <a:t>may also help the vortex resist shear through the process of </a:t>
            </a:r>
            <a:r>
              <a:rPr lang="en-US" altLang="zh-TW" dirty="0" err="1" smtClean="0"/>
              <a:t>downshear</a:t>
            </a:r>
            <a:r>
              <a:rPr lang="en-US" altLang="zh-TW" dirty="0" smtClean="0"/>
              <a:t> reformation. 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(Molinari et al. 2004)</a:t>
            </a:r>
            <a:endParaRPr lang="da-DK" altLang="zh-TW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143" cy="515238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857143" y="304800"/>
            <a:ext cx="520116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200" dirty="0" smtClean="0"/>
              <a:t>WRF v3.2</a:t>
            </a:r>
          </a:p>
          <a:p>
            <a:endParaRPr lang="en-US" altLang="zh-TW" sz="2200" dirty="0" smtClean="0"/>
          </a:p>
          <a:p>
            <a:r>
              <a:rPr lang="en-US" altLang="zh-TW" sz="2400" dirty="0" smtClean="0"/>
              <a:t>Hurricane Gabrielle</a:t>
            </a:r>
            <a:endParaRPr lang="en-US" altLang="zh-TW" sz="2200" dirty="0"/>
          </a:p>
          <a:p>
            <a:endParaRPr lang="en-US" altLang="zh-TW" sz="2200" dirty="0"/>
          </a:p>
          <a:p>
            <a:r>
              <a:rPr lang="en-US" altLang="zh-TW" sz="2200" i="1" u="sng" dirty="0" err="1" smtClean="0"/>
              <a:t>Paramerterizations</a:t>
            </a:r>
            <a:endParaRPr lang="en-US" altLang="zh-TW" sz="2200" i="1" u="sng" dirty="0" smtClean="0"/>
          </a:p>
          <a:p>
            <a:r>
              <a:rPr lang="en-US" altLang="zh-TW" sz="2200" dirty="0" smtClean="0"/>
              <a:t>KF cumulus parameterization on D1 &amp; D2</a:t>
            </a:r>
          </a:p>
          <a:p>
            <a:r>
              <a:rPr lang="en-US" altLang="zh-TW" sz="2200" dirty="0" smtClean="0"/>
              <a:t>WSM6 </a:t>
            </a:r>
            <a:r>
              <a:rPr lang="en-US" altLang="zh-TW" sz="2200" dirty="0" err="1" smtClean="0"/>
              <a:t>micrphysics</a:t>
            </a:r>
            <a:r>
              <a:rPr lang="en-US" altLang="zh-TW" sz="2200" dirty="0" smtClean="0"/>
              <a:t> </a:t>
            </a:r>
            <a:r>
              <a:rPr lang="en-US" altLang="zh-TW" sz="2200" dirty="0" smtClean="0"/>
              <a:t>parameterization</a:t>
            </a:r>
            <a:endParaRPr lang="en-US" altLang="zh-TW" sz="2200" dirty="0" smtClean="0"/>
          </a:p>
          <a:p>
            <a:r>
              <a:rPr lang="en-US" altLang="zh-TW" sz="2200" dirty="0" err="1" smtClean="0"/>
              <a:t>Dudia</a:t>
            </a:r>
            <a:r>
              <a:rPr lang="en-US" altLang="zh-TW" sz="2200" dirty="0" smtClean="0"/>
              <a:t> short wave </a:t>
            </a:r>
            <a:r>
              <a:rPr lang="en-US" altLang="zh-TW" sz="2200" dirty="0" smtClean="0"/>
              <a:t>parameterization</a:t>
            </a:r>
            <a:endParaRPr lang="en-US" altLang="zh-TW" sz="2200" dirty="0" smtClean="0"/>
          </a:p>
          <a:p>
            <a:r>
              <a:rPr lang="en-US" altLang="zh-TW" sz="2200" dirty="0" smtClean="0"/>
              <a:t>RRTM long wave radiation </a:t>
            </a:r>
            <a:r>
              <a:rPr lang="en-US" altLang="zh-TW" sz="2200" dirty="0" smtClean="0"/>
              <a:t>parameterization</a:t>
            </a:r>
            <a:endParaRPr lang="en-US" altLang="zh-TW" sz="2200" dirty="0" smtClean="0"/>
          </a:p>
          <a:p>
            <a:r>
              <a:rPr lang="en-US" altLang="zh-TW" sz="2200" dirty="0" smtClean="0"/>
              <a:t>YSU PBL </a:t>
            </a:r>
            <a:r>
              <a:rPr lang="en-US" altLang="zh-TW" sz="2200" dirty="0" smtClean="0"/>
              <a:t>parameterization</a:t>
            </a:r>
          </a:p>
          <a:p>
            <a:endParaRPr lang="en-US" altLang="zh-TW" sz="2200" dirty="0"/>
          </a:p>
          <a:p>
            <a:r>
              <a:rPr lang="en-US" altLang="zh-TW" sz="2200" i="1" u="sng" dirty="0" smtClean="0"/>
              <a:t>IC/BC</a:t>
            </a:r>
          </a:p>
          <a:p>
            <a:r>
              <a:rPr lang="en-US" altLang="zh-TW" sz="2200" dirty="0" smtClean="0"/>
              <a:t>NCEP GFS FNL analysis</a:t>
            </a:r>
            <a:endParaRPr lang="zh-TW" altLang="en-US" sz="22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2859314" y="5965371"/>
            <a:ext cx="7024915" cy="0"/>
          </a:xfrm>
          <a:prstGeom prst="straightConnector1">
            <a:avLst/>
          </a:prstGeom>
          <a:ln w="762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>
            <a:stCxn id="14" idx="2"/>
          </p:cNvCxnSpPr>
          <p:nvPr/>
        </p:nvCxnSpPr>
        <p:spPr>
          <a:xfrm>
            <a:off x="5065486" y="5711763"/>
            <a:ext cx="0" cy="2390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>
            <a:stCxn id="13" idx="2"/>
          </p:cNvCxnSpPr>
          <p:nvPr/>
        </p:nvCxnSpPr>
        <p:spPr>
          <a:xfrm flipH="1">
            <a:off x="2877671" y="5711763"/>
            <a:ext cx="10671" cy="2990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099472" y="5342431"/>
            <a:ext cx="157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9/13 1200 UTC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276616" y="5342431"/>
            <a:ext cx="157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9/13 1800 UTC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453759" y="5342431"/>
            <a:ext cx="157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9/14 0000 UTC</a:t>
            </a:r>
            <a:endParaRPr lang="zh-TW" altLang="en-US" dirty="0"/>
          </a:p>
        </p:txBody>
      </p:sp>
      <p:cxnSp>
        <p:nvCxnSpPr>
          <p:cNvPr id="16" name="直線接點 15"/>
          <p:cNvCxnSpPr>
            <a:stCxn id="15" idx="2"/>
          </p:cNvCxnSpPr>
          <p:nvPr/>
        </p:nvCxnSpPr>
        <p:spPr>
          <a:xfrm>
            <a:off x="7242629" y="5711763"/>
            <a:ext cx="0" cy="2390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2404876" y="6126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D1 &amp; D2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843310" y="61260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D3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7020453" y="61260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44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0" y="133689"/>
            <a:ext cx="5370108" cy="50183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69" y="133689"/>
            <a:ext cx="4735688" cy="4448676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V="1">
            <a:off x="9564914" y="1164202"/>
            <a:ext cx="1088571" cy="4934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06" y="3533145"/>
            <a:ext cx="6499193" cy="3081191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9579428" y="2017486"/>
            <a:ext cx="232229" cy="2322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7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963704" y="269604"/>
            <a:ext cx="10289873" cy="6480000"/>
            <a:chOff x="862104" y="327662"/>
            <a:chExt cx="8907606" cy="560952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104" y="337186"/>
              <a:ext cx="2771429" cy="2676190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12567" y="327662"/>
              <a:ext cx="2704762" cy="2695238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7464" y="403852"/>
              <a:ext cx="2761905" cy="2619048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104" y="3022900"/>
              <a:ext cx="2714286" cy="260952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2567" y="3041948"/>
              <a:ext cx="5857143" cy="2895238"/>
            </a:xfrm>
            <a:prstGeom prst="rect">
              <a:avLst/>
            </a:prstGeom>
          </p:spPr>
        </p:pic>
      </p:grpSp>
      <p:sp>
        <p:nvSpPr>
          <p:cNvPr id="11" name="文字方塊 10"/>
          <p:cNvSpPr txBox="1"/>
          <p:nvPr/>
        </p:nvSpPr>
        <p:spPr>
          <a:xfrm>
            <a:off x="4652884" y="1"/>
            <a:ext cx="315580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Shear-induced asymmetries</a:t>
            </a:r>
            <a:endParaRPr lang="zh-TW" altLang="en-US" sz="2000" dirty="0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2786743" y="1364343"/>
            <a:ext cx="348343" cy="6386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6262915" y="1582057"/>
            <a:ext cx="413656" cy="41366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9942287" y="1582057"/>
            <a:ext cx="290284" cy="3205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786743" y="4586514"/>
            <a:ext cx="174171" cy="3038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6366329" y="4738415"/>
            <a:ext cx="103414" cy="2578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9880601" y="4738415"/>
            <a:ext cx="177799" cy="2249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0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0"/>
            <a:ext cx="7037294" cy="68580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2670628" y="986971"/>
            <a:ext cx="3976915" cy="100148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~7K</a:t>
            </a:r>
            <a:endParaRPr lang="zh-TW" altLang="en-US" sz="2400" dirty="0"/>
          </a:p>
        </p:txBody>
      </p:sp>
      <p:sp>
        <p:nvSpPr>
          <p:cNvPr id="6" name="橢圓 5"/>
          <p:cNvSpPr/>
          <p:nvPr/>
        </p:nvSpPr>
        <p:spPr>
          <a:xfrm rot="21208549">
            <a:off x="4704090" y="2306201"/>
            <a:ext cx="2872761" cy="77119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-1~-3K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7611362" y="338200"/>
            <a:ext cx="1604584" cy="1469093"/>
            <a:chOff x="9322894" y="676399"/>
            <a:chExt cx="1604584" cy="1469093"/>
          </a:xfrm>
        </p:grpSpPr>
        <p:cxnSp>
          <p:nvCxnSpPr>
            <p:cNvPr id="7" name="直線單箭頭接點 6"/>
            <p:cNvCxnSpPr/>
            <p:nvPr/>
          </p:nvCxnSpPr>
          <p:spPr>
            <a:xfrm flipV="1">
              <a:off x="9564914" y="1164202"/>
              <a:ext cx="1088571" cy="49348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9811656" y="812800"/>
              <a:ext cx="595086" cy="133269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9999198" y="67639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DSL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0369312" y="1532258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DSR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9578280" y="1684658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U</a:t>
              </a:r>
              <a:r>
                <a:rPr lang="en-US" altLang="zh-TW" dirty="0" smtClean="0"/>
                <a:t>SR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9322894" y="920301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U</a:t>
              </a:r>
              <a:r>
                <a:rPr lang="en-US" altLang="zh-TW" dirty="0" smtClean="0"/>
                <a:t>SL</a:t>
              </a:r>
              <a:endParaRPr lang="zh-TW" altLang="en-US" dirty="0"/>
            </a:p>
          </p:txBody>
        </p:sp>
      </p:grpSp>
      <p:sp>
        <p:nvSpPr>
          <p:cNvPr id="15" name="橢圓 14"/>
          <p:cNvSpPr/>
          <p:nvPr/>
        </p:nvSpPr>
        <p:spPr>
          <a:xfrm>
            <a:off x="3091542" y="4145841"/>
            <a:ext cx="2989943" cy="100148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圖說文字 16"/>
          <p:cNvSpPr/>
          <p:nvPr/>
        </p:nvSpPr>
        <p:spPr>
          <a:xfrm>
            <a:off x="8100124" y="2145492"/>
            <a:ext cx="3905046" cy="3001835"/>
          </a:xfrm>
          <a:prstGeom prst="wedgeRoundRectCallout">
            <a:avLst>
              <a:gd name="adj1" fmla="val -62887"/>
              <a:gd name="adj2" fmla="val -3516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u="sng" dirty="0" smtClean="0">
                <a:solidFill>
                  <a:schemeClr val="tx1"/>
                </a:solidFill>
              </a:rPr>
              <a:t>Adiabatic cooling </a:t>
            </a:r>
            <a:r>
              <a:rPr lang="en-US" altLang="zh-TW" sz="2400" dirty="0" smtClean="0">
                <a:solidFill>
                  <a:schemeClr val="tx1"/>
                </a:solidFill>
              </a:rPr>
              <a:t>in updraft slightly exceeding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diabatic</a:t>
            </a:r>
            <a:r>
              <a:rPr lang="en-US" altLang="zh-TW" sz="2400" dirty="0" smtClean="0">
                <a:solidFill>
                  <a:schemeClr val="tx1"/>
                </a:solidFill>
              </a:rPr>
              <a:t> heating. (Zhang et al., 2002)</a:t>
            </a:r>
          </a:p>
          <a:p>
            <a:pPr algn="ctr"/>
            <a:endParaRPr lang="en-US" altLang="zh-TW" sz="2400" dirty="0">
              <a:solidFill>
                <a:schemeClr val="tx1"/>
              </a:solidFill>
            </a:endParaRPr>
          </a:p>
          <a:p>
            <a:pPr algn="ctr"/>
            <a:r>
              <a:rPr lang="en-US" altLang="zh-TW" sz="2400" u="sng" dirty="0" smtClean="0">
                <a:solidFill>
                  <a:schemeClr val="tx1"/>
                </a:solidFill>
              </a:rPr>
              <a:t>Evaporation cooling </a:t>
            </a:r>
            <a:r>
              <a:rPr lang="en-US" altLang="zh-TW" sz="2400" dirty="0" smtClean="0">
                <a:solidFill>
                  <a:schemeClr val="tx1"/>
                </a:solidFill>
              </a:rPr>
              <a:t>associate with downdrafts.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91542" y="0"/>
            <a:ext cx="16226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0200-0230 UTC</a:t>
            </a:r>
            <a:endParaRPr lang="zh-TW" altLang="en-US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87" y="1357726"/>
            <a:ext cx="4318743" cy="4224859"/>
          </a:xfrm>
          <a:prstGeom prst="rect">
            <a:avLst/>
          </a:prstGeom>
        </p:spPr>
      </p:pic>
      <p:grpSp>
        <p:nvGrpSpPr>
          <p:cNvPr id="20" name="群組 19"/>
          <p:cNvGrpSpPr/>
          <p:nvPr/>
        </p:nvGrpSpPr>
        <p:grpSpPr>
          <a:xfrm>
            <a:off x="1895721" y="2870426"/>
            <a:ext cx="1604584" cy="1469093"/>
            <a:chOff x="9322894" y="676399"/>
            <a:chExt cx="1604584" cy="1469093"/>
          </a:xfrm>
        </p:grpSpPr>
        <p:cxnSp>
          <p:nvCxnSpPr>
            <p:cNvPr id="21" name="直線單箭頭接點 20"/>
            <p:cNvCxnSpPr/>
            <p:nvPr/>
          </p:nvCxnSpPr>
          <p:spPr>
            <a:xfrm flipV="1">
              <a:off x="9564914" y="1164202"/>
              <a:ext cx="1088571" cy="49348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9811656" y="812800"/>
              <a:ext cx="595086" cy="1332692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字方塊 22"/>
            <p:cNvSpPr txBox="1"/>
            <p:nvPr/>
          </p:nvSpPr>
          <p:spPr>
            <a:xfrm>
              <a:off x="9999198" y="676399"/>
              <a:ext cx="530915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DSL</a:t>
              </a:r>
              <a:endParaRPr lang="zh-TW" altLang="en-US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0369312" y="1532258"/>
              <a:ext cx="558166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DSR</a:t>
              </a:r>
              <a:endParaRPr lang="zh-TW" altLang="en-US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9578280" y="1684658"/>
              <a:ext cx="562975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U</a:t>
              </a:r>
              <a:r>
                <a:rPr lang="en-US" altLang="zh-TW" dirty="0" smtClean="0"/>
                <a:t>SR</a:t>
              </a:r>
              <a:endParaRPr lang="zh-TW" altLang="en-US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9322894" y="920301"/>
              <a:ext cx="535724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U</a:t>
              </a:r>
              <a:r>
                <a:rPr lang="en-US" altLang="zh-TW" dirty="0" smtClean="0"/>
                <a:t>SL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64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5" grpId="0" animBg="1"/>
      <p:bldP spid="15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6490" cy="6858000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2786744" y="1814286"/>
            <a:ext cx="0" cy="5370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5159828" y="1255486"/>
            <a:ext cx="0" cy="8345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5159828" y="4194629"/>
            <a:ext cx="0" cy="8345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471886" y="8128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5471886" y="4579257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1081315" y="1553029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5471886" y="24892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5471886" y="5588000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624115" y="2598057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1357086" y="4804229"/>
            <a:ext cx="1219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3272972" y="4804229"/>
            <a:ext cx="0" cy="5370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624115" y="5725886"/>
            <a:ext cx="5805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5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6490" cy="6858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814286" y="5239657"/>
            <a:ext cx="3773714" cy="682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/>
                </a:solidFill>
              </a:rPr>
              <a:t>higher theta-e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1690915" y="2111829"/>
            <a:ext cx="3773714" cy="682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chemeClr val="tx1"/>
                </a:solidFill>
              </a:rPr>
              <a:t>lower theta-e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8142112" y="122336"/>
            <a:ext cx="3288867" cy="2895600"/>
            <a:chOff x="7605509" y="518886"/>
            <a:chExt cx="3288867" cy="2895600"/>
          </a:xfrm>
        </p:grpSpPr>
        <p:sp>
          <p:nvSpPr>
            <p:cNvPr id="17" name="圓形箭號 16"/>
            <p:cNvSpPr/>
            <p:nvPr/>
          </p:nvSpPr>
          <p:spPr>
            <a:xfrm>
              <a:off x="7968597" y="1128495"/>
              <a:ext cx="1240709" cy="140788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532044"/>
                <a:gd name="adj5" fmla="val 12500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10799977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7605509" y="518886"/>
              <a:ext cx="3288867" cy="2895600"/>
              <a:chOff x="7771018" y="2618663"/>
              <a:chExt cx="3288867" cy="2895600"/>
            </a:xfrm>
          </p:grpSpPr>
          <p:sp>
            <p:nvSpPr>
              <p:cNvPr id="13" name="圓形箭號 12"/>
              <p:cNvSpPr/>
              <p:nvPr/>
            </p:nvSpPr>
            <p:spPr>
              <a:xfrm rot="6752337">
                <a:off x="8290664" y="2902659"/>
                <a:ext cx="2001474" cy="2052162"/>
              </a:xfrm>
              <a:prstGeom prst="circularArrow">
                <a:avLst>
                  <a:gd name="adj1" fmla="val 12500"/>
                  <a:gd name="adj2" fmla="val 778069"/>
                  <a:gd name="adj3" fmla="val 20457681"/>
                  <a:gd name="adj4" fmla="val 11341439"/>
                  <a:gd name="adj5" fmla="val 12500"/>
                </a:avLst>
              </a:prstGeom>
              <a:scene3d>
                <a:camera prst="orthographicFront">
                  <a:rot lat="0" lon="10799977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" name="群組 4"/>
              <p:cNvGrpSpPr/>
              <p:nvPr/>
            </p:nvGrpSpPr>
            <p:grpSpPr>
              <a:xfrm>
                <a:off x="7771018" y="2618663"/>
                <a:ext cx="3288867" cy="2895600"/>
                <a:chOff x="9322894" y="676399"/>
                <a:chExt cx="1604584" cy="1469093"/>
              </a:xfrm>
            </p:grpSpPr>
            <p:cxnSp>
              <p:nvCxnSpPr>
                <p:cNvPr id="6" name="直線單箭頭接點 5"/>
                <p:cNvCxnSpPr/>
                <p:nvPr/>
              </p:nvCxnSpPr>
              <p:spPr>
                <a:xfrm flipV="1">
                  <a:off x="9564914" y="1164202"/>
                  <a:ext cx="1088571" cy="493487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接點 6"/>
                <p:cNvCxnSpPr/>
                <p:nvPr/>
              </p:nvCxnSpPr>
              <p:spPr>
                <a:xfrm>
                  <a:off x="9811656" y="812800"/>
                  <a:ext cx="595086" cy="1332692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文字方塊 7"/>
                <p:cNvSpPr txBox="1"/>
                <p:nvPr/>
              </p:nvSpPr>
              <p:spPr>
                <a:xfrm>
                  <a:off x="9999198" y="676399"/>
                  <a:ext cx="5309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/>
                    <a:t>DSL</a:t>
                  </a:r>
                  <a:endParaRPr lang="zh-TW" altLang="en-US" dirty="0"/>
                </a:p>
              </p:txBody>
            </p:sp>
            <p:sp>
              <p:nvSpPr>
                <p:cNvPr id="9" name="文字方塊 8"/>
                <p:cNvSpPr txBox="1"/>
                <p:nvPr/>
              </p:nvSpPr>
              <p:spPr>
                <a:xfrm>
                  <a:off x="10369312" y="1532258"/>
                  <a:ext cx="5581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/>
                    <a:t>DSR</a:t>
                  </a:r>
                  <a:endParaRPr lang="zh-TW" altLang="en-US" dirty="0"/>
                </a:p>
              </p:txBody>
            </p:sp>
            <p:sp>
              <p:nvSpPr>
                <p:cNvPr id="10" name="文字方塊 9"/>
                <p:cNvSpPr txBox="1"/>
                <p:nvPr/>
              </p:nvSpPr>
              <p:spPr>
                <a:xfrm>
                  <a:off x="9578280" y="1684658"/>
                  <a:ext cx="5629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/>
                    <a:t>U</a:t>
                  </a:r>
                  <a:r>
                    <a:rPr lang="en-US" altLang="zh-TW" dirty="0" smtClean="0"/>
                    <a:t>SR</a:t>
                  </a:r>
                  <a:endParaRPr lang="zh-TW" altLang="en-US" dirty="0"/>
                </a:p>
              </p:txBody>
            </p:sp>
            <p:sp>
              <p:nvSpPr>
                <p:cNvPr id="11" name="文字方塊 10"/>
                <p:cNvSpPr txBox="1"/>
                <p:nvPr/>
              </p:nvSpPr>
              <p:spPr>
                <a:xfrm>
                  <a:off x="9322894" y="920301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/>
                    <a:t>U</a:t>
                  </a:r>
                  <a:r>
                    <a:rPr lang="en-US" altLang="zh-TW" dirty="0" smtClean="0"/>
                    <a:t>SL</a:t>
                  </a:r>
                  <a:endParaRPr lang="zh-TW" altLang="en-US" dirty="0"/>
                </a:p>
              </p:txBody>
            </p:sp>
          </p:grpSp>
        </p:grpSp>
      </p:grpSp>
      <p:sp>
        <p:nvSpPr>
          <p:cNvPr id="12" name="橢圓 11"/>
          <p:cNvSpPr/>
          <p:nvPr/>
        </p:nvSpPr>
        <p:spPr>
          <a:xfrm>
            <a:off x="3947886" y="943430"/>
            <a:ext cx="2867516" cy="6821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solidFill>
                  <a:schemeClr val="tx1"/>
                </a:solidFill>
              </a:rPr>
              <a:t>higher theta-e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509" y="3017936"/>
            <a:ext cx="3825470" cy="3646151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8067158" y="2721451"/>
            <a:ext cx="165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Latent heat flux</a:t>
            </a:r>
            <a:endParaRPr lang="zh-TW" altLang="en-US" dirty="0"/>
          </a:p>
        </p:txBody>
      </p:sp>
      <p:sp>
        <p:nvSpPr>
          <p:cNvPr id="22" name="橢圓 21"/>
          <p:cNvSpPr/>
          <p:nvPr/>
        </p:nvSpPr>
        <p:spPr>
          <a:xfrm rot="19616544">
            <a:off x="9386953" y="4995648"/>
            <a:ext cx="2039253" cy="12772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2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58748" cy="34542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15" y="3228383"/>
            <a:ext cx="6995886" cy="36296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9" y="3574180"/>
            <a:ext cx="4361905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342</Words>
  <Application>Microsoft Office PowerPoint</Application>
  <PresentationFormat>寬螢幕</PresentationFormat>
  <Paragraphs>62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新細明體</vt:lpstr>
      <vt:lpstr>Arial</vt:lpstr>
      <vt:lpstr>Calibri</vt:lpstr>
      <vt:lpstr>Calibri Light</vt:lpstr>
      <vt:lpstr>Cambria Math</vt:lpstr>
      <vt:lpstr>Office 佈景主題</vt:lpstr>
      <vt:lpstr>Simulation of the Downshear Reformation of a Tropical Cyclone</vt:lpstr>
      <vt:lpstr>Introduction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Conclusions </vt:lpstr>
      <vt:lpstr>Reference 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the Downshear Reformation of a Tropical Cyclone</dc:title>
  <dc:creator>Din Wu</dc:creator>
  <cp:lastModifiedBy>Din Wu</cp:lastModifiedBy>
  <cp:revision>44</cp:revision>
  <dcterms:created xsi:type="dcterms:W3CDTF">2016-03-14T02:48:27Z</dcterms:created>
  <dcterms:modified xsi:type="dcterms:W3CDTF">2016-03-15T07:22:51Z</dcterms:modified>
</cp:coreProperties>
</file>