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60" r:id="rId3"/>
    <p:sldId id="290" r:id="rId4"/>
    <p:sldId id="257" r:id="rId5"/>
    <p:sldId id="258" r:id="rId6"/>
    <p:sldId id="259" r:id="rId7"/>
    <p:sldId id="300" r:id="rId8"/>
    <p:sldId id="261" r:id="rId9"/>
    <p:sldId id="262" r:id="rId10"/>
    <p:sldId id="263" r:id="rId11"/>
    <p:sldId id="265" r:id="rId12"/>
    <p:sldId id="264" r:id="rId13"/>
    <p:sldId id="288" r:id="rId14"/>
    <p:sldId id="266" r:id="rId15"/>
    <p:sldId id="301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302" r:id="rId25"/>
    <p:sldId id="295" r:id="rId26"/>
    <p:sldId id="292" r:id="rId27"/>
    <p:sldId id="280" r:id="rId28"/>
    <p:sldId id="303" r:id="rId29"/>
    <p:sldId id="296" r:id="rId30"/>
    <p:sldId id="297" r:id="rId31"/>
    <p:sldId id="298" r:id="rId32"/>
    <p:sldId id="304" r:id="rId33"/>
    <p:sldId id="306" r:id="rId34"/>
    <p:sldId id="299" r:id="rId35"/>
    <p:sldId id="282" r:id="rId36"/>
    <p:sldId id="283" r:id="rId37"/>
    <p:sldId id="284" r:id="rId38"/>
    <p:sldId id="285" r:id="rId39"/>
    <p:sldId id="286" r:id="rId40"/>
    <p:sldId id="289" r:id="rId41"/>
    <p:sldId id="291" r:id="rId42"/>
    <p:sldId id="294" r:id="rId43"/>
    <p:sldId id="305" r:id="rId44"/>
    <p:sldId id="293" r:id="rId45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10EEB789-BBBA-4D47-AA4B-2D3F94F526F6}">
          <p14:sldIdLst>
            <p14:sldId id="256"/>
          </p14:sldIdLst>
        </p14:section>
        <p14:section name="未命名的章節" id="{11E2DB9A-89A7-4A46-A251-582196586246}">
          <p14:sldIdLst>
            <p14:sldId id="260"/>
            <p14:sldId id="290"/>
            <p14:sldId id="257"/>
            <p14:sldId id="258"/>
            <p14:sldId id="259"/>
            <p14:sldId id="300"/>
            <p14:sldId id="261"/>
            <p14:sldId id="262"/>
            <p14:sldId id="263"/>
            <p14:sldId id="265"/>
            <p14:sldId id="264"/>
            <p14:sldId id="288"/>
            <p14:sldId id="266"/>
            <p14:sldId id="301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302"/>
            <p14:sldId id="295"/>
            <p14:sldId id="292"/>
            <p14:sldId id="280"/>
            <p14:sldId id="303"/>
            <p14:sldId id="296"/>
            <p14:sldId id="297"/>
            <p14:sldId id="298"/>
            <p14:sldId id="304"/>
            <p14:sldId id="306"/>
            <p14:sldId id="299"/>
            <p14:sldId id="282"/>
            <p14:sldId id="283"/>
            <p14:sldId id="284"/>
            <p14:sldId id="285"/>
            <p14:sldId id="286"/>
            <p14:sldId id="289"/>
            <p14:sldId id="291"/>
            <p14:sldId id="294"/>
            <p14:sldId id="305"/>
            <p14:sldId id="293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873" autoAdjust="0"/>
  </p:normalViewPr>
  <p:slideViewPr>
    <p:cSldViewPr>
      <p:cViewPr varScale="1">
        <p:scale>
          <a:sx n="91" d="100"/>
          <a:sy n="91" d="100"/>
        </p:scale>
        <p:origin x="-1704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E14019-5B42-4D4C-8528-9391E0A9272C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BBADA-DACB-45F5-8BDA-B7367A23A7D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8120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1920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lang="en-US" altLang="zh-TW" sz="1200" b="0" i="1" u="none" strike="noStrike" kern="1200" baseline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14:m>
                  <m:oMath xmlns:m="http://schemas.openxmlformats.org/officeDocument/2006/math">
                    <m:r>
                      <a:rPr lang="en-US" altLang="zh-TW" sz="1200" b="0" i="1" u="none" strike="noStrike" kern="1200" baseline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𝑥_𝑐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:r>
                  <a:rPr lang="en-US" altLang="zh-TW" sz="1200" b="0" i="0" u="none" strike="noStrike" kern="1200" baseline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777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0.1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intermediate contours:0 .02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0.1 </a:t>
                </a:r>
                <a:r>
                  <a:rPr lang="en-US" altLang="zh-TW" sz="1200" i="0" smtClean="0">
                    <a:latin typeface="Cambria Math"/>
                  </a:rPr>
                  <a:t>〖</a:t>
                </a:r>
                <a:r>
                  <a:rPr lang="en-US" altLang="zh-TW" sz="1200" b="0" i="0" smtClean="0">
                    <a:latin typeface="Cambria Math"/>
                  </a:rPr>
                  <a:t>𝑚𝑠</a:t>
                </a:r>
                <a:r>
                  <a:rPr lang="en-US" altLang="zh-TW" sz="1200" b="0" i="0" smtClean="0">
                    <a:latin typeface="Cambria Math"/>
                  </a:rPr>
                  <a:t>〗^(</a:t>
                </a:r>
                <a:r>
                  <a:rPr lang="en-US" altLang="zh-TW" sz="1200" b="0" i="0" smtClean="0">
                    <a:latin typeface="Cambria Math"/>
                  </a:rPr>
                  <a:t>−2</a:t>
                </a:r>
                <a:r>
                  <a:rPr lang="en-US" altLang="zh-TW" sz="1200" b="0" i="0" smtClean="0">
                    <a:latin typeface="Cambria Math"/>
                  </a:rPr>
                  <a:t>)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intermediate contours:0 .02 </a:t>
                </a:r>
                <a:r>
                  <a:rPr lang="en-US" altLang="zh-TW" sz="1200" i="0" smtClean="0">
                    <a:latin typeface="Cambria Math"/>
                  </a:rPr>
                  <a:t>〖</a:t>
                </a:r>
                <a:r>
                  <a:rPr lang="en-US" altLang="zh-TW" sz="1200" b="0" i="0" smtClean="0">
                    <a:latin typeface="Cambria Math"/>
                  </a:rPr>
                  <a:t>𝑚𝑠</a:t>
                </a:r>
                <a:r>
                  <a:rPr lang="en-US" altLang="zh-TW" sz="1200" b="0" i="0" smtClean="0">
                    <a:latin typeface="Cambria Math"/>
                  </a:rPr>
                  <a:t>〗^(</a:t>
                </a:r>
                <a:r>
                  <a:rPr lang="en-US" altLang="zh-TW" sz="1200" b="0" i="0" smtClean="0">
                    <a:latin typeface="Cambria Math"/>
                  </a:rPr>
                  <a:t>−2</a:t>
                </a:r>
                <a:r>
                  <a:rPr lang="en-US" altLang="zh-TW" sz="1200" b="0" i="0" smtClean="0">
                    <a:latin typeface="Cambria Math"/>
                  </a:rPr>
                  <a:t>)</a:t>
                </a: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86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177232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781172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0138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zh-TW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33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81154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 observed sounding (S7 from BP10) is shown by thin lines that</a:t>
            </a: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launched at xc=-46 km approximately 5 h after the squall line formed.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34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34704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All simulations use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2M ice crystals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1M cloud water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(with fixed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number concentration of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All simulations use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2M ice crystals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1M cloud water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(with fixed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number concentration of 300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〖𝑐𝑚〗^(−3)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956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lang="en-US" altLang="zh-TW" sz="1200" b="0" i="1" u="none" strike="noStrike" kern="1200" baseline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14:m>
                  <m:oMath xmlns:m="http://schemas.openxmlformats.org/officeDocument/2006/math">
                    <m:r>
                      <a:rPr lang="en-US" altLang="zh-TW" sz="1200" b="0" i="1" u="none" strike="noStrike" kern="1200" baseline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𝑥_𝑐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:r>
                  <a:rPr lang="en-US" altLang="zh-TW" sz="1200" b="0" i="0" u="none" strike="noStrike" kern="1200" baseline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77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lang="en-US" altLang="zh-TW" sz="1200" b="0" i="1" u="none" strike="noStrike" kern="1200" baseline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14:m>
                  <m:oMath xmlns:m="http://schemas.openxmlformats.org/officeDocument/2006/math">
                    <m:r>
                      <a:rPr lang="en-US" altLang="zh-TW" sz="1200" b="0" i="1" u="none" strike="noStrike" kern="1200" baseline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𝑥_𝑐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:r>
                  <a:rPr lang="en-US" altLang="zh-TW" sz="1200" b="0" i="0" u="none" strike="noStrike" kern="1200" baseline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777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水相粒子的粒徑分佈大致上是參照下列的嘎嗎</a:t>
            </a:r>
            <a:r>
              <a:rPr lang="en-US" altLang="zh-TW" dirty="0" smtClean="0"/>
              <a:t>function</a:t>
            </a:r>
            <a:r>
              <a:rPr lang="zh-TW" altLang="en-US" dirty="0" smtClean="0"/>
              <a:t>所設定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682213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lang="en-US" altLang="zh-TW" sz="1200" b="0" i="1" u="none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</m:t>
                        </m:r>
                      </m:sub>
                    </m:sSub>
                    <m:r>
                      <a:rPr lang="en-US" altLang="zh-TW" sz="1200" b="0" i="1" u="none" strike="noStrike" kern="1200" baseline="0" dirty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14:m>
                  <m:oMath xmlns:m="http://schemas.openxmlformats.org/officeDocument/2006/math">
                    <m:r>
                      <a:rPr lang="en-US" altLang="zh-TW" sz="1200" b="0" i="1" u="none" strike="noStrike" kern="1200" baseline="0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  <a:cs typeface="+mn-cs"/>
                      </a:rPr>
                      <m:t>&lt;</m:t>
                    </m:r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10%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cold pool (for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𝑥_𝑐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0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</a:t>
                </a:r>
                <a:r>
                  <a:rPr lang="en-US" altLang="zh-TW" sz="1200" b="0" i="0" u="none" strike="noStrike" kern="1200" baseline="0" dirty="0" err="1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z</a:t>
                </a:r>
                <a:r>
                  <a:rPr lang="en-US" altLang="zh-TW" sz="1200" b="0" i="0" u="none" strike="noStrike" kern="1200" baseline="0" smtClean="0">
                    <a:solidFill>
                      <a:schemeClr val="tx1"/>
                    </a:solidFill>
                    <a:latin typeface="Cambria Math"/>
                    <a:ea typeface="Cambria Math"/>
                    <a:cs typeface="+mn-cs"/>
                  </a:rPr>
                  <a:t>&lt;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3 km)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The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model output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shown here is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averaged along the line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, whereas the observations are from one location.</a:t>
                </a: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3777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0.1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intermediate contours:0 .02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Contour interval : 0.1 </a:t>
                </a:r>
                <a:r>
                  <a:rPr lang="en-US" altLang="zh-TW" sz="1200" i="0" smtClean="0">
                    <a:latin typeface="Cambria Math"/>
                  </a:rPr>
                  <a:t>〖</a:t>
                </a:r>
                <a:r>
                  <a:rPr lang="en-US" altLang="zh-TW" sz="1200" b="0" i="0" smtClean="0">
                    <a:latin typeface="Cambria Math"/>
                  </a:rPr>
                  <a:t>𝑚𝑠</a:t>
                </a:r>
                <a:r>
                  <a:rPr lang="en-US" altLang="zh-TW" sz="1200" b="0" i="0" smtClean="0">
                    <a:latin typeface="Cambria Math"/>
                  </a:rPr>
                  <a:t>〗^(</a:t>
                </a:r>
                <a:r>
                  <a:rPr lang="en-US" altLang="zh-TW" sz="1200" b="0" i="0" smtClean="0">
                    <a:latin typeface="Cambria Math"/>
                  </a:rPr>
                  <a:t>−2</a:t>
                </a:r>
                <a:r>
                  <a:rPr lang="en-US" altLang="zh-TW" sz="1200" b="0" i="0" smtClean="0">
                    <a:latin typeface="Cambria Math"/>
                  </a:rPr>
                  <a:t>)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  intermediate contours:0 .02 </a:t>
                </a:r>
                <a:r>
                  <a:rPr lang="en-US" altLang="zh-TW" sz="1200" i="0" smtClean="0">
                    <a:latin typeface="Cambria Math"/>
                  </a:rPr>
                  <a:t>〖</a:t>
                </a:r>
                <a:r>
                  <a:rPr lang="en-US" altLang="zh-TW" sz="1200" b="0" i="0" smtClean="0">
                    <a:latin typeface="Cambria Math"/>
                  </a:rPr>
                  <a:t>𝑚𝑠</a:t>
                </a:r>
                <a:r>
                  <a:rPr lang="en-US" altLang="zh-TW" sz="1200" b="0" i="0" smtClean="0">
                    <a:latin typeface="Cambria Math"/>
                  </a:rPr>
                  <a:t>〗^(</a:t>
                </a:r>
                <a:r>
                  <a:rPr lang="en-US" altLang="zh-TW" sz="1200" b="0" i="0" smtClean="0">
                    <a:latin typeface="Cambria Math"/>
                  </a:rPr>
                  <a:t>−2</a:t>
                </a:r>
                <a:r>
                  <a:rPr lang="en-US" altLang="zh-TW" sz="1200" b="0" i="0" smtClean="0">
                    <a:latin typeface="Cambria Math"/>
                  </a:rPr>
                  <a:t>)</a:t>
                </a: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altLang="zh-TW" sz="1200" b="0" i="0" u="none" strike="noStrike" kern="1200" baseline="0" dirty="0" smtClean="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0863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2768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06786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 variables are averaged from t = 6–9 h. </a:t>
            </a: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bold numbers highlight the largest value for a given microphysical setup</a:t>
            </a: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numbers in italics indicate that the value is statistically different from the</a:t>
            </a:r>
          </a:p>
          <a:p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2M-HAIL/</a:t>
            </a:r>
            <a:r>
              <a:rPr lang="en-US" altLang="zh-TW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Dx</a:t>
            </a:r>
            <a:r>
              <a:rPr lang="en-US" altLang="zh-TW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 0.25-km value at the 99% confidence level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4646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All simulations use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2M ice crystals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1M cloud water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(with fixed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number concentration of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𝑐𝑚</m:t>
                        </m:r>
                      </m:e>
                      <m:sup>
                        <m:r>
                          <a:rPr lang="en-US" altLang="zh-TW" sz="1200" b="0" i="1" u="sng" strike="noStrike" kern="1200" baseline="0" dirty="0" smtClean="0">
                            <a:solidFill>
                              <a:schemeClr val="tx1"/>
                            </a:solidFill>
                            <a:latin typeface="Cambria Math"/>
                            <a:ea typeface="+mn-ea"/>
                            <a:cs typeface="+mn-cs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All simulations use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2M ice crystals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and </a:t>
                </a:r>
                <a:r>
                  <a:rPr lang="en-US" altLang="zh-TW" sz="1200" b="1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1M cloud water 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(with fixed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number concentration of 300 </a:t>
                </a:r>
                <a:r>
                  <a:rPr lang="en-US" altLang="zh-TW" sz="1200" b="0" i="0" u="sng" strike="noStrike" kern="1200" baseline="0" dirty="0" smtClean="0">
                    <a:solidFill>
                      <a:schemeClr val="tx1"/>
                    </a:solidFill>
                    <a:latin typeface="Cambria Math"/>
                    <a:ea typeface="+mn-ea"/>
                    <a:cs typeface="+mn-cs"/>
                  </a:rPr>
                  <a:t>〖𝑐𝑚〗^(−3)</a:t>
                </a:r>
                <a:r>
                  <a:rPr lang="en-US" altLang="zh-TW" sz="1200" b="0" i="0" u="none" strike="noStrike" kern="1200" baseline="0" dirty="0" smtClean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).</a:t>
                </a: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9568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Rainwater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rate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200" dirty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1200" i="1" dirty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1200" b="0" i="1" dirty="0" smtClean="0">
                                <a:latin typeface="Cambria Math"/>
                              </a:rPr>
                              <m:t>1,3,5,7,9</m:t>
                            </m:r>
                            <m:r>
                              <a:rPr lang="en-US" altLang="zh-TW" sz="1200" i="1" dirty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en-US" altLang="zh-TW" sz="1200" i="1" dirty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200" b="0" i="1" dirty="0" smtClean="0">
                                <a:latin typeface="Cambria Math"/>
                              </a:rPr>
                              <m:t>−7</m:t>
                            </m:r>
                          </m:sup>
                        </m:sSup>
                        <m:r>
                          <a:rPr lang="en-US" altLang="zh-TW" sz="1200" i="1" dirty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dirty="0"/>
              </a:p>
            </p:txBody>
          </p:sp>
        </mc:Choice>
        <mc:Fallback xmlns="">
          <p:sp>
            <p:nvSpPr>
              <p:cNvPr id="3" name="備忘稿版面配置區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Rainwater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rate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i="0" dirty="0">
                    <a:latin typeface="Cambria Math"/>
                  </a:rPr>
                  <a:t>(〖〖</a:t>
                </a:r>
                <a:r>
                  <a:rPr lang="en-US" altLang="zh-TW" sz="1200" b="0" i="0" dirty="0" smtClean="0">
                    <a:latin typeface="Cambria Math"/>
                  </a:rPr>
                  <a:t>1,3,5,7,</a:t>
                </a:r>
                <a:r>
                  <a:rPr lang="en-US" altLang="zh-TW" sz="1200" b="0" i="0" dirty="0" smtClean="0">
                    <a:latin typeface="Cambria Math"/>
                  </a:rPr>
                  <a:t>9</a:t>
                </a:r>
                <a:r>
                  <a:rPr lang="en-US" altLang="zh-TW" sz="1200" i="0" dirty="0">
                    <a:latin typeface="Cambria Math"/>
                    <a:ea typeface="Cambria Math"/>
                  </a:rPr>
                  <a:t>×</a:t>
                </a:r>
                <a:r>
                  <a:rPr lang="en-US" altLang="zh-TW" sz="1200" i="0" dirty="0">
                    <a:latin typeface="Cambria Math"/>
                  </a:rPr>
                  <a:t>10〗^(</a:t>
                </a:r>
                <a:r>
                  <a:rPr lang="en-US" altLang="zh-TW" sz="1200" b="0" i="0" dirty="0" smtClean="0">
                    <a:latin typeface="Cambria Math"/>
                  </a:rPr>
                  <a:t>−7</a:t>
                </a:r>
                <a:r>
                  <a:rPr lang="en-US" altLang="zh-TW" sz="1200" b="0" i="0" dirty="0">
                    <a:latin typeface="Cambria Math"/>
                  </a:rPr>
                  <a:t>) </a:t>
                </a:r>
                <a:r>
                  <a:rPr lang="en-US" altLang="zh-TW" sz="1200" i="0" dirty="0">
                    <a:latin typeface="Cambria Math"/>
                  </a:rPr>
                  <a:t>𝑘𝑔𝑘𝑔〗^(−1) 𝑠^(−1)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zh-TW" altLang="en-US" dirty="0"/>
              </a:p>
            </p:txBody>
          </p:sp>
        </mc:Fallback>
      </mc:AlternateContent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229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80525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FBBADA-DACB-45F5-8BDA-B7367A23A7D9}" type="slidenum">
              <a:rPr lang="zh-TW" altLang="en-US" smtClean="0"/>
              <a:t>23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35693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79338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94149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63031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55178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2753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32352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4820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0663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74197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339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6236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42D45-2D08-418D-8A04-C28E65128B0F}" type="datetimeFigureOut">
              <a:rPr lang="zh-TW" altLang="en-US" smtClean="0"/>
              <a:t>2015/12/17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1A351-8BC9-4F5B-9B5B-E41E965DF1E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1753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60.png"/><Relationship Id="rId4" Type="http://schemas.openxmlformats.org/officeDocument/2006/relationships/image" Target="../media/image20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7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7.png"/><Relationship Id="rId9" Type="http://schemas.openxmlformats.org/officeDocument/2006/relationships/image" Target="../media/image2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5.png"/><Relationship Id="rId7" Type="http://schemas.openxmlformats.org/officeDocument/2006/relationships/image" Target="../media/image51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50.png"/><Relationship Id="rId10" Type="http://schemas.openxmlformats.org/officeDocument/2006/relationships/image" Target="../media/image27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38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5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62.png"/><Relationship Id="rId5" Type="http://schemas.openxmlformats.org/officeDocument/2006/relationships/image" Target="../media/image640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580.png"/><Relationship Id="rId10" Type="http://schemas.openxmlformats.org/officeDocument/2006/relationships/image" Target="../media/image74.png"/><Relationship Id="rId4" Type="http://schemas.openxmlformats.org/officeDocument/2006/relationships/image" Target="../media/image69.png"/><Relationship Id="rId9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10" Type="http://schemas.openxmlformats.org/officeDocument/2006/relationships/image" Target="../media/image86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8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0.png"/><Relationship Id="rId5" Type="http://schemas.openxmlformats.org/officeDocument/2006/relationships/image" Target="../media/image260.png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38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53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38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530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38.png"/><Relationship Id="rId5" Type="http://schemas.openxmlformats.org/officeDocument/2006/relationships/image" Target="../media/image5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53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0.png"/><Relationship Id="rId3" Type="http://schemas.openxmlformats.org/officeDocument/2006/relationships/image" Target="../media/image63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0.png"/><Relationship Id="rId11" Type="http://schemas.openxmlformats.org/officeDocument/2006/relationships/image" Target="../media/image62.png"/><Relationship Id="rId5" Type="http://schemas.openxmlformats.org/officeDocument/2006/relationships/image" Target="../media/image640.pn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of a Simulated Squall Line to Horizontal Resolution and</a:t>
            </a:r>
            <a:b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Parameterization of Microphysics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GEORGE H. BRYAN AND HUGH MORRISON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Center for Atmospheric Research,* Boulder, Colorado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(Manuscript received 25 February 2011, in final form 15 June 2011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MONTHLY WEATHER REVIEW</a:t>
            </a:r>
          </a:p>
          <a:p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8095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59642" r="26310" b="14095"/>
          <a:stretch/>
        </p:blipFill>
        <p:spPr bwMode="auto">
          <a:xfrm>
            <a:off x="395706" y="5396019"/>
            <a:ext cx="4176293" cy="104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971888"/>
            <a:ext cx="26917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processes</a:t>
            </a:r>
            <a:endParaRPr lang="zh-TW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5" t="25016" r="16984" b="40825"/>
          <a:stretch/>
        </p:blipFill>
        <p:spPr bwMode="auto">
          <a:xfrm>
            <a:off x="540589" y="1892429"/>
            <a:ext cx="8062821" cy="2657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23528" y="1412776"/>
                <a:ext cx="461940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Time series of domain-total rainfall rate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𝑠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1412776"/>
                <a:ext cx="4619406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132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線接點 7"/>
          <p:cNvCxnSpPr/>
          <p:nvPr/>
        </p:nvCxnSpPr>
        <p:spPr>
          <a:xfrm>
            <a:off x="2404483" y="1957908"/>
            <a:ext cx="0" cy="227920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直線接點 12"/>
          <p:cNvCxnSpPr/>
          <p:nvPr/>
        </p:nvCxnSpPr>
        <p:spPr>
          <a:xfrm>
            <a:off x="5104337" y="1967334"/>
            <a:ext cx="0" cy="227920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7784079" y="1978330"/>
            <a:ext cx="0" cy="227920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 14"/>
              <p:cNvSpPr/>
              <p:nvPr/>
            </p:nvSpPr>
            <p:spPr>
              <a:xfrm>
                <a:off x="353401" y="4928976"/>
                <a:ext cx="3672408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Domain-total surface precipitation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: t =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6–9 h.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01" y="4928976"/>
                <a:ext cx="3672408" cy="492443"/>
              </a:xfrm>
              <a:prstGeom prst="rect">
                <a:avLst/>
              </a:prstGeom>
              <a:blipFill rotWithShape="1">
                <a:blip r:embed="rId5"/>
                <a:stretch>
                  <a:fillRect l="-332" t="-1250" r="-24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矩形 19"/>
          <p:cNvSpPr/>
          <p:nvPr/>
        </p:nvSpPr>
        <p:spPr>
          <a:xfrm>
            <a:off x="550782" y="6160372"/>
            <a:ext cx="3963637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50782" y="5800059"/>
            <a:ext cx="3963637" cy="350787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dirty="0" smtClean="0"/>
              <a:t> </a:t>
            </a:r>
            <a:endParaRPr lang="zh-TW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1170372" y="1741448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372" y="1741448"/>
                <a:ext cx="854955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3826557" y="1741448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6557" y="1741448"/>
                <a:ext cx="854955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字方塊 17"/>
              <p:cNvSpPr txBox="1"/>
              <p:nvPr/>
            </p:nvSpPr>
            <p:spPr>
              <a:xfrm>
                <a:off x="6504180" y="1736590"/>
                <a:ext cx="994270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文字方塊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180" y="1736590"/>
                <a:ext cx="994270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1605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 animBg="1"/>
      <p:bldP spid="22" grpId="0" animBg="1"/>
      <p:bldP spid="16" grpId="0" animBg="1"/>
      <p:bldP spid="17" grpId="0" animBg="1"/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971888"/>
            <a:ext cx="2666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processes</a:t>
            </a:r>
            <a:endParaRPr lang="zh-TW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306021" y="1412775"/>
                <a:ext cx="404995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Domain-total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condensation/deposition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kg)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6–9 h.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021" y="1412775"/>
                <a:ext cx="4049955" cy="707886"/>
              </a:xfrm>
              <a:prstGeom prst="rect">
                <a:avLst/>
              </a:prstGeom>
              <a:blipFill rotWithShape="1">
                <a:blip r:embed="rId3"/>
                <a:stretch>
                  <a:fillRect t="-86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71" t="16742" r="5714" b="13524"/>
          <a:stretch/>
        </p:blipFill>
        <p:spPr bwMode="auto">
          <a:xfrm>
            <a:off x="508799" y="1988840"/>
            <a:ext cx="4032448" cy="267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/>
              <p:cNvSpPr/>
              <p:nvPr/>
            </p:nvSpPr>
            <p:spPr>
              <a:xfrm>
                <a:off x="4782701" y="908720"/>
                <a:ext cx="4109779" cy="4924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285750" indent="-285750" algn="ctr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Domain-total evaporation/sublimation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kg)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 6–9 h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      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矩形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701" y="908720"/>
                <a:ext cx="4109779" cy="492443"/>
              </a:xfrm>
              <a:prstGeom prst="rect">
                <a:avLst/>
              </a:prstGeom>
              <a:blipFill rotWithShape="1">
                <a:blip r:embed="rId5"/>
                <a:stretch>
                  <a:fillRect t="-1235" b="-86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矩形 27"/>
              <p:cNvSpPr/>
              <p:nvPr/>
            </p:nvSpPr>
            <p:spPr>
              <a:xfrm>
                <a:off x="353401" y="4928976"/>
                <a:ext cx="3672408" cy="4924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Domain-total surface precipitation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200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11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kg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pPr algn="ctr"/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: t =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6–9 h.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01" y="4928976"/>
                <a:ext cx="3672408" cy="492443"/>
              </a:xfrm>
              <a:prstGeom prst="rect">
                <a:avLst/>
              </a:prstGeom>
              <a:blipFill rotWithShape="1">
                <a:blip r:embed="rId6"/>
                <a:stretch>
                  <a:fillRect l="-332" t="-1250" r="-2492" b="-1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" t="59642" r="26310" b="14095"/>
          <a:stretch/>
        </p:blipFill>
        <p:spPr bwMode="auto">
          <a:xfrm>
            <a:off x="395706" y="5396019"/>
            <a:ext cx="4176293" cy="104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7810" r="25714" b="5524"/>
          <a:stretch/>
        </p:blipFill>
        <p:spPr bwMode="auto">
          <a:xfrm>
            <a:off x="4958547" y="1399163"/>
            <a:ext cx="3762029" cy="32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矩形 30"/>
          <p:cNvSpPr/>
          <p:nvPr/>
        </p:nvSpPr>
        <p:spPr>
          <a:xfrm>
            <a:off x="611560" y="4201586"/>
            <a:ext cx="3816424" cy="1730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508799" y="3822176"/>
            <a:ext cx="4032448" cy="76730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4860032" y="1737010"/>
            <a:ext cx="4032448" cy="6838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4860032" y="3161159"/>
            <a:ext cx="4032448" cy="6838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4860032" y="2470035"/>
            <a:ext cx="4032448" cy="6366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 35"/>
          <p:cNvSpPr/>
          <p:nvPr/>
        </p:nvSpPr>
        <p:spPr>
          <a:xfrm>
            <a:off x="4958547" y="2944506"/>
            <a:ext cx="3816424" cy="17304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4968044" y="3492432"/>
            <a:ext cx="3816424" cy="1730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4989351" y="2043664"/>
            <a:ext cx="3816424" cy="1730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9" name="矩形 38"/>
          <p:cNvSpPr/>
          <p:nvPr/>
        </p:nvSpPr>
        <p:spPr>
          <a:xfrm>
            <a:off x="4860032" y="3878306"/>
            <a:ext cx="4032448" cy="6838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/>
          <p:cNvSpPr/>
          <p:nvPr/>
        </p:nvSpPr>
        <p:spPr>
          <a:xfrm>
            <a:off x="4958547" y="4377169"/>
            <a:ext cx="3816424" cy="17304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2" t="30045" r="6547" b="45792"/>
          <a:stretch/>
        </p:blipFill>
        <p:spPr bwMode="auto">
          <a:xfrm>
            <a:off x="4896599" y="5436240"/>
            <a:ext cx="4068452" cy="96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矩形 41"/>
          <p:cNvSpPr/>
          <p:nvPr/>
        </p:nvSpPr>
        <p:spPr>
          <a:xfrm>
            <a:off x="4860032" y="4903575"/>
            <a:ext cx="3672408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efficiency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(%)</a:t>
            </a:r>
          </a:p>
          <a:p>
            <a:pPr algn="ctr"/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t =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6–9 h.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550782" y="6160372"/>
            <a:ext cx="3963637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4" name="矩形 43"/>
          <p:cNvSpPr/>
          <p:nvPr/>
        </p:nvSpPr>
        <p:spPr>
          <a:xfrm>
            <a:off x="550782" y="5800059"/>
            <a:ext cx="3963637" cy="350787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/>
          <p:cNvSpPr/>
          <p:nvPr/>
        </p:nvSpPr>
        <p:spPr>
          <a:xfrm>
            <a:off x="4958547" y="4199992"/>
            <a:ext cx="3816424" cy="1730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6" name="矩形 45"/>
          <p:cNvSpPr/>
          <p:nvPr/>
        </p:nvSpPr>
        <p:spPr>
          <a:xfrm>
            <a:off x="5005732" y="6164610"/>
            <a:ext cx="3816424" cy="17304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/>
          <p:cNvSpPr/>
          <p:nvPr/>
        </p:nvSpPr>
        <p:spPr>
          <a:xfrm>
            <a:off x="5005732" y="5987328"/>
            <a:ext cx="3816424" cy="173044"/>
          </a:xfrm>
          <a:prstGeom prst="rect">
            <a:avLst/>
          </a:prstGeom>
          <a:solidFill>
            <a:schemeClr val="accent1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8" name="矩形 47"/>
          <p:cNvSpPr/>
          <p:nvPr/>
        </p:nvSpPr>
        <p:spPr>
          <a:xfrm>
            <a:off x="5010916" y="5809510"/>
            <a:ext cx="3816424" cy="173044"/>
          </a:xfrm>
          <a:prstGeom prst="rect">
            <a:avLst/>
          </a:prstGeom>
          <a:solidFill>
            <a:schemeClr val="accent3">
              <a:lumMod val="75000"/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889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5" grpId="0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9" grpId="0" animBg="1"/>
      <p:bldP spid="40" grpId="0" animBg="1"/>
      <p:bldP spid="42" grpId="0"/>
      <p:bldP spid="45" grpId="0" animBg="1"/>
      <p:bldP spid="46" grpId="0" animBg="1"/>
      <p:bldP spid="47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61" t="13411" r="8209" b="8717"/>
          <a:stretch/>
        </p:blipFill>
        <p:spPr bwMode="auto">
          <a:xfrm>
            <a:off x="3995936" y="1029379"/>
            <a:ext cx="4478080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2051720" y="1460056"/>
            <a:ext cx="6422296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836712"/>
            <a:ext cx="19351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intensity</a:t>
            </a:r>
            <a:endParaRPr lang="zh-TW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064782" y="1443567"/>
            <a:ext cx="265123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otal upward flux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dry air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051720" y="2220565"/>
            <a:ext cx="6435359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/>
          <p:cNvSpPr/>
          <p:nvPr/>
        </p:nvSpPr>
        <p:spPr>
          <a:xfrm>
            <a:off x="2064783" y="2198170"/>
            <a:ext cx="2124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aximum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velocity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051720" y="2989772"/>
            <a:ext cx="6419497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051720" y="3749851"/>
            <a:ext cx="6425867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051720" y="4509120"/>
            <a:ext cx="6417874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2064783" y="5289342"/>
            <a:ext cx="6416699" cy="216024"/>
          </a:xfrm>
          <a:prstGeom prst="rect">
            <a:avLst/>
          </a:prstGeom>
          <a:solidFill>
            <a:schemeClr val="accent2">
              <a:alpha val="38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矩形 13"/>
          <p:cNvSpPr/>
          <p:nvPr/>
        </p:nvSpPr>
        <p:spPr>
          <a:xfrm>
            <a:off x="2064783" y="2976709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pool intensity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58413" y="3719363"/>
            <a:ext cx="207184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ystem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propagation speed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064783" y="448124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aximum line averaged</a:t>
            </a:r>
            <a:endParaRPr lang="en-US" altLang="zh-TW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perturbation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wind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speed</a:t>
            </a:r>
          </a:p>
          <a:p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(at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lowest model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064783" y="5263553"/>
            <a:ext cx="169148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aximum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cloud top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-4789040" y="1690671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All variables are </a:t>
            </a:r>
            <a:r>
              <a:rPr lang="en-US" altLang="zh-TW" u="sng" dirty="0"/>
              <a:t>averaged from t = 6–9 h</a:t>
            </a:r>
            <a:r>
              <a:rPr lang="en-US" altLang="zh-TW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</a:t>
            </a:r>
            <a:r>
              <a:rPr lang="en-US" altLang="zh-TW" b="1" dirty="0"/>
              <a:t>bold numbers </a:t>
            </a:r>
            <a:r>
              <a:rPr lang="en-US" altLang="zh-TW" dirty="0"/>
              <a:t>highlight the largest value for a given microphysical setup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/>
              <a:t>The numbers in </a:t>
            </a:r>
            <a:r>
              <a:rPr lang="en-US" altLang="zh-TW" b="1" dirty="0"/>
              <a:t>italics</a:t>
            </a:r>
            <a:r>
              <a:rPr lang="en-US" altLang="zh-TW" dirty="0"/>
              <a:t> indicate that the value is statistically different from </a:t>
            </a:r>
            <a:r>
              <a:rPr lang="en-US" altLang="zh-TW" dirty="0" smtClean="0"/>
              <a:t>the </a:t>
            </a:r>
            <a:r>
              <a:rPr lang="en-US" altLang="zh-TW" u="sng" dirty="0" smtClean="0"/>
              <a:t>2M-HAIL/</a:t>
            </a:r>
            <a:r>
              <a:rPr lang="en-US" altLang="zh-TW" u="sng" dirty="0" err="1" smtClean="0"/>
              <a:t>Dx</a:t>
            </a:r>
            <a:r>
              <a:rPr lang="en-US" altLang="zh-TW" u="sng" dirty="0" smtClean="0"/>
              <a:t> = </a:t>
            </a:r>
            <a:r>
              <a:rPr lang="en-US" altLang="zh-TW" u="sng" dirty="0"/>
              <a:t>0.25-km </a:t>
            </a:r>
            <a:r>
              <a:rPr lang="en-US" altLang="zh-TW" dirty="0"/>
              <a:t>value at the 99% confidence </a:t>
            </a:r>
            <a:r>
              <a:rPr lang="en-US" altLang="zh-TW" dirty="0" smtClean="0"/>
              <a:t>level.</a:t>
            </a:r>
            <a:endParaRPr lang="zh-TW" altLang="en-US" dirty="0"/>
          </a:p>
        </p:txBody>
      </p:sp>
      <p:sp>
        <p:nvSpPr>
          <p:cNvPr id="22" name="矩形 21"/>
          <p:cNvSpPr/>
          <p:nvPr/>
        </p:nvSpPr>
        <p:spPr>
          <a:xfrm>
            <a:off x="3995936" y="1853708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3990216" y="2610420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3975978" y="3367712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3989041" y="4122954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3975084" y="5075009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3989445" y="5661248"/>
            <a:ext cx="4473658" cy="19182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6762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47702" r="16528" b="10288"/>
          <a:stretch/>
        </p:blipFill>
        <p:spPr bwMode="auto">
          <a:xfrm>
            <a:off x="537096" y="1744350"/>
            <a:ext cx="7979846" cy="319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1196752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cross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z=5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and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t=6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for 2M-HAIL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788024" y="5229200"/>
                <a:ext cx="4355976" cy="463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ertical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</a:t>
                </a:r>
                <a14:m>
                  <m:oMath xmlns:m="http://schemas.openxmlformats.org/officeDocument/2006/math">
                    <m:r>
                      <a:rPr lang="en-US" altLang="zh-TW" sz="1200" b="0" i="1" dirty="0" smtClean="0">
                        <a:latin typeface="Cambria Math"/>
                      </a:rPr>
                      <m:t>𝑤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dirty="0" smtClean="0">
                        <a:latin typeface="Cambria Math"/>
                      </a:rPr>
                      <m:t>m</m:t>
                    </m:r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ontours : Cloud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evaporation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200" b="0" i="1" dirty="0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200" b="0" i="0" dirty="0" smtClean="0">
                        <a:latin typeface="Cambria Math"/>
                      </a:rPr>
                      <m:t> (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1200" i="1" dirty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1200" i="1" dirty="0">
                                <a:latin typeface="Cambria Math"/>
                              </a:rPr>
                              <m:t>1</m:t>
                            </m:r>
                            <m:r>
                              <a:rPr lang="en-US" altLang="zh-TW" sz="1200" i="1" dirty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en-US" altLang="zh-TW" sz="1200" i="1" dirty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200" i="1" dirty="0">
                                <a:latin typeface="Cambria Math"/>
                              </a:rPr>
                              <m:t>5</m:t>
                            </m:r>
                          </m:sup>
                        </m:sSup>
                        <m:r>
                          <a:rPr lang="en-US" altLang="zh-TW" sz="1200" b="0" i="1" dirty="0" smtClean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</m:t>
                        </m:r>
                        <m:r>
                          <a:rPr lang="en-US" altLang="zh-TW" sz="1200" b="0" i="1" dirty="0" smtClean="0">
                            <a:latin typeface="Cambria Math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5229200"/>
                <a:ext cx="4355976" cy="463781"/>
              </a:xfrm>
              <a:prstGeom prst="rect">
                <a:avLst/>
              </a:prstGeom>
              <a:blipFill rotWithShape="1"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47993" y="1692182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993" y="1692182"/>
                <a:ext cx="854955" cy="276999"/>
              </a:xfrm>
              <a:prstGeom prst="rect">
                <a:avLst/>
              </a:prstGeom>
              <a:blipFill rotWithShape="1">
                <a:blip r:embed="rId4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843809" y="1692182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809" y="1692182"/>
                <a:ext cx="854955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432172" y="1688858"/>
                <a:ext cx="994270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172" y="1688858"/>
                <a:ext cx="994270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/>
          <p:cNvSpPr/>
          <p:nvPr/>
        </p:nvSpPr>
        <p:spPr>
          <a:xfrm>
            <a:off x="593314" y="1672916"/>
            <a:ext cx="5237112" cy="276419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5372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7" t="19511" r="8516" b="24729"/>
          <a:stretch/>
        </p:blipFill>
        <p:spPr bwMode="auto">
          <a:xfrm>
            <a:off x="616226" y="1827683"/>
            <a:ext cx="7832036" cy="306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616226" y="1206044"/>
            <a:ext cx="54829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vertical cross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sections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t =9 h for 2M-HAIL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4283968" y="4911551"/>
                <a:ext cx="519492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The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mixing ratio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𝑔𝑔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of a passive fluid tracer </a:t>
                </a:r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(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originally released in the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pre-squall-line boundary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layer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4911551"/>
                <a:ext cx="5194920" cy="461665"/>
              </a:xfrm>
              <a:prstGeom prst="rect">
                <a:avLst/>
              </a:prstGeom>
              <a:blipFill rotWithShape="1">
                <a:blip r:embed="rId3"/>
                <a:stretch>
                  <a:fillRect l="-117" b="-1066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-4068960" y="3789040"/>
                <a:ext cx="3960440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/>
                  <a:t>The tracer is initialized with </a:t>
                </a:r>
                <a:r>
                  <a:rPr lang="en-US" altLang="zh-TW" dirty="0" smtClean="0"/>
                  <a:t>a constant </a:t>
                </a:r>
                <a:r>
                  <a:rPr lang="en-US" altLang="zh-TW" dirty="0"/>
                  <a:t>value of mixing ratio (1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i="1" dirty="0">
                            <a:latin typeface="Cambria Math"/>
                          </a:rPr>
                          <m:t>𝑔𝑔</m:t>
                        </m:r>
                      </m:e>
                      <m:sup>
                        <m:r>
                          <a:rPr lang="en-US" altLang="zh-TW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dirty="0" smtClean="0"/>
                  <a:t> </a:t>
                </a:r>
                <a:r>
                  <a:rPr lang="en-US" altLang="zh-TW" dirty="0"/>
                  <a:t>in the </a:t>
                </a:r>
                <a:r>
                  <a:rPr lang="en-US" altLang="zh-TW" dirty="0" smtClean="0"/>
                  <a:t>pre-squall line</a:t>
                </a:r>
                <a:r>
                  <a:rPr lang="en-US" altLang="zh-TW" dirty="0"/>
                  <a:t> </a:t>
                </a:r>
                <a:r>
                  <a:rPr lang="en-US" altLang="zh-TW" dirty="0" smtClean="0"/>
                  <a:t>environment </a:t>
                </a:r>
                <a:r>
                  <a:rPr lang="en-US" altLang="zh-TW" dirty="0"/>
                  <a:t>and only for z </a:t>
                </a:r>
                <a14:m>
                  <m:oMath xmlns:m="http://schemas.openxmlformats.org/officeDocument/2006/math">
                    <m:r>
                      <a:rPr lang="en-US" altLang="zh-TW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dirty="0" smtClean="0"/>
                  <a:t>1.5 </a:t>
                </a:r>
                <a:r>
                  <a:rPr lang="en-US" altLang="zh-TW" dirty="0"/>
                  <a:t>km (i.e., in </a:t>
                </a:r>
                <a:r>
                  <a:rPr lang="en-US" altLang="zh-TW" dirty="0" smtClean="0"/>
                  <a:t>the boundary </a:t>
                </a:r>
                <a:r>
                  <a:rPr lang="en-US" altLang="zh-TW" dirty="0"/>
                  <a:t>layer), but is zero everywhere else.</a:t>
                </a:r>
                <a:endParaRPr lang="zh-TW" altLang="en-US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068960" y="3789040"/>
                <a:ext cx="3960440" cy="1477328"/>
              </a:xfrm>
              <a:prstGeom prst="rect">
                <a:avLst/>
              </a:prstGeom>
              <a:blipFill rotWithShape="1">
                <a:blip r:embed="rId4"/>
                <a:stretch>
                  <a:fillRect l="-1387" t="-2066" r="-1541" b="-57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1206161" y="1731288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61" y="1731288"/>
                <a:ext cx="854955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字方塊 9"/>
              <p:cNvSpPr txBox="1"/>
              <p:nvPr/>
            </p:nvSpPr>
            <p:spPr>
              <a:xfrm>
                <a:off x="3768118" y="1731288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文字方塊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8118" y="1731288"/>
                <a:ext cx="854955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字方塊 10"/>
              <p:cNvSpPr txBox="1"/>
              <p:nvPr/>
            </p:nvSpPr>
            <p:spPr>
              <a:xfrm>
                <a:off x="6355836" y="1736590"/>
                <a:ext cx="994270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文字方塊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5836" y="1736590"/>
                <a:ext cx="994270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3184798" y="1771495"/>
            <a:ext cx="5244414" cy="2764195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75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72808" cy="4353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horizontal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</a:p>
          <a:p>
            <a:pPr marL="0" indent="0">
              <a:buNone/>
            </a:pP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Raindrop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( 2M vs. 1M )</a:t>
            </a:r>
          </a:p>
          <a:p>
            <a:pPr marL="0" indent="0">
              <a:buNone/>
            </a:pP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Hail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HAIL vs. GRAL )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39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80"/>
                            </p:stCondLst>
                            <p:childTnLst>
                              <p:par>
                                <p:cTn id="10" presetID="16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43619" r="7856" b="25334"/>
          <a:stretch/>
        </p:blipFill>
        <p:spPr bwMode="auto">
          <a:xfrm>
            <a:off x="816496" y="977279"/>
            <a:ext cx="7787952" cy="174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724054"/>
            <a:ext cx="3422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sensitivity simulations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2005732"/>
            <a:ext cx="8147248" cy="4662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4952" r="15357" b="4190"/>
          <a:stretch/>
        </p:blipFill>
        <p:spPr bwMode="auto">
          <a:xfrm>
            <a:off x="1810933" y="2578355"/>
            <a:ext cx="5522134" cy="409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50032" y="1344960"/>
            <a:ext cx="7854416" cy="64807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39552" y="2227557"/>
                <a:ext cx="820891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Hovm</m:t>
                    </m:r>
                    <m:acc>
                      <m:accPr>
                        <m:chr m:val="̈"/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o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ller</m:t>
                    </m:r>
                    <m:r>
                      <a:rPr lang="en-US" altLang="zh-TW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diagrams of line-averaged reflectivity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400" dirty="0" smtClean="0"/>
                  <a:t> </a:t>
                </a:r>
                <a:r>
                  <a:rPr lang="en-US" altLang="zh-TW" sz="1200" dirty="0" smtClean="0"/>
                  <a:t> </a:t>
                </a:r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(at </a:t>
                </a:r>
                <a:r>
                  <a:rPr lang="en-US" altLang="zh-TW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lowest model level using  </a:t>
                </a:r>
                <a14:m>
                  <m:oMath xmlns:m="http://schemas.openxmlformats.org/officeDocument/2006/math">
                    <m:r>
                      <a:rPr lang="en-US" altLang="zh-TW" sz="105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05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km) </a:t>
                </a:r>
                <a:endParaRPr lang="zh-TW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227557"/>
                <a:ext cx="820891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49" t="-3922" b="-156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-3636912" y="1387479"/>
                <a:ext cx="36369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/>
                  <a:t>All simulations use </a:t>
                </a:r>
                <a:r>
                  <a:rPr lang="en-US" altLang="zh-TW" sz="1200" b="1" u="sng" dirty="0"/>
                  <a:t>2M ice crystals </a:t>
                </a:r>
                <a:r>
                  <a:rPr lang="en-US" altLang="zh-TW" sz="1200" dirty="0"/>
                  <a:t>and </a:t>
                </a:r>
                <a:r>
                  <a:rPr lang="en-US" altLang="zh-TW" sz="1200" b="1" u="sng" dirty="0"/>
                  <a:t>1M cloud </a:t>
                </a:r>
                <a:r>
                  <a:rPr lang="en-US" altLang="zh-TW" sz="1200" b="1" u="sng" dirty="0" smtClean="0"/>
                  <a:t>water</a:t>
                </a:r>
              </a:p>
              <a:p>
                <a:r>
                  <a:rPr lang="en-US" altLang="zh-TW" sz="1200" dirty="0" smtClean="0"/>
                  <a:t>(</a:t>
                </a:r>
                <a:r>
                  <a:rPr lang="en-US" altLang="zh-TW" sz="1200" dirty="0"/>
                  <a:t>with fixed </a:t>
                </a:r>
                <a:r>
                  <a:rPr lang="en-US" altLang="zh-TW" sz="1200" u="sng" dirty="0"/>
                  <a:t>number concentration of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u="sng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u="sng" dirty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altLang="zh-TW" sz="1200" i="1" u="sng" dirty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TW" sz="1200" dirty="0"/>
                  <a:t>).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36912" y="1387479"/>
                <a:ext cx="3636912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1619672" y="2535334"/>
            <a:ext cx="6120680" cy="19017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1616900" y="4429100"/>
            <a:ext cx="6120680" cy="19017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文字方塊 19"/>
          <p:cNvSpPr txBox="1"/>
          <p:nvPr/>
        </p:nvSpPr>
        <p:spPr>
          <a:xfrm>
            <a:off x="1337184" y="2578355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337184" y="4489042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-3618556" y="390853"/>
                <a:ext cx="351003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simplicity, we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 the convective region as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reflectivity </a:t>
                </a:r>
                <a14:m>
                  <m:oMath xmlns:m="http://schemas.openxmlformats.org/officeDocument/2006/math">
                    <m:r>
                      <a:rPr lang="en-US" altLang="zh-TW" sz="1400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dBZ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area just behind the surface gust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front.(p212)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8556" y="390853"/>
                <a:ext cx="3510036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174" t="-826" b="-7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7524328" y="2227557"/>
                <a:ext cx="1403648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reflectivity </a:t>
                </a:r>
                <a14:m>
                  <m:oMath xmlns:m="http://schemas.openxmlformats.org/officeDocument/2006/math">
                    <m:r>
                      <a:rPr lang="en-US" altLang="zh-TW" sz="11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dBZ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1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2227557"/>
                <a:ext cx="1403648" cy="430887"/>
              </a:xfrm>
              <a:prstGeom prst="rect">
                <a:avLst/>
              </a:prstGeom>
              <a:blipFill rotWithShape="1">
                <a:blip r:embed="rId8"/>
                <a:stretch>
                  <a:fillRect b="-68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7867664" y="1096169"/>
                <a:ext cx="1106393" cy="3077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TW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400" b="1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400" b="1" dirty="0"/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7664" y="1096169"/>
                <a:ext cx="1106393" cy="307777"/>
              </a:xfrm>
              <a:prstGeom prst="rect">
                <a:avLst/>
              </a:prstGeom>
              <a:blipFill rotWithShape="1">
                <a:blip r:embed="rId9"/>
                <a:stretch>
                  <a:fillRect t="-1923" b="-153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/>
          <p:cNvSpPr/>
          <p:nvPr/>
        </p:nvSpPr>
        <p:spPr>
          <a:xfrm>
            <a:off x="6441436" y="1725655"/>
            <a:ext cx="2592288" cy="253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b) Hail or </a:t>
            </a:r>
            <a:r>
              <a:rPr lang="en-US" altLang="zh-TW" sz="105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(HAIL vs GRAL)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441436" y="1358020"/>
            <a:ext cx="2592288" cy="253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zh-TW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aindrop </a:t>
            </a:r>
            <a:r>
              <a:rPr lang="en-US" altLang="zh-TW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(2M vs 1M) </a:t>
            </a:r>
          </a:p>
        </p:txBody>
      </p:sp>
      <p:sp>
        <p:nvSpPr>
          <p:cNvPr id="28" name="左大括弧 27"/>
          <p:cNvSpPr/>
          <p:nvPr/>
        </p:nvSpPr>
        <p:spPr>
          <a:xfrm>
            <a:off x="6260054" y="1422551"/>
            <a:ext cx="103878" cy="473854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225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/>
      <p:bldP spid="16" grpId="0" animBg="1"/>
      <p:bldP spid="22" grpId="0" animBg="1"/>
      <p:bldP spid="20" grpId="0" animBg="1"/>
      <p:bldP spid="25" grpId="0" animBg="1"/>
      <p:bldP spid="24" grpId="0" animBg="1"/>
      <p:bldP spid="6" grpId="0" animBg="1"/>
      <p:bldP spid="5" grpId="0" animBg="1"/>
      <p:bldP spid="27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9633" r="14643" b="9334"/>
          <a:stretch/>
        </p:blipFill>
        <p:spPr bwMode="auto">
          <a:xfrm>
            <a:off x="1680043" y="3787105"/>
            <a:ext cx="5841515" cy="218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787322"/>
            <a:ext cx="3863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R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aindrop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(2M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1M) 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8600" r="14643" b="50367"/>
          <a:stretch/>
        </p:blipFill>
        <p:spPr bwMode="auto">
          <a:xfrm>
            <a:off x="1651242" y="1484784"/>
            <a:ext cx="5841515" cy="218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87416" r="31713" b="6956"/>
          <a:stretch/>
        </p:blipFill>
        <p:spPr bwMode="auto">
          <a:xfrm>
            <a:off x="3105353" y="5996699"/>
            <a:ext cx="3043751" cy="30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1511659" y="3752162"/>
            <a:ext cx="6120680" cy="222345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259632" y="1114584"/>
                <a:ext cx="55446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Line-averaged vertical cross sections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t=9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using </a:t>
                </a:r>
                <a14:m>
                  <m:oMath xmlns:m="http://schemas.openxmlformats.org/officeDocument/2006/math">
                    <m:r>
                      <a:rPr lang="en-US" altLang="zh-TW" sz="140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9632" y="1114584"/>
                <a:ext cx="5544616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220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4716016" y="6243631"/>
                <a:ext cx="3888432" cy="477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eflectivity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2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Rainwater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rate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200" b="0" i="1" dirty="0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altLang="zh-TW" sz="1200" dirty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1200" i="1" dirty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1200" i="1" dirty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200" b="0" i="1" dirty="0" smtClean="0">
                                <a:latin typeface="Cambria Math"/>
                              </a:rPr>
                              <m:t>−7</m:t>
                            </m:r>
                          </m:sup>
                        </m:sSup>
                        <m:r>
                          <a:rPr lang="en-US" altLang="zh-TW" sz="1200" i="1" dirty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6243631"/>
                <a:ext cx="3888432" cy="477503"/>
              </a:xfrm>
              <a:prstGeom prst="rect">
                <a:avLst/>
              </a:prstGeom>
              <a:blipFill rotWithShape="1">
                <a:blip r:embed="rId6"/>
                <a:stretch>
                  <a:fillRect l="-157" b="-506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1511659" y="1422361"/>
            <a:ext cx="6120680" cy="225170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1229171" y="1546632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239331" y="3841120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線接點 15"/>
          <p:cNvCxnSpPr/>
          <p:nvPr/>
        </p:nvCxnSpPr>
        <p:spPr>
          <a:xfrm>
            <a:off x="1954823" y="5124936"/>
            <a:ext cx="5537934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直線接點 17"/>
          <p:cNvCxnSpPr/>
          <p:nvPr/>
        </p:nvCxnSpPr>
        <p:spPr>
          <a:xfrm>
            <a:off x="1954823" y="2810520"/>
            <a:ext cx="5425489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9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5" t="38023" r="12290" b="15538"/>
          <a:stretch/>
        </p:blipFill>
        <p:spPr bwMode="auto">
          <a:xfrm>
            <a:off x="1131002" y="1556792"/>
            <a:ext cx="662653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1520" y="787322"/>
            <a:ext cx="3863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R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aindrop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(2M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1M) 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1043608" y="1183932"/>
                <a:ext cx="748883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Line-averaged vertical cross sections of</a:t>
                </a:r>
                <a:r>
                  <a:rPr lang="en-US" altLang="zh-TW" sz="1400" dirty="0" smtClean="0"/>
                  <a:t> 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predicted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4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TW" sz="1400" i="1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400" i="1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TW" sz="1400" i="1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t=9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using 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TW" sz="140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1183932"/>
                <a:ext cx="7488832" cy="307777"/>
              </a:xfrm>
              <a:prstGeom prst="rect">
                <a:avLst/>
              </a:prstGeom>
              <a:blipFill rotWithShape="1">
                <a:blip r:embed="rId3"/>
                <a:stretch>
                  <a:fillRect l="-81" t="-3922" b="-156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矩形 8"/>
              <p:cNvSpPr/>
              <p:nvPr/>
            </p:nvSpPr>
            <p:spPr>
              <a:xfrm>
                <a:off x="5055292" y="4175144"/>
                <a:ext cx="390919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Predicted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altLang="zh-TW" sz="900">
                        <a:latin typeface="Cambria Math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from 2M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Thick contours 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  <m:sSup>
                      <m:sSupPr>
                        <m:ctrlPr>
                          <a:rPr lang="en-US" altLang="zh-TW" sz="12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TW" sz="9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  <m:t>𝑙𝑜𝑔</m:t>
                        </m:r>
                      </m:e>
                      <m:sub>
                        <m: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  <m:t>10</m:t>
                        </m:r>
                      </m:sub>
                    </m:sSub>
                    <m:d>
                      <m:dPr>
                        <m:ctrlPr>
                          <a:rPr lang="en-US" altLang="zh-TW" sz="900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  <m:r>
                              <a:rPr lang="en-US" altLang="zh-TW" sz="9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𝑟</m:t>
                            </m:r>
                          </m:sub>
                        </m:sSub>
                      </m:e>
                    </m:d>
                    <m:r>
                      <a:rPr lang="en-US" altLang="zh-TW" sz="900">
                        <a:latin typeface="Cambria Math"/>
                        <a:cs typeface="Times New Roman" panose="02020603050405020304" pitchFamily="18" charset="0"/>
                      </a:rPr>
                      <m:t>]</m:t>
                    </m:r>
                  </m:oMath>
                </a14:m>
                <a:r>
                  <a:rPr lang="en-US" altLang="zh-TW" sz="9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1M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5292" y="4175144"/>
                <a:ext cx="3909196" cy="461665"/>
              </a:xfrm>
              <a:prstGeom prst="rect">
                <a:avLst/>
              </a:prstGeom>
              <a:blipFill rotWithShape="1">
                <a:blip r:embed="rId4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46286" r="28095" b="24381"/>
          <a:stretch/>
        </p:blipFill>
        <p:spPr bwMode="auto">
          <a:xfrm>
            <a:off x="4427984" y="4701158"/>
            <a:ext cx="4050091" cy="117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/>
          <p:cNvSpPr/>
          <p:nvPr/>
        </p:nvSpPr>
        <p:spPr>
          <a:xfrm>
            <a:off x="4460885" y="5073580"/>
            <a:ext cx="4007030" cy="186883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797596" y="1556792"/>
            <a:ext cx="108012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055292" y="1555303"/>
            <a:ext cx="1080120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2M-GRPL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3392689" y="1845519"/>
            <a:ext cx="675255" cy="192447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591965" y="1855044"/>
            <a:ext cx="675255" cy="1924471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1403649" y="2852936"/>
            <a:ext cx="1989040" cy="91705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4602925" y="2862461"/>
            <a:ext cx="1989040" cy="91705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46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  <p:bldP spid="17" grpId="1" animBg="1"/>
      <p:bldP spid="18" grpId="0" animBg="1"/>
      <p:bldP spid="18" grpId="1" animBg="1"/>
      <p:bldP spid="19" grpId="0" animBg="1"/>
      <p:bldP spid="2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25542" r="15192" b="33282"/>
          <a:stretch/>
        </p:blipFill>
        <p:spPr bwMode="auto">
          <a:xfrm>
            <a:off x="1778017" y="2501537"/>
            <a:ext cx="5587966" cy="209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43619" r="7856" b="25334"/>
          <a:stretch/>
        </p:blipFill>
        <p:spPr bwMode="auto">
          <a:xfrm>
            <a:off x="1123218" y="806998"/>
            <a:ext cx="7172878" cy="16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1070216" y="1730565"/>
            <a:ext cx="7225880" cy="32403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標題 1"/>
          <p:cNvSpPr txBox="1">
            <a:spLocks/>
          </p:cNvSpPr>
          <p:nvPr/>
        </p:nvSpPr>
        <p:spPr>
          <a:xfrm>
            <a:off x="457200" y="-19260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1520" y="476672"/>
            <a:ext cx="386304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R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aindrop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(2M 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vs. </a:t>
            </a:r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1M) 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819425" y="1729713"/>
            <a:ext cx="432048" cy="324036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2821583" y="1115905"/>
            <a:ext cx="432048" cy="324036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/>
        </p:nvSpPr>
        <p:spPr>
          <a:xfrm>
            <a:off x="2330227" y="2526690"/>
            <a:ext cx="1152128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2M-HAIL-1MR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5095106" y="2521471"/>
            <a:ext cx="1233661" cy="253916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2M-GRAL-1MR</a:t>
            </a:r>
            <a:endParaRPr lang="zh-TW" altLang="en-US" sz="105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49633" r="14643" b="9334"/>
          <a:stretch/>
        </p:blipFill>
        <p:spPr bwMode="auto">
          <a:xfrm>
            <a:off x="1830255" y="4724081"/>
            <a:ext cx="5583965" cy="209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87416" r="31713" b="6956"/>
          <a:stretch/>
        </p:blipFill>
        <p:spPr bwMode="auto">
          <a:xfrm>
            <a:off x="3694571" y="4523111"/>
            <a:ext cx="2040607" cy="2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矩形 15"/>
          <p:cNvSpPr/>
          <p:nvPr/>
        </p:nvSpPr>
        <p:spPr>
          <a:xfrm>
            <a:off x="1622816" y="4724080"/>
            <a:ext cx="6120680" cy="209202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文字方塊 16"/>
          <p:cNvSpPr txBox="1"/>
          <p:nvPr/>
        </p:nvSpPr>
        <p:spPr>
          <a:xfrm>
            <a:off x="1392566" y="4902799"/>
            <a:ext cx="437689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069734" y="1127929"/>
            <a:ext cx="7225880" cy="32403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8600" r="14643" b="50367"/>
          <a:stretch/>
        </p:blipFill>
        <p:spPr bwMode="auto">
          <a:xfrm>
            <a:off x="1778017" y="4675835"/>
            <a:ext cx="5841515" cy="2188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矩形 19"/>
          <p:cNvSpPr/>
          <p:nvPr/>
        </p:nvSpPr>
        <p:spPr>
          <a:xfrm>
            <a:off x="1638434" y="4613412"/>
            <a:ext cx="6120680" cy="225170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文字方塊 20"/>
          <p:cNvSpPr txBox="1"/>
          <p:nvPr/>
        </p:nvSpPr>
        <p:spPr>
          <a:xfrm>
            <a:off x="1355946" y="4737683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76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xit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6" grpId="0" animBg="1"/>
      <p:bldP spid="17" grpId="0" animBg="1"/>
      <p:bldP spid="18" grpId="0" animBg="1"/>
      <p:bldP spid="20" grpId="1" animBg="1"/>
      <p:bldP spid="20" grpId="2" animBg="1"/>
      <p:bldP spid="21" grpId="1" animBg="1"/>
      <p:bldP spid="21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Second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of the Origins of Rotation in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Tornadoes Experiment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VORTEX2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[Squall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in Oklahoma on 15 May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2009]</a:t>
            </a:r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primary focus is on the sensitivity of the </a:t>
            </a:r>
            <a:r>
              <a:rPr lang="en-US" altLang="zh-TW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sz="1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squall 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line.</a:t>
            </a:r>
          </a:p>
          <a:p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-9685584" y="2661404"/>
            <a:ext cx="8982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primary focus is on the sensitivity of the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squall line to horizontal grid spacing between 4 and 0.25 km, as well as two key aspects of a three-class bulk microphysics parameterization: 1) one moment versus two moment and 2) inclusion of either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hail as the dense precipitating ice species.</a:t>
            </a:r>
          </a:p>
        </p:txBody>
      </p:sp>
      <p:sp>
        <p:nvSpPr>
          <p:cNvPr id="6" name="左大括弧 5"/>
          <p:cNvSpPr/>
          <p:nvPr/>
        </p:nvSpPr>
        <p:spPr>
          <a:xfrm>
            <a:off x="1107348" y="2743321"/>
            <a:ext cx="207756" cy="163169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444138" y="2492896"/>
            <a:ext cx="2160666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</a:t>
            </a:r>
            <a:endParaRPr lang="zh-TW" altLang="en-US" sz="2000" b="1" dirty="0"/>
          </a:p>
        </p:txBody>
      </p:sp>
      <p:sp>
        <p:nvSpPr>
          <p:cNvPr id="9" name="矩形 8"/>
          <p:cNvSpPr/>
          <p:nvPr/>
        </p:nvSpPr>
        <p:spPr>
          <a:xfrm>
            <a:off x="1444138" y="3891891"/>
            <a:ext cx="2160666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 Parameterization</a:t>
            </a:r>
            <a:endParaRPr lang="zh-TW" altLang="en-US" sz="2000" b="1" dirty="0"/>
          </a:p>
        </p:txBody>
      </p:sp>
      <p:sp>
        <p:nvSpPr>
          <p:cNvPr id="10" name="左大括弧 9"/>
          <p:cNvSpPr/>
          <p:nvPr/>
        </p:nvSpPr>
        <p:spPr>
          <a:xfrm>
            <a:off x="3923928" y="3820495"/>
            <a:ext cx="207756" cy="9450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86150" y="3637518"/>
            <a:ext cx="194421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 </a:t>
            </a:r>
            <a:endPara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91415" y="4490368"/>
            <a:ext cx="19509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TW" altLang="en-US" b="1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3791713" y="2793833"/>
            <a:ext cx="33997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266715" y="2593161"/>
            <a:ext cx="34282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km, 1 km and 0.25 km </a:t>
            </a:r>
            <a:endParaRPr lang="zh-TW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6655647" y="3648561"/>
            <a:ext cx="180478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 moment </a:t>
            </a:r>
            <a:endParaRPr lang="zh-TW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6213740" y="3656985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矩形 18"/>
          <p:cNvSpPr/>
          <p:nvPr/>
        </p:nvSpPr>
        <p:spPr>
          <a:xfrm>
            <a:off x="6707406" y="4506567"/>
            <a:ext cx="175302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endParaRPr lang="zh-TW" altLang="en-US" b="1" dirty="0"/>
          </a:p>
        </p:txBody>
      </p:sp>
      <p:sp>
        <p:nvSpPr>
          <p:cNvPr id="20" name="矩形 19"/>
          <p:cNvSpPr/>
          <p:nvPr/>
        </p:nvSpPr>
        <p:spPr>
          <a:xfrm>
            <a:off x="6265499" y="4506567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71032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5" grpId="0" animBg="1"/>
      <p:bldP spid="17" grpId="0" animBg="1"/>
      <p:bldP spid="18" grpId="0"/>
      <p:bldP spid="19" grpId="0" animBg="1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11438" r="20725" b="5814"/>
          <a:stretch/>
        </p:blipFill>
        <p:spPr bwMode="auto">
          <a:xfrm>
            <a:off x="6274408" y="1355669"/>
            <a:ext cx="2754246" cy="501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89517" r="15357" b="4190"/>
          <a:stretch/>
        </p:blipFill>
        <p:spPr bwMode="auto">
          <a:xfrm>
            <a:off x="467544" y="5981618"/>
            <a:ext cx="5341825" cy="307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5" t="14952" r="15357" b="10416"/>
          <a:stretch/>
        </p:blipFill>
        <p:spPr bwMode="auto">
          <a:xfrm>
            <a:off x="3213968" y="1841128"/>
            <a:ext cx="3013141" cy="412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標題 1"/>
          <p:cNvSpPr txBox="1">
            <a:spLocks/>
          </p:cNvSpPr>
          <p:nvPr/>
        </p:nvSpPr>
        <p:spPr>
          <a:xfrm>
            <a:off x="457200" y="-192608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476672"/>
            <a:ext cx="2114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 versus </a:t>
            </a:r>
            <a:r>
              <a:rPr lang="en-US" altLang="zh-TW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4952" r="49465" b="10483"/>
          <a:stretch/>
        </p:blipFill>
        <p:spPr bwMode="auto">
          <a:xfrm>
            <a:off x="132071" y="1844824"/>
            <a:ext cx="3013140" cy="411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矩形 6"/>
              <p:cNvSpPr/>
              <p:nvPr/>
            </p:nvSpPr>
            <p:spPr>
              <a:xfrm>
                <a:off x="251520" y="888975"/>
                <a:ext cx="820891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Hovm</m:t>
                    </m:r>
                    <m:acc>
                      <m:accPr>
                        <m:chr m:val="̈"/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o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ller</m:t>
                    </m:r>
                    <m:r>
                      <a:rPr lang="en-US" altLang="zh-TW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diagrams of line-averaged reflectivity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400" dirty="0" smtClean="0"/>
                  <a:t> </a:t>
                </a:r>
                <a:r>
                  <a:rPr lang="en-US" altLang="zh-TW" sz="1200" dirty="0" smtClean="0"/>
                  <a:t> </a:t>
                </a:r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(at </a:t>
                </a:r>
                <a:r>
                  <a:rPr lang="en-US" altLang="zh-TW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lowest model level using  </a:t>
                </a:r>
                <a14:m>
                  <m:oMath xmlns:m="http://schemas.openxmlformats.org/officeDocument/2006/math">
                    <m:r>
                      <a:rPr lang="en-US" altLang="zh-TW" sz="105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05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km) </a:t>
                </a:r>
                <a:endParaRPr lang="zh-TW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矩形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888975"/>
                <a:ext cx="820891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74" t="-4000" b="-18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7304415" y="827419"/>
                <a:ext cx="1403648" cy="43088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reflectivity </a:t>
                </a:r>
                <a14:m>
                  <m:oMath xmlns:m="http://schemas.openxmlformats.org/officeDocument/2006/math">
                    <m:r>
                      <a:rPr lang="en-US" altLang="zh-TW" sz="11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dBZ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100" dirty="0"/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415" y="827419"/>
                <a:ext cx="1403648" cy="430887"/>
              </a:xfrm>
              <a:prstGeom prst="rect">
                <a:avLst/>
              </a:prstGeom>
              <a:blipFill rotWithShape="1">
                <a:blip r:embed="rId6"/>
                <a:stretch>
                  <a:fillRect b="-8333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3212792" y="1588159"/>
            <a:ext cx="3014317" cy="437372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134865" y="1569079"/>
            <a:ext cx="3010346" cy="4373729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文字方塊 12"/>
          <p:cNvSpPr txBox="1"/>
          <p:nvPr/>
        </p:nvSpPr>
        <p:spPr>
          <a:xfrm>
            <a:off x="315135" y="1392743"/>
            <a:ext cx="89455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382144" y="1392743"/>
            <a:ext cx="89455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909170" y="1916832"/>
            <a:ext cx="720080" cy="15897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985370" y="4005064"/>
            <a:ext cx="643880" cy="15708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195737" y="1928520"/>
            <a:ext cx="360040" cy="15897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217865" y="4016752"/>
            <a:ext cx="331562" cy="1570884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064953" y="6373070"/>
            <a:ext cx="20882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Shading: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eflectivity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TW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1" name="矩形 20"/>
          <p:cNvSpPr/>
          <p:nvPr/>
        </p:nvSpPr>
        <p:spPr>
          <a:xfrm>
            <a:off x="7324735" y="6373170"/>
            <a:ext cx="148312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Bryan and Parker (</a:t>
            </a:r>
            <a:r>
              <a:rPr lang="en-US" altLang="zh-TW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altLang="zh-TW" sz="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73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t="8600" r="48869" b="8562"/>
          <a:stretch/>
        </p:blipFill>
        <p:spPr bwMode="auto">
          <a:xfrm>
            <a:off x="95001" y="1502385"/>
            <a:ext cx="2920757" cy="44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1" t="8600" r="14643" b="8562"/>
          <a:stretch/>
        </p:blipFill>
        <p:spPr bwMode="auto">
          <a:xfrm>
            <a:off x="3162984" y="1502385"/>
            <a:ext cx="2920758" cy="4418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t="87416" r="31713" b="6956"/>
          <a:stretch/>
        </p:blipFill>
        <p:spPr bwMode="auto">
          <a:xfrm>
            <a:off x="1570252" y="5933514"/>
            <a:ext cx="3043751" cy="302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矩形 9"/>
              <p:cNvSpPr/>
              <p:nvPr/>
            </p:nvSpPr>
            <p:spPr>
              <a:xfrm>
                <a:off x="235754" y="908720"/>
                <a:ext cx="55446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Line-averaged vertical cross sections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t=9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using </a:t>
                </a:r>
                <a14:m>
                  <m:oMath xmlns:m="http://schemas.openxmlformats.org/officeDocument/2006/math">
                    <m:r>
                      <a:rPr lang="en-US" altLang="zh-TW" sz="14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54" y="908720"/>
                <a:ext cx="5544616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220" t="-1961" b="-176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115616" y="6270266"/>
                <a:ext cx="3888432" cy="4775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eflectivity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2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Rainwater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 rate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200" b="0" i="1" dirty="0" smtClean="0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n-US" altLang="zh-TW" sz="1200" dirty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1200" i="1" dirty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1200" i="1" dirty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200" b="0" i="1" dirty="0" smtClean="0">
                                <a:latin typeface="Cambria Math"/>
                              </a:rPr>
                              <m:t>−7</m:t>
                            </m:r>
                          </m:sup>
                        </m:sSup>
                        <m:r>
                          <a:rPr lang="en-US" altLang="zh-TW" sz="1200" i="1" dirty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616" y="6270266"/>
                <a:ext cx="3888432" cy="477503"/>
              </a:xfrm>
              <a:prstGeom prst="rect">
                <a:avLst/>
              </a:prstGeom>
              <a:blipFill rotWithShape="1">
                <a:blip r:embed="rId5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3154428" y="1415424"/>
            <a:ext cx="2940747" cy="446449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矩形 12"/>
          <p:cNvSpPr/>
          <p:nvPr/>
        </p:nvSpPr>
        <p:spPr>
          <a:xfrm>
            <a:off x="58084" y="1415424"/>
            <a:ext cx="2957674" cy="4464497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1232308" y="1186879"/>
            <a:ext cx="89455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309670" y="1186879"/>
            <a:ext cx="894557" cy="307777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GRAL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794375" y="1576675"/>
            <a:ext cx="708124" cy="17559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4866383" y="3783345"/>
            <a:ext cx="662308" cy="173506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2126865" y="1582013"/>
            <a:ext cx="306300" cy="1755936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139565" y="3792870"/>
            <a:ext cx="296775" cy="1735061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50" t="12683" r="30536" b="11428"/>
          <a:stretch/>
        </p:blipFill>
        <p:spPr bwMode="auto">
          <a:xfrm>
            <a:off x="6228184" y="1340767"/>
            <a:ext cx="2693227" cy="418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251520" y="476672"/>
            <a:ext cx="2114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 versus </a:t>
            </a:r>
            <a:r>
              <a:rPr lang="en-US" altLang="zh-TW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452320" y="5527931"/>
            <a:ext cx="138539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Bryan and Parker (</a:t>
            </a:r>
            <a:r>
              <a:rPr lang="en-US" altLang="zh-TW" sz="9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altLang="zh-TW" sz="9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7841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-22192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43619" r="7856" b="25334"/>
          <a:stretch/>
        </p:blipFill>
        <p:spPr bwMode="auto">
          <a:xfrm>
            <a:off x="880586" y="836712"/>
            <a:ext cx="7172878" cy="160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827584" y="2062280"/>
            <a:ext cx="7225880" cy="32403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/>
          <p:cNvSpPr/>
          <p:nvPr/>
        </p:nvSpPr>
        <p:spPr>
          <a:xfrm>
            <a:off x="6321209" y="2064413"/>
            <a:ext cx="1728192" cy="1524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6" t="29025" r="15283" b="29844"/>
          <a:stretch/>
        </p:blipFill>
        <p:spPr bwMode="auto">
          <a:xfrm>
            <a:off x="1024616" y="3634052"/>
            <a:ext cx="6517719" cy="244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/>
          <p:cNvSpPr/>
          <p:nvPr/>
        </p:nvSpPr>
        <p:spPr>
          <a:xfrm>
            <a:off x="251520" y="404664"/>
            <a:ext cx="21146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 versus </a:t>
            </a:r>
            <a:r>
              <a:rPr lang="en-US" altLang="zh-TW" sz="1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 10"/>
              <p:cNvSpPr/>
              <p:nvPr/>
            </p:nvSpPr>
            <p:spPr>
              <a:xfrm>
                <a:off x="1091374" y="3236497"/>
                <a:ext cx="55446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Line-averaged vertical cross sections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t=9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using </a:t>
                </a:r>
                <a14:m>
                  <m:oMath xmlns:m="http://schemas.openxmlformats.org/officeDocument/2006/math">
                    <m:r>
                      <a:rPr lang="en-US" altLang="zh-TW" sz="14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x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矩形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1374" y="3236497"/>
                <a:ext cx="5544616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110"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2474824" y="6272881"/>
                <a:ext cx="388843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eflectivity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2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algn="ctr"/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of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hail / </a:t>
                </a:r>
                <a:r>
                  <a:rPr lang="en-US" altLang="zh-TW" sz="12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TW" sz="1200" dirty="0">
                        <a:latin typeface="Cambria Math"/>
                      </a:rPr>
                      <m:t>(</m:t>
                    </m:r>
                    <m:r>
                      <a:rPr lang="en-US" altLang="zh-TW" sz="1200" i="1" dirty="0" smtClean="0">
                        <a:latin typeface="Cambria Math"/>
                      </a:rPr>
                      <m:t>1</m:t>
                    </m:r>
                    <m:r>
                      <a:rPr lang="en-US" altLang="zh-TW" sz="1200" b="0" i="1" dirty="0" smtClean="0">
                        <a:latin typeface="Cambria Math"/>
                      </a:rPr>
                      <m:t>𝑚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4824" y="6272881"/>
                <a:ext cx="3888432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字方塊 12"/>
          <p:cNvSpPr txBox="1"/>
          <p:nvPr/>
        </p:nvSpPr>
        <p:spPr>
          <a:xfrm>
            <a:off x="1665556" y="3658748"/>
            <a:ext cx="1336673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2M-HAIL-D400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4898694" y="3636250"/>
            <a:ext cx="1336673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2M-HAIL-FG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925313" y="1157155"/>
            <a:ext cx="7124088" cy="162018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矩形 17"/>
          <p:cNvSpPr/>
          <p:nvPr/>
        </p:nvSpPr>
        <p:spPr>
          <a:xfrm>
            <a:off x="6328767" y="2216813"/>
            <a:ext cx="1728192" cy="169503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919247" y="2064413"/>
            <a:ext cx="1206448" cy="152400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矩形 23"/>
          <p:cNvSpPr/>
          <p:nvPr/>
        </p:nvSpPr>
        <p:spPr>
          <a:xfrm>
            <a:off x="917280" y="2216813"/>
            <a:ext cx="1206448" cy="169503"/>
          </a:xfrm>
          <a:prstGeom prst="rect">
            <a:avLst/>
          </a:prstGeom>
          <a:solidFill>
            <a:schemeClr val="accent2">
              <a:lumMod val="75000"/>
              <a:alpha val="20000"/>
            </a:schemeClr>
          </a:solidFill>
          <a:ln w="19050"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6" t="8600" r="14029" b="50367"/>
          <a:stretch/>
        </p:blipFill>
        <p:spPr bwMode="auto">
          <a:xfrm>
            <a:off x="1057651" y="816924"/>
            <a:ext cx="6516216" cy="241957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0" name="文字方塊 19"/>
          <p:cNvSpPr txBox="1"/>
          <p:nvPr/>
        </p:nvSpPr>
        <p:spPr>
          <a:xfrm>
            <a:off x="1677596" y="750414"/>
            <a:ext cx="12698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60" t="71477" r="30471" b="22722"/>
          <a:stretch/>
        </p:blipFill>
        <p:spPr bwMode="auto">
          <a:xfrm>
            <a:off x="2852020" y="6046102"/>
            <a:ext cx="3151196" cy="304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字方塊 22"/>
          <p:cNvSpPr txBox="1"/>
          <p:nvPr/>
        </p:nvSpPr>
        <p:spPr>
          <a:xfrm>
            <a:off x="4873676" y="727336"/>
            <a:ext cx="1269894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147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21" grpId="0" animBg="1"/>
      <p:bldP spid="18" grpId="0" animBg="1"/>
      <p:bldP spid="19" grpId="0" animBg="1"/>
      <p:bldP spid="24" grpId="0" animBg="1"/>
      <p:bldP spid="20" grpId="0" animBg="1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-221922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51520" y="471339"/>
            <a:ext cx="47666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Impact of resolution on microphysical sensitivities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8" t="12113" r="14357" b="5905"/>
          <a:stretch/>
        </p:blipFill>
        <p:spPr bwMode="auto">
          <a:xfrm>
            <a:off x="3094384" y="1539858"/>
            <a:ext cx="5691535" cy="395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43" t="82457" r="31679" b="11336"/>
          <a:stretch/>
        </p:blipFill>
        <p:spPr bwMode="auto">
          <a:xfrm>
            <a:off x="2567653" y="5850300"/>
            <a:ext cx="3372499" cy="33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矩形 7"/>
              <p:cNvSpPr/>
              <p:nvPr/>
            </p:nvSpPr>
            <p:spPr>
              <a:xfrm>
                <a:off x="507952" y="1041436"/>
                <a:ext cx="6152279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 algn="ctr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Hovm</m:t>
                    </m:r>
                    <m:acc>
                      <m:accPr>
                        <m:chr m:val="̈"/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o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ller</m:t>
                    </m:r>
                    <m:r>
                      <a:rPr lang="en-US" altLang="zh-TW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diagrams of line-averaged reflectivity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4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400" b="1" i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400" b="1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952" y="1041436"/>
                <a:ext cx="6152279" cy="307777"/>
              </a:xfrm>
              <a:prstGeom prst="rect">
                <a:avLst/>
              </a:prstGeom>
              <a:blipFill rotWithShape="1">
                <a:blip r:embed="rId5"/>
                <a:stretch>
                  <a:fillRect t="-2000" b="-20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矩形 8"/>
          <p:cNvSpPr/>
          <p:nvPr/>
        </p:nvSpPr>
        <p:spPr>
          <a:xfrm>
            <a:off x="4716016" y="6243631"/>
            <a:ext cx="38884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Shading: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eflectivity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TW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TW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the lowest model level </a:t>
            </a:r>
            <a:endParaRPr lang="en-US" altLang="zh-TW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Contours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Reflectivity (</a:t>
            </a:r>
            <a:r>
              <a:rPr lang="en-US" altLang="zh-TW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TW" sz="1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at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z=3km (interval 10 </a:t>
            </a:r>
            <a:r>
              <a:rPr lang="en-US" altLang="zh-TW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dB</a:t>
            </a:r>
            <a:r>
              <a:rPr lang="en-US" altLang="zh-TW" sz="1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altLang="zh-TW" sz="1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zh-TW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3597412" y="1405290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87887" y="3400425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400391" y="1407443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6404193" y="3395092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字方塊 13"/>
              <p:cNvSpPr txBox="1"/>
              <p:nvPr/>
            </p:nvSpPr>
            <p:spPr>
              <a:xfrm>
                <a:off x="7990284" y="3395092"/>
                <a:ext cx="854955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字方塊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284" y="3395092"/>
                <a:ext cx="854955" cy="261610"/>
              </a:xfrm>
              <a:prstGeom prst="rect">
                <a:avLst/>
              </a:prstGeom>
              <a:blipFill rotWithShape="1">
                <a:blip r:embed="rId6"/>
                <a:stretch>
                  <a:fillRect b="-1627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字方塊 14"/>
              <p:cNvSpPr txBox="1"/>
              <p:nvPr/>
            </p:nvSpPr>
            <p:spPr>
              <a:xfrm>
                <a:off x="5150619" y="3395092"/>
                <a:ext cx="854955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5" name="文字方塊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619" y="3395092"/>
                <a:ext cx="854955" cy="261610"/>
              </a:xfrm>
              <a:prstGeom prst="rect">
                <a:avLst/>
              </a:prstGeom>
              <a:blipFill rotWithShape="1">
                <a:blip r:embed="rId7"/>
                <a:stretch>
                  <a:fillRect b="-1627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字方塊 15"/>
              <p:cNvSpPr txBox="1"/>
              <p:nvPr/>
            </p:nvSpPr>
            <p:spPr>
              <a:xfrm>
                <a:off x="7956376" y="1405290"/>
                <a:ext cx="854955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文字方塊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376" y="1405290"/>
                <a:ext cx="854955" cy="261610"/>
              </a:xfrm>
              <a:prstGeom prst="rect">
                <a:avLst/>
              </a:prstGeom>
              <a:blipFill rotWithShape="1">
                <a:blip r:embed="rId8"/>
                <a:stretch>
                  <a:fillRect b="-1904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字方塊 16"/>
              <p:cNvSpPr txBox="1"/>
              <p:nvPr/>
            </p:nvSpPr>
            <p:spPr>
              <a:xfrm>
                <a:off x="5142347" y="1405290"/>
                <a:ext cx="854955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文字方塊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347" y="1405290"/>
                <a:ext cx="854955" cy="261610"/>
              </a:xfrm>
              <a:prstGeom prst="rect">
                <a:avLst/>
              </a:prstGeom>
              <a:blipFill rotWithShape="1">
                <a:blip r:embed="rId9"/>
                <a:stretch>
                  <a:fillRect b="-1904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3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4952" r="49465" b="10483"/>
          <a:stretch/>
        </p:blipFill>
        <p:spPr bwMode="auto">
          <a:xfrm>
            <a:off x="251520" y="1517421"/>
            <a:ext cx="2621903" cy="3979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554026" y="1366183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554410" y="3366517"/>
            <a:ext cx="854955" cy="26161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1949997" y="3356992"/>
                <a:ext cx="1062370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997" y="3356992"/>
                <a:ext cx="1062370" cy="261610"/>
              </a:xfrm>
              <a:prstGeom prst="rect">
                <a:avLst/>
              </a:prstGeom>
              <a:blipFill rotWithShape="1">
                <a:blip r:embed="rId11"/>
                <a:stretch>
                  <a:fillRect b="-16279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1930946" y="1368652"/>
                <a:ext cx="1063624" cy="261610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1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1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0946" y="1368652"/>
                <a:ext cx="1063624" cy="261610"/>
              </a:xfrm>
              <a:prstGeom prst="rect">
                <a:avLst/>
              </a:prstGeom>
              <a:blipFill rotWithShape="1">
                <a:blip r:embed="rId12"/>
                <a:stretch>
                  <a:fillRect b="-1904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 24"/>
          <p:cNvSpPr/>
          <p:nvPr/>
        </p:nvSpPr>
        <p:spPr>
          <a:xfrm>
            <a:off x="3094384" y="1366183"/>
            <a:ext cx="5716947" cy="413035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280355" y="1291814"/>
            <a:ext cx="8564884" cy="207470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116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72808" cy="4353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horizontal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</a:p>
          <a:p>
            <a:pPr marL="0" indent="0">
              <a:buNone/>
            </a:pP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Raindrop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( 2M vs. 1M )</a:t>
            </a:r>
          </a:p>
          <a:p>
            <a:pPr marL="0" indent="0">
              <a:buNone/>
            </a:pP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Hail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HAIL vs. GRAL )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67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48818" r="48790" b="12879"/>
          <a:stretch/>
        </p:blipFill>
        <p:spPr bwMode="auto">
          <a:xfrm>
            <a:off x="6092402" y="1453840"/>
            <a:ext cx="2484276" cy="21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/>
          <p:nvPr/>
        </p:nvSpPr>
        <p:spPr>
          <a:xfrm>
            <a:off x="6092402" y="124786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2477" r="21071" b="9333"/>
          <a:stretch/>
        </p:blipFill>
        <p:spPr bwMode="auto">
          <a:xfrm>
            <a:off x="3439175" y="3987716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2477" r="49286" b="9333"/>
          <a:stretch/>
        </p:blipFill>
        <p:spPr bwMode="auto">
          <a:xfrm>
            <a:off x="3347864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4287" r="21071" b="47523"/>
          <a:stretch/>
        </p:blipFill>
        <p:spPr bwMode="auto">
          <a:xfrm>
            <a:off x="755576" y="397454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287" r="49286" b="47523"/>
          <a:stretch/>
        </p:blipFill>
        <p:spPr bwMode="auto">
          <a:xfrm>
            <a:off x="683568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humidity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(%)</a:t>
                </a:r>
                <a:endParaRPr lang="en-US" altLang="zh-TW" sz="1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Relative humidity H</a:t>
                </a:r>
                <a:r>
                  <a:rPr lang="en-US" altLang="zh-TW" sz="12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80%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87624" y="13356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89529" y="1333514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93738" y="38462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48818" r="21368" b="12879"/>
          <a:stretch/>
        </p:blipFill>
        <p:spPr bwMode="auto">
          <a:xfrm>
            <a:off x="6092402" y="3960344"/>
            <a:ext cx="2484276" cy="21687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469425" y="383200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79257" y="123935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3935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43607" y="306896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3073153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327603" y="556484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3528" y="662216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(H) </a:t>
            </a:r>
            <a:endParaRPr lang="zh-TW" altLang="en-US" sz="1600" b="1" u="sng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11438" r="20725" b="5814"/>
          <a:stretch/>
        </p:blipFill>
        <p:spPr bwMode="auto">
          <a:xfrm>
            <a:off x="3103394" y="1174429"/>
            <a:ext cx="2916891" cy="53136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TW" sz="1200" b="1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km &amp; z</a:t>
                </a:r>
                <a14:m>
                  <m:oMath xmlns:m="http://schemas.openxmlformats.org/officeDocument/2006/math">
                    <m:r>
                      <a:rPr lang="en-US" altLang="zh-TW" sz="1200" b="1" i="1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blipFill rotWithShape="1">
                <a:blip r:embed="rId12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01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17560" r="49388" b="50848"/>
          <a:stretch/>
        </p:blipFill>
        <p:spPr bwMode="auto">
          <a:xfrm>
            <a:off x="759714" y="1471231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17560" r="26440" b="50848"/>
          <a:stretch/>
        </p:blipFill>
        <p:spPr bwMode="auto">
          <a:xfrm>
            <a:off x="769874" y="3997297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49152" r="49388" b="19256"/>
          <a:stretch/>
        </p:blipFill>
        <p:spPr bwMode="auto">
          <a:xfrm>
            <a:off x="3436038" y="1464375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49152" r="26440" b="19256"/>
          <a:stretch/>
        </p:blipFill>
        <p:spPr bwMode="auto">
          <a:xfrm>
            <a:off x="3457350" y="3995258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53156" r="49102" b="14481"/>
          <a:stretch/>
        </p:blipFill>
        <p:spPr bwMode="auto">
          <a:xfrm>
            <a:off x="6084154" y="1475646"/>
            <a:ext cx="2484276" cy="21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53156" r="26154" b="14481"/>
          <a:stretch/>
        </p:blipFill>
        <p:spPr bwMode="auto">
          <a:xfrm>
            <a:off x="6094026" y="3995038"/>
            <a:ext cx="2484276" cy="218969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187624" y="13255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480004" y="1343039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93738" y="38563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469425" y="387264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3528" y="662216"/>
            <a:ext cx="1221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Bouncy (B) </a:t>
            </a:r>
            <a:endParaRPr lang="zh-TW" altLang="en-US" sz="16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08608" y="6185624"/>
                <a:ext cx="25202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uoyancy B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shading: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zh-TW" sz="1200" i="1" dirty="0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-0.02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B 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-0.3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85624"/>
                <a:ext cx="2520280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7585861" y="1317738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61" y="1317738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91759" y="384143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59" y="384143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432080" y="3842164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80" y="3842164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3479257" y="120887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0887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33447" y="2780928"/>
            <a:ext cx="1091234" cy="59377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2763651"/>
            <a:ext cx="1080121" cy="60463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051762" y="121738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044560" y="5275937"/>
            <a:ext cx="1080121" cy="633707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3728160" y="5280242"/>
            <a:ext cx="1080121" cy="629404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327603" y="2780928"/>
            <a:ext cx="1080121" cy="60463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327603" y="5275937"/>
            <a:ext cx="1080121" cy="63399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379793" y="5014327"/>
            <a:ext cx="135485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depth 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TW" sz="1200" b="1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km &amp; z</a:t>
                </a:r>
                <a14:m>
                  <m:oMath xmlns:m="http://schemas.openxmlformats.org/officeDocument/2006/math">
                    <m:r>
                      <a:rPr lang="en-US" altLang="zh-TW" sz="1200" b="1" i="1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21592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9" grpId="0" animBg="1"/>
      <p:bldP spid="29" grpId="1" animBg="1"/>
      <p:bldP spid="29" grpId="2" animBg="1"/>
      <p:bldP spid="30" grpId="0" animBg="1"/>
      <p:bldP spid="30" grpId="1" animBg="1"/>
      <p:bldP spid="31" grpId="0" animBg="1"/>
      <p:bldP spid="31" grpId="1" animBg="1"/>
      <p:bldP spid="32" grpId="0" animBg="1"/>
      <p:bldP spid="33" grpId="0" animBg="1"/>
      <p:bldP spid="33" grpId="1" animBg="1"/>
      <p:bldP spid="34" grpId="0" animBg="1"/>
      <p:bldP spid="34" grpId="1" animBg="1"/>
      <p:bldP spid="34" grpId="2" animBg="1"/>
      <p:bldP spid="35" grpId="0" animBg="1"/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96" t="55333" r="49229" b="13030"/>
          <a:stretch/>
        </p:blipFill>
        <p:spPr bwMode="auto">
          <a:xfrm>
            <a:off x="5995144" y="1464303"/>
            <a:ext cx="2510654" cy="214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23800" r="26530" b="44576"/>
          <a:stretch/>
        </p:blipFill>
        <p:spPr bwMode="auto">
          <a:xfrm>
            <a:off x="726557" y="3938433"/>
            <a:ext cx="2505742" cy="21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23800" r="49660" b="44070"/>
          <a:stretch/>
        </p:blipFill>
        <p:spPr bwMode="auto">
          <a:xfrm>
            <a:off x="688310" y="1443671"/>
            <a:ext cx="2505741" cy="2175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1" t="55424" r="49660" b="12952"/>
          <a:stretch/>
        </p:blipFill>
        <p:spPr bwMode="auto">
          <a:xfrm>
            <a:off x="3376840" y="1441656"/>
            <a:ext cx="2505741" cy="21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0" t="55424" r="26530" b="12952"/>
          <a:stretch/>
        </p:blipFill>
        <p:spPr bwMode="auto">
          <a:xfrm>
            <a:off x="3430122" y="3947189"/>
            <a:ext cx="2505742" cy="2141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71" t="55333" r="26054" b="13030"/>
          <a:stretch/>
        </p:blipFill>
        <p:spPr bwMode="auto">
          <a:xfrm>
            <a:off x="6072585" y="3976533"/>
            <a:ext cx="2510655" cy="2142163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矩形 12"/>
          <p:cNvSpPr/>
          <p:nvPr/>
        </p:nvSpPr>
        <p:spPr>
          <a:xfrm>
            <a:off x="611560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23528" y="662216"/>
            <a:ext cx="33094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ystem-relative across-line flow (u) 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87624" y="13255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480004" y="1317639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197784" y="382889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字方塊 18"/>
          <p:cNvSpPr txBox="1"/>
          <p:nvPr/>
        </p:nvSpPr>
        <p:spPr>
          <a:xfrm>
            <a:off x="3893738" y="383604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6469425" y="382692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7585861" y="1292338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61" y="1292338"/>
                <a:ext cx="1121963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91759" y="381603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59" y="3816035"/>
                <a:ext cx="854955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432080" y="3816764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80" y="3816764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矩形 25"/>
              <p:cNvSpPr/>
              <p:nvPr/>
            </p:nvSpPr>
            <p:spPr>
              <a:xfrm>
                <a:off x="6633238" y="6279703"/>
                <a:ext cx="237938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W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speed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</m:t>
                        </m:r>
                        <m:r>
                          <a:rPr lang="en-US" altLang="zh-TW" sz="1200" b="0" i="1" smtClean="0">
                            <a:latin typeface="Cambria Math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TW" sz="1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u</a:t>
                </a:r>
                <a14:m>
                  <m:oMath xmlns:m="http://schemas.openxmlformats.org/officeDocument/2006/math">
                    <m:r>
                      <a:rPr lang="en-US" altLang="zh-TW" sz="1200" b="0" i="0" smtClean="0">
                        <a:latin typeface="Cambria Math"/>
                        <a:ea typeface="Cambria Math"/>
                      </a:rPr>
                      <m:t> </m:t>
                    </m:r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&gt;</m:t>
                    </m:r>
                    <m:r>
                      <a:rPr lang="en-US" altLang="zh-TW" sz="1200" b="0" i="1" smtClean="0">
                        <a:latin typeface="Cambria Math"/>
                        <a:ea typeface="Cambria Math"/>
                      </a:rPr>
                      <m:t>0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矩形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238" y="6279703"/>
                <a:ext cx="2379386" cy="461665"/>
              </a:xfrm>
              <a:prstGeom prst="rect">
                <a:avLst/>
              </a:prstGeom>
              <a:blipFill rotWithShape="1">
                <a:blip r:embed="rId10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 26"/>
          <p:cNvSpPr/>
          <p:nvPr/>
        </p:nvSpPr>
        <p:spPr>
          <a:xfrm>
            <a:off x="1033448" y="2924946"/>
            <a:ext cx="483800" cy="462528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3707840" y="2924945"/>
            <a:ext cx="483800" cy="456562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1044561" y="5424904"/>
            <a:ext cx="483800" cy="453255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3728161" y="5424905"/>
            <a:ext cx="483800" cy="45325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289504" y="2923172"/>
            <a:ext cx="483800" cy="456562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327604" y="5431757"/>
            <a:ext cx="483800" cy="456562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向右箭號 37"/>
          <p:cNvSpPr/>
          <p:nvPr/>
        </p:nvSpPr>
        <p:spPr>
          <a:xfrm>
            <a:off x="7822931" y="4509120"/>
            <a:ext cx="429384" cy="9786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向右箭號 39"/>
          <p:cNvSpPr/>
          <p:nvPr/>
        </p:nvSpPr>
        <p:spPr>
          <a:xfrm rot="688147" flipH="1" flipV="1">
            <a:off x="6445322" y="4972218"/>
            <a:ext cx="919813" cy="91205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1" name="向右箭號 40"/>
          <p:cNvSpPr/>
          <p:nvPr/>
        </p:nvSpPr>
        <p:spPr>
          <a:xfrm rot="607570">
            <a:off x="6517102" y="5653654"/>
            <a:ext cx="740062" cy="82726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99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8" grpId="0" animBg="1"/>
      <p:bldP spid="38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72808" cy="4353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horizontal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</a:p>
          <a:p>
            <a:pPr marL="0" indent="0">
              <a:buNone/>
            </a:pP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Raindrop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( 2M vs. 1M )</a:t>
            </a:r>
          </a:p>
          <a:p>
            <a:pPr marL="0" indent="0">
              <a:buNone/>
            </a:pP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Hail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HAIL vs. GRAL )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53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左大括弧 5"/>
          <p:cNvSpPr/>
          <p:nvPr/>
        </p:nvSpPr>
        <p:spPr>
          <a:xfrm>
            <a:off x="1107348" y="2296759"/>
            <a:ext cx="207756" cy="1631692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1444138" y="2046334"/>
            <a:ext cx="2160666" cy="7078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TW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</a:t>
            </a:r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 </a:t>
            </a:r>
            <a:endParaRPr lang="zh-TW" altLang="en-US" sz="2000" b="1" dirty="0"/>
          </a:p>
        </p:txBody>
      </p:sp>
      <p:sp>
        <p:nvSpPr>
          <p:cNvPr id="9" name="矩形 8"/>
          <p:cNvSpPr/>
          <p:nvPr/>
        </p:nvSpPr>
        <p:spPr>
          <a:xfrm>
            <a:off x="1444138" y="3416301"/>
            <a:ext cx="2160666" cy="70788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 Parameterization</a:t>
            </a:r>
            <a:endParaRPr lang="zh-TW" altLang="en-US" sz="2000" b="1" dirty="0"/>
          </a:p>
        </p:txBody>
      </p:sp>
      <p:sp>
        <p:nvSpPr>
          <p:cNvPr id="10" name="左大括弧 9"/>
          <p:cNvSpPr/>
          <p:nvPr/>
        </p:nvSpPr>
        <p:spPr>
          <a:xfrm>
            <a:off x="3923928" y="3344905"/>
            <a:ext cx="207756" cy="945025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4286150" y="3161928"/>
            <a:ext cx="194421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 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moment </a:t>
            </a:r>
            <a:endParaRPr lang="en-US" altLang="zh-TW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291415" y="4014778"/>
            <a:ext cx="1950937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TW" altLang="en-US" b="1" dirty="0"/>
          </a:p>
        </p:txBody>
      </p:sp>
      <p:cxnSp>
        <p:nvCxnSpPr>
          <p:cNvPr id="14" name="直線單箭頭接點 13"/>
          <p:cNvCxnSpPr/>
          <p:nvPr/>
        </p:nvCxnSpPr>
        <p:spPr>
          <a:xfrm>
            <a:off x="3791713" y="2346691"/>
            <a:ext cx="339971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4266715" y="2146599"/>
            <a:ext cx="342820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 km, 1km and 0.25 km </a:t>
            </a:r>
            <a:endParaRPr lang="zh-TW" altLang="en-US" b="1" dirty="0"/>
          </a:p>
        </p:txBody>
      </p:sp>
      <p:sp>
        <p:nvSpPr>
          <p:cNvPr id="17" name="矩形 16"/>
          <p:cNvSpPr/>
          <p:nvPr/>
        </p:nvSpPr>
        <p:spPr>
          <a:xfrm>
            <a:off x="6655647" y="3172971"/>
            <a:ext cx="180478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Two moment </a:t>
            </a:r>
            <a:endParaRPr lang="zh-TW" altLang="en-US" b="1" dirty="0"/>
          </a:p>
        </p:txBody>
      </p:sp>
      <p:sp>
        <p:nvSpPr>
          <p:cNvPr id="18" name="矩形 17"/>
          <p:cNvSpPr/>
          <p:nvPr/>
        </p:nvSpPr>
        <p:spPr>
          <a:xfrm>
            <a:off x="6213740" y="3181395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矩形 18"/>
          <p:cNvSpPr/>
          <p:nvPr/>
        </p:nvSpPr>
        <p:spPr>
          <a:xfrm>
            <a:off x="6707406" y="4030397"/>
            <a:ext cx="175302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Hail</a:t>
            </a:r>
            <a:endParaRPr lang="zh-TW" altLang="en-US" b="1" dirty="0"/>
          </a:p>
        </p:txBody>
      </p:sp>
      <p:sp>
        <p:nvSpPr>
          <p:cNvPr id="20" name="矩形 19"/>
          <p:cNvSpPr/>
          <p:nvPr/>
        </p:nvSpPr>
        <p:spPr>
          <a:xfrm>
            <a:off x="6265499" y="4030977"/>
            <a:ext cx="447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80480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67032" y="675273"/>
                <a:ext cx="7433360" cy="1169551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Decreasing </a:t>
                </a:r>
                <a14:m>
                  <m:oMath xmlns:m="http://schemas.openxmlformats.org/officeDocument/2006/math"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typically leads to larger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 water  evaporation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b="1" i="1" u="sng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400" b="1" i="1" u="sng">
                            <a:latin typeface="Cambria Math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TW" sz="1400" b="1" i="1" u="sng">
                            <a:latin typeface="Cambria Math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(R)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(1km, 0.25km),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precipitation  efficiency (PE)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 as </a:t>
                </a:r>
                <a14:m>
                  <m:oMath xmlns:m="http://schemas.openxmlformats.org/officeDocument/2006/math"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032" y="675273"/>
                <a:ext cx="7433360" cy="1169551"/>
              </a:xfrm>
              <a:prstGeom prst="rect">
                <a:avLst/>
              </a:prstGeom>
              <a:blipFill rotWithShape="1">
                <a:blip r:embed="rId3"/>
                <a:stretch>
                  <a:fillRect b="-306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21"/>
          <p:cNvSpPr/>
          <p:nvPr/>
        </p:nvSpPr>
        <p:spPr>
          <a:xfrm>
            <a:off x="971600" y="1033572"/>
            <a:ext cx="56042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1) Total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area of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clouds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  Enhanced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entrainment/detrainment</a:t>
            </a:r>
            <a:endParaRPr lang="zh-TW" altLang="en-US" sz="1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矩形 22"/>
              <p:cNvSpPr/>
              <p:nvPr/>
            </p:nvSpPr>
            <p:spPr>
              <a:xfrm>
                <a:off x="686258" y="4672703"/>
                <a:ext cx="7414134" cy="1815882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1M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produces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less realistic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results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produce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regions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that are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too wide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have lower reflectivity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 to </a:t>
                </a:r>
                <a14:m>
                  <m:oMath xmlns:m="http://schemas.openxmlformats.org/officeDocument/2006/math"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b="1" i="1" u="sng">
                        <a:latin typeface="Cambria Math"/>
                        <a:ea typeface="Cambria Math"/>
                      </a:rPr>
                      <m:t>𝒙</m:t>
                    </m:r>
                  </m:oMath>
                </a14:m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a </a:t>
                </a:r>
                <a:r>
                  <a:rPr lang="en-US" altLang="zh-TW" sz="1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greater impact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overall than the </a:t>
                </a:r>
                <a:r>
                  <a:rPr lang="en-US" altLang="zh-TW" sz="1400" b="1" u="sng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 in microphysical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setup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矩形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58" y="4672703"/>
                <a:ext cx="7414134" cy="1815882"/>
              </a:xfrm>
              <a:prstGeom prst="rect">
                <a:avLst/>
              </a:prstGeom>
              <a:blipFill rotWithShape="1">
                <a:blip r:embed="rId4"/>
                <a:stretch>
                  <a:fillRect b="-1993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矩形 23"/>
          <p:cNvSpPr/>
          <p:nvPr/>
        </p:nvSpPr>
        <p:spPr>
          <a:xfrm>
            <a:off x="980796" y="5006596"/>
            <a:ext cx="6272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Rainwater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evaporates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too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quickly. </a:t>
            </a:r>
            <a:endParaRPr lang="en-US" altLang="zh-TW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low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buoyancy bias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relative </a:t>
            </a: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cold 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endParaRPr lang="en-US" altLang="zh-TW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974102" y="5862196"/>
            <a:ext cx="39180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Slower </a:t>
            </a:r>
            <a:r>
              <a:rPr lang="en-US" altLang="zh-TW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fall velocity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TW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compared to hail</a:t>
            </a:r>
            <a:endParaRPr lang="zh-TW" altLang="en-US" sz="1400" dirty="0"/>
          </a:p>
        </p:txBody>
      </p:sp>
      <p:sp>
        <p:nvSpPr>
          <p:cNvPr id="27" name="矩形 26"/>
          <p:cNvSpPr/>
          <p:nvPr/>
        </p:nvSpPr>
        <p:spPr>
          <a:xfrm>
            <a:off x="6340670" y="2046334"/>
            <a:ext cx="851680" cy="60055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6832846" y="3083577"/>
            <a:ext cx="1483570" cy="60055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857140" y="3929879"/>
            <a:ext cx="1459275" cy="600556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-4645024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sensitivities are found to be qualitatively similar for the different grid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spacings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suggests that model users can test microphysical sensitivity at lower resolution and get qualitatively consistent results. However, quantitative differences are apparent for higher resolution.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 31"/>
              <p:cNvSpPr/>
              <p:nvPr/>
            </p:nvSpPr>
            <p:spPr>
              <a:xfrm>
                <a:off x="-4673624" y="692696"/>
                <a:ext cx="4572000" cy="2308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precipitation decreases as horizontal grid spacing decreases.   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(specifically, surface precipitation is 10%–30% lower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0.25 km than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km. This result can be explained by changes in condensation and evaporation)</a:t>
                </a:r>
              </a:p>
            </p:txBody>
          </p:sp>
        </mc:Choice>
        <mc:Fallback xmlns="">
          <p:sp>
            <p:nvSpPr>
              <p:cNvPr id="32" name="矩形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73624" y="692696"/>
                <a:ext cx="4572000" cy="2308324"/>
              </a:xfrm>
              <a:prstGeom prst="rect">
                <a:avLst/>
              </a:prstGeom>
              <a:blipFill rotWithShape="1">
                <a:blip r:embed="rId5"/>
                <a:stretch>
                  <a:fillRect l="-1733" t="-2116" b="-34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36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6" grpId="0"/>
      <p:bldP spid="27" grpId="0" animBg="1"/>
      <p:bldP spid="29" grpId="0" animBg="1"/>
      <p:bldP spid="3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72808" cy="4353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horizontal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</a:p>
          <a:p>
            <a:pPr marL="0" indent="0">
              <a:buNone/>
            </a:pP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Raindrop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( 2M vs. 1M )</a:t>
            </a:r>
          </a:p>
          <a:p>
            <a:pPr marL="0" indent="0">
              <a:buNone/>
            </a:pP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Hail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HAIL vs. GRAL )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68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77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t="23429" r="46072" b="7645"/>
          <a:stretch/>
        </p:blipFill>
        <p:spPr bwMode="auto">
          <a:xfrm>
            <a:off x="2280660" y="131626"/>
            <a:ext cx="4235556" cy="3960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2" t="53905" r="23929" b="12095"/>
          <a:stretch/>
        </p:blipFill>
        <p:spPr bwMode="auto">
          <a:xfrm>
            <a:off x="755576" y="4255892"/>
            <a:ext cx="7616552" cy="2485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矩形 5"/>
          <p:cNvSpPr/>
          <p:nvPr/>
        </p:nvSpPr>
        <p:spPr>
          <a:xfrm>
            <a:off x="539552" y="372244"/>
            <a:ext cx="1656184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Bryan and Parker (</a:t>
            </a:r>
            <a:r>
              <a:rPr lang="en-US" altLang="zh-TW" sz="105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2010</a:t>
            </a:r>
            <a:r>
              <a:rPr lang="en-US" altLang="zh-TW" sz="105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7059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7" name="表格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9444741"/>
                  </p:ext>
                </p:extLst>
              </p:nvPr>
            </p:nvGraphicFramePr>
            <p:xfrm>
              <a:off x="467544" y="1150280"/>
              <a:ext cx="8283747" cy="4078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/>
                    <a:gridCol w="3096344"/>
                    <a:gridCol w="3243187"/>
                  </a:tblGrid>
                  <a:tr h="101973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i="0" u="none" strike="noStrike" kern="1200" baseline="0" dirty="0" err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Nonhydrostatic</a:t>
                          </a:r>
                          <a:endParaRPr lang="zh-TW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Hydrostatic</a:t>
                          </a:r>
                          <a:endParaRPr lang="zh-TW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Amplitude of Vertical motion</a:t>
                          </a:r>
                        </a:p>
                        <a:p>
                          <a:pPr algn="ctr"/>
                          <a:r>
                            <a:rPr lang="en-US" altLang="zh-TW" sz="16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TW" sz="1600" b="1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TW" sz="1600" b="1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𝑾</m:t>
                                  </m:r>
                                </m:e>
                                <m:sub>
                                  <m:r>
                                    <a:rPr lang="en-US" altLang="zh-TW" sz="1600" b="1" i="1" smtClean="0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𝟎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altLang="zh-TW" sz="16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6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Vertical mass flux </a:t>
                          </a: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TW" sz="1600" b="1" i="1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m)</a:t>
                          </a:r>
                          <a:endParaRPr lang="zh-TW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6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Frequency</a:t>
                          </a: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zh-TW" altLang="en-US" sz="1600" b="1" i="1" u="none" strike="noStrike" kern="1200" baseline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+mn-ea"/>
                                  <a:cs typeface="Times New Roman" panose="02020603050405020304" pitchFamily="18" charset="0"/>
                                </a:rPr>
                                <m:t>𝝎</m:t>
                              </m:r>
                            </m:oMath>
                          </a14:m>
                          <a:r>
                            <a:rPr lang="en-US" altLang="zh-TW" sz="1600" b="1" dirty="0" smtClean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)</a:t>
                          </a:r>
                          <a:endParaRPr lang="zh-TW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27" name="表格 2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9444741"/>
                  </p:ext>
                </p:extLst>
              </p:nvPr>
            </p:nvGraphicFramePr>
            <p:xfrm>
              <a:off x="467544" y="1150280"/>
              <a:ext cx="8283747" cy="407892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944216"/>
                    <a:gridCol w="3096344"/>
                    <a:gridCol w="3243187"/>
                  </a:tblGrid>
                  <a:tr h="1019730"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i="0" u="none" strike="noStrike" kern="1200" baseline="0" dirty="0" err="1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Nonhydrostatic</a:t>
                          </a:r>
                          <a:endParaRPr lang="zh-TW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8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8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Hydrostatic</a:t>
                          </a:r>
                          <a:endParaRPr lang="zh-TW" altLang="en-US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</a:tcPr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13" t="-100000" r="-326019" b="-19881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pPr algn="ctr"/>
                          <a:endParaRPr lang="en-US" altLang="zh-TW" sz="1600" b="1" i="0" u="none" strike="noStrike" kern="1200" baseline="0" dirty="0" smtClean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Vertical mass flux </a:t>
                          </a:r>
                        </a:p>
                        <a:p>
                          <a:pPr algn="ctr"/>
                          <a:r>
                            <a:rPr lang="en-US" altLang="zh-TW" sz="1600" b="1" i="0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(</a:t>
                          </a:r>
                          <a:r>
                            <a:rPr lang="en-US" altLang="zh-TW" sz="1600" b="1" i="1" u="none" strike="noStrike" kern="1200" baseline="0" dirty="0" smtClean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m)</a:t>
                          </a:r>
                          <a:endParaRPr lang="zh-TW" altLang="en-US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solidFill>
                          <a:schemeClr val="accent1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  <a:tr h="1019730">
                    <a:tc>
                      <a:txBody>
                        <a:bodyPr/>
                        <a:lstStyle/>
                        <a:p>
                          <a:endParaRPr lang="zh-TW"/>
                        </a:p>
                      </a:txBody>
                      <a:tcPr>
                        <a:blipFill rotWithShape="1">
                          <a:blip r:embed="rId3"/>
                          <a:stretch>
                            <a:fillRect l="-313" t="-301198" r="-3260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TW" altLang="en-US" dirty="0"/>
                        </a:p>
                      </a:txBody>
                      <a:tcPr/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29905" r="43810" b="57238"/>
          <a:stretch/>
        </p:blipFill>
        <p:spPr bwMode="auto">
          <a:xfrm>
            <a:off x="2705446" y="2331446"/>
            <a:ext cx="2157413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6" t="65524" r="43810" b="21524"/>
          <a:stretch/>
        </p:blipFill>
        <p:spPr bwMode="auto">
          <a:xfrm>
            <a:off x="5945757" y="2372955"/>
            <a:ext cx="21574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3" t="48096" r="56047" b="47214"/>
          <a:stretch/>
        </p:blipFill>
        <p:spPr bwMode="auto">
          <a:xfrm>
            <a:off x="6376391" y="3617664"/>
            <a:ext cx="1296144" cy="256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52786" r="51429" b="42391"/>
          <a:stretch/>
        </p:blipFill>
        <p:spPr bwMode="auto">
          <a:xfrm>
            <a:off x="2728142" y="3649540"/>
            <a:ext cx="2171700" cy="24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45" t="55043" r="53549" b="33202"/>
          <a:stretch/>
        </p:blipFill>
        <p:spPr bwMode="auto">
          <a:xfrm>
            <a:off x="2927809" y="4462648"/>
            <a:ext cx="1712686" cy="58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8" t="71442" r="73129" b="18109"/>
          <a:stretch/>
        </p:blipFill>
        <p:spPr bwMode="auto">
          <a:xfrm>
            <a:off x="6579364" y="4527962"/>
            <a:ext cx="856344" cy="52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237578" y="404664"/>
                <a:ext cx="9324528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ormulating an equation for </a:t>
                </a:r>
                <a:r>
                  <a:rPr lang="en-US" altLang="zh-TW" sz="1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assuming usual normal mode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solutions.</a:t>
                </a:r>
                <a:endParaRPr lang="en-US" altLang="zh-TW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derive the following relationship between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amplitude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the normal modes,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400" b="0" i="1" smtClean="0">
                            <a:latin typeface="Cambria Math"/>
                          </a:rPr>
                          <m:t>𝑊</m:t>
                        </m:r>
                      </m:e>
                      <m:sub>
                        <m:r>
                          <a:rPr lang="en-US" altLang="zh-TW" sz="1400" b="0" i="1" smtClean="0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400" b="0" i="1" smtClean="0">
                            <a:latin typeface="Cambria Math"/>
                          </a:rPr>
                          <m:t>𝐵</m:t>
                        </m:r>
                      </m:e>
                      <m:sub>
                        <m:r>
                          <a:rPr lang="en-US" altLang="zh-TW" sz="1400" i="1">
                            <a:latin typeface="Cambria Math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78" y="404664"/>
                <a:ext cx="9324528" cy="523220"/>
              </a:xfrm>
              <a:prstGeom prst="rect">
                <a:avLst/>
              </a:prstGeom>
              <a:blipFill rotWithShape="1">
                <a:blip r:embed="rId8"/>
                <a:stretch>
                  <a:fillRect l="-131" t="-1163" b="-104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矩形 2"/>
              <p:cNvSpPr/>
              <p:nvPr/>
            </p:nvSpPr>
            <p:spPr>
              <a:xfrm>
                <a:off x="611560" y="5443666"/>
                <a:ext cx="7114049" cy="86158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dirty="0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Buoyancy</a:t>
                </a:r>
              </a:p>
              <a:p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Brunt–V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14:m>
                  <m:oMath xmlns:m="http://schemas.openxmlformats.org/officeDocument/2006/math">
                    <m:acc>
                      <m:accPr>
                        <m:chr m:val="̈"/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𝑎</m:t>
                        </m:r>
                      </m:e>
                    </m:acc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frequency</a:t>
                </a:r>
                <a:endParaRPr lang="en-US" altLang="zh-TW" sz="1600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(=</a:t>
                </a:r>
                <a14:m>
                  <m:oMath xmlns:m="http://schemas.openxmlformats.org/officeDocument/2006/math">
                    <m:r>
                      <a:rPr lang="en-US" altLang="zh-TW" sz="1600" b="0" i="1" dirty="0" smtClean="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zh-TW" altLang="en-US" sz="1600" b="0" i="1" dirty="0" smtClean="0">
                        <a:latin typeface="Cambria Math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altLang="zh-TW" sz="1600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</a:t>
                </a:r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TW" sz="1600" i="1" dirty="0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zh-TW" altLang="en-US" sz="1600" i="1" dirty="0">
                        <a:latin typeface="Cambria Math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/>
                          </a:rPr>
                          <m:t>𝑧</m:t>
                        </m:r>
                      </m:sub>
                    </m:sSub>
                    <m:r>
                      <a:rPr lang="en-US" altLang="zh-TW" sz="1600" b="0" i="1" dirty="0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orizontal and vertical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wavenumbers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5443666"/>
                <a:ext cx="7114049" cy="861583"/>
              </a:xfrm>
              <a:prstGeom prst="rect">
                <a:avLst/>
              </a:prstGeom>
              <a:blipFill rotWithShape="1">
                <a:blip r:embed="rId9"/>
                <a:stretch>
                  <a:fillRect l="-428" t="-2128" b="-496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641809" y="6309320"/>
                <a:ext cx="4572000" cy="33855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Vertical mass flux (</a:t>
                </a:r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m)</a:t>
                </a:r>
                <a14:m>
                  <m:oMath xmlns:m="http://schemas.openxmlformats.org/officeDocument/2006/math">
                    <m:r>
                      <a:rPr lang="en-US" altLang="zh-TW" sz="1600" i="1" smtClean="0">
                        <a:latin typeface="Cambria Math"/>
                        <a:ea typeface="Cambria Math"/>
                      </a:rPr>
                      <m:t>∝</m:t>
                    </m:r>
                  </m:oMath>
                </a14:m>
                <a:r>
                  <a:rPr lang="en-US" altLang="zh-TW" sz="16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b="1" i="1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600" b="1" i="1">
                            <a:latin typeface="Cambria Math"/>
                            <a:cs typeface="Times New Roman" panose="02020603050405020304" pitchFamily="18" charset="0"/>
                          </a:rPr>
                          <m:t>𝑾</m:t>
                        </m:r>
                      </m:e>
                      <m:sub>
                        <m:r>
                          <a:rPr lang="en-US" altLang="zh-TW" sz="1600" b="1" i="1">
                            <a:latin typeface="Cambria Math"/>
                            <a:cs typeface="Times New Roman" panose="020206030504050203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TW" sz="1600" b="1" i="1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r>
                  <a:rPr lang="en-US" altLang="zh-TW" sz="16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k.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809" y="6309320"/>
                <a:ext cx="4572000" cy="338554"/>
              </a:xfrm>
              <a:prstGeom prst="rect">
                <a:avLst/>
              </a:prstGeom>
              <a:blipFill rotWithShape="1">
                <a:blip r:embed="rId10"/>
                <a:stretch>
                  <a:fillRect l="-667" t="-5357" b="-2142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/>
          <p:cNvSpPr/>
          <p:nvPr/>
        </p:nvSpPr>
        <p:spPr>
          <a:xfrm>
            <a:off x="6801446" y="6300218"/>
            <a:ext cx="18483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Weiaman et al.</a:t>
            </a:r>
            <a:r>
              <a:rPr lang="en-US" altLang="zh-TW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(1996)</a:t>
            </a:r>
            <a:endParaRPr lang="zh-TW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775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21964" r="25517" b="48249"/>
          <a:stretch/>
        </p:blipFill>
        <p:spPr bwMode="auto">
          <a:xfrm>
            <a:off x="2012226" y="1196752"/>
            <a:ext cx="6016158" cy="2378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111944" y="755080"/>
                <a:ext cx="525214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pool depth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(h) and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 intensity (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C)</a:t>
                </a:r>
                <a:r>
                  <a:rPr lang="zh-TW" altLang="en-US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 =5 h using </a:t>
                </a:r>
                <a14:m>
                  <m:oMath xmlns:m="http://schemas.openxmlformats.org/officeDocument/2006/math">
                    <m:r>
                      <a:rPr lang="en-US" altLang="zh-TW" sz="1200" b="0" i="1" dirty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200" b="0" i="1" dirty="0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0.25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44" y="755080"/>
                <a:ext cx="5252144" cy="276999"/>
              </a:xfrm>
              <a:prstGeom prst="rect">
                <a:avLst/>
              </a:prstGeom>
              <a:blipFill rotWithShape="1">
                <a:blip r:embed="rId4"/>
                <a:stretch>
                  <a:fillRect b="-1777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9" t="51284" r="25517" b="19396"/>
          <a:stretch/>
        </p:blipFill>
        <p:spPr bwMode="auto">
          <a:xfrm>
            <a:off x="1989778" y="3781645"/>
            <a:ext cx="6038606" cy="234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矩形 11"/>
          <p:cNvSpPr/>
          <p:nvPr/>
        </p:nvSpPr>
        <p:spPr>
          <a:xfrm>
            <a:off x="1619672" y="3657724"/>
            <a:ext cx="6408712" cy="243404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467544" y="3872081"/>
            <a:ext cx="1707289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intensity (C)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19672" y="1124744"/>
            <a:ext cx="6408712" cy="2434043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539552" y="1351801"/>
            <a:ext cx="1613216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Cold pool 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depth </a:t>
            </a:r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(h) </a:t>
            </a:r>
            <a:endParaRPr lang="zh-TW" altLang="en-US" sz="12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699916" y="11836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605512" y="1196752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2699792" y="3727698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5605388" y="374076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92216" y="6144328"/>
            <a:ext cx="5616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Shading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Encloses minimum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maximum values in the 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domain</a:t>
            </a:r>
          </a:p>
          <a:p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plus symbols : Observed values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3787532" y="1335251"/>
            <a:ext cx="0" cy="20217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直線接點 21"/>
          <p:cNvCxnSpPr/>
          <p:nvPr/>
        </p:nvCxnSpPr>
        <p:spPr>
          <a:xfrm>
            <a:off x="6698332" y="1336561"/>
            <a:ext cx="0" cy="20217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直線接點 23"/>
          <p:cNvCxnSpPr/>
          <p:nvPr/>
        </p:nvCxnSpPr>
        <p:spPr>
          <a:xfrm>
            <a:off x="3795544" y="3876288"/>
            <a:ext cx="0" cy="20217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直線接點 24"/>
          <p:cNvCxnSpPr/>
          <p:nvPr/>
        </p:nvCxnSpPr>
        <p:spPr>
          <a:xfrm>
            <a:off x="6706344" y="3877598"/>
            <a:ext cx="0" cy="202174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437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5" t="20462" r="24989" b="35710"/>
          <a:stretch/>
        </p:blipFill>
        <p:spPr bwMode="auto">
          <a:xfrm>
            <a:off x="1155793" y="1628800"/>
            <a:ext cx="6832413" cy="396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971600" y="1136283"/>
                <a:ext cx="7344816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Line-averaged s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oundings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400" b="0" i="1" dirty="0" smtClean="0">
                            <a:latin typeface="Cambria Math"/>
                          </a:rPr>
                          <m:t>𝑥</m:t>
                        </m:r>
                      </m:e>
                      <m:sub>
                        <m:r>
                          <a:rPr lang="en-US" altLang="zh-TW" sz="1400" b="0" i="1" dirty="0" smtClean="0">
                            <a:latin typeface="Cambria Math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(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trailing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stratiform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region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t=5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using </a:t>
                </a:r>
                <a14:m>
                  <m:oMath xmlns:m="http://schemas.openxmlformats.org/officeDocument/2006/math">
                    <m:r>
                      <a:rPr lang="en-US" altLang="zh-TW" sz="14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b="0" i="1" smtClean="0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600" y="1136283"/>
                <a:ext cx="7344816" cy="307777"/>
              </a:xfrm>
              <a:prstGeom prst="rect">
                <a:avLst/>
              </a:prstGeom>
              <a:blipFill rotWithShape="1">
                <a:blip r:embed="rId4"/>
                <a:stretch>
                  <a:fillRect l="-83" t="-1961" b="-1764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字方塊 6"/>
          <p:cNvSpPr txBox="1"/>
          <p:nvPr/>
        </p:nvSpPr>
        <p:spPr>
          <a:xfrm>
            <a:off x="2052608" y="1577112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342749" y="158425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235397" y="5703639"/>
            <a:ext cx="20810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hin lines: </a:t>
            </a:r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bserved sounding</a:t>
            </a:r>
          </a:p>
          <a:p>
            <a:r>
              <a:rPr lang="en-US" altLang="zh-TW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TW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hick lines : Model sounding</a:t>
            </a:r>
            <a:endParaRPr lang="zh-TW" alt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83568" y="769170"/>
            <a:ext cx="10967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Soundings</a:t>
            </a:r>
            <a:endParaRPr lang="zh-TW" altLang="en-US" sz="1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040400" y="4437112"/>
            <a:ext cx="1080121" cy="597271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矩形 11"/>
          <p:cNvSpPr/>
          <p:nvPr/>
        </p:nvSpPr>
        <p:spPr>
          <a:xfrm>
            <a:off x="6331560" y="4462615"/>
            <a:ext cx="1080121" cy="597271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1780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804808"/>
          </a:xfrm>
        </p:spPr>
        <p:txBody>
          <a:bodyPr>
            <a:normAutofit/>
          </a:bodyPr>
          <a:lstStyle/>
          <a:p>
            <a:r>
              <a:rPr lang="en-US" altLang="zh-TW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633408"/>
                <a:ext cx="8784976" cy="6224592"/>
              </a:xfrm>
            </p:spPr>
            <p:txBody>
              <a:bodyPr>
                <a:normAutofit lnSpcReduction="10000"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 to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have a greater impact overall than the changes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microphysical setup.</a:t>
                </a:r>
              </a:p>
              <a:p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precipitation decreases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 horizontal grid spacing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decreases.   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(specifically, surface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precipitation is 10%–30% lower with 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0.25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than with 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4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 km. This result can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explained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changes in condensation and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evaporation)</a:t>
                </a:r>
              </a:p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ecreasing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typically leads to larger evaporation, and most of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change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attributable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evaporation of cloud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(not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rainwater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Changes in the total surface area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 clouds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and enhanced entrainment/detrainment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because of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resolved turbulence, seem to be primarily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responsible for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increase in cloud water evaporation with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decreasing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endParaRPr lang="en-US" altLang="zh-TW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moment (1M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specification of microphysics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produces less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realistic results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Because rainwater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evaporates too quickly </a:t>
                </a:r>
              </a:p>
              <a:p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Also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accounts for a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buoyancy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bias 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the cold pool, and higher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humidity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compared to both observations and the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2M runs).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Simulations with </a:t>
                </a:r>
                <a:r>
                  <a:rPr lang="en-US" altLang="zh-TW" sz="1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(instead of hail) produce convective regions that are too wide and have lower reflectivity.</a:t>
                </a:r>
              </a:p>
              <a:p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Which is primarily attributable to the slower fall velocity of </a:t>
                </a:r>
                <a:r>
                  <a:rPr lang="en-US" altLang="zh-TW" sz="18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compared to hail.</a:t>
                </a:r>
              </a:p>
              <a:p>
                <a:endParaRPr lang="en-US" altLang="zh-TW" sz="18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comparing against </a:t>
                </a:r>
                <a:r>
                  <a:rPr lang="en-US" altLang="zh-TW" sz="18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rawinsonde</a:t>
                </a:r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data collected during VORTEX2, the simulation with </a:t>
                </a:r>
                <a14:m>
                  <m:oMath xmlns:m="http://schemas.openxmlformats.org/officeDocument/2006/math">
                    <m:r>
                      <a:rPr lang="en-US" altLang="zh-TW" sz="1800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0.25 km, double moment microphysics, and hail as the dense ice species is the most realistic. This run (2M-HAIL) stands out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633408"/>
                <a:ext cx="8784976" cy="6224592"/>
              </a:xfrm>
              <a:blipFill rotWithShape="1">
                <a:blip r:embed="rId2"/>
                <a:stretch>
                  <a:fillRect l="-416" t="-881" r="-97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-4645024" y="4005064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sensitivities are found to be qualitatively similar for the different grid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spacings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This result suggests that model users can test microphysical sensitivity at lower resolution and get qualitatively consistent results. However, quantitative differences are apparent for higher resolution.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-4673624" y="692696"/>
                <a:ext cx="4572000" cy="230832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TW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Surface precipitation decreases as horizontal grid spacing decreases.   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(specifically, surface precipitation is 10%–30% lower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0.25 km than with 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i="1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 km. This result can be explained by changes in condensation and evaporation)</a:t>
                </a: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673624" y="692696"/>
                <a:ext cx="4572000" cy="2308324"/>
              </a:xfrm>
              <a:prstGeom prst="rect">
                <a:avLst/>
              </a:prstGeom>
              <a:blipFill rotWithShape="1">
                <a:blip r:embed="rId3"/>
                <a:stretch>
                  <a:fillRect l="-1733" t="-2116" b="-34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797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-99392"/>
            <a:ext cx="8229600" cy="804808"/>
          </a:xfrm>
        </p:spPr>
        <p:txBody>
          <a:bodyPr>
            <a:normAutofit/>
          </a:bodyPr>
          <a:lstStyle/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633408"/>
                <a:ext cx="8784976" cy="6093296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1800" dirty="0" smtClean="0"/>
                  <a:t>By comparing against </a:t>
                </a:r>
                <a:r>
                  <a:rPr lang="en-US" altLang="zh-TW" sz="1800" dirty="0" err="1"/>
                  <a:t>rawinsonde</a:t>
                </a:r>
                <a:r>
                  <a:rPr lang="en-US" altLang="zh-TW" sz="1800" dirty="0"/>
                  <a:t> data collected </a:t>
                </a:r>
                <a:r>
                  <a:rPr lang="en-US" altLang="zh-TW" sz="1800" dirty="0" smtClean="0"/>
                  <a:t>during VORTEX2</a:t>
                </a:r>
                <a:r>
                  <a:rPr lang="en-US" altLang="zh-TW" sz="1800" dirty="0"/>
                  <a:t>, the simulation with </a:t>
                </a:r>
                <a14:m>
                  <m:oMath xmlns:m="http://schemas.openxmlformats.org/officeDocument/2006/math">
                    <m:r>
                      <a:rPr lang="en-US" altLang="zh-TW" sz="1800" i="1" smtClean="0">
                        <a:latin typeface="Cambria Math"/>
                        <a:ea typeface="Cambria Math"/>
                      </a:rPr>
                      <m:t>∆</m:t>
                    </m:r>
                    <m:r>
                      <a:rPr lang="en-US" altLang="zh-TW" sz="1800" b="0" i="1" smtClean="0">
                        <a:latin typeface="Cambria Math"/>
                        <a:ea typeface="Cambria Math"/>
                      </a:rPr>
                      <m:t>𝑥</m:t>
                    </m:r>
                  </m:oMath>
                </a14:m>
                <a:r>
                  <a:rPr lang="en-US" altLang="zh-TW" sz="1800" dirty="0" smtClean="0"/>
                  <a:t> = </a:t>
                </a:r>
                <a:r>
                  <a:rPr lang="en-US" altLang="zh-TW" sz="1800" dirty="0"/>
                  <a:t>0.25 km, </a:t>
                </a:r>
                <a:r>
                  <a:rPr lang="en-US" altLang="zh-TW" sz="1800" dirty="0" smtClean="0"/>
                  <a:t>double moment</a:t>
                </a:r>
                <a:r>
                  <a:rPr lang="en-US" altLang="zh-TW" sz="1800" dirty="0"/>
                  <a:t> </a:t>
                </a:r>
                <a:r>
                  <a:rPr lang="en-US" altLang="zh-TW" sz="1800" dirty="0" smtClean="0"/>
                  <a:t>microphysics</a:t>
                </a:r>
                <a:r>
                  <a:rPr lang="en-US" altLang="zh-TW" sz="1800" dirty="0"/>
                  <a:t>, and hail as the dense ice species </a:t>
                </a:r>
                <a:r>
                  <a:rPr lang="en-US" altLang="zh-TW" sz="1800" dirty="0" smtClean="0"/>
                  <a:t>is the most </a:t>
                </a:r>
                <a:r>
                  <a:rPr lang="en-US" altLang="zh-TW" sz="1800" dirty="0"/>
                  <a:t>realistic. This run (2M-HAIL) stands out </a:t>
                </a:r>
                <a:r>
                  <a:rPr lang="en-US" altLang="zh-TW" sz="1800" dirty="0" smtClean="0"/>
                  <a:t>.</a:t>
                </a:r>
              </a:p>
              <a:p>
                <a:r>
                  <a:rPr lang="en-US" altLang="zh-TW" sz="1800" dirty="0" smtClean="0"/>
                  <a:t>(</a:t>
                </a:r>
                <a:r>
                  <a:rPr lang="en-US" altLang="zh-TW" sz="1800" dirty="0" err="1"/>
                  <a:t>i</a:t>
                </a:r>
                <a:r>
                  <a:rPr lang="en-US" altLang="zh-TW" sz="1800" dirty="0"/>
                  <a:t>) it has realistic convective, transition, and trailing </a:t>
                </a:r>
                <a:r>
                  <a:rPr lang="en-US" altLang="zh-TW" sz="1800" dirty="0" err="1" smtClean="0"/>
                  <a:t>stratiform</a:t>
                </a:r>
                <a:r>
                  <a:rPr lang="en-US" altLang="zh-TW" sz="1800" dirty="0"/>
                  <a:t> </a:t>
                </a:r>
                <a:r>
                  <a:rPr lang="en-US" altLang="zh-TW" sz="1800" dirty="0" smtClean="0"/>
                  <a:t>regions,</a:t>
                </a:r>
              </a:p>
              <a:p>
                <a:r>
                  <a:rPr lang="en-US" altLang="zh-TW" sz="1800" dirty="0" smtClean="0"/>
                  <a:t> </a:t>
                </a:r>
                <a:r>
                  <a:rPr lang="en-US" altLang="zh-TW" sz="1800" dirty="0"/>
                  <a:t>(ii) the depth, intensity, and distribution </a:t>
                </a:r>
                <a:r>
                  <a:rPr lang="en-US" altLang="zh-TW" sz="1800" dirty="0" smtClean="0"/>
                  <a:t>of the </a:t>
                </a:r>
                <a:r>
                  <a:rPr lang="en-US" altLang="zh-TW" sz="1800" dirty="0"/>
                  <a:t>surface-based cold pool compare favorably with </a:t>
                </a:r>
                <a:r>
                  <a:rPr lang="en-US" altLang="zh-TW" sz="1800" dirty="0" smtClean="0"/>
                  <a:t>observations, and </a:t>
                </a:r>
              </a:p>
              <a:p>
                <a:r>
                  <a:rPr lang="en-US" altLang="zh-TW" sz="1800" dirty="0" smtClean="0"/>
                  <a:t>(</a:t>
                </a:r>
                <a:r>
                  <a:rPr lang="en-US" altLang="zh-TW" sz="1800" dirty="0"/>
                  <a:t>iii) it has reasonably low values of </a:t>
                </a:r>
                <a:r>
                  <a:rPr lang="en-US" altLang="zh-TW" sz="1800" dirty="0" smtClean="0"/>
                  <a:t>relative humidity </a:t>
                </a:r>
                <a:r>
                  <a:rPr lang="en-US" altLang="zh-TW" sz="1800" dirty="0"/>
                  <a:t>at low levels (z, 4 km) in the trailing </a:t>
                </a:r>
                <a:r>
                  <a:rPr lang="en-US" altLang="zh-TW" sz="1800" dirty="0" err="1" smtClean="0"/>
                  <a:t>stratiform</a:t>
                </a:r>
                <a:r>
                  <a:rPr lang="en-US" altLang="zh-TW" sz="1800" dirty="0"/>
                  <a:t> </a:t>
                </a:r>
                <a:r>
                  <a:rPr lang="en-US" altLang="zh-TW" sz="1800" dirty="0" smtClean="0"/>
                  <a:t>region</a:t>
                </a:r>
                <a:r>
                  <a:rPr lang="en-US" altLang="zh-TW" sz="1800" dirty="0"/>
                  <a:t>.</a:t>
                </a:r>
                <a:endParaRPr lang="zh-TW" altLang="en-US" sz="18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633408"/>
                <a:ext cx="8784976" cy="6093296"/>
              </a:xfrm>
              <a:blipFill rotWithShape="1">
                <a:blip r:embed="rId2"/>
                <a:stretch>
                  <a:fillRect l="-416" t="-50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651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28875"/>
                <a:ext cx="8435280" cy="5868477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TWO-MOMENT SCHEME</a:t>
                </a:r>
                <a:endParaRPr lang="en-US" altLang="zh-TW" sz="1600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two-moment bulk cloud microphysics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scheme predicts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mixing ratios and number concentrations of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five hydrometeor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species: cloud droplets, cloud ice, snow,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rain, and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either </a:t>
                </a:r>
                <a:r>
                  <a:rPr lang="en-US" altLang="zh-TW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or hail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hydrometeor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size distributions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treated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using gamma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functions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TW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00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TW" altLang="en-US" sz="1600" i="1" smtClean="0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altLang="zh-TW" sz="16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D is the particle diameter,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zh-TW" altLang="en-US" sz="1600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zh-TW" altLang="en-US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the intercept, shape, and slope </a:t>
                </a: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parameters, respectively.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zh-TW" altLang="en-US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free parameters that are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determined from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predicted mixing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ratio(</a:t>
                </a:r>
                <a14:m>
                  <m:oMath xmlns:m="http://schemas.openxmlformats.org/officeDocument/2006/math">
                    <m:r>
                      <a:rPr lang="en-US" altLang="zh-TW" sz="1600" i="1" dirty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number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concentration(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for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each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species</a:t>
                </a:r>
              </a:p>
              <a:p>
                <a14:m>
                  <m:oMath xmlns:m="http://schemas.openxmlformats.org/officeDocument/2006/math">
                    <m:r>
                      <a:rPr lang="zh-TW" altLang="en-US" sz="1600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𝑐𝑁</m:t>
                            </m:r>
                            <m:r>
                              <m:rPr>
                                <m:sty m:val="p"/>
                              </m:rPr>
                              <a:rPr lang="el-GR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a:rPr lang="en-US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zh-TW" sz="1600" b="0" i="1" smtClean="0">
                                <a:latin typeface="Cambria Math"/>
                              </a:rPr>
                              <m:t>4)</m:t>
                            </m:r>
                          </m:num>
                          <m:den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  <m:r>
                              <m:rPr>
                                <m:sty m:val="p"/>
                              </m:rPr>
                              <a:rPr lang="el-GR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b="0" i="1" smtClean="0">
                                <a:latin typeface="Cambria Math"/>
                              </a:rPr>
                              <m:t>+1)</m:t>
                            </m:r>
                          </m:den>
                        </m:f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altLang="zh-TW" sz="160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sSup>
                          <m:sSupPr>
                            <m:ctrlPr>
                              <a:rPr lang="en-US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1600" i="1" dirty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TW" sz="1600" i="1">
                            <a:latin typeface="Cambria Math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0" indent="0">
                  <a:buNone/>
                </a:pPr>
                <a:r>
                  <a:rPr lang="en-US" altLang="zh-TW" sz="14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400" i="1" dirty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the Euler gamma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function</a:t>
                </a:r>
                <a:r>
                  <a:rPr lang="zh-TW" alt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,and c, d are from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power-law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mass– diameter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relationship of the </a:t>
                </a: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hydrometeors for each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species, where </a:t>
                </a:r>
                <a14:m>
                  <m:oMath xmlns:m="http://schemas.openxmlformats.org/officeDocument/2006/math">
                    <m:r>
                      <a:rPr lang="en-US" altLang="zh-TW" sz="1400" b="0" i="1" smtClean="0">
                        <a:latin typeface="Cambria Math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TW" sz="14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r>
                      <a:rPr lang="en-US" altLang="zh-TW" sz="1400" b="0" i="1" smtClean="0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TW" sz="1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TW" sz="1400" b="0" i="1" smtClean="0">
                            <a:latin typeface="Cambria Math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All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 are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assumed to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 spheres for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simplicity.</a:t>
                </a:r>
              </a:p>
              <a:p>
                <a:pPr marL="0" indent="0">
                  <a:buNone/>
                </a:pPr>
                <a:endParaRPr lang="en-US" altLang="zh-TW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400" b="1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ONE-MOMENT SCHEME</a:t>
                </a:r>
                <a:endParaRPr lang="en-US" altLang="zh-TW" sz="1600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is specified for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rain, snow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en-US" altLang="zh-TW" sz="16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and N and</a:t>
                </a:r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16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derived from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predicted </a:t>
                </a:r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q and specified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zh-TW" sz="16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1600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28875"/>
                <a:ext cx="8435280" cy="5868477"/>
              </a:xfrm>
              <a:blipFill rotWithShape="1">
                <a:blip r:embed="rId2"/>
                <a:stretch>
                  <a:fillRect l="-217" t="-1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/>
          <p:cNvSpPr txBox="1">
            <a:spLocks/>
          </p:cNvSpPr>
          <p:nvPr/>
        </p:nvSpPr>
        <p:spPr>
          <a:xfrm>
            <a:off x="467544" y="227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31672" r="48928" b="47865"/>
          <a:stretch/>
        </p:blipFill>
        <p:spPr bwMode="auto">
          <a:xfrm>
            <a:off x="4576754" y="5661248"/>
            <a:ext cx="374477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761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AND GRAUPEL MICROPHYSICS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differences between the hail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versions of the scheme are the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and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fall speed–size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relationships</a:t>
                </a: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 the impact of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assuming either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or hail for the dense (rimed)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ice species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setting the bulk particle density to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either a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lower value appropriate for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</a:t>
                </a: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Medium-density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(400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following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Reisner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(1998) </a:t>
                </a: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High-density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(900 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similar to Lin et al. (1983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fall speed–size relationship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given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a power law,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𝑎𝐷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a =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1−</m:t>
                        </m:r>
                        <m:r>
                          <a:rPr lang="en-US" altLang="zh-TW" sz="1600" b="0" i="1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b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=0.37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following the relationship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 Locatelli </a:t>
                </a: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and Hobbs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(1974) for lump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For hail, a =114.5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1−</m:t>
                        </m:r>
                        <m:r>
                          <a:rPr lang="en-US" altLang="zh-TW" sz="1600" b="0" i="1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altLang="zh-TW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b=0.5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following Matson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Huggins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  <a:blipFill rotWithShape="1">
                <a:blip r:embed="rId2"/>
                <a:stretch>
                  <a:fillRect l="-217" t="-339" r="-21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/>
          <p:cNvSpPr txBox="1">
            <a:spLocks/>
          </p:cNvSpPr>
          <p:nvPr/>
        </p:nvSpPr>
        <p:spPr>
          <a:xfrm>
            <a:off x="467544" y="227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98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AND GRAUPEL MICROPHYSICS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differences between the hail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versions of the scheme are the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density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and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fall speed–size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relationships</a:t>
                </a: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BULK DENSITY</a:t>
                </a: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Medium-density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(400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              following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Reisner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(1998)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High-density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(900 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             similar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Lin et al. (1983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).</a:t>
                </a:r>
              </a:p>
              <a:p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FALL SPEED–SIZE RELATIONSHIP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           </a:t>
                </a:r>
                <a:r>
                  <a:rPr lang="en-US" altLang="zh-TW" sz="1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8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800" b="0" i="1" dirty="0" smtClean="0">
                            <a:latin typeface="Cambria Math"/>
                          </a:rPr>
                          <m:t>𝑎𝐷</m:t>
                        </m:r>
                      </m:e>
                      <m:sup>
                        <m:r>
                          <a:rPr lang="en-US" altLang="zh-TW" sz="1800" b="0" i="1" dirty="0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endParaRPr lang="en-US" altLang="zh-TW" sz="1800" b="0" dirty="0" smtClean="0">
                  <a:latin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19.3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1−</m:t>
                        </m:r>
                        <m:r>
                          <a:rPr lang="en-US" altLang="zh-TW" sz="1600" b="0" i="1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and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=0.37                 following Locatelli and Hobbs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(1974)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    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a =114.5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1−</m:t>
                        </m:r>
                        <m:r>
                          <a:rPr lang="en-US" altLang="zh-TW" sz="1600" b="0" i="1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altLang="zh-TW" sz="1600" b="0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b=0.5                    following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Matson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Huggins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  <a:blipFill rotWithShape="1">
                <a:blip r:embed="rId2"/>
                <a:stretch>
                  <a:fillRect l="-361" t="-3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/>
          <p:cNvSpPr txBox="1">
            <a:spLocks/>
          </p:cNvSpPr>
          <p:nvPr/>
        </p:nvSpPr>
        <p:spPr>
          <a:xfrm>
            <a:off x="467544" y="227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5472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22785"/>
            <a:ext cx="8229600" cy="70609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556792"/>
                <a:ext cx="5751537" cy="4608512"/>
              </a:xfrm>
            </p:spPr>
            <p:txBody>
              <a:bodyPr>
                <a:normAutofit/>
              </a:bodyPr>
              <a:lstStyle/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 version 1 (CM1)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[3D non-hydrostatic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numerical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model] </a:t>
                </a: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Along-line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(y) direction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Periodic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lateral boundary conditions A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cross-line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(x)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direction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Open boundary conditions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domain size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</a:t>
                </a:r>
                <a:r>
                  <a:rPr lang="nn-NO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576 </a:t>
                </a:r>
                <a:r>
                  <a:rPr lang="nn-NO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</a:t>
                </a:r>
                <a14:m>
                  <m:oMath xmlns:m="http://schemas.openxmlformats.org/officeDocument/2006/math">
                    <m:r>
                      <a:rPr lang="nn-NO" altLang="zh-TW" sz="16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nn-NO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nn-NO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144 </a:t>
                </a:r>
                <a:r>
                  <a:rPr lang="nn-NO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km </a:t>
                </a:r>
                <a14:m>
                  <m:oMath xmlns:m="http://schemas.openxmlformats.org/officeDocument/2006/math">
                    <m:r>
                      <a:rPr lang="nn-NO" altLang="zh-TW" sz="1600" i="1" smtClean="0">
                        <a:latin typeface="Cambria Math"/>
                        <a:ea typeface="Cambria Math"/>
                      </a:rPr>
                      <m:t>× </m:t>
                    </m:r>
                  </m:oMath>
                </a14:m>
                <a:r>
                  <a:rPr lang="nn-NO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25 km</a:t>
                </a:r>
                <a:r>
                  <a:rPr lang="nn-NO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Horizontal grid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spacings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altLang="zh-TW" sz="1600" i="1" dirty="0" smtClean="0">
                        <a:latin typeface="Cambria Math"/>
                        <a:ea typeface="Cambria Math"/>
                      </a:rPr>
                      <m:t>∆</m:t>
                    </m:r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4, 1, and 0.25 km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ertical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grid spacing: 100 levels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[increasing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from 100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400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m]</a:t>
                </a: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time step of 3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</a:t>
                </a: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squall line is initialized with a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pool.</a:t>
                </a: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 perturbations  :</a:t>
                </a:r>
                <a14:m>
                  <m:oMath xmlns:m="http://schemas.openxmlformats.org/officeDocument/2006/math">
                    <m:r>
                      <a:rPr lang="en-US" altLang="zh-TW" sz="1600" i="1" smtClean="0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 K </a:t>
                </a:r>
              </a:p>
              <a:p>
                <a:pPr marL="0" indent="0">
                  <a:buNone/>
                </a:pP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556792"/>
                <a:ext cx="5751537" cy="4608512"/>
              </a:xfrm>
              <a:blipFill rotWithShape="1">
                <a:blip r:embed="rId3"/>
                <a:stretch>
                  <a:fillRect l="-424" t="-397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矩形 3"/>
          <p:cNvSpPr/>
          <p:nvPr/>
        </p:nvSpPr>
        <p:spPr>
          <a:xfrm>
            <a:off x="251520" y="908720"/>
            <a:ext cx="1685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TW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 setup</a:t>
            </a:r>
            <a:endParaRPr lang="zh-TW" altLang="en-US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08" t="22476" r="66437" b="46540"/>
          <a:stretch/>
        </p:blipFill>
        <p:spPr bwMode="auto">
          <a:xfrm>
            <a:off x="5989892" y="1058615"/>
            <a:ext cx="2729116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7" t="24861" r="50317" b="49225"/>
          <a:stretch/>
        </p:blipFill>
        <p:spPr bwMode="auto">
          <a:xfrm>
            <a:off x="6219081" y="4157415"/>
            <a:ext cx="2601391" cy="259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-3348881" y="4853113"/>
                <a:ext cx="3359325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Random temperature perturbations  :</a:t>
                </a:r>
                <a14:m>
                  <m:oMath xmlns:m="http://schemas.openxmlformats.org/officeDocument/2006/math">
                    <m:r>
                      <a:rPr lang="en-US" altLang="zh-TW" i="1">
                        <a:latin typeface="Cambria Math"/>
                        <a:ea typeface="Cambria Math"/>
                      </a:rPr>
                      <m:t>±</m:t>
                    </m:r>
                  </m:oMath>
                </a14:m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0.2 K  are inserted near </a:t>
                </a:r>
                <a:r>
                  <a:rPr lang="en-US" altLang="zh-TW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edge of the cold pool to initiate three-dimensional motions.</a:t>
                </a:r>
                <a:endParaRPr lang="zh-TW" alt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348881" y="4853113"/>
                <a:ext cx="3359325" cy="1477328"/>
              </a:xfrm>
              <a:prstGeom prst="rect">
                <a:avLst/>
              </a:prstGeom>
              <a:blipFill rotWithShape="1">
                <a:blip r:embed="rId5"/>
                <a:stretch>
                  <a:fillRect l="-1633" t="-2066" r="-726" b="-5785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7537292" y="1556792"/>
                <a:ext cx="1427196" cy="25763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5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CAPE=4200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050" b="1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05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𝑱𝒌𝒈</m:t>
                        </m:r>
                      </m:e>
                      <m:sup>
                        <m:r>
                          <a:rPr lang="en-US" altLang="zh-TW" sz="105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altLang="zh-TW" sz="1050" b="1" i="1" smtClean="0">
                            <a:latin typeface="Cambria Math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endParaRPr lang="zh-TW" altLang="en-US" sz="105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7292" y="1556792"/>
                <a:ext cx="1427196" cy="257635"/>
              </a:xfrm>
              <a:prstGeom prst="rect">
                <a:avLst/>
              </a:prstGeom>
              <a:blipFill rotWithShape="1">
                <a:blip r:embed="rId6"/>
                <a:stretch>
                  <a:fillRect b="-888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064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-2738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microphysics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" t="43619" r="7856" b="25334"/>
          <a:stretch/>
        </p:blipFill>
        <p:spPr bwMode="auto">
          <a:xfrm>
            <a:off x="816496" y="977279"/>
            <a:ext cx="7787952" cy="174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539552" y="724054"/>
            <a:ext cx="34227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microphysical sensitivity simulations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39552" y="1993032"/>
            <a:ext cx="8147248" cy="4662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 t="14952" r="15357" b="4190"/>
          <a:stretch/>
        </p:blipFill>
        <p:spPr bwMode="auto">
          <a:xfrm>
            <a:off x="1810933" y="2578355"/>
            <a:ext cx="5522134" cy="409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/>
        </p:nvSpPr>
        <p:spPr>
          <a:xfrm>
            <a:off x="750032" y="1344960"/>
            <a:ext cx="7854416" cy="648072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矩形 11"/>
              <p:cNvSpPr/>
              <p:nvPr/>
            </p:nvSpPr>
            <p:spPr>
              <a:xfrm>
                <a:off x="539552" y="2227557"/>
                <a:ext cx="8208912" cy="307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71450" indent="-1714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Hovm</m:t>
                    </m:r>
                    <m:acc>
                      <m:accPr>
                        <m:chr m:val="̈"/>
                        <m:ctrlPr>
                          <a:rPr lang="en-US" altLang="zh-TW" sz="1400" i="1" smtClean="0">
                            <a:latin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TW" sz="1400" b="0" i="0" smtClean="0">
                            <a:latin typeface="Cambria Math"/>
                          </a:rPr>
                          <m:t>o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TW" sz="1400" b="0" i="0" smtClean="0">
                        <a:latin typeface="Cambria Math"/>
                      </a:rPr>
                      <m:t>ller</m:t>
                    </m:r>
                    <m:r>
                      <a:rPr lang="en-US" altLang="zh-TW" sz="1400" b="0" i="0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diagrams of line-averaged reflectivity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</a:t>
                </a:r>
                <a:r>
                  <a:rPr lang="en-US" altLang="zh-TW" sz="1400" b="1" i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Z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en-US" altLang="zh-TW" sz="1400" dirty="0" smtClean="0"/>
                  <a:t> </a:t>
                </a:r>
                <a:r>
                  <a:rPr lang="en-US" altLang="zh-TW" sz="1200" dirty="0" smtClean="0"/>
                  <a:t> </a:t>
                </a:r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(at </a:t>
                </a:r>
                <a:r>
                  <a:rPr lang="en-US" altLang="zh-TW" sz="105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lowest model level using  </a:t>
                </a:r>
                <a14:m>
                  <m:oMath xmlns:m="http://schemas.openxmlformats.org/officeDocument/2006/math">
                    <m:r>
                      <a:rPr lang="en-US" altLang="zh-TW" sz="105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050" b="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altLang="zh-TW" sz="105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km) </a:t>
                </a:r>
                <a:endParaRPr lang="zh-TW" altLang="en-US" sz="105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矩形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552" y="2227557"/>
                <a:ext cx="8208912" cy="307777"/>
              </a:xfrm>
              <a:prstGeom prst="rect">
                <a:avLst/>
              </a:prstGeom>
              <a:blipFill rotWithShape="1">
                <a:blip r:embed="rId5"/>
                <a:stretch>
                  <a:fillRect l="-149" t="-3922" b="-1568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-3636912" y="1387479"/>
                <a:ext cx="36369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/>
                  <a:t>All simulations use </a:t>
                </a:r>
                <a:r>
                  <a:rPr lang="en-US" altLang="zh-TW" sz="1200" b="1" u="sng" dirty="0"/>
                  <a:t>2M ice crystals </a:t>
                </a:r>
                <a:r>
                  <a:rPr lang="en-US" altLang="zh-TW" sz="1200" dirty="0"/>
                  <a:t>and </a:t>
                </a:r>
                <a:r>
                  <a:rPr lang="en-US" altLang="zh-TW" sz="1200" b="1" u="sng" dirty="0"/>
                  <a:t>1M cloud </a:t>
                </a:r>
                <a:r>
                  <a:rPr lang="en-US" altLang="zh-TW" sz="1200" b="1" u="sng" dirty="0" smtClean="0"/>
                  <a:t>water</a:t>
                </a:r>
              </a:p>
              <a:p>
                <a:r>
                  <a:rPr lang="en-US" altLang="zh-TW" sz="1200" dirty="0" smtClean="0"/>
                  <a:t>(</a:t>
                </a:r>
                <a:r>
                  <a:rPr lang="en-US" altLang="zh-TW" sz="1200" dirty="0"/>
                  <a:t>with fixed </a:t>
                </a:r>
                <a:r>
                  <a:rPr lang="en-US" altLang="zh-TW" sz="1200" u="sng" dirty="0"/>
                  <a:t>number concentration of 300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u="sng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u="sng" dirty="0">
                            <a:latin typeface="Cambria Math"/>
                          </a:rPr>
                          <m:t>𝑐𝑚</m:t>
                        </m:r>
                      </m:e>
                      <m:sup>
                        <m:r>
                          <a:rPr lang="en-US" altLang="zh-TW" sz="1200" i="1" u="sng" dirty="0">
                            <a:latin typeface="Cambria Math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en-US" altLang="zh-TW" sz="1200" dirty="0"/>
                  <a:t>).</a:t>
                </a:r>
                <a:endParaRPr lang="zh-TW" altLang="en-US" sz="1200" dirty="0"/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36912" y="1387479"/>
                <a:ext cx="3636912" cy="461665"/>
              </a:xfrm>
              <a:prstGeom prst="rect">
                <a:avLst/>
              </a:prstGeom>
              <a:blipFill rotWithShape="1">
                <a:blip r:embed="rId6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矩形 15"/>
          <p:cNvSpPr/>
          <p:nvPr/>
        </p:nvSpPr>
        <p:spPr>
          <a:xfrm>
            <a:off x="1619672" y="2535334"/>
            <a:ext cx="6120680" cy="19017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接點 18"/>
          <p:cNvCxnSpPr/>
          <p:nvPr/>
        </p:nvCxnSpPr>
        <p:spPr>
          <a:xfrm>
            <a:off x="2123728" y="3458715"/>
            <a:ext cx="2489448" cy="0"/>
          </a:xfrm>
          <a:prstGeom prst="line">
            <a:avLst/>
          </a:prstGeom>
          <a:ln w="19050">
            <a:solidFill>
              <a:schemeClr val="accent1"/>
            </a:solidFill>
            <a:prstDash val="sys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矩形 21"/>
          <p:cNvSpPr/>
          <p:nvPr/>
        </p:nvSpPr>
        <p:spPr>
          <a:xfrm>
            <a:off x="1616900" y="4429100"/>
            <a:ext cx="6120680" cy="19017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3" name="矩形 22"/>
          <p:cNvSpPr/>
          <p:nvPr/>
        </p:nvSpPr>
        <p:spPr>
          <a:xfrm>
            <a:off x="1619672" y="2535334"/>
            <a:ext cx="2952328" cy="1901778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文字方塊 25"/>
          <p:cNvSpPr txBox="1"/>
          <p:nvPr/>
        </p:nvSpPr>
        <p:spPr>
          <a:xfrm>
            <a:off x="816496" y="2578355"/>
            <a:ext cx="1152128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1337184" y="2578355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337184" y="4489042"/>
            <a:ext cx="564976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TW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矩形 20"/>
              <p:cNvSpPr/>
              <p:nvPr/>
            </p:nvSpPr>
            <p:spPr>
              <a:xfrm>
                <a:off x="-3618556" y="390853"/>
                <a:ext cx="3510036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simplicity, we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define the convective region as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reflectivity </a:t>
                </a:r>
                <a14:m>
                  <m:oMath xmlns:m="http://schemas.openxmlformats.org/officeDocument/2006/math">
                    <m:r>
                      <a:rPr lang="en-US" altLang="zh-TW" sz="1400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dBZ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 the area just behind the surface gust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front.(p212)</a:t>
                </a:r>
                <a:endParaRPr lang="zh-TW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矩形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18556" y="390853"/>
                <a:ext cx="3510036" cy="738664"/>
              </a:xfrm>
              <a:prstGeom prst="rect">
                <a:avLst/>
              </a:prstGeom>
              <a:blipFill rotWithShape="1">
                <a:blip r:embed="rId7"/>
                <a:stretch>
                  <a:fillRect l="-174" t="-826" b="-7438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/>
              <p:cNvSpPr/>
              <p:nvPr/>
            </p:nvSpPr>
            <p:spPr>
              <a:xfrm>
                <a:off x="7524328" y="2227557"/>
                <a:ext cx="1403648" cy="43088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Convective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region </a:t>
                </a:r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algn="ctr"/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reflectivity </a:t>
                </a:r>
                <a14:m>
                  <m:oMath xmlns:m="http://schemas.openxmlformats.org/officeDocument/2006/math">
                    <m:r>
                      <a:rPr lang="en-US" altLang="zh-TW" sz="1100" i="1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&gt;</m:t>
                    </m:r>
                  </m:oMath>
                </a14:m>
                <a:r>
                  <a:rPr lang="en-US" altLang="zh-TW" sz="11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30 </a:t>
                </a:r>
                <a:r>
                  <a:rPr lang="en-US" altLang="zh-TW" sz="11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dBZ</a:t>
                </a:r>
                <a:r>
                  <a:rPr lang="en-US" altLang="zh-TW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zh-TW" altLang="en-US" sz="1100" dirty="0"/>
              </a:p>
            </p:txBody>
          </p:sp>
        </mc:Choice>
        <mc:Fallback xmlns="">
          <p:sp>
            <p:nvSpPr>
              <p:cNvPr id="24" name="矩形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24328" y="2227557"/>
                <a:ext cx="1403648" cy="430887"/>
              </a:xfrm>
              <a:prstGeom prst="rect">
                <a:avLst/>
              </a:prstGeom>
              <a:blipFill rotWithShape="1">
                <a:blip r:embed="rId8"/>
                <a:stretch>
                  <a:fillRect b="-6849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5658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12" grpId="0"/>
      <p:bldP spid="16" grpId="0" animBg="1"/>
      <p:bldP spid="16" grpId="1" animBg="1"/>
      <p:bldP spid="22" grpId="0" animBg="1"/>
      <p:bldP spid="22" grpId="1" animBg="1"/>
      <p:bldP spid="23" grpId="0" animBg="1"/>
      <p:bldP spid="26" grpId="0" animBg="1"/>
      <p:bldP spid="20" grpId="0" animBg="1"/>
      <p:bldP spid="20" grpId="1" animBg="1"/>
      <p:bldP spid="25" grpId="0" animBg="1"/>
      <p:bldP spid="25" grpId="1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2477" r="21071" b="9333"/>
          <a:stretch/>
        </p:blipFill>
        <p:spPr bwMode="auto">
          <a:xfrm>
            <a:off x="3439175" y="3987716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2477" r="49286" b="9333"/>
          <a:stretch/>
        </p:blipFill>
        <p:spPr bwMode="auto">
          <a:xfrm>
            <a:off x="3347864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48818" r="48790" b="12879"/>
          <a:stretch/>
        </p:blipFill>
        <p:spPr bwMode="auto">
          <a:xfrm>
            <a:off x="6092402" y="1453840"/>
            <a:ext cx="2484276" cy="21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4287" r="21071" b="47523"/>
          <a:stretch/>
        </p:blipFill>
        <p:spPr bwMode="auto">
          <a:xfrm>
            <a:off x="755576" y="397454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287" r="49286" b="47523"/>
          <a:stretch/>
        </p:blipFill>
        <p:spPr bwMode="auto">
          <a:xfrm>
            <a:off x="683568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humidity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(%)</a:t>
                </a:r>
                <a:endParaRPr lang="en-US" altLang="zh-TW" sz="1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Relative humidity H</a:t>
                </a:r>
                <a:r>
                  <a:rPr lang="en-US" altLang="zh-TW" sz="12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80%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87624" y="13356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80004" y="1343039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93738" y="38462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7611686" y="1317738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686" y="1317738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48818" r="21368" b="12879"/>
          <a:stretch/>
        </p:blipFill>
        <p:spPr bwMode="auto">
          <a:xfrm>
            <a:off x="6092402" y="3960344"/>
            <a:ext cx="2484276" cy="21687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469425" y="383200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79257" y="123935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6" name="矩形 25"/>
          <p:cNvSpPr/>
          <p:nvPr/>
        </p:nvSpPr>
        <p:spPr>
          <a:xfrm>
            <a:off x="6092402" y="124786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3935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43607" y="306896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3073153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327603" y="556484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226488" y="4114406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3890720" y="4118599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1187624" y="1625978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539721" y="4124441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3528" y="662216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(H) </a:t>
            </a:r>
            <a:endParaRPr lang="zh-TW" altLang="en-US" sz="1600" b="1" u="sng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11438" r="20725" b="5814"/>
          <a:stretch/>
        </p:blipFill>
        <p:spPr bwMode="auto">
          <a:xfrm>
            <a:off x="3032135" y="1082444"/>
            <a:ext cx="2916891" cy="53136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31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48818" r="48790" b="12879"/>
          <a:stretch/>
        </p:blipFill>
        <p:spPr bwMode="auto">
          <a:xfrm>
            <a:off x="6092402" y="1453840"/>
            <a:ext cx="2484276" cy="21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/>
          <p:nvPr/>
        </p:nvSpPr>
        <p:spPr>
          <a:xfrm>
            <a:off x="6092402" y="124786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2477" r="21071" b="9333"/>
          <a:stretch/>
        </p:blipFill>
        <p:spPr bwMode="auto">
          <a:xfrm>
            <a:off x="3439175" y="3987716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2477" r="49286" b="9333"/>
          <a:stretch/>
        </p:blipFill>
        <p:spPr bwMode="auto">
          <a:xfrm>
            <a:off x="3347864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4287" r="21071" b="47523"/>
          <a:stretch/>
        </p:blipFill>
        <p:spPr bwMode="auto">
          <a:xfrm>
            <a:off x="755576" y="397454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287" r="49286" b="47523"/>
          <a:stretch/>
        </p:blipFill>
        <p:spPr bwMode="auto">
          <a:xfrm>
            <a:off x="683568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humidity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(%)</a:t>
                </a:r>
                <a:endParaRPr lang="en-US" altLang="zh-TW" sz="1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Relative humidity H</a:t>
                </a:r>
                <a:r>
                  <a:rPr lang="en-US" altLang="zh-TW" sz="12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80%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87624" y="13356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89529" y="1333514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93738" y="38462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48818" r="21368" b="12879"/>
          <a:stretch/>
        </p:blipFill>
        <p:spPr bwMode="auto">
          <a:xfrm>
            <a:off x="6092402" y="3960344"/>
            <a:ext cx="2484276" cy="21687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469425" y="383200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79257" y="123935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3935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43607" y="306896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3073153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327603" y="556484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3528" y="662216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(H) </a:t>
            </a:r>
            <a:endParaRPr lang="zh-TW" altLang="en-US" sz="1600" b="1" u="sng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11438" r="20725" b="5814"/>
          <a:stretch/>
        </p:blipFill>
        <p:spPr bwMode="auto">
          <a:xfrm>
            <a:off x="8532440" y="1000770"/>
            <a:ext cx="2916891" cy="53136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TW" sz="1200" b="1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km &amp; z</a:t>
                </a:r>
                <a14:m>
                  <m:oMath xmlns:m="http://schemas.openxmlformats.org/officeDocument/2006/math">
                    <m:r>
                      <a:rPr lang="en-US" altLang="zh-TW" sz="1200" b="1" i="1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blipFill rotWithShape="1">
                <a:blip r:embed="rId12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/>
          <p:cNvSpPr/>
          <p:nvPr/>
        </p:nvSpPr>
        <p:spPr>
          <a:xfrm>
            <a:off x="1027286" y="5575826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3720539" y="5575826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999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7" grpId="0" animBg="1"/>
      <p:bldP spid="37" grpId="1" animBg="1"/>
      <p:bldP spid="38" grpId="0" animBg="1"/>
      <p:bldP spid="38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89" t="48818" r="48790" b="12879"/>
          <a:stretch/>
        </p:blipFill>
        <p:spPr bwMode="auto">
          <a:xfrm>
            <a:off x="6092402" y="1453840"/>
            <a:ext cx="2484276" cy="21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矩形 25"/>
          <p:cNvSpPr/>
          <p:nvPr/>
        </p:nvSpPr>
        <p:spPr>
          <a:xfrm>
            <a:off x="6092402" y="124786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52477" r="21071" b="9333"/>
          <a:stretch/>
        </p:blipFill>
        <p:spPr bwMode="auto">
          <a:xfrm>
            <a:off x="3439175" y="3987716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52477" r="49286" b="9333"/>
          <a:stretch/>
        </p:blipFill>
        <p:spPr bwMode="auto">
          <a:xfrm>
            <a:off x="3347864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 t="14287" r="21071" b="47523"/>
          <a:stretch/>
        </p:blipFill>
        <p:spPr bwMode="auto">
          <a:xfrm>
            <a:off x="755576" y="397454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14287" r="49286" b="47523"/>
          <a:stretch/>
        </p:blipFill>
        <p:spPr bwMode="auto">
          <a:xfrm>
            <a:off x="683568" y="1464000"/>
            <a:ext cx="2574007" cy="21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矩形 12"/>
              <p:cNvSpPr/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humidity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 (%)</a:t>
                </a:r>
                <a:endParaRPr lang="en-US" altLang="zh-TW" sz="1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Relative humidity H</a:t>
                </a:r>
                <a:r>
                  <a:rPr lang="en-US" altLang="zh-TW" sz="1200" dirty="0" smtClean="0"/>
                  <a:t> </a:t>
                </a:r>
                <a14:m>
                  <m:oMath xmlns:m="http://schemas.openxmlformats.org/officeDocument/2006/math">
                    <m:r>
                      <a:rPr lang="en-US" altLang="zh-TW" sz="1200" i="1" smtClean="0">
                        <a:latin typeface="Cambria Math"/>
                        <a:ea typeface="Cambria Math"/>
                      </a:rPr>
                      <m:t>&gt;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80%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3" name="矩形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65304"/>
                <a:ext cx="2520280" cy="461665"/>
              </a:xfrm>
              <a:prstGeom prst="rect">
                <a:avLst/>
              </a:prstGeom>
              <a:blipFill rotWithShape="1">
                <a:blip r:embed="rId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字方塊 13"/>
          <p:cNvSpPr txBox="1"/>
          <p:nvPr/>
        </p:nvSpPr>
        <p:spPr>
          <a:xfrm>
            <a:off x="1187624" y="13356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489529" y="1333514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3893738" y="38462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字方塊 19"/>
              <p:cNvSpPr txBox="1"/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文字方塊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9752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6141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1686" y="1327263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8224" y="383127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8192" y="3831369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0" t="48818" r="21368" b="12879"/>
          <a:stretch/>
        </p:blipFill>
        <p:spPr bwMode="auto">
          <a:xfrm>
            <a:off x="6092402" y="3960344"/>
            <a:ext cx="2484276" cy="2168760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9" name="文字方塊 18"/>
          <p:cNvSpPr txBox="1"/>
          <p:nvPr/>
        </p:nvSpPr>
        <p:spPr>
          <a:xfrm>
            <a:off x="6469425" y="383200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3479257" y="123935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3935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43607" y="306896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3073153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327603" y="5564840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/>
          <p:cNvSpPr/>
          <p:nvPr/>
        </p:nvSpPr>
        <p:spPr>
          <a:xfrm>
            <a:off x="323528" y="662216"/>
            <a:ext cx="21563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Relative </a:t>
            </a:r>
            <a:r>
              <a:rPr lang="en-US" altLang="zh-TW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humidity (H) </a:t>
            </a:r>
            <a:endParaRPr lang="zh-TW" altLang="en-US" sz="1600" b="1" u="sng" dirty="0"/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85" t="11438" r="20725" b="5814"/>
          <a:stretch/>
        </p:blipFill>
        <p:spPr bwMode="auto">
          <a:xfrm>
            <a:off x="3041221" y="1025062"/>
            <a:ext cx="2916891" cy="531369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字方塊 1"/>
              <p:cNvSpPr txBox="1"/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TW" sz="1200" b="1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km &amp; z</a:t>
                </a:r>
                <a14:m>
                  <m:oMath xmlns:m="http://schemas.openxmlformats.org/officeDocument/2006/math">
                    <m:r>
                      <a:rPr lang="en-US" altLang="zh-TW" sz="1200" b="1" i="1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文字方塊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blipFill rotWithShape="1">
                <a:blip r:embed="rId12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 36"/>
          <p:cNvSpPr/>
          <p:nvPr/>
        </p:nvSpPr>
        <p:spPr>
          <a:xfrm>
            <a:off x="1027286" y="5575826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8" name="矩形 37"/>
          <p:cNvSpPr/>
          <p:nvPr/>
        </p:nvSpPr>
        <p:spPr>
          <a:xfrm>
            <a:off x="3720539" y="5575826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336504" y="3059434"/>
            <a:ext cx="1080121" cy="308353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9201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5" grpId="0" animBg="1"/>
      <p:bldP spid="25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7" grpId="0" animBg="1"/>
      <p:bldP spid="37" grpId="1" animBg="1"/>
      <p:bldP spid="38" grpId="0" animBg="1"/>
      <p:bldP spid="38" grpId="1" animBg="1"/>
      <p:bldP spid="34" grpId="0" animBg="1"/>
      <p:bldP spid="34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 txBox="1">
            <a:spLocks/>
          </p:cNvSpPr>
          <p:nvPr/>
        </p:nvSpPr>
        <p:spPr>
          <a:xfrm>
            <a:off x="457200" y="116632"/>
            <a:ext cx="8229600" cy="5975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analyses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17560" r="49388" b="50848"/>
          <a:stretch/>
        </p:blipFill>
        <p:spPr bwMode="auto">
          <a:xfrm>
            <a:off x="759714" y="1471231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17560" r="26440" b="50848"/>
          <a:stretch/>
        </p:blipFill>
        <p:spPr bwMode="auto">
          <a:xfrm>
            <a:off x="769874" y="3997297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4" t="49152" r="49388" b="19256"/>
          <a:stretch/>
        </p:blipFill>
        <p:spPr bwMode="auto">
          <a:xfrm>
            <a:off x="3436038" y="1464375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2" t="49152" r="26440" b="19256"/>
          <a:stretch/>
        </p:blipFill>
        <p:spPr bwMode="auto">
          <a:xfrm>
            <a:off x="3457350" y="3995258"/>
            <a:ext cx="2484276" cy="213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t="53156" r="49102" b="14481"/>
          <a:stretch/>
        </p:blipFill>
        <p:spPr bwMode="auto">
          <a:xfrm>
            <a:off x="6084154" y="1475646"/>
            <a:ext cx="2484276" cy="2189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8" t="53156" r="26154" b="14481"/>
          <a:stretch/>
        </p:blipFill>
        <p:spPr bwMode="auto">
          <a:xfrm>
            <a:off x="6094026" y="3995038"/>
            <a:ext cx="2484276" cy="218969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文字方塊 11"/>
          <p:cNvSpPr txBox="1"/>
          <p:nvPr/>
        </p:nvSpPr>
        <p:spPr>
          <a:xfrm>
            <a:off x="1187624" y="132550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3871223" y="1318985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6480004" y="1343039"/>
            <a:ext cx="927720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2M-GRAL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1197784" y="3849216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3893738" y="3856360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2M-HAIL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469425" y="3872644"/>
            <a:ext cx="854955" cy="276999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TW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2195" y="950248"/>
            <a:ext cx="73792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Line-averaged  vertical </a:t>
            </a:r>
            <a:r>
              <a:rPr lang="en-US" altLang="zh-TW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cross sections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[averaged </a:t>
            </a:r>
            <a:r>
              <a:rPr lang="en-US" altLang="zh-TW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over 4–5 </a:t>
            </a:r>
            <a:r>
              <a:rPr lang="en-US" altLang="zh-TW" sz="1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h]</a:t>
            </a:r>
            <a:endParaRPr lang="zh-TW" altLang="en-US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3528" y="662216"/>
            <a:ext cx="1221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Bouncy (B) </a:t>
            </a:r>
            <a:endParaRPr lang="zh-TW" altLang="en-US" sz="16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矩形 19"/>
              <p:cNvSpPr/>
              <p:nvPr/>
            </p:nvSpPr>
            <p:spPr>
              <a:xfrm>
                <a:off x="6408608" y="6185624"/>
                <a:ext cx="252028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Contours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B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uoyancy B 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smtClean="0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b="0" i="1" smtClean="0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Light shading: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</a:t>
                </a:r>
                <a14:m>
                  <m:oMath xmlns:m="http://schemas.openxmlformats.org/officeDocument/2006/math">
                    <m:r>
                      <a:rPr lang="en-US" altLang="zh-TW" sz="1200" i="1" dirty="0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-0.02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shading: B </a:t>
                </a:r>
                <a14:m>
                  <m:oMath xmlns:m="http://schemas.openxmlformats.org/officeDocument/2006/math">
                    <m:r>
                      <a:rPr lang="en-US" altLang="zh-TW" sz="1200" i="1" dirty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-0.3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2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/>
                          </a:rPr>
                          <m:t>𝑚𝑠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</a:rPr>
                          <m:t>−2</m:t>
                        </m:r>
                      </m:sup>
                    </m:sSup>
                  </m:oMath>
                </a14:m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矩形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8608" y="6185624"/>
                <a:ext cx="2520280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6604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字方塊 20"/>
              <p:cNvSpPr txBox="1"/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文字方塊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3927" y="1325500"/>
                <a:ext cx="1031227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字方塊 21"/>
              <p:cNvSpPr txBox="1"/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文字方塊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0316" y="1309400"/>
                <a:ext cx="1009134" cy="276999"/>
              </a:xfrm>
              <a:prstGeom prst="rect">
                <a:avLst/>
              </a:prstGeom>
              <a:blipFill rotWithShape="1">
                <a:blip r:embed="rId7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字方塊 22"/>
              <p:cNvSpPr txBox="1"/>
              <p:nvPr/>
            </p:nvSpPr>
            <p:spPr>
              <a:xfrm>
                <a:off x="7585861" y="1317738"/>
                <a:ext cx="1121963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文字方塊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861" y="1317738"/>
                <a:ext cx="1121963" cy="276999"/>
              </a:xfrm>
              <a:prstGeom prst="rect">
                <a:avLst/>
              </a:prstGeom>
              <a:blipFill rotWithShape="1">
                <a:blip r:embed="rId8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字方塊 23"/>
              <p:cNvSpPr txBox="1"/>
              <p:nvPr/>
            </p:nvSpPr>
            <p:spPr>
              <a:xfrm>
                <a:off x="5091759" y="3841435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文字方塊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1759" y="3841435"/>
                <a:ext cx="854955" cy="276999"/>
              </a:xfrm>
              <a:prstGeom prst="rect">
                <a:avLst/>
              </a:prstGeom>
              <a:blipFill rotWithShape="1">
                <a:blip r:embed="rId9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字方塊 24"/>
              <p:cNvSpPr txBox="1"/>
              <p:nvPr/>
            </p:nvSpPr>
            <p:spPr>
              <a:xfrm>
                <a:off x="2432080" y="3842164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字方塊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2080" y="3842164"/>
                <a:ext cx="854955" cy="276999"/>
              </a:xfrm>
              <a:prstGeom prst="rect">
                <a:avLst/>
              </a:prstGeom>
              <a:blipFill rotWithShape="1">
                <a:blip r:embed="rId10"/>
                <a:stretch>
                  <a:fillRect b="-15217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/>
          <p:cNvSpPr/>
          <p:nvPr/>
        </p:nvSpPr>
        <p:spPr>
          <a:xfrm>
            <a:off x="3479257" y="1208877"/>
            <a:ext cx="2496899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矩形 26"/>
          <p:cNvSpPr/>
          <p:nvPr/>
        </p:nvSpPr>
        <p:spPr>
          <a:xfrm>
            <a:off x="683568" y="1208876"/>
            <a:ext cx="2615980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矩形 27"/>
          <p:cNvSpPr/>
          <p:nvPr/>
        </p:nvSpPr>
        <p:spPr>
          <a:xfrm>
            <a:off x="1033447" y="2780928"/>
            <a:ext cx="1091234" cy="59377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/>
          <p:cNvSpPr/>
          <p:nvPr/>
        </p:nvSpPr>
        <p:spPr>
          <a:xfrm>
            <a:off x="3707839" y="2763651"/>
            <a:ext cx="1080121" cy="60463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 29"/>
          <p:cNvSpPr/>
          <p:nvPr/>
        </p:nvSpPr>
        <p:spPr>
          <a:xfrm>
            <a:off x="6051762" y="1217385"/>
            <a:ext cx="2656062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 30"/>
          <p:cNvSpPr/>
          <p:nvPr/>
        </p:nvSpPr>
        <p:spPr>
          <a:xfrm>
            <a:off x="690032" y="3803269"/>
            <a:ext cx="5286123" cy="2434043"/>
          </a:xfrm>
          <a:prstGeom prst="rect">
            <a:avLst/>
          </a:prstGeom>
          <a:noFill/>
          <a:ln w="19050">
            <a:solidFill>
              <a:schemeClr val="accent1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1044560" y="5275937"/>
            <a:ext cx="1080121" cy="633707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 32"/>
          <p:cNvSpPr/>
          <p:nvPr/>
        </p:nvSpPr>
        <p:spPr>
          <a:xfrm>
            <a:off x="3728160" y="5280242"/>
            <a:ext cx="1080121" cy="629404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4" name="矩形 33"/>
          <p:cNvSpPr/>
          <p:nvPr/>
        </p:nvSpPr>
        <p:spPr>
          <a:xfrm>
            <a:off x="6327603" y="2780928"/>
            <a:ext cx="1080121" cy="604639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5" name="矩形 34"/>
          <p:cNvSpPr/>
          <p:nvPr/>
        </p:nvSpPr>
        <p:spPr>
          <a:xfrm>
            <a:off x="6327603" y="5275937"/>
            <a:ext cx="1080121" cy="633996"/>
          </a:xfrm>
          <a:prstGeom prst="rect">
            <a:avLst/>
          </a:prstGeom>
          <a:noFill/>
          <a:ln w="19050">
            <a:solidFill>
              <a:schemeClr val="accent2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矩形 4"/>
          <p:cNvSpPr/>
          <p:nvPr/>
        </p:nvSpPr>
        <p:spPr>
          <a:xfrm>
            <a:off x="7379793" y="5014327"/>
            <a:ext cx="1354858" cy="26161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old </a:t>
            </a:r>
            <a:r>
              <a:rPr lang="en-US" altLang="zh-TW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 depth </a:t>
            </a:r>
            <a:r>
              <a:rPr lang="en-US" altLang="zh-TW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(h)</a:t>
            </a:r>
            <a:endParaRPr lang="zh-TW" alt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字方塊 35"/>
              <p:cNvSpPr txBox="1"/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Cold pool: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b="1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1" i="1" smtClean="0">
                            <a:latin typeface="Cambria Math"/>
                          </a:rPr>
                          <m:t>𝒙</m:t>
                        </m:r>
                      </m:e>
                      <m:sub>
                        <m:r>
                          <a:rPr lang="en-US" altLang="zh-TW" sz="1200" b="1" i="1" smtClean="0">
                            <a:latin typeface="Cambria Math"/>
                          </a:rPr>
                          <m:t>𝒄</m:t>
                        </m:r>
                      </m:sub>
                    </m:sSub>
                    <m:r>
                      <a:rPr lang="en-US" altLang="zh-TW" sz="1200" b="1" i="1" smtClean="0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0 km &amp; z</a:t>
                </a:r>
                <a14:m>
                  <m:oMath xmlns:m="http://schemas.openxmlformats.org/officeDocument/2006/math">
                    <m:r>
                      <a:rPr lang="en-US" altLang="zh-TW" sz="1200" b="1" i="1">
                        <a:latin typeface="Cambria Math"/>
                        <a:ea typeface="Cambria Math"/>
                      </a:rPr>
                      <m:t>&lt;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6" name="文字方塊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9480" y="723771"/>
                <a:ext cx="2651525" cy="276999"/>
              </a:xfrm>
              <a:prstGeom prst="rect">
                <a:avLst/>
              </a:prstGeom>
              <a:blipFill rotWithShape="1">
                <a:blip r:embed="rId11"/>
                <a:stretch>
                  <a:fillRect b="-148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8300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2" presetClass="exit" presetSubtype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xit" presetSubtype="1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29" grpId="2" animBg="1"/>
      <p:bldP spid="29" grpId="3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4" grpId="2" animBg="1"/>
      <p:bldP spid="34" grpId="3" animBg="1"/>
      <p:bldP spid="35" grpId="0" animBg="1"/>
      <p:bldP spid="35" grpId="1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052737"/>
                <a:ext cx="8435280" cy="547260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hydrometeor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size distributions 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treated using gamma functions:</a:t>
                </a:r>
              </a:p>
              <a:p>
                <a:pPr marL="0" indent="0">
                  <a:buNone/>
                </a:pPr>
                <a:r>
                  <a:rPr lang="en-US" altLang="zh-TW" sz="1400" dirty="0" smtClean="0">
                    <a:ea typeface="Cambria Math" panose="02040503050406030204" pitchFamily="18" charset="0"/>
                  </a:rPr>
                  <a:t>          </a:t>
                </a:r>
              </a:p>
              <a:p>
                <a:pPr marL="0" indent="0">
                  <a:buNone/>
                </a:pPr>
                <a:endParaRPr lang="en-US" altLang="zh-TW" sz="1400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400" dirty="0" smtClean="0">
                    <a:ea typeface="Cambria Math" panose="02040503050406030204" pitchFamily="18" charset="0"/>
                  </a:rPr>
                  <a:t>                                      </a:t>
                </a:r>
                <a14:m>
                  <m:oMath xmlns:m="http://schemas.openxmlformats.org/officeDocument/2006/math"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altLang="zh-TW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zh-TW" sz="16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sSup>
                      <m:sSupPr>
                        <m:ctrlPr>
                          <a:rPr lang="en-US" altLang="zh-TW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</m:sup>
                    </m:sSup>
                    <m:sSup>
                      <m:sSupPr>
                        <m:ctrlPr>
                          <a:rPr lang="en-US" altLang="zh-TW" sz="16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zh-TW" altLang="en-US" sz="1600" i="1" dirty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altLang="zh-TW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sup>
                    </m:sSup>
                  </m:oMath>
                </a14:m>
                <a:endParaRPr lang="en-US" altLang="zh-TW" sz="1400" i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</a:t>
                </a:r>
              </a:p>
              <a:p>
                <a:pPr marL="0" indent="0">
                  <a:buNone/>
                </a:pPr>
                <a:endParaRPr lang="en-US" altLang="zh-TW" sz="1400" b="1" u="sng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TWO-MOMENT SCHEME   (2M)    </a:t>
                </a:r>
              </a:p>
              <a:p>
                <a:pPr marL="0" indent="0">
                  <a:buNone/>
                </a:pP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[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This </a:t>
                </a:r>
                <a:r>
                  <a:rPr lang="en-US" altLang="zh-TW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scheme is based on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parameterization of M05]</a:t>
                </a:r>
                <a:endParaRPr lang="en-US" altLang="zh-TW" sz="1400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ixing ratios(</a:t>
                </a:r>
                <a:r>
                  <a:rPr lang="en-US" altLang="zh-TW" sz="1400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Number concentrations(</a:t>
                </a:r>
                <a:r>
                  <a:rPr lang="en-US" altLang="zh-TW" sz="1400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zh-TW" altLang="en-US" sz="14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are free parameters that are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determined from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predicted mixing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ratio(</a:t>
                </a:r>
                <a14:m>
                  <m:oMath xmlns:m="http://schemas.openxmlformats.org/officeDocument/2006/math">
                    <m:r>
                      <a:rPr lang="en-US" altLang="zh-TW" sz="1400" i="1" dirty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𝑞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 number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concentration(</a:t>
                </a:r>
                <a14:m>
                  <m:oMath xmlns:m="http://schemas.openxmlformats.org/officeDocument/2006/math">
                    <m:r>
                      <a:rPr lang="en-US" altLang="zh-TW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 for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each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species</a:t>
                </a:r>
              </a:p>
              <a:p>
                <a:endParaRPr lang="en-US" altLang="zh-TW" sz="1600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zh-TW" altLang="en-US" sz="1600" dirty="0" smtClean="0"/>
                  <a:t>              </a:t>
                </a:r>
                <a14:m>
                  <m:oMath xmlns:m="http://schemas.openxmlformats.org/officeDocument/2006/math">
                    <m:r>
                      <a:rPr lang="zh-TW" altLang="en-US" sz="1600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[</m:t>
                        </m:r>
                        <m:f>
                          <m:fPr>
                            <m:ctrlP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𝑐𝑁</m:t>
                            </m:r>
                            <m:r>
                              <m:rPr>
                                <m:sty m:val="p"/>
                              </m:rPr>
                              <a:rPr lang="el-GR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a:rPr lang="en-US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i="1">
                                <a:latin typeface="Cambria Math"/>
                              </a:rPr>
                              <m:t>+</m:t>
                            </m:r>
                            <m:r>
                              <a:rPr lang="en-US" altLang="zh-TW" sz="1600" b="0" i="1" smtClean="0">
                                <a:latin typeface="Cambria Math"/>
                              </a:rPr>
                              <m:t>4)</m:t>
                            </m:r>
                          </m:num>
                          <m:den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𝑞</m:t>
                            </m:r>
                            <m:r>
                              <m:rPr>
                                <m:sty m:val="p"/>
                              </m:rPr>
                              <a:rPr lang="el-GR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Γ</m:t>
                            </m:r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b="0" i="1" smtClean="0">
                                <a:latin typeface="Cambria Math"/>
                              </a:rPr>
                              <m:t>+1)</m:t>
                            </m:r>
                          </m:den>
                        </m:f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]</m:t>
                        </m:r>
                      </m:e>
                      <m:sup>
                        <m:f>
                          <m:fPr>
                            <m:type m:val="skw"/>
                            <m:ctrlPr>
                              <a:rPr lang="en-US" altLang="zh-TW" sz="160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zh-TW" sz="1600" b="0" i="1" dirty="0" smtClean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𝑑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60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600" b="0" i="1" dirty="0" smtClean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[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  <m:sSup>
                          <m:sSupPr>
                            <m:ctrlPr>
                              <a:rPr lang="en-US" altLang="zh-TW" sz="1600" i="1" dirty="0">
                                <a:latin typeface="Cambria Math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zh-TW" altLang="en-US" sz="1600" i="1" dirty="0"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zh-TW" altLang="en-US" sz="1600" i="1">
                                <a:latin typeface="Cambria Math" panose="02040503050406030204" pitchFamily="18" charset="0"/>
                              </a:rPr>
                              <m:t>𝜇</m:t>
                            </m:r>
                            <m:r>
                              <a:rPr lang="en-US" altLang="zh-TW" sz="1600" i="1">
                                <a:latin typeface="Cambria Math"/>
                              </a:rPr>
                              <m:t>+1</m:t>
                            </m:r>
                          </m:sup>
                        </m:sSup>
                      </m:num>
                      <m:den>
                        <m:r>
                          <m:rPr>
                            <m:sty m:val="p"/>
                          </m:rPr>
                          <a:rPr lang="el-GR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Γ</m:t>
                        </m:r>
                        <m:r>
                          <a:rPr lang="en-US" altLang="zh-TW" sz="1600" i="1" dirty="0">
                            <a:latin typeface="Cambria Math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zh-TW" altLang="en-US" sz="1600" i="1">
                            <a:latin typeface="Cambria Math" panose="02040503050406030204" pitchFamily="18" charset="0"/>
                          </a:rPr>
                          <m:t>𝜇</m:t>
                        </m:r>
                        <m:r>
                          <a:rPr lang="en-US" altLang="zh-TW" sz="1600" i="1">
                            <a:latin typeface="Cambria Math"/>
                          </a:rPr>
                          <m:t>+1)</m:t>
                        </m:r>
                      </m:den>
                    </m:f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]</a:t>
                </a:r>
              </a:p>
              <a:p>
                <a:pPr marL="0" indent="0">
                  <a:buNone/>
                </a:pPr>
                <a:r>
                  <a:rPr lang="en-US" altLang="zh-TW" sz="1400" dirty="0" smtClean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     </a:t>
                </a:r>
                <a:endParaRPr lang="en-US" altLang="zh-TW" sz="1400" b="1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400" b="1" u="sng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ONE-MOMENT SCHEME   (1M)</a:t>
                </a:r>
                <a:endParaRPr lang="en-US" altLang="zh-TW" sz="1600" u="sng" dirty="0" smtClean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Mixing ratios(</a:t>
                </a:r>
                <a:r>
                  <a:rPr lang="en-US" altLang="zh-TW" sz="14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q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)</a:t>
                </a:r>
                <a:endParaRPr lang="en-US" altLang="zh-TW" sz="1400" i="1" dirty="0" smtClean="0">
                  <a:latin typeface="Cambria Math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is specified for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rain, snow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 and </a:t>
                </a:r>
                <a:r>
                  <a:rPr lang="en-US" altLang="zh-TW" sz="1400" dirty="0" err="1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,</a:t>
                </a:r>
              </a:p>
              <a:p>
                <a:r>
                  <a:rPr lang="en-US" altLang="zh-TW" sz="1400" i="1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and</a:t>
                </a:r>
                <a14:m>
                  <m:oMath xmlns:m="http://schemas.openxmlformats.org/officeDocument/2006/math">
                    <m:r>
                      <a:rPr lang="en-US" altLang="zh-TW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1400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4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are derived from </a:t>
                </a: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the predicted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q </a:t>
                </a:r>
              </a:p>
              <a:p>
                <a:pPr marL="0" indent="0">
                  <a:buNone/>
                </a:pPr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    and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specified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 smtClean="0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and</a:t>
                </a:r>
                <a14:m>
                  <m:oMath xmlns:m="http://schemas.openxmlformats.org/officeDocument/2006/math">
                    <m:r>
                      <a:rPr lang="en-US" altLang="zh-TW" sz="14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zh-TW" altLang="en-US" sz="1400" b="0" i="1" dirty="0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lang="en-US" altLang="zh-TW" sz="1800" dirty="0"/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052737"/>
                <a:ext cx="8435280" cy="5472607"/>
              </a:xfrm>
              <a:blipFill rotWithShape="1">
                <a:blip r:embed="rId3"/>
                <a:stretch>
                  <a:fillRect l="-145" t="-111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/>
          <p:cNvSpPr txBox="1">
            <a:spLocks/>
          </p:cNvSpPr>
          <p:nvPr/>
        </p:nvSpPr>
        <p:spPr>
          <a:xfrm>
            <a:off x="467544" y="227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3600" b="1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85" t="31672" r="48928" b="47865"/>
          <a:stretch/>
        </p:blipFill>
        <p:spPr bwMode="auto">
          <a:xfrm>
            <a:off x="4132453" y="5193021"/>
            <a:ext cx="3744774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左大括弧 4"/>
          <p:cNvSpPr/>
          <p:nvPr/>
        </p:nvSpPr>
        <p:spPr>
          <a:xfrm>
            <a:off x="3886724" y="1548260"/>
            <a:ext cx="103878" cy="864096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矩形 1"/>
              <p:cNvSpPr/>
              <p:nvPr/>
            </p:nvSpPr>
            <p:spPr>
              <a:xfrm>
                <a:off x="3990602" y="1503254"/>
                <a:ext cx="2021558" cy="9541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400" dirty="0" smtClean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D 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 Particle diameter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4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TW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altLang="zh-TW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</a:rPr>
                  <a:t> :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Intercept parameter</a:t>
                </a:r>
                <a:endParaRPr lang="en-US" altLang="zh-TW" sz="1400" dirty="0">
                  <a:latin typeface="Times New Roman" panose="02020603050405020304" pitchFamily="18" charset="0"/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TW" altLang="en-US" sz="1400" i="1" dirty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</a:rPr>
                  <a:t>   : </a:t>
                </a:r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Shape parameter</a:t>
                </a:r>
                <a:endParaRPr lang="en-US" altLang="zh-TW" sz="1400" dirty="0">
                  <a:latin typeface="Times New Roman" panose="020206030504050203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zh-TW" altLang="en-US" sz="1400" i="1" dirty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altLang="zh-TW" sz="1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  : Slope parameter</a:t>
                </a:r>
              </a:p>
            </p:txBody>
          </p:sp>
        </mc:Choice>
        <mc:Fallback xmlns="">
          <p:sp>
            <p:nvSpPr>
              <p:cNvPr id="2" name="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0602" y="1503254"/>
                <a:ext cx="2021558" cy="954107"/>
              </a:xfrm>
              <a:prstGeom prst="rect">
                <a:avLst/>
              </a:prstGeom>
              <a:blipFill rotWithShape="1">
                <a:blip r:embed="rId5"/>
                <a:stretch>
                  <a:fillRect l="-906" t="-641" b="-576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/>
              <p:cNvSpPr/>
              <p:nvPr/>
            </p:nvSpPr>
            <p:spPr>
              <a:xfrm>
                <a:off x="4032448" y="4127759"/>
                <a:ext cx="4572000" cy="649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TW" sz="1200" i="1" dirty="0" smtClean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Γ</m:t>
                    </m:r>
                    <m:r>
                      <a:rPr lang="en-US" altLang="zh-TW" sz="1200" b="0" i="1" dirty="0" smtClean="0">
                        <a:latin typeface="Cambria Math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    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 Euler gamma function</a:t>
                </a:r>
                <a:r>
                  <a:rPr lang="zh-TW" alt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 : From power-law mass– diameter (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 [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altLang="zh-TW" sz="1200" i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=  </a:t>
                </a:r>
                <a14:m>
                  <m:oMath xmlns:m="http://schemas.openxmlformats.org/officeDocument/2006/math">
                    <m:r>
                      <a:rPr lang="en-US" altLang="zh-TW" sz="1200" i="1">
                        <a:latin typeface="Cambria Math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altLang="zh-TW" sz="1200" i="1">
                            <a:latin typeface="Cambria Math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TW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US" altLang="zh-TW" sz="1200" i="1">
                            <a:latin typeface="Cambria Math"/>
                            <a:ea typeface="Cambria Math" panose="02040503050406030204" pitchFamily="18" charset="0"/>
                          </a:rPr>
                          <m:t>𝑑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]</a:t>
                </a:r>
                <a:endParaRPr lang="en-US" altLang="zh-TW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particles are assumed to be spheres for simplicity.</a:t>
                </a:r>
              </a:p>
            </p:txBody>
          </p:sp>
        </mc:Choice>
        <mc:Fallback xmlns=""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2448" y="4127759"/>
                <a:ext cx="4572000" cy="649665"/>
              </a:xfrm>
              <a:prstGeom prst="rect">
                <a:avLst/>
              </a:prstGeom>
              <a:blipFill rotWithShape="1">
                <a:blip r:embed="rId6"/>
                <a:stretch>
                  <a:fillRect b="-654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左大括弧 7"/>
          <p:cNvSpPr/>
          <p:nvPr/>
        </p:nvSpPr>
        <p:spPr>
          <a:xfrm>
            <a:off x="3920008" y="4239279"/>
            <a:ext cx="112440" cy="433641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107504" y="692696"/>
            <a:ext cx="575247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TW" sz="1600" b="1" u="sng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TWO-MOMENT </a:t>
            </a:r>
            <a:r>
              <a:rPr lang="en-US" altLang="zh-TW" sz="1600" b="1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SCHEME</a:t>
            </a:r>
            <a:r>
              <a:rPr lang="en-US" altLang="zh-TW" sz="1600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 .vs.  </a:t>
            </a:r>
            <a:r>
              <a:rPr lang="en-US" altLang="zh-TW" sz="1600" b="1" u="sng" dirty="0" smtClean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ONE-MOMENT SCHEME</a:t>
            </a:r>
            <a:endParaRPr lang="en-US" altLang="zh-TW" u="sng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78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內容版面配置區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</p:spPr>
            <p:txBody>
              <a:bodyPr>
                <a:normAutofit/>
              </a:bodyPr>
              <a:lstStyle/>
              <a:p>
                <a:pPr>
                  <a:buFont typeface="Wingdings" panose="05000000000000000000" pitchFamily="2" charset="2"/>
                  <a:buChar char="u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AND GRAUPEL MICROPHYSICS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only differences between the hail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</a:t>
                </a:r>
                <a:r>
                  <a:rPr lang="en-US" altLang="zh-TW" sz="16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versions of the scheme are the 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1) particle density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 and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2)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fall speed–size 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relationships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altLang="zh-TW" sz="16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altLang="zh-TW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  (GRAL)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Medium-density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graupel</a:t>
                </a:r>
                <a:r>
                  <a:rPr lang="en-US" altLang="zh-TW" sz="16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(400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dirty="0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dirty="0" smtClean="0">
                            <a:latin typeface="Cambria Math"/>
                          </a:rPr>
                          <m:t>−</m:t>
                        </m:r>
                        <m:r>
                          <a:rPr lang="en-US" altLang="zh-TW" sz="16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              Following </a:t>
                </a:r>
                <a:r>
                  <a:rPr lang="en-US" altLang="zh-TW" sz="1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Reisner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et al. (1998) 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i="1" dirty="0">
                            <a:latin typeface="Cambria Math"/>
                          </a:rPr>
                          <m:t>𝑎𝐷</m:t>
                        </m:r>
                      </m:e>
                      <m:sup>
                        <m:r>
                          <a:rPr lang="en-US" altLang="zh-TW" sz="1600" i="1" dirty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 =19.3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i="1">
                            <a:latin typeface="Cambria Math"/>
                          </a:rPr>
                          <m:t>1−</m:t>
                        </m:r>
                        <m:r>
                          <a:rPr lang="en-US" altLang="zh-TW" sz="1600" i="1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i="1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i="1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 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 =0.37        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Following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Locatelli and Hobbs (1974)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b="1" u="sng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endParaRPr lang="en-US" altLang="zh-TW" sz="1600" b="1" u="sng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buFont typeface="Wingdings" panose="05000000000000000000" pitchFamily="2" charset="2"/>
                  <a:buChar char="Ø"/>
                </a:pPr>
                <a:r>
                  <a:rPr lang="en-US" altLang="zh-TW" sz="1600" b="1" u="sng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 (HAIL)</a:t>
                </a:r>
                <a:endParaRPr lang="en-US" altLang="zh-TW" sz="160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High-density </a:t>
                </a:r>
                <a:r>
                  <a:rPr lang="en-US" altLang="zh-TW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hail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(900 kg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i="1" dirty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i="1" dirty="0">
                            <a:latin typeface="Cambria Math"/>
                          </a:rPr>
                          <m:t>−</m:t>
                        </m:r>
                        <m:r>
                          <a:rPr lang="en-US" altLang="zh-TW" sz="1600" b="0" i="1" dirty="0" smtClean="0">
                            <a:latin typeface="Cambria Math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                              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Similar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Lin et al. (1983).</a:t>
                </a:r>
              </a:p>
              <a:p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i="1" dirty="0">
                            <a:latin typeface="Cambria Math"/>
                          </a:rPr>
                          <m:t>𝑎𝐷</m:t>
                        </m:r>
                      </m:e>
                      <m:sup>
                        <m:r>
                          <a:rPr lang="en-US" altLang="zh-TW" sz="1600" i="1" dirty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    a =114.5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1−</m:t>
                        </m:r>
                        <m:r>
                          <a:rPr lang="en-US" altLang="zh-TW" sz="1600" b="0" i="1" smtClean="0">
                            <a:latin typeface="Cambria Math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TW" sz="160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600" b="0" i="1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6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altLang="zh-TW" sz="1600" b="0" i="1" smtClean="0">
                        <a:latin typeface="Cambria Math"/>
                      </a:rPr>
                      <m:t>   </m:t>
                    </m:r>
                  </m:oMath>
                </a14:m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  b=0.5             Following </a:t>
                </a:r>
                <a:r>
                  <a:rPr lang="en-US" altLang="zh-TW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Matson </a:t>
                </a:r>
                <a:r>
                  <a:rPr lang="en-US" altLang="zh-TW" sz="16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Huggins</a:t>
                </a:r>
                <a:endParaRPr lang="zh-TW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內容版面配置區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28876"/>
                <a:ext cx="8435280" cy="5397288"/>
              </a:xfrm>
              <a:blipFill rotWithShape="1">
                <a:blip r:embed="rId2"/>
                <a:stretch>
                  <a:fillRect l="-361" t="-339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標題 1"/>
          <p:cNvSpPr txBox="1">
            <a:spLocks/>
          </p:cNvSpPr>
          <p:nvPr/>
        </p:nvSpPr>
        <p:spPr>
          <a:xfrm>
            <a:off x="467544" y="22785"/>
            <a:ext cx="8229600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0887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99592" y="1772816"/>
            <a:ext cx="7272808" cy="43533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</a:t>
            </a: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horizontal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</a:t>
            </a:r>
          </a:p>
          <a:p>
            <a:pPr marL="0" indent="0">
              <a:buNone/>
            </a:pP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Raindrop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size distribution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( 2M vs. 1M )</a:t>
            </a:r>
          </a:p>
          <a:p>
            <a:pPr marL="0" indent="0">
              <a:buNone/>
            </a:pP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Hail </a:t>
            </a:r>
            <a:r>
              <a:rPr lang="en-US" altLang="zh-TW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versus </a:t>
            </a:r>
            <a:r>
              <a:rPr lang="en-US" altLang="zh-TW" sz="1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graupel</a:t>
            </a:r>
            <a:r>
              <a:rPr lang="en-US" altLang="zh-TW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 HAIL vs. GRAL )</a:t>
            </a:r>
            <a:endParaRPr lang="zh-TW" alt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to VORTEX2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analyses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  <a:endParaRPr lang="zh-TW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Outline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263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1" t="47702" r="16528" b="10288"/>
          <a:stretch/>
        </p:blipFill>
        <p:spPr bwMode="auto">
          <a:xfrm>
            <a:off x="537096" y="1744350"/>
            <a:ext cx="7979846" cy="3196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539552" y="1196752"/>
            <a:ext cx="554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cross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z=5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km and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t=6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 for 2M-HAIL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/>
              <p:cNvSpPr/>
              <p:nvPr/>
            </p:nvSpPr>
            <p:spPr>
              <a:xfrm>
                <a:off x="4788024" y="5229200"/>
                <a:ext cx="4355976" cy="4637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ertical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velocity </a:t>
                </a:r>
                <a14:m>
                  <m:oMath xmlns:m="http://schemas.openxmlformats.org/officeDocument/2006/math">
                    <m:r>
                      <a:rPr lang="en-US" altLang="zh-TW" sz="1200" b="0" i="1" dirty="0" smtClean="0">
                        <a:latin typeface="Cambria Math"/>
                      </a:rPr>
                      <m:t>𝑤</m:t>
                    </m:r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TW" sz="1200" b="0" i="0" dirty="0" smtClean="0">
                        <a:latin typeface="Cambria Math"/>
                      </a:rPr>
                      <m:t>m</m:t>
                    </m:r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 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ontours : Cloud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evaporation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b="0" i="1" dirty="0" smtClean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200" b="0" i="1" dirty="0" smtClean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200" b="0" i="0" dirty="0" smtClean="0">
                        <a:latin typeface="Cambria Math"/>
                      </a:rPr>
                      <m:t> (</m:t>
                    </m:r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sSup>
                          <m:sSupPr>
                            <m:ctrlPr>
                              <a:rPr lang="en-US" altLang="zh-TW" sz="1200" i="1" dirty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altLang="zh-TW" sz="1200" i="1" dirty="0">
                                <a:latin typeface="Cambria Math"/>
                              </a:rPr>
                              <m:t>1</m:t>
                            </m:r>
                            <m:r>
                              <a:rPr lang="en-US" altLang="zh-TW" sz="1200" i="1" dirty="0">
                                <a:latin typeface="Cambria Math"/>
                                <a:ea typeface="Cambria Math"/>
                              </a:rPr>
                              <m:t>×</m:t>
                            </m:r>
                            <m:r>
                              <a:rPr lang="en-US" altLang="zh-TW" sz="1200" i="1" dirty="0">
                                <a:latin typeface="Cambria Math"/>
                              </a:rPr>
                              <m:t>10</m:t>
                            </m:r>
                          </m:e>
                          <m:sup>
                            <m:r>
                              <a:rPr lang="en-US" altLang="zh-TW" sz="1200" i="1" dirty="0">
                                <a:latin typeface="Cambria Math"/>
                              </a:rPr>
                              <m:t>5</m:t>
                            </m:r>
                          </m:sup>
                        </m:sSup>
                        <m:r>
                          <a:rPr lang="en-US" altLang="zh-TW" sz="1200" b="0" i="1" dirty="0" smtClean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</m:t>
                        </m:r>
                        <m:r>
                          <a:rPr lang="en-US" altLang="zh-TW" sz="1200" b="0" i="1" dirty="0" smtClean="0">
                            <a:latin typeface="Cambria Math"/>
                          </a:rPr>
                          <m:t>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5229200"/>
                <a:ext cx="4355976" cy="463781"/>
              </a:xfrm>
              <a:prstGeom prst="rect">
                <a:avLst/>
              </a:prstGeom>
              <a:blipFill rotWithShape="1"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標題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字方塊 5"/>
              <p:cNvSpPr txBox="1"/>
              <p:nvPr/>
            </p:nvSpPr>
            <p:spPr>
              <a:xfrm>
                <a:off x="1247993" y="1692182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=4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文字方塊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993" y="1692182"/>
                <a:ext cx="854955" cy="276999"/>
              </a:xfrm>
              <a:prstGeom prst="rect">
                <a:avLst/>
              </a:prstGeom>
              <a:blipFill rotWithShape="1">
                <a:blip r:embed="rId4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字方塊 6"/>
              <p:cNvSpPr txBox="1"/>
              <p:nvPr/>
            </p:nvSpPr>
            <p:spPr>
              <a:xfrm>
                <a:off x="3843809" y="1692182"/>
                <a:ext cx="854955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=1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字方塊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3809" y="1692182"/>
                <a:ext cx="854955" cy="276999"/>
              </a:xfrm>
              <a:prstGeom prst="rect">
                <a:avLst/>
              </a:prstGeom>
              <a:blipFill rotWithShape="1">
                <a:blip r:embed="rId5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字方塊 8"/>
              <p:cNvSpPr txBox="1"/>
              <p:nvPr/>
            </p:nvSpPr>
            <p:spPr>
              <a:xfrm>
                <a:off x="6432172" y="1688858"/>
                <a:ext cx="994270" cy="276999"/>
              </a:xfrm>
              <a:prstGeom prst="rect">
                <a:avLst/>
              </a:prstGeom>
              <a:solidFill>
                <a:schemeClr val="bg1"/>
              </a:solidFill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altLang="zh-TW" sz="1200" b="1" i="1" dirty="0" smtClean="0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𝒙</m:t>
                    </m:r>
                  </m:oMath>
                </a14:m>
                <a:r>
                  <a:rPr lang="en-US" altLang="zh-TW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=0.25 km</a:t>
                </a:r>
                <a:endParaRPr lang="zh-TW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字方塊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32172" y="1688858"/>
                <a:ext cx="994270" cy="276999"/>
              </a:xfrm>
              <a:prstGeom prst="rect">
                <a:avLst/>
              </a:prstGeom>
              <a:blipFill rotWithShape="1">
                <a:blip r:embed="rId6"/>
                <a:stretch>
                  <a:fillRect b="-17778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 9"/>
          <p:cNvSpPr/>
          <p:nvPr/>
        </p:nvSpPr>
        <p:spPr>
          <a:xfrm>
            <a:off x="251520" y="76470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ndividual convective cells</a:t>
            </a:r>
            <a:endParaRPr lang="zh-TW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23799" r="16190" b="46531"/>
          <a:stretch/>
        </p:blipFill>
        <p:spPr bwMode="auto">
          <a:xfrm>
            <a:off x="1250905" y="1484784"/>
            <a:ext cx="7197323" cy="20267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to horizontal resolution</a:t>
            </a:r>
            <a:endParaRPr lang="zh-TW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11560" y="1074222"/>
            <a:ext cx="42146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 cross sections </a:t>
            </a:r>
            <a:r>
              <a:rPr lang="en-US" altLang="zh-TW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</a:t>
            </a:r>
            <a:r>
              <a:rPr lang="en-US" altLang="zh-TW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t=6 h for 2M-HAIL </a:t>
            </a:r>
            <a:endParaRPr lang="zh-TW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53099" r="16190" b="17247"/>
          <a:stretch/>
        </p:blipFill>
        <p:spPr bwMode="auto">
          <a:xfrm>
            <a:off x="1263109" y="3638551"/>
            <a:ext cx="7197323" cy="2025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9" t="83496" r="16190" b="12009"/>
          <a:stretch/>
        </p:blipFill>
        <p:spPr bwMode="auto">
          <a:xfrm>
            <a:off x="1263109" y="5754221"/>
            <a:ext cx="7197323" cy="30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 7"/>
              <p:cNvSpPr/>
              <p:nvPr/>
            </p:nvSpPr>
            <p:spPr>
              <a:xfrm>
                <a:off x="4283968" y="6142576"/>
                <a:ext cx="4572000" cy="47750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Shading : Equivalent potential temperature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smtClean="0">
                            <a:latin typeface="Cambria Math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zh-TW" altLang="en-US" sz="1200" i="1" smtClean="0">
                            <a:latin typeface="Cambria Math"/>
                            <a:cs typeface="Times New Roman" panose="02020603050405020304" pitchFamily="18" charset="0"/>
                          </a:rPr>
                          <m:t>𝜃</m:t>
                        </m:r>
                      </m:e>
                      <m:sub>
                        <m:r>
                          <a:rPr lang="en-US" altLang="zh-TW" sz="1200" b="0" i="1" smtClean="0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(K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ontours :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TW" sz="12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Cloud </a:t>
                </a:r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water evaporation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a:rPr lang="en-US" altLang="zh-TW" sz="1200" i="1" dirty="0">
                            <a:latin typeface="Cambria Math"/>
                          </a:rPr>
                          <m:t>𝑐</m:t>
                        </m:r>
                      </m:sub>
                    </m:sSub>
                    <m:r>
                      <a:rPr lang="en-US" altLang="zh-TW" sz="1200" dirty="0">
                        <a:latin typeface="Cambria Math"/>
                      </a:rPr>
                      <m:t> (</m:t>
                    </m:r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b="0" i="1" dirty="0" smtClean="0">
                            <a:latin typeface="Cambria Math"/>
                          </a:rPr>
                          <m:t>1</m:t>
                        </m:r>
                        <m:r>
                          <a:rPr lang="en-US" altLang="zh-TW" sz="1200" i="1" dirty="0" smtClean="0"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altLang="zh-TW" sz="1200" b="0" i="1" dirty="0" smtClean="0">
                            <a:latin typeface="Cambria Math"/>
                          </a:rPr>
                          <m:t>10</m:t>
                        </m:r>
                      </m:e>
                      <m:sup>
                        <m:r>
                          <a:rPr lang="en-US" altLang="zh-TW" sz="1200" b="0" i="1" dirty="0" smtClean="0">
                            <a:latin typeface="Cambria Math"/>
                          </a:rPr>
                          <m:t>5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𝑘𝑔𝑘𝑔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altLang="zh-TW" sz="1200" i="1" dirty="0">
                            <a:latin typeface="Cambria Math"/>
                          </a:rPr>
                        </m:ctrlPr>
                      </m:sSupPr>
                      <m:e>
                        <m:r>
                          <a:rPr lang="en-US" altLang="zh-TW" sz="1200" i="1" dirty="0">
                            <a:latin typeface="Cambria Math"/>
                          </a:rPr>
                          <m:t>𝑠</m:t>
                        </m:r>
                      </m:e>
                      <m:sup>
                        <m:r>
                          <a:rPr lang="en-US" altLang="zh-TW" sz="1200" i="1" dirty="0">
                            <a:latin typeface="Cambria Math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TW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zh-TW" alt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8" name="矩形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3968" y="6142576"/>
                <a:ext cx="4572000" cy="477503"/>
              </a:xfrm>
              <a:prstGeom prst="rect">
                <a:avLst/>
              </a:prstGeom>
              <a:blipFill rotWithShape="1">
                <a:blip r:embed="rId4"/>
                <a:stretch>
                  <a:fillRect l="-133" b="-7692"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/>
          <p:cNvSpPr/>
          <p:nvPr/>
        </p:nvSpPr>
        <p:spPr>
          <a:xfrm>
            <a:off x="395536" y="1638672"/>
            <a:ext cx="96212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Along-line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95536" y="3789040"/>
            <a:ext cx="101341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altLang="zh-TW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Across-line</a:t>
            </a:r>
            <a:endParaRPr lang="zh-TW" alt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51520" y="764704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I</a:t>
            </a:r>
            <a:r>
              <a:rPr lang="en-US" altLang="zh-TW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ndividual convective cells</a:t>
            </a:r>
            <a:endParaRPr lang="zh-TW" alt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67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4602</TotalTime>
  <Words>4402</Words>
  <Application>Microsoft Office PowerPoint</Application>
  <PresentationFormat>如螢幕大小 (4:3)</PresentationFormat>
  <Paragraphs>577</Paragraphs>
  <Slides>44</Slides>
  <Notes>21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44</vt:i4>
      </vt:variant>
    </vt:vector>
  </HeadingPairs>
  <TitlesOfParts>
    <vt:vector size="45" baseType="lpstr">
      <vt:lpstr>Office 佈景主題</vt:lpstr>
      <vt:lpstr>Sensitivity of a Simulated Squall Line to Horizontal Resolution and Parameterization of Microphysics</vt:lpstr>
      <vt:lpstr>Introduction</vt:lpstr>
      <vt:lpstr>Outline</vt:lpstr>
      <vt:lpstr>Methodology</vt:lpstr>
      <vt:lpstr>PowerPoint 簡報</vt:lpstr>
      <vt:lpstr>PowerPoint 簡報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Outline</vt:lpstr>
      <vt:lpstr>PowerPoint 簡報</vt:lpstr>
      <vt:lpstr>PowerPoint 簡報</vt:lpstr>
      <vt:lpstr>PowerPoint 簡報</vt:lpstr>
      <vt:lpstr>Outline</vt:lpstr>
      <vt:lpstr>Summary</vt:lpstr>
      <vt:lpstr>PowerPoint 簡報</vt:lpstr>
      <vt:lpstr>PowerPoint 簡報</vt:lpstr>
      <vt:lpstr>PowerPoint 簡報</vt:lpstr>
      <vt:lpstr>PowerPoint 簡報</vt:lpstr>
      <vt:lpstr>PowerPoint 簡報</vt:lpstr>
      <vt:lpstr>Summary</vt:lpstr>
      <vt:lpstr>Summary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su2ray</cp:lastModifiedBy>
  <cp:revision>189</cp:revision>
  <dcterms:created xsi:type="dcterms:W3CDTF">2015-12-07T11:43:35Z</dcterms:created>
  <dcterms:modified xsi:type="dcterms:W3CDTF">2015-12-17T03:28:30Z</dcterms:modified>
</cp:coreProperties>
</file>