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6" r:id="rId5"/>
    <p:sldId id="261" r:id="rId6"/>
    <p:sldId id="273" r:id="rId7"/>
    <p:sldId id="262" r:id="rId8"/>
    <p:sldId id="271" r:id="rId9"/>
    <p:sldId id="272" r:id="rId10"/>
    <p:sldId id="263" r:id="rId11"/>
    <p:sldId id="264" r:id="rId12"/>
    <p:sldId id="265" r:id="rId13"/>
    <p:sldId id="257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B9B8"/>
    <a:srgbClr val="FFC000"/>
    <a:srgbClr val="0000FF"/>
    <a:srgbClr val="FF6600"/>
    <a:srgbClr val="CB801B"/>
    <a:srgbClr val="9F6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2015/12/1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2015/12/1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2015/12/1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2015/12/1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2015/12/1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2015/12/1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2015/12/1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5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3677160"/>
            <a:ext cx="771157" cy="187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8F42"/>
              </a:clrFrom>
              <a:clrTo>
                <a:srgbClr val="FF8F4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112"/>
          <a:stretch/>
        </p:blipFill>
        <p:spPr bwMode="auto">
          <a:xfrm>
            <a:off x="1115616" y="595295"/>
            <a:ext cx="6768752" cy="593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2938858"/>
            <a:ext cx="1224136" cy="288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23528" y="491327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en-US" altLang="zh-TW" sz="3600" b="1" dirty="0">
                <a:latin typeface="Arial Black" panose="020B0A04020102020204" pitchFamily="34" charset="0"/>
              </a:rPr>
              <a:t>Thermally Forced Convection over a Mountainous Tropical Island</a:t>
            </a:r>
            <a:endParaRPr lang="zh-TW" altLang="en-US" sz="3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2976" y="2938858"/>
            <a:ext cx="1080120" cy="316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824536" y="609503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Wang, C.-C., and D. J. </a:t>
            </a:r>
            <a:r>
              <a:rPr lang="en-US" altLang="zh-TW" sz="12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Kirshbaum</a:t>
            </a:r>
            <a: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2015</a:t>
            </a:r>
            <a: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: Thermally forced convection over a mountainous tropical island. </a:t>
            </a:r>
            <a:r>
              <a:rPr lang="en-US" altLang="zh-TW" sz="12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J</a:t>
            </a:r>
            <a:r>
              <a:rPr lang="en-US" altLang="zh-TW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. Atmos. Sci.</a:t>
            </a:r>
            <a:r>
              <a:rPr lang="en-US" altLang="zh-TW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, 72, 2484–2506.</a:t>
            </a:r>
            <a:endParaRPr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9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t="31887" r="50000" b="21552"/>
          <a:stretch/>
        </p:blipFill>
        <p:spPr bwMode="auto">
          <a:xfrm>
            <a:off x="681862" y="3463737"/>
            <a:ext cx="2753324" cy="261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3596407" y="945558"/>
            <a:ext cx="5440089" cy="5608356"/>
            <a:chOff x="3596407" y="945558"/>
            <a:chExt cx="5440089" cy="5608356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94" t="32252" r="21349" b="14339"/>
            <a:stretch/>
          </p:blipFill>
          <p:spPr bwMode="auto">
            <a:xfrm>
              <a:off x="3941981" y="945558"/>
              <a:ext cx="5094515" cy="5494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文字方塊 7"/>
            <p:cNvSpPr txBox="1"/>
            <p:nvPr/>
          </p:nvSpPr>
          <p:spPr>
            <a:xfrm rot="10800000">
              <a:off x="3926363" y="5595382"/>
              <a:ext cx="615553" cy="95853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Circulation </a:t>
              </a:r>
            </a:p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strength</a:t>
              </a:r>
              <a:endParaRPr lang="zh-TW" altLang="en-US" sz="1400" b="1" dirty="0">
                <a:latin typeface="Cambria Math" panose="02040503050406030204" pitchFamily="18" charset="0"/>
                <a:ea typeface="KaiTi" panose="02010609060101010101" pitchFamily="49" charset="-122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 rot="10800000">
              <a:off x="3668415" y="3775720"/>
              <a:ext cx="615553" cy="109344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Island mixed </a:t>
              </a:r>
            </a:p>
            <a:p>
              <a:pPr algn="ctr"/>
              <a:r>
                <a:rPr lang="en-US" altLang="zh-TW" sz="14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l</a:t>
              </a:r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ayer depth</a:t>
              </a:r>
              <a:endParaRPr lang="zh-TW" altLang="en-US" sz="1400" b="1" dirty="0">
                <a:latin typeface="Cambria Math" panose="02040503050406030204" pitchFamily="18" charset="0"/>
                <a:ea typeface="KaiTi" panose="02010609060101010101" pitchFamily="49" charset="-122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 rot="10800000">
              <a:off x="3596407" y="1052736"/>
              <a:ext cx="615553" cy="173451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TW" sz="1400" b="1" dirty="0" err="1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Diabatic</a:t>
              </a:r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temperature </a:t>
              </a:r>
            </a:p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difference</a:t>
              </a:r>
              <a:endParaRPr lang="zh-TW" altLang="en-US" sz="1400" b="1" dirty="0">
                <a:latin typeface="Cambria Math" panose="02040503050406030204" pitchFamily="18" charset="0"/>
                <a:ea typeface="KaiTi" panose="02010609060101010101" pitchFamily="49" charset="-122"/>
              </a:endParaRPr>
            </a:p>
          </p:txBody>
        </p:sp>
        <p:sp>
          <p:nvSpPr>
            <p:cNvPr id="3" name="文字方塊 2"/>
            <p:cNvSpPr txBox="1"/>
            <p:nvPr/>
          </p:nvSpPr>
          <p:spPr>
            <a:xfrm>
              <a:off x="5868144" y="1124744"/>
              <a:ext cx="11844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b="1" dirty="0" smtClean="0"/>
                <a:t>With terrain</a:t>
              </a:r>
            </a:p>
            <a:p>
              <a:r>
                <a:rPr lang="en-US" altLang="zh-TW" sz="1200" b="1" dirty="0" smtClean="0">
                  <a:solidFill>
                    <a:srgbClr val="00B050"/>
                  </a:solidFill>
                </a:rPr>
                <a:t>Without terrain</a:t>
              </a:r>
              <a:endParaRPr lang="zh-TW" altLang="en-US" sz="1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308922" y="2170324"/>
            <a:ext cx="8604512" cy="1834740"/>
            <a:chOff x="-6589240" y="-2115616"/>
            <a:chExt cx="8219864" cy="1553029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0" t="36160" r="17619" b="42434"/>
            <a:stretch/>
          </p:blipFill>
          <p:spPr bwMode="auto">
            <a:xfrm>
              <a:off x="-6589240" y="-2115616"/>
              <a:ext cx="8219864" cy="1553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1" t="64192" r="38174" b="27581"/>
            <a:stretch/>
          </p:blipFill>
          <p:spPr bwMode="auto">
            <a:xfrm>
              <a:off x="-2196752" y="-1683568"/>
              <a:ext cx="812549" cy="43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b="1" dirty="0" smtClean="0">
                <a:latin typeface="Arial Black" panose="020B0A04020102020204" pitchFamily="34" charset="0"/>
              </a:rPr>
              <a:t>Heat-engine theory</a:t>
            </a:r>
            <a:endParaRPr lang="zh-TW" altLang="en-US" sz="3200" b="1" dirty="0">
              <a:latin typeface="Arial Black" panose="020B0A04020102020204" pitchFamily="34" charset="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286760" y="1268760"/>
            <a:ext cx="3493152" cy="1919796"/>
            <a:chOff x="323528" y="1960997"/>
            <a:chExt cx="3493152" cy="191979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文字方塊 6"/>
                <p:cNvSpPr txBox="1"/>
                <p:nvPr/>
              </p:nvSpPr>
              <p:spPr>
                <a:xfrm>
                  <a:off x="323528" y="1960997"/>
                  <a:ext cx="3148426" cy="641586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/>
                              </a:rPr>
                              <m:t>𝑇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TW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/>
                              </a:rPr>
                              <m:t>[</m:t>
                            </m:r>
                            <m:f>
                              <m:fPr>
                                <m:ctrlPr>
                                  <a:rPr lang="en-US" altLang="zh-TW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l-GR" altLang="zh-TW" b="0" i="1" smtClean="0">
                                    <a:latin typeface="Cambria Math"/>
                                  </a:rPr>
                                  <m:t>η</m:t>
                                </m:r>
                              </m:num>
                              <m:den>
                                <m:r>
                                  <a:rPr lang="zh-TW" altLang="en-US" b="0" i="1" smtClean="0">
                                    <a:latin typeface="Cambria Math"/>
                                  </a:rPr>
                                  <m:t>𝜇</m:t>
                                </m:r>
                              </m:den>
                            </m:f>
                            <m:r>
                              <a:rPr lang="en-US" altLang="zh-TW" b="0" i="1" smtClean="0">
                                <a:latin typeface="Cambria Math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/>
                                    <a:ea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/>
                                    <a:ea typeface="Cambria Math"/>
                                  </a:rPr>
                                  <m:t>𝑛𝑎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/>
                                    <a:ea typeface="Cambria Math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/>
                                    <a:ea typeface="Cambria Math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/>
                                    <a:ea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/>
                                    <a:ea typeface="Cambria Math"/>
                                  </a:rPr>
                                  <m:t>𝑣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/>
                              </a:rPr>
                              <m:t>)]</m:t>
                            </m:r>
                          </m:e>
                          <m:sup>
                            <m:f>
                              <m:fPr>
                                <m:ctrlPr>
                                  <a:rPr lang="en-US" altLang="zh-TW" b="0" i="1" smtClean="0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b="0" i="1" smtClean="0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>
            <p:sp>
              <p:nvSpPr>
                <p:cNvPr id="7" name="文字方塊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528" y="1960997"/>
                  <a:ext cx="3148426" cy="64158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文字方塊 10"/>
                <p:cNvSpPr txBox="1"/>
                <p:nvPr/>
              </p:nvSpPr>
              <p:spPr>
                <a:xfrm>
                  <a:off x="467544" y="2996952"/>
                  <a:ext cx="856004" cy="561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TW" sz="1400" i="1" smtClean="0">
                            <a:latin typeface="Cambria Math"/>
                          </a:rPr>
                          <m:t>η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altLang="zh-TW" sz="14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altLang="zh-TW" sz="1400" b="0" i="1" smtClean="0">
                                <a:latin typeface="Cambria Math"/>
                              </a:rPr>
                              <m:t>𝑔𝐻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zh-TW" sz="14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400" b="0" i="1" smtClean="0">
                                    <a:latin typeface="Cambria Math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zh-TW" sz="1400" b="0" i="1" smtClean="0">
                                    <a:latin typeface="Cambria Math"/>
                                  </a:rPr>
                                  <m:t>𝑝</m:t>
                                </m:r>
                              </m:sub>
                            </m:sSub>
                            <m:acc>
                              <m:accPr>
                                <m:chr m:val="̅"/>
                                <m:ctrlPr>
                                  <a:rPr lang="en-US" altLang="zh-TW" sz="14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1400" b="0" i="1" smtClean="0">
                                    <a:latin typeface="Cambria Math"/>
                                  </a:rPr>
                                  <m:t>𝑇</m:t>
                                </m:r>
                              </m:e>
                            </m:acc>
                          </m:den>
                        </m:f>
                      </m:oMath>
                    </m:oMathPara>
                  </a14:m>
                  <a:endParaRPr lang="zh-TW" altLang="en-US" sz="1400" dirty="0"/>
                </a:p>
              </p:txBody>
            </p:sp>
          </mc:Choice>
          <mc:Fallback>
            <p:sp>
              <p:nvSpPr>
                <p:cNvPr id="11" name="文字方塊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544" y="2996952"/>
                  <a:ext cx="856004" cy="561179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15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文字方塊 24"/>
                <p:cNvSpPr txBox="1"/>
                <p:nvPr/>
              </p:nvSpPr>
              <p:spPr>
                <a:xfrm>
                  <a:off x="444492" y="3573016"/>
                  <a:ext cx="144712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1400" i="1" smtClean="0">
                            <a:latin typeface="Cambria Math"/>
                          </a:rPr>
                          <m:t>𝜇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=8(1+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𝐿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/</m:t>
                        </m:r>
                        <m:r>
                          <a:rPr lang="en-US" altLang="zh-TW" sz="1400" b="0" i="1" smtClean="0">
                            <a:latin typeface="Cambria Math"/>
                          </a:rPr>
                          <m:t>𝐻</m:t>
                        </m:r>
                        <m:r>
                          <a:rPr lang="en-US" altLang="zh-TW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zh-TW" altLang="en-US" sz="14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>
            <p:sp>
              <p:nvSpPr>
                <p:cNvPr id="25" name="文字方塊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492" y="3573016"/>
                  <a:ext cx="1447126" cy="30777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矩形 25"/>
                <p:cNvSpPr/>
                <p:nvPr/>
              </p:nvSpPr>
              <p:spPr>
                <a:xfrm>
                  <a:off x="1673208" y="3565660"/>
                  <a:ext cx="214347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400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altLang="zh-TW" sz="1400" i="1">
                            <a:solidFill>
                              <a:srgbClr val="00B0F0"/>
                            </a:solidFill>
                            <a:latin typeface="Cambria Math"/>
                          </a:rPr>
                          <m:t>𝑇𝑖𝑎𝑛</m:t>
                        </m:r>
                        <m:r>
                          <a:rPr lang="en-US" altLang="zh-TW" sz="1400" i="1">
                            <a:solidFill>
                              <a:srgbClr val="00B0F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altLang="zh-TW" sz="1400" i="1">
                            <a:solidFill>
                              <a:srgbClr val="00B0F0"/>
                            </a:solidFill>
                            <a:latin typeface="Cambria Math"/>
                          </a:rPr>
                          <m:t>𝑎𝑛𝑑</m:t>
                        </m:r>
                        <m:r>
                          <a:rPr lang="en-US" altLang="zh-TW" sz="1400" i="1">
                            <a:solidFill>
                              <a:srgbClr val="00B0F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altLang="zh-TW" sz="1400" i="1">
                            <a:solidFill>
                              <a:srgbClr val="00B0F0"/>
                            </a:solidFill>
                            <a:latin typeface="Cambria Math"/>
                          </a:rPr>
                          <m:t>𝑃𝑎𝑟𝑘𝑒𝑟</m:t>
                        </m:r>
                        <m:r>
                          <a:rPr lang="en-US" altLang="zh-TW" sz="1400" i="1">
                            <a:solidFill>
                              <a:srgbClr val="00B0F0"/>
                            </a:solidFill>
                            <a:latin typeface="Cambria Math"/>
                          </a:rPr>
                          <m:t> 2003)</m:t>
                        </m:r>
                      </m:oMath>
                    </m:oMathPara>
                  </a14:m>
                  <a:endParaRPr lang="zh-TW" altLang="en-US" sz="1400" dirty="0">
                    <a:solidFill>
                      <a:srgbClr val="00B0F0"/>
                    </a:solidFill>
                  </a:endParaRPr>
                </a:p>
              </p:txBody>
            </p:sp>
          </mc:Choice>
          <mc:Fallback>
            <p:sp>
              <p:nvSpPr>
                <p:cNvPr id="26" name="矩形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3208" y="3565660"/>
                  <a:ext cx="2143472" cy="30777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群組 28"/>
          <p:cNvGrpSpPr/>
          <p:nvPr/>
        </p:nvGrpSpPr>
        <p:grpSpPr>
          <a:xfrm>
            <a:off x="2698940" y="2458356"/>
            <a:ext cx="5257437" cy="826628"/>
            <a:chOff x="2708176" y="1484784"/>
            <a:chExt cx="5257437" cy="826628"/>
          </a:xfrm>
        </p:grpSpPr>
        <p:sp>
          <p:nvSpPr>
            <p:cNvPr id="28" name="矩形 27"/>
            <p:cNvSpPr/>
            <p:nvPr/>
          </p:nvSpPr>
          <p:spPr>
            <a:xfrm>
              <a:off x="2708176" y="1484784"/>
              <a:ext cx="1268015" cy="6293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6165413" y="1517111"/>
              <a:ext cx="1800200" cy="7943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675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b="1" dirty="0" smtClean="0">
                <a:latin typeface="Arial Black" panose="020B0A04020102020204" pitchFamily="34" charset="0"/>
              </a:rPr>
              <a:t>Conclusions</a:t>
            </a:r>
            <a:endParaRPr lang="zh-TW" altLang="en-US" sz="3200" b="1" dirty="0">
              <a:latin typeface="Arial Black" panose="020B0A04020102020204" pitchFamily="34" charset="0"/>
            </a:endParaRP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23032" y="1603400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768276" y="1556792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The </a:t>
            </a:r>
            <a:r>
              <a:rPr lang="en-US" altLang="zh-TW" dirty="0"/>
              <a:t>cumulus convection </a:t>
            </a:r>
            <a:r>
              <a:rPr lang="en-US" altLang="zh-TW" dirty="0" smtClean="0"/>
              <a:t>was driven </a:t>
            </a:r>
            <a:r>
              <a:rPr lang="en-US" altLang="zh-TW" dirty="0"/>
              <a:t>by island thermal forcing.</a:t>
            </a:r>
            <a:endParaRPr lang="zh-TW" alt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26852" y="2096888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3"/>
              <p:cNvSpPr txBox="1"/>
              <p:nvPr/>
            </p:nvSpPr>
            <p:spPr>
              <a:xfrm>
                <a:off x="755576" y="2060848"/>
                <a:ext cx="78769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Flattening </a:t>
                </a:r>
                <a:r>
                  <a:rPr lang="en-US" altLang="zh-TW" dirty="0"/>
                  <a:t>the terrain led to </a:t>
                </a:r>
                <a:r>
                  <a:rPr lang="en-US" altLang="zh-TW" dirty="0" smtClean="0">
                    <a:solidFill>
                      <a:srgbClr val="FF0000"/>
                    </a:solidFill>
                  </a:rPr>
                  <a:t>stronger island-scale 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mass convergence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altLang="zh-TW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altLang="zh-TW" dirty="0"/>
                  <a:t> (or the bulk </a:t>
                </a:r>
                <a:r>
                  <a:rPr lang="en-US" altLang="zh-TW" dirty="0" smtClean="0"/>
                  <a:t>surface based inflow </a:t>
                </a:r>
                <a:r>
                  <a:rPr lang="en-US" altLang="zh-TW" dirty="0"/>
                  <a:t>crossing the island perimeter) but </a:t>
                </a:r>
                <a:r>
                  <a:rPr lang="en-US" altLang="zh-TW" dirty="0" smtClean="0">
                    <a:solidFill>
                      <a:srgbClr val="FF0000"/>
                    </a:solidFill>
                  </a:rPr>
                  <a:t>weaker cloud 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vertical mass </a:t>
                </a:r>
                <a:r>
                  <a:rPr lang="en-US" altLang="zh-TW" dirty="0" smtClean="0">
                    <a:solidFill>
                      <a:srgbClr val="FF0000"/>
                    </a:solidFill>
                  </a:rPr>
                  <a:t>flux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altLang="zh-TW" dirty="0" smtClean="0"/>
                  <a:t>.</a:t>
                </a:r>
                <a:endParaRPr lang="zh-TW" altLang="en-US" dirty="0"/>
              </a:p>
            </p:txBody>
          </p:sp>
        </mc:Choice>
        <mc:Fallback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2060848"/>
                <a:ext cx="7876976" cy="923330"/>
              </a:xfrm>
              <a:prstGeom prst="rect">
                <a:avLst/>
              </a:prstGeom>
              <a:blipFill rotWithShape="1">
                <a:blip r:embed="rId5"/>
                <a:stretch>
                  <a:fillRect l="-697" t="-3289"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758404" y="3212976"/>
            <a:ext cx="76300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Experiments varying the ambient </a:t>
            </a:r>
            <a:r>
              <a:rPr lang="en-US" altLang="zh-TW" dirty="0" smtClean="0"/>
              <a:t>winds indicated </a:t>
            </a:r>
            <a:r>
              <a:rPr lang="en-US" altLang="zh-TW" dirty="0"/>
              <a:t>that the island thermal anomaly was </a:t>
            </a:r>
            <a:r>
              <a:rPr lang="en-US" altLang="zh-TW" dirty="0" smtClean="0"/>
              <a:t>controlled by </a:t>
            </a:r>
            <a:r>
              <a:rPr lang="en-US" altLang="zh-TW" dirty="0">
                <a:solidFill>
                  <a:srgbClr val="FF0000"/>
                </a:solidFill>
              </a:rPr>
              <a:t>the residence time </a:t>
            </a:r>
            <a:r>
              <a:rPr lang="en-US" altLang="zh-TW" dirty="0"/>
              <a:t>of air parcels over the heated island.</a:t>
            </a:r>
            <a:endParaRPr lang="zh-TW" alt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3177008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37220" y="4379168"/>
            <a:ext cx="78953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/>
              <a:t>The heat-engine theory </a:t>
            </a:r>
            <a:r>
              <a:rPr lang="en-US" altLang="zh-TW" b="1" dirty="0" smtClean="0"/>
              <a:t>: </a:t>
            </a:r>
            <a:r>
              <a:rPr lang="en-US" altLang="zh-TW" dirty="0" smtClean="0">
                <a:solidFill>
                  <a:srgbClr val="FF0000"/>
                </a:solidFill>
              </a:rPr>
              <a:t>the elevated </a:t>
            </a:r>
            <a:r>
              <a:rPr lang="en-US" altLang="zh-TW" dirty="0">
                <a:solidFill>
                  <a:srgbClr val="FF0000"/>
                </a:solidFill>
              </a:rPr>
              <a:t>terrain in the mountain case reduced </a:t>
            </a:r>
            <a:r>
              <a:rPr lang="en-US" altLang="zh-TW" dirty="0" smtClean="0">
                <a:solidFill>
                  <a:srgbClr val="FF0000"/>
                </a:solidFill>
              </a:rPr>
              <a:t>the mixed-layer </a:t>
            </a:r>
            <a:r>
              <a:rPr lang="en-US" altLang="zh-TW" dirty="0">
                <a:solidFill>
                  <a:srgbClr val="FF0000"/>
                </a:solidFill>
              </a:rPr>
              <a:t>depth and thus lowered the </a:t>
            </a:r>
            <a:r>
              <a:rPr lang="en-US" altLang="zh-TW" dirty="0" smtClean="0">
                <a:solidFill>
                  <a:srgbClr val="FF0000"/>
                </a:solidFill>
              </a:rPr>
              <a:t>circulation’s thermodynamic </a:t>
            </a:r>
            <a:r>
              <a:rPr lang="en-US" altLang="zh-TW" dirty="0">
                <a:solidFill>
                  <a:srgbClr val="FF0000"/>
                </a:solidFill>
              </a:rPr>
              <a:t>efficiency. </a:t>
            </a:r>
            <a:r>
              <a:rPr lang="en-US" altLang="zh-TW" dirty="0" smtClean="0"/>
              <a:t>(Contrary to </a:t>
            </a:r>
            <a:r>
              <a:rPr lang="en-US" altLang="zh-TW" dirty="0" smtClean="0">
                <a:solidFill>
                  <a:srgbClr val="00B0F0"/>
                </a:solidFill>
              </a:rPr>
              <a:t>Tian and </a:t>
            </a:r>
            <a:r>
              <a:rPr lang="en-US" altLang="zh-TW" dirty="0">
                <a:solidFill>
                  <a:srgbClr val="00B0F0"/>
                </a:solidFill>
              </a:rPr>
              <a:t>Parker 2003; </a:t>
            </a:r>
            <a:r>
              <a:rPr lang="en-US" altLang="zh-TW" dirty="0" err="1">
                <a:solidFill>
                  <a:srgbClr val="00B0F0"/>
                </a:solidFill>
              </a:rPr>
              <a:t>Kirshbaum</a:t>
            </a:r>
            <a:r>
              <a:rPr lang="en-US" altLang="zh-TW" dirty="0">
                <a:solidFill>
                  <a:srgbClr val="00B0F0"/>
                </a:solidFill>
              </a:rPr>
              <a:t> and Wang 2014</a:t>
            </a:r>
            <a:r>
              <a:rPr lang="en-US" altLang="zh-TW" dirty="0"/>
              <a:t>).</a:t>
            </a:r>
            <a:endParaRPr lang="zh-TW" altLang="en-US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4329136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7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b="1" dirty="0" smtClean="0">
                <a:latin typeface="Arial Black" panose="020B0A04020102020204" pitchFamily="34" charset="0"/>
              </a:rPr>
              <a:t>Reference</a:t>
            </a:r>
            <a:endParaRPr lang="zh-TW" altLang="en-US" sz="3200" b="1" dirty="0">
              <a:latin typeface="Arial Black" panose="020B0A04020102020204" pitchFamily="34" charset="0"/>
            </a:endParaRP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738436" y="1710675"/>
            <a:ext cx="7938020" cy="3293209"/>
            <a:chOff x="523032" y="1603400"/>
            <a:chExt cx="7938020" cy="3293209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793"/>
            <a:stretch/>
          </p:blipFill>
          <p:spPr bwMode="auto">
            <a:xfrm>
              <a:off x="523032" y="1628800"/>
              <a:ext cx="207144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文字方塊 2"/>
            <p:cNvSpPr txBox="1"/>
            <p:nvPr/>
          </p:nvSpPr>
          <p:spPr>
            <a:xfrm>
              <a:off x="756196" y="1603400"/>
              <a:ext cx="7704856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dirty="0" err="1"/>
                <a:t>Kirshbaum</a:t>
              </a:r>
              <a:r>
                <a:rPr lang="en-US" altLang="zh-TW" sz="1600" dirty="0"/>
                <a:t>, D. J., and C.-C. Wang, 2014: Boundary layer updrafts driven </a:t>
              </a:r>
              <a:r>
                <a:rPr lang="en-US" altLang="zh-TW" sz="1600" dirty="0" smtClean="0"/>
                <a:t>by airflow </a:t>
              </a:r>
              <a:r>
                <a:rPr lang="en-US" altLang="zh-TW" sz="1600" dirty="0"/>
                <a:t>over </a:t>
              </a:r>
              <a:r>
                <a:rPr lang="en-US" altLang="zh-TW" sz="1600" dirty="0" smtClean="0"/>
                <a:t>    </a:t>
              </a:r>
            </a:p>
            <a:p>
              <a:r>
                <a:rPr lang="en-US" altLang="zh-TW" sz="1600" dirty="0"/>
                <a:t> </a:t>
              </a:r>
              <a:r>
                <a:rPr lang="en-US" altLang="zh-TW" sz="1600" dirty="0" smtClean="0"/>
                <a:t>             heated </a:t>
              </a:r>
              <a:r>
                <a:rPr lang="en-US" altLang="zh-TW" sz="1600" dirty="0"/>
                <a:t>terrain. J. Atmos. Sci., 71, 1425–1442</a:t>
              </a:r>
              <a:r>
                <a:rPr lang="en-US" altLang="zh-TW" sz="1600" dirty="0" smtClean="0"/>
                <a:t>, doi:10.1175/JAS-D-13-0287.1</a:t>
              </a:r>
              <a:r>
                <a:rPr lang="en-US" altLang="zh-TW" sz="1600" dirty="0"/>
                <a:t>.</a:t>
              </a:r>
              <a:endParaRPr lang="zh-TW" altLang="en-US" sz="1600" dirty="0"/>
            </a:p>
            <a:p>
              <a:r>
                <a:rPr lang="en-US" altLang="zh-TW" sz="1600" dirty="0" smtClean="0"/>
                <a:t>Smith</a:t>
              </a:r>
              <a:r>
                <a:rPr lang="en-US" altLang="zh-TW" sz="1600" dirty="0"/>
                <a:t>, R. B., P. Schafer, D. J. </a:t>
              </a:r>
              <a:r>
                <a:rPr lang="en-US" altLang="zh-TW" sz="1600" dirty="0" err="1"/>
                <a:t>Kirshbaum</a:t>
              </a:r>
              <a:r>
                <a:rPr lang="en-US" altLang="zh-TW" sz="1600" dirty="0"/>
                <a:t>, and E. Regina, </a:t>
              </a:r>
              <a:r>
                <a:rPr lang="en-US" altLang="zh-TW" sz="1600" dirty="0" smtClean="0"/>
                <a:t>2009:Orographic  precipitation </a:t>
              </a:r>
              <a:r>
                <a:rPr lang="en-US" altLang="zh-TW" sz="1600" dirty="0"/>
                <a:t>in the </a:t>
              </a:r>
              <a:r>
                <a:rPr lang="en-US" altLang="zh-TW" sz="1600" dirty="0" smtClean="0"/>
                <a:t> </a:t>
              </a:r>
            </a:p>
            <a:p>
              <a:r>
                <a:rPr lang="en-US" altLang="zh-TW" sz="1600" dirty="0" smtClean="0"/>
                <a:t>             tropics</a:t>
              </a:r>
              <a:r>
                <a:rPr lang="en-US" altLang="zh-TW" sz="1600" dirty="0"/>
                <a:t>: Experiments </a:t>
              </a:r>
              <a:r>
                <a:rPr lang="en-US" altLang="zh-TW" sz="1600" dirty="0" smtClean="0"/>
                <a:t>in</a:t>
              </a:r>
              <a:r>
                <a:rPr lang="zh-TW" altLang="en-US" sz="1600" dirty="0" smtClean="0"/>
                <a:t> </a:t>
              </a:r>
              <a:r>
                <a:rPr lang="en-US" altLang="zh-TW" sz="1600" dirty="0" smtClean="0"/>
                <a:t>Dominica</a:t>
              </a:r>
              <a:r>
                <a:rPr lang="en-US" altLang="zh-TW" sz="1600" dirty="0"/>
                <a:t>. J. Atmos. Sci., 66, </a:t>
              </a:r>
              <a:r>
                <a:rPr lang="en-US" altLang="zh-TW" sz="1600" dirty="0" smtClean="0"/>
                <a:t>1698–1716</a:t>
              </a:r>
              <a:r>
                <a:rPr lang="en-US" altLang="zh-TW" sz="1600" dirty="0"/>
                <a:t>, </a:t>
              </a:r>
              <a:endParaRPr lang="en-US" altLang="zh-TW" sz="1600" dirty="0" smtClean="0"/>
            </a:p>
            <a:p>
              <a:r>
                <a:rPr lang="en-US" altLang="zh-TW" sz="1600" dirty="0"/>
                <a:t> </a:t>
              </a:r>
              <a:r>
                <a:rPr lang="en-US" altLang="zh-TW" sz="1600" dirty="0" smtClean="0"/>
                <a:t>            doi:10.1175/2008JAS2920.1</a:t>
              </a:r>
              <a:r>
                <a:rPr lang="en-US" altLang="zh-TW" sz="1600" dirty="0"/>
                <a:t>.</a:t>
              </a:r>
            </a:p>
            <a:p>
              <a:r>
                <a:rPr lang="en-US" altLang="zh-TW" sz="1600" dirty="0"/>
                <a:t>Smith, R. B</a:t>
              </a:r>
              <a:r>
                <a:rPr lang="en-US" altLang="zh-TW" sz="1600" dirty="0" smtClean="0"/>
                <a:t>., </a:t>
              </a:r>
              <a:r>
                <a:rPr lang="en-US" altLang="zh-TW" sz="1600" dirty="0"/>
                <a:t>and Coauthors, 2012: Orographic precipitation in the </a:t>
              </a:r>
              <a:r>
                <a:rPr lang="en-US" altLang="zh-TW" sz="1600" dirty="0" smtClean="0"/>
                <a:t>tropics: The  </a:t>
              </a:r>
            </a:p>
            <a:p>
              <a:r>
                <a:rPr lang="en-US" altLang="zh-TW" sz="1600" dirty="0"/>
                <a:t> </a:t>
              </a:r>
              <a:r>
                <a:rPr lang="en-US" altLang="zh-TW" sz="1600" dirty="0" smtClean="0"/>
                <a:t>           Dominica </a:t>
              </a:r>
              <a:r>
                <a:rPr lang="en-US" altLang="zh-TW" sz="1600" dirty="0"/>
                <a:t>Experiment. Bull. Amer. Meteor. Soc., </a:t>
              </a:r>
              <a:r>
                <a:rPr lang="en-US" altLang="zh-TW" sz="1600" dirty="0" smtClean="0"/>
                <a:t>93,1567–1579</a:t>
              </a:r>
              <a:r>
                <a:rPr lang="en-US" altLang="zh-TW" sz="1600" dirty="0"/>
                <a:t>, </a:t>
              </a:r>
              <a:r>
                <a:rPr lang="en-US" altLang="zh-TW" sz="1600" dirty="0" smtClean="0"/>
                <a:t> </a:t>
              </a:r>
            </a:p>
            <a:p>
              <a:r>
                <a:rPr lang="en-US" altLang="zh-TW" sz="1600" dirty="0"/>
                <a:t> </a:t>
              </a:r>
              <a:r>
                <a:rPr lang="en-US" altLang="zh-TW" sz="1600" dirty="0" smtClean="0"/>
                <a:t>           doi:10.1175/BAMS-D-11-00194.1.</a:t>
              </a:r>
            </a:p>
            <a:p>
              <a:r>
                <a:rPr lang="en-US" altLang="zh-TW" sz="1600" dirty="0"/>
                <a:t>Tian, W. S., and D. J. Parker, 2003: A modeling study and </a:t>
              </a:r>
              <a:r>
                <a:rPr lang="en-US" altLang="zh-TW" sz="1600" dirty="0" smtClean="0"/>
                <a:t>scaling analysis </a:t>
              </a:r>
              <a:r>
                <a:rPr lang="en-US" altLang="zh-TW" sz="1600" dirty="0"/>
                <a:t>of </a:t>
              </a:r>
              <a:r>
                <a:rPr lang="en-US" altLang="zh-TW" sz="1600" dirty="0" smtClean="0"/>
                <a:t>orographic   </a:t>
              </a:r>
            </a:p>
            <a:p>
              <a:r>
                <a:rPr lang="en-US" altLang="zh-TW" sz="1600" dirty="0"/>
                <a:t> </a:t>
              </a:r>
              <a:r>
                <a:rPr lang="en-US" altLang="zh-TW" sz="1600" dirty="0" smtClean="0"/>
                <a:t>           effects </a:t>
              </a:r>
              <a:r>
                <a:rPr lang="en-US" altLang="zh-TW" sz="1600" dirty="0"/>
                <a:t>on boundary layer </a:t>
              </a:r>
              <a:r>
                <a:rPr lang="en-US" altLang="zh-TW" sz="1600" dirty="0" smtClean="0"/>
                <a:t>shallow </a:t>
              </a:r>
              <a:r>
                <a:rPr lang="fr-FR" altLang="zh-TW" sz="1600" dirty="0" smtClean="0"/>
                <a:t>convection</a:t>
              </a:r>
              <a:r>
                <a:rPr lang="fr-FR" altLang="zh-TW" sz="1600" dirty="0"/>
                <a:t>. J. Atmos. Sci., 60, </a:t>
              </a:r>
              <a:r>
                <a:rPr lang="fr-FR" altLang="zh-TW" sz="1600" dirty="0" smtClean="0"/>
                <a:t>1981–1991</a:t>
              </a:r>
              <a:r>
                <a:rPr lang="fr-FR" altLang="zh-TW" sz="1600" dirty="0"/>
                <a:t>, </a:t>
              </a:r>
              <a:endParaRPr lang="fr-FR" altLang="zh-TW" sz="1600" dirty="0" smtClean="0"/>
            </a:p>
            <a:p>
              <a:r>
                <a:rPr lang="fr-FR" altLang="zh-TW" sz="1600" dirty="0"/>
                <a:t> </a:t>
              </a:r>
              <a:r>
                <a:rPr lang="fr-FR" altLang="zh-TW" sz="1600" dirty="0" smtClean="0"/>
                <a:t>           doi:10.1175/</a:t>
              </a:r>
              <a:r>
                <a:rPr lang="en-US" altLang="zh-TW" sz="1600" dirty="0" smtClean="0"/>
                <a:t>1520-0469(2003)060,1981:AMSASA.2.0.CO;2.</a:t>
              </a:r>
            </a:p>
            <a:p>
              <a:r>
                <a:rPr lang="en-US" altLang="zh-TW" sz="1600" dirty="0"/>
                <a:t>Wang, C.-C., and D. J. </a:t>
              </a:r>
              <a:r>
                <a:rPr lang="en-US" altLang="zh-TW" sz="1600" dirty="0" err="1"/>
                <a:t>Kirshbaum</a:t>
              </a:r>
              <a:r>
                <a:rPr lang="en-US" altLang="zh-TW" sz="1600" dirty="0"/>
                <a:t>, 2015: Thermally forced convection over a </a:t>
              </a:r>
              <a:r>
                <a:rPr lang="en-US" altLang="zh-TW" sz="1600" dirty="0" smtClean="0"/>
                <a:t>mountainous  </a:t>
              </a:r>
            </a:p>
            <a:p>
              <a:r>
                <a:rPr lang="en-US" altLang="zh-TW" sz="1600" dirty="0"/>
                <a:t> </a:t>
              </a:r>
              <a:r>
                <a:rPr lang="en-US" altLang="zh-TW" sz="1600" dirty="0" smtClean="0"/>
                <a:t>           tropical </a:t>
              </a:r>
              <a:r>
                <a:rPr lang="en-US" altLang="zh-TW" sz="1600" dirty="0"/>
                <a:t>island. </a:t>
              </a:r>
              <a:r>
                <a:rPr lang="en-US" altLang="zh-TW" sz="1600" i="1" dirty="0"/>
                <a:t>J. Atmos. Sci.</a:t>
              </a:r>
              <a:r>
                <a:rPr lang="en-US" altLang="zh-TW" sz="1600" dirty="0"/>
                <a:t>, </a:t>
              </a:r>
              <a:r>
                <a:rPr lang="en-US" altLang="zh-TW" sz="1600" b="1" dirty="0"/>
                <a:t>72</a:t>
              </a:r>
              <a:r>
                <a:rPr lang="en-US" altLang="zh-TW" sz="1600" dirty="0"/>
                <a:t>, 2484–2506.</a:t>
              </a:r>
              <a:endParaRPr lang="zh-TW" altLang="en-US" sz="1600" dirty="0"/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793"/>
            <a:stretch/>
          </p:blipFill>
          <p:spPr bwMode="auto">
            <a:xfrm>
              <a:off x="526852" y="2133629"/>
              <a:ext cx="207144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793"/>
            <a:stretch/>
          </p:blipFill>
          <p:spPr bwMode="auto">
            <a:xfrm>
              <a:off x="548432" y="2781701"/>
              <a:ext cx="207144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793"/>
            <a:stretch/>
          </p:blipFill>
          <p:spPr bwMode="auto">
            <a:xfrm>
              <a:off x="539552" y="3501781"/>
              <a:ext cx="207144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stelsSmoot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793"/>
            <a:stretch/>
          </p:blipFill>
          <p:spPr bwMode="auto">
            <a:xfrm>
              <a:off x="539552" y="4257829"/>
              <a:ext cx="207144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7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2178320" y="2271317"/>
            <a:ext cx="525658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2800" b="1" dirty="0" smtClean="0">
                <a:latin typeface="Arial Black" panose="020B0A04020102020204" pitchFamily="34" charset="0"/>
              </a:rPr>
              <a:t>Thanks for your attention!</a:t>
            </a:r>
            <a:endParaRPr lang="zh-TW" altLang="en-US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1619672" y="2230373"/>
            <a:ext cx="648072" cy="101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8F42"/>
              </a:clrFrom>
              <a:clrTo>
                <a:srgbClr val="FF8F42">
                  <a:alpha val="0"/>
                </a:srgbClr>
              </a:clrTo>
            </a:clrChange>
            <a:lum bright="4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1"/>
          <a:stretch>
            <a:fillRect/>
          </a:stretch>
        </p:blipFill>
        <p:spPr bwMode="auto">
          <a:xfrm>
            <a:off x="-3636912" y="3429000"/>
            <a:ext cx="3099455" cy="271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60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b="1" dirty="0" smtClean="0">
                <a:latin typeface="Arial Black" panose="020B0A04020102020204" pitchFamily="34" charset="0"/>
              </a:rPr>
              <a:t>Control simulations</a:t>
            </a:r>
            <a:endParaRPr lang="zh-TW" altLang="en-US" sz="3200" b="1" dirty="0">
              <a:latin typeface="Arial Black" panose="020B0A04020102020204" pitchFamily="34" charset="0"/>
            </a:endParaRP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130193" y="1388134"/>
            <a:ext cx="161112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"/>
              <p:cNvSpPr txBox="1"/>
              <p:nvPr/>
            </p:nvSpPr>
            <p:spPr>
              <a:xfrm>
                <a:off x="336008" y="1340768"/>
                <a:ext cx="2697149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4 control simulations: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=1000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𝑚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𝐶𝑇𝐿</m:t>
                          </m:r>
                          <m:r>
                            <m:rPr>
                              <m:nor/>
                            </m:rPr>
                            <a:rPr lang="en-US" altLang="zh-TW" i="1" dirty="0">
                              <a:latin typeface="Cambria Math"/>
                              <a:ea typeface="Cambria Math"/>
                            </a:rPr>
                            <m:t>-</m:t>
                          </m:r>
                          <m:r>
                            <a:rPr lang="en-US" altLang="zh-TW" b="0" i="1" smtClean="0">
                              <a:latin typeface="Cambria Math"/>
                              <a:ea typeface="Cambria Math"/>
                            </a:rPr>
                            <m:t>1000</m:t>
                          </m:r>
                        </m:e>
                      </m:d>
                    </m:oMath>
                  </m:oMathPara>
                </a14:m>
                <a:endParaRPr lang="en-US" altLang="zh-TW" b="0" i="1" dirty="0" smtClean="0">
                  <a:latin typeface="Cambria Math"/>
                  <a:ea typeface="Cambria Math"/>
                </a:endParaRPr>
              </a:p>
              <a:p>
                <a:pPr/>
                <a:r>
                  <a:rPr lang="en-US" altLang="zh-TW" dirty="0" smtClean="0">
                    <a:ea typeface="Cambria Math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500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𝑚</m:t>
                    </m:r>
                  </m:oMath>
                </a14:m>
                <a:r>
                  <a:rPr lang="en-US" altLang="zh-TW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𝐶𝑇𝐿</m:t>
                        </m:r>
                        <m:r>
                          <m:rPr>
                            <m:nor/>
                          </m:rPr>
                          <a:rPr lang="en-US" altLang="zh-TW" i="1" dirty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5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00</m:t>
                        </m:r>
                      </m:e>
                    </m:d>
                  </m:oMath>
                </a14:m>
                <a:r>
                  <a:rPr lang="en-US" altLang="zh-TW" dirty="0" smtClean="0">
                    <a:ea typeface="Cambria Math"/>
                  </a:rPr>
                  <a:t>  </a:t>
                </a:r>
              </a:p>
              <a:p>
                <a:pPr/>
                <a:r>
                  <a:rPr lang="en-US" altLang="zh-TW" dirty="0">
                    <a:ea typeface="Cambria Math"/>
                  </a:rPr>
                  <a:t> </a:t>
                </a:r>
                <a:r>
                  <a:rPr lang="en-US" altLang="zh-TW" dirty="0" smtClean="0">
                    <a:ea typeface="Cambria Math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250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𝑚</m:t>
                    </m:r>
                    <m:d>
                      <m:d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𝐶𝑇𝐿</m:t>
                        </m:r>
                        <m:r>
                          <m:rPr>
                            <m:nor/>
                          </m:rPr>
                          <a:rPr lang="en-US" altLang="zh-TW" i="1" dirty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25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</m:d>
                  </m:oMath>
                </a14:m>
                <a:endParaRPr lang="en-US" altLang="zh-TW" i="1" dirty="0" smtClean="0">
                  <a:latin typeface="Cambria Math"/>
                  <a:ea typeface="Cambria Math"/>
                </a:endParaRPr>
              </a:p>
              <a:p>
                <a:pPr/>
                <a:r>
                  <a:rPr lang="en-US" altLang="zh-TW" dirty="0" smtClean="0">
                    <a:ea typeface="Cambria Math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125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𝑚</m:t>
                    </m:r>
                    <m:d>
                      <m:dPr>
                        <m:ctrlPr>
                          <a:rPr lang="en-US" altLang="zh-TW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𝐶𝑇𝐿</m:t>
                        </m:r>
                        <m:r>
                          <m:rPr>
                            <m:nor/>
                          </m:rPr>
                          <a:rPr lang="en-US" altLang="zh-TW" i="1" dirty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25</m:t>
                        </m:r>
                      </m:e>
                    </m:d>
                  </m:oMath>
                </a14:m>
                <a:endParaRPr lang="en-US" altLang="zh-TW" dirty="0"/>
              </a:p>
              <a:p>
                <a:pPr/>
                <a:endParaRPr lang="zh-TW" altLang="en-US" dirty="0"/>
              </a:p>
            </p:txBody>
          </p:sp>
        </mc:Choice>
        <mc:Fallback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8" y="1340768"/>
                <a:ext cx="2697149" cy="1754326"/>
              </a:xfrm>
              <a:prstGeom prst="rect">
                <a:avLst/>
              </a:prstGeom>
              <a:blipFill rotWithShape="1">
                <a:blip r:embed="rId5"/>
                <a:stretch>
                  <a:fillRect l="-1806" t="-17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3" t="10724" r="21293" b="3942"/>
          <a:stretch/>
        </p:blipFill>
        <p:spPr bwMode="auto">
          <a:xfrm>
            <a:off x="3233603" y="1124744"/>
            <a:ext cx="591883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27951" y="3284984"/>
            <a:ext cx="3319914" cy="2736304"/>
            <a:chOff x="1763688" y="1122241"/>
            <a:chExt cx="5616624" cy="5043063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30" t="21587" r="17302" b="12381"/>
            <a:stretch/>
          </p:blipFill>
          <p:spPr bwMode="auto">
            <a:xfrm>
              <a:off x="1763688" y="1122241"/>
              <a:ext cx="5616624" cy="504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字方塊 9"/>
            <p:cNvSpPr txBox="1"/>
            <p:nvPr/>
          </p:nvSpPr>
          <p:spPr>
            <a:xfrm>
              <a:off x="4932040" y="1640133"/>
              <a:ext cx="1172108" cy="510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 smtClean="0">
                  <a:solidFill>
                    <a:srgbClr val="0000FF"/>
                  </a:solidFill>
                </a:rPr>
                <a:t>Z=300m</a:t>
              </a:r>
              <a:endParaRPr lang="zh-TW" alt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5148064" y="4941168"/>
              <a:ext cx="1304994" cy="510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00" dirty="0" smtClean="0"/>
                <a:t>Z=1800m</a:t>
              </a:r>
              <a:endParaRPr lang="zh-TW" altLang="en-US" sz="1200" dirty="0"/>
            </a:p>
          </p:txBody>
        </p:sp>
      </p:grpSp>
      <p:sp>
        <p:nvSpPr>
          <p:cNvPr id="12" name="矩形 11"/>
          <p:cNvSpPr/>
          <p:nvPr/>
        </p:nvSpPr>
        <p:spPr>
          <a:xfrm>
            <a:off x="2028412" y="4302565"/>
            <a:ext cx="771365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830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t="21305" r="21190" b="16473"/>
          <a:stretch/>
        </p:blipFill>
        <p:spPr bwMode="auto">
          <a:xfrm>
            <a:off x="107504" y="537292"/>
            <a:ext cx="8888345" cy="5513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200017" y="25135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00B050"/>
                </a:solidFill>
              </a:rPr>
              <a:t>l</a:t>
            </a:r>
            <a:r>
              <a:rPr lang="en-US" altLang="zh-TW" dirty="0" smtClean="0">
                <a:solidFill>
                  <a:srgbClr val="00B050"/>
                </a:solidFill>
              </a:rPr>
              <a:t>eg3, leg4</a:t>
            </a:r>
            <a:endParaRPr lang="zh-TW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5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35496" y="980728"/>
            <a:ext cx="8967501" cy="4743063"/>
            <a:chOff x="35496" y="980728"/>
            <a:chExt cx="8967501" cy="4743063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9" t="16790" r="11825" b="12240"/>
            <a:stretch/>
          </p:blipFill>
          <p:spPr bwMode="auto">
            <a:xfrm>
              <a:off x="35496" y="980728"/>
              <a:ext cx="8967501" cy="474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文字方塊 2"/>
            <p:cNvSpPr txBox="1"/>
            <p:nvPr/>
          </p:nvSpPr>
          <p:spPr>
            <a:xfrm>
              <a:off x="107504" y="1139258"/>
              <a:ext cx="2217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b="1" dirty="0" smtClean="0"/>
                <a:t>Observed/Simulated </a:t>
              </a:r>
              <a:endParaRPr lang="zh-TW" altLang="en-US" b="1" dirty="0"/>
            </a:p>
          </p:txBody>
        </p:sp>
      </p:grpSp>
      <p:sp>
        <p:nvSpPr>
          <p:cNvPr id="2" name="文字方塊 1"/>
          <p:cNvSpPr txBox="1"/>
          <p:nvPr/>
        </p:nvSpPr>
        <p:spPr>
          <a:xfrm>
            <a:off x="837382" y="1761194"/>
            <a:ext cx="854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zonal wind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989782" y="2749838"/>
            <a:ext cx="855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 variance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268685" y="2935382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cloud mass flux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236280" y="2598812"/>
            <a:ext cx="8759250" cy="3016716"/>
            <a:chOff x="236280" y="2598812"/>
            <a:chExt cx="8759250" cy="3016716"/>
          </a:xfrm>
        </p:grpSpPr>
        <p:sp>
          <p:nvSpPr>
            <p:cNvPr id="8" name="矩形 7"/>
            <p:cNvSpPr/>
            <p:nvPr/>
          </p:nvSpPr>
          <p:spPr>
            <a:xfrm>
              <a:off x="236280" y="2598812"/>
              <a:ext cx="8751477" cy="180000"/>
            </a:xfrm>
            <a:prstGeom prst="rect">
              <a:avLst/>
            </a:prstGeom>
            <a:solidFill>
              <a:srgbClr val="FFC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43900" y="3362536"/>
              <a:ext cx="8751477" cy="180000"/>
            </a:xfrm>
            <a:prstGeom prst="rect">
              <a:avLst/>
            </a:prstGeom>
            <a:solidFill>
              <a:srgbClr val="FFC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236433" y="4684504"/>
              <a:ext cx="8751477" cy="180000"/>
            </a:xfrm>
            <a:prstGeom prst="rect">
              <a:avLst/>
            </a:prstGeom>
            <a:solidFill>
              <a:srgbClr val="FFC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244053" y="5435528"/>
              <a:ext cx="8751477" cy="180000"/>
            </a:xfrm>
            <a:prstGeom prst="rect">
              <a:avLst/>
            </a:prstGeom>
            <a:solidFill>
              <a:srgbClr val="FFC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368793" y="3133895"/>
            <a:ext cx="1047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cloud fraction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68793" y="3286295"/>
            <a:ext cx="943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rain fraction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837382" y="3850095"/>
            <a:ext cx="854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zonal wind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989782" y="4838739"/>
            <a:ext cx="855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 variance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1268685" y="5024283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cloud mass flux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68793" y="5222796"/>
            <a:ext cx="1047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cloud fraction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68793" y="5375196"/>
            <a:ext cx="943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rain fraction</a:t>
            </a:r>
            <a:endParaRPr lang="zh-TW" altLang="en-US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251520" y="2029139"/>
            <a:ext cx="8736237" cy="2638961"/>
            <a:chOff x="251520" y="2029139"/>
            <a:chExt cx="8736237" cy="2638961"/>
          </a:xfrm>
        </p:grpSpPr>
        <p:sp>
          <p:nvSpPr>
            <p:cNvPr id="11" name="矩形 10"/>
            <p:cNvSpPr/>
            <p:nvPr/>
          </p:nvSpPr>
          <p:spPr>
            <a:xfrm>
              <a:off x="262159" y="2029139"/>
              <a:ext cx="8725598" cy="576000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251520" y="4092100"/>
              <a:ext cx="8725598" cy="576000"/>
            </a:xfrm>
            <a:prstGeom prst="rect">
              <a:avLst/>
            </a:prstGeom>
            <a:solidFill>
              <a:srgbClr val="E6B9B8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242467" y="2789981"/>
            <a:ext cx="8736237" cy="2641686"/>
            <a:chOff x="251520" y="2038193"/>
            <a:chExt cx="8736237" cy="2641686"/>
          </a:xfrm>
        </p:grpSpPr>
        <p:sp>
          <p:nvSpPr>
            <p:cNvPr id="31" name="矩形 30"/>
            <p:cNvSpPr/>
            <p:nvPr/>
          </p:nvSpPr>
          <p:spPr>
            <a:xfrm>
              <a:off x="262159" y="2038193"/>
              <a:ext cx="8725598" cy="560619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51520" y="4119260"/>
              <a:ext cx="8725598" cy="560619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3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826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4" t="14629" r="30730" b="5185"/>
          <a:stretch/>
        </p:blipFill>
        <p:spPr bwMode="auto">
          <a:xfrm>
            <a:off x="3957092" y="313232"/>
            <a:ext cx="5079404" cy="612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23528" y="620688"/>
            <a:ext cx="3513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1000-1700 LST accumulated rainfall</a:t>
            </a:r>
            <a:endParaRPr lang="zh-TW" alt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130193" y="692696"/>
            <a:ext cx="161112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29065" r="50000" b="14921"/>
          <a:stretch/>
        </p:blipFill>
        <p:spPr bwMode="auto">
          <a:xfrm>
            <a:off x="107504" y="1916832"/>
            <a:ext cx="3914840" cy="3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238716" y="1781537"/>
            <a:ext cx="1680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/>
              <a:t>Leg 4 average values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0826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b="1" dirty="0" smtClean="0">
                <a:latin typeface="Arial Black" panose="020B0A04020102020204" pitchFamily="34" charset="0"/>
              </a:rPr>
              <a:t>Outline</a:t>
            </a:r>
            <a:endParaRPr lang="zh-TW" altLang="en-US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23032" y="1603400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0" y="7245424"/>
            <a:ext cx="9433048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36092" y="1518692"/>
            <a:ext cx="307956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Observations</a:t>
            </a:r>
          </a:p>
          <a:p>
            <a:r>
              <a:rPr lang="en-US" altLang="zh-TW" sz="2800" dirty="0" smtClean="0"/>
              <a:t>Control simulations</a:t>
            </a:r>
          </a:p>
          <a:p>
            <a:r>
              <a:rPr lang="en-US" altLang="zh-TW" sz="2800" b="1" dirty="0" smtClean="0"/>
              <a:t>Sensitivity tests</a:t>
            </a:r>
          </a:p>
          <a:p>
            <a:r>
              <a:rPr lang="en-US" altLang="zh-TW" sz="2800" b="1" dirty="0" smtClean="0"/>
              <a:t>Heat-engine theory</a:t>
            </a:r>
          </a:p>
          <a:p>
            <a:r>
              <a:rPr lang="en-US" altLang="zh-TW" sz="2800" dirty="0" smtClean="0"/>
              <a:t>Conclusions</a:t>
            </a:r>
          </a:p>
          <a:p>
            <a:r>
              <a:rPr lang="en-US" altLang="zh-TW" sz="2800" dirty="0" smtClean="0"/>
              <a:t>Reference</a:t>
            </a:r>
          </a:p>
          <a:p>
            <a:endParaRPr lang="en-US" altLang="zh-TW" sz="2800" dirty="0" smtClean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2037580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2448420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2901676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3321024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3753072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3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1" t="12778" r="21719" b="39444"/>
          <a:stretch/>
        </p:blipFill>
        <p:spPr bwMode="auto">
          <a:xfrm>
            <a:off x="4860032" y="980728"/>
            <a:ext cx="3473676" cy="276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b="1" dirty="0" smtClean="0">
                <a:latin typeface="Arial Black" panose="020B0A04020102020204" pitchFamily="34" charset="0"/>
              </a:rPr>
              <a:t>Observations</a:t>
            </a:r>
            <a:endParaRPr lang="zh-TW" altLang="en-US" sz="3200" b="1" dirty="0">
              <a:latin typeface="Arial Black" panose="020B0A04020102020204" pitchFamily="34" charset="0"/>
            </a:endParaRP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23032" y="1603400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3" t="36852" r="16146" b="20734"/>
          <a:stretch/>
        </p:blipFill>
        <p:spPr bwMode="auto">
          <a:xfrm>
            <a:off x="4716016" y="3711894"/>
            <a:ext cx="4248472" cy="242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4569286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46634" y="4569286"/>
            <a:ext cx="402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Four week-wind events on 18 April 2011.</a:t>
            </a:r>
            <a:endParaRPr lang="zh-TW" altLang="en-US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5109382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846634" y="5097958"/>
            <a:ext cx="3632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Primarily focus on the island thermal</a:t>
            </a:r>
          </a:p>
          <a:p>
            <a:r>
              <a:rPr lang="en-US" altLang="zh-TW" dirty="0"/>
              <a:t>c</a:t>
            </a:r>
            <a:r>
              <a:rPr lang="en-US" altLang="zh-TW" dirty="0" smtClean="0"/>
              <a:t>irculations, rather than the cloud </a:t>
            </a:r>
          </a:p>
          <a:p>
            <a:r>
              <a:rPr lang="en-US" altLang="zh-TW" dirty="0" smtClean="0"/>
              <a:t>microphysics.</a:t>
            </a:r>
            <a:endParaRPr lang="zh-TW" altLang="en-US" dirty="0"/>
          </a:p>
        </p:txBody>
      </p:sp>
      <p:grpSp>
        <p:nvGrpSpPr>
          <p:cNvPr id="10" name="群組 9"/>
          <p:cNvGrpSpPr/>
          <p:nvPr/>
        </p:nvGrpSpPr>
        <p:grpSpPr>
          <a:xfrm>
            <a:off x="899592" y="1603400"/>
            <a:ext cx="4417812" cy="2585323"/>
            <a:chOff x="899592" y="1603400"/>
            <a:chExt cx="4417812" cy="2585323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文字方塊 2"/>
                <p:cNvSpPr txBox="1"/>
                <p:nvPr/>
              </p:nvSpPr>
              <p:spPr>
                <a:xfrm>
                  <a:off x="899592" y="1603400"/>
                  <a:ext cx="4417812" cy="25853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b="1" dirty="0" smtClean="0"/>
                    <a:t>Dominica Experiment(DOMEX) : </a:t>
                  </a:r>
                  <a:r>
                    <a:rPr lang="en-US" altLang="zh-TW" sz="1400" dirty="0">
                      <a:solidFill>
                        <a:srgbClr val="FF6600"/>
                      </a:solidFill>
                    </a:rPr>
                    <a:t>April-May 2011</a:t>
                  </a:r>
                </a:p>
                <a:p>
                  <a:r>
                    <a:rPr lang="en-US" altLang="zh-TW" dirty="0" smtClean="0"/>
                    <a:t>Radiosonde</a:t>
                  </a:r>
                  <a:r>
                    <a:rPr lang="en-US" altLang="zh-TW" dirty="0"/>
                    <a:t>(   , TFFR)</a:t>
                  </a:r>
                </a:p>
                <a:p>
                  <a:r>
                    <a:rPr lang="en-US" altLang="zh-TW" dirty="0" smtClean="0"/>
                    <a:t>Meteorological stations(    )</a:t>
                  </a:r>
                </a:p>
                <a:p>
                  <a:r>
                    <a:rPr lang="en-US" altLang="zh-TW" dirty="0" smtClean="0"/>
                    <a:t>Operational radars(    )</a:t>
                  </a:r>
                </a:p>
                <a:p>
                  <a:r>
                    <a:rPr lang="en-US" altLang="zh-TW" dirty="0" smtClean="0"/>
                    <a:t>Satellite(NOAA GOES-13)</a:t>
                  </a:r>
                </a:p>
                <a:p>
                  <a:r>
                    <a:rPr lang="en-US" altLang="zh-TW" dirty="0"/>
                    <a:t>Wyoming King Air(WKA) aircraft</a:t>
                  </a:r>
                </a:p>
                <a:p>
                  <a:r>
                    <a:rPr lang="en-US" altLang="zh-TW" dirty="0" smtClean="0"/>
                    <a:t>(P, T, U, V, W, reflectivity, radial wind,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𝑣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altLang="zh-TW" dirty="0" smtClean="0"/>
                    <a:t>, cloud and rain DSD)</a:t>
                  </a:r>
                </a:p>
                <a:p>
                  <a:r>
                    <a:rPr lang="en-US" altLang="zh-TW" dirty="0" smtClean="0">
                      <a:solidFill>
                        <a:srgbClr val="00B0F0"/>
                      </a:solidFill>
                    </a:rPr>
                    <a:t> </a:t>
                  </a:r>
                  <a:r>
                    <a:rPr lang="en-US" altLang="zh-TW" dirty="0">
                      <a:solidFill>
                        <a:srgbClr val="00B0F0"/>
                      </a:solidFill>
                    </a:rPr>
                    <a:t>(Smith et al. 2012, S12</a:t>
                  </a:r>
                  <a:r>
                    <a:rPr lang="en-US" altLang="zh-TW" dirty="0" smtClean="0">
                      <a:solidFill>
                        <a:srgbClr val="00B0F0"/>
                      </a:solidFill>
                    </a:rPr>
                    <a:t>)</a:t>
                  </a:r>
                  <a:endParaRPr lang="en-US" altLang="zh-TW" dirty="0">
                    <a:solidFill>
                      <a:srgbClr val="00B0F0"/>
                    </a:solidFill>
                  </a:endParaRPr>
                </a:p>
              </p:txBody>
            </p:sp>
          </mc:Choice>
          <mc:Fallback>
            <p:sp>
              <p:nvSpPr>
                <p:cNvPr id="3" name="文字方塊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592" y="1603400"/>
                  <a:ext cx="4417812" cy="2585323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243" t="-1179" b="-283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等腰三角形 4"/>
            <p:cNvSpPr/>
            <p:nvPr/>
          </p:nvSpPr>
          <p:spPr>
            <a:xfrm>
              <a:off x="2819928" y="2538161"/>
              <a:ext cx="147000" cy="144016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266803" y="2277544"/>
              <a:ext cx="144016" cy="14401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橢圓 7"/>
            <p:cNvSpPr/>
            <p:nvPr/>
          </p:nvSpPr>
          <p:spPr>
            <a:xfrm>
              <a:off x="2159940" y="1986451"/>
              <a:ext cx="144016" cy="1440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258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0" t="21587" r="17302" b="12381"/>
          <a:stretch/>
        </p:blipFill>
        <p:spPr bwMode="auto">
          <a:xfrm>
            <a:off x="9468544" y="692696"/>
            <a:ext cx="5616624" cy="50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群組 14"/>
          <p:cNvGrpSpPr/>
          <p:nvPr/>
        </p:nvGrpSpPr>
        <p:grpSpPr>
          <a:xfrm>
            <a:off x="1475656" y="1124744"/>
            <a:ext cx="6082995" cy="4912243"/>
            <a:chOff x="2771800" y="1253061"/>
            <a:chExt cx="6082995" cy="491224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36" t="8888" r="8095" b="6455"/>
            <a:stretch/>
          </p:blipFill>
          <p:spPr bwMode="auto">
            <a:xfrm>
              <a:off x="2771800" y="1253061"/>
              <a:ext cx="6082995" cy="491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字方塊 13"/>
            <p:cNvSpPr txBox="1"/>
            <p:nvPr/>
          </p:nvSpPr>
          <p:spPr>
            <a:xfrm>
              <a:off x="6631766" y="5157754"/>
              <a:ext cx="603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400" b="1" dirty="0" smtClean="0"/>
                <a:t>L3, L4</a:t>
              </a: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b="1" dirty="0" smtClean="0">
                <a:latin typeface="Arial Black" panose="020B0A04020102020204" pitchFamily="34" charset="0"/>
              </a:rPr>
              <a:t>Observations</a:t>
            </a:r>
            <a:endParaRPr lang="zh-TW" alt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2700583" y="1455468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0000FF"/>
                </a:solidFill>
              </a:rPr>
              <a:t>Z=300m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2924928" y="450912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Z=1800m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2060773" y="2856008"/>
            <a:ext cx="1210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 dirty="0" smtClean="0"/>
              <a:t>Satellite data: </a:t>
            </a:r>
          </a:p>
          <a:p>
            <a:r>
              <a:rPr lang="en-US" altLang="zh-TW" sz="1200" b="1" dirty="0" smtClean="0"/>
              <a:t>effective albedo</a:t>
            </a:r>
            <a:endParaRPr lang="zh-TW" alt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0206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b="1" dirty="0" smtClean="0">
                <a:latin typeface="Arial Black" panose="020B0A04020102020204" pitchFamily="34" charset="0"/>
              </a:rPr>
              <a:t>Control simulations</a:t>
            </a:r>
            <a:endParaRPr lang="zh-TW" altLang="en-US" sz="3200" b="1" dirty="0">
              <a:latin typeface="Arial Black" panose="020B0A04020102020204" pitchFamily="34" charset="0"/>
            </a:endParaRP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49199" y="1637673"/>
            <a:ext cx="161112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字方塊 2"/>
              <p:cNvSpPr txBox="1"/>
              <p:nvPr/>
            </p:nvSpPr>
            <p:spPr>
              <a:xfrm>
                <a:off x="755014" y="1590307"/>
                <a:ext cx="4295087" cy="42473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 smtClean="0"/>
                  <a:t>WRF V3.5</a:t>
                </a:r>
              </a:p>
              <a:p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TW" dirty="0" smtClean="0"/>
                  <a:t>-plane at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15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°</m:t>
                    </m:r>
                    <m:r>
                      <a:rPr lang="en-US" altLang="zh-TW" b="0" i="1" smtClean="0">
                        <a:latin typeface="Cambria Math"/>
                        <a:ea typeface="Cambria Math"/>
                      </a:rPr>
                      <m:t>𝑁</m:t>
                    </m:r>
                  </m:oMath>
                </a14:m>
                <a:endParaRPr lang="en-US" altLang="zh-TW" dirty="0" smtClean="0"/>
              </a:p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b="0" i="1" smtClean="0">
                        <a:latin typeface="Cambria Math"/>
                      </a:rPr>
                      <m:t>=12</m:t>
                    </m:r>
                    <m:r>
                      <a:rPr lang="en-US" altLang="zh-TW" b="0" i="1" smtClean="0">
                        <a:latin typeface="Cambria Math"/>
                      </a:rPr>
                      <m:t>𝑘𝑚</m:t>
                    </m:r>
                  </m:oMath>
                </a14:m>
                <a:r>
                  <a:rPr lang="en-US" altLang="zh-TW" dirty="0" smtClean="0"/>
                  <a:t>, 81 stretched layers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=1000</m:t>
                      </m:r>
                      <m:r>
                        <a:rPr lang="en-US" altLang="zh-TW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en-US" altLang="zh-TW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/>
                          <a:ea typeface="Cambria Math"/>
                        </a:rPr>
                        <m:t>, 500</m:t>
                      </m:r>
                      <m:r>
                        <a:rPr lang="en-US" altLang="zh-TW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en-US" altLang="zh-TW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  <m:r>
                        <a:rPr lang="en-US" altLang="zh-TW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𝟐𝟓𝟎</m:t>
                      </m:r>
                      <m:r>
                        <a:rPr lang="en-US" altLang="zh-TW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𝒎</m:t>
                      </m:r>
                      <m:r>
                        <a:rPr lang="en-US" altLang="zh-TW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/>
                          <a:ea typeface="Cambria Math"/>
                        </a:rPr>
                        <m:t>125</m:t>
                      </m:r>
                      <m:r>
                        <a:rPr lang="en-US" altLang="zh-TW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/>
                          <a:ea typeface="Cambria Math"/>
                        </a:rPr>
                        <m:t>𝑚</m:t>
                      </m:r>
                      <m:r>
                        <a:rPr lang="en-US" altLang="zh-TW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altLang="zh-TW" dirty="0" smtClean="0"/>
              </a:p>
              <a:p>
                <a:pPr/>
                <a:r>
                  <a:rPr lang="en-US" altLang="zh-TW" dirty="0" smtClean="0"/>
                  <a:t>Periodic lateral boundaries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=200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𝑐𝑚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altLang="zh-TW" dirty="0" smtClean="0"/>
              </a:p>
              <a:p>
                <a:pPr/>
                <a:r>
                  <a:rPr lang="en-US" altLang="zh-TW" dirty="0" smtClean="0"/>
                  <a:t>Initial condition: aircraft sounding</a:t>
                </a:r>
              </a:p>
              <a:p>
                <a:pPr/>
                <a:r>
                  <a:rPr lang="en-US" altLang="zh-TW" dirty="0" smtClean="0"/>
                  <a:t>Parameterization:</a:t>
                </a:r>
              </a:p>
              <a:p>
                <a:pPr/>
                <a:r>
                  <a:rPr lang="en-US" altLang="zh-TW" dirty="0"/>
                  <a:t>S</a:t>
                </a:r>
                <a:r>
                  <a:rPr lang="en-US" altLang="zh-TW" dirty="0" smtClean="0"/>
                  <a:t>hortwave: </a:t>
                </a:r>
                <a:r>
                  <a:rPr lang="en-US" altLang="zh-TW" dirty="0" err="1" smtClean="0"/>
                  <a:t>Dudhia</a:t>
                </a:r>
                <a:r>
                  <a:rPr lang="en-US" altLang="zh-TW" dirty="0" smtClean="0"/>
                  <a:t> scheme</a:t>
                </a:r>
              </a:p>
              <a:p>
                <a:pPr/>
                <a:r>
                  <a:rPr lang="en-US" altLang="zh-TW" dirty="0"/>
                  <a:t>L</a:t>
                </a:r>
                <a:r>
                  <a:rPr lang="en-US" altLang="zh-TW" dirty="0" smtClean="0"/>
                  <a:t>ongwave: RRTM scheme</a:t>
                </a:r>
              </a:p>
              <a:p>
                <a:pPr/>
                <a:r>
                  <a:rPr lang="en-US" altLang="zh-TW" dirty="0" smtClean="0"/>
                  <a:t>Boundary layer: Explicit </a:t>
                </a:r>
                <a:r>
                  <a:rPr lang="en-US" altLang="zh-TW" dirty="0" smtClean="0">
                    <a:solidFill>
                      <a:schemeClr val="bg1">
                        <a:lumMod val="8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solidFill>
                          <a:schemeClr val="bg1">
                            <a:lumMod val="85000"/>
                          </a:schemeClr>
                        </a:solidFill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altLang="zh-TW" dirty="0">
                        <a:solidFill>
                          <a:schemeClr val="bg1">
                            <a:lumMod val="85000"/>
                          </a:schemeClr>
                        </a:solidFill>
                      </a:rPr>
                      <m:t>≦</m:t>
                    </m:r>
                    <m:r>
                      <a:rPr lang="en-US" altLang="zh-TW" b="0" i="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/>
                      </a:rPr>
                      <m:t>500</m:t>
                    </m:r>
                    <m:r>
                      <m:rPr>
                        <m:sty m:val="p"/>
                      </m:rPr>
                      <a:rPr lang="en-US" altLang="zh-TW" b="0" i="0" dirty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/>
                      </a:rPr>
                      <m:t>m</m:t>
                    </m:r>
                  </m:oMath>
                </a14:m>
                <a:r>
                  <a:rPr lang="en-US" altLang="zh-TW" dirty="0" smtClean="0">
                    <a:solidFill>
                      <a:schemeClr val="bg1">
                        <a:lumMod val="85000"/>
                      </a:schemeClr>
                    </a:solidFill>
                  </a:rPr>
                  <a:t>)</a:t>
                </a:r>
              </a:p>
              <a:p>
                <a:pPr/>
                <a:r>
                  <a:rPr lang="en-US" altLang="zh-TW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en-US" altLang="zh-TW" dirty="0" smtClean="0">
                    <a:solidFill>
                      <a:schemeClr val="bg1">
                        <a:lumMod val="85000"/>
                      </a:schemeClr>
                    </a:solidFill>
                  </a:rPr>
                  <a:t>                       or MYJ prognostic TKE scheme</a:t>
                </a:r>
              </a:p>
              <a:p>
                <a:pPr/>
                <a:r>
                  <a:rPr lang="en-US" altLang="zh-TW" dirty="0" smtClean="0"/>
                  <a:t>Cumulus: Explicit </a:t>
                </a:r>
              </a:p>
              <a:p>
                <a:pPr/>
                <a:r>
                  <a:rPr lang="en-US" altLang="zh-TW" dirty="0" smtClean="0"/>
                  <a:t>Microphysics: Thompson scheme</a:t>
                </a:r>
              </a:p>
              <a:p>
                <a:pPr/>
                <a:endParaRPr lang="zh-TW" altLang="en-US" dirty="0"/>
              </a:p>
            </p:txBody>
          </p:sp>
        </mc:Choice>
        <mc:Fallback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14" y="1590307"/>
                <a:ext cx="4295087" cy="4247317"/>
              </a:xfrm>
              <a:prstGeom prst="rect">
                <a:avLst/>
              </a:prstGeom>
              <a:blipFill rotWithShape="1">
                <a:blip r:embed="rId5"/>
                <a:stretch>
                  <a:fillRect l="-1278" t="-717" r="-4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4"/>
              <p:cNvSpPr txBox="1"/>
              <p:nvPr/>
            </p:nvSpPr>
            <p:spPr>
              <a:xfrm>
                <a:off x="6329770" y="1790922"/>
                <a:ext cx="11945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400" b="0" i="1" smtClean="0">
                          <a:latin typeface="Cambria Math"/>
                        </a:rPr>
                        <m:t>=180</m:t>
                      </m:r>
                      <m:r>
                        <a:rPr lang="en-US" altLang="zh-TW" sz="1400" b="0" i="1" smtClean="0">
                          <a:latin typeface="Cambria Math"/>
                        </a:rPr>
                        <m:t>𝑘𝑚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770" y="1790922"/>
                <a:ext cx="1194558" cy="3077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8"/>
              <p:cNvSpPr txBox="1"/>
              <p:nvPr/>
            </p:nvSpPr>
            <p:spPr>
              <a:xfrm>
                <a:off x="8009397" y="3138004"/>
                <a:ext cx="1200650" cy="324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400" b="0" i="1" smtClean="0">
                          <a:latin typeface="Cambria Math"/>
                        </a:rPr>
                        <m:t>=180</m:t>
                      </m:r>
                      <m:r>
                        <a:rPr lang="en-US" altLang="zh-TW" sz="1400" b="0" i="1" smtClean="0">
                          <a:latin typeface="Cambria Math"/>
                        </a:rPr>
                        <m:t>𝑘𝑚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397" y="3138004"/>
                <a:ext cx="1200650" cy="32476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群組 7"/>
          <p:cNvGrpSpPr/>
          <p:nvPr/>
        </p:nvGrpSpPr>
        <p:grpSpPr>
          <a:xfrm>
            <a:off x="5580112" y="2060848"/>
            <a:ext cx="2520280" cy="2520000"/>
            <a:chOff x="5580112" y="2060848"/>
            <a:chExt cx="2520280" cy="2520000"/>
          </a:xfrm>
        </p:grpSpPr>
        <p:sp>
          <p:nvSpPr>
            <p:cNvPr id="4" name="矩形 3"/>
            <p:cNvSpPr/>
            <p:nvPr/>
          </p:nvSpPr>
          <p:spPr>
            <a:xfrm>
              <a:off x="5580112" y="2060848"/>
              <a:ext cx="2520280" cy="2520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489" y="3015058"/>
              <a:ext cx="335462" cy="56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文字方塊 6"/>
          <p:cNvSpPr txBox="1"/>
          <p:nvPr/>
        </p:nvSpPr>
        <p:spPr>
          <a:xfrm>
            <a:off x="5556932" y="4293096"/>
            <a:ext cx="2111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Sea surface temperature=300K</a:t>
            </a:r>
            <a:endParaRPr lang="zh-TW" altLang="en-US" sz="1200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48605" y="1898709"/>
            <a:ext cx="161112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2186994"/>
            <a:ext cx="161112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2475442"/>
            <a:ext cx="161112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5709332" y="2564904"/>
            <a:ext cx="1981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 smtClean="0"/>
              <a:t>Broad leaf forest</a:t>
            </a:r>
          </a:p>
          <a:p>
            <a:r>
              <a:rPr lang="en-US" altLang="zh-TW" sz="1200" dirty="0" smtClean="0"/>
              <a:t>land skin temperature=292K</a:t>
            </a:r>
            <a:endParaRPr lang="zh-TW" altLang="en-US" sz="1200" dirty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2754584"/>
            <a:ext cx="161112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3032984"/>
            <a:ext cx="161112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3303073"/>
            <a:ext cx="161112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539552" y="3590942"/>
            <a:ext cx="161112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7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向右箭號 64"/>
          <p:cNvSpPr/>
          <p:nvPr/>
        </p:nvSpPr>
        <p:spPr>
          <a:xfrm rot="16200000">
            <a:off x="5487593" y="5276871"/>
            <a:ext cx="455380" cy="72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向右箭號 63"/>
          <p:cNvSpPr/>
          <p:nvPr/>
        </p:nvSpPr>
        <p:spPr>
          <a:xfrm rot="16200000">
            <a:off x="5146067" y="5278539"/>
            <a:ext cx="455380" cy="72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804556" y="3689756"/>
            <a:ext cx="2736000" cy="64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827584" y="1493364"/>
            <a:ext cx="2230291" cy="64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sz="3200" b="1" dirty="0" smtClean="0">
                    <a:latin typeface="Arial Black" panose="020B0A04020102020204" pitchFamily="34" charset="0"/>
                  </a:rPr>
                  <a:t>Calculating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200" b="1" i="1" smtClean="0">
                            <a:latin typeface="Cambria Math"/>
                          </a:rPr>
                          <m:t>𝑴</m:t>
                        </m:r>
                      </m:e>
                      <m:sub>
                        <m:r>
                          <a:rPr lang="en-US" altLang="zh-TW" sz="3200" b="1" i="1" smtClean="0">
                            <a:latin typeface="Cambria Math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zh-TW" altLang="en-US" sz="3200" b="1" dirty="0" smtClean="0">
                    <a:latin typeface="Arial Black" panose="020B0A04020102020204" pitchFamily="34" charset="0"/>
                  </a:rPr>
                  <a:t> </a:t>
                </a:r>
                <a:r>
                  <a:rPr lang="en-US" altLang="zh-TW" sz="3200" b="1" dirty="0" smtClean="0">
                    <a:latin typeface="Arial Black" panose="020B0A040201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3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3200" b="1" i="1" smtClean="0">
                            <a:latin typeface="Cambria Math"/>
                          </a:rPr>
                          <m:t>𝑴</m:t>
                        </m:r>
                      </m:e>
                      <m:sub>
                        <m:r>
                          <a:rPr lang="en-US" altLang="zh-TW" sz="3200" b="1" i="1" smtClean="0">
                            <a:latin typeface="Cambria Math"/>
                          </a:rPr>
                          <m:t>𝒗</m:t>
                        </m:r>
                      </m:sub>
                    </m:sSub>
                  </m:oMath>
                </a14:m>
                <a:endParaRPr lang="zh-TW" altLang="en-US" sz="3200" b="1" dirty="0">
                  <a:latin typeface="Arial Black" panose="020B0A04020102020204" pitchFamily="34" charset="0"/>
                </a:endParaRPr>
              </a:p>
            </p:txBody>
          </p:sp>
        </mc:Choice>
        <mc:Fallback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5"/>
              <p:cNvSpPr txBox="1"/>
              <p:nvPr/>
            </p:nvSpPr>
            <p:spPr>
              <a:xfrm>
                <a:off x="827584" y="1556792"/>
                <a:ext cx="2230291" cy="5271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altLang="zh-TW" dirty="0" smtClean="0"/>
                  <a:t>=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zh-TW" i="1" dirty="0" smtClean="0">
                            <a:latin typeface="Cambria Math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zh-TW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b="0" i="1" dirty="0" smtClean="0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altLang="zh-TW" b="0" i="1" dirty="0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US" altLang="zh-TW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b="0" i="1" dirty="0" smtClean="0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zh-TW" altLang="en-US" i="1" dirty="0" smtClean="0">
                                <a:latin typeface="Cambria Math"/>
                              </a:rPr>
                              <m:t>𝛿</m:t>
                            </m:r>
                            <m:r>
                              <a:rPr lang="en-US" altLang="zh-TW" b="0" i="1" dirty="0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sup>
                      <m:e>
                        <m:nary>
                          <m:naryPr>
                            <m:chr m:val="∮"/>
                            <m:ctrlPr>
                              <a:rPr lang="en-US" altLang="zh-TW" i="1" dirty="0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b="0" i="1" dirty="0" smtClean="0">
                                <a:latin typeface="Cambria Math"/>
                              </a:rPr>
                              <m:t>𝑐</m:t>
                            </m:r>
                          </m:sub>
                          <m:sup/>
                          <m:e>
                            <m:r>
                              <a:rPr lang="zh-TW" altLang="en-US" i="1" dirty="0" smtClean="0">
                                <a:latin typeface="Cambria Math"/>
                              </a:rPr>
                              <m:t>𝜌</m:t>
                            </m:r>
                            <m:sSub>
                              <m:sSubPr>
                                <m:ctrlPr>
                                  <a:rPr lang="en-US" altLang="zh-TW" i="1" dirty="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dirty="0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TW" b="0" i="1" dirty="0" smtClean="0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altLang="zh-TW" b="0" i="1" dirty="0" smtClean="0">
                                <a:latin typeface="Cambria Math"/>
                              </a:rPr>
                              <m:t>𝑑𝑠𝑑𝑧</m:t>
                            </m:r>
                          </m:e>
                        </m:nary>
                      </m:e>
                    </m:nary>
                  </m:oMath>
                </a14:m>
                <a:endParaRPr lang="zh-TW" altLang="en-US" dirty="0"/>
              </a:p>
            </p:txBody>
          </p:sp>
        </mc:Choice>
        <mc:Fallback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1556792"/>
                <a:ext cx="2230291" cy="527132"/>
              </a:xfrm>
              <a:prstGeom prst="rect">
                <a:avLst/>
              </a:prstGeom>
              <a:blipFill rotWithShape="1">
                <a:blip r:embed="rId4"/>
                <a:stretch>
                  <a:fillRect t="-88506" b="-1425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14"/>
              <p:cNvSpPr txBox="1"/>
              <p:nvPr/>
            </p:nvSpPr>
            <p:spPr>
              <a:xfrm>
                <a:off x="827584" y="3770456"/>
                <a:ext cx="2875339" cy="4930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altLang="zh-TW" b="0" i="1" smtClean="0">
                            <a:latin typeface="Cambria Math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altLang="zh-TW" dirty="0" smtClean="0"/>
                  <a:t>=</a:t>
                </a:r>
                <a14:m>
                  <m:oMath xmlns:m="http://schemas.openxmlformats.org/officeDocument/2006/math">
                    <m:nary>
                      <m:naryPr>
                        <m:chr m:val="∬"/>
                        <m:ctrlPr>
                          <a:rPr lang="en-US" altLang="zh-TW" i="1" dirty="0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b="0" i="1" dirty="0" smtClean="0">
                            <a:latin typeface="Cambria Math"/>
                          </a:rPr>
                          <m:t>𝑆</m:t>
                        </m:r>
                      </m:sub>
                      <m:sup/>
                      <m:e>
                        <m:r>
                          <a:rPr lang="zh-TW" altLang="en-US" i="1" dirty="0" smtClean="0">
                            <a:latin typeface="Cambria Math"/>
                          </a:rPr>
                          <m:t>𝜌</m:t>
                        </m:r>
                        <m:r>
                          <a:rPr lang="en-US" altLang="zh-TW" b="0" i="1" dirty="0" smtClean="0">
                            <a:latin typeface="Cambria Math"/>
                          </a:rPr>
                          <m:t>𝑤</m:t>
                        </m:r>
                        <m:sSub>
                          <m:sSubPr>
                            <m:ctrlPr>
                              <a:rPr lang="en-US" altLang="zh-TW" b="0" i="1" dirty="0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zh-TW" b="0" i="1" dirty="0" smtClean="0">
                                <a:latin typeface="Cambria Math"/>
                              </a:rPr>
                              <m:t>|</m:t>
                            </m:r>
                          </m:e>
                          <m:sub>
                            <m:r>
                              <a:rPr lang="en-US" altLang="zh-TW" b="0" i="1" dirty="0" smtClean="0">
                                <a:latin typeface="Cambria Math"/>
                              </a:rPr>
                              <m:t>𝑤</m:t>
                            </m:r>
                            <m:r>
                              <a:rPr lang="en-US" altLang="zh-TW" b="0" i="1" dirty="0" smtClean="0">
                                <a:latin typeface="Cambria Math"/>
                              </a:rPr>
                              <m:t>&gt;0,</m:t>
                            </m:r>
                            <m:sSub>
                              <m:sSubPr>
                                <m:ctrlPr>
                                  <a:rPr lang="en-US" altLang="zh-TW" b="0" i="1" dirty="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dirty="0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altLang="zh-TW" b="0" i="1" dirty="0" smtClean="0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zh-TW" b="0" i="1" dirty="0" smtClean="0">
                                <a:latin typeface="Cambria Math"/>
                              </a:rPr>
                              <m:t>&gt;</m:t>
                            </m:r>
                            <m:sSub>
                              <m:sSubPr>
                                <m:ctrlPr>
                                  <a:rPr lang="en-US" altLang="zh-TW" b="0" i="1" dirty="0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dirty="0" smtClean="0">
                                    <a:latin typeface="Cambria Math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TW" b="0" i="1" dirty="0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dirty="0" smtClean="0"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zh-TW" b="0" i="1" dirty="0" smtClean="0">
                                        <a:latin typeface="Cambria Math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TW" b="0" i="1" dirty="0" smtClean="0">
                                    <a:latin typeface="Cambria Math"/>
                                  </a:rPr>
                                  <m:t>)</m:t>
                                </m:r>
                              </m:e>
                              <m:sub>
                                <m:r>
                                  <a:rPr lang="en-US" altLang="zh-TW" b="0" i="1" dirty="0" smtClean="0">
                                    <a:latin typeface="Cambria Math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altLang="zh-TW" b="0" i="1" dirty="0" smtClean="0">
                                <a:latin typeface="Cambria Math"/>
                              </a:rPr>
                              <m:t> </m:t>
                            </m:r>
                          </m:sub>
                        </m:sSub>
                        <m:r>
                          <a:rPr lang="en-US" altLang="zh-TW" b="0" i="1" dirty="0" smtClean="0">
                            <a:latin typeface="Cambria Math"/>
                          </a:rPr>
                          <m:t>𝑑𝑠</m:t>
                        </m:r>
                      </m:e>
                    </m:nary>
                  </m:oMath>
                </a14:m>
                <a:endParaRPr lang="zh-TW" altLang="en-US" dirty="0"/>
              </a:p>
            </p:txBody>
          </p:sp>
        </mc:Choice>
        <mc:Fallback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3770456"/>
                <a:ext cx="2875339" cy="493084"/>
              </a:xfrm>
              <a:prstGeom prst="rect">
                <a:avLst/>
              </a:prstGeom>
              <a:blipFill rotWithShape="1">
                <a:blip r:embed="rId5"/>
                <a:stretch>
                  <a:fillRect l="-425" t="-96250" b="-163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/>
              <p:cNvSpPr txBox="1"/>
              <p:nvPr/>
            </p:nvSpPr>
            <p:spPr>
              <a:xfrm>
                <a:off x="852984" y="4499828"/>
                <a:ext cx="13240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𝑑𝑠</m:t>
                      </m:r>
                      <m:r>
                        <a:rPr lang="en-US" altLang="zh-TW" b="0" i="1" smtClean="0">
                          <a:latin typeface="Cambria Math"/>
                        </a:rPr>
                        <m:t>=∆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𝑦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84" y="4499828"/>
                <a:ext cx="1324080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字方塊 10"/>
              <p:cNvSpPr txBox="1"/>
              <p:nvPr/>
            </p:nvSpPr>
            <p:spPr>
              <a:xfrm>
                <a:off x="683568" y="5003884"/>
                <a:ext cx="19731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altLang="zh-TW" b="0" i="0" smtClean="0">
                          <a:latin typeface="Cambria Math"/>
                        </a:rPr>
                        <m:t>=0.1 </m:t>
                      </m:r>
                      <m:sSup>
                        <m:sSupPr>
                          <m:ctrlPr>
                            <a:rPr lang="en-US" altLang="zh-TW" i="1" dirty="0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altLang="zh-TW" b="0" i="1" dirty="0" smtClean="0">
                              <a:latin typeface="Cambria Math"/>
                            </a:rPr>
                            <m:t>𝑔𝑘𝑔</m:t>
                          </m:r>
                        </m:e>
                        <m:sup>
                          <m:r>
                            <a:rPr lang="en-US" altLang="zh-TW" b="0" i="1" dirty="0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003884"/>
                <a:ext cx="1973104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字方塊 11"/>
              <p:cNvSpPr txBox="1"/>
              <p:nvPr/>
            </p:nvSpPr>
            <p:spPr>
              <a:xfrm>
                <a:off x="3744515" y="3693832"/>
                <a:ext cx="48152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>
                    <a:solidFill>
                      <a:schemeClr val="tx1"/>
                    </a:solidFill>
                  </a:rPr>
                  <a:t>The horizontally integrated vertical cloud mass flux at fight level(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𝐾𝑊𝐴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/>
                      </a:rPr>
                      <m:t>=1.8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/>
                      </a:rPr>
                      <m:t>𝑘𝑚</m:t>
                    </m:r>
                  </m:oMath>
                </a14:m>
                <a:r>
                  <a:rPr lang="en-US" altLang="zh-TW" dirty="0" smtClean="0">
                    <a:solidFill>
                      <a:schemeClr val="tx1"/>
                    </a:solidFill>
                  </a:rPr>
                  <a:t>). </a:t>
                </a:r>
                <a:endParaRPr lang="zh-TW" alt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515" y="3693832"/>
                <a:ext cx="4815285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1013" t="-4717" b="-141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21"/>
          <p:cNvSpPr txBox="1"/>
          <p:nvPr/>
        </p:nvSpPr>
        <p:spPr>
          <a:xfrm>
            <a:off x="3741194" y="1443152"/>
            <a:ext cx="4863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The vertically integrated surface-based horizontal </a:t>
            </a:r>
          </a:p>
          <a:p>
            <a:r>
              <a:rPr lang="en-US" altLang="zh-TW" dirty="0" smtClean="0"/>
              <a:t>mass flux across the island perimeter. </a:t>
            </a:r>
            <a:endParaRPr lang="zh-TW" altLang="en-US" dirty="0"/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440655" y="1646820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467544" y="3851756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手繪多邊形 15"/>
          <p:cNvSpPr/>
          <p:nvPr/>
        </p:nvSpPr>
        <p:spPr>
          <a:xfrm rot="21074278">
            <a:off x="5121191" y="2809763"/>
            <a:ext cx="846026" cy="290528"/>
          </a:xfrm>
          <a:custGeom>
            <a:avLst/>
            <a:gdLst>
              <a:gd name="connsiteX0" fmla="*/ 94558 w 934975"/>
              <a:gd name="connsiteY0" fmla="*/ 140597 h 398575"/>
              <a:gd name="connsiteX1" fmla="*/ 272358 w 934975"/>
              <a:gd name="connsiteY1" fmla="*/ 13597 h 398575"/>
              <a:gd name="connsiteX2" fmla="*/ 551758 w 934975"/>
              <a:gd name="connsiteY2" fmla="*/ 13597 h 398575"/>
              <a:gd name="connsiteX3" fmla="*/ 704158 w 934975"/>
              <a:gd name="connsiteY3" fmla="*/ 102497 h 398575"/>
              <a:gd name="connsiteX4" fmla="*/ 856558 w 934975"/>
              <a:gd name="connsiteY4" fmla="*/ 102497 h 398575"/>
              <a:gd name="connsiteX5" fmla="*/ 920058 w 934975"/>
              <a:gd name="connsiteY5" fmla="*/ 254897 h 398575"/>
              <a:gd name="connsiteX6" fmla="*/ 577158 w 934975"/>
              <a:gd name="connsiteY6" fmla="*/ 381897 h 398575"/>
              <a:gd name="connsiteX7" fmla="*/ 56458 w 934975"/>
              <a:gd name="connsiteY7" fmla="*/ 381897 h 398575"/>
              <a:gd name="connsiteX8" fmla="*/ 18358 w 934975"/>
              <a:gd name="connsiteY8" fmla="*/ 242197 h 398575"/>
              <a:gd name="connsiteX9" fmla="*/ 94558 w 934975"/>
              <a:gd name="connsiteY9" fmla="*/ 140597 h 39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975" h="398575">
                <a:moveTo>
                  <a:pt x="94558" y="140597"/>
                </a:moveTo>
                <a:cubicBezTo>
                  <a:pt x="136891" y="102497"/>
                  <a:pt x="196158" y="34764"/>
                  <a:pt x="272358" y="13597"/>
                </a:cubicBezTo>
                <a:cubicBezTo>
                  <a:pt x="348558" y="-7570"/>
                  <a:pt x="479791" y="-1220"/>
                  <a:pt x="551758" y="13597"/>
                </a:cubicBezTo>
                <a:cubicBezTo>
                  <a:pt x="623725" y="28414"/>
                  <a:pt x="653358" y="87680"/>
                  <a:pt x="704158" y="102497"/>
                </a:cubicBezTo>
                <a:cubicBezTo>
                  <a:pt x="754958" y="117314"/>
                  <a:pt x="820575" y="77097"/>
                  <a:pt x="856558" y="102497"/>
                </a:cubicBezTo>
                <a:cubicBezTo>
                  <a:pt x="892541" y="127897"/>
                  <a:pt x="966625" y="208330"/>
                  <a:pt x="920058" y="254897"/>
                </a:cubicBezTo>
                <a:cubicBezTo>
                  <a:pt x="873491" y="301464"/>
                  <a:pt x="721091" y="360730"/>
                  <a:pt x="577158" y="381897"/>
                </a:cubicBezTo>
                <a:cubicBezTo>
                  <a:pt x="433225" y="403064"/>
                  <a:pt x="149591" y="405180"/>
                  <a:pt x="56458" y="381897"/>
                </a:cubicBezTo>
                <a:cubicBezTo>
                  <a:pt x="-36675" y="358614"/>
                  <a:pt x="12008" y="284530"/>
                  <a:pt x="18358" y="242197"/>
                </a:cubicBezTo>
                <a:cubicBezTo>
                  <a:pt x="24708" y="199864"/>
                  <a:pt x="52225" y="178697"/>
                  <a:pt x="94558" y="1405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 rot="20070730">
            <a:off x="4699350" y="3201536"/>
            <a:ext cx="455380" cy="72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接點 30"/>
          <p:cNvCxnSpPr/>
          <p:nvPr/>
        </p:nvCxnSpPr>
        <p:spPr>
          <a:xfrm>
            <a:off x="5959009" y="2314972"/>
            <a:ext cx="0" cy="568047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>
            <a:off x="5724128" y="2263681"/>
            <a:ext cx="0" cy="568047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5148064" y="2551713"/>
            <a:ext cx="0" cy="568047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>
            <a:off x="5436096" y="2539013"/>
            <a:ext cx="0" cy="568047"/>
          </a:xfrm>
          <a:prstGeom prst="line">
            <a:avLst/>
          </a:prstGeom>
          <a:ln w="19050"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手繪多邊形 37"/>
          <p:cNvSpPr/>
          <p:nvPr/>
        </p:nvSpPr>
        <p:spPr>
          <a:xfrm rot="21074278">
            <a:off x="5110842" y="2220999"/>
            <a:ext cx="846026" cy="290528"/>
          </a:xfrm>
          <a:custGeom>
            <a:avLst/>
            <a:gdLst>
              <a:gd name="connsiteX0" fmla="*/ 94558 w 934975"/>
              <a:gd name="connsiteY0" fmla="*/ 140597 h 398575"/>
              <a:gd name="connsiteX1" fmla="*/ 272358 w 934975"/>
              <a:gd name="connsiteY1" fmla="*/ 13597 h 398575"/>
              <a:gd name="connsiteX2" fmla="*/ 551758 w 934975"/>
              <a:gd name="connsiteY2" fmla="*/ 13597 h 398575"/>
              <a:gd name="connsiteX3" fmla="*/ 704158 w 934975"/>
              <a:gd name="connsiteY3" fmla="*/ 102497 h 398575"/>
              <a:gd name="connsiteX4" fmla="*/ 856558 w 934975"/>
              <a:gd name="connsiteY4" fmla="*/ 102497 h 398575"/>
              <a:gd name="connsiteX5" fmla="*/ 920058 w 934975"/>
              <a:gd name="connsiteY5" fmla="*/ 254897 h 398575"/>
              <a:gd name="connsiteX6" fmla="*/ 577158 w 934975"/>
              <a:gd name="connsiteY6" fmla="*/ 381897 h 398575"/>
              <a:gd name="connsiteX7" fmla="*/ 56458 w 934975"/>
              <a:gd name="connsiteY7" fmla="*/ 381897 h 398575"/>
              <a:gd name="connsiteX8" fmla="*/ 18358 w 934975"/>
              <a:gd name="connsiteY8" fmla="*/ 242197 h 398575"/>
              <a:gd name="connsiteX9" fmla="*/ 94558 w 934975"/>
              <a:gd name="connsiteY9" fmla="*/ 140597 h 39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975" h="398575">
                <a:moveTo>
                  <a:pt x="94558" y="140597"/>
                </a:moveTo>
                <a:cubicBezTo>
                  <a:pt x="136891" y="102497"/>
                  <a:pt x="196158" y="34764"/>
                  <a:pt x="272358" y="13597"/>
                </a:cubicBezTo>
                <a:cubicBezTo>
                  <a:pt x="348558" y="-7570"/>
                  <a:pt x="479791" y="-1220"/>
                  <a:pt x="551758" y="13597"/>
                </a:cubicBezTo>
                <a:cubicBezTo>
                  <a:pt x="623725" y="28414"/>
                  <a:pt x="653358" y="87680"/>
                  <a:pt x="704158" y="102497"/>
                </a:cubicBezTo>
                <a:cubicBezTo>
                  <a:pt x="754958" y="117314"/>
                  <a:pt x="820575" y="77097"/>
                  <a:pt x="856558" y="102497"/>
                </a:cubicBezTo>
                <a:cubicBezTo>
                  <a:pt x="892541" y="127897"/>
                  <a:pt x="966625" y="208330"/>
                  <a:pt x="920058" y="254897"/>
                </a:cubicBezTo>
                <a:cubicBezTo>
                  <a:pt x="873491" y="301464"/>
                  <a:pt x="721091" y="360730"/>
                  <a:pt x="577158" y="381897"/>
                </a:cubicBezTo>
                <a:cubicBezTo>
                  <a:pt x="433225" y="403064"/>
                  <a:pt x="149591" y="405180"/>
                  <a:pt x="56458" y="381897"/>
                </a:cubicBezTo>
                <a:cubicBezTo>
                  <a:pt x="-36675" y="358614"/>
                  <a:pt x="12008" y="284530"/>
                  <a:pt x="18358" y="242197"/>
                </a:cubicBezTo>
                <a:cubicBezTo>
                  <a:pt x="24708" y="199864"/>
                  <a:pt x="52225" y="178697"/>
                  <a:pt x="94558" y="140597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向右箭號 38"/>
          <p:cNvSpPr/>
          <p:nvPr/>
        </p:nvSpPr>
        <p:spPr>
          <a:xfrm rot="15223971">
            <a:off x="5182071" y="3393060"/>
            <a:ext cx="455380" cy="72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向右箭號 39"/>
          <p:cNvSpPr/>
          <p:nvPr/>
        </p:nvSpPr>
        <p:spPr>
          <a:xfrm rot="14355278">
            <a:off x="5571775" y="3319058"/>
            <a:ext cx="455380" cy="72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向右箭號 40"/>
          <p:cNvSpPr/>
          <p:nvPr/>
        </p:nvSpPr>
        <p:spPr>
          <a:xfrm rot="2879170">
            <a:off x="4813236" y="2623664"/>
            <a:ext cx="455380" cy="72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向右箭號 41"/>
          <p:cNvSpPr/>
          <p:nvPr/>
        </p:nvSpPr>
        <p:spPr>
          <a:xfrm rot="8704654">
            <a:off x="5945131" y="2697172"/>
            <a:ext cx="455380" cy="72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向右箭號 42"/>
          <p:cNvSpPr/>
          <p:nvPr/>
        </p:nvSpPr>
        <p:spPr>
          <a:xfrm rot="7766130">
            <a:off x="5618696" y="2597000"/>
            <a:ext cx="455380" cy="72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336" name="文字方塊 14335"/>
          <p:cNvSpPr txBox="1"/>
          <p:nvPr/>
        </p:nvSpPr>
        <p:spPr>
          <a:xfrm>
            <a:off x="5796136" y="2905199"/>
            <a:ext cx="285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5964010" y="2445106"/>
            <a:ext cx="365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 smtClean="0">
                <a:solidFill>
                  <a:schemeClr val="bg1">
                    <a:lumMod val="6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dz</a:t>
            </a:r>
            <a:endParaRPr lang="zh-TW" altLang="en-US" sz="1400" dirty="0">
              <a:solidFill>
                <a:schemeClr val="bg1">
                  <a:lumMod val="65000"/>
                </a:schemeClr>
              </a:solidFill>
              <a:latin typeface="Cambria Math" panose="02040503050406030204" pitchFamily="18" charset="0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5364088" y="2780928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ds</a:t>
            </a:r>
            <a:endParaRPr lang="zh-TW" altLang="en-US" sz="1400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文字方塊 46"/>
              <p:cNvSpPr txBox="1"/>
              <p:nvPr/>
            </p:nvSpPr>
            <p:spPr>
              <a:xfrm>
                <a:off x="4382548" y="3119760"/>
                <a:ext cx="4066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4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zh-TW" altLang="en-US" sz="140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7" name="文字方塊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548" y="3119760"/>
                <a:ext cx="406650" cy="30777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347" name="平行四邊形 14346"/>
          <p:cNvSpPr/>
          <p:nvPr/>
        </p:nvSpPr>
        <p:spPr>
          <a:xfrm>
            <a:off x="5220072" y="5085184"/>
            <a:ext cx="952749" cy="288032"/>
          </a:xfrm>
          <a:prstGeom prst="parallelogram">
            <a:avLst>
              <a:gd name="adj" fmla="val 47002"/>
            </a:avLst>
          </a:prstGeom>
          <a:solidFill>
            <a:schemeClr val="bg1">
              <a:lumMod val="85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文字方塊 59"/>
          <p:cNvSpPr txBox="1"/>
          <p:nvPr/>
        </p:nvSpPr>
        <p:spPr>
          <a:xfrm>
            <a:off x="5201966" y="5109699"/>
            <a:ext cx="360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ds</a:t>
            </a:r>
            <a:endParaRPr lang="zh-TW" altLang="en-US" sz="1400" dirty="0">
              <a:latin typeface="Cambria Math" panose="02040503050406030204" pitchFamily="18" charset="0"/>
            </a:endParaRPr>
          </a:p>
        </p:txBody>
      </p:sp>
      <p:sp>
        <p:nvSpPr>
          <p:cNvPr id="61" name="向右箭號 60"/>
          <p:cNvSpPr/>
          <p:nvPr/>
        </p:nvSpPr>
        <p:spPr>
          <a:xfrm rot="16200000">
            <a:off x="5047724" y="5564902"/>
            <a:ext cx="455380" cy="72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向右箭號 61"/>
          <p:cNvSpPr/>
          <p:nvPr/>
        </p:nvSpPr>
        <p:spPr>
          <a:xfrm rot="16200000">
            <a:off x="5813887" y="5571112"/>
            <a:ext cx="455380" cy="72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向右箭號 62"/>
          <p:cNvSpPr/>
          <p:nvPr/>
        </p:nvSpPr>
        <p:spPr>
          <a:xfrm rot="16200000">
            <a:off x="5945131" y="5323963"/>
            <a:ext cx="455380" cy="72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向右箭號 65"/>
          <p:cNvSpPr/>
          <p:nvPr/>
        </p:nvSpPr>
        <p:spPr>
          <a:xfrm rot="16200000">
            <a:off x="5397479" y="5564903"/>
            <a:ext cx="455380" cy="720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054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-1152" y="1412776"/>
            <a:ext cx="8941723" cy="5184575"/>
            <a:chOff x="-1152" y="1412776"/>
            <a:chExt cx="8941723" cy="5184575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0" t="13620" r="17619" b="16191"/>
            <a:stretch/>
          </p:blipFill>
          <p:spPr bwMode="auto">
            <a:xfrm>
              <a:off x="614401" y="1412776"/>
              <a:ext cx="8219864" cy="509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字方塊 6"/>
            <p:cNvSpPr txBox="1"/>
            <p:nvPr/>
          </p:nvSpPr>
          <p:spPr>
            <a:xfrm rot="10800000">
              <a:off x="-1152" y="1720426"/>
              <a:ext cx="615553" cy="85568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0-500m </a:t>
              </a:r>
            </a:p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AGL mean</a:t>
              </a:r>
              <a:endParaRPr lang="zh-TW" altLang="en-US" sz="1400" b="1" dirty="0">
                <a:latin typeface="Cambria Math" panose="02040503050406030204" pitchFamily="18" charset="0"/>
                <a:ea typeface="KaiTi" panose="02010609060101010101" pitchFamily="49" charset="-122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 rot="10800000">
              <a:off x="2546" y="4603157"/>
              <a:ext cx="615553" cy="157325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Island convergence </a:t>
              </a:r>
            </a:p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fraction</a:t>
              </a:r>
              <a:endParaRPr lang="zh-TW" altLang="en-US" sz="1400" b="1" dirty="0">
                <a:latin typeface="Cambria Math" panose="02040503050406030204" pitchFamily="18" charset="0"/>
                <a:ea typeface="KaiTi" panose="02010609060101010101" pitchFamily="49" charset="-122"/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 rot="10800000">
              <a:off x="8325018" y="5589704"/>
              <a:ext cx="615553" cy="100764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Island cloud</a:t>
              </a:r>
            </a:p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fraction</a:t>
              </a:r>
              <a:endParaRPr lang="zh-TW" altLang="en-US" sz="1400" b="1" dirty="0">
                <a:latin typeface="Cambria Math" panose="02040503050406030204" pitchFamily="18" charset="0"/>
                <a:ea typeface="KaiTi" panose="02010609060101010101" pitchFamily="49" charset="-122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b="1" dirty="0" smtClean="0">
                <a:latin typeface="Arial Black" panose="020B0A04020102020204" pitchFamily="34" charset="0"/>
              </a:rPr>
              <a:t>Sensitivity tests</a:t>
            </a:r>
            <a:endParaRPr lang="zh-TW" alt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3528" y="1074222"/>
            <a:ext cx="270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latin typeface="Arial Black" panose="020B0A04020102020204" pitchFamily="34" charset="0"/>
              </a:rPr>
              <a:t>a. Topographic forcing</a:t>
            </a:r>
            <a:endParaRPr lang="zh-TW" altLang="en-US" sz="1600" dirty="0">
              <a:latin typeface="Arial Black" panose="020B0A04020102020204" pitchFamily="34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2546" y="2104390"/>
            <a:ext cx="9113780" cy="3285390"/>
            <a:chOff x="2546" y="2104390"/>
            <a:chExt cx="9113780" cy="328539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5" t="18736" r="11904" b="42857"/>
            <a:stretch/>
          </p:blipFill>
          <p:spPr bwMode="auto">
            <a:xfrm>
              <a:off x="2546" y="2104390"/>
              <a:ext cx="9113780" cy="26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" name="矩形 3"/>
                <p:cNvSpPr/>
                <p:nvPr/>
              </p:nvSpPr>
              <p:spPr>
                <a:xfrm>
                  <a:off x="1259632" y="4743449"/>
                  <a:ext cx="1871025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𝐶𝑇𝐿</m:t>
                        </m:r>
                        <m:r>
                          <m:rPr>
                            <m:nor/>
                          </m:rPr>
                          <a:rPr lang="en-US" altLang="zh-TW" i="1" dirty="0"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25</m:t>
                        </m:r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0</m:t>
                        </m:r>
                      </m:oMath>
                    </m:oMathPara>
                  </a14:m>
                  <a:endParaRPr lang="en-US" altLang="zh-TW" dirty="0" smtClean="0"/>
                </a:p>
                <a:p>
                  <a:r>
                    <a:rPr lang="en-US" altLang="zh-TW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(but </a:t>
                  </a:r>
                  <a:r>
                    <a:rPr lang="en-US" altLang="zh-TW" dirty="0" err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epssm</a:t>
                  </a:r>
                  <a:r>
                    <a:rPr lang="en-US" altLang="zh-TW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=0.1)</a:t>
                  </a:r>
                  <a:endParaRPr lang="zh-TW" altLang="en-US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" name="矩形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9632" y="4743449"/>
                  <a:ext cx="1871025" cy="64633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932" r="-2280" b="-13208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矩形 8"/>
                <p:cNvSpPr/>
                <p:nvPr/>
              </p:nvSpPr>
              <p:spPr>
                <a:xfrm>
                  <a:off x="6511957" y="4725144"/>
                  <a:ext cx="2428614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𝑇h𝑒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𝑠𝑢𝑟𝑓𝑎𝑐𝑒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h𝑒𝑎𝑡</m:t>
                        </m:r>
                      </m:oMath>
                    </m:oMathPara>
                  </a14:m>
                  <a:endParaRPr lang="en-US" altLang="zh-TW" b="0" i="1" dirty="0" smtClean="0">
                    <a:latin typeface="Cambria Math"/>
                    <a:ea typeface="Cambria Math"/>
                  </a:endParaRPr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𝑓𝑙𝑢𝑥𝑒𝑠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𝑎𝑟𝑒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𝑠h𝑢𝑡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𝑜𝑓𝑓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. </m:t>
                        </m:r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>
            <p:sp>
              <p:nvSpPr>
                <p:cNvPr id="9" name="矩形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1957" y="4725144"/>
                  <a:ext cx="2428614" cy="646331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6604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矩形 9"/>
                <p:cNvSpPr/>
                <p:nvPr/>
              </p:nvSpPr>
              <p:spPr>
                <a:xfrm>
                  <a:off x="3851920" y="4725144"/>
                  <a:ext cx="2257477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𝑇h𝑒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𝑡𝑒𝑟𝑟𝑎𝑖𝑛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h𝑒𝑖𝑔h𝑡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oMath>
                    </m:oMathPara>
                  </a14:m>
                  <a:endParaRPr lang="en-US" altLang="zh-TW" b="0" dirty="0" smtClean="0">
                    <a:ea typeface="Cambria Math"/>
                  </a:endParaRPr>
                </a:p>
                <a:p>
                  <a:r>
                    <a:rPr lang="en-US" altLang="zh-TW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is capped at 2m.</a:t>
                  </a:r>
                  <a:endParaRPr lang="zh-TW" altLang="en-US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0" name="矩形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1920" y="4725144"/>
                  <a:ext cx="2257477" cy="64633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2432" b="-13208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矩形 10"/>
              <p:cNvSpPr/>
              <p:nvPr/>
            </p:nvSpPr>
            <p:spPr>
              <a:xfrm>
                <a:off x="3059832" y="1031831"/>
                <a:ext cx="27361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𝐿𝑊𝑃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𝑎𝑛𝑑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1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𝑠𝑡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𝑙𝑒𝑣𝑒𝑙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𝑤𝑖𝑛𝑑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1031831"/>
                <a:ext cx="2736198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2699792" y="3284984"/>
            <a:ext cx="1368152" cy="673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6511957" y="3284984"/>
            <a:ext cx="796347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1" t="49223" r="12540" b="25257"/>
          <a:stretch/>
        </p:blipFill>
        <p:spPr bwMode="auto">
          <a:xfrm>
            <a:off x="3738630" y="5371475"/>
            <a:ext cx="3569674" cy="113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421771" y="1038420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75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-1152" y="1412776"/>
            <a:ext cx="9149145" cy="5400599"/>
            <a:chOff x="-1152" y="1412776"/>
            <a:chExt cx="9149145" cy="5400599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68" t="16649" r="16704" b="12946"/>
            <a:stretch/>
          </p:blipFill>
          <p:spPr bwMode="auto">
            <a:xfrm>
              <a:off x="456060" y="1412776"/>
              <a:ext cx="8687939" cy="5348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文字方塊 27"/>
            <p:cNvSpPr txBox="1"/>
            <p:nvPr/>
          </p:nvSpPr>
          <p:spPr>
            <a:xfrm rot="10800000">
              <a:off x="-1152" y="1720426"/>
              <a:ext cx="615553" cy="85568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0-500m </a:t>
              </a:r>
            </a:p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AGL mean</a:t>
              </a:r>
              <a:endParaRPr lang="zh-TW" altLang="en-US" sz="1400" b="1" dirty="0">
                <a:latin typeface="Cambria Math" panose="02040503050406030204" pitchFamily="18" charset="0"/>
                <a:ea typeface="KaiTi" panose="02010609060101010101" pitchFamily="49" charset="-122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 rot="10800000">
              <a:off x="2546" y="4927340"/>
              <a:ext cx="615553" cy="138198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Convective cores </a:t>
              </a:r>
            </a:p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at z=1.8km</a:t>
              </a:r>
              <a:endParaRPr lang="zh-TW" altLang="en-US" sz="1400" b="1" dirty="0">
                <a:latin typeface="Cambria Math" panose="02040503050406030204" pitchFamily="18" charset="0"/>
                <a:ea typeface="KaiTi" panose="02010609060101010101" pitchFamily="49" charset="-122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 rot="10800000">
              <a:off x="8532440" y="5805728"/>
              <a:ext cx="615553" cy="100764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Island cloud</a:t>
              </a:r>
            </a:p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fraction</a:t>
              </a:r>
              <a:endParaRPr lang="zh-TW" altLang="en-US" sz="1400" b="1" dirty="0">
                <a:latin typeface="Cambria Math" panose="02040503050406030204" pitchFamily="18" charset="0"/>
                <a:ea typeface="KaiTi" panose="02010609060101010101" pitchFamily="49" charset="-122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b="1" dirty="0" smtClean="0">
                <a:latin typeface="Arial Black" panose="020B0A04020102020204" pitchFamily="34" charset="0"/>
              </a:rPr>
              <a:t>Sensitivity tests</a:t>
            </a:r>
            <a:endParaRPr lang="zh-TW" altLang="en-US" sz="3200" b="1" dirty="0">
              <a:latin typeface="Arial Black" panose="020B0A040201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3528" y="1074222"/>
            <a:ext cx="2881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Arial Black" panose="020B0A04020102020204" pitchFamily="34" charset="0"/>
              </a:rPr>
              <a:t>b</a:t>
            </a:r>
            <a:r>
              <a:rPr lang="en-US" altLang="zh-TW" sz="1600" dirty="0" smtClean="0">
                <a:latin typeface="Arial Black" panose="020B0A04020102020204" pitchFamily="34" charset="0"/>
              </a:rPr>
              <a:t>. Boundary layer winds</a:t>
            </a:r>
            <a:endParaRPr lang="zh-TW" altLang="en-US" sz="1600" dirty="0">
              <a:latin typeface="Arial Black" panose="020B0A04020102020204" pitchFamily="34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-7483" y="1031831"/>
            <a:ext cx="9000999" cy="5707883"/>
            <a:chOff x="-7483" y="1031831"/>
            <a:chExt cx="9000999" cy="570788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5" t="18736" r="57839" b="42857"/>
            <a:stretch/>
          </p:blipFill>
          <p:spPr bwMode="auto">
            <a:xfrm>
              <a:off x="5467537" y="1031831"/>
              <a:ext cx="3525979" cy="262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2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2" t="36685" r="12857" b="25220"/>
            <a:stretch/>
          </p:blipFill>
          <p:spPr bwMode="auto">
            <a:xfrm>
              <a:off x="-7483" y="4120889"/>
              <a:ext cx="9000999" cy="261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矩形 26"/>
              <p:cNvSpPr/>
              <p:nvPr/>
            </p:nvSpPr>
            <p:spPr>
              <a:xfrm>
                <a:off x="3059832" y="1031831"/>
                <a:ext cx="27361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𝐿𝑊𝑃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𝑎𝑛𝑑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1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𝑠𝑡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𝑙𝑒𝑣𝑒𝑙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𝑤𝑖𝑛𝑑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1031831"/>
                <a:ext cx="2736198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1" t="49223" r="12540" b="25257"/>
          <a:stretch/>
        </p:blipFill>
        <p:spPr bwMode="auto">
          <a:xfrm>
            <a:off x="1403648" y="2087997"/>
            <a:ext cx="3165409" cy="100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群組 13"/>
          <p:cNvGrpSpPr/>
          <p:nvPr/>
        </p:nvGrpSpPr>
        <p:grpSpPr>
          <a:xfrm>
            <a:off x="1189568" y="3584297"/>
            <a:ext cx="8021612" cy="708799"/>
            <a:chOff x="1189568" y="3584297"/>
            <a:chExt cx="8021612" cy="70879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矩形 32"/>
                <p:cNvSpPr/>
                <p:nvPr/>
              </p:nvSpPr>
              <p:spPr>
                <a:xfrm>
                  <a:off x="6228184" y="3587530"/>
                  <a:ext cx="2982996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0−1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𝑘𝑚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𝑤𝑖𝑛𝑑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𝑝𝑟𝑜𝑓𝑖𝑙𝑒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𝑤𝑖𝑡h</m:t>
                        </m:r>
                      </m:oMath>
                    </m:oMathPara>
                  </a14:m>
                  <a:endParaRPr lang="en-US" altLang="zh-TW" b="0" i="1" dirty="0" smtClean="0">
                    <a:latin typeface="Cambria Math"/>
                    <a:ea typeface="Cambria Math"/>
                  </a:endParaRPr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60∘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𝑐𝑙𝑜𝑐𝑘𝑤𝑖𝑠𝑒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𝑟𝑜𝑡𝑎𝑡𝑖𝑜𝑛</m:t>
                        </m:r>
                        <m:r>
                          <a:rPr lang="en-US" altLang="zh-TW" b="0" i="1" smtClean="0">
                            <a:latin typeface="Cambria Math"/>
                            <a:ea typeface="Cambria Math"/>
                          </a:rPr>
                          <m:t> </m:t>
                        </m:r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>
            <p:sp>
              <p:nvSpPr>
                <p:cNvPr id="33" name="矩形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8184" y="3587530"/>
                  <a:ext cx="2982996" cy="64633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矩形 33"/>
                <p:cNvSpPr/>
                <p:nvPr/>
              </p:nvSpPr>
              <p:spPr>
                <a:xfrm>
                  <a:off x="3847017" y="3646765"/>
                  <a:ext cx="2165143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b="0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Double the </a:t>
                  </a:r>
                  <a14:m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0−</m:t>
                      </m:r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</m:oMath>
                  </a14:m>
                  <a:endParaRPr lang="en-US" altLang="zh-TW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𝑤𝑖𝑛𝑑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𝑝𝑟𝑜𝑓𝑖𝑙𝑒</m:t>
                        </m:r>
                      </m:oMath>
                    </m:oMathPara>
                  </a14:m>
                  <a:endParaRPr lang="zh-TW" altLang="en-US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4" name="矩形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017" y="3646765"/>
                  <a:ext cx="2165143" cy="64633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1972" t="-5660" b="-754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矩形 34"/>
                <p:cNvSpPr/>
                <p:nvPr/>
              </p:nvSpPr>
              <p:spPr>
                <a:xfrm>
                  <a:off x="1189568" y="3584297"/>
                  <a:ext cx="1865382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b="0" dirty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Half the </a:t>
                  </a:r>
                  <a14:m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0−</m:t>
                      </m:r>
                      <m:r>
                        <a:rPr lang="en-US" altLang="zh-TW" b="0" i="1" smtClean="0">
                          <a:latin typeface="Cambria Math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𝑘𝑚</m:t>
                      </m:r>
                    </m:oMath>
                  </a14:m>
                  <a:endParaRPr lang="en-US" altLang="zh-TW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𝑤𝑖𝑛𝑑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𝑝𝑟𝑜𝑓𝑖𝑙𝑒</m:t>
                        </m:r>
                      </m:oMath>
                    </m:oMathPara>
                  </a14:m>
                  <a:endParaRPr lang="zh-TW" altLang="en-US" dirty="0">
                    <a:latin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5" name="矩形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9568" y="3584297"/>
                  <a:ext cx="1865382" cy="646331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2288" t="-5660" b="-754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421771" y="1038420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4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021288"/>
            <a:ext cx="936104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633766" y="1302253"/>
            <a:ext cx="7915532" cy="5322057"/>
            <a:chOff x="3481104" y="-14362"/>
            <a:chExt cx="7915532" cy="532205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96" t="18736" r="57839" b="42857"/>
            <a:stretch/>
          </p:blipFill>
          <p:spPr bwMode="auto">
            <a:xfrm>
              <a:off x="8787490" y="2829025"/>
              <a:ext cx="2428236" cy="247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3" t="25961" r="11269" b="35663"/>
            <a:stretch/>
          </p:blipFill>
          <p:spPr bwMode="auto">
            <a:xfrm>
              <a:off x="3506434" y="-14362"/>
              <a:ext cx="7890202" cy="25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6" t="47144" r="57899" b="14884"/>
            <a:stretch/>
          </p:blipFill>
          <p:spPr bwMode="auto">
            <a:xfrm>
              <a:off x="3481104" y="2870243"/>
              <a:ext cx="2338813" cy="2365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14514" y="1418958"/>
            <a:ext cx="9149145" cy="5295006"/>
            <a:chOff x="-5778477" y="3401519"/>
            <a:chExt cx="9149145" cy="5295006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1" t="22010" r="17539" b="7301"/>
            <a:stretch/>
          </p:blipFill>
          <p:spPr bwMode="auto">
            <a:xfrm>
              <a:off x="-5133896" y="3401519"/>
              <a:ext cx="8416138" cy="5244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文字方塊 20"/>
            <p:cNvSpPr txBox="1"/>
            <p:nvPr/>
          </p:nvSpPr>
          <p:spPr>
            <a:xfrm rot="10800000">
              <a:off x="-5778477" y="3603576"/>
              <a:ext cx="615553" cy="85568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0-500m </a:t>
              </a:r>
            </a:p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AGL mean</a:t>
              </a:r>
              <a:endParaRPr lang="zh-TW" altLang="en-US" sz="1400" b="1" dirty="0">
                <a:latin typeface="Cambria Math" panose="02040503050406030204" pitchFamily="18" charset="0"/>
                <a:ea typeface="KaiTi" panose="02010609060101010101" pitchFamily="49" charset="-122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 rot="10800000">
              <a:off x="-5774779" y="6810490"/>
              <a:ext cx="615553" cy="138198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Convective cores </a:t>
              </a:r>
            </a:p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at z=1.8km</a:t>
              </a:r>
              <a:endParaRPr lang="zh-TW" altLang="en-US" sz="1400" b="1" dirty="0">
                <a:latin typeface="Cambria Math" panose="02040503050406030204" pitchFamily="18" charset="0"/>
                <a:ea typeface="KaiTi" panose="02010609060101010101" pitchFamily="49" charset="-122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 rot="10800000">
              <a:off x="2755115" y="7688878"/>
              <a:ext cx="615553" cy="100764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Island cloud</a:t>
              </a:r>
            </a:p>
            <a:p>
              <a:pPr algn="ctr"/>
              <a:r>
                <a:rPr lang="en-US" altLang="zh-TW" sz="1400" b="1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fraction</a:t>
              </a:r>
              <a:endParaRPr lang="zh-TW" altLang="en-US" sz="1400" b="1" dirty="0">
                <a:latin typeface="Cambria Math" panose="02040503050406030204" pitchFamily="18" charset="0"/>
                <a:ea typeface="KaiTi" panose="02010609060101010101" pitchFamily="49" charset="-122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 b="1" dirty="0" smtClean="0">
                <a:latin typeface="Arial Black" panose="020B0A04020102020204" pitchFamily="34" charset="0"/>
              </a:rPr>
              <a:t>Sensitivity tests</a:t>
            </a:r>
            <a:endParaRPr lang="zh-TW" altLang="en-US" sz="3200" b="1" dirty="0">
              <a:latin typeface="Arial Black" panose="020B0A04020102020204" pitchFamily="34" charset="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3248014" y="4324558"/>
            <a:ext cx="2491887" cy="653359"/>
            <a:chOff x="10260632" y="3526970"/>
            <a:chExt cx="4183567" cy="1384441"/>
          </a:xfrm>
        </p:grpSpPr>
        <p:grpSp>
          <p:nvGrpSpPr>
            <p:cNvPr id="13" name="群組 12"/>
            <p:cNvGrpSpPr/>
            <p:nvPr/>
          </p:nvGrpSpPr>
          <p:grpSpPr>
            <a:xfrm>
              <a:off x="10260632" y="3526970"/>
              <a:ext cx="4114800" cy="782618"/>
              <a:chOff x="10260632" y="3526970"/>
              <a:chExt cx="4114800" cy="782618"/>
            </a:xfrm>
          </p:grpSpPr>
          <p:pic>
            <p:nvPicPr>
              <p:cNvPr id="10" name="Picture 5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61" t="59528" r="12540" b="25257"/>
              <a:stretch/>
            </p:blipFill>
            <p:spPr bwMode="auto">
              <a:xfrm>
                <a:off x="10260632" y="3526971"/>
                <a:ext cx="4114800" cy="7826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矩形 11"/>
              <p:cNvSpPr/>
              <p:nvPr/>
            </p:nvSpPr>
            <p:spPr>
              <a:xfrm>
                <a:off x="10260632" y="3526970"/>
                <a:ext cx="1224136" cy="1900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5" name="Picture 5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61" t="49223" r="46814" b="38075"/>
            <a:stretch/>
          </p:blipFill>
          <p:spPr bwMode="auto">
            <a:xfrm>
              <a:off x="13463517" y="4258052"/>
              <a:ext cx="980682" cy="653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文字方塊 2"/>
          <p:cNvSpPr txBox="1"/>
          <p:nvPr/>
        </p:nvSpPr>
        <p:spPr>
          <a:xfrm>
            <a:off x="323528" y="1074222"/>
            <a:ext cx="2317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latin typeface="Arial Black" panose="020B0A04020102020204" pitchFamily="34" charset="0"/>
              </a:rPr>
              <a:t>c. Cloud feedbacks</a:t>
            </a:r>
            <a:endParaRPr lang="zh-TW" altLang="en-US" sz="1600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矩形 18"/>
              <p:cNvSpPr/>
              <p:nvPr/>
            </p:nvSpPr>
            <p:spPr>
              <a:xfrm>
                <a:off x="3059832" y="1031831"/>
                <a:ext cx="27361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𝐿𝑊𝑃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𝑎𝑛𝑑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1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𝑠𝑡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𝑙𝑒𝑣𝑒𝑙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𝑤𝑖𝑛𝑑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9" name="矩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1031831"/>
                <a:ext cx="2736198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93"/>
          <a:stretch/>
        </p:blipFill>
        <p:spPr bwMode="auto">
          <a:xfrm>
            <a:off x="421771" y="1038420"/>
            <a:ext cx="207144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群組 16"/>
          <p:cNvGrpSpPr/>
          <p:nvPr/>
        </p:nvGrpSpPr>
        <p:grpSpPr>
          <a:xfrm>
            <a:off x="0" y="3678227"/>
            <a:ext cx="8855882" cy="3130749"/>
            <a:chOff x="0" y="3678227"/>
            <a:chExt cx="8855882" cy="3130749"/>
          </a:xfrm>
        </p:grpSpPr>
        <p:sp>
          <p:nvSpPr>
            <p:cNvPr id="26" name="矩形 25"/>
            <p:cNvSpPr/>
            <p:nvPr/>
          </p:nvSpPr>
          <p:spPr>
            <a:xfrm>
              <a:off x="237006" y="3678227"/>
              <a:ext cx="29372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Shut off the </a:t>
              </a:r>
              <a:r>
                <a:rPr lang="en-US" altLang="zh-TW" b="0" dirty="0" err="1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autoconversion</a:t>
              </a:r>
              <a:r>
                <a:rPr lang="en-US" altLang="zh-TW" b="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 </a:t>
              </a:r>
            </a:p>
            <a:p>
              <a:pPr algn="ctr"/>
              <a:r>
                <a:rPr lang="en-US" altLang="zh-TW" b="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from clouds to rain.</a:t>
              </a:r>
              <a:endParaRPr lang="zh-TW" altLang="en-US" dirty="0">
                <a:latin typeface="Cambria Math" panose="02040503050406030204" pitchFamily="18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003889" y="3717984"/>
              <a:ext cx="29534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Shut off the clouds effect on </a:t>
              </a:r>
            </a:p>
            <a:p>
              <a:pPr algn="ctr"/>
              <a:r>
                <a:rPr lang="en-US" altLang="zh-TW" b="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optical depth.</a:t>
              </a:r>
            </a:p>
          </p:txBody>
        </p:sp>
        <p:sp>
          <p:nvSpPr>
            <p:cNvPr id="28" name="矩形 27"/>
            <p:cNvSpPr/>
            <p:nvPr/>
          </p:nvSpPr>
          <p:spPr>
            <a:xfrm>
              <a:off x="5739901" y="3802213"/>
              <a:ext cx="31159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Shut off the both RN and COD.</a:t>
              </a:r>
            </a:p>
          </p:txBody>
        </p:sp>
        <p:sp>
          <p:nvSpPr>
            <p:cNvPr id="29" name="矩形 28"/>
            <p:cNvSpPr/>
            <p:nvPr/>
          </p:nvSpPr>
          <p:spPr>
            <a:xfrm>
              <a:off x="0" y="6439644"/>
              <a:ext cx="3510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0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Shut off the microphysics scheme.</a:t>
              </a:r>
            </a:p>
          </p:txBody>
        </p:sp>
      </p:grpSp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7" t="9029" r="27063" b="23527"/>
          <a:stretch/>
        </p:blipFill>
        <p:spPr bwMode="auto">
          <a:xfrm>
            <a:off x="356350" y="2780679"/>
            <a:ext cx="4573850" cy="39606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898372" y="2748089"/>
            <a:ext cx="161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/>
              <a:t>NORNCOD-REF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64351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8" grpId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12814</TotalTime>
  <Words>1009</Words>
  <Application>Microsoft Office PowerPoint</Application>
  <PresentationFormat>如螢幕大小 (4:3)</PresentationFormat>
  <Paragraphs>163</Paragraphs>
  <Slides>17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Office 佈景主題</vt:lpstr>
      <vt:lpstr>Thermally Forced Convection over a Mountainous Tropical Island</vt:lpstr>
      <vt:lpstr>Outline</vt:lpstr>
      <vt:lpstr>Observations</vt:lpstr>
      <vt:lpstr>Observations</vt:lpstr>
      <vt:lpstr>Control simulations</vt:lpstr>
      <vt:lpstr>Calculating M_h and M_v</vt:lpstr>
      <vt:lpstr>Sensitivity tests</vt:lpstr>
      <vt:lpstr>Sensitivity tests</vt:lpstr>
      <vt:lpstr>Sensitivity tests</vt:lpstr>
      <vt:lpstr>Heat-engine theory</vt:lpstr>
      <vt:lpstr>Conclusions</vt:lpstr>
      <vt:lpstr>Reference</vt:lpstr>
      <vt:lpstr>PowerPoint 簡報</vt:lpstr>
      <vt:lpstr>Control simulations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Thermally Forced Convection over a Mountainous Tropical Island</dc:title>
  <dc:creator>Vindy</dc:creator>
  <cp:lastModifiedBy>Vindy</cp:lastModifiedBy>
  <cp:revision>181</cp:revision>
  <dcterms:created xsi:type="dcterms:W3CDTF">2015-12-01T06:13:04Z</dcterms:created>
  <dcterms:modified xsi:type="dcterms:W3CDTF">2015-12-10T03:49:39Z</dcterms:modified>
</cp:coreProperties>
</file>