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77" r:id="rId3"/>
    <p:sldId id="258" r:id="rId4"/>
    <p:sldId id="290" r:id="rId5"/>
    <p:sldId id="279" r:id="rId6"/>
    <p:sldId id="280" r:id="rId7"/>
    <p:sldId id="281" r:id="rId8"/>
    <p:sldId id="282" r:id="rId9"/>
    <p:sldId id="283" r:id="rId10"/>
    <p:sldId id="264" r:id="rId11"/>
    <p:sldId id="284" r:id="rId12"/>
    <p:sldId id="265" r:id="rId13"/>
    <p:sldId id="266" r:id="rId14"/>
    <p:sldId id="268" r:id="rId15"/>
    <p:sldId id="269" r:id="rId16"/>
    <p:sldId id="285" r:id="rId17"/>
    <p:sldId id="271" r:id="rId18"/>
    <p:sldId id="287" r:id="rId19"/>
    <p:sldId id="270" r:id="rId20"/>
    <p:sldId id="272" r:id="rId21"/>
    <p:sldId id="273" r:id="rId22"/>
    <p:sldId id="292" r:id="rId23"/>
    <p:sldId id="276" r:id="rId24"/>
    <p:sldId id="294" r:id="rId25"/>
  </p:sldIdLst>
  <p:sldSz cx="9144000" cy="6858000" type="screen4x3"/>
  <p:notesSz cx="6858000" cy="99472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90" autoAdjust="0"/>
  </p:normalViewPr>
  <p:slideViewPr>
    <p:cSldViewPr>
      <p:cViewPr>
        <p:scale>
          <a:sx n="75" d="100"/>
          <a:sy n="75" d="100"/>
        </p:scale>
        <p:origin x="-1950" y="-6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D4249-028F-44A4-B5DF-F7E6665045FA}" type="datetimeFigureOut">
              <a:rPr lang="zh-TW" altLang="en-US" smtClean="0"/>
              <a:t>2015/11/26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D3A4C-3748-475B-B8BF-F3BA1CDEC5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47294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88E0C-4CCA-40EA-B55D-0CCF865F6DCE}" type="datetimeFigureOut">
              <a:rPr lang="zh-TW" altLang="en-US" smtClean="0"/>
              <a:t>2015/11/26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13672-7929-43B6-9F79-EB36334891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343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3672-7929-43B6-9F79-EB3633489106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314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3672-7929-43B6-9F79-EB3633489106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3170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17C3-5425-427A-8ED7-2CCC0384686E}" type="datetimeFigureOut">
              <a:rPr lang="zh-TW" altLang="en-US" smtClean="0"/>
              <a:t>2015/11/26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B132-9B08-4AEE-B0B6-E8B85F91F6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498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17C3-5425-427A-8ED7-2CCC0384686E}" type="datetimeFigureOut">
              <a:rPr lang="zh-TW" altLang="en-US" smtClean="0"/>
              <a:t>2015/11/26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B132-9B08-4AEE-B0B6-E8B85F91F6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6216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17C3-5425-427A-8ED7-2CCC0384686E}" type="datetimeFigureOut">
              <a:rPr lang="zh-TW" altLang="en-US" smtClean="0"/>
              <a:t>2015/11/26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B132-9B08-4AEE-B0B6-E8B85F91F6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640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17C3-5425-427A-8ED7-2CCC0384686E}" type="datetimeFigureOut">
              <a:rPr lang="zh-TW" altLang="en-US" smtClean="0"/>
              <a:t>2015/11/26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B132-9B08-4AEE-B0B6-E8B85F91F6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9697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17C3-5425-427A-8ED7-2CCC0384686E}" type="datetimeFigureOut">
              <a:rPr lang="zh-TW" altLang="en-US" smtClean="0"/>
              <a:t>2015/11/26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B132-9B08-4AEE-B0B6-E8B85F91F6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3994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17C3-5425-427A-8ED7-2CCC0384686E}" type="datetimeFigureOut">
              <a:rPr lang="zh-TW" altLang="en-US" smtClean="0"/>
              <a:t>2015/11/26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B132-9B08-4AEE-B0B6-E8B85F91F6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0549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17C3-5425-427A-8ED7-2CCC0384686E}" type="datetimeFigureOut">
              <a:rPr lang="zh-TW" altLang="en-US" smtClean="0"/>
              <a:t>2015/11/26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B132-9B08-4AEE-B0B6-E8B85F91F6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747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17C3-5425-427A-8ED7-2CCC0384686E}" type="datetimeFigureOut">
              <a:rPr lang="zh-TW" altLang="en-US" smtClean="0"/>
              <a:t>2015/11/26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B132-9B08-4AEE-B0B6-E8B85F91F6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8439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17C3-5425-427A-8ED7-2CCC0384686E}" type="datetimeFigureOut">
              <a:rPr lang="zh-TW" altLang="en-US" smtClean="0"/>
              <a:t>2015/11/26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B132-9B08-4AEE-B0B6-E8B85F91F6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7858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17C3-5425-427A-8ED7-2CCC0384686E}" type="datetimeFigureOut">
              <a:rPr lang="zh-TW" altLang="en-US" smtClean="0"/>
              <a:t>2015/11/26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B132-9B08-4AEE-B0B6-E8B85F91F6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7729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17C3-5425-427A-8ED7-2CCC0384686E}" type="datetimeFigureOut">
              <a:rPr lang="zh-TW" altLang="en-US" smtClean="0"/>
              <a:t>2015/11/26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B132-9B08-4AEE-B0B6-E8B85F91F6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2380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717C3-5425-427A-8ED7-2CCC0384686E}" type="datetimeFigureOut">
              <a:rPr lang="zh-TW" altLang="en-US" smtClean="0"/>
              <a:t>2015/11/26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8B132-9B08-4AEE-B0B6-E8B85F91F6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633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80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40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0.png"/><Relationship Id="rId7" Type="http://schemas.openxmlformats.org/officeDocument/2006/relationships/image" Target="../media/image28.png"/><Relationship Id="rId12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8.png"/><Relationship Id="rId10" Type="http://schemas.openxmlformats.org/officeDocument/2006/relationships/image" Target="../media/image32.png"/><Relationship Id="rId4" Type="http://schemas.openxmlformats.org/officeDocument/2006/relationships/image" Target="../media/image10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0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9.png"/><Relationship Id="rId4" Type="http://schemas.openxmlformats.org/officeDocument/2006/relationships/image" Target="../media/image3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0.png"/><Relationship Id="rId7" Type="http://schemas.openxmlformats.org/officeDocument/2006/relationships/image" Target="../media/image1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 Constraints on the Morphology of Simulated </a:t>
            </a:r>
            <a:r>
              <a:rPr lang="en-US" altLang="zh-TW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Midlatitude</a:t>
            </a:r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Squall Lines</a:t>
            </a:r>
            <a:endParaRPr lang="zh-TW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95536" y="3886200"/>
            <a:ext cx="8352928" cy="1752600"/>
          </a:xfrm>
        </p:spPr>
        <p:txBody>
          <a:bodyPr>
            <a:norm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DIEGO A. ALFARO AND MARAT KHAIROUTDINOV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 of Marine and Atmospheric Sciences, Stony Brook University, Stony Brook, New York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(Manuscript received 10 October 2014, in final form 9 April 2015)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47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57200" y="44624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2" t="33379" r="21451" b="24390"/>
          <a:stretch/>
        </p:blipFill>
        <p:spPr bwMode="auto">
          <a:xfrm>
            <a:off x="4258568" y="2420888"/>
            <a:ext cx="457448" cy="215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0" t="18431" r="27195" b="45723"/>
          <a:stretch/>
        </p:blipFill>
        <p:spPr bwMode="auto">
          <a:xfrm>
            <a:off x="10097" y="817280"/>
            <a:ext cx="4277018" cy="185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0" t="53987" r="27422" b="10643"/>
          <a:stretch/>
        </p:blipFill>
        <p:spPr bwMode="auto">
          <a:xfrm>
            <a:off x="12362" y="2746789"/>
            <a:ext cx="4256415" cy="190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5" t="47497" r="27234" b="13464"/>
          <a:stretch/>
        </p:blipFill>
        <p:spPr bwMode="auto">
          <a:xfrm>
            <a:off x="44590" y="4769369"/>
            <a:ext cx="4213902" cy="208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07504" y="404664"/>
                <a:ext cx="270298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Simulations with </a:t>
                </a:r>
                <a14:m>
                  <m:oMath xmlns:m="http://schemas.openxmlformats.org/officeDocument/2006/math">
                    <m:r>
                      <a:rPr lang="en-US" altLang="zh-TW" sz="1600" b="1" i="1" u="sng" dirty="0" smtClean="0">
                        <a:latin typeface="Cambria Math"/>
                        <a:ea typeface="Cambria Math"/>
                      </a:rPr>
                      <m:t>∆</m:t>
                    </m:r>
                  </m:oMath>
                </a14:m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 </a:t>
                </a:r>
                <a14:m>
                  <m:oMath xmlns:m="http://schemas.openxmlformats.org/officeDocument/2006/math">
                    <m:r>
                      <a:rPr lang="en-US" altLang="zh-TW" sz="1600" b="1" i="1" u="sng" smtClean="0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altLang="zh-TW" sz="16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 </a:t>
                </a:r>
                <a:endParaRPr lang="zh-TW" altLang="en-US" sz="1600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404664"/>
                <a:ext cx="2702984" cy="338554"/>
              </a:xfrm>
              <a:prstGeom prst="rect">
                <a:avLst/>
              </a:prstGeom>
              <a:blipFill rotWithShape="1">
                <a:blip r:embed="rId6"/>
                <a:stretch>
                  <a:fillRect l="-1354" t="-5357" r="-226" b="-2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4735355" y="1292971"/>
            <a:ext cx="3286477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Color :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buoyancy field</a:t>
            </a:r>
            <a:endParaRPr lang="en-US" altLang="zh-TW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 contours : surface-relative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velocity</a:t>
            </a:r>
          </a:p>
          <a:p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Black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contours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: pressure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perturbation 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67626" y="1587980"/>
            <a:ext cx="431528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RIJ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26054" y="1530653"/>
            <a:ext cx="821059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Cold pool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21400" y="2440665"/>
            <a:ext cx="821059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Cold pool</a:t>
            </a:r>
          </a:p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outflow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516978" y="1154471"/>
            <a:ext cx="587020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FTRF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39292" y="980728"/>
            <a:ext cx="3767162" cy="98866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519953" y="2899717"/>
            <a:ext cx="3767162" cy="10312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514040" y="4928873"/>
            <a:ext cx="3767162" cy="10004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536341" y="1902115"/>
            <a:ext cx="3767162" cy="6030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517002" y="3873357"/>
            <a:ext cx="3767162" cy="6030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511089" y="5850260"/>
            <a:ext cx="3767162" cy="6030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2076972" y="1419016"/>
            <a:ext cx="1656184" cy="90521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2057633" y="3390258"/>
            <a:ext cx="1656184" cy="89554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2051720" y="5367161"/>
            <a:ext cx="1656184" cy="93975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1143" r="49841" b="31429"/>
          <a:stretch/>
        </p:blipFill>
        <p:spPr bwMode="auto">
          <a:xfrm>
            <a:off x="4712912" y="4477028"/>
            <a:ext cx="4286691" cy="182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t="11430" r="15536" b="5142"/>
          <a:stretch/>
        </p:blipFill>
        <p:spPr bwMode="auto">
          <a:xfrm>
            <a:off x="4716016" y="818889"/>
            <a:ext cx="4284638" cy="325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矩形 26"/>
          <p:cNvSpPr/>
          <p:nvPr/>
        </p:nvSpPr>
        <p:spPr>
          <a:xfrm>
            <a:off x="4759265" y="4574035"/>
            <a:ext cx="748839" cy="8711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6126133" y="4574035"/>
            <a:ext cx="390083" cy="8711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359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4" grpId="0" animBg="1"/>
      <p:bldP spid="1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57200" y="44624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2" t="33379" r="21451" b="24390"/>
          <a:stretch/>
        </p:blipFill>
        <p:spPr bwMode="auto">
          <a:xfrm>
            <a:off x="4258568" y="2420888"/>
            <a:ext cx="457448" cy="215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0" t="18431" r="27195" b="45723"/>
          <a:stretch/>
        </p:blipFill>
        <p:spPr bwMode="auto">
          <a:xfrm>
            <a:off x="10097" y="817280"/>
            <a:ext cx="4277018" cy="185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0" t="53987" r="27422" b="10643"/>
          <a:stretch/>
        </p:blipFill>
        <p:spPr bwMode="auto">
          <a:xfrm>
            <a:off x="12362" y="2746789"/>
            <a:ext cx="4256415" cy="190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5" t="47497" r="27234" b="13464"/>
          <a:stretch/>
        </p:blipFill>
        <p:spPr bwMode="auto">
          <a:xfrm>
            <a:off x="44590" y="4769369"/>
            <a:ext cx="4213902" cy="208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07504" y="404664"/>
                <a:ext cx="270298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Simulations with </a:t>
                </a:r>
                <a14:m>
                  <m:oMath xmlns:m="http://schemas.openxmlformats.org/officeDocument/2006/math">
                    <m:r>
                      <a:rPr lang="en-US" altLang="zh-TW" sz="1600" b="1" i="1" u="sng" dirty="0" smtClean="0">
                        <a:latin typeface="Cambria Math"/>
                        <a:ea typeface="Cambria Math"/>
                      </a:rPr>
                      <m:t>∆</m:t>
                    </m:r>
                  </m:oMath>
                </a14:m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 </a:t>
                </a:r>
                <a14:m>
                  <m:oMath xmlns:m="http://schemas.openxmlformats.org/officeDocument/2006/math">
                    <m:r>
                      <a:rPr lang="en-US" altLang="zh-TW" sz="1600" b="1" i="1" u="sng" smtClean="0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altLang="zh-TW" sz="16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 </a:t>
                </a:r>
                <a:endParaRPr lang="zh-TW" altLang="en-US" sz="1600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404664"/>
                <a:ext cx="2702984" cy="338554"/>
              </a:xfrm>
              <a:prstGeom prst="rect">
                <a:avLst/>
              </a:prstGeom>
              <a:blipFill rotWithShape="1">
                <a:blip r:embed="rId6"/>
                <a:stretch>
                  <a:fillRect l="-1354" t="-5357" r="-226" b="-2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4735355" y="1292971"/>
            <a:ext cx="3286477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Color :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buoyancy field</a:t>
            </a:r>
            <a:endParaRPr lang="en-US" altLang="zh-TW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 contours : surface-relative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velocity</a:t>
            </a:r>
          </a:p>
          <a:p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Black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contours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: pressure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perturbation 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956333" y="2024620"/>
            <a:ext cx="1800200" cy="4590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1143" r="49841" b="31429"/>
          <a:stretch/>
        </p:blipFill>
        <p:spPr bwMode="auto">
          <a:xfrm>
            <a:off x="4712912" y="4477028"/>
            <a:ext cx="4286691" cy="182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t="11430" r="15536" b="5142"/>
          <a:stretch/>
        </p:blipFill>
        <p:spPr bwMode="auto">
          <a:xfrm>
            <a:off x="4716016" y="818889"/>
            <a:ext cx="4284638" cy="325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矩形 28"/>
          <p:cNvSpPr/>
          <p:nvPr/>
        </p:nvSpPr>
        <p:spPr>
          <a:xfrm>
            <a:off x="1930206" y="4018016"/>
            <a:ext cx="1800200" cy="4590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1956333" y="5983929"/>
            <a:ext cx="1800200" cy="4590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516216" y="4527878"/>
            <a:ext cx="504056" cy="90328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4788024" y="4528876"/>
            <a:ext cx="720080" cy="90328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587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" grpId="0" animBg="1"/>
      <p:bldP spid="30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4" t="18794" r="27397" b="7175"/>
          <a:stretch/>
        </p:blipFill>
        <p:spPr bwMode="auto">
          <a:xfrm>
            <a:off x="107504" y="1115841"/>
            <a:ext cx="4193604" cy="393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457200" y="44624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4" t="16762" r="21429" b="9079"/>
          <a:stretch/>
        </p:blipFill>
        <p:spPr bwMode="auto">
          <a:xfrm>
            <a:off x="4387772" y="1115841"/>
            <a:ext cx="4720732" cy="389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1143" r="49841" b="31429"/>
          <a:stretch/>
        </p:blipFill>
        <p:spPr bwMode="auto">
          <a:xfrm>
            <a:off x="2445549" y="5013176"/>
            <a:ext cx="4286691" cy="182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07504" y="692696"/>
                <a:ext cx="270298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Simulations with </a:t>
                </a:r>
                <a14:m>
                  <m:oMath xmlns:m="http://schemas.openxmlformats.org/officeDocument/2006/math">
                    <m:r>
                      <a:rPr lang="en-US" altLang="zh-TW" sz="1600" b="1" i="1" u="sng" dirty="0" smtClean="0">
                        <a:latin typeface="Cambria Math"/>
                        <a:ea typeface="Cambria Math"/>
                      </a:rPr>
                      <m:t>∆</m:t>
                    </m:r>
                  </m:oMath>
                </a14:m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 </a:t>
                </a:r>
                <a14:m>
                  <m:oMath xmlns:m="http://schemas.openxmlformats.org/officeDocument/2006/math">
                    <m:r>
                      <a:rPr lang="en-US" altLang="zh-TW" sz="1600" b="1" i="1" u="sng" smtClean="0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altLang="zh-TW" sz="16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 </a:t>
                </a:r>
                <a:endParaRPr lang="zh-TW" altLang="en-US" sz="1600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692696"/>
                <a:ext cx="2702984" cy="338554"/>
              </a:xfrm>
              <a:prstGeom prst="rect">
                <a:avLst/>
              </a:prstGeom>
              <a:blipFill rotWithShape="1">
                <a:blip r:embed="rId5"/>
                <a:stretch>
                  <a:fillRect l="-1354" t="-5455" r="-226" b="-236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1965760" y="2295726"/>
            <a:ext cx="1800200" cy="4590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300192" y="4177635"/>
            <a:ext cx="1800200" cy="4590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6300192" y="2306999"/>
            <a:ext cx="1800200" cy="4590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910388" y="4149080"/>
            <a:ext cx="1800200" cy="4590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4301108" y="5992731"/>
            <a:ext cx="360040" cy="6766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3851920" y="5992732"/>
            <a:ext cx="360040" cy="6766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2505820" y="5992732"/>
            <a:ext cx="554012" cy="6766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4670693" y="1073545"/>
            <a:ext cx="3933755" cy="39396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>
            <a:off x="140887" y="977801"/>
            <a:ext cx="4114800" cy="2325512"/>
            <a:chOff x="981378" y="3935386"/>
            <a:chExt cx="3998620" cy="2517950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03" t="58436" r="16785" b="9714"/>
            <a:stretch/>
          </p:blipFill>
          <p:spPr bwMode="auto">
            <a:xfrm>
              <a:off x="981378" y="3935386"/>
              <a:ext cx="3998620" cy="251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矩形 22"/>
            <p:cNvSpPr/>
            <p:nvPr/>
          </p:nvSpPr>
          <p:spPr>
            <a:xfrm>
              <a:off x="3753289" y="4303459"/>
              <a:ext cx="492443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dash"/>
            </a:ln>
          </p:spPr>
          <p:txBody>
            <a:bodyPr wrap="none">
              <a:spAutoFit/>
            </a:bodyPr>
            <a:lstStyle/>
            <a:p>
              <a:r>
                <a:rPr lang="en-US" altLang="zh-TW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deep</a:t>
              </a:r>
              <a:endParaRPr lang="zh-TW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771800" y="5231269"/>
              <a:ext cx="679994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ot"/>
            </a:ln>
          </p:spPr>
          <p:txBody>
            <a:bodyPr wrap="none">
              <a:spAutoFit/>
            </a:bodyPr>
            <a:lstStyle/>
            <a:p>
              <a:r>
                <a:rPr lang="en-US" altLang="zh-TW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shallow</a:t>
              </a:r>
              <a:endParaRPr lang="zh-TW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28001" r="49524" b="49714"/>
          <a:stretch/>
        </p:blipFill>
        <p:spPr bwMode="auto">
          <a:xfrm>
            <a:off x="172512" y="3233317"/>
            <a:ext cx="4202190" cy="179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矩形 26"/>
          <p:cNvSpPr/>
          <p:nvPr/>
        </p:nvSpPr>
        <p:spPr>
          <a:xfrm>
            <a:off x="996557" y="4520621"/>
            <a:ext cx="575382" cy="36004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180195" y="1078386"/>
            <a:ext cx="8425822" cy="18936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5724128" y="5992732"/>
            <a:ext cx="360040" cy="6766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/>
          <p:cNvSpPr/>
          <p:nvPr/>
        </p:nvSpPr>
        <p:spPr>
          <a:xfrm>
            <a:off x="899592" y="4162884"/>
            <a:ext cx="1512167" cy="19405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899592" y="4529478"/>
            <a:ext cx="1512168" cy="19405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2502819" y="6168776"/>
            <a:ext cx="4243596" cy="152400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2525237" y="6493567"/>
            <a:ext cx="4207004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212844" y="4543024"/>
            <a:ext cx="4161858" cy="373252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/>
          <p:cNvSpPr/>
          <p:nvPr/>
        </p:nvSpPr>
        <p:spPr>
          <a:xfrm>
            <a:off x="1757823" y="4525086"/>
            <a:ext cx="575382" cy="36004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>
            <a:off x="2506941" y="5992731"/>
            <a:ext cx="4243596" cy="152400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>
            <a:off x="2529359" y="6317522"/>
            <a:ext cx="4207004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/>
          <p:cNvSpPr/>
          <p:nvPr/>
        </p:nvSpPr>
        <p:spPr>
          <a:xfrm>
            <a:off x="180195" y="4189532"/>
            <a:ext cx="4243596" cy="152400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/>
          <p:cNvSpPr/>
          <p:nvPr/>
        </p:nvSpPr>
        <p:spPr>
          <a:xfrm>
            <a:off x="186102" y="4518983"/>
            <a:ext cx="4207004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172512" y="2972080"/>
            <a:ext cx="8425822" cy="20463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638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21" grpId="0" animBg="1"/>
      <p:bldP spid="21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3" grpId="0" animBg="1"/>
      <p:bldP spid="33" grpId="1" animBg="1"/>
      <p:bldP spid="34" grpId="0" animBg="1"/>
      <p:bldP spid="34" grpId="1" animBg="1"/>
      <p:bldP spid="32" grpId="0" animBg="1"/>
      <p:bldP spid="32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36" grpId="0" animBg="1"/>
      <p:bldP spid="3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7" t="12916" r="15646" b="6104"/>
          <a:stretch/>
        </p:blipFill>
        <p:spPr bwMode="auto">
          <a:xfrm>
            <a:off x="323528" y="1340768"/>
            <a:ext cx="4279034" cy="318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107504" y="714182"/>
                <a:ext cx="270298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Simulations with </a:t>
                </a:r>
                <a14:m>
                  <m:oMath xmlns:m="http://schemas.openxmlformats.org/officeDocument/2006/math">
                    <m:r>
                      <a:rPr lang="en-US" altLang="zh-TW" sz="1600" b="1" i="1" u="sng" dirty="0" smtClean="0">
                        <a:latin typeface="Cambria Math"/>
                        <a:ea typeface="Cambria Math"/>
                      </a:rPr>
                      <m:t>∆</m:t>
                    </m:r>
                  </m:oMath>
                </a14:m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 </a:t>
                </a:r>
                <a14:m>
                  <m:oMath xmlns:m="http://schemas.openxmlformats.org/officeDocument/2006/math">
                    <m:r>
                      <a:rPr lang="en-US" altLang="zh-TW" sz="1600" b="1" i="1" u="sng" smtClean="0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altLang="zh-TW" sz="16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 </a:t>
                </a:r>
                <a:endParaRPr lang="zh-TW" altLang="en-US" sz="1600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714182"/>
                <a:ext cx="2702984" cy="338554"/>
              </a:xfrm>
              <a:prstGeom prst="rect">
                <a:avLst/>
              </a:prstGeom>
              <a:blipFill rotWithShape="1">
                <a:blip r:embed="rId3"/>
                <a:stretch>
                  <a:fillRect l="-1354" t="-5357" r="-226" b="-2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標題 1"/>
          <p:cNvSpPr txBox="1">
            <a:spLocks/>
          </p:cNvSpPr>
          <p:nvPr/>
        </p:nvSpPr>
        <p:spPr>
          <a:xfrm>
            <a:off x="457200" y="44624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1143" r="49841" b="31429"/>
          <a:stretch/>
        </p:blipFill>
        <p:spPr bwMode="auto">
          <a:xfrm>
            <a:off x="2445549" y="5013176"/>
            <a:ext cx="4286691" cy="182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1710032" y="3510435"/>
            <a:ext cx="432048" cy="61206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887535" y="3420425"/>
            <a:ext cx="1656184" cy="79208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t="11430" r="15536" b="5142"/>
          <a:stretch/>
        </p:blipFill>
        <p:spPr bwMode="auto">
          <a:xfrm>
            <a:off x="4730351" y="1302600"/>
            <a:ext cx="4284638" cy="325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6181302" y="3516566"/>
            <a:ext cx="432048" cy="61206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7292816" y="3426556"/>
            <a:ext cx="1656184" cy="79208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6300191" y="5608094"/>
            <a:ext cx="432049" cy="19405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300192" y="6331045"/>
            <a:ext cx="432049" cy="19405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458770" y="1340768"/>
            <a:ext cx="1880981" cy="159088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4864051" y="1346899"/>
            <a:ext cx="1880981" cy="159088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 flipV="1">
            <a:off x="3059831" y="1650365"/>
            <a:ext cx="655795" cy="134530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 flipV="1">
            <a:off x="7397565" y="1802765"/>
            <a:ext cx="774835" cy="134530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2427333" y="5608095"/>
            <a:ext cx="4336879" cy="186986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2445549" y="6331045"/>
            <a:ext cx="4299483" cy="19405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17560" r="49025" b="18876"/>
          <a:stretch/>
        </p:blipFill>
        <p:spPr bwMode="auto">
          <a:xfrm>
            <a:off x="4762811" y="667775"/>
            <a:ext cx="4252178" cy="427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28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57200" y="44624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1" t="10885" r="22177" b="9152"/>
          <a:stretch/>
        </p:blipFill>
        <p:spPr bwMode="auto">
          <a:xfrm>
            <a:off x="1803297" y="1696335"/>
            <a:ext cx="5537406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07504" y="714182"/>
            <a:ext cx="21451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trajectories</a:t>
            </a:r>
            <a:endParaRPr lang="zh-TW" altLang="en-US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92677" y="1705900"/>
            <a:ext cx="946093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aseline_16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68680" y="1834835"/>
            <a:ext cx="661164" cy="20895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868144" y="4339704"/>
            <a:ext cx="661164" cy="20895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863952" y="1825665"/>
            <a:ext cx="661164" cy="20895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389659" y="4351132"/>
            <a:ext cx="661164" cy="20895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07504" y="1003683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particles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 placed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of simulation time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positions at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various heights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about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and 15km ahead of the cold pool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edge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1-km spacing in the along-line direction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07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1143" r="49841" b="31429"/>
          <a:stretch/>
        </p:blipFill>
        <p:spPr bwMode="auto">
          <a:xfrm>
            <a:off x="4499993" y="5191469"/>
            <a:ext cx="3888432" cy="165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457200" y="44624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504" y="714182"/>
            <a:ext cx="21451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trajectories</a:t>
            </a:r>
            <a:endParaRPr lang="zh-TW" altLang="en-US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0" t="24961" r="21543" b="23519"/>
          <a:stretch/>
        </p:blipFill>
        <p:spPr bwMode="auto">
          <a:xfrm>
            <a:off x="983571" y="1052736"/>
            <a:ext cx="7076123" cy="413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0" t="38507" r="76807" b="25372"/>
          <a:stretch/>
        </p:blipFill>
        <p:spPr bwMode="auto">
          <a:xfrm>
            <a:off x="8132558" y="1976195"/>
            <a:ext cx="759921" cy="20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3788592" y="1147866"/>
            <a:ext cx="682372" cy="16765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236296" y="3192586"/>
            <a:ext cx="682372" cy="16765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236296" y="1124744"/>
            <a:ext cx="682372" cy="16765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784171" y="3192586"/>
            <a:ext cx="682372" cy="16765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28001" r="49524" b="49714"/>
          <a:stretch/>
        </p:blipFill>
        <p:spPr bwMode="auto">
          <a:xfrm>
            <a:off x="457200" y="5191163"/>
            <a:ext cx="3903533" cy="16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02756" y="6035914"/>
            <a:ext cx="7957675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5724129" y="6041665"/>
            <a:ext cx="432048" cy="19617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492126" y="6372873"/>
            <a:ext cx="7957675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5724128" y="6383927"/>
            <a:ext cx="432048" cy="19617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1294136" y="6034377"/>
            <a:ext cx="432048" cy="19617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1294135" y="6368013"/>
            <a:ext cx="432048" cy="19617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7" t="15438" r="16252" b="32064"/>
          <a:stretch/>
        </p:blipFill>
        <p:spPr bwMode="auto">
          <a:xfrm>
            <a:off x="683568" y="3941004"/>
            <a:ext cx="2850629" cy="284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直線接點 20"/>
          <p:cNvCxnSpPr/>
          <p:nvPr/>
        </p:nvCxnSpPr>
        <p:spPr>
          <a:xfrm>
            <a:off x="1274148" y="5579813"/>
            <a:ext cx="2239799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>
            <a:off x="1252081" y="6021288"/>
            <a:ext cx="2239799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3477883" y="5865283"/>
            <a:ext cx="612576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300m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3458774" y="5376789"/>
            <a:ext cx="671004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1800m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24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" grpId="0" animBg="1"/>
      <p:bldP spid="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57200" y="44624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1" t="10885" r="22177" b="9152"/>
          <a:stretch/>
        </p:blipFill>
        <p:spPr bwMode="auto">
          <a:xfrm>
            <a:off x="1547664" y="1196752"/>
            <a:ext cx="6164699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07504" y="714182"/>
            <a:ext cx="21451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trajectories</a:t>
            </a:r>
            <a:endParaRPr lang="zh-TW" altLang="en-US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1571" y="1249904"/>
            <a:ext cx="946093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aseline_16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56141" y="1350904"/>
            <a:ext cx="1296144" cy="23008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864453" y="4167934"/>
            <a:ext cx="1296144" cy="23008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864453" y="1341734"/>
            <a:ext cx="1296144" cy="23008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051720" y="4149080"/>
            <a:ext cx="1296144" cy="23008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015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/>
          <p:cNvGrpSpPr/>
          <p:nvPr/>
        </p:nvGrpSpPr>
        <p:grpSpPr>
          <a:xfrm>
            <a:off x="179512" y="4286611"/>
            <a:ext cx="4275878" cy="2166725"/>
            <a:chOff x="179512" y="4286611"/>
            <a:chExt cx="4275878" cy="216672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57" t="36717" r="48935" b="40789"/>
            <a:stretch/>
          </p:blipFill>
          <p:spPr bwMode="auto">
            <a:xfrm>
              <a:off x="179512" y="4581129"/>
              <a:ext cx="4275878" cy="1872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矩形 23"/>
                <p:cNvSpPr/>
                <p:nvPr/>
              </p:nvSpPr>
              <p:spPr>
                <a:xfrm>
                  <a:off x="323528" y="4286611"/>
                  <a:ext cx="785984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altLang="zh-TW" sz="1400" b="1" i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1400" b="1" i="0">
                          <a:latin typeface="Cambria Math"/>
                          <a:ea typeface="Cambria Math"/>
                        </a:rPr>
                        <m:t>𝐔</m:t>
                      </m:r>
                      <m:r>
                        <a:rPr lang="en-US" altLang="zh-TW" sz="1400" b="1" i="1">
                          <a:latin typeface="Cambria Math"/>
                          <a:ea typeface="Cambria Math"/>
                        </a:rPr>
                        <m:t>=</m:t>
                      </m:r>
                    </m:oMath>
                  </a14:m>
                  <a:r>
                    <a:rPr lang="en-US" altLang="zh-TW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8 </a:t>
                  </a:r>
                  <a:endParaRPr lang="zh-TW" altLang="en-US" sz="1400" dirty="0"/>
                </a:p>
              </p:txBody>
            </p:sp>
          </mc:Choice>
          <mc:Fallback xmlns="">
            <p:sp>
              <p:nvSpPr>
                <p:cNvPr id="24" name="矩形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28" y="4286611"/>
                  <a:ext cx="785984" cy="30777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1887" r="-763" b="-1320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群組 12"/>
          <p:cNvGrpSpPr/>
          <p:nvPr/>
        </p:nvGrpSpPr>
        <p:grpSpPr>
          <a:xfrm>
            <a:off x="4733212" y="4274204"/>
            <a:ext cx="4303284" cy="2179132"/>
            <a:chOff x="4733212" y="4274204"/>
            <a:chExt cx="4303284" cy="217913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60" t="36717" r="16826" b="40789"/>
            <a:stretch/>
          </p:blipFill>
          <p:spPr bwMode="auto">
            <a:xfrm>
              <a:off x="4733212" y="4581129"/>
              <a:ext cx="4303284" cy="1872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矩形 24"/>
                <p:cNvSpPr/>
                <p:nvPr/>
              </p:nvSpPr>
              <p:spPr>
                <a:xfrm>
                  <a:off x="4854787" y="4274204"/>
                  <a:ext cx="869341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altLang="zh-TW" sz="1400" b="1" i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1400" b="1" i="0">
                          <a:latin typeface="Cambria Math"/>
                          <a:ea typeface="Cambria Math"/>
                        </a:rPr>
                        <m:t>𝐔</m:t>
                      </m:r>
                      <m:r>
                        <a:rPr lang="en-US" altLang="zh-TW" sz="1400" b="1" i="1">
                          <a:latin typeface="Cambria Math"/>
                          <a:ea typeface="Cambria Math"/>
                        </a:rPr>
                        <m:t>=</m:t>
                      </m:r>
                    </m:oMath>
                  </a14:m>
                  <a:r>
                    <a:rPr lang="en-US" altLang="zh-TW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TW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24 </a:t>
                  </a:r>
                  <a:endParaRPr lang="zh-TW" altLang="en-US" sz="1400" dirty="0"/>
                </a:p>
              </p:txBody>
            </p:sp>
          </mc:Choice>
          <mc:Fallback xmlns="">
            <p:sp>
              <p:nvSpPr>
                <p:cNvPr id="25" name="矩形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4787" y="4274204"/>
                  <a:ext cx="869341" cy="30777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1887" r="-1379" b="-1320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標題 1"/>
          <p:cNvSpPr txBox="1">
            <a:spLocks/>
          </p:cNvSpPr>
          <p:nvPr/>
        </p:nvSpPr>
        <p:spPr>
          <a:xfrm>
            <a:off x="457200" y="44624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107504" y="714182"/>
                <a:ext cx="370986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altLang="zh-TW" sz="16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Simulations with </a:t>
                </a:r>
                <a14:m>
                  <m:oMath xmlns:m="http://schemas.openxmlformats.org/officeDocument/2006/math">
                    <m:r>
                      <a:rPr lang="en-US" altLang="zh-TW" sz="1600" b="1" i="0" u="sng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600" b="1" i="0" u="sng" smtClean="0">
                        <a:latin typeface="Cambria Math"/>
                        <a:ea typeface="Cambria Math"/>
                      </a:rPr>
                      <m:t>𝐔</m:t>
                    </m:r>
                    <m:r>
                      <a:rPr lang="en-US" altLang="zh-TW" sz="1600" b="1" i="0" u="sng" smtClean="0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altLang="zh-TW" sz="16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and </a:t>
                </a:r>
                <a14:m>
                  <m:oMath xmlns:m="http://schemas.openxmlformats.org/officeDocument/2006/math">
                    <m:r>
                      <a:rPr lang="en-US" altLang="zh-TW" sz="1600" b="1" i="0" u="sng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600" b="1" i="0" u="sng">
                        <a:latin typeface="Cambria Math"/>
                        <a:ea typeface="Cambria Math"/>
                      </a:rPr>
                      <m:t>𝐔</m:t>
                    </m:r>
                    <m:r>
                      <a:rPr lang="en-US" altLang="zh-TW" sz="1600" b="1" i="0" u="sng">
                        <a:latin typeface="Cambria Math"/>
                        <a:ea typeface="Cambria Math"/>
                      </a:rPr>
                      <m:t>= </m:t>
                    </m:r>
                  </m:oMath>
                </a14:m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</a:t>
                </a:r>
                <a:endParaRPr lang="zh-TW" altLang="en-US" sz="1600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714182"/>
                <a:ext cx="3709862" cy="338554"/>
              </a:xfrm>
              <a:prstGeom prst="rect">
                <a:avLst/>
              </a:prstGeom>
              <a:blipFill rotWithShape="1">
                <a:blip r:embed="rId5"/>
                <a:stretch>
                  <a:fillRect l="-987" t="-5357" b="-2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群組 28"/>
          <p:cNvGrpSpPr/>
          <p:nvPr/>
        </p:nvGrpSpPr>
        <p:grpSpPr>
          <a:xfrm>
            <a:off x="35496" y="1281167"/>
            <a:ext cx="4561377" cy="2716091"/>
            <a:chOff x="35496" y="1281167"/>
            <a:chExt cx="4561377" cy="2716091"/>
          </a:xfrm>
        </p:grpSpPr>
        <p:grpSp>
          <p:nvGrpSpPr>
            <p:cNvPr id="3" name="群組 2"/>
            <p:cNvGrpSpPr/>
            <p:nvPr/>
          </p:nvGrpSpPr>
          <p:grpSpPr>
            <a:xfrm>
              <a:off x="35496" y="1313963"/>
              <a:ext cx="4561377" cy="2683295"/>
              <a:chOff x="35496" y="1475493"/>
              <a:chExt cx="4561377" cy="2683295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0" t="21478" r="48843" b="50223"/>
              <a:stretch/>
            </p:blipFill>
            <p:spPr bwMode="auto">
              <a:xfrm>
                <a:off x="63734" y="1475493"/>
                <a:ext cx="4533139" cy="2421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0" t="78228" r="49889" b="18876"/>
              <a:stretch/>
            </p:blipFill>
            <p:spPr bwMode="auto">
              <a:xfrm>
                <a:off x="35496" y="3909544"/>
                <a:ext cx="4414219" cy="2492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矩形 1"/>
                <p:cNvSpPr/>
                <p:nvPr/>
              </p:nvSpPr>
              <p:spPr>
                <a:xfrm>
                  <a:off x="323528" y="1281167"/>
                  <a:ext cx="785984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altLang="zh-TW" sz="1400" b="1" i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1400" b="1" i="0">
                          <a:latin typeface="Cambria Math"/>
                          <a:ea typeface="Cambria Math"/>
                        </a:rPr>
                        <m:t>𝐔</m:t>
                      </m:r>
                      <m:r>
                        <a:rPr lang="en-US" altLang="zh-TW" sz="1400" b="1" i="1">
                          <a:latin typeface="Cambria Math"/>
                          <a:ea typeface="Cambria Math"/>
                        </a:rPr>
                        <m:t>=</m:t>
                      </m:r>
                    </m:oMath>
                  </a14:m>
                  <a:r>
                    <a:rPr lang="en-US" altLang="zh-TW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8 </a:t>
                  </a:r>
                  <a:endParaRPr lang="zh-TW" altLang="en-US" sz="1400" dirty="0"/>
                </a:p>
              </p:txBody>
            </p:sp>
          </mc:Choice>
          <mc:Fallback xmlns="">
            <p:sp>
              <p:nvSpPr>
                <p:cNvPr id="2" name="矩形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28" y="1281167"/>
                  <a:ext cx="785984" cy="30777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1887" r="-763" b="-1320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群組 29"/>
          <p:cNvGrpSpPr/>
          <p:nvPr/>
        </p:nvGrpSpPr>
        <p:grpSpPr>
          <a:xfrm>
            <a:off x="4622277" y="1268760"/>
            <a:ext cx="4414219" cy="2718790"/>
            <a:chOff x="4622277" y="1268760"/>
            <a:chExt cx="4414219" cy="271879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0" t="50212" r="49889" b="18876"/>
            <a:stretch/>
          </p:blipFill>
          <p:spPr bwMode="auto">
            <a:xfrm>
              <a:off x="4622277" y="1327539"/>
              <a:ext cx="4414219" cy="2660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矩形 5"/>
                <p:cNvSpPr/>
                <p:nvPr/>
              </p:nvSpPr>
              <p:spPr>
                <a:xfrm>
                  <a:off x="4854787" y="1268760"/>
                  <a:ext cx="869341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altLang="zh-TW" sz="1400" b="1" i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1400" b="1" i="0">
                          <a:latin typeface="Cambria Math"/>
                          <a:ea typeface="Cambria Math"/>
                        </a:rPr>
                        <m:t>𝐔</m:t>
                      </m:r>
                      <m:r>
                        <a:rPr lang="en-US" altLang="zh-TW" sz="1400" b="1" i="1">
                          <a:latin typeface="Cambria Math"/>
                          <a:ea typeface="Cambria Math"/>
                        </a:rPr>
                        <m:t>=</m:t>
                      </m:r>
                    </m:oMath>
                  </a14:m>
                  <a:r>
                    <a:rPr lang="en-US" altLang="zh-TW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TW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24 </a:t>
                  </a:r>
                  <a:endParaRPr lang="zh-TW" altLang="en-US" sz="1400" dirty="0"/>
                </a:p>
              </p:txBody>
            </p:sp>
          </mc:Choice>
          <mc:Fallback xmlns="">
            <p:sp>
              <p:nvSpPr>
                <p:cNvPr id="6" name="矩形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4787" y="1268760"/>
                  <a:ext cx="869341" cy="30777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1887" r="-1379" b="-1320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矩形 9"/>
          <p:cNvSpPr/>
          <p:nvPr/>
        </p:nvSpPr>
        <p:spPr>
          <a:xfrm>
            <a:off x="2915816" y="1588944"/>
            <a:ext cx="1440160" cy="201708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471174" y="1554980"/>
            <a:ext cx="1440160" cy="201708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142717" y="5185473"/>
            <a:ext cx="8893779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8631381" y="5185473"/>
            <a:ext cx="432048" cy="19617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132088" y="5914980"/>
            <a:ext cx="4317628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4023342" y="5185473"/>
            <a:ext cx="432048" cy="19617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4017667" y="5897124"/>
            <a:ext cx="432048" cy="19617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807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7" t="36717" r="48935" b="40789"/>
          <a:stretch/>
        </p:blipFill>
        <p:spPr bwMode="auto">
          <a:xfrm>
            <a:off x="218139" y="4254511"/>
            <a:ext cx="2875747" cy="168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0" t="37022" r="16826" b="40789"/>
          <a:stretch/>
        </p:blipFill>
        <p:spPr bwMode="auto">
          <a:xfrm>
            <a:off x="6228185" y="4281488"/>
            <a:ext cx="2907926" cy="165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457200" y="44624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107504" y="714182"/>
                <a:ext cx="370986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altLang="zh-TW" sz="16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Simulations with </a:t>
                </a:r>
                <a14:m>
                  <m:oMath xmlns:m="http://schemas.openxmlformats.org/officeDocument/2006/math">
                    <m:r>
                      <a:rPr lang="en-US" altLang="zh-TW" sz="1600" b="1" i="0" u="sng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600" b="1" i="0" u="sng" smtClean="0">
                        <a:latin typeface="Cambria Math"/>
                        <a:ea typeface="Cambria Math"/>
                      </a:rPr>
                      <m:t>𝐔</m:t>
                    </m:r>
                    <m:r>
                      <a:rPr lang="en-US" altLang="zh-TW" sz="1600" b="1" i="0" u="sng" smtClean="0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altLang="zh-TW" sz="16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and </a:t>
                </a:r>
                <a14:m>
                  <m:oMath xmlns:m="http://schemas.openxmlformats.org/officeDocument/2006/math">
                    <m:r>
                      <a:rPr lang="en-US" altLang="zh-TW" sz="1600" b="1" i="0" u="sng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600" b="1" i="0" u="sng">
                        <a:latin typeface="Cambria Math"/>
                        <a:ea typeface="Cambria Math"/>
                      </a:rPr>
                      <m:t>𝐔</m:t>
                    </m:r>
                    <m:r>
                      <a:rPr lang="en-US" altLang="zh-TW" sz="1600" b="1" i="0" u="sng">
                        <a:latin typeface="Cambria Math"/>
                        <a:ea typeface="Cambria Math"/>
                      </a:rPr>
                      <m:t>= </m:t>
                    </m:r>
                  </m:oMath>
                </a14:m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</a:t>
                </a:r>
                <a:endParaRPr lang="zh-TW" altLang="en-US" sz="1600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714182"/>
                <a:ext cx="3709862" cy="338554"/>
              </a:xfrm>
              <a:prstGeom prst="rect">
                <a:avLst/>
              </a:prstGeom>
              <a:blipFill rotWithShape="1">
                <a:blip r:embed="rId3"/>
                <a:stretch>
                  <a:fillRect l="-987" t="-5357" b="-2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1143" r="49841" b="31429"/>
          <a:stretch/>
        </p:blipFill>
        <p:spPr bwMode="auto">
          <a:xfrm>
            <a:off x="3171297" y="4258728"/>
            <a:ext cx="2963334" cy="16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矩形 34"/>
          <p:cNvSpPr/>
          <p:nvPr/>
        </p:nvSpPr>
        <p:spPr>
          <a:xfrm>
            <a:off x="6824301" y="4315951"/>
            <a:ext cx="267979" cy="1542271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37143" r="9048" b="28000"/>
          <a:stretch/>
        </p:blipFill>
        <p:spPr bwMode="auto">
          <a:xfrm>
            <a:off x="3100585" y="1304895"/>
            <a:ext cx="2942830" cy="212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/>
          <p:nvPr/>
        </p:nvSpPr>
        <p:spPr>
          <a:xfrm>
            <a:off x="4996842" y="1304895"/>
            <a:ext cx="960859" cy="175164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/>
              <p:cNvSpPr/>
              <p:nvPr/>
            </p:nvSpPr>
            <p:spPr>
              <a:xfrm>
                <a:off x="3138158" y="1054268"/>
                <a:ext cx="638260" cy="2785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050" b="1" i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050" b="1" i="0">
                        <a:latin typeface="Cambria Math"/>
                        <a:ea typeface="Cambria Math"/>
                      </a:rPr>
                      <m:t>𝐔</m:t>
                    </m:r>
                    <m:r>
                      <a:rPr lang="en-US" altLang="zh-TW" sz="1050" b="1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altLang="zh-TW" sz="105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05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 </a:t>
                </a:r>
                <a:endParaRPr lang="zh-TW" altLang="en-US" sz="1050" dirty="0"/>
              </a:p>
            </p:txBody>
          </p:sp>
        </mc:Choice>
        <mc:Fallback xmlns="">
          <p:sp>
            <p:nvSpPr>
              <p:cNvPr id="22" name="矩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158" y="1054268"/>
                <a:ext cx="638260" cy="278523"/>
              </a:xfrm>
              <a:prstGeom prst="rect">
                <a:avLst/>
              </a:prstGeom>
              <a:blipFill rotWithShape="1">
                <a:blip r:embed="rId6"/>
                <a:stretch>
                  <a:fillRect r="-188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0" t="50212" r="49889" b="18876"/>
          <a:stretch/>
        </p:blipFill>
        <p:spPr bwMode="auto">
          <a:xfrm>
            <a:off x="6079106" y="1125562"/>
            <a:ext cx="2923482" cy="23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矩形 40"/>
          <p:cNvSpPr/>
          <p:nvPr/>
        </p:nvSpPr>
        <p:spPr>
          <a:xfrm>
            <a:off x="7974278" y="1288036"/>
            <a:ext cx="960859" cy="175164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矩形 41"/>
              <p:cNvSpPr/>
              <p:nvPr/>
            </p:nvSpPr>
            <p:spPr>
              <a:xfrm>
                <a:off x="6159824" y="1067094"/>
                <a:ext cx="664477" cy="2539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050" b="1" i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050" b="1" i="0">
                        <a:latin typeface="Cambria Math"/>
                        <a:ea typeface="Cambria Math"/>
                      </a:rPr>
                      <m:t>𝐔</m:t>
                    </m:r>
                    <m:r>
                      <a:rPr lang="en-US" altLang="zh-TW" sz="1050" b="1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altLang="zh-TW" sz="105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05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</a:t>
                </a:r>
                <a:endParaRPr lang="zh-TW" altLang="en-US" sz="1050" dirty="0"/>
              </a:p>
            </p:txBody>
          </p:sp>
        </mc:Choice>
        <mc:Fallback xmlns="">
          <p:sp>
            <p:nvSpPr>
              <p:cNvPr id="42" name="矩形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24" y="1067094"/>
                <a:ext cx="664477" cy="253916"/>
              </a:xfrm>
              <a:prstGeom prst="rect">
                <a:avLst/>
              </a:prstGeom>
              <a:blipFill rotWithShape="1">
                <a:blip r:embed="rId8"/>
                <a:stretch>
                  <a:fillRect b="-909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群組 2"/>
          <p:cNvGrpSpPr/>
          <p:nvPr/>
        </p:nvGrpSpPr>
        <p:grpSpPr>
          <a:xfrm>
            <a:off x="-32230" y="1050365"/>
            <a:ext cx="3126116" cy="2378635"/>
            <a:chOff x="35496" y="1475493"/>
            <a:chExt cx="4561377" cy="2683295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0" t="21478" r="48843" b="50223"/>
            <a:stretch/>
          </p:blipFill>
          <p:spPr bwMode="auto">
            <a:xfrm>
              <a:off x="63734" y="1475493"/>
              <a:ext cx="4533139" cy="242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0" t="78228" r="49889" b="18876"/>
            <a:stretch/>
          </p:blipFill>
          <p:spPr bwMode="auto">
            <a:xfrm>
              <a:off x="35496" y="3909544"/>
              <a:ext cx="4414219" cy="249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矩形 9"/>
          <p:cNvSpPr/>
          <p:nvPr/>
        </p:nvSpPr>
        <p:spPr>
          <a:xfrm>
            <a:off x="1924082" y="1300604"/>
            <a:ext cx="987006" cy="17880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矩形 42"/>
              <p:cNvSpPr/>
              <p:nvPr/>
            </p:nvSpPr>
            <p:spPr>
              <a:xfrm>
                <a:off x="126735" y="1067052"/>
                <a:ext cx="597151" cy="2539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050" b="1" i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050" b="1" i="0">
                        <a:latin typeface="Cambria Math"/>
                        <a:ea typeface="Cambria Math"/>
                      </a:rPr>
                      <m:t>𝐔</m:t>
                    </m:r>
                    <m:r>
                      <a:rPr lang="en-US" altLang="zh-TW" sz="1050" b="1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altLang="zh-TW" sz="105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05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zh-TW" altLang="en-US" sz="1050" dirty="0"/>
              </a:p>
            </p:txBody>
          </p:sp>
        </mc:Choice>
        <mc:Fallback xmlns="">
          <p:sp>
            <p:nvSpPr>
              <p:cNvPr id="43" name="矩形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35" y="1067052"/>
                <a:ext cx="597151" cy="253916"/>
              </a:xfrm>
              <a:prstGeom prst="rect">
                <a:avLst/>
              </a:prstGeom>
              <a:blipFill rotWithShape="1">
                <a:blip r:embed="rId9"/>
                <a:stretch>
                  <a:fillRect b="-909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矩形 45"/>
          <p:cNvSpPr/>
          <p:nvPr/>
        </p:nvSpPr>
        <p:spPr>
          <a:xfrm>
            <a:off x="3817366" y="4301274"/>
            <a:ext cx="267979" cy="1542271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753379" y="4305846"/>
            <a:ext cx="267979" cy="1542271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矩形 47"/>
              <p:cNvSpPr/>
              <p:nvPr/>
            </p:nvSpPr>
            <p:spPr>
              <a:xfrm>
                <a:off x="3118927" y="3977240"/>
                <a:ext cx="638260" cy="2785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050" b="1" i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050" b="1" i="0">
                        <a:latin typeface="Cambria Math"/>
                        <a:ea typeface="Cambria Math"/>
                      </a:rPr>
                      <m:t>𝐔</m:t>
                    </m:r>
                    <m:r>
                      <a:rPr lang="en-US" altLang="zh-TW" sz="1050" b="1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altLang="zh-TW" sz="105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05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 </a:t>
                </a:r>
                <a:endParaRPr lang="zh-TW" altLang="en-US" sz="1050" dirty="0"/>
              </a:p>
            </p:txBody>
          </p:sp>
        </mc:Choice>
        <mc:Fallback xmlns="">
          <p:sp>
            <p:nvSpPr>
              <p:cNvPr id="48" name="矩形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927" y="3977240"/>
                <a:ext cx="638260" cy="278523"/>
              </a:xfrm>
              <a:prstGeom prst="rect">
                <a:avLst/>
              </a:prstGeom>
              <a:blipFill rotWithShape="1">
                <a:blip r:embed="rId10"/>
                <a:stretch>
                  <a:fillRect r="-188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矩形 48"/>
              <p:cNvSpPr/>
              <p:nvPr/>
            </p:nvSpPr>
            <p:spPr>
              <a:xfrm>
                <a:off x="6140593" y="3990066"/>
                <a:ext cx="664477" cy="2539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050" b="1" i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050" b="1" i="0">
                        <a:latin typeface="Cambria Math"/>
                        <a:ea typeface="Cambria Math"/>
                      </a:rPr>
                      <m:t>𝐔</m:t>
                    </m:r>
                    <m:r>
                      <a:rPr lang="en-US" altLang="zh-TW" sz="1050" b="1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altLang="zh-TW" sz="105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05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</a:t>
                </a:r>
                <a:endParaRPr lang="zh-TW" altLang="en-US" sz="1050" dirty="0"/>
              </a:p>
            </p:txBody>
          </p:sp>
        </mc:Choice>
        <mc:Fallback xmlns="">
          <p:sp>
            <p:nvSpPr>
              <p:cNvPr id="49" name="矩形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593" y="3990066"/>
                <a:ext cx="664477" cy="253916"/>
              </a:xfrm>
              <a:prstGeom prst="rect">
                <a:avLst/>
              </a:prstGeom>
              <a:blipFill rotWithShape="1">
                <a:blip r:embed="rId11"/>
                <a:stretch>
                  <a:fillRect b="-1162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矩形 49"/>
              <p:cNvSpPr/>
              <p:nvPr/>
            </p:nvSpPr>
            <p:spPr>
              <a:xfrm>
                <a:off x="107504" y="3990024"/>
                <a:ext cx="597151" cy="2539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050" b="1" i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050" b="1" i="0">
                        <a:latin typeface="Cambria Math"/>
                        <a:ea typeface="Cambria Math"/>
                      </a:rPr>
                      <m:t>𝐔</m:t>
                    </m:r>
                    <m:r>
                      <a:rPr lang="en-US" altLang="zh-TW" sz="1050" b="1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altLang="zh-TW" sz="105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05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zh-TW" altLang="en-US" sz="1050" dirty="0"/>
              </a:p>
            </p:txBody>
          </p:sp>
        </mc:Choice>
        <mc:Fallback xmlns="">
          <p:sp>
            <p:nvSpPr>
              <p:cNvPr id="50" name="矩形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3990024"/>
                <a:ext cx="597151" cy="253916"/>
              </a:xfrm>
              <a:prstGeom prst="rect">
                <a:avLst/>
              </a:prstGeom>
              <a:blipFill rotWithShape="1">
                <a:blip r:embed="rId12"/>
                <a:stretch>
                  <a:fillRect b="-1162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矩形 52"/>
          <p:cNvSpPr/>
          <p:nvPr/>
        </p:nvSpPr>
        <p:spPr>
          <a:xfrm>
            <a:off x="8869675" y="4326055"/>
            <a:ext cx="267979" cy="1542271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/>
          <p:cNvSpPr/>
          <p:nvPr/>
        </p:nvSpPr>
        <p:spPr>
          <a:xfrm>
            <a:off x="5862740" y="4311378"/>
            <a:ext cx="267979" cy="1542271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/>
          <p:cNvSpPr/>
          <p:nvPr/>
        </p:nvSpPr>
        <p:spPr>
          <a:xfrm>
            <a:off x="2798753" y="4315950"/>
            <a:ext cx="267979" cy="1542271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199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1" grpId="0" animBg="1"/>
      <p:bldP spid="41" grpId="0" animBg="1"/>
      <p:bldP spid="10" grpId="0" animBg="1"/>
      <p:bldP spid="46" grpId="0" animBg="1"/>
      <p:bldP spid="47" grpId="0" animBg="1"/>
      <p:bldP spid="53" grpId="0" animBg="1"/>
      <p:bldP spid="54" grpId="0" animBg="1"/>
      <p:bldP spid="5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57200" y="44624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107504" y="714182"/>
                <a:ext cx="370986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altLang="zh-TW" sz="16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Simulations with </a:t>
                </a:r>
                <a14:m>
                  <m:oMath xmlns:m="http://schemas.openxmlformats.org/officeDocument/2006/math">
                    <m:r>
                      <a:rPr lang="en-US" altLang="zh-TW" sz="1600" b="1" i="0" u="sng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600" b="1" i="0" u="sng" smtClean="0">
                        <a:latin typeface="Cambria Math"/>
                        <a:ea typeface="Cambria Math"/>
                      </a:rPr>
                      <m:t>𝐔</m:t>
                    </m:r>
                    <m:r>
                      <a:rPr lang="en-US" altLang="zh-TW" sz="1600" b="1" i="0" u="sng" smtClean="0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altLang="zh-TW" sz="16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and </a:t>
                </a:r>
                <a14:m>
                  <m:oMath xmlns:m="http://schemas.openxmlformats.org/officeDocument/2006/math">
                    <m:r>
                      <a:rPr lang="en-US" altLang="zh-TW" sz="1600" b="1" i="0" u="sng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600" b="1" i="0" u="sng">
                        <a:latin typeface="Cambria Math"/>
                        <a:ea typeface="Cambria Math"/>
                      </a:rPr>
                      <m:t>𝐔</m:t>
                    </m:r>
                    <m:r>
                      <a:rPr lang="en-US" altLang="zh-TW" sz="1600" b="1" i="0" u="sng">
                        <a:latin typeface="Cambria Math"/>
                        <a:ea typeface="Cambria Math"/>
                      </a:rPr>
                      <m:t>= </m:t>
                    </m:r>
                  </m:oMath>
                </a14:m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</a:t>
                </a:r>
                <a:endParaRPr lang="zh-TW" altLang="en-US" sz="1600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714182"/>
                <a:ext cx="3709862" cy="338554"/>
              </a:xfrm>
              <a:prstGeom prst="rect">
                <a:avLst/>
              </a:prstGeom>
              <a:blipFill rotWithShape="1">
                <a:blip r:embed="rId2"/>
                <a:stretch>
                  <a:fillRect l="-987" t="-5357" b="-2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323528" y="1196752"/>
            <a:ext cx="8363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measures the upper-tropospheric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warming caused by the storm, defined as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6" t="39039" r="27240" b="53705"/>
          <a:stretch/>
        </p:blipFill>
        <p:spPr bwMode="auto">
          <a:xfrm>
            <a:off x="1331640" y="1628800"/>
            <a:ext cx="2020100" cy="72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3635896" y="1758772"/>
                <a:ext cx="3524516" cy="465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TW" sz="12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12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being the along-line-averaged buoyancy at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across-line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location near the center of the </a:t>
                </a:r>
                <a:r>
                  <a:rPr lang="en-US" altLang="zh-TW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mesolow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TW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1758772"/>
                <a:ext cx="3524516" cy="465769"/>
              </a:xfrm>
              <a:prstGeom prst="rect">
                <a:avLst/>
              </a:prstGeom>
              <a:blipFill rotWithShape="1">
                <a:blip r:embed="rId4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36572" r="49444" b="14159"/>
          <a:stretch/>
        </p:blipFill>
        <p:spPr bwMode="auto">
          <a:xfrm>
            <a:off x="2324019" y="2420888"/>
            <a:ext cx="4362289" cy="415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線接點 6"/>
          <p:cNvCxnSpPr/>
          <p:nvPr/>
        </p:nvCxnSpPr>
        <p:spPr>
          <a:xfrm flipV="1">
            <a:off x="2897907" y="2483371"/>
            <a:ext cx="3744416" cy="237626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 flipV="1">
            <a:off x="2865909" y="3131443"/>
            <a:ext cx="3744416" cy="2376264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 flipV="1">
            <a:off x="2910458" y="3625788"/>
            <a:ext cx="3744416" cy="237626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27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897"/>
            <a:ext cx="8373616" cy="715020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zh-TW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1520" y="966207"/>
            <a:ext cx="8712968" cy="31085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Observational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studies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revealed that severe </a:t>
            </a:r>
            <a:r>
              <a:rPr lang="en-US" altLang="zh-TW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midlatitude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squall-line (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SL) environments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characterized by having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relatively large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latent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instability,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by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convective available potential energy (CAPE)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well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considerable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low-to-</a:t>
            </a:r>
            <a:r>
              <a:rPr lang="en-US" altLang="zh-TW" sz="1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midtropospheric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vertical wind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shear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perpendicular to which the convective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 generally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organizes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TW" sz="1400" dirty="0"/>
              <a:t> </a:t>
            </a:r>
            <a:endParaRPr lang="en-US" altLang="zh-TW" sz="1400" dirty="0" smtClean="0"/>
          </a:p>
          <a:p>
            <a:endParaRPr lang="en-US" altLang="zh-TW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importance of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wind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shear for the organization and longevity of SLs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 been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elucidated through numerical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simulations,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specific role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CAPE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determining storm characteristics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remains unclear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will investigate the mechanisms through which the thermodynamic environment constrains SL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focusing on the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cold pools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upper-tropospheric heating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study proposes a sounding-generating</a:t>
            </a:r>
            <a:r>
              <a: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technique, focusing on the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distributions of</a:t>
            </a:r>
            <a:r>
              <a:rPr lang="zh-TW" alt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CAPE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of the level of free convection (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LFC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520" y="2526184"/>
            <a:ext cx="83402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2632" y="3991123"/>
            <a:ext cx="8723064" cy="246221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framework is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considered to be convenient for investigating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layer-lifting convective phenomena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 deep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cold pools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displace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layers of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low- and </a:t>
            </a:r>
            <a:r>
              <a:rPr lang="en-US" altLang="zh-TW" sz="1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midtropospheric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air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vertically to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upper troposphere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process commonly referred to as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layer lifting convection)</a:t>
            </a:r>
          </a:p>
          <a:p>
            <a:endParaRPr lang="en-US" altLang="zh-TW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hypothesize that </a:t>
            </a:r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latent heating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TW" sz="1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midtropospheric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parcels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ascending under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layer-lifting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convection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relevant for determining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degree of </a:t>
            </a:r>
            <a:r>
              <a:rPr lang="en-US" altLang="zh-TW" sz="1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uppertropospheric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warming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which, in turn,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feeds back on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mesoscale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circulations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analyze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numerically simulated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SLs in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environments constrained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vertical distributions of CAPE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LFC.</a:t>
            </a:r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52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57200" y="44624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107504" y="714182"/>
                <a:ext cx="370986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altLang="zh-TW" sz="16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Simulations with </a:t>
                </a:r>
                <a14:m>
                  <m:oMath xmlns:m="http://schemas.openxmlformats.org/officeDocument/2006/math">
                    <m:r>
                      <a:rPr lang="en-US" altLang="zh-TW" sz="1600" b="1" i="0" u="sng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600" b="1" i="0" u="sng" smtClean="0">
                        <a:latin typeface="Cambria Math"/>
                        <a:ea typeface="Cambria Math"/>
                      </a:rPr>
                      <m:t>𝐔</m:t>
                    </m:r>
                    <m:r>
                      <a:rPr lang="en-US" altLang="zh-TW" sz="1600" b="1" i="0" u="sng" smtClean="0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altLang="zh-TW" sz="16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and </a:t>
                </a:r>
                <a14:m>
                  <m:oMath xmlns:m="http://schemas.openxmlformats.org/officeDocument/2006/math">
                    <m:r>
                      <a:rPr lang="en-US" altLang="zh-TW" sz="1600" b="1" i="0" u="sng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600" b="1" i="0" u="sng">
                        <a:latin typeface="Cambria Math"/>
                        <a:ea typeface="Cambria Math"/>
                      </a:rPr>
                      <m:t>𝐔</m:t>
                    </m:r>
                    <m:r>
                      <a:rPr lang="en-US" altLang="zh-TW" sz="1600" b="1" i="0" u="sng">
                        <a:latin typeface="Cambria Math"/>
                        <a:ea typeface="Cambria Math"/>
                      </a:rPr>
                      <m:t>= </m:t>
                    </m:r>
                  </m:oMath>
                </a14:m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</a:t>
                </a:r>
                <a:endParaRPr lang="zh-TW" altLang="en-US" sz="1600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714182"/>
                <a:ext cx="3709862" cy="338554"/>
              </a:xfrm>
              <a:prstGeom prst="rect">
                <a:avLst/>
              </a:prstGeom>
              <a:blipFill rotWithShape="1">
                <a:blip r:embed="rId2"/>
                <a:stretch>
                  <a:fillRect l="-987" t="-5357" b="-2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5" t="22243" r="16783" b="30032"/>
          <a:stretch/>
        </p:blipFill>
        <p:spPr bwMode="auto">
          <a:xfrm>
            <a:off x="2273908" y="2357519"/>
            <a:ext cx="4536504" cy="418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99711" y="4109165"/>
            <a:ext cx="1990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shear-layer inflow 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fractions</a:t>
            </a:r>
          </a:p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(SLIFs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72000" y="6536377"/>
            <a:ext cx="4667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(PS)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87824" y="2357519"/>
            <a:ext cx="1224136" cy="175164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33396" y="1088716"/>
            <a:ext cx="8679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shear-layer </a:t>
            </a:r>
            <a:r>
              <a:rPr lang="en-US" altLang="zh-TW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inflow </a:t>
            </a:r>
            <a:r>
              <a:rPr lang="en-US" altLang="zh-TW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fractions </a:t>
            </a:r>
            <a:r>
              <a:rPr lang="en-US" altLang="zh-TW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(SLIFs</a:t>
            </a:r>
            <a:r>
              <a:rPr lang="en-US" altLang="zh-TW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TW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being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storm-relative mass flux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air from the</a:t>
            </a:r>
            <a:r>
              <a:rPr lang="en-US" altLang="zh-TW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shear </a:t>
            </a:r>
            <a:r>
              <a:rPr lang="en-US" altLang="zh-TW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 fraction of the total </a:t>
            </a:r>
            <a:r>
              <a:rPr lang="en-US" altLang="zh-TW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stormrelative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flux.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3396" y="1519084"/>
            <a:ext cx="8453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ost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altLang="zh-TW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latent unstable layer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(the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 through which CAPE is defined) is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found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within the </a:t>
            </a:r>
            <a:r>
              <a:rPr lang="en-US" altLang="zh-TW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sheared </a:t>
            </a:r>
            <a:r>
              <a:rPr lang="en-US" altLang="zh-TW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33396" y="1856983"/>
            <a:ext cx="86473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latent unstable parcels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precisely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those that may cause </a:t>
            </a:r>
            <a:r>
              <a:rPr lang="en-US" altLang="zh-TW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upper-tropospheric warming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lifted.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82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15810" r="48314" b="47220"/>
          <a:stretch/>
        </p:blipFill>
        <p:spPr bwMode="auto">
          <a:xfrm>
            <a:off x="2987824" y="4225231"/>
            <a:ext cx="5040560" cy="258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457200" y="44624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107504" y="714182"/>
                <a:ext cx="370986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altLang="zh-TW" sz="16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Simulations with </a:t>
                </a:r>
                <a14:m>
                  <m:oMath xmlns:m="http://schemas.openxmlformats.org/officeDocument/2006/math">
                    <m:r>
                      <a:rPr lang="en-US" altLang="zh-TW" sz="1600" b="1" i="0" u="sng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600" b="1" i="0" u="sng" smtClean="0">
                        <a:latin typeface="Cambria Math"/>
                        <a:ea typeface="Cambria Math"/>
                      </a:rPr>
                      <m:t>𝐔</m:t>
                    </m:r>
                    <m:r>
                      <a:rPr lang="en-US" altLang="zh-TW" sz="1600" b="1" i="0" u="sng" smtClean="0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altLang="zh-TW" sz="16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and </a:t>
                </a:r>
                <a14:m>
                  <m:oMath xmlns:m="http://schemas.openxmlformats.org/officeDocument/2006/math">
                    <m:r>
                      <a:rPr lang="en-US" altLang="zh-TW" sz="1600" b="1" i="0" u="sng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600" b="1" i="0" u="sng">
                        <a:latin typeface="Cambria Math"/>
                        <a:ea typeface="Cambria Math"/>
                      </a:rPr>
                      <m:t>𝐔</m:t>
                    </m:r>
                    <m:r>
                      <a:rPr lang="en-US" altLang="zh-TW" sz="1600" b="1" i="0" u="sng">
                        <a:latin typeface="Cambria Math"/>
                        <a:ea typeface="Cambria Math"/>
                      </a:rPr>
                      <m:t>= </m:t>
                    </m:r>
                  </m:oMath>
                </a14:m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</a:t>
                </a:r>
                <a:endParaRPr lang="zh-TW" altLang="en-US" sz="1600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714182"/>
                <a:ext cx="3709862" cy="338554"/>
              </a:xfrm>
              <a:prstGeom prst="rect">
                <a:avLst/>
              </a:prstGeom>
              <a:blipFill rotWithShape="1">
                <a:blip r:embed="rId4"/>
                <a:stretch>
                  <a:fillRect l="-987" t="-5357" b="-2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84275"/>
            <a:ext cx="5402262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2514777" y="3615397"/>
            <a:ext cx="946093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aseline_16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703317" y="4356696"/>
            <a:ext cx="470148" cy="191030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5256906" y="4363730"/>
            <a:ext cx="2051397" cy="191030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4702139" y="4196160"/>
            <a:ext cx="492443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TW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37%</a:t>
            </a:r>
            <a:endParaRPr lang="zh-TW" altLang="en-US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012159" y="4196159"/>
            <a:ext cx="492443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TW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55%</a:t>
            </a:r>
            <a:endParaRPr lang="zh-TW" altLang="en-US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148550" y="1184275"/>
            <a:ext cx="470148" cy="230981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5868144" y="1184275"/>
            <a:ext cx="504056" cy="230981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2241699" y="3933056"/>
            <a:ext cx="60304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trajectories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initiated at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75-m height and within 20 km of the across-line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3" t="11430" r="51104" b="5142"/>
          <a:stretch/>
        </p:blipFill>
        <p:spPr bwMode="auto">
          <a:xfrm>
            <a:off x="179512" y="1268760"/>
            <a:ext cx="2062186" cy="325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/>
        </p:nvSpPr>
        <p:spPr>
          <a:xfrm>
            <a:off x="351810" y="1340768"/>
            <a:ext cx="1889890" cy="164265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3622172" y="2162094"/>
            <a:ext cx="3110068" cy="80456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6732240" y="1184276"/>
            <a:ext cx="936104" cy="230981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254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4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2" grpId="0"/>
      <p:bldP spid="20" grpId="0" animBg="1"/>
      <p:bldP spid="23" grpId="0" animBg="1"/>
      <p:bldP spid="23" grpId="1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6" t="30393" r="15666" b="20964"/>
          <a:stretch/>
        </p:blipFill>
        <p:spPr bwMode="auto">
          <a:xfrm>
            <a:off x="827584" y="2132856"/>
            <a:ext cx="7341326" cy="296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457200" y="44624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7504" y="714182"/>
            <a:ext cx="35910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Conceptual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of convection in SLs</a:t>
            </a:r>
            <a:endParaRPr lang="zh-TW" altLang="en-US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6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3346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show that frequently used CAPE indices are unsuitable for diagnosing SL characteristics,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while integrated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CAPE (ICAPE) discriminates the amplitude of the storm-induced heating for a given value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environmental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shear. </a:t>
            </a:r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skill of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ICAPE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follows from its relation to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buoyancy attained by low-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TW" sz="1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midtropospheric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parcels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they ascend over the cold pool under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layer-lifting convection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kinematics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affect the storm-induced heating, with stronger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low-level shear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leading to a greater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proportion of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inflowing latent unstable air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among total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storm-relative inflow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thus producing higher temperatures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aloft. </a:t>
            </a:r>
          </a:p>
          <a:p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precipitable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water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accounts for much of the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precipitation-rate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variation for a given value of shear.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precipitation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lower in environments with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weaker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shear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dryer </a:t>
            </a:r>
            <a:r>
              <a:rPr lang="en-US" altLang="zh-TW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midtropospheric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conditions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TW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TW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SLs with a small vertical gradient of cold pool buoyancy propagate less rapidly and produce small surface wind speeds. </a:t>
            </a:r>
          </a:p>
          <a:p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cold pool temperatures are insensitive to the strength of the </a:t>
            </a:r>
            <a:r>
              <a:rPr lang="en-US" altLang="zh-TW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lowtropospheric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shear, as well as to changes in mid- and low-tropospheric environmental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thermodynamics.</a:t>
            </a:r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Cold </a:t>
            </a:r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pool temperatures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slightly affected by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variations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beneath the layer of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minimum moist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static energy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with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drier </a:t>
            </a:r>
            <a:r>
              <a:rPr lang="en-US" altLang="zh-TW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midtropospheric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conditions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weaker shear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leading to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warmer cold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pools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Cold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pool properties could be affected by a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descending branch of the front-to-rear flow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which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crosses over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rear inflow jet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457200" y="44624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83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END</a:t>
            </a:r>
            <a:endParaRPr lang="zh-TW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99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7" t="15438" r="16252" b="32064"/>
          <a:stretch/>
        </p:blipFill>
        <p:spPr bwMode="auto">
          <a:xfrm>
            <a:off x="6113859" y="692696"/>
            <a:ext cx="2850629" cy="284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999" r="16429" b="10001"/>
          <a:stretch/>
        </p:blipFill>
        <p:spPr bwMode="auto">
          <a:xfrm>
            <a:off x="6033301" y="3751807"/>
            <a:ext cx="2931187" cy="294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>
            <a:normAutofit/>
          </a:bodyPr>
          <a:lstStyle/>
          <a:p>
            <a:r>
              <a:rPr lang="en-US" altLang="zh-TW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3" t="18067" r="49213" b="27029"/>
          <a:stretch/>
        </p:blipFill>
        <p:spPr bwMode="auto">
          <a:xfrm>
            <a:off x="1043608" y="2172668"/>
            <a:ext cx="3508044" cy="364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80067" y="6002704"/>
            <a:ext cx="58748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CAPE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Measures the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updraft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LFC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Determines the distance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parcel must be lifted to trigger the latent instability.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80066" y="738968"/>
                <a:ext cx="604185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technique allows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TW" sz="14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specification of soundings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via </a:t>
                </a:r>
                <a:r>
                  <a:rPr lang="en-US" altLang="zh-TW" sz="14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vertical </a:t>
                </a:r>
                <a:r>
                  <a:rPr lang="en-US" altLang="zh-TW" sz="1400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distributions of </a:t>
                </a:r>
                <a:r>
                  <a:rPr lang="en-US" altLang="zh-TW" sz="1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CAPE</a:t>
                </a:r>
                <a:r>
                  <a:rPr lang="en-US" altLang="zh-TW" sz="14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(J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400" i="1" u="sng" dirty="0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1400" b="0" i="0" u="sng" dirty="0" smtClean="0">
                            <a:latin typeface="Cambria Math"/>
                          </a:rPr>
                          <m:t>kg</m:t>
                        </m:r>
                      </m:e>
                      <m:sup>
                        <m:r>
                          <a:rPr lang="en-US" altLang="zh-TW" sz="1400" b="0" i="0" u="sng" dirty="0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4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</a:t>
                </a:r>
                <a:r>
                  <a:rPr lang="en-US" altLang="zh-TW" sz="1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LFC </a:t>
                </a:r>
                <a:r>
                  <a:rPr lang="en-US" altLang="zh-TW" sz="14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TW" sz="14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hPa</a:t>
                </a:r>
                <a:r>
                  <a:rPr lang="en-US" altLang="zh-TW" sz="1400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6" y="738968"/>
                <a:ext cx="6041851" cy="523220"/>
              </a:xfrm>
              <a:prstGeom prst="rect">
                <a:avLst/>
              </a:prstGeom>
              <a:blipFill rotWithShape="1">
                <a:blip r:embed="rId6"/>
                <a:stretch>
                  <a:fillRect l="-101" t="-1163" r="-101" b="-104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539551" y="1388347"/>
            <a:ext cx="17908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CAPE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CAPE (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p) </a:t>
            </a:r>
          </a:p>
        </p:txBody>
      </p:sp>
      <p:sp>
        <p:nvSpPr>
          <p:cNvPr id="6" name="矩形 5"/>
          <p:cNvSpPr/>
          <p:nvPr/>
        </p:nvSpPr>
        <p:spPr>
          <a:xfrm>
            <a:off x="564256" y="1745689"/>
            <a:ext cx="14446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LFC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LFC (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p)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67744" y="1510910"/>
            <a:ext cx="39697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the pressure level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origin of a parcel on the sounding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左大括弧 9"/>
          <p:cNvSpPr/>
          <p:nvPr/>
        </p:nvSpPr>
        <p:spPr>
          <a:xfrm>
            <a:off x="407789" y="1508135"/>
            <a:ext cx="148475" cy="432958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7297592" y="3328880"/>
            <a:ext cx="1008112" cy="2638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7302477" y="6437282"/>
            <a:ext cx="1008112" cy="2717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7759401" y="1609748"/>
            <a:ext cx="1133077" cy="2142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7692159" y="4379393"/>
            <a:ext cx="1200320" cy="2142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427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 animBg="1"/>
      <p:bldP spid="14" grpId="0" animBg="1"/>
      <p:bldP spid="14" grpId="1" animBg="1"/>
      <p:bldP spid="15" grpId="0" animBg="1"/>
      <p:bldP spid="15" grpId="1" animBg="1"/>
      <p:bldP spid="18" grpId="0" animBg="1"/>
      <p:bldP spid="1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>
            <a:normAutofit/>
          </a:bodyPr>
          <a:lstStyle/>
          <a:p>
            <a:r>
              <a:rPr lang="en-US" altLang="zh-TW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7" t="15438" r="16252" b="32064"/>
          <a:stretch/>
        </p:blipFill>
        <p:spPr bwMode="auto">
          <a:xfrm>
            <a:off x="6113859" y="692696"/>
            <a:ext cx="2850629" cy="284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999" r="16429" b="10001"/>
          <a:stretch/>
        </p:blipFill>
        <p:spPr bwMode="auto">
          <a:xfrm>
            <a:off x="6033301" y="3751807"/>
            <a:ext cx="2931187" cy="294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0" t="24952" r="50717" b="9714"/>
          <a:stretch/>
        </p:blipFill>
        <p:spPr bwMode="auto">
          <a:xfrm>
            <a:off x="1576762" y="910525"/>
            <a:ext cx="3684858" cy="493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644008" y="3720804"/>
            <a:ext cx="832279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altLang="zh-TW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base_sens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86180" y="2979861"/>
            <a:ext cx="718466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baseline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11510" y="5270891"/>
            <a:ext cx="669929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</a:t>
            </a:r>
            <a:endParaRPr lang="zh-TW" altLang="en-US" sz="12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759401" y="1609748"/>
            <a:ext cx="1133077" cy="2142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7692159" y="4379393"/>
            <a:ext cx="1200320" cy="2142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7692158" y="3892868"/>
            <a:ext cx="1200321" cy="2142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接點 18"/>
          <p:cNvCxnSpPr/>
          <p:nvPr/>
        </p:nvCxnSpPr>
        <p:spPr>
          <a:xfrm>
            <a:off x="7975426" y="5417731"/>
            <a:ext cx="0" cy="81958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>
            <a:off x="8388424" y="5418916"/>
            <a:ext cx="0" cy="8195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 flipV="1">
            <a:off x="6734914" y="5418916"/>
            <a:ext cx="1653510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flipV="1">
            <a:off x="6773014" y="5416649"/>
            <a:ext cx="1213078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3419191" y="3430237"/>
            <a:ext cx="1092258" cy="11633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4045413" y="4593612"/>
            <a:ext cx="1092258" cy="3666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46232" y="81696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thermodynamics</a:t>
            </a:r>
            <a:endParaRPr lang="zh-TW" altLang="en-US" sz="1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8" t="32971" r="75628" b="51599"/>
          <a:stretch/>
        </p:blipFill>
        <p:spPr bwMode="auto">
          <a:xfrm>
            <a:off x="269258" y="1340768"/>
            <a:ext cx="914649" cy="135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矩形 20"/>
          <p:cNvSpPr/>
          <p:nvPr/>
        </p:nvSpPr>
        <p:spPr>
          <a:xfrm>
            <a:off x="269258" y="1547929"/>
            <a:ext cx="914649" cy="3689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017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27" grpId="0" animBg="1"/>
      <p:bldP spid="27" grpId="1" animBg="1"/>
      <p:bldP spid="28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>
            <a:normAutofit/>
          </a:bodyPr>
          <a:lstStyle/>
          <a:p>
            <a:r>
              <a:rPr lang="en-US" altLang="zh-TW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7" t="15438" r="16252" b="32064"/>
          <a:stretch/>
        </p:blipFill>
        <p:spPr bwMode="auto">
          <a:xfrm>
            <a:off x="6113859" y="692696"/>
            <a:ext cx="2850629" cy="284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999" r="16429" b="10001"/>
          <a:stretch/>
        </p:blipFill>
        <p:spPr bwMode="auto">
          <a:xfrm>
            <a:off x="6033301" y="3751807"/>
            <a:ext cx="2931187" cy="294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3" t="24952" r="16785" b="43635"/>
          <a:stretch/>
        </p:blipFill>
        <p:spPr bwMode="auto">
          <a:xfrm>
            <a:off x="1691680" y="1124744"/>
            <a:ext cx="3977821" cy="248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3" t="57619" r="16785" b="9714"/>
          <a:stretch/>
        </p:blipFill>
        <p:spPr bwMode="auto">
          <a:xfrm>
            <a:off x="1725340" y="3870795"/>
            <a:ext cx="3998620" cy="258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7736357" y="4365104"/>
            <a:ext cx="1133077" cy="2142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4108376" y="2678431"/>
            <a:ext cx="415498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818843" y="1808819"/>
            <a:ext cx="474810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497251" y="4303459"/>
            <a:ext cx="492443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deep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515762" y="5231269"/>
            <a:ext cx="679994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</a:ln>
        </p:spPr>
        <p:txBody>
          <a:bodyPr wrap="none">
            <a:spAutoFit/>
          </a:bodyPr>
          <a:lstStyle/>
          <a:p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shallow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732300" y="4083789"/>
            <a:ext cx="1137134" cy="3076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7797321" y="2268542"/>
            <a:ext cx="546129" cy="8724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4091826" y="4635288"/>
            <a:ext cx="864096" cy="10109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46232" y="81696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thermodynamics</a:t>
            </a:r>
            <a:endParaRPr lang="zh-TW" altLang="en-US" sz="1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498274" y="2492896"/>
            <a:ext cx="546129" cy="6480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8300867" y="2479598"/>
            <a:ext cx="546129" cy="6613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7297592" y="6434695"/>
            <a:ext cx="1008112" cy="2638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7797321" y="970914"/>
            <a:ext cx="1137134" cy="657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8" t="32971" r="75628" b="51599"/>
          <a:stretch/>
        </p:blipFill>
        <p:spPr bwMode="auto">
          <a:xfrm>
            <a:off x="269258" y="1340768"/>
            <a:ext cx="914649" cy="135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矩形 26"/>
          <p:cNvSpPr/>
          <p:nvPr/>
        </p:nvSpPr>
        <p:spPr>
          <a:xfrm>
            <a:off x="269258" y="1929450"/>
            <a:ext cx="914649" cy="7489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7089843" y="2713403"/>
            <a:ext cx="415498" cy="276999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360604" y="2228530"/>
            <a:ext cx="474810" cy="276999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直線接點 29"/>
          <p:cNvCxnSpPr/>
          <p:nvPr/>
        </p:nvCxnSpPr>
        <p:spPr>
          <a:xfrm>
            <a:off x="8573931" y="5417731"/>
            <a:ext cx="0" cy="819581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>
            <a:off x="8415908" y="5418916"/>
            <a:ext cx="0" cy="8195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 flipV="1">
            <a:off x="6734914" y="5418918"/>
            <a:ext cx="1680994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>
            <a:off x="6773014" y="5416651"/>
            <a:ext cx="1800917" cy="226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>
            <a:off x="8038165" y="5418920"/>
            <a:ext cx="0" cy="81958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 flipV="1">
            <a:off x="6734914" y="5418919"/>
            <a:ext cx="1213078" cy="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83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5" grpId="0" animBg="1"/>
      <p:bldP spid="16" grpId="0" animBg="1"/>
      <p:bldP spid="18" grpId="0" animBg="1"/>
      <p:bldP spid="19" grpId="1" animBg="1"/>
      <p:bldP spid="20" grpId="1" animBg="1"/>
      <p:bldP spid="22" grpId="1" animBg="1"/>
      <p:bldP spid="22" grpId="2" animBg="1"/>
      <p:bldP spid="23" grpId="0" animBg="1"/>
      <p:bldP spid="23" grpId="1" animBg="1"/>
      <p:bldP spid="24" grpId="0" animBg="1"/>
      <p:bldP spid="25" grpId="0" animBg="1"/>
      <p:bldP spid="27" grpId="0" animBg="1"/>
      <p:bldP spid="28" grpId="0"/>
      <p:bldP spid="28" grpId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28792" r="49524" b="49715"/>
          <a:stretch/>
        </p:blipFill>
        <p:spPr bwMode="auto">
          <a:xfrm>
            <a:off x="2051720" y="1200150"/>
            <a:ext cx="4968552" cy="204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>
            <a:normAutofit/>
          </a:bodyPr>
          <a:lstStyle/>
          <a:p>
            <a:r>
              <a:rPr lang="en-US" altLang="zh-TW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518642" y="3645024"/>
                <a:ext cx="8157814" cy="27825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altLang="zh-TW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MUCAPE :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nstable CAPE (maximum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CAPE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/>
                      </a:rPr>
                      <m:t>J</m:t>
                    </m:r>
                    <m:r>
                      <a:rPr lang="en-US" altLang="zh-TW" sz="1200" b="0" i="0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altLang="zh-TW" sz="12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/>
                          </a:rPr>
                          <m:t>kg</m:t>
                        </m:r>
                      </m:e>
                      <m:sup>
                        <m:r>
                          <a:rPr lang="en-US" altLang="zh-TW" sz="1200" b="0">
                            <a:latin typeface="Cambria Math"/>
                          </a:rPr>
                          <m:t>−</m:t>
                        </m:r>
                        <m:r>
                          <a:rPr lang="en-US" altLang="zh-TW" sz="1200" b="0" i="1">
                            <a:latin typeface="Cambria Math"/>
                          </a:rPr>
                          <m:t>1</m:t>
                        </m:r>
                      </m:sup>
                    </m:sSup>
                  </m:oMath>
                </a14:m>
                <a:endParaRPr lang="en-US" altLang="zh-TW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TW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MLCAPE :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ean-layer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CAPE 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(CAPE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a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parcel with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average characteristics of the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lowermost 100 </a:t>
                </a:r>
                <a:r>
                  <a:rPr lang="en-US" altLang="zh-TW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hPa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200">
                        <a:latin typeface="Cambria Math"/>
                      </a:rPr>
                      <m:t>J</m:t>
                    </m:r>
                    <m:sSup>
                      <m:sSupPr>
                        <m:ctrlPr>
                          <a:rPr lang="en-US" altLang="zh-TW" sz="1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b="0" i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/>
                          </a:rPr>
                          <m:t>kg</m:t>
                        </m:r>
                      </m:e>
                      <m:sup>
                        <m:r>
                          <a:rPr lang="en-US" altLang="zh-TW" sz="1200">
                            <a:latin typeface="Cambria Math"/>
                          </a:rPr>
                          <m:t>−</m:t>
                        </m:r>
                        <m:r>
                          <a:rPr lang="en-US" altLang="zh-TW" sz="1200" i="1">
                            <a:latin typeface="Cambria Math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TW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TW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ICAPE :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Integrated CAPE(the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bulk latent instability throughout the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atmospheric column)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100">
                        <a:latin typeface="Cambria Math"/>
                      </a:rPr>
                      <m:t>J</m:t>
                    </m:r>
                    <m:r>
                      <a:rPr lang="en-US" altLang="zh-TW" sz="1100" b="0" i="0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altLang="zh-TW" sz="11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1100" b="0" i="0" smtClean="0">
                            <a:latin typeface="Cambria Math"/>
                          </a:rPr>
                          <m:t>m</m:t>
                        </m:r>
                      </m:e>
                      <m:sup>
                        <m:r>
                          <a:rPr lang="en-US" altLang="zh-TW" sz="1100">
                            <a:latin typeface="Cambria Math"/>
                          </a:rPr>
                          <m:t>−</m:t>
                        </m:r>
                        <m:r>
                          <a:rPr lang="en-US" altLang="zh-TW" sz="11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1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100" b="0" i="0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TW" sz="1100">
                            <a:latin typeface="Cambria Math"/>
                          </a:rPr>
                          <m:t>−</m:t>
                        </m:r>
                        <m:r>
                          <a:rPr lang="en-US" altLang="zh-TW" sz="1100" b="0" i="1" smtClean="0">
                            <a:latin typeface="Cambria Math"/>
                          </a:rPr>
                          <m:t>6</m:t>
                        </m:r>
                      </m:sup>
                    </m:sSup>
                  </m:oMath>
                </a14:m>
                <a:endParaRPr lang="en-US" altLang="zh-TW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ICAPE(p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/>
                          </a:rPr>
                          <m:t>g</m:t>
                        </m:r>
                      </m:e>
                      <m:sup>
                        <m:r>
                          <a:rPr lang="en-US" altLang="zh-TW" sz="1200" b="0" i="0" smtClean="0">
                            <a:latin typeface="Cambria Math"/>
                          </a:rPr>
                          <m:t>−1</m:t>
                        </m:r>
                      </m:sup>
                    </m:sSup>
                    <m:nary>
                      <m:naryPr>
                        <m:limLoc m:val="undOvr"/>
                        <m:ctrlPr>
                          <a:rPr lang="en-US" altLang="zh-TW" sz="120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4"/>
                          </m:rPr>
                          <a:rPr lang="en-US" altLang="zh-TW" sz="1200" b="0" i="0" smtClean="0">
                            <a:latin typeface="Cambria Math"/>
                          </a:rPr>
                          <m:t>p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/>
                          </a:rPr>
                          <m:t>CAPE</m:t>
                        </m:r>
                        <m:r>
                          <a:rPr lang="en-US" altLang="zh-TW" sz="1200" b="0" i="0" smtClean="0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/>
                          </a:rPr>
                          <m:t>p</m:t>
                        </m:r>
                        <m:r>
                          <a:rPr lang="en-US" altLang="zh-TW" sz="1200" b="0" i="0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dp</a:t>
                </a:r>
                <a:endParaRPr lang="en-US" altLang="zh-TW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TW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DCAPE :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Downdraft CAPE (kinetic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gained during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descent)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200">
                        <a:latin typeface="Cambria Math"/>
                      </a:rPr>
                      <m:t>J</m:t>
                    </m:r>
                    <m:r>
                      <a:rPr lang="en-US" altLang="zh-TW" sz="1200" b="0" i="0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altLang="zh-TW" sz="12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/>
                          </a:rPr>
                          <m:t>kg</m:t>
                        </m:r>
                      </m:e>
                      <m:sup>
                        <m:r>
                          <a:rPr lang="en-US" altLang="zh-TW" sz="1200">
                            <a:latin typeface="Cambria Math"/>
                          </a:rPr>
                          <m:t>−</m:t>
                        </m:r>
                        <m:r>
                          <a:rPr lang="en-US" altLang="zh-TW" sz="1200" i="1">
                            <a:latin typeface="Cambria Math"/>
                          </a:rPr>
                          <m:t>1</m:t>
                        </m:r>
                      </m:sup>
                    </m:sSup>
                  </m:oMath>
                </a14:m>
                <a:endParaRPr lang="en-US" altLang="zh-TW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TW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CIN :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Convective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inhibition 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200">
                        <a:latin typeface="Cambria Math"/>
                      </a:rPr>
                      <m:t>J</m:t>
                    </m:r>
                    <m:sSup>
                      <m:sSupPr>
                        <m:ctrlPr>
                          <a:rPr lang="en-US" altLang="zh-TW" sz="12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/>
                          </a:rPr>
                          <m:t>kg</m:t>
                        </m:r>
                      </m:e>
                      <m:sup>
                        <m:r>
                          <a:rPr lang="en-US" altLang="zh-TW" sz="1200">
                            <a:latin typeface="Cambria Math"/>
                          </a:rPr>
                          <m:t>−</m:t>
                        </m:r>
                        <m:r>
                          <a:rPr lang="en-US" altLang="zh-TW" sz="1200" i="1">
                            <a:latin typeface="Cambria Math"/>
                          </a:rPr>
                          <m:t>1</m:t>
                        </m:r>
                      </m:sup>
                    </m:sSup>
                  </m:oMath>
                </a14:m>
                <a:endParaRPr lang="en-US" altLang="zh-TW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TW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PW : </a:t>
                </a:r>
                <a:r>
                  <a:rPr lang="en-US" altLang="zh-TW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TW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recipitable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water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/>
                      </a:rPr>
                      <m:t>kg</m:t>
                    </m:r>
                    <m:r>
                      <a:rPr lang="en-US" altLang="zh-TW" sz="1200" b="0" i="0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altLang="zh-TW" sz="12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/>
                          </a:rPr>
                          <m:t>m</m:t>
                        </m:r>
                      </m:e>
                      <m:sup>
                        <m:r>
                          <a:rPr lang="en-US" altLang="zh-TW" sz="1200">
                            <a:latin typeface="Cambria Math"/>
                          </a:rPr>
                          <m:t>−</m:t>
                        </m:r>
                        <m:r>
                          <a:rPr lang="en-US" altLang="zh-TW" sz="12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42" y="3645024"/>
                <a:ext cx="8157814" cy="278255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/>
        </p:nvSpPr>
        <p:spPr>
          <a:xfrm>
            <a:off x="46232" y="81696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thermodynamics</a:t>
            </a:r>
            <a:endParaRPr lang="zh-TW" altLang="en-US" sz="1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4843" y="3861048"/>
            <a:ext cx="4122854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574842" y="4232098"/>
            <a:ext cx="7525549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66986" y="4598380"/>
            <a:ext cx="6597301" cy="558812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574842" y="5246452"/>
            <a:ext cx="4861253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66986" y="5615118"/>
            <a:ext cx="2492846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574843" y="5995410"/>
            <a:ext cx="2268965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3005467" y="1294638"/>
            <a:ext cx="817877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3869564" y="1294638"/>
            <a:ext cx="817877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4740827" y="1294638"/>
            <a:ext cx="623261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5422931" y="1294638"/>
            <a:ext cx="661237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6156176" y="1294638"/>
            <a:ext cx="360040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6561408" y="1298247"/>
            <a:ext cx="458863" cy="189163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020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6" t="11049" r="16905" b="25143"/>
          <a:stretch/>
        </p:blipFill>
        <p:spPr bwMode="auto">
          <a:xfrm>
            <a:off x="2195736" y="1124744"/>
            <a:ext cx="4055189" cy="495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>
            <a:normAutofit/>
          </a:bodyPr>
          <a:lstStyle/>
          <a:p>
            <a:r>
              <a:rPr lang="en-US" altLang="zh-TW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232" y="84484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kinematics</a:t>
            </a:r>
            <a:endParaRPr lang="zh-TW" altLang="en-US" sz="1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直線接點 2"/>
          <p:cNvCxnSpPr/>
          <p:nvPr/>
        </p:nvCxnSpPr>
        <p:spPr>
          <a:xfrm>
            <a:off x="2915816" y="3429000"/>
            <a:ext cx="3888432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6261159" y="3295960"/>
            <a:ext cx="720080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3.5km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39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57200" y="44624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51520" y="764704"/>
                <a:ext cx="8640960" cy="42780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System </a:t>
                </a:r>
                <a:r>
                  <a:rPr lang="en-US" altLang="zh-TW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atmospheric modeling (SAM</a:t>
                </a:r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which is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en-US" altLang="zh-TW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nonhydrostatic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CRM based on the </a:t>
                </a:r>
                <a:r>
                  <a:rPr lang="en-US" altLang="zh-TW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anelastic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fluid equations.  </a:t>
                </a:r>
              </a:p>
              <a:p>
                <a:endParaRPr lang="en-US" altLang="zh-TW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numerical simulations were carried out for </a:t>
                </a:r>
                <a:r>
                  <a:rPr lang="en-US" altLang="zh-TW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7.5 </a:t>
                </a:r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en-US" altLang="zh-TW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2.5-s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time step. </a:t>
                </a:r>
                <a:endParaRPr lang="en-US" altLang="zh-TW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TW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Horizontal boundaries are doubly </a:t>
                </a:r>
                <a:r>
                  <a:rPr lang="en-US" altLang="zh-TW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periodic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thus, </a:t>
                </a:r>
                <a:r>
                  <a:rPr lang="en-US" altLang="zh-TW" sz="16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relatively long domain </a:t>
                </a:r>
                <a:r>
                  <a:rPr lang="en-US" altLang="zh-TW" sz="16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required in the </a:t>
                </a:r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across-line direction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prevent storm-induced perturbations from traversing the domain and affecting the SL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horizontal domain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extends </a:t>
                </a:r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128 </a:t>
                </a:r>
                <a14:m>
                  <m:oMath xmlns:m="http://schemas.openxmlformats.org/officeDocument/2006/math">
                    <m:r>
                      <a:rPr lang="en-US" altLang="zh-TW" sz="1600" b="1" i="1" smtClean="0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1536</a:t>
                </a:r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b="1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600" b="1" i="1" dirty="0" smtClean="0">
                            <a:latin typeface="Cambria Math"/>
                          </a:rPr>
                          <m:t>𝒌𝒎</m:t>
                        </m:r>
                      </m:e>
                      <m:sup>
                        <m:r>
                          <a:rPr lang="en-US" altLang="zh-TW" sz="1600" b="1" i="1" dirty="0" smtClean="0"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altLang="zh-TW" sz="160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(along-line </a:t>
                </a:r>
                <a14:m>
                  <m:oMath xmlns:m="http://schemas.openxmlformats.org/officeDocument/2006/math">
                    <m:r>
                      <a:rPr lang="en-US" altLang="zh-TW" sz="1600" i="1" dirty="0" smtClean="0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across-line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directions, respectively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with </a:t>
                </a:r>
                <a:r>
                  <a:rPr lang="en-US" altLang="zh-TW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500-m grid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spacing in both directions.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domain extends to </a:t>
                </a:r>
                <a:r>
                  <a:rPr lang="en-US" altLang="zh-TW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28.5 km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vertical through </a:t>
                </a:r>
                <a:r>
                  <a:rPr lang="en-US" altLang="zh-TW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64 levels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variable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spacing.</a:t>
                </a:r>
              </a:p>
              <a:p>
                <a:endPara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TW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Microphysic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scheme: </a:t>
                </a:r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Morrison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TW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lower boundary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condition is free slip, with all surface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fluxes, Coriolis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effects, and radiative heat fluxes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being neglected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764704"/>
                <a:ext cx="8640960" cy="4278094"/>
              </a:xfrm>
              <a:prstGeom prst="rect">
                <a:avLst/>
              </a:prstGeom>
              <a:blipFill rotWithShape="1">
                <a:blip r:embed="rId2"/>
                <a:stretch>
                  <a:fillRect l="-212" t="-427" r="-564" b="-9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400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57200" y="44624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168048" y="1063769"/>
                <a:ext cx="427616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Domain-wide surface PR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/>
                            <a:cs typeface="Times New Roman" panose="02020603050405020304" pitchFamily="18" charset="0"/>
                          </a:rPr>
                          <m:t>mm</m:t>
                        </m:r>
                        <m:r>
                          <a:rPr lang="en-US" altLang="zh-TW" sz="1200" b="0" i="0" smtClean="0"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/>
                            <a:cs typeface="Times New Roman" panose="02020603050405020304" pitchFamily="18" charset="0"/>
                          </a:rPr>
                          <m:t>day</m:t>
                        </m:r>
                      </m:e>
                      <m:sup>
                        <m:r>
                          <a:rPr lang="en-US" altLang="zh-TW" sz="1200" b="0" i="0" smtClean="0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altLang="zh-TW" sz="1200" i="1" dirty="0" smtClean="0">
                        <a:latin typeface="Cambria Math"/>
                        <a:ea typeface="Cambria Math"/>
                      </a:rPr>
                      <m:t>∆</m:t>
                    </m:r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 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 simulations.</a:t>
                </a:r>
                <a:endParaRPr lang="zh-TW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048" y="1063769"/>
                <a:ext cx="4276160" cy="276999"/>
              </a:xfrm>
              <a:prstGeom prst="rect">
                <a:avLst/>
              </a:prstGeom>
              <a:blipFill rotWithShape="1">
                <a:blip r:embed="rId3"/>
                <a:stretch>
                  <a:fillRect l="-143" b="-1777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37143" r="9048" b="28000"/>
          <a:stretch/>
        </p:blipFill>
        <p:spPr bwMode="auto">
          <a:xfrm>
            <a:off x="1954838" y="1379545"/>
            <a:ext cx="4870535" cy="270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07504" y="714182"/>
                <a:ext cx="270298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Simulations with </a:t>
                </a:r>
                <a14:m>
                  <m:oMath xmlns:m="http://schemas.openxmlformats.org/officeDocument/2006/math">
                    <m:r>
                      <a:rPr lang="en-US" altLang="zh-TW" sz="1600" b="1" i="1" u="sng" dirty="0" smtClean="0">
                        <a:latin typeface="Cambria Math"/>
                        <a:ea typeface="Cambria Math"/>
                      </a:rPr>
                      <m:t>∆</m:t>
                    </m:r>
                  </m:oMath>
                </a14:m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 </a:t>
                </a:r>
                <a14:m>
                  <m:oMath xmlns:m="http://schemas.openxmlformats.org/officeDocument/2006/math">
                    <m:r>
                      <a:rPr lang="en-US" altLang="zh-TW" sz="1600" b="1" i="1" u="sng" smtClean="0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altLang="zh-TW" sz="16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 </a:t>
                </a:r>
                <a:endParaRPr lang="zh-TW" altLang="en-US" sz="1600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714182"/>
                <a:ext cx="2702984" cy="338554"/>
              </a:xfrm>
              <a:prstGeom prst="rect">
                <a:avLst/>
              </a:prstGeom>
              <a:blipFill rotWithShape="1">
                <a:blip r:embed="rId5"/>
                <a:stretch>
                  <a:fillRect l="-1354" t="-5357" r="-226" b="-2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5443195" y="1311494"/>
            <a:ext cx="1025089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Mature 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1143" r="49841" b="31429"/>
          <a:stretch/>
        </p:blipFill>
        <p:spPr bwMode="auto">
          <a:xfrm>
            <a:off x="2412630" y="4053264"/>
            <a:ext cx="4286691" cy="182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2536020" y="5883155"/>
                <a:ext cx="474519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PR: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precipitation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/>
                            <a:cs typeface="Times New Roman" panose="02020603050405020304" pitchFamily="18" charset="0"/>
                          </a:rPr>
                          <m:t>mm</m:t>
                        </m:r>
                        <m:r>
                          <a:rPr lang="en-US" altLang="zh-TW" sz="1200" b="0" i="0" smtClean="0"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/>
                            <a:cs typeface="Times New Roman" panose="02020603050405020304" pitchFamily="18" charset="0"/>
                          </a:rPr>
                          <m:t>day</m:t>
                        </m:r>
                      </m:e>
                      <m:sup>
                        <m:r>
                          <a:rPr lang="en-US" altLang="zh-TW" sz="1200" b="0" i="0" smtClean="0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PS :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surface-relative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storm propagation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speed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(m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b="0" i="1" smtClean="0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altLang="zh-TW" sz="1200" b="0" i="1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 : Precipitation efficiencies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(%)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 :  cold pool intensities (m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020" y="5883155"/>
                <a:ext cx="4745191" cy="830997"/>
              </a:xfrm>
              <a:prstGeom prst="rect">
                <a:avLst/>
              </a:prstGeom>
              <a:blipFill rotWithShape="1">
                <a:blip r:embed="rId7"/>
                <a:stretch>
                  <a:fillRect b="-51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07504" y="4360027"/>
                <a:ext cx="2305126" cy="402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PE(%) =</a:t>
                </a:r>
                <a14:m>
                  <m:oMath xmlns:m="http://schemas.openxmlformats.org/officeDocument/2006/math">
                    <m:r>
                      <a:rPr lang="en-US" altLang="zh-TW" sz="1400" b="0" i="0" smtClean="0">
                        <a:latin typeface="Cambria Math"/>
                      </a:rPr>
                      <m:t>  </m:t>
                    </m:r>
                    <m:f>
                      <m:fPr>
                        <m:ctrlPr>
                          <a:rPr lang="en-US" altLang="zh-TW" sz="14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TW" sz="1400" b="0" i="0" smtClean="0">
                            <a:latin typeface="Cambria Math"/>
                          </a:rPr>
                          <m:t>PR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TW" sz="1400" b="0" i="0" smtClean="0">
                            <a:latin typeface="Cambria Math"/>
                          </a:rPr>
                          <m:t>WVIR</m:t>
                        </m:r>
                      </m:den>
                    </m:f>
                  </m:oMath>
                </a14:m>
                <a:r>
                  <a:rPr lang="zh-TW" alt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400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altLang="zh-TW" sz="1400" b="0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100%</m:t>
                    </m:r>
                  </m:oMath>
                </a14:m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4360027"/>
                <a:ext cx="2305126" cy="402611"/>
              </a:xfrm>
              <a:prstGeom prst="rect">
                <a:avLst/>
              </a:prstGeom>
              <a:blipFill rotWithShape="1">
                <a:blip r:embed="rId8"/>
                <a:stretch>
                  <a:fillRect l="-529" b="-30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50286" y="4766748"/>
                <a:ext cx="271047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ater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vapor inflow rate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TW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86" y="4766748"/>
                <a:ext cx="2710479" cy="276999"/>
              </a:xfrm>
              <a:prstGeom prst="rect">
                <a:avLst/>
              </a:prstGeom>
              <a:blipFill rotWithShape="1">
                <a:blip r:embed="rId9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40446" y="5209721"/>
                <a:ext cx="2272184" cy="414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400" b="0" i="1" smtClean="0">
                            <a:latin typeface="Cambria Math"/>
                          </a:rPr>
                          <m:t>[−2</m:t>
                        </m:r>
                        <m:nary>
                          <m:naryPr>
                            <m:ctrlPr>
                              <a:rPr lang="en-US" altLang="zh-TW" sz="1400" b="0" i="1" smtClean="0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TW" sz="1400" b="0" i="1" smtClean="0"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sSup>
                              <m:sSupPr>
                                <m:ctrlPr>
                                  <a:rPr lang="en-US" altLang="zh-TW" sz="14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1400" b="0" i="1" smtClean="0">
                                    <a:latin typeface="Cambria Math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altLang="zh-TW" sz="1400" b="0" i="1" smtClean="0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</m:sup>
                          <m:e>
                            <m:acc>
                              <m:accPr>
                                <m:chr m:val="̅"/>
                                <m:ctrlPr>
                                  <a:rPr lang="en-US" altLang="zh-TW" sz="1400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1400" b="0" i="1" smtClean="0">
                                    <a:latin typeface="Cambria Math"/>
                                  </a:rPr>
                                  <m:t>𝑏</m:t>
                                </m:r>
                              </m:e>
                            </m:acc>
                            <m:r>
                              <a:rPr lang="en-US" altLang="zh-TW" sz="1400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US" altLang="zh-TW" sz="1400" b="0" i="1" smtClean="0">
                                <a:latin typeface="Cambria Math"/>
                              </a:rPr>
                              <m:t>𝑧</m:t>
                            </m:r>
                            <m:r>
                              <a:rPr lang="en-US" altLang="zh-TW" sz="1400" b="0" i="1" smtClean="0">
                                <a:latin typeface="Cambria Math"/>
                              </a:rPr>
                              <m:t>)</m:t>
                            </m:r>
                          </m:e>
                        </m:nary>
                        <m:r>
                          <a:rPr lang="en-US" altLang="zh-TW" sz="1400" b="0" i="1" smtClean="0">
                            <a:latin typeface="Cambria Math"/>
                          </a:rPr>
                          <m:t> </m:t>
                        </m:r>
                        <m:r>
                          <a:rPr lang="en-US" altLang="zh-TW" sz="1400" b="0" i="1" smtClean="0">
                            <a:latin typeface="Cambria Math"/>
                          </a:rPr>
                          <m:t>𝑑𝑧</m:t>
                        </m:r>
                        <m:r>
                          <a:rPr lang="en-US" altLang="zh-TW" sz="1400" b="0" i="1" smtClean="0">
                            <a:latin typeface="Cambria Math"/>
                          </a:rPr>
                          <m:t> ]</m:t>
                        </m:r>
                      </m:e>
                      <m:sup>
                        <m:r>
                          <a:rPr lang="en-US" altLang="zh-TW" sz="1400" b="0" i="1" smtClean="0">
                            <a:latin typeface="Cambria Math"/>
                          </a:rPr>
                          <m:t>1/2</m:t>
                        </m:r>
                      </m:sup>
                    </m:sSup>
                  </m:oMath>
                </a14:m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46" y="5209721"/>
                <a:ext cx="2272184" cy="414922"/>
              </a:xfrm>
              <a:prstGeom prst="rect">
                <a:avLst/>
              </a:prstGeom>
              <a:blipFill rotWithShape="1">
                <a:blip r:embed="rId10"/>
                <a:stretch>
                  <a:fillRect l="-268" t="-77941" b="-1426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08241" y="5620739"/>
                <a:ext cx="2318627" cy="6504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TW" sz="12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zh-TW" sz="1200" b="0" i="1" smtClean="0">
                            <a:latin typeface="Cambria Math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along-line-averaged buoyancy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</a:rPr>
                          <m:t>𝑧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height where neutral </a:t>
                </a:r>
                <a:endParaRPr lang="en-US" altLang="zh-TW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buoyancy is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 attained</a:t>
                </a:r>
                <a:endParaRPr lang="zh-TW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41" y="5620739"/>
                <a:ext cx="2318627" cy="650434"/>
              </a:xfrm>
              <a:prstGeom prst="rect">
                <a:avLst/>
              </a:prstGeom>
              <a:blipFill rotWithShape="1">
                <a:blip r:embed="rId11"/>
                <a:stretch>
                  <a:fillRect b="-654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18"/>
          <p:cNvSpPr/>
          <p:nvPr/>
        </p:nvSpPr>
        <p:spPr>
          <a:xfrm>
            <a:off x="5084051" y="2132856"/>
            <a:ext cx="1739265" cy="14094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5084050" y="1844824"/>
            <a:ext cx="1739265" cy="2880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接點 11"/>
          <p:cNvCxnSpPr/>
          <p:nvPr/>
        </p:nvCxnSpPr>
        <p:spPr>
          <a:xfrm>
            <a:off x="5084050" y="1379545"/>
            <a:ext cx="5224" cy="222274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6" t="28001" r="49524" b="49714"/>
          <a:stretch/>
        </p:blipFill>
        <p:spPr bwMode="auto">
          <a:xfrm>
            <a:off x="6910262" y="4046178"/>
            <a:ext cx="398042" cy="183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/>
          <p:cNvSpPr/>
          <p:nvPr/>
        </p:nvSpPr>
        <p:spPr>
          <a:xfrm>
            <a:off x="6273904" y="5561739"/>
            <a:ext cx="551469" cy="1794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6273904" y="5187950"/>
            <a:ext cx="549412" cy="1794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3275857" y="4192919"/>
            <a:ext cx="576064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2866918" y="5946833"/>
            <a:ext cx="2222356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4130496" y="4192919"/>
            <a:ext cx="576064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2864306" y="6130436"/>
            <a:ext cx="3363878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4789714" y="4192919"/>
            <a:ext cx="576064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2857549" y="6310759"/>
            <a:ext cx="2250818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5518177" y="4183761"/>
            <a:ext cx="703249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6273904" y="4192919"/>
            <a:ext cx="471137" cy="192240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/>
          <p:cNvSpPr/>
          <p:nvPr/>
        </p:nvSpPr>
        <p:spPr>
          <a:xfrm>
            <a:off x="3835609" y="4192919"/>
            <a:ext cx="294887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2838456" y="6486019"/>
            <a:ext cx="2070159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2472147" y="5214969"/>
            <a:ext cx="4809063" cy="152400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2494565" y="5539760"/>
            <a:ext cx="4767595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4155091" y="5561739"/>
            <a:ext cx="551469" cy="1794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/>
          <p:cNvSpPr/>
          <p:nvPr/>
        </p:nvSpPr>
        <p:spPr>
          <a:xfrm>
            <a:off x="4155091" y="5187950"/>
            <a:ext cx="549412" cy="1794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>
            <a:off x="2483768" y="4496411"/>
            <a:ext cx="4809063" cy="152400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>
            <a:off x="2506186" y="4821202"/>
            <a:ext cx="4767595" cy="201398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/>
          <p:cNvSpPr/>
          <p:nvPr/>
        </p:nvSpPr>
        <p:spPr>
          <a:xfrm>
            <a:off x="6271847" y="4843693"/>
            <a:ext cx="551469" cy="1794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/>
          <p:cNvSpPr/>
          <p:nvPr/>
        </p:nvSpPr>
        <p:spPr>
          <a:xfrm>
            <a:off x="6271847" y="4469904"/>
            <a:ext cx="549412" cy="1794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4153034" y="4843693"/>
            <a:ext cx="551469" cy="1794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/>
          <p:cNvSpPr/>
          <p:nvPr/>
        </p:nvSpPr>
        <p:spPr>
          <a:xfrm>
            <a:off x="4153034" y="4469904"/>
            <a:ext cx="549412" cy="1794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/>
          <p:cNvSpPr/>
          <p:nvPr/>
        </p:nvSpPr>
        <p:spPr>
          <a:xfrm>
            <a:off x="3275857" y="4843693"/>
            <a:ext cx="551469" cy="1794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/>
          <p:cNvSpPr/>
          <p:nvPr/>
        </p:nvSpPr>
        <p:spPr>
          <a:xfrm>
            <a:off x="3275857" y="4469904"/>
            <a:ext cx="549412" cy="1794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3273800" y="5550749"/>
            <a:ext cx="551469" cy="1794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/>
          <p:cNvSpPr/>
          <p:nvPr/>
        </p:nvSpPr>
        <p:spPr>
          <a:xfrm>
            <a:off x="3273800" y="5176960"/>
            <a:ext cx="549412" cy="1794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744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xit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4" grpId="0"/>
      <p:bldP spid="8" grpId="0"/>
      <p:bldP spid="9" grpId="0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3" grpId="0" animBg="1"/>
      <p:bldP spid="23" grpId="1" animBg="1"/>
      <p:bldP spid="24" grpId="0" animBg="1"/>
      <p:bldP spid="24" grpId="1" animBg="1"/>
      <p:bldP spid="21" grpId="0" animBg="1"/>
      <p:bldP spid="21" grpId="1" animBg="1"/>
      <p:bldP spid="22" grpId="0" animBg="1"/>
      <p:bldP spid="22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5577</TotalTime>
  <Words>1378</Words>
  <Application>Microsoft Office PowerPoint</Application>
  <PresentationFormat>如螢幕大小 (4:3)</PresentationFormat>
  <Paragraphs>166</Paragraphs>
  <Slides>24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5" baseType="lpstr">
      <vt:lpstr>Office 佈景主題</vt:lpstr>
      <vt:lpstr>Thermodynamic Constraints on the Morphology of Simulated Midlatitude Squall Lines</vt:lpstr>
      <vt:lpstr>Introduction</vt:lpstr>
      <vt:lpstr>Methodology</vt:lpstr>
      <vt:lpstr>Methodology</vt:lpstr>
      <vt:lpstr>Methodology</vt:lpstr>
      <vt:lpstr>Methodology</vt:lpstr>
      <vt:lpstr>Methodology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Thermodynamic Constraints on the Morphology of Simulated Midlatitude Squall Lines</dc:title>
  <dc:creator>su2ray</dc:creator>
  <cp:lastModifiedBy>su2ray</cp:lastModifiedBy>
  <cp:revision>172</cp:revision>
  <cp:lastPrinted>2015-11-18T08:39:18Z</cp:lastPrinted>
  <dcterms:created xsi:type="dcterms:W3CDTF">2015-11-03T05:44:29Z</dcterms:created>
  <dcterms:modified xsi:type="dcterms:W3CDTF">2015-11-26T05:37:36Z</dcterms:modified>
</cp:coreProperties>
</file>