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3" r:id="rId4"/>
    <p:sldId id="262" r:id="rId5"/>
    <p:sldId id="264" r:id="rId6"/>
    <p:sldId id="259" r:id="rId7"/>
    <p:sldId id="260" r:id="rId8"/>
    <p:sldId id="261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424" autoAdjust="0"/>
  </p:normalViewPr>
  <p:slideViewPr>
    <p:cSldViewPr snapToGrid="0">
      <p:cViewPr varScale="1">
        <p:scale>
          <a:sx n="46" d="100"/>
          <a:sy n="46" d="100"/>
        </p:scale>
        <p:origin x="78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22289-46DA-4CCE-90A7-4EFBD3713179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</dgm:pt>
    <dgm:pt modelId="{BFA5DA8A-4E98-46E8-933A-3D6F5DD3F3A1}">
      <dgm:prSet phldrT="[文字]"/>
      <dgm:spPr/>
      <dgm:t>
        <a:bodyPr/>
        <a:lstStyle/>
        <a:p>
          <a:r>
            <a:rPr lang="en-US" altLang="zh-TW" dirty="0" smtClean="0"/>
            <a:t>Microphysics</a:t>
          </a:r>
        </a:p>
        <a:p>
          <a:r>
            <a:rPr lang="en-US" altLang="zh-TW" dirty="0" smtClean="0"/>
            <a:t>EVAP / </a:t>
          </a:r>
          <a:r>
            <a:rPr lang="en-US" altLang="zh-TW" dirty="0" err="1" smtClean="0"/>
            <a:t>Qg</a:t>
          </a:r>
          <a:endParaRPr lang="zh-TW" altLang="en-US" dirty="0"/>
        </a:p>
      </dgm:t>
    </dgm:pt>
    <dgm:pt modelId="{3A61D61D-32FF-42D1-BEDB-97F6F502A7B2}" type="parTrans" cxnId="{773E9B3A-5450-456D-BEBE-43212D1001F7}">
      <dgm:prSet/>
      <dgm:spPr/>
      <dgm:t>
        <a:bodyPr/>
        <a:lstStyle/>
        <a:p>
          <a:endParaRPr lang="zh-TW" altLang="en-US"/>
        </a:p>
      </dgm:t>
    </dgm:pt>
    <dgm:pt modelId="{19B35FDC-6347-44F5-9F2B-C5D734CBB4EE}" type="sibTrans" cxnId="{773E9B3A-5450-456D-BEBE-43212D1001F7}">
      <dgm:prSet/>
      <dgm:spPr/>
      <dgm:t>
        <a:bodyPr/>
        <a:lstStyle/>
        <a:p>
          <a:endParaRPr lang="zh-TW" altLang="en-US"/>
        </a:p>
      </dgm:t>
    </dgm:pt>
    <dgm:pt modelId="{037DAC1C-ABDE-415E-BEC4-0A925491EC6B}">
      <dgm:prSet phldrT="[文字]" custT="1"/>
      <dgm:spPr/>
      <dgm:t>
        <a:bodyPr/>
        <a:lstStyle/>
        <a:p>
          <a:r>
            <a:rPr lang="en-US" altLang="zh-TW" sz="2000" dirty="0" smtClean="0"/>
            <a:t>Cold pool</a:t>
          </a:r>
          <a:endParaRPr lang="zh-TW" altLang="en-US" sz="2000" dirty="0"/>
        </a:p>
      </dgm:t>
    </dgm:pt>
    <dgm:pt modelId="{69492814-153A-4D8C-AC74-D4F2D1EB831A}" type="parTrans" cxnId="{B049DF2D-228F-42DC-A4A0-CC322250A605}">
      <dgm:prSet/>
      <dgm:spPr/>
      <dgm:t>
        <a:bodyPr/>
        <a:lstStyle/>
        <a:p>
          <a:endParaRPr lang="zh-TW" altLang="en-US"/>
        </a:p>
      </dgm:t>
    </dgm:pt>
    <dgm:pt modelId="{291EA783-AB08-407E-86F1-F7557543A132}" type="sibTrans" cxnId="{B049DF2D-228F-42DC-A4A0-CC322250A605}">
      <dgm:prSet/>
      <dgm:spPr/>
      <dgm:t>
        <a:bodyPr/>
        <a:lstStyle/>
        <a:p>
          <a:endParaRPr lang="zh-TW" altLang="en-US"/>
        </a:p>
      </dgm:t>
    </dgm:pt>
    <dgm:pt modelId="{16466A9E-28B7-4BC8-B2DE-E78FB9FEE582}">
      <dgm:prSet phldrT="[文字]" custT="1"/>
      <dgm:spPr/>
      <dgm:t>
        <a:bodyPr/>
        <a:lstStyle/>
        <a:p>
          <a:r>
            <a:rPr lang="en-US" altLang="zh-TW" sz="2000" dirty="0" smtClean="0"/>
            <a:t>F</a:t>
          </a:r>
          <a:r>
            <a:rPr lang="en-US" altLang="zh-TW" sz="1500" dirty="0" smtClean="0"/>
            <a:t>c</a:t>
          </a:r>
          <a:endParaRPr lang="zh-TW" altLang="en-US" sz="1500" dirty="0"/>
        </a:p>
      </dgm:t>
    </dgm:pt>
    <dgm:pt modelId="{F4E9389D-FF10-4E25-A9CC-450CB2E12449}" type="parTrans" cxnId="{6F68E6AD-45B8-4654-A500-356D5AC7D927}">
      <dgm:prSet/>
      <dgm:spPr/>
      <dgm:t>
        <a:bodyPr/>
        <a:lstStyle/>
        <a:p>
          <a:endParaRPr lang="zh-TW" altLang="en-US"/>
        </a:p>
      </dgm:t>
    </dgm:pt>
    <dgm:pt modelId="{6A02C436-1E3D-4907-AF00-82727D986048}" type="sibTrans" cxnId="{6F68E6AD-45B8-4654-A500-356D5AC7D927}">
      <dgm:prSet/>
      <dgm:spPr/>
      <dgm:t>
        <a:bodyPr/>
        <a:lstStyle/>
        <a:p>
          <a:endParaRPr lang="zh-TW" altLang="en-US"/>
        </a:p>
      </dgm:t>
    </dgm:pt>
    <dgm:pt modelId="{B337BEDE-5FCA-4584-8B2B-F153AD98A430}">
      <dgm:prSet phldrT="[文字]" custT="1"/>
      <dgm:spPr/>
      <dgm:t>
        <a:bodyPr/>
        <a:lstStyle/>
        <a:p>
          <a:r>
            <a:rPr lang="en-US" altLang="zh-TW" sz="1800" dirty="0" smtClean="0"/>
            <a:t>[</a:t>
          </a:r>
          <a:r>
            <a:rPr lang="en-US" altLang="zh-TW" sz="2000" dirty="0" smtClean="0"/>
            <a:t>M</a:t>
          </a:r>
          <a:r>
            <a:rPr lang="en-US" altLang="zh-TW" sz="1100" dirty="0" smtClean="0"/>
            <a:t>f</a:t>
          </a:r>
          <a:r>
            <a:rPr lang="en-US" altLang="zh-TW" sz="1800" dirty="0" smtClean="0"/>
            <a:t>]</a:t>
          </a:r>
          <a:endParaRPr lang="zh-TW" altLang="en-US" sz="1800" dirty="0"/>
        </a:p>
      </dgm:t>
    </dgm:pt>
    <dgm:pt modelId="{70CDEE44-6A3C-4FDB-9050-017E820286A4}" type="parTrans" cxnId="{9D579123-D6F5-4030-971D-E1764A288ECC}">
      <dgm:prSet/>
      <dgm:spPr/>
      <dgm:t>
        <a:bodyPr/>
        <a:lstStyle/>
        <a:p>
          <a:endParaRPr lang="zh-TW" altLang="en-US"/>
        </a:p>
      </dgm:t>
    </dgm:pt>
    <dgm:pt modelId="{1DE4F2AA-55C7-4A9D-B1FE-44F0A05BB92C}" type="sibTrans" cxnId="{9D579123-D6F5-4030-971D-E1764A288ECC}">
      <dgm:prSet/>
      <dgm:spPr/>
      <dgm:t>
        <a:bodyPr/>
        <a:lstStyle/>
        <a:p>
          <a:endParaRPr lang="zh-TW" altLang="en-US"/>
        </a:p>
      </dgm:t>
    </dgm:pt>
    <dgm:pt modelId="{9BB943FB-9825-4A52-9BDC-296F5B6001B1}">
      <dgm:prSet phldrT="[文字]" custT="1"/>
      <dgm:spPr/>
      <dgm:t>
        <a:bodyPr/>
        <a:lstStyle/>
        <a:p>
          <a:r>
            <a:rPr lang="en-US" altLang="zh-TW" sz="2000" dirty="0" smtClean="0"/>
            <a:t>COND</a:t>
          </a:r>
          <a:endParaRPr lang="zh-TW" altLang="en-US" sz="2000" dirty="0"/>
        </a:p>
      </dgm:t>
    </dgm:pt>
    <dgm:pt modelId="{2CBB8CFA-4DEC-4D94-90CA-1DBB5ADDE8B4}" type="parTrans" cxnId="{A982219F-F1FB-4DA3-956C-614B84C2EA0C}">
      <dgm:prSet/>
      <dgm:spPr/>
      <dgm:t>
        <a:bodyPr/>
        <a:lstStyle/>
        <a:p>
          <a:endParaRPr lang="zh-TW" altLang="en-US"/>
        </a:p>
      </dgm:t>
    </dgm:pt>
    <dgm:pt modelId="{7190588C-D19B-4096-A82D-9455F42640CD}" type="sibTrans" cxnId="{A982219F-F1FB-4DA3-956C-614B84C2EA0C}">
      <dgm:prSet/>
      <dgm:spPr/>
      <dgm:t>
        <a:bodyPr/>
        <a:lstStyle/>
        <a:p>
          <a:endParaRPr lang="zh-TW" altLang="en-US"/>
        </a:p>
      </dgm:t>
    </dgm:pt>
    <dgm:pt modelId="{DC5D8E2A-0BD4-4A3F-809F-30683B303E7D}">
      <dgm:prSet phldrT="[文字]" custT="1"/>
      <dgm:spPr/>
      <dgm:t>
        <a:bodyPr/>
        <a:lstStyle/>
        <a:p>
          <a:r>
            <a:rPr lang="en-US" altLang="zh-TW" sz="2000" dirty="0" smtClean="0"/>
            <a:t>PRE</a:t>
          </a:r>
          <a:endParaRPr lang="zh-TW" altLang="en-US" sz="2000" dirty="0"/>
        </a:p>
      </dgm:t>
    </dgm:pt>
    <dgm:pt modelId="{A87A65D9-B6B4-4949-BFD5-6FC545F571EE}" type="parTrans" cxnId="{BEBA3F16-08E2-4880-9F6D-451D2DD11F0A}">
      <dgm:prSet/>
      <dgm:spPr/>
      <dgm:t>
        <a:bodyPr/>
        <a:lstStyle/>
        <a:p>
          <a:endParaRPr lang="zh-TW" altLang="en-US"/>
        </a:p>
      </dgm:t>
    </dgm:pt>
    <dgm:pt modelId="{74B9060F-6E64-47FD-98FE-2388088C4F5A}" type="sibTrans" cxnId="{BEBA3F16-08E2-4880-9F6D-451D2DD11F0A}">
      <dgm:prSet/>
      <dgm:spPr/>
      <dgm:t>
        <a:bodyPr/>
        <a:lstStyle/>
        <a:p>
          <a:endParaRPr lang="zh-TW" altLang="en-US"/>
        </a:p>
      </dgm:t>
    </dgm:pt>
    <dgm:pt modelId="{F6CB3CB3-7AFB-4878-A8A3-B0922673A575}" type="pres">
      <dgm:prSet presAssocID="{5A322289-46DA-4CCE-90A7-4EFBD3713179}" presName="Name0" presStyleCnt="0">
        <dgm:presLayoutVars>
          <dgm:dir/>
          <dgm:animLvl val="lvl"/>
          <dgm:resizeHandles val="exact"/>
        </dgm:presLayoutVars>
      </dgm:prSet>
      <dgm:spPr/>
    </dgm:pt>
    <dgm:pt modelId="{E7FB1CE9-AB8B-4A2D-AC72-F643726FC603}" type="pres">
      <dgm:prSet presAssocID="{BFA5DA8A-4E98-46E8-933A-3D6F5DD3F3A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22C98E-8A75-4A68-AF9C-83B0C35B4C01}" type="pres">
      <dgm:prSet presAssocID="{19B35FDC-6347-44F5-9F2B-C5D734CBB4EE}" presName="parTxOnlySpace" presStyleCnt="0"/>
      <dgm:spPr/>
    </dgm:pt>
    <dgm:pt modelId="{C042C8EE-03B3-4818-BBFA-4100E946CEFF}" type="pres">
      <dgm:prSet presAssocID="{037DAC1C-ABDE-415E-BEC4-0A925491EC6B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D98AB2-2A91-40DE-86F3-B24D2BCD4E0E}" type="pres">
      <dgm:prSet presAssocID="{291EA783-AB08-407E-86F1-F7557543A132}" presName="parTxOnlySpace" presStyleCnt="0"/>
      <dgm:spPr/>
    </dgm:pt>
    <dgm:pt modelId="{B549730D-0F88-46C5-B02B-D72DD125BA63}" type="pres">
      <dgm:prSet presAssocID="{16466A9E-28B7-4BC8-B2DE-E78FB9FEE58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3C1186-1130-406F-8B73-0BBD4739A811}" type="pres">
      <dgm:prSet presAssocID="{6A02C436-1E3D-4907-AF00-82727D986048}" presName="parTxOnlySpace" presStyleCnt="0"/>
      <dgm:spPr/>
    </dgm:pt>
    <dgm:pt modelId="{A2295626-FE1F-49BE-B61C-5A2C9E1AB1C0}" type="pres">
      <dgm:prSet presAssocID="{B337BEDE-5FCA-4584-8B2B-F153AD98A43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0727A2-DF1F-490E-BEC7-84DB2D3876AE}" type="pres">
      <dgm:prSet presAssocID="{1DE4F2AA-55C7-4A9D-B1FE-44F0A05BB92C}" presName="parTxOnlySpace" presStyleCnt="0"/>
      <dgm:spPr/>
    </dgm:pt>
    <dgm:pt modelId="{0139100F-E479-4468-BEAD-2A09595F5DDD}" type="pres">
      <dgm:prSet presAssocID="{9BB943FB-9825-4A52-9BDC-296F5B6001B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B75990-19BA-4654-896B-A84000DEEC6F}" type="pres">
      <dgm:prSet presAssocID="{7190588C-D19B-4096-A82D-9455F42640CD}" presName="parTxOnlySpace" presStyleCnt="0"/>
      <dgm:spPr/>
    </dgm:pt>
    <dgm:pt modelId="{95D0ADF0-B8F4-41FE-8268-162A1D6CAA3C}" type="pres">
      <dgm:prSet presAssocID="{DC5D8E2A-0BD4-4A3F-809F-30683B303E7D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460540-1D86-4DC6-B0A1-183FA901C243}" type="presOf" srcId="{DC5D8E2A-0BD4-4A3F-809F-30683B303E7D}" destId="{95D0ADF0-B8F4-41FE-8268-162A1D6CAA3C}" srcOrd="0" destOrd="0" presId="urn:microsoft.com/office/officeart/2005/8/layout/chevron1"/>
    <dgm:cxn modelId="{B48B2603-1DDF-4962-892C-A4BE8EFB87E1}" type="presOf" srcId="{037DAC1C-ABDE-415E-BEC4-0A925491EC6B}" destId="{C042C8EE-03B3-4818-BBFA-4100E946CEFF}" srcOrd="0" destOrd="0" presId="urn:microsoft.com/office/officeart/2005/8/layout/chevron1"/>
    <dgm:cxn modelId="{DCEA8575-9FFE-424D-899B-B64D299503A5}" type="presOf" srcId="{5A322289-46DA-4CCE-90A7-4EFBD3713179}" destId="{F6CB3CB3-7AFB-4878-A8A3-B0922673A575}" srcOrd="0" destOrd="0" presId="urn:microsoft.com/office/officeart/2005/8/layout/chevron1"/>
    <dgm:cxn modelId="{3D40545C-CEC4-4082-818C-EF3D804D4821}" type="presOf" srcId="{B337BEDE-5FCA-4584-8B2B-F153AD98A430}" destId="{A2295626-FE1F-49BE-B61C-5A2C9E1AB1C0}" srcOrd="0" destOrd="0" presId="urn:microsoft.com/office/officeart/2005/8/layout/chevron1"/>
    <dgm:cxn modelId="{00775988-F323-4F00-A41E-C3D469523213}" type="presOf" srcId="{BFA5DA8A-4E98-46E8-933A-3D6F5DD3F3A1}" destId="{E7FB1CE9-AB8B-4A2D-AC72-F643726FC603}" srcOrd="0" destOrd="0" presId="urn:microsoft.com/office/officeart/2005/8/layout/chevron1"/>
    <dgm:cxn modelId="{6F68E6AD-45B8-4654-A500-356D5AC7D927}" srcId="{5A322289-46DA-4CCE-90A7-4EFBD3713179}" destId="{16466A9E-28B7-4BC8-B2DE-E78FB9FEE582}" srcOrd="2" destOrd="0" parTransId="{F4E9389D-FF10-4E25-A9CC-450CB2E12449}" sibTransId="{6A02C436-1E3D-4907-AF00-82727D986048}"/>
    <dgm:cxn modelId="{9D579123-D6F5-4030-971D-E1764A288ECC}" srcId="{5A322289-46DA-4CCE-90A7-4EFBD3713179}" destId="{B337BEDE-5FCA-4584-8B2B-F153AD98A430}" srcOrd="3" destOrd="0" parTransId="{70CDEE44-6A3C-4FDB-9050-017E820286A4}" sibTransId="{1DE4F2AA-55C7-4A9D-B1FE-44F0A05BB92C}"/>
    <dgm:cxn modelId="{A982219F-F1FB-4DA3-956C-614B84C2EA0C}" srcId="{5A322289-46DA-4CCE-90A7-4EFBD3713179}" destId="{9BB943FB-9825-4A52-9BDC-296F5B6001B1}" srcOrd="4" destOrd="0" parTransId="{2CBB8CFA-4DEC-4D94-90CA-1DBB5ADDE8B4}" sibTransId="{7190588C-D19B-4096-A82D-9455F42640CD}"/>
    <dgm:cxn modelId="{BEBA3F16-08E2-4880-9F6D-451D2DD11F0A}" srcId="{5A322289-46DA-4CCE-90A7-4EFBD3713179}" destId="{DC5D8E2A-0BD4-4A3F-809F-30683B303E7D}" srcOrd="5" destOrd="0" parTransId="{A87A65D9-B6B4-4949-BFD5-6FC545F571EE}" sibTransId="{74B9060F-6E64-47FD-98FE-2388088C4F5A}"/>
    <dgm:cxn modelId="{B049DF2D-228F-42DC-A4A0-CC322250A605}" srcId="{5A322289-46DA-4CCE-90A7-4EFBD3713179}" destId="{037DAC1C-ABDE-415E-BEC4-0A925491EC6B}" srcOrd="1" destOrd="0" parTransId="{69492814-153A-4D8C-AC74-D4F2D1EB831A}" sibTransId="{291EA783-AB08-407E-86F1-F7557543A132}"/>
    <dgm:cxn modelId="{773E9B3A-5450-456D-BEBE-43212D1001F7}" srcId="{5A322289-46DA-4CCE-90A7-4EFBD3713179}" destId="{BFA5DA8A-4E98-46E8-933A-3D6F5DD3F3A1}" srcOrd="0" destOrd="0" parTransId="{3A61D61D-32FF-42D1-BEDB-97F6F502A7B2}" sibTransId="{19B35FDC-6347-44F5-9F2B-C5D734CBB4EE}"/>
    <dgm:cxn modelId="{A1526C7D-9E61-4581-B695-5446FE9FBD29}" type="presOf" srcId="{16466A9E-28B7-4BC8-B2DE-E78FB9FEE582}" destId="{B549730D-0F88-46C5-B02B-D72DD125BA63}" srcOrd="0" destOrd="0" presId="urn:microsoft.com/office/officeart/2005/8/layout/chevron1"/>
    <dgm:cxn modelId="{92F8EC75-C249-44B0-A9E8-4FC819788424}" type="presOf" srcId="{9BB943FB-9825-4A52-9BDC-296F5B6001B1}" destId="{0139100F-E479-4468-BEAD-2A09595F5DDD}" srcOrd="0" destOrd="0" presId="urn:microsoft.com/office/officeart/2005/8/layout/chevron1"/>
    <dgm:cxn modelId="{12D9D020-FE69-481A-94DC-40DF6F9AEDC2}" type="presParOf" srcId="{F6CB3CB3-7AFB-4878-A8A3-B0922673A575}" destId="{E7FB1CE9-AB8B-4A2D-AC72-F643726FC603}" srcOrd="0" destOrd="0" presId="urn:microsoft.com/office/officeart/2005/8/layout/chevron1"/>
    <dgm:cxn modelId="{4E4EA431-3500-40C1-B012-DA0CEE8C471C}" type="presParOf" srcId="{F6CB3CB3-7AFB-4878-A8A3-B0922673A575}" destId="{CF22C98E-8A75-4A68-AF9C-83B0C35B4C01}" srcOrd="1" destOrd="0" presId="urn:microsoft.com/office/officeart/2005/8/layout/chevron1"/>
    <dgm:cxn modelId="{0B4ED99A-6806-4F6C-972F-1B29F4028B60}" type="presParOf" srcId="{F6CB3CB3-7AFB-4878-A8A3-B0922673A575}" destId="{C042C8EE-03B3-4818-BBFA-4100E946CEFF}" srcOrd="2" destOrd="0" presId="urn:microsoft.com/office/officeart/2005/8/layout/chevron1"/>
    <dgm:cxn modelId="{179108C7-72A8-4769-96C9-0ECCA3AA1C92}" type="presParOf" srcId="{F6CB3CB3-7AFB-4878-A8A3-B0922673A575}" destId="{F5D98AB2-2A91-40DE-86F3-B24D2BCD4E0E}" srcOrd="3" destOrd="0" presId="urn:microsoft.com/office/officeart/2005/8/layout/chevron1"/>
    <dgm:cxn modelId="{E05BCF3F-0C43-446B-84E3-7F261E622C96}" type="presParOf" srcId="{F6CB3CB3-7AFB-4878-A8A3-B0922673A575}" destId="{B549730D-0F88-46C5-B02B-D72DD125BA63}" srcOrd="4" destOrd="0" presId="urn:microsoft.com/office/officeart/2005/8/layout/chevron1"/>
    <dgm:cxn modelId="{24785263-98EA-4D60-A8B2-FF2276095DD8}" type="presParOf" srcId="{F6CB3CB3-7AFB-4878-A8A3-B0922673A575}" destId="{E83C1186-1130-406F-8B73-0BBD4739A811}" srcOrd="5" destOrd="0" presId="urn:microsoft.com/office/officeart/2005/8/layout/chevron1"/>
    <dgm:cxn modelId="{32B0834A-E618-4716-A611-DB72A5C6B9EA}" type="presParOf" srcId="{F6CB3CB3-7AFB-4878-A8A3-B0922673A575}" destId="{A2295626-FE1F-49BE-B61C-5A2C9E1AB1C0}" srcOrd="6" destOrd="0" presId="urn:microsoft.com/office/officeart/2005/8/layout/chevron1"/>
    <dgm:cxn modelId="{4B478008-EAD2-47D4-8D69-1CE07296279E}" type="presParOf" srcId="{F6CB3CB3-7AFB-4878-A8A3-B0922673A575}" destId="{A70727A2-DF1F-490E-BEC7-84DB2D3876AE}" srcOrd="7" destOrd="0" presId="urn:microsoft.com/office/officeart/2005/8/layout/chevron1"/>
    <dgm:cxn modelId="{A16D543E-58DA-454C-8098-860406666D78}" type="presParOf" srcId="{F6CB3CB3-7AFB-4878-A8A3-B0922673A575}" destId="{0139100F-E479-4468-BEAD-2A09595F5DDD}" srcOrd="8" destOrd="0" presId="urn:microsoft.com/office/officeart/2005/8/layout/chevron1"/>
    <dgm:cxn modelId="{76106D0D-123A-4F34-A489-D1ADFCFF3676}" type="presParOf" srcId="{F6CB3CB3-7AFB-4878-A8A3-B0922673A575}" destId="{A7B75990-19BA-4654-896B-A84000DEEC6F}" srcOrd="9" destOrd="0" presId="urn:microsoft.com/office/officeart/2005/8/layout/chevron1"/>
    <dgm:cxn modelId="{09BF5819-631C-48E3-905D-6A087620394F}" type="presParOf" srcId="{F6CB3CB3-7AFB-4878-A8A3-B0922673A575}" destId="{95D0ADF0-B8F4-41FE-8268-162A1D6CAA3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B1CE9-AB8B-4A2D-AC72-F643726FC603}">
      <dsp:nvSpPr>
        <dsp:cNvPr id="0" name=""/>
        <dsp:cNvSpPr/>
      </dsp:nvSpPr>
      <dsp:spPr>
        <a:xfrm>
          <a:off x="5134" y="2327321"/>
          <a:ext cx="1910060" cy="7640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Microphysics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EVAP / </a:t>
          </a:r>
          <a:r>
            <a:rPr lang="en-US" altLang="zh-TW" sz="1500" kern="1200" dirty="0" err="1" smtClean="0"/>
            <a:t>Qg</a:t>
          </a:r>
          <a:endParaRPr lang="zh-TW" altLang="en-US" sz="1500" kern="1200" dirty="0"/>
        </a:p>
      </dsp:txBody>
      <dsp:txXfrm>
        <a:off x="387146" y="2327321"/>
        <a:ext cx="1146036" cy="764024"/>
      </dsp:txXfrm>
    </dsp:sp>
    <dsp:sp modelId="{C042C8EE-03B3-4818-BBFA-4100E946CEFF}">
      <dsp:nvSpPr>
        <dsp:cNvPr id="0" name=""/>
        <dsp:cNvSpPr/>
      </dsp:nvSpPr>
      <dsp:spPr>
        <a:xfrm>
          <a:off x="1724188" y="2327321"/>
          <a:ext cx="1910060" cy="764024"/>
        </a:xfrm>
        <a:prstGeom prst="chevron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Cold pool</a:t>
          </a:r>
          <a:endParaRPr lang="zh-TW" altLang="en-US" sz="2000" kern="1200" dirty="0"/>
        </a:p>
      </dsp:txBody>
      <dsp:txXfrm>
        <a:off x="2106200" y="2327321"/>
        <a:ext cx="1146036" cy="764024"/>
      </dsp:txXfrm>
    </dsp:sp>
    <dsp:sp modelId="{B549730D-0F88-46C5-B02B-D72DD125BA63}">
      <dsp:nvSpPr>
        <dsp:cNvPr id="0" name=""/>
        <dsp:cNvSpPr/>
      </dsp:nvSpPr>
      <dsp:spPr>
        <a:xfrm>
          <a:off x="3443242" y="2327321"/>
          <a:ext cx="1910060" cy="764024"/>
        </a:xfrm>
        <a:prstGeom prst="chevron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F</a:t>
          </a:r>
          <a:r>
            <a:rPr lang="en-US" altLang="zh-TW" sz="1500" kern="1200" dirty="0" smtClean="0"/>
            <a:t>c</a:t>
          </a:r>
          <a:endParaRPr lang="zh-TW" altLang="en-US" sz="1500" kern="1200" dirty="0"/>
        </a:p>
      </dsp:txBody>
      <dsp:txXfrm>
        <a:off x="3825254" y="2327321"/>
        <a:ext cx="1146036" cy="764024"/>
      </dsp:txXfrm>
    </dsp:sp>
    <dsp:sp modelId="{A2295626-FE1F-49BE-B61C-5A2C9E1AB1C0}">
      <dsp:nvSpPr>
        <dsp:cNvPr id="0" name=""/>
        <dsp:cNvSpPr/>
      </dsp:nvSpPr>
      <dsp:spPr>
        <a:xfrm>
          <a:off x="5162296" y="2327321"/>
          <a:ext cx="1910060" cy="764024"/>
        </a:xfrm>
        <a:prstGeom prst="chevron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[</a:t>
          </a:r>
          <a:r>
            <a:rPr lang="en-US" altLang="zh-TW" sz="2000" kern="1200" dirty="0" smtClean="0"/>
            <a:t>M</a:t>
          </a:r>
          <a:r>
            <a:rPr lang="en-US" altLang="zh-TW" sz="1100" kern="1200" dirty="0" smtClean="0"/>
            <a:t>f</a:t>
          </a:r>
          <a:r>
            <a:rPr lang="en-US" altLang="zh-TW" sz="1800" kern="1200" dirty="0" smtClean="0"/>
            <a:t>]</a:t>
          </a:r>
          <a:endParaRPr lang="zh-TW" altLang="en-US" sz="1800" kern="1200" dirty="0"/>
        </a:p>
      </dsp:txBody>
      <dsp:txXfrm>
        <a:off x="5544308" y="2327321"/>
        <a:ext cx="1146036" cy="764024"/>
      </dsp:txXfrm>
    </dsp:sp>
    <dsp:sp modelId="{0139100F-E479-4468-BEAD-2A09595F5DDD}">
      <dsp:nvSpPr>
        <dsp:cNvPr id="0" name=""/>
        <dsp:cNvSpPr/>
      </dsp:nvSpPr>
      <dsp:spPr>
        <a:xfrm>
          <a:off x="6881351" y="2327321"/>
          <a:ext cx="1910060" cy="764024"/>
        </a:xfrm>
        <a:prstGeom prst="chevron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COND</a:t>
          </a:r>
          <a:endParaRPr lang="zh-TW" altLang="en-US" sz="2000" kern="1200" dirty="0"/>
        </a:p>
      </dsp:txBody>
      <dsp:txXfrm>
        <a:off x="7263363" y="2327321"/>
        <a:ext cx="1146036" cy="764024"/>
      </dsp:txXfrm>
    </dsp:sp>
    <dsp:sp modelId="{95D0ADF0-B8F4-41FE-8268-162A1D6CAA3C}">
      <dsp:nvSpPr>
        <dsp:cNvPr id="0" name=""/>
        <dsp:cNvSpPr/>
      </dsp:nvSpPr>
      <dsp:spPr>
        <a:xfrm>
          <a:off x="8600405" y="2327321"/>
          <a:ext cx="1910060" cy="764024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PRE</a:t>
          </a:r>
          <a:endParaRPr lang="zh-TW" altLang="en-US" sz="2000" kern="1200" dirty="0"/>
        </a:p>
      </dsp:txBody>
      <dsp:txXfrm>
        <a:off x="8982417" y="2327321"/>
        <a:ext cx="1146036" cy="76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DFEC2-5898-43D9-A4DA-28F7279A43B4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2BE8E-499F-42BF-AF76-0E5E088C65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3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2BE8E-499F-42BF-AF76-0E5E088C659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96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45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67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33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26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65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55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58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7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60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83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9A3A-92D1-440A-BE4B-FE9F58C6DE22}" type="datetimeFigureOut">
              <a:rPr lang="zh-TW" altLang="en-US" smtClean="0"/>
              <a:t>2015/11/26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509F-10CB-4F01-99D2-4324DAF65E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05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anchor="ctr">
            <a:normAutofit/>
          </a:bodyPr>
          <a:lstStyle/>
          <a:p>
            <a:r>
              <a:rPr lang="en-US" altLang="zh-TW" sz="2800" b="1" dirty="0">
                <a:latin typeface="+mn-lt"/>
              </a:rPr>
              <a:t>Concurrent Sensitivities of an Idealized Deep Convective Storm </a:t>
            </a:r>
            <a:r>
              <a:rPr lang="en-US" altLang="zh-TW" sz="2800" b="1" dirty="0" smtClean="0">
                <a:latin typeface="+mn-lt"/>
              </a:rPr>
              <a:t>to</a:t>
            </a:r>
            <a:r>
              <a:rPr lang="zh-TW" altLang="en-US" sz="2800" b="1" dirty="0" smtClean="0">
                <a:latin typeface="+mn-lt"/>
              </a:rPr>
              <a:t> </a:t>
            </a:r>
            <a:r>
              <a:rPr lang="en-US" altLang="zh-TW" sz="2800" b="1" dirty="0">
                <a:latin typeface="+mn-lt"/>
              </a:rPr>
              <a:t>Parameterization of Microphysics, Horizontal Grid Resolution, </a:t>
            </a:r>
            <a:r>
              <a:rPr lang="en-US" altLang="zh-TW" sz="2800" b="1" dirty="0" smtClean="0">
                <a:latin typeface="+mn-lt"/>
              </a:rPr>
              <a:t>and</a:t>
            </a:r>
            <a:r>
              <a:rPr lang="zh-TW" altLang="en-US" sz="2800" b="1" dirty="0" smtClean="0">
                <a:latin typeface="+mn-lt"/>
              </a:rPr>
              <a:t> </a:t>
            </a:r>
            <a:r>
              <a:rPr lang="en-US" altLang="zh-TW" sz="2800" b="1" dirty="0">
                <a:latin typeface="+mn-lt"/>
              </a:rPr>
              <a:t>Environmental Static Stability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1600" dirty="0"/>
              <a:t>Hugh Morrison, </a:t>
            </a:r>
            <a:r>
              <a:rPr lang="en-US" altLang="zh-TW" sz="1600" dirty="0" err="1"/>
              <a:t>Annareli</a:t>
            </a:r>
            <a:r>
              <a:rPr lang="en-US" altLang="zh-TW" sz="1600" dirty="0"/>
              <a:t> Morales, and </a:t>
            </a:r>
            <a:r>
              <a:rPr lang="en-US" altLang="zh-TW" sz="1600" dirty="0" err="1"/>
              <a:t>Cecille</a:t>
            </a:r>
            <a:r>
              <a:rPr lang="en-US" altLang="zh-TW" sz="1600" dirty="0"/>
              <a:t> Villanueva-</a:t>
            </a:r>
            <a:r>
              <a:rPr lang="en-US" altLang="zh-TW" sz="1600" dirty="0" err="1"/>
              <a:t>Birriel</a:t>
            </a:r>
            <a:r>
              <a:rPr lang="en-US" altLang="zh-TW" sz="1600" dirty="0"/>
              <a:t>, 2015: </a:t>
            </a:r>
            <a:r>
              <a:rPr lang="en-US" altLang="zh-TW" sz="1600" dirty="0" smtClean="0"/>
              <a:t>Concurrent </a:t>
            </a:r>
            <a:r>
              <a:rPr lang="en-US" altLang="zh-TW" sz="1600" dirty="0"/>
              <a:t>Sensitivities of an </a:t>
            </a:r>
            <a:r>
              <a:rPr lang="en-US" altLang="zh-TW" sz="1600" dirty="0" smtClean="0"/>
              <a:t>	Idealized </a:t>
            </a:r>
            <a:r>
              <a:rPr lang="en-US" altLang="zh-TW" sz="1600" dirty="0"/>
              <a:t>Deep Convective Storm </a:t>
            </a:r>
            <a:r>
              <a:rPr lang="en-US" altLang="zh-TW" sz="1600" dirty="0" smtClean="0"/>
              <a:t>to </a:t>
            </a:r>
            <a:r>
              <a:rPr lang="en-US" altLang="zh-TW" sz="1600" dirty="0"/>
              <a:t>Parameterization of Microphysics, Horizontal Grid Resolution, </a:t>
            </a:r>
            <a:r>
              <a:rPr lang="en-US" altLang="zh-TW" sz="1600" dirty="0" smtClean="0"/>
              <a:t>	and </a:t>
            </a:r>
            <a:r>
              <a:rPr lang="en-US" altLang="zh-TW" sz="1600" dirty="0"/>
              <a:t>Environmental Static Stability. </a:t>
            </a:r>
            <a:r>
              <a:rPr lang="en-US" altLang="zh-TW" sz="1600" i="1" dirty="0"/>
              <a:t>Mon. </a:t>
            </a:r>
            <a:r>
              <a:rPr lang="en-US" altLang="zh-TW" sz="1600" i="1" dirty="0" err="1"/>
              <a:t>Wea</a:t>
            </a:r>
            <a:r>
              <a:rPr lang="en-US" altLang="zh-TW" sz="1600" i="1" dirty="0"/>
              <a:t>. Rev.</a:t>
            </a:r>
            <a:r>
              <a:rPr lang="en-US" altLang="zh-TW" sz="1600" dirty="0"/>
              <a:t>, </a:t>
            </a:r>
            <a:r>
              <a:rPr lang="en-US" altLang="zh-TW" sz="1600" b="1" dirty="0"/>
              <a:t>143</a:t>
            </a:r>
            <a:r>
              <a:rPr lang="en-US" altLang="zh-TW" sz="1600" dirty="0"/>
              <a:t>, </a:t>
            </a:r>
            <a:r>
              <a:rPr lang="en-US" altLang="zh-TW" sz="1600" dirty="0" smtClean="0"/>
              <a:t>2082–2104</a:t>
            </a:r>
            <a:r>
              <a:rPr lang="en-US" altLang="zh-TW" sz="1600" dirty="0"/>
              <a:t>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844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gradFill flip="none" rotWithShape="1">
            <a:gsLst>
              <a:gs pos="0">
                <a:srgbClr val="F7FAFD">
                  <a:alpha val="0"/>
                </a:srgbClr>
              </a:gs>
              <a:gs pos="58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/>
              <a:t>Cold pools &amp; convection organization</a:t>
            </a:r>
            <a:endParaRPr lang="zh-TW" altLang="en-US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380" y="1120464"/>
            <a:ext cx="2922592" cy="56116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550" y="1120464"/>
            <a:ext cx="2809830" cy="56116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922129" y="4202875"/>
            <a:ext cx="35304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c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731959" y="4220116"/>
            <a:ext cx="154260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Cold pool area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11970" t="47739" r="13561"/>
          <a:stretch/>
        </p:blipFill>
        <p:spPr>
          <a:xfrm>
            <a:off x="193184" y="3926313"/>
            <a:ext cx="3953814" cy="244936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12640" t="48102" r="12388" b="-1"/>
          <a:stretch/>
        </p:blipFill>
        <p:spPr>
          <a:xfrm>
            <a:off x="154547" y="1493949"/>
            <a:ext cx="4031088" cy="24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9" y="356705"/>
            <a:ext cx="5914286" cy="6247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624293" y="2189407"/>
                <a:ext cx="2489528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⁡(−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293" y="2189407"/>
                <a:ext cx="2489528" cy="289182"/>
              </a:xfrm>
              <a:prstGeom prst="rect">
                <a:avLst/>
              </a:prstGeom>
              <a:blipFill rotWithShape="0">
                <a:blip r:embed="rId3"/>
                <a:stretch>
                  <a:fillRect l="-1961" r="-2941" b="-29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624293" y="3773509"/>
                <a:ext cx="2741648" cy="599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𝑑𝐷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293" y="3773509"/>
                <a:ext cx="2741648" cy="599331"/>
              </a:xfrm>
              <a:prstGeom prst="rect">
                <a:avLst/>
              </a:prstGeom>
              <a:blipFill rotWithShape="0"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624293" y="2844113"/>
                <a:ext cx="3744743" cy="565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0.33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293" y="2844113"/>
                <a:ext cx="3744743" cy="5654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gradFill flip="none" rotWithShape="1">
            <a:gsLst>
              <a:gs pos="0">
                <a:srgbClr val="F7FAFD">
                  <a:alpha val="0"/>
                </a:srgbClr>
              </a:gs>
              <a:gs pos="58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/>
              <a:t>Conclusion </a:t>
            </a:r>
            <a:endParaRPr lang="zh-TW" altLang="en-US" b="1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48365298"/>
              </p:ext>
            </p:extLst>
          </p:nvPr>
        </p:nvGraphicFramePr>
        <p:xfrm>
          <a:off x="838200" y="0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9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7FAFD">
                  <a:alpha val="0"/>
                </a:srgbClr>
              </a:gs>
              <a:gs pos="58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US" altLang="zh-TW" b="1" dirty="0" smtClean="0"/>
              <a:t>Experiment Design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258"/>
          </a:xfrm>
        </p:spPr>
        <p:txBody>
          <a:bodyPr/>
          <a:lstStyle/>
          <a:p>
            <a:r>
              <a:rPr lang="en-US" altLang="zh-TW" dirty="0" smtClean="0"/>
              <a:t>Advanced Research WRF version 3.3.1</a:t>
            </a:r>
          </a:p>
          <a:p>
            <a:r>
              <a:rPr lang="en-US" altLang="zh-TW" dirty="0" smtClean="0"/>
              <a:t>Horizontal domain size: 80 km x 80 km</a:t>
            </a:r>
          </a:p>
          <a:p>
            <a:r>
              <a:rPr lang="en-US" altLang="zh-TW" dirty="0" smtClean="0"/>
              <a:t>75 vertical levels</a:t>
            </a: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68081"/>
              </p:ext>
            </p:extLst>
          </p:nvPr>
        </p:nvGraphicFramePr>
        <p:xfrm>
          <a:off x="838200" y="3645745"/>
          <a:ext cx="10092396" cy="28096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64132"/>
                <a:gridCol w="3364132"/>
                <a:gridCol w="3364132"/>
              </a:tblGrid>
              <a:tr h="4217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Parameterization of Microphysics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Horizontal Grid Resolution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Environmental Static Stability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42171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WSM6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 km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High CAPE</a:t>
                      </a:r>
                      <a:endParaRPr lang="zh-TW" altLang="en-US" dirty="0"/>
                    </a:p>
                  </a:txBody>
                  <a:tcPr/>
                </a:tc>
              </a:tr>
              <a:tr h="42171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Thompson (THO)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 km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Moderate</a:t>
                      </a:r>
                      <a:r>
                        <a:rPr lang="en-US" altLang="zh-TW" baseline="0" dirty="0" smtClean="0"/>
                        <a:t> CAPE</a:t>
                      </a:r>
                      <a:endParaRPr lang="zh-TW" altLang="en-US" dirty="0"/>
                    </a:p>
                  </a:txBody>
                  <a:tcPr/>
                </a:tc>
              </a:tr>
              <a:tr h="42171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Morrison (MORR)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 km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Low</a:t>
                      </a:r>
                      <a:r>
                        <a:rPr lang="en-US" altLang="zh-TW" baseline="0" dirty="0" smtClean="0"/>
                        <a:t> CAPE</a:t>
                      </a:r>
                      <a:endParaRPr lang="zh-TW" altLang="en-US" dirty="0"/>
                    </a:p>
                  </a:txBody>
                  <a:tcPr/>
                </a:tc>
              </a:tr>
              <a:tr h="421715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0.25 km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  <a:tr h="421715">
                <a:tc>
                  <a:txBody>
                    <a:bodyPr/>
                    <a:lstStyle/>
                    <a:p>
                      <a:pPr algn="ctr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0.125 km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3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7FAFD">
                  <a:alpha val="0"/>
                </a:srgbClr>
              </a:gs>
              <a:gs pos="58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US" altLang="zh-TW" b="1" dirty="0" smtClean="0"/>
              <a:t>Experiment Design</a:t>
            </a:r>
            <a:endParaRPr lang="zh-TW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37571"/>
            <a:ext cx="9971599" cy="12291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435333"/>
            <a:ext cx="3085714" cy="285714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379" y="3444857"/>
            <a:ext cx="3095238" cy="284761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560" y="3397238"/>
            <a:ext cx="3095238" cy="289523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838200" y="6301244"/>
            <a:ext cx="99715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Low CAPE (1543 JKg-1)                      Moderate CAPE (2715 JKg-1)                      High CAPE (4229 JKg-1)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58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7FAFD">
                  <a:alpha val="0"/>
                </a:srgbClr>
              </a:gs>
              <a:gs pos="58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US" altLang="zh-TW" b="1" dirty="0" smtClean="0"/>
              <a:t>Results – Overview 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3" y="1690688"/>
            <a:ext cx="5309382" cy="46867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25" y="1690688"/>
            <a:ext cx="5376696" cy="468672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119376" y="6377417"/>
            <a:ext cx="139653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l-GR" altLang="zh-TW" dirty="0" smtClean="0"/>
              <a:t>Δ</a:t>
            </a:r>
            <a:r>
              <a:rPr lang="en-US" altLang="zh-TW" dirty="0" smtClean="0"/>
              <a:t>x=0.125 km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8060687" y="6377417"/>
            <a:ext cx="98777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l-GR" altLang="zh-TW" dirty="0" smtClean="0"/>
              <a:t>Δ</a:t>
            </a:r>
            <a:r>
              <a:rPr lang="en-US" altLang="zh-TW" dirty="0" smtClean="0"/>
              <a:t>x=2 km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51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7FAFD">
                  <a:alpha val="0"/>
                </a:srgbClr>
              </a:gs>
              <a:gs pos="58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US" altLang="zh-TW" b="1" dirty="0" smtClean="0"/>
              <a:t>Results – Overview 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4670"/>
            <a:ext cx="4209611" cy="35374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45" y="1974669"/>
            <a:ext cx="3838038" cy="35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7FAFD">
                  <a:alpha val="0"/>
                </a:srgbClr>
              </a:gs>
              <a:gs pos="58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en-US" altLang="zh-TW" b="1" dirty="0" smtClean="0"/>
              <a:t>Bulk Water Budget &amp;</a:t>
            </a:r>
            <a:br>
              <a:rPr lang="en-US" altLang="zh-TW" b="1" dirty="0" smtClean="0"/>
            </a:br>
            <a:r>
              <a:rPr lang="en-US" altLang="zh-TW" b="1" dirty="0" smtClean="0"/>
              <a:t>Precipitation Efficiency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073082" y="2554098"/>
                <a:ext cx="33018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𝑃𝑅𝐸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𝐶𝑂𝑁𝐷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𝐸𝑉𝐴𝑃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𝑅𝐸𝑆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082" y="2554098"/>
                <a:ext cx="3301801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107" r="-129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763" y="90276"/>
            <a:ext cx="3641824" cy="6767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965295" y="3378678"/>
                <a:ext cx="3517373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𝑃𝑅𝐸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𝐶𝑂𝑁𝐷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𝐸𝑉𝐴𝑃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𝐶𝑂𝑁𝐷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𝑅𝐸𝑆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𝐶𝑂𝑁𝐷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95" y="3378678"/>
                <a:ext cx="3517373" cy="5204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4" y="1133344"/>
            <a:ext cx="3019748" cy="56116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022" y="1133344"/>
            <a:ext cx="3011360" cy="56116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382" y="1133343"/>
            <a:ext cx="6032366" cy="5611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631426" y="393615"/>
                <a:ext cx="33018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𝑃𝑅𝐸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𝐶𝑂𝑁𝐷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𝐸𝑉𝐴𝑃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𝑅𝐸𝑆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426" y="393615"/>
                <a:ext cx="330180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294" r="-1294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>
            <a:endCxn id="5" idx="0"/>
          </p:cNvCxnSpPr>
          <p:nvPr/>
        </p:nvCxnSpPr>
        <p:spPr>
          <a:xfrm flipH="1">
            <a:off x="1587148" y="739863"/>
            <a:ext cx="2200764" cy="3934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6" idx="0"/>
          </p:cNvCxnSpPr>
          <p:nvPr/>
        </p:nvCxnSpPr>
        <p:spPr>
          <a:xfrm flipH="1">
            <a:off x="4602702" y="739863"/>
            <a:ext cx="188239" cy="3934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5834130" y="739863"/>
            <a:ext cx="1687132" cy="39348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6807660" y="705238"/>
            <a:ext cx="2696948" cy="35885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3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022" y="1133344"/>
            <a:ext cx="3011360" cy="56116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382" y="1133343"/>
            <a:ext cx="6032366" cy="561169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2" y="1133343"/>
            <a:ext cx="2772755" cy="5615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159461" y="393615"/>
                <a:ext cx="33018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𝑃𝑅𝐸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𝐶𝑂𝑁𝐷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𝐸𝑉𝐴𝑃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𝑅𝐸𝑆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61" y="393615"/>
                <a:ext cx="330180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107" r="-1292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H="1">
            <a:off x="5130737" y="739863"/>
            <a:ext cx="188239" cy="3934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6362165" y="739863"/>
            <a:ext cx="1687132" cy="39348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7335695" y="705238"/>
            <a:ext cx="2696948" cy="35885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412" y="17136"/>
            <a:ext cx="2269519" cy="684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14053" y="271882"/>
                <a:ext cx="3517373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𝑃𝑅𝐸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𝐶𝑂𝑁𝐷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𝐸𝑉𝐴𝑃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𝐶𝑂𝑁𝐷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𝑅𝐸𝑆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𝐶𝑂𝑁𝐷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3" y="271882"/>
                <a:ext cx="3517373" cy="520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/>
          <p:cNvCxnSpPr/>
          <p:nvPr/>
        </p:nvCxnSpPr>
        <p:spPr>
          <a:xfrm>
            <a:off x="283335" y="739863"/>
            <a:ext cx="515155" cy="39348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gradFill flip="none" rotWithShape="1">
            <a:gsLst>
              <a:gs pos="0">
                <a:srgbClr val="F7FAFD">
                  <a:alpha val="0"/>
                </a:srgbClr>
              </a:gs>
              <a:gs pos="5800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/>
              <a:t>Condensation rate &amp; updraft mass flux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4" y="1133344"/>
            <a:ext cx="3019748" cy="56116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022" y="1133344"/>
            <a:ext cx="3011360" cy="561169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38200" y="4198513"/>
            <a:ext cx="54053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PRE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52624" y="4215754"/>
            <a:ext cx="75007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COND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902" y="1133343"/>
            <a:ext cx="2770922" cy="561169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683678" y="4215754"/>
            <a:ext cx="56938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[M</a:t>
            </a:r>
            <a:r>
              <a:rPr lang="en-US" altLang="zh-TW" baseline="-25000" dirty="0" smtClean="0"/>
              <a:t>f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997334" y="1343155"/>
            <a:ext cx="3117392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[M</a:t>
            </a:r>
            <a:r>
              <a:rPr lang="en-US" altLang="zh-TW" baseline="-25000" dirty="0" smtClean="0"/>
              <a:t>f</a:t>
            </a:r>
            <a:r>
              <a:rPr lang="en-US" altLang="zh-TW" dirty="0" smtClean="0"/>
              <a:t>]</a:t>
            </a:r>
          </a:p>
          <a:p>
            <a:r>
              <a:rPr lang="en-US" altLang="zh-TW" dirty="0" smtClean="0"/>
              <a:t>Vertically integrated convective</a:t>
            </a:r>
          </a:p>
          <a:p>
            <a:r>
              <a:rPr lang="en-US" altLang="zh-TW" dirty="0" smtClean="0"/>
              <a:t>updraft mass flux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130" y="1133343"/>
            <a:ext cx="2809830" cy="5611699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9656709" y="4215754"/>
            <a:ext cx="35304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</a:t>
            </a:r>
            <a:r>
              <a:rPr lang="en-US" altLang="zh-TW" baseline="-25000" dirty="0" smtClean="0"/>
              <a:t>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89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190</Words>
  <Application>Microsoft Office PowerPoint</Application>
  <PresentationFormat>寬螢幕</PresentationFormat>
  <Paragraphs>55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Cambria Math</vt:lpstr>
      <vt:lpstr>Office 佈景主題</vt:lpstr>
      <vt:lpstr>Concurrent Sensitivities of an Idealized Deep Convective Storm to Parameterization of Microphysics, Horizontal Grid Resolution, and Environmental Static Stability</vt:lpstr>
      <vt:lpstr>Experiment Design</vt:lpstr>
      <vt:lpstr>Experiment Design</vt:lpstr>
      <vt:lpstr>Results – Overview </vt:lpstr>
      <vt:lpstr>Results – Overview </vt:lpstr>
      <vt:lpstr>Bulk Water Budget &amp; Precipitation Efficiency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Concurrent Sensitivities of an Idealized Deep Convective Storm to Parameterization of Microphysics, Horizontal Grid Resolution, and Environmental Static Stability</dc:title>
  <dc:creator>Din Wu</dc:creator>
  <cp:lastModifiedBy>Din Wu</cp:lastModifiedBy>
  <cp:revision>31</cp:revision>
  <dcterms:created xsi:type="dcterms:W3CDTF">2015-11-17T08:52:39Z</dcterms:created>
  <dcterms:modified xsi:type="dcterms:W3CDTF">2015-11-26T03:56:49Z</dcterms:modified>
</cp:coreProperties>
</file>