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84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313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11" r:id="rId27"/>
    <p:sldId id="312" r:id="rId28"/>
    <p:sldId id="307" r:id="rId29"/>
    <p:sldId id="308" r:id="rId30"/>
    <p:sldId id="275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1" autoAdjust="0"/>
  </p:normalViewPr>
  <p:slideViewPr>
    <p:cSldViewPr>
      <p:cViewPr varScale="1">
        <p:scale>
          <a:sx n="72" d="100"/>
          <a:sy n="72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2015/12/24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100" dirty="0"/>
              <a:t>The Simulated Structure and Evolution of a </a:t>
            </a:r>
            <a:r>
              <a:rPr lang="en-US" altLang="zh-TW" sz="3100" dirty="0">
                <a:solidFill>
                  <a:srgbClr val="FF0000"/>
                </a:solidFill>
              </a:rPr>
              <a:t>Quasi-Idealized Warm-Season</a:t>
            </a:r>
            <a:br>
              <a:rPr lang="en-US" altLang="zh-TW" sz="3100" dirty="0">
                <a:solidFill>
                  <a:srgbClr val="FF0000"/>
                </a:solidFill>
              </a:rPr>
            </a:br>
            <a:r>
              <a:rPr lang="en-US" altLang="zh-TW" sz="3100" dirty="0">
                <a:solidFill>
                  <a:srgbClr val="FF0000"/>
                </a:solidFill>
              </a:rPr>
              <a:t>Convective System</a:t>
            </a:r>
            <a:r>
              <a:rPr lang="en-US" altLang="zh-TW" sz="3100" dirty="0"/>
              <a:t> with a </a:t>
            </a:r>
            <a:r>
              <a:rPr lang="en-US" altLang="zh-TW" sz="3100" dirty="0">
                <a:solidFill>
                  <a:srgbClr val="FF0000"/>
                </a:solidFill>
              </a:rPr>
              <a:t>Training Convective Line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Peters, J. M., and R. S. Schumacher, </a:t>
            </a:r>
            <a:r>
              <a:rPr lang="en-US" altLang="zh-TW" sz="1800" dirty="0" smtClean="0"/>
              <a:t>2015</a:t>
            </a:r>
          </a:p>
          <a:p>
            <a:r>
              <a:rPr lang="fr-FR" altLang="zh-TW" sz="1800" i="1" dirty="0"/>
              <a:t>J. Atmos. Sci., 72, 1987-2010.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2015/12/24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97" y="-22312"/>
            <a:ext cx="9516342" cy="70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3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composite </a:t>
            </a:r>
            <a:r>
              <a:rPr lang="en-US" altLang="zh-TW" dirty="0"/>
              <a:t>atmospheric </a:t>
            </a:r>
            <a:r>
              <a:rPr lang="en-US" altLang="zh-TW" dirty="0" smtClean="0"/>
              <a:t>progressions </a:t>
            </a:r>
            <a:r>
              <a:rPr lang="en-US" altLang="zh-TW" dirty="0" smtClean="0">
                <a:solidFill>
                  <a:srgbClr val="FF0000"/>
                </a:solidFill>
              </a:rPr>
              <a:t>spatially centered </a:t>
            </a:r>
            <a:r>
              <a:rPr lang="en-US" altLang="zh-TW" dirty="0">
                <a:solidFill>
                  <a:srgbClr val="FF0000"/>
                </a:solidFill>
              </a:rPr>
              <a:t>at the location of the </a:t>
            </a:r>
            <a:r>
              <a:rPr lang="en-US" altLang="zh-TW" dirty="0" smtClean="0">
                <a:solidFill>
                  <a:srgbClr val="FF0000"/>
                </a:solidFill>
              </a:rPr>
              <a:t>maximum 1-h </a:t>
            </a:r>
            <a:r>
              <a:rPr lang="en-US" altLang="zh-TW" dirty="0">
                <a:solidFill>
                  <a:srgbClr val="FF0000"/>
                </a:solidFill>
              </a:rPr>
              <a:t>precipitation accumulation </a:t>
            </a:r>
            <a:r>
              <a:rPr lang="en-US" altLang="zh-TW" dirty="0" smtClean="0"/>
              <a:t>and </a:t>
            </a:r>
            <a:r>
              <a:rPr lang="en-US" altLang="zh-TW" dirty="0"/>
              <a:t>temporally centered at the time of the </a:t>
            </a:r>
            <a:r>
              <a:rPr lang="en-US" altLang="zh-TW" dirty="0" smtClean="0"/>
              <a:t>maximum 1-h </a:t>
            </a:r>
            <a:r>
              <a:rPr lang="en-US" altLang="zh-TW" dirty="0"/>
              <a:t>accumulation.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45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2" y="177822"/>
            <a:ext cx="7462837" cy="634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617"/>
            <a:ext cx="762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14"/>
            <a:ext cx="7336000" cy="56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45224"/>
            <a:ext cx="36818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Control simulation    </a:t>
            </a:r>
          </a:p>
          <a:p>
            <a:r>
              <a:rPr lang="en-US" altLang="zh-TW" dirty="0" smtClean="0"/>
              <a:t>No microphysics simulation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73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9" y="1628800"/>
            <a:ext cx="9032371" cy="33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463"/>
            <a:ext cx="9145016" cy="149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9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Control </a:t>
            </a:r>
            <a:r>
              <a:rPr lang="en-US" altLang="zh-TW" dirty="0" smtClean="0"/>
              <a:t>simulation </a:t>
            </a:r>
            <a:r>
              <a:rPr lang="en-US" altLang="zh-TW" dirty="0" smtClean="0">
                <a:solidFill>
                  <a:srgbClr val="FF0000"/>
                </a:solidFill>
              </a:rPr>
              <a:t>(CNTL)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No microphysics </a:t>
            </a:r>
            <a:r>
              <a:rPr lang="en-US" altLang="zh-TW" dirty="0" smtClean="0"/>
              <a:t>simulation </a:t>
            </a:r>
            <a:r>
              <a:rPr lang="en-US" altLang="zh-TW" dirty="0" smtClean="0">
                <a:solidFill>
                  <a:srgbClr val="FF0000"/>
                </a:solidFill>
              </a:rPr>
              <a:t>(NOMP)</a:t>
            </a:r>
          </a:p>
          <a:p>
            <a:r>
              <a:rPr lang="en-US" altLang="zh-TW" dirty="0" smtClean="0"/>
              <a:t>to </a:t>
            </a:r>
            <a:r>
              <a:rPr lang="en-US" altLang="zh-TW" dirty="0"/>
              <a:t>assess the similarity between </a:t>
            </a:r>
            <a:r>
              <a:rPr lang="en-US" altLang="zh-TW" dirty="0" smtClean="0"/>
              <a:t>the simulated </a:t>
            </a:r>
            <a:r>
              <a:rPr lang="en-US" altLang="zh-TW" dirty="0"/>
              <a:t>environment and that of the composites </a:t>
            </a:r>
            <a:r>
              <a:rPr lang="en-US" altLang="zh-TW" dirty="0" smtClean="0"/>
              <a:t>and later </a:t>
            </a:r>
            <a:r>
              <a:rPr lang="en-US" altLang="zh-TW" dirty="0"/>
              <a:t>to define </a:t>
            </a:r>
            <a:r>
              <a:rPr lang="en-US" altLang="zh-TW" dirty="0">
                <a:solidFill>
                  <a:srgbClr val="FF0000"/>
                </a:solidFill>
              </a:rPr>
              <a:t>convective perturbation fields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3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810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primary mechanism for </a:t>
            </a:r>
            <a:r>
              <a:rPr lang="en-US" altLang="zh-TW" sz="2000" dirty="0">
                <a:solidFill>
                  <a:srgbClr val="FF0000"/>
                </a:solidFill>
              </a:rPr>
              <a:t>heavy rainfall generation </a:t>
            </a:r>
            <a:r>
              <a:rPr lang="en-US" altLang="zh-TW" sz="2000" dirty="0" smtClean="0">
                <a:solidFill>
                  <a:srgbClr val="FF0000"/>
                </a:solidFill>
              </a:rPr>
              <a:t>in MCS </a:t>
            </a:r>
            <a:r>
              <a:rPr lang="en-US" altLang="zh-TW" sz="2000" dirty="0"/>
              <a:t>involves the </a:t>
            </a:r>
            <a:r>
              <a:rPr lang="en-US" altLang="zh-TW" sz="2000" dirty="0" smtClean="0"/>
              <a:t>continuous motion </a:t>
            </a:r>
            <a:r>
              <a:rPr lang="en-US" altLang="zh-TW" sz="2000" dirty="0"/>
              <a:t>of individual convective elements within </a:t>
            </a:r>
            <a:r>
              <a:rPr lang="en-US" altLang="zh-TW" sz="2000" dirty="0" smtClean="0"/>
              <a:t>the larger </a:t>
            </a:r>
            <a:r>
              <a:rPr lang="en-US" altLang="zh-TW" sz="2000" dirty="0"/>
              <a:t>convective system over a fixed geographic </a:t>
            </a:r>
            <a:r>
              <a:rPr lang="en-US" altLang="zh-TW" sz="2000" dirty="0" smtClean="0"/>
              <a:t>region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en-US" altLang="zh-TW" sz="2000" dirty="0" smtClean="0"/>
              <a:t>Two processes—</a:t>
            </a:r>
            <a:r>
              <a:rPr lang="en-US" altLang="zh-TW" sz="2000" dirty="0" smtClean="0">
                <a:solidFill>
                  <a:srgbClr val="FF0000"/>
                </a:solidFill>
              </a:rPr>
              <a:t>training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</a:t>
            </a:r>
            <a:r>
              <a:rPr lang="en-US" altLang="zh-TW" sz="2000" dirty="0" err="1">
                <a:solidFill>
                  <a:srgbClr val="FF0000"/>
                </a:solidFill>
              </a:rPr>
              <a:t>backbuilding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Training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involves a </a:t>
            </a:r>
            <a:r>
              <a:rPr lang="en-US" altLang="zh-TW" sz="2000" dirty="0" smtClean="0"/>
              <a:t>convective line </a:t>
            </a:r>
            <a:r>
              <a:rPr lang="en-US" altLang="zh-TW" sz="2000" dirty="0"/>
              <a:t>comprised of smaller convective-scale </a:t>
            </a:r>
            <a:r>
              <a:rPr lang="en-US" altLang="zh-TW" sz="2000" dirty="0" smtClean="0"/>
              <a:t>updrafts that </a:t>
            </a:r>
            <a:r>
              <a:rPr lang="en-US" altLang="zh-TW" sz="2000" dirty="0">
                <a:solidFill>
                  <a:srgbClr val="FF0000"/>
                </a:solidFill>
              </a:rPr>
              <a:t>move in a line-parallel direction</a:t>
            </a:r>
            <a:r>
              <a:rPr lang="en-US" altLang="zh-TW" sz="2000" dirty="0"/>
              <a:t>, resulting in </a:t>
            </a:r>
            <a:r>
              <a:rPr lang="en-US" altLang="zh-TW" sz="2000" dirty="0" smtClean="0"/>
              <a:t>their repeated </a:t>
            </a:r>
            <a:r>
              <a:rPr lang="en-US" altLang="zh-TW" sz="2000" dirty="0"/>
              <a:t>motion over a fixed geographic </a:t>
            </a:r>
            <a:r>
              <a:rPr lang="en-US" altLang="zh-TW" sz="2000" dirty="0" smtClean="0"/>
              <a:t>region</a:t>
            </a:r>
          </a:p>
          <a:p>
            <a:endParaRPr lang="en-US" altLang="zh-TW" sz="2000" dirty="0"/>
          </a:p>
          <a:p>
            <a:r>
              <a:rPr lang="en-US" altLang="zh-TW" sz="2000" dirty="0" err="1">
                <a:solidFill>
                  <a:srgbClr val="FF0000"/>
                </a:solidFill>
              </a:rPr>
              <a:t>Backbuilding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involves the </a:t>
            </a:r>
            <a:r>
              <a:rPr lang="en-US" altLang="zh-TW" sz="2000" dirty="0"/>
              <a:t>repeated </a:t>
            </a:r>
            <a:r>
              <a:rPr lang="en-US" altLang="zh-TW" sz="2000" dirty="0">
                <a:solidFill>
                  <a:srgbClr val="FF0000"/>
                </a:solidFill>
              </a:rPr>
              <a:t>upstream </a:t>
            </a:r>
            <a:r>
              <a:rPr lang="en-US" altLang="zh-TW" sz="2000" dirty="0" smtClean="0">
                <a:solidFill>
                  <a:srgbClr val="FF0000"/>
                </a:solidFill>
              </a:rPr>
              <a:t>redevelopment </a:t>
            </a:r>
            <a:r>
              <a:rPr lang="en-US" altLang="zh-TW" sz="2000" dirty="0" smtClean="0"/>
              <a:t>of </a:t>
            </a:r>
            <a:r>
              <a:rPr lang="en-US" altLang="zh-TW" sz="2000" dirty="0"/>
              <a:t>convective updrafts, resulting in a </a:t>
            </a:r>
            <a:r>
              <a:rPr lang="en-US" altLang="zh-TW" sz="2000" dirty="0">
                <a:solidFill>
                  <a:srgbClr val="FF0000"/>
                </a:solidFill>
              </a:rPr>
              <a:t>near-zero </a:t>
            </a:r>
            <a:r>
              <a:rPr lang="en-US" altLang="zh-TW" sz="2000" dirty="0" smtClean="0">
                <a:solidFill>
                  <a:srgbClr val="FF0000"/>
                </a:solidFill>
              </a:rPr>
              <a:t>net motion </a:t>
            </a:r>
            <a:r>
              <a:rPr lang="en-US" altLang="zh-TW" sz="2000" dirty="0"/>
              <a:t>of the larger convective system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196"/>
            <a:ext cx="4536504" cy="677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86" y="1124744"/>
            <a:ext cx="9199685" cy="44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1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" y="548680"/>
            <a:ext cx="9039946" cy="588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0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48" y="260648"/>
            <a:ext cx="9178347" cy="62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006"/>
            <a:ext cx="9144000" cy="59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02575" cy="609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9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8" y="476672"/>
            <a:ext cx="9165058" cy="595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196"/>
            <a:ext cx="8358112" cy="66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6314"/>
            <a:ext cx="649877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622"/>
            <a:ext cx="6696744" cy="654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merry </a:t>
            </a:r>
            <a:r>
              <a:rPr lang="en-US" altLang="zh-TW" b="1" dirty="0" err="1"/>
              <a:t>christmas</a:t>
            </a:r>
            <a:r>
              <a:rPr lang="en-US" altLang="zh-TW" b="1" dirty="0"/>
              <a:t> and happy new year 2016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471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/>
          </a:p>
          <a:p>
            <a:endParaRPr lang="zh-TW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87950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7341"/>
            <a:ext cx="86067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sz="4400" dirty="0" smtClean="0"/>
              <a:t>small </a:t>
            </a:r>
            <a:r>
              <a:rPr lang="en-US" altLang="zh-TW" sz="4400" dirty="0"/>
              <a:t>spatial scales (of order </a:t>
            </a:r>
            <a:r>
              <a:rPr lang="en-US" altLang="zh-TW" sz="4400" dirty="0">
                <a:solidFill>
                  <a:srgbClr val="FF0000"/>
                </a:solidFill>
              </a:rPr>
              <a:t>10–100 km</a:t>
            </a:r>
            <a:r>
              <a:rPr lang="en-US" altLang="zh-TW" sz="4400" dirty="0" smtClean="0"/>
              <a:t>)</a:t>
            </a:r>
          </a:p>
          <a:p>
            <a:endParaRPr lang="en-US" altLang="zh-TW" sz="4400" dirty="0"/>
          </a:p>
          <a:p>
            <a:pPr marL="0" indent="0">
              <a:buNone/>
            </a:pPr>
            <a:endParaRPr lang="en-US" altLang="zh-TW" sz="4400" dirty="0" smtClean="0"/>
          </a:p>
          <a:p>
            <a:r>
              <a:rPr lang="en-US" altLang="zh-TW" sz="4400" dirty="0" err="1"/>
              <a:t>meso</a:t>
            </a:r>
            <a:r>
              <a:rPr lang="en-US" altLang="zh-TW" sz="4400" dirty="0"/>
              <a:t>-a-to-synoptic scale</a:t>
            </a:r>
            <a:r>
              <a:rPr lang="en-US" altLang="zh-TW" sz="4400" dirty="0">
                <a:solidFill>
                  <a:srgbClr val="FF0000"/>
                </a:solidFill>
              </a:rPr>
              <a:t>(&gt;</a:t>
            </a:r>
            <a:r>
              <a:rPr lang="en-US" altLang="zh-TW" sz="4400" dirty="0" smtClean="0">
                <a:solidFill>
                  <a:srgbClr val="FF0000"/>
                </a:solidFill>
              </a:rPr>
              <a:t>200km)phenomena</a:t>
            </a:r>
          </a:p>
          <a:p>
            <a:pPr marL="0" indent="0">
              <a:buNone/>
            </a:pPr>
            <a:r>
              <a:rPr lang="en-US" altLang="zh-TW" sz="4400" dirty="0"/>
              <a:t> </a:t>
            </a:r>
            <a:r>
              <a:rPr lang="en-US" altLang="zh-TW" sz="4400" dirty="0" smtClean="0"/>
              <a:t>           low-level </a:t>
            </a:r>
            <a:r>
              <a:rPr lang="en-US" altLang="zh-TW" sz="4400" dirty="0">
                <a:solidFill>
                  <a:srgbClr val="FF0000"/>
                </a:solidFill>
              </a:rPr>
              <a:t>warm-air advection 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dirty="0" smtClean="0">
                <a:solidFill>
                  <a:srgbClr val="FF0000"/>
                </a:solidFill>
              </a:rPr>
              <a:t>            convergence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along </a:t>
            </a:r>
            <a:r>
              <a:rPr lang="en-US" altLang="zh-TW" sz="4400" dirty="0" smtClean="0"/>
              <a:t>the nose </a:t>
            </a:r>
            <a:r>
              <a:rPr lang="en-US" altLang="zh-TW" sz="4400" dirty="0"/>
              <a:t>of a low-level </a:t>
            </a:r>
            <a:r>
              <a:rPr lang="en-US" altLang="zh-TW" sz="4400" dirty="0" smtClean="0"/>
              <a:t>jet</a:t>
            </a:r>
          </a:p>
          <a:p>
            <a:pPr marL="0" indent="0">
              <a:buNone/>
            </a:pPr>
            <a:r>
              <a:rPr lang="en-US" altLang="zh-TW" sz="4400" dirty="0"/>
              <a:t> </a:t>
            </a:r>
            <a:r>
              <a:rPr lang="en-US" altLang="zh-TW" sz="4400" dirty="0" smtClean="0"/>
              <a:t>           a </a:t>
            </a:r>
            <a:r>
              <a:rPr lang="en-US" altLang="zh-TW" sz="4400" dirty="0"/>
              <a:t>supply of low-level </a:t>
            </a:r>
            <a:r>
              <a:rPr lang="en-US" altLang="zh-TW" sz="4400" dirty="0" smtClean="0">
                <a:solidFill>
                  <a:srgbClr val="FF0000"/>
                </a:solidFill>
              </a:rPr>
              <a:t>CAPE</a:t>
            </a:r>
          </a:p>
          <a:p>
            <a:pPr marL="0" indent="0">
              <a:buNone/>
            </a:pPr>
            <a:r>
              <a:rPr lang="en-US" altLang="zh-TW" sz="4400" dirty="0" smtClean="0"/>
              <a:t>            low-level </a:t>
            </a:r>
            <a:r>
              <a:rPr lang="en-US" altLang="zh-TW" sz="4400" dirty="0" smtClean="0">
                <a:solidFill>
                  <a:srgbClr val="FF0000"/>
                </a:solidFill>
              </a:rPr>
              <a:t>frontal circulations</a:t>
            </a:r>
          </a:p>
          <a:p>
            <a:pPr marL="0" indent="0">
              <a:buNone/>
            </a:pPr>
            <a:r>
              <a:rPr lang="en-US" altLang="zh-TW" sz="4400" dirty="0" smtClean="0"/>
              <a:t>            upper-level</a:t>
            </a:r>
            <a:r>
              <a:rPr lang="en-US" altLang="zh-TW" sz="4400" dirty="0" smtClean="0">
                <a:solidFill>
                  <a:srgbClr val="FF0000"/>
                </a:solidFill>
              </a:rPr>
              <a:t> </a:t>
            </a:r>
            <a:r>
              <a:rPr lang="en-US" altLang="zh-TW" sz="4400" dirty="0">
                <a:solidFill>
                  <a:srgbClr val="FF0000"/>
                </a:solidFill>
              </a:rPr>
              <a:t>jet </a:t>
            </a:r>
            <a:r>
              <a:rPr lang="en-US" altLang="zh-TW" sz="4400" dirty="0" smtClean="0">
                <a:solidFill>
                  <a:srgbClr val="FF0000"/>
                </a:solidFill>
              </a:rPr>
              <a:t>streaks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46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isolated convective systems within </a:t>
            </a:r>
            <a:r>
              <a:rPr lang="en-US" altLang="zh-TW" dirty="0" smtClean="0"/>
              <a:t>an </a:t>
            </a:r>
            <a:r>
              <a:rPr lang="en-US" altLang="zh-TW" dirty="0" smtClean="0">
                <a:solidFill>
                  <a:srgbClr val="FF0000"/>
                </a:solidFill>
              </a:rPr>
              <a:t>horizontally </a:t>
            </a:r>
            <a:r>
              <a:rPr lang="en-US" altLang="zh-TW" dirty="0">
                <a:solidFill>
                  <a:srgbClr val="FF0000"/>
                </a:solidFill>
              </a:rPr>
              <a:t>homogeneous </a:t>
            </a:r>
            <a:r>
              <a:rPr lang="en-US" altLang="zh-TW" dirty="0" smtClean="0"/>
              <a:t>thermodynamic and </a:t>
            </a:r>
            <a:r>
              <a:rPr lang="en-US" altLang="zh-TW" dirty="0"/>
              <a:t>kinematic </a:t>
            </a:r>
            <a:r>
              <a:rPr lang="en-US" altLang="zh-TW" dirty="0" smtClean="0"/>
              <a:t>environment</a:t>
            </a:r>
          </a:p>
          <a:p>
            <a:endParaRPr lang="en-US" altLang="zh-TW" dirty="0"/>
          </a:p>
          <a:p>
            <a:r>
              <a:rPr lang="en-US" altLang="zh-TW" dirty="0"/>
              <a:t>Mahoney et al</a:t>
            </a:r>
            <a:r>
              <a:rPr lang="en-US" altLang="zh-TW" dirty="0" smtClean="0"/>
              <a:t>. (</a:t>
            </a:r>
            <a:r>
              <a:rPr lang="en-US" altLang="zh-TW" dirty="0"/>
              <a:t>2009) artificially constructed a zonal jet and </a:t>
            </a:r>
            <a:r>
              <a:rPr lang="en-US" altLang="zh-TW" dirty="0" smtClean="0"/>
              <a:t>associated </a:t>
            </a:r>
            <a:r>
              <a:rPr lang="en-US" altLang="zh-TW" dirty="0" err="1" smtClean="0"/>
              <a:t>baroclinic</a:t>
            </a:r>
            <a:r>
              <a:rPr lang="en-US" altLang="zh-TW" dirty="0" smtClean="0"/>
              <a:t> </a:t>
            </a:r>
            <a:r>
              <a:rPr lang="en-US" altLang="zh-TW" dirty="0"/>
              <a:t>zone by </a:t>
            </a:r>
            <a:r>
              <a:rPr lang="en-US" altLang="zh-TW" dirty="0">
                <a:solidFill>
                  <a:srgbClr val="FF0000"/>
                </a:solidFill>
              </a:rPr>
              <a:t>varying the </a:t>
            </a:r>
            <a:r>
              <a:rPr lang="en-US" altLang="zh-TW" dirty="0" err="1">
                <a:solidFill>
                  <a:srgbClr val="FF0000"/>
                </a:solidFill>
              </a:rPr>
              <a:t>meridional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tropospheric temperature </a:t>
            </a:r>
            <a:r>
              <a:rPr lang="en-US" altLang="zh-TW" dirty="0"/>
              <a:t>(and thus the </a:t>
            </a:r>
            <a:r>
              <a:rPr lang="en-US" altLang="zh-TW" dirty="0" err="1"/>
              <a:t>meridional</a:t>
            </a:r>
            <a:r>
              <a:rPr lang="en-US" altLang="zh-TW" dirty="0"/>
              <a:t> pressure and </a:t>
            </a:r>
            <a:r>
              <a:rPr lang="en-US" altLang="zh-TW" dirty="0" smtClean="0"/>
              <a:t>wind fields ), </a:t>
            </a:r>
            <a:r>
              <a:rPr lang="en-US" altLang="zh-TW" dirty="0" smtClean="0">
                <a:solidFill>
                  <a:srgbClr val="FF0000"/>
                </a:solidFill>
              </a:rPr>
              <a:t>while retaining </a:t>
            </a:r>
            <a:r>
              <a:rPr lang="en-US" altLang="zh-TW" dirty="0">
                <a:solidFill>
                  <a:srgbClr val="FF0000"/>
                </a:solidFill>
              </a:rPr>
              <a:t>zonal homogeneity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5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Coniglio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err="1" smtClean="0"/>
              <a:t>Stensrud</a:t>
            </a:r>
            <a:r>
              <a:rPr lang="en-US" altLang="zh-TW" dirty="0" smtClean="0"/>
              <a:t> (2001</a:t>
            </a:r>
            <a:r>
              <a:rPr lang="en-US" altLang="zh-TW" dirty="0"/>
              <a:t>) </a:t>
            </a:r>
            <a:r>
              <a:rPr lang="en-US" altLang="zh-TW" dirty="0" smtClean="0"/>
              <a:t> constructing a </a:t>
            </a:r>
            <a:r>
              <a:rPr lang="en-US" altLang="zh-TW" dirty="0"/>
              <a:t>large-scale environment from </a:t>
            </a:r>
            <a:r>
              <a:rPr lang="en-US" altLang="zh-TW" dirty="0">
                <a:solidFill>
                  <a:srgbClr val="FF0000"/>
                </a:solidFill>
              </a:rPr>
              <a:t>composite </a:t>
            </a:r>
            <a:r>
              <a:rPr lang="en-US" altLang="zh-TW" dirty="0" smtClean="0">
                <a:solidFill>
                  <a:srgbClr val="FF0000"/>
                </a:solidFill>
              </a:rPr>
              <a:t>atmospheric fields</a:t>
            </a:r>
            <a:r>
              <a:rPr lang="en-US" altLang="zh-TW" dirty="0" smtClean="0"/>
              <a:t> =&gt; </a:t>
            </a:r>
            <a:r>
              <a:rPr lang="en-US" altLang="zh-TW" dirty="0" smtClean="0">
                <a:solidFill>
                  <a:srgbClr val="FF0000"/>
                </a:solidFill>
              </a:rPr>
              <a:t>both </a:t>
            </a:r>
            <a:r>
              <a:rPr lang="en-US" altLang="zh-TW" dirty="0">
                <a:solidFill>
                  <a:srgbClr val="FF0000"/>
                </a:solidFill>
              </a:rPr>
              <a:t>zonal and </a:t>
            </a:r>
            <a:r>
              <a:rPr lang="en-US" altLang="zh-TW" dirty="0" err="1" smtClean="0">
                <a:solidFill>
                  <a:srgbClr val="FF0000"/>
                </a:solidFill>
              </a:rPr>
              <a:t>meridional</a:t>
            </a:r>
            <a:r>
              <a:rPr lang="en-US" altLang="zh-TW" dirty="0" smtClean="0">
                <a:solidFill>
                  <a:srgbClr val="FF0000"/>
                </a:solidFill>
              </a:rPr>
              <a:t> inhomogeneity!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</a:t>
            </a:r>
            <a:r>
              <a:rPr lang="en-US" altLang="zh-TW" dirty="0" err="1" smtClean="0"/>
              <a:t>degign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rotated principal component </a:t>
            </a:r>
            <a:r>
              <a:rPr lang="en-US" altLang="zh-TW" dirty="0" smtClean="0"/>
              <a:t>analysis (RPCA)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synoptic</a:t>
            </a:r>
            <a:r>
              <a:rPr lang="en-US" altLang="zh-TW" dirty="0" smtClean="0"/>
              <a:t> type </a:t>
            </a:r>
            <a:r>
              <a:rPr lang="en-US" altLang="zh-TW" dirty="0"/>
              <a:t>events (24 cases) 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warm season </a:t>
            </a:r>
            <a:r>
              <a:rPr lang="en-US" altLang="zh-TW" dirty="0" smtClean="0"/>
              <a:t>type </a:t>
            </a:r>
            <a:r>
              <a:rPr lang="en-US" altLang="zh-TW" dirty="0"/>
              <a:t>events (26 cases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Time, forcing, </a:t>
            </a:r>
            <a:r>
              <a:rPr lang="en-US" altLang="zh-TW" dirty="0" err="1" smtClean="0"/>
              <a:t>traing&amp;backbuilding</a:t>
            </a:r>
            <a:r>
              <a:rPr lang="en-US" altLang="zh-TW" dirty="0" smtClean="0"/>
              <a:t>, ROD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dirty="0" smtClean="0"/>
              <a:t>earward </a:t>
            </a:r>
            <a:r>
              <a:rPr lang="en-US" altLang="zh-TW" dirty="0">
                <a:solidFill>
                  <a:srgbClr val="FF0000"/>
                </a:solidFill>
              </a:rPr>
              <a:t>O</a:t>
            </a:r>
            <a:r>
              <a:rPr lang="en-US" altLang="zh-TW" dirty="0" smtClean="0"/>
              <a:t>ff-boundary </a:t>
            </a:r>
            <a:r>
              <a:rPr lang="en-US" altLang="zh-TW" dirty="0">
                <a:solidFill>
                  <a:srgbClr val="FF0000"/>
                </a:solidFill>
              </a:rPr>
              <a:t>D</a:t>
            </a:r>
            <a:r>
              <a:rPr lang="en-US" altLang="zh-TW" dirty="0" smtClean="0"/>
              <a:t>evelopment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05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333</Words>
  <Application>Microsoft Office PowerPoint</Application>
  <PresentationFormat>如螢幕大小 (4:3)</PresentationFormat>
  <Paragraphs>54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 The Simulated Structure and Evolution of a Quasi-Idealized Warm-Season Convective System with a Training Convective Line</vt:lpstr>
      <vt:lpstr>Introduction</vt:lpstr>
      <vt:lpstr>PowerPoint 簡報</vt:lpstr>
      <vt:lpstr>PowerPoint 簡報</vt:lpstr>
      <vt:lpstr>PowerPoint 簡報</vt:lpstr>
      <vt:lpstr>Introduction</vt:lpstr>
      <vt:lpstr>Introduction</vt:lpstr>
      <vt:lpstr>Introduction</vt:lpstr>
      <vt:lpstr>Experiment degign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merry christmas and happy new year 2016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繆炯恩</cp:lastModifiedBy>
  <cp:revision>150</cp:revision>
  <dcterms:created xsi:type="dcterms:W3CDTF">2013-11-23T06:53:26Z</dcterms:created>
  <dcterms:modified xsi:type="dcterms:W3CDTF">2015-12-24T04:20:29Z</dcterms:modified>
</cp:coreProperties>
</file>