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9" r:id="rId4"/>
    <p:sldId id="270" r:id="rId5"/>
    <p:sldId id="258" r:id="rId6"/>
    <p:sldId id="259" r:id="rId7"/>
    <p:sldId id="267" r:id="rId8"/>
    <p:sldId id="268" r:id="rId9"/>
    <p:sldId id="260" r:id="rId10"/>
    <p:sldId id="271" r:id="rId11"/>
    <p:sldId id="272" r:id="rId12"/>
    <p:sldId id="261" r:id="rId13"/>
    <p:sldId id="262" r:id="rId14"/>
    <p:sldId id="273" r:id="rId15"/>
    <p:sldId id="263" r:id="rId16"/>
    <p:sldId id="274" r:id="rId17"/>
    <p:sldId id="264" r:id="rId18"/>
    <p:sldId id="265" r:id="rId19"/>
    <p:sldId id="266" r:id="rId2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C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82" autoAdjust="0"/>
    <p:restoredTop sz="94660"/>
  </p:normalViewPr>
  <p:slideViewPr>
    <p:cSldViewPr>
      <p:cViewPr>
        <p:scale>
          <a:sx n="84" d="100"/>
          <a:sy n="84" d="100"/>
        </p:scale>
        <p:origin x="-1824" y="-5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EE92F-9D4F-4117-9506-7F2BB9FB2D87}" type="datetimeFigureOut">
              <a:rPr lang="zh-TW" altLang="en-US" smtClean="0"/>
              <a:t>2015/10/27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A92FE-3F24-4A1E-9F50-FA22339B33D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2334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A92FE-3F24-4A1E-9F50-FA22339B33D3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7020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2015/10/23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2015/10/23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2015/10/23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2015/10/23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2015/10/23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2015/10/23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2015/10/23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2015/10/23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2015/10/23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2015/10/23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2015/10/23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2015/10/23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1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0.pn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593454" y="1313609"/>
            <a:ext cx="8064896" cy="424847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剪去單一角落矩形 6"/>
          <p:cNvSpPr/>
          <p:nvPr/>
        </p:nvSpPr>
        <p:spPr>
          <a:xfrm flipV="1">
            <a:off x="755097" y="4293096"/>
            <a:ext cx="7776864" cy="1152128"/>
          </a:xfrm>
          <a:prstGeom prst="snip1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剪去單一角落矩形 5"/>
          <p:cNvSpPr/>
          <p:nvPr/>
        </p:nvSpPr>
        <p:spPr>
          <a:xfrm>
            <a:off x="755576" y="1412776"/>
            <a:ext cx="7776864" cy="2880320"/>
          </a:xfrm>
          <a:prstGeom prst="snip1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1"/>
          <p:cNvSpPr>
            <a:spLocks noGrp="1"/>
          </p:cNvSpPr>
          <p:nvPr>
            <p:ph type="ctrTitle"/>
          </p:nvPr>
        </p:nvSpPr>
        <p:spPr>
          <a:xfrm>
            <a:off x="683568" y="2132856"/>
            <a:ext cx="7772400" cy="1470025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altLang="zh-TW" sz="36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anose="020B0706030402020204" pitchFamily="34" charset="0"/>
                <a:cs typeface="Arabic Typesetting" panose="03020402040406030203" pitchFamily="66" charset="-78"/>
              </a:rPr>
              <a:t>The More Rain, the Better the Model Performs-The Dependency of Quantitative Precipitation Forecast  Skill on Rainfall Amount for Typhoons in Taiwan</a:t>
            </a:r>
            <a:endParaRPr lang="zh-TW" altLang="en-US" sz="36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anose="020B070603040202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5" name="副標題 2"/>
          <p:cNvSpPr>
            <a:spLocks noGrp="1"/>
          </p:cNvSpPr>
          <p:nvPr>
            <p:ph type="subTitle" idx="1"/>
          </p:nvPr>
        </p:nvSpPr>
        <p:spPr>
          <a:xfrm>
            <a:off x="1371600" y="4556720"/>
            <a:ext cx="6400800" cy="175260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altLang="zh-TW" sz="1400" dirty="0" smtClean="0">
                <a:solidFill>
                  <a:schemeClr val="bg1">
                    <a:lumMod val="95000"/>
                  </a:schemeClr>
                </a:solidFill>
                <a:latin typeface="Franklin Gothic Demi Cond" panose="020B0706030402020204" pitchFamily="34" charset="0"/>
                <a:cs typeface="Arabic Typesetting" panose="03020402040406030203" pitchFamily="66" charset="-78"/>
              </a:rPr>
              <a:t>CHUNG-CHIEH WANG</a:t>
            </a:r>
          </a:p>
          <a:p>
            <a:r>
              <a:rPr lang="en-US" altLang="zh-TW" sz="1400" dirty="0" smtClean="0">
                <a:solidFill>
                  <a:schemeClr val="bg1">
                    <a:lumMod val="95000"/>
                  </a:schemeClr>
                </a:solidFill>
                <a:latin typeface="Franklin Gothic Demi Cond" panose="020B0706030402020204" pitchFamily="34" charset="0"/>
                <a:cs typeface="Arabic Typesetting" panose="03020402040406030203" pitchFamily="66" charset="-78"/>
              </a:rPr>
              <a:t>Department  of  Earth Sciences, National Taiwan Normal University, Taipei, Taiwan</a:t>
            </a:r>
            <a:endParaRPr lang="zh-TW" altLang="en-US" sz="1400" dirty="0">
              <a:solidFill>
                <a:schemeClr val="bg1">
                  <a:lumMod val="95000"/>
                </a:schemeClr>
              </a:solidFill>
              <a:latin typeface="Franklin Gothic Demi Cond" panose="020B0706030402020204" pitchFamily="34" charset="0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5512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611560" y="240903"/>
            <a:ext cx="8130390" cy="6339632"/>
            <a:chOff x="611560" y="240903"/>
            <a:chExt cx="8130390" cy="6339632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19" t="12557" r="21112" b="13228"/>
            <a:stretch/>
          </p:blipFill>
          <p:spPr bwMode="auto">
            <a:xfrm>
              <a:off x="611560" y="548680"/>
              <a:ext cx="8130390" cy="6031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文字方塊 4"/>
            <p:cNvSpPr txBox="1"/>
            <p:nvPr/>
          </p:nvSpPr>
          <p:spPr>
            <a:xfrm>
              <a:off x="827584" y="240903"/>
              <a:ext cx="17531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b="1" dirty="0" smtClean="0"/>
                <a:t>Typhoon </a:t>
              </a:r>
              <a:r>
                <a:rPr lang="en-US" altLang="zh-TW" sz="1400" b="1" dirty="0" err="1" smtClean="0"/>
                <a:t>Saola</a:t>
              </a:r>
              <a:r>
                <a:rPr lang="en-US" altLang="zh-TW" sz="1400" b="1" dirty="0" smtClean="0"/>
                <a:t>(2012)</a:t>
              </a:r>
              <a:endParaRPr lang="zh-TW" altLang="en-US" sz="1400" b="1" dirty="0"/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3538908" y="260648"/>
              <a:ext cx="21250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b="1" dirty="0" smtClean="0"/>
                <a:t>Typhoon </a:t>
              </a:r>
              <a:r>
                <a:rPr lang="en-US" altLang="zh-TW" sz="1400" b="1" dirty="0" err="1" smtClean="0"/>
                <a:t>Nanmadol</a:t>
              </a:r>
              <a:r>
                <a:rPr lang="en-US" altLang="zh-TW" sz="1400" b="1" dirty="0" smtClean="0"/>
                <a:t>(2011)</a:t>
              </a:r>
              <a:endParaRPr lang="zh-TW" altLang="en-US" sz="1400" b="1" dirty="0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6228184" y="291093"/>
              <a:ext cx="18963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b="1" dirty="0" smtClean="0"/>
                <a:t>Typhoon </a:t>
              </a:r>
              <a:r>
                <a:rPr lang="en-US" altLang="zh-TW" sz="1400" b="1" dirty="0" err="1" smtClean="0"/>
                <a:t>Tembin</a:t>
              </a:r>
              <a:r>
                <a:rPr lang="en-US" altLang="zh-TW" sz="1400" b="1" dirty="0" smtClean="0"/>
                <a:t>(2012)</a:t>
              </a:r>
              <a:endParaRPr lang="zh-TW" altLang="en-US" sz="1400" b="1" dirty="0"/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251520" y="1202682"/>
            <a:ext cx="8687002" cy="4132266"/>
            <a:chOff x="251520" y="1202682"/>
            <a:chExt cx="8687002" cy="4132266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57" t="17072" r="12143" b="24939"/>
            <a:stretch/>
          </p:blipFill>
          <p:spPr bwMode="auto">
            <a:xfrm>
              <a:off x="251520" y="1556792"/>
              <a:ext cx="8687002" cy="37781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0" name="矩形 9"/>
            <p:cNvSpPr/>
            <p:nvPr/>
          </p:nvSpPr>
          <p:spPr>
            <a:xfrm>
              <a:off x="442492" y="1202682"/>
              <a:ext cx="18698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>
                  <a:solidFill>
                    <a:srgbClr val="FF0000"/>
                  </a:solidFill>
                </a:rPr>
                <a:t>(0 &lt; TS &lt;</a:t>
              </a:r>
              <a:r>
                <a:rPr lang="en-US" altLang="zh-TW" b="1" dirty="0" smtClean="0">
                  <a:solidFill>
                    <a:srgbClr val="C00000"/>
                  </a:solidFill>
                </a:rPr>
                <a:t>1</a:t>
              </a:r>
              <a:r>
                <a:rPr lang="en-US" altLang="zh-TW" b="1" dirty="0" smtClean="0">
                  <a:solidFill>
                    <a:srgbClr val="FF0000"/>
                  </a:solidFill>
                </a:rPr>
                <a:t>; </a:t>
              </a:r>
              <a:r>
                <a:rPr lang="en-US" altLang="zh-TW" b="1" dirty="0" smtClean="0">
                  <a:solidFill>
                    <a:srgbClr val="FF0000"/>
                  </a:solidFill>
                </a:rPr>
                <a:t>a/N%</a:t>
              </a:r>
              <a:r>
                <a:rPr lang="en-US" altLang="zh-TW" dirty="0" smtClean="0">
                  <a:solidFill>
                    <a:srgbClr val="FF0000"/>
                  </a:solidFill>
                </a:rPr>
                <a:t>) </a:t>
              </a:r>
              <a:endParaRPr lang="zh-TW" altLang="en-US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矩形 10"/>
                <p:cNvSpPr/>
                <p:nvPr/>
              </p:nvSpPr>
              <p:spPr>
                <a:xfrm>
                  <a:off x="4978996" y="1220302"/>
                  <a:ext cx="373275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TW" dirty="0">
                      <a:solidFill>
                        <a:srgbClr val="FF0000"/>
                      </a:solidFill>
                    </a:rPr>
                    <a:t>(0 &lt; </a:t>
                  </a:r>
                  <a:r>
                    <a:rPr lang="en-US" altLang="zh-TW" dirty="0" smtClean="0">
                      <a:solidFill>
                        <a:srgbClr val="FF0000"/>
                      </a:solidFill>
                    </a:rPr>
                    <a:t>BS </a:t>
                  </a:r>
                  <a:r>
                    <a:rPr lang="en-US" altLang="zh-TW" dirty="0">
                      <a:solidFill>
                        <a:srgbClr val="FF0000"/>
                      </a:solidFill>
                    </a:rPr>
                    <a:t>&lt; </a:t>
                  </a:r>
                  <a14:m>
                    <m:oMath xmlns:m="http://schemas.openxmlformats.org/officeDocument/2006/math"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∞</m:t>
                      </m:r>
                    </m:oMath>
                  </a14:m>
                  <a:r>
                    <a:rPr lang="en-US" altLang="zh-TW" dirty="0" smtClean="0">
                      <a:solidFill>
                        <a:srgbClr val="FF0000"/>
                      </a:solidFill>
                    </a:rPr>
                    <a:t>, BS = </a:t>
                  </a:r>
                  <a:r>
                    <a:rPr lang="en-US" altLang="zh-TW" b="1" dirty="0" smtClean="0">
                      <a:solidFill>
                        <a:srgbClr val="C00000"/>
                      </a:solidFill>
                    </a:rPr>
                    <a:t>1</a:t>
                  </a:r>
                  <a:r>
                    <a:rPr lang="en-US" altLang="zh-TW" b="1" dirty="0" smtClean="0">
                      <a:solidFill>
                        <a:srgbClr val="FF0000"/>
                      </a:solidFill>
                    </a:rPr>
                    <a:t> </a:t>
                  </a:r>
                  <a:r>
                    <a:rPr lang="en-US" altLang="zh-TW" dirty="0" smtClean="0">
                      <a:solidFill>
                        <a:srgbClr val="FF0000"/>
                      </a:solidFill>
                    </a:rPr>
                    <a:t>is the best; </a:t>
                  </a:r>
                  <a:r>
                    <a:rPr lang="en-US" altLang="zh-TW" dirty="0" smtClean="0">
                      <a:solidFill>
                        <a:srgbClr val="FF0000"/>
                      </a:solidFill>
                    </a:rPr>
                    <a:t>O/N%) </a:t>
                  </a:r>
                  <a:endParaRPr lang="zh-TW" altLang="en-US" dirty="0"/>
                </a:p>
              </p:txBody>
            </p:sp>
          </mc:Choice>
          <mc:Fallback>
            <p:sp>
              <p:nvSpPr>
                <p:cNvPr id="11" name="矩形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78996" y="1220302"/>
                  <a:ext cx="3732753" cy="36933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1471" t="-8197" r="-490" b="-2459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文字方塊 11"/>
            <p:cNvSpPr txBox="1"/>
            <p:nvPr/>
          </p:nvSpPr>
          <p:spPr>
            <a:xfrm>
              <a:off x="827584" y="1503764"/>
              <a:ext cx="1753172" cy="307777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TW" sz="1400" b="1" dirty="0" smtClean="0"/>
                <a:t>Typhoon </a:t>
              </a:r>
              <a:r>
                <a:rPr lang="en-US" altLang="zh-TW" sz="1400" b="1" dirty="0" err="1" smtClean="0"/>
                <a:t>Saola</a:t>
              </a:r>
              <a:r>
                <a:rPr lang="en-US" altLang="zh-TW" sz="1400" b="1" dirty="0" smtClean="0"/>
                <a:t>(2012)</a:t>
              </a:r>
              <a:endParaRPr lang="zh-TW" altLang="en-US" sz="1400" b="1" dirty="0"/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827584" y="2708920"/>
              <a:ext cx="2036904" cy="307777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TW" sz="1400" b="1" dirty="0" smtClean="0"/>
                <a:t>Typhoon </a:t>
              </a:r>
              <a:r>
                <a:rPr lang="en-US" altLang="zh-TW" sz="1400" b="1" dirty="0" err="1" smtClean="0"/>
                <a:t>Nnmadol</a:t>
              </a:r>
              <a:r>
                <a:rPr lang="en-US" altLang="zh-TW" sz="1400" b="1" dirty="0" smtClean="0"/>
                <a:t>(2011)</a:t>
              </a:r>
              <a:endParaRPr lang="zh-TW" altLang="en-US" sz="1400" b="1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827584" y="3933056"/>
              <a:ext cx="1896353" cy="307777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TW" sz="1400" b="1" dirty="0" smtClean="0"/>
                <a:t>Typhoon </a:t>
              </a:r>
              <a:r>
                <a:rPr lang="en-US" altLang="zh-TW" sz="1400" b="1" dirty="0" err="1" smtClean="0"/>
                <a:t>Tembin</a:t>
              </a:r>
              <a:r>
                <a:rPr lang="en-US" altLang="zh-TW" sz="1400" b="1" dirty="0" smtClean="0"/>
                <a:t>(2012)</a:t>
              </a:r>
              <a:endParaRPr lang="zh-TW" alt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52473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26218" y="527472"/>
            <a:ext cx="9089911" cy="5859165"/>
            <a:chOff x="26218" y="527472"/>
            <a:chExt cx="9089911" cy="5859165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95" t="10017" r="12032" b="7223"/>
            <a:stretch/>
          </p:blipFill>
          <p:spPr bwMode="auto">
            <a:xfrm>
              <a:off x="26218" y="734988"/>
              <a:ext cx="9089911" cy="5651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文字方塊 2"/>
            <p:cNvSpPr txBox="1"/>
            <p:nvPr/>
          </p:nvSpPr>
          <p:spPr>
            <a:xfrm>
              <a:off x="251520" y="527472"/>
              <a:ext cx="1947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b="1" dirty="0" smtClean="0"/>
                <a:t>Typhoon </a:t>
              </a:r>
              <a:r>
                <a:rPr lang="en-US" altLang="zh-TW" sz="1400" b="1" dirty="0" err="1" smtClean="0"/>
                <a:t>Meranti</a:t>
              </a:r>
              <a:r>
                <a:rPr lang="en-US" altLang="zh-TW" sz="1400" b="1" dirty="0" smtClean="0"/>
                <a:t>(2010)</a:t>
              </a:r>
              <a:endParaRPr lang="zh-TW" altLang="en-US" sz="1400" b="1" dirty="0"/>
            </a:p>
          </p:txBody>
        </p:sp>
        <p:sp>
          <p:nvSpPr>
            <p:cNvPr id="4" name="文字方塊 3"/>
            <p:cNvSpPr txBox="1"/>
            <p:nvPr/>
          </p:nvSpPr>
          <p:spPr>
            <a:xfrm>
              <a:off x="2339752" y="534517"/>
              <a:ext cx="18960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b="1" dirty="0" smtClean="0"/>
                <a:t>Typhoon </a:t>
              </a:r>
              <a:r>
                <a:rPr lang="en-US" altLang="zh-TW" sz="1400" b="1" dirty="0" err="1" smtClean="0"/>
                <a:t>Jelawat</a:t>
              </a:r>
              <a:r>
                <a:rPr lang="en-US" altLang="zh-TW" sz="1400" b="1" dirty="0" smtClean="0"/>
                <a:t>(2012)</a:t>
              </a:r>
              <a:endParaRPr lang="zh-TW" altLang="en-US" sz="1400" b="1" dirty="0"/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4560555" y="541635"/>
              <a:ext cx="19232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b="1" dirty="0" smtClean="0"/>
                <a:t>Typhoon </a:t>
              </a:r>
              <a:r>
                <a:rPr lang="en-US" altLang="zh-TW" sz="1400" b="1" dirty="0" err="1" smtClean="0"/>
                <a:t>Doksuri</a:t>
              </a:r>
              <a:r>
                <a:rPr lang="en-US" altLang="zh-TW" sz="1400" b="1" dirty="0" smtClean="0"/>
                <a:t>(2012)</a:t>
              </a:r>
              <a:endParaRPr lang="zh-TW" altLang="en-US" sz="1400" b="1" dirty="0"/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6715348" y="540171"/>
              <a:ext cx="18304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b="1" dirty="0" smtClean="0"/>
                <a:t>Typhoon </a:t>
              </a:r>
              <a:r>
                <a:rPr lang="en-US" altLang="zh-TW" sz="1400" b="1" dirty="0" err="1" smtClean="0"/>
                <a:t>Muifa</a:t>
              </a:r>
              <a:r>
                <a:rPr lang="en-US" altLang="zh-TW" sz="1400" b="1" dirty="0" smtClean="0"/>
                <a:t> (2011)</a:t>
              </a:r>
              <a:endParaRPr lang="zh-TW" altLang="en-US" sz="1400" b="1" dirty="0"/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165560" y="282951"/>
            <a:ext cx="8795642" cy="3002033"/>
            <a:chOff x="165560" y="1736268"/>
            <a:chExt cx="8795642" cy="3002033"/>
          </a:xfrm>
        </p:grpSpPr>
        <p:grpSp>
          <p:nvGrpSpPr>
            <p:cNvPr id="7" name="群組 6"/>
            <p:cNvGrpSpPr/>
            <p:nvPr/>
          </p:nvGrpSpPr>
          <p:grpSpPr>
            <a:xfrm>
              <a:off x="165560" y="1736268"/>
              <a:ext cx="8795642" cy="3002033"/>
              <a:chOff x="165560" y="1736268"/>
              <a:chExt cx="8795642" cy="3002033"/>
            </a:xfrm>
          </p:grpSpPr>
          <p:pic>
            <p:nvPicPr>
              <p:cNvPr id="8195" name="Picture 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56" t="34615" r="8968" b="21834"/>
              <a:stretch/>
            </p:blipFill>
            <p:spPr bwMode="auto">
              <a:xfrm>
                <a:off x="165560" y="2060848"/>
                <a:ext cx="8795642" cy="267745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9" name="文字方塊 8"/>
              <p:cNvSpPr txBox="1"/>
              <p:nvPr/>
            </p:nvSpPr>
            <p:spPr>
              <a:xfrm>
                <a:off x="838315" y="2049808"/>
                <a:ext cx="1947906" cy="307777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400" b="1" dirty="0" smtClean="0"/>
                  <a:t>Typhoon </a:t>
                </a:r>
                <a:r>
                  <a:rPr lang="en-US" altLang="zh-TW" sz="1400" b="1" dirty="0" err="1" smtClean="0"/>
                  <a:t>Meranti</a:t>
                </a:r>
                <a:r>
                  <a:rPr lang="en-US" altLang="zh-TW" sz="1400" b="1" dirty="0" smtClean="0"/>
                  <a:t>(2010)</a:t>
                </a:r>
                <a:endParaRPr lang="zh-TW" altLang="en-US" sz="1400" b="1" dirty="0"/>
              </a:p>
            </p:txBody>
          </p:sp>
          <p:sp>
            <p:nvSpPr>
              <p:cNvPr id="10" name="文字方塊 9"/>
              <p:cNvSpPr txBox="1"/>
              <p:nvPr/>
            </p:nvSpPr>
            <p:spPr>
              <a:xfrm>
                <a:off x="5292080" y="2062683"/>
                <a:ext cx="1896096" cy="307777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400" b="1" dirty="0" smtClean="0"/>
                  <a:t>Typhoon </a:t>
                </a:r>
                <a:r>
                  <a:rPr lang="en-US" altLang="zh-TW" sz="1400" b="1" dirty="0" err="1" smtClean="0"/>
                  <a:t>Jelawat</a:t>
                </a:r>
                <a:r>
                  <a:rPr lang="en-US" altLang="zh-TW" sz="1400" b="1" dirty="0" smtClean="0"/>
                  <a:t>(2012)</a:t>
                </a:r>
                <a:endParaRPr lang="zh-TW" altLang="en-US" sz="1400" b="1" dirty="0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442492" y="1736268"/>
                <a:ext cx="186987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dirty="0">
                    <a:solidFill>
                      <a:srgbClr val="FF0000"/>
                    </a:solidFill>
                  </a:rPr>
                  <a:t>(0 &lt; TS &lt;</a:t>
                </a:r>
                <a:r>
                  <a:rPr lang="en-US" altLang="zh-TW" b="1" dirty="0" smtClean="0">
                    <a:solidFill>
                      <a:srgbClr val="C00000"/>
                    </a:solidFill>
                  </a:rPr>
                  <a:t>1</a:t>
                </a:r>
                <a:r>
                  <a:rPr lang="en-US" altLang="zh-TW" b="1" dirty="0" smtClean="0">
                    <a:solidFill>
                      <a:srgbClr val="FF0000"/>
                    </a:solidFill>
                  </a:rPr>
                  <a:t>; </a:t>
                </a:r>
                <a:r>
                  <a:rPr lang="en-US" altLang="zh-TW" b="1" dirty="0" smtClean="0">
                    <a:solidFill>
                      <a:srgbClr val="FF0000"/>
                    </a:solidFill>
                  </a:rPr>
                  <a:t>a/N%</a:t>
                </a:r>
                <a:r>
                  <a:rPr lang="en-US" altLang="zh-TW" dirty="0" smtClean="0">
                    <a:solidFill>
                      <a:srgbClr val="FF0000"/>
                    </a:solidFill>
                  </a:rPr>
                  <a:t>) </a:t>
                </a:r>
                <a:endParaRPr lang="zh-TW" altLang="en-US" dirty="0"/>
              </a:p>
            </p:txBody>
          </p:sp>
        </p:grpSp>
        <p:sp>
          <p:nvSpPr>
            <p:cNvPr id="14" name="文字方塊 13"/>
            <p:cNvSpPr txBox="1"/>
            <p:nvPr/>
          </p:nvSpPr>
          <p:spPr>
            <a:xfrm>
              <a:off x="824658" y="3266412"/>
              <a:ext cx="1923219" cy="307777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TW" sz="1400" b="1" dirty="0" smtClean="0"/>
                <a:t>Typhoon </a:t>
              </a:r>
              <a:r>
                <a:rPr lang="en-US" altLang="zh-TW" sz="1400" b="1" dirty="0" err="1" smtClean="0"/>
                <a:t>Doksuri</a:t>
              </a:r>
              <a:r>
                <a:rPr lang="en-US" altLang="zh-TW" sz="1400" b="1" dirty="0" smtClean="0"/>
                <a:t>(2012)</a:t>
              </a:r>
              <a:endParaRPr lang="zh-TW" altLang="en-US" sz="1400" b="1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5333851" y="3264948"/>
              <a:ext cx="1830437" cy="307777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TW" sz="1400" b="1" dirty="0" smtClean="0"/>
                <a:t>Typhoon </a:t>
              </a:r>
              <a:r>
                <a:rPr lang="en-US" altLang="zh-TW" sz="1400" b="1" dirty="0" err="1" smtClean="0"/>
                <a:t>Muifa</a:t>
              </a:r>
              <a:r>
                <a:rPr lang="en-US" altLang="zh-TW" sz="1400" b="1" dirty="0" smtClean="0"/>
                <a:t> (2011)</a:t>
              </a:r>
              <a:endParaRPr lang="zh-TW" altLang="en-US" sz="1400" b="1" dirty="0"/>
            </a:p>
          </p:txBody>
        </p:sp>
      </p:grpSp>
      <p:sp>
        <p:nvSpPr>
          <p:cNvPr id="13" name="矩形 12"/>
          <p:cNvSpPr/>
          <p:nvPr/>
        </p:nvSpPr>
        <p:spPr>
          <a:xfrm>
            <a:off x="351993" y="3861048"/>
            <a:ext cx="8496944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TW" dirty="0"/>
              <a:t>From the ample examples above, a clear tendency </a:t>
            </a:r>
            <a:r>
              <a:rPr lang="en-US" altLang="zh-TW" dirty="0" smtClean="0"/>
              <a:t>for the </a:t>
            </a:r>
            <a:r>
              <a:rPr lang="en-US" altLang="zh-TW" dirty="0"/>
              <a:t>model to yield higher TS and perform better (out </a:t>
            </a:r>
            <a:r>
              <a:rPr lang="en-US" altLang="zh-TW" dirty="0" smtClean="0"/>
              <a:t>to 3 </a:t>
            </a:r>
            <a:r>
              <a:rPr lang="en-US" altLang="zh-TW" dirty="0"/>
              <a:t>days) when there is more overall rainfall brought </a:t>
            </a:r>
            <a:r>
              <a:rPr lang="en-US" altLang="zh-TW" dirty="0" smtClean="0"/>
              <a:t>by the </a:t>
            </a:r>
            <a:r>
              <a:rPr lang="en-US" altLang="zh-TW" dirty="0"/>
              <a:t>TC in Taiwan (and vice versa) is well </a:t>
            </a:r>
            <a:r>
              <a:rPr lang="en-US" altLang="zh-TW" dirty="0" smtClean="0"/>
              <a:t>demonstrated</a:t>
            </a:r>
            <a:r>
              <a:rPr lang="en-US" altLang="zh-TW" dirty="0" smtClean="0">
                <a:solidFill>
                  <a:srgbClr val="0070C0"/>
                </a:solidFill>
              </a:rPr>
              <a:t> (Section 5 and 6)</a:t>
            </a:r>
            <a:r>
              <a:rPr lang="en-US" altLang="zh-TW" dirty="0" smtClean="0"/>
              <a:t>.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42492" y="7101408"/>
            <a:ext cx="8496945" cy="1477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TW" dirty="0"/>
              <a:t>With O/N and H/N given, one also sees </a:t>
            </a:r>
            <a:r>
              <a:rPr lang="en-US" altLang="zh-TW" dirty="0" smtClean="0"/>
              <a:t>in  these </a:t>
            </a:r>
            <a:r>
              <a:rPr lang="en-US" altLang="zh-TW" dirty="0"/>
              <a:t>examples that although many scores for </a:t>
            </a:r>
            <a:r>
              <a:rPr lang="en-US" altLang="zh-TW" dirty="0" smtClean="0"/>
              <a:t>groups B–D</a:t>
            </a:r>
            <a:r>
              <a:rPr lang="en-US" altLang="zh-TW" dirty="0"/>
              <a:t>, which are essentially nonhazardous but </a:t>
            </a:r>
            <a:r>
              <a:rPr lang="en-US" altLang="zh-TW" dirty="0" smtClean="0"/>
              <a:t>account for </a:t>
            </a:r>
            <a:r>
              <a:rPr lang="en-US" altLang="zh-TW" dirty="0"/>
              <a:t>three-fourths of all segments (cf. Table 2), can </a:t>
            </a:r>
            <a:r>
              <a:rPr lang="en-US" altLang="zh-TW" dirty="0" smtClean="0"/>
              <a:t>be computed </a:t>
            </a:r>
            <a:r>
              <a:rPr lang="en-US" altLang="zh-TW" dirty="0"/>
              <a:t>over the range of 75–500mm, they are </a:t>
            </a:r>
            <a:r>
              <a:rPr lang="en-US" altLang="zh-TW" dirty="0" smtClean="0"/>
              <a:t>often obtained </a:t>
            </a:r>
            <a:r>
              <a:rPr lang="en-US" altLang="zh-TW" dirty="0"/>
              <a:t>with small samples </a:t>
            </a:r>
            <a:r>
              <a:rPr lang="en-US" altLang="zh-TW" dirty="0" smtClean="0"/>
              <a:t>especially </a:t>
            </a:r>
            <a:r>
              <a:rPr lang="en-US" altLang="zh-TW" dirty="0"/>
              <a:t>toward higher </a:t>
            </a:r>
            <a:r>
              <a:rPr lang="en-US" altLang="zh-TW" dirty="0" smtClean="0"/>
              <a:t>thresholds </a:t>
            </a:r>
            <a:r>
              <a:rPr lang="en-US" altLang="zh-TW" dirty="0"/>
              <a:t>and thus are of low statistical representativeness</a:t>
            </a:r>
            <a:r>
              <a:rPr lang="en-US" altLang="zh-TW" dirty="0" smtClean="0"/>
              <a:t>.</a:t>
            </a:r>
          </a:p>
        </p:txBody>
      </p:sp>
      <p:sp>
        <p:nvSpPr>
          <p:cNvPr id="17" name="矩形 16"/>
          <p:cNvSpPr/>
          <p:nvPr/>
        </p:nvSpPr>
        <p:spPr>
          <a:xfrm>
            <a:off x="351992" y="5075892"/>
            <a:ext cx="849694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TW" dirty="0"/>
              <a:t>We further explore the dependency of QPF skill on rainfall amount </a:t>
            </a:r>
            <a:r>
              <a:rPr lang="en-US" altLang="zh-TW" dirty="0" smtClean="0"/>
              <a:t>below.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1923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剪去單一角落矩形 4"/>
          <p:cNvSpPr/>
          <p:nvPr/>
        </p:nvSpPr>
        <p:spPr>
          <a:xfrm>
            <a:off x="332581" y="224852"/>
            <a:ext cx="8496944" cy="936104"/>
          </a:xfrm>
          <a:prstGeom prst="snip1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剪去單一角落矩形 3"/>
          <p:cNvSpPr/>
          <p:nvPr/>
        </p:nvSpPr>
        <p:spPr>
          <a:xfrm>
            <a:off x="251520" y="332656"/>
            <a:ext cx="8496944" cy="936104"/>
          </a:xfrm>
          <a:prstGeom prst="snip1Rect">
            <a:avLst>
              <a:gd name="adj" fmla="val 5000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600" b="1" dirty="0">
                <a:solidFill>
                  <a:srgbClr val="0070C0"/>
                </a:solidFill>
                <a:latin typeface="Franklin Gothic Demi Cond" panose="020B0706030402020204" pitchFamily="34" charset="0"/>
              </a:rPr>
              <a:t>T</a:t>
            </a:r>
            <a:r>
              <a:rPr lang="en-US" altLang="zh-TW" sz="3600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 Cond" panose="020B0706030402020204" pitchFamily="34" charset="0"/>
              </a:rPr>
              <a:t>he dependency of model QPF skills on </a:t>
            </a:r>
            <a:r>
              <a:rPr lang="en-US" altLang="zh-TW" sz="3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 Cond" panose="020B0706030402020204" pitchFamily="34" charset="0"/>
              </a:rPr>
              <a:t>rainfall</a:t>
            </a:r>
            <a:endParaRPr lang="zh-TW" altLang="en-US" sz="3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7" t="12333" r="33571" b="9277"/>
          <a:stretch/>
        </p:blipFill>
        <p:spPr bwMode="auto">
          <a:xfrm>
            <a:off x="150484" y="1319320"/>
            <a:ext cx="4034943" cy="5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495448" y="1196752"/>
            <a:ext cx="2277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(0 &lt; TS &lt;</a:t>
            </a:r>
            <a:r>
              <a:rPr lang="en-US" altLang="zh-TW" b="1" dirty="0" smtClean="0">
                <a:solidFill>
                  <a:srgbClr val="C00000"/>
                </a:solidFill>
              </a:rPr>
              <a:t>1</a:t>
            </a:r>
            <a:r>
              <a:rPr lang="en-US" altLang="zh-TW" dirty="0" smtClean="0">
                <a:solidFill>
                  <a:srgbClr val="FF0000"/>
                </a:solidFill>
              </a:rPr>
              <a:t>, group size) </a:t>
            </a:r>
            <a:endParaRPr lang="zh-TW" altLang="en-US" dirty="0"/>
          </a:p>
        </p:txBody>
      </p:sp>
      <p:grpSp>
        <p:nvGrpSpPr>
          <p:cNvPr id="8" name="群組 7"/>
          <p:cNvGrpSpPr/>
          <p:nvPr/>
        </p:nvGrpSpPr>
        <p:grpSpPr>
          <a:xfrm>
            <a:off x="4124542" y="1416968"/>
            <a:ext cx="4911954" cy="646331"/>
            <a:chOff x="386978" y="4252438"/>
            <a:chExt cx="8327393" cy="646331"/>
          </a:xfrm>
        </p:grpSpPr>
        <p:sp>
          <p:nvSpPr>
            <p:cNvPr id="9" name="剪去並圓角化單一角落矩形 8"/>
            <p:cNvSpPr/>
            <p:nvPr/>
          </p:nvSpPr>
          <p:spPr>
            <a:xfrm>
              <a:off x="386978" y="4365104"/>
              <a:ext cx="108000" cy="144000"/>
            </a:xfrm>
            <a:prstGeom prst="snip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587558" y="4252438"/>
              <a:ext cx="8126813" cy="64633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TW" b="1" dirty="0" smtClean="0"/>
                <a:t>Classify 99 segments: </a:t>
              </a:r>
              <a:r>
                <a:rPr lang="en-US" altLang="zh-TW" dirty="0" smtClean="0"/>
                <a:t>at least 50 rain gauges </a:t>
              </a:r>
            </a:p>
            <a:p>
              <a:r>
                <a:rPr lang="en-US" altLang="zh-TW" dirty="0" smtClean="0"/>
                <a:t>reaching</a:t>
              </a:r>
              <a:r>
                <a:rPr lang="en-US" altLang="zh-TW" b="1" dirty="0" smtClean="0"/>
                <a:t> </a:t>
              </a:r>
              <a:r>
                <a:rPr lang="en-US" altLang="zh-TW" b="1" dirty="0" smtClean="0">
                  <a:solidFill>
                    <a:srgbClr val="FF0000"/>
                  </a:solidFill>
                </a:rPr>
                <a:t>100, 50, 25mm and otherwise</a:t>
              </a:r>
              <a:r>
                <a:rPr lang="en-US" altLang="zh-TW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.  </a:t>
              </a:r>
              <a:endParaRPr lang="zh-TW" alt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4233258" y="3140968"/>
            <a:ext cx="480323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TW" dirty="0" smtClean="0"/>
              <a:t>The </a:t>
            </a:r>
            <a:r>
              <a:rPr lang="en-US" altLang="zh-TW" dirty="0"/>
              <a:t>model indeed performs significantly better </a:t>
            </a:r>
            <a:r>
              <a:rPr lang="en-US" altLang="zh-TW" dirty="0" smtClean="0"/>
              <a:t>in </a:t>
            </a:r>
            <a:r>
              <a:rPr lang="en-US" altLang="zh-TW" dirty="0"/>
              <a:t>forecasting </a:t>
            </a:r>
            <a:r>
              <a:rPr lang="en-US" altLang="zh-TW" b="1" dirty="0"/>
              <a:t>group A </a:t>
            </a:r>
            <a:r>
              <a:rPr lang="en-US" altLang="zh-TW" dirty="0"/>
              <a:t>when there </a:t>
            </a:r>
            <a:r>
              <a:rPr lang="en-US" altLang="zh-TW" dirty="0" smtClean="0"/>
              <a:t>is more rain.</a:t>
            </a:r>
            <a:endParaRPr lang="zh-TW" alt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6" t="30335" r="11666" b="50900"/>
          <a:stretch/>
        </p:blipFill>
        <p:spPr bwMode="auto">
          <a:xfrm>
            <a:off x="-468560" y="7101408"/>
            <a:ext cx="11491424" cy="161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字方塊 10"/>
          <p:cNvSpPr txBox="1"/>
          <p:nvPr/>
        </p:nvSpPr>
        <p:spPr>
          <a:xfrm>
            <a:off x="4233258" y="2276872"/>
            <a:ext cx="480323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Top 5 from group A: </a:t>
            </a:r>
            <a:r>
              <a:rPr lang="en-US" altLang="zh-TW" b="1" dirty="0" err="1" smtClean="0"/>
              <a:t>Fanapi</a:t>
            </a:r>
            <a:r>
              <a:rPr lang="en-US" altLang="zh-TW" dirty="0" smtClean="0"/>
              <a:t>(2010), </a:t>
            </a:r>
            <a:r>
              <a:rPr lang="en-US" altLang="zh-TW" b="1" dirty="0" err="1" smtClean="0"/>
              <a:t>Megi</a:t>
            </a:r>
            <a:r>
              <a:rPr lang="en-US" altLang="zh-TW" dirty="0" smtClean="0"/>
              <a:t>(2010),</a:t>
            </a:r>
          </a:p>
          <a:p>
            <a:r>
              <a:rPr lang="en-US" altLang="zh-TW" dirty="0" err="1" smtClean="0"/>
              <a:t>Nanmadol</a:t>
            </a:r>
            <a:r>
              <a:rPr lang="en-US" altLang="zh-TW" dirty="0" smtClean="0"/>
              <a:t>(2011), </a:t>
            </a:r>
            <a:r>
              <a:rPr lang="en-US" altLang="zh-TW" b="1" dirty="0" err="1" smtClean="0"/>
              <a:t>Saola</a:t>
            </a:r>
            <a:r>
              <a:rPr lang="en-US" altLang="zh-TW" dirty="0" smtClean="0"/>
              <a:t>(2012) and </a:t>
            </a:r>
            <a:r>
              <a:rPr lang="en-US" altLang="zh-TW" dirty="0" err="1" smtClean="0"/>
              <a:t>Tembin</a:t>
            </a:r>
            <a:r>
              <a:rPr lang="en-US" altLang="zh-TW" dirty="0" smtClean="0"/>
              <a:t>(2012).</a:t>
            </a:r>
            <a:endParaRPr lang="zh-TW" altLang="en-US" b="1" dirty="0"/>
          </a:p>
        </p:txBody>
      </p:sp>
      <p:sp>
        <p:nvSpPr>
          <p:cNvPr id="12" name="矩形 11"/>
          <p:cNvSpPr/>
          <p:nvPr/>
        </p:nvSpPr>
        <p:spPr>
          <a:xfrm>
            <a:off x="4257524" y="3962087"/>
            <a:ext cx="4778971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TW" dirty="0" smtClean="0"/>
              <a:t>The results here should also clarify some of the confusion in interpretation noted previously </a:t>
            </a:r>
            <a:r>
              <a:rPr lang="en-US" altLang="zh-TW" dirty="0" smtClean="0">
                <a:solidFill>
                  <a:srgbClr val="0070C0"/>
                </a:solidFill>
              </a:rPr>
              <a:t>(e.g., Walser and </a:t>
            </a:r>
            <a:r>
              <a:rPr lang="en-US" altLang="zh-TW" dirty="0" err="1" smtClean="0">
                <a:solidFill>
                  <a:srgbClr val="0070C0"/>
                </a:solidFill>
              </a:rPr>
              <a:t>Schär</a:t>
            </a:r>
            <a:r>
              <a:rPr lang="en-US" altLang="zh-TW" dirty="0" smtClean="0">
                <a:solidFill>
                  <a:srgbClr val="0070C0"/>
                </a:solidFill>
              </a:rPr>
              <a:t> 2004; Yuan et al. 2005)</a:t>
            </a:r>
            <a:r>
              <a:rPr lang="en-US" altLang="zh-TW" dirty="0" smtClean="0"/>
              <a:t>, as the scores tend to be </a:t>
            </a:r>
            <a:r>
              <a:rPr lang="en-US" altLang="zh-TW" b="1" dirty="0" smtClean="0"/>
              <a:t>lower toward higher thresholds </a:t>
            </a:r>
            <a:r>
              <a:rPr lang="en-US" altLang="zh-TW" dirty="0" smtClean="0"/>
              <a:t>in forecasts for an individual period but </a:t>
            </a:r>
            <a:r>
              <a:rPr lang="en-US" altLang="zh-TW" b="1" dirty="0" smtClean="0"/>
              <a:t>higher</a:t>
            </a:r>
            <a:r>
              <a:rPr lang="en-US" altLang="zh-TW" dirty="0" smtClean="0"/>
              <a:t> </a:t>
            </a:r>
            <a:r>
              <a:rPr lang="en-US" altLang="zh-TW" b="1" dirty="0" smtClean="0"/>
              <a:t>for more-rainy periods(larger rain-area sizes) </a:t>
            </a:r>
            <a:r>
              <a:rPr lang="en-US" altLang="zh-TW" dirty="0" smtClean="0"/>
              <a:t>that can also reach higher thresholds.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2598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剪去單一角落矩形 4"/>
          <p:cNvSpPr/>
          <p:nvPr/>
        </p:nvSpPr>
        <p:spPr>
          <a:xfrm>
            <a:off x="332581" y="224852"/>
            <a:ext cx="8496944" cy="936104"/>
          </a:xfrm>
          <a:prstGeom prst="snip1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剪去單一角落矩形 3"/>
          <p:cNvSpPr/>
          <p:nvPr/>
        </p:nvSpPr>
        <p:spPr>
          <a:xfrm>
            <a:off x="251520" y="332656"/>
            <a:ext cx="8496944" cy="936104"/>
          </a:xfrm>
          <a:prstGeom prst="snip1Rect">
            <a:avLst>
              <a:gd name="adj" fmla="val 5000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T</a:t>
            </a:r>
            <a:r>
              <a:rPr lang="en-US" altLang="zh-TW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Franklin Gothic Demi Cond" panose="020B0706030402020204" pitchFamily="34" charset="0"/>
              </a:rPr>
              <a:t>he origin of the </a:t>
            </a:r>
            <a:r>
              <a:rPr lang="en-US" altLang="zh-TW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ranklin Gothic Demi Cond" panose="020B0706030402020204" pitchFamily="34" charset="0"/>
              </a:rPr>
              <a:t>dependency</a:t>
            </a:r>
            <a:endParaRPr lang="zh-TW" altLang="en-US" sz="3600" dirty="0"/>
          </a:p>
        </p:txBody>
      </p:sp>
      <p:sp>
        <p:nvSpPr>
          <p:cNvPr id="6" name="矩形 5"/>
          <p:cNvSpPr/>
          <p:nvPr/>
        </p:nvSpPr>
        <p:spPr>
          <a:xfrm>
            <a:off x="251520" y="1558533"/>
            <a:ext cx="849694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TW" b="1" dirty="0" smtClean="0"/>
              <a:t>Is </a:t>
            </a:r>
            <a:r>
              <a:rPr lang="en-US" altLang="zh-TW" b="1" dirty="0"/>
              <a:t>the </a:t>
            </a:r>
            <a:r>
              <a:rPr lang="en-US" altLang="zh-TW" b="1" dirty="0" smtClean="0"/>
              <a:t>rain-area size </a:t>
            </a:r>
            <a:r>
              <a:rPr lang="en-US" altLang="zh-TW" b="1" dirty="0"/>
              <a:t>the only factor, or is the model indeed more </a:t>
            </a:r>
            <a:r>
              <a:rPr lang="en-US" altLang="zh-TW" b="1" dirty="0" smtClean="0"/>
              <a:t>skillful in </a:t>
            </a:r>
            <a:r>
              <a:rPr lang="en-US" altLang="zh-TW" b="1" dirty="0"/>
              <a:t>predicting larger events?</a:t>
            </a:r>
            <a:endParaRPr lang="zh-TW" altLang="en-US" b="1" dirty="0"/>
          </a:p>
        </p:txBody>
      </p:sp>
      <p:sp>
        <p:nvSpPr>
          <p:cNvPr id="7" name="文字方塊 6"/>
          <p:cNvSpPr txBox="1"/>
          <p:nvPr/>
        </p:nvSpPr>
        <p:spPr>
          <a:xfrm>
            <a:off x="251520" y="2492896"/>
            <a:ext cx="4329533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Classify 99 segments: </a:t>
            </a:r>
            <a:r>
              <a:rPr lang="en-US" altLang="zh-TW" dirty="0" smtClean="0"/>
              <a:t>coverage of 99%, 95%, </a:t>
            </a:r>
          </a:p>
          <a:p>
            <a:r>
              <a:rPr lang="en-US" altLang="zh-TW" dirty="0" smtClean="0"/>
              <a:t>90%-10% every 10%, 5% and 1%</a:t>
            </a:r>
            <a:r>
              <a:rPr lang="en-US" altLang="zh-TW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r>
              <a:rPr lang="en-US" altLang="zh-TW" dirty="0" smtClean="0">
                <a:sym typeface="Wingdings" panose="05000000000000000000" pitchFamily="2" charset="2"/>
              </a:rPr>
              <a:t> </a:t>
            </a:r>
            <a:r>
              <a:rPr lang="en-US" altLang="zh-TW" b="1" dirty="0" smtClean="0">
                <a:solidFill>
                  <a:srgbClr val="FF0000"/>
                </a:solidFill>
              </a:rPr>
              <a:t>the </a:t>
            </a:r>
            <a:r>
              <a:rPr lang="en-US" altLang="zh-TW" b="1" dirty="0">
                <a:solidFill>
                  <a:srgbClr val="FF0000"/>
                </a:solidFill>
              </a:rPr>
              <a:t>impact of rain-area size is </a:t>
            </a:r>
            <a:r>
              <a:rPr lang="en-US" altLang="zh-TW" b="1" dirty="0" smtClean="0">
                <a:solidFill>
                  <a:srgbClr val="FF0000"/>
                </a:solidFill>
              </a:rPr>
              <a:t>removed.</a:t>
            </a:r>
            <a:endParaRPr lang="zh-TW" altLang="en-US" dirty="0">
              <a:solidFill>
                <a:srgbClr val="FF0000"/>
              </a:solidFill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4716016" y="2439944"/>
            <a:ext cx="4212189" cy="4229416"/>
            <a:chOff x="4716016" y="2439944"/>
            <a:chExt cx="4212189" cy="4229416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49" t="16367" r="29841" b="14356"/>
            <a:stretch/>
          </p:blipFill>
          <p:spPr bwMode="auto">
            <a:xfrm>
              <a:off x="4716016" y="2439944"/>
              <a:ext cx="4212189" cy="4229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文字方塊 8"/>
            <p:cNvSpPr txBox="1"/>
            <p:nvPr/>
          </p:nvSpPr>
          <p:spPr>
            <a:xfrm>
              <a:off x="5004048" y="2893006"/>
              <a:ext cx="13635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b="1" dirty="0" smtClean="0"/>
                <a:t>Typhoon </a:t>
              </a:r>
              <a:r>
                <a:rPr lang="en-US" altLang="zh-TW" sz="1400" b="1" dirty="0" err="1" smtClean="0"/>
                <a:t>Fanapi</a:t>
              </a:r>
              <a:endParaRPr lang="en-US" altLang="zh-TW" sz="1400" b="1" dirty="0" smtClean="0"/>
            </a:p>
            <a:p>
              <a:r>
                <a:rPr lang="en-US" altLang="zh-TW" sz="1400" b="1" dirty="0" smtClean="0"/>
                <a:t>(2010)</a:t>
              </a:r>
              <a:endParaRPr lang="zh-TW" altLang="en-US" sz="1400" b="1" dirty="0"/>
            </a:p>
          </p:txBody>
        </p:sp>
      </p:grpSp>
      <p:sp>
        <p:nvSpPr>
          <p:cNvPr id="11" name="矩形 10"/>
          <p:cNvSpPr/>
          <p:nvPr/>
        </p:nvSpPr>
        <p:spPr>
          <a:xfrm>
            <a:off x="-5149080" y="3563087"/>
            <a:ext cx="4572000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altLang="zh-TW" dirty="0"/>
              <a:t>Thus, for the </a:t>
            </a:r>
            <a:r>
              <a:rPr lang="en-US" altLang="zh-TW" dirty="0" smtClean="0"/>
              <a:t>same areal </a:t>
            </a:r>
            <a:r>
              <a:rPr lang="en-US" altLang="zh-TW" dirty="0"/>
              <a:t>coverage, every </a:t>
            </a:r>
            <a:r>
              <a:rPr lang="en-US" altLang="zh-TW" dirty="0" smtClean="0"/>
              <a:t>segment </a:t>
            </a:r>
            <a:r>
              <a:rPr lang="en-US" altLang="zh-TW" dirty="0"/>
              <a:t>uses its own </a:t>
            </a:r>
            <a:r>
              <a:rPr lang="en-US" altLang="zh-TW" dirty="0" smtClean="0"/>
              <a:t>threshold that </a:t>
            </a:r>
            <a:r>
              <a:rPr lang="en-US" altLang="zh-TW" dirty="0"/>
              <a:t>yields the specified O/N (say, 30%), and</a:t>
            </a:r>
            <a:r>
              <a:rPr lang="en-US" altLang="zh-TW" b="1" dirty="0"/>
              <a:t> the </a:t>
            </a:r>
            <a:r>
              <a:rPr lang="en-US" altLang="zh-TW" b="1" dirty="0" smtClean="0"/>
              <a:t>impact of </a:t>
            </a:r>
            <a:r>
              <a:rPr lang="en-US" altLang="zh-TW" b="1" dirty="0"/>
              <a:t>rain-area size is removed </a:t>
            </a:r>
            <a:r>
              <a:rPr lang="en-US" altLang="zh-TW" dirty="0"/>
              <a:t>by standardizing </a:t>
            </a:r>
            <a:r>
              <a:rPr lang="en-US" altLang="zh-TW" dirty="0" smtClean="0"/>
              <a:t>according to </a:t>
            </a:r>
            <a:r>
              <a:rPr lang="en-US" altLang="zh-TW" dirty="0"/>
              <a:t>the observed rainfall.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2598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2" t="12415" r="36111" b="14003"/>
          <a:stretch/>
        </p:blipFill>
        <p:spPr bwMode="auto">
          <a:xfrm>
            <a:off x="118184" y="91232"/>
            <a:ext cx="4320000" cy="6725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624950" y="-84878"/>
            <a:ext cx="2282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(0 &lt; TS &lt;</a:t>
            </a:r>
            <a:r>
              <a:rPr lang="en-US" altLang="zh-TW" b="1" dirty="0" smtClean="0">
                <a:solidFill>
                  <a:srgbClr val="C00000"/>
                </a:solidFill>
              </a:rPr>
              <a:t>1</a:t>
            </a:r>
            <a:r>
              <a:rPr lang="en-US" altLang="zh-TW" dirty="0" smtClean="0">
                <a:solidFill>
                  <a:srgbClr val="FF0000"/>
                </a:solidFill>
              </a:rPr>
              <a:t>; </a:t>
            </a:r>
            <a:r>
              <a:rPr lang="en-US" altLang="zh-TW" dirty="0" smtClean="0">
                <a:solidFill>
                  <a:srgbClr val="FF0000"/>
                </a:solidFill>
              </a:rPr>
              <a:t>group size) 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4479608" y="1052735"/>
            <a:ext cx="2110065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TOP5 &gt; A &gt; B &gt; C &gt; D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479608" y="1887214"/>
            <a:ext cx="378039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The differences appear smaller among</a:t>
            </a:r>
          </a:p>
          <a:p>
            <a:r>
              <a:rPr lang="en-US" altLang="zh-TW" dirty="0" smtClean="0"/>
              <a:t>TOP </a:t>
            </a:r>
            <a:r>
              <a:rPr lang="en-US" altLang="zh-TW" dirty="0" smtClean="0"/>
              <a:t>5, A </a:t>
            </a:r>
            <a:r>
              <a:rPr lang="en-US" altLang="zh-TW" dirty="0" smtClean="0"/>
              <a:t>and B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4438184" y="2791674"/>
            <a:ext cx="457200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altLang="zh-TW" b="1" dirty="0" smtClean="0"/>
              <a:t>The </a:t>
            </a:r>
            <a:r>
              <a:rPr lang="en-US" altLang="zh-TW" b="1" dirty="0" err="1"/>
              <a:t>CReSS</a:t>
            </a:r>
            <a:r>
              <a:rPr lang="en-US" altLang="zh-TW" b="1" dirty="0"/>
              <a:t> </a:t>
            </a:r>
            <a:r>
              <a:rPr lang="en-US" altLang="zh-TW" b="1" dirty="0" smtClean="0"/>
              <a:t>model is </a:t>
            </a:r>
            <a:r>
              <a:rPr lang="en-US" altLang="zh-TW" b="1" dirty="0"/>
              <a:t>indeed more skillful in </a:t>
            </a:r>
            <a:r>
              <a:rPr lang="en-US" altLang="zh-TW" b="1" dirty="0" smtClean="0"/>
              <a:t> predicting </a:t>
            </a:r>
            <a:r>
              <a:rPr lang="en-US" altLang="zh-TW" b="1" dirty="0"/>
              <a:t>larger TC </a:t>
            </a:r>
            <a:r>
              <a:rPr lang="en-US" altLang="zh-TW" b="1" dirty="0" smtClean="0"/>
              <a:t>rainfall events</a:t>
            </a:r>
            <a:r>
              <a:rPr lang="en-US" altLang="zh-TW" b="1" dirty="0"/>
              <a:t>.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104409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群組 20"/>
          <p:cNvGrpSpPr/>
          <p:nvPr/>
        </p:nvGrpSpPr>
        <p:grpSpPr>
          <a:xfrm>
            <a:off x="236444" y="2047913"/>
            <a:ext cx="8151980" cy="4247317"/>
            <a:chOff x="236444" y="2047913"/>
            <a:chExt cx="8151980" cy="4247317"/>
          </a:xfrm>
        </p:grpSpPr>
        <p:sp>
          <p:nvSpPr>
            <p:cNvPr id="7" name="矩形 6"/>
            <p:cNvSpPr/>
            <p:nvPr/>
          </p:nvSpPr>
          <p:spPr>
            <a:xfrm>
              <a:off x="251519" y="2047913"/>
              <a:ext cx="8136905" cy="42473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altLang="zh-TW" b="1" dirty="0" smtClean="0"/>
                <a:t>Improper assumptions for arithmetic mean when evaluating the performance of</a:t>
              </a:r>
            </a:p>
            <a:p>
              <a:r>
                <a:rPr lang="en-US" altLang="zh-TW" b="1" dirty="0" smtClean="0"/>
                <a:t>model QPFs:</a:t>
              </a:r>
            </a:p>
            <a:p>
              <a:r>
                <a:rPr lang="en-US" altLang="zh-TW" b="1" dirty="0" smtClean="0"/>
                <a:t>1. </a:t>
              </a:r>
              <a:r>
                <a:rPr lang="en-US" altLang="zh-TW" dirty="0"/>
                <a:t>T</a:t>
              </a:r>
              <a:r>
                <a:rPr lang="en-US" altLang="zh-TW" dirty="0" smtClean="0"/>
                <a:t>he scores for different forecast periods are of the same importance.</a:t>
              </a:r>
            </a:p>
            <a:p>
              <a:r>
                <a:rPr lang="en-US" altLang="zh-TW" b="1" dirty="0" smtClean="0"/>
                <a:t>2. </a:t>
              </a:r>
              <a:r>
                <a:rPr lang="en-US" altLang="zh-TW" dirty="0" smtClean="0"/>
                <a:t>The same statistical significance in all values.</a:t>
              </a:r>
              <a:endParaRPr lang="en-US" altLang="zh-TW" b="1" dirty="0" smtClean="0"/>
            </a:p>
            <a:p>
              <a:endParaRPr lang="en-US" altLang="zh-TW" b="1" dirty="0"/>
            </a:p>
            <a:p>
              <a:endParaRPr lang="en-US" altLang="zh-TW" b="1" dirty="0" smtClean="0"/>
            </a:p>
            <a:p>
              <a:endParaRPr lang="en-US" altLang="zh-TW" b="1" dirty="0"/>
            </a:p>
            <a:p>
              <a:endParaRPr lang="en-US" altLang="zh-TW" b="1" dirty="0" smtClean="0"/>
            </a:p>
            <a:p>
              <a:endParaRPr lang="en-US" altLang="zh-TW" b="1" dirty="0"/>
            </a:p>
            <a:p>
              <a:endParaRPr lang="en-US" altLang="zh-TW" b="1" dirty="0" smtClean="0"/>
            </a:p>
            <a:p>
              <a:endParaRPr lang="en-US" altLang="zh-TW" b="1" dirty="0"/>
            </a:p>
            <a:p>
              <a:endParaRPr lang="en-US" altLang="zh-TW" b="1" dirty="0" smtClean="0"/>
            </a:p>
            <a:p>
              <a:endParaRPr lang="en-US" altLang="zh-TW" b="1" dirty="0"/>
            </a:p>
            <a:p>
              <a:endParaRPr lang="en-US" altLang="zh-TW" b="1" dirty="0" smtClean="0"/>
            </a:p>
            <a:p>
              <a:r>
                <a:rPr lang="en-US" altLang="zh-TW" b="1" dirty="0" smtClean="0"/>
                <a:t>3. </a:t>
              </a:r>
              <a:r>
                <a:rPr lang="en-US" altLang="zh-TW" dirty="0" smtClean="0"/>
                <a:t>The rainfall near the two ends of segment may not be linked to the TC.</a:t>
              </a:r>
              <a:endParaRPr lang="zh-TW" altLang="en-US" b="1" dirty="0"/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6" t="14128" r="16746" b="20828"/>
            <a:stretch/>
          </p:blipFill>
          <p:spPr bwMode="auto">
            <a:xfrm>
              <a:off x="502144" y="3205174"/>
              <a:ext cx="5293991" cy="249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矩形 9"/>
            <p:cNvSpPr/>
            <p:nvPr/>
          </p:nvSpPr>
          <p:spPr>
            <a:xfrm>
              <a:off x="4396264" y="3244334"/>
              <a:ext cx="13278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(group size) </a:t>
              </a:r>
              <a:endParaRPr lang="zh-TW" altLang="en-US" dirty="0"/>
            </a:p>
          </p:txBody>
        </p:sp>
        <p:sp>
          <p:nvSpPr>
            <p:cNvPr id="18" name="矩形 17"/>
            <p:cNvSpPr/>
            <p:nvPr/>
          </p:nvSpPr>
          <p:spPr>
            <a:xfrm>
              <a:off x="236444" y="5219908"/>
              <a:ext cx="7697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 smtClean="0"/>
                <a:t>(O/N) </a:t>
              </a:r>
              <a:endParaRPr lang="zh-TW" altLang="en-US" dirty="0"/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323528" y="2132856"/>
            <a:ext cx="7776864" cy="3652826"/>
            <a:chOff x="332581" y="2161322"/>
            <a:chExt cx="7369178" cy="3652826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98" t="21745" r="22064" b="29577"/>
            <a:stretch/>
          </p:blipFill>
          <p:spPr bwMode="auto">
            <a:xfrm>
              <a:off x="332581" y="2161322"/>
              <a:ext cx="7369178" cy="3652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文字方塊 14"/>
            <p:cNvSpPr txBox="1"/>
            <p:nvPr/>
          </p:nvSpPr>
          <p:spPr>
            <a:xfrm>
              <a:off x="1265375" y="2282511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(All)</a:t>
              </a:r>
              <a:endParaRPr lang="zh-TW" altLang="en-US" dirty="0"/>
            </a:p>
          </p:txBody>
        </p:sp>
      </p:grpSp>
      <p:sp>
        <p:nvSpPr>
          <p:cNvPr id="6" name="文字方塊 5"/>
          <p:cNvSpPr txBox="1"/>
          <p:nvPr/>
        </p:nvSpPr>
        <p:spPr>
          <a:xfrm>
            <a:off x="251520" y="1412776"/>
            <a:ext cx="610513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TW" b="1" dirty="0" smtClean="0"/>
              <a:t>Time-averaged  scores sometimes misleading the information.</a:t>
            </a:r>
          </a:p>
        </p:txBody>
      </p:sp>
      <p:sp>
        <p:nvSpPr>
          <p:cNvPr id="5" name="剪去單一角落矩形 4"/>
          <p:cNvSpPr/>
          <p:nvPr/>
        </p:nvSpPr>
        <p:spPr>
          <a:xfrm>
            <a:off x="332581" y="224852"/>
            <a:ext cx="8496944" cy="936104"/>
          </a:xfrm>
          <a:prstGeom prst="snip1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剪去單一角落矩形 3"/>
          <p:cNvSpPr/>
          <p:nvPr/>
        </p:nvSpPr>
        <p:spPr>
          <a:xfrm>
            <a:off x="251520" y="332656"/>
            <a:ext cx="8496944" cy="936104"/>
          </a:xfrm>
          <a:prstGeom prst="snip1Rect">
            <a:avLst>
              <a:gd name="adj" fmla="val 5000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T</a:t>
            </a:r>
            <a:r>
              <a:rPr lang="en-US" altLang="zh-TW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Demi Cond" panose="020B0706030402020204" pitchFamily="34" charset="0"/>
              </a:rPr>
              <a:t>he implications of the dependency </a:t>
            </a:r>
            <a:endParaRPr lang="zh-TW" alt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2" t="18906" r="11746" b="50617"/>
          <a:stretch/>
        </p:blipFill>
        <p:spPr bwMode="auto">
          <a:xfrm>
            <a:off x="154076" y="2590094"/>
            <a:ext cx="8856984" cy="203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54076" y="3382182"/>
            <a:ext cx="8856984" cy="5747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151999" y="2950135"/>
            <a:ext cx="8856984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152561" y="3943732"/>
            <a:ext cx="8856984" cy="5905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7" t="12333" r="33571" b="9277"/>
          <a:stretch/>
        </p:blipFill>
        <p:spPr bwMode="auto">
          <a:xfrm>
            <a:off x="4916477" y="1377376"/>
            <a:ext cx="3982197" cy="543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98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11" grpId="0" animBg="1"/>
      <p:bldP spid="11" grpId="1" animBg="1"/>
      <p:bldP spid="14" grpId="0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0" t="20733" r="50000" b="12804"/>
          <a:stretch/>
        </p:blipFill>
        <p:spPr bwMode="auto">
          <a:xfrm>
            <a:off x="395536" y="476672"/>
            <a:ext cx="3595670" cy="33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5" t="42157" r="8492" b="11799"/>
          <a:stretch/>
        </p:blipFill>
        <p:spPr bwMode="auto">
          <a:xfrm>
            <a:off x="106942" y="3973659"/>
            <a:ext cx="8940074" cy="2863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4576979" y="1851200"/>
            <a:ext cx="308372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Other rainfall regimes(Mei-</a:t>
            </a:r>
            <a:r>
              <a:rPr lang="en-US" altLang="zh-TW" dirty="0" err="1" smtClean="0"/>
              <a:t>yu</a:t>
            </a:r>
            <a:r>
              <a:rPr lang="en-US" altLang="zh-TW" dirty="0" smtClean="0"/>
              <a:t>).</a:t>
            </a:r>
          </a:p>
          <a:p>
            <a:r>
              <a:rPr lang="en-US" altLang="zh-TW" dirty="0" smtClean="0"/>
              <a:t>Other models.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1115616" y="1112044"/>
            <a:ext cx="2680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dirty="0" smtClean="0">
                <a:solidFill>
                  <a:schemeClr val="accent2"/>
                </a:solidFill>
              </a:rPr>
              <a:t>A</a:t>
            </a:r>
          </a:p>
          <a:p>
            <a:r>
              <a:rPr lang="en-US" altLang="zh-TW" sz="1050" dirty="0" smtClean="0">
                <a:solidFill>
                  <a:schemeClr val="accent2"/>
                </a:solidFill>
              </a:rPr>
              <a:t>B</a:t>
            </a:r>
          </a:p>
          <a:p>
            <a:r>
              <a:rPr lang="en-US" altLang="zh-TW" sz="1050" dirty="0" smtClean="0">
                <a:solidFill>
                  <a:schemeClr val="accent2"/>
                </a:solidFill>
              </a:rPr>
              <a:t>C</a:t>
            </a:r>
          </a:p>
          <a:p>
            <a:r>
              <a:rPr lang="en-US" altLang="zh-TW" sz="1050" dirty="0">
                <a:solidFill>
                  <a:schemeClr val="accent2"/>
                </a:solidFill>
              </a:rPr>
              <a:t>D</a:t>
            </a:r>
            <a:endParaRPr lang="zh-TW" altLang="en-US" sz="1050" dirty="0">
              <a:solidFill>
                <a:schemeClr val="accent2"/>
              </a:solidFill>
            </a:endParaRPr>
          </a:p>
        </p:txBody>
      </p:sp>
      <p:sp>
        <p:nvSpPr>
          <p:cNvPr id="8" name="橢圓 7"/>
          <p:cNvSpPr/>
          <p:nvPr/>
        </p:nvSpPr>
        <p:spPr>
          <a:xfrm>
            <a:off x="1345869" y="1203102"/>
            <a:ext cx="72000" cy="72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等腰三角形 8"/>
          <p:cNvSpPr/>
          <p:nvPr/>
        </p:nvSpPr>
        <p:spPr>
          <a:xfrm>
            <a:off x="1335832" y="1363430"/>
            <a:ext cx="72000" cy="7200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乘號 9"/>
          <p:cNvSpPr/>
          <p:nvPr/>
        </p:nvSpPr>
        <p:spPr>
          <a:xfrm>
            <a:off x="1294676" y="1647384"/>
            <a:ext cx="144000" cy="144000"/>
          </a:xfrm>
          <a:prstGeom prst="mathMultiply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1331640" y="1522884"/>
            <a:ext cx="72000" cy="72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800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剪去單一角落矩形 4"/>
          <p:cNvSpPr/>
          <p:nvPr/>
        </p:nvSpPr>
        <p:spPr>
          <a:xfrm>
            <a:off x="332581" y="224852"/>
            <a:ext cx="8496944" cy="936104"/>
          </a:xfrm>
          <a:prstGeom prst="snip1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剪去單一角落矩形 3"/>
          <p:cNvSpPr/>
          <p:nvPr/>
        </p:nvSpPr>
        <p:spPr>
          <a:xfrm>
            <a:off x="251520" y="332656"/>
            <a:ext cx="8496944" cy="936104"/>
          </a:xfrm>
          <a:prstGeom prst="snip1Rect">
            <a:avLst>
              <a:gd name="adj" fmla="val 5000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  <a:t>S</a:t>
            </a:r>
            <a:r>
              <a:rPr lang="en-US" altLang="zh-TW" sz="3600" dirty="0">
                <a:solidFill>
                  <a:srgbClr val="FFC000"/>
                </a:solidFill>
                <a:latin typeface="Franklin Gothic Demi Cond" panose="020B0706030402020204" pitchFamily="34" charset="0"/>
              </a:rPr>
              <a:t>ummary and </a:t>
            </a:r>
            <a:r>
              <a:rPr lang="en-US" altLang="zh-TW" sz="3600" dirty="0" smtClean="0">
                <a:solidFill>
                  <a:srgbClr val="FFC000"/>
                </a:solidFill>
                <a:latin typeface="Franklin Gothic Demi Cond" panose="020B0706030402020204" pitchFamily="34" charset="0"/>
              </a:rPr>
              <a:t>conclusions</a:t>
            </a:r>
            <a:endParaRPr lang="zh-TW" altLang="en-US" sz="3600" dirty="0"/>
          </a:p>
        </p:txBody>
      </p:sp>
      <p:sp>
        <p:nvSpPr>
          <p:cNvPr id="3" name="矩形 2"/>
          <p:cNvSpPr/>
          <p:nvPr/>
        </p:nvSpPr>
        <p:spPr>
          <a:xfrm>
            <a:off x="279422" y="1772816"/>
            <a:ext cx="8469042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TW" dirty="0" smtClean="0"/>
              <a:t>The </a:t>
            </a:r>
            <a:r>
              <a:rPr lang="en-US" altLang="zh-TW" dirty="0"/>
              <a:t>averaging </a:t>
            </a:r>
            <a:r>
              <a:rPr lang="en-US" altLang="zh-TW" dirty="0" smtClean="0"/>
              <a:t>of scores </a:t>
            </a:r>
            <a:r>
              <a:rPr lang="en-US" altLang="zh-TW" dirty="0"/>
              <a:t>should only be performed among target </a:t>
            </a:r>
            <a:r>
              <a:rPr lang="en-US" altLang="zh-TW" dirty="0" smtClean="0"/>
              <a:t>periods with </a:t>
            </a:r>
            <a:r>
              <a:rPr lang="en-US" altLang="zh-TW" dirty="0"/>
              <a:t>comparable overall rainfall, since the inclusion </a:t>
            </a:r>
            <a:r>
              <a:rPr lang="en-US" altLang="zh-TW" dirty="0" smtClean="0"/>
              <a:t>of data </a:t>
            </a:r>
            <a:r>
              <a:rPr lang="en-US" altLang="zh-TW" dirty="0"/>
              <a:t>from less-rainy periods would lower the score</a:t>
            </a:r>
            <a:r>
              <a:rPr lang="en-US" altLang="zh-TW" dirty="0" smtClean="0"/>
              <a:t>, easily </a:t>
            </a:r>
            <a:r>
              <a:rPr lang="en-US" altLang="zh-TW" dirty="0"/>
              <a:t>to a level not indicative to the true </a:t>
            </a:r>
            <a:r>
              <a:rPr lang="en-US" altLang="zh-TW" dirty="0" smtClean="0"/>
              <a:t>skill.</a:t>
            </a:r>
            <a:endParaRPr lang="zh-TW" altLang="en-US" dirty="0"/>
          </a:p>
        </p:txBody>
      </p:sp>
      <p:grpSp>
        <p:nvGrpSpPr>
          <p:cNvPr id="8" name="群組 7"/>
          <p:cNvGrpSpPr/>
          <p:nvPr/>
        </p:nvGrpSpPr>
        <p:grpSpPr>
          <a:xfrm>
            <a:off x="296926" y="3282767"/>
            <a:ext cx="4106951" cy="1937486"/>
            <a:chOff x="683568" y="3018252"/>
            <a:chExt cx="4106951" cy="1937486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27" t="12333" r="33571" b="62238"/>
            <a:stretch/>
          </p:blipFill>
          <p:spPr bwMode="auto">
            <a:xfrm>
              <a:off x="683568" y="3018252"/>
              <a:ext cx="4034943" cy="1786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27" t="88578" r="33571" b="9277"/>
            <a:stretch/>
          </p:blipFill>
          <p:spPr bwMode="auto">
            <a:xfrm>
              <a:off x="755576" y="4804989"/>
              <a:ext cx="4034943" cy="150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矩形 9"/>
          <p:cNvSpPr/>
          <p:nvPr/>
        </p:nvSpPr>
        <p:spPr>
          <a:xfrm>
            <a:off x="656966" y="3098101"/>
            <a:ext cx="2282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(0 &lt; TS &lt;</a:t>
            </a:r>
            <a:r>
              <a:rPr lang="en-US" altLang="zh-TW" b="1" dirty="0" smtClean="0">
                <a:solidFill>
                  <a:srgbClr val="C00000"/>
                </a:solidFill>
              </a:rPr>
              <a:t>1</a:t>
            </a:r>
            <a:r>
              <a:rPr lang="en-US" altLang="zh-TW" dirty="0" smtClean="0">
                <a:solidFill>
                  <a:srgbClr val="FF0000"/>
                </a:solidFill>
              </a:rPr>
              <a:t>; </a:t>
            </a:r>
            <a:r>
              <a:rPr lang="en-US" altLang="zh-TW" dirty="0" smtClean="0">
                <a:solidFill>
                  <a:srgbClr val="FF0000"/>
                </a:solidFill>
              </a:rPr>
              <a:t>group size) </a:t>
            </a:r>
            <a:endParaRPr lang="zh-TW" altLang="en-US" dirty="0"/>
          </a:p>
        </p:txBody>
      </p:sp>
      <p:grpSp>
        <p:nvGrpSpPr>
          <p:cNvPr id="12" name="群組 11"/>
          <p:cNvGrpSpPr/>
          <p:nvPr/>
        </p:nvGrpSpPr>
        <p:grpSpPr>
          <a:xfrm>
            <a:off x="4572000" y="3320097"/>
            <a:ext cx="4320000" cy="2989223"/>
            <a:chOff x="-4933056" y="1"/>
            <a:chExt cx="4320000" cy="2989223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02" t="12415" r="36111" b="66623"/>
            <a:stretch/>
          </p:blipFill>
          <p:spPr bwMode="auto">
            <a:xfrm>
              <a:off x="-4933056" y="1"/>
              <a:ext cx="4320000" cy="1915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02" t="73714" r="36111" b="14003"/>
            <a:stretch/>
          </p:blipFill>
          <p:spPr bwMode="auto">
            <a:xfrm>
              <a:off x="-4933056" y="1866607"/>
              <a:ext cx="4320000" cy="1122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矩形 12"/>
          <p:cNvSpPr/>
          <p:nvPr/>
        </p:nvSpPr>
        <p:spPr>
          <a:xfrm>
            <a:off x="279422" y="3716686"/>
            <a:ext cx="8469042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TW" dirty="0"/>
              <a:t>If the forecasters/users are </a:t>
            </a:r>
            <a:r>
              <a:rPr lang="en-US" altLang="zh-TW" dirty="0" smtClean="0"/>
              <a:t>aware of </a:t>
            </a:r>
            <a:r>
              <a:rPr lang="en-US" altLang="zh-TW" dirty="0"/>
              <a:t>this dependency property, they should raise their</a:t>
            </a:r>
          </a:p>
          <a:p>
            <a:r>
              <a:rPr lang="en-US" altLang="zh-TW" dirty="0"/>
              <a:t>confidence in model QPFs when a more extreme event </a:t>
            </a:r>
            <a:r>
              <a:rPr lang="en-US" altLang="zh-TW" dirty="0" smtClean="0"/>
              <a:t>is predicted </a:t>
            </a:r>
            <a:r>
              <a:rPr lang="en-US" altLang="zh-TW" dirty="0"/>
              <a:t>in advance, not the other way around.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2598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剪去單一角落矩形 4"/>
          <p:cNvSpPr/>
          <p:nvPr/>
        </p:nvSpPr>
        <p:spPr>
          <a:xfrm>
            <a:off x="332581" y="224852"/>
            <a:ext cx="8496944" cy="936104"/>
          </a:xfrm>
          <a:prstGeom prst="snip1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剪去單一角落矩形 3"/>
          <p:cNvSpPr/>
          <p:nvPr/>
        </p:nvSpPr>
        <p:spPr>
          <a:xfrm>
            <a:off x="251520" y="332656"/>
            <a:ext cx="8496944" cy="936104"/>
          </a:xfrm>
          <a:prstGeom prst="snip1Rect">
            <a:avLst>
              <a:gd name="adj" fmla="val 5000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 smtClean="0">
                <a:solidFill>
                  <a:srgbClr val="00B050"/>
                </a:solidFill>
                <a:latin typeface="Franklin Gothic Demi Cond" panose="020B0706030402020204" pitchFamily="34" charset="0"/>
              </a:rPr>
              <a:t>R</a:t>
            </a:r>
            <a:r>
              <a:rPr lang="en-US" altLang="zh-TW" sz="3600" dirty="0" smtClean="0">
                <a:solidFill>
                  <a:srgbClr val="92D050"/>
                </a:solidFill>
                <a:latin typeface="Franklin Gothic Demi Cond" panose="020B0706030402020204" pitchFamily="34" charset="0"/>
              </a:rPr>
              <a:t>eference</a:t>
            </a:r>
            <a:endParaRPr lang="zh-TW" altLang="en-US" sz="36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548606" y="1700808"/>
            <a:ext cx="7961652" cy="39703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1400" dirty="0"/>
              <a:t>Wilks, D. S., 1995: Statistical Methods in the Atmospheric </a:t>
            </a:r>
            <a:r>
              <a:rPr lang="en-US" altLang="zh-TW" sz="1400" dirty="0" smtClean="0"/>
              <a:t>Sciences. Academic </a:t>
            </a:r>
            <a:r>
              <a:rPr lang="en-US" altLang="zh-TW" sz="1400" dirty="0"/>
              <a:t>Press, 467 pp</a:t>
            </a:r>
            <a:r>
              <a:rPr lang="en-US" altLang="zh-TW" sz="1400" dirty="0" smtClean="0"/>
              <a:t>.</a:t>
            </a:r>
          </a:p>
          <a:p>
            <a:endParaRPr lang="en-US" altLang="zh-TW" sz="1400" dirty="0" smtClean="0"/>
          </a:p>
          <a:p>
            <a:r>
              <a:rPr lang="en-US" altLang="zh-TW" sz="1400" dirty="0" err="1"/>
              <a:t>Jolliffe</a:t>
            </a:r>
            <a:r>
              <a:rPr lang="en-US" altLang="zh-TW" sz="1400" dirty="0"/>
              <a:t>, I. T., and D. B. Stephenson, 2003: Forecast Verification: </a:t>
            </a:r>
            <a:r>
              <a:rPr lang="en-US" altLang="zh-TW" sz="1400" dirty="0" smtClean="0"/>
              <a:t>A Practitioner’s </a:t>
            </a:r>
            <a:r>
              <a:rPr lang="en-US" altLang="zh-TW" sz="1400" dirty="0"/>
              <a:t>Guide in </a:t>
            </a:r>
            <a:r>
              <a:rPr lang="en-US" altLang="zh-TW" sz="1400" dirty="0" smtClean="0"/>
              <a:t>Atmospheric </a:t>
            </a:r>
            <a:r>
              <a:rPr lang="en-US" altLang="zh-TW" sz="1400" dirty="0" smtClean="0"/>
              <a:t> </a:t>
            </a:r>
          </a:p>
          <a:p>
            <a:r>
              <a:rPr lang="en-US" altLang="zh-TW" sz="1400" dirty="0"/>
              <a:t> </a:t>
            </a:r>
            <a:r>
              <a:rPr lang="en-US" altLang="zh-TW" sz="1400" dirty="0" smtClean="0"/>
              <a:t>              </a:t>
            </a:r>
            <a:r>
              <a:rPr lang="en-US" altLang="zh-TW" sz="1400" dirty="0" smtClean="0"/>
              <a:t>Science</a:t>
            </a:r>
            <a:r>
              <a:rPr lang="en-US" altLang="zh-TW" sz="1400" dirty="0"/>
              <a:t>. Wiley and Sons</a:t>
            </a:r>
            <a:r>
              <a:rPr lang="en-US" altLang="zh-TW" sz="1400" dirty="0" smtClean="0"/>
              <a:t>, 240 </a:t>
            </a:r>
            <a:r>
              <a:rPr lang="en-US" altLang="zh-TW" sz="1400" dirty="0"/>
              <a:t>pp</a:t>
            </a:r>
            <a:r>
              <a:rPr lang="en-US" altLang="zh-TW" sz="1400" dirty="0" smtClean="0"/>
              <a:t>.</a:t>
            </a:r>
          </a:p>
          <a:p>
            <a:endParaRPr lang="en-US" altLang="zh-TW" sz="1400" dirty="0" smtClean="0"/>
          </a:p>
          <a:p>
            <a:r>
              <a:rPr lang="en-US" altLang="zh-TW" sz="1400" dirty="0" err="1" smtClean="0"/>
              <a:t>Tsuboki</a:t>
            </a:r>
            <a:r>
              <a:rPr lang="en-US" altLang="zh-TW" sz="1400" dirty="0"/>
              <a:t>, K., and A. </a:t>
            </a:r>
            <a:r>
              <a:rPr lang="en-US" altLang="zh-TW" sz="1400" dirty="0" err="1"/>
              <a:t>Sakakibara</a:t>
            </a:r>
            <a:r>
              <a:rPr lang="en-US" altLang="zh-TW" sz="1400" dirty="0"/>
              <a:t>, 2002: Large-scale parallel </a:t>
            </a:r>
            <a:r>
              <a:rPr lang="en-US" altLang="zh-TW" sz="1400" dirty="0" smtClean="0"/>
              <a:t>computing of </a:t>
            </a:r>
            <a:r>
              <a:rPr lang="en-US" altLang="zh-TW" sz="1400" dirty="0"/>
              <a:t>cloud resolving storm simulator. High </a:t>
            </a:r>
            <a:endParaRPr lang="en-US" altLang="zh-TW" sz="1400" dirty="0" smtClean="0"/>
          </a:p>
          <a:p>
            <a:r>
              <a:rPr lang="en-US" altLang="zh-TW" sz="1400" dirty="0"/>
              <a:t> </a:t>
            </a:r>
            <a:r>
              <a:rPr lang="en-US" altLang="zh-TW" sz="1400" dirty="0" smtClean="0"/>
              <a:t>              </a:t>
            </a:r>
            <a:r>
              <a:rPr lang="en-US" altLang="zh-TW" sz="1400" dirty="0" smtClean="0"/>
              <a:t>Performance </a:t>
            </a:r>
            <a:r>
              <a:rPr lang="en-US" altLang="zh-TW" sz="1400" dirty="0" smtClean="0"/>
              <a:t>Computing</a:t>
            </a:r>
            <a:r>
              <a:rPr lang="en-US" altLang="zh-TW" sz="1400" dirty="0"/>
              <a:t>, H. P. Zima et al., Eds., Springer, 243–259</a:t>
            </a:r>
            <a:r>
              <a:rPr lang="en-US" altLang="zh-TW" sz="1400" dirty="0" smtClean="0"/>
              <a:t>.</a:t>
            </a:r>
          </a:p>
          <a:p>
            <a:endParaRPr lang="en-US" altLang="zh-TW" sz="1400" dirty="0"/>
          </a:p>
          <a:p>
            <a:r>
              <a:rPr lang="en-US" altLang="zh-TW" sz="1400" dirty="0"/>
              <a:t>Olson, D. A.,N.W. Junker, </a:t>
            </a:r>
            <a:r>
              <a:rPr lang="en-US" altLang="zh-TW" sz="1400" dirty="0" err="1"/>
              <a:t>andB.Korty</a:t>
            </a:r>
            <a:r>
              <a:rPr lang="en-US" altLang="zh-TW" sz="1400" dirty="0"/>
              <a:t>, 1995: Evaluation of 33 </a:t>
            </a:r>
            <a:r>
              <a:rPr lang="en-US" altLang="zh-TW" sz="1400" dirty="0" smtClean="0"/>
              <a:t>years of </a:t>
            </a:r>
            <a:r>
              <a:rPr lang="en-US" altLang="zh-TW" sz="1400" dirty="0"/>
              <a:t>quantitative precipitation forecasting </a:t>
            </a:r>
            <a:r>
              <a:rPr lang="en-US" altLang="zh-TW" sz="1400" dirty="0" smtClean="0"/>
              <a:t> </a:t>
            </a:r>
          </a:p>
          <a:p>
            <a:r>
              <a:rPr lang="en-US" altLang="zh-TW" sz="1400" dirty="0"/>
              <a:t> </a:t>
            </a:r>
            <a:r>
              <a:rPr lang="en-US" altLang="zh-TW" sz="1400" dirty="0" smtClean="0"/>
              <a:t>              at </a:t>
            </a:r>
            <a:r>
              <a:rPr lang="en-US" altLang="zh-TW" sz="1400" dirty="0"/>
              <a:t>the NMC. </a:t>
            </a:r>
            <a:r>
              <a:rPr lang="en-US" altLang="zh-TW" sz="1400" dirty="0" err="1"/>
              <a:t>Wea</a:t>
            </a:r>
            <a:r>
              <a:rPr lang="en-US" altLang="zh-TW" sz="1400" dirty="0" smtClean="0"/>
              <a:t>. Forecasting</a:t>
            </a:r>
            <a:r>
              <a:rPr lang="en-US" altLang="zh-TW" sz="1400" dirty="0"/>
              <a:t>, 10, 498–511, doi:10.1175/1520-0434(1995)010,0498</a:t>
            </a:r>
            <a:r>
              <a:rPr lang="en-US" altLang="zh-TW" sz="1400" dirty="0" smtClean="0"/>
              <a:t>: </a:t>
            </a:r>
            <a:r>
              <a:rPr lang="zh-TW" altLang="en-US" sz="1400" dirty="0" smtClean="0"/>
              <a:t> </a:t>
            </a:r>
            <a:endParaRPr lang="en-US" altLang="zh-TW" sz="1400" dirty="0" smtClean="0"/>
          </a:p>
          <a:p>
            <a:r>
              <a:rPr lang="zh-TW" altLang="en-US" sz="1400" dirty="0"/>
              <a:t> </a:t>
            </a:r>
            <a:r>
              <a:rPr lang="zh-TW" altLang="en-US" sz="1400" dirty="0" smtClean="0"/>
              <a:t>              </a:t>
            </a:r>
            <a:r>
              <a:rPr lang="en-US" altLang="zh-TW" sz="1400" dirty="0" smtClean="0"/>
              <a:t>EOYOQP.2.0.CO;2.</a:t>
            </a:r>
          </a:p>
          <a:p>
            <a:endParaRPr lang="en-US" altLang="zh-TW" sz="1400" dirty="0" smtClean="0"/>
          </a:p>
          <a:p>
            <a:r>
              <a:rPr lang="en-US" altLang="zh-TW" sz="1400" dirty="0" err="1"/>
              <a:t>Charba</a:t>
            </a:r>
            <a:r>
              <a:rPr lang="en-US" altLang="zh-TW" sz="1400" dirty="0"/>
              <a:t>, J. P., and F. G. </a:t>
            </a:r>
            <a:r>
              <a:rPr lang="en-US" altLang="zh-TW" sz="1400" dirty="0" err="1"/>
              <a:t>Samplatsky</a:t>
            </a:r>
            <a:r>
              <a:rPr lang="en-US" altLang="zh-TW" sz="1400" dirty="0"/>
              <a:t>, 2011: High-resolution </a:t>
            </a:r>
            <a:r>
              <a:rPr lang="en-US" altLang="zh-TW" sz="1400" dirty="0" err="1" smtClean="0"/>
              <a:t>GFSbased</a:t>
            </a:r>
            <a:r>
              <a:rPr lang="zh-TW" altLang="en-US" sz="1400" dirty="0" smtClean="0"/>
              <a:t> </a:t>
            </a:r>
            <a:r>
              <a:rPr lang="en-US" altLang="zh-TW" sz="1400" dirty="0" smtClean="0"/>
              <a:t>MOS </a:t>
            </a:r>
            <a:r>
              <a:rPr lang="en-US" altLang="zh-TW" sz="1400" dirty="0"/>
              <a:t>quantitative precipitation forecasts </a:t>
            </a:r>
            <a:r>
              <a:rPr lang="zh-TW" altLang="en-US" sz="1400" dirty="0" smtClean="0"/>
              <a:t> </a:t>
            </a:r>
            <a:endParaRPr lang="en-US" altLang="zh-TW" sz="1400" dirty="0" smtClean="0"/>
          </a:p>
          <a:p>
            <a:r>
              <a:rPr lang="zh-TW" altLang="en-US" sz="1400" dirty="0"/>
              <a:t> </a:t>
            </a:r>
            <a:r>
              <a:rPr lang="zh-TW" altLang="en-US" sz="1400" dirty="0" smtClean="0"/>
              <a:t>               </a:t>
            </a:r>
            <a:r>
              <a:rPr lang="en-US" altLang="zh-TW" sz="1400" dirty="0" smtClean="0"/>
              <a:t>on </a:t>
            </a:r>
            <a:r>
              <a:rPr lang="en-US" altLang="zh-TW" sz="1400" dirty="0"/>
              <a:t>a 4-km grid</a:t>
            </a:r>
            <a:r>
              <a:rPr lang="en-US" altLang="zh-TW" sz="1400" dirty="0" smtClean="0"/>
              <a:t>.</a:t>
            </a:r>
            <a:r>
              <a:rPr lang="zh-TW" altLang="en-US" sz="1400" dirty="0" smtClean="0"/>
              <a:t> </a:t>
            </a:r>
            <a:r>
              <a:rPr lang="en-US" altLang="zh-TW" sz="1400" dirty="0" smtClean="0"/>
              <a:t>Mon</a:t>
            </a:r>
            <a:r>
              <a:rPr lang="en-US" altLang="zh-TW" sz="1400" dirty="0"/>
              <a:t>. </a:t>
            </a:r>
            <a:r>
              <a:rPr lang="en-US" altLang="zh-TW" sz="1400" dirty="0" err="1"/>
              <a:t>Wea</a:t>
            </a:r>
            <a:r>
              <a:rPr lang="en-US" altLang="zh-TW" sz="1400" dirty="0"/>
              <a:t>. Rev., 139, 39–68, doi:10.1175/2010MWR3224.1</a:t>
            </a:r>
            <a:r>
              <a:rPr lang="en-US" altLang="zh-TW" sz="1400" dirty="0" smtClean="0"/>
              <a:t>.</a:t>
            </a:r>
          </a:p>
          <a:p>
            <a:endParaRPr lang="en-US" altLang="zh-TW" sz="1400" dirty="0" smtClean="0"/>
          </a:p>
          <a:p>
            <a:r>
              <a:rPr lang="en-US" altLang="zh-TW" sz="1400" dirty="0" err="1"/>
              <a:t>Marchok</a:t>
            </a:r>
            <a:r>
              <a:rPr lang="en-US" altLang="zh-TW" sz="1400" dirty="0"/>
              <a:t>, T., R. Rogers, and R. </a:t>
            </a:r>
            <a:r>
              <a:rPr lang="en-US" altLang="zh-TW" sz="1400" dirty="0" err="1"/>
              <a:t>Tuleya</a:t>
            </a:r>
            <a:r>
              <a:rPr lang="en-US" altLang="zh-TW" sz="1400" dirty="0"/>
              <a:t>, 2007: Validation </a:t>
            </a:r>
            <a:r>
              <a:rPr lang="en-US" altLang="zh-TW" sz="1400" dirty="0" smtClean="0"/>
              <a:t>schemes</a:t>
            </a:r>
            <a:r>
              <a:rPr lang="zh-TW" altLang="en-US" sz="1400" dirty="0" smtClean="0"/>
              <a:t> </a:t>
            </a:r>
            <a:r>
              <a:rPr lang="en-US" altLang="zh-TW" sz="1400" dirty="0" smtClean="0"/>
              <a:t>for </a:t>
            </a:r>
            <a:r>
              <a:rPr lang="en-US" altLang="zh-TW" sz="1400" dirty="0"/>
              <a:t>tropical cyclone quantitative </a:t>
            </a:r>
            <a:r>
              <a:rPr lang="zh-TW" altLang="en-US" sz="1400" dirty="0" smtClean="0"/>
              <a:t> </a:t>
            </a:r>
            <a:endParaRPr lang="en-US" altLang="zh-TW" sz="1400" dirty="0" smtClean="0"/>
          </a:p>
          <a:p>
            <a:r>
              <a:rPr lang="zh-TW" altLang="en-US" sz="1400" dirty="0"/>
              <a:t> </a:t>
            </a:r>
            <a:r>
              <a:rPr lang="zh-TW" altLang="en-US" sz="1400" dirty="0" smtClean="0"/>
              <a:t>               </a:t>
            </a:r>
            <a:r>
              <a:rPr lang="en-US" altLang="zh-TW" sz="1400" dirty="0" smtClean="0"/>
              <a:t>precipitation </a:t>
            </a:r>
            <a:r>
              <a:rPr lang="en-US" altLang="zh-TW" sz="1400" dirty="0"/>
              <a:t>forecasts</a:t>
            </a:r>
            <a:r>
              <a:rPr lang="en-US" altLang="zh-TW" sz="1400" dirty="0" smtClean="0"/>
              <a:t>:</a:t>
            </a:r>
            <a:r>
              <a:rPr lang="zh-TW" altLang="en-US" sz="1400" dirty="0" smtClean="0"/>
              <a:t> </a:t>
            </a:r>
            <a:r>
              <a:rPr lang="en-US" altLang="zh-TW" sz="1400" dirty="0" smtClean="0"/>
              <a:t>Evaluation </a:t>
            </a:r>
            <a:r>
              <a:rPr lang="en-US" altLang="zh-TW" sz="1400" dirty="0"/>
              <a:t>of operational models for U.S. </a:t>
            </a:r>
            <a:r>
              <a:rPr lang="en-US" altLang="zh-TW" sz="1400" dirty="0" err="1"/>
              <a:t>landfalling</a:t>
            </a:r>
            <a:r>
              <a:rPr lang="en-US" altLang="zh-TW" sz="1400" dirty="0"/>
              <a:t> cases</a:t>
            </a:r>
            <a:r>
              <a:rPr lang="en-US" altLang="zh-TW" sz="1400" dirty="0" smtClean="0"/>
              <a:t>.</a:t>
            </a:r>
            <a:r>
              <a:rPr lang="zh-TW" altLang="en-US" sz="1400" dirty="0" smtClean="0"/>
              <a:t> </a:t>
            </a:r>
            <a:r>
              <a:rPr lang="en-US" altLang="zh-TW" sz="1400" dirty="0" err="1" smtClean="0"/>
              <a:t>Wea</a:t>
            </a:r>
            <a:r>
              <a:rPr lang="en-US" altLang="zh-TW" sz="1400" dirty="0"/>
              <a:t>. </a:t>
            </a:r>
            <a:endParaRPr lang="en-US" altLang="zh-TW" sz="1400" dirty="0" smtClean="0"/>
          </a:p>
          <a:p>
            <a:r>
              <a:rPr lang="zh-TW" altLang="en-US" sz="1400" dirty="0"/>
              <a:t> </a:t>
            </a:r>
            <a:r>
              <a:rPr lang="zh-TW" altLang="en-US" sz="1400" dirty="0" smtClean="0"/>
              <a:t>               </a:t>
            </a:r>
            <a:r>
              <a:rPr lang="en-US" altLang="zh-TW" sz="1400" dirty="0" smtClean="0"/>
              <a:t>Forecasting</a:t>
            </a:r>
            <a:r>
              <a:rPr lang="en-US" altLang="zh-TW" sz="1400" dirty="0"/>
              <a:t>, 22, 726–746, doi:10.1175/WAF1024.1.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72598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剪去單一角落矩形 4"/>
          <p:cNvSpPr/>
          <p:nvPr/>
        </p:nvSpPr>
        <p:spPr>
          <a:xfrm>
            <a:off x="332581" y="2708920"/>
            <a:ext cx="8496944" cy="936104"/>
          </a:xfrm>
          <a:prstGeom prst="snip1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剪去單一角落矩形 3"/>
          <p:cNvSpPr/>
          <p:nvPr/>
        </p:nvSpPr>
        <p:spPr>
          <a:xfrm>
            <a:off x="251520" y="2776066"/>
            <a:ext cx="8496944" cy="936104"/>
          </a:xfrm>
          <a:prstGeom prst="snip1Rect">
            <a:avLst>
              <a:gd name="adj" fmla="val 5000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1804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3600" b="1" dirty="0" smtClean="0">
                <a:solidFill>
                  <a:srgbClr val="00B0F0"/>
                </a:solidFill>
                <a:latin typeface="Franklin Gothic Demi Cond" panose="020B0706030402020204" pitchFamily="34" charset="0"/>
              </a:rPr>
              <a:t>T</a:t>
            </a:r>
            <a:r>
              <a:rPr lang="en-US" altLang="zh-TW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anose="020B0706030402020204" pitchFamily="34" charset="0"/>
              </a:rPr>
              <a:t>hanks for your listening</a:t>
            </a:r>
            <a:endParaRPr lang="zh-TW" altLang="en-US" sz="3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43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/>
          <p:cNvGrpSpPr/>
          <p:nvPr/>
        </p:nvGrpSpPr>
        <p:grpSpPr>
          <a:xfrm>
            <a:off x="395536" y="233904"/>
            <a:ext cx="8496944" cy="6435455"/>
            <a:chOff x="2915816" y="485056"/>
            <a:chExt cx="8496944" cy="6264696"/>
          </a:xfrm>
        </p:grpSpPr>
        <p:sp>
          <p:nvSpPr>
            <p:cNvPr id="8" name="剪去單一角落矩形 7"/>
            <p:cNvSpPr/>
            <p:nvPr/>
          </p:nvSpPr>
          <p:spPr>
            <a:xfrm>
              <a:off x="2915816" y="485056"/>
              <a:ext cx="8496944" cy="936104"/>
            </a:xfrm>
            <a:prstGeom prst="snip1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剪去並圓角化單一角落矩形 8"/>
            <p:cNvSpPr/>
            <p:nvPr/>
          </p:nvSpPr>
          <p:spPr>
            <a:xfrm flipV="1">
              <a:off x="2915816" y="1421160"/>
              <a:ext cx="8496944" cy="5328592"/>
            </a:xfrm>
            <a:prstGeom prst="snip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7" name="剪去單一角落矩形 6"/>
          <p:cNvSpPr/>
          <p:nvPr/>
        </p:nvSpPr>
        <p:spPr>
          <a:xfrm>
            <a:off x="251520" y="332656"/>
            <a:ext cx="8496944" cy="936104"/>
          </a:xfrm>
          <a:prstGeom prst="snip1Rect">
            <a:avLst>
              <a:gd name="adj" fmla="val 5000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剪去並圓角化單一角落矩形 5"/>
          <p:cNvSpPr/>
          <p:nvPr/>
        </p:nvSpPr>
        <p:spPr>
          <a:xfrm flipV="1">
            <a:off x="251520" y="1268760"/>
            <a:ext cx="8496944" cy="5328592"/>
          </a:xfrm>
          <a:prstGeom prst="snipRound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en-US" altLang="zh-TW" sz="36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anose="020B0706030402020204" pitchFamily="34" charset="0"/>
              </a:rPr>
              <a:t>Outline</a:t>
            </a:r>
            <a:endParaRPr lang="zh-TW" altLang="en-US" sz="36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TW" sz="2400" dirty="0" smtClean="0">
                <a:solidFill>
                  <a:srgbClr val="7030A0"/>
                </a:solidFill>
                <a:latin typeface="Franklin Gothic Demi Cond" panose="020B0706030402020204" pitchFamily="34" charset="0"/>
              </a:rPr>
              <a:t>Before </a:t>
            </a:r>
            <a:r>
              <a:rPr lang="en-US" altLang="zh-TW" sz="2400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 </a:t>
            </a:r>
            <a:r>
              <a:rPr lang="en-US" altLang="zh-TW" sz="2400" dirty="0" smtClean="0">
                <a:solidFill>
                  <a:srgbClr val="7030A0"/>
                </a:solidFill>
                <a:latin typeface="Franklin Gothic Demi Cond" panose="020B0706030402020204" pitchFamily="34" charset="0"/>
              </a:rPr>
              <a:t>you study: S</a:t>
            </a:r>
            <a:r>
              <a:rPr lang="en-US" altLang="zh-TW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ranklin Gothic Demi Cond" panose="020B0706030402020204" pitchFamily="34" charset="0"/>
              </a:rPr>
              <a:t>kill measures of model QPFs</a:t>
            </a:r>
          </a:p>
          <a:p>
            <a:pPr marL="0" indent="0">
              <a:buNone/>
            </a:pPr>
            <a:r>
              <a:rPr lang="en-US" altLang="zh-TW" sz="2800" b="1" dirty="0" smtClean="0">
                <a:solidFill>
                  <a:srgbClr val="FF0000"/>
                </a:solidFill>
                <a:latin typeface="Franklin Gothic Demi Cond" panose="020B0706030402020204" pitchFamily="34" charset="0"/>
              </a:rPr>
              <a:t>I</a:t>
            </a:r>
            <a:r>
              <a:rPr lang="en-US" altLang="zh-TW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Demi Cond" panose="020B0706030402020204" pitchFamily="34" charset="0"/>
              </a:rPr>
              <a:t>ntroduction and motivation of study</a:t>
            </a:r>
          </a:p>
          <a:p>
            <a:pPr marL="0" indent="0">
              <a:buNone/>
            </a:pPr>
            <a:r>
              <a:rPr lang="en-US" altLang="zh-TW" sz="2800" b="1" dirty="0" smtClean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  <a:t>T</a:t>
            </a:r>
            <a:r>
              <a:rPr lang="en-US" altLang="zh-TW" sz="2800" dirty="0" smtClean="0">
                <a:solidFill>
                  <a:srgbClr val="FFC000"/>
                </a:solidFill>
                <a:latin typeface="Franklin Gothic Demi Cond" panose="020B0706030402020204" pitchFamily="34" charset="0"/>
              </a:rPr>
              <a:t>he </a:t>
            </a:r>
            <a:r>
              <a:rPr lang="en-US" altLang="zh-TW" sz="2800" dirty="0" err="1" smtClean="0">
                <a:solidFill>
                  <a:srgbClr val="FFC000"/>
                </a:solidFill>
                <a:latin typeface="Franklin Gothic Demi Cond" panose="020B0706030402020204" pitchFamily="34" charset="0"/>
              </a:rPr>
              <a:t>CReSS</a:t>
            </a:r>
            <a:r>
              <a:rPr lang="en-US" altLang="zh-TW" sz="2800" dirty="0" smtClean="0">
                <a:solidFill>
                  <a:srgbClr val="FFC000"/>
                </a:solidFill>
                <a:latin typeface="Franklin Gothic Demi Cond" panose="020B0706030402020204" pitchFamily="34" charset="0"/>
              </a:rPr>
              <a:t> model, and methodology</a:t>
            </a:r>
          </a:p>
          <a:p>
            <a:pPr marL="0" indent="0">
              <a:buNone/>
            </a:pPr>
            <a:r>
              <a:rPr lang="en-US" altLang="zh-TW" sz="2800" b="1" dirty="0" smtClean="0">
                <a:solidFill>
                  <a:srgbClr val="00B050"/>
                </a:solidFill>
                <a:latin typeface="Franklin Gothic Demi Cond" panose="020B0706030402020204" pitchFamily="34" charset="0"/>
              </a:rPr>
              <a:t>E</a:t>
            </a:r>
            <a:r>
              <a:rPr lang="en-US" altLang="zh-TW" sz="2800" dirty="0" smtClean="0">
                <a:solidFill>
                  <a:srgbClr val="92D050"/>
                </a:solidFill>
                <a:latin typeface="Franklin Gothic Demi Cond" panose="020B0706030402020204" pitchFamily="34" charset="0"/>
              </a:rPr>
              <a:t>xamples of </a:t>
            </a:r>
            <a:r>
              <a:rPr lang="en-US" altLang="zh-TW" sz="2800" dirty="0" err="1" smtClean="0">
                <a:solidFill>
                  <a:srgbClr val="92D050"/>
                </a:solidFill>
                <a:latin typeface="Franklin Gothic Demi Cond" panose="020B0706030402020204" pitchFamily="34" charset="0"/>
              </a:rPr>
              <a:t>CReSS</a:t>
            </a:r>
            <a:r>
              <a:rPr lang="en-US" altLang="zh-TW" sz="2800" dirty="0" smtClean="0">
                <a:solidFill>
                  <a:srgbClr val="92D050"/>
                </a:solidFill>
                <a:latin typeface="Franklin Gothic Demi Cond" panose="020B0706030402020204" pitchFamily="34" charset="0"/>
              </a:rPr>
              <a:t> model forecasts</a:t>
            </a:r>
          </a:p>
          <a:p>
            <a:pPr marL="0" indent="0">
              <a:buNone/>
            </a:pPr>
            <a:r>
              <a:rPr lang="en-US" altLang="zh-TW" sz="2800" b="1" dirty="0" smtClean="0">
                <a:solidFill>
                  <a:srgbClr val="0070C0"/>
                </a:solidFill>
                <a:latin typeface="Franklin Gothic Demi Cond" panose="020B0706030402020204" pitchFamily="34" charset="0"/>
              </a:rPr>
              <a:t>T</a:t>
            </a:r>
            <a:r>
              <a:rPr lang="en-US" altLang="zh-TW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 Cond" panose="020B0706030402020204" pitchFamily="34" charset="0"/>
              </a:rPr>
              <a:t>he dependency of model QPF skills on rainfall</a:t>
            </a:r>
          </a:p>
          <a:p>
            <a:pPr marL="0" indent="0">
              <a:buNone/>
            </a:pPr>
            <a:r>
              <a:rPr lang="en-US" altLang="zh-TW" sz="2800" b="1" dirty="0" smtClean="0">
                <a:solidFill>
                  <a:srgbClr val="7030A0"/>
                </a:solidFill>
                <a:latin typeface="Franklin Gothic Demi Cond" panose="020B0706030402020204" pitchFamily="34" charset="0"/>
              </a:rPr>
              <a:t>T</a:t>
            </a:r>
            <a:r>
              <a:rPr lang="en-US" altLang="zh-TW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ranklin Gothic Demi Cond" panose="020B0706030402020204" pitchFamily="34" charset="0"/>
              </a:rPr>
              <a:t>he origin of the dependency</a:t>
            </a:r>
          </a:p>
          <a:p>
            <a:pPr marL="0" indent="0">
              <a:buNone/>
            </a:pPr>
            <a:r>
              <a:rPr lang="en-US" altLang="zh-TW" sz="2800" b="1" dirty="0" smtClean="0">
                <a:solidFill>
                  <a:srgbClr val="FF0000"/>
                </a:solidFill>
                <a:latin typeface="Franklin Gothic Demi Cond" panose="020B0706030402020204" pitchFamily="34" charset="0"/>
              </a:rPr>
              <a:t>T</a:t>
            </a:r>
            <a:r>
              <a:rPr lang="en-US" altLang="zh-TW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Demi Cond" panose="020B0706030402020204" pitchFamily="34" charset="0"/>
              </a:rPr>
              <a:t>he implications of the dependency </a:t>
            </a:r>
          </a:p>
          <a:p>
            <a:pPr marL="0" indent="0">
              <a:buNone/>
            </a:pPr>
            <a:r>
              <a:rPr lang="en-US" altLang="zh-TW" sz="2800" b="1" dirty="0" smtClean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  <a:t>S</a:t>
            </a:r>
            <a:r>
              <a:rPr lang="en-US" altLang="zh-TW" sz="2800" dirty="0" smtClean="0">
                <a:solidFill>
                  <a:srgbClr val="FFC000"/>
                </a:solidFill>
                <a:latin typeface="Franklin Gothic Demi Cond" panose="020B0706030402020204" pitchFamily="34" charset="0"/>
              </a:rPr>
              <a:t>ummary and conclusions</a:t>
            </a:r>
          </a:p>
          <a:p>
            <a:pPr marL="0" indent="0">
              <a:buNone/>
            </a:pPr>
            <a:r>
              <a:rPr lang="en-US" altLang="zh-TW" sz="2800" b="1" dirty="0" smtClean="0">
                <a:solidFill>
                  <a:srgbClr val="00B050"/>
                </a:solidFill>
                <a:latin typeface="Franklin Gothic Demi Cond" panose="020B0706030402020204" pitchFamily="34" charset="0"/>
              </a:rPr>
              <a:t>R</a:t>
            </a:r>
            <a:r>
              <a:rPr lang="en-US" altLang="zh-TW" sz="2800" dirty="0" smtClean="0">
                <a:solidFill>
                  <a:srgbClr val="92D050"/>
                </a:solidFill>
                <a:latin typeface="Franklin Gothic Demi Cond" panose="020B0706030402020204" pitchFamily="34" charset="0"/>
              </a:rPr>
              <a:t>eference</a:t>
            </a:r>
            <a:endParaRPr lang="zh-TW" altLang="en-US" sz="2800" dirty="0">
              <a:solidFill>
                <a:srgbClr val="92D050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64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剪去單一角落矩形 37"/>
          <p:cNvSpPr/>
          <p:nvPr/>
        </p:nvSpPr>
        <p:spPr>
          <a:xfrm>
            <a:off x="299744" y="86122"/>
            <a:ext cx="4611088" cy="555774"/>
          </a:xfrm>
          <a:prstGeom prst="snip1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剪去單一角落矩形 52"/>
          <p:cNvSpPr/>
          <p:nvPr/>
        </p:nvSpPr>
        <p:spPr>
          <a:xfrm>
            <a:off x="233197" y="150384"/>
            <a:ext cx="4611088" cy="555774"/>
          </a:xfrm>
          <a:prstGeom prst="snip1Rect">
            <a:avLst>
              <a:gd name="adj" fmla="val 5000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r>
              <a:rPr lang="en-US" altLang="zh-TW" sz="2400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S</a:t>
            </a:r>
            <a:r>
              <a:rPr lang="en-US" altLang="zh-TW" sz="2400" dirty="0">
                <a:solidFill>
                  <a:srgbClr val="8064A2">
                    <a:lumMod val="60000"/>
                    <a:lumOff val="40000"/>
                  </a:srgbClr>
                </a:solidFill>
                <a:latin typeface="Franklin Gothic Demi Cond" panose="020B0706030402020204" pitchFamily="34" charset="0"/>
              </a:rPr>
              <a:t>kill measures of model </a:t>
            </a:r>
            <a:r>
              <a:rPr lang="en-US" altLang="zh-TW" sz="2400" dirty="0" smtClean="0">
                <a:solidFill>
                  <a:srgbClr val="8064A2">
                    <a:lumMod val="60000"/>
                    <a:lumOff val="40000"/>
                  </a:srgbClr>
                </a:solidFill>
                <a:latin typeface="Franklin Gothic Demi Cond" panose="020B0706030402020204" pitchFamily="34" charset="0"/>
              </a:rPr>
              <a:t>QPFs(1/2)</a:t>
            </a:r>
            <a:endParaRPr lang="en-US" altLang="zh-TW" sz="2400" dirty="0">
              <a:solidFill>
                <a:srgbClr val="8064A2">
                  <a:lumMod val="60000"/>
                  <a:lumOff val="40000"/>
                </a:srgb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04056" y="68650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dirty="0">
                <a:solidFill>
                  <a:schemeClr val="tx2">
                    <a:lumMod val="75000"/>
                  </a:schemeClr>
                </a:solidFill>
              </a:rPr>
              <a:t>2 x 2 contingency table</a:t>
            </a:r>
          </a:p>
          <a:p>
            <a:r>
              <a:rPr lang="en-US" altLang="zh-TW" dirty="0" smtClean="0">
                <a:solidFill>
                  <a:srgbClr val="0070C0"/>
                </a:solidFill>
              </a:rPr>
              <a:t>(</a:t>
            </a:r>
            <a:r>
              <a:rPr lang="en-US" altLang="zh-TW" dirty="0">
                <a:solidFill>
                  <a:srgbClr val="0070C0"/>
                </a:solidFill>
              </a:rPr>
              <a:t>Schaefer 1990; Wilks 1995; Ebert et al. 2003</a:t>
            </a:r>
            <a:r>
              <a:rPr lang="en-US" altLang="zh-TW" dirty="0" smtClean="0">
                <a:solidFill>
                  <a:srgbClr val="0070C0"/>
                </a:solidFill>
              </a:rPr>
              <a:t>)</a:t>
            </a:r>
          </a:p>
          <a:p>
            <a:r>
              <a:rPr lang="en-US" altLang="zh-TW" dirty="0" smtClean="0"/>
              <a:t>O = </a:t>
            </a:r>
            <a:r>
              <a:rPr lang="en-US" altLang="zh-TW" dirty="0" err="1" smtClean="0"/>
              <a:t>a+c</a:t>
            </a:r>
            <a:endParaRPr lang="en-US" altLang="zh-TW" dirty="0" smtClean="0"/>
          </a:p>
          <a:p>
            <a:r>
              <a:rPr lang="en-US" altLang="zh-TW" dirty="0" smtClean="0"/>
              <a:t>F = </a:t>
            </a:r>
            <a:r>
              <a:rPr lang="en-US" altLang="zh-TW" dirty="0" err="1" smtClean="0"/>
              <a:t>a+b</a:t>
            </a:r>
            <a:endParaRPr lang="en-US" altLang="zh-TW" dirty="0" smtClean="0"/>
          </a:p>
          <a:p>
            <a:r>
              <a:rPr lang="en-US" altLang="zh-TW" dirty="0" smtClean="0"/>
              <a:t>N = </a:t>
            </a:r>
            <a:r>
              <a:rPr lang="en-US" altLang="zh-TW" dirty="0" err="1" smtClean="0"/>
              <a:t>a+b+c+d</a:t>
            </a:r>
            <a:endParaRPr lang="en-US" altLang="zh-TW" dirty="0" smtClean="0"/>
          </a:p>
          <a:p>
            <a:endParaRPr lang="en-US" altLang="zh-TW" dirty="0" smtClean="0">
              <a:solidFill>
                <a:srgbClr val="0070C0"/>
              </a:solidFill>
            </a:endParaRPr>
          </a:p>
        </p:txBody>
      </p:sp>
      <p:grpSp>
        <p:nvGrpSpPr>
          <p:cNvPr id="43" name="群組 42"/>
          <p:cNvGrpSpPr/>
          <p:nvPr/>
        </p:nvGrpSpPr>
        <p:grpSpPr>
          <a:xfrm>
            <a:off x="4910833" y="6524"/>
            <a:ext cx="3329845" cy="2469219"/>
            <a:chOff x="4910833" y="129332"/>
            <a:chExt cx="3329845" cy="2469219"/>
          </a:xfrm>
        </p:grpSpPr>
        <p:grpSp>
          <p:nvGrpSpPr>
            <p:cNvPr id="10" name="群組 9"/>
            <p:cNvGrpSpPr/>
            <p:nvPr/>
          </p:nvGrpSpPr>
          <p:grpSpPr>
            <a:xfrm>
              <a:off x="5508104" y="686503"/>
              <a:ext cx="2615640" cy="1614077"/>
              <a:chOff x="5292080" y="764704"/>
              <a:chExt cx="2318208" cy="1454674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5292080" y="764704"/>
                <a:ext cx="1152128" cy="72008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6458160" y="764704"/>
                <a:ext cx="1152128" cy="72008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5292080" y="1499298"/>
                <a:ext cx="1152128" cy="72008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6458160" y="1499298"/>
                <a:ext cx="1152128" cy="72008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3" name="矩形 12"/>
            <p:cNvSpPr/>
            <p:nvPr/>
          </p:nvSpPr>
          <p:spPr>
            <a:xfrm>
              <a:off x="5493590" y="199055"/>
              <a:ext cx="2628000" cy="45738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4" name="矩形 13"/>
            <p:cNvSpPr/>
            <p:nvPr/>
          </p:nvSpPr>
          <p:spPr>
            <a:xfrm rot="5400000">
              <a:off x="4408170" y="1257797"/>
              <a:ext cx="1670714" cy="46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6495133" y="129332"/>
              <a:ext cx="5790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dirty="0" smtClean="0"/>
                <a:t>OBS</a:t>
              </a:r>
              <a:endParaRPr lang="zh-TW" altLang="en-US" b="1" dirty="0"/>
            </a:p>
          </p:txBody>
        </p:sp>
        <p:cxnSp>
          <p:nvCxnSpPr>
            <p:cNvPr id="18" name="直線接點 17"/>
            <p:cNvCxnSpPr>
              <a:stCxn id="13" idx="1"/>
              <a:endCxn id="13" idx="3"/>
            </p:cNvCxnSpPr>
            <p:nvPr/>
          </p:nvCxnSpPr>
          <p:spPr>
            <a:xfrm>
              <a:off x="5493590" y="427748"/>
              <a:ext cx="2628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接點 23"/>
            <p:cNvCxnSpPr>
              <a:endCxn id="13" idx="2"/>
            </p:cNvCxnSpPr>
            <p:nvPr/>
          </p:nvCxnSpPr>
          <p:spPr>
            <a:xfrm>
              <a:off x="6807590" y="427748"/>
              <a:ext cx="0" cy="22869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接點 25"/>
            <p:cNvCxnSpPr>
              <a:endCxn id="14" idx="3"/>
            </p:cNvCxnSpPr>
            <p:nvPr/>
          </p:nvCxnSpPr>
          <p:spPr>
            <a:xfrm>
              <a:off x="5243527" y="656440"/>
              <a:ext cx="0" cy="167071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接點 27"/>
            <p:cNvCxnSpPr/>
            <p:nvPr/>
          </p:nvCxnSpPr>
          <p:spPr>
            <a:xfrm flipH="1">
              <a:off x="5243527" y="1501594"/>
              <a:ext cx="234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字方塊 32"/>
            <p:cNvSpPr txBox="1"/>
            <p:nvPr/>
          </p:nvSpPr>
          <p:spPr>
            <a:xfrm rot="16200000">
              <a:off x="4603857" y="1332835"/>
              <a:ext cx="983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dirty="0" smtClean="0"/>
                <a:t>Forecast</a:t>
              </a:r>
              <a:endParaRPr lang="zh-TW" altLang="en-US" b="1" dirty="0"/>
            </a:p>
          </p:txBody>
        </p:sp>
        <p:sp>
          <p:nvSpPr>
            <p:cNvPr id="34" name="文字方塊 33"/>
            <p:cNvSpPr txBox="1"/>
            <p:nvPr/>
          </p:nvSpPr>
          <p:spPr>
            <a:xfrm>
              <a:off x="5901757" y="357428"/>
              <a:ext cx="5126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YES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35" name="文字方塊 34"/>
            <p:cNvSpPr txBox="1"/>
            <p:nvPr/>
          </p:nvSpPr>
          <p:spPr>
            <a:xfrm>
              <a:off x="7230754" y="357428"/>
              <a:ext cx="4860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NO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36" name="文字方塊 35"/>
            <p:cNvSpPr txBox="1"/>
            <p:nvPr/>
          </p:nvSpPr>
          <p:spPr>
            <a:xfrm rot="16200000">
              <a:off x="5108373" y="901330"/>
              <a:ext cx="5126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YES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37" name="文字方塊 36"/>
            <p:cNvSpPr txBox="1"/>
            <p:nvPr/>
          </p:nvSpPr>
          <p:spPr>
            <a:xfrm rot="16200000">
              <a:off x="5108978" y="1741821"/>
              <a:ext cx="4860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NO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39" name="文字方塊 38"/>
            <p:cNvSpPr txBox="1"/>
            <p:nvPr/>
          </p:nvSpPr>
          <p:spPr>
            <a:xfrm>
              <a:off x="5864577" y="734824"/>
              <a:ext cx="587002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700" dirty="0" smtClean="0"/>
                <a:t>a</a:t>
              </a:r>
            </a:p>
            <a:p>
              <a:pPr algn="ctr"/>
              <a:r>
                <a:rPr lang="en-US" altLang="zh-TW" sz="1700" dirty="0" smtClean="0"/>
                <a:t>(hit)</a:t>
              </a:r>
              <a:endParaRPr lang="en-US" altLang="zh-TW" sz="1700" dirty="0"/>
            </a:p>
            <a:p>
              <a:pPr algn="ctr"/>
              <a:endParaRPr lang="zh-TW" altLang="en-US" sz="1700" dirty="0"/>
            </a:p>
          </p:txBody>
        </p:sp>
        <p:sp>
          <p:nvSpPr>
            <p:cNvPr id="40" name="文字方塊 39"/>
            <p:cNvSpPr txBox="1"/>
            <p:nvPr/>
          </p:nvSpPr>
          <p:spPr>
            <a:xfrm>
              <a:off x="6757640" y="764704"/>
              <a:ext cx="1483038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700" dirty="0" smtClean="0"/>
                <a:t>b</a:t>
              </a:r>
            </a:p>
            <a:p>
              <a:pPr algn="ctr"/>
              <a:r>
                <a:rPr lang="en-US" altLang="zh-TW" sz="1700" dirty="0" smtClean="0"/>
                <a:t>(false alarm)</a:t>
              </a:r>
              <a:endParaRPr lang="en-US" altLang="zh-TW" sz="1700" dirty="0"/>
            </a:p>
            <a:p>
              <a:pPr algn="ctr"/>
              <a:endParaRPr lang="zh-TW" altLang="en-US" sz="1700" dirty="0"/>
            </a:p>
          </p:txBody>
        </p:sp>
        <p:sp>
          <p:nvSpPr>
            <p:cNvPr id="41" name="文字方塊 40"/>
            <p:cNvSpPr txBox="1"/>
            <p:nvPr/>
          </p:nvSpPr>
          <p:spPr>
            <a:xfrm>
              <a:off x="5729979" y="1526994"/>
              <a:ext cx="856197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700" dirty="0" smtClean="0"/>
                <a:t>c</a:t>
              </a:r>
            </a:p>
            <a:p>
              <a:pPr algn="ctr"/>
              <a:r>
                <a:rPr lang="en-US" altLang="zh-TW" sz="1700" dirty="0" smtClean="0"/>
                <a:t>(miss)</a:t>
              </a:r>
              <a:endParaRPr lang="en-US" altLang="zh-TW" sz="1700" dirty="0"/>
            </a:p>
            <a:p>
              <a:pPr algn="ctr"/>
              <a:endParaRPr lang="zh-TW" altLang="en-US" sz="1700" dirty="0"/>
            </a:p>
          </p:txBody>
        </p:sp>
        <p:sp>
          <p:nvSpPr>
            <p:cNvPr id="42" name="文字方塊 41"/>
            <p:cNvSpPr txBox="1"/>
            <p:nvPr/>
          </p:nvSpPr>
          <p:spPr>
            <a:xfrm>
              <a:off x="6867434" y="1459778"/>
              <a:ext cx="121267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700" dirty="0" smtClean="0"/>
                <a:t>d</a:t>
              </a:r>
            </a:p>
            <a:p>
              <a:pPr algn="ctr"/>
              <a:r>
                <a:rPr lang="en-US" altLang="zh-TW" sz="1700" dirty="0" smtClean="0"/>
                <a:t>(correct negative)</a:t>
              </a:r>
              <a:endParaRPr lang="en-US" altLang="zh-TW" sz="1700" dirty="0"/>
            </a:p>
            <a:p>
              <a:pPr algn="ctr"/>
              <a:endParaRPr lang="zh-TW" altLang="en-US" sz="1700" dirty="0"/>
            </a:p>
          </p:txBody>
        </p:sp>
      </p:grpSp>
      <p:grpSp>
        <p:nvGrpSpPr>
          <p:cNvPr id="52" name="群組 51"/>
          <p:cNvGrpSpPr/>
          <p:nvPr/>
        </p:nvGrpSpPr>
        <p:grpSpPr>
          <a:xfrm>
            <a:off x="539552" y="2255664"/>
            <a:ext cx="7584192" cy="4537015"/>
            <a:chOff x="539552" y="2255664"/>
            <a:chExt cx="7584192" cy="4537015"/>
          </a:xfrm>
        </p:grpSpPr>
        <p:sp>
          <p:nvSpPr>
            <p:cNvPr id="5" name="文字方塊 4"/>
            <p:cNvSpPr txBox="1"/>
            <p:nvPr/>
          </p:nvSpPr>
          <p:spPr>
            <a:xfrm>
              <a:off x="539552" y="2268364"/>
              <a:ext cx="7584192" cy="452431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altLang="zh-TW" b="1" dirty="0" smtClean="0">
                  <a:solidFill>
                    <a:schemeClr val="tx2">
                      <a:lumMod val="75000"/>
                    </a:schemeClr>
                  </a:solidFill>
                </a:rPr>
                <a:t>Threat Score(TS) =</a:t>
              </a:r>
              <a:r>
                <a:rPr lang="en-US" altLang="zh-TW" dirty="0" smtClean="0"/>
                <a:t> a/(</a:t>
              </a:r>
              <a:r>
                <a:rPr lang="en-US" altLang="zh-TW" dirty="0" err="1" smtClean="0"/>
                <a:t>a+b+c</a:t>
              </a:r>
              <a:r>
                <a:rPr lang="en-US" altLang="zh-TW" dirty="0" smtClean="0"/>
                <a:t>)</a:t>
              </a:r>
              <a:endParaRPr lang="en-US" altLang="zh-TW" dirty="0" smtClean="0">
                <a:solidFill>
                  <a:srgbClr val="FF0000"/>
                </a:solidFill>
              </a:endParaRPr>
            </a:p>
            <a:p>
              <a:pPr marL="342900" indent="-342900">
                <a:buAutoNum type="arabicPeriod"/>
              </a:pPr>
              <a:r>
                <a:rPr lang="en-US" altLang="zh-TW" b="1" dirty="0" smtClean="0">
                  <a:solidFill>
                    <a:schemeClr val="tx2">
                      <a:lumMod val="75000"/>
                    </a:schemeClr>
                  </a:solidFill>
                </a:rPr>
                <a:t>Bias(BS) = (</a:t>
              </a:r>
              <a:r>
                <a:rPr lang="en-US" altLang="zh-TW" dirty="0" err="1" smtClean="0"/>
                <a:t>a+b</a:t>
              </a:r>
              <a:r>
                <a:rPr lang="en-US" altLang="zh-TW" dirty="0" smtClean="0"/>
                <a:t>)/(</a:t>
              </a:r>
              <a:r>
                <a:rPr lang="en-US" altLang="zh-TW" dirty="0" err="1" smtClean="0"/>
                <a:t>a+c</a:t>
              </a:r>
              <a:r>
                <a:rPr lang="en-US" altLang="zh-TW" dirty="0" smtClean="0"/>
                <a:t>)              </a:t>
              </a:r>
              <a:r>
                <a:rPr lang="en-US" altLang="zh-TW" dirty="0" smtClean="0">
                  <a:solidFill>
                    <a:srgbClr val="0070C0"/>
                  </a:solidFill>
                </a:rPr>
                <a:t>(Schaefer 1990; Wilks 1995; Ebert et al. 2003)</a:t>
              </a:r>
            </a:p>
            <a:p>
              <a:endParaRPr lang="en-US" altLang="zh-TW" dirty="0" smtClean="0">
                <a:solidFill>
                  <a:srgbClr val="0070C0"/>
                </a:solidFill>
              </a:endParaRPr>
            </a:p>
            <a:p>
              <a:r>
                <a:rPr lang="en-US" altLang="zh-TW" b="1" dirty="0" smtClean="0">
                  <a:solidFill>
                    <a:schemeClr val="tx2">
                      <a:lumMod val="75000"/>
                    </a:schemeClr>
                  </a:solidFill>
                </a:rPr>
                <a:t>3.   Probability of detection(POD) = </a:t>
              </a:r>
              <a:r>
                <a:rPr lang="en-US" altLang="zh-TW" dirty="0" smtClean="0"/>
                <a:t>a/(</a:t>
              </a:r>
              <a:r>
                <a:rPr lang="en-US" altLang="zh-TW" dirty="0" err="1" smtClean="0"/>
                <a:t>a+c</a:t>
              </a:r>
              <a:r>
                <a:rPr lang="en-US" altLang="zh-TW" dirty="0" smtClean="0"/>
                <a:t>)</a:t>
              </a:r>
            </a:p>
            <a:p>
              <a:endParaRPr lang="en-US" altLang="zh-TW" b="1" dirty="0" smtClean="0">
                <a:solidFill>
                  <a:schemeClr val="tx2">
                    <a:lumMod val="75000"/>
                  </a:schemeClr>
                </a:solidFill>
              </a:endParaRPr>
            </a:p>
            <a:p>
              <a:r>
                <a:rPr lang="en-US" altLang="zh-TW" b="1" dirty="0" smtClean="0">
                  <a:solidFill>
                    <a:schemeClr val="tx2">
                      <a:lumMod val="75000"/>
                    </a:schemeClr>
                  </a:solidFill>
                </a:rPr>
                <a:t>4.   False alarm rate(FAR) = </a:t>
              </a:r>
              <a:r>
                <a:rPr lang="en-US" altLang="zh-TW" dirty="0" smtClean="0"/>
                <a:t>b/(</a:t>
              </a:r>
              <a:r>
                <a:rPr lang="en-US" altLang="zh-TW" dirty="0" err="1" smtClean="0"/>
                <a:t>a+b</a:t>
              </a:r>
              <a:r>
                <a:rPr lang="en-US" altLang="zh-TW" dirty="0" smtClean="0"/>
                <a:t>)</a:t>
              </a:r>
            </a:p>
            <a:p>
              <a:endParaRPr lang="en-US" altLang="zh-TW" b="1" dirty="0" smtClean="0">
                <a:solidFill>
                  <a:schemeClr val="tx2">
                    <a:lumMod val="75000"/>
                  </a:schemeClr>
                </a:solidFill>
              </a:endParaRPr>
            </a:p>
            <a:p>
              <a:r>
                <a:rPr lang="en-US" altLang="zh-TW" b="1" dirty="0" smtClean="0">
                  <a:solidFill>
                    <a:schemeClr val="tx2">
                      <a:lumMod val="75000"/>
                    </a:schemeClr>
                  </a:solidFill>
                </a:rPr>
                <a:t>5.   Accuracy(ACC) = </a:t>
              </a:r>
              <a:r>
                <a:rPr lang="en-US" altLang="zh-TW" dirty="0" smtClean="0"/>
                <a:t>(</a:t>
              </a:r>
              <a:r>
                <a:rPr lang="en-US" altLang="zh-TW" dirty="0" err="1" smtClean="0"/>
                <a:t>a+d</a:t>
              </a:r>
              <a:r>
                <a:rPr lang="en-US" altLang="zh-TW" dirty="0" smtClean="0"/>
                <a:t>)/N          </a:t>
              </a:r>
              <a:r>
                <a:rPr lang="en-US" altLang="zh-TW" dirty="0" smtClean="0">
                  <a:solidFill>
                    <a:srgbClr val="0070C0"/>
                  </a:solidFill>
                </a:rPr>
                <a:t>(</a:t>
              </a:r>
              <a:r>
                <a:rPr lang="en-US" altLang="zh-TW" dirty="0" err="1" smtClean="0">
                  <a:solidFill>
                    <a:srgbClr val="0070C0"/>
                  </a:solidFill>
                </a:rPr>
                <a:t>Mesinger</a:t>
              </a:r>
              <a:r>
                <a:rPr lang="en-US" altLang="zh-TW" dirty="0" smtClean="0">
                  <a:solidFill>
                    <a:srgbClr val="0070C0"/>
                  </a:solidFill>
                </a:rPr>
                <a:t> and Black 1992; Hong 2003)</a:t>
              </a:r>
            </a:p>
            <a:p>
              <a:r>
                <a:rPr lang="en-US" altLang="zh-TW" b="1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</a:p>
            <a:p>
              <a:r>
                <a:rPr lang="en-US" altLang="zh-TW" b="1" dirty="0" smtClean="0">
                  <a:solidFill>
                    <a:schemeClr val="tx2">
                      <a:lumMod val="75000"/>
                    </a:schemeClr>
                  </a:solidFill>
                </a:rPr>
                <a:t>6.   Equitable threat score(ETS) = </a:t>
              </a:r>
              <a:r>
                <a:rPr lang="en-US" altLang="zh-TW" dirty="0" smtClean="0"/>
                <a:t> (a-R)/(</a:t>
              </a:r>
              <a:r>
                <a:rPr lang="en-US" altLang="zh-TW" dirty="0" err="1" smtClean="0"/>
                <a:t>a+b+c-R</a:t>
              </a:r>
              <a:r>
                <a:rPr lang="en-US" altLang="zh-TW" dirty="0" smtClean="0"/>
                <a:t>)                      </a:t>
              </a:r>
              <a:r>
                <a:rPr lang="en-US" altLang="zh-TW" dirty="0" smtClean="0">
                  <a:solidFill>
                    <a:srgbClr val="0070C0"/>
                  </a:solidFill>
                </a:rPr>
                <a:t>(</a:t>
              </a:r>
              <a:r>
                <a:rPr lang="en-US" altLang="zh-TW" dirty="0">
                  <a:solidFill>
                    <a:srgbClr val="0070C0"/>
                  </a:solidFill>
                </a:rPr>
                <a:t>Schaefer 1990)</a:t>
              </a:r>
              <a:endParaRPr lang="en-US" altLang="zh-TW" dirty="0" smtClean="0"/>
            </a:p>
            <a:p>
              <a:r>
                <a:rPr lang="en-US" altLang="zh-TW" dirty="0"/>
                <a:t> </a:t>
              </a:r>
              <a:r>
                <a:rPr lang="en-US" altLang="zh-TW" dirty="0" smtClean="0"/>
                <a:t>                                                    </a:t>
              </a:r>
              <a:r>
                <a:rPr lang="en-US" altLang="zh-TW" b="1" dirty="0" smtClean="0">
                  <a:solidFill>
                    <a:schemeClr val="tx2">
                      <a:lumMod val="75000"/>
                    </a:schemeClr>
                  </a:solidFill>
                </a:rPr>
                <a:t>R =</a:t>
              </a:r>
              <a:r>
                <a:rPr lang="en-US" altLang="zh-TW" dirty="0" smtClean="0"/>
                <a:t> </a:t>
              </a:r>
              <a:r>
                <a:rPr lang="en-US" altLang="zh-TW" b="1" dirty="0" smtClean="0">
                  <a:solidFill>
                    <a:schemeClr val="tx2">
                      <a:lumMod val="75000"/>
                    </a:schemeClr>
                  </a:solidFill>
                </a:rPr>
                <a:t>expected number of random hits  = </a:t>
              </a:r>
              <a:r>
                <a:rPr lang="en-US" altLang="zh-TW" dirty="0" smtClean="0"/>
                <a:t>O x F/N</a:t>
              </a:r>
            </a:p>
            <a:p>
              <a:endParaRPr lang="en-US" altLang="zh-TW" b="1" dirty="0" smtClean="0">
                <a:solidFill>
                  <a:schemeClr val="tx2">
                    <a:lumMod val="75000"/>
                  </a:schemeClr>
                </a:solidFill>
              </a:endParaRPr>
            </a:p>
            <a:p>
              <a:r>
                <a:rPr lang="en-US" altLang="zh-TW" b="1" dirty="0" smtClean="0">
                  <a:solidFill>
                    <a:schemeClr val="tx2">
                      <a:lumMod val="75000"/>
                    </a:schemeClr>
                  </a:solidFill>
                </a:rPr>
                <a:t>7.   Peirce skill score(PSS) = </a:t>
              </a:r>
              <a:r>
                <a:rPr lang="en-US" altLang="zh-TW" dirty="0" smtClean="0"/>
                <a:t>a/(</a:t>
              </a:r>
              <a:r>
                <a:rPr lang="en-US" altLang="zh-TW" dirty="0" err="1" smtClean="0"/>
                <a:t>a+c</a:t>
              </a:r>
              <a:r>
                <a:rPr lang="en-US" altLang="zh-TW" dirty="0" smtClean="0"/>
                <a:t>)-b/(</a:t>
              </a:r>
              <a:r>
                <a:rPr lang="en-US" altLang="zh-TW" dirty="0" err="1" smtClean="0"/>
                <a:t>b+d</a:t>
              </a:r>
              <a:r>
                <a:rPr lang="en-US" altLang="zh-TW" dirty="0" smtClean="0"/>
                <a:t>) = POD – b/(</a:t>
              </a:r>
              <a:r>
                <a:rPr lang="en-US" altLang="zh-TW" dirty="0" err="1" smtClean="0"/>
                <a:t>b+d</a:t>
              </a:r>
              <a:r>
                <a:rPr lang="en-US" altLang="zh-TW" dirty="0" smtClean="0"/>
                <a:t>)   </a:t>
              </a:r>
              <a:r>
                <a:rPr lang="en-US" altLang="zh-TW" dirty="0" smtClean="0">
                  <a:solidFill>
                    <a:srgbClr val="0070C0"/>
                  </a:solidFill>
                </a:rPr>
                <a:t>(Mason 2003)</a:t>
              </a:r>
            </a:p>
            <a:p>
              <a:endParaRPr lang="en-US" altLang="zh-TW" b="1" dirty="0" smtClean="0">
                <a:solidFill>
                  <a:schemeClr val="tx2">
                    <a:lumMod val="75000"/>
                  </a:schemeClr>
                </a:solidFill>
              </a:endParaRPr>
            </a:p>
            <a:p>
              <a:pPr marL="342900" indent="-342900">
                <a:buAutoNum type="arabicPeriod" startAt="8"/>
              </a:pPr>
              <a:r>
                <a:rPr lang="en-US" altLang="zh-TW" b="1" dirty="0" smtClean="0">
                  <a:solidFill>
                    <a:schemeClr val="tx2">
                      <a:lumMod val="75000"/>
                    </a:schemeClr>
                  </a:solidFill>
                </a:rPr>
                <a:t>Odds ratio(OR) = </a:t>
              </a:r>
              <a:r>
                <a:rPr lang="en-US" altLang="zh-TW" dirty="0" smtClean="0"/>
                <a:t>(</a:t>
              </a:r>
              <a:r>
                <a:rPr lang="en-US" altLang="zh-TW" dirty="0" err="1" smtClean="0"/>
                <a:t>axd</a:t>
              </a:r>
              <a:r>
                <a:rPr lang="en-US" altLang="zh-TW" dirty="0" smtClean="0"/>
                <a:t>)/(</a:t>
              </a:r>
              <a:r>
                <a:rPr lang="en-US" altLang="zh-TW" dirty="0" err="1" smtClean="0"/>
                <a:t>bxc</a:t>
              </a:r>
              <a:r>
                <a:rPr lang="en-US" altLang="zh-TW" dirty="0" smtClean="0"/>
                <a:t>)     </a:t>
              </a:r>
              <a:r>
                <a:rPr lang="en-US" altLang="zh-TW" dirty="0" smtClean="0">
                  <a:solidFill>
                    <a:srgbClr val="0070C0"/>
                  </a:solidFill>
                </a:rPr>
                <a:t>(</a:t>
              </a:r>
              <a:r>
                <a:rPr lang="en-US" altLang="zh-TW" dirty="0" err="1" smtClean="0">
                  <a:solidFill>
                    <a:srgbClr val="0070C0"/>
                  </a:solidFill>
                </a:rPr>
                <a:t>Doswell</a:t>
              </a:r>
              <a:r>
                <a:rPr lang="en-US" altLang="zh-TW" dirty="0" smtClean="0">
                  <a:solidFill>
                    <a:srgbClr val="0070C0"/>
                  </a:solidFill>
                </a:rPr>
                <a:t> et al. 1990; Wilks 1995)</a:t>
              </a:r>
            </a:p>
            <a:p>
              <a:endParaRPr lang="zh-TW" altLang="en-US" dirty="0">
                <a:solidFill>
                  <a:srgbClr val="0070C0"/>
                </a:solidFill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3886274" y="2255664"/>
              <a:ext cx="12190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>
                  <a:solidFill>
                    <a:srgbClr val="FF0000"/>
                  </a:solidFill>
                </a:rPr>
                <a:t>(0 &lt; TS &lt;</a:t>
              </a:r>
              <a:r>
                <a:rPr lang="en-US" altLang="zh-TW" b="1" dirty="0">
                  <a:solidFill>
                    <a:srgbClr val="C00000"/>
                  </a:solidFill>
                </a:rPr>
                <a:t>1</a:t>
              </a:r>
              <a:r>
                <a:rPr lang="en-US" altLang="zh-TW" dirty="0">
                  <a:solidFill>
                    <a:srgbClr val="FF0000"/>
                  </a:solidFill>
                </a:rPr>
                <a:t>) </a:t>
              </a:r>
              <a:endParaRPr lang="zh-TW" altLang="en-US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5" name="矩形 44"/>
                <p:cNvSpPr/>
                <p:nvPr/>
              </p:nvSpPr>
              <p:spPr>
                <a:xfrm>
                  <a:off x="886892" y="2884781"/>
                  <a:ext cx="210185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TW" dirty="0">
                      <a:solidFill>
                        <a:srgbClr val="FF0000"/>
                      </a:solidFill>
                    </a:rPr>
                    <a:t>(0 &lt; </a:t>
                  </a:r>
                  <a:r>
                    <a:rPr lang="en-US" altLang="zh-TW" dirty="0" smtClean="0">
                      <a:solidFill>
                        <a:srgbClr val="FF0000"/>
                      </a:solidFill>
                    </a:rPr>
                    <a:t>BS </a:t>
                  </a:r>
                  <a:r>
                    <a:rPr lang="en-US" altLang="zh-TW" dirty="0">
                      <a:solidFill>
                        <a:srgbClr val="FF0000"/>
                      </a:solidFill>
                    </a:rPr>
                    <a:t>&lt; </a:t>
                  </a:r>
                  <a14:m>
                    <m:oMath xmlns:m="http://schemas.openxmlformats.org/officeDocument/2006/math"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∞</m:t>
                      </m:r>
                    </m:oMath>
                  </a14:m>
                  <a:r>
                    <a:rPr lang="en-US" altLang="zh-TW" dirty="0" smtClean="0">
                      <a:solidFill>
                        <a:srgbClr val="FF0000"/>
                      </a:solidFill>
                    </a:rPr>
                    <a:t>, BS = </a:t>
                  </a:r>
                  <a:r>
                    <a:rPr lang="en-US" altLang="zh-TW" b="1" dirty="0" smtClean="0">
                      <a:solidFill>
                        <a:srgbClr val="C00000"/>
                      </a:solidFill>
                    </a:rPr>
                    <a:t>1</a:t>
                  </a:r>
                  <a:r>
                    <a:rPr lang="en-US" altLang="zh-TW" dirty="0" smtClean="0">
                      <a:solidFill>
                        <a:srgbClr val="FF0000"/>
                      </a:solidFill>
                    </a:rPr>
                    <a:t>) </a:t>
                  </a:r>
                  <a:endParaRPr lang="zh-TW" altLang="en-US" dirty="0"/>
                </a:p>
              </p:txBody>
            </p:sp>
          </mc:Choice>
          <mc:Fallback>
            <p:sp>
              <p:nvSpPr>
                <p:cNvPr id="45" name="矩形 4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892" y="2884781"/>
                  <a:ext cx="2101857" cy="369332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l="-2319" t="-8197" b="-2459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矩形 45"/>
            <p:cNvSpPr/>
            <p:nvPr/>
          </p:nvSpPr>
          <p:spPr>
            <a:xfrm>
              <a:off x="874192" y="3423529"/>
              <a:ext cx="14157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>
                  <a:solidFill>
                    <a:srgbClr val="FF0000"/>
                  </a:solidFill>
                </a:rPr>
                <a:t>(0 &lt; </a:t>
              </a:r>
              <a:r>
                <a:rPr lang="en-US" altLang="zh-TW" dirty="0" smtClean="0">
                  <a:solidFill>
                    <a:srgbClr val="FF0000"/>
                  </a:solidFill>
                </a:rPr>
                <a:t>POD </a:t>
              </a:r>
              <a:r>
                <a:rPr lang="en-US" altLang="zh-TW" dirty="0">
                  <a:solidFill>
                    <a:srgbClr val="FF0000"/>
                  </a:solidFill>
                </a:rPr>
                <a:t>&lt;</a:t>
              </a:r>
              <a:r>
                <a:rPr lang="en-US" altLang="zh-TW" b="1" dirty="0">
                  <a:solidFill>
                    <a:srgbClr val="C00000"/>
                  </a:solidFill>
                </a:rPr>
                <a:t>1</a:t>
              </a:r>
              <a:r>
                <a:rPr lang="en-US" altLang="zh-TW" dirty="0">
                  <a:solidFill>
                    <a:srgbClr val="FF0000"/>
                  </a:solidFill>
                </a:rPr>
                <a:t>) </a:t>
              </a:r>
              <a:endParaRPr lang="zh-TW" altLang="en-US" dirty="0"/>
            </a:p>
          </p:txBody>
        </p:sp>
        <p:sp>
          <p:nvSpPr>
            <p:cNvPr id="47" name="矩形 46"/>
            <p:cNvSpPr/>
            <p:nvPr/>
          </p:nvSpPr>
          <p:spPr>
            <a:xfrm>
              <a:off x="872740" y="3948773"/>
              <a:ext cx="13531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(</a:t>
              </a:r>
              <a:r>
                <a:rPr lang="en-US" altLang="zh-TW" b="1" dirty="0" smtClean="0">
                  <a:solidFill>
                    <a:srgbClr val="C00000"/>
                  </a:solidFill>
                </a:rPr>
                <a:t>0</a:t>
              </a:r>
              <a:r>
                <a:rPr lang="en-US" altLang="zh-TW" dirty="0" smtClean="0">
                  <a:solidFill>
                    <a:srgbClr val="FF0000"/>
                  </a:solidFill>
                </a:rPr>
                <a:t> </a:t>
              </a:r>
              <a:r>
                <a:rPr lang="en-US" altLang="zh-TW" dirty="0">
                  <a:solidFill>
                    <a:srgbClr val="FF0000"/>
                  </a:solidFill>
                </a:rPr>
                <a:t>&lt; </a:t>
              </a:r>
              <a:r>
                <a:rPr lang="en-US" altLang="zh-TW" dirty="0" smtClean="0">
                  <a:solidFill>
                    <a:srgbClr val="FF0000"/>
                  </a:solidFill>
                </a:rPr>
                <a:t>FAR &lt;1) </a:t>
              </a:r>
              <a:endParaRPr lang="zh-TW" altLang="en-US" dirty="0"/>
            </a:p>
          </p:txBody>
        </p:sp>
        <p:sp>
          <p:nvSpPr>
            <p:cNvPr id="48" name="矩形 47"/>
            <p:cNvSpPr/>
            <p:nvPr/>
          </p:nvSpPr>
          <p:spPr>
            <a:xfrm>
              <a:off x="885440" y="4484599"/>
              <a:ext cx="13275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>
                  <a:solidFill>
                    <a:srgbClr val="FF0000"/>
                  </a:solidFill>
                </a:rPr>
                <a:t>(0 &lt; </a:t>
              </a:r>
              <a:r>
                <a:rPr lang="en-US" altLang="zh-TW" dirty="0" smtClean="0">
                  <a:solidFill>
                    <a:srgbClr val="FF0000"/>
                  </a:solidFill>
                </a:rPr>
                <a:t>ACC </a:t>
              </a:r>
              <a:r>
                <a:rPr lang="en-US" altLang="zh-TW" dirty="0">
                  <a:solidFill>
                    <a:srgbClr val="FF0000"/>
                  </a:solidFill>
                </a:rPr>
                <a:t>&lt;</a:t>
              </a:r>
              <a:r>
                <a:rPr lang="en-US" altLang="zh-TW" b="1" dirty="0">
                  <a:solidFill>
                    <a:srgbClr val="C00000"/>
                  </a:solidFill>
                </a:rPr>
                <a:t>1</a:t>
              </a:r>
              <a:r>
                <a:rPr lang="en-US" altLang="zh-TW" dirty="0" smtClean="0">
                  <a:solidFill>
                    <a:srgbClr val="FF0000"/>
                  </a:solidFill>
                </a:rPr>
                <a:t>)</a:t>
              </a:r>
              <a:endParaRPr lang="zh-TW" altLang="en-US" dirty="0"/>
            </a:p>
          </p:txBody>
        </p:sp>
        <p:sp>
          <p:nvSpPr>
            <p:cNvPr id="49" name="矩形 48"/>
            <p:cNvSpPr/>
            <p:nvPr/>
          </p:nvSpPr>
          <p:spPr>
            <a:xfrm>
              <a:off x="901677" y="5223729"/>
              <a:ext cx="14402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(-⅓ </a:t>
              </a:r>
              <a:r>
                <a:rPr lang="en-US" altLang="zh-TW" dirty="0">
                  <a:solidFill>
                    <a:srgbClr val="FF0000"/>
                  </a:solidFill>
                </a:rPr>
                <a:t>&lt; </a:t>
              </a:r>
              <a:r>
                <a:rPr lang="en-US" altLang="zh-TW" dirty="0" smtClean="0">
                  <a:solidFill>
                    <a:srgbClr val="FF0000"/>
                  </a:solidFill>
                </a:rPr>
                <a:t>ETS </a:t>
              </a:r>
              <a:r>
                <a:rPr lang="en-US" altLang="zh-TW" dirty="0">
                  <a:solidFill>
                    <a:srgbClr val="FF0000"/>
                  </a:solidFill>
                </a:rPr>
                <a:t>&lt;</a:t>
              </a:r>
              <a:r>
                <a:rPr lang="en-US" altLang="zh-TW" b="1" dirty="0">
                  <a:solidFill>
                    <a:srgbClr val="C00000"/>
                  </a:solidFill>
                </a:rPr>
                <a:t>1</a:t>
              </a:r>
              <a:r>
                <a:rPr lang="en-US" altLang="zh-TW" dirty="0" smtClean="0">
                  <a:solidFill>
                    <a:srgbClr val="FF0000"/>
                  </a:solidFill>
                </a:rPr>
                <a:t>) </a:t>
              </a:r>
              <a:endParaRPr lang="zh-TW" altLang="en-US" dirty="0"/>
            </a:p>
          </p:txBody>
        </p:sp>
        <p:sp>
          <p:nvSpPr>
            <p:cNvPr id="50" name="矩形 49"/>
            <p:cNvSpPr/>
            <p:nvPr/>
          </p:nvSpPr>
          <p:spPr>
            <a:xfrm>
              <a:off x="886892" y="5871801"/>
              <a:ext cx="13500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(-1 </a:t>
              </a:r>
              <a:r>
                <a:rPr lang="en-US" altLang="zh-TW" dirty="0">
                  <a:solidFill>
                    <a:srgbClr val="FF0000"/>
                  </a:solidFill>
                </a:rPr>
                <a:t>&lt; </a:t>
              </a:r>
              <a:r>
                <a:rPr lang="en-US" altLang="zh-TW" dirty="0" smtClean="0">
                  <a:solidFill>
                    <a:srgbClr val="FF0000"/>
                  </a:solidFill>
                </a:rPr>
                <a:t>PSS </a:t>
              </a:r>
              <a:r>
                <a:rPr lang="en-US" altLang="zh-TW" dirty="0">
                  <a:solidFill>
                    <a:srgbClr val="FF0000"/>
                  </a:solidFill>
                </a:rPr>
                <a:t>&lt;</a:t>
              </a:r>
              <a:r>
                <a:rPr lang="en-US" altLang="zh-TW" b="1" dirty="0">
                  <a:solidFill>
                    <a:srgbClr val="C00000"/>
                  </a:solidFill>
                </a:rPr>
                <a:t>1</a:t>
              </a:r>
              <a:r>
                <a:rPr lang="en-US" altLang="zh-TW" dirty="0" smtClean="0">
                  <a:solidFill>
                    <a:srgbClr val="FF0000"/>
                  </a:solidFill>
                </a:rPr>
                <a:t>)</a:t>
              </a:r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矩形 50"/>
                <p:cNvSpPr/>
                <p:nvPr/>
              </p:nvSpPr>
              <p:spPr>
                <a:xfrm>
                  <a:off x="897583" y="6394515"/>
                  <a:ext cx="138371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TW" dirty="0" smtClean="0">
                      <a:solidFill>
                        <a:srgbClr val="FF0000"/>
                      </a:solidFill>
                    </a:rPr>
                    <a:t>(0 &lt; OR </a:t>
                  </a:r>
                  <a:r>
                    <a:rPr lang="en-US" altLang="zh-TW" dirty="0">
                      <a:solidFill>
                        <a:srgbClr val="FF0000"/>
                      </a:solidFill>
                    </a:rPr>
                    <a:t>&lt; </a:t>
                  </a:r>
                  <a14:m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∞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</m:oMath>
                  </a14:m>
                  <a:endParaRPr lang="zh-TW" altLang="en-US" dirty="0"/>
                </a:p>
              </p:txBody>
            </p:sp>
          </mc:Choice>
          <mc:Fallback xmlns="">
            <p:sp>
              <p:nvSpPr>
                <p:cNvPr id="51" name="矩形 5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7583" y="6394515"/>
                  <a:ext cx="1383712" cy="36933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3524" t="-8197" r="-881" b="-2459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5086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剪去單一角落矩形 1"/>
          <p:cNvSpPr/>
          <p:nvPr/>
        </p:nvSpPr>
        <p:spPr>
          <a:xfrm>
            <a:off x="299744" y="86122"/>
            <a:ext cx="4611088" cy="555774"/>
          </a:xfrm>
          <a:prstGeom prst="snip1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剪去單一角落矩形 2"/>
          <p:cNvSpPr/>
          <p:nvPr/>
        </p:nvSpPr>
        <p:spPr>
          <a:xfrm>
            <a:off x="233197" y="150384"/>
            <a:ext cx="4611088" cy="555774"/>
          </a:xfrm>
          <a:prstGeom prst="snip1Rect">
            <a:avLst>
              <a:gd name="adj" fmla="val 5000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r>
              <a:rPr lang="en-US" altLang="zh-TW" sz="2400" dirty="0">
                <a:solidFill>
                  <a:srgbClr val="7030A0"/>
                </a:solidFill>
                <a:latin typeface="Franklin Gothic Demi Cond" panose="020B0706030402020204" pitchFamily="34" charset="0"/>
              </a:rPr>
              <a:t>S</a:t>
            </a:r>
            <a:r>
              <a:rPr lang="en-US" altLang="zh-TW" sz="2400" dirty="0">
                <a:solidFill>
                  <a:srgbClr val="8064A2">
                    <a:lumMod val="60000"/>
                    <a:lumOff val="40000"/>
                  </a:srgbClr>
                </a:solidFill>
                <a:latin typeface="Franklin Gothic Demi Cond" panose="020B0706030402020204" pitchFamily="34" charset="0"/>
              </a:rPr>
              <a:t>kill measures of model </a:t>
            </a:r>
            <a:r>
              <a:rPr lang="en-US" altLang="zh-TW" sz="2400" dirty="0" smtClean="0">
                <a:solidFill>
                  <a:srgbClr val="8064A2">
                    <a:lumMod val="60000"/>
                    <a:lumOff val="40000"/>
                  </a:srgbClr>
                </a:solidFill>
                <a:latin typeface="Franklin Gothic Demi Cond" panose="020B0706030402020204" pitchFamily="34" charset="0"/>
              </a:rPr>
              <a:t>QPFs(2/2)</a:t>
            </a:r>
            <a:endParaRPr lang="en-US" altLang="zh-TW" sz="2400" dirty="0">
              <a:solidFill>
                <a:srgbClr val="8064A2">
                  <a:lumMod val="60000"/>
                  <a:lumOff val="40000"/>
                </a:srgbClr>
              </a:solidFill>
              <a:latin typeface="Franklin Gothic Demi Cond" panose="020B0706030402020204" pitchFamily="34" charset="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4910833" y="6524"/>
            <a:ext cx="3329845" cy="2469219"/>
            <a:chOff x="4910833" y="129332"/>
            <a:chExt cx="3329845" cy="2469219"/>
          </a:xfrm>
        </p:grpSpPr>
        <p:grpSp>
          <p:nvGrpSpPr>
            <p:cNvPr id="5" name="群組 4"/>
            <p:cNvGrpSpPr/>
            <p:nvPr/>
          </p:nvGrpSpPr>
          <p:grpSpPr>
            <a:xfrm>
              <a:off x="5508104" y="686503"/>
              <a:ext cx="2615640" cy="1614077"/>
              <a:chOff x="5292080" y="764704"/>
              <a:chExt cx="2318208" cy="1454674"/>
            </a:xfrm>
          </p:grpSpPr>
          <p:sp>
            <p:nvSpPr>
              <p:cNvPr id="22" name="矩形 21"/>
              <p:cNvSpPr/>
              <p:nvPr/>
            </p:nvSpPr>
            <p:spPr>
              <a:xfrm>
                <a:off x="5292080" y="764704"/>
                <a:ext cx="1152128" cy="72008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6458160" y="764704"/>
                <a:ext cx="1152128" cy="72008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5292080" y="1499298"/>
                <a:ext cx="1152128" cy="72008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6458160" y="1499298"/>
                <a:ext cx="1152128" cy="72008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6" name="矩形 5"/>
            <p:cNvSpPr/>
            <p:nvPr/>
          </p:nvSpPr>
          <p:spPr>
            <a:xfrm>
              <a:off x="5493590" y="199055"/>
              <a:ext cx="2628000" cy="45738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7" name="矩形 6"/>
            <p:cNvSpPr/>
            <p:nvPr/>
          </p:nvSpPr>
          <p:spPr>
            <a:xfrm rot="5400000">
              <a:off x="4408170" y="1257797"/>
              <a:ext cx="1670714" cy="46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6495133" y="129332"/>
              <a:ext cx="5790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dirty="0" smtClean="0"/>
                <a:t>OBS</a:t>
              </a:r>
              <a:endParaRPr lang="zh-TW" altLang="en-US" b="1" dirty="0"/>
            </a:p>
          </p:txBody>
        </p:sp>
        <p:cxnSp>
          <p:nvCxnSpPr>
            <p:cNvPr id="9" name="直線接點 8"/>
            <p:cNvCxnSpPr>
              <a:stCxn id="6" idx="1"/>
              <a:endCxn id="6" idx="3"/>
            </p:cNvCxnSpPr>
            <p:nvPr/>
          </p:nvCxnSpPr>
          <p:spPr>
            <a:xfrm>
              <a:off x="5493590" y="427748"/>
              <a:ext cx="2628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>
              <a:endCxn id="6" idx="2"/>
            </p:cNvCxnSpPr>
            <p:nvPr/>
          </p:nvCxnSpPr>
          <p:spPr>
            <a:xfrm>
              <a:off x="6807590" y="427748"/>
              <a:ext cx="0" cy="22869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/>
            <p:cNvCxnSpPr>
              <a:endCxn id="7" idx="3"/>
            </p:cNvCxnSpPr>
            <p:nvPr/>
          </p:nvCxnSpPr>
          <p:spPr>
            <a:xfrm>
              <a:off x="5243527" y="656440"/>
              <a:ext cx="0" cy="167071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/>
            <p:cNvCxnSpPr/>
            <p:nvPr/>
          </p:nvCxnSpPr>
          <p:spPr>
            <a:xfrm flipH="1">
              <a:off x="5243527" y="1501594"/>
              <a:ext cx="234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字方塊 12"/>
            <p:cNvSpPr txBox="1"/>
            <p:nvPr/>
          </p:nvSpPr>
          <p:spPr>
            <a:xfrm rot="16200000">
              <a:off x="4603857" y="1332835"/>
              <a:ext cx="983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dirty="0" smtClean="0"/>
                <a:t>Forecast</a:t>
              </a:r>
              <a:endParaRPr lang="zh-TW" altLang="en-US" b="1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5901757" y="357428"/>
              <a:ext cx="5126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YES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7230754" y="357428"/>
              <a:ext cx="4860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NO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6" name="文字方塊 15"/>
            <p:cNvSpPr txBox="1"/>
            <p:nvPr/>
          </p:nvSpPr>
          <p:spPr>
            <a:xfrm rot="16200000">
              <a:off x="5108373" y="901330"/>
              <a:ext cx="5126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YES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7" name="文字方塊 16"/>
            <p:cNvSpPr txBox="1"/>
            <p:nvPr/>
          </p:nvSpPr>
          <p:spPr>
            <a:xfrm rot="16200000">
              <a:off x="5108978" y="1741821"/>
              <a:ext cx="4860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NO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5864577" y="734824"/>
              <a:ext cx="587002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700" dirty="0" smtClean="0"/>
                <a:t>a</a:t>
              </a:r>
            </a:p>
            <a:p>
              <a:pPr algn="ctr"/>
              <a:r>
                <a:rPr lang="en-US" altLang="zh-TW" sz="1700" dirty="0" smtClean="0"/>
                <a:t>(hit)</a:t>
              </a:r>
              <a:endParaRPr lang="en-US" altLang="zh-TW" sz="1700" dirty="0"/>
            </a:p>
            <a:p>
              <a:pPr algn="ctr"/>
              <a:endParaRPr lang="zh-TW" altLang="en-US" sz="1700" dirty="0"/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6757640" y="764704"/>
              <a:ext cx="1483038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700" dirty="0" smtClean="0"/>
                <a:t>b</a:t>
              </a:r>
            </a:p>
            <a:p>
              <a:pPr algn="ctr"/>
              <a:r>
                <a:rPr lang="en-US" altLang="zh-TW" sz="1700" dirty="0" smtClean="0"/>
                <a:t>(false alarm)</a:t>
              </a:r>
              <a:endParaRPr lang="en-US" altLang="zh-TW" sz="1700" dirty="0"/>
            </a:p>
            <a:p>
              <a:pPr algn="ctr"/>
              <a:endParaRPr lang="zh-TW" altLang="en-US" sz="1700" dirty="0"/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5729979" y="1526994"/>
              <a:ext cx="856197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700" dirty="0" smtClean="0"/>
                <a:t>c</a:t>
              </a:r>
            </a:p>
            <a:p>
              <a:pPr algn="ctr"/>
              <a:r>
                <a:rPr lang="en-US" altLang="zh-TW" sz="1700" dirty="0" smtClean="0"/>
                <a:t>(miss)</a:t>
              </a:r>
              <a:endParaRPr lang="en-US" altLang="zh-TW" sz="1700" dirty="0"/>
            </a:p>
            <a:p>
              <a:pPr algn="ctr"/>
              <a:endParaRPr lang="zh-TW" altLang="en-US" sz="1700" dirty="0"/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6867434" y="1459778"/>
              <a:ext cx="121267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700" dirty="0" smtClean="0"/>
                <a:t>d</a:t>
              </a:r>
            </a:p>
            <a:p>
              <a:pPr algn="ctr"/>
              <a:r>
                <a:rPr lang="en-US" altLang="zh-TW" sz="1700" dirty="0" smtClean="0"/>
                <a:t>(correct negative)</a:t>
              </a:r>
              <a:endParaRPr lang="en-US" altLang="zh-TW" sz="1700" dirty="0"/>
            </a:p>
            <a:p>
              <a:pPr algn="ctr"/>
              <a:endParaRPr lang="zh-TW" altLang="en-US" sz="1700" dirty="0"/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323528" y="2247844"/>
            <a:ext cx="7584192" cy="998449"/>
            <a:chOff x="539552" y="2255664"/>
            <a:chExt cx="7584192" cy="998449"/>
          </a:xfrm>
        </p:grpSpPr>
        <p:sp>
          <p:nvSpPr>
            <p:cNvPr id="27" name="文字方塊 26"/>
            <p:cNvSpPr txBox="1"/>
            <p:nvPr/>
          </p:nvSpPr>
          <p:spPr>
            <a:xfrm>
              <a:off x="539552" y="2268364"/>
              <a:ext cx="7584192" cy="92333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altLang="zh-TW" b="1" dirty="0" smtClean="0">
                  <a:solidFill>
                    <a:schemeClr val="tx2">
                      <a:lumMod val="75000"/>
                    </a:schemeClr>
                  </a:solidFill>
                </a:rPr>
                <a:t>Threat Score(TS) =</a:t>
              </a:r>
              <a:r>
                <a:rPr lang="en-US" altLang="zh-TW" dirty="0" smtClean="0"/>
                <a:t> a/(</a:t>
              </a:r>
              <a:r>
                <a:rPr lang="en-US" altLang="zh-TW" dirty="0" err="1" smtClean="0"/>
                <a:t>a+b+c</a:t>
              </a:r>
              <a:r>
                <a:rPr lang="en-US" altLang="zh-TW" dirty="0" smtClean="0"/>
                <a:t>)</a:t>
              </a:r>
              <a:endParaRPr lang="en-US" altLang="zh-TW" dirty="0" smtClean="0">
                <a:solidFill>
                  <a:srgbClr val="FF0000"/>
                </a:solidFill>
              </a:endParaRPr>
            </a:p>
            <a:p>
              <a:pPr marL="342900" indent="-342900">
                <a:buAutoNum type="arabicPeriod"/>
              </a:pPr>
              <a:r>
                <a:rPr lang="en-US" altLang="zh-TW" b="1" dirty="0" smtClean="0">
                  <a:solidFill>
                    <a:schemeClr val="tx2">
                      <a:lumMod val="75000"/>
                    </a:schemeClr>
                  </a:solidFill>
                </a:rPr>
                <a:t>Bias(BS) = (</a:t>
              </a:r>
              <a:r>
                <a:rPr lang="en-US" altLang="zh-TW" dirty="0" err="1" smtClean="0"/>
                <a:t>a+b</a:t>
              </a:r>
              <a:r>
                <a:rPr lang="en-US" altLang="zh-TW" dirty="0" smtClean="0"/>
                <a:t>)/(</a:t>
              </a:r>
              <a:r>
                <a:rPr lang="en-US" altLang="zh-TW" dirty="0" err="1" smtClean="0"/>
                <a:t>a+c</a:t>
              </a:r>
              <a:r>
                <a:rPr lang="en-US" altLang="zh-TW" dirty="0" smtClean="0"/>
                <a:t>)              </a:t>
              </a:r>
              <a:r>
                <a:rPr lang="en-US" altLang="zh-TW" dirty="0" smtClean="0">
                  <a:solidFill>
                    <a:srgbClr val="0070C0"/>
                  </a:solidFill>
                </a:rPr>
                <a:t>(Schaefer 1990; Wilks 1995; Ebert et al. 2003)</a:t>
              </a:r>
            </a:p>
            <a:p>
              <a:endParaRPr lang="en-US" altLang="zh-TW" dirty="0" smtClean="0">
                <a:solidFill>
                  <a:srgbClr val="0070C0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886274" y="2255664"/>
              <a:ext cx="12190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>
                  <a:solidFill>
                    <a:srgbClr val="FF0000"/>
                  </a:solidFill>
                </a:rPr>
                <a:t>(0 &lt; TS &lt;</a:t>
              </a:r>
              <a:r>
                <a:rPr lang="en-US" altLang="zh-TW" b="1" dirty="0">
                  <a:solidFill>
                    <a:srgbClr val="C00000"/>
                  </a:solidFill>
                </a:rPr>
                <a:t>1</a:t>
              </a:r>
              <a:r>
                <a:rPr lang="en-US" altLang="zh-TW" dirty="0">
                  <a:solidFill>
                    <a:srgbClr val="FF0000"/>
                  </a:solidFill>
                </a:rPr>
                <a:t>) </a:t>
              </a:r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矩形 28"/>
                <p:cNvSpPr/>
                <p:nvPr/>
              </p:nvSpPr>
              <p:spPr>
                <a:xfrm>
                  <a:off x="886892" y="2884781"/>
                  <a:ext cx="31048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TW" dirty="0">
                      <a:solidFill>
                        <a:srgbClr val="FF0000"/>
                      </a:solidFill>
                    </a:rPr>
                    <a:t>(0 &lt; </a:t>
                  </a:r>
                  <a:r>
                    <a:rPr lang="en-US" altLang="zh-TW" dirty="0" smtClean="0">
                      <a:solidFill>
                        <a:srgbClr val="FF0000"/>
                      </a:solidFill>
                    </a:rPr>
                    <a:t>BS </a:t>
                  </a:r>
                  <a:r>
                    <a:rPr lang="en-US" altLang="zh-TW" dirty="0">
                      <a:solidFill>
                        <a:srgbClr val="FF0000"/>
                      </a:solidFill>
                    </a:rPr>
                    <a:t>&lt; </a:t>
                  </a:r>
                  <a14:m>
                    <m:oMath xmlns:m="http://schemas.openxmlformats.org/officeDocument/2006/math"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∞</m:t>
                      </m:r>
                    </m:oMath>
                  </a14:m>
                  <a:r>
                    <a:rPr lang="en-US" altLang="zh-TW" dirty="0" smtClean="0">
                      <a:solidFill>
                        <a:srgbClr val="FF0000"/>
                      </a:solidFill>
                    </a:rPr>
                    <a:t>, BS = </a:t>
                  </a:r>
                  <a:r>
                    <a:rPr lang="en-US" altLang="zh-TW" b="1" dirty="0" smtClean="0">
                      <a:solidFill>
                        <a:srgbClr val="C00000"/>
                      </a:solidFill>
                    </a:rPr>
                    <a:t>1</a:t>
                  </a:r>
                  <a:r>
                    <a:rPr lang="en-US" altLang="zh-TW" b="1" dirty="0" smtClean="0">
                      <a:solidFill>
                        <a:srgbClr val="FF0000"/>
                      </a:solidFill>
                    </a:rPr>
                    <a:t> </a:t>
                  </a:r>
                  <a:r>
                    <a:rPr lang="en-US" altLang="zh-TW" dirty="0" smtClean="0">
                      <a:solidFill>
                        <a:srgbClr val="FF0000"/>
                      </a:solidFill>
                    </a:rPr>
                    <a:t>is the best.) </a:t>
                  </a:r>
                  <a:endParaRPr lang="zh-TW" altLang="en-US" dirty="0"/>
                </a:p>
              </p:txBody>
            </p:sp>
          </mc:Choice>
          <mc:Fallback xmlns="">
            <p:sp>
              <p:nvSpPr>
                <p:cNvPr id="29" name="矩形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892" y="2884781"/>
                  <a:ext cx="3104824" cy="36933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1569" t="-8197" r="-1176" b="-2459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6" name="文字方塊 35"/>
          <p:cNvSpPr txBox="1"/>
          <p:nvPr/>
        </p:nvSpPr>
        <p:spPr>
          <a:xfrm>
            <a:off x="323528" y="3298936"/>
            <a:ext cx="4469975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Pay careful attention to “double penalty” </a:t>
            </a:r>
            <a:endParaRPr lang="en-US" altLang="zh-TW" dirty="0" smtClean="0"/>
          </a:p>
          <a:p>
            <a:r>
              <a:rPr lang="en-US" altLang="zh-TW" dirty="0" smtClean="0"/>
              <a:t>on </a:t>
            </a:r>
            <a:r>
              <a:rPr lang="en-US" altLang="zh-TW" dirty="0" smtClean="0"/>
              <a:t>models</a:t>
            </a:r>
            <a:r>
              <a:rPr lang="en-US" altLang="zh-TW" dirty="0" smtClean="0"/>
              <a:t>.</a:t>
            </a:r>
            <a:r>
              <a:rPr lang="en-US" altLang="zh-TW" dirty="0">
                <a:solidFill>
                  <a:srgbClr val="0070C0"/>
                </a:solidFill>
              </a:rPr>
              <a:t> </a:t>
            </a:r>
            <a:r>
              <a:rPr lang="en-US" altLang="zh-TW" dirty="0" smtClean="0">
                <a:solidFill>
                  <a:srgbClr val="0070C0"/>
                </a:solidFill>
              </a:rPr>
              <a:t>(Ebert and McBride 2000; </a:t>
            </a:r>
          </a:p>
          <a:p>
            <a:r>
              <a:rPr lang="en-US" altLang="zh-TW" dirty="0" smtClean="0">
                <a:solidFill>
                  <a:srgbClr val="0070C0"/>
                </a:solidFill>
              </a:rPr>
              <a:t>Davis et al. 2006; Clark et al. 2007)</a:t>
            </a:r>
            <a:endParaRPr lang="zh-TW" altLang="en-US" dirty="0"/>
          </a:p>
        </p:txBody>
      </p:sp>
      <p:sp>
        <p:nvSpPr>
          <p:cNvPr id="41" name="文字方塊 40"/>
          <p:cNvSpPr txBox="1"/>
          <p:nvPr/>
        </p:nvSpPr>
        <p:spPr>
          <a:xfrm>
            <a:off x="323528" y="4365104"/>
            <a:ext cx="4652556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The measures are chosen  in Taiwan because…..</a:t>
            </a:r>
          </a:p>
          <a:p>
            <a:r>
              <a:rPr lang="en-US" altLang="zh-TW" b="1" dirty="0" smtClean="0"/>
              <a:t>1. </a:t>
            </a:r>
            <a:r>
              <a:rPr lang="en-US" altLang="zh-TW" dirty="0" smtClean="0"/>
              <a:t>Terrain-induced rainfall.</a:t>
            </a:r>
            <a:endParaRPr lang="en-US" altLang="zh-TW" b="1" dirty="0" smtClean="0"/>
          </a:p>
          <a:p>
            <a:r>
              <a:rPr lang="en-US" altLang="zh-TW" b="1" dirty="0" smtClean="0"/>
              <a:t>2. </a:t>
            </a:r>
            <a:r>
              <a:rPr lang="en-US" altLang="zh-TW" dirty="0" smtClean="0"/>
              <a:t>Dense network of rain gauges.</a:t>
            </a:r>
            <a:endParaRPr lang="en-US" altLang="zh-TW" b="1" dirty="0" smtClean="0"/>
          </a:p>
          <a:p>
            <a:r>
              <a:rPr lang="en-US" altLang="zh-TW" b="1" dirty="0" smtClean="0"/>
              <a:t>3. </a:t>
            </a:r>
            <a:r>
              <a:rPr lang="en-US" altLang="zh-TW" dirty="0" smtClean="0"/>
              <a:t>Easy calculation.</a:t>
            </a:r>
            <a:endParaRPr lang="en-US" altLang="zh-TW" b="1" dirty="0"/>
          </a:p>
        </p:txBody>
      </p:sp>
      <p:sp>
        <p:nvSpPr>
          <p:cNvPr id="42" name="文字方塊 41"/>
          <p:cNvSpPr txBox="1"/>
          <p:nvPr/>
        </p:nvSpPr>
        <p:spPr>
          <a:xfrm>
            <a:off x="323528" y="5694347"/>
            <a:ext cx="432233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The linkage between QPF and rain-area size.</a:t>
            </a:r>
            <a:endParaRPr lang="en-US" altLang="zh-TW" dirty="0"/>
          </a:p>
        </p:txBody>
      </p:sp>
      <p:grpSp>
        <p:nvGrpSpPr>
          <p:cNvPr id="37" name="群組 36"/>
          <p:cNvGrpSpPr/>
          <p:nvPr/>
        </p:nvGrpSpPr>
        <p:grpSpPr>
          <a:xfrm>
            <a:off x="5060421" y="3288082"/>
            <a:ext cx="4048083" cy="3354371"/>
            <a:chOff x="-8360412" y="-1987599"/>
            <a:chExt cx="8395908" cy="7004869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39" t="10504" r="42396" b="54259"/>
            <a:stretch/>
          </p:blipFill>
          <p:spPr bwMode="auto">
            <a:xfrm>
              <a:off x="-8360412" y="-1987599"/>
              <a:ext cx="8095346" cy="3624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46" t="46429" r="40808" b="20926"/>
            <a:stretch/>
          </p:blipFill>
          <p:spPr bwMode="auto">
            <a:xfrm>
              <a:off x="-8293972" y="1659046"/>
              <a:ext cx="8329468" cy="3358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4063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511086" y="2205426"/>
            <a:ext cx="8321425" cy="5510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508100" y="1628800"/>
            <a:ext cx="8321425" cy="4320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剪去單一角落矩形 7"/>
          <p:cNvSpPr/>
          <p:nvPr/>
        </p:nvSpPr>
        <p:spPr>
          <a:xfrm>
            <a:off x="332581" y="224852"/>
            <a:ext cx="8496944" cy="936104"/>
          </a:xfrm>
          <a:prstGeom prst="snip1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剪去單一角落矩形 3"/>
          <p:cNvSpPr/>
          <p:nvPr/>
        </p:nvSpPr>
        <p:spPr>
          <a:xfrm>
            <a:off x="251520" y="332656"/>
            <a:ext cx="8496944" cy="936104"/>
          </a:xfrm>
          <a:prstGeom prst="snip1Rect">
            <a:avLst>
              <a:gd name="adj" fmla="val 5000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I</a:t>
            </a:r>
            <a:r>
              <a:rPr lang="en-US" altLang="zh-TW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Demi Cond" panose="020B0706030402020204" pitchFamily="34" charset="0"/>
              </a:rPr>
              <a:t>ntroduction and motivation of </a:t>
            </a:r>
            <a:r>
              <a:rPr lang="en-US" altLang="zh-TW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Demi Cond" panose="020B0706030402020204" pitchFamily="34" charset="0"/>
              </a:rPr>
              <a:t>study</a:t>
            </a:r>
            <a:endParaRPr lang="zh-TW" altLang="en-US" sz="36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611560" y="1628800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Higher </a:t>
            </a:r>
            <a:r>
              <a:rPr lang="en-US" altLang="zh-TW" b="1" dirty="0"/>
              <a:t>QPF scores when there </a:t>
            </a:r>
            <a:r>
              <a:rPr lang="en-US" altLang="zh-TW" b="1" dirty="0" smtClean="0"/>
              <a:t>is</a:t>
            </a:r>
            <a:r>
              <a:rPr lang="zh-TW" altLang="en-US" b="1" dirty="0" smtClean="0"/>
              <a:t> </a:t>
            </a:r>
            <a:r>
              <a:rPr lang="en-US" altLang="zh-TW" b="1" dirty="0" smtClean="0"/>
              <a:t>more rain…..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All</a:t>
            </a:r>
            <a:r>
              <a:rPr lang="zh-TW" altLang="en-US" dirty="0" smtClean="0"/>
              <a:t> </a:t>
            </a:r>
            <a:r>
              <a:rPr lang="en-US" altLang="zh-TW" dirty="0" smtClean="0"/>
              <a:t>the questions </a:t>
            </a:r>
            <a:r>
              <a:rPr lang="en-US" altLang="zh-TW" dirty="0"/>
              <a:t>motivated the author to carry </a:t>
            </a:r>
            <a:r>
              <a:rPr lang="en-US" altLang="zh-TW" dirty="0" smtClean="0"/>
              <a:t>out</a:t>
            </a:r>
            <a:r>
              <a:rPr lang="zh-TW" altLang="en-US" dirty="0" smtClean="0"/>
              <a:t> </a:t>
            </a:r>
            <a:r>
              <a:rPr lang="en-US" altLang="zh-TW" dirty="0" smtClean="0"/>
              <a:t>the </a:t>
            </a:r>
            <a:r>
              <a:rPr lang="en-US" altLang="zh-TW" dirty="0"/>
              <a:t>present study, </a:t>
            </a:r>
            <a:r>
              <a:rPr lang="en-US" altLang="zh-TW" dirty="0" smtClean="0"/>
              <a:t>with real-time </a:t>
            </a:r>
            <a:r>
              <a:rPr lang="en-US" altLang="zh-TW" dirty="0" err="1"/>
              <a:t>CReSS</a:t>
            </a:r>
            <a:r>
              <a:rPr lang="en-US" altLang="zh-TW" dirty="0"/>
              <a:t> forecasts in three </a:t>
            </a:r>
            <a:r>
              <a:rPr lang="en-US" altLang="zh-TW" dirty="0" smtClean="0"/>
              <a:t>seasons of </a:t>
            </a:r>
            <a:r>
              <a:rPr lang="en-US" altLang="zh-TW" dirty="0"/>
              <a:t>2010–12 for a total of 15 typhoons.</a:t>
            </a:r>
            <a:endParaRPr lang="zh-TW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-5377543" y="794886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dirty="0"/>
              <a:t>How common is this dependency in forecasts,</a:t>
            </a:r>
          </a:p>
          <a:p>
            <a:r>
              <a:rPr lang="en-US" altLang="zh-TW" dirty="0"/>
              <a:t>and how strong is it on average? Does it come </a:t>
            </a:r>
            <a:r>
              <a:rPr lang="en-US" altLang="zh-TW" dirty="0" smtClean="0"/>
              <a:t>simply</a:t>
            </a:r>
            <a:r>
              <a:rPr lang="zh-TW" altLang="en-US" dirty="0" smtClean="0"/>
              <a:t> </a:t>
            </a:r>
            <a:r>
              <a:rPr lang="en-US" altLang="zh-TW" dirty="0" smtClean="0"/>
              <a:t>from </a:t>
            </a:r>
            <a:r>
              <a:rPr lang="en-US" altLang="zh-TW" dirty="0"/>
              <a:t>the variation in rain-area size, or is the model </a:t>
            </a:r>
            <a:r>
              <a:rPr lang="en-US" altLang="zh-TW" dirty="0" smtClean="0"/>
              <a:t>in</a:t>
            </a:r>
            <a:r>
              <a:rPr lang="zh-TW" altLang="en-US" dirty="0" smtClean="0"/>
              <a:t> </a:t>
            </a:r>
            <a:r>
              <a:rPr lang="en-US" altLang="zh-TW" dirty="0" smtClean="0"/>
              <a:t>fact </a:t>
            </a:r>
            <a:r>
              <a:rPr lang="en-US" altLang="zh-TW" dirty="0"/>
              <a:t>more skillful in predicting larger events and why</a:t>
            </a:r>
            <a:r>
              <a:rPr lang="en-US" altLang="zh-TW" dirty="0" smtClean="0"/>
              <a:t>?</a:t>
            </a:r>
            <a:r>
              <a:rPr lang="zh-TW" altLang="en-US" dirty="0" smtClean="0"/>
              <a:t> </a:t>
            </a:r>
            <a:r>
              <a:rPr lang="en-US" altLang="zh-TW" dirty="0" smtClean="0"/>
              <a:t>What </a:t>
            </a:r>
            <a:r>
              <a:rPr lang="en-US" altLang="zh-TW" dirty="0"/>
              <a:t>are its importance and implications? What is </a:t>
            </a:r>
            <a:r>
              <a:rPr lang="en-US" altLang="zh-TW" dirty="0" smtClean="0"/>
              <a:t>the</a:t>
            </a:r>
            <a:r>
              <a:rPr lang="zh-TW" altLang="en-US" dirty="0" smtClean="0"/>
              <a:t> </a:t>
            </a:r>
            <a:r>
              <a:rPr lang="en-US" altLang="zh-TW" dirty="0" smtClean="0"/>
              <a:t>true </a:t>
            </a:r>
            <a:r>
              <a:rPr lang="en-US" altLang="zh-TW" dirty="0"/>
              <a:t>skill of model QPFs, especially for </a:t>
            </a:r>
            <a:r>
              <a:rPr lang="en-US" altLang="zh-TW" dirty="0" smtClean="0"/>
              <a:t>extreme</a:t>
            </a:r>
            <a:r>
              <a:rPr lang="zh-TW" altLang="en-US" dirty="0" smtClean="0"/>
              <a:t> </a:t>
            </a:r>
            <a:r>
              <a:rPr lang="en-US" altLang="zh-TW" dirty="0" smtClean="0"/>
              <a:t>rainfalls</a:t>
            </a:r>
            <a:r>
              <a:rPr lang="zh-TW" altLang="en-US" dirty="0" smtClean="0"/>
              <a:t> </a:t>
            </a:r>
            <a:r>
              <a:rPr lang="en-US" altLang="zh-TW" dirty="0" smtClean="0"/>
              <a:t>that </a:t>
            </a:r>
            <a:r>
              <a:rPr lang="en-US" altLang="zh-TW" dirty="0"/>
              <a:t>have high potential for hazards? How can </a:t>
            </a:r>
            <a:r>
              <a:rPr lang="en-US" altLang="zh-TW" dirty="0" smtClean="0"/>
              <a:t>we</a:t>
            </a:r>
            <a:r>
              <a:rPr lang="zh-TW" altLang="en-US" dirty="0" smtClean="0"/>
              <a:t> </a:t>
            </a:r>
            <a:r>
              <a:rPr lang="en-US" altLang="zh-TW" dirty="0" smtClean="0"/>
              <a:t>evaluate </a:t>
            </a:r>
            <a:r>
              <a:rPr lang="en-US" altLang="zh-TW" dirty="0"/>
              <a:t>model QPFs more accurately and effectively</a:t>
            </a:r>
            <a:r>
              <a:rPr lang="en-US" altLang="zh-TW" dirty="0" smtClean="0"/>
              <a:t>?</a:t>
            </a:r>
            <a:r>
              <a:rPr lang="zh-TW" altLang="en-US" dirty="0" smtClean="0"/>
              <a:t> </a:t>
            </a:r>
            <a:r>
              <a:rPr lang="en-US" altLang="zh-TW" dirty="0" smtClean="0"/>
              <a:t>Does </a:t>
            </a:r>
            <a:r>
              <a:rPr lang="en-US" altLang="zh-TW" dirty="0"/>
              <a:t>this phenomenon also occur in other models, other</a:t>
            </a:r>
          </a:p>
          <a:p>
            <a:r>
              <a:rPr lang="en-US" altLang="zh-TW" dirty="0"/>
              <a:t>rainfall regimes, and other regions besides Taiwan? </a:t>
            </a:r>
            <a:endParaRPr lang="zh-TW" altLang="en-US" dirty="0"/>
          </a:p>
        </p:txBody>
      </p:sp>
      <p:grpSp>
        <p:nvGrpSpPr>
          <p:cNvPr id="14" name="群組 13"/>
          <p:cNvGrpSpPr/>
          <p:nvPr/>
        </p:nvGrpSpPr>
        <p:grpSpPr>
          <a:xfrm>
            <a:off x="3563888" y="1372044"/>
            <a:ext cx="5408552" cy="5400600"/>
            <a:chOff x="3866434" y="3717032"/>
            <a:chExt cx="5408552" cy="54006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14" t="13827" r="29566" b="15464"/>
            <a:stretch/>
          </p:blipFill>
          <p:spPr bwMode="auto">
            <a:xfrm>
              <a:off x="3923928" y="3717032"/>
              <a:ext cx="5351058" cy="5358414"/>
            </a:xfrm>
            <a:prstGeom prst="rect">
              <a:avLst/>
            </a:prstGeom>
            <a:noFill/>
            <a:ln w="9525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3" name="文字方塊 12"/>
            <p:cNvSpPr txBox="1"/>
            <p:nvPr/>
          </p:nvSpPr>
          <p:spPr>
            <a:xfrm>
              <a:off x="3866434" y="8748300"/>
              <a:ext cx="22791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Typhoon </a:t>
              </a:r>
              <a:r>
                <a:rPr lang="en-US" altLang="zh-TW" dirty="0" err="1" smtClean="0"/>
                <a:t>Fanapi</a:t>
              </a:r>
              <a:r>
                <a:rPr lang="en-US" altLang="zh-TW" dirty="0" smtClean="0"/>
                <a:t>(2010)</a:t>
              </a:r>
              <a:endParaRPr lang="zh-TW" altLang="en-US" dirty="0"/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508100" y="2708920"/>
            <a:ext cx="8240364" cy="4063724"/>
            <a:chOff x="220068" y="2893668"/>
            <a:chExt cx="8240364" cy="4063724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8" t="9048" r="1984" b="15326"/>
            <a:stretch/>
          </p:blipFill>
          <p:spPr bwMode="auto">
            <a:xfrm>
              <a:off x="220068" y="3230104"/>
              <a:ext cx="8240364" cy="3727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9" name="矩形 18"/>
            <p:cNvSpPr/>
            <p:nvPr/>
          </p:nvSpPr>
          <p:spPr>
            <a:xfrm>
              <a:off x="395536" y="2893668"/>
              <a:ext cx="18698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>
                  <a:solidFill>
                    <a:srgbClr val="FF0000"/>
                  </a:solidFill>
                </a:rPr>
                <a:t>(0 &lt; TS &lt;</a:t>
              </a:r>
              <a:r>
                <a:rPr lang="en-US" altLang="zh-TW" b="1" dirty="0" smtClean="0">
                  <a:solidFill>
                    <a:srgbClr val="C00000"/>
                  </a:solidFill>
                </a:rPr>
                <a:t>1</a:t>
              </a:r>
              <a:r>
                <a:rPr lang="en-US" altLang="zh-TW" b="1" dirty="0" smtClean="0">
                  <a:solidFill>
                    <a:srgbClr val="FF0000"/>
                  </a:solidFill>
                </a:rPr>
                <a:t>; </a:t>
              </a:r>
              <a:r>
                <a:rPr lang="en-US" altLang="zh-TW" b="1" dirty="0" smtClean="0">
                  <a:solidFill>
                    <a:srgbClr val="FF0000"/>
                  </a:solidFill>
                </a:rPr>
                <a:t>a/N%</a:t>
              </a:r>
              <a:r>
                <a:rPr lang="en-US" altLang="zh-TW" dirty="0" smtClean="0">
                  <a:solidFill>
                    <a:srgbClr val="FF0000"/>
                  </a:solidFill>
                </a:rPr>
                <a:t>) </a:t>
              </a:r>
              <a:endParaRPr lang="zh-TW" altLang="en-US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矩形 19"/>
                <p:cNvSpPr/>
                <p:nvPr/>
              </p:nvSpPr>
              <p:spPr>
                <a:xfrm>
                  <a:off x="4644008" y="2897684"/>
                  <a:ext cx="373275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TW" dirty="0">
                      <a:solidFill>
                        <a:srgbClr val="FF0000"/>
                      </a:solidFill>
                    </a:rPr>
                    <a:t>(0 &lt; </a:t>
                  </a:r>
                  <a:r>
                    <a:rPr lang="en-US" altLang="zh-TW" dirty="0" smtClean="0">
                      <a:solidFill>
                        <a:srgbClr val="FF0000"/>
                      </a:solidFill>
                    </a:rPr>
                    <a:t>BS </a:t>
                  </a:r>
                  <a:r>
                    <a:rPr lang="en-US" altLang="zh-TW" dirty="0">
                      <a:solidFill>
                        <a:srgbClr val="FF0000"/>
                      </a:solidFill>
                    </a:rPr>
                    <a:t>&lt; </a:t>
                  </a:r>
                  <a14:m>
                    <m:oMath xmlns:m="http://schemas.openxmlformats.org/officeDocument/2006/math"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∞</m:t>
                      </m:r>
                    </m:oMath>
                  </a14:m>
                  <a:r>
                    <a:rPr lang="en-US" altLang="zh-TW" dirty="0" smtClean="0">
                      <a:solidFill>
                        <a:srgbClr val="FF0000"/>
                      </a:solidFill>
                    </a:rPr>
                    <a:t>, BS = </a:t>
                  </a:r>
                  <a:r>
                    <a:rPr lang="en-US" altLang="zh-TW" b="1" dirty="0" smtClean="0">
                      <a:solidFill>
                        <a:srgbClr val="C00000"/>
                      </a:solidFill>
                    </a:rPr>
                    <a:t>1</a:t>
                  </a:r>
                  <a:r>
                    <a:rPr lang="en-US" altLang="zh-TW" b="1" dirty="0" smtClean="0">
                      <a:solidFill>
                        <a:srgbClr val="FF0000"/>
                      </a:solidFill>
                    </a:rPr>
                    <a:t> </a:t>
                  </a:r>
                  <a:r>
                    <a:rPr lang="en-US" altLang="zh-TW" dirty="0" smtClean="0">
                      <a:solidFill>
                        <a:srgbClr val="FF0000"/>
                      </a:solidFill>
                    </a:rPr>
                    <a:t>is the best; </a:t>
                  </a:r>
                  <a:r>
                    <a:rPr lang="en-US" altLang="zh-TW" dirty="0" smtClean="0">
                      <a:solidFill>
                        <a:srgbClr val="FF0000"/>
                      </a:solidFill>
                    </a:rPr>
                    <a:t>O/N%) </a:t>
                  </a:r>
                  <a:endParaRPr lang="zh-TW" altLang="en-US" dirty="0"/>
                </a:p>
              </p:txBody>
            </p:sp>
          </mc:Choice>
          <mc:Fallback>
            <p:sp>
              <p:nvSpPr>
                <p:cNvPr id="20" name="矩形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4008" y="2897684"/>
                  <a:ext cx="3732753" cy="36933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1307" t="-8197" r="-654" b="-2459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67485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7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10524" y="2132856"/>
            <a:ext cx="8321425" cy="6684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508100" y="1585820"/>
            <a:ext cx="8321425" cy="4320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剪去單一角落矩形 4"/>
          <p:cNvSpPr/>
          <p:nvPr/>
        </p:nvSpPr>
        <p:spPr>
          <a:xfrm>
            <a:off x="332581" y="224852"/>
            <a:ext cx="8496944" cy="936104"/>
          </a:xfrm>
          <a:prstGeom prst="snip1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剪去單一角落矩形 3"/>
          <p:cNvSpPr/>
          <p:nvPr/>
        </p:nvSpPr>
        <p:spPr>
          <a:xfrm>
            <a:off x="251520" y="332656"/>
            <a:ext cx="8496944" cy="936104"/>
          </a:xfrm>
          <a:prstGeom prst="snip1Rect">
            <a:avLst>
              <a:gd name="adj" fmla="val 5000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  <a:t>T</a:t>
            </a:r>
            <a:r>
              <a:rPr lang="en-US" altLang="zh-TW" sz="3600" dirty="0">
                <a:solidFill>
                  <a:srgbClr val="FFC000"/>
                </a:solidFill>
                <a:latin typeface="Franklin Gothic Demi Cond" panose="020B0706030402020204" pitchFamily="34" charset="0"/>
              </a:rPr>
              <a:t>he </a:t>
            </a:r>
            <a:r>
              <a:rPr lang="en-US" altLang="zh-TW" sz="3600" dirty="0" err="1">
                <a:solidFill>
                  <a:srgbClr val="FFC000"/>
                </a:solidFill>
                <a:latin typeface="Franklin Gothic Demi Cond" panose="020B0706030402020204" pitchFamily="34" charset="0"/>
              </a:rPr>
              <a:t>CReSS</a:t>
            </a:r>
            <a:r>
              <a:rPr lang="en-US" altLang="zh-TW" sz="3600" dirty="0">
                <a:solidFill>
                  <a:srgbClr val="FFC000"/>
                </a:solidFill>
                <a:latin typeface="Franklin Gothic Demi Cond" panose="020B0706030402020204" pitchFamily="34" charset="0"/>
              </a:rPr>
              <a:t> model, and </a:t>
            </a:r>
            <a:r>
              <a:rPr lang="en-US" altLang="zh-TW" sz="3600" dirty="0" smtClean="0">
                <a:solidFill>
                  <a:srgbClr val="FFC000"/>
                </a:solidFill>
                <a:latin typeface="Franklin Gothic Demi Cond" panose="020B0706030402020204" pitchFamily="34" charset="0"/>
              </a:rPr>
              <a:t>methodology</a:t>
            </a:r>
            <a:endParaRPr lang="zh-TW" altLang="en-US" sz="3600" dirty="0"/>
          </a:p>
        </p:txBody>
      </p:sp>
      <p:sp>
        <p:nvSpPr>
          <p:cNvPr id="6" name="矩形 5"/>
          <p:cNvSpPr/>
          <p:nvPr/>
        </p:nvSpPr>
        <p:spPr>
          <a:xfrm>
            <a:off x="562826" y="1600957"/>
            <a:ext cx="82014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/>
              <a:t>Cloud Resolving Storm Simulator (</a:t>
            </a:r>
            <a:r>
              <a:rPr lang="en-US" altLang="zh-TW" b="1" dirty="0" err="1"/>
              <a:t>CReSS</a:t>
            </a:r>
            <a:r>
              <a:rPr lang="en-US" altLang="zh-TW" b="1" dirty="0" smtClean="0"/>
              <a:t>) </a:t>
            </a:r>
            <a:r>
              <a:rPr lang="en-US" altLang="zh-TW" b="1" dirty="0" smtClean="0">
                <a:solidFill>
                  <a:srgbClr val="0070C0"/>
                </a:solidFill>
              </a:rPr>
              <a:t>[</a:t>
            </a:r>
            <a:r>
              <a:rPr lang="en-US" altLang="zh-TW" dirty="0" err="1" smtClean="0">
                <a:solidFill>
                  <a:srgbClr val="0070C0"/>
                </a:solidFill>
              </a:rPr>
              <a:t>Tsuboki</a:t>
            </a:r>
            <a:r>
              <a:rPr lang="en-US" altLang="zh-TW" dirty="0" smtClean="0">
                <a:solidFill>
                  <a:srgbClr val="0070C0"/>
                </a:solidFill>
              </a:rPr>
              <a:t> and </a:t>
            </a:r>
            <a:r>
              <a:rPr lang="en-US" altLang="zh-TW" dirty="0" err="1" smtClean="0">
                <a:solidFill>
                  <a:srgbClr val="0070C0"/>
                </a:solidFill>
              </a:rPr>
              <a:t>Sakakibara</a:t>
            </a:r>
            <a:r>
              <a:rPr lang="en-US" altLang="zh-TW" dirty="0" smtClean="0">
                <a:solidFill>
                  <a:srgbClr val="0070C0"/>
                </a:solidFill>
              </a:rPr>
              <a:t> (2002, 2007)</a:t>
            </a:r>
            <a:r>
              <a:rPr lang="en-US" altLang="zh-TW" b="1" dirty="0" smtClean="0">
                <a:solidFill>
                  <a:srgbClr val="0070C0"/>
                </a:solidFill>
              </a:rPr>
              <a:t>]</a:t>
            </a:r>
            <a:endParaRPr lang="en-US" altLang="zh-TW" dirty="0" smtClean="0">
              <a:solidFill>
                <a:srgbClr val="0070C0"/>
              </a:solidFill>
            </a:endParaRPr>
          </a:p>
          <a:p>
            <a:endParaRPr lang="en-US" altLang="zh-TW" b="1" i="1" dirty="0" smtClean="0"/>
          </a:p>
          <a:p>
            <a:r>
              <a:rPr lang="en-US" altLang="zh-TW" b="1" dirty="0" smtClean="0"/>
              <a:t>Summary of 2.5km </a:t>
            </a:r>
            <a:r>
              <a:rPr lang="en-US" altLang="zh-TW" b="1" dirty="0" err="1" smtClean="0"/>
              <a:t>CReSS</a:t>
            </a:r>
            <a:r>
              <a:rPr lang="en-US" altLang="zh-TW" b="1" dirty="0" smtClean="0"/>
              <a:t> configurations used for operational 3-day forecasts during</a:t>
            </a:r>
          </a:p>
          <a:p>
            <a:r>
              <a:rPr lang="en-US" altLang="zh-TW" b="1" dirty="0" smtClean="0"/>
              <a:t>the typhoon seasons of 2010-2012.</a:t>
            </a:r>
            <a:endParaRPr lang="zh-TW" altLang="en-U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t="24409" r="9206" b="23528"/>
          <a:stretch/>
        </p:blipFill>
        <p:spPr bwMode="auto">
          <a:xfrm>
            <a:off x="144017" y="2925304"/>
            <a:ext cx="8748463" cy="31679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9" t="19900" r="49479" b="28519"/>
          <a:stretch/>
        </p:blipFill>
        <p:spPr bwMode="auto">
          <a:xfrm>
            <a:off x="2123728" y="3393296"/>
            <a:ext cx="3470266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9" t="39815" r="49657" b="7778"/>
          <a:stretch/>
        </p:blipFill>
        <p:spPr bwMode="auto">
          <a:xfrm>
            <a:off x="5458497" y="3362891"/>
            <a:ext cx="3399280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598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0" t="13562" r="20873" b="7707"/>
          <a:stretch/>
        </p:blipFill>
        <p:spPr bwMode="auto">
          <a:xfrm>
            <a:off x="539552" y="638100"/>
            <a:ext cx="7809561" cy="61032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509962" y="620680"/>
            <a:ext cx="810895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TW" b="1" dirty="0" smtClean="0"/>
              <a:t>Observational Data: </a:t>
            </a:r>
            <a:r>
              <a:rPr lang="en-US" altLang="zh-TW" dirty="0" smtClean="0"/>
              <a:t>hourly rainfall data from more than 400 automated rain gauges </a:t>
            </a:r>
          </a:p>
          <a:p>
            <a:r>
              <a:rPr lang="en-US" altLang="zh-TW" dirty="0"/>
              <a:t> </a:t>
            </a:r>
            <a:r>
              <a:rPr lang="en-US" altLang="zh-TW" dirty="0" smtClean="0"/>
              <a:t>                                    over Taiwan</a:t>
            </a:r>
            <a:r>
              <a:rPr lang="en-US" altLang="zh-TW" dirty="0" smtClean="0">
                <a:solidFill>
                  <a:srgbClr val="0070C0"/>
                </a:solidFill>
              </a:rPr>
              <a:t>(Hsu 1998) </a:t>
            </a:r>
            <a:r>
              <a:rPr lang="en-US" altLang="zh-TW" dirty="0" smtClean="0"/>
              <a:t>from CWB.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4" t="10581" r="50000" b="8007"/>
          <a:stretch/>
        </p:blipFill>
        <p:spPr bwMode="auto">
          <a:xfrm>
            <a:off x="593636" y="1556807"/>
            <a:ext cx="3628689" cy="452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群組 6"/>
          <p:cNvGrpSpPr/>
          <p:nvPr/>
        </p:nvGrpSpPr>
        <p:grpSpPr>
          <a:xfrm>
            <a:off x="342578" y="1452617"/>
            <a:ext cx="8423579" cy="2585323"/>
            <a:chOff x="342578" y="1452617"/>
            <a:chExt cx="8423579" cy="2585323"/>
          </a:xfrm>
        </p:grpSpPr>
        <p:sp>
          <p:nvSpPr>
            <p:cNvPr id="8" name="剪去並圓角化單一角落矩形 7"/>
            <p:cNvSpPr/>
            <p:nvPr/>
          </p:nvSpPr>
          <p:spPr>
            <a:xfrm>
              <a:off x="342578" y="1556808"/>
              <a:ext cx="108000" cy="144000"/>
            </a:xfrm>
            <a:prstGeom prst="snip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520502" y="1452617"/>
              <a:ext cx="8245655" cy="258532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TW" b="1" dirty="0" smtClean="0"/>
                <a:t>Criteria for selecting TC case periods:</a:t>
              </a:r>
            </a:p>
            <a:p>
              <a:endParaRPr lang="en-US" altLang="zh-TW" b="1" dirty="0" smtClean="0"/>
            </a:p>
            <a:p>
              <a:r>
                <a:rPr lang="en-US" altLang="zh-TW" b="1" dirty="0" smtClean="0">
                  <a:solidFill>
                    <a:schemeClr val="tx2">
                      <a:lumMod val="75000"/>
                    </a:schemeClr>
                  </a:solidFill>
                  <a:latin typeface="Franklin Gothic Demi Cond" panose="020B0706030402020204" pitchFamily="34" charset="0"/>
                </a:rPr>
                <a:t>1.</a:t>
              </a:r>
              <a:r>
                <a:rPr lang="en-US" altLang="zh-TW" dirty="0" smtClean="0"/>
                <a:t> 24-h QPFs(0000-2400 or 1200-1200 UTC) </a:t>
              </a:r>
              <a:r>
                <a:rPr lang="en-US" altLang="zh-TW" dirty="0" smtClean="0">
                  <a:solidFill>
                    <a:srgbClr val="0070C0"/>
                  </a:solidFill>
                </a:rPr>
                <a:t>(Ebert and McBride 2000)</a:t>
              </a:r>
              <a:r>
                <a:rPr lang="en-US" altLang="zh-TW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.</a:t>
              </a:r>
            </a:p>
            <a:p>
              <a:r>
                <a:rPr lang="en-US" altLang="zh-TW" b="1" dirty="0" smtClean="0">
                  <a:solidFill>
                    <a:schemeClr val="tx2">
                      <a:lumMod val="75000"/>
                    </a:schemeClr>
                  </a:solidFill>
                  <a:latin typeface="Franklin Gothic Demi Cond" panose="020B0706030402020204" pitchFamily="34" charset="0"/>
                </a:rPr>
                <a:t>2.</a:t>
              </a:r>
              <a:r>
                <a:rPr lang="en-US" altLang="zh-TW" b="1" dirty="0" smtClean="0"/>
                <a:t> </a:t>
              </a:r>
              <a:r>
                <a:rPr lang="en-US" altLang="zh-TW" dirty="0" smtClean="0"/>
                <a:t>Sea-warning periods issued by CWB.</a:t>
              </a:r>
            </a:p>
            <a:p>
              <a:r>
                <a:rPr lang="en-US" altLang="zh-TW" b="1" dirty="0" smtClean="0">
                  <a:solidFill>
                    <a:schemeClr val="tx2">
                      <a:lumMod val="75000"/>
                    </a:schemeClr>
                  </a:solidFill>
                  <a:latin typeface="Franklin Gothic Demi Cond" panose="020B0706030402020204" pitchFamily="34" charset="0"/>
                </a:rPr>
                <a:t>3.</a:t>
              </a:r>
              <a:r>
                <a:rPr lang="en-US" altLang="zh-TW" b="1" dirty="0" smtClean="0"/>
                <a:t> </a:t>
              </a:r>
              <a:r>
                <a:rPr lang="en-US" altLang="zh-TW" dirty="0" smtClean="0"/>
                <a:t>At least one part of the rainfall in Taiwan during each 24-h period must be linked to </a:t>
              </a:r>
            </a:p>
            <a:p>
              <a:r>
                <a:rPr lang="en-US" altLang="zh-TW" dirty="0" smtClean="0"/>
                <a:t>    the TC or under its influence(outer circulation, </a:t>
              </a:r>
              <a:r>
                <a:rPr lang="en-US" altLang="zh-TW" dirty="0" err="1" smtClean="0"/>
                <a:t>rainbands</a:t>
              </a:r>
              <a:r>
                <a:rPr lang="en-US" altLang="zh-TW" dirty="0" smtClean="0"/>
                <a:t> and monsoon).</a:t>
              </a:r>
            </a:p>
            <a:p>
              <a:r>
                <a:rPr lang="en-US" altLang="zh-TW" b="1" dirty="0" smtClean="0">
                  <a:solidFill>
                    <a:schemeClr val="tx2">
                      <a:lumMod val="75000"/>
                    </a:schemeClr>
                  </a:solidFill>
                  <a:latin typeface="Franklin Gothic Demi Cond" panose="020B0706030402020204" pitchFamily="34" charset="0"/>
                </a:rPr>
                <a:t>4. </a:t>
              </a:r>
              <a:r>
                <a:rPr lang="en-US" altLang="zh-TW" dirty="0" smtClean="0"/>
                <a:t>At least one 24-h segment must be included from each of the 15 typhoons.</a:t>
              </a:r>
            </a:p>
            <a:p>
              <a:endParaRPr lang="en-US" altLang="zh-TW" b="1" dirty="0" smtClean="0">
                <a:sym typeface="Wingdings" panose="05000000000000000000" pitchFamily="2" charset="2"/>
              </a:endParaRPr>
            </a:p>
            <a:p>
              <a:r>
                <a:rPr lang="en-US" altLang="zh-TW" b="1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</a:t>
              </a:r>
              <a:r>
                <a:rPr lang="en-US" altLang="zh-TW" dirty="0" smtClean="0">
                  <a:sym typeface="Wingdings" panose="05000000000000000000" pitchFamily="2" charset="2"/>
                </a:rPr>
                <a:t> </a:t>
              </a:r>
              <a:r>
                <a:rPr lang="en-US" altLang="zh-TW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99 segments are selected.</a:t>
              </a:r>
              <a:endParaRPr lang="en-US" altLang="zh-TW" dirty="0" smtClean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328922" y="4252438"/>
            <a:ext cx="8420460" cy="369332"/>
            <a:chOff x="386978" y="4252438"/>
            <a:chExt cx="8420460" cy="369332"/>
          </a:xfrm>
        </p:grpSpPr>
        <p:sp>
          <p:nvSpPr>
            <p:cNvPr id="14" name="剪去並圓角化單一角落矩形 13"/>
            <p:cNvSpPr/>
            <p:nvPr/>
          </p:nvSpPr>
          <p:spPr>
            <a:xfrm>
              <a:off x="386978" y="4365104"/>
              <a:ext cx="108000" cy="144000"/>
            </a:xfrm>
            <a:prstGeom prst="snip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587559" y="4252438"/>
              <a:ext cx="8219879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TW" b="1" dirty="0" smtClean="0"/>
                <a:t>Classify 99 segments: </a:t>
              </a:r>
              <a:r>
                <a:rPr lang="en-US" altLang="zh-TW" dirty="0" smtClean="0"/>
                <a:t>at least 50 rain gauges reaching</a:t>
              </a:r>
              <a:r>
                <a:rPr lang="en-US" altLang="zh-TW" b="1" dirty="0"/>
                <a:t> </a:t>
              </a:r>
              <a:r>
                <a:rPr lang="en-US" altLang="zh-TW" b="1" dirty="0" smtClean="0">
                  <a:solidFill>
                    <a:srgbClr val="FF0000"/>
                  </a:solidFill>
                </a:rPr>
                <a:t>100, 50, 25mm and otherwise</a:t>
              </a:r>
              <a:r>
                <a:rPr lang="en-US" altLang="zh-TW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.  </a:t>
              </a:r>
              <a:endParaRPr lang="zh-TW" alt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16" name="文字方塊 15"/>
          <p:cNvSpPr txBox="1"/>
          <p:nvPr/>
        </p:nvSpPr>
        <p:spPr>
          <a:xfrm>
            <a:off x="525038" y="203154"/>
            <a:ext cx="358110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TW" b="1" dirty="0" smtClean="0"/>
              <a:t>List of the 15 typhoons in this study</a:t>
            </a:r>
            <a:endParaRPr lang="zh-TW" altLang="en-US" b="1" dirty="0"/>
          </a:p>
        </p:txBody>
      </p:sp>
      <p:sp>
        <p:nvSpPr>
          <p:cNvPr id="18" name="矩形 17"/>
          <p:cNvSpPr/>
          <p:nvPr/>
        </p:nvSpPr>
        <p:spPr>
          <a:xfrm>
            <a:off x="564608" y="1167723"/>
            <a:ext cx="7755477" cy="324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5421583" y="6417368"/>
            <a:ext cx="2232248" cy="16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5666324" y="4509120"/>
            <a:ext cx="2462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(A)  (B)  (C)                 (D) 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86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8" grpId="0" animBg="1"/>
      <p:bldP spid="24" grpId="0" animBg="1"/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51520" y="203154"/>
            <a:ext cx="289278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TW" b="1" dirty="0" smtClean="0"/>
              <a:t>Skill measures of model QPF</a:t>
            </a:r>
            <a:endParaRPr lang="zh-TW" altLang="en-US" b="1" dirty="0"/>
          </a:p>
        </p:txBody>
      </p:sp>
      <p:sp>
        <p:nvSpPr>
          <p:cNvPr id="11" name="矩形 10"/>
          <p:cNvSpPr/>
          <p:nvPr/>
        </p:nvSpPr>
        <p:spPr>
          <a:xfrm>
            <a:off x="504056" y="68650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dirty="0">
                <a:solidFill>
                  <a:schemeClr val="tx2">
                    <a:lumMod val="75000"/>
                  </a:schemeClr>
                </a:solidFill>
              </a:rPr>
              <a:t>2 x 2 contingency table</a:t>
            </a:r>
          </a:p>
          <a:p>
            <a:r>
              <a:rPr lang="en-US" altLang="zh-TW" dirty="0" smtClean="0">
                <a:solidFill>
                  <a:srgbClr val="0070C0"/>
                </a:solidFill>
              </a:rPr>
              <a:t>(</a:t>
            </a:r>
            <a:r>
              <a:rPr lang="en-US" altLang="zh-TW" dirty="0">
                <a:solidFill>
                  <a:srgbClr val="0070C0"/>
                </a:solidFill>
              </a:rPr>
              <a:t>Schaefer 1990; Wilks 1995; Ebert et al. 2003</a:t>
            </a:r>
            <a:r>
              <a:rPr lang="en-US" altLang="zh-TW" dirty="0" smtClean="0">
                <a:solidFill>
                  <a:srgbClr val="0070C0"/>
                </a:solidFill>
              </a:rPr>
              <a:t>)</a:t>
            </a:r>
          </a:p>
          <a:p>
            <a:r>
              <a:rPr lang="en-US" altLang="zh-TW" dirty="0" smtClean="0"/>
              <a:t>O = </a:t>
            </a:r>
            <a:r>
              <a:rPr lang="en-US" altLang="zh-TW" dirty="0" err="1" smtClean="0"/>
              <a:t>a+c</a:t>
            </a:r>
            <a:endParaRPr lang="en-US" altLang="zh-TW" dirty="0" smtClean="0"/>
          </a:p>
          <a:p>
            <a:r>
              <a:rPr lang="en-US" altLang="zh-TW" dirty="0" smtClean="0"/>
              <a:t>F = </a:t>
            </a:r>
            <a:r>
              <a:rPr lang="en-US" altLang="zh-TW" dirty="0" err="1" smtClean="0"/>
              <a:t>a+b</a:t>
            </a:r>
            <a:endParaRPr lang="en-US" altLang="zh-TW" dirty="0" smtClean="0"/>
          </a:p>
          <a:p>
            <a:r>
              <a:rPr lang="en-US" altLang="zh-TW" dirty="0" smtClean="0"/>
              <a:t>N = </a:t>
            </a:r>
            <a:r>
              <a:rPr lang="en-US" altLang="zh-TW" dirty="0" err="1" smtClean="0"/>
              <a:t>a+b+c+d</a:t>
            </a:r>
            <a:endParaRPr lang="en-US" altLang="zh-TW" dirty="0" smtClean="0"/>
          </a:p>
          <a:p>
            <a:endParaRPr lang="en-US" altLang="zh-TW" dirty="0" smtClean="0">
              <a:solidFill>
                <a:srgbClr val="0070C0"/>
              </a:solidFill>
            </a:endParaRPr>
          </a:p>
        </p:txBody>
      </p:sp>
      <p:grpSp>
        <p:nvGrpSpPr>
          <p:cNvPr id="43" name="群組 42"/>
          <p:cNvGrpSpPr/>
          <p:nvPr/>
        </p:nvGrpSpPr>
        <p:grpSpPr>
          <a:xfrm>
            <a:off x="4910833" y="6524"/>
            <a:ext cx="3329845" cy="2469219"/>
            <a:chOff x="4910833" y="129332"/>
            <a:chExt cx="3329845" cy="2469219"/>
          </a:xfrm>
        </p:grpSpPr>
        <p:grpSp>
          <p:nvGrpSpPr>
            <p:cNvPr id="10" name="群組 9"/>
            <p:cNvGrpSpPr/>
            <p:nvPr/>
          </p:nvGrpSpPr>
          <p:grpSpPr>
            <a:xfrm>
              <a:off x="5508104" y="686503"/>
              <a:ext cx="2615640" cy="1614077"/>
              <a:chOff x="5292080" y="764704"/>
              <a:chExt cx="2318208" cy="1454674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5292080" y="764704"/>
                <a:ext cx="1152128" cy="72008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6458160" y="764704"/>
                <a:ext cx="1152128" cy="72008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5292080" y="1499298"/>
                <a:ext cx="1152128" cy="72008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6458160" y="1499298"/>
                <a:ext cx="1152128" cy="72008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3" name="矩形 12"/>
            <p:cNvSpPr/>
            <p:nvPr/>
          </p:nvSpPr>
          <p:spPr>
            <a:xfrm>
              <a:off x="5493590" y="199055"/>
              <a:ext cx="2628000" cy="45738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4" name="矩形 13"/>
            <p:cNvSpPr/>
            <p:nvPr/>
          </p:nvSpPr>
          <p:spPr>
            <a:xfrm rot="5400000">
              <a:off x="4408170" y="1257797"/>
              <a:ext cx="1670714" cy="46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6495133" y="129332"/>
              <a:ext cx="5790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dirty="0" smtClean="0"/>
                <a:t>OBS</a:t>
              </a:r>
              <a:endParaRPr lang="zh-TW" altLang="en-US" b="1" dirty="0"/>
            </a:p>
          </p:txBody>
        </p:sp>
        <p:cxnSp>
          <p:nvCxnSpPr>
            <p:cNvPr id="18" name="直線接點 17"/>
            <p:cNvCxnSpPr>
              <a:stCxn id="13" idx="1"/>
              <a:endCxn id="13" idx="3"/>
            </p:cNvCxnSpPr>
            <p:nvPr/>
          </p:nvCxnSpPr>
          <p:spPr>
            <a:xfrm>
              <a:off x="5493590" y="427748"/>
              <a:ext cx="2628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接點 23"/>
            <p:cNvCxnSpPr>
              <a:endCxn id="13" idx="2"/>
            </p:cNvCxnSpPr>
            <p:nvPr/>
          </p:nvCxnSpPr>
          <p:spPr>
            <a:xfrm>
              <a:off x="6807590" y="427748"/>
              <a:ext cx="0" cy="22869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接點 25"/>
            <p:cNvCxnSpPr>
              <a:endCxn id="14" idx="3"/>
            </p:cNvCxnSpPr>
            <p:nvPr/>
          </p:nvCxnSpPr>
          <p:spPr>
            <a:xfrm>
              <a:off x="5243527" y="656440"/>
              <a:ext cx="0" cy="167071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接點 27"/>
            <p:cNvCxnSpPr/>
            <p:nvPr/>
          </p:nvCxnSpPr>
          <p:spPr>
            <a:xfrm flipH="1">
              <a:off x="5243527" y="1501594"/>
              <a:ext cx="234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字方塊 32"/>
            <p:cNvSpPr txBox="1"/>
            <p:nvPr/>
          </p:nvSpPr>
          <p:spPr>
            <a:xfrm rot="16200000">
              <a:off x="4603857" y="1332835"/>
              <a:ext cx="983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dirty="0" smtClean="0"/>
                <a:t>Forecast</a:t>
              </a:r>
              <a:endParaRPr lang="zh-TW" altLang="en-US" b="1" dirty="0"/>
            </a:p>
          </p:txBody>
        </p:sp>
        <p:sp>
          <p:nvSpPr>
            <p:cNvPr id="34" name="文字方塊 33"/>
            <p:cNvSpPr txBox="1"/>
            <p:nvPr/>
          </p:nvSpPr>
          <p:spPr>
            <a:xfrm>
              <a:off x="5901757" y="357428"/>
              <a:ext cx="5126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YES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35" name="文字方塊 34"/>
            <p:cNvSpPr txBox="1"/>
            <p:nvPr/>
          </p:nvSpPr>
          <p:spPr>
            <a:xfrm>
              <a:off x="7230754" y="357428"/>
              <a:ext cx="4860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NO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36" name="文字方塊 35"/>
            <p:cNvSpPr txBox="1"/>
            <p:nvPr/>
          </p:nvSpPr>
          <p:spPr>
            <a:xfrm rot="16200000">
              <a:off x="5108373" y="901330"/>
              <a:ext cx="5126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YES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37" name="文字方塊 36"/>
            <p:cNvSpPr txBox="1"/>
            <p:nvPr/>
          </p:nvSpPr>
          <p:spPr>
            <a:xfrm rot="16200000">
              <a:off x="5108978" y="1741821"/>
              <a:ext cx="4860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NO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39" name="文字方塊 38"/>
            <p:cNvSpPr txBox="1"/>
            <p:nvPr/>
          </p:nvSpPr>
          <p:spPr>
            <a:xfrm>
              <a:off x="5864577" y="734824"/>
              <a:ext cx="587002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700" dirty="0" smtClean="0"/>
                <a:t>a</a:t>
              </a:r>
            </a:p>
            <a:p>
              <a:pPr algn="ctr"/>
              <a:r>
                <a:rPr lang="en-US" altLang="zh-TW" sz="1700" dirty="0" smtClean="0"/>
                <a:t>(hit)</a:t>
              </a:r>
              <a:endParaRPr lang="en-US" altLang="zh-TW" sz="1700" dirty="0"/>
            </a:p>
            <a:p>
              <a:pPr algn="ctr"/>
              <a:endParaRPr lang="zh-TW" altLang="en-US" sz="1700" dirty="0"/>
            </a:p>
          </p:txBody>
        </p:sp>
        <p:sp>
          <p:nvSpPr>
            <p:cNvPr id="40" name="文字方塊 39"/>
            <p:cNvSpPr txBox="1"/>
            <p:nvPr/>
          </p:nvSpPr>
          <p:spPr>
            <a:xfrm>
              <a:off x="6757640" y="764704"/>
              <a:ext cx="1483038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700" dirty="0" smtClean="0"/>
                <a:t>b</a:t>
              </a:r>
            </a:p>
            <a:p>
              <a:pPr algn="ctr"/>
              <a:r>
                <a:rPr lang="en-US" altLang="zh-TW" sz="1700" dirty="0" smtClean="0"/>
                <a:t>(false alarm)</a:t>
              </a:r>
              <a:endParaRPr lang="en-US" altLang="zh-TW" sz="1700" dirty="0"/>
            </a:p>
            <a:p>
              <a:pPr algn="ctr"/>
              <a:endParaRPr lang="zh-TW" altLang="en-US" sz="1700" dirty="0"/>
            </a:p>
          </p:txBody>
        </p:sp>
        <p:sp>
          <p:nvSpPr>
            <p:cNvPr id="41" name="文字方塊 40"/>
            <p:cNvSpPr txBox="1"/>
            <p:nvPr/>
          </p:nvSpPr>
          <p:spPr>
            <a:xfrm>
              <a:off x="5729979" y="1526994"/>
              <a:ext cx="856197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700" dirty="0" smtClean="0"/>
                <a:t>c</a:t>
              </a:r>
            </a:p>
            <a:p>
              <a:pPr algn="ctr"/>
              <a:r>
                <a:rPr lang="en-US" altLang="zh-TW" sz="1700" dirty="0" smtClean="0"/>
                <a:t>(miss)</a:t>
              </a:r>
              <a:endParaRPr lang="en-US" altLang="zh-TW" sz="1700" dirty="0"/>
            </a:p>
            <a:p>
              <a:pPr algn="ctr"/>
              <a:endParaRPr lang="zh-TW" altLang="en-US" sz="1700" dirty="0"/>
            </a:p>
          </p:txBody>
        </p:sp>
        <p:sp>
          <p:nvSpPr>
            <p:cNvPr id="42" name="文字方塊 41"/>
            <p:cNvSpPr txBox="1"/>
            <p:nvPr/>
          </p:nvSpPr>
          <p:spPr>
            <a:xfrm>
              <a:off x="6867434" y="1459778"/>
              <a:ext cx="121267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700" dirty="0" smtClean="0"/>
                <a:t>d</a:t>
              </a:r>
            </a:p>
            <a:p>
              <a:pPr algn="ctr"/>
              <a:r>
                <a:rPr lang="en-US" altLang="zh-TW" sz="1700" dirty="0" smtClean="0"/>
                <a:t>(correct negative)</a:t>
              </a:r>
              <a:endParaRPr lang="en-US" altLang="zh-TW" sz="1700" dirty="0"/>
            </a:p>
            <a:p>
              <a:pPr algn="ctr"/>
              <a:endParaRPr lang="zh-TW" altLang="en-US" sz="1700" dirty="0"/>
            </a:p>
          </p:txBody>
        </p:sp>
      </p:grpSp>
      <p:grpSp>
        <p:nvGrpSpPr>
          <p:cNvPr id="52" name="群組 51"/>
          <p:cNvGrpSpPr/>
          <p:nvPr/>
        </p:nvGrpSpPr>
        <p:grpSpPr>
          <a:xfrm>
            <a:off x="539552" y="2255664"/>
            <a:ext cx="7584192" cy="4537015"/>
            <a:chOff x="539552" y="2255664"/>
            <a:chExt cx="7584192" cy="4537015"/>
          </a:xfrm>
        </p:grpSpPr>
        <p:sp>
          <p:nvSpPr>
            <p:cNvPr id="5" name="文字方塊 4"/>
            <p:cNvSpPr txBox="1"/>
            <p:nvPr/>
          </p:nvSpPr>
          <p:spPr>
            <a:xfrm>
              <a:off x="539552" y="2268364"/>
              <a:ext cx="7584192" cy="452431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altLang="zh-TW" b="1" dirty="0" smtClean="0">
                  <a:solidFill>
                    <a:schemeClr val="tx2">
                      <a:lumMod val="75000"/>
                    </a:schemeClr>
                  </a:solidFill>
                </a:rPr>
                <a:t>Threat Score(TS) =</a:t>
              </a:r>
              <a:r>
                <a:rPr lang="en-US" altLang="zh-TW" dirty="0" smtClean="0"/>
                <a:t> a/(</a:t>
              </a:r>
              <a:r>
                <a:rPr lang="en-US" altLang="zh-TW" dirty="0" err="1" smtClean="0"/>
                <a:t>a+b+c</a:t>
              </a:r>
              <a:r>
                <a:rPr lang="en-US" altLang="zh-TW" dirty="0" smtClean="0"/>
                <a:t>)</a:t>
              </a:r>
              <a:endParaRPr lang="en-US" altLang="zh-TW" dirty="0" smtClean="0">
                <a:solidFill>
                  <a:srgbClr val="FF0000"/>
                </a:solidFill>
              </a:endParaRPr>
            </a:p>
            <a:p>
              <a:pPr marL="342900" indent="-342900">
                <a:buAutoNum type="arabicPeriod"/>
              </a:pPr>
              <a:r>
                <a:rPr lang="en-US" altLang="zh-TW" b="1" dirty="0" smtClean="0">
                  <a:solidFill>
                    <a:schemeClr val="tx2">
                      <a:lumMod val="75000"/>
                    </a:schemeClr>
                  </a:solidFill>
                </a:rPr>
                <a:t>Bias(BS) = (</a:t>
              </a:r>
              <a:r>
                <a:rPr lang="en-US" altLang="zh-TW" dirty="0" err="1" smtClean="0"/>
                <a:t>a+b</a:t>
              </a:r>
              <a:r>
                <a:rPr lang="en-US" altLang="zh-TW" dirty="0" smtClean="0"/>
                <a:t>)/(</a:t>
              </a:r>
              <a:r>
                <a:rPr lang="en-US" altLang="zh-TW" dirty="0" err="1" smtClean="0"/>
                <a:t>a+c</a:t>
              </a:r>
              <a:r>
                <a:rPr lang="en-US" altLang="zh-TW" dirty="0" smtClean="0"/>
                <a:t>)              </a:t>
              </a:r>
              <a:r>
                <a:rPr lang="en-US" altLang="zh-TW" dirty="0" smtClean="0">
                  <a:solidFill>
                    <a:srgbClr val="0070C0"/>
                  </a:solidFill>
                </a:rPr>
                <a:t>(Schaefer 1990; Wilks 1995; Ebert et al. 2003)</a:t>
              </a:r>
            </a:p>
            <a:p>
              <a:endParaRPr lang="en-US" altLang="zh-TW" dirty="0" smtClean="0">
                <a:solidFill>
                  <a:srgbClr val="0070C0"/>
                </a:solidFill>
              </a:endParaRPr>
            </a:p>
            <a:p>
              <a:r>
                <a:rPr lang="en-US" altLang="zh-TW" b="1" dirty="0" smtClean="0">
                  <a:solidFill>
                    <a:schemeClr val="tx2">
                      <a:lumMod val="75000"/>
                    </a:schemeClr>
                  </a:solidFill>
                </a:rPr>
                <a:t>3.   Probability of detection(POD) = </a:t>
              </a:r>
              <a:r>
                <a:rPr lang="en-US" altLang="zh-TW" dirty="0" smtClean="0"/>
                <a:t>a/(</a:t>
              </a:r>
              <a:r>
                <a:rPr lang="en-US" altLang="zh-TW" dirty="0" err="1" smtClean="0"/>
                <a:t>a+c</a:t>
              </a:r>
              <a:r>
                <a:rPr lang="en-US" altLang="zh-TW" dirty="0" smtClean="0"/>
                <a:t>)</a:t>
              </a:r>
            </a:p>
            <a:p>
              <a:endParaRPr lang="en-US" altLang="zh-TW" b="1" dirty="0" smtClean="0">
                <a:solidFill>
                  <a:schemeClr val="tx2">
                    <a:lumMod val="75000"/>
                  </a:schemeClr>
                </a:solidFill>
              </a:endParaRPr>
            </a:p>
            <a:p>
              <a:r>
                <a:rPr lang="en-US" altLang="zh-TW" b="1" dirty="0" smtClean="0">
                  <a:solidFill>
                    <a:schemeClr val="tx2">
                      <a:lumMod val="75000"/>
                    </a:schemeClr>
                  </a:solidFill>
                </a:rPr>
                <a:t>4.   False alarm rate(FAR) = </a:t>
              </a:r>
              <a:r>
                <a:rPr lang="en-US" altLang="zh-TW" dirty="0" smtClean="0"/>
                <a:t>b/(</a:t>
              </a:r>
              <a:r>
                <a:rPr lang="en-US" altLang="zh-TW" dirty="0" err="1" smtClean="0"/>
                <a:t>a+b</a:t>
              </a:r>
              <a:r>
                <a:rPr lang="en-US" altLang="zh-TW" dirty="0" smtClean="0"/>
                <a:t>)</a:t>
              </a:r>
            </a:p>
            <a:p>
              <a:endParaRPr lang="en-US" altLang="zh-TW" b="1" dirty="0" smtClean="0">
                <a:solidFill>
                  <a:schemeClr val="tx2">
                    <a:lumMod val="75000"/>
                  </a:schemeClr>
                </a:solidFill>
              </a:endParaRPr>
            </a:p>
            <a:p>
              <a:r>
                <a:rPr lang="en-US" altLang="zh-TW" b="1" dirty="0" smtClean="0">
                  <a:solidFill>
                    <a:schemeClr val="tx2">
                      <a:lumMod val="75000"/>
                    </a:schemeClr>
                  </a:solidFill>
                </a:rPr>
                <a:t>5.   Accuracy(ACC) = </a:t>
              </a:r>
              <a:r>
                <a:rPr lang="en-US" altLang="zh-TW" dirty="0" smtClean="0"/>
                <a:t>(</a:t>
              </a:r>
              <a:r>
                <a:rPr lang="en-US" altLang="zh-TW" dirty="0" err="1" smtClean="0"/>
                <a:t>a+d</a:t>
              </a:r>
              <a:r>
                <a:rPr lang="en-US" altLang="zh-TW" dirty="0" smtClean="0"/>
                <a:t>)/N          </a:t>
              </a:r>
              <a:r>
                <a:rPr lang="en-US" altLang="zh-TW" dirty="0" smtClean="0">
                  <a:solidFill>
                    <a:srgbClr val="0070C0"/>
                  </a:solidFill>
                </a:rPr>
                <a:t>(</a:t>
              </a:r>
              <a:r>
                <a:rPr lang="en-US" altLang="zh-TW" dirty="0" err="1" smtClean="0">
                  <a:solidFill>
                    <a:srgbClr val="0070C0"/>
                  </a:solidFill>
                </a:rPr>
                <a:t>Mesinger</a:t>
              </a:r>
              <a:r>
                <a:rPr lang="en-US" altLang="zh-TW" dirty="0" smtClean="0">
                  <a:solidFill>
                    <a:srgbClr val="0070C0"/>
                  </a:solidFill>
                </a:rPr>
                <a:t> and Black 1992; Hong 2003)</a:t>
              </a:r>
            </a:p>
            <a:p>
              <a:r>
                <a:rPr lang="en-US" altLang="zh-TW" b="1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</a:p>
            <a:p>
              <a:r>
                <a:rPr lang="en-US" altLang="zh-TW" b="1" dirty="0" smtClean="0">
                  <a:solidFill>
                    <a:schemeClr val="tx2">
                      <a:lumMod val="75000"/>
                    </a:schemeClr>
                  </a:solidFill>
                </a:rPr>
                <a:t>6.   Equitable threat score(ETS) = </a:t>
              </a:r>
              <a:r>
                <a:rPr lang="en-US" altLang="zh-TW" dirty="0" smtClean="0"/>
                <a:t> (a-R)/(</a:t>
              </a:r>
              <a:r>
                <a:rPr lang="en-US" altLang="zh-TW" dirty="0" err="1" smtClean="0"/>
                <a:t>a+b+c-R</a:t>
              </a:r>
              <a:r>
                <a:rPr lang="en-US" altLang="zh-TW" dirty="0" smtClean="0"/>
                <a:t>)                      </a:t>
              </a:r>
              <a:r>
                <a:rPr lang="en-US" altLang="zh-TW" dirty="0" smtClean="0">
                  <a:solidFill>
                    <a:srgbClr val="0070C0"/>
                  </a:solidFill>
                </a:rPr>
                <a:t>(</a:t>
              </a:r>
              <a:r>
                <a:rPr lang="en-US" altLang="zh-TW" dirty="0">
                  <a:solidFill>
                    <a:srgbClr val="0070C0"/>
                  </a:solidFill>
                </a:rPr>
                <a:t>Schaefer 1990)</a:t>
              </a:r>
              <a:endParaRPr lang="en-US" altLang="zh-TW" dirty="0" smtClean="0"/>
            </a:p>
            <a:p>
              <a:r>
                <a:rPr lang="en-US" altLang="zh-TW" dirty="0"/>
                <a:t> </a:t>
              </a:r>
              <a:r>
                <a:rPr lang="en-US" altLang="zh-TW" dirty="0" smtClean="0"/>
                <a:t>                                                    </a:t>
              </a:r>
              <a:r>
                <a:rPr lang="en-US" altLang="zh-TW" b="1" dirty="0" smtClean="0">
                  <a:solidFill>
                    <a:schemeClr val="tx2">
                      <a:lumMod val="75000"/>
                    </a:schemeClr>
                  </a:solidFill>
                </a:rPr>
                <a:t>R =</a:t>
              </a:r>
              <a:r>
                <a:rPr lang="en-US" altLang="zh-TW" dirty="0" smtClean="0"/>
                <a:t> </a:t>
              </a:r>
              <a:r>
                <a:rPr lang="en-US" altLang="zh-TW" b="1" dirty="0" smtClean="0">
                  <a:solidFill>
                    <a:schemeClr val="tx2">
                      <a:lumMod val="75000"/>
                    </a:schemeClr>
                  </a:solidFill>
                </a:rPr>
                <a:t>expected number of random hits  = </a:t>
              </a:r>
              <a:r>
                <a:rPr lang="en-US" altLang="zh-TW" dirty="0" smtClean="0"/>
                <a:t>O x F/N</a:t>
              </a:r>
            </a:p>
            <a:p>
              <a:endParaRPr lang="en-US" altLang="zh-TW" b="1" dirty="0" smtClean="0">
                <a:solidFill>
                  <a:schemeClr val="tx2">
                    <a:lumMod val="75000"/>
                  </a:schemeClr>
                </a:solidFill>
              </a:endParaRPr>
            </a:p>
            <a:p>
              <a:r>
                <a:rPr lang="en-US" altLang="zh-TW" b="1" dirty="0" smtClean="0">
                  <a:solidFill>
                    <a:schemeClr val="tx2">
                      <a:lumMod val="75000"/>
                    </a:schemeClr>
                  </a:solidFill>
                </a:rPr>
                <a:t>7.   Peirce skill score(PSS) = </a:t>
              </a:r>
              <a:r>
                <a:rPr lang="en-US" altLang="zh-TW" dirty="0" smtClean="0"/>
                <a:t>a/(</a:t>
              </a:r>
              <a:r>
                <a:rPr lang="en-US" altLang="zh-TW" dirty="0" err="1" smtClean="0"/>
                <a:t>a+c</a:t>
              </a:r>
              <a:r>
                <a:rPr lang="en-US" altLang="zh-TW" dirty="0" smtClean="0"/>
                <a:t>)-b/(</a:t>
              </a:r>
              <a:r>
                <a:rPr lang="en-US" altLang="zh-TW" dirty="0" err="1" smtClean="0"/>
                <a:t>b+d</a:t>
              </a:r>
              <a:r>
                <a:rPr lang="en-US" altLang="zh-TW" dirty="0" smtClean="0"/>
                <a:t>) = POD – b/(</a:t>
              </a:r>
              <a:r>
                <a:rPr lang="en-US" altLang="zh-TW" dirty="0" err="1" smtClean="0"/>
                <a:t>b+d</a:t>
              </a:r>
              <a:r>
                <a:rPr lang="en-US" altLang="zh-TW" dirty="0" smtClean="0"/>
                <a:t>)   </a:t>
              </a:r>
              <a:r>
                <a:rPr lang="en-US" altLang="zh-TW" dirty="0" smtClean="0">
                  <a:solidFill>
                    <a:srgbClr val="0070C0"/>
                  </a:solidFill>
                </a:rPr>
                <a:t>(Mason 2003)</a:t>
              </a:r>
            </a:p>
            <a:p>
              <a:endParaRPr lang="en-US" altLang="zh-TW" b="1" dirty="0" smtClean="0">
                <a:solidFill>
                  <a:schemeClr val="tx2">
                    <a:lumMod val="75000"/>
                  </a:schemeClr>
                </a:solidFill>
              </a:endParaRPr>
            </a:p>
            <a:p>
              <a:pPr marL="342900" indent="-342900">
                <a:buAutoNum type="arabicPeriod" startAt="8"/>
              </a:pPr>
              <a:r>
                <a:rPr lang="en-US" altLang="zh-TW" b="1" dirty="0" smtClean="0">
                  <a:solidFill>
                    <a:schemeClr val="tx2">
                      <a:lumMod val="75000"/>
                    </a:schemeClr>
                  </a:solidFill>
                </a:rPr>
                <a:t>Odds ratio(OR) = </a:t>
              </a:r>
              <a:r>
                <a:rPr lang="en-US" altLang="zh-TW" dirty="0" smtClean="0"/>
                <a:t>(</a:t>
              </a:r>
              <a:r>
                <a:rPr lang="en-US" altLang="zh-TW" dirty="0" err="1" smtClean="0"/>
                <a:t>axd</a:t>
              </a:r>
              <a:r>
                <a:rPr lang="en-US" altLang="zh-TW" dirty="0" smtClean="0"/>
                <a:t>)/(</a:t>
              </a:r>
              <a:r>
                <a:rPr lang="en-US" altLang="zh-TW" dirty="0" err="1" smtClean="0"/>
                <a:t>bxc</a:t>
              </a:r>
              <a:r>
                <a:rPr lang="en-US" altLang="zh-TW" dirty="0" smtClean="0"/>
                <a:t>)     </a:t>
              </a:r>
              <a:r>
                <a:rPr lang="en-US" altLang="zh-TW" dirty="0" smtClean="0">
                  <a:solidFill>
                    <a:srgbClr val="0070C0"/>
                  </a:solidFill>
                </a:rPr>
                <a:t>(</a:t>
              </a:r>
              <a:r>
                <a:rPr lang="en-US" altLang="zh-TW" dirty="0" err="1" smtClean="0">
                  <a:solidFill>
                    <a:srgbClr val="0070C0"/>
                  </a:solidFill>
                </a:rPr>
                <a:t>Doswell</a:t>
              </a:r>
              <a:r>
                <a:rPr lang="en-US" altLang="zh-TW" dirty="0" smtClean="0">
                  <a:solidFill>
                    <a:srgbClr val="0070C0"/>
                  </a:solidFill>
                </a:rPr>
                <a:t> et al. 1990; Wilks 1995)</a:t>
              </a:r>
            </a:p>
            <a:p>
              <a:endParaRPr lang="zh-TW" altLang="en-US" dirty="0">
                <a:solidFill>
                  <a:srgbClr val="0070C0"/>
                </a:solidFill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3886274" y="2255664"/>
              <a:ext cx="12190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>
                  <a:solidFill>
                    <a:srgbClr val="FF0000"/>
                  </a:solidFill>
                </a:rPr>
                <a:t>(0 &lt; TS &lt;</a:t>
              </a:r>
              <a:r>
                <a:rPr lang="en-US" altLang="zh-TW" b="1" dirty="0">
                  <a:solidFill>
                    <a:srgbClr val="C00000"/>
                  </a:solidFill>
                </a:rPr>
                <a:t>1</a:t>
              </a:r>
              <a:r>
                <a:rPr lang="en-US" altLang="zh-TW" dirty="0">
                  <a:solidFill>
                    <a:srgbClr val="FF0000"/>
                  </a:solidFill>
                </a:rPr>
                <a:t>) </a:t>
              </a:r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矩形 44"/>
                <p:cNvSpPr/>
                <p:nvPr/>
              </p:nvSpPr>
              <p:spPr>
                <a:xfrm>
                  <a:off x="886892" y="2884781"/>
                  <a:ext cx="31048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TW" dirty="0">
                      <a:solidFill>
                        <a:srgbClr val="FF0000"/>
                      </a:solidFill>
                    </a:rPr>
                    <a:t>(0 &lt; </a:t>
                  </a:r>
                  <a:r>
                    <a:rPr lang="en-US" altLang="zh-TW" dirty="0" smtClean="0">
                      <a:solidFill>
                        <a:srgbClr val="FF0000"/>
                      </a:solidFill>
                    </a:rPr>
                    <a:t>BS </a:t>
                  </a:r>
                  <a:r>
                    <a:rPr lang="en-US" altLang="zh-TW" dirty="0">
                      <a:solidFill>
                        <a:srgbClr val="FF0000"/>
                      </a:solidFill>
                    </a:rPr>
                    <a:t>&lt; </a:t>
                  </a:r>
                  <a14:m>
                    <m:oMath xmlns:m="http://schemas.openxmlformats.org/officeDocument/2006/math"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∞</m:t>
                      </m:r>
                    </m:oMath>
                  </a14:m>
                  <a:r>
                    <a:rPr lang="en-US" altLang="zh-TW" dirty="0" smtClean="0">
                      <a:solidFill>
                        <a:srgbClr val="FF0000"/>
                      </a:solidFill>
                    </a:rPr>
                    <a:t>, BS = </a:t>
                  </a:r>
                  <a:r>
                    <a:rPr lang="en-US" altLang="zh-TW" b="1" dirty="0" smtClean="0">
                      <a:solidFill>
                        <a:srgbClr val="C00000"/>
                      </a:solidFill>
                    </a:rPr>
                    <a:t>1</a:t>
                  </a:r>
                  <a:r>
                    <a:rPr lang="en-US" altLang="zh-TW" b="1" dirty="0" smtClean="0">
                      <a:solidFill>
                        <a:srgbClr val="FF0000"/>
                      </a:solidFill>
                    </a:rPr>
                    <a:t> </a:t>
                  </a:r>
                  <a:r>
                    <a:rPr lang="en-US" altLang="zh-TW" dirty="0" smtClean="0">
                      <a:solidFill>
                        <a:srgbClr val="FF0000"/>
                      </a:solidFill>
                    </a:rPr>
                    <a:t>is the best.) </a:t>
                  </a:r>
                  <a:endParaRPr lang="zh-TW" altLang="en-US" dirty="0"/>
                </a:p>
              </p:txBody>
            </p:sp>
          </mc:Choice>
          <mc:Fallback xmlns="">
            <p:sp>
              <p:nvSpPr>
                <p:cNvPr id="45" name="矩形 4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892" y="2884781"/>
                  <a:ext cx="3104824" cy="369332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l="-1569" t="-8197" r="-1176" b="-2459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矩形 45"/>
            <p:cNvSpPr/>
            <p:nvPr/>
          </p:nvSpPr>
          <p:spPr>
            <a:xfrm>
              <a:off x="874192" y="3423529"/>
              <a:ext cx="14157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>
                  <a:solidFill>
                    <a:srgbClr val="FF0000"/>
                  </a:solidFill>
                </a:rPr>
                <a:t>(0 &lt; </a:t>
              </a:r>
              <a:r>
                <a:rPr lang="en-US" altLang="zh-TW" dirty="0" smtClean="0">
                  <a:solidFill>
                    <a:srgbClr val="FF0000"/>
                  </a:solidFill>
                </a:rPr>
                <a:t>POD </a:t>
              </a:r>
              <a:r>
                <a:rPr lang="en-US" altLang="zh-TW" dirty="0">
                  <a:solidFill>
                    <a:srgbClr val="FF0000"/>
                  </a:solidFill>
                </a:rPr>
                <a:t>&lt;</a:t>
              </a:r>
              <a:r>
                <a:rPr lang="en-US" altLang="zh-TW" b="1" dirty="0">
                  <a:solidFill>
                    <a:srgbClr val="C00000"/>
                  </a:solidFill>
                </a:rPr>
                <a:t>1</a:t>
              </a:r>
              <a:r>
                <a:rPr lang="en-US" altLang="zh-TW" dirty="0">
                  <a:solidFill>
                    <a:srgbClr val="FF0000"/>
                  </a:solidFill>
                </a:rPr>
                <a:t>) </a:t>
              </a:r>
              <a:endParaRPr lang="zh-TW" altLang="en-US" dirty="0"/>
            </a:p>
          </p:txBody>
        </p:sp>
        <p:sp>
          <p:nvSpPr>
            <p:cNvPr id="47" name="矩形 46"/>
            <p:cNvSpPr/>
            <p:nvPr/>
          </p:nvSpPr>
          <p:spPr>
            <a:xfrm>
              <a:off x="872740" y="3948773"/>
              <a:ext cx="13531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(</a:t>
              </a:r>
              <a:r>
                <a:rPr lang="en-US" altLang="zh-TW" b="1" dirty="0" smtClean="0">
                  <a:solidFill>
                    <a:srgbClr val="C00000"/>
                  </a:solidFill>
                </a:rPr>
                <a:t>0</a:t>
              </a:r>
              <a:r>
                <a:rPr lang="en-US" altLang="zh-TW" dirty="0" smtClean="0">
                  <a:solidFill>
                    <a:srgbClr val="FF0000"/>
                  </a:solidFill>
                </a:rPr>
                <a:t> </a:t>
              </a:r>
              <a:r>
                <a:rPr lang="en-US" altLang="zh-TW" dirty="0">
                  <a:solidFill>
                    <a:srgbClr val="FF0000"/>
                  </a:solidFill>
                </a:rPr>
                <a:t>&lt; </a:t>
              </a:r>
              <a:r>
                <a:rPr lang="en-US" altLang="zh-TW" dirty="0" smtClean="0">
                  <a:solidFill>
                    <a:srgbClr val="FF0000"/>
                  </a:solidFill>
                </a:rPr>
                <a:t>FAR &lt;1) </a:t>
              </a:r>
              <a:endParaRPr lang="zh-TW" altLang="en-US" dirty="0"/>
            </a:p>
          </p:txBody>
        </p:sp>
        <p:sp>
          <p:nvSpPr>
            <p:cNvPr id="48" name="矩形 47"/>
            <p:cNvSpPr/>
            <p:nvPr/>
          </p:nvSpPr>
          <p:spPr>
            <a:xfrm>
              <a:off x="885440" y="4484599"/>
              <a:ext cx="13275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>
                  <a:solidFill>
                    <a:srgbClr val="FF0000"/>
                  </a:solidFill>
                </a:rPr>
                <a:t>(0 &lt; </a:t>
              </a:r>
              <a:r>
                <a:rPr lang="en-US" altLang="zh-TW" dirty="0" smtClean="0">
                  <a:solidFill>
                    <a:srgbClr val="FF0000"/>
                  </a:solidFill>
                </a:rPr>
                <a:t>ACC </a:t>
              </a:r>
              <a:r>
                <a:rPr lang="en-US" altLang="zh-TW" dirty="0">
                  <a:solidFill>
                    <a:srgbClr val="FF0000"/>
                  </a:solidFill>
                </a:rPr>
                <a:t>&lt;</a:t>
              </a:r>
              <a:r>
                <a:rPr lang="en-US" altLang="zh-TW" b="1" dirty="0">
                  <a:solidFill>
                    <a:srgbClr val="C00000"/>
                  </a:solidFill>
                </a:rPr>
                <a:t>1</a:t>
              </a:r>
              <a:r>
                <a:rPr lang="en-US" altLang="zh-TW" dirty="0" smtClean="0">
                  <a:solidFill>
                    <a:srgbClr val="FF0000"/>
                  </a:solidFill>
                </a:rPr>
                <a:t>)</a:t>
              </a:r>
              <a:endParaRPr lang="zh-TW" altLang="en-US" dirty="0"/>
            </a:p>
          </p:txBody>
        </p:sp>
        <p:sp>
          <p:nvSpPr>
            <p:cNvPr id="49" name="矩形 48"/>
            <p:cNvSpPr/>
            <p:nvPr/>
          </p:nvSpPr>
          <p:spPr>
            <a:xfrm>
              <a:off x="901677" y="5223729"/>
              <a:ext cx="14402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(-⅓ </a:t>
              </a:r>
              <a:r>
                <a:rPr lang="en-US" altLang="zh-TW" dirty="0">
                  <a:solidFill>
                    <a:srgbClr val="FF0000"/>
                  </a:solidFill>
                </a:rPr>
                <a:t>&lt; </a:t>
              </a:r>
              <a:r>
                <a:rPr lang="en-US" altLang="zh-TW" dirty="0" smtClean="0">
                  <a:solidFill>
                    <a:srgbClr val="FF0000"/>
                  </a:solidFill>
                </a:rPr>
                <a:t>ETS </a:t>
              </a:r>
              <a:r>
                <a:rPr lang="en-US" altLang="zh-TW" dirty="0">
                  <a:solidFill>
                    <a:srgbClr val="FF0000"/>
                  </a:solidFill>
                </a:rPr>
                <a:t>&lt;</a:t>
              </a:r>
              <a:r>
                <a:rPr lang="en-US" altLang="zh-TW" b="1" dirty="0">
                  <a:solidFill>
                    <a:srgbClr val="C00000"/>
                  </a:solidFill>
                </a:rPr>
                <a:t>1</a:t>
              </a:r>
              <a:r>
                <a:rPr lang="en-US" altLang="zh-TW" dirty="0" smtClean="0">
                  <a:solidFill>
                    <a:srgbClr val="FF0000"/>
                  </a:solidFill>
                </a:rPr>
                <a:t>) </a:t>
              </a:r>
              <a:endParaRPr lang="zh-TW" altLang="en-US" dirty="0"/>
            </a:p>
          </p:txBody>
        </p:sp>
        <p:sp>
          <p:nvSpPr>
            <p:cNvPr id="50" name="矩形 49"/>
            <p:cNvSpPr/>
            <p:nvPr/>
          </p:nvSpPr>
          <p:spPr>
            <a:xfrm>
              <a:off x="886892" y="5871801"/>
              <a:ext cx="13500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(-1 </a:t>
              </a:r>
              <a:r>
                <a:rPr lang="en-US" altLang="zh-TW" dirty="0">
                  <a:solidFill>
                    <a:srgbClr val="FF0000"/>
                  </a:solidFill>
                </a:rPr>
                <a:t>&lt; </a:t>
              </a:r>
              <a:r>
                <a:rPr lang="en-US" altLang="zh-TW" dirty="0" smtClean="0">
                  <a:solidFill>
                    <a:srgbClr val="FF0000"/>
                  </a:solidFill>
                </a:rPr>
                <a:t>PSS </a:t>
              </a:r>
              <a:r>
                <a:rPr lang="en-US" altLang="zh-TW" dirty="0">
                  <a:solidFill>
                    <a:srgbClr val="FF0000"/>
                  </a:solidFill>
                </a:rPr>
                <a:t>&lt;</a:t>
              </a:r>
              <a:r>
                <a:rPr lang="en-US" altLang="zh-TW" b="1" dirty="0">
                  <a:solidFill>
                    <a:srgbClr val="C00000"/>
                  </a:solidFill>
                </a:rPr>
                <a:t>1</a:t>
              </a:r>
              <a:r>
                <a:rPr lang="en-US" altLang="zh-TW" dirty="0" smtClean="0">
                  <a:solidFill>
                    <a:srgbClr val="FF0000"/>
                  </a:solidFill>
                </a:rPr>
                <a:t>)</a:t>
              </a:r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矩形 50"/>
                <p:cNvSpPr/>
                <p:nvPr/>
              </p:nvSpPr>
              <p:spPr>
                <a:xfrm>
                  <a:off x="897583" y="6394515"/>
                  <a:ext cx="138371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TW" dirty="0" smtClean="0">
                      <a:solidFill>
                        <a:srgbClr val="FF0000"/>
                      </a:solidFill>
                    </a:rPr>
                    <a:t>(0 &lt; OR </a:t>
                  </a:r>
                  <a:r>
                    <a:rPr lang="en-US" altLang="zh-TW" dirty="0">
                      <a:solidFill>
                        <a:srgbClr val="FF0000"/>
                      </a:solidFill>
                    </a:rPr>
                    <a:t>&lt; </a:t>
                  </a:r>
                  <a14:m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∞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</m:oMath>
                  </a14:m>
                  <a:endParaRPr lang="zh-TW" altLang="en-US" dirty="0"/>
                </a:p>
              </p:txBody>
            </p:sp>
          </mc:Choice>
          <mc:Fallback xmlns="">
            <p:sp>
              <p:nvSpPr>
                <p:cNvPr id="51" name="矩形 5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7583" y="6394515"/>
                  <a:ext cx="1383712" cy="36933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3524" t="-8197" r="-881" b="-2459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89764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5" name="群組 6154"/>
          <p:cNvGrpSpPr/>
          <p:nvPr/>
        </p:nvGrpSpPr>
        <p:grpSpPr>
          <a:xfrm>
            <a:off x="308670" y="1260515"/>
            <a:ext cx="8372687" cy="5336837"/>
            <a:chOff x="308670" y="1260515"/>
            <a:chExt cx="8372687" cy="5336837"/>
          </a:xfrm>
        </p:grpSpPr>
        <p:grpSp>
          <p:nvGrpSpPr>
            <p:cNvPr id="8" name="群組 7"/>
            <p:cNvGrpSpPr/>
            <p:nvPr/>
          </p:nvGrpSpPr>
          <p:grpSpPr>
            <a:xfrm>
              <a:off x="308670" y="1260515"/>
              <a:ext cx="8348776" cy="1533358"/>
              <a:chOff x="220068" y="2986401"/>
              <a:chExt cx="8240364" cy="1428193"/>
            </a:xfrm>
          </p:grpSpPr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68" t="9048" r="1984" b="66919"/>
              <a:stretch/>
            </p:blipFill>
            <p:spPr bwMode="auto">
              <a:xfrm>
                <a:off x="220068" y="3230104"/>
                <a:ext cx="8240364" cy="11844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0" name="矩形 9"/>
              <p:cNvSpPr/>
              <p:nvPr/>
            </p:nvSpPr>
            <p:spPr>
              <a:xfrm>
                <a:off x="395536" y="3000126"/>
                <a:ext cx="1845590" cy="3440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dirty="0">
                    <a:solidFill>
                      <a:srgbClr val="FF0000"/>
                    </a:solidFill>
                  </a:rPr>
                  <a:t>(0 &lt; TS &lt;</a:t>
                </a:r>
                <a:r>
                  <a:rPr lang="en-US" altLang="zh-TW" b="1" dirty="0" smtClean="0">
                    <a:solidFill>
                      <a:srgbClr val="C00000"/>
                    </a:solidFill>
                  </a:rPr>
                  <a:t>1</a:t>
                </a:r>
                <a:r>
                  <a:rPr lang="en-US" altLang="zh-TW" b="1" dirty="0" smtClean="0">
                    <a:solidFill>
                      <a:srgbClr val="FF0000"/>
                    </a:solidFill>
                  </a:rPr>
                  <a:t>; </a:t>
                </a:r>
                <a:r>
                  <a:rPr lang="en-US" altLang="zh-TW" b="1" dirty="0" smtClean="0">
                    <a:solidFill>
                      <a:srgbClr val="FF0000"/>
                    </a:solidFill>
                  </a:rPr>
                  <a:t>a/N%</a:t>
                </a:r>
                <a:r>
                  <a:rPr lang="en-US" altLang="zh-TW" dirty="0" smtClean="0">
                    <a:solidFill>
                      <a:srgbClr val="FF0000"/>
                    </a:solidFill>
                  </a:rPr>
                  <a:t>) </a:t>
                </a:r>
                <a:endParaRPr lang="zh-TW" alt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矩形 10"/>
                  <p:cNvSpPr/>
                  <p:nvPr/>
                </p:nvSpPr>
                <p:spPr>
                  <a:xfrm>
                    <a:off x="4644008" y="2986401"/>
                    <a:ext cx="3567643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TW" dirty="0">
                        <a:solidFill>
                          <a:srgbClr val="FF0000"/>
                        </a:solidFill>
                      </a:rPr>
                      <a:t>(0 &lt; </a:t>
                    </a:r>
                    <a:r>
                      <a:rPr lang="en-US" altLang="zh-TW" dirty="0" smtClean="0">
                        <a:solidFill>
                          <a:srgbClr val="FF0000"/>
                        </a:solidFill>
                      </a:rPr>
                      <a:t>BS </a:t>
                    </a:r>
                    <a:r>
                      <a:rPr lang="en-US" altLang="zh-TW" dirty="0">
                        <a:solidFill>
                          <a:srgbClr val="FF0000"/>
                        </a:solidFill>
                      </a:rPr>
                      <a:t>&lt; </a:t>
                    </a:r>
                    <a14:m>
                      <m:oMath xmlns:m="http://schemas.openxmlformats.org/officeDocument/2006/math"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∞</m:t>
                        </m:r>
                      </m:oMath>
                    </a14:m>
                    <a:r>
                      <a:rPr lang="en-US" altLang="zh-TW" dirty="0" smtClean="0">
                        <a:solidFill>
                          <a:srgbClr val="FF0000"/>
                        </a:solidFill>
                      </a:rPr>
                      <a:t>, BS = </a:t>
                    </a:r>
                    <a:r>
                      <a:rPr lang="en-US" altLang="zh-TW" b="1" dirty="0" smtClean="0">
                        <a:solidFill>
                          <a:srgbClr val="C00000"/>
                        </a:solidFill>
                      </a:rPr>
                      <a:t>1</a:t>
                    </a:r>
                    <a:r>
                      <a:rPr lang="en-US" altLang="zh-TW" b="1" dirty="0" smtClean="0">
                        <a:solidFill>
                          <a:srgbClr val="FF0000"/>
                        </a:solidFill>
                      </a:rPr>
                      <a:t> </a:t>
                    </a:r>
                    <a:r>
                      <a:rPr lang="en-US" altLang="zh-TW" dirty="0" smtClean="0">
                        <a:solidFill>
                          <a:srgbClr val="FF0000"/>
                        </a:solidFill>
                      </a:rPr>
                      <a:t>is the best; O/N) </a:t>
                    </a:r>
                    <a:endParaRPr lang="zh-TW" altLang="en-US" dirty="0"/>
                  </a:p>
                </p:txBody>
              </p:sp>
            </mc:Choice>
            <mc:Fallback xmlns="">
              <p:sp>
                <p:nvSpPr>
                  <p:cNvPr id="11" name="矩形 1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44008" y="2986401"/>
                    <a:ext cx="3567643" cy="369332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 l="-1518" t="-7692" b="-16923"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144" name="群組 6143"/>
            <p:cNvGrpSpPr/>
            <p:nvPr/>
          </p:nvGrpSpPr>
          <p:grpSpPr>
            <a:xfrm>
              <a:off x="344302" y="2788098"/>
              <a:ext cx="8337055" cy="3809254"/>
              <a:chOff x="6084168" y="-1082148"/>
              <a:chExt cx="8337055" cy="3809254"/>
            </a:xfrm>
          </p:grpSpPr>
          <p:grpSp>
            <p:nvGrpSpPr>
              <p:cNvPr id="19" name="群組 18"/>
              <p:cNvGrpSpPr/>
              <p:nvPr/>
            </p:nvGrpSpPr>
            <p:grpSpPr>
              <a:xfrm>
                <a:off x="6084168" y="-1082148"/>
                <a:ext cx="8337055" cy="3765712"/>
                <a:chOff x="7812360" y="-1211723"/>
                <a:chExt cx="8337055" cy="3765712"/>
              </a:xfrm>
            </p:grpSpPr>
            <p:pic>
              <p:nvPicPr>
                <p:cNvPr id="614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317" t="18367" r="9365" b="17884"/>
                <a:stretch/>
              </p:blipFill>
              <p:spPr bwMode="auto">
                <a:xfrm>
                  <a:off x="7812360" y="-1168181"/>
                  <a:ext cx="8337055" cy="37221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26" name="矩形 25"/>
                <p:cNvSpPr/>
                <p:nvPr/>
              </p:nvSpPr>
              <p:spPr>
                <a:xfrm>
                  <a:off x="8371393" y="-1211723"/>
                  <a:ext cx="231024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TW" dirty="0">
                      <a:solidFill>
                        <a:srgbClr val="FF0000"/>
                      </a:solidFill>
                    </a:rPr>
                    <a:t>(0 &lt; </a:t>
                  </a:r>
                  <a:r>
                    <a:rPr lang="en-US" altLang="zh-TW" dirty="0" smtClean="0">
                      <a:solidFill>
                        <a:srgbClr val="FF0000"/>
                      </a:solidFill>
                    </a:rPr>
                    <a:t>POD </a:t>
                  </a:r>
                  <a:r>
                    <a:rPr lang="en-US" altLang="zh-TW" dirty="0">
                      <a:solidFill>
                        <a:srgbClr val="FF0000"/>
                      </a:solidFill>
                    </a:rPr>
                    <a:t>&lt;</a:t>
                  </a:r>
                  <a:r>
                    <a:rPr lang="en-US" altLang="zh-TW" b="1" dirty="0" smtClean="0">
                      <a:solidFill>
                        <a:srgbClr val="C00000"/>
                      </a:solidFill>
                    </a:rPr>
                    <a:t>1</a:t>
                  </a:r>
                  <a:r>
                    <a:rPr lang="en-US" altLang="zh-TW" dirty="0" smtClean="0">
                      <a:solidFill>
                        <a:srgbClr val="FF0000"/>
                      </a:solidFill>
                    </a:rPr>
                    <a:t>;</a:t>
                  </a:r>
                  <a:r>
                    <a:rPr lang="en-US" altLang="zh-TW" dirty="0" smtClean="0">
                      <a:solidFill>
                        <a:srgbClr val="C00000"/>
                      </a:solidFill>
                    </a:rPr>
                    <a:t>        </a:t>
                  </a:r>
                  <a:r>
                    <a:rPr lang="en-US" altLang="zh-TW" dirty="0" smtClean="0">
                      <a:solidFill>
                        <a:srgbClr val="FF0000"/>
                      </a:solidFill>
                    </a:rPr>
                    <a:t>O/N) </a:t>
                  </a:r>
                  <a:endParaRPr lang="zh-TW" altLang="en-US" dirty="0"/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8405010" y="-78016"/>
                  <a:ext cx="222907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TW" dirty="0" smtClean="0">
                      <a:solidFill>
                        <a:srgbClr val="FF0000"/>
                      </a:solidFill>
                    </a:rPr>
                    <a:t>(</a:t>
                  </a:r>
                  <a:r>
                    <a:rPr lang="en-US" altLang="zh-TW" b="1" dirty="0" smtClean="0">
                      <a:solidFill>
                        <a:srgbClr val="C00000"/>
                      </a:solidFill>
                    </a:rPr>
                    <a:t>0</a:t>
                  </a:r>
                  <a:r>
                    <a:rPr lang="en-US" altLang="zh-TW" dirty="0" smtClean="0">
                      <a:solidFill>
                        <a:srgbClr val="FF0000"/>
                      </a:solidFill>
                    </a:rPr>
                    <a:t> </a:t>
                  </a:r>
                  <a:r>
                    <a:rPr lang="en-US" altLang="zh-TW" dirty="0">
                      <a:solidFill>
                        <a:srgbClr val="FF0000"/>
                      </a:solidFill>
                    </a:rPr>
                    <a:t>&lt; </a:t>
                  </a:r>
                  <a:r>
                    <a:rPr lang="en-US" altLang="zh-TW" dirty="0" smtClean="0">
                      <a:solidFill>
                        <a:srgbClr val="FF0000"/>
                      </a:solidFill>
                    </a:rPr>
                    <a:t>FAR &lt;1;         F/N) </a:t>
                  </a:r>
                  <a:endParaRPr lang="zh-TW" altLang="en-US" dirty="0"/>
                </a:p>
              </p:txBody>
            </p:sp>
            <p:sp>
              <p:nvSpPr>
                <p:cNvPr id="28" name="矩形 27"/>
                <p:cNvSpPr/>
                <p:nvPr/>
              </p:nvSpPr>
              <p:spPr>
                <a:xfrm>
                  <a:off x="8383330" y="1084094"/>
                  <a:ext cx="132754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TW" dirty="0">
                      <a:solidFill>
                        <a:srgbClr val="FF0000"/>
                      </a:solidFill>
                    </a:rPr>
                    <a:t>(0 &lt; </a:t>
                  </a:r>
                  <a:r>
                    <a:rPr lang="en-US" altLang="zh-TW" dirty="0" smtClean="0">
                      <a:solidFill>
                        <a:srgbClr val="FF0000"/>
                      </a:solidFill>
                    </a:rPr>
                    <a:t>ACC </a:t>
                  </a:r>
                  <a:r>
                    <a:rPr lang="en-US" altLang="zh-TW" dirty="0">
                      <a:solidFill>
                        <a:srgbClr val="FF0000"/>
                      </a:solidFill>
                    </a:rPr>
                    <a:t>&lt;</a:t>
                  </a:r>
                  <a:r>
                    <a:rPr lang="en-US" altLang="zh-TW" b="1" dirty="0">
                      <a:solidFill>
                        <a:srgbClr val="C00000"/>
                      </a:solidFill>
                    </a:rPr>
                    <a:t>1</a:t>
                  </a:r>
                  <a:r>
                    <a:rPr lang="en-US" altLang="zh-TW" dirty="0" smtClean="0">
                      <a:solidFill>
                        <a:srgbClr val="FF0000"/>
                      </a:solidFill>
                    </a:rPr>
                    <a:t>)</a:t>
                  </a:r>
                  <a:endParaRPr lang="zh-TW" altLang="en-US" dirty="0"/>
                </a:p>
              </p:txBody>
            </p:sp>
            <p:sp>
              <p:nvSpPr>
                <p:cNvPr id="29" name="矩形 28"/>
                <p:cNvSpPr/>
                <p:nvPr/>
              </p:nvSpPr>
              <p:spPr>
                <a:xfrm>
                  <a:off x="12636896" y="-1211723"/>
                  <a:ext cx="144026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TW" dirty="0" smtClean="0">
                      <a:solidFill>
                        <a:srgbClr val="FF0000"/>
                      </a:solidFill>
                    </a:rPr>
                    <a:t>(-⅓ </a:t>
                  </a:r>
                  <a:r>
                    <a:rPr lang="en-US" altLang="zh-TW" dirty="0">
                      <a:solidFill>
                        <a:srgbClr val="FF0000"/>
                      </a:solidFill>
                    </a:rPr>
                    <a:t>&lt; </a:t>
                  </a:r>
                  <a:r>
                    <a:rPr lang="en-US" altLang="zh-TW" dirty="0" smtClean="0">
                      <a:solidFill>
                        <a:srgbClr val="FF0000"/>
                      </a:solidFill>
                    </a:rPr>
                    <a:t>ETS </a:t>
                  </a:r>
                  <a:r>
                    <a:rPr lang="en-US" altLang="zh-TW" dirty="0">
                      <a:solidFill>
                        <a:srgbClr val="FF0000"/>
                      </a:solidFill>
                    </a:rPr>
                    <a:t>&lt;</a:t>
                  </a:r>
                  <a:r>
                    <a:rPr lang="en-US" altLang="zh-TW" b="1" dirty="0">
                      <a:solidFill>
                        <a:srgbClr val="C00000"/>
                      </a:solidFill>
                    </a:rPr>
                    <a:t>1</a:t>
                  </a:r>
                  <a:r>
                    <a:rPr lang="en-US" altLang="zh-TW" dirty="0" smtClean="0">
                      <a:solidFill>
                        <a:srgbClr val="FF0000"/>
                      </a:solidFill>
                    </a:rPr>
                    <a:t>) </a:t>
                  </a:r>
                  <a:endParaRPr lang="zh-TW" altLang="en-US" dirty="0"/>
                </a:p>
              </p:txBody>
            </p:sp>
            <p:sp>
              <p:nvSpPr>
                <p:cNvPr id="30" name="矩形 29"/>
                <p:cNvSpPr/>
                <p:nvPr/>
              </p:nvSpPr>
              <p:spPr>
                <a:xfrm>
                  <a:off x="12636896" y="-78016"/>
                  <a:ext cx="135005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TW" dirty="0" smtClean="0">
                      <a:solidFill>
                        <a:srgbClr val="FF0000"/>
                      </a:solidFill>
                    </a:rPr>
                    <a:t>(-1 </a:t>
                  </a:r>
                  <a:r>
                    <a:rPr lang="en-US" altLang="zh-TW" dirty="0">
                      <a:solidFill>
                        <a:srgbClr val="FF0000"/>
                      </a:solidFill>
                    </a:rPr>
                    <a:t>&lt; </a:t>
                  </a:r>
                  <a:r>
                    <a:rPr lang="en-US" altLang="zh-TW" dirty="0" smtClean="0">
                      <a:solidFill>
                        <a:srgbClr val="FF0000"/>
                      </a:solidFill>
                    </a:rPr>
                    <a:t>PSS </a:t>
                  </a:r>
                  <a:r>
                    <a:rPr lang="en-US" altLang="zh-TW" dirty="0">
                      <a:solidFill>
                        <a:srgbClr val="FF0000"/>
                      </a:solidFill>
                    </a:rPr>
                    <a:t>&lt;</a:t>
                  </a:r>
                  <a:r>
                    <a:rPr lang="en-US" altLang="zh-TW" b="1" dirty="0">
                      <a:solidFill>
                        <a:srgbClr val="C00000"/>
                      </a:solidFill>
                    </a:rPr>
                    <a:t>1</a:t>
                  </a:r>
                  <a:r>
                    <a:rPr lang="en-US" altLang="zh-TW" dirty="0" smtClean="0">
                      <a:solidFill>
                        <a:srgbClr val="FF0000"/>
                      </a:solidFill>
                    </a:rPr>
                    <a:t>)</a:t>
                  </a:r>
                  <a:endParaRPr lang="zh-TW" altLang="en-US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1" name="矩形 30"/>
                    <p:cNvSpPr/>
                    <p:nvPr/>
                  </p:nvSpPr>
                  <p:spPr>
                    <a:xfrm>
                      <a:off x="12567603" y="1084094"/>
                      <a:ext cx="2363147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altLang="zh-TW" dirty="0" smtClean="0">
                          <a:solidFill>
                            <a:srgbClr val="FF0000"/>
                          </a:solidFill>
                        </a:rPr>
                        <a:t>(0 &lt; OR </a:t>
                      </a:r>
                      <a:r>
                        <a:rPr lang="en-US" altLang="zh-TW" dirty="0">
                          <a:solidFill>
                            <a:srgbClr val="FF0000"/>
                          </a:solidFill>
                        </a:rPr>
                        <a:t>&lt; </a:t>
                      </a:r>
                      <a14:m>
                        <m:oMath xmlns:m="http://schemas.openxmlformats.org/officeDocument/2006/math">
                          <m:r>
                            <a:rPr lang="en-US" altLang="zh-TW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∞</m:t>
                          </m:r>
                        </m:oMath>
                      </a14:m>
                      <a:r>
                        <a:rPr lang="zh-TW" alt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TW" dirty="0" smtClean="0">
                          <a:solidFill>
                            <a:srgbClr val="FF0000"/>
                          </a:solidFill>
                        </a:rPr>
                        <a:t>;          d/N)</a:t>
                      </a:r>
                      <a:endParaRPr lang="zh-TW" alt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1" name="矩形 30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567603" y="1084094"/>
                      <a:ext cx="2363147" cy="369332"/>
                    </a:xfrm>
                    <a:prstGeom prst="rect">
                      <a:avLst/>
                    </a:prstGeom>
                    <a:blipFill rotWithShape="1">
                      <a:blip r:embed="rId5"/>
                      <a:stretch>
                        <a:fillRect l="-2326" t="-8197" r="-1809" b="-2459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TW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8" name="文字方塊 17"/>
              <p:cNvSpPr txBox="1"/>
              <p:nvPr/>
            </p:nvSpPr>
            <p:spPr>
              <a:xfrm>
                <a:off x="9454030" y="2419329"/>
                <a:ext cx="18412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400" b="1" dirty="0" smtClean="0"/>
                  <a:t>Typhoon </a:t>
                </a:r>
                <a:r>
                  <a:rPr lang="en-US" altLang="zh-TW" sz="1400" b="1" dirty="0" err="1" smtClean="0"/>
                  <a:t>Fanapi</a:t>
                </a:r>
                <a:r>
                  <a:rPr lang="en-US" altLang="zh-TW" sz="1400" b="1" dirty="0" smtClean="0"/>
                  <a:t>(2010)</a:t>
                </a:r>
                <a:endParaRPr lang="zh-TW" altLang="en-US" sz="1400" b="1" dirty="0"/>
              </a:p>
            </p:txBody>
          </p:sp>
        </p:grpSp>
      </p:grpSp>
      <p:grpSp>
        <p:nvGrpSpPr>
          <p:cNvPr id="6145" name="群組 6144"/>
          <p:cNvGrpSpPr/>
          <p:nvPr/>
        </p:nvGrpSpPr>
        <p:grpSpPr>
          <a:xfrm>
            <a:off x="3573976" y="1389551"/>
            <a:ext cx="5414284" cy="5367266"/>
            <a:chOff x="11196736" y="1450691"/>
            <a:chExt cx="5414284" cy="5367266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83" t="11286" r="25625" b="5370"/>
            <a:stretch/>
          </p:blipFill>
          <p:spPr bwMode="auto">
            <a:xfrm>
              <a:off x="11196736" y="1450691"/>
              <a:ext cx="5414284" cy="536726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6" name="文字方塊 35"/>
            <p:cNvSpPr txBox="1"/>
            <p:nvPr/>
          </p:nvSpPr>
          <p:spPr>
            <a:xfrm>
              <a:off x="11196736" y="6441974"/>
              <a:ext cx="17275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b="1" dirty="0" smtClean="0"/>
                <a:t>Typhoon </a:t>
              </a:r>
              <a:r>
                <a:rPr lang="en-US" altLang="zh-TW" sz="1400" b="1" dirty="0" err="1" smtClean="0"/>
                <a:t>Megi</a:t>
              </a:r>
              <a:r>
                <a:rPr lang="en-US" altLang="zh-TW" sz="1400" b="1" dirty="0" smtClean="0"/>
                <a:t>(2010)</a:t>
              </a:r>
              <a:endParaRPr lang="zh-TW" altLang="en-US" sz="1400" b="1" dirty="0"/>
            </a:p>
          </p:txBody>
        </p:sp>
      </p:grpSp>
      <p:sp>
        <p:nvSpPr>
          <p:cNvPr id="7" name="剪去單一角落矩形 6"/>
          <p:cNvSpPr/>
          <p:nvPr/>
        </p:nvSpPr>
        <p:spPr>
          <a:xfrm>
            <a:off x="332581" y="224852"/>
            <a:ext cx="8496944" cy="936104"/>
          </a:xfrm>
          <a:prstGeom prst="snip1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剪去單一角落矩形 3"/>
          <p:cNvSpPr/>
          <p:nvPr/>
        </p:nvSpPr>
        <p:spPr>
          <a:xfrm>
            <a:off x="251520" y="332656"/>
            <a:ext cx="8496944" cy="936104"/>
          </a:xfrm>
          <a:prstGeom prst="snip1Rect">
            <a:avLst>
              <a:gd name="adj" fmla="val 5000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>
                <a:solidFill>
                  <a:srgbClr val="00B050"/>
                </a:solidFill>
                <a:latin typeface="Franklin Gothic Demi Cond" panose="020B0706030402020204" pitchFamily="34" charset="0"/>
              </a:rPr>
              <a:t>E</a:t>
            </a:r>
            <a:r>
              <a:rPr lang="en-US" altLang="zh-TW" sz="3600" dirty="0">
                <a:solidFill>
                  <a:srgbClr val="92D050"/>
                </a:solidFill>
                <a:latin typeface="Franklin Gothic Demi Cond" panose="020B0706030402020204" pitchFamily="34" charset="0"/>
              </a:rPr>
              <a:t>xamples of </a:t>
            </a:r>
            <a:r>
              <a:rPr lang="en-US" altLang="zh-TW" sz="3600" dirty="0" err="1">
                <a:solidFill>
                  <a:srgbClr val="92D050"/>
                </a:solidFill>
                <a:latin typeface="Franklin Gothic Demi Cond" panose="020B0706030402020204" pitchFamily="34" charset="0"/>
              </a:rPr>
              <a:t>CReSS</a:t>
            </a:r>
            <a:r>
              <a:rPr lang="en-US" altLang="zh-TW" sz="3600" dirty="0">
                <a:solidFill>
                  <a:srgbClr val="92D050"/>
                </a:solidFill>
                <a:latin typeface="Franklin Gothic Demi Cond" panose="020B0706030402020204" pitchFamily="34" charset="0"/>
              </a:rPr>
              <a:t> model </a:t>
            </a:r>
            <a:r>
              <a:rPr lang="en-US" altLang="zh-TW" sz="3600" dirty="0" smtClean="0">
                <a:solidFill>
                  <a:srgbClr val="92D050"/>
                </a:solidFill>
                <a:latin typeface="Franklin Gothic Demi Cond" panose="020B0706030402020204" pitchFamily="34" charset="0"/>
              </a:rPr>
              <a:t>forecasts</a:t>
            </a:r>
            <a:endParaRPr lang="zh-TW" altLang="en-US" sz="3600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9" t="19900" r="49479" b="28519"/>
          <a:stretch/>
        </p:blipFill>
        <p:spPr bwMode="auto">
          <a:xfrm>
            <a:off x="-7237312" y="-2512271"/>
            <a:ext cx="6819900" cy="530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36111" r="49657" b="11667"/>
          <a:stretch/>
        </p:blipFill>
        <p:spPr bwMode="auto">
          <a:xfrm>
            <a:off x="-7185781" y="3157430"/>
            <a:ext cx="6768369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9" t="39815" r="49657" b="7778"/>
          <a:stretch/>
        </p:blipFill>
        <p:spPr bwMode="auto">
          <a:xfrm>
            <a:off x="9972600" y="-3483768"/>
            <a:ext cx="6787419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矩形 6151"/>
          <p:cNvSpPr/>
          <p:nvPr/>
        </p:nvSpPr>
        <p:spPr>
          <a:xfrm>
            <a:off x="6732240" y="4073184"/>
            <a:ext cx="1224136" cy="13800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1"/>
          <p:cNvSpPr/>
          <p:nvPr/>
        </p:nvSpPr>
        <p:spPr>
          <a:xfrm>
            <a:off x="5576284" y="5453246"/>
            <a:ext cx="3411976" cy="13085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157" name="群組 6156"/>
          <p:cNvGrpSpPr/>
          <p:nvPr/>
        </p:nvGrpSpPr>
        <p:grpSpPr>
          <a:xfrm>
            <a:off x="298476" y="1768402"/>
            <a:ext cx="8689784" cy="4306805"/>
            <a:chOff x="9612560" y="5484389"/>
            <a:chExt cx="8689784" cy="4306805"/>
          </a:xfrm>
        </p:grpSpPr>
        <p:pic>
          <p:nvPicPr>
            <p:cNvPr id="6156" name="Picture 9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5" t="23634" r="12098" b="15625"/>
            <a:stretch/>
          </p:blipFill>
          <p:spPr bwMode="auto">
            <a:xfrm>
              <a:off x="9612560" y="5843480"/>
              <a:ext cx="8689784" cy="394771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8" name="矩形 47"/>
            <p:cNvSpPr/>
            <p:nvPr/>
          </p:nvSpPr>
          <p:spPr>
            <a:xfrm>
              <a:off x="9756576" y="5524825"/>
              <a:ext cx="18698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>
                  <a:solidFill>
                    <a:srgbClr val="FF0000"/>
                  </a:solidFill>
                </a:rPr>
                <a:t>(0 &lt; TS &lt;</a:t>
              </a:r>
              <a:r>
                <a:rPr lang="en-US" altLang="zh-TW" b="1" dirty="0" smtClean="0">
                  <a:solidFill>
                    <a:srgbClr val="C00000"/>
                  </a:solidFill>
                </a:rPr>
                <a:t>1</a:t>
              </a:r>
              <a:r>
                <a:rPr lang="en-US" altLang="zh-TW" b="1" dirty="0" smtClean="0">
                  <a:solidFill>
                    <a:srgbClr val="FF0000"/>
                  </a:solidFill>
                </a:rPr>
                <a:t>; </a:t>
              </a:r>
              <a:r>
                <a:rPr lang="en-US" altLang="zh-TW" b="1" dirty="0" smtClean="0">
                  <a:solidFill>
                    <a:srgbClr val="FF0000"/>
                  </a:solidFill>
                </a:rPr>
                <a:t>a/N%</a:t>
              </a:r>
              <a:r>
                <a:rPr lang="en-US" altLang="zh-TW" dirty="0" smtClean="0">
                  <a:solidFill>
                    <a:srgbClr val="FF0000"/>
                  </a:solidFill>
                </a:rPr>
                <a:t>) </a:t>
              </a:r>
              <a:endParaRPr lang="zh-TW" altLang="en-US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9" name="矩形 48"/>
                <p:cNvSpPr/>
                <p:nvPr/>
              </p:nvSpPr>
              <p:spPr>
                <a:xfrm>
                  <a:off x="14293080" y="5484389"/>
                  <a:ext cx="373275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TW" dirty="0">
                      <a:solidFill>
                        <a:srgbClr val="FF0000"/>
                      </a:solidFill>
                    </a:rPr>
                    <a:t>(0 &lt; </a:t>
                  </a:r>
                  <a:r>
                    <a:rPr lang="en-US" altLang="zh-TW" dirty="0" smtClean="0">
                      <a:solidFill>
                        <a:srgbClr val="FF0000"/>
                      </a:solidFill>
                    </a:rPr>
                    <a:t>BS </a:t>
                  </a:r>
                  <a:r>
                    <a:rPr lang="en-US" altLang="zh-TW" dirty="0">
                      <a:solidFill>
                        <a:srgbClr val="FF0000"/>
                      </a:solidFill>
                    </a:rPr>
                    <a:t>&lt; </a:t>
                  </a:r>
                  <a14:m>
                    <m:oMath xmlns:m="http://schemas.openxmlformats.org/officeDocument/2006/math"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∞</m:t>
                      </m:r>
                    </m:oMath>
                  </a14:m>
                  <a:r>
                    <a:rPr lang="en-US" altLang="zh-TW" dirty="0" smtClean="0">
                      <a:solidFill>
                        <a:srgbClr val="FF0000"/>
                      </a:solidFill>
                    </a:rPr>
                    <a:t>, BS = </a:t>
                  </a:r>
                  <a:r>
                    <a:rPr lang="en-US" altLang="zh-TW" b="1" dirty="0" smtClean="0">
                      <a:solidFill>
                        <a:srgbClr val="C00000"/>
                      </a:solidFill>
                    </a:rPr>
                    <a:t>1</a:t>
                  </a:r>
                  <a:r>
                    <a:rPr lang="en-US" altLang="zh-TW" b="1" dirty="0" smtClean="0">
                      <a:solidFill>
                        <a:srgbClr val="FF0000"/>
                      </a:solidFill>
                    </a:rPr>
                    <a:t> </a:t>
                  </a:r>
                  <a:r>
                    <a:rPr lang="en-US" altLang="zh-TW" dirty="0" smtClean="0">
                      <a:solidFill>
                        <a:srgbClr val="FF0000"/>
                      </a:solidFill>
                    </a:rPr>
                    <a:t>is the best; </a:t>
                  </a:r>
                  <a:r>
                    <a:rPr lang="en-US" altLang="zh-TW" dirty="0" smtClean="0">
                      <a:solidFill>
                        <a:srgbClr val="FF0000"/>
                      </a:solidFill>
                    </a:rPr>
                    <a:t>O/N%) </a:t>
                  </a:r>
                  <a:endParaRPr lang="zh-TW" altLang="en-US" dirty="0"/>
                </a:p>
              </p:txBody>
            </p:sp>
          </mc:Choice>
          <mc:Fallback>
            <p:sp>
              <p:nvSpPr>
                <p:cNvPr id="49" name="矩形 4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93080" y="5484389"/>
                  <a:ext cx="3732753" cy="369332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l="-1471" t="-8197" r="-490" b="-2459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72598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 animBg="1"/>
      <p:bldP spid="6152" grpId="1" animBg="1"/>
      <p:bldP spid="42" grpId="0" animBg="1"/>
      <p:bldP spid="42" grpId="1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13170</TotalTime>
  <Words>2092</Words>
  <Application>Microsoft Office PowerPoint</Application>
  <PresentationFormat>如螢幕大小 (4:3)</PresentationFormat>
  <Paragraphs>261</Paragraphs>
  <Slides>19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0" baseType="lpstr">
      <vt:lpstr>Office 佈景主題</vt:lpstr>
      <vt:lpstr>The More Rain, the Better the Model Performs-The Dependency of Quantitative Precipitation Forecast  Skill on Rainfall Amount for Typhoons in Taiwan</vt:lpstr>
      <vt:lpstr>Outline</vt:lpstr>
      <vt:lpstr>PowerPoint 簡報</vt:lpstr>
      <vt:lpstr>PowerPoint 簡報</vt:lpstr>
      <vt:lpstr>Introduction and motivation of study</vt:lpstr>
      <vt:lpstr>The CReSS model, and methodology</vt:lpstr>
      <vt:lpstr>PowerPoint 簡報</vt:lpstr>
      <vt:lpstr>PowerPoint 簡報</vt:lpstr>
      <vt:lpstr>Examples of CReSS model forecasts</vt:lpstr>
      <vt:lpstr>PowerPoint 簡報</vt:lpstr>
      <vt:lpstr>PowerPoint 簡報</vt:lpstr>
      <vt:lpstr>The dependency of model QPF skills on rainfall</vt:lpstr>
      <vt:lpstr>The origin of the dependency</vt:lpstr>
      <vt:lpstr>PowerPoint 簡報</vt:lpstr>
      <vt:lpstr>The implications of the dependency </vt:lpstr>
      <vt:lpstr>PowerPoint 簡報</vt:lpstr>
      <vt:lpstr>Summary and conclusions</vt:lpstr>
      <vt:lpstr>Reference</vt:lpstr>
      <vt:lpstr>Thanks for your listening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More Rain, the Better the Model Performs-The Dependency of Quantitative Precipitation Forecast  Skill on Rainfall Amount for Typhoons in Taiwan</dc:title>
  <dc:creator>Vindy</dc:creator>
  <cp:lastModifiedBy>Vindy</cp:lastModifiedBy>
  <cp:revision>214</cp:revision>
  <dcterms:created xsi:type="dcterms:W3CDTF">2015-10-19T06:34:04Z</dcterms:created>
  <dcterms:modified xsi:type="dcterms:W3CDTF">2015-10-29T07:23:07Z</dcterms:modified>
</cp:coreProperties>
</file>