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11" r:id="rId27"/>
    <p:sldId id="312" r:id="rId28"/>
    <p:sldId id="307" r:id="rId29"/>
    <p:sldId id="308" r:id="rId30"/>
    <p:sldId id="309" r:id="rId31"/>
    <p:sldId id="310" r:id="rId32"/>
    <p:sldId id="275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 varScale="1">
        <p:scale>
          <a:sx n="107" d="100"/>
          <a:sy n="107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100" dirty="0" err="1" smtClean="0">
                <a:solidFill>
                  <a:srgbClr val="FF0000"/>
                </a:solidFill>
              </a:rPr>
              <a:t>Mesovortices</a:t>
            </a:r>
            <a:r>
              <a:rPr lang="en-US" altLang="zh-TW" sz="3100" dirty="0" smtClean="0"/>
              <a:t> </a:t>
            </a:r>
            <a:r>
              <a:rPr lang="en-US" altLang="zh-TW" sz="3100" dirty="0"/>
              <a:t>within the 8 May 2009 </a:t>
            </a:r>
            <a:r>
              <a:rPr lang="en-US" altLang="zh-TW" sz="3100" dirty="0">
                <a:solidFill>
                  <a:srgbClr val="FF0000"/>
                </a:solidFill>
              </a:rPr>
              <a:t>Bow Echo </a:t>
            </a:r>
            <a:r>
              <a:rPr lang="en-US" altLang="zh-TW" sz="3100" dirty="0"/>
              <a:t>over the Central United States: Analyses of the Characteristics and Evolution Based on </a:t>
            </a:r>
            <a:r>
              <a:rPr lang="en-US" altLang="zh-TW" sz="3100" dirty="0">
                <a:solidFill>
                  <a:srgbClr val="FF0000"/>
                </a:solidFill>
              </a:rPr>
              <a:t>Doppler Radar Observations </a:t>
            </a:r>
            <a:r>
              <a:rPr lang="en-US" altLang="zh-TW" sz="3100" dirty="0"/>
              <a:t>and a </a:t>
            </a:r>
            <a:r>
              <a:rPr lang="en-US" altLang="zh-TW" sz="3100" dirty="0">
                <a:solidFill>
                  <a:srgbClr val="FF0000"/>
                </a:solidFill>
              </a:rPr>
              <a:t>High-Resolution Model Simulation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 err="1"/>
              <a:t>Xu</a:t>
            </a:r>
            <a:r>
              <a:rPr lang="en-US" altLang="zh-TW" sz="1800" dirty="0"/>
              <a:t>, X., M. </a:t>
            </a:r>
            <a:r>
              <a:rPr lang="en-US" altLang="zh-TW" sz="1800" dirty="0" err="1"/>
              <a:t>Xue</a:t>
            </a:r>
            <a:r>
              <a:rPr lang="en-US" altLang="zh-TW" sz="1800" dirty="0"/>
              <a:t>, and Y. Wang, </a:t>
            </a:r>
            <a:r>
              <a:rPr lang="en-US" altLang="zh-TW" sz="1800" dirty="0" smtClean="0"/>
              <a:t>2015b </a:t>
            </a:r>
          </a:p>
          <a:p>
            <a:r>
              <a:rPr lang="en-US" altLang="zh-TW" sz="1800" i="1" dirty="0" smtClean="0"/>
              <a:t>Mon</a:t>
            </a:r>
            <a:r>
              <a:rPr lang="en-US" altLang="zh-TW" sz="1800" i="1" dirty="0"/>
              <a:t>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</a:t>
            </a:r>
            <a:r>
              <a:rPr lang="en-US" altLang="zh-TW" sz="1800" dirty="0"/>
              <a:t>, </a:t>
            </a:r>
            <a:r>
              <a:rPr lang="en-US" altLang="zh-TW" sz="1800" b="1" dirty="0"/>
              <a:t>143</a:t>
            </a:r>
            <a:r>
              <a:rPr lang="en-US" altLang="zh-TW" sz="1800" dirty="0"/>
              <a:t>, 2266–2290.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2015/10/22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1991519"/>
            <a:ext cx="7829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54" y="1600200"/>
            <a:ext cx="74036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125" y="620688"/>
            <a:ext cx="6575750" cy="57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80256"/>
            <a:ext cx="8229600" cy="25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44624"/>
            <a:ext cx="418819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37" y="188640"/>
            <a:ext cx="6299325" cy="63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92" y="1196752"/>
            <a:ext cx="7859215" cy="44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7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548680"/>
            <a:ext cx="6624736" cy="6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8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06706"/>
            <a:ext cx="8229600" cy="23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887" y="0"/>
            <a:ext cx="4472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3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Low-level, </a:t>
            </a:r>
            <a:r>
              <a:rPr lang="en-US" altLang="zh-TW" sz="2000" dirty="0" err="1" smtClean="0"/>
              <a:t>meso</a:t>
            </a:r>
            <a:r>
              <a:rPr lang="en-US" altLang="zh-TW" sz="2000" dirty="0" smtClean="0"/>
              <a:t>-</a:t>
            </a:r>
            <a:r>
              <a:rPr lang="el-GR" altLang="zh-TW" sz="2000" dirty="0" smtClean="0"/>
              <a:t>γ</a:t>
            </a:r>
            <a:r>
              <a:rPr lang="en-US" altLang="zh-TW" sz="2000" dirty="0" smtClean="0"/>
              <a:t>-scale [2–20 km; </a:t>
            </a:r>
            <a:r>
              <a:rPr lang="en-US" altLang="zh-TW" sz="2000" dirty="0" err="1" smtClean="0"/>
              <a:t>Orlanski</a:t>
            </a:r>
            <a:r>
              <a:rPr lang="en-US" altLang="zh-TW" sz="2000" dirty="0" smtClean="0"/>
              <a:t> (1975)]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mesovortices</a:t>
            </a:r>
            <a:r>
              <a:rPr lang="en-US" altLang="zh-TW" sz="2000" dirty="0" smtClean="0">
                <a:solidFill>
                  <a:srgbClr val="FF0000"/>
                </a:solidFill>
              </a:rPr>
              <a:t> (MVs) </a:t>
            </a:r>
            <a:r>
              <a:rPr lang="en-US" altLang="zh-TW" sz="2000" dirty="0" smtClean="0"/>
              <a:t>are frequently observed at the leading edge of </a:t>
            </a:r>
            <a:r>
              <a:rPr lang="en-US" altLang="zh-TW" sz="2000" dirty="0" smtClean="0">
                <a:solidFill>
                  <a:srgbClr val="FF0000"/>
                </a:solidFill>
              </a:rPr>
              <a:t>quasi-linear convective systems (QLCSs)</a:t>
            </a:r>
            <a:r>
              <a:rPr lang="en-US" altLang="zh-TW" sz="2000" dirty="0" smtClean="0"/>
              <a:t> like </a:t>
            </a:r>
            <a:r>
              <a:rPr lang="en-US" altLang="zh-TW" sz="2000" dirty="0" smtClean="0">
                <a:solidFill>
                  <a:srgbClr val="FF0000"/>
                </a:solidFill>
              </a:rPr>
              <a:t>squall lines </a:t>
            </a:r>
            <a:r>
              <a:rPr lang="en-US" altLang="zh-TW" sz="2000" dirty="0" smtClean="0"/>
              <a:t>and </a:t>
            </a:r>
            <a:r>
              <a:rPr lang="en-US" altLang="zh-TW" sz="2000" dirty="0" smtClean="0">
                <a:solidFill>
                  <a:srgbClr val="FF0000"/>
                </a:solidFill>
              </a:rPr>
              <a:t>bow echoes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en-US" altLang="zh-TW" sz="2000" dirty="0"/>
              <a:t>MVs </a:t>
            </a:r>
            <a:r>
              <a:rPr lang="en-US" altLang="zh-TW" sz="2000" dirty="0" smtClean="0"/>
              <a:t>could </a:t>
            </a:r>
            <a:r>
              <a:rPr lang="en-US" altLang="zh-TW" sz="2000" dirty="0"/>
              <a:t>produce damaging </a:t>
            </a:r>
            <a:r>
              <a:rPr lang="en-US" altLang="zh-TW" sz="2000" dirty="0">
                <a:solidFill>
                  <a:srgbClr val="FF0000"/>
                </a:solidFill>
              </a:rPr>
              <a:t>straight-line winds </a:t>
            </a:r>
            <a:r>
              <a:rPr lang="en-US" altLang="zh-TW" sz="2000" dirty="0"/>
              <a:t>[i.e., </a:t>
            </a:r>
            <a:r>
              <a:rPr lang="en-US" altLang="zh-TW" sz="2000" dirty="0" err="1">
                <a:solidFill>
                  <a:srgbClr val="FF0000"/>
                </a:solidFill>
              </a:rPr>
              <a:t>derechoes</a:t>
            </a:r>
            <a:r>
              <a:rPr lang="en-US" altLang="zh-TW" sz="2000" dirty="0"/>
              <a:t>; Johns and </a:t>
            </a:r>
            <a:r>
              <a:rPr lang="en-US" altLang="zh-TW" sz="2000" dirty="0" err="1"/>
              <a:t>Hirt</a:t>
            </a:r>
            <a:r>
              <a:rPr lang="en-US" altLang="zh-TW" sz="2000" dirty="0"/>
              <a:t> (1987)] near the </a:t>
            </a:r>
            <a:r>
              <a:rPr lang="en-US" altLang="zh-TW" sz="2000" dirty="0" smtClean="0"/>
              <a:t>surface.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/>
              <a:t>Moreover, </a:t>
            </a:r>
            <a:r>
              <a:rPr lang="en-US" altLang="zh-TW" sz="2000" dirty="0" smtClean="0"/>
              <a:t>bow echo </a:t>
            </a:r>
            <a:r>
              <a:rPr lang="en-US" altLang="zh-TW" sz="2000" dirty="0"/>
              <a:t>MVs have been observed to spawn </a:t>
            </a:r>
            <a:r>
              <a:rPr lang="en-US" altLang="zh-TW" sz="2000" dirty="0" smtClean="0">
                <a:solidFill>
                  <a:srgbClr val="FF0000"/>
                </a:solidFill>
              </a:rPr>
              <a:t>tornadoes.</a:t>
            </a:r>
            <a:endParaRPr lang="en-US" altLang="zh-TW" sz="2000" dirty="0">
              <a:solidFill>
                <a:srgbClr val="FF0000"/>
              </a:solidFill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404664"/>
            <a:ext cx="7144109" cy="60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8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342" y="44624"/>
            <a:ext cx="460931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82" y="48338"/>
            <a:ext cx="3213435" cy="68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887" y="286170"/>
            <a:ext cx="6482505" cy="65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780" y="116632"/>
            <a:ext cx="3960440" cy="65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6632"/>
            <a:ext cx="6907936" cy="65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vertical momentum budgets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453399"/>
            <a:ext cx="5688632" cy="51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Poisson equations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927" y="2276872"/>
            <a:ext cx="6840146" cy="33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7" y="1196752"/>
            <a:ext cx="8140686" cy="49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166" y="100496"/>
            <a:ext cx="3491667" cy="67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production of damaging winds within QLCSs has long been linked to the descent to the surface of a </a:t>
            </a:r>
            <a:r>
              <a:rPr lang="en-US" altLang="zh-TW" sz="2000" dirty="0" smtClean="0">
                <a:solidFill>
                  <a:srgbClr val="FF0000"/>
                </a:solidFill>
              </a:rPr>
              <a:t>rear-inflow </a:t>
            </a:r>
            <a:r>
              <a:rPr lang="en-US" altLang="zh-TW" sz="2000" dirty="0">
                <a:solidFill>
                  <a:srgbClr val="FF0000"/>
                </a:solidFill>
              </a:rPr>
              <a:t>jet (RIJ) </a:t>
            </a:r>
            <a:r>
              <a:rPr lang="en-US" altLang="zh-TW" sz="2000" dirty="0"/>
              <a:t>at the </a:t>
            </a:r>
            <a:r>
              <a:rPr lang="en-US" altLang="zh-TW" sz="2000" dirty="0">
                <a:solidFill>
                  <a:srgbClr val="FF0000"/>
                </a:solidFill>
              </a:rPr>
              <a:t>bow </a:t>
            </a:r>
            <a:r>
              <a:rPr lang="en-US" altLang="zh-TW" sz="2000" dirty="0" smtClean="0">
                <a:solidFill>
                  <a:srgbClr val="FF0000"/>
                </a:solidFill>
              </a:rPr>
              <a:t>apex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  <a:p>
            <a:r>
              <a:rPr lang="en-US" altLang="zh-TW" sz="2000" dirty="0"/>
              <a:t>However, the strongest straight-line wind damage may not be directly associated with the </a:t>
            </a:r>
            <a:r>
              <a:rPr lang="en-US" altLang="zh-TW" sz="2000" dirty="0">
                <a:solidFill>
                  <a:srgbClr val="FF0000"/>
                </a:solidFill>
              </a:rPr>
              <a:t>RIJ</a:t>
            </a:r>
            <a:r>
              <a:rPr lang="en-US" altLang="zh-TW" sz="2000" dirty="0"/>
              <a:t> itself, but with </a:t>
            </a:r>
            <a:r>
              <a:rPr lang="en-US" altLang="zh-TW" sz="2000" dirty="0">
                <a:solidFill>
                  <a:srgbClr val="FF0000"/>
                </a:solidFill>
              </a:rPr>
              <a:t>low-level MVs </a:t>
            </a:r>
            <a:r>
              <a:rPr lang="en-US" altLang="zh-TW" sz="2000" dirty="0"/>
              <a:t>along the bow echo, sometimes away from the bow </a:t>
            </a:r>
            <a:r>
              <a:rPr lang="en-US" altLang="zh-TW" sz="2000" dirty="0" smtClean="0"/>
              <a:t>apex.</a:t>
            </a:r>
          </a:p>
          <a:p>
            <a:endParaRPr lang="en-US" altLang="zh-TW" sz="2000" dirty="0"/>
          </a:p>
          <a:p>
            <a:r>
              <a:rPr lang="en-US" altLang="zh-TW" sz="2000" dirty="0"/>
              <a:t>Low-level MVs were found to originate from </a:t>
            </a:r>
            <a:r>
              <a:rPr lang="en-US" altLang="zh-TW" sz="2000" dirty="0">
                <a:solidFill>
                  <a:srgbClr val="FF0000"/>
                </a:solidFill>
              </a:rPr>
              <a:t>downward or upward tilting of </a:t>
            </a:r>
            <a:r>
              <a:rPr lang="en-US" altLang="zh-TW" sz="2000" dirty="0" err="1">
                <a:solidFill>
                  <a:srgbClr val="FF0000"/>
                </a:solidFill>
              </a:rPr>
              <a:t>baroclinic</a:t>
            </a:r>
            <a:r>
              <a:rPr lang="en-US" altLang="zh-TW" sz="2000" dirty="0">
                <a:solidFill>
                  <a:srgbClr val="FF0000"/>
                </a:solidFill>
              </a:rPr>
              <a:t> horizontal </a:t>
            </a:r>
            <a:r>
              <a:rPr lang="en-US" altLang="zh-TW" sz="2000" dirty="0" err="1">
                <a:solidFill>
                  <a:srgbClr val="FF0000"/>
                </a:solidFill>
              </a:rPr>
              <a:t>vorticity</a:t>
            </a:r>
            <a:r>
              <a:rPr lang="en-US" altLang="zh-TW" sz="2000" dirty="0"/>
              <a:t> generated along the </a:t>
            </a:r>
            <a:r>
              <a:rPr lang="en-US" altLang="zh-TW" sz="2000" dirty="0">
                <a:solidFill>
                  <a:srgbClr val="FF0000"/>
                </a:solidFill>
              </a:rPr>
              <a:t>cold outflow boundary </a:t>
            </a:r>
            <a:r>
              <a:rPr lang="en-US" altLang="zh-TW" sz="2000" dirty="0"/>
              <a:t>and in general intensify as a result of </a:t>
            </a:r>
            <a:r>
              <a:rPr lang="en-US" altLang="zh-TW" sz="2000" dirty="0">
                <a:solidFill>
                  <a:srgbClr val="FF0000"/>
                </a:solidFill>
              </a:rPr>
              <a:t>vertical </a:t>
            </a:r>
            <a:r>
              <a:rPr lang="en-US" altLang="zh-TW" sz="2000" dirty="0" smtClean="0">
                <a:solidFill>
                  <a:srgbClr val="FF0000"/>
                </a:solidFill>
              </a:rPr>
              <a:t>stretching.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/>
              <a:t>Moderate-to-strong </a:t>
            </a:r>
            <a:r>
              <a:rPr lang="en-US" altLang="zh-TW" sz="2000" dirty="0">
                <a:solidFill>
                  <a:srgbClr val="FF0000"/>
                </a:solidFill>
              </a:rPr>
              <a:t>vertical wind shear </a:t>
            </a:r>
            <a:r>
              <a:rPr lang="en-US" altLang="zh-TW" sz="2000" dirty="0"/>
              <a:t>at low to </a:t>
            </a:r>
            <a:r>
              <a:rPr lang="en-US" altLang="zh-TW" sz="2000" dirty="0" err="1"/>
              <a:t>midlevels</a:t>
            </a:r>
            <a:r>
              <a:rPr lang="en-US" altLang="zh-TW" sz="2000" dirty="0"/>
              <a:t> was found conductive to the formation of strong, deep, and long-lived </a:t>
            </a:r>
            <a:r>
              <a:rPr lang="en-US" altLang="zh-TW" sz="2000" dirty="0" smtClean="0"/>
              <a:t>MVs.</a:t>
            </a:r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52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63926"/>
            <a:ext cx="4294916" cy="66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74638"/>
            <a:ext cx="756964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9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Thanks for your attention.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471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initial storms of the MCS </a:t>
            </a:r>
            <a:r>
              <a:rPr lang="en-US" altLang="zh-TW" sz="2000" dirty="0"/>
              <a:t>were initiated in an environment of </a:t>
            </a:r>
            <a:r>
              <a:rPr lang="en-US" altLang="zh-TW" sz="2000" dirty="0">
                <a:solidFill>
                  <a:srgbClr val="FF0000"/>
                </a:solidFill>
              </a:rPr>
              <a:t>weak synoptic-scale forcing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FF0000"/>
                </a:solidFill>
              </a:rPr>
              <a:t>limited thermodynamic instability</a:t>
            </a:r>
            <a:r>
              <a:rPr lang="en-US" altLang="zh-TW" sz="2000" dirty="0"/>
              <a:t>, with its structure and strength controlled by many factors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en-US" altLang="zh-TW" sz="2000" dirty="0"/>
              <a:t>In the </a:t>
            </a:r>
            <a:r>
              <a:rPr lang="en-US" altLang="zh-TW" sz="2000" dirty="0">
                <a:solidFill>
                  <a:srgbClr val="FF0000"/>
                </a:solidFill>
              </a:rPr>
              <a:t>post-MCS stage</a:t>
            </a:r>
            <a:r>
              <a:rPr lang="en-US" altLang="zh-TW" sz="2000" dirty="0"/>
              <a:t>, however, the system evolved in an environment of </a:t>
            </a:r>
            <a:r>
              <a:rPr lang="en-US" altLang="zh-TW" sz="2000" dirty="0">
                <a:solidFill>
                  <a:srgbClr val="FF0000"/>
                </a:solidFill>
              </a:rPr>
              <a:t>large thermodynamic </a:t>
            </a:r>
            <a:r>
              <a:rPr lang="en-US" altLang="zh-TW" sz="2000" dirty="0" smtClean="0">
                <a:solidFill>
                  <a:srgbClr val="FF0000"/>
                </a:solidFill>
              </a:rPr>
              <a:t>instability.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/>
              <a:t>In this paper, we focus on the </a:t>
            </a:r>
            <a:r>
              <a:rPr lang="en-US" altLang="zh-TW" sz="2000" dirty="0">
                <a:solidFill>
                  <a:srgbClr val="FF0000"/>
                </a:solidFill>
              </a:rPr>
              <a:t>mature stage of the MCS </a:t>
            </a:r>
            <a:r>
              <a:rPr lang="en-US" altLang="zh-TW" sz="2000" dirty="0"/>
              <a:t>of the 8 May 2009 over the central United States, in particular between 1200 and 1500 UTC when the MCS evolved into a well-defined </a:t>
            </a:r>
            <a:r>
              <a:rPr lang="en-US" altLang="zh-TW" sz="2000" dirty="0">
                <a:solidFill>
                  <a:srgbClr val="FF0000"/>
                </a:solidFill>
              </a:rPr>
              <a:t>bow </a:t>
            </a:r>
            <a:r>
              <a:rPr lang="en-US" altLang="zh-TW" sz="2000" dirty="0" smtClean="0">
                <a:solidFill>
                  <a:srgbClr val="FF0000"/>
                </a:solidFill>
              </a:rPr>
              <a:t>echo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/>
          </a:p>
          <a:p>
            <a:r>
              <a:rPr lang="en-US" altLang="zh-TW" sz="2000" dirty="0"/>
              <a:t>The emphasis of this study is on documenting the existence of </a:t>
            </a:r>
            <a:r>
              <a:rPr lang="en-US" altLang="zh-TW" sz="2000" dirty="0">
                <a:solidFill>
                  <a:srgbClr val="FF0000"/>
                </a:solidFill>
              </a:rPr>
              <a:t>low-level MVs </a:t>
            </a:r>
            <a:r>
              <a:rPr lang="en-US" altLang="zh-TW" sz="2000" dirty="0"/>
              <a:t>in this bow-echo system and examining their general characteristics (e.g., lifetime and intensity) based on </a:t>
            </a:r>
            <a:r>
              <a:rPr lang="en-US" altLang="zh-TW" sz="2000" dirty="0">
                <a:solidFill>
                  <a:srgbClr val="FF0000"/>
                </a:solidFill>
              </a:rPr>
              <a:t>radar observations </a:t>
            </a:r>
            <a:r>
              <a:rPr lang="en-US" altLang="zh-TW" sz="2000" dirty="0"/>
              <a:t>and a </a:t>
            </a:r>
            <a:r>
              <a:rPr lang="en-US" altLang="zh-TW" sz="2000" dirty="0" smtClean="0">
                <a:solidFill>
                  <a:srgbClr val="FF0000"/>
                </a:solidFill>
              </a:rPr>
              <a:t>real-data </a:t>
            </a:r>
            <a:r>
              <a:rPr lang="en-US" altLang="zh-TW" sz="2000" dirty="0">
                <a:solidFill>
                  <a:srgbClr val="FF0000"/>
                </a:solidFill>
              </a:rPr>
              <a:t>numerical </a:t>
            </a:r>
            <a:r>
              <a:rPr lang="en-US" altLang="zh-TW" sz="2000" dirty="0" smtClean="0">
                <a:solidFill>
                  <a:srgbClr val="FF0000"/>
                </a:solidFill>
              </a:rPr>
              <a:t>simulation.</a:t>
            </a: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7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458" y="548680"/>
            <a:ext cx="735276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74638"/>
            <a:ext cx="7184145" cy="60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5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8229600" cy="43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42" y="548680"/>
            <a:ext cx="74651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997" y="19975"/>
            <a:ext cx="642200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362</Words>
  <Application>Microsoft Office PowerPoint</Application>
  <PresentationFormat>如螢幕大小 (4:3)</PresentationFormat>
  <Paragraphs>33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微軟正黑體</vt:lpstr>
      <vt:lpstr>新細明體</vt:lpstr>
      <vt:lpstr>Arial</vt:lpstr>
      <vt:lpstr>Calibri</vt:lpstr>
      <vt:lpstr>Office 佈景主題</vt:lpstr>
      <vt:lpstr> Mesovortices within the 8 May 2009 Bow Echo over the Central United States: Analyses of the Characteristics and Evolution Based on Doppler Radar Observations and a High-Resolution Model Simulation</vt:lpstr>
      <vt:lpstr>Introduction</vt:lpstr>
      <vt:lpstr>Introduction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vertical momentum budgets </vt:lpstr>
      <vt:lpstr>Poisson equations</vt:lpstr>
      <vt:lpstr>PowerPoint 簡報</vt:lpstr>
      <vt:lpstr>PowerPoint 簡報</vt:lpstr>
      <vt:lpstr>PowerPoint 簡報</vt:lpstr>
      <vt:lpstr>PowerPoint 簡報</vt:lpstr>
      <vt:lpstr>Thanks for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r04229019</cp:lastModifiedBy>
  <cp:revision>136</cp:revision>
  <dcterms:created xsi:type="dcterms:W3CDTF">2013-11-23T06:53:26Z</dcterms:created>
  <dcterms:modified xsi:type="dcterms:W3CDTF">2015-10-22T09:53:23Z</dcterms:modified>
</cp:coreProperties>
</file>