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9" r:id="rId3"/>
    <p:sldId id="276" r:id="rId4"/>
    <p:sldId id="277" r:id="rId5"/>
    <p:sldId id="293" r:id="rId6"/>
    <p:sldId id="298" r:id="rId7"/>
    <p:sldId id="257" r:id="rId8"/>
    <p:sldId id="261" r:id="rId9"/>
    <p:sldId id="262" r:id="rId10"/>
    <p:sldId id="263" r:id="rId11"/>
    <p:sldId id="264" r:id="rId12"/>
    <p:sldId id="265" r:id="rId13"/>
    <p:sldId id="299" r:id="rId14"/>
    <p:sldId id="282" r:id="rId15"/>
    <p:sldId id="295" r:id="rId16"/>
    <p:sldId id="297" r:id="rId17"/>
    <p:sldId id="266" r:id="rId18"/>
    <p:sldId id="267" r:id="rId19"/>
    <p:sldId id="269" r:id="rId20"/>
    <p:sldId id="270" r:id="rId21"/>
    <p:sldId id="300" r:id="rId22"/>
    <p:sldId id="271" r:id="rId23"/>
    <p:sldId id="272" r:id="rId24"/>
    <p:sldId id="273" r:id="rId25"/>
    <p:sldId id="274" r:id="rId26"/>
    <p:sldId id="301" r:id="rId27"/>
    <p:sldId id="304" r:id="rId28"/>
    <p:sldId id="275" r:id="rId29"/>
    <p:sldId id="290" r:id="rId30"/>
    <p:sldId id="289" r:id="rId31"/>
    <p:sldId id="281" r:id="rId32"/>
    <p:sldId id="287" r:id="rId33"/>
    <p:sldId id="306" r:id="rId34"/>
    <p:sldId id="268" r:id="rId35"/>
    <p:sldId id="296" r:id="rId36"/>
    <p:sldId id="279" r:id="rId37"/>
    <p:sldId id="280" r:id="rId38"/>
    <p:sldId id="292" r:id="rId39"/>
    <p:sldId id="284" r:id="rId40"/>
    <p:sldId id="294" r:id="rId41"/>
    <p:sldId id="303" r:id="rId42"/>
    <p:sldId id="305" r:id="rId43"/>
    <p:sldId id="307" r:id="rId44"/>
  </p:sldIdLst>
  <p:sldSz cx="9144000" cy="6858000" type="screen4x3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2A5DEA2-9FF4-4222-B938-B0DC97597FEF}">
          <p14:sldIdLst>
            <p14:sldId id="256"/>
            <p14:sldId id="259"/>
            <p14:sldId id="276"/>
            <p14:sldId id="277"/>
            <p14:sldId id="293"/>
            <p14:sldId id="298"/>
            <p14:sldId id="257"/>
            <p14:sldId id="261"/>
            <p14:sldId id="262"/>
            <p14:sldId id="263"/>
            <p14:sldId id="264"/>
            <p14:sldId id="265"/>
            <p14:sldId id="299"/>
            <p14:sldId id="282"/>
            <p14:sldId id="295"/>
            <p14:sldId id="297"/>
            <p14:sldId id="266"/>
            <p14:sldId id="267"/>
            <p14:sldId id="269"/>
            <p14:sldId id="270"/>
            <p14:sldId id="300"/>
            <p14:sldId id="271"/>
            <p14:sldId id="272"/>
            <p14:sldId id="273"/>
            <p14:sldId id="274"/>
            <p14:sldId id="301"/>
            <p14:sldId id="304"/>
            <p14:sldId id="275"/>
            <p14:sldId id="290"/>
            <p14:sldId id="289"/>
            <p14:sldId id="281"/>
            <p14:sldId id="287"/>
            <p14:sldId id="306"/>
            <p14:sldId id="268"/>
            <p14:sldId id="296"/>
            <p14:sldId id="279"/>
            <p14:sldId id="280"/>
            <p14:sldId id="292"/>
            <p14:sldId id="284"/>
            <p14:sldId id="294"/>
            <p14:sldId id="303"/>
            <p14:sldId id="305"/>
            <p14:sldId id="3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2" autoAdjust="0"/>
    <p:restoredTop sz="90156" autoAdjust="0"/>
  </p:normalViewPr>
  <p:slideViewPr>
    <p:cSldViewPr>
      <p:cViewPr varScale="1">
        <p:scale>
          <a:sx n="94" d="100"/>
          <a:sy n="94" d="100"/>
        </p:scale>
        <p:origin x="-984" y="-10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9ABF7-50A8-447C-87A5-7ABC9B39C409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1B13B-0EF0-4FC7-B218-990EA579C5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818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5D179-9397-4A47-8E46-73963A8647C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477FD-FB1B-44C6-8D83-66FE2471D0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08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利用真實資料模擬</a:t>
            </a:r>
            <a:r>
              <a:rPr lang="en-US" altLang="zh-TW" dirty="0" smtClean="0"/>
              <a:t>Bow Echo</a:t>
            </a:r>
            <a:r>
              <a:rPr lang="zh-TW" altLang="en-US" dirty="0" smtClean="0"/>
              <a:t>系統中中尺度渦流</a:t>
            </a:r>
            <a:r>
              <a:rPr lang="en-US" altLang="zh-TW" dirty="0" smtClean="0"/>
              <a:t>(MV)</a:t>
            </a:r>
            <a:r>
              <a:rPr lang="zh-TW" altLang="en-US" dirty="0" smtClean="0"/>
              <a:t>的生成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4675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33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956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3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FIG2.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shown are ground-relative winds at 2.5 km AGL (pennant =25 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barb =5 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TW" sz="1200" b="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200m AGL (contours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(a), only the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2.5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plotted; while contours in (b) are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for5.0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(solid) and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-5.0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(dashed). </a:t>
                </a:r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FIG2.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shown are ground-relative winds at 2.5 km AGL (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pennant =25 m</a:t>
                </a:r>
                <a:r>
                  <a:rPr lang="en-US" altLang="zh-TW" sz="1200" b="0" i="0" smtClean="0">
                    <a:latin typeface="Cambria Math"/>
                    <a:cs typeface="Times New Roman" panose="02020603050405020304" pitchFamily="18" charset="0"/>
                  </a:rPr>
                  <a:t>𝑠^(−1)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barb =5 m</a:t>
                </a:r>
                <a:r>
                  <a:rPr lang="en-US" altLang="zh-TW" sz="1200" i="0">
                    <a:latin typeface="Cambria Math"/>
                    <a:cs typeface="Times New Roman" panose="02020603050405020304" pitchFamily="18" charset="0"/>
                  </a:rPr>
                  <a:t>𝑠^(−1)</a:t>
                </a:r>
                <a:r>
                  <a:rPr lang="en-US" altLang="zh-TW" sz="1200" b="0" i="0" smtClean="0">
                    <a:latin typeface="Cambria Math"/>
                    <a:cs typeface="Times New Roman" panose="02020603050405020304" pitchFamily="18" charset="0"/>
                  </a:rPr>
                  <a:t> 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200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200m AGL (contours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(a), only the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2.5 </a:t>
                </a:r>
                <a:r>
                  <a:rPr lang="en-US" altLang="zh-TW" sz="1200" i="0" smtClean="0">
                    <a:latin typeface="Cambria Math"/>
                    <a:ea typeface="Cambria Math"/>
                    <a:cs typeface="Times New Roman" panose="02020603050405020304" pitchFamily="18" charset="0"/>
                  </a:rPr>
                  <a:t>×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i="0">
                    <a:latin typeface="Cambria Math"/>
                    <a:cs typeface="Times New Roman" panose="02020603050405020304" pitchFamily="18" charset="0"/>
                  </a:rPr>
                  <a:t>〖</a:t>
                </a:r>
                <a:r>
                  <a:rPr lang="en-US" altLang="zh-TW" sz="1200" b="0" i="0" smtClean="0">
                    <a:latin typeface="Cambria Math"/>
                    <a:cs typeface="Times New Roman" panose="02020603050405020304" pitchFamily="18" charset="0"/>
                  </a:rPr>
                  <a:t>10</a:t>
                </a:r>
                <a:r>
                  <a:rPr lang="en-US" altLang="zh-TW" sz="1200" b="0" i="0">
                    <a:latin typeface="Cambria Math"/>
                    <a:cs typeface="Times New Roman" panose="02020603050405020304" pitchFamily="18" charset="0"/>
                  </a:rPr>
                  <a:t>〗^(</a:t>
                </a:r>
                <a:r>
                  <a:rPr lang="en-US" altLang="zh-TW" sz="1200" i="0">
                    <a:latin typeface="Cambria Math"/>
                    <a:cs typeface="Times New Roman" panose="02020603050405020304" pitchFamily="18" charset="0"/>
                  </a:rPr>
                  <a:t>−</a:t>
                </a:r>
                <a:r>
                  <a:rPr lang="en-US" altLang="zh-TW" sz="1200" b="0" i="0" smtClean="0">
                    <a:latin typeface="Cambria Math"/>
                    <a:cs typeface="Times New Roman" panose="02020603050405020304" pitchFamily="18" charset="0"/>
                  </a:rPr>
                  <a:t>3</a:t>
                </a:r>
                <a:r>
                  <a:rPr lang="en-US" altLang="zh-TW" sz="1200" b="0" i="0">
                    <a:latin typeface="Cambria Math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200" i="0">
                    <a:latin typeface="Cambria Math"/>
                    <a:cs typeface="Times New Roman" panose="02020603050405020304" pitchFamily="18" charset="0"/>
                  </a:rPr>
                  <a:t> 𝑠^(−1)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plotted; while contours in (b) are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for5.0 </a:t>
                </a:r>
                <a:r>
                  <a:rPr lang="en-US" altLang="zh-TW" sz="1200" i="0">
                    <a:latin typeface="Cambria Math"/>
                    <a:ea typeface="Cambria Math"/>
                    <a:cs typeface="Times New Roman" panose="02020603050405020304" pitchFamily="18" charset="0"/>
                  </a:rPr>
                  <a:t>×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i="0">
                    <a:latin typeface="Cambria Math"/>
                    <a:cs typeface="Times New Roman" panose="02020603050405020304" pitchFamily="18" charset="0"/>
                  </a:rPr>
                  <a:t>〖10〗^(−3)  𝑠^(−1)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(solid) and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-5.0 </a:t>
                </a:r>
                <a:r>
                  <a:rPr lang="en-US" altLang="zh-TW" sz="1200" i="0">
                    <a:latin typeface="Cambria Math"/>
                    <a:ea typeface="Cambria Math"/>
                    <a:cs typeface="Times New Roman" panose="02020603050405020304" pitchFamily="18" charset="0"/>
                  </a:rPr>
                  <a:t>×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i="0">
                    <a:latin typeface="Cambria Math"/>
                    <a:cs typeface="Times New Roman" panose="02020603050405020304" pitchFamily="18" charset="0"/>
                  </a:rPr>
                  <a:t>〖10〗^(−3)  𝑠^(−1)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(dashed). </a:t>
                </a:r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38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3737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/>
              <a:t>因為前段提到</a:t>
            </a:r>
            <a:r>
              <a:rPr lang="en-US" altLang="zh-TW" sz="1200" dirty="0" smtClean="0"/>
              <a:t>MV</a:t>
            </a:r>
            <a:r>
              <a:rPr lang="zh-TW" altLang="en-US" sz="1200" dirty="0" smtClean="0"/>
              <a:t>後方的下沉氣流會使</a:t>
            </a:r>
            <a:r>
              <a:rPr lang="en-US" altLang="zh-TW" sz="1200" dirty="0" smtClean="0"/>
              <a:t>MV</a:t>
            </a:r>
            <a:r>
              <a:rPr lang="zh-TW" altLang="en-US" sz="1200" dirty="0" smtClean="0"/>
              <a:t>增強</a:t>
            </a:r>
            <a:r>
              <a:rPr lang="en-US" altLang="zh-TW" sz="1200" dirty="0" smtClean="0"/>
              <a:t> </a:t>
            </a:r>
            <a:r>
              <a:rPr lang="zh-TW" altLang="en-US" sz="1200" dirty="0" smtClean="0"/>
              <a:t>所以第一，步先比較</a:t>
            </a:r>
            <a:r>
              <a:rPr lang="en-US" altLang="zh-TW" sz="1200" dirty="0" err="1" smtClean="0"/>
              <a:t>Mva</a:t>
            </a:r>
            <a:r>
              <a:rPr lang="zh-TW" altLang="en-US" sz="1200" dirty="0" smtClean="0"/>
              <a:t>和</a:t>
            </a:r>
            <a:r>
              <a:rPr lang="en-US" altLang="zh-TW" sz="1200" dirty="0" err="1" smtClean="0"/>
              <a:t>MVb</a:t>
            </a:r>
            <a:r>
              <a:rPr lang="zh-TW" altLang="en-US" sz="1200" dirty="0" smtClean="0"/>
              <a:t>後方之下沉氣流間之差異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76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 smtClean="0"/>
              <a:t>第二步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討論後方下沉氣流會如何影響</a:t>
            </a:r>
            <a:r>
              <a:rPr lang="en-US" altLang="zh-TW" sz="1200" dirty="0" smtClean="0"/>
              <a:t>MVs</a:t>
            </a:r>
            <a:r>
              <a:rPr lang="zh-TW" altLang="en-US" sz="1200" dirty="0" smtClean="0"/>
              <a:t>之</a:t>
            </a:r>
            <a:r>
              <a:rPr lang="zh-TW" altLang="en-US" sz="1200" b="1" dirty="0" smtClean="0"/>
              <a:t>垂直渦度，</a:t>
            </a:r>
            <a:r>
              <a:rPr lang="zh-TW" altLang="en-US" sz="1200" dirty="0" smtClean="0"/>
              <a:t>由於那些機制的改變</a:t>
            </a:r>
            <a:r>
              <a:rPr lang="en-US" altLang="zh-TW" sz="1200" dirty="0" smtClean="0"/>
              <a:t>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51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/>
              <a:t>第三步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討論後方下沉氣流會如何影響</a:t>
            </a:r>
            <a:r>
              <a:rPr lang="en-US" altLang="zh-TW" sz="1200" dirty="0" smtClean="0"/>
              <a:t>MVs</a:t>
            </a:r>
            <a:r>
              <a:rPr lang="zh-TW" altLang="en-US" sz="1200" dirty="0" smtClean="0"/>
              <a:t>之</a:t>
            </a:r>
            <a:r>
              <a:rPr lang="zh-TW" altLang="en-US" sz="1200" b="1" dirty="0" smtClean="0"/>
              <a:t>水平渦度，</a:t>
            </a:r>
            <a:r>
              <a:rPr lang="zh-TW" altLang="en-US" sz="1200" dirty="0" smtClean="0"/>
              <a:t>是由於那些機制的改變</a:t>
            </a:r>
            <a:r>
              <a:rPr lang="en-US" altLang="zh-TW" sz="1200" dirty="0" smtClean="0"/>
              <a:t>?</a:t>
            </a:r>
            <a:endParaRPr lang="zh-TW" altLang="en-US" sz="12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11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95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66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477FD-FB1B-44C6-8D83-66FE2471D0B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92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53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73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184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34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51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53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09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98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06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67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62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F970D-C3E8-4EFD-B39C-74004BD60378}" type="datetimeFigureOut">
              <a:rPr lang="zh-TW" altLang="en-US" smtClean="0"/>
              <a:t>2015/10/15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4038-5DBD-4B14-9813-99C7812137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8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5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pc.noaa.gov/misc/AbtDerechos/derechofacts.htm#forecast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png"/><Relationship Id="rId7" Type="http://schemas.openxmlformats.org/officeDocument/2006/relationships/image" Target="../media/image6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6.png"/><Relationship Id="rId7" Type="http://schemas.openxmlformats.org/officeDocument/2006/relationships/image" Target="../media/image6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9.png"/><Relationship Id="rId7" Type="http://schemas.openxmlformats.org/officeDocument/2006/relationships/image" Target="../media/image6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16.png"/><Relationship Id="rId10" Type="http://schemas.openxmlformats.org/officeDocument/2006/relationships/image" Target="../media/image73.png"/><Relationship Id="rId4" Type="http://schemas.openxmlformats.org/officeDocument/2006/relationships/image" Target="../media/image27.pn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4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3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31.png"/><Relationship Id="rId5" Type="http://schemas.openxmlformats.org/officeDocument/2006/relationships/image" Target="../media/image760.png"/><Relationship Id="rId10" Type="http://schemas.openxmlformats.org/officeDocument/2006/relationships/image" Target="../media/image3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readopac1.ncl.edu.tw/nclserialFront/search/summny_list.jsp?sysId=0006695377&amp;dtdId=000040" TargetMode="External"/><Relationship Id="rId2" Type="http://schemas.openxmlformats.org/officeDocument/2006/relationships/hyperlink" Target="http://forum.gamme.com.tw/thread-49257-1-1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hyperlink" Target="http://www.spc.noaa.gov/misc/AbtDerechos/derechofacts.htm#forecastin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16.png"/><Relationship Id="rId10" Type="http://schemas.openxmlformats.org/officeDocument/2006/relationships/image" Target="../media/image720.png"/><Relationship Id="rId4" Type="http://schemas.openxmlformats.org/officeDocument/2006/relationships/image" Target="../media/image27.png"/><Relationship Id="rId9" Type="http://schemas.openxmlformats.org/officeDocument/2006/relationships/image" Target="../media/image7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png"/><Relationship Id="rId7" Type="http://schemas.openxmlformats.org/officeDocument/2006/relationships/image" Target="../media/image6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4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3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31.png"/><Relationship Id="rId5" Type="http://schemas.openxmlformats.org/officeDocument/2006/relationships/image" Target="../media/image760.png"/><Relationship Id="rId10" Type="http://schemas.openxmlformats.org/officeDocument/2006/relationships/image" Target="../media/image3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10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756592" y="5013176"/>
            <a:ext cx="10801200" cy="194421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-756592" y="1556792"/>
            <a:ext cx="10801200" cy="345638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70025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Genesis of </a:t>
            </a:r>
            <a:r>
              <a:rPr lang="en-US" altLang="zh-TW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Mesovortices</a:t>
            </a:r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</a:t>
            </a:r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Real-Data </a:t>
            </a:r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</a:t>
            </a:r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Bow Echo System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1844824"/>
            <a:ext cx="6400800" cy="2952328"/>
          </a:xfrm>
        </p:spPr>
        <p:txBody>
          <a:bodyPr>
            <a:noAutofit/>
          </a:bodyPr>
          <a:lstStyle/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XU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Laboratory of </a:t>
            </a:r>
            <a:r>
              <a:rPr lang="en-US" altLang="zh-TW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Severe Weather/Ministry of Education, and School of Atmospheric Sciences,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Nanjing University, Nanjing, China, and Center for Analysis and Prediction of Storms,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Oklahoma, Norman, Oklahoma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MING XUE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Laboratory of </a:t>
            </a:r>
            <a:r>
              <a:rPr lang="en-US" altLang="zh-TW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Severe Weather/Ministry of Education, and School of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Sciences, Nanjing University, Nanjing, China, and Center for Analysis and Prediction of Storms,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School of Meteorology, University of Oklahoma, Norman, Oklahoma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WANG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Laboratory of </a:t>
            </a:r>
            <a:r>
              <a:rPr lang="en-US" altLang="zh-TW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Severe Weather/Ministry of Education, and School of</a:t>
            </a: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Sciences, Nanjing University, Nanjing, </a:t>
            </a:r>
            <a:r>
              <a:rPr lang="en-US" altLang="zh-TW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</a:p>
          <a:p>
            <a:endParaRPr lang="en-US" altLang="zh-TW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(Manuscript </a:t>
            </a:r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received 17 July 2014, in final form 8 January 2015</a:t>
            </a:r>
            <a:r>
              <a:rPr lang="en-US" altLang="zh-TW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OF THE ATMOSPHERIC </a:t>
            </a:r>
            <a:r>
              <a:rPr lang="en-US" altLang="zh-TW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08104" y="554365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2015/10/15</a:t>
            </a:r>
          </a:p>
          <a:p>
            <a:r>
              <a:rPr lang="en-US" altLang="zh-TW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Speaker: Chung Yi- </a:t>
            </a:r>
            <a:r>
              <a:rPr lang="en-US" altLang="zh-TW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Chuan</a:t>
            </a:r>
            <a:endParaRPr lang="zh-TW" alt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55847" r="49841" b="10188"/>
          <a:stretch/>
        </p:blipFill>
        <p:spPr bwMode="auto">
          <a:xfrm>
            <a:off x="4657228" y="3743158"/>
            <a:ext cx="3163392" cy="211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29" r="61557" b="48095"/>
          <a:stretch/>
        </p:blipFill>
        <p:spPr bwMode="auto">
          <a:xfrm>
            <a:off x="1726595" y="1357134"/>
            <a:ext cx="2002283" cy="22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51905" r="61198" b="11619"/>
          <a:stretch/>
        </p:blipFill>
        <p:spPr bwMode="auto">
          <a:xfrm>
            <a:off x="5266116" y="1357134"/>
            <a:ext cx="2042188" cy="228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矩形 39"/>
          <p:cNvSpPr/>
          <p:nvPr/>
        </p:nvSpPr>
        <p:spPr>
          <a:xfrm>
            <a:off x="1058848" y="1160148"/>
            <a:ext cx="3356653" cy="47179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4534698" y="1185943"/>
            <a:ext cx="3418013" cy="4700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3000524" y="44624"/>
            <a:ext cx="4710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Downdrafts and MV development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204864" y="1504553"/>
            <a:ext cx="30936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discussed earlier, notable downdrafts developed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behind </a:t>
            </a:r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1445 UTC (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5d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prior to its rapid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intensification to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become a strong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Growth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1425 to 1430 UTC was also preceded by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downdrafts on its rear flank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northwest side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case; not shown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TW" altLang="en-US" sz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1769" r="49841" b="43767"/>
          <a:stretch/>
        </p:blipFill>
        <p:spPr bwMode="auto">
          <a:xfrm>
            <a:off x="1115616" y="3742650"/>
            <a:ext cx="3127889" cy="212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-3224196" y="3462099"/>
                <a:ext cx="311295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Downdrafts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behind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were localized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underneath the sloping, rearward-tilted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updrafts, with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downward speed of ,10m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 2.6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AGL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6a).</a:t>
                </a:r>
                <a:endParaRPr lang="zh-TW" alt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24196" y="3462099"/>
                <a:ext cx="3112950" cy="830997"/>
              </a:xfrm>
              <a:prstGeom prst="rect">
                <a:avLst/>
              </a:prstGeom>
              <a:blipFill rotWithShape="1">
                <a:blip r:embed="rId5"/>
                <a:stretch>
                  <a:fillRect r="-2153" b="-51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89921" r="49841" b="4798"/>
          <a:stretch/>
        </p:blipFill>
        <p:spPr bwMode="auto">
          <a:xfrm>
            <a:off x="3203848" y="5908783"/>
            <a:ext cx="2467115" cy="2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324528" y="3019840"/>
                <a:ext cx="2308902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 6. Vertical velocity in the vertical plane through (a) </a:t>
                </a:r>
                <a:r>
                  <a:rPr lang="en-US" altLang="zh-TW" sz="1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TW" altLang="en-US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1428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UTC and (b) </a:t>
                </a:r>
                <a:r>
                  <a:rPr lang="en-US" altLang="zh-TW" sz="11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1445 UTC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Black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 lines represent the 0.01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1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1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1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</a:t>
                </a:r>
                <a:r>
                  <a:rPr lang="zh-TW" altLang="en-US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vorticity.</a:t>
                </a:r>
                <a:endParaRPr lang="zh-TW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528" y="3019840"/>
                <a:ext cx="2308902" cy="938719"/>
              </a:xfrm>
              <a:prstGeom prst="rect">
                <a:avLst/>
              </a:prstGeom>
              <a:blipFill rotWithShape="1">
                <a:blip r:embed="rId6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-3224196" y="3236972"/>
            <a:ext cx="113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2988867" y="213989"/>
            <a:ext cx="1800558" cy="369332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232796" y="1008108"/>
            <a:ext cx="2601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its rear flank 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-3274146" y="4745926"/>
                <a:ext cx="323763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contrast, </a:t>
                </a:r>
                <a:r>
                  <a:rPr lang="en-US" altLang="zh-TW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embedded within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rear inflows behind the bow apex that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were part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a broad system-scale RIJ. The descending RIJ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 characterized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strong subsidence in excess of 15m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1.8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AGL behind </a:t>
                </a:r>
                <a:r>
                  <a:rPr lang="en-US" altLang="zh-TW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6b);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also 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promoted stronger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deeper low-level lifting through stronger 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convergence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the forward flank (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east–northeast side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of </a:t>
                </a:r>
                <a:r>
                  <a:rPr lang="en-US" altLang="zh-TW" sz="12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compared to the </a:t>
                </a:r>
                <a:r>
                  <a:rPr lang="en-US" altLang="zh-TW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case.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74146" y="4745926"/>
                <a:ext cx="3237634" cy="1938992"/>
              </a:xfrm>
              <a:prstGeom prst="rect">
                <a:avLst/>
              </a:prstGeom>
              <a:blipFill rotWithShape="1">
                <a:blip r:embed="rId7"/>
                <a:stretch>
                  <a:fillRect l="-188" r="-2637" b="-15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>
            <a:off x="-3268782" y="454110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2915816" y="6142485"/>
                <a:ext cx="3107305" cy="600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 : Vertical </a:t>
                </a:r>
                <a:r>
                  <a:rPr lang="en-US" altLang="zh-TW" sz="11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volecity</a:t>
                </a:r>
                <a:endParaRPr lang="en-US" altLang="zh-TW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Vectors : Storm-relative wind </a:t>
                </a:r>
              </a:p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Black contours : 0.01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1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1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1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TW" sz="11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vertical vorticity</a:t>
                </a:r>
                <a:endParaRPr lang="zh-TW" altLang="en-US" sz="1100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6142485"/>
                <a:ext cx="3107305" cy="600164"/>
              </a:xfrm>
              <a:prstGeom prst="rect">
                <a:avLst/>
              </a:prstGeom>
              <a:blipFill rotWithShape="1">
                <a:blip r:embed="rId8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接點 26"/>
          <p:cNvCxnSpPr/>
          <p:nvPr/>
        </p:nvCxnSpPr>
        <p:spPr>
          <a:xfrm>
            <a:off x="1331640" y="4971341"/>
            <a:ext cx="2993294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251520" y="4861648"/>
            <a:ext cx="68924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2.6 km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51520" y="5163441"/>
            <a:ext cx="72008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m/s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線接點 32"/>
          <p:cNvCxnSpPr/>
          <p:nvPr/>
        </p:nvCxnSpPr>
        <p:spPr>
          <a:xfrm>
            <a:off x="4891074" y="5193726"/>
            <a:ext cx="2993294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8097152" y="5446021"/>
                <a:ext cx="795328" cy="2616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1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m/s</a:t>
                </a:r>
                <a:endParaRPr lang="zh-TW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152" y="5446021"/>
                <a:ext cx="795328" cy="261610"/>
              </a:xfrm>
              <a:prstGeom prst="rect">
                <a:avLst/>
              </a:prstGeom>
              <a:blipFill rotWithShape="1">
                <a:blip r:embed="rId9"/>
                <a:stretch>
                  <a:fillRect b="-1333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/>
          <p:cNvSpPr/>
          <p:nvPr/>
        </p:nvSpPr>
        <p:spPr>
          <a:xfrm>
            <a:off x="203032" y="574431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between downdrafts of </a:t>
            </a:r>
            <a:r>
              <a:rPr lang="en-US" altLang="zh-TW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zh-TW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386907" y="4110219"/>
            <a:ext cx="1761545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Localized Convective-scale downdrafts</a:t>
            </a:r>
            <a:endParaRPr lang="zh-TW" altLang="en-US" sz="1100" b="1" dirty="0"/>
          </a:p>
        </p:txBody>
      </p:sp>
      <p:sp>
        <p:nvSpPr>
          <p:cNvPr id="37" name="矩形 36"/>
          <p:cNvSpPr/>
          <p:nvPr/>
        </p:nvSpPr>
        <p:spPr>
          <a:xfrm>
            <a:off x="4891074" y="4110219"/>
            <a:ext cx="1654950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System-scale </a:t>
            </a:r>
          </a:p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Rear-Inflow </a:t>
            </a:r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(RIJ) </a:t>
            </a:r>
            <a:endParaRPr lang="en-US" altLang="zh-TW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217717" y="1038886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1428UTC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5567130" y="1047443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1445UTC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866346" y="5084033"/>
            <a:ext cx="59408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1.8 km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五邊形 41"/>
          <p:cNvSpPr/>
          <p:nvPr/>
        </p:nvSpPr>
        <p:spPr>
          <a:xfrm>
            <a:off x="-6032" y="0"/>
            <a:ext cx="2129760" cy="54868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29464" y="100805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zh-TW" altLang="en-US" b="1" dirty="0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24572" r="44167" b="36381"/>
          <a:stretch/>
        </p:blipFill>
        <p:spPr bwMode="auto">
          <a:xfrm>
            <a:off x="2267744" y="4076492"/>
            <a:ext cx="4403576" cy="23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4480556" y="4157179"/>
            <a:ext cx="686305" cy="1935521"/>
          </a:xfrm>
          <a:prstGeom prst="rect">
            <a:avLst/>
          </a:prstGeom>
          <a:noFill/>
          <a:ln w="12700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8" name="直線接點 47"/>
          <p:cNvCxnSpPr/>
          <p:nvPr/>
        </p:nvCxnSpPr>
        <p:spPr>
          <a:xfrm>
            <a:off x="4814249" y="4076492"/>
            <a:ext cx="0" cy="2028033"/>
          </a:xfrm>
          <a:prstGeom prst="line">
            <a:avLst/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文字方塊 49"/>
          <p:cNvSpPr txBox="1"/>
          <p:nvPr/>
        </p:nvSpPr>
        <p:spPr>
          <a:xfrm>
            <a:off x="4461919" y="3863373"/>
            <a:ext cx="704660" cy="21544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1445UTC</a:t>
            </a:r>
            <a:endParaRPr lang="zh-TW" alt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433853" y="4157180"/>
            <a:ext cx="344083" cy="194017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3624820" y="4089555"/>
            <a:ext cx="0" cy="2028033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3316635" y="3861048"/>
            <a:ext cx="704660" cy="2154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1428UTC</a:t>
            </a:r>
            <a:endParaRPr lang="zh-TW" alt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6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2" grpId="0" animBg="1"/>
      <p:bldP spid="35" grpId="0" animBg="1"/>
      <p:bldP spid="36" grpId="0"/>
      <p:bldP spid="37" grpId="0"/>
      <p:bldP spid="34" grpId="0" animBg="1"/>
      <p:bldP spid="15" grpId="0" animBg="1"/>
      <p:bldP spid="15" grpId="1" animBg="1"/>
      <p:bldP spid="50" grpId="0" animBg="1"/>
      <p:bldP spid="50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59661" y="1326410"/>
            <a:ext cx="200185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</a:t>
            </a:r>
          </a:p>
          <a:p>
            <a:r>
              <a:rPr lang="en-US" altLang="zh-TW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wind </a:t>
            </a:r>
            <a:r>
              <a:rPr lang="zh-TW" altLang="en-US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 </a:t>
            </a:r>
          </a:p>
          <a:p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: </a:t>
            </a: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Storm-relative wind </a:t>
            </a:r>
          </a:p>
          <a:p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contours : </a:t>
            </a:r>
          </a:p>
          <a:p>
            <a:r>
              <a:rPr lang="en-US" altLang="zh-TW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stretching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vertical vorticity </a:t>
            </a:r>
          </a:p>
          <a:p>
            <a:endParaRPr lang="en-US" altLang="zh-TW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Yellow contours :</a:t>
            </a: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Vertical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1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29" r="61557" b="48095"/>
          <a:stretch/>
        </p:blipFill>
        <p:spPr bwMode="auto">
          <a:xfrm>
            <a:off x="107504" y="1293963"/>
            <a:ext cx="2002283" cy="22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51905" r="61198" b="11619"/>
          <a:stretch/>
        </p:blipFill>
        <p:spPr bwMode="auto">
          <a:xfrm>
            <a:off x="7102831" y="1399007"/>
            <a:ext cx="1997381" cy="223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3000524" y="44624"/>
            <a:ext cx="4704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Downdrafts and MV development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55448" r="48904" b="10250"/>
          <a:stretch/>
        </p:blipFill>
        <p:spPr bwMode="auto">
          <a:xfrm>
            <a:off x="4666301" y="1304949"/>
            <a:ext cx="2358237" cy="25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21147" r="48904" b="44552"/>
          <a:stretch/>
        </p:blipFill>
        <p:spPr bwMode="auto">
          <a:xfrm>
            <a:off x="2208012" y="1270684"/>
            <a:ext cx="2358237" cy="25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7" t="21147" r="32052" b="44552"/>
          <a:stretch/>
        </p:blipFill>
        <p:spPr bwMode="auto">
          <a:xfrm>
            <a:off x="2339287" y="4228808"/>
            <a:ext cx="2226962" cy="25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4" t="55448" r="32052" b="10250"/>
          <a:stretch/>
        </p:blipFill>
        <p:spPr bwMode="auto">
          <a:xfrm>
            <a:off x="4835045" y="4238537"/>
            <a:ext cx="2239136" cy="25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38492" y="1160147"/>
            <a:ext cx="2367145" cy="5634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774690" y="1014178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1428UTC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96536" y="3155703"/>
            <a:ext cx="39597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7. (a),(c) Horizontal wind convergence (shading) and vertical stretching generation of vertical vorticity (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zh-TW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contours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(b),(d) vertical velocity (shading) and tilting generation of vertical vorticity (black contours) at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m AGL.</a:t>
            </a:r>
            <a:r>
              <a:rPr lang="zh-TW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and (b) are for </a:t>
            </a:r>
            <a:r>
              <a:rPr lang="en-US" altLang="zh-TW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1428 UTC, while (c) and (d) are for </a:t>
            </a:r>
            <a:r>
              <a:rPr lang="en-US" altLang="zh-TW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1445 UTC, with the plotted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domains</a:t>
            </a:r>
            <a:r>
              <a:rPr lang="zh-TW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indicated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Figs. 5a and 5d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Vectors denote storm-relative winds in (a) and (c) and horizontal vorticity in (b)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(d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Yellow contours represent the vertical vorticity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values.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0388" y="-531440"/>
            <a:ext cx="2957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 and MV development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4532859" y="1453384"/>
            <a:ext cx="442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downdrafts behind the MVs work to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 the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convergence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thus the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 of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MV forward flank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(Figs. 7a,c).</a:t>
            </a:r>
            <a:endParaRPr lang="zh-TW" altLang="en-US" sz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4491177" y="2555539"/>
            <a:ext cx="441265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downdraft, in conjunction with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forward-flank updraft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also acts to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 the vortex line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efficiently such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the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tilting generation of vertical vorticity is comparable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stretching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(Figs. 7b,d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tilting pattern is indicative of strong uplifting of vortex lines for </a:t>
            </a:r>
            <a:r>
              <a:rPr lang="en-US" altLang="zh-TW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(Fig. 7b)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whereas the downward tilting by the downdraft is as strong for </a:t>
            </a:r>
            <a:r>
              <a:rPr lang="en-US" altLang="zh-TW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(Fig. 7d</a:t>
            </a:r>
            <a:r>
              <a:rPr lang="en-US" altLang="zh-TW" sz="11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both cases,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titling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vorticity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consistently 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</a:t>
            </a:r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boundary of downdraft and updraft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-4429000" y="1109474"/>
            <a:ext cx="1792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-4429245" y="222492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4507505" y="4340290"/>
            <a:ext cx="432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remains weak, </a:t>
            </a:r>
            <a:r>
              <a:rPr lang="en-US" altLang="zh-TW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eventually 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develops into </a:t>
            </a:r>
            <a:r>
              <a:rPr lang="en-US" altLang="zh-TW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intense </a:t>
            </a:r>
            <a:r>
              <a:rPr lang="en-US" altLang="zh-TW" sz="1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it 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experiences much </a:t>
            </a:r>
            <a:r>
              <a:rPr lang="en-US" altLang="zh-TW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stretching 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tilting as promoted by the </a:t>
            </a:r>
            <a:r>
              <a:rPr lang="en-US" altLang="zh-TW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downdraft 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that is connected with the </a:t>
            </a:r>
            <a:r>
              <a:rPr lang="en-US" altLang="zh-TW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descending RIJ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system at the bow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apex.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4439834" y="5417508"/>
            <a:ext cx="4331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above analyses reveal the importance of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 </a:t>
            </a:r>
            <a:r>
              <a:rPr lang="en-US" altLang="zh-TW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producing the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near-surface vertical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rotation.</a:t>
            </a:r>
            <a:endParaRPr lang="zh-TW" altLang="en-US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-1805874" y="572114"/>
            <a:ext cx="1800558" cy="369332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46487" y="4653136"/>
            <a:ext cx="1953725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</a:t>
            </a:r>
          </a:p>
          <a:p>
            <a:r>
              <a:rPr lang="en-US" altLang="zh-TW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endParaRPr lang="en-US" altLang="zh-TW" sz="11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: </a:t>
            </a: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</a:p>
          <a:p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contours : </a:t>
            </a:r>
          </a:p>
          <a:p>
            <a:r>
              <a:rPr lang="en-US" altLang="zh-TW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vertical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</a:p>
          <a:p>
            <a:endParaRPr lang="en-US" altLang="zh-TW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Yellow contours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vorticity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1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491937" y="1334248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1445UTC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97799" y="1268760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1428UTC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3032" y="574431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 in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producing the near-surface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rotation.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25135" y="1166272"/>
            <a:ext cx="2367145" cy="5634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250620" y="1014179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1445UTC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五邊形 31"/>
          <p:cNvSpPr/>
          <p:nvPr/>
        </p:nvSpPr>
        <p:spPr>
          <a:xfrm>
            <a:off x="-6032" y="0"/>
            <a:ext cx="2129760" cy="54868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29464" y="100805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zh-TW" altLang="en-US" b="1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64132" y="1052736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7187808" y="4361051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203032" y="3977337"/>
            <a:ext cx="876145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2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3000524" y="44624"/>
            <a:ext cx="4704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Downdrafts and MV development</a:t>
            </a:r>
            <a:endParaRPr lang="zh-TW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t="80526" r="23086" b="11562"/>
          <a:stretch/>
        </p:blipFill>
        <p:spPr bwMode="auto">
          <a:xfrm>
            <a:off x="4501778" y="6553610"/>
            <a:ext cx="2327106" cy="21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5" t="24686" r="20279" b="19474"/>
          <a:stretch/>
        </p:blipFill>
        <p:spPr bwMode="auto">
          <a:xfrm>
            <a:off x="6048629" y="4238868"/>
            <a:ext cx="1948354" cy="231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-572956" y="-747464"/>
            <a:ext cx="2957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 and MV development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36179" r="49399" b="17007"/>
          <a:stretch/>
        </p:blipFill>
        <p:spPr bwMode="auto">
          <a:xfrm>
            <a:off x="5873212" y="1445884"/>
            <a:ext cx="2299188" cy="22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82850" r="49399" b="10893"/>
          <a:stretch/>
        </p:blipFill>
        <p:spPr bwMode="auto">
          <a:xfrm>
            <a:off x="4716016" y="3734476"/>
            <a:ext cx="1991384" cy="26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26964" r="49618" b="26046"/>
          <a:stretch/>
        </p:blipFill>
        <p:spPr bwMode="auto">
          <a:xfrm>
            <a:off x="3275856" y="1448139"/>
            <a:ext cx="2311404" cy="230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t="24686" r="46738" b="19239"/>
          <a:stretch/>
        </p:blipFill>
        <p:spPr bwMode="auto">
          <a:xfrm>
            <a:off x="3275856" y="4216008"/>
            <a:ext cx="2247311" cy="233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9172164" y="1151372"/>
            <a:ext cx="44446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8.Ground-relativewind (black vectors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horizontal </a:t>
            </a:r>
            <a:r>
              <a:rPr lang="en-US" altLang="zh-TW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vectors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and virtual potential temperature (shading) at 100m AGL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(a)</a:t>
            </a:r>
            <a:r>
              <a:rPr lang="en-US" altLang="zh-TW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1428 UTC and (b)</a:t>
            </a:r>
            <a:r>
              <a:rPr lang="en-US" altLang="zh-TW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1445 UTC.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71366" y="4346094"/>
            <a:ext cx="4355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9. Horizontal vorticity (shading) and </a:t>
            </a:r>
            <a:r>
              <a:rPr lang="en-US" altLang="zh-TW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of horizontal </a:t>
            </a:r>
            <a:r>
              <a:rPr lang="en-US" altLang="zh-TW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(represented by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gradient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virtual potential temperature; black contour lines) normal to the vertical planes through (a) </a:t>
            </a:r>
            <a:r>
              <a:rPr lang="en-US" altLang="zh-TW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1428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UTC and (b) </a:t>
            </a:r>
            <a:r>
              <a:rPr lang="en-US" altLang="zh-TW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1445 UTC. </a:t>
            </a:r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Ground-relative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speed (magenta contours) is also shown.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4789040" y="13677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near-surface horizontal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generally crosswise, pointing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toward north–northeast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 the left of velocity vectors)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our case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(Fig. 8)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-4789040" y="2102709"/>
                <a:ext cx="4572000" cy="10156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buoyancy field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represented by the perturbed virtual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temperature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 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Buoyancy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proportional to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perturbation of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virtual potential 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u="sng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1200" b="1" i="1" u="sng" smtClean="0">
                            <a:latin typeface="Cambria Math"/>
                          </a:rPr>
                          <m:t>𝜽</m:t>
                        </m:r>
                      </m:e>
                      <m:sub>
                        <m:r>
                          <a:rPr lang="en-US" altLang="zh-TW" sz="1200" b="1" i="1" u="sng" smtClean="0">
                            <a:latin typeface="Cambria Math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 of </a:t>
                </a:r>
                <a:r>
                  <a:rPr lang="en-US" altLang="zh-TW" sz="12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baroclinically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generated horizontal </a:t>
                </a:r>
                <a:r>
                  <a:rPr lang="en-US" altLang="zh-TW" sz="12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inferred from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u="sng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1200" b="1" i="1" u="sng">
                            <a:latin typeface="Cambria Math"/>
                          </a:rPr>
                          <m:t>𝜽</m:t>
                        </m:r>
                      </m:e>
                      <m:sub>
                        <m:r>
                          <a:rPr lang="en-US" altLang="zh-TW" sz="1200" b="1" i="1" u="sng">
                            <a:latin typeface="Cambria Math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field.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89040" y="2102709"/>
                <a:ext cx="4572000" cy="1015663"/>
              </a:xfrm>
              <a:prstGeom prst="rect">
                <a:avLst/>
              </a:prstGeom>
              <a:blipFill rotWithShape="1">
                <a:blip r:embed="rId6"/>
                <a:stretch>
                  <a:fillRect b="-29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-4732778" y="3708614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low-level horizontal </a:t>
                </a:r>
                <a:r>
                  <a:rPr lang="en-US" altLang="zh-TW" sz="12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in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opposite direction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would </a:t>
                </a:r>
                <a:r>
                  <a:rPr lang="en-US" altLang="zh-TW" sz="12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 generated </a:t>
                </a:r>
                <a:r>
                  <a:rPr lang="en-US" altLang="zh-TW" sz="1200" b="1" u="sng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baroclinically</a:t>
                </a:r>
                <a:r>
                  <a:rPr lang="en-US" altLang="zh-TW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 </a:t>
                </a:r>
                <a:r>
                  <a:rPr lang="en-US" altLang="zh-TW" sz="1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gust front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Large horizontal 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exceeding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found near the ground,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underneath a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 wind speed maxima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9).</a:t>
                </a:r>
                <a:endParaRPr lang="zh-TW" alt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32778" y="3708614"/>
                <a:ext cx="4572000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133" b="-43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4707545" y="549980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levels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horizontal </a:t>
            </a:r>
            <a:r>
              <a:rPr lang="en-US" altLang="zh-TW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became much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weaker, orientated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with </a:t>
            </a:r>
            <a:r>
              <a:rPr lang="en-US" altLang="zh-TW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4777381" y="944117"/>
            <a:ext cx="2069797" cy="369332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4688669" y="45012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high </a:t>
            </a:r>
            <a:r>
              <a:rPr lang="en-US" altLang="zh-TW" sz="12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200" b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</a:t>
            </a:r>
            <a:r>
              <a:rPr lang="en-US" altLang="zh-TW" sz="12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surface-based </a:t>
            </a:r>
            <a:r>
              <a:rPr lang="en-US" altLang="zh-TW" sz="12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 </a:t>
            </a:r>
            <a:r>
              <a:rPr lang="en-US" altLang="zh-TW" sz="1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have been generated by </a:t>
            </a:r>
            <a:r>
              <a:rPr lang="en-US" altLang="zh-TW" sz="12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TW" sz="12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friction.</a:t>
            </a:r>
            <a:endParaRPr lang="zh-TW" altLang="en-US" sz="1200" b="1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4783945" y="3431615"/>
            <a:ext cx="3736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--</a:t>
            </a:r>
            <a:r>
              <a:rPr lang="en-US" altLang="zh-TW" sz="12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200" b="1" dirty="0"/>
          </a:p>
        </p:txBody>
      </p:sp>
      <p:sp>
        <p:nvSpPr>
          <p:cNvPr id="18" name="矩形 17"/>
          <p:cNvSpPr/>
          <p:nvPr/>
        </p:nvSpPr>
        <p:spPr>
          <a:xfrm>
            <a:off x="-4747432" y="5272927"/>
            <a:ext cx="4174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High-level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</a:t>
            </a:r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aroclinic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zh-TW" altLang="en-US" sz="1200" b="1" dirty="0"/>
          </a:p>
        </p:txBody>
      </p:sp>
      <p:sp>
        <p:nvSpPr>
          <p:cNvPr id="20" name="矩形 19"/>
          <p:cNvSpPr/>
          <p:nvPr/>
        </p:nvSpPr>
        <p:spPr>
          <a:xfrm>
            <a:off x="158318" y="836712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mechanisms that interfering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near-surface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rotation.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1520" y="1530808"/>
            <a:ext cx="295232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vectors:    Horizontal vorticity</a:t>
            </a:r>
          </a:p>
          <a:p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 Virtual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temperature</a:t>
            </a:r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vectors :   Ground-relative wind</a:t>
            </a:r>
          </a:p>
          <a:p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Yellow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contours 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Vertical vorticity</a:t>
            </a:r>
            <a:endParaRPr lang="zh-TW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1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3711478" y="1272383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1428UTC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302726" y="1253809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1445UTC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51520" y="4329678"/>
            <a:ext cx="286459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  Horizontal vorticity</a:t>
            </a:r>
          </a:p>
          <a:p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contours:   </a:t>
            </a:r>
            <a:r>
              <a:rPr lang="en-US" altLang="zh-TW" sz="105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05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horizontal vorticity</a:t>
            </a:r>
          </a:p>
          <a:p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Magenta contours:    Ground-relative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speed</a:t>
            </a:r>
            <a:endParaRPr lang="zh-TW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51920" y="6108536"/>
            <a:ext cx="1299717" cy="43383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440635" y="6108536"/>
            <a:ext cx="1302251" cy="43383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五邊形 27"/>
          <p:cNvSpPr/>
          <p:nvPr/>
        </p:nvSpPr>
        <p:spPr>
          <a:xfrm>
            <a:off x="-6032" y="0"/>
            <a:ext cx="2129760" cy="54868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29464" y="100805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zh-TW" altLang="en-US" b="1" dirty="0"/>
          </a:p>
        </p:txBody>
      </p:sp>
      <p:sp>
        <p:nvSpPr>
          <p:cNvPr id="36" name="矩形 35"/>
          <p:cNvSpPr/>
          <p:nvPr/>
        </p:nvSpPr>
        <p:spPr>
          <a:xfrm>
            <a:off x="3851920" y="4216008"/>
            <a:ext cx="1299717" cy="187728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6440635" y="4216008"/>
            <a:ext cx="1302251" cy="187728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5" grpId="0" animBg="1"/>
      <p:bldP spid="31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4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line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experiment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overview and model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circulation and 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US" altLang="zh-TW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1416–1428 UTC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Rear-inflow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 </a:t>
            </a: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b.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parcel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1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3000524" y="44624"/>
            <a:ext cx="3290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Circulation equation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31902" y="105063"/>
            <a:ext cx="118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77800" algn="l"/>
              </a:tabLst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4737" y="1268760"/>
            <a:ext cx="8181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the MVs are generated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Boussinesq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applicable.</a:t>
            </a:r>
          </a:p>
          <a:p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Bjerknes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circulation</a:t>
            </a:r>
            <a:r>
              <a:rPr lang="zh-TW" alt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theorem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nonrotating atmosphere can be written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0" t="61175" r="27381" b="32720"/>
          <a:stretch/>
        </p:blipFill>
        <p:spPr bwMode="auto">
          <a:xfrm>
            <a:off x="2901265" y="2361194"/>
            <a:ext cx="1901049" cy="63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64645" y="4002654"/>
            <a:ext cx="5512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</a:t>
            </a:r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Stokes’s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theorem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circulation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rewritten as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t="69950" r="24717" b="23955"/>
          <a:stretch/>
        </p:blipFill>
        <p:spPr bwMode="auto">
          <a:xfrm>
            <a:off x="2548693" y="4648292"/>
            <a:ext cx="2805811" cy="58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-3132856" y="944103"/>
                <a:ext cx="2970282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altLang="zh-TW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2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circulation, </a:t>
                </a:r>
                <a:r>
                  <a:rPr lang="en-US" altLang="zh-TW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u, </a:t>
                </a:r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v, </a:t>
                </a:r>
                <a:r>
                  <a:rPr lang="en-US" altLang="zh-TW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velocity.</a:t>
                </a:r>
              </a:p>
              <a:p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An element of the material circuit along which the integration is performed 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(in counterclockwise direction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1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Buoyancy force  (</a:t>
                </a:r>
                <a:r>
                  <a:rPr lang="en-US" altLang="zh-TW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unit vector in the vertical z direction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.)</a:t>
                </a:r>
              </a:p>
              <a:p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: 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frictional force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including </a:t>
                </a:r>
                <a:r>
                  <a:rPr lang="en-US" altLang="zh-TW" sz="12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</a:t>
                </a:r>
                <a:r>
                  <a:rPr lang="en-US" altLang="zh-TW" sz="1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friction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subgrid</a:t>
                </a:r>
                <a:r>
                  <a:rPr lang="en-US" altLang="zh-TW" sz="1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-scale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turbulence mixing.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32856" y="944103"/>
                <a:ext cx="2970282" cy="1754326"/>
              </a:xfrm>
              <a:prstGeom prst="rect">
                <a:avLst/>
              </a:prstGeom>
              <a:blipFill rotWithShape="1">
                <a:blip r:embed="rId5"/>
                <a:stretch>
                  <a:fillRect b="-17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左大括弧 10"/>
          <p:cNvSpPr/>
          <p:nvPr/>
        </p:nvSpPr>
        <p:spPr>
          <a:xfrm>
            <a:off x="-3276872" y="1043643"/>
            <a:ext cx="108108" cy="1534634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-2020019" y="4279653"/>
            <a:ext cx="1623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01265" y="2230083"/>
            <a:ext cx="408595" cy="711756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52436" r="56190" b="15827"/>
          <a:stretch/>
        </p:blipFill>
        <p:spPr bwMode="auto">
          <a:xfrm>
            <a:off x="9396536" y="548680"/>
            <a:ext cx="2388422" cy="200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177188" y="2965803"/>
            <a:ext cx="1159292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 </a:t>
            </a:r>
            <a:r>
              <a:rPr lang="en-US" altLang="zh-TW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</a:p>
          <a:p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circulation</a:t>
            </a:r>
            <a:endParaRPr lang="zh-TW" alt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66984" y="2230199"/>
            <a:ext cx="281176" cy="71175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200268" y="2221759"/>
            <a:ext cx="281176" cy="711756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401324" y="2967335"/>
            <a:ext cx="833883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Buoyancy</a:t>
            </a:r>
          </a:p>
          <a:p>
            <a:pPr algn="ctr"/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lang="zh-TW" altLang="en-US"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193412" y="2961861"/>
            <a:ext cx="875561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TW" sz="1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rictional </a:t>
            </a:r>
          </a:p>
          <a:p>
            <a:pPr algn="ctr"/>
            <a:r>
              <a:rPr lang="en-US" altLang="zh-TW" sz="1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lang="zh-TW" altLang="en-US" sz="1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06703" y="4755144"/>
            <a:ext cx="660036" cy="3231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307327" y="4755309"/>
            <a:ext cx="587529" cy="323001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2637640" y="5193085"/>
            <a:ext cx="1553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200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aroclinic</a:t>
            </a:r>
            <a:r>
              <a:rPr lang="en-US" altLang="zh-TW" sz="1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 </a:t>
            </a:r>
            <a:r>
              <a:rPr lang="en-US" altLang="zh-TW" sz="1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314997" y="5199583"/>
            <a:ext cx="1553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TW" sz="1200" b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rictional</a:t>
            </a:r>
            <a:r>
              <a:rPr lang="en-US" altLang="zh-TW" sz="1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 </a:t>
            </a:r>
            <a:r>
              <a:rPr lang="en-US" altLang="zh-TW" sz="1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55729" y="3300727"/>
            <a:ext cx="417929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Baroclinicity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only produce horizontal vorticity, while friction is able to create all three components of vorticity.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generation of vertical vorticity by friction is usually very small compared to the generation of horizontal vorticity by friction near ground.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regard, circulation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a circuit is considered to change as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baroclinically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frictionally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vortex lines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 through the vertical projection of the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circuit.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2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3000524" y="44624"/>
            <a:ext cx="287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equation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1" t="16747" r="22441" b="72680"/>
          <a:stretch/>
        </p:blipFill>
        <p:spPr bwMode="auto">
          <a:xfrm>
            <a:off x="467544" y="1609476"/>
            <a:ext cx="3108238" cy="84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5" t="81016" r="26759" b="11484"/>
          <a:stretch/>
        </p:blipFill>
        <p:spPr bwMode="auto">
          <a:xfrm>
            <a:off x="4061041" y="3501008"/>
            <a:ext cx="2743207" cy="63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t="73516" r="25043" b="18984"/>
          <a:stretch/>
        </p:blipFill>
        <p:spPr bwMode="auto">
          <a:xfrm>
            <a:off x="564613" y="3495589"/>
            <a:ext cx="3575339" cy="6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53199" r="59311" b="40156"/>
          <a:stretch/>
        </p:blipFill>
        <p:spPr bwMode="auto">
          <a:xfrm>
            <a:off x="4277670" y="5201625"/>
            <a:ext cx="2589061" cy="53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46155" r="56061" b="47000"/>
          <a:stretch/>
        </p:blipFill>
        <p:spPr bwMode="auto">
          <a:xfrm>
            <a:off x="544566" y="5170793"/>
            <a:ext cx="3761705" cy="5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94276" y="1340768"/>
            <a:ext cx="2197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</a:t>
            </a:r>
            <a:r>
              <a:rPr lang="en-US" altLang="zh-TW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4276" y="3046452"/>
                <a:ext cx="319760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Streamwise horizontal </a:t>
                </a:r>
                <a:r>
                  <a:rPr lang="en-US" altLang="zh-TW" sz="1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6" y="3046452"/>
                <a:ext cx="3197604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90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94276" y="4657952"/>
                <a:ext cx="348563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Crosswise horizontal </a:t>
                </a:r>
                <a:r>
                  <a:rPr lang="en-US" altLang="zh-TW" sz="1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6" y="4657952"/>
                <a:ext cx="3485636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175" t="-1961" b="-176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/>
        </p:nvSpPr>
        <p:spPr>
          <a:xfrm>
            <a:off x="981126" y="1677121"/>
            <a:ext cx="772632" cy="63689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53670" y="2324497"/>
            <a:ext cx="627544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</a:p>
          <a:p>
            <a:pPr algn="ctr"/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19" name="矩形 18"/>
          <p:cNvSpPr/>
          <p:nvPr/>
        </p:nvSpPr>
        <p:spPr>
          <a:xfrm>
            <a:off x="1893078" y="1677121"/>
            <a:ext cx="446674" cy="64533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530359" y="1667595"/>
            <a:ext cx="1083523" cy="63689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02676" y="2325010"/>
            <a:ext cx="866391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</a:p>
          <a:p>
            <a:pPr algn="ctr"/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22" name="矩形 21"/>
          <p:cNvSpPr/>
          <p:nvPr/>
        </p:nvSpPr>
        <p:spPr>
          <a:xfrm>
            <a:off x="2707133" y="2310780"/>
            <a:ext cx="716863" cy="461665"/>
          </a:xfrm>
          <a:prstGeom prst="rect">
            <a:avLst/>
          </a:prstGeom>
          <a:ln w="12700">
            <a:noFill/>
            <a:prstDash val="sysDash"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</a:p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term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724128" y="801286"/>
            <a:ext cx="3144101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Semi-natural coordinates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n,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k)</a:t>
            </a:r>
          </a:p>
          <a:p>
            <a:pPr algn="ctr"/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>
            <a:off x="6368748" y="1788749"/>
            <a:ext cx="1090595" cy="52609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7048768" y="1731349"/>
                <a:ext cx="456599" cy="307777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b="1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1400" b="1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altLang="zh-TW" sz="1400" b="1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𝑯</m:t>
                          </m:r>
                        </m:sub>
                      </m:sSub>
                    </m:oMath>
                  </m:oMathPara>
                </a14:m>
                <a:endParaRPr lang="en-US" altLang="zh-TW" sz="12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768" y="1731349"/>
                <a:ext cx="456599" cy="3077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單箭頭接點 28"/>
          <p:cNvCxnSpPr/>
          <p:nvPr/>
        </p:nvCxnSpPr>
        <p:spPr>
          <a:xfrm>
            <a:off x="6384921" y="1788749"/>
            <a:ext cx="1622214" cy="79626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V="1">
            <a:off x="6538442" y="1173776"/>
            <a:ext cx="760338" cy="158099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7956376" y="2471081"/>
                <a:ext cx="300082" cy="276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𝒔</m:t>
                      </m:r>
                    </m:oMath>
                  </m:oMathPara>
                </a14:m>
                <a:endParaRPr lang="en-US" altLang="zh-TW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376" y="2471081"/>
                <a:ext cx="300082" cy="2769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/>
              <p:cNvSpPr/>
              <p:nvPr/>
            </p:nvSpPr>
            <p:spPr>
              <a:xfrm>
                <a:off x="7236296" y="1030921"/>
                <a:ext cx="322524" cy="276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𝒏</m:t>
                      </m:r>
                    </m:oMath>
                  </m:oMathPara>
                </a14:m>
                <a:endParaRPr lang="en-US" altLang="zh-TW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矩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1030921"/>
                <a:ext cx="322524" cy="2769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/>
          <p:cNvSpPr/>
          <p:nvPr/>
        </p:nvSpPr>
        <p:spPr>
          <a:xfrm rot="1549343">
            <a:off x="6902250" y="1950025"/>
            <a:ext cx="126467" cy="12105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1816897" y="3521266"/>
            <a:ext cx="2314208" cy="63689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745296" y="4163091"/>
            <a:ext cx="627544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</a:p>
          <a:p>
            <a:pPr algn="ctr"/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52" name="矩形 51"/>
          <p:cNvSpPr/>
          <p:nvPr/>
        </p:nvSpPr>
        <p:spPr>
          <a:xfrm>
            <a:off x="4268533" y="3517390"/>
            <a:ext cx="710478" cy="64533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5572200" y="3510404"/>
            <a:ext cx="1232048" cy="63689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176846" y="4144041"/>
            <a:ext cx="866391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</a:p>
          <a:p>
            <a:pPr algn="ctr"/>
            <a:r>
              <a:rPr lang="en-US" altLang="zh-TW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55" name="矩形 54"/>
          <p:cNvSpPr/>
          <p:nvPr/>
        </p:nvSpPr>
        <p:spPr>
          <a:xfrm>
            <a:off x="5796136" y="4149080"/>
            <a:ext cx="716863" cy="461665"/>
          </a:xfrm>
          <a:prstGeom prst="rect">
            <a:avLst/>
          </a:prstGeom>
          <a:ln w="12700">
            <a:noFill/>
            <a:prstDash val="sysDash"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</a:p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term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893078" y="5074006"/>
            <a:ext cx="2362393" cy="63689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429078" y="5070130"/>
            <a:ext cx="790994" cy="64533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5783435" y="5088544"/>
            <a:ext cx="1083295" cy="63689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221546" y="3512825"/>
            <a:ext cx="560788" cy="64533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075906" y="4149080"/>
            <a:ext cx="864339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 </a:t>
            </a:r>
          </a:p>
          <a:p>
            <a:pPr algn="ctr"/>
            <a:r>
              <a:rPr lang="en-US" altLang="zh-TW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64" name="矩形 63"/>
          <p:cNvSpPr/>
          <p:nvPr/>
        </p:nvSpPr>
        <p:spPr>
          <a:xfrm>
            <a:off x="5111588" y="3512825"/>
            <a:ext cx="321056" cy="64533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870179" y="4479503"/>
            <a:ext cx="1069973" cy="461665"/>
          </a:xfrm>
          <a:prstGeom prst="rect">
            <a:avLst/>
          </a:prstGeom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aroclinicity</a:t>
            </a:r>
            <a:r>
              <a:rPr lang="en-US" altLang="zh-TW" sz="1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66" name="矩形 65"/>
          <p:cNvSpPr/>
          <p:nvPr/>
        </p:nvSpPr>
        <p:spPr>
          <a:xfrm>
            <a:off x="5330663" y="5076909"/>
            <a:ext cx="321056" cy="64533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190889" y="5085184"/>
            <a:ext cx="639070" cy="64533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65554" y="2092578"/>
            <a:ext cx="981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Streamwise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200" dirty="0"/>
          </a:p>
        </p:txBody>
      </p:sp>
      <p:sp>
        <p:nvSpPr>
          <p:cNvPr id="43" name="矩形 42"/>
          <p:cNvSpPr/>
          <p:nvPr/>
        </p:nvSpPr>
        <p:spPr>
          <a:xfrm>
            <a:off x="7541183" y="1100022"/>
            <a:ext cx="8776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rosswise </a:t>
            </a:r>
            <a:endParaRPr lang="zh-TW" alt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67238" r="59298" b="29080"/>
          <a:stretch/>
        </p:blipFill>
        <p:spPr bwMode="auto">
          <a:xfrm>
            <a:off x="6368748" y="5873259"/>
            <a:ext cx="2155766" cy="1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直線單箭頭接點 45"/>
          <p:cNvCxnSpPr/>
          <p:nvPr/>
        </p:nvCxnSpPr>
        <p:spPr>
          <a:xfrm flipV="1">
            <a:off x="-2412776" y="2758235"/>
            <a:ext cx="1932976" cy="662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 flipV="1">
            <a:off x="-1528551" y="1751807"/>
            <a:ext cx="0" cy="179977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/>
              <p:cNvSpPr/>
              <p:nvPr/>
            </p:nvSpPr>
            <p:spPr>
              <a:xfrm>
                <a:off x="-479800" y="2596925"/>
                <a:ext cx="311303" cy="276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altLang="zh-TW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矩形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9800" y="2596925"/>
                <a:ext cx="311303" cy="27699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48"/>
              <p:cNvSpPr/>
              <p:nvPr/>
            </p:nvSpPr>
            <p:spPr>
              <a:xfrm>
                <a:off x="-1689813" y="1447580"/>
                <a:ext cx="322524" cy="276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en-US" altLang="zh-TW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矩形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89813" y="1447580"/>
                <a:ext cx="322524" cy="27699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44"/>
          <p:cNvCxnSpPr/>
          <p:nvPr/>
        </p:nvCxnSpPr>
        <p:spPr>
          <a:xfrm flipV="1">
            <a:off x="-1528551" y="2260400"/>
            <a:ext cx="870272" cy="49783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-1248825" y="2505542"/>
            <a:ext cx="290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lang="zh-TW" alt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直線單箭頭接點 70"/>
          <p:cNvCxnSpPr/>
          <p:nvPr/>
        </p:nvCxnSpPr>
        <p:spPr>
          <a:xfrm flipV="1">
            <a:off x="-2412776" y="2191152"/>
            <a:ext cx="1846806" cy="1072124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/>
          <p:nvPr/>
        </p:nvCxnSpPr>
        <p:spPr>
          <a:xfrm flipH="1" flipV="1">
            <a:off x="-2124743" y="1819288"/>
            <a:ext cx="1166382" cy="1825736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/>
              <p:cNvSpPr/>
              <p:nvPr/>
            </p:nvSpPr>
            <p:spPr>
              <a:xfrm>
                <a:off x="-2412776" y="1629464"/>
                <a:ext cx="322524" cy="276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𝒏</m:t>
                      </m:r>
                    </m:oMath>
                  </m:oMathPara>
                </a14:m>
                <a:endParaRPr lang="en-US" altLang="zh-TW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矩形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12776" y="1629464"/>
                <a:ext cx="322524" cy="27699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矩形 82"/>
              <p:cNvSpPr/>
              <p:nvPr/>
            </p:nvSpPr>
            <p:spPr>
              <a:xfrm>
                <a:off x="-565970" y="1847544"/>
                <a:ext cx="300082" cy="276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𝒔</m:t>
                      </m:r>
                    </m:oMath>
                  </m:oMathPara>
                </a14:m>
                <a:endParaRPr lang="en-US" altLang="zh-TW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矩形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5970" y="1847544"/>
                <a:ext cx="300082" cy="27699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/>
          <p:cNvSpPr/>
          <p:nvPr/>
        </p:nvSpPr>
        <p:spPr>
          <a:xfrm>
            <a:off x="531902" y="105063"/>
            <a:ext cx="118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77800" algn="l"/>
              </a:tabLst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33312" y="1641469"/>
            <a:ext cx="408595" cy="71175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637609" y="3416496"/>
            <a:ext cx="408595" cy="71175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564613" y="5043700"/>
            <a:ext cx="408595" cy="71175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8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 animBg="1"/>
      <p:bldP spid="21" grpId="0"/>
      <p:bldP spid="22" grpId="0"/>
      <p:bldP spid="24" grpId="0" animBg="1"/>
      <p:bldP spid="27" grpId="0"/>
      <p:bldP spid="35" grpId="0"/>
      <p:bldP spid="36" grpId="0"/>
      <p:bldP spid="39" grpId="0" animBg="1"/>
      <p:bldP spid="50" grpId="0" animBg="1"/>
      <p:bldP spid="51" grpId="0"/>
      <p:bldP spid="52" grpId="0" animBg="1"/>
      <p:bldP spid="53" grpId="0" animBg="1"/>
      <p:bldP spid="54" grpId="0"/>
      <p:bldP spid="55" grpId="0"/>
      <p:bldP spid="56" grpId="0" animBg="1"/>
      <p:bldP spid="58" grpId="0" animBg="1"/>
      <p:bldP spid="59" grpId="0" animBg="1"/>
      <p:bldP spid="62" grpId="0" animBg="1"/>
      <p:bldP spid="63" grpId="0"/>
      <p:bldP spid="64" grpId="0" animBg="1"/>
      <p:bldP spid="65" grpId="0"/>
      <p:bldP spid="66" grpId="0" animBg="1"/>
      <p:bldP spid="68" grpId="0" animBg="1"/>
      <p:bldP spid="12" grpId="0"/>
      <p:bldP spid="43" grpId="0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4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line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experiment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odel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circulation and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US" altLang="zh-TW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1416–1428 UTC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Rear-inflow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 </a:t>
            </a: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b.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parcel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t="15178" r="15666" b="6607"/>
          <a:stretch/>
        </p:blipFill>
        <p:spPr bwMode="auto">
          <a:xfrm>
            <a:off x="2000219" y="1340768"/>
            <a:ext cx="7108286" cy="462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五邊形 4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-4848" y="-1258"/>
            <a:ext cx="2258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circulation </a:t>
            </a:r>
            <a:endParaRPr lang="en-US" altLang="zh-TW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87824" y="44624"/>
            <a:ext cx="4973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a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of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1416–1428 UTC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15429" r="61354" b="48095"/>
          <a:stretch/>
        </p:blipFill>
        <p:spPr bwMode="auto">
          <a:xfrm>
            <a:off x="124886" y="1335252"/>
            <a:ext cx="2161278" cy="24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5496" y="1332045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1428UTC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線接點 2"/>
          <p:cNvCxnSpPr/>
          <p:nvPr/>
        </p:nvCxnSpPr>
        <p:spPr>
          <a:xfrm flipV="1">
            <a:off x="2567277" y="5283955"/>
            <a:ext cx="0" cy="288032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492259" y="4910771"/>
                <a:ext cx="879408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05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3.8 </a:t>
                </a:r>
                <a14:m>
                  <m:oMath xmlns:m="http://schemas.openxmlformats.org/officeDocument/2006/math">
                    <m:r>
                      <a:rPr lang="en-US" altLang="zh-TW" sz="7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7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7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7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sSup>
                      <m:sSupPr>
                        <m:ctrlPr>
                          <a:rPr lang="en-US" altLang="zh-TW" sz="7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7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zh-TW" sz="7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TW" sz="7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7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7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7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105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59" y="4910771"/>
                <a:ext cx="879408" cy="253916"/>
              </a:xfrm>
              <a:prstGeom prst="rect">
                <a:avLst/>
              </a:prstGeom>
              <a:blipFill rotWithShape="1">
                <a:blip r:embed="rId4"/>
                <a:stretch>
                  <a:fillRect b="-1162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接點 14"/>
          <p:cNvCxnSpPr/>
          <p:nvPr/>
        </p:nvCxnSpPr>
        <p:spPr>
          <a:xfrm flipV="1">
            <a:off x="4995349" y="4293096"/>
            <a:ext cx="0" cy="128041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079113" y="4005064"/>
                <a:ext cx="919098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05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4.8</a:t>
                </a:r>
                <a14:m>
                  <m:oMath xmlns:m="http://schemas.openxmlformats.org/officeDocument/2006/math">
                    <m:r>
                      <a:rPr lang="en-US" altLang="zh-TW" sz="8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105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113" y="4005064"/>
                <a:ext cx="919098" cy="253916"/>
              </a:xfrm>
              <a:prstGeom prst="rect">
                <a:avLst/>
              </a:prstGeom>
              <a:blipFill rotWithShape="1">
                <a:blip r:embed="rId5"/>
                <a:stretch>
                  <a:fillRect b="-909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接點 18"/>
          <p:cNvCxnSpPr/>
          <p:nvPr/>
        </p:nvCxnSpPr>
        <p:spPr>
          <a:xfrm flipV="1">
            <a:off x="7740352" y="4133881"/>
            <a:ext cx="0" cy="143962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6876256" y="4005064"/>
            <a:ext cx="0" cy="165618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600379" y="3901181"/>
            <a:ext cx="6062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zh-TW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1420UTC</a:t>
            </a:r>
            <a:endParaRPr lang="zh-TW" alt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1" name="直線接點 20"/>
          <p:cNvCxnSpPr/>
          <p:nvPr/>
        </p:nvCxnSpPr>
        <p:spPr>
          <a:xfrm>
            <a:off x="8304914" y="4014099"/>
            <a:ext cx="0" cy="165618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8001786" y="3897342"/>
            <a:ext cx="6062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zh-TW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1425UTC</a:t>
            </a:r>
            <a:endParaRPr lang="zh-TW" alt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橢圓 1"/>
          <p:cNvSpPr/>
          <p:nvPr/>
        </p:nvSpPr>
        <p:spPr>
          <a:xfrm>
            <a:off x="8569942" y="4880611"/>
            <a:ext cx="356446" cy="34858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5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0" grpId="0" animBg="1"/>
      <p:bldP spid="22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2" t="21392" r="49400" b="20536"/>
          <a:stretch/>
        </p:blipFill>
        <p:spPr bwMode="auto">
          <a:xfrm>
            <a:off x="657223" y="1037496"/>
            <a:ext cx="2042569" cy="205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17536" r="48916" b="24178"/>
          <a:stretch/>
        </p:blipFill>
        <p:spPr bwMode="auto">
          <a:xfrm>
            <a:off x="657224" y="3823626"/>
            <a:ext cx="2042568" cy="202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2" t="11749" r="47508" b="47080"/>
          <a:stretch/>
        </p:blipFill>
        <p:spPr bwMode="auto">
          <a:xfrm>
            <a:off x="3587126" y="1052736"/>
            <a:ext cx="2641058" cy="252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2" t="52920" r="47356" b="5908"/>
          <a:stretch/>
        </p:blipFill>
        <p:spPr bwMode="auto">
          <a:xfrm>
            <a:off x="3567826" y="3576197"/>
            <a:ext cx="2660358" cy="253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707904" y="977189"/>
            <a:ext cx="2596226" cy="51691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433858" y="977189"/>
            <a:ext cx="2530630" cy="516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325962" y="601524"/>
            <a:ext cx="163903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endParaRPr lang="en-US" altLang="zh-TW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7" t="11749" r="26629" b="47080"/>
          <a:stretch/>
        </p:blipFill>
        <p:spPr bwMode="auto">
          <a:xfrm>
            <a:off x="6588224" y="1055311"/>
            <a:ext cx="2272624" cy="252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9" t="52920" r="26628" b="5908"/>
          <a:stretch/>
        </p:blipFill>
        <p:spPr bwMode="auto">
          <a:xfrm>
            <a:off x="6640932" y="3573016"/>
            <a:ext cx="2264338" cy="253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675076" y="932757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1420UTC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9512" y="6285220"/>
            <a:ext cx="32807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irtual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50 m AGL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:  Horizontal vorticity   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50 m AGL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stars :  </a:t>
            </a:r>
            <a:r>
              <a:rPr lang="en-US" altLang="zh-TW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54306" r="50000" b="36250"/>
          <a:stretch/>
        </p:blipFill>
        <p:spPr bwMode="auto">
          <a:xfrm>
            <a:off x="834410" y="3104238"/>
            <a:ext cx="1688196" cy="2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3707904" y="6165304"/>
            <a:ext cx="2596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89590" y="3732272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1425UTC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1" t="61268" r="15666" b="6607"/>
          <a:stretch/>
        </p:blipFill>
        <p:spPr bwMode="auto">
          <a:xfrm>
            <a:off x="4527845" y="3789040"/>
            <a:ext cx="3690685" cy="18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接點 20"/>
          <p:cNvCxnSpPr/>
          <p:nvPr/>
        </p:nvCxnSpPr>
        <p:spPr>
          <a:xfrm flipV="1">
            <a:off x="5989710" y="3868312"/>
            <a:ext cx="0" cy="143962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392259" y="6200581"/>
            <a:ext cx="26823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Frictionally generated </a:t>
            </a:r>
          </a:p>
          <a:p>
            <a:pPr algn="ctr"/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(Estimated </a:t>
            </a:r>
            <a:r>
              <a:rPr lang="en-US" altLang="zh-TW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horizontal </a:t>
            </a:r>
            <a:r>
              <a:rPr lang="en-US" altLang="zh-TW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wind)</a:t>
            </a:r>
            <a:endParaRPr lang="en-US" altLang="zh-TW" sz="9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9512" y="221907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4067944" y="2980363"/>
            <a:ext cx="21373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930493" y="2997615"/>
            <a:ext cx="22568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653891" y="2997615"/>
            <a:ext cx="21373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532440" y="3017672"/>
            <a:ext cx="22568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997903" y="5543110"/>
            <a:ext cx="21373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912208" y="5543110"/>
            <a:ext cx="22568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662517" y="5534484"/>
            <a:ext cx="21373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8594789" y="5534484"/>
            <a:ext cx="22568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5167601" y="5543110"/>
            <a:ext cx="21373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849149" y="5543110"/>
            <a:ext cx="21373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1" t="61268" r="15666" b="6607"/>
          <a:stretch/>
        </p:blipFill>
        <p:spPr bwMode="auto">
          <a:xfrm>
            <a:off x="4499992" y="1268760"/>
            <a:ext cx="3690685" cy="18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接點 34"/>
          <p:cNvCxnSpPr/>
          <p:nvPr/>
        </p:nvCxnSpPr>
        <p:spPr>
          <a:xfrm flipV="1">
            <a:off x="7371686" y="1348032"/>
            <a:ext cx="0" cy="143962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2987824" y="44624"/>
            <a:ext cx="4973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a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of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1416–1428 UTC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五邊形 37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-4848" y="-1258"/>
            <a:ext cx="2258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circulation </a:t>
            </a:r>
            <a:endParaRPr lang="en-US" altLang="zh-TW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92516" y="6488668"/>
            <a:ext cx="2032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Represented by </a:t>
            </a:r>
            <a:r>
              <a:rPr lang="en-US" altLang="zh-TW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gradient </a:t>
            </a:r>
            <a:r>
              <a:rPr lang="en-US" altLang="zh-TW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virtual potential temperature</a:t>
            </a:r>
            <a:r>
              <a:rPr lang="en-US" altLang="zh-TW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9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32240" y="601524"/>
            <a:ext cx="16353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rictionally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</a:t>
            </a:r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686691" y="3610677"/>
            <a:ext cx="514165" cy="2539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+37.4</a:t>
            </a:r>
            <a:endParaRPr lang="zh-TW" altLang="en-US" sz="105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5749823" y="5465459"/>
            <a:ext cx="451033" cy="2576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-21</a:t>
            </a:r>
            <a:endParaRPr lang="zh-TW" altLang="en-US" sz="105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54306" r="50000" b="36250"/>
          <a:stretch/>
        </p:blipFill>
        <p:spPr bwMode="auto">
          <a:xfrm>
            <a:off x="804063" y="5874339"/>
            <a:ext cx="1688196" cy="2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文字方塊 42"/>
          <p:cNvSpPr txBox="1"/>
          <p:nvPr/>
        </p:nvSpPr>
        <p:spPr>
          <a:xfrm>
            <a:off x="7611855" y="1412776"/>
            <a:ext cx="451033" cy="2576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+29</a:t>
            </a:r>
            <a:endParaRPr lang="zh-TW" altLang="en-US" sz="105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8" grpId="0" animBg="1"/>
      <p:bldP spid="8" grpId="1" animBg="1"/>
      <p:bldP spid="40" grpId="0" animBg="1"/>
      <p:bldP spid="40" grpId="1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t="20000" r="21991" b="8516"/>
          <a:stretch/>
        </p:blipFill>
        <p:spPr bwMode="auto">
          <a:xfrm>
            <a:off x="1979712" y="1150519"/>
            <a:ext cx="7093604" cy="530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9" t="51905" r="41440" b="11619"/>
          <a:stretch/>
        </p:blipFill>
        <p:spPr bwMode="auto">
          <a:xfrm>
            <a:off x="156651" y="1273820"/>
            <a:ext cx="1944217" cy="22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202372" y="1196752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1448UTC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987824" y="44624"/>
            <a:ext cx="4927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1436–1448 UTC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邊形 11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-4848" y="-1258"/>
            <a:ext cx="2258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circulation </a:t>
            </a:r>
            <a:endParaRPr lang="en-US" altLang="zh-TW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線接點 8"/>
          <p:cNvCxnSpPr/>
          <p:nvPr/>
        </p:nvCxnSpPr>
        <p:spPr>
          <a:xfrm flipV="1">
            <a:off x="2567277" y="4437112"/>
            <a:ext cx="0" cy="1368153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27784" y="4138113"/>
                <a:ext cx="986424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05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1.68</a:t>
                </a:r>
                <a14:m>
                  <m:oMath xmlns:m="http://schemas.openxmlformats.org/officeDocument/2006/math">
                    <m:r>
                      <a:rPr lang="en-US" altLang="zh-TW" sz="8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105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4138113"/>
                <a:ext cx="986424" cy="253916"/>
              </a:xfrm>
              <a:prstGeom prst="rect">
                <a:avLst/>
              </a:prstGeom>
              <a:blipFill rotWithShape="1">
                <a:blip r:embed="rId4"/>
                <a:stretch>
                  <a:fillRect b="-1162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接點 14"/>
          <p:cNvCxnSpPr/>
          <p:nvPr/>
        </p:nvCxnSpPr>
        <p:spPr>
          <a:xfrm flipV="1">
            <a:off x="3814516" y="5589240"/>
            <a:ext cx="0" cy="171412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211237" y="4869160"/>
                <a:ext cx="1016881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05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1.43</a:t>
                </a:r>
                <a:r>
                  <a:rPr lang="en-US" altLang="zh-TW" sz="1050" b="1" dirty="0">
                    <a:solidFill>
                      <a:schemeClr val="accent1">
                        <a:lumMod val="75000"/>
                      </a:schemeClr>
                    </a:solidFill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8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105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237" y="4869160"/>
                <a:ext cx="1016881" cy="253916"/>
              </a:xfrm>
              <a:prstGeom prst="rect">
                <a:avLst/>
              </a:prstGeom>
              <a:blipFill rotWithShape="1">
                <a:blip r:embed="rId5"/>
                <a:stretch>
                  <a:fillRect b="-1162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接點 19"/>
          <p:cNvCxnSpPr/>
          <p:nvPr/>
        </p:nvCxnSpPr>
        <p:spPr>
          <a:xfrm flipV="1">
            <a:off x="5004048" y="4265072"/>
            <a:ext cx="0" cy="149558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465183" y="3929000"/>
                <a:ext cx="986424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050" b="1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1.71</a:t>
                </a:r>
                <a14:m>
                  <m:oMath xmlns:m="http://schemas.openxmlformats.org/officeDocument/2006/math">
                    <m:r>
                      <a:rPr lang="en-US" altLang="zh-TW" sz="8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105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183" y="3929000"/>
                <a:ext cx="986424" cy="253916"/>
              </a:xfrm>
              <a:prstGeom prst="rect">
                <a:avLst/>
              </a:prstGeom>
              <a:blipFill rotWithShape="1">
                <a:blip r:embed="rId6"/>
                <a:stretch>
                  <a:fillRect b="-1162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接點 16"/>
          <p:cNvCxnSpPr/>
          <p:nvPr/>
        </p:nvCxnSpPr>
        <p:spPr>
          <a:xfrm>
            <a:off x="6338292" y="4111870"/>
            <a:ext cx="0" cy="165618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6062415" y="4007987"/>
            <a:ext cx="6062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zh-TW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1438UTC</a:t>
            </a:r>
            <a:endParaRPr lang="zh-TW" alt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8244264" y="4097919"/>
            <a:ext cx="0" cy="165618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7941136" y="3981162"/>
            <a:ext cx="6062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zh-TW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1445UTC</a:t>
            </a:r>
            <a:endParaRPr lang="zh-TW" alt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1" grpId="0" animBg="1"/>
      <p:bldP spid="18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37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72992" y="692696"/>
            <a:ext cx="8613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Severe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straight-line winds near the surface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called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derechoes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ften observed in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 with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quasi-linear convective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 (QLCSs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such as squall lines </a:t>
            </a:r>
            <a:endParaRPr lang="en-US" altLang="zh-TW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and bow echoes.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72992" y="5076473"/>
                <a:ext cx="861381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amaging near-surface winds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often related to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low-level </a:t>
                </a:r>
                <a:r>
                  <a:rPr lang="en-US" altLang="zh-TW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mesovortices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(MVs)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within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QLCSs.              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TW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defined as the </a:t>
                </a:r>
                <a:r>
                  <a:rPr lang="en-US" altLang="zh-TW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zh-TW" altLang="en-US" sz="1600" i="1" smtClean="0">
                        <a:latin typeface="Cambria Math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circulation (2km~20km).]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2" y="5076473"/>
                <a:ext cx="8613819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212" t="-3125" r="-7502" b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172991" y="6012577"/>
            <a:ext cx="8613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Insights into the key factors governing the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improve the forecasting and warning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severe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MVs within the QCLSs.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5" t="42540" r="4345" b="18857"/>
          <a:stretch/>
        </p:blipFill>
        <p:spPr bwMode="auto">
          <a:xfrm>
            <a:off x="1750387" y="1700808"/>
            <a:ext cx="5459028" cy="312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hlinkClick r:id="rId4"/>
              </a:rPr>
              <a:t>http://www.spc.noaa.gov/misc/AbtDerechos/derechofacts.htm#forecasting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30297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2987824" y="44624"/>
            <a:ext cx="4927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1436–1448 UTC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0" t="13906" r="9547" b="16954"/>
          <a:stretch/>
        </p:blipFill>
        <p:spPr bwMode="auto">
          <a:xfrm>
            <a:off x="5260989" y="3758572"/>
            <a:ext cx="2497379" cy="244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3" t="18359" r="9736" b="11094"/>
          <a:stretch/>
        </p:blipFill>
        <p:spPr bwMode="auto">
          <a:xfrm>
            <a:off x="5260988" y="1146950"/>
            <a:ext cx="2497379" cy="257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098720" y="836712"/>
            <a:ext cx="2857656" cy="54485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52120" y="620688"/>
            <a:ext cx="19287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rictionally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</a:t>
            </a:r>
            <a:endParaRPr lang="en-US" altLang="zh-TW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18359" r="49683" b="11094"/>
          <a:stretch/>
        </p:blipFill>
        <p:spPr bwMode="auto">
          <a:xfrm>
            <a:off x="2051720" y="1119142"/>
            <a:ext cx="2373379" cy="235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13906" r="49210" b="16666"/>
          <a:stretch/>
        </p:blipFill>
        <p:spPr bwMode="auto">
          <a:xfrm>
            <a:off x="2083705" y="3789040"/>
            <a:ext cx="23413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785859" y="1008450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1438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82974" r="49210" b="6641"/>
          <a:stretch/>
        </p:blipFill>
        <p:spPr bwMode="auto">
          <a:xfrm>
            <a:off x="2145930" y="3497691"/>
            <a:ext cx="2231254" cy="32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1586260" y="6141204"/>
            <a:ext cx="32807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irtual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50 m AGL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:  Horizontal vorticity   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50 m AGL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stars :  </a:t>
            </a:r>
            <a:r>
              <a:rPr lang="en-US" altLang="zh-TW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85859" y="3725744"/>
            <a:ext cx="1440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1445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5" t="59432" r="21991" b="11617"/>
          <a:stretch/>
        </p:blipFill>
        <p:spPr bwMode="auto">
          <a:xfrm>
            <a:off x="2987824" y="3945695"/>
            <a:ext cx="3730607" cy="214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線接點 25"/>
          <p:cNvCxnSpPr/>
          <p:nvPr/>
        </p:nvCxnSpPr>
        <p:spPr>
          <a:xfrm flipV="1">
            <a:off x="3984264" y="3925951"/>
            <a:ext cx="0" cy="172186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5" t="59432" r="21991" b="11617"/>
          <a:stretch/>
        </p:blipFill>
        <p:spPr bwMode="auto">
          <a:xfrm>
            <a:off x="2987823" y="1294824"/>
            <a:ext cx="3730607" cy="214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接點 17"/>
          <p:cNvCxnSpPr/>
          <p:nvPr/>
        </p:nvCxnSpPr>
        <p:spPr>
          <a:xfrm flipV="1">
            <a:off x="5905458" y="1275080"/>
            <a:ext cx="0" cy="172186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五邊形 27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-4848" y="-1258"/>
            <a:ext cx="2258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circulation </a:t>
            </a:r>
            <a:endParaRPr lang="en-US" altLang="zh-TW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771286" y="5801157"/>
            <a:ext cx="451033" cy="2576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-100</a:t>
            </a:r>
            <a:endParaRPr lang="zh-TW" altLang="en-US" sz="105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940240" y="1277589"/>
            <a:ext cx="451033" cy="2576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+97</a:t>
            </a:r>
            <a:endParaRPr lang="zh-TW" altLang="en-US" sz="105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098720" y="6271564"/>
            <a:ext cx="28589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Frictionally generated </a:t>
            </a:r>
          </a:p>
          <a:p>
            <a:pPr algn="ctr"/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(Estimated </a:t>
            </a:r>
            <a:r>
              <a:rPr lang="en-US" altLang="zh-TW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horizontal </a:t>
            </a:r>
            <a:r>
              <a:rPr lang="en-US" altLang="zh-TW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wind)</a:t>
            </a:r>
            <a:endParaRPr lang="en-US" altLang="zh-TW" sz="9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4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line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experiment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odel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circulation and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US" altLang="zh-TW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1416–1428 UTC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Rear-inflow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 </a:t>
            </a: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b.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parcel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7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五邊形 19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6718" r="49400" b="13672"/>
          <a:stretch/>
        </p:blipFill>
        <p:spPr bwMode="auto">
          <a:xfrm>
            <a:off x="1322011" y="1345406"/>
            <a:ext cx="341856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t="82823" r="49595" b="8505"/>
          <a:stretch/>
        </p:blipFill>
        <p:spPr bwMode="auto">
          <a:xfrm>
            <a:off x="3161640" y="4760382"/>
            <a:ext cx="3161412" cy="3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13438" r="49663" b="18750"/>
          <a:stretch/>
        </p:blipFill>
        <p:spPr bwMode="auto">
          <a:xfrm>
            <a:off x="4740573" y="1403486"/>
            <a:ext cx="3359820" cy="32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635896" y="1833464"/>
            <a:ext cx="1877052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Rear-inflow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60083" y="4065712"/>
            <a:ext cx="229396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 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00887" y="1264986"/>
            <a:ext cx="20858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1416–1428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74167" y="1275475"/>
            <a:ext cx="209263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CirA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78748" y="1735168"/>
            <a:ext cx="309076" cy="297904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365673" y="1613650"/>
            <a:ext cx="309076" cy="297904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699506" y="3645094"/>
            <a:ext cx="309076" cy="2979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296772" y="5539878"/>
            <a:ext cx="49339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irtual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50 m AGL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ark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contours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vorticity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AGL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agenta contours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Ground-relative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speeds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100 m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AGL)</a:t>
            </a:r>
          </a:p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 circles : 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Circuits’ positions at 1428 and 1448 UTC</a:t>
            </a:r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6997" y="-27384"/>
            <a:ext cx="2056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23928" y="43507"/>
            <a:ext cx="2318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budget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6718" r="49400" b="13672"/>
          <a:stretch/>
        </p:blipFill>
        <p:spPr bwMode="auto">
          <a:xfrm>
            <a:off x="5157275" y="620688"/>
            <a:ext cx="341856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矩形 55"/>
          <p:cNvSpPr/>
          <p:nvPr/>
        </p:nvSpPr>
        <p:spPr>
          <a:xfrm>
            <a:off x="6518024" y="1014734"/>
            <a:ext cx="309076" cy="297904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五邊形 50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106997" y="-27384"/>
            <a:ext cx="2056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964522" y="54471"/>
            <a:ext cx="5373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Rear-inflow air parcel        P1 (on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CirB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512" y="83671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5547" r="15666" b="22812"/>
          <a:stretch/>
        </p:blipFill>
        <p:spPr bwMode="auto">
          <a:xfrm>
            <a:off x="95886" y="1362069"/>
            <a:ext cx="4437317" cy="2050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15313" r="19165" b="23047"/>
          <a:stretch/>
        </p:blipFill>
        <p:spPr bwMode="auto">
          <a:xfrm>
            <a:off x="139942" y="4365104"/>
            <a:ext cx="4091487" cy="20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22945" r="19297" b="10625"/>
          <a:stretch/>
        </p:blipFill>
        <p:spPr bwMode="auto">
          <a:xfrm>
            <a:off x="4592726" y="4374880"/>
            <a:ext cx="4299527" cy="22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823641" y="631721"/>
            <a:ext cx="20858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1416–1428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4276" y="1052736"/>
            <a:ext cx="2197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94276" y="4057326"/>
                <a:ext cx="319760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Streamwise horizontal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6" y="4057326"/>
                <a:ext cx="3197604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4592726" y="4057327"/>
                <a:ext cx="348563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Crosswise horizontal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726" y="4057327"/>
                <a:ext cx="3485636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4" t="81566" r="34811" b="10625"/>
          <a:stretch/>
        </p:blipFill>
        <p:spPr bwMode="auto">
          <a:xfrm>
            <a:off x="1465275" y="3399183"/>
            <a:ext cx="2098613" cy="27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9" t="81566" r="43321" b="10358"/>
          <a:stretch/>
        </p:blipFill>
        <p:spPr bwMode="auto">
          <a:xfrm>
            <a:off x="2152859" y="6326372"/>
            <a:ext cx="811663" cy="2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1" t="16747" r="31125" b="72680"/>
          <a:stretch/>
        </p:blipFill>
        <p:spPr bwMode="auto">
          <a:xfrm>
            <a:off x="5353092" y="678436"/>
            <a:ext cx="1872208" cy="84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5866674" y="746081"/>
            <a:ext cx="772632" cy="63689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939218" y="1406157"/>
            <a:ext cx="627544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</a:p>
          <a:p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6" t="16747" r="22441" b="72680"/>
          <a:stretch/>
        </p:blipFill>
        <p:spPr bwMode="auto">
          <a:xfrm>
            <a:off x="7225471" y="697027"/>
            <a:ext cx="1227326" cy="84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6778626" y="746081"/>
            <a:ext cx="446845" cy="63365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588224" y="1393970"/>
            <a:ext cx="866391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</a:p>
          <a:p>
            <a:pPr algn="ctr"/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5" t="81016" r="26759" b="11484"/>
          <a:stretch/>
        </p:blipFill>
        <p:spPr bwMode="auto">
          <a:xfrm>
            <a:off x="7164288" y="2291425"/>
            <a:ext cx="1868885" cy="43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t="73516" r="25043" b="18984"/>
          <a:stretch/>
        </p:blipFill>
        <p:spPr bwMode="auto">
          <a:xfrm>
            <a:off x="4716016" y="2286006"/>
            <a:ext cx="2494455" cy="4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46155" r="56061" b="47000"/>
          <a:stretch/>
        </p:blipFill>
        <p:spPr bwMode="auto">
          <a:xfrm>
            <a:off x="4716016" y="3270806"/>
            <a:ext cx="2561211" cy="3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5589292" y="2317901"/>
            <a:ext cx="1624607" cy="41572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32570" y="2761146"/>
            <a:ext cx="55335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</a:p>
          <a:p>
            <a:pPr algn="ctr"/>
            <a:r>
              <a:rPr lang="en-US" altLang="zh-TW" sz="1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30" name="矩形 29"/>
          <p:cNvSpPr/>
          <p:nvPr/>
        </p:nvSpPr>
        <p:spPr>
          <a:xfrm>
            <a:off x="7312609" y="2317901"/>
            <a:ext cx="485870" cy="4095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8214092" y="2314081"/>
            <a:ext cx="846907" cy="41332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7177991" y="2761146"/>
            <a:ext cx="75533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</a:p>
          <a:p>
            <a:pPr algn="ctr"/>
            <a:r>
              <a:rPr lang="en-US" altLang="zh-TW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33" name="矩形 32"/>
          <p:cNvSpPr/>
          <p:nvPr/>
        </p:nvSpPr>
        <p:spPr>
          <a:xfrm>
            <a:off x="8265158" y="2760609"/>
            <a:ext cx="62709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</a:p>
          <a:p>
            <a:pPr algn="ctr"/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term</a:t>
            </a:r>
            <a:endParaRPr lang="zh-TW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72533" y="2314085"/>
            <a:ext cx="385168" cy="4241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19129" y="2766984"/>
            <a:ext cx="75052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 </a:t>
            </a:r>
          </a:p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36" name="矩形 35"/>
          <p:cNvSpPr/>
          <p:nvPr/>
        </p:nvSpPr>
        <p:spPr>
          <a:xfrm>
            <a:off x="7891001" y="2316181"/>
            <a:ext cx="209677" cy="411224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629621" y="1854122"/>
            <a:ext cx="92204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aroclinicity</a:t>
            </a:r>
            <a:r>
              <a:rPr lang="en-US" altLang="zh-TW" sz="1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53199" r="59311" b="40156"/>
          <a:stretch/>
        </p:blipFill>
        <p:spPr bwMode="auto">
          <a:xfrm>
            <a:off x="7242565" y="3270806"/>
            <a:ext cx="1891177" cy="3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矩形 41"/>
          <p:cNvSpPr/>
          <p:nvPr/>
        </p:nvSpPr>
        <p:spPr>
          <a:xfrm>
            <a:off x="5626241" y="3246242"/>
            <a:ext cx="1616324" cy="41572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339428" y="3249944"/>
            <a:ext cx="570039" cy="4095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8337981" y="3243167"/>
            <a:ext cx="791041" cy="41332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5162922" y="3242426"/>
            <a:ext cx="426370" cy="4241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941772" y="3245267"/>
            <a:ext cx="291010" cy="411224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4" name="直線接點 53"/>
          <p:cNvCxnSpPr/>
          <p:nvPr/>
        </p:nvCxnSpPr>
        <p:spPr>
          <a:xfrm>
            <a:off x="2156547" y="1591296"/>
            <a:ext cx="0" cy="158564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1365147" y="4466531"/>
            <a:ext cx="0" cy="18217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/>
          <p:nvPr/>
        </p:nvCxnSpPr>
        <p:spPr>
          <a:xfrm>
            <a:off x="7596336" y="4552038"/>
            <a:ext cx="0" cy="18217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/>
          <p:cNvSpPr txBox="1"/>
          <p:nvPr/>
        </p:nvSpPr>
        <p:spPr>
          <a:xfrm>
            <a:off x="2208173" y="1566090"/>
            <a:ext cx="936104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ilting</a:t>
            </a:r>
            <a:endParaRPr lang="zh-TW" altLang="en-US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3410563" y="4312642"/>
            <a:ext cx="107162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endParaRPr lang="zh-TW" altLang="en-US" sz="1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7405957" y="4466530"/>
            <a:ext cx="107162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6718" r="49400" b="13672"/>
          <a:stretch/>
        </p:blipFill>
        <p:spPr bwMode="auto">
          <a:xfrm>
            <a:off x="605263" y="687899"/>
            <a:ext cx="341856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8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7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五邊形 21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06997" y="-27384"/>
            <a:ext cx="2056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043568" y="43507"/>
            <a:ext cx="5391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Rear-inflow air parcel        P2 (on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CirA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13438" r="49663" b="18750"/>
          <a:stretch/>
        </p:blipFill>
        <p:spPr bwMode="auto">
          <a:xfrm>
            <a:off x="5172620" y="792053"/>
            <a:ext cx="3359820" cy="32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17656" r="15081" b="21641"/>
          <a:stretch/>
        </p:blipFill>
        <p:spPr bwMode="auto">
          <a:xfrm>
            <a:off x="95886" y="1194601"/>
            <a:ext cx="4692138" cy="216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16797" r="17935" b="21797"/>
          <a:stretch/>
        </p:blipFill>
        <p:spPr bwMode="auto">
          <a:xfrm>
            <a:off x="95887" y="4307610"/>
            <a:ext cx="4516808" cy="21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17343" r="19341" b="17500"/>
          <a:stretch/>
        </p:blipFill>
        <p:spPr bwMode="auto">
          <a:xfrm>
            <a:off x="4572000" y="4362908"/>
            <a:ext cx="4434956" cy="232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806214" y="618716"/>
            <a:ext cx="209263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CirA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276" y="908720"/>
            <a:ext cx="2197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</a:t>
            </a:r>
            <a:r>
              <a:rPr lang="en-US" altLang="zh-TW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94276" y="4057326"/>
                <a:ext cx="319760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Streamwise horizontal </a:t>
                </a:r>
                <a:r>
                  <a:rPr lang="en-US" altLang="zh-TW" sz="1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6" y="4057326"/>
                <a:ext cx="3197604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190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592726" y="4057327"/>
                <a:ext cx="348563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Crosswise horizontal </a:t>
                </a:r>
                <a:r>
                  <a:rPr lang="en-US" altLang="zh-TW" sz="1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726" y="4057327"/>
                <a:ext cx="3485636" cy="307777"/>
              </a:xfrm>
              <a:prstGeom prst="rect">
                <a:avLst/>
              </a:prstGeom>
              <a:blipFill rotWithShape="1">
                <a:blip r:embed="rId7"/>
                <a:stretch>
                  <a:fillRect l="-175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4" t="81566" r="34811" b="10625"/>
          <a:stretch/>
        </p:blipFill>
        <p:spPr bwMode="auto">
          <a:xfrm>
            <a:off x="1465275" y="3376091"/>
            <a:ext cx="2098613" cy="27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9" t="81566" r="43321" b="10521"/>
          <a:stretch/>
        </p:blipFill>
        <p:spPr bwMode="auto">
          <a:xfrm>
            <a:off x="2152859" y="6495660"/>
            <a:ext cx="877055" cy="27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15816" y="1615662"/>
            <a:ext cx="936104" cy="3077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ilting</a:t>
            </a:r>
            <a:endParaRPr lang="zh-TW" altLang="en-US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492259" y="4797152"/>
            <a:ext cx="1071629" cy="30777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endParaRPr lang="zh-TW" altLang="en-US" sz="1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363030" y="5093552"/>
            <a:ext cx="1071629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789478" y="980728"/>
            <a:ext cx="309076" cy="297904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04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五邊形 17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06997" y="-27384"/>
            <a:ext cx="2056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09270" y="43507"/>
            <a:ext cx="5723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 air parcel   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(on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CirA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13438" r="49663" b="18750"/>
          <a:stretch/>
        </p:blipFill>
        <p:spPr bwMode="auto">
          <a:xfrm>
            <a:off x="5172620" y="779353"/>
            <a:ext cx="3359820" cy="32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t="17422" r="21307" b="34766"/>
          <a:stretch/>
        </p:blipFill>
        <p:spPr bwMode="auto">
          <a:xfrm>
            <a:off x="127631" y="1384661"/>
            <a:ext cx="4684269" cy="22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28672" r="23250" b="24687"/>
          <a:stretch/>
        </p:blipFill>
        <p:spPr bwMode="auto">
          <a:xfrm>
            <a:off x="108859" y="4338768"/>
            <a:ext cx="4533047" cy="218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33125" r="23646" b="13907"/>
          <a:stretch/>
        </p:blipFill>
        <p:spPr bwMode="auto">
          <a:xfrm>
            <a:off x="4641906" y="4343774"/>
            <a:ext cx="4322582" cy="241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806214" y="606016"/>
            <a:ext cx="209263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CirA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276" y="1052736"/>
            <a:ext cx="21979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</a:t>
            </a:r>
            <a:r>
              <a:rPr lang="en-US" altLang="zh-TW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94276" y="4057326"/>
                <a:ext cx="319760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Streamwise horizontal </a:t>
                </a:r>
                <a:r>
                  <a:rPr lang="en-US" altLang="zh-TW" sz="1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6" y="4057326"/>
                <a:ext cx="3197604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190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592726" y="4057327"/>
                <a:ext cx="348563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Crosswise horizontal </a:t>
                </a:r>
                <a:r>
                  <a:rPr lang="en-US" altLang="zh-TW" sz="1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726" y="4057327"/>
                <a:ext cx="3485636" cy="307777"/>
              </a:xfrm>
              <a:prstGeom prst="rect">
                <a:avLst/>
              </a:prstGeom>
              <a:blipFill rotWithShape="1">
                <a:blip r:embed="rId7"/>
                <a:stretch>
                  <a:fillRect l="-175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4" t="85110" r="34811" b="10625"/>
          <a:stretch/>
        </p:blipFill>
        <p:spPr bwMode="auto">
          <a:xfrm>
            <a:off x="1465275" y="3645024"/>
            <a:ext cx="2098613" cy="15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9" t="81566" r="43321" b="11052"/>
          <a:stretch/>
        </p:blipFill>
        <p:spPr bwMode="auto">
          <a:xfrm>
            <a:off x="2152859" y="6495660"/>
            <a:ext cx="877055" cy="2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線接點 15"/>
          <p:cNvCxnSpPr/>
          <p:nvPr/>
        </p:nvCxnSpPr>
        <p:spPr>
          <a:xfrm>
            <a:off x="3203848" y="1645808"/>
            <a:ext cx="0" cy="18217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3095836" y="4825439"/>
            <a:ext cx="936104" cy="3077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endParaRPr lang="zh-TW" altLang="en-US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984489" y="1703160"/>
            <a:ext cx="107162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endParaRPr lang="zh-TW" altLang="en-US" sz="1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085110" y="5877272"/>
            <a:ext cx="107162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130872" y="3027432"/>
            <a:ext cx="309076" cy="2979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27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4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line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experiment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odel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circulation and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US" altLang="zh-TW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1416–1428 UTC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Rear-inflow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 </a:t>
            </a: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b.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parcel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7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572001" y="1047507"/>
            <a:ext cx="2221524" cy="57379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922426" y="1047507"/>
            <a:ext cx="2066594" cy="57414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55847" r="49841" b="10188"/>
          <a:stretch/>
        </p:blipFill>
        <p:spPr bwMode="auto">
          <a:xfrm>
            <a:off x="6965153" y="1362020"/>
            <a:ext cx="1957672" cy="137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21769" r="49841" b="43767"/>
          <a:stretch/>
        </p:blipFill>
        <p:spPr bwMode="auto">
          <a:xfrm>
            <a:off x="4650939" y="1337368"/>
            <a:ext cx="2096091" cy="142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55448" r="48904" b="10250"/>
          <a:stretch/>
        </p:blipFill>
        <p:spPr bwMode="auto">
          <a:xfrm>
            <a:off x="7042057" y="2923647"/>
            <a:ext cx="1706407" cy="184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21147" r="48904" b="44552"/>
          <a:stretch/>
        </p:blipFill>
        <p:spPr bwMode="auto">
          <a:xfrm>
            <a:off x="4860032" y="2893503"/>
            <a:ext cx="1734300" cy="187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6342942" y="3612517"/>
            <a:ext cx="9780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0368" y="1038784"/>
            <a:ext cx="4045608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and longer-lived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stays near the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bow apex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the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system-scale rear-inflow jet (RIJ)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present. 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descending RIJ produces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convergence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in turn induce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vertical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vertical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sharp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of vertical velocity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gust front efficiently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horizontal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vertical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5886" y="-1258"/>
            <a:ext cx="209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US" altLang="zh-TW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     </a:t>
            </a:r>
            <a:endParaRPr lang="zh-TW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908720"/>
            <a:ext cx="6098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886" y="620688"/>
            <a:ext cx="90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near the bow apex but differ distinctively in intensity, lifetime, and damage potential. </a:t>
            </a:r>
          </a:p>
        </p:txBody>
      </p:sp>
      <p:sp>
        <p:nvSpPr>
          <p:cNvPr id="8" name="矩形 7"/>
          <p:cNvSpPr/>
          <p:nvPr/>
        </p:nvSpPr>
        <p:spPr>
          <a:xfrm>
            <a:off x="323661" y="3487056"/>
            <a:ext cx="4045609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weaker and shorter-lived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gradually moves away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 apex, accompanied by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localized convective-scale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experiences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weaker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4990" y="3356992"/>
            <a:ext cx="6399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51905" r="61198" b="11619"/>
          <a:stretch/>
        </p:blipFill>
        <p:spPr bwMode="auto">
          <a:xfrm>
            <a:off x="7236296" y="1152775"/>
            <a:ext cx="1599050" cy="179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-3348880" y="516023"/>
                <a:ext cx="3173129" cy="338554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stronger and longer-lived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stays near the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bow apex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the system-scale rear-inflow jet (RIJ) is present. The descending RIJ produces strong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downdrafts and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convergence, which in turn induce strong vertical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stretching of vertical vorticity.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Moreover, a sharp gradient of vertical velocity is </a:t>
                </a:r>
                <a:r>
                  <a:rPr lang="en-US" altLang="zh-TW" sz="12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created by </a:t>
                </a:r>
                <a:r>
                  <a:rPr lang="en-US" altLang="zh-TW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downdraft–updraft couplets at the gust </a:t>
                </a:r>
                <a:r>
                  <a:rPr lang="en-US" altLang="zh-TW" sz="12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front, which </a:t>
                </a:r>
                <a:r>
                  <a:rPr lang="en-US" altLang="zh-TW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efficiently tilt the horizontal vorticity into </a:t>
                </a:r>
                <a:r>
                  <a:rPr lang="en-US" altLang="zh-TW" sz="12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finally develops into an intense 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Reaching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vertical vorticity values of up to </a:t>
                </a: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100m AGL.</a:t>
                </a:r>
                <a:endParaRPr lang="zh-TW" altLang="en-US" sz="1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48880" y="516023"/>
                <a:ext cx="3173129" cy="3385542"/>
              </a:xfrm>
              <a:prstGeom prst="rect">
                <a:avLst/>
              </a:prstGeom>
              <a:blipFill rotWithShape="1">
                <a:blip r:embed="rId6"/>
                <a:stretch>
                  <a:fillRect l="-192" r="-1341" b="-7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7" t="21147" r="32052" b="44552"/>
          <a:stretch/>
        </p:blipFill>
        <p:spPr bwMode="auto">
          <a:xfrm>
            <a:off x="4984999" y="4801009"/>
            <a:ext cx="1622472" cy="175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4" t="55448" r="32052" b="10250"/>
          <a:stretch/>
        </p:blipFill>
        <p:spPr bwMode="auto">
          <a:xfrm>
            <a:off x="7153871" y="4801009"/>
            <a:ext cx="1666602" cy="17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6342945" y="5427034"/>
            <a:ext cx="9780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ilting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598072" y="943995"/>
            <a:ext cx="55771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092280" y="1412776"/>
            <a:ext cx="10470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System-scale</a:t>
            </a:r>
          </a:p>
          <a:p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rear-inflow jet </a:t>
            </a:r>
            <a:endParaRPr lang="en-US" altLang="zh-TW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RIJ)</a:t>
            </a:r>
            <a:endParaRPr lang="zh-TW" altLang="en-US" sz="1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-3348880" y="4425140"/>
                <a:ext cx="3173129" cy="273921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weaker and shorter-lived 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gradually moves away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the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bow apex, accompanied by localized convective-scale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downdrafts and experiences much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weaker stretching and tilting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Therefore, it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develops a </a:t>
                </a: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 vertical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 of </a:t>
                </a: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 0.012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100m AGL.</a:t>
                </a:r>
                <a:endParaRPr lang="en-US" altLang="zh-TW" sz="14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48880" y="4425140"/>
                <a:ext cx="3173129" cy="2739211"/>
              </a:xfrm>
              <a:prstGeom prst="rect">
                <a:avLst/>
              </a:prstGeom>
              <a:blipFill rotWithShape="1">
                <a:blip r:embed="rId7"/>
                <a:stretch>
                  <a:fillRect l="-1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32"/>
          <p:cNvSpPr/>
          <p:nvPr/>
        </p:nvSpPr>
        <p:spPr>
          <a:xfrm>
            <a:off x="-3320127" y="4240474"/>
            <a:ext cx="1066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3320127" y="331357"/>
            <a:ext cx="1066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24572" r="44167" b="36381"/>
          <a:stretch/>
        </p:blipFill>
        <p:spPr bwMode="auto">
          <a:xfrm>
            <a:off x="620449" y="5013176"/>
            <a:ext cx="3314489" cy="174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接點 34"/>
          <p:cNvCxnSpPr/>
          <p:nvPr/>
        </p:nvCxnSpPr>
        <p:spPr>
          <a:xfrm>
            <a:off x="3422808" y="5167215"/>
            <a:ext cx="51213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562421" y="5232018"/>
            <a:ext cx="2326370" cy="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3949705" y="5029439"/>
                <a:ext cx="702027" cy="210568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9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9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9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9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9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9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705" y="5029439"/>
                <a:ext cx="702027" cy="210568"/>
              </a:xfrm>
              <a:prstGeom prst="rect">
                <a:avLst/>
              </a:prstGeom>
              <a:blipFill rotWithShape="1">
                <a:blip r:embed="rId9"/>
                <a:stretch>
                  <a:fillRect b="-20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/>
              <p:cNvSpPr/>
              <p:nvPr/>
            </p:nvSpPr>
            <p:spPr>
              <a:xfrm>
                <a:off x="35496" y="5068679"/>
                <a:ext cx="702027" cy="210568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TW" sz="9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900" b="1" i="1">
                            <a:solidFill>
                              <a:srgbClr val="0070C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900" b="1" i="1">
                            <a:solidFill>
                              <a:srgbClr val="0070C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900" b="1" i="1">
                            <a:solidFill>
                              <a:srgbClr val="0070C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900" b="1" i="1">
                            <a:solidFill>
                              <a:srgbClr val="0070C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9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矩形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068679"/>
                <a:ext cx="702027" cy="210568"/>
              </a:xfrm>
              <a:prstGeom prst="rect">
                <a:avLst/>
              </a:prstGeom>
              <a:blipFill rotWithShape="1">
                <a:blip r:embed="rId10"/>
                <a:stretch>
                  <a:fillRect b="-20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29" r="61557" b="48095"/>
          <a:stretch/>
        </p:blipFill>
        <p:spPr bwMode="auto">
          <a:xfrm>
            <a:off x="4841234" y="1124744"/>
            <a:ext cx="1602974" cy="18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5477624" y="942506"/>
            <a:ext cx="5838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53689" y="1455579"/>
            <a:ext cx="1186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onvective-scale </a:t>
            </a:r>
          </a:p>
          <a:p>
            <a:pPr algn="ctr"/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</a:t>
            </a:r>
            <a:endParaRPr lang="zh-TW" altLang="en-US" sz="1000" b="1" dirty="0"/>
          </a:p>
        </p:txBody>
      </p:sp>
      <p:sp>
        <p:nvSpPr>
          <p:cNvPr id="28" name="矩形 27"/>
          <p:cNvSpPr/>
          <p:nvPr/>
        </p:nvSpPr>
        <p:spPr>
          <a:xfrm>
            <a:off x="6228826" y="1975825"/>
            <a:ext cx="125579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Vertival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30" grpId="0"/>
      <p:bldP spid="43" grpId="0"/>
      <p:bldP spid="44" grpId="0"/>
      <p:bldP spid="31" grpId="0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t="11562" r="22518" b="5938"/>
          <a:stretch/>
        </p:blipFill>
        <p:spPr bwMode="auto">
          <a:xfrm>
            <a:off x="1740289" y="1124744"/>
            <a:ext cx="57578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五邊形 4"/>
          <p:cNvSpPr/>
          <p:nvPr/>
        </p:nvSpPr>
        <p:spPr>
          <a:xfrm>
            <a:off x="-3587337" y="-117488"/>
            <a:ext cx="2492259" cy="54868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-3492896" y="-36274"/>
            <a:ext cx="211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discussions</a:t>
            </a:r>
          </a:p>
        </p:txBody>
      </p:sp>
      <p:sp>
        <p:nvSpPr>
          <p:cNvPr id="3" name="矩形 2"/>
          <p:cNvSpPr/>
          <p:nvPr/>
        </p:nvSpPr>
        <p:spPr>
          <a:xfrm>
            <a:off x="94441" y="672951"/>
            <a:ext cx="9049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intensification of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schematically described in a conceptual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3708920" y="585803"/>
            <a:ext cx="34610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both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similarly show a frictional generation of circulation and horizontal vorticity,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finally develops into an intense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while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remains weak.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intensification of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schematically described in a conceptual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intensification of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schematically described in a conceptual model.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95886" y="-1258"/>
            <a:ext cx="209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US" altLang="zh-TW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     </a:t>
            </a:r>
            <a:endParaRPr lang="zh-TW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/>
          <p:cNvGrpSpPr/>
          <p:nvPr/>
        </p:nvGrpSpPr>
        <p:grpSpPr>
          <a:xfrm>
            <a:off x="151654" y="3845483"/>
            <a:ext cx="8897946" cy="2607853"/>
            <a:chOff x="1246129" y="6018036"/>
            <a:chExt cx="8897946" cy="2607853"/>
          </a:xfrm>
        </p:grpSpPr>
        <p:grpSp>
          <p:nvGrpSpPr>
            <p:cNvPr id="51" name="群組 50"/>
            <p:cNvGrpSpPr/>
            <p:nvPr/>
          </p:nvGrpSpPr>
          <p:grpSpPr>
            <a:xfrm>
              <a:off x="1246129" y="6018036"/>
              <a:ext cx="8897946" cy="2607853"/>
              <a:chOff x="-2253237" y="1459263"/>
              <a:chExt cx="8897946" cy="2607853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86" t="17422" r="21307" b="34766"/>
              <a:stretch/>
            </p:blipFill>
            <p:spPr bwMode="auto">
              <a:xfrm>
                <a:off x="3852398" y="1827002"/>
                <a:ext cx="2700913" cy="1627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4" t="17656" r="15081" b="21641"/>
              <a:stretch/>
            </p:blipFill>
            <p:spPr bwMode="auto">
              <a:xfrm>
                <a:off x="827584" y="1805047"/>
                <a:ext cx="2796681" cy="1608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56" t="15547" r="15666" b="22812"/>
              <a:stretch/>
            </p:blipFill>
            <p:spPr bwMode="auto">
              <a:xfrm>
                <a:off x="-2171442" y="1792561"/>
                <a:ext cx="2819506" cy="16082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</p:pic>
          <p:grpSp>
            <p:nvGrpSpPr>
              <p:cNvPr id="40" name="群組 39"/>
              <p:cNvGrpSpPr/>
              <p:nvPr/>
            </p:nvGrpSpPr>
            <p:grpSpPr>
              <a:xfrm>
                <a:off x="-2253237" y="1459263"/>
                <a:ext cx="8897946" cy="2607853"/>
                <a:chOff x="51342" y="3557451"/>
                <a:chExt cx="8897946" cy="2607853"/>
              </a:xfrm>
            </p:grpSpPr>
            <p:sp>
              <p:nvSpPr>
                <p:cNvPr id="44" name="矩形 43"/>
                <p:cNvSpPr/>
                <p:nvPr/>
              </p:nvSpPr>
              <p:spPr>
                <a:xfrm>
                  <a:off x="2059870" y="5670807"/>
                  <a:ext cx="1877052" cy="30777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Rear-inflow </a:t>
                  </a:r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air parcel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矩形 44"/>
                <p:cNvSpPr/>
                <p:nvPr/>
              </p:nvSpPr>
              <p:spPr>
                <a:xfrm>
                  <a:off x="6341246" y="5669873"/>
                  <a:ext cx="2293961" cy="30777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Prefrontal-inflow </a:t>
                  </a:r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air parcel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752951" y="4118600"/>
                  <a:ext cx="39399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P1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3859902" y="4088121"/>
                  <a:ext cx="39399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P2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>
                  <a:off x="6746312" y="4077072"/>
                  <a:ext cx="39399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P3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51342" y="3711339"/>
                  <a:ext cx="8897946" cy="24539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矩形 49"/>
                    <p:cNvSpPr/>
                    <p:nvPr/>
                  </p:nvSpPr>
                  <p:spPr>
                    <a:xfrm>
                      <a:off x="3146050" y="3557451"/>
                      <a:ext cx="2938118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TW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vorticity (</a:t>
                      </a:r>
                      <a14:m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l-GR" altLang="zh-TW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ζ</m:t>
                          </m:r>
                        </m:oMath>
                      </a14:m>
                      <a:r>
                        <a:rPr lang="en-US" altLang="zh-TW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矩形 4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46050" y="3557451"/>
                      <a:ext cx="2938118" cy="307777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 t="-1961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65" name="文字方塊 64"/>
            <p:cNvSpPr txBox="1"/>
            <p:nvPr/>
          </p:nvSpPr>
          <p:spPr>
            <a:xfrm>
              <a:off x="2331682" y="6520116"/>
              <a:ext cx="792088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Tilting</a:t>
              </a:r>
              <a:endParaRPr lang="zh-TW" altLang="en-US" sz="1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5775138" y="6683328"/>
              <a:ext cx="792088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Tilting</a:t>
              </a:r>
              <a:endParaRPr lang="zh-TW" altLang="en-US" sz="1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8389697" y="6955750"/>
              <a:ext cx="861036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Stretching</a:t>
              </a:r>
              <a:endParaRPr lang="zh-TW" altLang="en-US" sz="1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38550" y="3789040"/>
            <a:ext cx="8897946" cy="2607853"/>
            <a:chOff x="138550" y="6509779"/>
            <a:chExt cx="8897946" cy="2607853"/>
          </a:xfrm>
        </p:grpSpPr>
        <p:grpSp>
          <p:nvGrpSpPr>
            <p:cNvPr id="26" name="群組 25"/>
            <p:cNvGrpSpPr/>
            <p:nvPr/>
          </p:nvGrpSpPr>
          <p:grpSpPr>
            <a:xfrm>
              <a:off x="138550" y="6509779"/>
              <a:ext cx="8897946" cy="2607853"/>
              <a:chOff x="51342" y="3557451"/>
              <a:chExt cx="8897946" cy="2607853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89" t="22945" r="19297" b="10625"/>
              <a:stretch/>
            </p:blipFill>
            <p:spPr bwMode="auto">
              <a:xfrm>
                <a:off x="69638" y="3889244"/>
                <a:ext cx="2769321" cy="1737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2" t="17343" r="19341" b="17500"/>
              <a:stretch/>
            </p:blipFill>
            <p:spPr bwMode="auto">
              <a:xfrm>
                <a:off x="2998396" y="3889244"/>
                <a:ext cx="2811958" cy="1737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87" t="33125" r="23646" b="13907"/>
              <a:stretch/>
            </p:blipFill>
            <p:spPr bwMode="auto">
              <a:xfrm>
                <a:off x="6083974" y="3843524"/>
                <a:ext cx="2760792" cy="1857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矩形 18"/>
              <p:cNvSpPr/>
              <p:nvPr/>
            </p:nvSpPr>
            <p:spPr>
              <a:xfrm>
                <a:off x="2059870" y="5685321"/>
                <a:ext cx="1877052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Rear-inflow </a:t>
                </a:r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 parcel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341246" y="5675762"/>
                <a:ext cx="2293961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Prefrontal-inflow </a:t>
                </a:r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 parcel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752951" y="4118600"/>
                <a:ext cx="39399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859902" y="4088121"/>
                <a:ext cx="39399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6746312" y="4077072"/>
                <a:ext cx="39399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1342" y="3711339"/>
                <a:ext cx="8897946" cy="24539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矩形 20"/>
                  <p:cNvSpPr/>
                  <p:nvPr/>
                </p:nvSpPr>
                <p:spPr>
                  <a:xfrm>
                    <a:off x="3146050" y="3557451"/>
                    <a:ext cx="293811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TW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Crosswise horizontal </a:t>
                    </a:r>
                    <a:r>
                      <a:rPr lang="en-US" altLang="zh-TW" sz="1400" b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vorticity</a:t>
                    </a:r>
                    <a:r>
                      <a:rPr lang="en-US" altLang="zh-TW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14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14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zh-TW" sz="14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b>
                        </m:sSub>
                      </m:oMath>
                    </a14:m>
                    <a:r>
                      <a:rPr lang="en-US" altLang="zh-TW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zh-TW" alt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矩形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46050" y="3557451"/>
                    <a:ext cx="2938118" cy="307777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415" t="-2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2" name="文字方塊 61"/>
            <p:cNvSpPr txBox="1"/>
            <p:nvPr/>
          </p:nvSpPr>
          <p:spPr>
            <a:xfrm>
              <a:off x="1541506" y="7183288"/>
              <a:ext cx="792088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Friction</a:t>
              </a:r>
              <a:endParaRPr lang="zh-TW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4727886" y="7383581"/>
              <a:ext cx="792088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Friction</a:t>
              </a:r>
              <a:endParaRPr lang="zh-TW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7993653" y="7514386"/>
              <a:ext cx="792088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Friction</a:t>
              </a:r>
              <a:endParaRPr lang="zh-TW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五邊形 3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5886" y="-1258"/>
            <a:ext cx="209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US" altLang="zh-TW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     </a:t>
            </a:r>
            <a:endParaRPr lang="zh-TW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638" y="592060"/>
            <a:ext cx="89406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Budgets of circulation show that,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baroclinicity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also contribute to the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near-surface rotation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especially during the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few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minutes prior to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genesis. This occurs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frictionally generated horizontal vortex tubes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 through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tilted material circuit surface.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886" y="1484784"/>
            <a:ext cx="8652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 of friction is confirmed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examining the near-surface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2302" y="1850098"/>
            <a:ext cx="8924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low levels, the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generally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crosswise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oriented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opposite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baroclinically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generated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gust front.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302" y="2420888"/>
            <a:ext cx="8780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vorticity budget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 show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such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crosswise vorticity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primarily generated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7504" y="2795198"/>
            <a:ext cx="89871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descending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rear-inflow parcels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acquire their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vorticity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On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contrary, for the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 parcels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increase in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vorticity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accounted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stretching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gust front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400" dirty="0"/>
              <a:t> </a:t>
            </a:r>
            <a:endParaRPr lang="zh-TW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4716578" y="3617934"/>
            <a:ext cx="4282275" cy="2711852"/>
            <a:chOff x="6768806" y="1671933"/>
            <a:chExt cx="4282275" cy="2711852"/>
          </a:xfrm>
        </p:grpSpPr>
        <p:grpSp>
          <p:nvGrpSpPr>
            <p:cNvPr id="18" name="群組 17"/>
            <p:cNvGrpSpPr/>
            <p:nvPr/>
          </p:nvGrpSpPr>
          <p:grpSpPr>
            <a:xfrm>
              <a:off x="6768806" y="1844785"/>
              <a:ext cx="4282275" cy="2539000"/>
              <a:chOff x="5525340" y="243198"/>
              <a:chExt cx="4282275" cy="2539000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28" t="24686" r="46738" b="19239"/>
              <a:stretch/>
            </p:blipFill>
            <p:spPr bwMode="auto">
              <a:xfrm>
                <a:off x="5525340" y="243198"/>
                <a:ext cx="2247311" cy="2335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14" t="24686" r="20279" b="18792"/>
              <a:stretch/>
            </p:blipFill>
            <p:spPr bwMode="auto">
              <a:xfrm>
                <a:off x="7829034" y="255120"/>
                <a:ext cx="1978581" cy="2354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28" t="80446" r="20279" b="11562"/>
              <a:stretch/>
            </p:blipFill>
            <p:spPr bwMode="auto">
              <a:xfrm>
                <a:off x="6301790" y="2554324"/>
                <a:ext cx="2880320" cy="22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6028834" y="2336510"/>
                <a:ext cx="1299717" cy="21781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8113493" y="2326782"/>
                <a:ext cx="1299717" cy="22754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0" name="文字方塊 29"/>
            <p:cNvSpPr txBox="1"/>
            <p:nvPr/>
          </p:nvSpPr>
          <p:spPr>
            <a:xfrm>
              <a:off x="7273902" y="1690507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MVb</a:t>
              </a:r>
              <a:r>
                <a:rPr lang="en-US" altLang="zh-TW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1428UTC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9466905" y="1671933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MVa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1445UTC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34951" y="3617934"/>
            <a:ext cx="4682600" cy="2746199"/>
            <a:chOff x="-4868196" y="1539087"/>
            <a:chExt cx="4682600" cy="2746199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6" t="36179" r="49399" b="17007"/>
            <a:stretch/>
          </p:blipFill>
          <p:spPr bwMode="auto">
            <a:xfrm>
              <a:off x="-2484784" y="1731162"/>
              <a:ext cx="2299188" cy="229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6" t="82850" r="49399" b="10893"/>
            <a:stretch/>
          </p:blipFill>
          <p:spPr bwMode="auto">
            <a:xfrm>
              <a:off x="-3530965" y="4019754"/>
              <a:ext cx="1991384" cy="26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7" t="26964" r="49618" b="26046"/>
            <a:stretch/>
          </p:blipFill>
          <p:spPr bwMode="auto">
            <a:xfrm>
              <a:off x="-4868196" y="1733417"/>
              <a:ext cx="2311404" cy="230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文字方塊 54"/>
            <p:cNvSpPr txBox="1"/>
            <p:nvPr/>
          </p:nvSpPr>
          <p:spPr>
            <a:xfrm>
              <a:off x="-4535503" y="1557661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MVb</a:t>
              </a:r>
              <a:r>
                <a:rPr lang="en-US" altLang="zh-TW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1428UTC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-1944255" y="1539087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MVa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1445UTC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70072" y="3812264"/>
            <a:ext cx="7432535" cy="2437966"/>
            <a:chOff x="-2890448" y="566601"/>
            <a:chExt cx="7432535" cy="2437966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1" t="61268" r="15666" b="6607"/>
            <a:stretch/>
          </p:blipFill>
          <p:spPr bwMode="auto">
            <a:xfrm>
              <a:off x="-2878136" y="844829"/>
              <a:ext cx="3690685" cy="214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5" t="59432" r="21991" b="11617"/>
            <a:stretch/>
          </p:blipFill>
          <p:spPr bwMode="auto">
            <a:xfrm>
              <a:off x="811480" y="856966"/>
              <a:ext cx="3730607" cy="214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字方塊 32"/>
            <p:cNvSpPr txBox="1"/>
            <p:nvPr/>
          </p:nvSpPr>
          <p:spPr>
            <a:xfrm>
              <a:off x="-2890448" y="566601"/>
              <a:ext cx="73326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MVb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903273" y="588778"/>
              <a:ext cx="73326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MVa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138550" y="3692737"/>
            <a:ext cx="8902967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conclude,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friction should be taken into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account when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the genesis of low-level MVs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quasi-linear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systems (QCLSs).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Reorientation of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frictionally generated horizontal vorticity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a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notable contribution to the development of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near-surface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72993" y="797803"/>
            <a:ext cx="8613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Previously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 genesis mechanisms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mostly emphasized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baroclinity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source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tilted into vertical.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2993" y="1805915"/>
            <a:ext cx="8613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recent studies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found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drag or friction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also be an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source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horizontal vorticity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tornadogenesis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600" dirty="0"/>
              <a:t> </a:t>
            </a:r>
            <a:r>
              <a:rPr lang="en-US" altLang="zh-TW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Schenkman</a:t>
            </a:r>
            <a:r>
              <a:rPr lang="en-US" altLang="zh-TW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zh-TW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(2014)</a:t>
            </a:r>
            <a:endParaRPr lang="zh-TW" alt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2993" y="2670011"/>
            <a:ext cx="8613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Nevertheless,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friction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MVs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QCLSs has not been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specifically investigated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it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been believed to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unimportant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Trapp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andWeisman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2003).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72992" y="91378"/>
            <a:ext cx="1437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72993" y="4050938"/>
            <a:ext cx="8613818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two of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MVs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within the 8 May 2009 bow echo are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investigated. Both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MVs form near the bow apex but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 distinctively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damage potential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study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genesis processes,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circulations 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vorticity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calculated, and particular attention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paid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surface friction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/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6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9796" y="66675"/>
            <a:ext cx="8229600" cy="626021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Derechoes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16024" y="6047650"/>
            <a:ext cx="88204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hlinkClick r:id="rId2"/>
              </a:rPr>
              <a:t>http://</a:t>
            </a:r>
            <a:r>
              <a:rPr lang="en-US" altLang="zh-TW" sz="1200" dirty="0" smtClean="0">
                <a:hlinkClick r:id="rId2"/>
              </a:rPr>
              <a:t>forum.gamme.com.tw/thread-49257-1-1.html</a:t>
            </a:r>
            <a:endParaRPr lang="en-US" altLang="zh-TW" sz="1200" dirty="0" smtClean="0"/>
          </a:p>
          <a:p>
            <a:r>
              <a:rPr lang="en-US" altLang="zh-TW" sz="1200" dirty="0">
                <a:hlinkClick r:id="rId3"/>
              </a:rPr>
              <a:t>http://</a:t>
            </a:r>
            <a:r>
              <a:rPr lang="en-US" altLang="zh-TW" sz="1200" dirty="0" smtClean="0">
                <a:hlinkClick r:id="rId3"/>
              </a:rPr>
              <a:t>readopac1.ncl.edu.tw/nclserialFront/search/summny_list.jsp?sysId=0006695377&amp;dtdId=000040</a:t>
            </a:r>
            <a:endParaRPr lang="en-US" altLang="zh-TW" sz="1200" dirty="0" smtClean="0"/>
          </a:p>
          <a:p>
            <a:r>
              <a:rPr lang="en-US" altLang="zh-TW" sz="1400" dirty="0">
                <a:hlinkClick r:id="rId4"/>
              </a:rPr>
              <a:t>http://</a:t>
            </a:r>
            <a:r>
              <a:rPr lang="en-US" altLang="zh-TW" sz="1400" dirty="0" smtClean="0">
                <a:hlinkClick r:id="rId4"/>
              </a:rPr>
              <a:t>www.spc.noaa.gov/misc/AbtDerechos/derechofacts.htm#forecasting</a:t>
            </a:r>
            <a:endParaRPr lang="en-US" altLang="zh-TW" sz="1400" dirty="0"/>
          </a:p>
        </p:txBody>
      </p:sp>
      <p:pic>
        <p:nvPicPr>
          <p:cNvPr id="1028" name="Picture 4" descr="http://www.spc.noaa.gov/misc/AbtDerechos/images/derecho_fonetic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63" y="92075"/>
            <a:ext cx="5238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49796" y="2348880"/>
            <a:ext cx="8154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a derecho can produce destruction similar to that of a tornado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damage typically occurs in one direction along a relatively straight path.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result, the term "straight-line wind damage" sometimes is used to describe derecho damage.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4717032" y="281054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By definition, if the swath of wind damage extends for more than 240 miles (about 400 kilometers), includes wind gusts of at least 58 mph (93 km/h) along most of its length, and several, well-separated 75 mph (121 km/h) or greater gusts, then the event may be classified as a derecho.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67060" y="871552"/>
            <a:ext cx="83529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Definition of a derecho</a:t>
            </a:r>
            <a:r>
              <a:rPr kumimoji="1" lang="zh-TW" altLang="zh-TW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/>
            </a:r>
            <a:br>
              <a:rPr kumimoji="1" lang="zh-TW" altLang="zh-TW" sz="1600" b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</a:br>
            <a:r>
              <a:rPr kumimoji="1" lang="zh-TW" altLang="zh-TW" sz="16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 </a:t>
            </a:r>
            <a:r>
              <a:rPr kumimoji="1" lang="zh-TW" altLang="zh-TW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derecho</a:t>
            </a:r>
            <a:r>
              <a:rPr kumimoji="1" lang="zh-TW" altLang="zh-TW" sz="16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 (pronounced similar to "deh-REY-cho" in English, or pronounced phonetically as "</a:t>
            </a:r>
            <a:r>
              <a:rPr kumimoji="1" lang="zh-TW" altLang="zh-TW" sz="1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 </a:t>
            </a:r>
            <a:r>
              <a:rPr kumimoji="1" lang="zh-TW" altLang="zh-TW" sz="6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"</a:t>
            </a:r>
            <a:r>
              <a:rPr kumimoji="1" lang="zh-TW" altLang="zh-TW" sz="16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) is </a:t>
            </a:r>
            <a:r>
              <a:rPr kumimoji="1" lang="zh-TW" altLang="zh-TW" sz="1600" u="sng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 widespread, long-lived wind storm</a:t>
            </a:r>
            <a:r>
              <a:rPr kumimoji="1" lang="zh-TW" altLang="zh-TW" sz="16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. Derechos are </a:t>
            </a:r>
            <a:r>
              <a:rPr kumimoji="1" lang="zh-TW" altLang="zh-TW" sz="1600" u="sng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associated with bands of rapidly moving showers or thunderstorms variously known as bow echoes, squall lines, or quasi-linear convective systems.</a:t>
            </a:r>
            <a:r>
              <a:rPr kumimoji="1" lang="zh-TW" altLang="zh-TW" sz="1600" dirty="0">
                <a:solidFill>
                  <a:srgbClr val="000000"/>
                </a:solidFill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 </a:t>
            </a:r>
            <a:r>
              <a:rPr kumimoji="1" lang="zh-TW" altLang="zh-TW" sz="1600" dirty="0">
                <a:latin typeface="Times New Roman" panose="02020603050405020304" pitchFamily="18" charset="0"/>
                <a:ea typeface="新細明體" pitchFamily="18" charset="-12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467060" y="3826207"/>
            <a:ext cx="83529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the term "derecho" </a:t>
            </a:r>
            <a:b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word "derecho" was coined by Dr.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Gustavus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Hinrichs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physics professor at the University of Iowa, in a paper published in the </a:t>
            </a:r>
            <a:r>
              <a:rPr lang="en-US" altLang="zh-TW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Meteorological Journal 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1888. </a:t>
            </a:r>
            <a:r>
              <a:rPr lang="en-US" altLang="zh-TW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Hinrichs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used the word "derecho" to distinguish thunderstorm-induced straight-line winds from the damaging rotary winds produced by tornadoes.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the term was adopted to a limited extent by the meteorological community during the late nineteenth century, "derecho" disappeared from use for nearly a century until being resurrected by severe weather meteorologists in the mid-1980s.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1074509"/>
            <a:ext cx="8928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noticed in section 4c, vorticity analysis tends to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less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than that of circulation, since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equations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 more source terms which involve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derivatives of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velocity. 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if the frictional term is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diagnosed as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residual of total vorticity tendency and all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source terms,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may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contaminated by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errors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finite differencing. 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‘‘reliable’’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following two assumptions are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unimportant for direct vertical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generation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important for horizontal vorticity; that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is, the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 is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omitted in (4) but retained in (5)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and(6).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vertical vorticity budget along a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parcel trajectory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accurate, then the budgets of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this trajectory are also accurate. 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other words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vorticity budgets are considered reliable when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integrated vertical vorticity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(4) (i.e.,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vorticity) matches well with the Eulerian vertical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interpolated to the parcel’s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trajectory.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虛溫</a:t>
            </a:r>
            <a:r>
              <a:rPr lang="zh-TW" altLang="zh-TW" dirty="0" smtClean="0"/>
              <a:t>（：</a:t>
            </a:r>
            <a:r>
              <a:rPr lang="en-US" altLang="zh-TW" dirty="0" err="1"/>
              <a:t>Tv</a:t>
            </a:r>
            <a:r>
              <a:rPr lang="zh-TW" altLang="zh-TW" dirty="0"/>
              <a:t>） 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286000" y="172084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 smtClean="0"/>
              <a:t>【</a:t>
            </a:r>
            <a:r>
              <a:rPr lang="zh-TW" altLang="zh-TW" dirty="0"/>
              <a:t>定義】在等壓條件下，當乾空氣具濕空氣密度時之溫度即稱為虛溫，由此 可知其代表乾空氣的溫度。 </a:t>
            </a:r>
          </a:p>
          <a:p>
            <a:r>
              <a:rPr lang="zh-TW" altLang="zh-TW" dirty="0"/>
              <a:t>【目的】定義虛溫的用意在於，濕空氣之分子量會隨環境水氣量改變而改變 ，使氣體常數</a:t>
            </a:r>
            <a:r>
              <a:rPr lang="en-US" altLang="zh-TW" dirty="0"/>
              <a:t>(R)</a:t>
            </a:r>
            <a:r>
              <a:rPr lang="zh-TW" altLang="zh-TW" dirty="0"/>
              <a:t>成為變數，而較難正確計算出來。 </a:t>
            </a:r>
            <a:r>
              <a:rPr lang="zh-TW" altLang="zh-TW" u="sng" dirty="0"/>
              <a:t>為使計算方便，所以利用乾空氣之氣體常數來計算，因此定義虛溫 來代替濕空氣之溫度，如此就不用考慮變動的氣體常數了，亦即可 以處理掉複雜的水氣效應，由此可知，虛溫為水氣的函數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【求法】</a:t>
            </a:r>
            <a:r>
              <a:rPr lang="en-US" altLang="zh-TW" u="sng" dirty="0" err="1"/>
              <a:t>Tv</a:t>
            </a:r>
            <a:r>
              <a:rPr lang="en-US" altLang="zh-TW" u="sng" dirty="0"/>
              <a:t>=T+W/6</a:t>
            </a:r>
            <a:r>
              <a:rPr lang="zh-TW" altLang="zh-TW" dirty="0"/>
              <a:t>。其中</a:t>
            </a:r>
            <a:r>
              <a:rPr lang="en-US" altLang="zh-TW" dirty="0"/>
              <a:t>T</a:t>
            </a:r>
            <a:r>
              <a:rPr lang="zh-TW" altLang="zh-TW" dirty="0"/>
              <a:t>為實際大氣之溫度，</a:t>
            </a:r>
            <a:r>
              <a:rPr lang="en-US" altLang="zh-TW" dirty="0"/>
              <a:t>W</a:t>
            </a:r>
            <a:r>
              <a:rPr lang="zh-TW" altLang="zh-TW" dirty="0"/>
              <a:t>為飽和混合比值。 表示虛溫與實際溫度之差距，等於露點溫度所在之飽和混 合比數值的六分之一。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8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Stokes’ theorem 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大動</a:t>
            </a:r>
            <a:r>
              <a:rPr lang="en-US" altLang="zh-TW" dirty="0" smtClean="0"/>
              <a:t>(P7)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01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351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37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2992" y="692696"/>
            <a:ext cx="8613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Severe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straight-line winds near the surface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called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derechoes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(Johns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Hirt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1987), are often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in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 with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quasi-linear convective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 (QLCSs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such as squall lines and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bow echoes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(Atkins et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al.2004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Wakimoto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2006a).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2992" y="1988840"/>
            <a:ext cx="8613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observational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modeling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show that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damaging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near-surface winds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often related to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(below 1 km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AGL) </a:t>
            </a:r>
            <a:r>
              <a:rPr lang="en-US" altLang="zh-TW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mesovortices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(MVs)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QLCSs (Trapp and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Weisman</a:t>
            </a:r>
            <a:r>
              <a:rPr lang="da-DK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da-DK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Atkins et al. 2005; Wheatley et al. 2006</a:t>
            </a:r>
            <a:r>
              <a:rPr lang="da-DK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Here, a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defined as the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-g-scale (</a:t>
            </a:r>
            <a:r>
              <a:rPr lang="en-US" altLang="zh-TW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Orlanski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2991" y="3645024"/>
            <a:ext cx="8613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Insights into the key factors governing the MV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can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improve the forecasting and warning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severe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MVs within the QCLSs.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2993" y="797803"/>
            <a:ext cx="8613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Previously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 genesis mechanisms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mostly emphasized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baroclinity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source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tilted into vertical.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2993" y="1805915"/>
            <a:ext cx="8613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recent studies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found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drag or friction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also be an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source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horizontal vorticity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tornadogenesis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600" dirty="0"/>
              <a:t> </a:t>
            </a:r>
            <a:r>
              <a:rPr lang="en-US" altLang="zh-TW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Schenkman</a:t>
            </a:r>
            <a:r>
              <a:rPr lang="en-US" altLang="zh-TW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zh-TW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 (2014)</a:t>
            </a:r>
            <a:endParaRPr lang="zh-TW" alt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2993" y="2670011"/>
            <a:ext cx="8613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Nevertheless,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friction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MVs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QCLSs has not been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specifically investigated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it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been believed to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unimportant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Trapp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andWeisman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2003).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72992" y="91378"/>
            <a:ext cx="1437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2993" y="4050938"/>
            <a:ext cx="8613818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two of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MVs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within the 8 May 2009 bow echo are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investigated. Both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MVs form near the bow apex but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 distinctively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damage potential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study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genesis processes,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circulations 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vorticity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calculated, and particular attention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paid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surface friction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-1"/>
            <a:ext cx="1979712" cy="557391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-36512" y="-8530"/>
            <a:ext cx="1800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experiment setup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5" t="18125" r="6838" b="10390"/>
          <a:stretch/>
        </p:blipFill>
        <p:spPr bwMode="auto">
          <a:xfrm>
            <a:off x="4860032" y="283857"/>
            <a:ext cx="398971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788024" y="3429097"/>
            <a:ext cx="4355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3. The 2009 CAPS Spring Forecast Experiment domains.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thick inner box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ARW and ARPS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domains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1 km convection-resolving and 4-km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ensemble forecasts.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red-dotted area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NMM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domain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part of the ensemble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ARPS 3DVAR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 are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on the larger grid enclosed by the </a:t>
            </a:r>
            <a:r>
              <a:rPr lang="en-US" altLang="zh-TW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outer black </a:t>
            </a:r>
            <a:r>
              <a:rPr lang="en-US" altLang="zh-TW" sz="1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rectangle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the map projection used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NMM grid requires this special setup. Forecast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verifications are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on the inner common grid.</a:t>
            </a:r>
            <a:endParaRPr lang="zh-TW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1644" y="5138608"/>
            <a:ext cx="90223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nitial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(for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4-km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ssimilating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using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ARPS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3DVAR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analysis system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operational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NCEP NAM(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American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valid at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as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background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504" y="5931277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 boundary conditions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forecasts at 3-h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intervals.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two-way nested grid was not spawned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until 1100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UTC—that is, about 3 h before the genesis of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MVs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bowing system—and the nested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 was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initialized using the 4-km forecast at that time.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8558" y="3555593"/>
            <a:ext cx="45271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scheme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Thompson</a:t>
            </a:r>
          </a:p>
          <a:p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oundary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scheme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Mellor–Yamada–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Janjic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planetary</a:t>
            </a:r>
          </a:p>
          <a:p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Goddard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shortwave radiation scheme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4810695" y="6054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started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0000 UTC 8May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104" y="2434708"/>
            <a:ext cx="46583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has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levels in the vertical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the level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interval increasing from about 60m near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surface to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600m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50-hPa model top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-4900652" y="2291405"/>
                <a:ext cx="4629291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inner domain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a 0.8-km grid spacing is added using two-way nesting. </a:t>
                </a:r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domain is placed in the central United States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having 1441 </a:t>
                </a:r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1081 horizontal grid points.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the analyses in this study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based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the outputs of the fine-resolution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0.8-km domain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00652" y="2291405"/>
                <a:ext cx="4629291" cy="1169551"/>
              </a:xfrm>
              <a:prstGeom prst="rect">
                <a:avLst/>
              </a:prstGeom>
              <a:blipFill rotWithShape="1">
                <a:blip r:embed="rId3"/>
                <a:stretch>
                  <a:fillRect l="-264" t="-521" b="-41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-4886512" y="1094563"/>
            <a:ext cx="4810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outer domain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model is configured the same way as the control run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SSEF (storm-scale ensemble forecasts ) carried out by the CAPS, which used a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domain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4-km grid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spacing covering most of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continental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08458" y="759345"/>
                <a:ext cx="4685947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real-data, convection-resolving simulation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performed using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ARW model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 severe bow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echo system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occurred over the central United States </a:t>
                </a:r>
                <a:r>
                  <a:rPr lang="en-US" altLang="zh-TW" sz="14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8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May 2009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altLang="zh-TW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 is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configured with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pair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two-way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nested grids having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4-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zh-TW" sz="14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0.8-km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(1441 </a:t>
                </a:r>
                <a14:m>
                  <m:oMath xmlns:m="http://schemas.openxmlformats.org/officeDocument/2006/math">
                    <m:r>
                      <a:rPr lang="en-US" altLang="zh-TW" sz="1200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1081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 points)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 size, respectively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58" y="759345"/>
                <a:ext cx="4685947" cy="1600438"/>
              </a:xfrm>
              <a:prstGeom prst="rect">
                <a:avLst/>
              </a:prstGeom>
              <a:blipFill rotWithShape="1">
                <a:blip r:embed="rId4"/>
                <a:stretch>
                  <a:fillRect l="-391" t="-382" r="-1042" b="-3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0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-28892" y="-27384"/>
            <a:ext cx="2306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Equations of </a:t>
            </a:r>
            <a:endParaRPr lang="en-US" altLang="zh-TW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circulation </a:t>
            </a:r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4330" y="1171062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the MVs are generated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Boussinesq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applicable.</a:t>
            </a:r>
          </a:p>
          <a:p>
            <a:r>
              <a:rPr lang="en-US" altLang="zh-TW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Bjerknes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circulation</a:t>
            </a:r>
            <a:r>
              <a:rPr lang="zh-TW" altLang="en-US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theorem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nonrotating atmosphere can be written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0" t="61175" r="27381" b="32720"/>
          <a:stretch/>
        </p:blipFill>
        <p:spPr bwMode="auto">
          <a:xfrm>
            <a:off x="971600" y="1691645"/>
            <a:ext cx="1458416" cy="48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65981" y="2549664"/>
            <a:ext cx="5512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</a:t>
            </a:r>
            <a:r>
              <a:rPr lang="en-US" altLang="zh-TW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Stokes’s</a:t>
            </a:r>
            <a:r>
              <a:rPr lang="en-US" altLang="zh-TW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theorem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circulation Eq. (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can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rewritten as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t="69950" r="24717" b="23955"/>
          <a:stretch/>
        </p:blipFill>
        <p:spPr bwMode="auto">
          <a:xfrm>
            <a:off x="899592" y="2888221"/>
            <a:ext cx="2232248" cy="46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5496" y="764704"/>
            <a:ext cx="245676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Circulation equation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51916" y="1553026"/>
                <a:ext cx="594056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altLang="zh-TW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2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circulation, </a:t>
                </a:r>
                <a:r>
                  <a:rPr lang="en-US" altLang="zh-TW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u, </a:t>
                </a:r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v, </a:t>
                </a:r>
                <a:r>
                  <a:rPr lang="en-US" altLang="zh-TW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velocity.</a:t>
                </a:r>
              </a:p>
              <a:p>
                <a:r>
                  <a:rPr lang="en-US" altLang="zh-TW" sz="1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An element of the material circuit along which the integration is performed 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(in counterclockwise direction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1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Buoyancy force  (</a:t>
                </a:r>
                <a:r>
                  <a:rPr lang="en-US" altLang="zh-TW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unit vector in the vertical z direction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.)</a:t>
                </a:r>
              </a:p>
              <a:p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: 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frictional force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including </a:t>
                </a:r>
                <a:r>
                  <a:rPr lang="en-US" altLang="zh-TW" sz="12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</a:t>
                </a:r>
                <a:r>
                  <a:rPr lang="en-US" altLang="zh-TW" sz="1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friction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subgrid</a:t>
                </a:r>
                <a:r>
                  <a:rPr lang="en-US" altLang="zh-TW" sz="1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-scale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turbulence mixing.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16" y="1553026"/>
                <a:ext cx="5940564" cy="1015663"/>
              </a:xfrm>
              <a:prstGeom prst="rect">
                <a:avLst/>
              </a:prstGeom>
              <a:blipFill rotWithShape="1">
                <a:blip r:embed="rId6"/>
                <a:stretch>
                  <a:fillRect b="-4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左大括弧 10"/>
          <p:cNvSpPr/>
          <p:nvPr/>
        </p:nvSpPr>
        <p:spPr>
          <a:xfrm>
            <a:off x="2843808" y="1671963"/>
            <a:ext cx="108108" cy="74892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563888" y="305611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496" y="3429000"/>
            <a:ext cx="220477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equation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t="16747" r="21991" b="72680"/>
          <a:stretch/>
        </p:blipFill>
        <p:spPr bwMode="auto">
          <a:xfrm>
            <a:off x="265981" y="3829039"/>
            <a:ext cx="2914650" cy="6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5" t="81016" r="26759" b="11484"/>
          <a:stretch/>
        </p:blipFill>
        <p:spPr bwMode="auto">
          <a:xfrm>
            <a:off x="3347864" y="4659667"/>
            <a:ext cx="1959851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t="73516" r="25043" b="18984"/>
          <a:stretch/>
        </p:blipFill>
        <p:spPr bwMode="auto">
          <a:xfrm>
            <a:off x="764110" y="4615247"/>
            <a:ext cx="258375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t="53199" r="59311" b="40156"/>
          <a:stretch/>
        </p:blipFill>
        <p:spPr bwMode="auto">
          <a:xfrm>
            <a:off x="3429814" y="5529376"/>
            <a:ext cx="2078290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46155" r="56061" b="47000"/>
          <a:stretch/>
        </p:blipFill>
        <p:spPr bwMode="auto">
          <a:xfrm>
            <a:off x="744908" y="5529376"/>
            <a:ext cx="2790404" cy="4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2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4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line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experiment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odel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circulation and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US" altLang="zh-TW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1416–1428 UTC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Rear-inflow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 </a:t>
            </a: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b.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parcel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7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circulations associated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experience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rapid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minutes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genesis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At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late stage, the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circuit has descended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a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level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the surface, either with the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RIJ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convective-scale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friction is found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play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notable role in generating circulation for these </a:t>
            </a:r>
            <a:r>
              <a:rPr lang="en-US" altLang="zh-TW" sz="1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lowlevel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100m AGL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Baroclinicity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long been recognized to be the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contributor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intensification of low-level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circulations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(e.g</a:t>
            </a:r>
            <a:r>
              <a:rPr lang="en-US" altLang="zh-TW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zh-TW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Rotunno</a:t>
            </a:r>
            <a:r>
              <a:rPr lang="en-US" altLang="zh-TW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Klemp</a:t>
            </a:r>
            <a:r>
              <a:rPr lang="en-US" altLang="zh-TW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1985; Atkins and St. </a:t>
            </a:r>
            <a:r>
              <a:rPr lang="en-US" altLang="zh-TW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Laurent 2009b</a:t>
            </a:r>
            <a:r>
              <a:rPr lang="en-US" altLang="zh-TW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suggests that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friction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another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contributor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intensification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low-level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MVs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reveal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frictiona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instead of </a:t>
            </a:r>
            <a:r>
              <a:rPr lang="en-US" altLang="zh-TW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 </a:t>
            </a:r>
            <a:r>
              <a:rPr lang="en-US" altLang="zh-TW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the surface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</a:t>
            </a:r>
            <a:r>
              <a:rPr lang="en-US" altLang="zh-TW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Schenkman</a:t>
            </a:r>
            <a:r>
              <a:rPr lang="en-US" altLang="zh-TW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 for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tornadogenesis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-22448" y="1769914"/>
            <a:ext cx="2492259" cy="54868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1993" y="1851128"/>
            <a:ext cx="211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discussions</a:t>
            </a:r>
          </a:p>
        </p:txBody>
      </p:sp>
      <p:sp>
        <p:nvSpPr>
          <p:cNvPr id="6" name="矩形 5"/>
          <p:cNvSpPr/>
          <p:nvPr/>
        </p:nvSpPr>
        <p:spPr>
          <a:xfrm>
            <a:off x="395536" y="692696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conclude, the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friction should be taken into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account when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the genesis of low-level MVs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quasi-linear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systems (QCLSs).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Reorientation of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frictionally generated horizontal vorticity can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a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notable contribution to the development of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near-surface vertical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95886" y="-1258"/>
            <a:ext cx="209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US" altLang="zh-TW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     </a:t>
            </a:r>
            <a:endParaRPr lang="zh-TW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1946077" y="2433515"/>
            <a:ext cx="2099012" cy="4093628"/>
            <a:chOff x="4648018" y="3358688"/>
            <a:chExt cx="2099012" cy="409362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4" t="55847" r="49841" b="10188"/>
            <a:stretch/>
          </p:blipFill>
          <p:spPr bwMode="auto">
            <a:xfrm>
              <a:off x="4789358" y="6074585"/>
              <a:ext cx="1957672" cy="137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3" t="21769" r="49841" b="43767"/>
            <a:stretch/>
          </p:blipFill>
          <p:spPr bwMode="auto">
            <a:xfrm>
              <a:off x="4648018" y="3550073"/>
              <a:ext cx="2096091" cy="1422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5068166" y="3358688"/>
              <a:ext cx="125579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Vertival</a:t>
              </a:r>
              <a:r>
                <a:rPr lang="en-US" altLang="zh-TW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velocity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283968" y="2343140"/>
            <a:ext cx="1959713" cy="4410931"/>
            <a:chOff x="4401956" y="533587"/>
            <a:chExt cx="1959713" cy="441093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1" t="55448" r="48904" b="10250"/>
            <a:stretch/>
          </p:blipFill>
          <p:spPr bwMode="auto">
            <a:xfrm>
              <a:off x="4428050" y="2883078"/>
              <a:ext cx="1907523" cy="206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1" t="21147" r="48904" b="44552"/>
            <a:stretch/>
          </p:blipFill>
          <p:spPr bwMode="auto">
            <a:xfrm>
              <a:off x="4401956" y="693621"/>
              <a:ext cx="1959713" cy="2117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4975862" y="533587"/>
              <a:ext cx="97808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TW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Stretching</a:t>
              </a:r>
              <a:endParaRPr lang="zh-TW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038" y="1034152"/>
            <a:ext cx="904811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and longer-lived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stays near the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bow apex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the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system-scale rear-inflow jet (RIJ)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present.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experiences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5886" y="-1258"/>
            <a:ext cx="209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US" altLang="zh-TW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     </a:t>
            </a:r>
            <a:endParaRPr lang="zh-TW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038" y="2092509"/>
            <a:ext cx="62465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886" y="620688"/>
            <a:ext cx="90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near the bow apex but differ distinctively in intensity, lifetime, and damage potential. </a:t>
            </a:r>
          </a:p>
        </p:txBody>
      </p:sp>
      <p:sp>
        <p:nvSpPr>
          <p:cNvPr id="8" name="矩形 7"/>
          <p:cNvSpPr/>
          <p:nvPr/>
        </p:nvSpPr>
        <p:spPr>
          <a:xfrm>
            <a:off x="67475" y="1473369"/>
            <a:ext cx="913290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weaker and shorter-lived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gradually moves away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 apex, accompanied by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localized convective-scale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experiences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weaker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73" y="4514442"/>
            <a:ext cx="6399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29" r="61557" b="48095"/>
          <a:stretch/>
        </p:blipFill>
        <p:spPr bwMode="auto">
          <a:xfrm>
            <a:off x="236805" y="4973446"/>
            <a:ext cx="1602974" cy="18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51905" r="61198" b="11619"/>
          <a:stretch/>
        </p:blipFill>
        <p:spPr bwMode="auto">
          <a:xfrm>
            <a:off x="224757" y="2503174"/>
            <a:ext cx="1599050" cy="179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-3348880" y="516023"/>
                <a:ext cx="3173129" cy="338554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stronger and longer-lived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stays near the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bow apex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the system-scale rear-inflow jet (RIJ) is present. The descending RIJ produces strong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downdrafts and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convergence, which in turn induce strong vertical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stretching of vertical vorticity.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Moreover, a sharp gradient of vertical velocity is </a:t>
                </a:r>
                <a:r>
                  <a:rPr lang="en-US" altLang="zh-TW" sz="12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created by </a:t>
                </a:r>
                <a:r>
                  <a:rPr lang="en-US" altLang="zh-TW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downdraft–updraft couplets at the gust </a:t>
                </a:r>
                <a:r>
                  <a:rPr lang="en-US" altLang="zh-TW" sz="12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front, which </a:t>
                </a:r>
                <a:r>
                  <a:rPr lang="en-US" altLang="zh-TW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efficiently tilt the horizontal vorticity into </a:t>
                </a:r>
                <a:r>
                  <a:rPr lang="en-US" altLang="zh-TW" sz="12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finally develops into an intense 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Reaching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vertical vorticity values of up to </a:t>
                </a: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100m AGL.</a:t>
                </a:r>
                <a:endParaRPr lang="zh-TW" altLang="en-US" sz="1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48880" y="516023"/>
                <a:ext cx="3173129" cy="3385542"/>
              </a:xfrm>
              <a:prstGeom prst="rect">
                <a:avLst/>
              </a:prstGeom>
              <a:blipFill rotWithShape="1">
                <a:blip r:embed="rId6"/>
                <a:stretch>
                  <a:fillRect l="-192" r="-1341" b="-7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群組 22"/>
          <p:cNvGrpSpPr/>
          <p:nvPr/>
        </p:nvGrpSpPr>
        <p:grpSpPr>
          <a:xfrm>
            <a:off x="6540058" y="2347901"/>
            <a:ext cx="1832426" cy="4412403"/>
            <a:chOff x="4716686" y="2539241"/>
            <a:chExt cx="1832426" cy="441240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97" t="21147" r="32052" b="44552"/>
            <a:stretch/>
          </p:blipFill>
          <p:spPr bwMode="auto">
            <a:xfrm>
              <a:off x="4716686" y="2753761"/>
              <a:ext cx="1818998" cy="208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4" t="55448" r="32052" b="10250"/>
            <a:stretch/>
          </p:blipFill>
          <p:spPr bwMode="auto">
            <a:xfrm>
              <a:off x="4759723" y="4915010"/>
              <a:ext cx="1789389" cy="203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5340646" y="2539241"/>
              <a:ext cx="62754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ilting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2267744" y="5351621"/>
            <a:ext cx="10470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System-scale</a:t>
            </a:r>
          </a:p>
          <a:p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rear-inflow jet </a:t>
            </a:r>
            <a:endParaRPr lang="en-US" altLang="zh-TW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RIJ)</a:t>
            </a:r>
            <a:endParaRPr lang="zh-TW" altLang="en-US" sz="1000" b="1" dirty="0"/>
          </a:p>
        </p:txBody>
      </p:sp>
      <p:sp>
        <p:nvSpPr>
          <p:cNvPr id="31" name="矩形 30"/>
          <p:cNvSpPr/>
          <p:nvPr/>
        </p:nvSpPr>
        <p:spPr>
          <a:xfrm>
            <a:off x="2128363" y="2975314"/>
            <a:ext cx="1186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onvective-scale </a:t>
            </a:r>
          </a:p>
          <a:p>
            <a:pPr algn="ctr"/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downdrafts</a:t>
            </a:r>
            <a:endParaRPr lang="zh-TW" altLang="en-US" sz="1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-3348880" y="4425140"/>
                <a:ext cx="3173129" cy="273921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weaker and shorter-lived 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gradually moves away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the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bow apex, accompanied by localized convective-scale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downdrafts and experiences much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weaker stretching and tilting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Therefore, it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develops a </a:t>
                </a: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 vertical </a:t>
                </a:r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 of </a:t>
                </a:r>
                <a:r>
                  <a:rPr lang="en-US" altLang="zh-TW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 0.012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100m AGL.</a:t>
                </a:r>
                <a:endParaRPr lang="en-US" altLang="zh-TW" sz="14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48880" y="4425140"/>
                <a:ext cx="3173129" cy="2739211"/>
              </a:xfrm>
              <a:prstGeom prst="rect">
                <a:avLst/>
              </a:prstGeom>
              <a:blipFill rotWithShape="1">
                <a:blip r:embed="rId7"/>
                <a:stretch>
                  <a:fillRect l="-1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32"/>
          <p:cNvSpPr/>
          <p:nvPr/>
        </p:nvSpPr>
        <p:spPr>
          <a:xfrm>
            <a:off x="-3320127" y="4240474"/>
            <a:ext cx="1066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3320127" y="331357"/>
            <a:ext cx="1066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4384534" y="459077"/>
            <a:ext cx="4616236" cy="1749717"/>
            <a:chOff x="-18122" y="4770006"/>
            <a:chExt cx="4979703" cy="194421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24572" r="44167" b="36381"/>
            <a:stretch/>
          </p:blipFill>
          <p:spPr bwMode="auto">
            <a:xfrm>
              <a:off x="612888" y="4770006"/>
              <a:ext cx="3575461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直線接點 34"/>
            <p:cNvCxnSpPr/>
            <p:nvPr/>
          </p:nvCxnSpPr>
          <p:spPr>
            <a:xfrm>
              <a:off x="3635896" y="4941168"/>
              <a:ext cx="55245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>
              <a:off x="550291" y="5013175"/>
              <a:ext cx="2509541" cy="0"/>
            </a:xfrm>
            <a:prstGeom prst="line">
              <a:avLst/>
            </a:prstGeom>
            <a:ln w="1905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矩形 42"/>
                <p:cNvSpPr/>
                <p:nvPr/>
              </p:nvSpPr>
              <p:spPr>
                <a:xfrm>
                  <a:off x="4204279" y="4788077"/>
                  <a:ext cx="757302" cy="23397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9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0.012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TW" sz="9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9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altLang="zh-TW" sz="9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TW" sz="9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zh-TW" altLang="en-US" sz="9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矩形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4279" y="4788077"/>
                  <a:ext cx="757302" cy="23397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2000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矩形 43"/>
                <p:cNvSpPr/>
                <p:nvPr/>
              </p:nvSpPr>
              <p:spPr>
                <a:xfrm>
                  <a:off x="-18122" y="4831679"/>
                  <a:ext cx="757302" cy="23397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900" b="1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0.053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TW" sz="900" b="1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900" b="1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altLang="zh-TW" sz="900" b="1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TW" sz="900" b="1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zh-TW" altLang="en-US" sz="9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矩形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8122" y="4831679"/>
                  <a:ext cx="757302" cy="23397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2000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32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6718" r="49400" b="13672"/>
          <a:stretch/>
        </p:blipFill>
        <p:spPr bwMode="auto">
          <a:xfrm>
            <a:off x="605263" y="687899"/>
            <a:ext cx="341856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6718" r="49400" b="13672"/>
          <a:stretch/>
        </p:blipFill>
        <p:spPr bwMode="auto">
          <a:xfrm>
            <a:off x="5157275" y="620688"/>
            <a:ext cx="341856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矩形 55"/>
          <p:cNvSpPr/>
          <p:nvPr/>
        </p:nvSpPr>
        <p:spPr>
          <a:xfrm>
            <a:off x="6518024" y="1014734"/>
            <a:ext cx="309076" cy="297904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五邊形 50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106997" y="-27384"/>
            <a:ext cx="2056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964522" y="54471"/>
            <a:ext cx="5373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Rear-inflow air parcel        P1 (on </a:t>
            </a:r>
            <a:r>
              <a:rPr lang="en-US" altLang="zh-TW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CirB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512" y="83671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5547" r="15666" b="22812"/>
          <a:stretch/>
        </p:blipFill>
        <p:spPr bwMode="auto">
          <a:xfrm>
            <a:off x="95886" y="1650101"/>
            <a:ext cx="4437317" cy="2050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15313" r="19165" b="23047"/>
          <a:stretch/>
        </p:blipFill>
        <p:spPr bwMode="auto">
          <a:xfrm>
            <a:off x="139942" y="4365104"/>
            <a:ext cx="4091487" cy="20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22945" r="19297" b="10625"/>
          <a:stretch/>
        </p:blipFill>
        <p:spPr bwMode="auto">
          <a:xfrm>
            <a:off x="4592726" y="4374880"/>
            <a:ext cx="4299527" cy="22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823641" y="631721"/>
            <a:ext cx="20858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CirB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1416–1428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4276" y="1340768"/>
            <a:ext cx="2197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94276" y="4057326"/>
                <a:ext cx="319760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Streamwise horizontal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6" y="4057326"/>
                <a:ext cx="3197604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4592726" y="4057327"/>
                <a:ext cx="348563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Crosswise horizontal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726" y="4057327"/>
                <a:ext cx="3485636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4" t="81566" r="34811" b="10625"/>
          <a:stretch/>
        </p:blipFill>
        <p:spPr bwMode="auto">
          <a:xfrm>
            <a:off x="1465275" y="3808139"/>
            <a:ext cx="2098613" cy="27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9" t="81566" r="43321" b="10358"/>
          <a:stretch/>
        </p:blipFill>
        <p:spPr bwMode="auto">
          <a:xfrm>
            <a:off x="2152859" y="6495660"/>
            <a:ext cx="877055" cy="2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1" t="16747" r="31125" b="72680"/>
          <a:stretch/>
        </p:blipFill>
        <p:spPr bwMode="auto">
          <a:xfrm>
            <a:off x="5353092" y="678436"/>
            <a:ext cx="1872208" cy="84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5866674" y="746081"/>
            <a:ext cx="772632" cy="63689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939218" y="1406157"/>
            <a:ext cx="627544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>
            <a:spAutoFit/>
          </a:bodyPr>
          <a:lstStyle/>
          <a:p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</a:p>
          <a:p>
            <a:r>
              <a:rPr lang="en-US" altLang="zh-TW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6" t="16747" r="22441" b="72680"/>
          <a:stretch/>
        </p:blipFill>
        <p:spPr bwMode="auto">
          <a:xfrm>
            <a:off x="7225471" y="697027"/>
            <a:ext cx="1227326" cy="84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6778626" y="746081"/>
            <a:ext cx="446845" cy="63365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588224" y="1393970"/>
            <a:ext cx="866391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</a:p>
          <a:p>
            <a:pPr algn="ctr"/>
            <a:r>
              <a:rPr lang="en-US" altLang="zh-TW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5" t="81016" r="26759" b="11484"/>
          <a:stretch/>
        </p:blipFill>
        <p:spPr bwMode="auto">
          <a:xfrm>
            <a:off x="7164288" y="2291425"/>
            <a:ext cx="1868885" cy="43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t="73516" r="25043" b="18984"/>
          <a:stretch/>
        </p:blipFill>
        <p:spPr bwMode="auto">
          <a:xfrm>
            <a:off x="4716016" y="2286006"/>
            <a:ext cx="2494455" cy="4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46155" r="56061" b="47000"/>
          <a:stretch/>
        </p:blipFill>
        <p:spPr bwMode="auto">
          <a:xfrm>
            <a:off x="4716016" y="3270806"/>
            <a:ext cx="2561211" cy="3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5589292" y="2317901"/>
            <a:ext cx="1624607" cy="41572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32570" y="2761146"/>
            <a:ext cx="55335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</a:p>
          <a:p>
            <a:pPr algn="ctr"/>
            <a:r>
              <a:rPr lang="en-US" altLang="zh-TW" sz="1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30" name="矩形 29"/>
          <p:cNvSpPr/>
          <p:nvPr/>
        </p:nvSpPr>
        <p:spPr>
          <a:xfrm>
            <a:off x="7312609" y="2317901"/>
            <a:ext cx="485870" cy="4095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8214092" y="2314081"/>
            <a:ext cx="846907" cy="41332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7177991" y="2761146"/>
            <a:ext cx="75533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Stretching</a:t>
            </a:r>
          </a:p>
          <a:p>
            <a:pPr algn="ctr"/>
            <a:r>
              <a:rPr lang="en-US" altLang="zh-TW" sz="1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33" name="矩形 32"/>
          <p:cNvSpPr/>
          <p:nvPr/>
        </p:nvSpPr>
        <p:spPr>
          <a:xfrm>
            <a:off x="8265158" y="2760609"/>
            <a:ext cx="62709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</a:p>
          <a:p>
            <a:pPr algn="ctr"/>
            <a:r>
              <a:rPr lang="en-US" altLang="zh-TW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term</a:t>
            </a:r>
            <a:endParaRPr lang="zh-TW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72533" y="2314085"/>
            <a:ext cx="385168" cy="4241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19129" y="2766984"/>
            <a:ext cx="75052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 </a:t>
            </a:r>
          </a:p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36" name="矩形 35"/>
          <p:cNvSpPr/>
          <p:nvPr/>
        </p:nvSpPr>
        <p:spPr>
          <a:xfrm>
            <a:off x="7891001" y="2316181"/>
            <a:ext cx="209677" cy="411224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629621" y="1854122"/>
            <a:ext cx="92204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aroclinicity</a:t>
            </a:r>
            <a:r>
              <a:rPr lang="en-US" altLang="zh-TW" sz="1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sz="1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53199" r="59311" b="40156"/>
          <a:stretch/>
        </p:blipFill>
        <p:spPr bwMode="auto">
          <a:xfrm>
            <a:off x="7242565" y="3270806"/>
            <a:ext cx="1891177" cy="38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矩形 41"/>
          <p:cNvSpPr/>
          <p:nvPr/>
        </p:nvSpPr>
        <p:spPr>
          <a:xfrm>
            <a:off x="5626241" y="3246242"/>
            <a:ext cx="1616324" cy="41572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339428" y="3249944"/>
            <a:ext cx="570039" cy="4095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8337981" y="3243167"/>
            <a:ext cx="791041" cy="41332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5162922" y="3242426"/>
            <a:ext cx="426370" cy="4241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941772" y="3245267"/>
            <a:ext cx="291010" cy="411224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1565819" y="2012656"/>
            <a:ext cx="576064" cy="246221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500m</a:t>
            </a:r>
            <a:endParaRPr lang="zh-TW" altLang="en-US" sz="1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3618179" y="2995848"/>
            <a:ext cx="576064" cy="246221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100m</a:t>
            </a:r>
            <a:endParaRPr lang="zh-TW" altLang="en-US" sz="1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49" name="直線接點 2048"/>
          <p:cNvCxnSpPr/>
          <p:nvPr/>
        </p:nvCxnSpPr>
        <p:spPr>
          <a:xfrm>
            <a:off x="1362774" y="1879328"/>
            <a:ext cx="0" cy="1585642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594378" y="3029407"/>
            <a:ext cx="576064" cy="246221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330m</a:t>
            </a:r>
            <a:endParaRPr lang="zh-TW" altLang="en-US" sz="1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直線接點 53"/>
          <p:cNvCxnSpPr/>
          <p:nvPr/>
        </p:nvCxnSpPr>
        <p:spPr>
          <a:xfrm>
            <a:off x="2156547" y="1879328"/>
            <a:ext cx="0" cy="158564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1448967" y="4527491"/>
            <a:ext cx="0" cy="18217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/>
          <p:nvPr/>
        </p:nvCxnSpPr>
        <p:spPr>
          <a:xfrm>
            <a:off x="7011701" y="4552038"/>
            <a:ext cx="0" cy="18217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0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8" grpId="1" animBg="1"/>
      <p:bldP spid="49" grpId="0" animBg="1"/>
      <p:bldP spid="49" grpId="1" animBg="1"/>
      <p:bldP spid="9" grpId="0" animBg="1"/>
      <p:bldP spid="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/>
          <p:cNvGrpSpPr/>
          <p:nvPr/>
        </p:nvGrpSpPr>
        <p:grpSpPr>
          <a:xfrm>
            <a:off x="151654" y="3845483"/>
            <a:ext cx="8897946" cy="2607853"/>
            <a:chOff x="1246129" y="6018036"/>
            <a:chExt cx="8897946" cy="2607853"/>
          </a:xfrm>
        </p:grpSpPr>
        <p:grpSp>
          <p:nvGrpSpPr>
            <p:cNvPr id="51" name="群組 50"/>
            <p:cNvGrpSpPr/>
            <p:nvPr/>
          </p:nvGrpSpPr>
          <p:grpSpPr>
            <a:xfrm>
              <a:off x="1246129" y="6018036"/>
              <a:ext cx="8897946" cy="2607853"/>
              <a:chOff x="-2253237" y="1459263"/>
              <a:chExt cx="8897946" cy="2607853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86" t="17422" r="21307" b="34766"/>
              <a:stretch/>
            </p:blipFill>
            <p:spPr bwMode="auto">
              <a:xfrm>
                <a:off x="3852398" y="1827002"/>
                <a:ext cx="2700913" cy="1627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4" t="17656" r="15081" b="21641"/>
              <a:stretch/>
            </p:blipFill>
            <p:spPr bwMode="auto">
              <a:xfrm>
                <a:off x="827584" y="1805047"/>
                <a:ext cx="2796681" cy="1608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56" t="15547" r="15666" b="22812"/>
              <a:stretch/>
            </p:blipFill>
            <p:spPr bwMode="auto">
              <a:xfrm>
                <a:off x="-2171442" y="1792561"/>
                <a:ext cx="2819506" cy="16082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</p:pic>
          <p:grpSp>
            <p:nvGrpSpPr>
              <p:cNvPr id="40" name="群組 39"/>
              <p:cNvGrpSpPr/>
              <p:nvPr/>
            </p:nvGrpSpPr>
            <p:grpSpPr>
              <a:xfrm>
                <a:off x="-2253237" y="1459263"/>
                <a:ext cx="8897946" cy="2607853"/>
                <a:chOff x="51342" y="3557451"/>
                <a:chExt cx="8897946" cy="2607853"/>
              </a:xfrm>
            </p:grpSpPr>
            <p:sp>
              <p:nvSpPr>
                <p:cNvPr id="44" name="矩形 43"/>
                <p:cNvSpPr/>
                <p:nvPr/>
              </p:nvSpPr>
              <p:spPr>
                <a:xfrm>
                  <a:off x="2059870" y="5670807"/>
                  <a:ext cx="1877052" cy="30777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Rear-inflow </a:t>
                  </a:r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air parcel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矩形 44"/>
                <p:cNvSpPr/>
                <p:nvPr/>
              </p:nvSpPr>
              <p:spPr>
                <a:xfrm>
                  <a:off x="6341246" y="5669873"/>
                  <a:ext cx="2293961" cy="30777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Prefrontal-inflow </a:t>
                  </a:r>
                  <a:r>
                    <a:rPr lang="en-US" altLang="zh-TW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air parcel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752951" y="4118600"/>
                  <a:ext cx="39399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P1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3859902" y="4088121"/>
                  <a:ext cx="39399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P2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>
                  <a:off x="6746312" y="4077072"/>
                  <a:ext cx="39399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P3</a:t>
                  </a:r>
                  <a:endParaRPr lang="zh-TW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51342" y="3711339"/>
                  <a:ext cx="8897946" cy="24539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矩形 49"/>
                    <p:cNvSpPr/>
                    <p:nvPr/>
                  </p:nvSpPr>
                  <p:spPr>
                    <a:xfrm>
                      <a:off x="3146050" y="3557451"/>
                      <a:ext cx="2938118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TW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vorticity (</a:t>
                      </a:r>
                      <a14:m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l-GR" altLang="zh-TW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ζ</m:t>
                          </m:r>
                        </m:oMath>
                      </a14:m>
                      <a:r>
                        <a:rPr lang="en-US" altLang="zh-TW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矩形 4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46050" y="3557451"/>
                      <a:ext cx="2938118" cy="307777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 t="-1961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65" name="文字方塊 64"/>
            <p:cNvSpPr txBox="1"/>
            <p:nvPr/>
          </p:nvSpPr>
          <p:spPr>
            <a:xfrm>
              <a:off x="2331682" y="6520116"/>
              <a:ext cx="792088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Tilting</a:t>
              </a:r>
              <a:endParaRPr lang="zh-TW" altLang="en-US" sz="1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5775138" y="6683328"/>
              <a:ext cx="792088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Tilting</a:t>
              </a:r>
              <a:endParaRPr lang="zh-TW" altLang="en-US" sz="1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8389697" y="6955750"/>
              <a:ext cx="861036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Stretching</a:t>
              </a:r>
              <a:endParaRPr lang="zh-TW" altLang="en-US" sz="11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38550" y="3789040"/>
            <a:ext cx="8897946" cy="2607853"/>
            <a:chOff x="138550" y="6509779"/>
            <a:chExt cx="8897946" cy="2607853"/>
          </a:xfrm>
        </p:grpSpPr>
        <p:grpSp>
          <p:nvGrpSpPr>
            <p:cNvPr id="26" name="群組 25"/>
            <p:cNvGrpSpPr/>
            <p:nvPr/>
          </p:nvGrpSpPr>
          <p:grpSpPr>
            <a:xfrm>
              <a:off x="138550" y="6509779"/>
              <a:ext cx="8897946" cy="2607853"/>
              <a:chOff x="51342" y="3557451"/>
              <a:chExt cx="8897946" cy="2607853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89" t="22945" r="19297" b="10625"/>
              <a:stretch/>
            </p:blipFill>
            <p:spPr bwMode="auto">
              <a:xfrm>
                <a:off x="69638" y="3889244"/>
                <a:ext cx="2769321" cy="1737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2" t="17343" r="19341" b="17500"/>
              <a:stretch/>
            </p:blipFill>
            <p:spPr bwMode="auto">
              <a:xfrm>
                <a:off x="2998396" y="3889244"/>
                <a:ext cx="2811958" cy="1737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87" t="33125" r="23646" b="13907"/>
              <a:stretch/>
            </p:blipFill>
            <p:spPr bwMode="auto">
              <a:xfrm>
                <a:off x="6083974" y="3843524"/>
                <a:ext cx="2760792" cy="1857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矩形 18"/>
              <p:cNvSpPr/>
              <p:nvPr/>
            </p:nvSpPr>
            <p:spPr>
              <a:xfrm>
                <a:off x="2059870" y="5685321"/>
                <a:ext cx="1877052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Rear-inflow </a:t>
                </a:r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 parcel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341246" y="5675762"/>
                <a:ext cx="2293961" cy="30777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Prefrontal-inflow </a:t>
                </a:r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 parcel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752951" y="4118600"/>
                <a:ext cx="39399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859902" y="4088121"/>
                <a:ext cx="39399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6746312" y="4077072"/>
                <a:ext cx="39399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</a:t>
                </a:r>
                <a:endParaRPr lang="zh-TW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1342" y="3711339"/>
                <a:ext cx="8897946" cy="24539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矩形 20"/>
                  <p:cNvSpPr/>
                  <p:nvPr/>
                </p:nvSpPr>
                <p:spPr>
                  <a:xfrm>
                    <a:off x="3146050" y="3557451"/>
                    <a:ext cx="293811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TW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Crosswise horizontal </a:t>
                    </a:r>
                    <a:r>
                      <a:rPr lang="en-US" altLang="zh-TW" sz="1400" b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vorticity</a:t>
                    </a:r>
                    <a:r>
                      <a:rPr lang="en-US" altLang="zh-TW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14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14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zh-TW" sz="1400" b="1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b>
                        </m:sSub>
                      </m:oMath>
                    </a14:m>
                    <a:r>
                      <a:rPr lang="en-US" altLang="zh-TW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zh-TW" alt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矩形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46050" y="3557451"/>
                    <a:ext cx="2938118" cy="307777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415" t="-2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2" name="文字方塊 61"/>
            <p:cNvSpPr txBox="1"/>
            <p:nvPr/>
          </p:nvSpPr>
          <p:spPr>
            <a:xfrm>
              <a:off x="1541506" y="7183288"/>
              <a:ext cx="792088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Friction</a:t>
              </a:r>
              <a:endParaRPr lang="zh-TW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4727886" y="7383581"/>
              <a:ext cx="792088" cy="2616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Friction</a:t>
              </a:r>
              <a:endParaRPr lang="zh-TW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7993653" y="7514386"/>
              <a:ext cx="792088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Friction</a:t>
              </a:r>
              <a:endParaRPr lang="zh-TW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五邊形 3"/>
          <p:cNvSpPr/>
          <p:nvPr/>
        </p:nvSpPr>
        <p:spPr>
          <a:xfrm>
            <a:off x="0" y="0"/>
            <a:ext cx="2492259" cy="548680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5886" y="-1258"/>
            <a:ext cx="2099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US" altLang="zh-TW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     </a:t>
            </a:r>
            <a:endParaRPr lang="zh-TW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638" y="592060"/>
            <a:ext cx="89406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Budgets of circulation show that,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baroclinicity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also contribute to the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near-surface rotation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especially during the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few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minutes prior to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mesovortex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genesis. This occurs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frictionally generated horizontal vortex tubes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 through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tilted material circuit surface.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886" y="1484784"/>
            <a:ext cx="8652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 of friction is confirmed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examining the near-surface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2302" y="1850098"/>
            <a:ext cx="8924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low levels, the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generally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crosswise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oriented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opposite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baroclinically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generated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even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gust front.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302" y="2420888"/>
            <a:ext cx="8780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vorticity budget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 show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such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crosswise vorticity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primarily generated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7504" y="2795198"/>
            <a:ext cx="89871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descending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rear-inflow parcels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acquire their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vorticity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tilting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vorticity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On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contrary, for the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 parcels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increase in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vorticity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accounted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by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stretching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gust front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400" dirty="0"/>
              <a:t> </a:t>
            </a:r>
            <a:endParaRPr lang="zh-TW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4716578" y="3617934"/>
            <a:ext cx="4282275" cy="2711852"/>
            <a:chOff x="6768806" y="1671933"/>
            <a:chExt cx="4282275" cy="2711852"/>
          </a:xfrm>
        </p:grpSpPr>
        <p:grpSp>
          <p:nvGrpSpPr>
            <p:cNvPr id="18" name="群組 17"/>
            <p:cNvGrpSpPr/>
            <p:nvPr/>
          </p:nvGrpSpPr>
          <p:grpSpPr>
            <a:xfrm>
              <a:off x="6768806" y="1844785"/>
              <a:ext cx="4282275" cy="2539000"/>
              <a:chOff x="5525340" y="243198"/>
              <a:chExt cx="4282275" cy="2539000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28" t="24686" r="46738" b="19239"/>
              <a:stretch/>
            </p:blipFill>
            <p:spPr bwMode="auto">
              <a:xfrm>
                <a:off x="5525340" y="243198"/>
                <a:ext cx="2247311" cy="2335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14" t="24686" r="20279" b="18792"/>
              <a:stretch/>
            </p:blipFill>
            <p:spPr bwMode="auto">
              <a:xfrm>
                <a:off x="7829034" y="255120"/>
                <a:ext cx="1978581" cy="2354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28" t="80446" r="20279" b="11562"/>
              <a:stretch/>
            </p:blipFill>
            <p:spPr bwMode="auto">
              <a:xfrm>
                <a:off x="6301790" y="2554324"/>
                <a:ext cx="2880320" cy="22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6028834" y="2336510"/>
                <a:ext cx="1299717" cy="21781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8113493" y="2326782"/>
                <a:ext cx="1299717" cy="22754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0" name="文字方塊 29"/>
            <p:cNvSpPr txBox="1"/>
            <p:nvPr/>
          </p:nvSpPr>
          <p:spPr>
            <a:xfrm>
              <a:off x="7273902" y="1690507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MVb</a:t>
              </a:r>
              <a:r>
                <a:rPr lang="en-US" altLang="zh-TW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1428UTC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9466905" y="1671933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MVa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1445UTC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34951" y="3617934"/>
            <a:ext cx="4682600" cy="2746199"/>
            <a:chOff x="-4868196" y="1539087"/>
            <a:chExt cx="4682600" cy="2746199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6" t="36179" r="49399" b="17007"/>
            <a:stretch/>
          </p:blipFill>
          <p:spPr bwMode="auto">
            <a:xfrm>
              <a:off x="-2484784" y="1731162"/>
              <a:ext cx="2299188" cy="229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6" t="82850" r="49399" b="10893"/>
            <a:stretch/>
          </p:blipFill>
          <p:spPr bwMode="auto">
            <a:xfrm>
              <a:off x="-3530965" y="4019754"/>
              <a:ext cx="1991384" cy="26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7" t="26964" r="49618" b="26046"/>
            <a:stretch/>
          </p:blipFill>
          <p:spPr bwMode="auto">
            <a:xfrm>
              <a:off x="-4868196" y="1733417"/>
              <a:ext cx="2311404" cy="230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文字方塊 54"/>
            <p:cNvSpPr txBox="1"/>
            <p:nvPr/>
          </p:nvSpPr>
          <p:spPr>
            <a:xfrm>
              <a:off x="-4535503" y="1557661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MVb</a:t>
              </a:r>
              <a:r>
                <a:rPr lang="en-US" altLang="zh-TW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1428UTC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-1944255" y="1539087"/>
              <a:ext cx="14401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MVa</a:t>
              </a:r>
              <a:r>
                <a:rPr lang="en-US" altLang="zh-TW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1445UTC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870072" y="3812264"/>
            <a:ext cx="7432535" cy="2437966"/>
            <a:chOff x="-2890448" y="566601"/>
            <a:chExt cx="7432535" cy="2437966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1" t="61268" r="15666" b="6607"/>
            <a:stretch/>
          </p:blipFill>
          <p:spPr bwMode="auto">
            <a:xfrm>
              <a:off x="-2878136" y="844829"/>
              <a:ext cx="3690685" cy="214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5" t="59432" r="21991" b="11617"/>
            <a:stretch/>
          </p:blipFill>
          <p:spPr bwMode="auto">
            <a:xfrm>
              <a:off x="811480" y="856966"/>
              <a:ext cx="3730607" cy="214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字方塊 32"/>
            <p:cNvSpPr txBox="1"/>
            <p:nvPr/>
          </p:nvSpPr>
          <p:spPr>
            <a:xfrm>
              <a:off x="-2890448" y="566601"/>
              <a:ext cx="73326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MVb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903273" y="588778"/>
              <a:ext cx="73326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MVa</a:t>
              </a:r>
              <a:endParaRPr lang="zh-TW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138550" y="3692737"/>
            <a:ext cx="8902967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conclude,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friction should be taken into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account when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the genesis of low-level MVs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within quasi-linear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systems (QCLSs).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Reorientation of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frictionally generated horizontal vorticity</a:t>
            </a:r>
            <a:r>
              <a:rPr lang="en-US" altLang="zh-TW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a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notable contribution to the development of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near-surface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646105" y="80131"/>
            <a:ext cx="185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setup</a:t>
            </a:r>
            <a:endParaRPr lang="zh-TW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-1"/>
            <a:ext cx="1979712" cy="557391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-36512" y="-8530"/>
            <a:ext cx="1800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</a:p>
          <a:p>
            <a:pPr algn="ctr"/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 setup</a:t>
            </a:r>
            <a:endParaRPr lang="zh-TW" altLang="en-US" sz="1600" dirty="0"/>
          </a:p>
        </p:txBody>
      </p:sp>
      <p:sp>
        <p:nvSpPr>
          <p:cNvPr id="6" name="矩形 5"/>
          <p:cNvSpPr/>
          <p:nvPr/>
        </p:nvSpPr>
        <p:spPr>
          <a:xfrm>
            <a:off x="121644" y="4941168"/>
            <a:ext cx="90223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nitial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(for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4-km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grid): </a:t>
            </a: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Assimilating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using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ARPS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3DVAR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analysis system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operational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NCEP NAM(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American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valid at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as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background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504" y="5661248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ateral boundary conditions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boundary conditions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 from the 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forecasts at 3-h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intervals. 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16396" y="3091624"/>
            <a:ext cx="45271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scheme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Thompson</a:t>
            </a:r>
          </a:p>
          <a:p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oundary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scheme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Mellor–Yamada–</a:t>
            </a:r>
            <a:r>
              <a:rPr lang="en-US" altLang="zh-TW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Janjic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planetary</a:t>
            </a:r>
          </a:p>
          <a:p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Goddard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shortwave radiation scheme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4810695" y="6054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started </a:t>
            </a:r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0000 UTC 8May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24528" y="2175802"/>
            <a:ext cx="46583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has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levels in the vertical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the level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interval increasing from about 60m near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surface to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600m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50-hPa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top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-4900652" y="2291405"/>
                <a:ext cx="4629291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inner domain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a 0.8-km grid spacing is added using two-way nesting. </a:t>
                </a:r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domain is placed in the central United States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having 1441 </a:t>
                </a:r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1081 horizontal grid points.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the analyses in this study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based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the outputs of the fine-resolution </a:t>
                </a:r>
                <a:r>
                  <a:rPr lang="en-US" altLang="zh-TW" sz="14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0.8-km domain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00652" y="2291405"/>
                <a:ext cx="4629291" cy="1169551"/>
              </a:xfrm>
              <a:prstGeom prst="rect">
                <a:avLst/>
              </a:prstGeom>
              <a:blipFill rotWithShape="1">
                <a:blip r:embed="rId2"/>
                <a:stretch>
                  <a:fillRect l="-264" t="-521" b="-41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-4886512" y="1094563"/>
            <a:ext cx="4810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outer domain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model is configured the same way as the control run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SSEF (storm-scale ensemble forecasts ) carried out by the CAPS, which used a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domain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4-km grid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spacing covering most of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continental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336983" y="1239103"/>
                <a:ext cx="468594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 is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configured with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pair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two-way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nested grids having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4-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zh-TW" sz="14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0.8-km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(1441 </a:t>
                </a:r>
                <a14:m>
                  <m:oMath xmlns:m="http://schemas.openxmlformats.org/officeDocument/2006/math">
                    <m:r>
                      <a:rPr lang="en-US" altLang="zh-TW" sz="1200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1081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 points)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 size, respectively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983" y="1239103"/>
                <a:ext cx="4685947" cy="738664"/>
              </a:xfrm>
              <a:prstGeom prst="rect">
                <a:avLst/>
              </a:prstGeom>
              <a:blipFill rotWithShape="1">
                <a:blip r:embed="rId3"/>
                <a:stretch>
                  <a:fillRect l="-391" t="-826" r="-1042" b="-74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27608" r="58435" b="26107"/>
          <a:stretch/>
        </p:blipFill>
        <p:spPr bwMode="auto">
          <a:xfrm>
            <a:off x="395536" y="1484784"/>
            <a:ext cx="3931497" cy="290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8" t="27608" r="14461" b="26107"/>
          <a:stretch/>
        </p:blipFill>
        <p:spPr bwMode="auto">
          <a:xfrm>
            <a:off x="4519599" y="1484784"/>
            <a:ext cx="4457575" cy="290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48559" y="4561383"/>
            <a:ext cx="76638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analyses in this study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based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outputs of the fine-resolution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0.8-km domain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367936" y="346551"/>
            <a:ext cx="46859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real-data, convection-resolving simulation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using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ARW model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severe bow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 system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occurred over the central United States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8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2009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72016" y="775566"/>
            <a:ext cx="8495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real-data, convection-resolving simulation is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using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ARW model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 system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occurred over </a:t>
            </a:r>
            <a:r>
              <a:rPr lang="en-US" altLang="zh-TW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central United States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8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2009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4911786" y="551723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inner two-way nested grid was not spawned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until 1100 UTC </a:t>
            </a:r>
            <a:r>
              <a:rPr lang="en-US" altLang="zh-TW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is, about 3 h before the genesis of </a:t>
            </a:r>
            <a:r>
              <a:rPr lang="en-US" altLang="zh-TW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MVs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bowing system</a:t>
            </a:r>
            <a:r>
              <a:rPr lang="en-US" altLang="zh-TW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nested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 was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initialized using the 4-km forecast at that time.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8560" y="6237312"/>
            <a:ext cx="8828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inner two-way nested grid was not spawned until 1100 UTC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nested grid was initialized using the 4-km forecast at that time.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1"/>
            <a:ext cx="9144000" cy="57624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五邊形 3"/>
          <p:cNvSpPr/>
          <p:nvPr/>
        </p:nvSpPr>
        <p:spPr>
          <a:xfrm>
            <a:off x="0" y="0"/>
            <a:ext cx="1907704" cy="5486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72992" y="91378"/>
            <a:ext cx="144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line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experiment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odel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circulation and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 </a:t>
            </a:r>
            <a:r>
              <a:rPr lang="en-US" altLang="zh-TW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1416–1428 UTC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1436–1448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UTC</a:t>
            </a: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*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budget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Rear-inflow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parcel </a:t>
            </a: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b.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Prefrontal-inflow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parcel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conclusions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1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五邊形 4"/>
          <p:cNvSpPr/>
          <p:nvPr/>
        </p:nvSpPr>
        <p:spPr>
          <a:xfrm>
            <a:off x="0" y="0"/>
            <a:ext cx="1835696" cy="54868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5496" y="100805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 overview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0" t="17778" r="21667" b="45406"/>
          <a:stretch/>
        </p:blipFill>
        <p:spPr bwMode="auto">
          <a:xfrm>
            <a:off x="1259632" y="2526863"/>
            <a:ext cx="3247844" cy="27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5496" y="1836113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moved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southeastward and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organized into an MCS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western Kansas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0700UTC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A large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 echo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out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MCS over southwestern Missouri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1200 UTC.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349928" y="2757887"/>
            <a:ext cx="3647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general evolution of the bow echo is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reproduced well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WRF simulation, in spite of some timing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positioning errors </a:t>
            </a:r>
            <a:r>
              <a:rPr lang="en-US" altLang="zh-TW" sz="1400" dirty="0" smtClean="0">
                <a:solidFill>
                  <a:schemeClr val="accent1"/>
                </a:solidFill>
              </a:rPr>
              <a:t>(Fig</a:t>
            </a:r>
            <a:r>
              <a:rPr lang="en-US" altLang="zh-TW" sz="1400" dirty="0">
                <a:solidFill>
                  <a:schemeClr val="accent1"/>
                </a:solidFill>
              </a:rPr>
              <a:t>. </a:t>
            </a:r>
            <a:r>
              <a:rPr lang="en-US" altLang="zh-TW" sz="1400" dirty="0" smtClean="0">
                <a:solidFill>
                  <a:schemeClr val="accent1"/>
                </a:solidFill>
              </a:rPr>
              <a:t>1b)</a:t>
            </a:r>
            <a:r>
              <a:rPr lang="en-US" altLang="zh-TW" sz="1400" dirty="0" smtClean="0"/>
              <a:t>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349928" y="3711994"/>
            <a:ext cx="39277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Considering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the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range is more than 12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convective storms 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organization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after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initial condition time, 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and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interests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 are with the physical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rather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the exact prediction, such timing and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positioning errors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considered tolerable.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0" t="54376" r="21667" b="8808"/>
          <a:stretch/>
        </p:blipFill>
        <p:spPr bwMode="auto">
          <a:xfrm>
            <a:off x="4635236" y="2523701"/>
            <a:ext cx="3240360" cy="275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0" t="91121" r="21667" b="4508"/>
          <a:stretch/>
        </p:blipFill>
        <p:spPr bwMode="auto">
          <a:xfrm>
            <a:off x="3174892" y="5304097"/>
            <a:ext cx="2824568" cy="28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491880" y="2794163"/>
            <a:ext cx="10081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1239UTC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804248" y="2819563"/>
            <a:ext cx="10081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1430UTC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496" y="1197914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convective system of interest initially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from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scattered thunderstorms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northeastern Colorado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0300 UTC on 8 May 2009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00524" y="44624"/>
            <a:ext cx="3151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 echo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04" y="5858042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bowing system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maintained for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couple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hours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until about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1800 UTC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during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a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tornadoes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intense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derechoes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produced.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3000524" y="44624"/>
            <a:ext cx="3988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bow-apex 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MVs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9" t="65773" r="26667" b="27372"/>
          <a:stretch/>
        </p:blipFill>
        <p:spPr bwMode="auto">
          <a:xfrm>
            <a:off x="1077104" y="3092526"/>
            <a:ext cx="4070960" cy="30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五邊形 3"/>
          <p:cNvSpPr/>
          <p:nvPr/>
        </p:nvSpPr>
        <p:spPr>
          <a:xfrm>
            <a:off x="-6032" y="0"/>
            <a:ext cx="2129760" cy="54868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9464" y="100805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9" t="23618" r="49484" b="33491"/>
          <a:stretch/>
        </p:blipFill>
        <p:spPr bwMode="auto">
          <a:xfrm>
            <a:off x="665830" y="858289"/>
            <a:ext cx="2478482" cy="230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396536" y="1064474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 2. Composite reflectivity of simulated 8 May 2009 central U.S. bow echo at (a) 1415 UTC and (b) 1425 UTC.</a:t>
            </a: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Gray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 lines AB and CD mark the positions of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cross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sections shown in Fig. 3. The plotted domain is indicated in Fig. 1b.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4392488" y="648396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MVs that we focus on in this study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initially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an elongated positive vertical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 ahead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bow apex in the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,which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about 30 km</a:t>
            </a: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length and aligned parallel to the leading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 line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bow echo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(FIG2a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altLang="zh-TW" sz="1200" dirty="0"/>
              <a:t>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9440" r="48571" b="55881"/>
          <a:stretch/>
        </p:blipFill>
        <p:spPr bwMode="auto">
          <a:xfrm>
            <a:off x="35496" y="4172819"/>
            <a:ext cx="3033002" cy="187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45030" r="48571" b="19057"/>
          <a:stretch/>
        </p:blipFill>
        <p:spPr bwMode="auto">
          <a:xfrm>
            <a:off x="3052886" y="4148193"/>
            <a:ext cx="3046521" cy="195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80783" r="48571" b="14231"/>
          <a:stretch/>
        </p:blipFill>
        <p:spPr bwMode="auto">
          <a:xfrm>
            <a:off x="1259632" y="6067055"/>
            <a:ext cx="3744416" cy="29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9540552" y="4465283"/>
            <a:ext cx="4757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3. Vertical planes of vertical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(shading) and storm-relative wind (vectors)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(a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1415 UTC and (b) 1425 UTC. </a:t>
            </a:r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Positions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vertical planes are indicated in Fig. 2.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tick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marks are spaced 1.6 km apart (i.e., two horizontal grids).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4320480" y="1628800"/>
            <a:ext cx="415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Initially,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elongated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band was weak and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shallow, possessing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upward motion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(Fig. 3a).</a:t>
            </a:r>
            <a:endParaRPr lang="zh-TW" altLang="en-US" sz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68737" y="767901"/>
            <a:ext cx="9001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1415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42487" y="4216455"/>
            <a:ext cx="9001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1415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591277" y="4221088"/>
            <a:ext cx="9001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1425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4296000" y="2206605"/>
            <a:ext cx="4125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deepened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intensified very rapidly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encountering the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convective line around 1420 UTC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(Figs. 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 and 3b)</a:t>
            </a:r>
            <a:endParaRPr lang="zh-TW" altLang="en-US" sz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4279269" y="2764046"/>
            <a:ext cx="409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lower levels below 1km AGL, the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elongated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band evolved into three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vortices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labeled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Fig.3b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-4320480" y="3920637"/>
                <a:ext cx="415036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and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long-lived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persisting for more than 2 h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simulation. It developed a high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0.053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100 m AGL at 1451UTC (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 4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in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association with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damaging winds of over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/>
                        <a:cs typeface="Times New Roman" panose="02020603050405020304" pitchFamily="18" charset="0"/>
                      </a:rPr>
                      <m:t>m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 the surface (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shown).</a:t>
                </a: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20480" y="3920637"/>
                <a:ext cx="4150366" cy="1015663"/>
              </a:xfrm>
              <a:prstGeom prst="rect">
                <a:avLst/>
              </a:prstGeom>
              <a:blipFill rotWithShape="1">
                <a:blip r:embed="rId5"/>
                <a:stretch>
                  <a:fillRect b="-35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-4320480" y="4854865"/>
                <a:ext cx="4210526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zh-TW" sz="12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MVc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were </a:t>
                </a:r>
                <a:r>
                  <a:rPr lang="en-US" altLang="zh-TW" sz="1200" dirty="0" err="1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nondamaging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too weak to be identified as a ‘‘significant MV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’’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TW" sz="105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(As </a:t>
                </a:r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XXW15, ‘‘</a:t>
                </a:r>
                <a:r>
                  <a:rPr lang="en-US" altLang="zh-TW" sz="105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 MV</a:t>
                </a:r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’’ </a:t>
                </a:r>
                <a:r>
                  <a:rPr lang="en-US" altLang="zh-TW" sz="105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 defined </a:t>
                </a:r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a peak vertical </a:t>
                </a:r>
                <a:r>
                  <a:rPr lang="en-US" altLang="zh-TW" sz="105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0.035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050" i="1">
                            <a:solidFill>
                              <a:schemeClr val="accent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050" i="1">
                            <a:solidFill>
                              <a:schemeClr val="accent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050" i="1">
                            <a:solidFill>
                              <a:schemeClr val="accent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This relatively </a:t>
                </a:r>
                <a:r>
                  <a:rPr lang="en-US" altLang="zh-TW" sz="105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threshold </a:t>
                </a:r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en-US" altLang="zh-TW" sz="105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distinguish intense MVs </a:t>
                </a:r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many other </a:t>
                </a:r>
                <a:r>
                  <a:rPr lang="en-US" altLang="zh-TW" sz="105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MVs produced </a:t>
                </a:r>
                <a:r>
                  <a:rPr lang="en-US" altLang="zh-TW" sz="105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model</a:t>
                </a:r>
                <a:r>
                  <a:rPr lang="en-US" altLang="zh-TW" sz="105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.)</a:t>
                </a:r>
                <a:endParaRPr lang="zh-TW" altLang="en-US" sz="105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20480" y="4854865"/>
                <a:ext cx="4210526" cy="969496"/>
              </a:xfrm>
              <a:prstGeom prst="rect">
                <a:avLst/>
              </a:prstGeom>
              <a:blipFill rotWithShape="1">
                <a:blip r:embed="rId6"/>
                <a:stretch>
                  <a:fillRect b="-6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-4320480" y="5794744"/>
                <a:ext cx="421052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experienced a lifetime of about 1 h,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a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0.012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4).</a:t>
                </a:r>
                <a:endParaRPr lang="zh-TW" alt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20480" y="5794744"/>
                <a:ext cx="4210526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-4320480" y="6330158"/>
                <a:ext cx="432048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MVc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showed 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lowest intensity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shortest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lifetime (</a:t>
                </a:r>
                <a14:m>
                  <m:oMath xmlns:m="http://schemas.openxmlformats.org/officeDocument/2006/math">
                    <m:r>
                      <a:rPr lang="en-US" altLang="zh-TW" sz="12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12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min) among the three vortices so its evolution will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be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discussed further.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20480" y="6330158"/>
                <a:ext cx="4320480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846"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/>
          <p:cNvSpPr/>
          <p:nvPr/>
        </p:nvSpPr>
        <p:spPr>
          <a:xfrm>
            <a:off x="-2096376" y="169228"/>
            <a:ext cx="1800558" cy="369332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6" t="23619" r="26667" b="33950"/>
          <a:stretch/>
        </p:blipFill>
        <p:spPr bwMode="auto">
          <a:xfrm>
            <a:off x="3151185" y="858289"/>
            <a:ext cx="2491547" cy="229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3535649" y="803629"/>
            <a:ext cx="9001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1425 UTC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0" t="54376" r="21667" b="8808"/>
          <a:stretch/>
        </p:blipFill>
        <p:spPr bwMode="auto">
          <a:xfrm>
            <a:off x="5796136" y="601996"/>
            <a:ext cx="3240360" cy="275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63244" y="6322020"/>
            <a:ext cx="23300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Vertical </a:t>
            </a:r>
            <a:r>
              <a:rPr lang="en-US" altLang="zh-TW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: Storm-relative wind</a:t>
            </a:r>
            <a:endParaRPr lang="zh-TW" altLang="en-US" sz="1100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3347864" y="5714206"/>
            <a:ext cx="275154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5092191" y="6331594"/>
            <a:ext cx="540060" cy="2769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endParaRPr lang="zh-TW" altLang="en-US" sz="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673667" y="6352143"/>
            <a:ext cx="540060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endParaRPr lang="zh-TW" altLang="en-US"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396958" y="6353420"/>
            <a:ext cx="540060" cy="27699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MVc</a:t>
            </a:r>
            <a:endParaRPr lang="zh-TW" altLang="en-US" sz="1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/>
              <p:cNvSpPr/>
              <p:nvPr/>
            </p:nvSpPr>
            <p:spPr>
              <a:xfrm>
                <a:off x="6099407" y="3501008"/>
                <a:ext cx="2937089" cy="96180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TW" sz="1200" b="1" dirty="0" err="1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Lifetime : </a:t>
                </a:r>
                <a:r>
                  <a:rPr lang="en-US" altLang="zh-TW" sz="11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11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ore </a:t>
                </a:r>
                <a:r>
                  <a:rPr lang="en-US" altLang="zh-TW" sz="11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 </a:t>
                </a:r>
                <a:r>
                  <a:rPr lang="en-US" altLang="zh-TW" sz="11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altLang="zh-TW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eak vertical </a:t>
                </a:r>
                <a:r>
                  <a:rPr lang="en-US" altLang="zh-TW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100" b="1" i="1" u="sng" smtClean="0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100" b="1" i="1" u="sng" smtClean="0"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</a:t>
                </a:r>
                <a:r>
                  <a:rPr lang="en-US" altLang="zh-TW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altLang="zh-TW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AGL)</a:t>
                </a:r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TW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1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11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amaging </a:t>
                </a:r>
                <a:r>
                  <a:rPr lang="en-US" altLang="zh-TW" sz="11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winds of over </a:t>
                </a:r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14:m>
                  <m:oMath xmlns:m="http://schemas.openxmlformats.org/officeDocument/2006/math">
                    <m:r>
                      <a:rPr lang="en-US" altLang="zh-TW" sz="1100" b="1" i="0" u="sng" smtClean="0">
                        <a:latin typeface="Cambria Math"/>
                        <a:cs typeface="Times New Roman" panose="02020603050405020304" pitchFamily="18" charset="0"/>
                      </a:rPr>
                      <m:t>𝐦</m:t>
                    </m:r>
                    <m:sSup>
                      <m:sSupPr>
                        <m:ctrlP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 the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surface.</a:t>
                </a:r>
              </a:p>
            </p:txBody>
          </p:sp>
        </mc:Choice>
        <mc:Fallback xmlns="">
          <p:sp>
            <p:nvSpPr>
              <p:cNvPr id="37" name="矩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407" y="3501008"/>
                <a:ext cx="2937089" cy="961802"/>
              </a:xfrm>
              <a:prstGeom prst="rect">
                <a:avLst/>
              </a:prstGeom>
              <a:blipFill rotWithShape="1">
                <a:blip r:embed="rId10"/>
                <a:stretch>
                  <a:fillRect r="-412" b="-2469"/>
                </a:stretch>
              </a:blipFill>
              <a:ln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6098506" y="4637960"/>
                <a:ext cx="2937989" cy="63094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TW" sz="1200" b="1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TW" sz="1200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Lifetime : </a:t>
                </a:r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 </a:t>
                </a:r>
                <a:r>
                  <a:rPr lang="en-US" altLang="zh-TW" sz="11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altLang="zh-TW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eak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</a:t>
                </a:r>
                <a:r>
                  <a:rPr lang="en-US" altLang="zh-TW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100" b="1" i="1" u="sng"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m </a:t>
                </a:r>
                <a:r>
                  <a:rPr lang="en-US" altLang="zh-TW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AGL)</a:t>
                </a:r>
                <a:r>
                  <a:rPr lang="zh-TW" altLang="en-US" sz="1000" b="1" u="sng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000" b="1" u="sng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506" y="4637960"/>
                <a:ext cx="2937989" cy="630942"/>
              </a:xfrm>
              <a:prstGeom prst="rect">
                <a:avLst/>
              </a:prstGeom>
              <a:blipFill rotWithShape="1">
                <a:blip r:embed="rId11"/>
                <a:stretch>
                  <a:fillRect b="-4673"/>
                </a:stretch>
              </a:blipFill>
              <a:ln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40"/>
          <p:cNvSpPr/>
          <p:nvPr/>
        </p:nvSpPr>
        <p:spPr>
          <a:xfrm>
            <a:off x="251520" y="3317503"/>
            <a:ext cx="28674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 reflectivity</a:t>
            </a:r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Contours :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200m AGL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Ground-relative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winds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(at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 km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9396536" y="2071548"/>
                <a:ext cx="4176464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shown are ground-relative winds at 2.5 km AGL (pennant =25 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full barb =5 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and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200m AGL (contours).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(a), only the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2.5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plotted; while contours in (b) are for5.0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(solid) and -5.0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zh-TW" sz="12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(dashed). </a:t>
                </a:r>
              </a:p>
              <a:p>
                <a:endParaRPr lang="zh-TW" altLang="en-US" sz="1200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536" y="2071548"/>
                <a:ext cx="4176464" cy="138499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46"/>
              <p:cNvSpPr/>
              <p:nvPr/>
            </p:nvSpPr>
            <p:spPr>
              <a:xfrm>
                <a:off x="6098506" y="5440356"/>
                <a:ext cx="2937990" cy="754053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TW" sz="1200" b="1" dirty="0" smtClean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MVc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Lifetime : </a:t>
                </a:r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30 min</a:t>
                </a:r>
                <a:endParaRPr lang="en-US" altLang="zh-TW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eak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</a:t>
                </a:r>
                <a:r>
                  <a:rPr lang="en-US" altLang="zh-TW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100" b="1" i="1" u="sng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altLang="zh-TW" sz="11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900" b="1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900" b="1" i="1"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900" b="1" i="1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9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TW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(100 m AGL)</a:t>
                </a:r>
                <a:endParaRPr lang="zh-TW" altLang="en-US" sz="9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矩形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506" y="5440356"/>
                <a:ext cx="2937990" cy="75405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矩形 41"/>
          <p:cNvSpPr/>
          <p:nvPr/>
        </p:nvSpPr>
        <p:spPr>
          <a:xfrm>
            <a:off x="4975809" y="5712431"/>
            <a:ext cx="735570" cy="3343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4396957" y="5714206"/>
            <a:ext cx="463075" cy="33253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591277" y="5714206"/>
            <a:ext cx="704841" cy="3325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/>
          <p:cNvSpPr txBox="1"/>
          <p:nvPr/>
        </p:nvSpPr>
        <p:spPr>
          <a:xfrm>
            <a:off x="8101516" y="898586"/>
            <a:ext cx="100811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1430UTC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/>
      <p:bldP spid="34" grpId="0" animBg="1"/>
      <p:bldP spid="35" grpId="0" animBg="1"/>
      <p:bldP spid="36" grpId="0" animBg="1"/>
      <p:bldP spid="36" grpId="1" animBg="1"/>
      <p:bldP spid="37" grpId="0" animBg="1"/>
      <p:bldP spid="39" grpId="0" animBg="1"/>
      <p:bldP spid="47" grpId="0" animBg="1"/>
      <p:bldP spid="47" grpId="1" animBg="1"/>
      <p:bldP spid="42" grpId="0" animBg="1"/>
      <p:bldP spid="49" grpId="0" animBg="1"/>
      <p:bldP spid="49" grpId="1" animBg="1"/>
      <p:bldP spid="50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24572" r="44167" b="36381"/>
          <a:stretch/>
        </p:blipFill>
        <p:spPr bwMode="auto">
          <a:xfrm>
            <a:off x="2256656" y="1340768"/>
            <a:ext cx="4403576" cy="23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9324528" y="655576"/>
            <a:ext cx="244827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4. Time sequences of the maximum vertical </a:t>
            </a:r>
            <a:r>
              <a:rPr lang="en-US" altLang="zh-TW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100m 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AGL from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1415 to 1505 UTC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050" dirty="0"/>
              <a:t> </a:t>
            </a:r>
            <a:endParaRPr lang="zh-TW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29" r="21671" b="48095"/>
          <a:stretch/>
        </p:blipFill>
        <p:spPr bwMode="auto">
          <a:xfrm>
            <a:off x="6920" y="4187698"/>
            <a:ext cx="4464497" cy="169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9299663" y="4631070"/>
            <a:ext cx="276116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5. Evolution of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andMVb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(a) 1428 UTC, (b) 1435 UTC, (c) 1440 UTC, (d) 1445 UTC, (e) 1448 UTC, and (f) 1455 UTC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storm-relative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(vectors), vertical velocity (shading), and vertical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(contours) at 100m AGL are shown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lines represent the gust front position and are drawn manually.</a:t>
            </a:r>
            <a:endParaRPr lang="en-US" altLang="zh-TW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circles indicate the material circuits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CirB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CirA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examination.</a:t>
            </a:r>
            <a:endParaRPr lang="zh-TW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-4538403" y="1120406"/>
                <a:ext cx="453840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initial development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preceded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reached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0.01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100m AGL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1428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UTC, 7min earlier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4). </a:t>
                </a:r>
                <a:endParaRPr lang="en-US" altLang="zh-TW" sz="12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moved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away from </a:t>
                </a:r>
                <a:r>
                  <a:rPr lang="en-US" altLang="zh-TW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(and away from the bow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echo apex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exhibiting no appreciable upscale growth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5). </a:t>
                </a:r>
                <a:endParaRPr lang="en-US" altLang="zh-TW" sz="12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</a:t>
                </a:r>
                <a:r>
                  <a:rPr lang="en-US" altLang="zh-TW" sz="12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TW" sz="1200" b="1" dirty="0" err="1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fluctuated around 0.01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solidFill>
                              <a:schemeClr val="accent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solidFill>
                              <a:schemeClr val="accent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solidFill>
                              <a:schemeClr val="accent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Two more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peaks developed at 1445 and 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1502UTC (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 4). </a:t>
                </a:r>
                <a:r>
                  <a:rPr lang="en-US" altLang="zh-TW" sz="12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finally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decayed at about 1515 UTC (not shown).</a:t>
                </a:r>
                <a:endParaRPr lang="zh-TW" alt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38403" y="1120406"/>
                <a:ext cx="4538403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34" r="-403" b="-23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-4680520" y="2992882"/>
                <a:ext cx="46440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evolution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differed significantly from that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TW" sz="12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MVb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It stayed near the bow apex all the time and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developed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moderate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0.018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1438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UTC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4).</a:t>
                </a:r>
                <a:endParaRPr lang="zh-TW" alt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80520" y="2992882"/>
                <a:ext cx="4644008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394"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-4655090" y="363921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this time, the downdrafts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of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intensified and </a:t>
            </a: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 a northerly outflow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zh-TW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caused </a:t>
            </a: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elongated axis to rotate cyclonically with </a:t>
            </a:r>
            <a:r>
              <a:rPr lang="en-US" altLang="zh-TW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TW" sz="1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Figs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5b,c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Meanwhile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secondary vortex center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west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original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vortex center, leading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a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two-vortex-center structure (</a:t>
            </a:r>
            <a:r>
              <a:rPr lang="en-US" altLang="zh-TW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5c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-4655090" y="4631070"/>
                <a:ext cx="4572000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 the next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few minutes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downdrafts north of </a:t>
                </a:r>
                <a:r>
                  <a:rPr lang="en-US" altLang="zh-TW" sz="12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strengthened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again and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divided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into two parts. The western part moved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westward and dissipated rapidly (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 5d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while the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eastern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 of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grew into a more intense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mesovortex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1448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UTC (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 5e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with a vertical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vorticity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0.47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55090" y="4631070"/>
                <a:ext cx="4572000" cy="1015663"/>
              </a:xfrm>
              <a:prstGeom prst="rect">
                <a:avLst/>
              </a:prstGeom>
              <a:blipFill rotWithShape="1">
                <a:blip r:embed="rId7"/>
                <a:stretch>
                  <a:fillRect b="-4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-4655090" y="5583429"/>
                <a:ext cx="461857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strong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 of </a:t>
                </a:r>
                <a:r>
                  <a:rPr lang="en-US" altLang="zh-TW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MVa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maintained for about 6min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reached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 peak intensity of 0.053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1451UTC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4).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then weakened with time, accompanied by intrusion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downdrafts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into the vortex center </a:t>
                </a:r>
                <a:r>
                  <a:rPr lang="en-US" altLang="zh-TW" sz="1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(Fig. 5f).</a:t>
                </a:r>
                <a:endParaRPr lang="zh-TW" altLang="en-US" sz="1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55090" y="5583429"/>
                <a:ext cx="4618578" cy="830997"/>
              </a:xfrm>
              <a:prstGeom prst="rect">
                <a:avLst/>
              </a:prstGeom>
              <a:blipFill rotWithShape="1">
                <a:blip r:embed="rId8"/>
                <a:stretch>
                  <a:fillRect b="-51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>
            <a:off x="-4639879" y="275626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-4538403" y="79022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4645663" y="63110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studied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Trapp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Weisman (2003), </a:t>
            </a: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downdrafts were </a:t>
            </a:r>
            <a:r>
              <a:rPr lang="en-US" altLang="zh-TW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driven by </a:t>
            </a: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downward-directed pressure gradient force that </a:t>
            </a:r>
            <a:r>
              <a:rPr lang="en-US" altLang="zh-TW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dynamically </a:t>
            </a: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 by the intense low-level rotation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-1980728" y="267008"/>
            <a:ext cx="1800558" cy="369332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0" y="3656057"/>
            <a:ext cx="2368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200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51905" r="21705" b="11619"/>
          <a:stretch/>
        </p:blipFill>
        <p:spPr bwMode="auto">
          <a:xfrm>
            <a:off x="4427984" y="4193934"/>
            <a:ext cx="4433506" cy="16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5" t="15429" r="16786" b="11619"/>
          <a:stretch/>
        </p:blipFill>
        <p:spPr bwMode="auto">
          <a:xfrm>
            <a:off x="8890065" y="3943330"/>
            <a:ext cx="228171" cy="211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366494" y="4013302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1428UTC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878662" y="4011592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1435UTC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347864" y="4015338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1440UTC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788024" y="4005064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1445UTC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6271150" y="4015338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1448UTC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740352" y="4015338"/>
            <a:ext cx="821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1455UTC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51520" y="944117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sequences of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vertical </a:t>
            </a:r>
            <a:r>
              <a:rPr lang="en-US" altLang="zh-TW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MVa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MVb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(at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100m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AGL).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92688" y="6069196"/>
            <a:ext cx="310730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 : Vertical </a:t>
            </a:r>
            <a:r>
              <a:rPr lang="en-US" altLang="zh-TW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volecityty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(at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100m AGL) </a:t>
            </a:r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: Storm-relative wind (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100m AGL) </a:t>
            </a:r>
            <a:endParaRPr lang="en-US" altLang="zh-TW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Contours :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altLang="zh-TW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(at </a:t>
            </a:r>
            <a:r>
              <a:rPr lang="en-US" altLang="zh-TW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100m </a:t>
            </a:r>
            <a:r>
              <a:rPr lang="en-US" altLang="zh-TW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AGL) </a:t>
            </a:r>
            <a:endParaRPr lang="zh-TW" altLang="en-US" sz="1100" dirty="0"/>
          </a:p>
        </p:txBody>
      </p:sp>
      <p:sp>
        <p:nvSpPr>
          <p:cNvPr id="35" name="矩形 34"/>
          <p:cNvSpPr/>
          <p:nvPr/>
        </p:nvSpPr>
        <p:spPr>
          <a:xfrm>
            <a:off x="4499993" y="6181854"/>
            <a:ext cx="40324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 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 front 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position.</a:t>
            </a:r>
          </a:p>
          <a:p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circles </a:t>
            </a:r>
            <a:r>
              <a:rPr lang="en-US" altLang="zh-TW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circuits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CirB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CirA</a:t>
            </a:r>
            <a:r>
              <a:rPr lang="en-US" altLang="zh-TW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examination.</a:t>
            </a:r>
            <a:endParaRPr lang="zh-TW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2699792" y="2992882"/>
            <a:ext cx="1368152" cy="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4056514" y="2992882"/>
            <a:ext cx="0" cy="323165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V="1">
            <a:off x="3613478" y="1741994"/>
            <a:ext cx="2679752" cy="5939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3613478" y="1747933"/>
            <a:ext cx="0" cy="1568114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862375" y="1493978"/>
            <a:ext cx="2275214" cy="55659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接點 37"/>
          <p:cNvCxnSpPr/>
          <p:nvPr/>
        </p:nvCxnSpPr>
        <p:spPr>
          <a:xfrm>
            <a:off x="2740978" y="2750106"/>
            <a:ext cx="1614998" cy="6157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4345702" y="2750106"/>
            <a:ext cx="0" cy="565941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2740978" y="1746528"/>
            <a:ext cx="2335078" cy="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4942511" y="1493978"/>
            <a:ext cx="666642" cy="55659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5" name="直線接點 44"/>
          <p:cNvCxnSpPr/>
          <p:nvPr/>
        </p:nvCxnSpPr>
        <p:spPr>
          <a:xfrm>
            <a:off x="5087486" y="1776244"/>
            <a:ext cx="0" cy="1539803"/>
          </a:xfrm>
          <a:prstGeom prst="line">
            <a:avLst/>
          </a:prstGeom>
          <a:ln w="1905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五邊形 45"/>
          <p:cNvSpPr/>
          <p:nvPr/>
        </p:nvSpPr>
        <p:spPr>
          <a:xfrm>
            <a:off x="-6032" y="0"/>
            <a:ext cx="2129760" cy="54868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29464" y="100805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zh-TW" altLang="en-US" b="1" dirty="0"/>
          </a:p>
        </p:txBody>
      </p:sp>
      <p:sp>
        <p:nvSpPr>
          <p:cNvPr id="49" name="矩形 48"/>
          <p:cNvSpPr/>
          <p:nvPr/>
        </p:nvSpPr>
        <p:spPr>
          <a:xfrm>
            <a:off x="3000524" y="44624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bow-apex </a:t>
            </a:r>
            <a:r>
              <a: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MVs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728141" y="2814875"/>
                <a:ext cx="544765" cy="21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8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141" y="2814875"/>
                <a:ext cx="544765" cy="218201"/>
              </a:xfrm>
              <a:prstGeom prst="rect">
                <a:avLst/>
              </a:prstGeom>
              <a:blipFill rotWithShape="1">
                <a:blip r:embed="rId10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/>
              <p:cNvSpPr/>
              <p:nvPr/>
            </p:nvSpPr>
            <p:spPr>
              <a:xfrm>
                <a:off x="5395387" y="1556792"/>
                <a:ext cx="544765" cy="21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8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矩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387" y="1556792"/>
                <a:ext cx="544765" cy="218201"/>
              </a:xfrm>
              <a:prstGeom prst="rect">
                <a:avLst/>
              </a:prstGeom>
              <a:blipFill rotWithShape="1">
                <a:blip r:embed="rId11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 50"/>
              <p:cNvSpPr/>
              <p:nvPr/>
            </p:nvSpPr>
            <p:spPr>
              <a:xfrm>
                <a:off x="3162368" y="2561516"/>
                <a:ext cx="596061" cy="21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8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矩形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68" y="2561516"/>
                <a:ext cx="596061" cy="218201"/>
              </a:xfrm>
              <a:prstGeom prst="rect">
                <a:avLst/>
              </a:prstGeom>
              <a:blipFill rotWithShape="1"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/>
              <p:cNvSpPr/>
              <p:nvPr/>
            </p:nvSpPr>
            <p:spPr>
              <a:xfrm>
                <a:off x="2787807" y="1534295"/>
                <a:ext cx="544765" cy="21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8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8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矩形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807" y="1534295"/>
                <a:ext cx="544765" cy="218201"/>
              </a:xfrm>
              <a:prstGeom prst="rect">
                <a:avLst/>
              </a:prstGeom>
              <a:blipFill rotWithShape="1">
                <a:blip r:embed="rId14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69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4" grpId="0" animBg="1"/>
      <p:bldP spid="44" grpId="1" animBg="1"/>
      <p:bldP spid="6" grpId="0"/>
      <p:bldP spid="6" grpId="1"/>
      <p:bldP spid="50" grpId="0"/>
      <p:bldP spid="50" grpId="1"/>
      <p:bldP spid="51" grpId="0"/>
      <p:bldP spid="51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6935</TotalTime>
  <Words>7235</Words>
  <Application>Microsoft Office PowerPoint</Application>
  <PresentationFormat>如螢幕大小 (4:3)</PresentationFormat>
  <Paragraphs>762</Paragraphs>
  <Slides>43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Office 佈景主題</vt:lpstr>
      <vt:lpstr>The Genesis of Mesovortices  within a Real-Data Simulation of a Bow Echo System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End</vt:lpstr>
      <vt:lpstr>Derechoes</vt:lpstr>
      <vt:lpstr>PowerPoint 簡報</vt:lpstr>
      <vt:lpstr>虛溫（：Tv） </vt:lpstr>
      <vt:lpstr>Stokes’ theorem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su2ray</dc:creator>
  <cp:lastModifiedBy>su2ray</cp:lastModifiedBy>
  <cp:revision>307</cp:revision>
  <cp:lastPrinted>2015-10-15T03:15:17Z</cp:lastPrinted>
  <dcterms:created xsi:type="dcterms:W3CDTF">2015-09-30T07:55:40Z</dcterms:created>
  <dcterms:modified xsi:type="dcterms:W3CDTF">2015-10-15T03:49:51Z</dcterms:modified>
</cp:coreProperties>
</file>