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7" r:id="rId12"/>
    <p:sldId id="272" r:id="rId13"/>
    <p:sldId id="271" r:id="rId14"/>
    <p:sldId id="276" r:id="rId15"/>
    <p:sldId id="274" r:id="rId16"/>
    <p:sldId id="275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8BA30-2365-4506-8900-44F02EBEBEE7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93C3F-2DDB-4DA6-828B-BAA5C07FCD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93C3F-2DDB-4DA6-828B-BAA5C07FCD9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F7E7-B44F-42D0-9526-659BD2099D58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CAF1-48A4-4E8B-9114-7A811ABAE4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F7E7-B44F-42D0-9526-659BD2099D58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CAF1-48A4-4E8B-9114-7A811ABAE4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F7E7-B44F-42D0-9526-659BD2099D58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CAF1-48A4-4E8B-9114-7A811ABAE4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F7E7-B44F-42D0-9526-659BD2099D58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CAF1-48A4-4E8B-9114-7A811ABAE4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F7E7-B44F-42D0-9526-659BD2099D58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CAF1-48A4-4E8B-9114-7A811ABAE4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F7E7-B44F-42D0-9526-659BD2099D58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CAF1-48A4-4E8B-9114-7A811ABAE4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F7E7-B44F-42D0-9526-659BD2099D58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CAF1-48A4-4E8B-9114-7A811ABAE4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F7E7-B44F-42D0-9526-659BD2099D58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CAF1-48A4-4E8B-9114-7A811ABAE4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F7E7-B44F-42D0-9526-659BD2099D58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CAF1-48A4-4E8B-9114-7A811ABAE4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F7E7-B44F-42D0-9526-659BD2099D58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CAF1-48A4-4E8B-9114-7A811ABAE4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F7E7-B44F-42D0-9526-659BD2099D58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FCAF1-48A4-4E8B-9114-7A811ABAE4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CF7E7-B44F-42D0-9526-659BD2099D58}" type="datetimeFigureOut">
              <a:rPr lang="zh-TW" altLang="en-US" smtClean="0"/>
              <a:pPr/>
              <a:t>2015/10/30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FCAF1-48A4-4E8B-9114-7A811ABAE4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5.png"/><Relationship Id="rId7" Type="http://schemas.openxmlformats.org/officeDocument/2006/relationships/image" Target="../media/image38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26.png"/><Relationship Id="rId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3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5.png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Improvement </a:t>
            </a:r>
            <a:r>
              <a:rPr lang="en-US" altLang="zh-TW" dirty="0"/>
              <a:t>of </a:t>
            </a:r>
            <a:r>
              <a:rPr lang="en-US" altLang="zh-TW" dirty="0" err="1"/>
              <a:t>orographic</a:t>
            </a:r>
            <a:r>
              <a:rPr lang="en-US" altLang="zh-TW" dirty="0"/>
              <a:t> gravity wave parameterization using a </a:t>
            </a:r>
            <a:r>
              <a:rPr lang="en-US" altLang="zh-TW" dirty="0" err="1"/>
              <a:t>mesoscale</a:t>
            </a:r>
            <a:r>
              <a:rPr lang="en-US" altLang="zh-TW" dirty="0"/>
              <a:t> gravity wave model. 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Kim, Y.-J., and A. Arakawa, 1995 @ </a:t>
            </a:r>
            <a:br>
              <a:rPr lang="en-US" altLang="zh-TW" dirty="0" smtClean="0"/>
            </a:br>
            <a:r>
              <a:rPr lang="en-US" altLang="zh-TW" i="1" dirty="0" smtClean="0"/>
              <a:t>J. Atmos. Sci.</a:t>
            </a:r>
            <a:r>
              <a:rPr lang="en-US" altLang="zh-TW" dirty="0" smtClean="0"/>
              <a:t>, </a:t>
            </a:r>
            <a:r>
              <a:rPr lang="en-US" altLang="zh-TW" b="1" dirty="0" smtClean="0"/>
              <a:t>52</a:t>
            </a:r>
            <a:r>
              <a:rPr lang="en-US" altLang="zh-TW" dirty="0" smtClean="0"/>
              <a:t>, 1875–1902.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1" y="-27384"/>
            <a:ext cx="8712968" cy="1008112"/>
          </a:xfrm>
        </p:spPr>
        <p:txBody>
          <a:bodyPr>
            <a:normAutofit fontScale="90000"/>
          </a:bodyPr>
          <a:lstStyle/>
          <a:p>
            <a:r>
              <a:rPr lang="en-US" altLang="zh-TW" sz="4000" dirty="0" smtClean="0"/>
              <a:t>Parameterization of </a:t>
            </a:r>
            <a:r>
              <a:rPr lang="en-US" altLang="zh-TW" sz="4000" dirty="0" err="1" smtClean="0"/>
              <a:t>orographic</a:t>
            </a:r>
            <a:r>
              <a:rPr lang="en-US" altLang="zh-TW" sz="4000" dirty="0" smtClean="0"/>
              <a:t> </a:t>
            </a:r>
            <a:br>
              <a:rPr lang="en-US" altLang="zh-TW" sz="4000" dirty="0" smtClean="0"/>
            </a:br>
            <a:r>
              <a:rPr lang="en-US" altLang="zh-TW" sz="4000" dirty="0" smtClean="0"/>
              <a:t>gravity waves (</a:t>
            </a:r>
            <a:r>
              <a:rPr lang="el-GR" altLang="zh-TW" sz="4000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altLang="zh-TW" sz="4000" dirty="0" smtClean="0"/>
              <a:t>)</a:t>
            </a:r>
            <a:endParaRPr lang="zh-TW" altLang="en-US" sz="2900" dirty="0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632668"/>
            <a:ext cx="3154680" cy="38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24744"/>
            <a:ext cx="4114800" cy="1840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0724" y="4869160"/>
            <a:ext cx="5097780" cy="1988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39" y="2299722"/>
            <a:ext cx="3989070" cy="69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群組 19"/>
          <p:cNvGrpSpPr/>
          <p:nvPr/>
        </p:nvGrpSpPr>
        <p:grpSpPr>
          <a:xfrm>
            <a:off x="251520" y="3068960"/>
            <a:ext cx="8640960" cy="1728192"/>
            <a:chOff x="251520" y="2996952"/>
            <a:chExt cx="8640960" cy="1728192"/>
          </a:xfrm>
        </p:grpSpPr>
        <p:pic>
          <p:nvPicPr>
            <p:cNvPr id="22537" name="Picture 9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1520" y="3034977"/>
              <a:ext cx="2674937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向右箭號 16"/>
            <p:cNvSpPr/>
            <p:nvPr/>
          </p:nvSpPr>
          <p:spPr>
            <a:xfrm>
              <a:off x="467544" y="3789040"/>
              <a:ext cx="1584176" cy="86409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err="1" smtClean="0"/>
                <a:t>Ri</a:t>
              </a:r>
              <a:r>
                <a:rPr lang="en-US" altLang="zh-TW" dirty="0" smtClean="0"/>
                <a:t> &lt; 0.25</a:t>
              </a:r>
              <a:endParaRPr lang="zh-TW" altLang="en-US" dirty="0"/>
            </a:p>
          </p:txBody>
        </p:sp>
        <p:pic>
          <p:nvPicPr>
            <p:cNvPr id="22538" name="Picture 10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051720" y="4063033"/>
              <a:ext cx="6800850" cy="446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矩形 18"/>
            <p:cNvSpPr/>
            <p:nvPr/>
          </p:nvSpPr>
          <p:spPr>
            <a:xfrm>
              <a:off x="251520" y="2996952"/>
              <a:ext cx="8640960" cy="1728192"/>
            </a:xfrm>
            <a:prstGeom prst="rect">
              <a:avLst/>
            </a:prstGeom>
            <a:noFill/>
            <a:ln w="31750"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3" name="左大括弧 12"/>
          <p:cNvSpPr/>
          <p:nvPr/>
        </p:nvSpPr>
        <p:spPr>
          <a:xfrm>
            <a:off x="3635896" y="5301208"/>
            <a:ext cx="360040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>
            <a:off x="3347864" y="5705492"/>
            <a:ext cx="21602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17989" y="44624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重力波拖曳參數化方案介紹</a:t>
            </a:r>
            <a:endParaRPr lang="zh-TW" altLang="en-US" b="1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877272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Richardson number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US" altLang="zh-TW" sz="2800" i="1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Ri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及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wave bulk Richardson number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US" altLang="zh-TW" sz="2800" i="1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Ri</a:t>
            </a:r>
            <a:r>
              <a:rPr lang="en-US" altLang="zh-TW" sz="28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*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）可判定重力波傳遞過程：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zh-TW" sz="2400" b="1" i="1" dirty="0" err="1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Ri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&lt; 0.25</a:t>
            </a:r>
            <a:r>
              <a:rPr lang="zh-TW" altLang="en-US" sz="2400" b="1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之大氣垂直不穩定條件下，重力波無法向上傳送，並產生破碎現象，造成動量通量於垂直方向遞減形成拖曳作用而減緩流場速度；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24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zh-TW" sz="2400" b="1" i="1" dirty="0" err="1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Ri</a:t>
            </a:r>
            <a:r>
              <a:rPr lang="en-US" altLang="zh-TW" sz="2400" b="1" i="1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&gt; 0.25, </a:t>
            </a:r>
            <a:r>
              <a:rPr lang="en-US" altLang="zh-TW" sz="2400" b="1" i="1" dirty="0" err="1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Ri</a:t>
            </a:r>
            <a:r>
              <a:rPr lang="en-US" altLang="zh-TW" sz="2400" b="1" i="1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*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&lt; 0.25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之環境下，部分重力波被擾動吸收，上傳通量減小，產生拖曳作用；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24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zh-TW" sz="2400" b="1" i="1" dirty="0" err="1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Ri</a:t>
            </a:r>
            <a:r>
              <a:rPr lang="en-US" altLang="zh-TW" sz="2400" b="1" i="1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&gt; 0.25, </a:t>
            </a:r>
            <a:r>
              <a:rPr lang="en-US" altLang="zh-TW" sz="2400" b="1" i="1" dirty="0" err="1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Ri</a:t>
            </a:r>
            <a:r>
              <a:rPr lang="en-US" altLang="zh-TW" sz="2400" b="1" i="1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*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&gt; 0.25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大氣垂直穩定條件下，重力波始能向上傳遞，且能量不變。</a:t>
            </a:r>
            <a:endParaRPr lang="en-US" altLang="zh-TW" sz="2400" dirty="0" smtClean="0">
              <a:solidFill>
                <a:srgbClr val="0000FF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916208" y="1808976"/>
            <a:ext cx="7920000" cy="147732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1105248" y="2803133"/>
            <a:ext cx="34339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其中，</a:t>
            </a:r>
            <a:r>
              <a:rPr lang="en-US" altLang="zh-TW" sz="16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u</a:t>
            </a:r>
            <a:r>
              <a:rPr lang="zh-TW" altLang="en-US" sz="16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及</a:t>
            </a:r>
            <a:r>
              <a:rPr lang="en-US" altLang="zh-TW" sz="16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</a:t>
            </a:r>
            <a:r>
              <a:rPr lang="zh-TW" altLang="en-US" sz="16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分別為</a:t>
            </a:r>
            <a:r>
              <a:rPr lang="en-US" altLang="zh-TW" sz="16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lang="zh-TW" altLang="en-US" sz="16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及</a:t>
            </a:r>
            <a:r>
              <a:rPr lang="en-US" altLang="zh-TW" sz="16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y</a:t>
            </a:r>
            <a:r>
              <a:rPr lang="zh-TW" altLang="en-US" sz="16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分量的風場。</a:t>
            </a:r>
            <a:endParaRPr lang="zh-TW" altLang="en-US" sz="1600" b="1" dirty="0">
              <a:solidFill>
                <a:srgbClr val="0000FF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546956" y="2803133"/>
            <a:ext cx="3555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參考</a:t>
            </a:r>
            <a:r>
              <a:rPr lang="en-US" altLang="zh-TW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Kim and Arakawa (1995)</a:t>
            </a:r>
            <a:r>
              <a:rPr lang="zh-TW" altLang="en-US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之</a:t>
            </a:r>
            <a:r>
              <a:rPr lang="en-US" altLang="zh-TW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(11)</a:t>
            </a:r>
            <a:r>
              <a:rPr lang="zh-TW" altLang="en-US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式</a:t>
            </a:r>
            <a:endParaRPr lang="zh-TW" altLang="en-US" sz="16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916209" y="3357136"/>
            <a:ext cx="7920000" cy="12600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lIns="0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5569034" y="3429146"/>
            <a:ext cx="32688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其中，</a:t>
            </a:r>
            <a:r>
              <a:rPr lang="el-GR" altLang="zh-TW" sz="16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δ</a:t>
            </a:r>
            <a:r>
              <a:rPr lang="en-US" altLang="zh-TW" sz="16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</a:t>
            </a:r>
            <a:r>
              <a:rPr lang="zh-TW" altLang="en-US" sz="16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為波之振幅，</a:t>
            </a:r>
            <a:r>
              <a:rPr lang="en-US" altLang="zh-TW" sz="16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u</a:t>
            </a:r>
            <a:r>
              <a:rPr lang="en-US" altLang="zh-TW" sz="16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+</a:t>
            </a:r>
            <a:r>
              <a:rPr lang="zh-TW" altLang="en-US" sz="16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為風速，</a:t>
            </a:r>
            <a:r>
              <a:rPr lang="en-US" altLang="zh-TW" sz="16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altLang="zh-TW" sz="16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zh-TW" altLang="en-US" sz="16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　　　</a:t>
            </a:r>
            <a:r>
              <a:rPr lang="en-US" altLang="zh-TW" sz="1600" i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zh-TW" altLang="en-US" sz="1600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為</a:t>
            </a:r>
            <a:r>
              <a:rPr lang="en-US" altLang="zh-TW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Brunt-</a:t>
            </a:r>
            <a:r>
              <a:rPr lang="en-US" altLang="zh-TW" sz="1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Vaisäla</a:t>
            </a:r>
            <a:r>
              <a:rPr lang="en-US" altLang="zh-TW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frequency</a:t>
            </a:r>
            <a:r>
              <a:rPr lang="en-US" altLang="zh-TW" sz="1600" dirty="0" smtClean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altLang="zh-TW" sz="1600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zh-TW" altLang="en-US" sz="1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各變數於模式垂直</a:t>
            </a:r>
            <a:r>
              <a:rPr lang="en-US" altLang="zh-TW" sz="1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altLang="zh-TW" sz="1600" b="1" i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</a:t>
            </a:r>
            <a:r>
              <a:rPr lang="en-US" altLang="zh-TW" sz="1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+1/2)</a:t>
            </a:r>
            <a:r>
              <a:rPr lang="zh-TW" altLang="en-US" sz="1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層之計算</a:t>
            </a:r>
            <a:endParaRPr lang="zh-TW" altLang="en-US" sz="16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182085" y="4271754"/>
            <a:ext cx="41729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參考</a:t>
            </a:r>
            <a:r>
              <a:rPr lang="zh-TW" altLang="en-US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蕭</a:t>
            </a:r>
            <a:r>
              <a:rPr lang="en-US" altLang="zh-TW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(1995)</a:t>
            </a:r>
            <a:r>
              <a:rPr lang="zh-TW" altLang="en-US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之</a:t>
            </a:r>
            <a:r>
              <a:rPr lang="en-US" altLang="zh-TW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(7)</a:t>
            </a:r>
            <a:r>
              <a:rPr lang="zh-TW" altLang="en-US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式</a:t>
            </a:r>
            <a:r>
              <a:rPr lang="zh-TW" altLang="en-US" sz="160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及</a:t>
            </a:r>
            <a:r>
              <a:rPr lang="zh-TW" altLang="en-US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戴與洪</a:t>
            </a:r>
            <a:r>
              <a:rPr lang="en-US" altLang="zh-TW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(2012)</a:t>
            </a:r>
            <a:r>
              <a:rPr lang="zh-TW" altLang="en-US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之</a:t>
            </a:r>
            <a:r>
              <a:rPr lang="en-US" altLang="zh-TW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(2.7)</a:t>
            </a:r>
            <a:r>
              <a:rPr lang="zh-TW" altLang="en-US" sz="1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式</a:t>
            </a:r>
            <a:endParaRPr lang="zh-TW" altLang="en-US" sz="16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982106" y="1844824"/>
          <a:ext cx="4819650" cy="963612"/>
        </p:xfrm>
        <a:graphic>
          <a:graphicData uri="http://schemas.openxmlformats.org/presentationml/2006/ole">
            <p:oleObj spid="_x0000_s29698" name="方程式" r:id="rId3" imgW="2628900" imgH="48260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916209" y="3335650"/>
          <a:ext cx="4677508" cy="914400"/>
        </p:xfrm>
        <a:graphic>
          <a:graphicData uri="http://schemas.openxmlformats.org/presentationml/2006/ole">
            <p:oleObj spid="_x0000_s29699" name="方程式" r:id="rId4" imgW="25400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0927" y="303040"/>
            <a:ext cx="5577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i="1" dirty="0" err="1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Ri</a:t>
            </a:r>
            <a:r>
              <a:rPr lang="en-US" altLang="zh-TW" sz="2400" b="1" i="1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&gt; 0.25, </a:t>
            </a:r>
            <a:r>
              <a:rPr lang="en-US" altLang="zh-TW" sz="2400" b="1" i="1" dirty="0" err="1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Ri</a:t>
            </a:r>
            <a:r>
              <a:rPr lang="en-US" altLang="zh-TW" sz="2400" b="1" i="1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*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&gt; 0.25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大氣垂直穩定條件下</a:t>
            </a:r>
            <a:endParaRPr lang="zh-TW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450927" y="4077073"/>
            <a:ext cx="4804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i="1" dirty="0" err="1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Ri</a:t>
            </a:r>
            <a:r>
              <a:rPr lang="en-US" altLang="zh-TW" sz="2400" b="1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&lt; 0.25</a:t>
            </a:r>
            <a:r>
              <a:rPr lang="zh-TW" altLang="en-US" sz="2400" b="1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之大氣垂直不穩定條件下</a:t>
            </a:r>
            <a:endParaRPr lang="zh-TW" altLang="en-US" sz="2400" dirty="0"/>
          </a:p>
        </p:txBody>
      </p:sp>
      <p:sp>
        <p:nvSpPr>
          <p:cNvPr id="18" name="手繪多邊形 17"/>
          <p:cNvSpPr/>
          <p:nvPr/>
        </p:nvSpPr>
        <p:spPr>
          <a:xfrm>
            <a:off x="450927" y="1340768"/>
            <a:ext cx="2392881" cy="1208690"/>
          </a:xfrm>
          <a:custGeom>
            <a:avLst/>
            <a:gdLst>
              <a:gd name="connsiteX0" fmla="*/ 0 w 1545021"/>
              <a:gd name="connsiteY0" fmla="*/ 1185042 h 1208690"/>
              <a:gd name="connsiteX1" fmla="*/ 315310 w 1545021"/>
              <a:gd name="connsiteY1" fmla="*/ 995855 h 1208690"/>
              <a:gd name="connsiteX2" fmla="*/ 740979 w 1545021"/>
              <a:gd name="connsiteY2" fmla="*/ 2628 h 1208690"/>
              <a:gd name="connsiteX3" fmla="*/ 1229710 w 1545021"/>
              <a:gd name="connsiteY3" fmla="*/ 1011621 h 1208690"/>
              <a:gd name="connsiteX4" fmla="*/ 1529255 w 1545021"/>
              <a:gd name="connsiteY4" fmla="*/ 1185042 h 1208690"/>
              <a:gd name="connsiteX5" fmla="*/ 1529255 w 1545021"/>
              <a:gd name="connsiteY5" fmla="*/ 1185042 h 1208690"/>
              <a:gd name="connsiteX6" fmla="*/ 1545021 w 1545021"/>
              <a:gd name="connsiteY6" fmla="*/ 1185042 h 120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5021" h="1208690">
                <a:moveTo>
                  <a:pt x="0" y="1185042"/>
                </a:moveTo>
                <a:cubicBezTo>
                  <a:pt x="95907" y="1188983"/>
                  <a:pt x="191814" y="1192924"/>
                  <a:pt x="315310" y="995855"/>
                </a:cubicBezTo>
                <a:cubicBezTo>
                  <a:pt x="438806" y="798786"/>
                  <a:pt x="588579" y="0"/>
                  <a:pt x="740979" y="2628"/>
                </a:cubicBezTo>
                <a:cubicBezTo>
                  <a:pt x="893379" y="5256"/>
                  <a:pt x="1098331" y="814552"/>
                  <a:pt x="1229710" y="1011621"/>
                </a:cubicBezTo>
                <a:cubicBezTo>
                  <a:pt x="1361089" y="1208690"/>
                  <a:pt x="1529255" y="1185042"/>
                  <a:pt x="1529255" y="1185042"/>
                </a:cubicBezTo>
                <a:lnTo>
                  <a:pt x="1529255" y="1185042"/>
                </a:lnTo>
                <a:lnTo>
                  <a:pt x="1545021" y="1185042"/>
                </a:lnTo>
              </a:path>
            </a:pathLst>
          </a:custGeom>
          <a:solidFill>
            <a:schemeClr val="bg1">
              <a:lumMod val="75000"/>
            </a:schemeClr>
          </a:solidFill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384458" y="2204864"/>
            <a:ext cx="465282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583865" y="3385796"/>
            <a:ext cx="558339" cy="25922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1115616" y="3347700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/>
              <a:t>地形重力波</a:t>
            </a:r>
            <a:endParaRPr lang="zh-TW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2937345" y="334770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/>
              <a:t>流場通量</a:t>
            </a:r>
            <a:endParaRPr lang="zh-TW" altLang="en-US" dirty="0"/>
          </a:p>
        </p:txBody>
      </p:sp>
      <p:cxnSp>
        <p:nvCxnSpPr>
          <p:cNvPr id="36" name="直線單箭頭接點 35"/>
          <p:cNvCxnSpPr/>
          <p:nvPr/>
        </p:nvCxnSpPr>
        <p:spPr>
          <a:xfrm>
            <a:off x="2843808" y="2780928"/>
            <a:ext cx="531751" cy="0"/>
          </a:xfrm>
          <a:prstGeom prst="straightConnector1">
            <a:avLst/>
          </a:prstGeom>
          <a:ln w="190500">
            <a:solidFill>
              <a:schemeClr val="tx1"/>
            </a:solidFill>
            <a:tailEnd type="stealth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>
            <a:off x="5901379" y="2780928"/>
            <a:ext cx="531751" cy="0"/>
          </a:xfrm>
          <a:prstGeom prst="straightConnector1">
            <a:avLst/>
          </a:prstGeom>
          <a:ln w="190500">
            <a:solidFill>
              <a:schemeClr val="tx1"/>
            </a:solidFill>
            <a:tailEnd type="stealth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手繪多邊形 40"/>
          <p:cNvSpPr/>
          <p:nvPr/>
        </p:nvSpPr>
        <p:spPr>
          <a:xfrm>
            <a:off x="3442028" y="1340768"/>
            <a:ext cx="2392881" cy="1208690"/>
          </a:xfrm>
          <a:custGeom>
            <a:avLst/>
            <a:gdLst>
              <a:gd name="connsiteX0" fmla="*/ 0 w 1545021"/>
              <a:gd name="connsiteY0" fmla="*/ 1185042 h 1208690"/>
              <a:gd name="connsiteX1" fmla="*/ 315310 w 1545021"/>
              <a:gd name="connsiteY1" fmla="*/ 995855 h 1208690"/>
              <a:gd name="connsiteX2" fmla="*/ 740979 w 1545021"/>
              <a:gd name="connsiteY2" fmla="*/ 2628 h 1208690"/>
              <a:gd name="connsiteX3" fmla="*/ 1229710 w 1545021"/>
              <a:gd name="connsiteY3" fmla="*/ 1011621 h 1208690"/>
              <a:gd name="connsiteX4" fmla="*/ 1529255 w 1545021"/>
              <a:gd name="connsiteY4" fmla="*/ 1185042 h 1208690"/>
              <a:gd name="connsiteX5" fmla="*/ 1529255 w 1545021"/>
              <a:gd name="connsiteY5" fmla="*/ 1185042 h 1208690"/>
              <a:gd name="connsiteX6" fmla="*/ 1545021 w 1545021"/>
              <a:gd name="connsiteY6" fmla="*/ 1185042 h 120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5021" h="1208690">
                <a:moveTo>
                  <a:pt x="0" y="1185042"/>
                </a:moveTo>
                <a:cubicBezTo>
                  <a:pt x="95907" y="1188983"/>
                  <a:pt x="191814" y="1192924"/>
                  <a:pt x="315310" y="995855"/>
                </a:cubicBezTo>
                <a:cubicBezTo>
                  <a:pt x="438806" y="798786"/>
                  <a:pt x="588579" y="0"/>
                  <a:pt x="740979" y="2628"/>
                </a:cubicBezTo>
                <a:cubicBezTo>
                  <a:pt x="893379" y="5256"/>
                  <a:pt x="1098331" y="814552"/>
                  <a:pt x="1229710" y="1011621"/>
                </a:cubicBezTo>
                <a:cubicBezTo>
                  <a:pt x="1361089" y="1208690"/>
                  <a:pt x="1529255" y="1185042"/>
                  <a:pt x="1529255" y="1185042"/>
                </a:cubicBezTo>
                <a:lnTo>
                  <a:pt x="1529255" y="1185042"/>
                </a:lnTo>
                <a:lnTo>
                  <a:pt x="1545021" y="1185042"/>
                </a:lnTo>
              </a:path>
            </a:pathLst>
          </a:custGeom>
          <a:solidFill>
            <a:schemeClr val="bg1">
              <a:lumMod val="75000"/>
            </a:schemeClr>
          </a:solidFill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手繪多邊形 41"/>
          <p:cNvSpPr/>
          <p:nvPr/>
        </p:nvSpPr>
        <p:spPr>
          <a:xfrm>
            <a:off x="6499599" y="1340768"/>
            <a:ext cx="2392881" cy="1208690"/>
          </a:xfrm>
          <a:custGeom>
            <a:avLst/>
            <a:gdLst>
              <a:gd name="connsiteX0" fmla="*/ 0 w 1545021"/>
              <a:gd name="connsiteY0" fmla="*/ 1185042 h 1208690"/>
              <a:gd name="connsiteX1" fmla="*/ 315310 w 1545021"/>
              <a:gd name="connsiteY1" fmla="*/ 995855 h 1208690"/>
              <a:gd name="connsiteX2" fmla="*/ 740979 w 1545021"/>
              <a:gd name="connsiteY2" fmla="*/ 2628 h 1208690"/>
              <a:gd name="connsiteX3" fmla="*/ 1229710 w 1545021"/>
              <a:gd name="connsiteY3" fmla="*/ 1011621 h 1208690"/>
              <a:gd name="connsiteX4" fmla="*/ 1529255 w 1545021"/>
              <a:gd name="connsiteY4" fmla="*/ 1185042 h 1208690"/>
              <a:gd name="connsiteX5" fmla="*/ 1529255 w 1545021"/>
              <a:gd name="connsiteY5" fmla="*/ 1185042 h 1208690"/>
              <a:gd name="connsiteX6" fmla="*/ 1545021 w 1545021"/>
              <a:gd name="connsiteY6" fmla="*/ 1185042 h 120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5021" h="1208690">
                <a:moveTo>
                  <a:pt x="0" y="1185042"/>
                </a:moveTo>
                <a:cubicBezTo>
                  <a:pt x="95907" y="1188983"/>
                  <a:pt x="191814" y="1192924"/>
                  <a:pt x="315310" y="995855"/>
                </a:cubicBezTo>
                <a:cubicBezTo>
                  <a:pt x="438806" y="798786"/>
                  <a:pt x="588579" y="0"/>
                  <a:pt x="740979" y="2628"/>
                </a:cubicBezTo>
                <a:cubicBezTo>
                  <a:pt x="893379" y="5256"/>
                  <a:pt x="1098331" y="814552"/>
                  <a:pt x="1229710" y="1011621"/>
                </a:cubicBezTo>
                <a:cubicBezTo>
                  <a:pt x="1361089" y="1208690"/>
                  <a:pt x="1529255" y="1185042"/>
                  <a:pt x="1529255" y="1185042"/>
                </a:cubicBezTo>
                <a:lnTo>
                  <a:pt x="1529255" y="1185042"/>
                </a:lnTo>
                <a:lnTo>
                  <a:pt x="1545021" y="1185042"/>
                </a:lnTo>
              </a:path>
            </a:pathLst>
          </a:custGeom>
          <a:solidFill>
            <a:schemeClr val="bg1">
              <a:lumMod val="75000"/>
            </a:schemeClr>
          </a:solidFill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橢圓 42"/>
          <p:cNvSpPr/>
          <p:nvPr/>
        </p:nvSpPr>
        <p:spPr>
          <a:xfrm>
            <a:off x="357871" y="1844824"/>
            <a:ext cx="558339" cy="3110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橢圓 43"/>
          <p:cNvSpPr/>
          <p:nvPr/>
        </p:nvSpPr>
        <p:spPr>
          <a:xfrm rot="-2700000">
            <a:off x="3705542" y="1775375"/>
            <a:ext cx="465282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橢圓 44"/>
          <p:cNvSpPr/>
          <p:nvPr/>
        </p:nvSpPr>
        <p:spPr>
          <a:xfrm rot="-2700000">
            <a:off x="3595093" y="1365050"/>
            <a:ext cx="558339" cy="3110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橢圓 45"/>
          <p:cNvSpPr/>
          <p:nvPr/>
        </p:nvSpPr>
        <p:spPr>
          <a:xfrm rot="-2700000">
            <a:off x="7228395" y="1055295"/>
            <a:ext cx="465282" cy="2160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橢圓 46"/>
          <p:cNvSpPr/>
          <p:nvPr/>
        </p:nvSpPr>
        <p:spPr>
          <a:xfrm rot="-2700000">
            <a:off x="7250884" y="500954"/>
            <a:ext cx="558339" cy="3110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橢圓 47"/>
          <p:cNvSpPr/>
          <p:nvPr/>
        </p:nvSpPr>
        <p:spPr>
          <a:xfrm>
            <a:off x="2418407" y="3356992"/>
            <a:ext cx="558339" cy="3110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手繪多邊形 57"/>
          <p:cNvSpPr/>
          <p:nvPr/>
        </p:nvSpPr>
        <p:spPr>
          <a:xfrm>
            <a:off x="450927" y="4797152"/>
            <a:ext cx="2392881" cy="1208690"/>
          </a:xfrm>
          <a:custGeom>
            <a:avLst/>
            <a:gdLst>
              <a:gd name="connsiteX0" fmla="*/ 0 w 1545021"/>
              <a:gd name="connsiteY0" fmla="*/ 1185042 h 1208690"/>
              <a:gd name="connsiteX1" fmla="*/ 315310 w 1545021"/>
              <a:gd name="connsiteY1" fmla="*/ 995855 h 1208690"/>
              <a:gd name="connsiteX2" fmla="*/ 740979 w 1545021"/>
              <a:gd name="connsiteY2" fmla="*/ 2628 h 1208690"/>
              <a:gd name="connsiteX3" fmla="*/ 1229710 w 1545021"/>
              <a:gd name="connsiteY3" fmla="*/ 1011621 h 1208690"/>
              <a:gd name="connsiteX4" fmla="*/ 1529255 w 1545021"/>
              <a:gd name="connsiteY4" fmla="*/ 1185042 h 1208690"/>
              <a:gd name="connsiteX5" fmla="*/ 1529255 w 1545021"/>
              <a:gd name="connsiteY5" fmla="*/ 1185042 h 1208690"/>
              <a:gd name="connsiteX6" fmla="*/ 1545021 w 1545021"/>
              <a:gd name="connsiteY6" fmla="*/ 1185042 h 120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5021" h="1208690">
                <a:moveTo>
                  <a:pt x="0" y="1185042"/>
                </a:moveTo>
                <a:cubicBezTo>
                  <a:pt x="95907" y="1188983"/>
                  <a:pt x="191814" y="1192924"/>
                  <a:pt x="315310" y="995855"/>
                </a:cubicBezTo>
                <a:cubicBezTo>
                  <a:pt x="438806" y="798786"/>
                  <a:pt x="588579" y="0"/>
                  <a:pt x="740979" y="2628"/>
                </a:cubicBezTo>
                <a:cubicBezTo>
                  <a:pt x="893379" y="5256"/>
                  <a:pt x="1098331" y="814552"/>
                  <a:pt x="1229710" y="1011621"/>
                </a:cubicBezTo>
                <a:cubicBezTo>
                  <a:pt x="1361089" y="1208690"/>
                  <a:pt x="1529255" y="1185042"/>
                  <a:pt x="1529255" y="1185042"/>
                </a:cubicBezTo>
                <a:lnTo>
                  <a:pt x="1529255" y="1185042"/>
                </a:lnTo>
                <a:lnTo>
                  <a:pt x="1545021" y="1185042"/>
                </a:lnTo>
              </a:path>
            </a:pathLst>
          </a:custGeom>
          <a:solidFill>
            <a:schemeClr val="bg1">
              <a:lumMod val="75000"/>
            </a:schemeClr>
          </a:solidFill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橢圓 58"/>
          <p:cNvSpPr/>
          <p:nvPr/>
        </p:nvSpPr>
        <p:spPr>
          <a:xfrm>
            <a:off x="439522" y="5675650"/>
            <a:ext cx="279170" cy="1296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0" name="直線單箭頭接點 59"/>
          <p:cNvCxnSpPr/>
          <p:nvPr/>
        </p:nvCxnSpPr>
        <p:spPr>
          <a:xfrm>
            <a:off x="2843808" y="6237312"/>
            <a:ext cx="531751" cy="0"/>
          </a:xfrm>
          <a:prstGeom prst="straightConnector1">
            <a:avLst/>
          </a:prstGeom>
          <a:ln w="190500">
            <a:solidFill>
              <a:schemeClr val="tx1"/>
            </a:solidFill>
            <a:tailEnd type="stealth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單箭頭接點 60"/>
          <p:cNvCxnSpPr/>
          <p:nvPr/>
        </p:nvCxnSpPr>
        <p:spPr>
          <a:xfrm>
            <a:off x="5901379" y="6237312"/>
            <a:ext cx="531751" cy="0"/>
          </a:xfrm>
          <a:prstGeom prst="straightConnector1">
            <a:avLst/>
          </a:prstGeom>
          <a:ln w="190500">
            <a:solidFill>
              <a:schemeClr val="tx1"/>
            </a:solidFill>
            <a:tailEnd type="stealth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手繪多邊形 61"/>
          <p:cNvSpPr/>
          <p:nvPr/>
        </p:nvSpPr>
        <p:spPr>
          <a:xfrm>
            <a:off x="3442028" y="4797152"/>
            <a:ext cx="2392881" cy="1208690"/>
          </a:xfrm>
          <a:custGeom>
            <a:avLst/>
            <a:gdLst>
              <a:gd name="connsiteX0" fmla="*/ 0 w 1545021"/>
              <a:gd name="connsiteY0" fmla="*/ 1185042 h 1208690"/>
              <a:gd name="connsiteX1" fmla="*/ 315310 w 1545021"/>
              <a:gd name="connsiteY1" fmla="*/ 995855 h 1208690"/>
              <a:gd name="connsiteX2" fmla="*/ 740979 w 1545021"/>
              <a:gd name="connsiteY2" fmla="*/ 2628 h 1208690"/>
              <a:gd name="connsiteX3" fmla="*/ 1229710 w 1545021"/>
              <a:gd name="connsiteY3" fmla="*/ 1011621 h 1208690"/>
              <a:gd name="connsiteX4" fmla="*/ 1529255 w 1545021"/>
              <a:gd name="connsiteY4" fmla="*/ 1185042 h 1208690"/>
              <a:gd name="connsiteX5" fmla="*/ 1529255 w 1545021"/>
              <a:gd name="connsiteY5" fmla="*/ 1185042 h 1208690"/>
              <a:gd name="connsiteX6" fmla="*/ 1545021 w 1545021"/>
              <a:gd name="connsiteY6" fmla="*/ 1185042 h 120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5021" h="1208690">
                <a:moveTo>
                  <a:pt x="0" y="1185042"/>
                </a:moveTo>
                <a:cubicBezTo>
                  <a:pt x="95907" y="1188983"/>
                  <a:pt x="191814" y="1192924"/>
                  <a:pt x="315310" y="995855"/>
                </a:cubicBezTo>
                <a:cubicBezTo>
                  <a:pt x="438806" y="798786"/>
                  <a:pt x="588579" y="0"/>
                  <a:pt x="740979" y="2628"/>
                </a:cubicBezTo>
                <a:cubicBezTo>
                  <a:pt x="893379" y="5256"/>
                  <a:pt x="1098331" y="814552"/>
                  <a:pt x="1229710" y="1011621"/>
                </a:cubicBezTo>
                <a:cubicBezTo>
                  <a:pt x="1361089" y="1208690"/>
                  <a:pt x="1529255" y="1185042"/>
                  <a:pt x="1529255" y="1185042"/>
                </a:cubicBezTo>
                <a:lnTo>
                  <a:pt x="1529255" y="1185042"/>
                </a:lnTo>
                <a:lnTo>
                  <a:pt x="1545021" y="1185042"/>
                </a:lnTo>
              </a:path>
            </a:pathLst>
          </a:custGeom>
          <a:solidFill>
            <a:schemeClr val="bg1">
              <a:lumMod val="75000"/>
            </a:schemeClr>
          </a:solidFill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手繪多邊形 62"/>
          <p:cNvSpPr/>
          <p:nvPr/>
        </p:nvSpPr>
        <p:spPr>
          <a:xfrm>
            <a:off x="6499599" y="4797152"/>
            <a:ext cx="2392881" cy="1208690"/>
          </a:xfrm>
          <a:custGeom>
            <a:avLst/>
            <a:gdLst>
              <a:gd name="connsiteX0" fmla="*/ 0 w 1545021"/>
              <a:gd name="connsiteY0" fmla="*/ 1185042 h 1208690"/>
              <a:gd name="connsiteX1" fmla="*/ 315310 w 1545021"/>
              <a:gd name="connsiteY1" fmla="*/ 995855 h 1208690"/>
              <a:gd name="connsiteX2" fmla="*/ 740979 w 1545021"/>
              <a:gd name="connsiteY2" fmla="*/ 2628 h 1208690"/>
              <a:gd name="connsiteX3" fmla="*/ 1229710 w 1545021"/>
              <a:gd name="connsiteY3" fmla="*/ 1011621 h 1208690"/>
              <a:gd name="connsiteX4" fmla="*/ 1529255 w 1545021"/>
              <a:gd name="connsiteY4" fmla="*/ 1185042 h 1208690"/>
              <a:gd name="connsiteX5" fmla="*/ 1529255 w 1545021"/>
              <a:gd name="connsiteY5" fmla="*/ 1185042 h 1208690"/>
              <a:gd name="connsiteX6" fmla="*/ 1545021 w 1545021"/>
              <a:gd name="connsiteY6" fmla="*/ 1185042 h 120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5021" h="1208690">
                <a:moveTo>
                  <a:pt x="0" y="1185042"/>
                </a:moveTo>
                <a:cubicBezTo>
                  <a:pt x="95907" y="1188983"/>
                  <a:pt x="191814" y="1192924"/>
                  <a:pt x="315310" y="995855"/>
                </a:cubicBezTo>
                <a:cubicBezTo>
                  <a:pt x="438806" y="798786"/>
                  <a:pt x="588579" y="0"/>
                  <a:pt x="740979" y="2628"/>
                </a:cubicBezTo>
                <a:cubicBezTo>
                  <a:pt x="893379" y="5256"/>
                  <a:pt x="1098331" y="814552"/>
                  <a:pt x="1229710" y="1011621"/>
                </a:cubicBezTo>
                <a:cubicBezTo>
                  <a:pt x="1361089" y="1208690"/>
                  <a:pt x="1529255" y="1185042"/>
                  <a:pt x="1529255" y="1185042"/>
                </a:cubicBezTo>
                <a:lnTo>
                  <a:pt x="1529255" y="1185042"/>
                </a:lnTo>
                <a:lnTo>
                  <a:pt x="1545021" y="1185042"/>
                </a:lnTo>
              </a:path>
            </a:pathLst>
          </a:custGeom>
          <a:solidFill>
            <a:schemeClr val="bg1">
              <a:lumMod val="75000"/>
            </a:schemeClr>
          </a:solidFill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橢圓 63"/>
          <p:cNvSpPr/>
          <p:nvPr/>
        </p:nvSpPr>
        <p:spPr>
          <a:xfrm>
            <a:off x="357871" y="5229201"/>
            <a:ext cx="390837" cy="21775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橢圓 64"/>
          <p:cNvSpPr/>
          <p:nvPr/>
        </p:nvSpPr>
        <p:spPr>
          <a:xfrm rot="-2700000">
            <a:off x="3841834" y="5362770"/>
            <a:ext cx="195419" cy="9073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橢圓 65"/>
          <p:cNvSpPr/>
          <p:nvPr/>
        </p:nvSpPr>
        <p:spPr>
          <a:xfrm rot="-2700000">
            <a:off x="3875480" y="4936479"/>
            <a:ext cx="223336" cy="12443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橢圓 66"/>
          <p:cNvSpPr/>
          <p:nvPr/>
        </p:nvSpPr>
        <p:spPr>
          <a:xfrm rot="-2700000">
            <a:off x="7390025" y="4629956"/>
            <a:ext cx="167502" cy="7776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橢圓 67"/>
          <p:cNvSpPr/>
          <p:nvPr/>
        </p:nvSpPr>
        <p:spPr>
          <a:xfrm>
            <a:off x="627524" y="5517232"/>
            <a:ext cx="279170" cy="12961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橢圓 68"/>
          <p:cNvSpPr/>
          <p:nvPr/>
        </p:nvSpPr>
        <p:spPr>
          <a:xfrm rot="-2700000">
            <a:off x="3908303" y="5138894"/>
            <a:ext cx="195419" cy="9073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橢圓 69"/>
          <p:cNvSpPr/>
          <p:nvPr/>
        </p:nvSpPr>
        <p:spPr>
          <a:xfrm rot="-2700000">
            <a:off x="7461219" y="4450593"/>
            <a:ext cx="167502" cy="7776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1" name="橢圓 70"/>
          <p:cNvSpPr/>
          <p:nvPr/>
        </p:nvSpPr>
        <p:spPr>
          <a:xfrm rot="-2700000">
            <a:off x="7419878" y="4271578"/>
            <a:ext cx="167502" cy="9332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爆炸 2 71"/>
          <p:cNvSpPr/>
          <p:nvPr/>
        </p:nvSpPr>
        <p:spPr>
          <a:xfrm>
            <a:off x="583865" y="5733256"/>
            <a:ext cx="418754" cy="302434"/>
          </a:xfrm>
          <a:prstGeom prst="irregularSeal2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爆炸 2 72"/>
          <p:cNvSpPr/>
          <p:nvPr/>
        </p:nvSpPr>
        <p:spPr>
          <a:xfrm>
            <a:off x="4211855" y="3284984"/>
            <a:ext cx="598220" cy="432048"/>
          </a:xfrm>
          <a:prstGeom prst="irregularSeal2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矩形 73"/>
          <p:cNvSpPr/>
          <p:nvPr/>
        </p:nvSpPr>
        <p:spPr>
          <a:xfrm>
            <a:off x="4770675" y="3347700"/>
            <a:ext cx="2665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/>
              <a:t>地形重力波拖曳力</a:t>
            </a:r>
            <a:r>
              <a:rPr lang="en-US" altLang="zh-TW" dirty="0" smtClean="0"/>
              <a:t>(GWD)</a:t>
            </a:r>
            <a:endParaRPr lang="zh-TW" altLang="en-US" dirty="0"/>
          </a:p>
        </p:txBody>
      </p:sp>
      <p:sp>
        <p:nvSpPr>
          <p:cNvPr id="75" name="爆炸 2 74"/>
          <p:cNvSpPr/>
          <p:nvPr/>
        </p:nvSpPr>
        <p:spPr>
          <a:xfrm rot="-1800000">
            <a:off x="3994076" y="5194680"/>
            <a:ext cx="293128" cy="211704"/>
          </a:xfrm>
          <a:prstGeom prst="irregularSeal2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爆炸 2 75"/>
          <p:cNvSpPr/>
          <p:nvPr/>
        </p:nvSpPr>
        <p:spPr>
          <a:xfrm rot="-900000">
            <a:off x="7450460" y="4618616"/>
            <a:ext cx="293128" cy="211704"/>
          </a:xfrm>
          <a:prstGeom prst="irregularSeal2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3356992"/>
            <a:ext cx="280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Comic Sans MS" pitchFamily="66" charset="0"/>
              </a:rPr>
              <a:t>The  parameter k (or m) and SD are generally not sufficient</a:t>
            </a:r>
            <a:endParaRPr lang="zh-TW" altLang="en-US" dirty="0">
              <a:latin typeface="Comic Sans MS" pitchFamily="66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433913" y="-795904"/>
            <a:ext cx="284797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331518" y="2229322"/>
            <a:ext cx="2976563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3203848" y="3284984"/>
            <a:ext cx="5760640" cy="432048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3203848" y="6122792"/>
            <a:ext cx="5760640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9" name="群組 18"/>
          <p:cNvGrpSpPr/>
          <p:nvPr/>
        </p:nvGrpSpPr>
        <p:grpSpPr>
          <a:xfrm>
            <a:off x="1303561" y="6197302"/>
            <a:ext cx="1719059" cy="409342"/>
            <a:chOff x="1303561" y="6197302"/>
            <a:chExt cx="1719059" cy="409342"/>
          </a:xfrm>
        </p:grpSpPr>
        <p:sp>
          <p:nvSpPr>
            <p:cNvPr id="12" name="文字方塊 11"/>
            <p:cNvSpPr txBox="1"/>
            <p:nvPr/>
          </p:nvSpPr>
          <p:spPr>
            <a:xfrm>
              <a:off x="1619672" y="6237312"/>
              <a:ext cx="1402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           &lt; (SD)</a:t>
              </a:r>
              <a:r>
                <a:rPr lang="en-US" altLang="zh-TW" baseline="30000" dirty="0" smtClean="0"/>
                <a:t>2</a:t>
              </a:r>
              <a:endParaRPr lang="zh-TW" altLang="en-US" baseline="30000" dirty="0"/>
            </a:p>
          </p:txBody>
        </p:sp>
        <p:pic>
          <p:nvPicPr>
            <p:cNvPr id="2867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03561" y="6197302"/>
              <a:ext cx="8921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852936"/>
            <a:ext cx="3154680" cy="38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橢圓 13"/>
          <p:cNvSpPr/>
          <p:nvPr/>
        </p:nvSpPr>
        <p:spPr>
          <a:xfrm>
            <a:off x="720080" y="2852936"/>
            <a:ext cx="432048" cy="432048"/>
          </a:xfrm>
          <a:prstGeom prst="ellipse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2304256" y="2852936"/>
            <a:ext cx="86409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7" name="群組 16"/>
          <p:cNvGrpSpPr/>
          <p:nvPr/>
        </p:nvGrpSpPr>
        <p:grpSpPr>
          <a:xfrm>
            <a:off x="467544" y="82674"/>
            <a:ext cx="6898020" cy="754038"/>
            <a:chOff x="971600" y="0"/>
            <a:chExt cx="6898020" cy="754038"/>
          </a:xfrm>
        </p:grpSpPr>
        <p:pic>
          <p:nvPicPr>
            <p:cNvPr id="36866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971600" y="0"/>
              <a:ext cx="6867525" cy="628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867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21145" y="620688"/>
              <a:ext cx="6848475" cy="133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1124744"/>
            <a:ext cx="2514600" cy="541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Case (2013/01) from CWBGFS-T512</a:t>
            </a:r>
            <a:endParaRPr lang="zh-TW" altLang="en-US" baseline="30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203848"/>
            <a:ext cx="8229600" cy="233712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altLang="zh-TW" sz="4000" b="1" dirty="0" err="1" smtClean="0">
                <a:solidFill>
                  <a:srgbClr val="3333FF"/>
                </a:solidFill>
              </a:rPr>
              <a:t>K</a:t>
            </a:r>
            <a:r>
              <a:rPr lang="en-US" altLang="zh-TW" sz="4000" b="1" baseline="-25000" dirty="0" err="1" smtClean="0">
                <a:solidFill>
                  <a:srgbClr val="3333FF"/>
                </a:solidFill>
              </a:rPr>
              <a:t>gw</a:t>
            </a:r>
            <a:r>
              <a:rPr lang="en-US" altLang="zh-TW" sz="4000" b="1" dirty="0" smtClean="0">
                <a:solidFill>
                  <a:srgbClr val="3333FF"/>
                </a:solidFill>
              </a:rPr>
              <a:t> =1.0</a:t>
            </a:r>
            <a:r>
              <a:rPr lang="zh-TW" altLang="zh-TW" sz="4000" b="1" dirty="0" smtClean="0">
                <a:solidFill>
                  <a:srgbClr val="3333FF"/>
                </a:solidFill>
              </a:rPr>
              <a:t> × </a:t>
            </a:r>
            <a:r>
              <a:rPr lang="en-US" altLang="zh-TW" sz="4000" b="1" dirty="0" smtClean="0">
                <a:solidFill>
                  <a:srgbClr val="3333FF"/>
                </a:solidFill>
              </a:rPr>
              <a:t>10</a:t>
            </a:r>
            <a:r>
              <a:rPr lang="en-US" altLang="zh-TW" sz="4000" b="1" baseline="30000" dirty="0" smtClean="0">
                <a:solidFill>
                  <a:srgbClr val="3333FF"/>
                </a:solidFill>
              </a:rPr>
              <a:t>-4</a:t>
            </a:r>
            <a:r>
              <a:rPr lang="en-US" altLang="zh-TW" sz="4000" b="1" dirty="0" smtClean="0">
                <a:solidFill>
                  <a:srgbClr val="3333FF"/>
                </a:solidFill>
              </a:rPr>
              <a:t>  m</a:t>
            </a:r>
            <a:r>
              <a:rPr lang="en-US" altLang="zh-TW" sz="4000" b="1" baseline="30000" dirty="0" smtClean="0">
                <a:solidFill>
                  <a:srgbClr val="3333FF"/>
                </a:solidFill>
              </a:rPr>
              <a:t>-1</a:t>
            </a:r>
            <a:endParaRPr lang="en-US" altLang="zh-TW" sz="4000" b="1" dirty="0" smtClean="0">
              <a:solidFill>
                <a:srgbClr val="3333FF"/>
              </a:solidFill>
            </a:endParaRPr>
          </a:p>
          <a:p>
            <a:r>
              <a:rPr lang="en-US" altLang="zh-TW" dirty="0" smtClean="0"/>
              <a:t>A: (SD)</a:t>
            </a:r>
            <a:r>
              <a:rPr lang="en-US" altLang="zh-TW" baseline="30000" dirty="0" smtClean="0"/>
              <a:t>2 </a:t>
            </a:r>
            <a:r>
              <a:rPr lang="en-US" altLang="zh-TW" dirty="0" smtClean="0"/>
              <a:t>= (400 m)</a:t>
            </a:r>
            <a:r>
              <a:rPr lang="en-US" altLang="zh-TW" baseline="30000" dirty="0" smtClean="0"/>
              <a:t>2 </a:t>
            </a:r>
          </a:p>
          <a:p>
            <a:r>
              <a:rPr lang="en-US" altLang="zh-TW" dirty="0" smtClean="0"/>
              <a:t>B: (SD)</a:t>
            </a:r>
            <a:r>
              <a:rPr lang="en-US" altLang="zh-TW" baseline="30000" dirty="0" smtClean="0"/>
              <a:t>2 </a:t>
            </a:r>
            <a:r>
              <a:rPr lang="en-US" altLang="zh-TW" dirty="0" smtClean="0"/>
              <a:t>= (500 m)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 ;</a:t>
            </a:r>
            <a:r>
              <a:rPr lang="en-US" altLang="zh-TW" baseline="30000" dirty="0" smtClean="0"/>
              <a:t>                                  </a:t>
            </a:r>
            <a:r>
              <a:rPr lang="en-US" altLang="zh-TW" dirty="0" smtClean="0"/>
              <a:t>&lt; (SD)</a:t>
            </a:r>
            <a:r>
              <a:rPr lang="en-US" altLang="zh-TW" baseline="30000" dirty="0" smtClean="0"/>
              <a:t>2</a:t>
            </a:r>
          </a:p>
          <a:p>
            <a:r>
              <a:rPr lang="en-US" altLang="zh-TW" dirty="0" smtClean="0"/>
              <a:t>C: (SD)</a:t>
            </a:r>
            <a:r>
              <a:rPr lang="en-US" altLang="zh-TW" baseline="30000" dirty="0" smtClean="0"/>
              <a:t>2 </a:t>
            </a:r>
            <a:r>
              <a:rPr lang="en-US" altLang="zh-TW" dirty="0" smtClean="0"/>
              <a:t>= (600 m)</a:t>
            </a:r>
            <a:r>
              <a:rPr lang="en-US" altLang="zh-TW" baseline="30000" dirty="0" smtClean="0"/>
              <a:t>2</a:t>
            </a:r>
            <a:endParaRPr lang="zh-TW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5257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293096"/>
            <a:ext cx="14859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6465143"/>
            <a:ext cx="5219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3893820" cy="2918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32656"/>
            <a:ext cx="3893820" cy="2918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573016"/>
            <a:ext cx="3893820" cy="2918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3573016"/>
            <a:ext cx="3893820" cy="2918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橢圓 19"/>
          <p:cNvSpPr/>
          <p:nvPr/>
        </p:nvSpPr>
        <p:spPr>
          <a:xfrm>
            <a:off x="6156176" y="1340768"/>
            <a:ext cx="576064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1763688" y="1340768"/>
            <a:ext cx="576064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6156176" y="4581128"/>
            <a:ext cx="576064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1763688" y="4581128"/>
            <a:ext cx="576064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3504853" y="0"/>
            <a:ext cx="1355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/>
              <a:t>U @850 </a:t>
            </a:r>
            <a:r>
              <a:rPr lang="en-US" altLang="zh-TW" b="1" dirty="0" err="1" smtClean="0"/>
              <a:t>hPa</a:t>
            </a:r>
            <a:endParaRPr lang="zh-TW" altLang="en-US" b="1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4932040" y="35332"/>
            <a:ext cx="2347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B0F0"/>
                </a:solidFill>
              </a:rPr>
              <a:t>A_201301</a:t>
            </a:r>
            <a:r>
              <a:rPr lang="en-US" altLang="zh-TW" b="1" dirty="0" smtClean="0"/>
              <a:t>0700-fct-120</a:t>
            </a:r>
            <a:endParaRPr lang="zh-TW" altLang="en-US" b="1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395536" y="35332"/>
            <a:ext cx="2093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B0F0"/>
                </a:solidFill>
              </a:rPr>
              <a:t>201301</a:t>
            </a:r>
            <a:r>
              <a:rPr lang="en-US" altLang="zh-TW" b="1" dirty="0" smtClean="0"/>
              <a:t>1200-fct-000</a:t>
            </a:r>
            <a:endParaRPr lang="zh-TW" altLang="en-US" b="1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4932040" y="3284984"/>
            <a:ext cx="2330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B0F0"/>
                </a:solidFill>
              </a:rPr>
              <a:t>C_201301</a:t>
            </a:r>
            <a:r>
              <a:rPr lang="en-US" altLang="zh-TW" b="1" dirty="0" smtClean="0"/>
              <a:t>0700-fct-120</a:t>
            </a:r>
            <a:endParaRPr lang="zh-TW" altLang="en-US" b="1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395536" y="3284984"/>
            <a:ext cx="2338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B0F0"/>
                </a:solidFill>
              </a:rPr>
              <a:t>B_201301</a:t>
            </a:r>
            <a:r>
              <a:rPr lang="en-US" altLang="zh-TW" b="1" dirty="0" smtClean="0"/>
              <a:t>0700-fct-120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4932040" y="35332"/>
            <a:ext cx="2347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B0F0"/>
                </a:solidFill>
              </a:rPr>
              <a:t>A_201301</a:t>
            </a:r>
            <a:r>
              <a:rPr lang="en-US" altLang="zh-TW" b="1" dirty="0" smtClean="0"/>
              <a:t>0700-fct-120</a:t>
            </a:r>
            <a:endParaRPr lang="zh-TW" altLang="en-US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6465143"/>
            <a:ext cx="5219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字方塊 8"/>
          <p:cNvSpPr txBox="1"/>
          <p:nvPr/>
        </p:nvSpPr>
        <p:spPr>
          <a:xfrm>
            <a:off x="395536" y="35332"/>
            <a:ext cx="2093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B0F0"/>
                </a:solidFill>
              </a:rPr>
              <a:t>201301</a:t>
            </a:r>
            <a:r>
              <a:rPr lang="en-US" altLang="zh-TW" b="1" dirty="0" smtClean="0"/>
              <a:t>1200-fct-000</a:t>
            </a:r>
            <a:endParaRPr lang="zh-TW" altLang="en-US" b="1" dirty="0"/>
          </a:p>
        </p:txBody>
      </p:sp>
      <p:sp>
        <p:nvSpPr>
          <p:cNvPr id="10" name="文字方塊 9"/>
          <p:cNvSpPr txBox="1"/>
          <p:nvPr/>
        </p:nvSpPr>
        <p:spPr>
          <a:xfrm>
            <a:off x="4932040" y="3284984"/>
            <a:ext cx="2330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B0F0"/>
                </a:solidFill>
              </a:rPr>
              <a:t>C_201301</a:t>
            </a:r>
            <a:r>
              <a:rPr lang="en-US" altLang="zh-TW" b="1" dirty="0" smtClean="0"/>
              <a:t>0700-fct-120</a:t>
            </a:r>
            <a:endParaRPr lang="zh-TW" altLang="en-US" b="1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395536" y="3284984"/>
            <a:ext cx="2338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B0F0"/>
                </a:solidFill>
              </a:rPr>
              <a:t>B_201301</a:t>
            </a:r>
            <a:r>
              <a:rPr lang="en-US" altLang="zh-TW" b="1" dirty="0" smtClean="0"/>
              <a:t>0700-fct-120</a:t>
            </a:r>
            <a:endParaRPr lang="zh-TW" alt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390906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32656"/>
            <a:ext cx="3901440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573016"/>
            <a:ext cx="3893820" cy="2918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3573016"/>
            <a:ext cx="3893820" cy="2918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矩形 15"/>
          <p:cNvSpPr/>
          <p:nvPr/>
        </p:nvSpPr>
        <p:spPr>
          <a:xfrm>
            <a:off x="3131840" y="0"/>
            <a:ext cx="1724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/>
              <a:t>Temp @850 </a:t>
            </a:r>
            <a:r>
              <a:rPr lang="en-US" altLang="zh-TW" b="1" dirty="0" err="1" smtClean="0"/>
              <a:t>hPa</a:t>
            </a: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TW" dirty="0" smtClean="0"/>
              <a:t>       </a:t>
            </a:r>
            <a:r>
              <a:rPr lang="en-US" altLang="zh-TW" dirty="0" err="1" smtClean="0"/>
              <a:t>Mesoscale</a:t>
            </a:r>
            <a:r>
              <a:rPr lang="en-US" altLang="zh-TW" dirty="0" smtClean="0"/>
              <a:t> gravity model</a:t>
            </a:r>
            <a:br>
              <a:rPr lang="en-US" altLang="zh-TW" dirty="0" smtClean="0"/>
            </a:br>
            <a:r>
              <a:rPr lang="en-US" altLang="zh-TW" sz="4000" i="1" dirty="0" smtClean="0"/>
              <a:t>a. Basic framework</a:t>
            </a:r>
            <a:r>
              <a:rPr lang="en-US" altLang="zh-TW" sz="3600" dirty="0" smtClean="0"/>
              <a:t> </a:t>
            </a:r>
            <a:r>
              <a:rPr lang="en-US" altLang="zh-TW" sz="4000" dirty="0" smtClean="0"/>
              <a:t>(I)</a:t>
            </a:r>
            <a:endParaRPr lang="zh-TW" altLang="en-US" sz="4000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/>
              <a:t>重力波模組建構在非靜力環境條件下，</a:t>
            </a:r>
            <a:r>
              <a:rPr lang="zh-TW" altLang="zh-TW" dirty="0" smtClean="0"/>
              <a:t>方程式</a:t>
            </a:r>
            <a:r>
              <a:rPr lang="zh-TW" altLang="en-US" dirty="0" smtClean="0"/>
              <a:t>如下：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sz="26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zh-TW" altLang="en-US" sz="2600" dirty="0" smtClean="0"/>
              <a:t>及</a:t>
            </a:r>
            <a:r>
              <a:rPr lang="en-US" altLang="zh-TW" sz="26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zh-TW" sz="2600" dirty="0" smtClean="0"/>
              <a:t> </a:t>
            </a:r>
            <a:r>
              <a:rPr lang="en-US" altLang="zh-TW" sz="2600" dirty="0" err="1" smtClean="0"/>
              <a:t>為水平及垂直分量，</a:t>
            </a:r>
            <a:r>
              <a:rPr lang="en-US" altLang="zh-TW" sz="2600" i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TW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600" dirty="0" smtClean="0"/>
              <a:t>為</a:t>
            </a:r>
            <a:r>
              <a:rPr lang="en-US" altLang="zh-TW" sz="2600" i="1" dirty="0" smtClean="0">
                <a:latin typeface="Times New Roman" pitchFamily="18" charset="0"/>
                <a:cs typeface="Times New Roman" pitchFamily="18" charset="0"/>
              </a:rPr>
              <a:t> x-z</a:t>
            </a:r>
            <a:r>
              <a:rPr lang="en-US" altLang="zh-TW" sz="2600" dirty="0" smtClean="0"/>
              <a:t> </a:t>
            </a:r>
            <a:r>
              <a:rPr lang="en-US" altLang="zh-TW" sz="2600" dirty="0" err="1"/>
              <a:t>的Jacobian</a:t>
            </a:r>
            <a:r>
              <a:rPr lang="en-US" altLang="zh-TW" sz="2600" dirty="0"/>
              <a:t> </a:t>
            </a:r>
            <a:r>
              <a:rPr lang="en-US" altLang="zh-TW" sz="2600" dirty="0" err="1"/>
              <a:t>oprator</a:t>
            </a:r>
            <a:r>
              <a:rPr lang="en-US" altLang="zh-TW" sz="2600" dirty="0" smtClean="0"/>
              <a:t>，</a:t>
            </a:r>
            <a:br>
              <a:rPr lang="en-US" altLang="zh-TW" sz="2600" dirty="0" smtClean="0"/>
            </a:br>
            <a:r>
              <a:rPr lang="zh-TW" altLang="en-US" sz="2600" dirty="0" smtClean="0"/>
              <a:t>   </a:t>
            </a:r>
            <a:r>
              <a:rPr lang="en-US" altLang="zh-TW" sz="2600" dirty="0" err="1" smtClean="0"/>
              <a:t>為質量通量流函數</a:t>
            </a:r>
            <a:r>
              <a:rPr lang="en-US" altLang="zh-TW" sz="2600" dirty="0" smtClean="0"/>
              <a:t>，</a:t>
            </a:r>
            <a:r>
              <a:rPr lang="el-GR" altLang="zh-TW" sz="26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altLang="zh-TW" sz="2600" dirty="0" err="1" smtClean="0"/>
              <a:t>為密度</a:t>
            </a:r>
            <a:r>
              <a:rPr lang="en-US" altLang="zh-TW" sz="2600" dirty="0" smtClean="0"/>
              <a:t>，</a:t>
            </a:r>
            <a:r>
              <a:rPr lang="el-GR" altLang="zh-TW" sz="26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altLang="zh-TW" sz="2600" dirty="0" err="1" smtClean="0"/>
              <a:t>為位溫</a:t>
            </a:r>
            <a:r>
              <a:rPr lang="en-US" altLang="zh-TW" sz="2600" dirty="0" smtClean="0"/>
              <a:t>，</a:t>
            </a:r>
            <a:br>
              <a:rPr lang="en-US" altLang="zh-TW" sz="2600" dirty="0" smtClean="0"/>
            </a:br>
            <a:r>
              <a:rPr lang="en-US" altLang="zh-TW" sz="2600" dirty="0" smtClean="0"/>
              <a:t>下標</a:t>
            </a:r>
            <a:r>
              <a:rPr lang="en-US" altLang="zh-TW" sz="2600" dirty="0">
                <a:solidFill>
                  <a:srgbClr val="3333FF"/>
                </a:solidFill>
              </a:rPr>
              <a:t>”0”</a:t>
            </a:r>
            <a:r>
              <a:rPr lang="en-US" altLang="zh-TW" sz="2600" dirty="0" smtClean="0"/>
              <a:t>為緯向平均參數</a:t>
            </a:r>
            <a:endParaRPr lang="en-US" altLang="zh-TW" sz="2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708920"/>
            <a:ext cx="43624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802879" y="5113439"/>
          <a:ext cx="312737" cy="331787"/>
        </p:xfrm>
        <a:graphic>
          <a:graphicData uri="http://schemas.openxmlformats.org/presentationml/2006/ole">
            <p:oleObj spid="_x0000_s2052" name="方程式" r:id="rId4" imgW="1522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TW" dirty="0" smtClean="0"/>
              <a:t>       </a:t>
            </a:r>
            <a:r>
              <a:rPr lang="en-US" altLang="zh-TW" dirty="0" err="1" smtClean="0"/>
              <a:t>Mesoscale</a:t>
            </a:r>
            <a:r>
              <a:rPr lang="en-US" altLang="zh-TW" dirty="0" smtClean="0"/>
              <a:t> gravity model</a:t>
            </a:r>
            <a:br>
              <a:rPr lang="en-US" altLang="zh-TW" dirty="0" smtClean="0"/>
            </a:br>
            <a:r>
              <a:rPr lang="en-US" altLang="zh-TW" sz="4000" i="1" dirty="0" smtClean="0"/>
              <a:t>a. Basic framework</a:t>
            </a:r>
            <a:r>
              <a:rPr lang="en-US" altLang="zh-TW" sz="4000" dirty="0" smtClean="0"/>
              <a:t> (II)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zh-TW" altLang="zh-TW" dirty="0"/>
              <a:t>渦</a:t>
            </a:r>
            <a:r>
              <a:rPr lang="zh-TW" altLang="zh-TW" dirty="0" smtClean="0"/>
              <a:t>度</a:t>
            </a:r>
            <a:r>
              <a:rPr lang="en-US" altLang="zh-TW" dirty="0" smtClean="0"/>
              <a:t>(</a:t>
            </a:r>
            <a:r>
              <a:rPr lang="el-GR" altLang="zh-TW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ζ</a:t>
            </a:r>
            <a:r>
              <a:rPr lang="en-US" altLang="zh-TW" dirty="0" smtClean="0"/>
              <a:t>)</a:t>
            </a:r>
            <a:r>
              <a:rPr lang="el-GR" altLang="zh-TW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zh-TW" dirty="0" smtClean="0"/>
              <a:t>，水平</a:t>
            </a:r>
            <a:r>
              <a:rPr lang="en-US" altLang="zh-TW" dirty="0" smtClean="0"/>
              <a:t>(</a:t>
            </a:r>
            <a:r>
              <a:rPr lang="en-US" altLang="zh-TW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altLang="zh-TW" dirty="0" smtClean="0"/>
              <a:t>)</a:t>
            </a:r>
            <a:r>
              <a:rPr lang="zh-TW" altLang="zh-TW" dirty="0" smtClean="0"/>
              <a:t>及垂直</a:t>
            </a:r>
            <a:r>
              <a:rPr lang="en-US" altLang="zh-TW" dirty="0" smtClean="0"/>
              <a:t>(</a:t>
            </a:r>
            <a:r>
              <a:rPr lang="en-US" altLang="zh-TW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TW" dirty="0" smtClean="0"/>
              <a:t>)</a:t>
            </a:r>
            <a:r>
              <a:rPr lang="zh-TW" altLang="zh-TW" dirty="0" smtClean="0"/>
              <a:t>風</a:t>
            </a:r>
            <a:r>
              <a:rPr lang="zh-TW" altLang="zh-TW" dirty="0"/>
              <a:t>的方程式表示如下：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zh-TW" dirty="0"/>
              <a:t>渦</a:t>
            </a:r>
            <a:r>
              <a:rPr lang="zh-TW" altLang="zh-TW" dirty="0" smtClean="0"/>
              <a:t>度及</a:t>
            </a:r>
            <a:r>
              <a:rPr lang="zh-TW" altLang="zh-TW" dirty="0"/>
              <a:t>位</a:t>
            </a:r>
            <a:r>
              <a:rPr lang="zh-TW" altLang="zh-TW" dirty="0" smtClean="0"/>
              <a:t>溫的</a:t>
            </a:r>
            <a:r>
              <a:rPr lang="zh-TW" altLang="zh-TW" dirty="0"/>
              <a:t>擾動</a:t>
            </a:r>
            <a:r>
              <a:rPr lang="zh-TW" altLang="zh-TW" dirty="0" smtClean="0"/>
              <a:t>效應</a:t>
            </a:r>
            <a:r>
              <a:rPr lang="en-US" altLang="zh-TW" dirty="0" smtClean="0"/>
              <a:t>(</a:t>
            </a:r>
            <a:r>
              <a:rPr lang="en-US" altLang="zh-TW" i="1" dirty="0" smtClean="0"/>
              <a:t>F</a:t>
            </a:r>
            <a:r>
              <a:rPr lang="el-GR" altLang="zh-TW" i="1" baseline="-25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ζ</a:t>
            </a:r>
            <a:r>
              <a:rPr lang="en-US" altLang="zh-TW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dirty="0" smtClean="0"/>
              <a:t>及</a:t>
            </a:r>
            <a:r>
              <a:rPr lang="en-US" altLang="zh-TW" i="1" dirty="0" smtClean="0"/>
              <a:t>F</a:t>
            </a:r>
            <a:r>
              <a:rPr lang="el-GR" altLang="zh-TW" i="1" baseline="-25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altLang="zh-TW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/>
              <a:t>)</a:t>
            </a:r>
            <a:r>
              <a:rPr lang="zh-TW" altLang="zh-TW" dirty="0" smtClean="0"/>
              <a:t>可</a:t>
            </a:r>
            <a:r>
              <a:rPr lang="zh-TW" altLang="zh-TW" dirty="0"/>
              <a:t>寫成：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sz="2800" dirty="0" smtClean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636914"/>
            <a:ext cx="4972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789040"/>
            <a:ext cx="50101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文字方塊 12"/>
          <p:cNvSpPr txBox="1"/>
          <p:nvPr/>
        </p:nvSpPr>
        <p:spPr>
          <a:xfrm>
            <a:off x="5436098" y="3851220"/>
            <a:ext cx="4003019" cy="3034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TW" dirty="0" smtClean="0"/>
              <a:t>雙橫線</a:t>
            </a:r>
            <a:r>
              <a:rPr lang="en-US" altLang="zh-TW" dirty="0" smtClean="0"/>
              <a:t>(</a:t>
            </a:r>
            <a:r>
              <a:rPr lang="zh-TW" altLang="en-US" dirty="0"/>
              <a:t> </a:t>
            </a:r>
            <a:r>
              <a:rPr lang="zh-TW" altLang="en-US" dirty="0" smtClean="0"/>
              <a:t> </a:t>
            </a:r>
            <a:r>
              <a:rPr lang="en-US" altLang="zh-TW" dirty="0" smtClean="0"/>
              <a:t>) </a:t>
            </a:r>
            <a:r>
              <a:rPr lang="zh-TW" altLang="zh-TW" dirty="0" smtClean="0"/>
              <a:t>為系集平均之</a:t>
            </a:r>
            <a:r>
              <a:rPr lang="en-US" altLang="zh-TW" dirty="0" smtClean="0"/>
              <a:t>3</a:t>
            </a:r>
            <a:r>
              <a:rPr lang="zh-TW" altLang="zh-TW" dirty="0" smtClean="0"/>
              <a:t>維擾動，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雙引號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3333FF"/>
                </a:solidFill>
              </a:rPr>
              <a:t>“</a:t>
            </a:r>
            <a:r>
              <a:rPr lang="en-US" altLang="zh-TW" dirty="0" smtClean="0"/>
              <a:t>) </a:t>
            </a:r>
            <a:r>
              <a:rPr lang="zh-TW" altLang="zh-TW" dirty="0" smtClean="0"/>
              <a:t>為系集平均之偏差，</a:t>
            </a:r>
            <a:endParaRPr lang="en-US" altLang="zh-TW" dirty="0" smtClean="0"/>
          </a:p>
          <a:p>
            <a:r>
              <a:rPr lang="zh-TW" altLang="en-US" dirty="0" smtClean="0"/>
              <a:t>　　　　　　　</a:t>
            </a:r>
            <a:r>
              <a:rPr lang="zh-TW" altLang="zh-TW" dirty="0" smtClean="0"/>
              <a:t>為乾大氣能量，</a:t>
            </a:r>
            <a:endParaRPr lang="en-US" altLang="zh-TW" dirty="0" smtClean="0"/>
          </a:p>
          <a:p>
            <a:pPr>
              <a:lnSpc>
                <a:spcPts val="1500"/>
              </a:lnSpc>
            </a:pPr>
            <a:endParaRPr lang="en-US" altLang="zh-TW" dirty="0" smtClean="0"/>
          </a:p>
          <a:p>
            <a:r>
              <a:rPr lang="zh-TW" altLang="en-US" dirty="0" smtClean="0"/>
              <a:t>　　　　　　　　</a:t>
            </a:r>
            <a:r>
              <a:rPr lang="zh-TW" altLang="zh-TW" dirty="0" smtClean="0"/>
              <a:t>為</a:t>
            </a:r>
            <a:r>
              <a:rPr lang="en-US" altLang="zh-TW" dirty="0" err="1" smtClean="0"/>
              <a:t>Exner</a:t>
            </a:r>
            <a:r>
              <a:rPr lang="en-US" altLang="zh-TW" dirty="0" smtClean="0"/>
              <a:t> </a:t>
            </a:r>
            <a:r>
              <a:rPr lang="zh-TW" altLang="zh-TW" dirty="0" smtClean="0"/>
              <a:t>函數，</a:t>
            </a:r>
            <a:endParaRPr lang="en-US" altLang="zh-TW" dirty="0" smtClean="0"/>
          </a:p>
          <a:p>
            <a:pPr>
              <a:lnSpc>
                <a:spcPts val="1000"/>
              </a:lnSpc>
            </a:pPr>
            <a:endParaRPr lang="en-US" altLang="zh-TW" dirty="0" smtClean="0"/>
          </a:p>
          <a:p>
            <a:r>
              <a:rPr lang="en-US" altLang="zh-TW" i="1" dirty="0" smtClean="0"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zh-TW" altLang="zh-TW" dirty="0" smtClean="0"/>
              <a:t>為地面氣壓，</a:t>
            </a:r>
            <a:r>
              <a:rPr lang="en-US" altLang="zh-TW" i="1" dirty="0" smtClean="0"/>
              <a:t>R</a:t>
            </a:r>
            <a:r>
              <a:rPr lang="zh-TW" altLang="zh-TW" dirty="0" smtClean="0"/>
              <a:t>為乾空氣氣体常數，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及</a:t>
            </a:r>
            <a:r>
              <a:rPr lang="en-US" altLang="zh-TW" dirty="0" smtClean="0"/>
              <a:t>C</a:t>
            </a:r>
            <a:r>
              <a:rPr lang="en-US" altLang="zh-TW" i="1" dirty="0" smtClean="0"/>
              <a:t>p</a:t>
            </a:r>
            <a:r>
              <a:rPr lang="zh-TW" altLang="zh-TW" dirty="0" smtClean="0"/>
              <a:t>為乾空氣等壓熱容常數。</a:t>
            </a:r>
            <a:endParaRPr lang="en-US" altLang="zh-TW" dirty="0" smtClean="0"/>
          </a:p>
          <a:p>
            <a:pPr>
              <a:lnSpc>
                <a:spcPts val="1000"/>
              </a:lnSpc>
            </a:pPr>
            <a:endParaRPr lang="en-US" altLang="zh-TW" dirty="0" smtClean="0"/>
          </a:p>
          <a:p>
            <a:r>
              <a:rPr lang="zh-TW" altLang="zh-TW" dirty="0" smtClean="0"/>
              <a:t>另外，</a:t>
            </a:r>
            <a:r>
              <a:rPr lang="en-US" altLang="zh-TW" dirty="0" smtClean="0"/>
              <a:t>upper-boundary</a:t>
            </a:r>
            <a:r>
              <a:rPr lang="zh-TW" altLang="zh-TW" dirty="0" smtClean="0"/>
              <a:t>以下高度為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透過淺波吸收的海棉層設計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（如</a:t>
            </a:r>
            <a:r>
              <a:rPr lang="en-US" altLang="zh-TW" dirty="0" smtClean="0"/>
              <a:t>Kim et al. 1993</a:t>
            </a:r>
            <a:r>
              <a:rPr lang="zh-TW" altLang="zh-TW" dirty="0" smtClean="0"/>
              <a:t>）。</a:t>
            </a:r>
            <a:endParaRPr lang="zh-TW" altLang="en-US" dirty="0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6270360" y="3851220"/>
          <a:ext cx="201612" cy="533400"/>
        </p:xfrm>
        <a:graphic>
          <a:graphicData uri="http://schemas.openxmlformats.org/presentationml/2006/ole">
            <p:oleObj spid="_x0000_s18441" name="方程式" r:id="rId5" imgW="114151" imgH="266353" progId="Equation.3">
              <p:embed/>
            </p:oleObj>
          </a:graphicData>
        </a:graphic>
      </p:graphicFrame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5580113" y="4400738"/>
          <a:ext cx="1544637" cy="411162"/>
        </p:xfrm>
        <a:graphic>
          <a:graphicData uri="http://schemas.openxmlformats.org/presentationml/2006/ole">
            <p:oleObj spid="_x0000_s18443" name="方程式" r:id="rId6" imgW="901309" imgH="241195" progId="Equation.3">
              <p:embed/>
            </p:oleObj>
          </a:graphicData>
        </a:graphic>
      </p:graphicFrame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5512842" y="4740820"/>
          <a:ext cx="1795463" cy="560388"/>
        </p:xfrm>
        <a:graphic>
          <a:graphicData uri="http://schemas.openxmlformats.org/presentationml/2006/ole">
            <p:oleObj spid="_x0000_s18445" name="方程式" r:id="rId7" imgW="1066800" imgH="330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TW" dirty="0" smtClean="0"/>
              <a:t>       </a:t>
            </a:r>
            <a:r>
              <a:rPr lang="en-US" altLang="zh-TW" dirty="0" err="1" smtClean="0"/>
              <a:t>Mesoscale</a:t>
            </a:r>
            <a:r>
              <a:rPr lang="en-US" altLang="zh-TW" dirty="0" smtClean="0"/>
              <a:t> gravity model</a:t>
            </a:r>
            <a:br>
              <a:rPr lang="en-US" altLang="zh-TW" dirty="0" smtClean="0"/>
            </a:br>
            <a:r>
              <a:rPr lang="en-US" altLang="zh-TW" sz="4000" i="1" dirty="0" smtClean="0"/>
              <a:t>a. Basic framework</a:t>
            </a:r>
            <a:r>
              <a:rPr lang="en-US" altLang="zh-TW" sz="4000" dirty="0" smtClean="0"/>
              <a:t> (III)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Upper-boundary</a:t>
            </a:r>
            <a:r>
              <a:rPr lang="zh-TW" altLang="zh-TW" dirty="0" smtClean="0"/>
              <a:t>之緯向風平均表示如下：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zh-TW" sz="2800" dirty="0" smtClean="0"/>
              <a:t>單橫線</a:t>
            </a:r>
            <a:r>
              <a:rPr lang="en-US" altLang="zh-TW" sz="2800" dirty="0" smtClean="0"/>
              <a:t>(   )</a:t>
            </a:r>
            <a:r>
              <a:rPr lang="zh-TW" altLang="zh-TW" sz="2800" dirty="0" smtClean="0"/>
              <a:t>及單引號</a:t>
            </a:r>
            <a:r>
              <a:rPr lang="en-US" altLang="zh-TW" sz="2800" dirty="0" smtClean="0"/>
              <a:t>(‘) </a:t>
            </a:r>
            <a:r>
              <a:rPr lang="zh-TW" altLang="zh-TW" sz="2800" dirty="0" smtClean="0"/>
              <a:t>分別為緯向平均及偏差值；</a:t>
            </a:r>
            <a:endParaRPr lang="en-US" altLang="zh-TW" sz="2600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204864"/>
            <a:ext cx="3657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051720" y="2802384"/>
          <a:ext cx="212725" cy="482600"/>
        </p:xfrm>
        <a:graphic>
          <a:graphicData uri="http://schemas.openxmlformats.org/presentationml/2006/ole">
            <p:oleObj spid="_x0000_s19460" name="方程式" r:id="rId4" imgW="114201" imgH="24109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TW" dirty="0" smtClean="0"/>
              <a:t>       </a:t>
            </a:r>
            <a:r>
              <a:rPr lang="en-US" altLang="zh-TW" dirty="0" err="1" smtClean="0"/>
              <a:t>Mesoscale</a:t>
            </a:r>
            <a:r>
              <a:rPr lang="en-US" altLang="zh-TW" dirty="0" smtClean="0"/>
              <a:t> gravity model</a:t>
            </a:r>
            <a:br>
              <a:rPr lang="en-US" altLang="zh-TW" dirty="0" smtClean="0"/>
            </a:br>
            <a:r>
              <a:rPr lang="en-US" altLang="zh-TW" sz="4000" i="1" dirty="0" smtClean="0"/>
              <a:t>b. Turbulence parameterization </a:t>
            </a:r>
            <a:r>
              <a:rPr lang="en-US" altLang="zh-TW" sz="4000" dirty="0" smtClean="0"/>
              <a:t>(I)</a:t>
            </a:r>
            <a:endParaRPr lang="zh-TW" altLang="en-US" sz="4000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2"/>
            <a:ext cx="8363272" cy="4525963"/>
          </a:xfrm>
        </p:spPr>
        <p:txBody>
          <a:bodyPr>
            <a:normAutofit/>
          </a:bodyPr>
          <a:lstStyle/>
          <a:p>
            <a:r>
              <a:rPr lang="zh-TW" altLang="zh-TW" sz="2800" dirty="0" smtClean="0"/>
              <a:t>擾動動能能量方程可寫成：</a:t>
            </a:r>
            <a:endParaRPr lang="en-US" altLang="zh-TW" sz="2800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sz="1800" dirty="0" smtClean="0"/>
          </a:p>
          <a:p>
            <a:r>
              <a:rPr lang="zh-TW" altLang="zh-TW" sz="2600" dirty="0" smtClean="0"/>
              <a:t>參考</a:t>
            </a:r>
            <a:r>
              <a:rPr lang="en-US" altLang="zh-TW" sz="2600" dirty="0" smtClean="0"/>
              <a:t>Mellor and Yamada (1982) </a:t>
            </a:r>
            <a:r>
              <a:rPr lang="zh-TW" altLang="zh-TW" sz="2600" dirty="0" smtClean="0"/>
              <a:t>研究，將擾動參數寫成：</a:t>
            </a:r>
            <a:endParaRPr lang="en-US" altLang="zh-TW" sz="2600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132858"/>
            <a:ext cx="50101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6178327" y="2373959"/>
          <a:ext cx="769937" cy="334963"/>
        </p:xfrm>
        <a:graphic>
          <a:graphicData uri="http://schemas.openxmlformats.org/presentationml/2006/ole">
            <p:oleObj spid="_x0000_s21509" name="方程式" r:id="rId4" imgW="507780" imgH="215806" progId="Equation.3">
              <p:embed/>
            </p:oleObj>
          </a:graphicData>
        </a:graphic>
      </p:graphicFrame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8227070" y="2385846"/>
          <a:ext cx="233363" cy="350838"/>
        </p:xfrm>
        <a:graphic>
          <a:graphicData uri="http://schemas.openxmlformats.org/presentationml/2006/ole">
            <p:oleObj spid="_x0000_s21511" name="方程式" r:id="rId5" imgW="152334" imgH="228501" progId="Equation.3">
              <p:embed/>
            </p:oleObj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6228184" y="2790133"/>
          <a:ext cx="233362" cy="350837"/>
        </p:xfrm>
        <a:graphic>
          <a:graphicData uri="http://schemas.openxmlformats.org/presentationml/2006/ole">
            <p:oleObj spid="_x0000_s21514" name="方程式" r:id="rId6" imgW="152334" imgH="228501" progId="Equation.3">
              <p:embed/>
            </p:oleObj>
          </a:graphicData>
        </a:graphic>
      </p:graphicFrame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6183467" y="2350623"/>
            <a:ext cx="2492990" cy="774571"/>
          </a:xfrm>
          <a:prstGeom prst="rect">
            <a:avLst/>
          </a:prstGeom>
          <a:noFill/>
          <a:ln>
            <a:solidFill>
              <a:srgbClr val="3333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　　　</a:t>
            </a:r>
            <a:r>
              <a:rPr lang="en-US" altLang="zh-TW" dirty="0" smtClean="0"/>
              <a:t>= (0.23, 16.6) </a:t>
            </a:r>
            <a:r>
              <a:rPr lang="zh-TW" altLang="en-US" dirty="0" smtClean="0"/>
              <a:t>　</a:t>
            </a:r>
            <a:r>
              <a:rPr lang="zh-TW" altLang="zh-TW" dirty="0" smtClean="0"/>
              <a:t>，</a:t>
            </a:r>
            <a:r>
              <a:rPr lang="en-US" altLang="zh-TW" dirty="0" smtClean="0"/>
              <a:t> </a:t>
            </a:r>
          </a:p>
          <a:p>
            <a:pPr>
              <a:lnSpc>
                <a:spcPts val="1000"/>
              </a:lnSpc>
            </a:pPr>
            <a:endParaRPr lang="en-US" altLang="zh-TW" dirty="0" smtClean="0"/>
          </a:p>
          <a:p>
            <a:r>
              <a:rPr lang="zh-TW" altLang="en-US" dirty="0" smtClean="0"/>
              <a:t>　</a:t>
            </a:r>
            <a:r>
              <a:rPr lang="zh-TW" altLang="zh-TW" dirty="0" smtClean="0"/>
              <a:t>為主要擾動尺度</a:t>
            </a:r>
            <a:endParaRPr lang="zh-TW" altLang="en-US" dirty="0"/>
          </a:p>
        </p:txBody>
      </p:sp>
      <p:pic>
        <p:nvPicPr>
          <p:cNvPr id="21518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5165" y="4653138"/>
            <a:ext cx="49339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文字方塊 19"/>
          <p:cNvSpPr txBox="1"/>
          <p:nvPr/>
        </p:nvSpPr>
        <p:spPr>
          <a:xfrm>
            <a:off x="6228184" y="4797152"/>
            <a:ext cx="2492990" cy="369332"/>
          </a:xfrm>
          <a:prstGeom prst="rect">
            <a:avLst/>
          </a:prstGeom>
          <a:noFill/>
          <a:ln>
            <a:solidFill>
              <a:srgbClr val="3333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　　　</a:t>
            </a:r>
            <a:r>
              <a:rPr lang="en-US" altLang="zh-TW" dirty="0" smtClean="0"/>
              <a:t>= (0.92, 0.74) </a:t>
            </a:r>
            <a:r>
              <a:rPr lang="zh-TW" altLang="en-US" dirty="0" smtClean="0"/>
              <a:t>　</a:t>
            </a:r>
            <a:r>
              <a:rPr lang="zh-TW" altLang="zh-TW" dirty="0" smtClean="0"/>
              <a:t>，</a:t>
            </a:r>
            <a:r>
              <a:rPr lang="en-US" altLang="zh-TW" dirty="0" smtClean="0"/>
              <a:t> 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6372200" y="4826650"/>
          <a:ext cx="625475" cy="334963"/>
        </p:xfrm>
        <a:graphic>
          <a:graphicData uri="http://schemas.openxmlformats.org/presentationml/2006/ole">
            <p:oleObj spid="_x0000_s21519" name="方程式" r:id="rId8" imgW="406048" imgH="215713" progId="Equation.3">
              <p:embed/>
            </p:oleObj>
          </a:graphicData>
        </a:graphic>
      </p:graphicFrame>
      <p:graphicFrame>
        <p:nvGraphicFramePr>
          <p:cNvPr id="21521" name="Object 17"/>
          <p:cNvGraphicFramePr>
            <a:graphicFrameLocks noChangeAspect="1"/>
          </p:cNvGraphicFramePr>
          <p:nvPr/>
        </p:nvGraphicFramePr>
        <p:xfrm>
          <a:off x="8316417" y="4834118"/>
          <a:ext cx="233362" cy="350838"/>
        </p:xfrm>
        <a:graphic>
          <a:graphicData uri="http://schemas.openxmlformats.org/presentationml/2006/ole">
            <p:oleObj spid="_x0000_s21521" name="方程式" r:id="rId9" imgW="152334" imgH="228501" progId="Equation.3">
              <p:embed/>
            </p:oleObj>
          </a:graphicData>
        </a:graphic>
      </p:graphicFrame>
      <p:pic>
        <p:nvPicPr>
          <p:cNvPr id="25" name="Picture 1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0230" y="1412776"/>
            <a:ext cx="3493770" cy="274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TW" dirty="0" smtClean="0"/>
              <a:t>       </a:t>
            </a:r>
            <a:r>
              <a:rPr lang="en-US" altLang="zh-TW" dirty="0" err="1" smtClean="0"/>
              <a:t>Mesoscale</a:t>
            </a:r>
            <a:r>
              <a:rPr lang="en-US" altLang="zh-TW" dirty="0" smtClean="0"/>
              <a:t> gravity model</a:t>
            </a:r>
            <a:br>
              <a:rPr lang="en-US" altLang="zh-TW" dirty="0" smtClean="0"/>
            </a:br>
            <a:r>
              <a:rPr lang="en-US" altLang="zh-TW" sz="4000" i="1" dirty="0" smtClean="0"/>
              <a:t>b. Turbulence parameterization </a:t>
            </a:r>
            <a:r>
              <a:rPr lang="en-US" altLang="zh-TW" sz="4000" dirty="0" smtClean="0"/>
              <a:t>(II)</a:t>
            </a:r>
            <a:endParaRPr lang="zh-TW" altLang="en-US" sz="4000" i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2"/>
            <a:ext cx="8363272" cy="4525963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由</a:t>
            </a:r>
            <a:r>
              <a:rPr lang="en-US" altLang="zh-TW" sz="2800" dirty="0" smtClean="0"/>
              <a:t>(2.9)</a:t>
            </a:r>
            <a:r>
              <a:rPr lang="zh-TW" altLang="en-US" sz="2800" dirty="0" smtClean="0"/>
              <a:t>式將</a:t>
            </a:r>
            <a:r>
              <a:rPr lang="en-US" altLang="zh-TW" sz="2800" dirty="0" smtClean="0"/>
              <a:t>(2.8)</a:t>
            </a:r>
            <a:r>
              <a:rPr lang="zh-TW" altLang="en-US" sz="2800" dirty="0" smtClean="0"/>
              <a:t>式改寫</a:t>
            </a:r>
            <a:r>
              <a:rPr lang="zh-TW" altLang="zh-TW" sz="2800" dirty="0" smtClean="0"/>
              <a:t>擾動動能能量方程</a:t>
            </a:r>
            <a:r>
              <a:rPr lang="zh-TW" altLang="en-US" sz="2800" dirty="0" smtClean="0"/>
              <a:t>式如</a:t>
            </a:r>
            <a:r>
              <a:rPr lang="zh-TW" altLang="zh-TW" sz="2800" dirty="0" smtClean="0"/>
              <a:t>：</a:t>
            </a:r>
            <a:endParaRPr lang="en-US" altLang="zh-TW" sz="2800" dirty="0" smtClean="0"/>
          </a:p>
          <a:p>
            <a:endParaRPr lang="en-US" altLang="zh-TW" dirty="0"/>
          </a:p>
          <a:p>
            <a:pPr>
              <a:buNone/>
            </a:pPr>
            <a:endParaRPr lang="en-US" altLang="zh-TW" dirty="0" smtClean="0"/>
          </a:p>
          <a:p>
            <a:endParaRPr lang="en-US" altLang="zh-TW" sz="1800" dirty="0" smtClean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029" y="2132858"/>
            <a:ext cx="49911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0270" y="3573017"/>
            <a:ext cx="4972050" cy="1552575"/>
          </a:xfrm>
          <a:prstGeom prst="rect">
            <a:avLst/>
          </a:prstGeom>
          <a:noFill/>
          <a:ln w="25400">
            <a:solidFill>
              <a:srgbClr val="3333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-27384"/>
            <a:ext cx="8507288" cy="100811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4000" dirty="0" smtClean="0"/>
              <a:t>  Numerical simulation of mountain waves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900" i="1" dirty="0" smtClean="0"/>
              <a:t>a. Comparison of model simulations with analytic solutions (I)</a:t>
            </a:r>
            <a:endParaRPr lang="zh-TW" altLang="en-US" sz="29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4077072"/>
            <a:ext cx="8768239" cy="2785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426" y="952964"/>
            <a:ext cx="3518425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908720"/>
            <a:ext cx="3649980" cy="3078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179512" y="5286460"/>
            <a:ext cx="8496944" cy="147600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7416825" y="980731"/>
            <a:ext cx="1691680" cy="830997"/>
          </a:xfrm>
          <a:prstGeom prst="rect">
            <a:avLst/>
          </a:prstGeom>
          <a:noFill/>
          <a:ln>
            <a:solidFill>
              <a:srgbClr val="3333FF"/>
            </a:solidFill>
            <a:prstDash val="dash"/>
          </a:ln>
        </p:spPr>
        <p:txBody>
          <a:bodyPr wrap="square" lIns="36000" tIns="0" rIns="0" bIns="0" rtlCol="0">
            <a:spAutoFit/>
          </a:bodyPr>
          <a:lstStyle/>
          <a:p>
            <a:r>
              <a:rPr lang="en-US" altLang="zh-TW" dirty="0" smtClean="0"/>
              <a:t>turbulence parameterization is shut off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329236" y="1268762"/>
            <a:ext cx="1718419" cy="30777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1400" b="1" dirty="0" err="1" smtClean="0"/>
              <a:t>Wurtele</a:t>
            </a:r>
            <a:r>
              <a:rPr lang="en-US" altLang="zh-TW" sz="1400" b="1" dirty="0" smtClean="0"/>
              <a:t> et al. (1987)</a:t>
            </a:r>
            <a:endParaRPr lang="zh-TW" altLang="en-US" sz="1400" b="1" dirty="0"/>
          </a:p>
        </p:txBody>
      </p:sp>
      <p:sp>
        <p:nvSpPr>
          <p:cNvPr id="10" name="文字方塊 9"/>
          <p:cNvSpPr txBox="1"/>
          <p:nvPr/>
        </p:nvSpPr>
        <p:spPr>
          <a:xfrm>
            <a:off x="5004049" y="1268762"/>
            <a:ext cx="1999393" cy="307777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TW" sz="1400" b="1" dirty="0" smtClean="0"/>
              <a:t>Kim and Arakawa (1995)</a:t>
            </a:r>
            <a:endParaRPr lang="zh-TW" altLang="en-US" sz="1400" b="1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7416824" y="2132856"/>
            <a:ext cx="1691680" cy="1077218"/>
          </a:xfrm>
          <a:prstGeom prst="rect">
            <a:avLst/>
          </a:prstGeom>
          <a:noFill/>
          <a:ln>
            <a:solidFill>
              <a:srgbClr val="3333FF"/>
            </a:solidFill>
            <a:prstDash val="dash"/>
          </a:ln>
        </p:spPr>
        <p:txBody>
          <a:bodyPr wrap="square" lIns="36000" tIns="0" rIns="0" bIns="0" rtlCol="0">
            <a:spAutoFit/>
          </a:bodyPr>
          <a:lstStyle/>
          <a:p>
            <a:r>
              <a:rPr lang="el-GR" altLang="zh-TW" dirty="0" smtClean="0"/>
              <a:t>Δ</a:t>
            </a:r>
            <a:r>
              <a:rPr lang="en-US" altLang="zh-TW" dirty="0" smtClean="0"/>
              <a:t>x = 1250 m,</a:t>
            </a:r>
          </a:p>
          <a:p>
            <a:r>
              <a:rPr lang="el-GR" altLang="zh-TW" dirty="0" smtClean="0"/>
              <a:t>Δ</a:t>
            </a:r>
            <a:r>
              <a:rPr lang="en-US" altLang="zh-TW" dirty="0" smtClean="0"/>
              <a:t>t = 5 s, </a:t>
            </a:r>
            <a:br>
              <a:rPr lang="en-US" altLang="zh-TW" dirty="0" smtClean="0"/>
            </a:br>
            <a:r>
              <a:rPr lang="en-US" altLang="zh-TW" dirty="0" smtClean="0"/>
              <a:t>domain (x × z) = </a:t>
            </a:r>
            <a:br>
              <a:rPr lang="en-US" altLang="zh-TW" dirty="0" smtClean="0"/>
            </a:br>
            <a:r>
              <a:rPr lang="en-US" altLang="zh-TW" sz="1600" dirty="0" smtClean="0"/>
              <a:t>150 km × 45.94 km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44624"/>
            <a:ext cx="8507288" cy="864096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4000" dirty="0" smtClean="0"/>
              <a:t>  Numerical simulation of mountain waves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900" i="1" dirty="0" smtClean="0"/>
              <a:t>a. Comparison of model simulations with analytic solutions (II) </a:t>
            </a:r>
            <a:endParaRPr lang="zh-TW" altLang="en-US" sz="29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4077072"/>
            <a:ext cx="8768239" cy="2785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9" y="908720"/>
            <a:ext cx="4226243" cy="310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5004048" y="932528"/>
            <a:ext cx="4067944" cy="1200329"/>
          </a:xfrm>
          <a:prstGeom prst="rect">
            <a:avLst/>
          </a:prstGeom>
          <a:noFill/>
          <a:ln>
            <a:solidFill>
              <a:srgbClr val="3333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A quasi stationary state is approximately reached, first at </a:t>
            </a:r>
            <a:r>
              <a:rPr lang="en-US" altLang="zh-TW" b="1" dirty="0" smtClean="0">
                <a:solidFill>
                  <a:srgbClr val="3333FF"/>
                </a:solidFill>
              </a:rPr>
              <a:t>low levels </a:t>
            </a:r>
            <a:r>
              <a:rPr lang="en-US" altLang="zh-TW" dirty="0" smtClean="0"/>
              <a:t>before the nonlinear effect becomes dominant and later at </a:t>
            </a:r>
            <a:r>
              <a:rPr lang="en-US" altLang="zh-TW" b="1" dirty="0" smtClean="0">
                <a:solidFill>
                  <a:srgbClr val="3333FF"/>
                </a:solidFill>
              </a:rPr>
              <a:t>upper levels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2267745" y="82742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3333FF"/>
                </a:solidFill>
              </a:rPr>
              <a:t>HM1</a:t>
            </a:r>
            <a:endParaRPr lang="zh-TW" altLang="en-US" b="1" dirty="0">
              <a:solidFill>
                <a:srgbClr val="3333FF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267745" y="2276872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3333FF"/>
                </a:solidFill>
              </a:rPr>
              <a:t>HM2</a:t>
            </a:r>
            <a:endParaRPr lang="zh-TW" altLang="en-US" b="1" dirty="0">
              <a:solidFill>
                <a:srgbClr val="3333FF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9512" y="5430476"/>
            <a:ext cx="8496944" cy="360040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659230" y="2204866"/>
            <a:ext cx="18245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b="1" dirty="0" smtClean="0"/>
              <a:t>Huppert and Miles (1969)</a:t>
            </a:r>
            <a:endParaRPr lang="zh-TW" altLang="en-US" sz="1200" b="1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963487" y="2204866"/>
            <a:ext cx="1745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b="1" dirty="0" smtClean="0"/>
              <a:t>Kim and Arakawa (1995)</a:t>
            </a:r>
            <a:endParaRPr lang="zh-TW" altLang="en-US" sz="1200" b="1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54856" y="2333619"/>
            <a:ext cx="3754262" cy="15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文字方塊 11"/>
          <p:cNvSpPr txBox="1"/>
          <p:nvPr/>
        </p:nvSpPr>
        <p:spPr>
          <a:xfrm>
            <a:off x="6588225" y="2780928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C00000"/>
                </a:solidFill>
              </a:rPr>
              <a:t>HM3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5058385" y="2162352"/>
            <a:ext cx="18245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b="1" dirty="0" smtClean="0"/>
              <a:t>Huppert and Miles (1969)</a:t>
            </a:r>
            <a:endParaRPr lang="zh-TW" altLang="en-US" sz="1200" b="1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7362642" y="2162352"/>
            <a:ext cx="1745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b="1" dirty="0" smtClean="0"/>
              <a:t>Kim and Arakawa (1995)</a:t>
            </a:r>
            <a:endParaRPr lang="zh-TW" altLang="en-US" sz="1200" b="1" dirty="0"/>
          </a:p>
        </p:txBody>
      </p:sp>
      <p:sp>
        <p:nvSpPr>
          <p:cNvPr id="15" name="矩形 14"/>
          <p:cNvSpPr/>
          <p:nvPr/>
        </p:nvSpPr>
        <p:spPr>
          <a:xfrm>
            <a:off x="179512" y="5786932"/>
            <a:ext cx="8496944" cy="147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467544" y="3646185"/>
            <a:ext cx="2448272" cy="430887"/>
          </a:xfrm>
          <a:prstGeom prst="rect">
            <a:avLst/>
          </a:prstGeom>
          <a:noFill/>
          <a:ln>
            <a:solidFill>
              <a:srgbClr val="3333FF"/>
            </a:solidFill>
            <a:prstDash val="dash"/>
          </a:ln>
        </p:spPr>
        <p:txBody>
          <a:bodyPr wrap="square" lIns="36000" tIns="0" rIns="0" bIns="0" rtlCol="0">
            <a:spAutoFit/>
          </a:bodyPr>
          <a:lstStyle/>
          <a:p>
            <a:r>
              <a:rPr lang="el-GR" altLang="zh-TW" sz="1400" dirty="0" smtClean="0"/>
              <a:t>Δ</a:t>
            </a:r>
            <a:r>
              <a:rPr lang="en-US" altLang="zh-TW" sz="1400" dirty="0" smtClean="0"/>
              <a:t>x = 300 m, </a:t>
            </a:r>
            <a:r>
              <a:rPr lang="el-GR" altLang="zh-TW" sz="1400" dirty="0" smtClean="0"/>
              <a:t>Δ</a:t>
            </a:r>
            <a:r>
              <a:rPr lang="en-US" altLang="zh-TW" sz="1400" dirty="0" smtClean="0"/>
              <a:t>t = 5 s, </a:t>
            </a:r>
            <a:br>
              <a:rPr lang="en-US" altLang="zh-TW" sz="1400" dirty="0" smtClean="0"/>
            </a:br>
            <a:r>
              <a:rPr lang="en-US" altLang="zh-TW" sz="1400" dirty="0" smtClean="0"/>
              <a:t>domain (x × z) = 75.3 km × 35 km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5220072" y="3646185"/>
            <a:ext cx="1800200" cy="430887"/>
          </a:xfrm>
          <a:prstGeom prst="rect">
            <a:avLst/>
          </a:prstGeom>
          <a:noFill/>
          <a:ln>
            <a:solidFill>
              <a:srgbClr val="3333FF"/>
            </a:solidFill>
            <a:prstDash val="dash"/>
          </a:ln>
        </p:spPr>
        <p:txBody>
          <a:bodyPr wrap="square" lIns="36000" tIns="0" rIns="0" bIns="0" rtlCol="0">
            <a:spAutoFit/>
          </a:bodyPr>
          <a:lstStyle/>
          <a:p>
            <a:pPr algn="r"/>
            <a:r>
              <a:rPr lang="el-GR" altLang="zh-TW" sz="1400" dirty="0" smtClean="0"/>
              <a:t>Δ</a:t>
            </a:r>
            <a:r>
              <a:rPr lang="en-US" altLang="zh-TW" sz="1400" dirty="0" smtClean="0"/>
              <a:t>x = 150 m, </a:t>
            </a:r>
            <a:br>
              <a:rPr lang="en-US" altLang="zh-TW" sz="1400" dirty="0" smtClean="0"/>
            </a:br>
            <a:r>
              <a:rPr lang="en-US" altLang="zh-TW" sz="1400" dirty="0" smtClean="0"/>
              <a:t>x × z = 37.65 km × 35 km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-27384"/>
            <a:ext cx="8507288" cy="1008112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4000" dirty="0" smtClean="0"/>
              <a:t>  Numerical simulation of mountain waves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2900" i="1" dirty="0" smtClean="0"/>
              <a:t>b. Simulations with various </a:t>
            </a:r>
            <a:r>
              <a:rPr lang="en-US" altLang="zh-TW" sz="2900" i="1" dirty="0" err="1" smtClean="0"/>
              <a:t>orography</a:t>
            </a:r>
            <a:endParaRPr lang="zh-TW" altLang="en-US" sz="2900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8580" y="1021080"/>
            <a:ext cx="5265420" cy="583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40" y="1268759"/>
            <a:ext cx="2834640" cy="238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073614"/>
            <a:ext cx="2920365" cy="2091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橢圓 5"/>
          <p:cNvSpPr/>
          <p:nvPr/>
        </p:nvSpPr>
        <p:spPr>
          <a:xfrm>
            <a:off x="1748939" y="4725144"/>
            <a:ext cx="288032" cy="504056"/>
          </a:xfrm>
          <a:prstGeom prst="ellipse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2094232" y="2535408"/>
            <a:ext cx="288032" cy="504056"/>
          </a:xfrm>
          <a:prstGeom prst="ellipse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/>
          <p:cNvCxnSpPr/>
          <p:nvPr/>
        </p:nvCxnSpPr>
        <p:spPr>
          <a:xfrm>
            <a:off x="2339880" y="3429000"/>
            <a:ext cx="1152000" cy="0"/>
          </a:xfrm>
          <a:prstGeom prst="straightConnector1">
            <a:avLst/>
          </a:prstGeom>
          <a:ln w="31750">
            <a:solidFill>
              <a:srgbClr val="3333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2483768" y="3356992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30</a:t>
            </a:r>
            <a:r>
              <a:rPr lang="zh-TW" altLang="en-US" dirty="0" smtClean="0"/>
              <a:t> </a:t>
            </a:r>
            <a:r>
              <a:rPr lang="en-US" altLang="zh-TW" dirty="0" smtClean="0"/>
              <a:t>km</a:t>
            </a:r>
            <a:endParaRPr lang="zh-TW" altLang="en-US" dirty="0"/>
          </a:p>
        </p:txBody>
      </p:sp>
      <p:cxnSp>
        <p:nvCxnSpPr>
          <p:cNvPr id="12" name="直線單箭頭接點 11"/>
          <p:cNvCxnSpPr/>
          <p:nvPr/>
        </p:nvCxnSpPr>
        <p:spPr>
          <a:xfrm>
            <a:off x="2051808" y="5949280"/>
            <a:ext cx="792000" cy="0"/>
          </a:xfrm>
          <a:prstGeom prst="straightConnector1">
            <a:avLst/>
          </a:prstGeom>
          <a:ln w="31750">
            <a:solidFill>
              <a:srgbClr val="3333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>
            <a:off x="3167888" y="6237312"/>
            <a:ext cx="396000" cy="0"/>
          </a:xfrm>
          <a:prstGeom prst="straightConnector1">
            <a:avLst/>
          </a:prstGeom>
          <a:ln w="31750">
            <a:solidFill>
              <a:srgbClr val="3333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2051720" y="5867980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20</a:t>
            </a:r>
            <a:r>
              <a:rPr lang="zh-TW" altLang="en-US" dirty="0" smtClean="0"/>
              <a:t> </a:t>
            </a:r>
            <a:r>
              <a:rPr lang="en-US" altLang="zh-TW" dirty="0" smtClean="0"/>
              <a:t>km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3019768" y="6165304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10</a:t>
            </a:r>
            <a:r>
              <a:rPr lang="zh-TW" altLang="en-US" dirty="0" smtClean="0"/>
              <a:t> </a:t>
            </a:r>
            <a:r>
              <a:rPr lang="en-US" altLang="zh-TW" dirty="0" smtClean="0"/>
              <a:t>km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523</Words>
  <Application>Microsoft Office PowerPoint</Application>
  <PresentationFormat>如螢幕大小 (4:3)</PresentationFormat>
  <Paragraphs>105</Paragraphs>
  <Slides>16</Slides>
  <Notes>1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8" baseType="lpstr">
      <vt:lpstr>Office 佈景主題</vt:lpstr>
      <vt:lpstr>方程式</vt:lpstr>
      <vt:lpstr>Improvement of orographic gravity wave parameterization using a mesoscale gravity wave model. </vt:lpstr>
      <vt:lpstr>       Mesoscale gravity model a. Basic framework (I)</vt:lpstr>
      <vt:lpstr>       Mesoscale gravity model a. Basic framework (II)</vt:lpstr>
      <vt:lpstr>       Mesoscale gravity model a. Basic framework (III)</vt:lpstr>
      <vt:lpstr>       Mesoscale gravity model b. Turbulence parameterization (I)</vt:lpstr>
      <vt:lpstr>       Mesoscale gravity model b. Turbulence parameterization (II)</vt:lpstr>
      <vt:lpstr>  Numerical simulation of mountain waves a. Comparison of model simulations with analytic solutions (I)</vt:lpstr>
      <vt:lpstr>  Numerical simulation of mountain waves a. Comparison of model simulations with analytic solutions (II) </vt:lpstr>
      <vt:lpstr>  Numerical simulation of mountain waves b. Simulations with various orography</vt:lpstr>
      <vt:lpstr>Parameterization of orographic  gravity waves (τ)</vt:lpstr>
      <vt:lpstr>重力波拖曳參數化方案介紹</vt:lpstr>
      <vt:lpstr>投影片 12</vt:lpstr>
      <vt:lpstr>投影片 13</vt:lpstr>
      <vt:lpstr>Case (2013/01) from CWBGFS-T512</vt:lpstr>
      <vt:lpstr>投影片 15</vt:lpstr>
      <vt:lpstr>投影片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Improvement of orographic gravity wave parameterization using a mesoscale gravity wave model. </dc:title>
  <dc:creator>xb107</dc:creator>
  <cp:lastModifiedBy>xb107</cp:lastModifiedBy>
  <cp:revision>53</cp:revision>
  <dcterms:created xsi:type="dcterms:W3CDTF">2015-10-12T08:04:10Z</dcterms:created>
  <dcterms:modified xsi:type="dcterms:W3CDTF">2015-10-30T02:13:59Z</dcterms:modified>
</cp:coreProperties>
</file>