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59" r:id="rId3"/>
    <p:sldId id="260" r:id="rId4"/>
    <p:sldId id="266" r:id="rId5"/>
    <p:sldId id="268" r:id="rId6"/>
    <p:sldId id="269" r:id="rId7"/>
    <p:sldId id="262" r:id="rId8"/>
    <p:sldId id="270" r:id="rId9"/>
    <p:sldId id="263" r:id="rId10"/>
    <p:sldId id="271" r:id="rId11"/>
    <p:sldId id="272" r:id="rId12"/>
    <p:sldId id="264" r:id="rId13"/>
    <p:sldId id="265" r:id="rId14"/>
    <p:sldId id="267" r:id="rId15"/>
    <p:sldId id="256" r:id="rId1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5A9E"/>
    <a:srgbClr val="8A0000"/>
    <a:srgbClr val="C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90" autoAdjust="0"/>
    <p:restoredTop sz="95281" autoAdjust="0"/>
  </p:normalViewPr>
  <p:slideViewPr>
    <p:cSldViewPr>
      <p:cViewPr>
        <p:scale>
          <a:sx n="66" d="100"/>
          <a:sy n="66" d="100"/>
        </p:scale>
        <p:origin x="-2664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61AAC-A3C9-4817-873D-446AB10FC37E}" type="datetimeFigureOut">
              <a:rPr lang="zh-TW" altLang="en-US" smtClean="0"/>
              <a:t>2015/9/23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80D0A-1388-4AF2-ABCD-3C51F3C73A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4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80D0A-1388-4AF2-ABCD-3C51F3C73A6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3043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80D0A-1388-4AF2-ABCD-3C51F3C73A6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3043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80D0A-1388-4AF2-ABCD-3C51F3C73A6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3043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FIG.2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80D0A-1388-4AF2-ABCD-3C51F3C73A67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581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80D0A-1388-4AF2-ABCD-3C51F3C73A67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172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2015/9/21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2015/9/21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群組 215"/>
          <p:cNvGrpSpPr/>
          <p:nvPr/>
        </p:nvGrpSpPr>
        <p:grpSpPr>
          <a:xfrm>
            <a:off x="319440" y="2495599"/>
            <a:ext cx="1014147" cy="1053757"/>
            <a:chOff x="7631264" y="4133915"/>
            <a:chExt cx="1014147" cy="1053757"/>
          </a:xfrm>
        </p:grpSpPr>
        <p:pic>
          <p:nvPicPr>
            <p:cNvPr id="2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1506" y="4847029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716" y="4133915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>
              <a:off x="8275747" y="429420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H="1">
              <a:off x="7631264" y="4294200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0716" y="449197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 flipH="1" flipV="1">
              <a:off x="7631866" y="465105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V="1">
              <a:off x="8298121" y="4659898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" name="群組 66"/>
          <p:cNvGrpSpPr/>
          <p:nvPr/>
        </p:nvGrpSpPr>
        <p:grpSpPr>
          <a:xfrm>
            <a:off x="3563579" y="1121555"/>
            <a:ext cx="1338835" cy="1238717"/>
            <a:chOff x="4694227" y="4989542"/>
            <a:chExt cx="1338835" cy="1238717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" name="群組 98"/>
          <p:cNvGrpSpPr/>
          <p:nvPr/>
        </p:nvGrpSpPr>
        <p:grpSpPr>
          <a:xfrm>
            <a:off x="5360917" y="4585995"/>
            <a:ext cx="1338835" cy="1238717"/>
            <a:chOff x="4694227" y="4989542"/>
            <a:chExt cx="1338835" cy="1238717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群組 50"/>
          <p:cNvGrpSpPr/>
          <p:nvPr/>
        </p:nvGrpSpPr>
        <p:grpSpPr>
          <a:xfrm>
            <a:off x="1835696" y="3392718"/>
            <a:ext cx="805460" cy="884064"/>
            <a:chOff x="4694227" y="4989542"/>
            <a:chExt cx="1338835" cy="1238717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" name="群組 90"/>
          <p:cNvGrpSpPr/>
          <p:nvPr/>
        </p:nvGrpSpPr>
        <p:grpSpPr>
          <a:xfrm>
            <a:off x="7714125" y="2567153"/>
            <a:ext cx="1030106" cy="1043827"/>
            <a:chOff x="4694227" y="4989542"/>
            <a:chExt cx="1338835" cy="1238717"/>
          </a:xfrm>
        </p:grpSpPr>
        <p:pic>
          <p:nvPicPr>
            <p:cNvPr id="92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群組 34"/>
          <p:cNvGrpSpPr/>
          <p:nvPr/>
        </p:nvGrpSpPr>
        <p:grpSpPr>
          <a:xfrm>
            <a:off x="7248599" y="1477897"/>
            <a:ext cx="1338835" cy="1238717"/>
            <a:chOff x="4694227" y="4989542"/>
            <a:chExt cx="1338835" cy="1238717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群組 26"/>
          <p:cNvGrpSpPr/>
          <p:nvPr/>
        </p:nvGrpSpPr>
        <p:grpSpPr>
          <a:xfrm>
            <a:off x="496861" y="3630443"/>
            <a:ext cx="1338835" cy="1238717"/>
            <a:chOff x="4694227" y="4989542"/>
            <a:chExt cx="1338835" cy="1238717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群組 6"/>
          <p:cNvGrpSpPr/>
          <p:nvPr/>
        </p:nvGrpSpPr>
        <p:grpSpPr>
          <a:xfrm>
            <a:off x="-1619617" y="3444969"/>
            <a:ext cx="1338835" cy="1238717"/>
            <a:chOff x="372749" y="1412776"/>
            <a:chExt cx="1338835" cy="1238717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86" y="1412776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1224909" y="160766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387973" y="1589561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1209685" y="203577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372749" y="201766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08171" y="226171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>
            <a:noAutofit/>
          </a:bodyPr>
          <a:lstStyle/>
          <a:p>
            <a:r>
              <a:rPr lang="en-US" altLang="zh-TW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Influence of Mesoscale Topography on Tropical Cyclone Tracks: Further Examination of the Channeling Effect</a:t>
            </a:r>
            <a:endParaRPr lang="zh-TW" altLang="en-US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14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CHUN-CHIEH WU, TSUNG-HAN LI, AND YI-HSUAN HUANG</a:t>
            </a:r>
          </a:p>
          <a:p>
            <a:r>
              <a:rPr lang="en-US" altLang="zh-TW" sz="1400" b="1" i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Department  of Atmospheric Science, National Taiwan University, Taipei, Taiwan</a:t>
            </a:r>
            <a:endParaRPr lang="zh-TW" altLang="en-US" sz="1400" b="1" i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2905" y="4942713"/>
            <a:ext cx="486675" cy="38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3924">
            <a:off x="-940857" y="5166327"/>
            <a:ext cx="486675" cy="38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群組 23"/>
          <p:cNvGrpSpPr/>
          <p:nvPr/>
        </p:nvGrpSpPr>
        <p:grpSpPr>
          <a:xfrm>
            <a:off x="-1572831" y="1916832"/>
            <a:ext cx="1338835" cy="1238717"/>
            <a:chOff x="4694227" y="4989542"/>
            <a:chExt cx="1338835" cy="123871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群組 42"/>
          <p:cNvGrpSpPr/>
          <p:nvPr/>
        </p:nvGrpSpPr>
        <p:grpSpPr>
          <a:xfrm>
            <a:off x="4301192" y="5219820"/>
            <a:ext cx="446685" cy="477662"/>
            <a:chOff x="4694227" y="4989542"/>
            <a:chExt cx="1338835" cy="1238717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群組 58"/>
          <p:cNvGrpSpPr/>
          <p:nvPr/>
        </p:nvGrpSpPr>
        <p:grpSpPr>
          <a:xfrm>
            <a:off x="6780953" y="1068807"/>
            <a:ext cx="733031" cy="771187"/>
            <a:chOff x="4694227" y="4989542"/>
            <a:chExt cx="1338835" cy="1238717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5" name="群組 74"/>
          <p:cNvGrpSpPr/>
          <p:nvPr/>
        </p:nvGrpSpPr>
        <p:grpSpPr>
          <a:xfrm>
            <a:off x="2412901" y="513468"/>
            <a:ext cx="1338835" cy="1238717"/>
            <a:chOff x="4694227" y="4989542"/>
            <a:chExt cx="1338835" cy="1238717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" name="群組 82"/>
          <p:cNvGrpSpPr/>
          <p:nvPr/>
        </p:nvGrpSpPr>
        <p:grpSpPr>
          <a:xfrm>
            <a:off x="6749860" y="4905212"/>
            <a:ext cx="539938" cy="610626"/>
            <a:chOff x="4694227" y="4989542"/>
            <a:chExt cx="1338835" cy="1238717"/>
          </a:xfrm>
        </p:grpSpPr>
        <p:pic>
          <p:nvPicPr>
            <p:cNvPr id="84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7" name="群組 106"/>
          <p:cNvGrpSpPr/>
          <p:nvPr/>
        </p:nvGrpSpPr>
        <p:grpSpPr>
          <a:xfrm>
            <a:off x="1500387" y="1472472"/>
            <a:ext cx="669417" cy="711359"/>
            <a:chOff x="4694227" y="4989542"/>
            <a:chExt cx="1338835" cy="1238717"/>
          </a:xfrm>
        </p:grpSpPr>
        <p:pic>
          <p:nvPicPr>
            <p:cNvPr id="108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5" name="群組 114"/>
          <p:cNvGrpSpPr/>
          <p:nvPr/>
        </p:nvGrpSpPr>
        <p:grpSpPr>
          <a:xfrm>
            <a:off x="1376021" y="4617592"/>
            <a:ext cx="1338835" cy="1238717"/>
            <a:chOff x="4694227" y="4989542"/>
            <a:chExt cx="1338835" cy="1238717"/>
          </a:xfrm>
        </p:grpSpPr>
        <p:pic>
          <p:nvPicPr>
            <p:cNvPr id="1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" name="群組 122"/>
          <p:cNvGrpSpPr/>
          <p:nvPr/>
        </p:nvGrpSpPr>
        <p:grpSpPr>
          <a:xfrm>
            <a:off x="2725144" y="4415743"/>
            <a:ext cx="733031" cy="771187"/>
            <a:chOff x="4694227" y="4989542"/>
            <a:chExt cx="1338835" cy="1238717"/>
          </a:xfrm>
        </p:grpSpPr>
        <p:pic>
          <p:nvPicPr>
            <p:cNvPr id="124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1" name="群組 130"/>
          <p:cNvGrpSpPr/>
          <p:nvPr/>
        </p:nvGrpSpPr>
        <p:grpSpPr>
          <a:xfrm>
            <a:off x="1862679" y="883420"/>
            <a:ext cx="426398" cy="451913"/>
            <a:chOff x="4694227" y="4989542"/>
            <a:chExt cx="1338835" cy="1238717"/>
          </a:xfrm>
        </p:grpSpPr>
        <p:pic>
          <p:nvPicPr>
            <p:cNvPr id="13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-1447932" y="579280"/>
            <a:ext cx="1014147" cy="1053757"/>
            <a:chOff x="7631264" y="4133915"/>
            <a:chExt cx="1014147" cy="1053757"/>
          </a:xfrm>
        </p:grpSpPr>
        <p:pic>
          <p:nvPicPr>
            <p:cNvPr id="15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1506" y="4847029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716" y="4133915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>
              <a:off x="8275747" y="429420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H="1">
              <a:off x="7631264" y="4294200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0716" y="449197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 flipH="1" flipV="1">
              <a:off x="7631866" y="465105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V="1">
              <a:off x="8298121" y="4659898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2" name="群組 151"/>
          <p:cNvGrpSpPr/>
          <p:nvPr/>
        </p:nvGrpSpPr>
        <p:grpSpPr>
          <a:xfrm>
            <a:off x="7268578" y="3604652"/>
            <a:ext cx="1014147" cy="1053757"/>
            <a:chOff x="7631264" y="4133915"/>
            <a:chExt cx="1014147" cy="1053757"/>
          </a:xfrm>
        </p:grpSpPr>
        <p:pic>
          <p:nvPicPr>
            <p:cNvPr id="15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1506" y="4847029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716" y="4133915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>
              <a:off x="8275747" y="429420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H="1">
              <a:off x="7631264" y="4294200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0716" y="449197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 flipH="1" flipV="1">
              <a:off x="7631866" y="465105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V="1">
              <a:off x="8298121" y="4659898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0" name="群組 159"/>
          <p:cNvGrpSpPr/>
          <p:nvPr/>
        </p:nvGrpSpPr>
        <p:grpSpPr>
          <a:xfrm>
            <a:off x="2353611" y="1471855"/>
            <a:ext cx="504763" cy="549269"/>
            <a:chOff x="7631264" y="4133915"/>
            <a:chExt cx="1014147" cy="1053757"/>
          </a:xfrm>
        </p:grpSpPr>
        <p:pic>
          <p:nvPicPr>
            <p:cNvPr id="16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1506" y="4847029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716" y="4133915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>
              <a:off x="8275747" y="429420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H="1">
              <a:off x="7631264" y="4294200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0716" y="449197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 flipH="1" flipV="1">
              <a:off x="7631866" y="465105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V="1">
              <a:off x="8298121" y="4659898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8" name="群組 167"/>
          <p:cNvGrpSpPr/>
          <p:nvPr/>
        </p:nvGrpSpPr>
        <p:grpSpPr>
          <a:xfrm>
            <a:off x="4148769" y="4691320"/>
            <a:ext cx="504763" cy="549269"/>
            <a:chOff x="7631264" y="4133915"/>
            <a:chExt cx="1014147" cy="1053757"/>
          </a:xfrm>
        </p:grpSpPr>
        <p:pic>
          <p:nvPicPr>
            <p:cNvPr id="169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1506" y="4847029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716" y="4133915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>
              <a:off x="8275747" y="429420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2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H="1">
              <a:off x="7631264" y="4294200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0716" y="449197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 flipH="1" flipV="1">
              <a:off x="7631866" y="465105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V="1">
              <a:off x="8298121" y="4659898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6" name="群組 175"/>
          <p:cNvGrpSpPr/>
          <p:nvPr/>
        </p:nvGrpSpPr>
        <p:grpSpPr>
          <a:xfrm>
            <a:off x="4800607" y="464826"/>
            <a:ext cx="1014147" cy="1053757"/>
            <a:chOff x="7631264" y="4133915"/>
            <a:chExt cx="1014147" cy="1053757"/>
          </a:xfrm>
        </p:grpSpPr>
        <p:pic>
          <p:nvPicPr>
            <p:cNvPr id="1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1506" y="4847029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716" y="4133915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>
              <a:off x="8275747" y="429420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H="1">
              <a:off x="7631264" y="4294200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0716" y="449197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 flipH="1" flipV="1">
              <a:off x="7631866" y="465105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V="1">
              <a:off x="8298121" y="4659898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" name="群組 183"/>
          <p:cNvGrpSpPr/>
          <p:nvPr/>
        </p:nvGrpSpPr>
        <p:grpSpPr>
          <a:xfrm>
            <a:off x="4731093" y="4813990"/>
            <a:ext cx="633117" cy="658943"/>
            <a:chOff x="7631264" y="4133915"/>
            <a:chExt cx="1014147" cy="1053757"/>
          </a:xfrm>
        </p:grpSpPr>
        <p:pic>
          <p:nvPicPr>
            <p:cNvPr id="18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1506" y="4847029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716" y="4133915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7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>
              <a:off x="8275747" y="429420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H="1">
              <a:off x="7631264" y="4294200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0716" y="449197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 flipH="1" flipV="1">
              <a:off x="7631866" y="465105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V="1">
              <a:off x="8298121" y="4659898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2" name="群組 191"/>
          <p:cNvGrpSpPr/>
          <p:nvPr/>
        </p:nvGrpSpPr>
        <p:grpSpPr>
          <a:xfrm>
            <a:off x="5700914" y="1300201"/>
            <a:ext cx="683905" cy="680034"/>
            <a:chOff x="7631264" y="4133915"/>
            <a:chExt cx="1014147" cy="1053757"/>
          </a:xfrm>
        </p:grpSpPr>
        <p:pic>
          <p:nvPicPr>
            <p:cNvPr id="193" name="Picture 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1506" y="4847029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" name="Picture 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716" y="4133915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" name="Picture 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>
              <a:off x="8275747" y="429420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" name="Picture 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H="1">
              <a:off x="7631264" y="4294200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" name="Picture 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0716" y="449197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8" name="Picture 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 flipH="1" flipV="1">
              <a:off x="7631866" y="465105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9" name="Picture 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V="1">
              <a:off x="8298121" y="4659898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0" name="群組 199"/>
          <p:cNvGrpSpPr/>
          <p:nvPr/>
        </p:nvGrpSpPr>
        <p:grpSpPr>
          <a:xfrm>
            <a:off x="696697" y="1567800"/>
            <a:ext cx="710327" cy="805381"/>
            <a:chOff x="7631264" y="4133915"/>
            <a:chExt cx="1014147" cy="1053757"/>
          </a:xfrm>
        </p:grpSpPr>
        <p:pic>
          <p:nvPicPr>
            <p:cNvPr id="201" name="Picture 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1506" y="4847029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716" y="4133915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>
              <a:off x="8275747" y="429420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H="1">
              <a:off x="7631264" y="4294200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0716" y="449197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 flipH="1" flipV="1">
              <a:off x="7631866" y="465105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V="1">
              <a:off x="8298121" y="4659898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8" name="群組 207"/>
          <p:cNvGrpSpPr/>
          <p:nvPr/>
        </p:nvGrpSpPr>
        <p:grpSpPr>
          <a:xfrm>
            <a:off x="3228191" y="4939649"/>
            <a:ext cx="1014147" cy="1053757"/>
            <a:chOff x="7631264" y="4133915"/>
            <a:chExt cx="1014147" cy="1053757"/>
          </a:xfrm>
        </p:grpSpPr>
        <p:pic>
          <p:nvPicPr>
            <p:cNvPr id="209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1506" y="4847029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716" y="4133915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>
              <a:off x="8275747" y="429420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H="1">
              <a:off x="7631264" y="4294200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0716" y="449197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 flipH="1" flipV="1">
              <a:off x="7631866" y="465105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V="1">
              <a:off x="8298121" y="4659898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4" name="群組 223"/>
          <p:cNvGrpSpPr/>
          <p:nvPr/>
        </p:nvGrpSpPr>
        <p:grpSpPr>
          <a:xfrm>
            <a:off x="6270370" y="898194"/>
            <a:ext cx="497506" cy="535455"/>
            <a:chOff x="4694227" y="4989542"/>
            <a:chExt cx="1338835" cy="1238717"/>
          </a:xfrm>
        </p:grpSpPr>
        <p:pic>
          <p:nvPicPr>
            <p:cNvPr id="225" name="Picture 2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2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2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" name="Picture 2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2" name="群組 231"/>
          <p:cNvGrpSpPr/>
          <p:nvPr/>
        </p:nvGrpSpPr>
        <p:grpSpPr>
          <a:xfrm>
            <a:off x="7552488" y="4682269"/>
            <a:ext cx="633117" cy="658943"/>
            <a:chOff x="7631264" y="4133915"/>
            <a:chExt cx="1014147" cy="1053757"/>
          </a:xfrm>
        </p:grpSpPr>
        <p:pic>
          <p:nvPicPr>
            <p:cNvPr id="233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1506" y="4847029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716" y="4133915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>
              <a:off x="8275747" y="429420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H="1">
              <a:off x="7631264" y="4294200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7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0716" y="449197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 flipH="1" flipV="1">
              <a:off x="7631866" y="465105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" name="Picture 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V="1">
              <a:off x="8298121" y="4659898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0" name="群組 239"/>
          <p:cNvGrpSpPr/>
          <p:nvPr/>
        </p:nvGrpSpPr>
        <p:grpSpPr>
          <a:xfrm>
            <a:off x="7140449" y="4647802"/>
            <a:ext cx="351487" cy="366300"/>
            <a:chOff x="7631264" y="4133915"/>
            <a:chExt cx="1014147" cy="1053757"/>
          </a:xfrm>
        </p:grpSpPr>
        <p:pic>
          <p:nvPicPr>
            <p:cNvPr id="241" name="Picture 2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1506" y="4847029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2" name="Picture 2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716" y="4133915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3" name="Picture 2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>
              <a:off x="8275747" y="429420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4" name="Picture 2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H="1">
              <a:off x="7631264" y="4294200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" name="Picture 2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0716" y="449197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" name="Picture 2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 flipH="1" flipV="1">
              <a:off x="7631866" y="465105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" name="Picture 2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V="1">
              <a:off x="8298121" y="4659898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47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0" name="群組 11269"/>
          <p:cNvGrpSpPr/>
          <p:nvPr/>
        </p:nvGrpSpPr>
        <p:grpSpPr>
          <a:xfrm>
            <a:off x="341826" y="1133141"/>
            <a:ext cx="8570490" cy="5620067"/>
            <a:chOff x="9935668" y="438151"/>
            <a:chExt cx="8570490" cy="5620067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5" t="14134" r="50000" b="8995"/>
            <a:stretch/>
          </p:blipFill>
          <p:spPr bwMode="auto">
            <a:xfrm>
              <a:off x="9937785" y="941351"/>
              <a:ext cx="4240107" cy="49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7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5" t="12293" r="50144" b="10811"/>
            <a:stretch/>
          </p:blipFill>
          <p:spPr bwMode="auto">
            <a:xfrm>
              <a:off x="14293080" y="938593"/>
              <a:ext cx="4213078" cy="49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群組 49"/>
            <p:cNvGrpSpPr/>
            <p:nvPr/>
          </p:nvGrpSpPr>
          <p:grpSpPr>
            <a:xfrm>
              <a:off x="9935668" y="438151"/>
              <a:ext cx="8552664" cy="5620067"/>
              <a:chOff x="330509" y="1133141"/>
              <a:chExt cx="8552664" cy="5620067"/>
            </a:xfrm>
          </p:grpSpPr>
          <p:sp>
            <p:nvSpPr>
              <p:cNvPr id="61" name="文字方塊 60"/>
              <p:cNvSpPr txBox="1"/>
              <p:nvPr/>
            </p:nvSpPr>
            <p:spPr>
              <a:xfrm>
                <a:off x="700982" y="1139088"/>
                <a:ext cx="52972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 smtClean="0"/>
                  <a:t>H2N</a:t>
                </a:r>
                <a:endParaRPr lang="en-US" altLang="zh-TW" sz="2000" dirty="0"/>
              </a:p>
            </p:txBody>
          </p:sp>
          <p:grpSp>
            <p:nvGrpSpPr>
              <p:cNvPr id="62" name="群組 61"/>
              <p:cNvGrpSpPr/>
              <p:nvPr/>
            </p:nvGrpSpPr>
            <p:grpSpPr>
              <a:xfrm>
                <a:off x="330509" y="1133141"/>
                <a:ext cx="288000" cy="324000"/>
                <a:chOff x="4694227" y="4989542"/>
                <a:chExt cx="1338835" cy="1238717"/>
              </a:xfrm>
            </p:grpSpPr>
            <p:pic>
              <p:nvPicPr>
                <p:cNvPr id="63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408693" flipH="1" flipV="1">
                  <a:off x="4694227" y="5594434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8064" y="4989542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408693">
                  <a:off x="5546387" y="5184433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9191307" flipH="1">
                  <a:off x="4709451" y="5166327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5132840" y="5417649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9191307" flipV="1">
                  <a:off x="5531163" y="5612540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5129649" y="5838478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9" name="群組 38"/>
              <p:cNvGrpSpPr/>
              <p:nvPr/>
            </p:nvGrpSpPr>
            <p:grpSpPr>
              <a:xfrm>
                <a:off x="2522778" y="1421008"/>
                <a:ext cx="6360395" cy="5332200"/>
                <a:chOff x="-6522135" y="614742"/>
                <a:chExt cx="6360395" cy="5332200"/>
              </a:xfrm>
            </p:grpSpPr>
            <p:sp>
              <p:nvSpPr>
                <p:cNvPr id="72" name="矩形 71"/>
                <p:cNvSpPr/>
                <p:nvPr/>
              </p:nvSpPr>
              <p:spPr>
                <a:xfrm>
                  <a:off x="-4385567" y="614742"/>
                  <a:ext cx="4223827" cy="53322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3" name="矩形 72"/>
                <p:cNvSpPr/>
                <p:nvPr/>
              </p:nvSpPr>
              <p:spPr>
                <a:xfrm>
                  <a:off x="-6522135" y="4121222"/>
                  <a:ext cx="2024320" cy="182572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Sensitivity </a:t>
            </a:r>
            <a:r>
              <a:rPr lang="en-US" altLang="zh-TW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experiments(2/3)</a:t>
            </a:r>
            <a:endParaRPr lang="en-US" altLang="zh-TW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308209" y="1124744"/>
            <a:ext cx="7355293" cy="5416892"/>
            <a:chOff x="308209" y="1124744"/>
            <a:chExt cx="7355293" cy="5416892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63" t="9894" r="25556" b="9541"/>
            <a:stretch/>
          </p:blipFill>
          <p:spPr bwMode="auto">
            <a:xfrm>
              <a:off x="683479" y="1700808"/>
              <a:ext cx="5050641" cy="4840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群組 13"/>
            <p:cNvGrpSpPr/>
            <p:nvPr/>
          </p:nvGrpSpPr>
          <p:grpSpPr>
            <a:xfrm>
              <a:off x="308209" y="1124744"/>
              <a:ext cx="7355293" cy="461665"/>
              <a:chOff x="241043" y="-1611560"/>
              <a:chExt cx="7355293" cy="461665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601083" y="-1611560"/>
                <a:ext cx="699525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400" b="1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Sensitivity to TC incident angle and TC </a:t>
                </a:r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initial position</a:t>
                </a:r>
                <a:endParaRPr lang="zh-TW" altLang="en-US" sz="2400" b="1" dirty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  <p:grpSp>
            <p:nvGrpSpPr>
              <p:cNvPr id="31" name="群組 30"/>
              <p:cNvGrpSpPr/>
              <p:nvPr/>
            </p:nvGrpSpPr>
            <p:grpSpPr>
              <a:xfrm>
                <a:off x="241043" y="-1606352"/>
                <a:ext cx="288000" cy="324000"/>
                <a:chOff x="4694227" y="4989542"/>
                <a:chExt cx="1338835" cy="1238717"/>
              </a:xfrm>
            </p:grpSpPr>
            <p:pic>
              <p:nvPicPr>
                <p:cNvPr id="32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408693" flipH="1" flipV="1">
                  <a:off x="4694227" y="5594434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8064" y="4989542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408693">
                  <a:off x="5546387" y="5184433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9191307" flipH="1">
                  <a:off x="4709451" y="5166327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5132840" y="5417649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9191307" flipV="1">
                  <a:off x="5531163" y="5612540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5129649" y="5838478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11264" name="矩形 11263"/>
          <p:cNvSpPr/>
          <p:nvPr/>
        </p:nvSpPr>
        <p:spPr>
          <a:xfrm>
            <a:off x="3059832" y="2060848"/>
            <a:ext cx="475106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文字方塊 79"/>
          <p:cNvSpPr txBox="1"/>
          <p:nvPr/>
        </p:nvSpPr>
        <p:spPr>
          <a:xfrm>
            <a:off x="4685202" y="6331588"/>
            <a:ext cx="3770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Consistent with Huang et al.(2011)</a:t>
            </a:r>
            <a:endParaRPr lang="zh-TW" altLang="en-US" sz="2800" b="1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60" name="群組 59"/>
          <p:cNvGrpSpPr/>
          <p:nvPr/>
        </p:nvGrpSpPr>
        <p:grpSpPr>
          <a:xfrm>
            <a:off x="359085" y="1127194"/>
            <a:ext cx="7103316" cy="5466636"/>
            <a:chOff x="359085" y="1127194"/>
            <a:chExt cx="7103316" cy="5466636"/>
          </a:xfrm>
        </p:grpSpPr>
        <p:sp>
          <p:nvSpPr>
            <p:cNvPr id="51" name="文字方塊 50"/>
            <p:cNvSpPr txBox="1"/>
            <p:nvPr/>
          </p:nvSpPr>
          <p:spPr>
            <a:xfrm>
              <a:off x="729558" y="1133141"/>
              <a:ext cx="5297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/>
                <a:t>H2N- OCCTL:</a:t>
              </a:r>
              <a:r>
                <a:rPr lang="en-US" altLang="zh-TW" sz="2000" dirty="0" smtClean="0"/>
                <a:t> area-mean(50km) </a:t>
              </a:r>
              <a:r>
                <a:rPr lang="en-US" altLang="zh-TW" sz="2000" dirty="0"/>
                <a:t>asymmetric </a:t>
              </a:r>
              <a:r>
                <a:rPr lang="en-US" altLang="zh-TW" sz="2000" dirty="0" smtClean="0"/>
                <a:t>flow.</a:t>
              </a:r>
              <a:endParaRPr lang="en-US" altLang="zh-TW" sz="2000" dirty="0"/>
            </a:p>
          </p:txBody>
        </p:sp>
        <p:grpSp>
          <p:nvGrpSpPr>
            <p:cNvPr id="52" name="群組 51"/>
            <p:cNvGrpSpPr/>
            <p:nvPr/>
          </p:nvGrpSpPr>
          <p:grpSpPr>
            <a:xfrm>
              <a:off x="359085" y="1127194"/>
              <a:ext cx="288000" cy="324000"/>
              <a:chOff x="4694227" y="4989542"/>
              <a:chExt cx="1338835" cy="1238717"/>
            </a:xfrm>
          </p:grpSpPr>
          <p:pic>
            <p:nvPicPr>
              <p:cNvPr id="5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 flipH="1" flipV="1">
                <a:off x="4694227" y="5594434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064" y="4989542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>
                <a:off x="5546387" y="5184433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H="1">
                <a:off x="4709451" y="5166327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32840" y="5417649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V="1">
                <a:off x="5531163" y="5612540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29649" y="5838478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6" t="37531" r="29604" b="6596"/>
            <a:stretch/>
          </p:blipFill>
          <p:spPr bwMode="auto">
            <a:xfrm>
              <a:off x="1259632" y="1700808"/>
              <a:ext cx="6202769" cy="4893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5" name="矩形 11264"/>
          <p:cNvSpPr/>
          <p:nvPr/>
        </p:nvSpPr>
        <p:spPr>
          <a:xfrm>
            <a:off x="5004048" y="4855208"/>
            <a:ext cx="1665689" cy="10431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矩形 81"/>
          <p:cNvSpPr/>
          <p:nvPr/>
        </p:nvSpPr>
        <p:spPr>
          <a:xfrm>
            <a:off x="3059833" y="2564904"/>
            <a:ext cx="2376264" cy="26642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157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" grpId="0" animBg="1"/>
      <p:bldP spid="80" grpId="0"/>
      <p:bldP spid="11265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Sensitivity </a:t>
            </a:r>
            <a:r>
              <a:rPr lang="en-US" altLang="zh-TW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experiments(3/3)</a:t>
            </a:r>
            <a:endParaRPr lang="en-US" altLang="zh-TW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83516" y="1196752"/>
            <a:ext cx="3269811" cy="830997"/>
            <a:chOff x="241043" y="-1611560"/>
            <a:chExt cx="3269811" cy="830997"/>
          </a:xfrm>
        </p:grpSpPr>
        <p:sp>
          <p:nvSpPr>
            <p:cNvPr id="30" name="矩形 29"/>
            <p:cNvSpPr/>
            <p:nvPr/>
          </p:nvSpPr>
          <p:spPr>
            <a:xfrm>
              <a:off x="601083" y="-1611560"/>
              <a:ext cx="290977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Sensitivity to TC intensity and </a:t>
              </a:r>
              <a:endParaRPr lang="en-US" altLang="zh-TW" sz="24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r>
                <a:rPr lang="en-US" altLang="zh-TW" sz="24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TC </a:t>
              </a:r>
              <a:r>
                <a:rPr lang="en-US" altLang="zh-TW" sz="2400" b="1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translation speed</a:t>
              </a:r>
              <a:endParaRPr lang="zh-TW" alt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  <p:grpSp>
          <p:nvGrpSpPr>
            <p:cNvPr id="31" name="群組 30"/>
            <p:cNvGrpSpPr/>
            <p:nvPr/>
          </p:nvGrpSpPr>
          <p:grpSpPr>
            <a:xfrm>
              <a:off x="241043" y="-1606352"/>
              <a:ext cx="288000" cy="324000"/>
              <a:chOff x="4694227" y="4989542"/>
              <a:chExt cx="1338835" cy="1238717"/>
            </a:xfrm>
          </p:grpSpPr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 flipH="1" flipV="1">
                <a:off x="4694227" y="5594434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064" y="4989542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>
                <a:off x="5546387" y="5184433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H="1">
                <a:off x="4709451" y="5166327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32840" y="5417649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V="1">
                <a:off x="5531163" y="5612540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29649" y="5838478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1" name="文字方塊 50"/>
          <p:cNvSpPr txBox="1"/>
          <p:nvPr/>
        </p:nvSpPr>
        <p:spPr>
          <a:xfrm>
            <a:off x="-5310765" y="-696686"/>
            <a:ext cx="5297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H50- OCCTL:</a:t>
            </a:r>
            <a:r>
              <a:rPr lang="en-US" altLang="zh-TW" sz="2000" dirty="0" smtClean="0"/>
              <a:t> area-mean(50km) </a:t>
            </a:r>
            <a:r>
              <a:rPr lang="en-US" altLang="zh-TW" sz="2000" dirty="0"/>
              <a:t>asymmetric </a:t>
            </a:r>
            <a:r>
              <a:rPr lang="en-US" altLang="zh-TW" sz="2000" dirty="0" smtClean="0"/>
              <a:t>flow.</a:t>
            </a:r>
            <a:endParaRPr lang="en-US" altLang="zh-TW" sz="2000" dirty="0"/>
          </a:p>
        </p:txBody>
      </p:sp>
      <p:grpSp>
        <p:nvGrpSpPr>
          <p:cNvPr id="52" name="群組 51"/>
          <p:cNvGrpSpPr/>
          <p:nvPr/>
        </p:nvGrpSpPr>
        <p:grpSpPr>
          <a:xfrm>
            <a:off x="-5719338" y="-702633"/>
            <a:ext cx="288000" cy="324000"/>
            <a:chOff x="4694227" y="4989542"/>
            <a:chExt cx="1338835" cy="1238717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文字方塊 60"/>
          <p:cNvSpPr txBox="1"/>
          <p:nvPr/>
        </p:nvSpPr>
        <p:spPr>
          <a:xfrm>
            <a:off x="-5316571" y="-283478"/>
            <a:ext cx="5297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H50</a:t>
            </a:r>
            <a:endParaRPr lang="en-US" altLang="zh-TW" sz="2000" dirty="0"/>
          </a:p>
        </p:txBody>
      </p:sp>
      <p:grpSp>
        <p:nvGrpSpPr>
          <p:cNvPr id="62" name="群組 61"/>
          <p:cNvGrpSpPr/>
          <p:nvPr/>
        </p:nvGrpSpPr>
        <p:grpSpPr>
          <a:xfrm>
            <a:off x="-5725144" y="-289425"/>
            <a:ext cx="288000" cy="324000"/>
            <a:chOff x="4694227" y="4989542"/>
            <a:chExt cx="1338835" cy="1238717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 t="11634" r="30937" b="68198"/>
          <a:stretch/>
        </p:blipFill>
        <p:spPr bwMode="auto">
          <a:xfrm>
            <a:off x="0" y="2348880"/>
            <a:ext cx="8466029" cy="258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 t="32552" r="30937" b="3889"/>
          <a:stretch/>
        </p:blipFill>
        <p:spPr bwMode="auto">
          <a:xfrm>
            <a:off x="3534026" y="1252935"/>
            <a:ext cx="5616624" cy="54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355976" y="980728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B0F0"/>
                </a:solidFill>
              </a:rPr>
              <a:t>2.5m/s</a:t>
            </a:r>
            <a:endParaRPr lang="zh-TW" altLang="en-US" b="1" dirty="0">
              <a:solidFill>
                <a:srgbClr val="00B0F0"/>
              </a:solidFill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4283968" y="2771636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3.3m/s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4283968" y="4569448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4.9m/s</a:t>
            </a:r>
            <a:endParaRPr lang="zh-TW" altLang="en-US" b="1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5508104" y="1062038"/>
            <a:ext cx="3411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Consistent with Lin et al.(2005)</a:t>
            </a:r>
            <a:endParaRPr lang="zh-TW" altLang="en-US" sz="2800" b="1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587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1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Impact of channeling effect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943134" y="1619747"/>
            <a:ext cx="288000" cy="324000"/>
            <a:chOff x="4694227" y="4989542"/>
            <a:chExt cx="1338835" cy="123871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9029" r="50000" b="4903"/>
          <a:stretch/>
        </p:blipFill>
        <p:spPr bwMode="auto">
          <a:xfrm>
            <a:off x="5724128" y="1196752"/>
            <a:ext cx="3033546" cy="542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290270" y="1614848"/>
            <a:ext cx="412003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CTL and H2N simulation at 66h.</a:t>
            </a:r>
          </a:p>
          <a:p>
            <a:r>
              <a:rPr lang="en-US" altLang="zh-TW" sz="28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Features of H2N simulation:</a:t>
            </a:r>
          </a:p>
          <a:p>
            <a:r>
              <a:rPr lang="en-US" altLang="zh-TW" sz="28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Broader space to the north of the </a:t>
            </a:r>
          </a:p>
          <a:p>
            <a:r>
              <a:rPr lang="en-US" altLang="zh-TW" sz="28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</a:t>
            </a:r>
            <a:r>
              <a:rPr lang="en-US" altLang="zh-TW" sz="28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torm.</a:t>
            </a:r>
            <a:r>
              <a:rPr lang="en-US" altLang="zh-TW" sz="2800" dirty="0" smtClean="0">
                <a:latin typeface="Arabic Typesetting" panose="03020402040406030203" pitchFamily="66" charset="-78"/>
                <a:cs typeface="Arabic Typesetting" panose="03020402040406030203" pitchFamily="66" charset="-78"/>
                <a:sym typeface="Wingdings" panose="05000000000000000000" pitchFamily="2" charset="2"/>
              </a:rPr>
              <a:t> Stronger channeling effect.</a:t>
            </a:r>
            <a:endParaRPr lang="en-US" altLang="zh-TW" sz="2800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en-US" altLang="zh-TW" sz="2800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Confluence </a:t>
            </a:r>
            <a:r>
              <a:rPr lang="en-US" altLang="zh-TW" sz="2800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elevation(low-level winds)</a:t>
            </a:r>
          </a:p>
          <a:p>
            <a:endParaRPr lang="en-US" altLang="zh-TW" sz="2800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en-US" altLang="zh-TW" sz="2800" dirty="0" smtClean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en-US" altLang="zh-TW" sz="2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zh-TW" altLang="en-US" sz="2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943134" y="2074800"/>
            <a:ext cx="288000" cy="324000"/>
            <a:chOff x="4694227" y="4989542"/>
            <a:chExt cx="1338835" cy="123871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群組 29"/>
          <p:cNvGrpSpPr/>
          <p:nvPr/>
        </p:nvGrpSpPr>
        <p:grpSpPr>
          <a:xfrm>
            <a:off x="957118" y="3393032"/>
            <a:ext cx="288000" cy="324000"/>
            <a:chOff x="4694227" y="4989542"/>
            <a:chExt cx="1338835" cy="1238717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0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2" t="10440" r="37222" b="3916"/>
          <a:stretch/>
        </p:blipFill>
        <p:spPr bwMode="auto">
          <a:xfrm rot="5400000">
            <a:off x="2758650" y="-613837"/>
            <a:ext cx="3603159" cy="679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群組 23"/>
          <p:cNvGrpSpPr/>
          <p:nvPr/>
        </p:nvGrpSpPr>
        <p:grpSpPr>
          <a:xfrm>
            <a:off x="612809" y="1556792"/>
            <a:ext cx="8063647" cy="2932883"/>
            <a:chOff x="755576" y="1772816"/>
            <a:chExt cx="8063647" cy="2932883"/>
          </a:xfrm>
        </p:grpSpPr>
        <p:grpSp>
          <p:nvGrpSpPr>
            <p:cNvPr id="3" name="群組 2"/>
            <p:cNvGrpSpPr/>
            <p:nvPr/>
          </p:nvGrpSpPr>
          <p:grpSpPr>
            <a:xfrm>
              <a:off x="755576" y="1772816"/>
              <a:ext cx="324000" cy="360000"/>
              <a:chOff x="7631264" y="4133915"/>
              <a:chExt cx="1014147" cy="1053757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961506" y="4847029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0716" y="4133915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82123">
                <a:off x="8275747" y="429420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17877" flipH="1">
                <a:off x="7631264" y="4294200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960716" y="449197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82123" flipH="1" flipV="1">
                <a:off x="7631866" y="465105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17877" flipV="1">
                <a:off x="8298121" y="4659898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矩形 11"/>
            <p:cNvSpPr/>
            <p:nvPr/>
          </p:nvSpPr>
          <p:spPr>
            <a:xfrm>
              <a:off x="1114367" y="1779192"/>
              <a:ext cx="770485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In CTL experiments: </a:t>
              </a:r>
              <a:r>
                <a: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What makes the </a:t>
              </a:r>
              <a:r>
                <a:rPr lang="en-US" altLang="zh-TW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southward turn of </a:t>
              </a:r>
              <a:r>
                <a: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a TC </a:t>
              </a:r>
              <a:r>
                <a:rPr lang="en-US" altLang="zh-TW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is the azimuthal asymmetry of tangential winds </a:t>
              </a:r>
              <a:r>
                <a:rPr lang="en-US" altLang="zh-TW" sz="2400" dirty="0" smtClean="0">
                  <a:solidFill>
                    <a:srgbClr val="FF0000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at middle </a:t>
              </a:r>
              <a:r>
                <a:rPr lang="en-US" altLang="zh-TW" sz="2400" dirty="0">
                  <a:solidFill>
                    <a:srgbClr val="FF0000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levels</a:t>
              </a:r>
              <a:r>
                <a:rPr lang="en-US" altLang="zh-TW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, not the asymmetry caused by </a:t>
              </a:r>
              <a:r>
                <a: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channeling winds </a:t>
              </a:r>
              <a:r>
                <a:rPr lang="en-US" altLang="zh-TW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at lower </a:t>
              </a:r>
              <a:r>
                <a: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levels(weaken </a:t>
              </a:r>
              <a:r>
                <a:rPr lang="en-US" altLang="zh-TW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to the </a:t>
              </a:r>
              <a:r>
                <a: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east and </a:t>
              </a:r>
              <a:r>
                <a:rPr lang="en-US" altLang="zh-TW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strengthen/remain unchanged to the west of the TC </a:t>
              </a:r>
              <a:r>
                <a: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center).</a:t>
              </a: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755576" y="3501008"/>
              <a:ext cx="324000" cy="360000"/>
              <a:chOff x="7631264" y="4133915"/>
              <a:chExt cx="1014147" cy="1053757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961506" y="4847029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0716" y="4133915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82123">
                <a:off x="8275747" y="429420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17877" flipH="1">
                <a:off x="7631264" y="4294200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960716" y="449197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82123" flipH="1" flipV="1">
                <a:off x="7631866" y="465105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17877" flipV="1">
                <a:off x="8298121" y="4659898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矩形 14"/>
            <p:cNvSpPr/>
            <p:nvPr/>
          </p:nvSpPr>
          <p:spPr>
            <a:xfrm>
              <a:off x="1114367" y="3505370"/>
              <a:ext cx="73460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In sensitivity experiments: </a:t>
              </a:r>
              <a:r>
                <a:rPr lang="en-US" altLang="zh-TW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The southward </a:t>
              </a:r>
              <a:r>
                <a: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track deflection </a:t>
              </a:r>
              <a:r>
                <a:rPr lang="en-US" altLang="zh-TW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prior to landfall is a common phenomenon among intense TCs under various flow </a:t>
              </a:r>
              <a:r>
                <a:rPr lang="en-US" altLang="zh-TW" sz="2400" dirty="0" smtClean="0">
                  <a:solidFill>
                    <a:srgbClr val="FF0000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regimes(higher mountain, SLW, MID and H2N)</a:t>
              </a:r>
              <a:r>
                <a: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.</a:t>
              </a:r>
              <a:endParaRPr lang="en-US" altLang="zh-TW" sz="24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618572" y="4797152"/>
            <a:ext cx="7988325" cy="1968168"/>
            <a:chOff x="618572" y="4797152"/>
            <a:chExt cx="7988325" cy="196816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文字方塊 13"/>
                <p:cNvSpPr txBox="1"/>
                <p:nvPr/>
              </p:nvSpPr>
              <p:spPr>
                <a:xfrm>
                  <a:off x="1043608" y="4797152"/>
                  <a:ext cx="7563289" cy="19681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2400" dirty="0" smtClean="0">
                      <a:latin typeface="Arabic Typesetting" panose="03020402040406030203" pitchFamily="66" charset="-78"/>
                      <a:cs typeface="Arabic Typesetting" panose="03020402040406030203" pitchFamily="66" charset="-78"/>
                    </a:rPr>
                    <a:t>Small </a:t>
                  </a:r>
                  <a14:m>
                    <m:oMath xmlns:m="http://schemas.openxmlformats.org/officeDocument/2006/math">
                      <m:r>
                        <a:rPr lang="en-US" altLang="zh-TW" sz="2400" b="0" i="0" smtClean="0">
                          <a:latin typeface="Cambria Math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/>
                        </a:rPr>
                        <m:t>𝑅</m:t>
                      </m:r>
                      <m:r>
                        <a:rPr lang="en-US" altLang="zh-TW" sz="2400" b="0" i="1" smtClean="0">
                          <a:latin typeface="Cambria Math"/>
                        </a:rPr>
                        <m:t>/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zh-TW" altLang="en-US" sz="2400" dirty="0" smtClean="0">
                      <a:latin typeface="Arabic Typesetting" panose="03020402040406030203" pitchFamily="66" charset="-78"/>
                      <a:cs typeface="Arabic Typesetting" panose="03020402040406030203" pitchFamily="66" charset="-78"/>
                    </a:rPr>
                    <a:t> </a:t>
                  </a:r>
                  <a:r>
                    <a:rPr lang="en-US" altLang="zh-TW" sz="2400" dirty="0" smtClean="0">
                      <a:latin typeface="Arabic Typesetting" panose="03020402040406030203" pitchFamily="66" charset="-78"/>
                      <a:cs typeface="Arabic Typesetting" panose="03020402040406030203" pitchFamily="66" charset="-78"/>
                    </a:rPr>
                    <a:t>value  and initial position are favored southward deviation TCs as in </a:t>
                  </a:r>
                </a:p>
                <a:p>
                  <a:r>
                    <a:rPr lang="en-US" altLang="zh-TW" sz="2400" dirty="0" smtClean="0">
                      <a:latin typeface="Arabic Typesetting" panose="03020402040406030203" pitchFamily="66" charset="-78"/>
                      <a:cs typeface="Arabic Typesetting" panose="03020402040406030203" pitchFamily="66" charset="-78"/>
                    </a:rPr>
                    <a:t>Lin et al.(2005)</a:t>
                  </a:r>
                </a:p>
                <a:p>
                  <a:r>
                    <a:rPr lang="en-US" altLang="zh-TW" sz="2400" b="1" dirty="0" smtClean="0">
                      <a:solidFill>
                        <a:srgbClr val="FF0000"/>
                      </a:solidFill>
                      <a:latin typeface="Arabic Typesetting" panose="03020402040406030203" pitchFamily="66" charset="-78"/>
                      <a:cs typeface="Arabic Typesetting" panose="03020402040406030203" pitchFamily="66" charset="-78"/>
                    </a:rPr>
                    <a:t>Necessary and further examination: </a:t>
                  </a:r>
                </a:p>
                <a:p>
                  <a:r>
                    <a:rPr lang="en-US" altLang="zh-TW" sz="2400" dirty="0" smtClean="0">
                      <a:latin typeface="Arabic Typesetting" panose="03020402040406030203" pitchFamily="66" charset="-78"/>
                      <a:cs typeface="Arabic Typesetting" panose="03020402040406030203" pitchFamily="66" charset="-78"/>
                    </a:rPr>
                    <a:t> - Microphysics and surface processes.</a:t>
                  </a:r>
                </a:p>
                <a:p>
                  <a:r>
                    <a:rPr lang="en-US" altLang="zh-TW" sz="2400" dirty="0" smtClean="0">
                      <a:latin typeface="Arabic Typesetting" panose="03020402040406030203" pitchFamily="66" charset="-78"/>
                      <a:cs typeface="Arabic Typesetting" panose="03020402040406030203" pitchFamily="66" charset="-78"/>
                    </a:rPr>
                    <a:t> - Weak and moderate intensity TCs.</a:t>
                  </a:r>
                  <a:endParaRPr lang="zh-TW" altLang="en-US" sz="2400" dirty="0">
                    <a:latin typeface="Arabic Typesetting" panose="03020402040406030203" pitchFamily="66" charset="-78"/>
                    <a:cs typeface="Arabic Typesetting" panose="03020402040406030203" pitchFamily="66" charset="-78"/>
                  </a:endParaRPr>
                </a:p>
              </p:txBody>
            </p:sp>
          </mc:Choice>
          <mc:Fallback>
            <p:sp>
              <p:nvSpPr>
                <p:cNvPr id="14" name="文字方塊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08" y="4797152"/>
                  <a:ext cx="7563289" cy="196816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209" t="-310" r="-242" b="-619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4" name="群組 33"/>
            <p:cNvGrpSpPr/>
            <p:nvPr/>
          </p:nvGrpSpPr>
          <p:grpSpPr>
            <a:xfrm>
              <a:off x="626074" y="4840132"/>
              <a:ext cx="324000" cy="360000"/>
              <a:chOff x="7631264" y="4133915"/>
              <a:chExt cx="1014147" cy="1053757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961506" y="4847029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0716" y="4133915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82123">
                <a:off x="8275747" y="429420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17877" flipH="1">
                <a:off x="7631264" y="4294200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960716" y="449197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82123" flipH="1" flipV="1">
                <a:off x="7631866" y="465105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17877" flipV="1">
                <a:off x="8298121" y="4659898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2" name="群組 41"/>
            <p:cNvGrpSpPr/>
            <p:nvPr/>
          </p:nvGrpSpPr>
          <p:grpSpPr>
            <a:xfrm>
              <a:off x="618572" y="5560774"/>
              <a:ext cx="324000" cy="360000"/>
              <a:chOff x="7631264" y="4133915"/>
              <a:chExt cx="1014147" cy="1053757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961506" y="4847029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0716" y="4133915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82123">
                <a:off x="8275747" y="429420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17877" flipH="1">
                <a:off x="7631264" y="4294200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960716" y="449197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82123" flipH="1" flipV="1">
                <a:off x="7631866" y="465105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17877" flipV="1">
                <a:off x="8298121" y="4659898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Concluding remarks and issues to be further addressed</a:t>
            </a:r>
          </a:p>
        </p:txBody>
      </p:sp>
    </p:spTree>
    <p:extLst>
      <p:ext uri="{BB962C8B-B14F-4D97-AF65-F5344CB8AC3E}">
        <p14:creationId xmlns:p14="http://schemas.microsoft.com/office/powerpoint/2010/main" val="25401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Reference</a:t>
            </a:r>
            <a:endParaRPr lang="en-US" altLang="zh-TW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971600" y="1430882"/>
            <a:ext cx="252000" cy="288000"/>
            <a:chOff x="4694227" y="4989542"/>
            <a:chExt cx="1338835" cy="123871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文字方塊 1"/>
          <p:cNvSpPr txBox="1"/>
          <p:nvPr/>
        </p:nvSpPr>
        <p:spPr>
          <a:xfrm>
            <a:off x="1259632" y="1447572"/>
            <a:ext cx="734481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Huang, Y.-H., C.-C. Wu, and Y. Wang, 2011: The influence of island topography on typhoon track deflection. Mon. </a:t>
            </a:r>
            <a:r>
              <a:rPr lang="en-US" altLang="zh-TW" sz="21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Wea</a:t>
            </a:r>
            <a:r>
              <a:rPr lang="en-US" altLang="zh-TW" sz="21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Rev., 139, </a:t>
            </a:r>
            <a:r>
              <a:rPr lang="en-US" altLang="zh-TW" sz="21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1708–1727, doi:10.1175/2011MWR3560.1.</a:t>
            </a:r>
          </a:p>
          <a:p>
            <a:r>
              <a:rPr lang="en-US" altLang="zh-TW" sz="2100" dirty="0" err="1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Jian,G</a:t>
            </a:r>
            <a:r>
              <a:rPr lang="en-US" altLang="zh-TW" sz="21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.-J., and C.-</a:t>
            </a:r>
            <a:r>
              <a:rPr lang="en-US" altLang="zh-TW" sz="21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C.Wu</a:t>
            </a:r>
            <a:r>
              <a:rPr lang="en-US" altLang="zh-TW" sz="21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2008:Anumerical study of the track </a:t>
            </a:r>
            <a:r>
              <a:rPr lang="en-US" altLang="zh-TW" sz="21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deflection of </a:t>
            </a:r>
            <a:r>
              <a:rPr lang="en-US" altLang="zh-TW" sz="21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Supertyphoon</a:t>
            </a:r>
            <a:r>
              <a:rPr lang="en-US" altLang="zh-TW" sz="21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altLang="zh-TW" sz="21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Haitang</a:t>
            </a:r>
            <a:r>
              <a:rPr lang="en-US" altLang="zh-TW" sz="21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(2005) prior to its landfall in Taiwan</a:t>
            </a:r>
            <a:r>
              <a:rPr lang="en-US" altLang="zh-TW" sz="21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Mon</a:t>
            </a:r>
            <a:r>
              <a:rPr lang="en-US" altLang="zh-TW" sz="21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</a:t>
            </a:r>
            <a:r>
              <a:rPr lang="en-US" altLang="zh-TW" sz="21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Wea</a:t>
            </a:r>
            <a:r>
              <a:rPr lang="en-US" altLang="zh-TW" sz="21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Rev., 136, 598–615, doi:10.1175/2007MWR2134.1</a:t>
            </a:r>
            <a:r>
              <a:rPr lang="en-US" altLang="zh-TW" sz="21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</a:p>
          <a:p>
            <a:r>
              <a:rPr lang="en-US" altLang="zh-TW" sz="21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Lin, Y.-L., S.-Y. Chen, C. M. Hill, and C.-Y. Huang, 2005: Control parameters for the influence of a mesoscale mountain range on cyclone track continuity and deflection. J. Atmos. Sci., 62, 1849–1866, doi:10.1175/JAS3439.1.</a:t>
            </a:r>
          </a:p>
          <a:p>
            <a:endParaRPr lang="zh-TW" altLang="en-US" sz="21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978604" y="2132888"/>
            <a:ext cx="252000" cy="288000"/>
            <a:chOff x="4694227" y="4989542"/>
            <a:chExt cx="1338835" cy="1238717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群組 19"/>
          <p:cNvGrpSpPr/>
          <p:nvPr/>
        </p:nvGrpSpPr>
        <p:grpSpPr>
          <a:xfrm>
            <a:off x="986114" y="3111940"/>
            <a:ext cx="252000" cy="288000"/>
            <a:chOff x="4694227" y="4989542"/>
            <a:chExt cx="1338835" cy="1238717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55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群組 66"/>
          <p:cNvGrpSpPr/>
          <p:nvPr/>
        </p:nvGrpSpPr>
        <p:grpSpPr>
          <a:xfrm>
            <a:off x="3200042" y="1522607"/>
            <a:ext cx="1338835" cy="1238717"/>
            <a:chOff x="4694227" y="4989542"/>
            <a:chExt cx="1338835" cy="1238717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" name="群組 98"/>
          <p:cNvGrpSpPr/>
          <p:nvPr/>
        </p:nvGrpSpPr>
        <p:grpSpPr>
          <a:xfrm>
            <a:off x="5208855" y="3198395"/>
            <a:ext cx="1338835" cy="1238717"/>
            <a:chOff x="4694227" y="4989542"/>
            <a:chExt cx="1338835" cy="1238717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群組 50"/>
          <p:cNvGrpSpPr/>
          <p:nvPr/>
        </p:nvGrpSpPr>
        <p:grpSpPr>
          <a:xfrm>
            <a:off x="2371891" y="3324921"/>
            <a:ext cx="805460" cy="884064"/>
            <a:chOff x="4694227" y="4989542"/>
            <a:chExt cx="1338835" cy="1238717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" name="群組 90"/>
          <p:cNvGrpSpPr/>
          <p:nvPr/>
        </p:nvGrpSpPr>
        <p:grpSpPr>
          <a:xfrm>
            <a:off x="6763206" y="2247799"/>
            <a:ext cx="1030106" cy="1043827"/>
            <a:chOff x="4694227" y="4989542"/>
            <a:chExt cx="1338835" cy="1238717"/>
          </a:xfrm>
        </p:grpSpPr>
        <p:pic>
          <p:nvPicPr>
            <p:cNvPr id="92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群組 34"/>
          <p:cNvGrpSpPr/>
          <p:nvPr/>
        </p:nvGrpSpPr>
        <p:grpSpPr>
          <a:xfrm>
            <a:off x="6297680" y="1158543"/>
            <a:ext cx="1338835" cy="1238717"/>
            <a:chOff x="4694227" y="4989542"/>
            <a:chExt cx="1338835" cy="1238717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群組 26"/>
          <p:cNvGrpSpPr/>
          <p:nvPr/>
        </p:nvGrpSpPr>
        <p:grpSpPr>
          <a:xfrm>
            <a:off x="1378664" y="2483212"/>
            <a:ext cx="1338835" cy="1238717"/>
            <a:chOff x="4694227" y="4989542"/>
            <a:chExt cx="1338835" cy="1238717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群組 6"/>
          <p:cNvGrpSpPr/>
          <p:nvPr/>
        </p:nvGrpSpPr>
        <p:grpSpPr>
          <a:xfrm>
            <a:off x="-1619617" y="3444969"/>
            <a:ext cx="1338835" cy="1238717"/>
            <a:chOff x="372749" y="1412776"/>
            <a:chExt cx="1338835" cy="1238717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86" y="1412776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1224909" y="160766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387973" y="1589561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1209685" y="203577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372749" y="201766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08171" y="226171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>
            <a:noAutofit/>
          </a:bodyPr>
          <a:lstStyle/>
          <a:p>
            <a:r>
              <a:rPr lang="en-US" altLang="zh-TW" sz="36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Thanks for your listening</a:t>
            </a:r>
            <a:endParaRPr lang="zh-TW" altLang="en-US" sz="36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2905" y="4942713"/>
            <a:ext cx="486675" cy="38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3924">
            <a:off x="-940857" y="5166327"/>
            <a:ext cx="486675" cy="38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群組 23"/>
          <p:cNvGrpSpPr/>
          <p:nvPr/>
        </p:nvGrpSpPr>
        <p:grpSpPr>
          <a:xfrm>
            <a:off x="-1572831" y="1916832"/>
            <a:ext cx="1338835" cy="1238717"/>
            <a:chOff x="4694227" y="4989542"/>
            <a:chExt cx="1338835" cy="123871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群組 42"/>
          <p:cNvGrpSpPr/>
          <p:nvPr/>
        </p:nvGrpSpPr>
        <p:grpSpPr>
          <a:xfrm>
            <a:off x="4740711" y="3922649"/>
            <a:ext cx="446685" cy="477662"/>
            <a:chOff x="4694227" y="4989542"/>
            <a:chExt cx="1338835" cy="1238717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群組 58"/>
          <p:cNvGrpSpPr/>
          <p:nvPr/>
        </p:nvGrpSpPr>
        <p:grpSpPr>
          <a:xfrm>
            <a:off x="5573385" y="1862205"/>
            <a:ext cx="733031" cy="771187"/>
            <a:chOff x="4694227" y="4989542"/>
            <a:chExt cx="1338835" cy="1238717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5" name="群組 74"/>
          <p:cNvGrpSpPr/>
          <p:nvPr/>
        </p:nvGrpSpPr>
        <p:grpSpPr>
          <a:xfrm>
            <a:off x="2557044" y="1397168"/>
            <a:ext cx="768611" cy="744798"/>
            <a:chOff x="4694227" y="4989542"/>
            <a:chExt cx="1338835" cy="1238717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" name="群組 82"/>
          <p:cNvGrpSpPr/>
          <p:nvPr/>
        </p:nvGrpSpPr>
        <p:grpSpPr>
          <a:xfrm>
            <a:off x="6580178" y="3221594"/>
            <a:ext cx="539938" cy="610626"/>
            <a:chOff x="4694227" y="4989542"/>
            <a:chExt cx="1338835" cy="1238717"/>
          </a:xfrm>
        </p:grpSpPr>
        <p:pic>
          <p:nvPicPr>
            <p:cNvPr id="84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896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Outline</a:t>
            </a:r>
            <a:endParaRPr lang="zh-TW" altLang="en-US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259632" y="1616601"/>
            <a:ext cx="575830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Introduction</a:t>
            </a:r>
          </a:p>
          <a:p>
            <a:r>
              <a:rPr lang="en-US" altLang="zh-TW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Model description and experimental design</a:t>
            </a:r>
          </a:p>
          <a:p>
            <a:r>
              <a:rPr lang="en-US" altLang="zh-TW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control experiment</a:t>
            </a:r>
          </a:p>
          <a:p>
            <a:r>
              <a:rPr lang="en-US" altLang="zh-TW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Sensitivity experiments</a:t>
            </a:r>
          </a:p>
          <a:p>
            <a:r>
              <a:rPr lang="en-US" altLang="zh-TW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Impact of channeling effect</a:t>
            </a:r>
          </a:p>
          <a:p>
            <a:r>
              <a:rPr lang="en-US" altLang="zh-TW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Concluding remarks and issues to be further addressed</a:t>
            </a:r>
          </a:p>
          <a:p>
            <a:r>
              <a:rPr lang="en-US" altLang="zh-TW" sz="28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Reference</a:t>
            </a:r>
            <a:endParaRPr lang="zh-TW" altLang="en-US" sz="28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899592" y="1619747"/>
            <a:ext cx="365498" cy="402510"/>
            <a:chOff x="4694227" y="4989542"/>
            <a:chExt cx="1338835" cy="123871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群組 12"/>
          <p:cNvGrpSpPr/>
          <p:nvPr/>
        </p:nvGrpSpPr>
        <p:grpSpPr>
          <a:xfrm>
            <a:off x="902038" y="2035763"/>
            <a:ext cx="365498" cy="402510"/>
            <a:chOff x="4694227" y="4989542"/>
            <a:chExt cx="1338835" cy="1238717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群組 20"/>
          <p:cNvGrpSpPr/>
          <p:nvPr/>
        </p:nvGrpSpPr>
        <p:grpSpPr>
          <a:xfrm>
            <a:off x="898116" y="2447326"/>
            <a:ext cx="365498" cy="402510"/>
            <a:chOff x="4694227" y="4989542"/>
            <a:chExt cx="1338835" cy="1238717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群組 28"/>
          <p:cNvGrpSpPr/>
          <p:nvPr/>
        </p:nvGrpSpPr>
        <p:grpSpPr>
          <a:xfrm>
            <a:off x="894134" y="2882474"/>
            <a:ext cx="365498" cy="402510"/>
            <a:chOff x="4694227" y="4989542"/>
            <a:chExt cx="1338835" cy="1238717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群組 36"/>
          <p:cNvGrpSpPr/>
          <p:nvPr/>
        </p:nvGrpSpPr>
        <p:grpSpPr>
          <a:xfrm>
            <a:off x="898443" y="3329833"/>
            <a:ext cx="365498" cy="402510"/>
            <a:chOff x="4694227" y="4989542"/>
            <a:chExt cx="1338835" cy="1238717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群組 44"/>
          <p:cNvGrpSpPr/>
          <p:nvPr/>
        </p:nvGrpSpPr>
        <p:grpSpPr>
          <a:xfrm>
            <a:off x="894521" y="3741396"/>
            <a:ext cx="365498" cy="402510"/>
            <a:chOff x="4694227" y="4989542"/>
            <a:chExt cx="1338835" cy="1238717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群組 52"/>
          <p:cNvGrpSpPr/>
          <p:nvPr/>
        </p:nvGrpSpPr>
        <p:grpSpPr>
          <a:xfrm>
            <a:off x="890539" y="4176544"/>
            <a:ext cx="365498" cy="402510"/>
            <a:chOff x="4694227" y="4989542"/>
            <a:chExt cx="1338835" cy="1238717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985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/>
          <p:cNvGrpSpPr/>
          <p:nvPr/>
        </p:nvGrpSpPr>
        <p:grpSpPr>
          <a:xfrm>
            <a:off x="817430" y="1735519"/>
            <a:ext cx="4503156" cy="3884843"/>
            <a:chOff x="817430" y="1772816"/>
            <a:chExt cx="4503156" cy="3884843"/>
          </a:xfrm>
        </p:grpSpPr>
        <p:grpSp>
          <p:nvGrpSpPr>
            <p:cNvPr id="23" name="群組 22"/>
            <p:cNvGrpSpPr/>
            <p:nvPr/>
          </p:nvGrpSpPr>
          <p:grpSpPr>
            <a:xfrm>
              <a:off x="817430" y="2448472"/>
              <a:ext cx="4503156" cy="3209187"/>
              <a:chOff x="1043608" y="2409284"/>
              <a:chExt cx="4503156" cy="3209187"/>
            </a:xfrm>
          </p:grpSpPr>
          <p:grpSp>
            <p:nvGrpSpPr>
              <p:cNvPr id="7" name="群組 6"/>
              <p:cNvGrpSpPr/>
              <p:nvPr/>
            </p:nvGrpSpPr>
            <p:grpSpPr>
              <a:xfrm>
                <a:off x="1286537" y="2636912"/>
                <a:ext cx="3619907" cy="2981559"/>
                <a:chOff x="1301617" y="2152526"/>
                <a:chExt cx="3619907" cy="2981559"/>
              </a:xfrm>
            </p:grpSpPr>
            <p:pic>
              <p:nvPicPr>
                <p:cNvPr id="512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714" t="9453" r="12381" b="36508"/>
                <a:stretch/>
              </p:blipFill>
              <p:spPr bwMode="auto">
                <a:xfrm>
                  <a:off x="1301617" y="2152526"/>
                  <a:ext cx="3619907" cy="298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" name="文字方塊 2"/>
                <p:cNvSpPr txBox="1"/>
                <p:nvPr/>
              </p:nvSpPr>
              <p:spPr>
                <a:xfrm>
                  <a:off x="1475656" y="4696678"/>
                  <a:ext cx="19672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2000" dirty="0" smtClean="0">
                      <a:latin typeface="Arabic Typesetting" panose="03020402040406030203" pitchFamily="66" charset="-78"/>
                      <a:cs typeface="Arabic Typesetting" panose="03020402040406030203" pitchFamily="66" charset="-78"/>
                    </a:rPr>
                    <a:t>Jian and Wu(2008) Fig.4</a:t>
                  </a:r>
                  <a:endParaRPr lang="zh-TW" altLang="en-US" sz="2000" dirty="0">
                    <a:latin typeface="Arabic Typesetting" panose="03020402040406030203" pitchFamily="66" charset="-78"/>
                    <a:cs typeface="Arabic Typesetting" panose="03020402040406030203" pitchFamily="66" charset="-78"/>
                  </a:endParaRPr>
                </a:p>
              </p:txBody>
            </p:sp>
          </p:grpSp>
          <p:sp>
            <p:nvSpPr>
              <p:cNvPr id="25" name="文字方塊 24"/>
              <p:cNvSpPr txBox="1"/>
              <p:nvPr/>
            </p:nvSpPr>
            <p:spPr>
              <a:xfrm>
                <a:off x="1043608" y="2409284"/>
                <a:ext cx="45031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Simulated and best tracks of Super Typhoon </a:t>
                </a:r>
                <a:r>
                  <a:rPr lang="en-US" altLang="zh-TW" sz="2000" dirty="0" err="1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Haitang</a:t>
                </a:r>
                <a:r>
                  <a:rPr lang="en-US" altLang="zh-TW" sz="20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(2005)</a:t>
                </a:r>
                <a:endParaRPr lang="zh-TW" altLang="en-US" sz="2000" dirty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28" name="文字方塊 27"/>
            <p:cNvSpPr txBox="1"/>
            <p:nvPr/>
          </p:nvSpPr>
          <p:spPr>
            <a:xfrm>
              <a:off x="1187624" y="1772816"/>
              <a:ext cx="18469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Jian and Wu(2008)</a:t>
              </a:r>
              <a:endParaRPr lang="zh-TW" alt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Introduction</a:t>
            </a:r>
            <a:endParaRPr lang="zh-TW" altLang="en-US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755576" y="1772816"/>
            <a:ext cx="360000" cy="396000"/>
            <a:chOff x="7631264" y="4133915"/>
            <a:chExt cx="1014147" cy="105375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1506" y="4847029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716" y="4133915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>
              <a:off x="8275747" y="429420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H="1">
              <a:off x="7631264" y="4294200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960716" y="449197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2123" flipH="1" flipV="1">
              <a:off x="7631866" y="4651051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17877" flipV="1">
              <a:off x="8298121" y="4659898"/>
              <a:ext cx="347290" cy="34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文字方塊 21"/>
          <p:cNvSpPr txBox="1"/>
          <p:nvPr/>
        </p:nvSpPr>
        <p:spPr>
          <a:xfrm>
            <a:off x="-6557469" y="-2115616"/>
            <a:ext cx="62329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Haitang’s</a:t>
            </a:r>
            <a:r>
              <a:rPr lang="en-US" altLang="zh-TW" dirty="0"/>
              <a:t> southward deflection</a:t>
            </a:r>
          </a:p>
          <a:p>
            <a:r>
              <a:rPr lang="en-US" altLang="zh-TW" dirty="0"/>
              <a:t>could be attributed to the channeling effect, which is</a:t>
            </a:r>
          </a:p>
          <a:p>
            <a:r>
              <a:rPr lang="en-US" altLang="zh-TW" dirty="0"/>
              <a:t>characterized by </a:t>
            </a:r>
            <a:r>
              <a:rPr lang="en-US" altLang="zh-TW" dirty="0"/>
              <a:t>low-level wind acceleration </a:t>
            </a:r>
            <a:r>
              <a:rPr lang="en-US" altLang="zh-TW" dirty="0" smtClean="0"/>
              <a:t>over </a:t>
            </a:r>
            <a:r>
              <a:rPr lang="en-US" altLang="zh-TW" dirty="0"/>
              <a:t>the</a:t>
            </a:r>
          </a:p>
          <a:p>
            <a:r>
              <a:rPr lang="en-US" altLang="zh-TW" dirty="0"/>
              <a:t>confined region between the storm center and the terrain</a:t>
            </a:r>
          </a:p>
          <a:p>
            <a:r>
              <a:rPr lang="en-US" altLang="zh-TW" dirty="0" smtClean="0"/>
              <a:t>where air parcels of the swirling wind are forced to</a:t>
            </a:r>
          </a:p>
          <a:p>
            <a:r>
              <a:rPr lang="en-US" altLang="zh-TW" dirty="0" smtClean="0"/>
              <a:t>converge. These accelerated low-level winds between</a:t>
            </a:r>
          </a:p>
          <a:p>
            <a:r>
              <a:rPr lang="en-US" altLang="zh-TW" dirty="0" smtClean="0"/>
              <a:t>the storm center and the terrain thus contribute to the</a:t>
            </a:r>
          </a:p>
          <a:p>
            <a:r>
              <a:rPr lang="en-US" altLang="zh-TW" dirty="0" smtClean="0"/>
              <a:t>formation </a:t>
            </a:r>
            <a:r>
              <a:rPr lang="en-US" altLang="zh-TW" dirty="0"/>
              <a:t>of the northerly steering flow near the inner</a:t>
            </a:r>
          </a:p>
          <a:p>
            <a:r>
              <a:rPr lang="en-US" altLang="zh-TW" dirty="0"/>
              <a:t>core of the TC and push the TC southward. The investigation</a:t>
            </a:r>
          </a:p>
          <a:p>
            <a:r>
              <a:rPr lang="en-US" altLang="zh-TW" dirty="0"/>
              <a:t>on the southward track deflection of Typhoon</a:t>
            </a:r>
          </a:p>
          <a:p>
            <a:r>
              <a:rPr lang="en-US" altLang="zh-TW" dirty="0" err="1"/>
              <a:t>Krosa</a:t>
            </a:r>
            <a:r>
              <a:rPr lang="en-US" altLang="zh-TW" dirty="0"/>
              <a:t> (2007) in Huang et al. (2011) showed</a:t>
            </a:r>
          </a:p>
          <a:p>
            <a:r>
              <a:rPr lang="en-US" altLang="zh-TW" dirty="0"/>
              <a:t>results generally consistent with findings of Jian and Wu</a:t>
            </a:r>
          </a:p>
          <a:p>
            <a:r>
              <a:rPr lang="en-US" altLang="zh-TW" dirty="0"/>
              <a:t>(2008).</a:t>
            </a:r>
            <a:endParaRPr lang="zh-TW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-6604819" y="1957695"/>
            <a:ext cx="55533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It is noteworthy</a:t>
            </a:r>
          </a:p>
          <a:p>
            <a:r>
              <a:rPr lang="en-US" altLang="zh-TW" dirty="0"/>
              <a:t>that the southward TC track deflection documented in</a:t>
            </a:r>
          </a:p>
          <a:p>
            <a:r>
              <a:rPr lang="en-US" altLang="zh-TW" dirty="0"/>
              <a:t>observations or captured in the numerical simulations is</a:t>
            </a:r>
          </a:p>
          <a:p>
            <a:r>
              <a:rPr lang="en-US" altLang="zh-TW" dirty="0"/>
              <a:t>mostly for more intense TCs, suggesting that tracks of</a:t>
            </a:r>
          </a:p>
          <a:p>
            <a:r>
              <a:rPr lang="en-US" altLang="zh-TW" dirty="0"/>
              <a:t>intense TCs could also be profoundly affected by the</a:t>
            </a:r>
          </a:p>
          <a:p>
            <a:r>
              <a:rPr lang="en-US" altLang="zh-TW" dirty="0"/>
              <a:t>presence of mesoscale topography, such as the terrain</a:t>
            </a:r>
          </a:p>
          <a:p>
            <a:r>
              <a:rPr lang="en-US" altLang="zh-TW" dirty="0"/>
              <a:t>of Taiwan.</a:t>
            </a:r>
            <a:endParaRPr lang="zh-TW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-6637768" y="4843875"/>
            <a:ext cx="73662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While Huang et al. (2011) only examined the</a:t>
            </a:r>
          </a:p>
          <a:p>
            <a:r>
              <a:rPr lang="en-US" altLang="zh-TW" dirty="0"/>
              <a:t>sensitivity to the initial latitudinal position of the</a:t>
            </a:r>
          </a:p>
          <a:p>
            <a:r>
              <a:rPr lang="en-US" altLang="zh-TW" dirty="0"/>
              <a:t>vortex, this study investigates sensitivities to more</a:t>
            </a:r>
          </a:p>
          <a:p>
            <a:r>
              <a:rPr lang="en-US" altLang="zh-TW" dirty="0"/>
              <a:t>parameters and flow regimes, such as the terrain</a:t>
            </a:r>
          </a:p>
          <a:p>
            <a:r>
              <a:rPr lang="en-US" altLang="zh-TW" dirty="0"/>
              <a:t>height, incident angle of TC movement toward the</a:t>
            </a:r>
          </a:p>
          <a:p>
            <a:r>
              <a:rPr lang="en-US" altLang="zh-TW" dirty="0"/>
              <a:t>terrain, TC intensity, and translation speed. A series</a:t>
            </a:r>
          </a:p>
          <a:p>
            <a:r>
              <a:rPr lang="en-US" altLang="zh-TW" dirty="0"/>
              <a:t>of idealized simulations are conducted to investigate</a:t>
            </a:r>
          </a:p>
          <a:p>
            <a:r>
              <a:rPr lang="en-US" altLang="zh-TW" dirty="0"/>
              <a:t>how the terrain impacts TC motion under different</a:t>
            </a:r>
          </a:p>
          <a:p>
            <a:r>
              <a:rPr lang="en-US" altLang="zh-TW" dirty="0"/>
              <a:t>configurations of mountain range, height and shape,</a:t>
            </a:r>
          </a:p>
          <a:p>
            <a:r>
              <a:rPr lang="en-US" altLang="zh-TW" dirty="0"/>
              <a:t>vortex intensity and structure, the incident angle of a</a:t>
            </a:r>
          </a:p>
          <a:p>
            <a:r>
              <a:rPr lang="en-US" altLang="zh-TW" dirty="0"/>
              <a:t>moving vortex toward the mountain, initial latitudinal</a:t>
            </a:r>
          </a:p>
          <a:p>
            <a:r>
              <a:rPr lang="en-US" altLang="zh-TW" dirty="0"/>
              <a:t>position of the vortex center, and storm translation</a:t>
            </a:r>
          </a:p>
          <a:p>
            <a:r>
              <a:rPr lang="en-US" altLang="zh-TW" dirty="0"/>
              <a:t>speed.</a:t>
            </a:r>
            <a:endParaRPr lang="zh-TW" altLang="en-US" dirty="0"/>
          </a:p>
        </p:txBody>
      </p:sp>
      <p:grpSp>
        <p:nvGrpSpPr>
          <p:cNvPr id="27" name="群組 26"/>
          <p:cNvGrpSpPr/>
          <p:nvPr/>
        </p:nvGrpSpPr>
        <p:grpSpPr>
          <a:xfrm>
            <a:off x="3203848" y="1995856"/>
            <a:ext cx="5690500" cy="4313464"/>
            <a:chOff x="9684568" y="0"/>
            <a:chExt cx="8117559" cy="5650771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t="15337" r="44388" b="39177"/>
            <a:stretch/>
          </p:blipFill>
          <p:spPr bwMode="auto">
            <a:xfrm>
              <a:off x="9684568" y="0"/>
              <a:ext cx="8117559" cy="467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文字方塊 29"/>
            <p:cNvSpPr txBox="1"/>
            <p:nvPr/>
          </p:nvSpPr>
          <p:spPr>
            <a:xfrm>
              <a:off x="14221072" y="44812"/>
              <a:ext cx="19495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Huang et al.(2011) Fig.1</a:t>
              </a:r>
              <a:endParaRPr lang="zh-TW" altLang="en-US" sz="20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10054154" y="4723418"/>
              <a:ext cx="6634178" cy="927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AutoNum type="alphaLcParenBoth"/>
              </a:pPr>
              <a:r>
                <a:rPr lang="en-US" altLang="zh-TW" sz="20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CWB’s </a:t>
              </a:r>
              <a:r>
                <a:rPr lang="en-US" altLang="zh-TW" sz="20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best track of </a:t>
              </a:r>
              <a:r>
                <a:rPr lang="en-US" altLang="zh-TW" sz="2000" dirty="0" err="1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Haitang</a:t>
              </a:r>
              <a:r>
                <a:rPr lang="en-US" altLang="zh-TW" sz="20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(2005) and </a:t>
              </a:r>
              <a:r>
                <a:rPr lang="en-US" altLang="zh-TW" sz="2000" dirty="0" err="1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Krosa</a:t>
              </a:r>
              <a:r>
                <a:rPr lang="en-US" altLang="zh-TW" sz="20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(2007</a:t>
              </a:r>
              <a:r>
                <a:rPr lang="en-US" altLang="zh-TW" sz="20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).</a:t>
              </a:r>
              <a:r>
                <a:rPr lang="en-US" altLang="zh-TW" sz="20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</a:t>
              </a:r>
              <a:endParaRPr lang="en-US" altLang="zh-TW" sz="2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marL="457200" indent="-457200">
                <a:buAutoNum type="alphaLcParenBoth"/>
              </a:pPr>
              <a:r>
                <a:rPr lang="en-US" altLang="zh-TW" sz="20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Simulated track of CTRL </a:t>
              </a:r>
              <a:r>
                <a:rPr lang="en-US" altLang="zh-TW" sz="2000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and OC for </a:t>
              </a:r>
              <a:r>
                <a:rPr lang="en-US" altLang="zh-TW" sz="2000" dirty="0" err="1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Krosa</a:t>
              </a:r>
              <a:r>
                <a:rPr lang="en-US" altLang="zh-TW" sz="20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(2007).</a:t>
              </a:r>
              <a:endParaRPr lang="zh-TW" altLang="en-US" sz="20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731315" y="1758302"/>
            <a:ext cx="3192613" cy="467019"/>
            <a:chOff x="4337810" y="1641266"/>
            <a:chExt cx="3192613" cy="467019"/>
          </a:xfrm>
        </p:grpSpPr>
        <p:sp>
          <p:nvSpPr>
            <p:cNvPr id="58" name="文字方塊 57"/>
            <p:cNvSpPr txBox="1"/>
            <p:nvPr/>
          </p:nvSpPr>
          <p:spPr>
            <a:xfrm>
              <a:off x="4841866" y="1646620"/>
              <a:ext cx="2688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Wu et al.(2015): Ideal vortex</a:t>
              </a:r>
              <a:endParaRPr lang="zh-TW" alt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  <p:grpSp>
          <p:nvGrpSpPr>
            <p:cNvPr id="62" name="群組 61"/>
            <p:cNvGrpSpPr/>
            <p:nvPr/>
          </p:nvGrpSpPr>
          <p:grpSpPr>
            <a:xfrm>
              <a:off x="4337810" y="1641266"/>
              <a:ext cx="360000" cy="396000"/>
              <a:chOff x="7631264" y="4133915"/>
              <a:chExt cx="1014147" cy="1053757"/>
            </a:xfrm>
          </p:grpSpPr>
          <p:pic>
            <p:nvPicPr>
              <p:cNvPr id="6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961506" y="4847029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0716" y="4133915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82123">
                <a:off x="8275747" y="429420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17877" flipH="1">
                <a:off x="7631264" y="4294200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960716" y="449197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82123" flipH="1" flipV="1">
                <a:off x="7631866" y="465105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17877" flipV="1">
                <a:off x="8298121" y="4659898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4" name="群組 33"/>
          <p:cNvGrpSpPr/>
          <p:nvPr/>
        </p:nvGrpSpPr>
        <p:grpSpPr>
          <a:xfrm>
            <a:off x="448082" y="1777993"/>
            <a:ext cx="2889016" cy="1828534"/>
            <a:chOff x="4047004" y="1641266"/>
            <a:chExt cx="2889016" cy="1828534"/>
          </a:xfrm>
        </p:grpSpPr>
        <p:sp>
          <p:nvSpPr>
            <p:cNvPr id="35" name="文字方塊 34"/>
            <p:cNvSpPr txBox="1"/>
            <p:nvPr/>
          </p:nvSpPr>
          <p:spPr>
            <a:xfrm>
              <a:off x="4841866" y="1646620"/>
              <a:ext cx="1822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Huang et al.(2011)</a:t>
              </a:r>
              <a:endParaRPr lang="zh-TW" alt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356742" y="2156486"/>
              <a:ext cx="15792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Swirling wind   </a:t>
              </a:r>
              <a:endParaRPr lang="zh-TW" altLang="en-US" sz="24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132938" y="2638803"/>
              <a:ext cx="172515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Low level</a:t>
              </a:r>
            </a:p>
            <a:p>
              <a:pPr algn="ctr"/>
              <a:r>
                <a: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Channeling effect</a:t>
              </a:r>
              <a:endParaRPr lang="zh-TW" altLang="en-US" sz="24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  <p:grpSp>
          <p:nvGrpSpPr>
            <p:cNvPr id="39" name="群組 38"/>
            <p:cNvGrpSpPr/>
            <p:nvPr/>
          </p:nvGrpSpPr>
          <p:grpSpPr>
            <a:xfrm>
              <a:off x="4337810" y="1641266"/>
              <a:ext cx="360000" cy="396000"/>
              <a:chOff x="7631264" y="4133915"/>
              <a:chExt cx="1014147" cy="1053757"/>
            </a:xfrm>
          </p:grpSpPr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961506" y="4847029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0716" y="4133915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82123">
                <a:off x="8275747" y="429420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17877" flipH="1">
                <a:off x="7631264" y="4294200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7960716" y="449197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82123" flipH="1" flipV="1">
                <a:off x="7631866" y="4651051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017877" flipV="1">
                <a:off x="8298121" y="4659898"/>
                <a:ext cx="347290" cy="340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" name="矩形 37"/>
            <p:cNvSpPr/>
            <p:nvPr/>
          </p:nvSpPr>
          <p:spPr>
            <a:xfrm>
              <a:off x="4047004" y="2283447"/>
              <a:ext cx="1316386" cy="461665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C</a:t>
              </a:r>
              <a:r>
                <a:rPr lang="en-US" altLang="zh-TW" sz="2400" b="1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onvergence</a:t>
              </a:r>
              <a:endParaRPr lang="zh-TW" alt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aphicFrame>
        <p:nvGraphicFramePr>
          <p:cNvPr id="36" name="表格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906598"/>
              </p:ext>
            </p:extLst>
          </p:nvPr>
        </p:nvGraphicFramePr>
        <p:xfrm>
          <a:off x="1259632" y="2399888"/>
          <a:ext cx="6096000" cy="3688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Jian and</a:t>
                      </a:r>
                      <a:r>
                        <a:rPr lang="en-US" altLang="zh-TW" sz="2400" b="1" baseline="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 Wu(2008)</a:t>
                      </a:r>
                      <a:endParaRPr lang="zh-TW" altLang="en-US" sz="2400" b="1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Huang et al.(2011)</a:t>
                      </a:r>
                      <a:endParaRPr lang="zh-TW" altLang="en-US" sz="2400" b="1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Wu</a:t>
                      </a:r>
                      <a:r>
                        <a:rPr lang="en-US" altLang="zh-TW" sz="2400" b="1" baseline="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 et al.(2015)</a:t>
                      </a:r>
                      <a:endParaRPr lang="zh-TW" altLang="en-US" sz="2400" b="1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Terrain height</a:t>
                      </a:r>
                      <a:endParaRPr lang="zh-TW" altLang="en-US" sz="22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Terrain height</a:t>
                      </a:r>
                      <a:endParaRPr lang="zh-TW" altLang="en-US" sz="22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Terrain height</a:t>
                      </a:r>
                      <a:endParaRPr lang="zh-TW" altLang="en-US" sz="22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Initial vortex tangential</a:t>
                      </a:r>
                      <a:r>
                        <a:rPr lang="en-US" altLang="zh-TW" sz="2200" baseline="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 wind speed</a:t>
                      </a:r>
                      <a:endParaRPr lang="zh-TW" altLang="en-US" sz="22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Initial</a:t>
                      </a:r>
                      <a:r>
                        <a:rPr lang="en-US" altLang="zh-TW" sz="2200" baseline="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 latitudinal position of vortex</a:t>
                      </a:r>
                      <a:endParaRPr lang="zh-TW" altLang="en-US" sz="22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Initial</a:t>
                      </a:r>
                      <a:r>
                        <a:rPr lang="en-US" altLang="zh-TW" sz="2200" baseline="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 latitudinal position of vortex</a:t>
                      </a:r>
                      <a:endParaRPr lang="zh-TW" altLang="en-US" sz="2200" dirty="0" smtClean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22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Microphysics scheme</a:t>
                      </a:r>
                      <a:endParaRPr lang="zh-TW" altLang="en-US" sz="2200" dirty="0" smtClean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Initial vortex tangential</a:t>
                      </a:r>
                      <a:r>
                        <a:rPr lang="en-US" altLang="zh-TW" sz="2200" baseline="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 wind speed</a:t>
                      </a:r>
                      <a:endParaRPr lang="zh-TW" altLang="en-US" sz="2200" dirty="0" smtClean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22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20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Typhoon radius</a:t>
                      </a:r>
                      <a:endParaRPr lang="zh-TW" altLang="en-US" sz="22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22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2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Incident angle</a:t>
                      </a:r>
                      <a:endParaRPr lang="zh-TW" altLang="en-US" sz="2200" dirty="0" smtClean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22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200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Translation</a:t>
                      </a:r>
                      <a:r>
                        <a:rPr lang="en-US" altLang="zh-TW" sz="2200" baseline="0" dirty="0" smtClean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 speed</a:t>
                      </a:r>
                      <a:endParaRPr lang="zh-TW" altLang="en-US" sz="2200" dirty="0" smtClean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787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9756576" y="2060848"/>
            <a:ext cx="4150800" cy="3276000"/>
            <a:chOff x="9756576" y="2060848"/>
            <a:chExt cx="4150800" cy="3276000"/>
          </a:xfrm>
        </p:grpSpPr>
        <p:sp>
          <p:nvSpPr>
            <p:cNvPr id="4" name="矩形 3"/>
            <p:cNvSpPr/>
            <p:nvPr/>
          </p:nvSpPr>
          <p:spPr>
            <a:xfrm>
              <a:off x="9756576" y="2060848"/>
              <a:ext cx="4150800" cy="327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1412576" y="3326248"/>
              <a:ext cx="838800" cy="745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83576" y="3569248"/>
              <a:ext cx="496800" cy="25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Model description and experimental </a:t>
            </a:r>
            <a:r>
              <a:rPr lang="en-US" altLang="zh-TW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design(1/3)</a:t>
            </a:r>
            <a:endParaRPr lang="zh-TW" altLang="en-US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33056"/>
            <a:ext cx="3379201" cy="2529883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5652120" y="1433045"/>
            <a:ext cx="2489185" cy="2185786"/>
            <a:chOff x="5652120" y="1433045"/>
            <a:chExt cx="2489185" cy="2185786"/>
          </a:xfrm>
        </p:grpSpPr>
        <p:grpSp>
          <p:nvGrpSpPr>
            <p:cNvPr id="3" name="群組 2"/>
            <p:cNvGrpSpPr/>
            <p:nvPr/>
          </p:nvGrpSpPr>
          <p:grpSpPr>
            <a:xfrm>
              <a:off x="5652120" y="1652839"/>
              <a:ext cx="2489185" cy="1965992"/>
              <a:chOff x="5120356" y="4653136"/>
              <a:chExt cx="2489185" cy="1965992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0356" y="4653136"/>
                <a:ext cx="2489185" cy="1965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文字方塊 8"/>
              <p:cNvSpPr txBox="1"/>
              <p:nvPr/>
            </p:nvSpPr>
            <p:spPr>
              <a:xfrm>
                <a:off x="5120356" y="4666296"/>
                <a:ext cx="4219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200" dirty="0" smtClean="0"/>
                  <a:t>d01</a:t>
                </a:r>
                <a:endParaRPr lang="zh-TW" altLang="en-US" sz="1200" dirty="0"/>
              </a:p>
            </p:txBody>
          </p:sp>
          <p:sp>
            <p:nvSpPr>
              <p:cNvPr id="13" name="文字方塊 12"/>
              <p:cNvSpPr txBox="1"/>
              <p:nvPr/>
            </p:nvSpPr>
            <p:spPr>
              <a:xfrm>
                <a:off x="6038890" y="5356541"/>
                <a:ext cx="4219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200" dirty="0" smtClean="0"/>
                  <a:t>d02</a:t>
                </a:r>
                <a:endParaRPr lang="zh-TW" altLang="en-US" sz="1200" dirty="0"/>
              </a:p>
            </p:txBody>
          </p:sp>
          <p:sp>
            <p:nvSpPr>
              <p:cNvPr id="14" name="文字方塊 13"/>
              <p:cNvSpPr txBox="1"/>
              <p:nvPr/>
            </p:nvSpPr>
            <p:spPr>
              <a:xfrm>
                <a:off x="6140486" y="5509793"/>
                <a:ext cx="4219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200" dirty="0" smtClean="0"/>
                  <a:t>d03</a:t>
                </a:r>
                <a:endParaRPr lang="zh-TW" altLang="en-US" sz="1200" dirty="0"/>
              </a:p>
            </p:txBody>
          </p:sp>
        </p:grpSp>
        <p:sp>
          <p:nvSpPr>
            <p:cNvPr id="7" name="文字方塊 6"/>
            <p:cNvSpPr txBox="1"/>
            <p:nvPr/>
          </p:nvSpPr>
          <p:spPr>
            <a:xfrm>
              <a:off x="6292836" y="1433045"/>
              <a:ext cx="1114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 smtClean="0"/>
                <a:t>Domain design</a:t>
              </a:r>
              <a:endParaRPr lang="zh-TW" altLang="en-US" sz="12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16"/>
              <p:cNvSpPr txBox="1"/>
              <p:nvPr/>
            </p:nvSpPr>
            <p:spPr>
              <a:xfrm>
                <a:off x="611560" y="1775543"/>
                <a:ext cx="4752528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Model: </a:t>
                </a:r>
                <a:r>
                  <a:rPr lang="en-US" altLang="zh-TW" sz="2400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MM5 V3.7.3</a:t>
                </a:r>
                <a:endParaRPr lang="zh-TW" altLang="en-US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Initial </a:t>
                </a:r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Condition: 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NCEP GFS (1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ea typeface="新細明體"/>
                    <a:cs typeface="Arabic Typesetting" panose="03020402040406030203" pitchFamily="66" charset="-78"/>
                  </a:rPr>
                  <a:t>∘×   1∘)</a:t>
                </a:r>
                <a:endPara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Model top: 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10hPa(23 layers)</a:t>
                </a:r>
              </a:p>
              <a:p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Sounding: 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mean West Indies from Jul. to Oct.</a:t>
                </a:r>
                <a:endParaRPr lang="en-US" altLang="zh-TW" sz="24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Horizontal resolution: 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27km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, 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9km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, 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3km</a:t>
                </a:r>
                <a:endPara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Parameterization:</a:t>
                </a:r>
              </a:p>
              <a:p>
                <a:r>
                  <a:rPr lang="en-US" altLang="zh-TW" sz="2400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PBL: </a:t>
                </a:r>
                <a:r>
                  <a:rPr lang="en-US" altLang="zh-TW" sz="2400" dirty="0" err="1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Blackadar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scheme </a:t>
                </a:r>
                <a:r>
                  <a:rPr lang="en-US" altLang="zh-TW" sz="2400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(</a:t>
                </a:r>
                <a:r>
                  <a:rPr lang="en-US" altLang="zh-TW" sz="2400" dirty="0" err="1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Blackadar</a:t>
                </a:r>
                <a:r>
                  <a:rPr lang="en-US" altLang="zh-TW" sz="2400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1976, 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</a:t>
                </a:r>
              </a:p>
              <a:p>
                <a:r>
                  <a:rPr lang="en-US" altLang="zh-TW" sz="2400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       1979</a:t>
                </a:r>
                <a:r>
                  <a:rPr lang="en-US" altLang="zh-TW" sz="2400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; Zhang 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and </a:t>
                </a:r>
                <a:r>
                  <a:rPr lang="en-US" altLang="zh-TW" sz="2400" dirty="0" err="1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Anthes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400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1982)</a:t>
                </a:r>
                <a:endParaRPr lang="en-US" altLang="zh-TW" sz="24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r>
                  <a:rPr lang="en-US" altLang="zh-TW" sz="2400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Radiation: 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simple longwave cooling scheme</a:t>
                </a:r>
                <a:endParaRPr lang="en-US" altLang="zh-TW" sz="24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r>
                  <a:rPr lang="en-US" altLang="zh-TW" sz="2400" b="1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Microphysics</a:t>
                </a:r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: </a:t>
                </a:r>
                <a:r>
                  <a:rPr lang="en-US" altLang="zh-TW" sz="2400" dirty="0" err="1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Dudhia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scheme(1989</a:t>
                </a:r>
                <a:r>
                  <a:rPr lang="en-US" altLang="zh-TW" sz="2400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)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</a:t>
                </a:r>
              </a:p>
              <a:p>
                <a:r>
                  <a:rPr lang="en-US" altLang="zh-TW" sz="2400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Cumulus:</a:t>
                </a:r>
                <a:r>
                  <a:rPr lang="zh-TW" altLang="en-US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400" dirty="0" err="1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Grell</a:t>
                </a:r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scheme(1995) for d01</a:t>
                </a:r>
              </a:p>
              <a:p>
                <a:r>
                  <a:rPr lang="en-US" altLang="zh-TW" sz="2400" dirty="0" smtClean="0">
                    <a:solidFill>
                      <a:srgbClr val="FF0000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All of the experiments are simulated on f plane </a:t>
                </a:r>
              </a:p>
              <a:p>
                <a:r>
                  <a:rPr lang="en-US" altLang="zh-TW" sz="2400" dirty="0" smtClean="0">
                    <a:solidFill>
                      <a:srgbClr val="FF0000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located on 15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°</m:t>
                    </m:r>
                    <m:r>
                      <a:rPr lang="en-US" altLang="zh-TW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𝑁</m:t>
                    </m:r>
                  </m:oMath>
                </a14:m>
                <a:endParaRPr lang="en-US" altLang="zh-TW" sz="2400" dirty="0" smtClean="0">
                  <a:solidFill>
                    <a:srgbClr val="FF0000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r>
                  <a:rPr lang="en-US" altLang="zh-TW" sz="24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endParaRPr lang="zh-TW" altLang="en-US" sz="2400" dirty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mc:Choice>
        <mc:Fallback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775543"/>
                <a:ext cx="4752528" cy="5262979"/>
              </a:xfrm>
              <a:prstGeom prst="rect">
                <a:avLst/>
              </a:prstGeom>
              <a:blipFill rotWithShape="1">
                <a:blip r:embed="rId5"/>
                <a:stretch>
                  <a:fillRect l="-1923" t="-9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群組 17"/>
          <p:cNvGrpSpPr/>
          <p:nvPr/>
        </p:nvGrpSpPr>
        <p:grpSpPr>
          <a:xfrm>
            <a:off x="404772" y="1844824"/>
            <a:ext cx="216000" cy="216000"/>
            <a:chOff x="4694227" y="4989542"/>
            <a:chExt cx="1338835" cy="123871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群組 25"/>
          <p:cNvGrpSpPr/>
          <p:nvPr/>
        </p:nvGrpSpPr>
        <p:grpSpPr>
          <a:xfrm>
            <a:off x="404772" y="2247844"/>
            <a:ext cx="216000" cy="216000"/>
            <a:chOff x="4694227" y="4989542"/>
            <a:chExt cx="1338835" cy="1238717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群組 33"/>
          <p:cNvGrpSpPr/>
          <p:nvPr/>
        </p:nvGrpSpPr>
        <p:grpSpPr>
          <a:xfrm>
            <a:off x="404772" y="2599958"/>
            <a:ext cx="216000" cy="216000"/>
            <a:chOff x="4694227" y="4989542"/>
            <a:chExt cx="1338835" cy="1238717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群組 41"/>
          <p:cNvGrpSpPr/>
          <p:nvPr/>
        </p:nvGrpSpPr>
        <p:grpSpPr>
          <a:xfrm>
            <a:off x="404772" y="2958720"/>
            <a:ext cx="216000" cy="216000"/>
            <a:chOff x="4694227" y="4989542"/>
            <a:chExt cx="1338835" cy="1238717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群組 49"/>
          <p:cNvGrpSpPr/>
          <p:nvPr/>
        </p:nvGrpSpPr>
        <p:grpSpPr>
          <a:xfrm>
            <a:off x="404772" y="3343064"/>
            <a:ext cx="216000" cy="216000"/>
            <a:chOff x="4694227" y="4989542"/>
            <a:chExt cx="1338835" cy="1238717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群組 57"/>
          <p:cNvGrpSpPr/>
          <p:nvPr/>
        </p:nvGrpSpPr>
        <p:grpSpPr>
          <a:xfrm>
            <a:off x="409512" y="5517256"/>
            <a:ext cx="216000" cy="216000"/>
            <a:chOff x="4694227" y="4989542"/>
            <a:chExt cx="1338835" cy="1238717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群組 65"/>
          <p:cNvGrpSpPr/>
          <p:nvPr/>
        </p:nvGrpSpPr>
        <p:grpSpPr>
          <a:xfrm>
            <a:off x="409512" y="3674052"/>
            <a:ext cx="216000" cy="216000"/>
            <a:chOff x="4694227" y="4989542"/>
            <a:chExt cx="1338835" cy="1238717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032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Model description and experimental </a:t>
            </a:r>
            <a:r>
              <a:rPr lang="en-US" altLang="zh-TW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design(2/3)</a:t>
            </a:r>
            <a:endParaRPr lang="zh-TW" altLang="en-US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8324" r="8651" b="5044"/>
          <a:stretch/>
        </p:blipFill>
        <p:spPr bwMode="auto">
          <a:xfrm>
            <a:off x="-9181528" y="476672"/>
            <a:ext cx="8906296" cy="537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" name="群組 65"/>
          <p:cNvGrpSpPr/>
          <p:nvPr/>
        </p:nvGrpSpPr>
        <p:grpSpPr>
          <a:xfrm>
            <a:off x="251520" y="1124744"/>
            <a:ext cx="216000" cy="216000"/>
            <a:chOff x="4694227" y="4989542"/>
            <a:chExt cx="1338835" cy="1238717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文字方塊 73"/>
              <p:cNvSpPr txBox="1"/>
              <p:nvPr/>
            </p:nvSpPr>
            <p:spPr>
              <a:xfrm>
                <a:off x="467544" y="1052736"/>
                <a:ext cx="8424936" cy="3280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2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Control experiment: </a:t>
                </a:r>
                <a:r>
                  <a:rPr lang="en-US" altLang="zh-TW" sz="2200" b="1" dirty="0" smtClean="0">
                    <a:solidFill>
                      <a:srgbClr val="00B050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CTL</a:t>
                </a:r>
                <a:r>
                  <a:rPr lang="en-US" altLang="zh-TW" sz="22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and </a:t>
                </a:r>
                <a:r>
                  <a:rPr lang="en-US" altLang="zh-TW" sz="2200" b="1" dirty="0" smtClean="0">
                    <a:solidFill>
                      <a:srgbClr val="FF0000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OC-CTL</a:t>
                </a:r>
              </a:p>
              <a:p>
                <a:r>
                  <a:rPr lang="en-US" altLang="zh-TW" sz="22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Environment: 5 m/s easterly flow.</a:t>
                </a:r>
              </a:p>
              <a:p>
                <a:r>
                  <a:rPr lang="en-US" altLang="zh-TW" sz="22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Terrain: </a:t>
                </a:r>
              </a:p>
              <a:p>
                <a:r>
                  <a:rPr lang="en-US" altLang="zh-TW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altLang="zh-TW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altLang="zh-TW" b="0" i="1" smtClean="0"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TW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/>
                              </a:rPr>
                              <m:t>𝑚𝑎𝑥</m:t>
                            </m:r>
                          </m:sub>
                          <m:sup>
                            <m:r>
                              <a:rPr lang="en-US" altLang="zh-TW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altLang="zh-TW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{</m:t>
                            </m:r>
                            <m:sSup>
                              <m:sSupPr>
                                <m:ctrlPr>
                                  <a:rPr lang="en-US" altLang="zh-TW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TW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b="0" i="1" smtClean="0">
                                        <a:latin typeface="Cambria Math"/>
                                      </a:rPr>
                                      <m:t>(</m:t>
                                    </m:r>
                                    <m:r>
                                      <a:rPr lang="en-US" altLang="zh-TW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US" altLang="zh-TW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zh-TW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r>
                                      <a:rPr lang="en-US" altLang="zh-TW" b="0" i="1" smtClean="0">
                                        <a:latin typeface="Cambria Math"/>
                                      </a:rPr>
                                      <m:t>)/</m:t>
                                    </m:r>
                                    <m:r>
                                      <a:rPr lang="en-US" altLang="zh-TW" b="0" i="1" smtClean="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1" smtClean="0"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TW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TW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b="0" i="1" smtClean="0">
                                        <a:latin typeface="Cambria Math"/>
                                      </a:rPr>
                                      <m:t>(</m:t>
                                    </m:r>
                                    <m:r>
                                      <a:rPr lang="en-US" altLang="zh-TW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  <m:r>
                                      <a:rPr lang="en-US" altLang="zh-TW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zh-TW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0" i="1" smtClean="0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r>
                                      <a:rPr lang="en-US" altLang="zh-TW" b="0" i="1" smtClean="0">
                                        <a:latin typeface="Cambria Math"/>
                                      </a:rPr>
                                      <m:t>)/</m:t>
                                    </m:r>
                                    <m:r>
                                      <a:rPr lang="en-US" altLang="zh-TW" b="0" i="1" smtClean="0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1" smtClean="0">
                                <a:latin typeface="Cambria Math"/>
                              </a:rPr>
                              <m:t>+1}</m:t>
                            </m:r>
                          </m:e>
                          <m:sup>
                            <m:f>
                              <m:fPr>
                                <m:ctrlPr>
                                  <a:rPr lang="en-US" altLang="zh-TW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den>
                    </m:f>
                    <m:r>
                      <a:rPr lang="en-US" altLang="zh-TW" b="0" i="1" smtClean="0">
                        <a:latin typeface="Cambria Math"/>
                      </a:rPr>
                      <m:t>−</m:t>
                    </m:r>
                    <m:sSubSup>
                      <m:sSubSupPr>
                        <m:ctrlPr>
                          <a:rPr lang="en-US" altLang="zh-TW" i="1">
                            <a:latin typeface="Cambria Math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altLang="zh-TW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>
                                <a:latin typeface="Cambria Math"/>
                              </a:rPr>
                              <m:t>2</m:t>
                            </m:r>
                          </m:e>
                          <m:sup>
                            <m:f>
                              <m:fPr>
                                <m:ctrlPr>
                                  <a:rPr lang="en-US" altLang="zh-TW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altLang="zh-TW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TW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US" altLang="zh-TW" smtClean="0">
                            <a:latin typeface="Cambria Math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max</m:t>
                        </m:r>
                      </m:sub>
                      <m:sup>
                        <m:r>
                          <a:rPr lang="en-US" altLang="zh-TW">
                            <a:latin typeface="Cambria Math"/>
                          </a:rPr>
                          <m:t>′</m:t>
                        </m:r>
                      </m:sup>
                    </m:sSubSup>
                  </m:oMath>
                </a14:m>
                <a:endParaRPr lang="en-US" altLang="zh-TW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endParaRPr lang="en-US" altLang="zh-TW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𝑚𝑎𝑥</m:t>
                        </m:r>
                      </m:sub>
                      <m:sup>
                        <m:r>
                          <a:rPr lang="en-US" altLang="zh-TW" i="1">
                            <a:latin typeface="Cambria Math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altLang="zh-TW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𝑚𝑎𝑥</m:t>
                        </m:r>
                      </m:sub>
                      <m:sup/>
                    </m:sSubSup>
                    <m:r>
                      <a:rPr lang="en-US" altLang="zh-TW" b="0" i="1" smtClean="0">
                        <a:latin typeface="Cambria Math"/>
                      </a:rPr>
                      <m:t>(1+</m:t>
                    </m:r>
                    <m:sSup>
                      <m:sSupPr>
                        <m:ctrlPr>
                          <a:rPr lang="en-US" altLang="zh-TW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en-US" altLang="zh-TW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TW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TW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𝑚𝑎𝑥</m:t>
                        </m:r>
                      </m:sub>
                      <m:sup/>
                    </m:sSubSup>
                    <m:r>
                      <a:rPr lang="en-US" altLang="zh-TW" b="0" i="1" smtClean="0">
                        <a:latin typeface="Cambria Math"/>
                      </a:rPr>
                      <m:t>=3</m:t>
                    </m:r>
                    <m:r>
                      <a:rPr lang="en-US" altLang="zh-TW" b="0" i="1" smtClean="0">
                        <a:latin typeface="Cambria Math"/>
                      </a:rPr>
                      <m:t>𝑘𝑚</m:t>
                    </m:r>
                    <m:r>
                      <a:rPr lang="en-US" altLang="zh-TW" b="0" i="1" smtClean="0">
                        <a:latin typeface="Cambria Math"/>
                      </a:rPr>
                      <m:t>, </m:t>
                    </m:r>
                    <m:r>
                      <a:rPr lang="en-US" altLang="zh-TW" b="0" i="1" smtClean="0">
                        <a:latin typeface="Cambria Math"/>
                      </a:rPr>
                      <m:t>𝑎</m:t>
                    </m:r>
                    <m:r>
                      <a:rPr lang="en-US" altLang="zh-TW" b="0" i="1" smtClean="0">
                        <a:latin typeface="Cambria Math"/>
                      </a:rPr>
                      <m:t>=75</m:t>
                    </m:r>
                    <m:r>
                      <a:rPr lang="en-US" altLang="zh-TW" b="0" i="1" smtClean="0">
                        <a:latin typeface="Cambria Math"/>
                      </a:rPr>
                      <m:t>𝑘𝑚</m:t>
                    </m:r>
                    <m:r>
                      <a:rPr lang="en-US" altLang="zh-TW" b="0" i="1" smtClean="0">
                        <a:latin typeface="Cambria Math"/>
                      </a:rPr>
                      <m:t>, </m:t>
                    </m:r>
                    <m:r>
                      <a:rPr lang="en-US" altLang="zh-TW" b="0" i="1" smtClean="0">
                        <a:latin typeface="Cambria Math"/>
                      </a:rPr>
                      <m:t>𝑏</m:t>
                    </m:r>
                    <m:r>
                      <a:rPr lang="en-US" altLang="zh-TW" b="0" i="1" smtClean="0">
                        <a:latin typeface="Cambria Math"/>
                      </a:rPr>
                      <m:t>=200</m:t>
                    </m:r>
                    <m:r>
                      <a:rPr lang="en-US" altLang="zh-TW" b="0" i="1" smtClean="0">
                        <a:latin typeface="Cambria Math"/>
                      </a:rPr>
                      <m:t>𝑘𝑚</m:t>
                    </m:r>
                    <m:r>
                      <a:rPr lang="en-US" altLang="zh-TW" b="0" i="1" smtClean="0">
                        <a:latin typeface="Cambria Math"/>
                      </a:rPr>
                      <m:t>, </m:t>
                    </m:r>
                  </m:oMath>
                </a14:m>
                <a:endParaRPr lang="en-US" altLang="zh-TW" b="0" i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=24.0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°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, 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=121.1°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en-US" altLang="zh-TW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r>
                  <a:rPr lang="en-US" altLang="zh-TW" sz="22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Land use: Mixed forest.</a:t>
                </a:r>
              </a:p>
              <a:p>
                <a:endParaRPr lang="zh-TW" altLang="en-US" sz="2200" dirty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mc:Choice>
        <mc:Fallback>
          <p:sp>
            <p:nvSpPr>
              <p:cNvPr id="74" name="文字方塊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052736"/>
                <a:ext cx="8424936" cy="3280322"/>
              </a:xfrm>
              <a:prstGeom prst="rect">
                <a:avLst/>
              </a:prstGeom>
              <a:blipFill rotWithShape="1">
                <a:blip r:embed="rId5"/>
                <a:stretch>
                  <a:fillRect l="-941" t="-1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466982" y="2118342"/>
            <a:ext cx="5905218" cy="146918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00" name="群組 4099"/>
          <p:cNvGrpSpPr/>
          <p:nvPr/>
        </p:nvGrpSpPr>
        <p:grpSpPr>
          <a:xfrm>
            <a:off x="558452" y="4365104"/>
            <a:ext cx="7685956" cy="2192233"/>
            <a:chOff x="848590" y="4593833"/>
            <a:chExt cx="7685956" cy="219223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5" t="26514" r="8809" b="30864"/>
            <a:stretch/>
          </p:blipFill>
          <p:spPr bwMode="auto">
            <a:xfrm>
              <a:off x="848590" y="4593833"/>
              <a:ext cx="7366000" cy="219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7121308" y="6212944"/>
              <a:ext cx="5357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0070C0"/>
                  </a:solidFill>
                </a:rPr>
                <a:t>800</a:t>
              </a:r>
              <a:endParaRPr lang="zh-TW" altLang="en-US" b="1" dirty="0">
                <a:solidFill>
                  <a:srgbClr val="0070C0"/>
                </a:solidFill>
              </a:endParaRPr>
            </a:p>
          </p:txBody>
        </p:sp>
        <p:cxnSp>
          <p:nvCxnSpPr>
            <p:cNvPr id="4096" name="直線接點 4095"/>
            <p:cNvCxnSpPr/>
            <p:nvPr/>
          </p:nvCxnSpPr>
          <p:spPr>
            <a:xfrm>
              <a:off x="7389170" y="5735586"/>
              <a:ext cx="0" cy="491872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/>
            <p:cNvCxnSpPr/>
            <p:nvPr/>
          </p:nvCxnSpPr>
          <p:spPr>
            <a:xfrm rot="5400000">
              <a:off x="7626248" y="5487320"/>
              <a:ext cx="0" cy="491872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文字方塊 80"/>
                <p:cNvSpPr txBox="1"/>
                <p:nvPr/>
              </p:nvSpPr>
              <p:spPr>
                <a:xfrm>
                  <a:off x="7872185" y="5550920"/>
                  <a:ext cx="66236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b="1" dirty="0" smtClean="0">
                      <a:solidFill>
                        <a:srgbClr val="0070C0"/>
                      </a:solidFill>
                    </a:rPr>
                    <a:t>24</a:t>
                  </a:r>
                  <a14:m>
                    <m:oMath xmlns:m="http://schemas.openxmlformats.org/officeDocument/2006/math">
                      <m:r>
                        <a:rPr lang="en-US" altLang="zh-TW" b="1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°</m:t>
                      </m:r>
                    </m:oMath>
                  </a14:m>
                  <a:r>
                    <a:rPr lang="en-US" altLang="zh-TW" b="1" dirty="0" smtClean="0">
                      <a:solidFill>
                        <a:srgbClr val="0070C0"/>
                      </a:solidFill>
                      <a:latin typeface="新細明體"/>
                      <a:ea typeface="新細明體"/>
                    </a:rPr>
                    <a:t>N</a:t>
                  </a:r>
                  <a:endParaRPr lang="zh-TW" altLang="en-US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>
            <p:sp>
              <p:nvSpPr>
                <p:cNvPr id="81" name="文字方塊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2185" y="5550920"/>
                  <a:ext cx="662361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8333" t="-8197" r="-8333" b="-2459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0235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Model description and experimental </a:t>
            </a:r>
            <a:r>
              <a:rPr lang="en-US" altLang="zh-TW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design(3/3)</a:t>
            </a:r>
            <a:endParaRPr lang="zh-TW" altLang="en-US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8324" r="8651" b="5044"/>
          <a:stretch/>
        </p:blipFill>
        <p:spPr bwMode="auto">
          <a:xfrm>
            <a:off x="-9181528" y="476672"/>
            <a:ext cx="8906296" cy="537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" name="群組 65"/>
          <p:cNvGrpSpPr/>
          <p:nvPr/>
        </p:nvGrpSpPr>
        <p:grpSpPr>
          <a:xfrm>
            <a:off x="251520" y="1124744"/>
            <a:ext cx="216000" cy="216000"/>
            <a:chOff x="4694227" y="4989542"/>
            <a:chExt cx="1338835" cy="1238717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文字方塊 73"/>
              <p:cNvSpPr txBox="1"/>
              <p:nvPr/>
            </p:nvSpPr>
            <p:spPr>
              <a:xfrm>
                <a:off x="467544" y="1036360"/>
                <a:ext cx="8424936" cy="5445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Sensitivity experiments:</a:t>
                </a:r>
                <a:endParaRPr lang="en-US" altLang="zh-TW" sz="2400" b="1" dirty="0" smtClean="0">
                  <a:solidFill>
                    <a:srgbClr val="005A9E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r>
                  <a:rPr lang="en-US" altLang="zh-TW" sz="20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Terrain: </a:t>
                </a:r>
              </a:p>
              <a:p>
                <a:r>
                  <a:rPr lang="en-US" altLang="zh-TW" sz="20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b="0" i="0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altLang="zh-TW" b="0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/>
                          </a:rPr>
                          <m:t>x</m:t>
                        </m:r>
                        <m:r>
                          <a:rPr lang="en-US" altLang="zh-TW" b="0" i="0" smtClean="0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/>
                          </a:rPr>
                          <m:t>y</m:t>
                        </m:r>
                      </m:e>
                    </m:d>
                    <m:r>
                      <a:rPr lang="en-US" altLang="zh-TW" b="0" i="0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altLang="zh-TW" b="0" smtClean="0"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TW" b="0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/>
                              </a:rPr>
                              <m:t>max</m:t>
                            </m:r>
                          </m:sub>
                          <m:sup>
                            <m:r>
                              <a:rPr lang="en-US" altLang="zh-TW" b="0" i="0" smtClean="0">
                                <a:latin typeface="Cambria Math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altLang="zh-TW" b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b="0" i="0" smtClean="0">
                                <a:latin typeface="Cambria Math"/>
                              </a:rPr>
                              <m:t>{</m:t>
                            </m:r>
                            <m:sSup>
                              <m:sSupPr>
                                <m:ctrlPr>
                                  <a:rPr lang="en-US" altLang="zh-TW" b="0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TW" b="0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b="0" i="0" smtClean="0">
                                        <a:latin typeface="Cambria Math"/>
                                      </a:rPr>
                                      <m:t>(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TW" b="0" i="0" smtClean="0">
                                        <a:latin typeface="Cambria Math"/>
                                      </a:rPr>
                                      <m:t>x</m:t>
                                    </m:r>
                                    <m:r>
                                      <a:rPr lang="en-US" altLang="zh-TW" b="0" i="0" smtClean="0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zh-TW" b="0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 b="0" i="0" smtClean="0">
                                            <a:latin typeface="Cambria Math"/>
                                          </a:rPr>
                                          <m:t>x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 b="0" i="0" smtClean="0">
                                            <a:latin typeface="Cambria Math"/>
                                          </a:rPr>
                                          <m:t>c</m:t>
                                        </m:r>
                                      </m:sub>
                                    </m:sSub>
                                    <m:r>
                                      <a:rPr lang="en-US" altLang="zh-TW" b="0" i="0" smtClean="0">
                                        <a:latin typeface="Cambria Math"/>
                                      </a:rPr>
                                      <m:t>)/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TW" b="0" i="0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a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TW" b="0" i="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0" smtClean="0"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TW" b="0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TW" b="0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b="0" i="0" smtClean="0">
                                        <a:latin typeface="Cambria Math"/>
                                      </a:rPr>
                                      <m:t>(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TW" b="0" i="0" smtClean="0">
                                        <a:latin typeface="Cambria Math"/>
                                      </a:rPr>
                                      <m:t>y</m:t>
                                    </m:r>
                                    <m:r>
                                      <a:rPr lang="en-US" altLang="zh-TW" b="0" i="0" smtClean="0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altLang="zh-TW" b="0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 b="0" i="0" smtClean="0">
                                            <a:latin typeface="Cambria Math"/>
                                          </a:rPr>
                                          <m:t>y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TW" b="0" i="0" smtClean="0">
                                            <a:latin typeface="Cambria Math"/>
                                          </a:rPr>
                                          <m:t>c</m:t>
                                        </m:r>
                                      </m:sub>
                                    </m:sSub>
                                    <m:r>
                                      <a:rPr lang="en-US" altLang="zh-TW" b="0" i="0" smtClean="0">
                                        <a:latin typeface="Cambria Math"/>
                                      </a:rPr>
                                      <m:t>)/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TW" b="0" i="0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b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TW" b="0" i="0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0" smtClean="0">
                                <a:latin typeface="Cambria Math"/>
                              </a:rPr>
                              <m:t>+1}</m:t>
                            </m:r>
                          </m:e>
                          <m:sup>
                            <m:f>
                              <m:fPr>
                                <m:ctrlPr>
                                  <a:rPr lang="en-US" altLang="zh-TW" b="0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altLang="zh-TW" b="0" i="0" smtClean="0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TW" b="0" i="0" smtClean="0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den>
                    </m:f>
                    <m:r>
                      <a:rPr lang="en-US" altLang="zh-TW" b="0" i="0" smtClean="0">
                        <a:latin typeface="Cambria Math"/>
                      </a:rPr>
                      <m:t>−</m:t>
                    </m:r>
                    <m:sSubSup>
                      <m:sSubSupPr>
                        <m:ctrlPr>
                          <a:rPr lang="en-US" altLang="zh-TW" i="1">
                            <a:latin typeface="Cambria Math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altLang="zh-TW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>
                                <a:latin typeface="Cambria Math"/>
                              </a:rPr>
                              <m:t>2</m:t>
                            </m:r>
                          </m:e>
                          <m:sup>
                            <m:f>
                              <m:fPr>
                                <m:ctrlPr>
                                  <a:rPr lang="en-US" altLang="zh-TW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altLang="zh-TW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TW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US" altLang="zh-TW" b="0" i="0" smtClean="0">
                            <a:latin typeface="Cambria Math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max</m:t>
                        </m:r>
                      </m:sub>
                      <m:sup>
                        <m:r>
                          <a:rPr lang="en-US" altLang="zh-TW">
                            <a:latin typeface="Cambria Math"/>
                          </a:rPr>
                          <m:t>′</m:t>
                        </m:r>
                      </m:sup>
                    </m:sSubSup>
                  </m:oMath>
                </a14:m>
                <a:endParaRPr lang="en-US" altLang="zh-TW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endParaRPr lang="en-US" altLang="zh-TW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i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0">
                            <a:latin typeface="Cambria Math"/>
                          </a:rPr>
                          <m:t>max</m:t>
                        </m:r>
                      </m:sub>
                      <m:sup>
                        <m:r>
                          <a:rPr lang="en-US" altLang="zh-TW" i="0">
                            <a:latin typeface="Cambria Math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altLang="zh-TW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i="0">
                            <a:solidFill>
                              <a:srgbClr val="FF0000"/>
                            </a:solidFill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0">
                            <a:solidFill>
                              <a:srgbClr val="FF0000"/>
                            </a:solidFill>
                            <a:latin typeface="Cambria Math"/>
                          </a:rPr>
                          <m:t>max</m:t>
                        </m:r>
                      </m:sub>
                      <m:sup/>
                    </m:sSubSup>
                    <m:r>
                      <a:rPr lang="en-US" altLang="zh-TW" b="0" i="0" smtClean="0">
                        <a:latin typeface="Cambria Math"/>
                      </a:rPr>
                      <m:t>(1+</m:t>
                    </m:r>
                    <m:sSup>
                      <m:sSupPr>
                        <m:ctrlPr>
                          <a:rPr lang="en-US" altLang="zh-TW" b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b="0" i="0" smtClean="0">
                            <a:latin typeface="Cambria Math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en-US" altLang="zh-TW" b="0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altLang="zh-TW" b="0" i="0" smtClean="0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TW" b="0" i="0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b="0" i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TW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i="0">
                            <a:latin typeface="Cambria Math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0">
                            <a:latin typeface="Cambria Math"/>
                          </a:rPr>
                          <m:t>c</m:t>
                        </m:r>
                      </m:sub>
                    </m:sSub>
                    <m:r>
                      <a:rPr lang="en-US" altLang="zh-TW" i="0">
                        <a:latin typeface="Cambria Math"/>
                      </a:rPr>
                      <m:t>=24.0</m:t>
                    </m:r>
                    <m:r>
                      <a:rPr lang="en-US" altLang="zh-TW" i="0">
                        <a:latin typeface="Cambria Math"/>
                        <a:ea typeface="Cambria Math"/>
                      </a:rPr>
                      <m:t>°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/>
                        <a:ea typeface="Cambria Math"/>
                      </a:rPr>
                      <m:t>N</m:t>
                    </m:r>
                    <m:r>
                      <a:rPr lang="en-US" altLang="zh-TW" b="0" i="0" smtClean="0">
                        <a:latin typeface="Cambria Math"/>
                        <a:ea typeface="Cambria Math"/>
                      </a:rPr>
                      <m:t>, </m:t>
                    </m:r>
                    <m:sSub>
                      <m:sSubPr>
                        <m:ctrlPr>
                          <a:rPr lang="en-US" altLang="zh-TW" b="0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/>
                            <a:ea typeface="Cambria Math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/>
                            <a:ea typeface="Cambria Math"/>
                          </a:rPr>
                          <m:t>c</m:t>
                        </m:r>
                      </m:sub>
                    </m:sSub>
                    <m:r>
                      <a:rPr lang="en-US" altLang="zh-TW" b="0" i="0" smtClean="0">
                        <a:latin typeface="Cambria Math"/>
                        <a:ea typeface="Cambria Math"/>
                      </a:rPr>
                      <m:t>=121.1°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/>
                        <a:ea typeface="Cambria Math"/>
                      </a:rPr>
                      <m:t>E</m:t>
                    </m:r>
                  </m:oMath>
                </a14:m>
                <a:endParaRPr lang="en-US" altLang="zh-TW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endParaRPr lang="en-US" altLang="zh-TW" sz="20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pPr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000" b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TW" sz="2000" b="1" i="0">
                            <a:solidFill>
                              <a:schemeClr val="tx1"/>
                            </a:solidFill>
                            <a:latin typeface="Cambria Math"/>
                          </a:rPr>
                          <m:t>𝐡</m:t>
                        </m:r>
                      </m:e>
                      <m:sub>
                        <m:r>
                          <a:rPr lang="en-US" altLang="zh-TW" sz="2000" b="1" i="0">
                            <a:solidFill>
                              <a:schemeClr val="tx1"/>
                            </a:solidFill>
                            <a:latin typeface="Cambria Math"/>
                          </a:rPr>
                          <m:t>𝐦𝐚𝐱</m:t>
                        </m:r>
                      </m:sub>
                      <m:sup/>
                    </m:sSubSup>
                  </m:oMath>
                </a14:m>
                <a:r>
                  <a:rPr lang="en-US" altLang="zh-TW" sz="20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: </a:t>
                </a:r>
                <a:r>
                  <a:rPr lang="en-US" altLang="zh-TW" sz="2000" b="1" dirty="0" smtClean="0">
                    <a:solidFill>
                      <a:srgbClr val="00B050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CTL(3km)</a:t>
                </a:r>
                <a:r>
                  <a:rPr lang="en-US" altLang="zh-TW" sz="20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, </a:t>
                </a:r>
                <a:r>
                  <a:rPr lang="en-US" altLang="zh-TW" sz="2000" b="1" dirty="0">
                    <a:solidFill>
                      <a:srgbClr val="FF0000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OC-CTL</a:t>
                </a:r>
                <a:r>
                  <a:rPr lang="en-US" altLang="zh-TW" sz="2000" b="1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,</a:t>
                </a:r>
                <a:r>
                  <a:rPr lang="en-US" altLang="zh-TW" sz="2000" b="1" dirty="0">
                    <a:solidFill>
                      <a:srgbClr val="FF0000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0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H50(5km), </a:t>
                </a:r>
                <a:r>
                  <a:rPr lang="en-US" altLang="zh-TW" sz="2000" b="1" dirty="0" smtClean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H10(1km)</a:t>
                </a:r>
                <a:endParaRPr lang="en-US" altLang="zh-TW" sz="2000" dirty="0" smtClean="0">
                  <a:solidFill>
                    <a:srgbClr val="0000FF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n-US" altLang="zh-TW" sz="2000" b="1" i="0">
                        <a:latin typeface="Cambria Math"/>
                      </a:rPr>
                      <m:t>𝐚</m:t>
                    </m:r>
                  </m:oMath>
                </a14:m>
                <a:r>
                  <a:rPr lang="en-US" altLang="zh-TW" sz="20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: </a:t>
                </a:r>
                <a:r>
                  <a:rPr lang="en-US" altLang="zh-TW" sz="2000" b="1" dirty="0" smtClean="0">
                    <a:solidFill>
                      <a:srgbClr val="00B050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CTL(75km)</a:t>
                </a:r>
                <a:r>
                  <a:rPr lang="en-US" altLang="zh-TW" sz="2000" b="1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0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, </a:t>
                </a:r>
                <a:r>
                  <a:rPr lang="en-US" altLang="zh-TW" sz="2000" b="1" dirty="0" smtClean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A75(37.5km)</a:t>
                </a:r>
                <a:r>
                  <a:rPr lang="en-US" altLang="zh-TW" sz="2000" b="1" dirty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, </a:t>
                </a:r>
                <a:r>
                  <a:rPr lang="en-US" altLang="zh-TW" sz="2000" b="1" dirty="0" smtClean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A300(150km)</a:t>
                </a:r>
              </a:p>
              <a:p>
                <a:pPr/>
                <a14:m>
                  <m:oMath xmlns:m="http://schemas.openxmlformats.org/officeDocument/2006/math">
                    <m:r>
                      <a:rPr lang="en-US" altLang="zh-TW" sz="2000" b="1" i="0" smtClean="0">
                        <a:latin typeface="Cambria Math"/>
                      </a:rPr>
                      <m:t>𝐛</m:t>
                    </m:r>
                  </m:oMath>
                </a14:m>
                <a:r>
                  <a:rPr lang="en-US" altLang="zh-TW" sz="2000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: </a:t>
                </a:r>
                <a:r>
                  <a:rPr lang="en-US" altLang="zh-TW" sz="2000" b="1" dirty="0" smtClean="0">
                    <a:solidFill>
                      <a:srgbClr val="00B050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CTL(200km</a:t>
                </a:r>
                <a:r>
                  <a:rPr lang="en-US" altLang="zh-TW" sz="2000" b="1" dirty="0">
                    <a:solidFill>
                      <a:srgbClr val="00B050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)</a:t>
                </a:r>
                <a:r>
                  <a:rPr lang="en-US" altLang="zh-TW" sz="2000" b="1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000" b="1" dirty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, </a:t>
                </a:r>
                <a:r>
                  <a:rPr lang="en-US" altLang="zh-TW" sz="2000" b="1" dirty="0" smtClean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B200(100km</a:t>
                </a:r>
                <a:r>
                  <a:rPr lang="en-US" altLang="zh-TW" sz="2000" b="1" dirty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)</a:t>
                </a:r>
                <a:r>
                  <a:rPr lang="en-US" altLang="zh-TW" sz="2000" b="1" dirty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, </a:t>
                </a:r>
                <a:r>
                  <a:rPr lang="en-US" altLang="zh-TW" sz="2000" b="1" dirty="0" smtClean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B600(300km)</a:t>
                </a:r>
              </a:p>
              <a:p>
                <a:pPr/>
                <a:endParaRPr lang="en-US" altLang="zh-TW" sz="2000" b="1" dirty="0">
                  <a:solidFill>
                    <a:srgbClr val="005A9E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pPr/>
                <a:r>
                  <a:rPr lang="en-US" altLang="zh-TW" sz="20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Vortex:</a:t>
                </a:r>
              </a:p>
              <a:p>
                <a:pPr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000" b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TW" sz="2000" b="1" i="0" smtClean="0">
                            <a:latin typeface="Cambria Math"/>
                          </a:rPr>
                          <m:t>𝐕</m:t>
                        </m:r>
                      </m:e>
                      <m:sub>
                        <m:r>
                          <a:rPr lang="en-US" altLang="zh-TW" sz="2000" b="1" i="0">
                            <a:latin typeface="Cambria Math"/>
                          </a:rPr>
                          <m:t>𝐦𝐚𝐱</m:t>
                        </m:r>
                      </m:sub>
                      <m:sup/>
                    </m:sSubSup>
                  </m:oMath>
                </a14:m>
                <a:r>
                  <a:rPr lang="en-US" altLang="zh-TW" sz="20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: </a:t>
                </a:r>
                <a:r>
                  <a:rPr lang="en-US" altLang="zh-TW" sz="2000" b="1" dirty="0" smtClean="0">
                    <a:solidFill>
                      <a:srgbClr val="00B050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CTL(35m/s)</a:t>
                </a:r>
                <a:r>
                  <a:rPr lang="en-US" altLang="zh-TW" sz="20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, </a:t>
                </a:r>
                <a:r>
                  <a:rPr lang="en-US" altLang="zh-TW" sz="2000" b="1" dirty="0" smtClean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T27(27m/s)</a:t>
                </a:r>
                <a:endParaRPr lang="en-US" altLang="zh-TW" sz="2000" dirty="0">
                  <a:solidFill>
                    <a:srgbClr val="0000FF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pPr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000" b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TW" sz="2000" b="1" i="0" smtClean="0">
                            <a:latin typeface="Cambria Math"/>
                          </a:rPr>
                          <m:t>𝐫</m:t>
                        </m:r>
                      </m:e>
                      <m:sub/>
                      <m:sup/>
                    </m:sSubSup>
                  </m:oMath>
                </a14:m>
                <a:r>
                  <a:rPr lang="en-US" altLang="zh-TW" sz="2000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: </a:t>
                </a:r>
                <a:r>
                  <a:rPr lang="en-US" altLang="zh-TW" sz="2000" b="1" dirty="0" smtClean="0">
                    <a:solidFill>
                      <a:srgbClr val="00B050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CTL(36km)</a:t>
                </a:r>
                <a:r>
                  <a:rPr lang="en-US" altLang="zh-TW" sz="20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, </a:t>
                </a:r>
                <a:r>
                  <a:rPr lang="en-US" altLang="zh-TW" sz="2000" b="1" dirty="0" smtClean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SML(20km) </a:t>
                </a:r>
                <a:r>
                  <a:rPr lang="en-US" altLang="zh-TW" sz="20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,LGE(50km)</a:t>
                </a:r>
                <a:endParaRPr lang="en-US" altLang="zh-TW" sz="2000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n-US" altLang="zh-TW" sz="2000" b="1" i="0" smtClean="0">
                        <a:latin typeface="Cambria Math"/>
                      </a:rPr>
                      <m:t>𝐑𝐨𝐭𝐚𝐭𝐢𝐧𝐠</m:t>
                    </m:r>
                    <m:r>
                      <a:rPr lang="en-US" altLang="zh-TW" sz="2000" b="1" i="0" smtClean="0">
                        <a:latin typeface="Cambria Math"/>
                      </a:rPr>
                      <m:t> </m:t>
                    </m:r>
                    <m:r>
                      <a:rPr lang="en-US" altLang="zh-TW" sz="2000" b="1" i="0" smtClean="0">
                        <a:latin typeface="Cambria Math"/>
                      </a:rPr>
                      <m:t>𝐭𝐡𝐞</m:t>
                    </m:r>
                    <m:r>
                      <a:rPr lang="en-US" altLang="zh-TW" sz="2000" b="1" i="0" smtClean="0">
                        <a:latin typeface="Cambria Math"/>
                      </a:rPr>
                      <m:t> </m:t>
                    </m:r>
                    <m:r>
                      <a:rPr lang="en-US" altLang="zh-TW" sz="2000" b="1" i="0" smtClean="0">
                        <a:latin typeface="Cambria Math"/>
                      </a:rPr>
                      <m:t>𝐢𝐬𝐥𝐚𝐧𝐝</m:t>
                    </m:r>
                    <m:r>
                      <a:rPr lang="en-US" altLang="zh-TW" sz="2000" b="1" i="0" smtClean="0">
                        <a:latin typeface="Cambria Math"/>
                      </a:rPr>
                      <m:t>:</m:t>
                    </m:r>
                  </m:oMath>
                </a14:m>
                <a:r>
                  <a:rPr lang="zh-TW" altLang="en-US" sz="20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000" b="1" dirty="0" smtClean="0">
                    <a:solidFill>
                      <a:srgbClr val="005A9E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000" b="1" dirty="0" smtClean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I+15</a:t>
                </a:r>
                <a:r>
                  <a:rPr lang="en-US" altLang="zh-TW" sz="20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, I-15</a:t>
                </a:r>
              </a:p>
              <a:p>
                <a:pPr/>
                <a14:m>
                  <m:oMath xmlns:m="http://schemas.openxmlformats.org/officeDocument/2006/math">
                    <m:r>
                      <a:rPr lang="en-US" altLang="zh-TW" sz="2000" b="1" i="0" smtClean="0">
                        <a:latin typeface="Cambria Math"/>
                        <a:cs typeface="Arabic Typesetting" panose="03020402040406030203" pitchFamily="66" charset="-78"/>
                      </a:rPr>
                      <m:t>𝐈𝐧𝐢𝐭𝐢𝐚𝐥</m:t>
                    </m:r>
                    <m:r>
                      <a:rPr lang="en-US" altLang="zh-TW" sz="2000" b="1" i="0" smtClean="0">
                        <a:latin typeface="Cambria Math"/>
                        <a:cs typeface="Arabic Typesetting" panose="03020402040406030203" pitchFamily="66" charset="-78"/>
                      </a:rPr>
                      <m:t> </m:t>
                    </m:r>
                    <m:r>
                      <a:rPr lang="en-US" altLang="zh-TW" sz="2000" b="1" i="0" smtClean="0">
                        <a:latin typeface="Cambria Math"/>
                        <a:cs typeface="Arabic Typesetting" panose="03020402040406030203" pitchFamily="66" charset="-78"/>
                      </a:rPr>
                      <m:t>𝐥𝐚𝐭𝐢𝐭𝐮𝐝𝐢𝐧𝐚𝐥</m:t>
                    </m:r>
                    <m:r>
                      <a:rPr lang="en-US" altLang="zh-TW" sz="2000" b="1" i="0" smtClean="0">
                        <a:latin typeface="Cambria Math"/>
                        <a:cs typeface="Arabic Typesetting" panose="03020402040406030203" pitchFamily="66" charset="-78"/>
                      </a:rPr>
                      <m:t> </m:t>
                    </m:r>
                    <m:r>
                      <a:rPr lang="en-US" altLang="zh-TW" sz="2000" b="1" i="0" smtClean="0">
                        <a:latin typeface="Cambria Math"/>
                        <a:cs typeface="Arabic Typesetting" panose="03020402040406030203" pitchFamily="66" charset="-78"/>
                      </a:rPr>
                      <m:t>𝐩𝐨𝐬𝐢𝐭𝐢𝐨𝐧</m:t>
                    </m:r>
                    <m:r>
                      <a:rPr lang="en-US" altLang="zh-TW" sz="2000" b="1" i="0" smtClean="0">
                        <a:latin typeface="Cambria Math"/>
                        <a:cs typeface="Arabic Typesetting" panose="03020402040406030203" pitchFamily="66" charset="-78"/>
                      </a:rPr>
                      <m:t>:</m:t>
                    </m:r>
                  </m:oMath>
                </a14:m>
                <a:r>
                  <a:rPr lang="en-US" altLang="zh-TW" sz="20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000" b="1" dirty="0" smtClean="0">
                    <a:solidFill>
                      <a:srgbClr val="005A9E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000" b="1" dirty="0" smtClean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H2S</a:t>
                </a:r>
                <a:r>
                  <a:rPr lang="en-US" altLang="zh-TW" sz="20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, H2N</a:t>
                </a:r>
                <a:endParaRPr lang="zh-TW" altLang="en-US" sz="2000" b="1" dirty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n-US" altLang="zh-TW" sz="2000" b="1" i="0" smtClean="0">
                        <a:latin typeface="Cambria Math"/>
                      </a:rPr>
                      <m:t>𝐓𝐫𝐚𝐧𝐬𝐥𝐚𝐭𝐢𝐨𝐧</m:t>
                    </m:r>
                    <m:r>
                      <a:rPr lang="en-US" altLang="zh-TW" sz="2000" b="1" i="0" smtClean="0">
                        <a:latin typeface="Cambria Math"/>
                      </a:rPr>
                      <m:t> </m:t>
                    </m:r>
                    <m:r>
                      <a:rPr lang="en-US" altLang="zh-TW" sz="2000" b="1" i="0" smtClean="0">
                        <a:latin typeface="Cambria Math"/>
                      </a:rPr>
                      <m:t>𝐬𝐩𝐞𝐞𝐝</m:t>
                    </m:r>
                    <m:r>
                      <a:rPr lang="en-US" altLang="zh-TW" sz="2000" b="1" i="0" smtClean="0">
                        <a:latin typeface="Cambria Math"/>
                      </a:rPr>
                      <m:t>: </m:t>
                    </m:r>
                  </m:oMath>
                </a14:m>
                <a:r>
                  <a:rPr lang="en-US" altLang="zh-TW" sz="20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000" b="1" dirty="0" smtClean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SLW(2.5m/s) </a:t>
                </a:r>
                <a:r>
                  <a:rPr lang="en-US" altLang="zh-TW" sz="20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,</a:t>
                </a:r>
                <a:r>
                  <a:rPr lang="en-US" altLang="zh-TW" sz="2000" b="1" dirty="0">
                    <a:solidFill>
                      <a:srgbClr val="005A9E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000" b="1" dirty="0" smtClean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MED(3.3m/s)</a:t>
                </a:r>
                <a:r>
                  <a:rPr lang="en-US" altLang="zh-TW" sz="2000" b="1" dirty="0" smtClean="0"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,</a:t>
                </a:r>
                <a:r>
                  <a:rPr lang="en-US" altLang="zh-TW" sz="2000" b="1" dirty="0">
                    <a:solidFill>
                      <a:srgbClr val="005A9E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 </a:t>
                </a:r>
                <a:r>
                  <a:rPr lang="en-US" altLang="zh-TW" sz="2000" b="1" dirty="0" smtClean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FST(4.9m/s)</a:t>
                </a:r>
                <a:endParaRPr lang="zh-TW" altLang="en-US" sz="2000" dirty="0">
                  <a:solidFill>
                    <a:srgbClr val="0000FF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mc:Choice>
        <mc:Fallback>
          <p:sp>
            <p:nvSpPr>
              <p:cNvPr id="74" name="文字方塊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036360"/>
                <a:ext cx="8424936" cy="5445145"/>
              </a:xfrm>
              <a:prstGeom prst="rect">
                <a:avLst/>
              </a:prstGeom>
              <a:blipFill rotWithShape="1">
                <a:blip r:embed="rId5"/>
                <a:stretch>
                  <a:fillRect l="-1158" t="-896" b="-13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539552" y="1786768"/>
            <a:ext cx="5184576" cy="14401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529949" y="1369234"/>
            <a:ext cx="84574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Terrain</a:t>
            </a:r>
            <a:endParaRPr lang="zh-TW" alt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57904" y="4365104"/>
            <a:ext cx="109382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TC Vortex</a:t>
            </a:r>
            <a:endParaRPr lang="zh-TW" alt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680012" y="4014356"/>
            <a:ext cx="4234172" cy="14401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4644008" y="4726885"/>
            <a:ext cx="5184576" cy="584775"/>
            <a:chOff x="4644008" y="4706560"/>
            <a:chExt cx="5184576" cy="58477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矩形 2"/>
                <p:cNvSpPr/>
                <p:nvPr/>
              </p:nvSpPr>
              <p:spPr>
                <a:xfrm>
                  <a:off x="4644008" y="4715852"/>
                  <a:ext cx="168578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=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35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𝑚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/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𝑠</m:t>
                        </m:r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>
            <p:sp>
              <p:nvSpPr>
                <p:cNvPr id="3" name="矩形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4008" y="4715852"/>
                  <a:ext cx="1685783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矩形 25"/>
                <p:cNvSpPr/>
                <p:nvPr/>
              </p:nvSpPr>
              <p:spPr>
                <a:xfrm>
                  <a:off x="5004048" y="4706560"/>
                  <a:ext cx="4824536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=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50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𝑘𝑚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 , 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𝑏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=0.5</m:t>
                        </m:r>
                      </m:oMath>
                    </m:oMathPara>
                  </a14:m>
                  <a:endParaRPr lang="en-US" altLang="zh-TW" b="0" i="1" dirty="0" smtClean="0">
                    <a:latin typeface="Cambria Math"/>
                  </a:endParaRPr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400" b="0" i="1" smtClean="0">
                            <a:latin typeface="Cambria Math"/>
                          </a:rPr>
                          <m:t>(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𝑆𝑖𝑚𝑖𝑙𝑎𝑟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 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𝑡𝑜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 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𝑇𝑦𝑝h𝑜𝑜𝑛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 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𝐾𝑜𝑟𝑠𝑎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zh-TW" altLang="en-US" sz="1400" dirty="0"/>
                </a:p>
              </p:txBody>
            </p:sp>
          </mc:Choice>
          <mc:Fallback>
            <p:sp>
              <p:nvSpPr>
                <p:cNvPr id="26" name="矩形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4048" y="4706560"/>
                  <a:ext cx="4824536" cy="58477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7" t="36875" r="21529" b="40329"/>
          <a:stretch/>
        </p:blipFill>
        <p:spPr bwMode="auto">
          <a:xfrm>
            <a:off x="5364088" y="4077072"/>
            <a:ext cx="2774329" cy="65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2290" r="49286" b="25785"/>
          <a:stretch/>
        </p:blipFill>
        <p:spPr bwMode="auto">
          <a:xfrm>
            <a:off x="9395433" y="4549770"/>
            <a:ext cx="6894287" cy="63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7" t="25274" r="11667" b="16031"/>
          <a:stretch/>
        </p:blipFill>
        <p:spPr bwMode="auto">
          <a:xfrm>
            <a:off x="9482519" y="-1712236"/>
            <a:ext cx="6720114" cy="603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36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21127" r="15530" b="27955"/>
          <a:stretch/>
        </p:blipFill>
        <p:spPr bwMode="auto">
          <a:xfrm>
            <a:off x="232205" y="1504482"/>
            <a:ext cx="8717280" cy="372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control </a:t>
            </a:r>
            <a:r>
              <a:rPr lang="en-US" altLang="zh-TW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experiment(1/2)</a:t>
            </a:r>
            <a:endParaRPr lang="en-US" altLang="zh-TW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6514" r="8809" b="30864"/>
          <a:stretch/>
        </p:blipFill>
        <p:spPr bwMode="auto">
          <a:xfrm>
            <a:off x="467544" y="2056264"/>
            <a:ext cx="8483655" cy="252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868144" y="1340768"/>
            <a:ext cx="2227006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Lin and </a:t>
            </a:r>
            <a:r>
              <a:rPr lang="en-US" altLang="zh-TW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Savage (2011) </a:t>
            </a:r>
            <a:endParaRPr lang="en-US" altLang="zh-TW" sz="24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/>
            <a:r>
              <a:rPr lang="en-US" altLang="zh-TW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Jian </a:t>
            </a:r>
            <a:r>
              <a:rPr lang="en-US" altLang="zh-TW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and Wu (2008)</a:t>
            </a:r>
            <a:endParaRPr lang="zh-TW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300192" y="2348880"/>
            <a:ext cx="113184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REGION A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184196" y="3550708"/>
            <a:ext cx="113184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REGION B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855976" y="3573016"/>
            <a:ext cx="111421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REGION C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073186" y="3920040"/>
            <a:ext cx="1938974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Jian and </a:t>
            </a:r>
            <a:r>
              <a:rPr lang="en-US" altLang="zh-TW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Wu (</a:t>
            </a:r>
            <a:r>
              <a:rPr lang="en-US" altLang="zh-TW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2008) </a:t>
            </a:r>
            <a:endParaRPr lang="en-US" altLang="zh-TW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r>
              <a:rPr lang="en-US" altLang="zh-TW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Huang </a:t>
            </a:r>
            <a:r>
              <a:rPr lang="en-US" altLang="zh-TW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et al. (2011)</a:t>
            </a:r>
            <a:endParaRPr lang="zh-TW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287544" y="1067250"/>
            <a:ext cx="5528163" cy="461665"/>
            <a:chOff x="287544" y="1067250"/>
            <a:chExt cx="5528163" cy="461665"/>
          </a:xfrm>
        </p:grpSpPr>
        <p:grpSp>
          <p:nvGrpSpPr>
            <p:cNvPr id="3" name="群組 2"/>
            <p:cNvGrpSpPr/>
            <p:nvPr/>
          </p:nvGrpSpPr>
          <p:grpSpPr>
            <a:xfrm>
              <a:off x="287544" y="1088776"/>
              <a:ext cx="288000" cy="324000"/>
              <a:chOff x="4694227" y="4989542"/>
              <a:chExt cx="1338835" cy="1238717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 flipH="1" flipV="1">
                <a:off x="4694227" y="5594434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064" y="4989542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>
                <a:off x="5546387" y="5184433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H="1">
                <a:off x="4709451" y="5166327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32840" y="5417649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V="1">
                <a:off x="5531163" y="5612540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29649" y="5838478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文字方塊 21"/>
            <p:cNvSpPr txBox="1"/>
            <p:nvPr/>
          </p:nvSpPr>
          <p:spPr>
            <a:xfrm>
              <a:off x="610436" y="1067250"/>
              <a:ext cx="5205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CTL and OC-CTL at 66h(800hPa)(850 </a:t>
              </a:r>
              <a:r>
                <a:rPr lang="en-US" altLang="zh-TW" sz="2400" b="1" dirty="0" err="1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hPa</a:t>
              </a:r>
              <a:r>
                <a:rPr lang="en-US" altLang="zh-TW" sz="24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wind speed.).</a:t>
              </a:r>
              <a:endParaRPr lang="zh-TW" alt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t="9459" r="12206" b="15761"/>
          <a:stretch/>
        </p:blipFill>
        <p:spPr bwMode="auto">
          <a:xfrm>
            <a:off x="165232" y="1139751"/>
            <a:ext cx="8871264" cy="495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1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0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control experiment(2/2)</a:t>
            </a:r>
            <a:endParaRPr lang="en-US" altLang="zh-TW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86000" y="68981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the southward deflection in CTL is identified from 62 </a:t>
            </a:r>
            <a:r>
              <a:rPr lang="en-US" altLang="zh-TW" dirty="0" smtClean="0"/>
              <a:t>to 71 </a:t>
            </a:r>
            <a:r>
              <a:rPr lang="en-US" altLang="zh-TW" dirty="0"/>
              <a:t>h</a:t>
            </a:r>
            <a:endParaRPr lang="zh-TW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157688" y="946525"/>
            <a:ext cx="380296" cy="380221"/>
            <a:chOff x="4694227" y="4989542"/>
            <a:chExt cx="1338835" cy="123871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群組 19"/>
          <p:cNvGrpSpPr/>
          <p:nvPr/>
        </p:nvGrpSpPr>
        <p:grpSpPr>
          <a:xfrm>
            <a:off x="22052" y="920914"/>
            <a:ext cx="9078406" cy="5820454"/>
            <a:chOff x="22052" y="920914"/>
            <a:chExt cx="9078406" cy="5820454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53" b="1"/>
            <a:stretch/>
          </p:blipFill>
          <p:spPr bwMode="auto">
            <a:xfrm>
              <a:off x="4644008" y="1409168"/>
              <a:ext cx="4405933" cy="52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22052" y="1485368"/>
              <a:ext cx="4436517" cy="52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文字方塊 18"/>
            <p:cNvSpPr txBox="1"/>
            <p:nvPr/>
          </p:nvSpPr>
          <p:spPr>
            <a:xfrm>
              <a:off x="609600" y="920914"/>
              <a:ext cx="822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cs typeface="Arabic Typesetting" panose="03020402040406030203" pitchFamily="66" charset="-78"/>
                </a:rPr>
                <a:t>CTL run: </a:t>
              </a:r>
              <a:r>
                <a:rPr lang="en-US" altLang="zh-TW" sz="2000" dirty="0">
                  <a:cs typeface="Arabic Typesetting" panose="03020402040406030203" pitchFamily="66" charset="-78"/>
                </a:rPr>
                <a:t>Vertical cross sections of the meridional wind (</a:t>
              </a:r>
              <a:r>
                <a:rPr lang="en-US" altLang="zh-TW" sz="2000" dirty="0" smtClean="0">
                  <a:cs typeface="Arabic Typesetting" panose="03020402040406030203" pitchFamily="66" charset="-78"/>
                </a:rPr>
                <a:t>shading; m/s) </a:t>
              </a:r>
              <a:r>
                <a:rPr lang="en-US" altLang="zh-TW" sz="2000" dirty="0">
                  <a:cs typeface="Arabic Typesetting" panose="03020402040406030203" pitchFamily="66" charset="-78"/>
                </a:rPr>
                <a:t>and the vertical velocity (</a:t>
              </a:r>
              <a:r>
                <a:rPr lang="en-US" altLang="zh-TW" sz="2000" dirty="0" err="1" smtClean="0">
                  <a:cs typeface="Arabic Typesetting" panose="03020402040406030203" pitchFamily="66" charset="-78"/>
                </a:rPr>
                <a:t>contours;m</a:t>
              </a:r>
              <a:r>
                <a:rPr lang="en-US" altLang="zh-TW" sz="2000" dirty="0" smtClean="0">
                  <a:cs typeface="Arabic Typesetting" panose="03020402040406030203" pitchFamily="66" charset="-78"/>
                </a:rPr>
                <a:t>/s)</a:t>
              </a:r>
              <a:endParaRPr lang="zh-TW" altLang="en-US" sz="2000" b="1" dirty="0">
                <a:cs typeface="Arabic Typesetting" panose="03020402040406030203" pitchFamily="66" charset="-78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528458" y="1409168"/>
              <a:ext cx="4572000" cy="5332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2" t="12589" r="25714" b="21032"/>
          <a:stretch/>
        </p:blipFill>
        <p:spPr bwMode="auto">
          <a:xfrm>
            <a:off x="1589314" y="1700808"/>
            <a:ext cx="6270171" cy="485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字方塊 23"/>
          <p:cNvSpPr txBox="1"/>
          <p:nvPr/>
        </p:nvSpPr>
        <p:spPr>
          <a:xfrm>
            <a:off x="609600" y="922347"/>
            <a:ext cx="5297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CTL- OCCTL:</a:t>
            </a:r>
            <a:r>
              <a:rPr lang="en-US" altLang="zh-TW" sz="2000" dirty="0" smtClean="0"/>
              <a:t> area-mean(50km) </a:t>
            </a:r>
            <a:r>
              <a:rPr lang="en-US" altLang="zh-TW" sz="2000" dirty="0"/>
              <a:t>asymmetric </a:t>
            </a:r>
            <a:r>
              <a:rPr lang="en-US" altLang="zh-TW" sz="2000" dirty="0" smtClean="0"/>
              <a:t>flow.</a:t>
            </a:r>
            <a:endParaRPr lang="en-US" altLang="zh-TW" sz="2000" dirty="0"/>
          </a:p>
        </p:txBody>
      </p:sp>
      <p:sp>
        <p:nvSpPr>
          <p:cNvPr id="21" name="矩形 20"/>
          <p:cNvSpPr/>
          <p:nvPr/>
        </p:nvSpPr>
        <p:spPr>
          <a:xfrm>
            <a:off x="2699792" y="2636912"/>
            <a:ext cx="1584176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59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9" name="群組 11278"/>
          <p:cNvGrpSpPr/>
          <p:nvPr/>
        </p:nvGrpSpPr>
        <p:grpSpPr>
          <a:xfrm>
            <a:off x="161611" y="1561195"/>
            <a:ext cx="8751993" cy="5091168"/>
            <a:chOff x="9378023" y="1693742"/>
            <a:chExt cx="8751993" cy="5091168"/>
          </a:xfrm>
        </p:grpSpPr>
        <p:pic>
          <p:nvPicPr>
            <p:cNvPr id="11277" name="Picture 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2" t="14701" r="50001" b="9250"/>
            <a:stretch/>
          </p:blipFill>
          <p:spPr bwMode="auto">
            <a:xfrm>
              <a:off x="9378023" y="1744910"/>
              <a:ext cx="4266985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50" t="15256" r="50131" b="8554"/>
            <a:stretch/>
          </p:blipFill>
          <p:spPr bwMode="auto">
            <a:xfrm>
              <a:off x="13870736" y="1693742"/>
              <a:ext cx="4259280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6" name="群組 11275"/>
          <p:cNvGrpSpPr/>
          <p:nvPr/>
        </p:nvGrpSpPr>
        <p:grpSpPr>
          <a:xfrm>
            <a:off x="187478" y="1611444"/>
            <a:ext cx="8568522" cy="5040573"/>
            <a:chOff x="9345367" y="1495313"/>
            <a:chExt cx="8568522" cy="5040573"/>
          </a:xfrm>
        </p:grpSpPr>
        <p:pic>
          <p:nvPicPr>
            <p:cNvPr id="11275" name="Picture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9" t="14550" r="50196" b="8977"/>
            <a:stretch/>
          </p:blipFill>
          <p:spPr bwMode="auto">
            <a:xfrm>
              <a:off x="13705960" y="1495313"/>
              <a:ext cx="4207929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2" t="13554" r="50000" b="9982"/>
            <a:stretch/>
          </p:blipFill>
          <p:spPr bwMode="auto">
            <a:xfrm>
              <a:off x="9345367" y="1495886"/>
              <a:ext cx="4277994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群組 12"/>
          <p:cNvGrpSpPr/>
          <p:nvPr/>
        </p:nvGrpSpPr>
        <p:grpSpPr>
          <a:xfrm>
            <a:off x="277175" y="1124744"/>
            <a:ext cx="8630207" cy="5601753"/>
            <a:chOff x="313083" y="1124744"/>
            <a:chExt cx="8630207" cy="5601753"/>
          </a:xfrm>
        </p:grpSpPr>
        <p:sp>
          <p:nvSpPr>
            <p:cNvPr id="16" name="矩形 15"/>
            <p:cNvSpPr/>
            <p:nvPr/>
          </p:nvSpPr>
          <p:spPr>
            <a:xfrm>
              <a:off x="4648535" y="1394297"/>
              <a:ext cx="4294755" cy="5332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313083" y="1156309"/>
              <a:ext cx="288000" cy="324000"/>
              <a:chOff x="4694227" y="4989542"/>
              <a:chExt cx="1338835" cy="1238717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 flipH="1" flipV="1">
                <a:off x="4694227" y="5594434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064" y="4989542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>
                <a:off x="5546387" y="5184433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H="1">
                <a:off x="4709451" y="5166327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32840" y="5417649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V="1">
                <a:off x="5531163" y="5612540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29649" y="5838478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矩形 25"/>
            <p:cNvSpPr/>
            <p:nvPr/>
          </p:nvSpPr>
          <p:spPr>
            <a:xfrm>
              <a:off x="618342" y="1124744"/>
              <a:ext cx="5613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 smtClean="0">
                  <a:solidFill>
                    <a:srgbClr val="0000FF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H10</a:t>
              </a:r>
              <a:endParaRPr lang="zh-TW" altLang="en-US" sz="24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344117" y="4864137"/>
              <a:ext cx="2147379" cy="18623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-480933" y="1453219"/>
            <a:ext cx="9661445" cy="3435105"/>
            <a:chOff x="395536" y="1453219"/>
            <a:chExt cx="8509317" cy="2839877"/>
          </a:xfrm>
        </p:grpSpPr>
        <p:grpSp>
          <p:nvGrpSpPr>
            <p:cNvPr id="3" name="群組 2"/>
            <p:cNvGrpSpPr/>
            <p:nvPr/>
          </p:nvGrpSpPr>
          <p:grpSpPr>
            <a:xfrm>
              <a:off x="827584" y="1484784"/>
              <a:ext cx="288000" cy="324000"/>
              <a:chOff x="4694227" y="4989542"/>
              <a:chExt cx="1338835" cy="1238717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 flipH="1" flipV="1">
                <a:off x="4694227" y="5594434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064" y="4989542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>
                <a:off x="5546387" y="5184433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H="1">
                <a:off x="4709451" y="5166327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32840" y="5417649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V="1">
                <a:off x="5531163" y="5612540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29649" y="5838478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34426" r="12063" b="27620"/>
            <a:stretch/>
          </p:blipFill>
          <p:spPr bwMode="auto">
            <a:xfrm>
              <a:off x="395536" y="1878532"/>
              <a:ext cx="8509317" cy="2414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1132843" y="1453219"/>
              <a:ext cx="27398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Influence of mountain height</a:t>
              </a:r>
              <a:endParaRPr lang="zh-TW" alt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295824" y="1124744"/>
            <a:ext cx="7119469" cy="5474802"/>
            <a:chOff x="-5509120" y="3197995"/>
            <a:chExt cx="7119469" cy="5474802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6" t="10934" r="30000" b="31993"/>
            <a:stretch/>
          </p:blipFill>
          <p:spPr bwMode="auto">
            <a:xfrm>
              <a:off x="-4237246" y="3923002"/>
              <a:ext cx="5847595" cy="4749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文字方塊 40"/>
            <p:cNvSpPr txBox="1"/>
            <p:nvPr/>
          </p:nvSpPr>
          <p:spPr>
            <a:xfrm>
              <a:off x="-5242463" y="3197995"/>
              <a:ext cx="5297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0000FF"/>
                  </a:solidFill>
                </a:rPr>
                <a:t>H10</a:t>
              </a:r>
              <a:r>
                <a:rPr lang="en-US" altLang="zh-TW" sz="2000" b="1" dirty="0" smtClean="0"/>
                <a:t>- OCCTL:</a:t>
              </a:r>
              <a:r>
                <a:rPr lang="en-US" altLang="zh-TW" sz="2000" dirty="0" smtClean="0"/>
                <a:t> area-mean(50km) </a:t>
              </a:r>
              <a:r>
                <a:rPr lang="en-US" altLang="zh-TW" sz="2000" dirty="0"/>
                <a:t>asymmetric </a:t>
              </a:r>
              <a:r>
                <a:rPr lang="en-US" altLang="zh-TW" sz="2000" dirty="0" smtClean="0"/>
                <a:t>flow.</a:t>
              </a:r>
              <a:endParaRPr lang="en-US" altLang="zh-TW" sz="2000" dirty="0"/>
            </a:p>
          </p:txBody>
        </p:sp>
        <p:grpSp>
          <p:nvGrpSpPr>
            <p:cNvPr id="42" name="群組 41"/>
            <p:cNvGrpSpPr/>
            <p:nvPr/>
          </p:nvGrpSpPr>
          <p:grpSpPr>
            <a:xfrm>
              <a:off x="-5509120" y="3241140"/>
              <a:ext cx="288000" cy="324000"/>
              <a:chOff x="4694227" y="4989542"/>
              <a:chExt cx="1338835" cy="1238717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 flipH="1" flipV="1">
                <a:off x="4694227" y="5594434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064" y="4989542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>
                <a:off x="5546387" y="5184433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H="1">
                <a:off x="4709451" y="5166327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32840" y="5417649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V="1">
                <a:off x="5531163" y="5612540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29649" y="5838478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0" name="群組 49"/>
          <p:cNvGrpSpPr/>
          <p:nvPr/>
        </p:nvGrpSpPr>
        <p:grpSpPr>
          <a:xfrm>
            <a:off x="296776" y="1147069"/>
            <a:ext cx="8530047" cy="5473357"/>
            <a:chOff x="-554447" y="7112343"/>
            <a:chExt cx="8530047" cy="5473357"/>
          </a:xfrm>
        </p:grpSpPr>
        <p:grpSp>
          <p:nvGrpSpPr>
            <p:cNvPr id="40" name="群組 39"/>
            <p:cNvGrpSpPr/>
            <p:nvPr/>
          </p:nvGrpSpPr>
          <p:grpSpPr>
            <a:xfrm>
              <a:off x="-554447" y="7112343"/>
              <a:ext cx="5705859" cy="406057"/>
              <a:chOff x="-554447" y="7112343"/>
              <a:chExt cx="5705859" cy="406057"/>
            </a:xfrm>
          </p:grpSpPr>
          <p:sp>
            <p:nvSpPr>
              <p:cNvPr id="61" name="文字方塊 60"/>
              <p:cNvSpPr txBox="1"/>
              <p:nvPr/>
            </p:nvSpPr>
            <p:spPr>
              <a:xfrm>
                <a:off x="-145874" y="7118290"/>
                <a:ext cx="52972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 smtClean="0"/>
                  <a:t>H50</a:t>
                </a:r>
                <a:endParaRPr lang="en-US" altLang="zh-TW" sz="2000" dirty="0"/>
              </a:p>
            </p:txBody>
          </p:sp>
          <p:grpSp>
            <p:nvGrpSpPr>
              <p:cNvPr id="62" name="群組 61"/>
              <p:cNvGrpSpPr/>
              <p:nvPr/>
            </p:nvGrpSpPr>
            <p:grpSpPr>
              <a:xfrm>
                <a:off x="-554447" y="7112343"/>
                <a:ext cx="288000" cy="324000"/>
                <a:chOff x="4694227" y="4989542"/>
                <a:chExt cx="1338835" cy="1238717"/>
              </a:xfrm>
            </p:grpSpPr>
            <p:pic>
              <p:nvPicPr>
                <p:cNvPr id="63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408693" flipH="1" flipV="1">
                  <a:off x="4694227" y="5594434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8064" y="4989542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408693">
                  <a:off x="5546387" y="5184433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9191307" flipH="1">
                  <a:off x="4709451" y="5166327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5132840" y="5417649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9191307" flipV="1">
                  <a:off x="5531163" y="5612540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5129649" y="5838478"/>
                  <a:ext cx="486675" cy="3897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39" name="手繪多邊形 38"/>
            <p:cNvSpPr/>
            <p:nvPr/>
          </p:nvSpPr>
          <p:spPr>
            <a:xfrm>
              <a:off x="3695700" y="7518400"/>
              <a:ext cx="4279900" cy="5067300"/>
            </a:xfrm>
            <a:custGeom>
              <a:avLst/>
              <a:gdLst>
                <a:gd name="connsiteX0" fmla="*/ 2133600 w 4279900"/>
                <a:gd name="connsiteY0" fmla="*/ 0 h 5067300"/>
                <a:gd name="connsiteX1" fmla="*/ 4267200 w 4279900"/>
                <a:gd name="connsiteY1" fmla="*/ 25400 h 5067300"/>
                <a:gd name="connsiteX2" fmla="*/ 4279900 w 4279900"/>
                <a:gd name="connsiteY2" fmla="*/ 5067300 h 5067300"/>
                <a:gd name="connsiteX3" fmla="*/ 12700 w 4279900"/>
                <a:gd name="connsiteY3" fmla="*/ 5067300 h 5067300"/>
                <a:gd name="connsiteX4" fmla="*/ 0 w 4279900"/>
                <a:gd name="connsiteY4" fmla="*/ 1689100 h 5067300"/>
                <a:gd name="connsiteX5" fmla="*/ 2197100 w 4279900"/>
                <a:gd name="connsiteY5" fmla="*/ 1676400 h 5067300"/>
                <a:gd name="connsiteX6" fmla="*/ 2184400 w 4279900"/>
                <a:gd name="connsiteY6" fmla="*/ 12700 h 5067300"/>
                <a:gd name="connsiteX7" fmla="*/ 2184400 w 4279900"/>
                <a:gd name="connsiteY7" fmla="*/ 12700 h 50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79900" h="5067300">
                  <a:moveTo>
                    <a:pt x="2133600" y="0"/>
                  </a:moveTo>
                  <a:lnTo>
                    <a:pt x="4267200" y="25400"/>
                  </a:lnTo>
                  <a:cubicBezTo>
                    <a:pt x="4271433" y="1706033"/>
                    <a:pt x="4275667" y="3386667"/>
                    <a:pt x="4279900" y="5067300"/>
                  </a:cubicBezTo>
                  <a:lnTo>
                    <a:pt x="12700" y="5067300"/>
                  </a:lnTo>
                  <a:cubicBezTo>
                    <a:pt x="8467" y="3941233"/>
                    <a:pt x="4233" y="2815167"/>
                    <a:pt x="0" y="1689100"/>
                  </a:cubicBezTo>
                  <a:lnTo>
                    <a:pt x="2197100" y="1676400"/>
                  </a:lnTo>
                  <a:cubicBezTo>
                    <a:pt x="2192867" y="1121833"/>
                    <a:pt x="2188633" y="567267"/>
                    <a:pt x="2184400" y="12700"/>
                  </a:cubicBezTo>
                  <a:lnTo>
                    <a:pt x="2184400" y="1270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316728" y="1135926"/>
            <a:ext cx="7279608" cy="5538476"/>
            <a:chOff x="-5719338" y="-734786"/>
            <a:chExt cx="7279608" cy="5538476"/>
          </a:xfrm>
        </p:grpSpPr>
        <p:sp>
          <p:nvSpPr>
            <p:cNvPr id="51" name="文字方塊 50"/>
            <p:cNvSpPr txBox="1"/>
            <p:nvPr/>
          </p:nvSpPr>
          <p:spPr>
            <a:xfrm>
              <a:off x="-5406015" y="-734786"/>
              <a:ext cx="52972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/>
                <a:t>H50- OCCTL:</a:t>
              </a:r>
              <a:r>
                <a:rPr lang="en-US" altLang="zh-TW" sz="2000" dirty="0" smtClean="0"/>
                <a:t> area-mean(50km) </a:t>
              </a:r>
              <a:r>
                <a:rPr lang="en-US" altLang="zh-TW" sz="2000" dirty="0"/>
                <a:t>asymmetric </a:t>
              </a:r>
              <a:r>
                <a:rPr lang="en-US" altLang="zh-TW" sz="2000" dirty="0" smtClean="0"/>
                <a:t>flow.</a:t>
              </a:r>
              <a:endParaRPr lang="en-US" altLang="zh-TW" sz="2000" dirty="0"/>
            </a:p>
          </p:txBody>
        </p:sp>
        <p:grpSp>
          <p:nvGrpSpPr>
            <p:cNvPr id="52" name="群組 51"/>
            <p:cNvGrpSpPr/>
            <p:nvPr/>
          </p:nvGrpSpPr>
          <p:grpSpPr>
            <a:xfrm>
              <a:off x="-5719338" y="-702633"/>
              <a:ext cx="288000" cy="324000"/>
              <a:chOff x="4694227" y="4989542"/>
              <a:chExt cx="1338835" cy="1238717"/>
            </a:xfrm>
          </p:grpSpPr>
          <p:pic>
            <p:nvPicPr>
              <p:cNvPr id="5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 flipH="1" flipV="1">
                <a:off x="4694227" y="5594434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064" y="4989542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08693">
                <a:off x="5546387" y="5184433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H="1">
                <a:off x="4709451" y="5166327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32840" y="5417649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91307" flipV="1">
                <a:off x="5531163" y="5612540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129649" y="5838478"/>
                <a:ext cx="486675" cy="389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71" name="Picture 7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1" t="34250" r="33215" b="17945"/>
            <a:stretch/>
          </p:blipFill>
          <p:spPr bwMode="auto">
            <a:xfrm>
              <a:off x="-4675309" y="-244717"/>
              <a:ext cx="6235579" cy="5048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Sensitivity </a:t>
            </a:r>
            <a:r>
              <a:rPr lang="en-US" altLang="zh-TW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experiments(1/3)</a:t>
            </a:r>
            <a:endParaRPr lang="en-US" altLang="zh-TW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01083" y="-1611560"/>
            <a:ext cx="2739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Influence of mountain height</a:t>
            </a:r>
            <a:endParaRPr lang="zh-TW" altLang="en-US" sz="2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241043" y="-1606352"/>
            <a:ext cx="288000" cy="324000"/>
            <a:chOff x="4694227" y="4989542"/>
            <a:chExt cx="1338835" cy="1238717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 flipH="1" flipV="1">
              <a:off x="4694227" y="5594434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4989542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08693">
              <a:off x="5546387" y="5184433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H="1">
              <a:off x="4709451" y="5166327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32840" y="5417649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1307" flipV="1">
              <a:off x="5531163" y="5612540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29649" y="5838478"/>
              <a:ext cx="486675" cy="38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4" name="文字方塊 11263"/>
          <p:cNvSpPr txBox="1"/>
          <p:nvPr/>
        </p:nvSpPr>
        <p:spPr>
          <a:xfrm>
            <a:off x="1360757" y="4922004"/>
            <a:ext cx="3411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Consistent with Lin et al.(2005)</a:t>
            </a:r>
            <a:endParaRPr lang="zh-TW" altLang="en-US" sz="2800" b="1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1265" name="矩形 11264"/>
          <p:cNvSpPr/>
          <p:nvPr/>
        </p:nvSpPr>
        <p:spPr>
          <a:xfrm>
            <a:off x="3851920" y="2708920"/>
            <a:ext cx="1368152" cy="24746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273" name="矩形 11272"/>
          <p:cNvSpPr/>
          <p:nvPr/>
        </p:nvSpPr>
        <p:spPr>
          <a:xfrm>
            <a:off x="3563888" y="2564904"/>
            <a:ext cx="1872208" cy="2618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01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" grpId="0"/>
      <p:bldP spid="11265" grpId="0" animBg="1"/>
      <p:bldP spid="11265" grpId="1" animBg="1"/>
      <p:bldP spid="11273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14366</TotalTime>
  <Words>1392</Words>
  <Application>Microsoft Office PowerPoint</Application>
  <PresentationFormat>如螢幕大小 (4:3)</PresentationFormat>
  <Paragraphs>185</Paragraphs>
  <Slides>15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6" baseType="lpstr">
      <vt:lpstr>Office 佈景主題</vt:lpstr>
      <vt:lpstr>Influence of Mesoscale Topography on Tropical Cyclone Tracks: Further Examination of the Channeling Effect</vt:lpstr>
      <vt:lpstr>Outline</vt:lpstr>
      <vt:lpstr>Introduction</vt:lpstr>
      <vt:lpstr>Model description and experimental design(1/3)</vt:lpstr>
      <vt:lpstr>Model description and experimental design(2/3)</vt:lpstr>
      <vt:lpstr>Model description and experimental design(3/3)</vt:lpstr>
      <vt:lpstr>The control experiment(1/2)</vt:lpstr>
      <vt:lpstr>PowerPoint 簡報</vt:lpstr>
      <vt:lpstr>Sensitivity experiments(1/3)</vt:lpstr>
      <vt:lpstr>Sensitivity experiments(2/3)</vt:lpstr>
      <vt:lpstr>Sensitivity experiments(3/3)</vt:lpstr>
      <vt:lpstr>Impact of channeling effect</vt:lpstr>
      <vt:lpstr>Concluding remarks and issues to be further addressed</vt:lpstr>
      <vt:lpstr>Reference</vt:lpstr>
      <vt:lpstr>Thanks for your listening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Vindy</dc:creator>
  <cp:lastModifiedBy>Vindy</cp:lastModifiedBy>
  <cp:revision>152</cp:revision>
  <dcterms:created xsi:type="dcterms:W3CDTF">2015-09-21T07:09:14Z</dcterms:created>
  <dcterms:modified xsi:type="dcterms:W3CDTF">2015-10-01T06:42:43Z</dcterms:modified>
</cp:coreProperties>
</file>