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269" r:id="rId3"/>
    <p:sldId id="27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76" r:id="rId12"/>
    <p:sldId id="264" r:id="rId13"/>
    <p:sldId id="265" r:id="rId14"/>
    <p:sldId id="266" r:id="rId15"/>
    <p:sldId id="268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300" autoAdjust="0"/>
  </p:normalViewPr>
  <p:slideViewPr>
    <p:cSldViewPr snapToGrid="0">
      <p:cViewPr>
        <p:scale>
          <a:sx n="100" d="100"/>
          <a:sy n="100" d="100"/>
        </p:scale>
        <p:origin x="-31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Research\Dropbox\PD%20research\Gaussian%20fun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2476567002741"/>
          <c:y val="6.1908362665587455E-2"/>
          <c:w val="0.88081014873140862"/>
          <c:h val="0.81996864975211436"/>
        </c:manualLayout>
      </c:layout>
      <c:lineChart>
        <c:grouping val="standard"/>
        <c:varyColors val="0"/>
        <c:ser>
          <c:idx val="0"/>
          <c:order val="0"/>
          <c:tx>
            <c:v>Weight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工作表1!$C$853:$C$1153</c:f>
              <c:strCache>
                <c:ptCount val="301"/>
                <c:pt idx="0">
                  <c:v>3R</c:v>
                </c:pt>
                <c:pt idx="50">
                  <c:v>2R</c:v>
                </c:pt>
                <c:pt idx="100">
                  <c:v>R</c:v>
                </c:pt>
                <c:pt idx="150">
                  <c:v>0</c:v>
                </c:pt>
                <c:pt idx="200">
                  <c:v>-R</c:v>
                </c:pt>
                <c:pt idx="250">
                  <c:v>-2R</c:v>
                </c:pt>
                <c:pt idx="300">
                  <c:v>-3R</c:v>
                </c:pt>
              </c:strCache>
            </c:strRef>
          </c:cat>
          <c:val>
            <c:numRef>
              <c:f>工作表1!$B$853:$B$1153</c:f>
              <c:numCache>
                <c:formatCode>0.00_ </c:formatCode>
                <c:ptCount val="301"/>
                <c:pt idx="0">
                  <c:v>0.998046875</c:v>
                </c:pt>
                <c:pt idx="1">
                  <c:v>0.99787805938005891</c:v>
                </c:pt>
                <c:pt idx="2">
                  <c:v>0.99769593042055826</c:v>
                </c:pt>
                <c:pt idx="3">
                  <c:v>0.99749955601753049</c:v>
                </c:pt>
                <c:pt idx="4">
                  <c:v>0.9972879490448987</c:v>
                </c:pt>
                <c:pt idx="5">
                  <c:v>0.99706006494646271</c:v>
                </c:pt>
                <c:pt idx="6">
                  <c:v>0.99681479928923977</c:v>
                </c:pt>
                <c:pt idx="7">
                  <c:v>0.99655098528336394</c:v>
                </c:pt>
                <c:pt idx="8">
                  <c:v>0.99626739127432451</c:v>
                </c:pt>
                <c:pt idx="9">
                  <c:v>0.99596271821391857</c:v>
                </c:pt>
                <c:pt idx="10">
                  <c:v>0.99563559711690541</c:v>
                </c:pt>
                <c:pt idx="11">
                  <c:v>0.99528458651099139</c:v>
                </c:pt>
                <c:pt idx="12">
                  <c:v>0.99490816988841801</c:v>
                </c:pt>
                <c:pt idx="13">
                  <c:v>0.99450475316809728</c:v>
                </c:pt>
                <c:pt idx="14">
                  <c:v>0.99407266217791557</c:v>
                </c:pt>
                <c:pt idx="15">
                  <c:v>0.99361014016751736</c:v>
                </c:pt>
                <c:pt idx="16">
                  <c:v>0.9931153453625754</c:v>
                </c:pt>
                <c:pt idx="17">
                  <c:v>0.9925863485722578</c:v>
                </c:pt>
                <c:pt idx="18">
                  <c:v>0.99202113086230326</c:v>
                </c:pt>
                <c:pt idx="19">
                  <c:v>0.9914175813068149</c:v>
                </c:pt>
                <c:pt idx="20">
                  <c:v>0.99077349483258181</c:v>
                </c:pt>
                <c:pt idx="21">
                  <c:v>0.9900865701704149</c:v>
                </c:pt>
                <c:pt idx="22">
                  <c:v>0.98935440792865803</c:v>
                </c:pt>
                <c:pt idx="23">
                  <c:v>0.98857450880468367</c:v>
                </c:pt>
                <c:pt idx="24">
                  <c:v>0.98774427195080816</c:v>
                </c:pt>
                <c:pt idx="25">
                  <c:v>0.98686099351166068</c:v>
                </c:pt>
                <c:pt idx="26">
                  <c:v>0.98592186535060222</c:v>
                </c:pt>
                <c:pt idx="27">
                  <c:v>0.98492397398331399</c:v>
                </c:pt>
                <c:pt idx="28">
                  <c:v>0.98386429973715528</c:v>
                </c:pt>
                <c:pt idx="29">
                  <c:v>0.98273971615531619</c:v>
                </c:pt>
                <c:pt idx="30">
                  <c:v>0.98154698966516363</c:v>
                </c:pt>
                <c:pt idx="31">
                  <c:v>0.98028277953048482</c:v>
                </c:pt>
                <c:pt idx="32">
                  <c:v>0.97894363810757479</c:v>
                </c:pt>
                <c:pt idx="33">
                  <c:v>0.97752601142527551</c:v>
                </c:pt>
                <c:pt idx="34">
                  <c:v>0.97602624010916283</c:v>
                </c:pt>
                <c:pt idx="35">
                  <c:v>0.97444056067006934</c:v>
                </c:pt>
                <c:pt idx="36">
                  <c:v>0.97276510717703968</c:v>
                </c:pt>
                <c:pt idx="37">
                  <c:v>0.97099591333461877</c:v>
                </c:pt>
                <c:pt idx="38">
                  <c:v>0.96912891498407505</c:v>
                </c:pt>
                <c:pt idx="39">
                  <c:v>0.96715995304775559</c:v>
                </c:pt>
                <c:pt idx="40">
                  <c:v>0.96508477693524308</c:v>
                </c:pt>
                <c:pt idx="41">
                  <c:v>0.96289904842934981</c:v>
                </c:pt>
                <c:pt idx="42">
                  <c:v>0.96059834606921057</c:v>
                </c:pt>
                <c:pt idx="43">
                  <c:v>0.95817817004685224</c:v>
                </c:pt>
                <c:pt idx="44">
                  <c:v>0.95563394763258425</c:v>
                </c:pt>
                <c:pt idx="45">
                  <c:v>0.95296103914340413</c:v>
                </c:pt>
                <c:pt idx="46">
                  <c:v>0.95015474446731152</c:v>
                </c:pt>
                <c:pt idx="47">
                  <c:v>0.94721031015499191</c:v>
                </c:pt>
                <c:pt idx="48">
                  <c:v>0.94412293708876061</c:v>
                </c:pt>
                <c:pt idx="49">
                  <c:v>0.9408877887369409</c:v>
                </c:pt>
                <c:pt idx="50">
                  <c:v>0.9375</c:v>
                </c:pt>
                <c:pt idx="51">
                  <c:v>0.93395468665277626</c:v>
                </c:pt>
                <c:pt idx="52">
                  <c:v>0.93024695538500268</c:v>
                </c:pt>
                <c:pt idx="53">
                  <c:v>0.92637191444007261</c:v>
                </c:pt>
                <c:pt idx="54">
                  <c:v>0.92232468484960506</c:v>
                </c:pt>
                <c:pt idx="55">
                  <c:v>0.91810041225885231</c:v>
                </c:pt>
                <c:pt idx="56">
                  <c:v>0.91369427933536107</c:v>
                </c:pt>
                <c:pt idx="57">
                  <c:v>0.90910151875055556</c:v>
                </c:pt>
                <c:pt idx="58">
                  <c:v>0.90431742672106297</c:v>
                </c:pt>
                <c:pt idx="59">
                  <c:v>0.8993373770936588</c:v>
                </c:pt>
                <c:pt idx="60">
                  <c:v>0.89415683595468409</c:v>
                </c:pt>
                <c:pt idx="61">
                  <c:v>0.88877137674168694</c:v>
                </c:pt>
                <c:pt idx="62">
                  <c:v>0.88317669583187308</c:v>
                </c:pt>
                <c:pt idx="63">
                  <c:v>0.87736862857874487</c:v>
                </c:pt>
                <c:pt idx="64">
                  <c:v>0.87134316576505644</c:v>
                </c:pt>
                <c:pt idx="65">
                  <c:v>0.8650964704369466</c:v>
                </c:pt>
                <c:pt idx="66">
                  <c:v>0.85862489508084272</c:v>
                </c:pt>
                <c:pt idx="67">
                  <c:v>0.85192499910146269</c:v>
                </c:pt>
                <c:pt idx="68">
                  <c:v>0.84499356655601665</c:v>
                </c:pt>
                <c:pt idx="69">
                  <c:v>0.83782762409652367</c:v>
                </c:pt>
                <c:pt idx="70">
                  <c:v>0.83042445906904105</c:v>
                </c:pt>
                <c:pt idx="71">
                  <c:v>0.82278163771556923</c:v>
                </c:pt>
                <c:pt idx="72">
                  <c:v>0.81489702342146753</c:v>
                </c:pt>
                <c:pt idx="73">
                  <c:v>0.80676879494840692</c:v>
                </c:pt>
                <c:pt idx="74">
                  <c:v>0.79839546459022814</c:v>
                </c:pt>
                <c:pt idx="75">
                  <c:v>0.78977589618657129</c:v>
                </c:pt>
                <c:pt idx="76">
                  <c:v>0.78090932292683168</c:v>
                </c:pt>
                <c:pt idx="77">
                  <c:v>0.77179536487488376</c:v>
                </c:pt>
                <c:pt idx="78">
                  <c:v>0.76243404614313182</c:v>
                </c:pt>
                <c:pt idx="79">
                  <c:v>0.75282581164279871</c:v>
                </c:pt>
                <c:pt idx="80">
                  <c:v>0.74297154333598336</c:v>
                </c:pt>
                <c:pt idx="81">
                  <c:v>0.73287257591391319</c:v>
                </c:pt>
                <c:pt idx="82">
                  <c:v>0.72253071182501349</c:v>
                </c:pt>
                <c:pt idx="83">
                  <c:v>0.71194823557591813</c:v>
                </c:pt>
                <c:pt idx="84">
                  <c:v>0.70112792722838568</c:v>
                </c:pt>
                <c:pt idx="85">
                  <c:v>0.69007307501525339</c:v>
                </c:pt>
                <c:pt idx="86">
                  <c:v>0.6787874869990983</c:v>
                </c:pt>
                <c:pt idx="87">
                  <c:v>0.66727550169816507</c:v>
                </c:pt>
                <c:pt idx="88">
                  <c:v>0.65554199760539045</c:v>
                </c:pt>
                <c:pt idx="89">
                  <c:v>0.64359240152800368</c:v>
                </c:pt>
                <c:pt idx="90">
                  <c:v>0.63143269567722471</c:v>
                </c:pt>
                <c:pt idx="91">
                  <c:v>0.61906942344000315</c:v>
                </c:pt>
                <c:pt idx="92">
                  <c:v>0.60650969376757058</c:v>
                </c:pt>
                <c:pt idx="93">
                  <c:v>0.59376118411878753</c:v>
                </c:pt>
                <c:pt idx="94">
                  <c:v>0.58083214189986965</c:v>
                </c:pt>
                <c:pt idx="95">
                  <c:v>0.5677313843460674</c:v>
                </c:pt>
                <c:pt idx="96">
                  <c:v>0.55446829679523169</c:v>
                </c:pt>
                <c:pt idx="97">
                  <c:v>0.54105282930793486</c:v>
                </c:pt>
                <c:pt idx="98">
                  <c:v>0.52749549159389431</c:v>
                </c:pt>
                <c:pt idx="99">
                  <c:v>0.51380734620987589</c:v>
                </c:pt>
                <c:pt idx="100">
                  <c:v>0.5</c:v>
                </c:pt>
                <c:pt idx="101">
                  <c:v>0.48608559375542548</c:v>
                </c:pt>
                <c:pt idx="102">
                  <c:v>0.4720767900767211</c:v>
                </c:pt>
                <c:pt idx="103">
                  <c:v>0.45798675942882505</c:v>
                </c:pt>
                <c:pt idx="104">
                  <c:v>0.4438291643853215</c:v>
                </c:pt>
                <c:pt idx="105">
                  <c:v>0.42961814206578819</c:v>
                </c:pt>
                <c:pt idx="106">
                  <c:v>0.4153682847771778</c:v>
                </c:pt>
                <c:pt idx="107">
                  <c:v>0.40109461887754116</c:v>
                </c:pt>
                <c:pt idx="108">
                  <c:v>0.3868125818878555</c:v>
                </c:pt>
                <c:pt idx="109">
                  <c:v>0.37253799788525799</c:v>
                </c:pt>
                <c:pt idx="110">
                  <c:v>0.35828705121854787</c:v>
                </c:pt>
                <c:pt idx="111">
                  <c:v>0.34407625859439983</c:v>
                </c:pt>
                <c:pt idx="112">
                  <c:v>0.32992243959026024</c:v>
                </c:pt>
                <c:pt idx="113">
                  <c:v>0.3158426856573614</c:v>
                </c:pt>
                <c:pt idx="114">
                  <c:v>0.30185432768463094</c:v>
                </c:pt>
                <c:pt idx="115">
                  <c:v>0.28797490220146416</c:v>
                </c:pt>
                <c:pt idx="116">
                  <c:v>0.27422211630432347</c:v>
                </c:pt>
                <c:pt idx="117">
                  <c:v>0.26061381139888906</c:v>
                </c:pt>
                <c:pt idx="118">
                  <c:v>0.24716792585597624</c:v>
                </c:pt>
                <c:pt idx="119">
                  <c:v>0.23390245668561271</c:v>
                </c:pt>
                <c:pt idx="120">
                  <c:v>0.2208354203395001</c:v>
                </c:pt>
                <c:pt idx="121">
                  <c:v>0.20798481275753034</c:v>
                </c:pt>
                <c:pt idx="122">
                  <c:v>0.19536856877905762</c:v>
                </c:pt>
                <c:pt idx="123">
                  <c:v>0.18300452104420306</c:v>
                </c:pt>
                <c:pt idx="124">
                  <c:v>0.17091035851456382</c:v>
                </c:pt>
                <c:pt idx="125">
                  <c:v>0.1591035847462855</c:v>
                </c:pt>
                <c:pt idx="126">
                  <c:v>0.14760147605150198</c:v>
                </c:pt>
                <c:pt idx="127">
                  <c:v>0.13642103968663699</c:v>
                </c:pt>
                <c:pt idx="128">
                  <c:v>0.12557897220796377</c:v>
                </c:pt>
                <c:pt idx="129">
                  <c:v>0.11509161813612756</c:v>
                </c:pt>
                <c:pt idx="130">
                  <c:v>0.10497492907202755</c:v>
                </c:pt>
                <c:pt idx="131">
                  <c:v>9.5244423406516843E-2</c:v>
                </c:pt>
                <c:pt idx="132">
                  <c:v>8.5915146765813688E-2</c:v>
                </c:pt>
                <c:pt idx="133">
                  <c:v>7.7001633333304342E-2</c:v>
                </c:pt>
                <c:pt idx="134">
                  <c:v>6.851786818657124E-2</c:v>
                </c:pt>
                <c:pt idx="135">
                  <c:v>6.0477250785988201E-2</c:v>
                </c:pt>
                <c:pt idx="136">
                  <c:v>5.2892559748106027E-2</c:v>
                </c:pt>
                <c:pt idx="137">
                  <c:v>4.5775919033301471E-2</c:v>
                </c:pt>
                <c:pt idx="138">
                  <c:v>3.913876567281116E-2</c:v>
                </c:pt>
                <c:pt idx="139">
                  <c:v>3.2991819155315238E-2</c:v>
                </c:pt>
                <c:pt idx="140">
                  <c:v>2.7345052587714469E-2</c:v>
                </c:pt>
                <c:pt idx="141">
                  <c:v>2.220766573866273E-2</c:v>
                </c:pt>
                <c:pt idx="142">
                  <c:v>1.7588060066816014E-2</c:v>
                </c:pt>
                <c:pt idx="143">
                  <c:v>1.3493815828660938E-2</c:v>
                </c:pt>
                <c:pt idx="144">
                  <c:v>9.9316713532228151E-3</c:v>
                </c:pt>
                <c:pt idx="145">
                  <c:v>6.907504562964073E-3</c:v>
                </c:pt>
                <c:pt idx="146">
                  <c:v>4.4263168118053864E-3</c:v>
                </c:pt>
                <c:pt idx="147">
                  <c:v>2.4922191024706608E-3</c:v>
                </c:pt>
                <c:pt idx="148">
                  <c:v>1.1084207363198928E-3</c:v>
                </c:pt>
                <c:pt idx="149">
                  <c:v>2.7722043953493092E-4</c:v>
                </c:pt>
                <c:pt idx="150">
                  <c:v>0</c:v>
                </c:pt>
                <c:pt idx="151">
                  <c:v>2.7722043953493092E-4</c:v>
                </c:pt>
                <c:pt idx="152">
                  <c:v>1.1084207363198928E-3</c:v>
                </c:pt>
                <c:pt idx="153">
                  <c:v>2.4922191024706608E-3</c:v>
                </c:pt>
                <c:pt idx="154">
                  <c:v>4.4263168118053864E-3</c:v>
                </c:pt>
                <c:pt idx="155">
                  <c:v>6.907504562964073E-3</c:v>
                </c:pt>
                <c:pt idx="156">
                  <c:v>9.9316713532228151E-3</c:v>
                </c:pt>
                <c:pt idx="157">
                  <c:v>1.3493815828660938E-2</c:v>
                </c:pt>
                <c:pt idx="158">
                  <c:v>1.7588060066816014E-2</c:v>
                </c:pt>
                <c:pt idx="159">
                  <c:v>2.220766573866273E-2</c:v>
                </c:pt>
                <c:pt idx="160">
                  <c:v>2.7345052587714469E-2</c:v>
                </c:pt>
                <c:pt idx="161">
                  <c:v>3.2991819155315238E-2</c:v>
                </c:pt>
                <c:pt idx="162">
                  <c:v>3.913876567281116E-2</c:v>
                </c:pt>
                <c:pt idx="163">
                  <c:v>4.5775919033301471E-2</c:v>
                </c:pt>
                <c:pt idx="164">
                  <c:v>5.2892559748106027E-2</c:v>
                </c:pt>
                <c:pt idx="165">
                  <c:v>6.0477250785988201E-2</c:v>
                </c:pt>
                <c:pt idx="166">
                  <c:v>6.851786818657124E-2</c:v>
                </c:pt>
                <c:pt idx="167">
                  <c:v>7.7001633333304342E-2</c:v>
                </c:pt>
                <c:pt idx="168">
                  <c:v>8.5915146765813688E-2</c:v>
                </c:pt>
                <c:pt idx="169">
                  <c:v>9.5244423406516843E-2</c:v>
                </c:pt>
                <c:pt idx="170">
                  <c:v>0.10497492907202755</c:v>
                </c:pt>
                <c:pt idx="171">
                  <c:v>0.11509161813612756</c:v>
                </c:pt>
                <c:pt idx="172">
                  <c:v>0.12557897220796377</c:v>
                </c:pt>
                <c:pt idx="173">
                  <c:v>0.13642103968663699</c:v>
                </c:pt>
                <c:pt idx="174">
                  <c:v>0.14760147605150198</c:v>
                </c:pt>
                <c:pt idx="175">
                  <c:v>0.1591035847462855</c:v>
                </c:pt>
                <c:pt idx="176">
                  <c:v>0.17091035851456382</c:v>
                </c:pt>
                <c:pt idx="177">
                  <c:v>0.18300452104420306</c:v>
                </c:pt>
                <c:pt idx="178">
                  <c:v>0.19536856877905762</c:v>
                </c:pt>
                <c:pt idx="179">
                  <c:v>0.20798481275753034</c:v>
                </c:pt>
                <c:pt idx="180">
                  <c:v>0.2208354203395001</c:v>
                </c:pt>
                <c:pt idx="181">
                  <c:v>0.23390245668561271</c:v>
                </c:pt>
                <c:pt idx="182">
                  <c:v>0.24716792585597624</c:v>
                </c:pt>
                <c:pt idx="183">
                  <c:v>0.26061381139888906</c:v>
                </c:pt>
                <c:pt idx="184">
                  <c:v>0.27422211630432347</c:v>
                </c:pt>
                <c:pt idx="185">
                  <c:v>0.28797490220146416</c:v>
                </c:pt>
                <c:pt idx="186">
                  <c:v>0.30185432768463094</c:v>
                </c:pt>
                <c:pt idx="187">
                  <c:v>0.3158426856573614</c:v>
                </c:pt>
                <c:pt idx="188">
                  <c:v>0.32992243959026024</c:v>
                </c:pt>
                <c:pt idx="189">
                  <c:v>0.34407625859439983</c:v>
                </c:pt>
                <c:pt idx="190">
                  <c:v>0.35828705121854787</c:v>
                </c:pt>
                <c:pt idx="191">
                  <c:v>0.37253799788525799</c:v>
                </c:pt>
                <c:pt idx="192">
                  <c:v>0.3868125818878555</c:v>
                </c:pt>
                <c:pt idx="193">
                  <c:v>0.40109461887754116</c:v>
                </c:pt>
                <c:pt idx="194">
                  <c:v>0.4153682847771778</c:v>
                </c:pt>
                <c:pt idx="195">
                  <c:v>0.42961814206578819</c:v>
                </c:pt>
                <c:pt idx="196">
                  <c:v>0.4438291643853215</c:v>
                </c:pt>
                <c:pt idx="197">
                  <c:v>0.45798675942882505</c:v>
                </c:pt>
                <c:pt idx="198">
                  <c:v>0.4720767900767211</c:v>
                </c:pt>
                <c:pt idx="199">
                  <c:v>0.48608559375542548</c:v>
                </c:pt>
                <c:pt idx="200">
                  <c:v>0.5</c:v>
                </c:pt>
                <c:pt idx="201">
                  <c:v>0.51380734620987589</c:v>
                </c:pt>
                <c:pt idx="202">
                  <c:v>0.52749549159389431</c:v>
                </c:pt>
                <c:pt idx="203">
                  <c:v>0.54105282930793486</c:v>
                </c:pt>
                <c:pt idx="204">
                  <c:v>0.55446829679523169</c:v>
                </c:pt>
                <c:pt idx="205">
                  <c:v>0.5677313843460674</c:v>
                </c:pt>
                <c:pt idx="206">
                  <c:v>0.58083214189986965</c:v>
                </c:pt>
                <c:pt idx="207">
                  <c:v>0.59376118411878753</c:v>
                </c:pt>
                <c:pt idx="208">
                  <c:v>0.60650969376757058</c:v>
                </c:pt>
                <c:pt idx="209">
                  <c:v>0.61906942344000315</c:v>
                </c:pt>
                <c:pt idx="210">
                  <c:v>0.63143269567722471</c:v>
                </c:pt>
                <c:pt idx="211">
                  <c:v>0.64359240152800368</c:v>
                </c:pt>
                <c:pt idx="212">
                  <c:v>0.65554199760539045</c:v>
                </c:pt>
                <c:pt idx="213">
                  <c:v>0.66727550169816507</c:v>
                </c:pt>
                <c:pt idx="214">
                  <c:v>0.6787874869990983</c:v>
                </c:pt>
                <c:pt idx="215">
                  <c:v>0.69007307501525339</c:v>
                </c:pt>
                <c:pt idx="216">
                  <c:v>0.70112792722838568</c:v>
                </c:pt>
                <c:pt idx="217">
                  <c:v>0.71194823557591813</c:v>
                </c:pt>
                <c:pt idx="218">
                  <c:v>0.72253071182501349</c:v>
                </c:pt>
                <c:pt idx="219">
                  <c:v>0.73287257591391319</c:v>
                </c:pt>
                <c:pt idx="220">
                  <c:v>0.74297154333598336</c:v>
                </c:pt>
                <c:pt idx="221">
                  <c:v>0.75282581164279871</c:v>
                </c:pt>
                <c:pt idx="222">
                  <c:v>0.76243404614313182</c:v>
                </c:pt>
                <c:pt idx="223">
                  <c:v>0.77179536487488376</c:v>
                </c:pt>
                <c:pt idx="224">
                  <c:v>0.78090932292683168</c:v>
                </c:pt>
                <c:pt idx="225">
                  <c:v>0.78977589618657129</c:v>
                </c:pt>
                <c:pt idx="226">
                  <c:v>0.79839546459022814</c:v>
                </c:pt>
                <c:pt idx="227">
                  <c:v>0.80676879494840692</c:v>
                </c:pt>
                <c:pt idx="228">
                  <c:v>0.81489702342146753</c:v>
                </c:pt>
                <c:pt idx="229">
                  <c:v>0.82278163771556923</c:v>
                </c:pt>
                <c:pt idx="230">
                  <c:v>0.83042445906904105</c:v>
                </c:pt>
                <c:pt idx="231">
                  <c:v>0.83782762409652367</c:v>
                </c:pt>
                <c:pt idx="232">
                  <c:v>0.84499356655601665</c:v>
                </c:pt>
                <c:pt idx="233">
                  <c:v>0.85192499910146269</c:v>
                </c:pt>
                <c:pt idx="234">
                  <c:v>0.85862489508084272</c:v>
                </c:pt>
                <c:pt idx="235">
                  <c:v>0.8650964704369466</c:v>
                </c:pt>
                <c:pt idx="236">
                  <c:v>0.87134316576505644</c:v>
                </c:pt>
                <c:pt idx="237">
                  <c:v>0.87736862857874487</c:v>
                </c:pt>
                <c:pt idx="238">
                  <c:v>0.88317669583187308</c:v>
                </c:pt>
                <c:pt idx="239">
                  <c:v>0.88877137674168694</c:v>
                </c:pt>
                <c:pt idx="240">
                  <c:v>0.89415683595468409</c:v>
                </c:pt>
                <c:pt idx="241">
                  <c:v>0.8993373770936588</c:v>
                </c:pt>
                <c:pt idx="242">
                  <c:v>0.90431742672106297</c:v>
                </c:pt>
                <c:pt idx="243">
                  <c:v>0.90910151875055556</c:v>
                </c:pt>
                <c:pt idx="244">
                  <c:v>0.91369427933536107</c:v>
                </c:pt>
                <c:pt idx="245">
                  <c:v>0.91810041225885231</c:v>
                </c:pt>
                <c:pt idx="246">
                  <c:v>0.92232468484960506</c:v>
                </c:pt>
                <c:pt idx="247">
                  <c:v>0.92637191444007261</c:v>
                </c:pt>
                <c:pt idx="248">
                  <c:v>0.93024695538500268</c:v>
                </c:pt>
                <c:pt idx="249">
                  <c:v>0.93395468665277626</c:v>
                </c:pt>
                <c:pt idx="250">
                  <c:v>0.9375</c:v>
                </c:pt>
                <c:pt idx="251">
                  <c:v>0.9408877887369409</c:v>
                </c:pt>
                <c:pt idx="252">
                  <c:v>0.94412293708876061</c:v>
                </c:pt>
                <c:pt idx="253">
                  <c:v>0.94721031015499191</c:v>
                </c:pt>
                <c:pt idx="254">
                  <c:v>0.95015474446731152</c:v>
                </c:pt>
                <c:pt idx="255">
                  <c:v>0.95296103914340413</c:v>
                </c:pt>
                <c:pt idx="256">
                  <c:v>0.95563394763258425</c:v>
                </c:pt>
                <c:pt idx="257">
                  <c:v>0.95817817004685224</c:v>
                </c:pt>
                <c:pt idx="258">
                  <c:v>0.96059834606921057</c:v>
                </c:pt>
                <c:pt idx="259">
                  <c:v>0.96289904842934981</c:v>
                </c:pt>
                <c:pt idx="260">
                  <c:v>0.96508477693524308</c:v>
                </c:pt>
                <c:pt idx="261">
                  <c:v>0.96715995304775559</c:v>
                </c:pt>
                <c:pt idx="262">
                  <c:v>0.96912891498407505</c:v>
                </c:pt>
                <c:pt idx="263">
                  <c:v>0.97099591333461877</c:v>
                </c:pt>
                <c:pt idx="264">
                  <c:v>0.97276510717703968</c:v>
                </c:pt>
                <c:pt idx="265">
                  <c:v>0.97444056067006934</c:v>
                </c:pt>
                <c:pt idx="266">
                  <c:v>0.97602624010916283</c:v>
                </c:pt>
                <c:pt idx="267">
                  <c:v>0.97752601142527551</c:v>
                </c:pt>
                <c:pt idx="268">
                  <c:v>0.97894363810757479</c:v>
                </c:pt>
                <c:pt idx="269">
                  <c:v>0.98028277953048482</c:v>
                </c:pt>
                <c:pt idx="270">
                  <c:v>0.98154698966516363</c:v>
                </c:pt>
                <c:pt idx="271">
                  <c:v>0.98273971615531619</c:v>
                </c:pt>
                <c:pt idx="272">
                  <c:v>0.98386429973715528</c:v>
                </c:pt>
                <c:pt idx="273">
                  <c:v>0.98492397398331399</c:v>
                </c:pt>
                <c:pt idx="274">
                  <c:v>0.98592186535060222</c:v>
                </c:pt>
                <c:pt idx="275">
                  <c:v>0.98686099351166068</c:v>
                </c:pt>
                <c:pt idx="276">
                  <c:v>0.98774427195080816</c:v>
                </c:pt>
                <c:pt idx="277">
                  <c:v>0.98857450880468367</c:v>
                </c:pt>
                <c:pt idx="278">
                  <c:v>0.98935440792865803</c:v>
                </c:pt>
                <c:pt idx="279">
                  <c:v>0.9900865701704149</c:v>
                </c:pt>
                <c:pt idx="280">
                  <c:v>0.99077349483258181</c:v>
                </c:pt>
                <c:pt idx="281">
                  <c:v>0.9914175813068149</c:v>
                </c:pt>
                <c:pt idx="282">
                  <c:v>0.99202113086230326</c:v>
                </c:pt>
                <c:pt idx="283">
                  <c:v>0.9925863485722578</c:v>
                </c:pt>
                <c:pt idx="284">
                  <c:v>0.9931153453625754</c:v>
                </c:pt>
                <c:pt idx="285">
                  <c:v>0.99361014016751736</c:v>
                </c:pt>
                <c:pt idx="286">
                  <c:v>0.99407266217791557</c:v>
                </c:pt>
                <c:pt idx="287">
                  <c:v>0.99450475316809728</c:v>
                </c:pt>
                <c:pt idx="288">
                  <c:v>0.99490816988841801</c:v>
                </c:pt>
                <c:pt idx="289">
                  <c:v>0.99528458651099139</c:v>
                </c:pt>
                <c:pt idx="290">
                  <c:v>0.99563559711690541</c:v>
                </c:pt>
                <c:pt idx="291">
                  <c:v>0.99596271821391857</c:v>
                </c:pt>
                <c:pt idx="292">
                  <c:v>0.99626739127432451</c:v>
                </c:pt>
                <c:pt idx="293">
                  <c:v>0.99655098528336394</c:v>
                </c:pt>
                <c:pt idx="294">
                  <c:v>0.99681479928923977</c:v>
                </c:pt>
                <c:pt idx="295">
                  <c:v>0.99706006494646271</c:v>
                </c:pt>
                <c:pt idx="296">
                  <c:v>0.9972879490448987</c:v>
                </c:pt>
                <c:pt idx="297">
                  <c:v>0.99749955601753049</c:v>
                </c:pt>
                <c:pt idx="298">
                  <c:v>0.99769593042055826</c:v>
                </c:pt>
                <c:pt idx="299">
                  <c:v>0.99787805938005891</c:v>
                </c:pt>
                <c:pt idx="300">
                  <c:v>0.998046875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016768"/>
        <c:axId val="26069632"/>
      </c:lineChart>
      <c:catAx>
        <c:axId val="2601676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6069632"/>
        <c:crossesAt val="-0.2"/>
        <c:auto val="1"/>
        <c:lblAlgn val="ctr"/>
        <c:lblOffset val="100"/>
        <c:noMultiLvlLbl val="0"/>
      </c:catAx>
      <c:valAx>
        <c:axId val="26069632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601676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CCFEE-75C0-4E7A-A46C-CCE7591BF39F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53EBE-E6EA-4BA5-BD09-B3F92D4267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85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err="1" smtClean="0"/>
              <a:t>Poleward</a:t>
            </a:r>
            <a:r>
              <a:rPr lang="en-US" altLang="zh-TW" sz="1200" dirty="0" smtClean="0"/>
              <a:t> of 20 ° N is excluded because tropical </a:t>
            </a:r>
            <a:r>
              <a:rPr lang="en-US" altLang="zh-TW" sz="1200" dirty="0" err="1" smtClean="0"/>
              <a:t>cyclogenesis</a:t>
            </a:r>
            <a:r>
              <a:rPr lang="en-US" altLang="zh-TW" sz="1200" dirty="0" smtClean="0"/>
              <a:t> in those regions is more likely to be associated with tropical transition (Davis and </a:t>
            </a:r>
            <a:r>
              <a:rPr lang="en-US" altLang="zh-TW" sz="1200" dirty="0" err="1" smtClean="0"/>
              <a:t>Bosart</a:t>
            </a:r>
            <a:r>
              <a:rPr lang="en-US" altLang="zh-TW" sz="1200" dirty="0" smtClean="0"/>
              <a:t> 2001) and upper-level troughs (Sadler 1976) than with equatorial waves.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42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145</a:t>
            </a:r>
            <a:r>
              <a:rPr lang="zh-TW" altLang="en-US" dirty="0" smtClean="0"/>
              <a:t>個</a:t>
            </a:r>
            <a:r>
              <a:rPr lang="en-US" altLang="zh-TW" dirty="0" smtClean="0"/>
              <a:t>TC</a:t>
            </a:r>
            <a:r>
              <a:rPr lang="zh-TW" altLang="en-US" dirty="0" smtClean="0"/>
              <a:t>中只有</a:t>
            </a:r>
            <a:r>
              <a:rPr lang="en-US" altLang="zh-TW" dirty="0" smtClean="0"/>
              <a:t>18</a:t>
            </a:r>
            <a:r>
              <a:rPr lang="zh-TW" altLang="en-US" dirty="0" smtClean="0"/>
              <a:t>個跟三個以上</a:t>
            </a:r>
            <a:r>
              <a:rPr lang="en-US" altLang="zh-TW" dirty="0" smtClean="0"/>
              <a:t>wave</a:t>
            </a:r>
            <a:r>
              <a:rPr lang="zh-TW" altLang="en-US" dirty="0" smtClean="0"/>
              <a:t>有關，沒有任何</a:t>
            </a:r>
            <a:r>
              <a:rPr lang="en-US" altLang="zh-TW" dirty="0" smtClean="0"/>
              <a:t>TC</a:t>
            </a:r>
            <a:r>
              <a:rPr lang="zh-TW" altLang="en-US" dirty="0" smtClean="0"/>
              <a:t>跟五個</a:t>
            </a:r>
            <a:r>
              <a:rPr lang="en-US" altLang="zh-TW" dirty="0" smtClean="0"/>
              <a:t>wave</a:t>
            </a:r>
            <a:r>
              <a:rPr lang="zh-TW" altLang="en-US" dirty="0" smtClean="0"/>
              <a:t>都有關</a:t>
            </a:r>
            <a:endParaRPr lang="en-US" altLang="zh-TW" dirty="0" smtClean="0"/>
          </a:p>
          <a:p>
            <a:r>
              <a:rPr lang="zh-TW" altLang="en-US" dirty="0" smtClean="0"/>
              <a:t>超過</a:t>
            </a:r>
            <a:r>
              <a:rPr lang="en-US" altLang="zh-TW" dirty="0" smtClean="0"/>
              <a:t>2/3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 </a:t>
            </a:r>
            <a:r>
              <a:rPr lang="en-US" altLang="zh-TW" dirty="0" smtClean="0"/>
              <a:t>(99/145)</a:t>
            </a:r>
            <a:r>
              <a:rPr lang="zh-TW" altLang="en-US" dirty="0" smtClean="0"/>
              <a:t> 跟一個或兩個</a:t>
            </a:r>
            <a:r>
              <a:rPr lang="en-US" altLang="zh-TW" dirty="0" smtClean="0"/>
              <a:t>wave</a:t>
            </a:r>
            <a:r>
              <a:rPr lang="zh-TW" altLang="en-US" dirty="0" smtClean="0"/>
              <a:t>有關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下圖 超過兩個</a:t>
            </a:r>
            <a:r>
              <a:rPr lang="en-US" altLang="zh-TW" dirty="0" smtClean="0"/>
              <a:t>wave</a:t>
            </a:r>
            <a:r>
              <a:rPr lang="zh-TW" altLang="en-US" dirty="0" smtClean="0"/>
              <a:t>有關的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個數都會算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649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這些</a:t>
            </a:r>
            <a:r>
              <a:rPr lang="en-US" altLang="zh-TW" dirty="0" smtClean="0"/>
              <a:t>wave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variance</a:t>
            </a:r>
            <a:r>
              <a:rPr lang="zh-TW" altLang="en-US" dirty="0" smtClean="0"/>
              <a:t>沒有往西北延伸，主要是因為西北方跟</a:t>
            </a:r>
            <a:r>
              <a:rPr lang="en-US" altLang="zh-TW" dirty="0" smtClean="0"/>
              <a:t>TC</a:t>
            </a:r>
            <a:r>
              <a:rPr lang="zh-TW" altLang="en-US" dirty="0" smtClean="0"/>
              <a:t>有關的訊號被移除了</a:t>
            </a:r>
            <a:endParaRPr lang="en-US" altLang="zh-TW" dirty="0" smtClean="0"/>
          </a:p>
          <a:p>
            <a:r>
              <a:rPr lang="en-US" altLang="zh-TW" dirty="0" smtClean="0"/>
              <a:t>TD</a:t>
            </a:r>
            <a:r>
              <a:rPr lang="zh-TW" altLang="en-US" dirty="0" smtClean="0"/>
              <a:t> 跟</a:t>
            </a:r>
            <a:r>
              <a:rPr lang="en-US" altLang="zh-TW" dirty="0" smtClean="0"/>
              <a:t>ER</a:t>
            </a:r>
            <a:r>
              <a:rPr lang="zh-TW" altLang="en-US" dirty="0" smtClean="0"/>
              <a:t>的分布跟之前</a:t>
            </a:r>
            <a:r>
              <a:rPr lang="en-US" altLang="zh-TW" dirty="0" smtClean="0"/>
              <a:t>total</a:t>
            </a:r>
            <a:r>
              <a:rPr lang="zh-TW" altLang="en-US" dirty="0" smtClean="0"/>
              <a:t>場的分布類似</a:t>
            </a:r>
            <a:endParaRPr lang="en-US" altLang="zh-TW" dirty="0" smtClean="0"/>
          </a:p>
          <a:p>
            <a:r>
              <a:rPr lang="en-US" altLang="zh-TW" dirty="0" smtClean="0"/>
              <a:t>MRG</a:t>
            </a:r>
            <a:r>
              <a:rPr lang="zh-TW" altLang="en-US" dirty="0" smtClean="0"/>
              <a:t>主要在中太平洋，這跟</a:t>
            </a:r>
            <a:r>
              <a:rPr lang="en-US" altLang="zh-TW" dirty="0" smtClean="0"/>
              <a:t>MRG</a:t>
            </a:r>
            <a:r>
              <a:rPr lang="zh-TW" altLang="en-US" dirty="0" smtClean="0"/>
              <a:t>會轉換成</a:t>
            </a:r>
            <a:r>
              <a:rPr lang="en-US" altLang="zh-TW" dirty="0" smtClean="0"/>
              <a:t>TD</a:t>
            </a:r>
            <a:r>
              <a:rPr lang="zh-TW" altLang="en-US" dirty="0" smtClean="0"/>
              <a:t>的研究結果吻合</a:t>
            </a:r>
            <a:endParaRPr lang="en-US" altLang="zh-TW" dirty="0" smtClean="0"/>
          </a:p>
          <a:p>
            <a:r>
              <a:rPr lang="en-US" altLang="zh-TW" dirty="0" smtClean="0"/>
              <a:t>MJO</a:t>
            </a:r>
            <a:r>
              <a:rPr lang="zh-TW" altLang="en-US" dirty="0" smtClean="0"/>
              <a:t>集中在赤道附近，訊號大約到換日線，也跟觀測結果一致</a:t>
            </a:r>
            <a:endParaRPr lang="en-US" altLang="zh-TW" dirty="0" smtClean="0"/>
          </a:p>
          <a:p>
            <a:r>
              <a:rPr lang="en-US" altLang="zh-TW" dirty="0" smtClean="0"/>
              <a:t>Kelvin</a:t>
            </a:r>
            <a:r>
              <a:rPr lang="zh-TW" altLang="en-US" dirty="0" smtClean="0"/>
              <a:t>則從中太平洋開始訊號增強，也跟前人研究一致，</a:t>
            </a:r>
            <a:r>
              <a:rPr lang="en-US" altLang="zh-TW" dirty="0" smtClean="0"/>
              <a:t>MJO</a:t>
            </a:r>
            <a:r>
              <a:rPr lang="zh-TW" altLang="en-US" dirty="0" smtClean="0"/>
              <a:t>傳到換日線後轉為</a:t>
            </a:r>
            <a:r>
              <a:rPr lang="en-US" altLang="zh-TW" dirty="0" smtClean="0"/>
              <a:t>Kelvin</a:t>
            </a:r>
            <a:r>
              <a:rPr lang="zh-TW" altLang="en-US" dirty="0" smtClean="0"/>
              <a:t>繼續傳遞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跟</a:t>
            </a:r>
            <a:r>
              <a:rPr lang="en-US" altLang="zh-TW" dirty="0" smtClean="0"/>
              <a:t>MRG</a:t>
            </a:r>
            <a:r>
              <a:rPr lang="zh-TW" altLang="en-US" dirty="0" smtClean="0"/>
              <a:t>有關的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生成較靠近赤道，全部平均的緯度是</a:t>
            </a:r>
            <a:r>
              <a:rPr lang="en-US" altLang="zh-TW" dirty="0" smtClean="0"/>
              <a:t>13.4N</a:t>
            </a:r>
            <a:r>
              <a:rPr lang="zh-TW" altLang="en-US" dirty="0" smtClean="0"/>
              <a:t>，而</a:t>
            </a:r>
            <a:r>
              <a:rPr lang="en-US" altLang="zh-TW" dirty="0" smtClean="0"/>
              <a:t>MRG</a:t>
            </a:r>
            <a:r>
              <a:rPr lang="zh-TW" altLang="en-US" dirty="0" smtClean="0"/>
              <a:t>有關的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生成緯度則是</a:t>
            </a:r>
            <a:r>
              <a:rPr lang="en-US" altLang="zh-TW" dirty="0" smtClean="0"/>
              <a:t>11.8N</a:t>
            </a:r>
            <a:r>
              <a:rPr lang="zh-TW" altLang="en-US" dirty="0" smtClean="0"/>
              <a:t>，而</a:t>
            </a:r>
            <a:r>
              <a:rPr lang="en-US" altLang="zh-TW" dirty="0" smtClean="0"/>
              <a:t>MJO</a:t>
            </a:r>
            <a:r>
              <a:rPr lang="zh-TW" altLang="en-US" dirty="0" smtClean="0"/>
              <a:t>有關的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緯度是</a:t>
            </a:r>
            <a:r>
              <a:rPr lang="en-US" altLang="zh-TW" dirty="0" smtClean="0"/>
              <a:t>10.4N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無解釋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沒</a:t>
            </a:r>
            <a:r>
              <a:rPr lang="en-US" altLang="zh-TW" dirty="0" smtClean="0"/>
              <a:t>wave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只有一個生成在</a:t>
            </a:r>
            <a:r>
              <a:rPr lang="en-US" altLang="zh-TW" dirty="0" smtClean="0"/>
              <a:t>10N</a:t>
            </a:r>
            <a:r>
              <a:rPr lang="zh-TW" altLang="en-US" dirty="0" smtClean="0"/>
              <a:t>以內，且平均生成位置為</a:t>
            </a:r>
            <a:r>
              <a:rPr lang="en-US" altLang="zh-TW" dirty="0" smtClean="0"/>
              <a:t>15.4N</a:t>
            </a:r>
            <a:r>
              <a:rPr lang="zh-TW" altLang="en-US" dirty="0" smtClean="0"/>
              <a:t>，表示赤道波動主要在靠近赤道的區域影響氣旋生成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21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MJO is known to influence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cyclogenesis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modulating low-level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vorticity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(Hall et al. 2001), low-level convergence (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Liebmann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1994), vertical wind shear (Maloney and Hartmann 2000), and midlevel relative humidity (Camargo et al. 2009). The MJO also affects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cyclogenesis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modulating the amplitudes of higher-frequency waves (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Nakazawa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1988;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Aiyyer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Molinari 2003). 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influence of tropical cyclones on the equatorial wave spectrum is generally small.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62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Total spectrum is followed by Wheeler and </a:t>
            </a:r>
            <a:r>
              <a:rPr lang="en-US" altLang="zh-TW" dirty="0" err="1" smtClean="0"/>
              <a:t>Kiladis</a:t>
            </a:r>
            <a:r>
              <a:rPr lang="en-US" altLang="zh-TW" baseline="0" dirty="0" smtClean="0"/>
              <a:t> 1999</a:t>
            </a:r>
          </a:p>
          <a:p>
            <a:r>
              <a:rPr lang="en-US" altLang="zh-TW" baseline="0" dirty="0" smtClean="0"/>
              <a:t>Red noise is followed by Roundy and Frank 2004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52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左</a:t>
            </a:r>
            <a:endParaRPr lang="en-US" altLang="zh-TW" dirty="0" smtClean="0"/>
          </a:p>
          <a:p>
            <a:r>
              <a:rPr lang="zh-TW" altLang="en-US" dirty="0" smtClean="0"/>
              <a:t>波動對應的降雨場很弱 大約</a:t>
            </a:r>
            <a:r>
              <a:rPr lang="en-US" altLang="zh-TW" dirty="0" smtClean="0"/>
              <a:t>8-16mm/day</a:t>
            </a:r>
          </a:p>
          <a:p>
            <a:r>
              <a:rPr lang="zh-TW" altLang="en-US" dirty="0" smtClean="0"/>
              <a:t>不過在生成中心，降雨達到</a:t>
            </a:r>
            <a:r>
              <a:rPr lang="en-US" altLang="zh-TW" dirty="0" smtClean="0"/>
              <a:t>89mm/day</a:t>
            </a:r>
          </a:p>
          <a:p>
            <a:r>
              <a:rPr lang="zh-TW" altLang="en-US" dirty="0" smtClean="0"/>
              <a:t>右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只留下生成中心達到</a:t>
            </a:r>
            <a:r>
              <a:rPr lang="en-US" altLang="zh-TW" dirty="0" smtClean="0"/>
              <a:t>89mm/day</a:t>
            </a:r>
            <a:r>
              <a:rPr lang="zh-TW" altLang="en-US" dirty="0" smtClean="0"/>
              <a:t>的最大降雨量，再濾波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這固定的降雨應該不跟任何赤道波動有關，但除了</a:t>
            </a:r>
            <a:r>
              <a:rPr lang="en-US" altLang="zh-TW" dirty="0" smtClean="0"/>
              <a:t>MJO</a:t>
            </a:r>
            <a:r>
              <a:rPr lang="zh-TW" altLang="en-US" dirty="0" smtClean="0"/>
              <a:t>，其他波動都可以濾出訊號，而且</a:t>
            </a:r>
            <a:r>
              <a:rPr lang="en-US" altLang="zh-TW" dirty="0" smtClean="0"/>
              <a:t>pattern</a:t>
            </a:r>
            <a:r>
              <a:rPr lang="zh-TW" altLang="en-US" dirty="0" smtClean="0"/>
              <a:t>相似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尤其</a:t>
            </a:r>
            <a:r>
              <a:rPr lang="en-US" altLang="zh-TW" dirty="0" smtClean="0"/>
              <a:t>MRG</a:t>
            </a:r>
            <a:r>
              <a:rPr lang="zh-TW" altLang="en-US" dirty="0" smtClean="0"/>
              <a:t>跟</a:t>
            </a:r>
            <a:r>
              <a:rPr lang="en-US" altLang="zh-TW" dirty="0" smtClean="0"/>
              <a:t>TD</a:t>
            </a:r>
            <a:r>
              <a:rPr lang="zh-TW" altLang="en-US" dirty="0" smtClean="0"/>
              <a:t>不只在中心有投影的訊號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9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氣候場是取</a:t>
            </a:r>
            <a:r>
              <a:rPr lang="en-US" altLang="zh-TW" dirty="0" smtClean="0"/>
              <a:t>annual</a:t>
            </a:r>
            <a:r>
              <a:rPr lang="zh-TW" altLang="en-US" dirty="0" smtClean="0"/>
              <a:t> </a:t>
            </a:r>
            <a:r>
              <a:rPr lang="en-US" altLang="zh-TW" dirty="0" smtClean="0"/>
              <a:t>cycle</a:t>
            </a:r>
            <a:r>
              <a:rPr lang="zh-TW" altLang="en-US" dirty="0" smtClean="0"/>
              <a:t>的前四個</a:t>
            </a:r>
            <a:r>
              <a:rPr lang="en-US" altLang="zh-TW" dirty="0" smtClean="0"/>
              <a:t>harmonics</a:t>
            </a:r>
          </a:p>
          <a:p>
            <a:r>
              <a:rPr lang="zh-TW" altLang="en-US" dirty="0" smtClean="0"/>
              <a:t>真實降水跟氣候場的差值乘上權重</a:t>
            </a:r>
            <a:endParaRPr lang="en-US" altLang="zh-TW" dirty="0" smtClean="0"/>
          </a:p>
          <a:p>
            <a:r>
              <a:rPr lang="en-US" altLang="zh-TW" dirty="0" smtClean="0"/>
              <a:t>r=0 </a:t>
            </a:r>
            <a:r>
              <a:rPr lang="zh-TW" altLang="en-US" dirty="0" smtClean="0"/>
              <a:t>所有超過氣候場的降水都被移除，移除的部分隨著半徑增加而減少</a:t>
            </a:r>
            <a:endParaRPr lang="en-US" altLang="zh-TW" dirty="0" smtClean="0"/>
          </a:p>
          <a:p>
            <a:r>
              <a:rPr lang="zh-TW" altLang="en-US" dirty="0" smtClean="0"/>
              <a:t>超過</a:t>
            </a:r>
            <a:r>
              <a:rPr lang="en-US" altLang="zh-TW" dirty="0" smtClean="0"/>
              <a:t>3R</a:t>
            </a:r>
            <a:r>
              <a:rPr lang="zh-TW" altLang="en-US" dirty="0" smtClean="0"/>
              <a:t> </a:t>
            </a:r>
            <a:r>
              <a:rPr lang="en-US" altLang="zh-TW" dirty="0" smtClean="0"/>
              <a:t>(&gt;1500km)</a:t>
            </a:r>
            <a:r>
              <a:rPr lang="zh-TW" altLang="en-US" dirty="0" smtClean="0"/>
              <a:t>後就沒有移除了</a:t>
            </a:r>
            <a:endParaRPr lang="en-US" altLang="zh-TW" dirty="0" smtClean="0"/>
          </a:p>
          <a:p>
            <a:r>
              <a:rPr lang="zh-TW" altLang="en-US" dirty="0" smtClean="0"/>
              <a:t>所有超過</a:t>
            </a:r>
            <a:r>
              <a:rPr lang="en-US" altLang="zh-TW" dirty="0" smtClean="0"/>
              <a:t>13m/s(25knots)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TC</a:t>
            </a:r>
            <a:r>
              <a:rPr lang="zh-TW" altLang="en-US" dirty="0" smtClean="0"/>
              <a:t>都移除，不只是生成時刻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28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zh-TW" altLang="en-US" dirty="0" smtClean="0"/>
              <a:t>原始降雨場的暖季平均跟</a:t>
            </a:r>
            <a:r>
              <a:rPr lang="en-US" altLang="zh-TW" dirty="0" smtClean="0"/>
              <a:t>variance</a:t>
            </a:r>
            <a:r>
              <a:rPr lang="zh-TW" altLang="en-US" dirty="0" smtClean="0"/>
              <a:t>，都從中太平洋</a:t>
            </a:r>
            <a:r>
              <a:rPr lang="en-US" altLang="zh-TW" dirty="0" smtClean="0"/>
              <a:t>ITCZ</a:t>
            </a:r>
            <a:r>
              <a:rPr lang="zh-TW" altLang="en-US" dirty="0" smtClean="0"/>
              <a:t>往西北延伸，</a:t>
            </a:r>
            <a:r>
              <a:rPr lang="en-US" altLang="zh-TW" dirty="0" smtClean="0"/>
              <a:t>TY</a:t>
            </a:r>
            <a:r>
              <a:rPr lang="zh-TW" altLang="en-US" dirty="0" smtClean="0"/>
              <a:t>都在這個區域跟其北邊生成</a:t>
            </a:r>
            <a:endParaRPr lang="en-US" altLang="zh-TW" dirty="0" smtClean="0"/>
          </a:p>
          <a:p>
            <a:r>
              <a:rPr lang="en-US" altLang="zh-TW" dirty="0" smtClean="0"/>
              <a:t>b TC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mean</a:t>
            </a:r>
            <a:r>
              <a:rPr lang="zh-TW" altLang="en-US" dirty="0" smtClean="0"/>
              <a:t>跟</a:t>
            </a:r>
            <a:r>
              <a:rPr lang="en-US" altLang="zh-TW" dirty="0" smtClean="0"/>
              <a:t>variance</a:t>
            </a:r>
            <a:r>
              <a:rPr lang="zh-TW" altLang="en-US" dirty="0" smtClean="0"/>
              <a:t>分布很像，除了</a:t>
            </a:r>
            <a:r>
              <a:rPr lang="en-US" altLang="zh-TW" dirty="0" smtClean="0"/>
              <a:t>variance</a:t>
            </a:r>
            <a:r>
              <a:rPr lang="zh-TW" altLang="en-US" dirty="0" smtClean="0"/>
              <a:t>在菲律賓東邊較小，主要顯示</a:t>
            </a:r>
            <a:r>
              <a:rPr lang="en-US" altLang="zh-TW" dirty="0" smtClean="0"/>
              <a:t>TC</a:t>
            </a:r>
            <a:r>
              <a:rPr lang="zh-TW" altLang="en-US" dirty="0" smtClean="0"/>
              <a:t>造成的對流降水從</a:t>
            </a:r>
            <a:r>
              <a:rPr lang="en-US" altLang="zh-TW" dirty="0" smtClean="0"/>
              <a:t>ITCZ</a:t>
            </a:r>
            <a:r>
              <a:rPr lang="zh-TW" altLang="en-US" dirty="0" smtClean="0"/>
              <a:t>往西北延伸</a:t>
            </a:r>
            <a:endParaRPr lang="en-US" altLang="zh-TW" dirty="0" smtClean="0"/>
          </a:p>
          <a:p>
            <a:r>
              <a:rPr lang="en-US" altLang="zh-TW" dirty="0" smtClean="0"/>
              <a:t>c</a:t>
            </a:r>
            <a:r>
              <a:rPr lang="zh-TW" altLang="en-US" dirty="0" smtClean="0"/>
              <a:t> 移除場 </a:t>
            </a:r>
            <a:endParaRPr lang="en-US" altLang="zh-TW" dirty="0" smtClean="0"/>
          </a:p>
          <a:p>
            <a:r>
              <a:rPr lang="en-US" altLang="zh-TW" dirty="0" smtClean="0"/>
              <a:t>d TC/total </a:t>
            </a:r>
            <a:r>
              <a:rPr lang="zh-TW" altLang="en-US" dirty="0" smtClean="0"/>
              <a:t>在西北這個區域，平均降雨</a:t>
            </a:r>
            <a:r>
              <a:rPr lang="en-US" altLang="zh-TW" dirty="0" smtClean="0"/>
              <a:t>TC</a:t>
            </a:r>
            <a:r>
              <a:rPr lang="zh-TW" altLang="en-US" dirty="0" smtClean="0"/>
              <a:t>占了</a:t>
            </a:r>
            <a:r>
              <a:rPr lang="en-US" altLang="zh-TW" dirty="0" smtClean="0"/>
              <a:t>20%</a:t>
            </a:r>
            <a:r>
              <a:rPr lang="zh-TW" altLang="en-US" dirty="0" smtClean="0"/>
              <a:t>，</a:t>
            </a:r>
            <a:r>
              <a:rPr lang="en-US" altLang="zh-TW" dirty="0" smtClean="0"/>
              <a:t>variance</a:t>
            </a:r>
            <a:r>
              <a:rPr lang="zh-TW" altLang="en-US" dirty="0" smtClean="0"/>
              <a:t>則可以達到</a:t>
            </a:r>
            <a:r>
              <a:rPr lang="en-US" altLang="zh-TW" dirty="0" smtClean="0"/>
              <a:t>50%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48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</a:t>
            </a:r>
            <a:r>
              <a:rPr lang="en-US" altLang="zh-TW" dirty="0" smtClean="0"/>
              <a:t>R</a:t>
            </a:r>
            <a:r>
              <a:rPr lang="zh-TW" altLang="en-US" dirty="0" smtClean="0"/>
              <a:t>增加兩倍，即</a:t>
            </a:r>
            <a:r>
              <a:rPr lang="en-US" altLang="zh-TW" dirty="0" smtClean="0"/>
              <a:t>1500km</a:t>
            </a:r>
            <a:r>
              <a:rPr lang="zh-TW" altLang="en-US" dirty="0" smtClean="0"/>
              <a:t>，則</a:t>
            </a:r>
            <a:r>
              <a:rPr lang="en-US" altLang="zh-TW" dirty="0" smtClean="0"/>
              <a:t>TC</a:t>
            </a:r>
            <a:r>
              <a:rPr lang="zh-TW" altLang="en-US" dirty="0" smtClean="0"/>
              <a:t>占的</a:t>
            </a:r>
            <a:r>
              <a:rPr lang="en-US" altLang="zh-TW" dirty="0" smtClean="0"/>
              <a:t>%</a:t>
            </a:r>
            <a:r>
              <a:rPr lang="zh-TW" altLang="en-US" dirty="0" smtClean="0"/>
              <a:t>最多可達</a:t>
            </a:r>
            <a:r>
              <a:rPr lang="en-US" altLang="zh-TW" dirty="0" smtClean="0"/>
              <a:t>34%</a:t>
            </a:r>
          </a:p>
          <a:p>
            <a:r>
              <a:rPr lang="zh-TW" altLang="en-US" dirty="0" smtClean="0"/>
              <a:t>所以他們的結論是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90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81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左圖   整個</a:t>
            </a:r>
            <a:r>
              <a:rPr lang="en-US" altLang="zh-TW" dirty="0" smtClean="0"/>
              <a:t>WNP</a:t>
            </a:r>
            <a:r>
              <a:rPr lang="zh-TW" altLang="en-US" dirty="0" smtClean="0"/>
              <a:t>只有</a:t>
            </a:r>
            <a:r>
              <a:rPr lang="en-US" altLang="zh-TW" dirty="0" smtClean="0"/>
              <a:t>145</a:t>
            </a:r>
            <a:r>
              <a:rPr lang="zh-TW" altLang="en-US" dirty="0" smtClean="0"/>
              <a:t>個</a:t>
            </a:r>
            <a:r>
              <a:rPr lang="en-US" altLang="zh-TW" dirty="0" smtClean="0"/>
              <a:t>TC</a:t>
            </a:r>
            <a:r>
              <a:rPr lang="zh-TW" altLang="en-US" dirty="0" smtClean="0"/>
              <a:t>生成，所以基本上圖是顯示沒生成的點，超過</a:t>
            </a:r>
            <a:r>
              <a:rPr lang="en-US" altLang="zh-TW" dirty="0" smtClean="0"/>
              <a:t>6</a:t>
            </a:r>
            <a:r>
              <a:rPr lang="zh-TW" altLang="en-US" dirty="0" smtClean="0"/>
              <a:t> </a:t>
            </a:r>
            <a:r>
              <a:rPr lang="en-US" altLang="zh-TW" dirty="0" smtClean="0"/>
              <a:t>mm/day</a:t>
            </a:r>
            <a:r>
              <a:rPr lang="zh-TW" altLang="en-US" dirty="0" smtClean="0"/>
              <a:t>所有的波都只剩下不到</a:t>
            </a:r>
            <a:r>
              <a:rPr lang="en-US" altLang="zh-TW" dirty="0" smtClean="0"/>
              <a:t>4%</a:t>
            </a:r>
            <a:r>
              <a:rPr lang="zh-TW" altLang="en-US" dirty="0" smtClean="0"/>
              <a:t>的資料了</a:t>
            </a:r>
            <a:endParaRPr lang="en-US" altLang="zh-TW" dirty="0" smtClean="0"/>
          </a:p>
          <a:p>
            <a:r>
              <a:rPr lang="zh-TW" altLang="en-US" dirty="0" smtClean="0"/>
              <a:t>右圖   </a:t>
            </a:r>
            <a:r>
              <a:rPr lang="en-US" altLang="zh-TW" dirty="0" smtClean="0"/>
              <a:t>145</a:t>
            </a:r>
            <a:r>
              <a:rPr lang="zh-TW" altLang="en-US" dirty="0" smtClean="0"/>
              <a:t>個</a:t>
            </a:r>
            <a:r>
              <a:rPr lang="en-US" altLang="zh-TW" dirty="0" smtClean="0"/>
              <a:t>TC</a:t>
            </a:r>
            <a:r>
              <a:rPr lang="zh-TW" altLang="en-US" dirty="0" smtClean="0"/>
              <a:t>的</a:t>
            </a:r>
            <a:r>
              <a:rPr lang="en-US" altLang="zh-TW" dirty="0" smtClean="0"/>
              <a:t>%</a:t>
            </a:r>
            <a:r>
              <a:rPr lang="zh-TW" altLang="en-US" dirty="0" smtClean="0"/>
              <a:t>，</a:t>
            </a:r>
            <a:r>
              <a:rPr lang="en-US" altLang="zh-TW" dirty="0" smtClean="0"/>
              <a:t>%</a:t>
            </a:r>
            <a:r>
              <a:rPr lang="zh-TW" altLang="en-US" dirty="0" smtClean="0"/>
              <a:t>和可以超過</a:t>
            </a:r>
            <a:r>
              <a:rPr lang="en-US" altLang="zh-TW" dirty="0" smtClean="0"/>
              <a:t>100%</a:t>
            </a:r>
            <a:r>
              <a:rPr lang="zh-TW" altLang="en-US" dirty="0" smtClean="0"/>
              <a:t>是因為</a:t>
            </a:r>
            <a:r>
              <a:rPr lang="en-US" altLang="zh-TW" dirty="0" smtClean="0"/>
              <a:t>TC</a:t>
            </a:r>
            <a:r>
              <a:rPr lang="zh-TW" altLang="en-US" dirty="0" smtClean="0"/>
              <a:t>可能跟一個以上的波動有關</a:t>
            </a:r>
            <a:endParaRPr lang="en-US" altLang="zh-TW" dirty="0" smtClean="0"/>
          </a:p>
          <a:p>
            <a:r>
              <a:rPr lang="en-US" altLang="zh-TW" dirty="0" smtClean="0"/>
              <a:t>0mm TD:79%</a:t>
            </a:r>
            <a:r>
              <a:rPr lang="en-US" altLang="zh-TW" baseline="0" dirty="0" smtClean="0"/>
              <a:t>    others&gt;62%  </a:t>
            </a:r>
            <a:r>
              <a:rPr lang="zh-TW" altLang="en-US" baseline="0" dirty="0" smtClean="0"/>
              <a:t>不過沒生成的點也有大約</a:t>
            </a:r>
            <a:r>
              <a:rPr lang="en-US" altLang="zh-TW" baseline="0" dirty="0" smtClean="0"/>
              <a:t>50%</a:t>
            </a:r>
            <a:r>
              <a:rPr lang="zh-TW" altLang="en-US" baseline="0" dirty="0" smtClean="0"/>
              <a:t> 而且每個</a:t>
            </a:r>
            <a:r>
              <a:rPr lang="en-US" altLang="zh-TW" baseline="0" dirty="0" smtClean="0"/>
              <a:t>TC</a:t>
            </a:r>
            <a:r>
              <a:rPr lang="zh-TW" altLang="en-US" baseline="0" dirty="0" smtClean="0"/>
              <a:t>都跟至少一個</a:t>
            </a:r>
            <a:r>
              <a:rPr lang="en-US" altLang="zh-TW" baseline="0" dirty="0" smtClean="0"/>
              <a:t>wave</a:t>
            </a:r>
            <a:r>
              <a:rPr lang="zh-TW" altLang="en-US" baseline="0" dirty="0" smtClean="0"/>
              <a:t>有關 其中</a:t>
            </a:r>
            <a:r>
              <a:rPr lang="en-US" altLang="zh-TW" baseline="0" dirty="0" smtClean="0"/>
              <a:t>16%</a:t>
            </a:r>
            <a:r>
              <a:rPr lang="zh-TW" altLang="en-US" baseline="0" dirty="0" smtClean="0"/>
              <a:t>跟全部</a:t>
            </a:r>
            <a:r>
              <a:rPr lang="en-US" altLang="zh-TW" baseline="0" dirty="0" smtClean="0"/>
              <a:t>wave</a:t>
            </a:r>
            <a:r>
              <a:rPr lang="zh-TW" altLang="en-US" baseline="0" dirty="0" smtClean="0"/>
              <a:t>都有關</a:t>
            </a:r>
            <a:r>
              <a:rPr lang="en-US" altLang="zh-TW" baseline="0" dirty="0" smtClean="0"/>
              <a:t>(no figure)</a:t>
            </a:r>
          </a:p>
          <a:p>
            <a:r>
              <a:rPr lang="zh-TW" altLang="en-US" baseline="0" dirty="0" smtClean="0"/>
              <a:t>所以</a:t>
            </a:r>
            <a:r>
              <a:rPr lang="en-US" altLang="zh-TW" baseline="0" dirty="0" smtClean="0"/>
              <a:t>0mm</a:t>
            </a:r>
            <a:r>
              <a:rPr lang="zh-TW" altLang="en-US" baseline="0" dirty="0" smtClean="0"/>
              <a:t>不適合做門檻值</a:t>
            </a:r>
            <a:endParaRPr lang="en-US" altLang="zh-TW" baseline="0" dirty="0" smtClean="0"/>
          </a:p>
          <a:p>
            <a:r>
              <a:rPr lang="en-US" altLang="zh-TW" baseline="0" dirty="0" smtClean="0"/>
              <a:t>6mm</a:t>
            </a:r>
            <a:r>
              <a:rPr lang="zh-TW" altLang="en-US" baseline="0" dirty="0" smtClean="0"/>
              <a:t> 則有</a:t>
            </a:r>
            <a:r>
              <a:rPr lang="en-US" altLang="zh-TW" baseline="0" dirty="0" smtClean="0"/>
              <a:t>68%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TC</a:t>
            </a:r>
            <a:r>
              <a:rPr lang="zh-TW" altLang="en-US" baseline="0" dirty="0" smtClean="0"/>
              <a:t>跟</a:t>
            </a:r>
            <a:r>
              <a:rPr lang="en-US" altLang="zh-TW" baseline="0" dirty="0" smtClean="0"/>
              <a:t>wave</a:t>
            </a:r>
            <a:r>
              <a:rPr lang="zh-TW" altLang="en-US" baseline="0" dirty="0" smtClean="0"/>
              <a:t>無關，</a:t>
            </a:r>
            <a:r>
              <a:rPr lang="en-US" altLang="zh-TW" baseline="0" dirty="0" smtClean="0"/>
              <a:t>TD</a:t>
            </a:r>
            <a:r>
              <a:rPr lang="zh-TW" altLang="en-US" baseline="0" dirty="0" smtClean="0"/>
              <a:t>有</a:t>
            </a:r>
            <a:r>
              <a:rPr lang="en-US" altLang="zh-TW" baseline="0" dirty="0" smtClean="0"/>
              <a:t>19%</a:t>
            </a:r>
            <a:r>
              <a:rPr lang="zh-TW" altLang="en-US" baseline="0" dirty="0" smtClean="0"/>
              <a:t>，但其他</a:t>
            </a:r>
            <a:r>
              <a:rPr lang="en-US" altLang="zh-TW" baseline="0" dirty="0" smtClean="0"/>
              <a:t>wave</a:t>
            </a:r>
            <a:r>
              <a:rPr lang="zh-TW" altLang="en-US" baseline="0" dirty="0" smtClean="0"/>
              <a:t>都不到</a:t>
            </a:r>
            <a:r>
              <a:rPr lang="en-US" altLang="zh-TW" baseline="0" dirty="0" smtClean="0"/>
              <a:t>10%</a:t>
            </a:r>
            <a:r>
              <a:rPr lang="zh-TW" altLang="en-US" baseline="0" dirty="0" smtClean="0"/>
              <a:t>，不符合前人研究的結果</a:t>
            </a:r>
            <a:endParaRPr lang="en-US" altLang="zh-TW" baseline="0" dirty="0" smtClean="0"/>
          </a:p>
          <a:p>
            <a:r>
              <a:rPr lang="zh-TW" altLang="en-US" baseline="0" dirty="0" smtClean="0"/>
              <a:t>如果</a:t>
            </a:r>
            <a:r>
              <a:rPr lang="en-US" altLang="zh-TW" baseline="0" dirty="0" smtClean="0"/>
              <a:t>2-4mm</a:t>
            </a:r>
            <a:r>
              <a:rPr lang="zh-TW" altLang="en-US" baseline="0" dirty="0" smtClean="0"/>
              <a:t>， </a:t>
            </a:r>
            <a:r>
              <a:rPr lang="en-US" altLang="zh-TW" baseline="0" dirty="0" smtClean="0"/>
              <a:t>TD</a:t>
            </a:r>
            <a:r>
              <a:rPr lang="zh-TW" altLang="en-US" baseline="0" dirty="0" smtClean="0"/>
              <a:t>有</a:t>
            </a:r>
            <a:r>
              <a:rPr lang="en-US" altLang="zh-TW" baseline="0" dirty="0" smtClean="0"/>
              <a:t>47%-64%</a:t>
            </a:r>
            <a:r>
              <a:rPr lang="zh-TW" altLang="en-US" baseline="0" dirty="0" smtClean="0"/>
              <a:t>，跟</a:t>
            </a:r>
            <a:r>
              <a:rPr lang="en-US" altLang="zh-TW" baseline="0" dirty="0" smtClean="0"/>
              <a:t>Ritchie and Holland 1999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Fu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et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al.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2007</a:t>
            </a:r>
            <a:r>
              <a:rPr lang="zh-TW" altLang="en-US" baseline="0" dirty="0" smtClean="0"/>
              <a:t>的結果一致，但其他</a:t>
            </a:r>
            <a:r>
              <a:rPr lang="en-US" altLang="zh-TW" baseline="0" dirty="0" smtClean="0"/>
              <a:t>wave</a:t>
            </a:r>
            <a:r>
              <a:rPr lang="zh-TW" altLang="en-US" baseline="0" dirty="0" smtClean="0"/>
              <a:t>有些偏少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998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3EBE-E6EA-4BA5-BD09-B3F92D4267F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35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6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7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18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90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90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28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32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7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74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2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96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1548-1D6D-40AF-AC82-A28959459B9A}" type="datetimeFigureOut">
              <a:rPr lang="zh-TW" altLang="en-US" smtClean="0"/>
              <a:t>2013/12/17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6BFE-1780-4C09-8655-A687746297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53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77961" y="2351894"/>
            <a:ext cx="818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Attributing </a:t>
            </a:r>
            <a:r>
              <a:rPr lang="en-US" altLang="zh-TW" sz="2800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tropical </a:t>
            </a:r>
            <a:r>
              <a:rPr lang="en-US" altLang="zh-TW" sz="2800" b="1" dirty="0" err="1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cyclogenesis</a:t>
            </a:r>
            <a:r>
              <a:rPr lang="en-US" altLang="zh-TW" sz="2800" b="1" dirty="0">
                <a:solidFill>
                  <a:srgbClr val="0070C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to equatorial waves in the western North Pacific </a:t>
            </a:r>
            <a:endParaRPr lang="zh-TW" altLang="en-US" sz="2800" b="1" dirty="0">
              <a:solidFill>
                <a:srgbClr val="0070C0"/>
              </a:solidFill>
              <a:latin typeface="Malgun Gothic" panose="020B0503020000020004" pitchFamily="34" charset="-127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21822" y="377783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Lin </a:t>
            </a:r>
            <a:r>
              <a:rPr lang="en-US" altLang="zh-TW" dirty="0" err="1" smtClean="0">
                <a:solidFill>
                  <a:srgbClr val="00B0F0"/>
                </a:solidFill>
              </a:rPr>
              <a:t>Ching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00B0F0"/>
                </a:solidFill>
              </a:rPr>
              <a:t>2013/12/17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7961" y="5657671"/>
            <a:ext cx="8188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269875" algn="just">
              <a:tabLst>
                <a:tab pos="7713663" algn="l"/>
              </a:tabLst>
            </a:pPr>
            <a:r>
              <a:rPr lang="en-US" altLang="zh-TW" dirty="0" err="1">
                <a:solidFill>
                  <a:srgbClr val="0000FF"/>
                </a:solidFill>
              </a:rPr>
              <a:t>Schreck</a:t>
            </a:r>
            <a:r>
              <a:rPr lang="en-US" altLang="zh-TW" dirty="0"/>
              <a:t>, C.J. III, J. </a:t>
            </a:r>
            <a:r>
              <a:rPr lang="en-US" altLang="zh-TW" dirty="0">
                <a:solidFill>
                  <a:srgbClr val="00B050"/>
                </a:solidFill>
              </a:rPr>
              <a:t>Molinari</a:t>
            </a:r>
            <a:r>
              <a:rPr lang="en-US" altLang="zh-TW" dirty="0"/>
              <a:t>, and K.I. </a:t>
            </a:r>
            <a:r>
              <a:rPr lang="en-US" altLang="zh-TW" dirty="0">
                <a:solidFill>
                  <a:srgbClr val="00B050"/>
                </a:solidFill>
              </a:rPr>
              <a:t>Mohr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0000FF"/>
                </a:solidFill>
              </a:rPr>
              <a:t>2011</a:t>
            </a:r>
            <a:r>
              <a:rPr lang="en-US" altLang="zh-TW" dirty="0"/>
              <a:t>: Attributing tropical </a:t>
            </a:r>
            <a:r>
              <a:rPr lang="en-US" altLang="zh-TW" dirty="0" err="1"/>
              <a:t>cyclogenesis</a:t>
            </a:r>
            <a:r>
              <a:rPr lang="en-US" altLang="zh-TW" dirty="0"/>
              <a:t> to equatorial waves in the western North Pacific. </a:t>
            </a:r>
            <a:r>
              <a:rPr lang="en-US" altLang="zh-TW" i="1" dirty="0"/>
              <a:t>J. Atmos. Sci.</a:t>
            </a:r>
            <a:r>
              <a:rPr lang="en-US" altLang="zh-TW" dirty="0"/>
              <a:t>, </a:t>
            </a:r>
            <a:r>
              <a:rPr lang="en-US" altLang="zh-TW" b="1" dirty="0"/>
              <a:t>68</a:t>
            </a:r>
            <a:r>
              <a:rPr lang="en-US" altLang="zh-TW" dirty="0"/>
              <a:t>, 195-209. </a:t>
            </a:r>
          </a:p>
        </p:txBody>
      </p:sp>
    </p:spTree>
    <p:extLst>
      <p:ext uri="{BB962C8B-B14F-4D97-AF65-F5344CB8AC3E}">
        <p14:creationId xmlns:p14="http://schemas.microsoft.com/office/powerpoint/2010/main" val="7929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04" y="1066089"/>
            <a:ext cx="8151591" cy="391974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24499" y="481314"/>
            <a:ext cx="259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B050"/>
                </a:solidFill>
              </a:rPr>
              <a:t>percentage of all warm season WNP data points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276802" y="81204"/>
            <a:ext cx="259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Threshold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87490" y="604425"/>
            <a:ext cx="181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B050"/>
                </a:solidFill>
              </a:rPr>
              <a:t>percentage of TCs</a:t>
            </a:r>
          </a:p>
        </p:txBody>
      </p:sp>
      <p:sp>
        <p:nvSpPr>
          <p:cNvPr id="11" name="矩形 10"/>
          <p:cNvSpPr/>
          <p:nvPr/>
        </p:nvSpPr>
        <p:spPr>
          <a:xfrm>
            <a:off x="496204" y="5108946"/>
            <a:ext cx="8291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Even </a:t>
            </a:r>
            <a:r>
              <a:rPr lang="en-US" altLang="zh-TW" dirty="0" smtClean="0"/>
              <a:t>those are </a:t>
            </a:r>
            <a:r>
              <a:rPr lang="en-US" altLang="zh-TW" dirty="0"/>
              <a:t>calculated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after removing </a:t>
            </a:r>
            <a:r>
              <a:rPr lang="en-US" altLang="zh-TW" dirty="0"/>
              <a:t>the </a:t>
            </a:r>
            <a:r>
              <a:rPr lang="en-US" altLang="zh-TW" dirty="0" smtClean="0"/>
              <a:t>TC-related </a:t>
            </a:r>
            <a:r>
              <a:rPr lang="en-US" altLang="zh-TW" dirty="0"/>
              <a:t>signals, the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genesis</a:t>
            </a:r>
            <a:r>
              <a:rPr lang="en-US" altLang="zh-TW" dirty="0"/>
              <a:t> points are still </a:t>
            </a:r>
            <a:r>
              <a:rPr lang="en-US" altLang="zh-TW" dirty="0" smtClean="0"/>
              <a:t>associated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greater</a:t>
            </a:r>
            <a:r>
              <a:rPr lang="en-US" altLang="zh-TW" dirty="0"/>
              <a:t> filtered rainfall anomalies than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err="1" smtClean="0">
                <a:solidFill>
                  <a:schemeClr val="accent2">
                    <a:lumMod val="75000"/>
                  </a:schemeClr>
                </a:solidFill>
              </a:rPr>
              <a:t>nongenesis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dirty="0"/>
              <a:t>points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The better thresholds is </a:t>
            </a:r>
            <a:r>
              <a:rPr lang="en-US" altLang="zh-TW" dirty="0" smtClean="0">
                <a:solidFill>
                  <a:srgbClr val="00B0F0"/>
                </a:solidFill>
              </a:rPr>
              <a:t>2 – 4 mm/day</a:t>
            </a:r>
          </a:p>
          <a:p>
            <a:r>
              <a:rPr lang="en-US" altLang="zh-TW" dirty="0" smtClean="0">
                <a:solidFill>
                  <a:srgbClr val="A50021"/>
                </a:solidFill>
              </a:rPr>
              <a:t>3 mm/day threshold is adopted in the following discussion</a:t>
            </a:r>
            <a:endParaRPr lang="zh-TW" alt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681" y="521624"/>
            <a:ext cx="6091478" cy="2929128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07091" y="3639355"/>
            <a:ext cx="8956711" cy="2801787"/>
            <a:chOff x="141448" y="3676647"/>
            <a:chExt cx="8956711" cy="280178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448" y="3676647"/>
              <a:ext cx="2967799" cy="268922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247" y="3676647"/>
              <a:ext cx="2985570" cy="265811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6"/>
            <a:srcRect b="6895"/>
            <a:stretch/>
          </p:blipFill>
          <p:spPr>
            <a:xfrm>
              <a:off x="6094817" y="3676648"/>
              <a:ext cx="3003342" cy="2801786"/>
            </a:xfrm>
            <a:prstGeom prst="rect">
              <a:avLst/>
            </a:prstGeom>
          </p:spPr>
        </p:pic>
      </p:grpSp>
      <p:sp>
        <p:nvSpPr>
          <p:cNvPr id="6" name="文字方塊 5"/>
          <p:cNvSpPr txBox="1"/>
          <p:nvPr/>
        </p:nvSpPr>
        <p:spPr>
          <a:xfrm>
            <a:off x="3644739" y="0"/>
            <a:ext cx="259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B050"/>
                </a:solidFill>
              </a:rPr>
              <a:t>percentage of all warm season WNP data points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50453" y="1400770"/>
            <a:ext cx="236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Sensitivity to the removal method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62702" y="123641"/>
            <a:ext cx="181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B050"/>
                </a:solidFill>
              </a:rPr>
              <a:t>percentage of TCs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759167" y="144693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51%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52814" y="407359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76%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0419" y="6450507"/>
            <a:ext cx="882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the attribution results are not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overly sensitive 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to the details of the tropical cyclone removal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26" y="477757"/>
            <a:ext cx="5784273" cy="21739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111" y="3766654"/>
            <a:ext cx="5727778" cy="19026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29896" y="77647"/>
            <a:ext cx="4934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Number of TCs attributed to each wave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type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9897" y="3058768"/>
            <a:ext cx="5054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Number of TCs attributed to each combination of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zh-TW" alt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accent1">
                    <a:lumMod val="75000"/>
                  </a:schemeClr>
                </a:solidFill>
              </a:rPr>
              <a:t>equatorial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wave types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85021" y="132783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99/145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85020" y="1840863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18/145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61809" y="257737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51%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358471" y="257149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26%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59873" y="258324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29%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61275" y="257149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23%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266543" y="256534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13%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01039" y="476417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50%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01039" y="451884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65%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401039" y="50095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33%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01039" y="52548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42%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5302" y="5849991"/>
            <a:ext cx="8417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Dickinson and Molinari (2002) </a:t>
            </a:r>
            <a:r>
              <a:rPr lang="en-US" altLang="zh-TW" dirty="0" smtClean="0"/>
              <a:t>showed</a:t>
            </a:r>
            <a:r>
              <a:rPr lang="zh-TW" altLang="en-US" dirty="0" smtClean="0"/>
              <a:t> </a:t>
            </a:r>
            <a:r>
              <a:rPr lang="en-US" altLang="zh-TW" dirty="0" smtClean="0"/>
              <a:t>that </a:t>
            </a:r>
            <a:r>
              <a:rPr lang="en-US" altLang="zh-TW" dirty="0"/>
              <a:t>tropical </a:t>
            </a:r>
            <a:r>
              <a:rPr lang="en-US" altLang="zh-TW" dirty="0" err="1"/>
              <a:t>cyclogenesis</a:t>
            </a:r>
            <a:r>
              <a:rPr lang="en-US" altLang="zh-TW" dirty="0"/>
              <a:t> could occur when MRG </a:t>
            </a:r>
            <a:r>
              <a:rPr lang="en-US" altLang="zh-TW" dirty="0" smtClean="0"/>
              <a:t>waves</a:t>
            </a:r>
            <a:r>
              <a:rPr lang="zh-TW" altLang="en-US" dirty="0" smtClean="0"/>
              <a:t> </a:t>
            </a:r>
            <a:r>
              <a:rPr lang="en-US" altLang="zh-TW" dirty="0" smtClean="0"/>
              <a:t>transitioned </a:t>
            </a:r>
            <a:r>
              <a:rPr lang="en-US" altLang="zh-TW" dirty="0"/>
              <a:t>to TD-type structures. These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transitioning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systems </a:t>
            </a:r>
            <a:r>
              <a:rPr lang="en-US" altLang="zh-TW" dirty="0"/>
              <a:t>could explain the relatively large fraction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storms </a:t>
            </a:r>
            <a:r>
              <a:rPr lang="en-US" altLang="zh-TW" dirty="0"/>
              <a:t>attributed to both wave types.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93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53" y="561702"/>
            <a:ext cx="8119292" cy="61727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90400" y="83214"/>
            <a:ext cx="5363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</a:rPr>
              <a:t>Genesis locations for TCs attributed to each wave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86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5760" y="692332"/>
            <a:ext cx="8603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TCs can contribute </a:t>
            </a:r>
            <a:r>
              <a:rPr lang="en-US" altLang="zh-TW" sz="2400" dirty="0"/>
              <a:t>more than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20%</a:t>
            </a:r>
            <a:r>
              <a:rPr lang="en-US" altLang="zh-TW" sz="2400" dirty="0"/>
              <a:t> of the warm-season rainfall and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altLang="zh-TW" sz="2400" dirty="0"/>
              <a:t> of its total variance.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TCs </a:t>
            </a:r>
            <a:r>
              <a:rPr lang="en-US" altLang="zh-TW" sz="2400" dirty="0" smtClean="0"/>
              <a:t>themselves contribute significantly to the </a:t>
            </a:r>
            <a:r>
              <a:rPr lang="en-US" altLang="zh-TW" sz="2400" dirty="0" smtClean="0">
                <a:solidFill>
                  <a:srgbClr val="00B050"/>
                </a:solidFill>
              </a:rPr>
              <a:t>convective variability</a:t>
            </a:r>
            <a:r>
              <a:rPr lang="en-US" altLang="zh-TW" sz="2400" dirty="0" smtClean="0"/>
              <a:t> in the WNP.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current study mitigates this </a:t>
            </a:r>
            <a:r>
              <a:rPr lang="en-US" altLang="zh-TW" sz="2400" dirty="0" smtClean="0"/>
              <a:t>contamination by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removing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00B050"/>
                </a:solidFill>
              </a:rPr>
              <a:t>the </a:t>
            </a:r>
            <a:r>
              <a:rPr lang="en-US" altLang="zh-TW" sz="2400" dirty="0" smtClean="0">
                <a:solidFill>
                  <a:srgbClr val="00B050"/>
                </a:solidFill>
              </a:rPr>
              <a:t>TC–related signal</a:t>
            </a:r>
            <a:r>
              <a:rPr lang="en-US" altLang="zh-TW" sz="2400" dirty="0" smtClean="0"/>
              <a:t>s before filtering.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The relative </a:t>
            </a:r>
            <a:r>
              <a:rPr lang="en-US" altLang="zh-TW" sz="2400" dirty="0"/>
              <a:t>importance of each wave type is consistent </a:t>
            </a:r>
            <a:r>
              <a:rPr lang="en-US" altLang="zh-TW" sz="2400" dirty="0" smtClean="0"/>
              <a:t>for a </a:t>
            </a:r>
            <a:r>
              <a:rPr lang="en-US" altLang="zh-TW" sz="2400" dirty="0"/>
              <a:t>range of thresholds from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2 to 4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mm/day</a:t>
            </a:r>
            <a:r>
              <a:rPr lang="en-US" altLang="zh-TW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Roughly </a:t>
            </a:r>
            <a:r>
              <a:rPr lang="en-US" altLang="zh-TW" sz="2400" dirty="0"/>
              <a:t>twice as many </a:t>
            </a:r>
            <a:r>
              <a:rPr lang="en-US" altLang="zh-TW" sz="2400" dirty="0" smtClean="0"/>
              <a:t>TCs are </a:t>
            </a:r>
            <a:r>
              <a:rPr lang="en-US" altLang="zh-TW" sz="2400" dirty="0"/>
              <a:t>attributed to TD-type disturbances as to ER waves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MRGwaves</a:t>
            </a:r>
            <a:r>
              <a:rPr lang="en-US" altLang="zh-TW" sz="2400" dirty="0"/>
              <a:t>, or Kelvin waves</a:t>
            </a:r>
            <a:r>
              <a:rPr lang="en-US" altLang="zh-TW" sz="24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influence of the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MJO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is even </a:t>
            </a:r>
            <a:r>
              <a:rPr lang="en-US" altLang="zh-TW" sz="2400" dirty="0" smtClean="0"/>
              <a:t>smaller.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storms with no equatorial wave precursor </a:t>
            </a:r>
            <a:r>
              <a:rPr lang="en-US" altLang="zh-TW" sz="2400" dirty="0" smtClean="0"/>
              <a:t>typically originated </a:t>
            </a:r>
            <a:r>
              <a:rPr lang="en-US" altLang="zh-TW" sz="2400" dirty="0"/>
              <a:t>farther </a:t>
            </a:r>
            <a:r>
              <a:rPr lang="en-US" altLang="zh-TW" sz="2400" dirty="0" err="1">
                <a:solidFill>
                  <a:schemeClr val="accent2">
                    <a:lumMod val="75000"/>
                  </a:schemeClr>
                </a:solidFill>
              </a:rPr>
              <a:t>poleward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2400" dirty="0"/>
              <a:t>than other storms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For shorter wavelength </a:t>
            </a:r>
            <a:r>
              <a:rPr lang="en-US" altLang="zh-TW" sz="2400" dirty="0" smtClean="0">
                <a:solidFill>
                  <a:srgbClr val="00B050"/>
                </a:solidFill>
              </a:rPr>
              <a:t>ER</a:t>
            </a:r>
            <a:r>
              <a:rPr lang="en-US" altLang="zh-TW" sz="2400" dirty="0" smtClean="0"/>
              <a:t> waves, </a:t>
            </a:r>
            <a:r>
              <a:rPr lang="en-US" altLang="zh-TW" sz="2400" dirty="0" smtClean="0">
                <a:solidFill>
                  <a:srgbClr val="00B050"/>
                </a:solidFill>
              </a:rPr>
              <a:t>MRG</a:t>
            </a:r>
            <a:r>
              <a:rPr lang="en-US" altLang="zh-TW" sz="2400" dirty="0" smtClean="0"/>
              <a:t> waves, and </a:t>
            </a:r>
            <a:r>
              <a:rPr lang="en-US" altLang="zh-TW" sz="2400" dirty="0" smtClean="0">
                <a:solidFill>
                  <a:srgbClr val="00B050"/>
                </a:solidFill>
              </a:rPr>
              <a:t>TD-type</a:t>
            </a:r>
            <a:r>
              <a:rPr lang="en-US" altLang="zh-TW" sz="2400" dirty="0" smtClean="0"/>
              <a:t> disturbances, the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TC–related signals</a:t>
            </a:r>
            <a:r>
              <a:rPr lang="en-US" altLang="zh-TW" sz="2400" dirty="0" smtClean="0"/>
              <a:t> should be removed before calculating the </a:t>
            </a:r>
            <a:r>
              <a:rPr lang="en-US" altLang="zh-TW" sz="2400" dirty="0" smtClean="0">
                <a:solidFill>
                  <a:srgbClr val="00B050"/>
                </a:solidFill>
              </a:rPr>
              <a:t>rainfall spectrum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236795" y="136538"/>
            <a:ext cx="467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sz="2800" dirty="0" smtClean="0"/>
              <a:t>Discussion and conclusions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4082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2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3000" y="4196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5468" y="419622"/>
            <a:ext cx="8718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Red noise:</a:t>
            </a:r>
            <a:endParaRPr lang="zh-TW" altLang="en-US" dirty="0">
              <a:solidFill>
                <a:srgbClr val="0000FF"/>
              </a:solidFill>
            </a:endParaRPr>
          </a:p>
          <a:p>
            <a:r>
              <a:rPr lang="en-US" altLang="zh-TW" dirty="0" smtClean="0"/>
              <a:t>	</a:t>
            </a:r>
            <a:r>
              <a:rPr lang="en-US" altLang="zh-TW" dirty="0"/>
              <a:t>also known as </a:t>
            </a:r>
            <a:r>
              <a:rPr lang="en-US" altLang="zh-TW" dirty="0" smtClean="0"/>
              <a:t>Brownian </a:t>
            </a:r>
            <a:r>
              <a:rPr lang="en-US" altLang="zh-TW" dirty="0"/>
              <a:t>noise or </a:t>
            </a:r>
            <a:r>
              <a:rPr lang="en-US" altLang="zh-TW" dirty="0" smtClean="0"/>
              <a:t>Brown noise, a kind </a:t>
            </a:r>
            <a:r>
              <a:rPr lang="en-US" altLang="zh-TW" dirty="0"/>
              <a:t>of signal noise produced by Brownian </a:t>
            </a:r>
            <a:r>
              <a:rPr lang="en-US" altLang="zh-TW" dirty="0" smtClean="0"/>
              <a:t>motion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Brownian </a:t>
            </a:r>
            <a:r>
              <a:rPr lang="en-US" altLang="zh-TW" dirty="0" smtClean="0">
                <a:solidFill>
                  <a:srgbClr val="0000FF"/>
                </a:solidFill>
              </a:rPr>
              <a:t>motion:</a:t>
            </a:r>
          </a:p>
          <a:p>
            <a:r>
              <a:rPr lang="en-US" altLang="zh-TW" dirty="0" smtClean="0"/>
              <a:t>	random </a:t>
            </a:r>
            <a:r>
              <a:rPr lang="en-US" altLang="zh-TW" dirty="0"/>
              <a:t>motion of particles suspended in a </a:t>
            </a:r>
            <a:r>
              <a:rPr lang="en-US" altLang="zh-TW" dirty="0" smtClean="0"/>
              <a:t>fluid</a:t>
            </a:r>
          </a:p>
          <a:p>
            <a:endParaRPr lang="zh-TW" altLang="en-US" dirty="0"/>
          </a:p>
        </p:txBody>
      </p:sp>
      <p:pic>
        <p:nvPicPr>
          <p:cNvPr id="1026" name="Picture 2" descr="File:Brown noise spectru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16" y="2297690"/>
            <a:ext cx="4629367" cy="46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2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33" y="354740"/>
            <a:ext cx="5656530" cy="622689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062133" y="6581001"/>
            <a:ext cx="228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Wheeler and Hendon 2004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6266" y="474300"/>
            <a:ext cx="2802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Madden–Julian oscillation (MJO)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88357" y="643466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Phase 1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88357" y="1396999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Phase 2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88357" y="2150532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Phase 3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88357" y="290438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Phase 4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88357" y="365822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Phase 5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88357" y="4411446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Phase 6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88357" y="5164664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Phase 7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88357" y="5917882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Phase 8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1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47" y="3582924"/>
            <a:ext cx="2900269" cy="32750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175" y="119564"/>
            <a:ext cx="2942920" cy="32644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439" y="119564"/>
            <a:ext cx="2900269" cy="3211068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994175" y="4029671"/>
            <a:ext cx="3347864" cy="2381582"/>
            <a:chOff x="3995936" y="4437112"/>
            <a:chExt cx="3347864" cy="2381582"/>
          </a:xfrm>
        </p:grpSpPr>
        <p:grpSp>
          <p:nvGrpSpPr>
            <p:cNvPr id="9" name="群組 8"/>
            <p:cNvGrpSpPr/>
            <p:nvPr/>
          </p:nvGrpSpPr>
          <p:grpSpPr>
            <a:xfrm>
              <a:off x="3995936" y="4725144"/>
              <a:ext cx="3347864" cy="2093550"/>
              <a:chOff x="5220072" y="4636785"/>
              <a:chExt cx="3347864" cy="2093550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65521"/>
              <a:stretch>
                <a:fillRect/>
              </a:stretch>
            </p:blipFill>
            <p:spPr bwMode="auto">
              <a:xfrm>
                <a:off x="5220072" y="4636785"/>
                <a:ext cx="3347864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文字方塊 16"/>
              <p:cNvSpPr txBox="1"/>
              <p:nvPr/>
            </p:nvSpPr>
            <p:spPr>
              <a:xfrm>
                <a:off x="7020272" y="6453336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TW" sz="1200" dirty="0" smtClean="0">
                    <a:solidFill>
                      <a:schemeClr val="accent3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Lau and Lau 1990</a:t>
                </a:r>
                <a:endParaRPr lang="zh-TW" altLang="en-US" sz="1200" dirty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10" name="直線接點 9"/>
            <p:cNvCxnSpPr/>
            <p:nvPr/>
          </p:nvCxnSpPr>
          <p:spPr>
            <a:xfrm>
              <a:off x="4247456" y="6170017"/>
              <a:ext cx="2952328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8"/>
            <p:cNvSpPr txBox="1">
              <a:spLocks noChangeArrowheads="1"/>
            </p:cNvSpPr>
            <p:nvPr/>
          </p:nvSpPr>
          <p:spPr bwMode="auto">
            <a:xfrm>
              <a:off x="4247456" y="4437112"/>
              <a:ext cx="29158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TD-type disturbance</a:t>
              </a:r>
              <a:endParaRPr lang="zh-TW" altLang="en-US" sz="1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968072" y="566124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+</a:t>
              </a:r>
              <a:endParaRPr lang="zh-TW" altLang="en-US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1003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+</a:t>
              </a:r>
              <a:endParaRPr lang="zh-TW" altLang="en-US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31108" y="524316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_</a:t>
              </a:r>
              <a:endParaRPr lang="zh-TW" alt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325010" y="568916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_</a:t>
              </a:r>
              <a:endParaRPr lang="zh-TW" alt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6424927" y="336645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Kiladis</a:t>
            </a:r>
            <a:r>
              <a:rPr lang="en-US" altLang="zh-TW" sz="12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et al. 2009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文字方塊 8"/>
          <p:cNvSpPr txBox="1">
            <a:spLocks noChangeArrowheads="1"/>
          </p:cNvSpPr>
          <p:nvPr/>
        </p:nvSpPr>
        <p:spPr bwMode="auto">
          <a:xfrm>
            <a:off x="978496" y="256631"/>
            <a:ext cx="29158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Kelvin wave</a:t>
            </a:r>
            <a:endParaRPr lang="zh-TW" altLang="en-US" sz="1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文字方塊 8"/>
          <p:cNvSpPr txBox="1">
            <a:spLocks noChangeArrowheads="1"/>
          </p:cNvSpPr>
          <p:nvPr/>
        </p:nvSpPr>
        <p:spPr bwMode="auto">
          <a:xfrm>
            <a:off x="4519780" y="266128"/>
            <a:ext cx="29158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Rossby</a:t>
            </a:r>
            <a:r>
              <a:rPr lang="en-US" altLang="zh-TW" sz="1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wave</a:t>
            </a:r>
            <a:endParaRPr lang="zh-TW" altLang="en-US" sz="1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文字方塊 8"/>
          <p:cNvSpPr txBox="1">
            <a:spLocks noChangeArrowheads="1"/>
          </p:cNvSpPr>
          <p:nvPr/>
        </p:nvSpPr>
        <p:spPr bwMode="auto">
          <a:xfrm>
            <a:off x="1527640" y="3771327"/>
            <a:ext cx="29158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Mixed </a:t>
            </a:r>
            <a:r>
              <a:rPr lang="en-US" altLang="zh-TW" sz="16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Rossby</a:t>
            </a:r>
            <a:r>
              <a:rPr lang="en-US" altLang="zh-TW" sz="1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-gravity wave</a:t>
            </a:r>
            <a:endParaRPr lang="zh-TW" altLang="en-US" sz="1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8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02914" y="595908"/>
            <a:ext cx="173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00624" y="1335311"/>
            <a:ext cx="8542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/>
              <a:t>Convectively coupled equatorial </a:t>
            </a:r>
            <a:r>
              <a:rPr lang="en-US" altLang="zh-TW" sz="2400" dirty="0" smtClean="0"/>
              <a:t>waves, included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Madden–Julian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oscillation (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MJO)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equatorial </a:t>
            </a:r>
            <a:r>
              <a:rPr lang="en-US" altLang="zh-TW" sz="2400" dirty="0" err="1">
                <a:solidFill>
                  <a:schemeClr val="accent2">
                    <a:lumMod val="75000"/>
                  </a:schemeClr>
                </a:solidFill>
              </a:rPr>
              <a:t>Rossby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ER)</a:t>
            </a:r>
            <a:r>
              <a:rPr lang="en-US" altLang="zh-TW" sz="2400" dirty="0" smtClean="0"/>
              <a:t> waves</a:t>
            </a:r>
            <a:r>
              <a:rPr lang="en-US" altLang="zh-TW" sz="2400" dirty="0"/>
              <a:t>,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mixed </a:t>
            </a:r>
            <a:r>
              <a:rPr lang="en-US" altLang="zh-TW" sz="2400" dirty="0" err="1">
                <a:solidFill>
                  <a:schemeClr val="accent2">
                    <a:lumMod val="75000"/>
                  </a:schemeClr>
                </a:solidFill>
              </a:rPr>
              <a:t>Rossby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–gravity (MRG)</a:t>
            </a:r>
            <a:r>
              <a:rPr lang="en-US" altLang="zh-TW" sz="2400" dirty="0"/>
              <a:t> waves,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</a:rPr>
              <a:t>Tropical depression (TD)-type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disturbances, and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Kelvin</a:t>
            </a:r>
            <a:r>
              <a:rPr lang="en-US" altLang="zh-TW" sz="2400" dirty="0" smtClean="0"/>
              <a:t> waves, </a:t>
            </a:r>
            <a:r>
              <a:rPr lang="en-US" altLang="zh-TW" sz="2400" dirty="0"/>
              <a:t>have been frequently </a:t>
            </a:r>
            <a:r>
              <a:rPr lang="en-US" altLang="zh-TW" sz="2400" dirty="0" smtClean="0"/>
              <a:t>associated with </a:t>
            </a:r>
            <a:r>
              <a:rPr lang="en-US" altLang="zh-TW" sz="2400" dirty="0"/>
              <a:t>western North </a:t>
            </a:r>
            <a:r>
              <a:rPr lang="en-US" altLang="zh-TW" sz="2400" dirty="0" smtClean="0"/>
              <a:t>Pacific (WNP) </a:t>
            </a:r>
            <a:r>
              <a:rPr lang="en-US" altLang="zh-TW" sz="2400" dirty="0">
                <a:solidFill>
                  <a:srgbClr val="00B050"/>
                </a:solidFill>
              </a:rPr>
              <a:t>tropical </a:t>
            </a:r>
            <a:r>
              <a:rPr lang="en-US" altLang="zh-TW" sz="2400" dirty="0" err="1">
                <a:solidFill>
                  <a:srgbClr val="00B050"/>
                </a:solidFill>
              </a:rPr>
              <a:t>cyclogenesis</a:t>
            </a:r>
            <a:r>
              <a:rPr lang="en-US" altLang="zh-TW" sz="2400" dirty="0">
                <a:solidFill>
                  <a:srgbClr val="00B050"/>
                </a:solidFill>
              </a:rPr>
              <a:t> </a:t>
            </a:r>
            <a:r>
              <a:rPr lang="en-US" altLang="zh-TW" sz="2400" dirty="0" smtClean="0"/>
              <a:t>in many studies.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Tropical cyclones (TCs) </a:t>
            </a:r>
            <a:r>
              <a:rPr lang="en-US" altLang="zh-TW" sz="2400" dirty="0"/>
              <a:t>themselves produce large local </a:t>
            </a:r>
            <a:r>
              <a:rPr lang="en-US" altLang="zh-TW" sz="2400" dirty="0" smtClean="0"/>
              <a:t>anomalies that </a:t>
            </a:r>
            <a:r>
              <a:rPr lang="en-US" altLang="zh-TW" sz="2400" dirty="0"/>
              <a:t>significantly contribute to the </a:t>
            </a:r>
            <a:r>
              <a:rPr lang="en-US" altLang="zh-TW" sz="2400" dirty="0">
                <a:solidFill>
                  <a:srgbClr val="00B050"/>
                </a:solidFill>
              </a:rPr>
              <a:t>mean and </a:t>
            </a:r>
            <a:r>
              <a:rPr lang="en-US" altLang="zh-TW" sz="2400" dirty="0" smtClean="0">
                <a:solidFill>
                  <a:srgbClr val="00B050"/>
                </a:solidFill>
              </a:rPr>
              <a:t>variance </a:t>
            </a:r>
            <a:r>
              <a:rPr lang="en-US" altLang="zh-TW" sz="2400" dirty="0" smtClean="0"/>
              <a:t>for </a:t>
            </a:r>
            <a:r>
              <a:rPr lang="en-US" altLang="zh-TW" sz="2400" dirty="0"/>
              <a:t>a variety of meteorological </a:t>
            </a:r>
            <a:r>
              <a:rPr lang="en-US" altLang="zh-TW" sz="2400" dirty="0" smtClean="0"/>
              <a:t>fields.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Tropical </a:t>
            </a:r>
            <a:r>
              <a:rPr lang="en-US" altLang="zh-TW" sz="2400" dirty="0"/>
              <a:t>cyclone–related anomalies can also </a:t>
            </a:r>
            <a:r>
              <a:rPr lang="en-US" altLang="zh-TW" sz="2400" dirty="0" smtClean="0"/>
              <a:t>project onto </a:t>
            </a:r>
            <a:r>
              <a:rPr lang="en-US" altLang="zh-TW" sz="2400" dirty="0"/>
              <a:t>the filter bands typically used to identify </a:t>
            </a:r>
            <a:r>
              <a:rPr lang="en-US" altLang="zh-TW" sz="2400" dirty="0" smtClean="0"/>
              <a:t>equatorial waves.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</a:rPr>
              <a:t>(Frank and Roundy 2006; Hsu et al. 2008)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zh-TW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189651" y="459249"/>
            <a:ext cx="76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00625" y="1270537"/>
            <a:ext cx="8542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B050"/>
                </a:solidFill>
              </a:rPr>
              <a:t>Tropical cyclone </a:t>
            </a:r>
            <a:r>
              <a:rPr lang="en-US" altLang="zh-TW" sz="2000" dirty="0" smtClean="0">
                <a:solidFill>
                  <a:srgbClr val="00B050"/>
                </a:solidFill>
              </a:rPr>
              <a:t>tracks</a:t>
            </a:r>
            <a:r>
              <a:rPr lang="en-US" altLang="zh-TW" sz="2000" dirty="0" smtClean="0"/>
              <a:t>: National Climate </a:t>
            </a:r>
            <a:r>
              <a:rPr lang="en-US" altLang="zh-TW" sz="2000" dirty="0"/>
              <a:t>Data Center’s (NCDC’s) </a:t>
            </a:r>
            <a:r>
              <a:rPr lang="en-US" altLang="zh-TW" sz="2000" dirty="0" smtClean="0"/>
              <a:t>International Best </a:t>
            </a:r>
            <a:r>
              <a:rPr lang="en-US" altLang="zh-TW" sz="2000" dirty="0"/>
              <a:t>Track Archive for Climate Stewardship (</a:t>
            </a:r>
            <a:r>
              <a:rPr lang="en-US" altLang="zh-TW" sz="2000" dirty="0" err="1"/>
              <a:t>IBTrACS</a:t>
            </a:r>
            <a:r>
              <a:rPr lang="en-US" altLang="zh-TW" sz="2000" dirty="0" smtClean="0"/>
              <a:t>; Knapp </a:t>
            </a:r>
            <a:r>
              <a:rPr lang="en-US" altLang="zh-TW" sz="2000" dirty="0"/>
              <a:t>et al. 2009</a:t>
            </a:r>
            <a:r>
              <a:rPr lang="en-US" altLang="zh-TW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rgbClr val="00B050"/>
                </a:solidFill>
              </a:rPr>
              <a:t>Tropical </a:t>
            </a:r>
            <a:r>
              <a:rPr lang="en-US" altLang="zh-TW" sz="2000" dirty="0" err="1" smtClean="0">
                <a:solidFill>
                  <a:srgbClr val="00B050"/>
                </a:solidFill>
              </a:rPr>
              <a:t>cyclogenesis</a:t>
            </a:r>
            <a:r>
              <a:rPr lang="en-US" altLang="zh-TW" sz="2000" dirty="0" smtClean="0">
                <a:solidFill>
                  <a:srgbClr val="00B050"/>
                </a:solidFill>
              </a:rPr>
              <a:t> </a:t>
            </a:r>
            <a:r>
              <a:rPr lang="en-US" altLang="zh-TW" sz="2000" dirty="0"/>
              <a:t>in the present study will be defined </a:t>
            </a:r>
            <a:r>
              <a:rPr lang="en-US" altLang="zh-TW" sz="2000" dirty="0" smtClean="0"/>
              <a:t>as the </a:t>
            </a:r>
            <a:r>
              <a:rPr lang="en-US" altLang="zh-TW" sz="2000" dirty="0"/>
              <a:t>first time a storm achieves maximum 10-min </a:t>
            </a:r>
            <a:r>
              <a:rPr lang="en-US" altLang="zh-TW" sz="2000" dirty="0" smtClean="0"/>
              <a:t>sustained winds </a:t>
            </a:r>
            <a:r>
              <a:rPr lang="en-US" altLang="zh-TW" sz="2000" dirty="0"/>
              <a:t>of at least 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</a:rPr>
              <a:t>13 m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altLang="zh-TW" sz="2000" baseline="30000" dirty="0" smtClean="0">
                <a:solidFill>
                  <a:schemeClr val="accent2">
                    <a:lumMod val="75000"/>
                  </a:schemeClr>
                </a:solidFill>
              </a:rPr>
              <a:t>-1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2000" dirty="0"/>
              <a:t>(25 </a:t>
            </a:r>
            <a:r>
              <a:rPr lang="en-US" altLang="zh-TW" sz="2000" dirty="0" err="1"/>
              <a:t>kt</a:t>
            </a:r>
            <a:r>
              <a:rPr lang="en-US" altLang="zh-TW" sz="20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The </a:t>
            </a:r>
            <a:r>
              <a:rPr lang="en-US" altLang="zh-TW" sz="2000" dirty="0" smtClean="0"/>
              <a:t>current study </a:t>
            </a:r>
            <a:r>
              <a:rPr lang="en-US" altLang="zh-TW" sz="2000" dirty="0"/>
              <a:t>will focus on </a:t>
            </a:r>
            <a:r>
              <a:rPr lang="en-US" altLang="zh-TW" sz="2000" dirty="0" err="1"/>
              <a:t>cyclogenesis</a:t>
            </a:r>
            <a:r>
              <a:rPr lang="en-US" altLang="zh-TW" sz="2000" dirty="0"/>
              <a:t> in the </a:t>
            </a:r>
            <a:r>
              <a:rPr lang="en-US" altLang="zh-TW" sz="2000" dirty="0" smtClean="0"/>
              <a:t>WNP during </a:t>
            </a:r>
            <a:r>
              <a:rPr lang="en-US" altLang="zh-TW" sz="2000" dirty="0"/>
              <a:t>the warm seasons (</a:t>
            </a:r>
            <a:r>
              <a:rPr lang="en-US" altLang="zh-TW" sz="2000" dirty="0">
                <a:solidFill>
                  <a:srgbClr val="00B050"/>
                </a:solidFill>
              </a:rPr>
              <a:t>May–November</a:t>
            </a:r>
            <a:r>
              <a:rPr lang="en-US" altLang="zh-TW" sz="2000" dirty="0"/>
              <a:t>) </a:t>
            </a:r>
            <a:r>
              <a:rPr lang="en-US" altLang="zh-TW" sz="2000" dirty="0" smtClean="0"/>
              <a:t>from </a:t>
            </a:r>
            <a:r>
              <a:rPr lang="en-US" altLang="zh-TW" sz="2000" dirty="0" smtClean="0">
                <a:solidFill>
                  <a:srgbClr val="00B050"/>
                </a:solidFill>
              </a:rPr>
              <a:t>1998 </a:t>
            </a:r>
            <a:r>
              <a:rPr lang="en-US" altLang="zh-TW" sz="2000" dirty="0">
                <a:solidFill>
                  <a:srgbClr val="00B050"/>
                </a:solidFill>
              </a:rPr>
              <a:t>to 2007</a:t>
            </a:r>
            <a:r>
              <a:rPr lang="en-US" altLang="zh-TW" sz="2000" dirty="0" smtClean="0"/>
              <a:t>.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The domain encompasses the region </a:t>
            </a:r>
            <a:r>
              <a:rPr lang="en-US" altLang="zh-TW" sz="2000" dirty="0" smtClean="0"/>
              <a:t>from the </a:t>
            </a:r>
            <a:r>
              <a:rPr lang="en-US" altLang="zh-TW" sz="2000" dirty="0">
                <a:solidFill>
                  <a:srgbClr val="00B050"/>
                </a:solidFill>
              </a:rPr>
              <a:t>equator to </a:t>
            </a:r>
            <a:r>
              <a:rPr lang="en-US" altLang="zh-TW" sz="2000" dirty="0" smtClean="0">
                <a:solidFill>
                  <a:srgbClr val="00B050"/>
                </a:solidFill>
              </a:rPr>
              <a:t>20</a:t>
            </a:r>
            <a:r>
              <a:rPr lang="en-US" altLang="zh-TW" sz="2000" dirty="0">
                <a:solidFill>
                  <a:srgbClr val="00B050"/>
                </a:solidFill>
              </a:rPr>
              <a:t> ° </a:t>
            </a:r>
            <a:r>
              <a:rPr lang="en-US" altLang="zh-TW" sz="2000" dirty="0" smtClean="0">
                <a:solidFill>
                  <a:srgbClr val="00B050"/>
                </a:solidFill>
              </a:rPr>
              <a:t>N </a:t>
            </a:r>
            <a:r>
              <a:rPr lang="en-US" altLang="zh-TW" sz="2000" dirty="0"/>
              <a:t>and </a:t>
            </a:r>
            <a:r>
              <a:rPr lang="en-US" altLang="zh-TW" sz="2000" dirty="0" smtClean="0">
                <a:solidFill>
                  <a:srgbClr val="00B050"/>
                </a:solidFill>
              </a:rPr>
              <a:t>120</a:t>
            </a:r>
            <a:r>
              <a:rPr lang="en-US" altLang="zh-TW" sz="2000" dirty="0">
                <a:solidFill>
                  <a:srgbClr val="00B050"/>
                </a:solidFill>
              </a:rPr>
              <a:t> ° </a:t>
            </a:r>
            <a:r>
              <a:rPr lang="en-US" altLang="zh-TW" sz="2000" dirty="0" smtClean="0">
                <a:solidFill>
                  <a:srgbClr val="00B050"/>
                </a:solidFill>
              </a:rPr>
              <a:t>E </a:t>
            </a:r>
            <a:r>
              <a:rPr lang="en-US" altLang="zh-TW" sz="2000" dirty="0">
                <a:solidFill>
                  <a:srgbClr val="00B050"/>
                </a:solidFill>
              </a:rPr>
              <a:t>to the date line</a:t>
            </a:r>
            <a:r>
              <a:rPr lang="en-US" altLang="zh-TW" sz="2000" dirty="0" smtClean="0"/>
              <a:t>.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The domain </a:t>
            </a:r>
            <a:r>
              <a:rPr lang="en-US" altLang="zh-TW" sz="2000" dirty="0"/>
              <a:t>also excludes the South China Sea westward </a:t>
            </a:r>
            <a:r>
              <a:rPr lang="en-US" altLang="zh-TW" sz="2000" dirty="0" smtClean="0"/>
              <a:t>of 120</a:t>
            </a:r>
            <a:r>
              <a:rPr lang="en-US" altLang="zh-TW" sz="2000" dirty="0"/>
              <a:t> ° </a:t>
            </a:r>
            <a:r>
              <a:rPr lang="en-US" altLang="zh-TW" sz="2000" dirty="0" smtClean="0"/>
              <a:t>E </a:t>
            </a:r>
            <a:r>
              <a:rPr lang="en-US" altLang="zh-TW" sz="2000" dirty="0"/>
              <a:t>where land–ocean contrasts can influence </a:t>
            </a:r>
            <a:r>
              <a:rPr lang="en-US" altLang="zh-TW" sz="2000" dirty="0" smtClean="0"/>
              <a:t>convection and </a:t>
            </a:r>
            <a:r>
              <a:rPr lang="en-US" altLang="zh-TW" sz="2000" dirty="0" err="1"/>
              <a:t>cyclogenesis</a:t>
            </a:r>
            <a:r>
              <a:rPr lang="en-US" altLang="zh-TW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The </a:t>
            </a:r>
            <a:r>
              <a:rPr lang="en-US" altLang="zh-TW" sz="2000" dirty="0">
                <a:solidFill>
                  <a:srgbClr val="00B050"/>
                </a:solidFill>
              </a:rPr>
              <a:t>equatorial waves </a:t>
            </a:r>
            <a:r>
              <a:rPr lang="en-US" altLang="zh-TW" sz="2000" dirty="0"/>
              <a:t>will be identified using the Tropical Rainfall Measuring Mission (TRMM) </a:t>
            </a:r>
            <a:r>
              <a:rPr lang="en-US" altLang="zh-TW" sz="2000" dirty="0" err="1"/>
              <a:t>Multisatellite</a:t>
            </a:r>
            <a:r>
              <a:rPr lang="en-US" altLang="zh-TW" sz="2000" dirty="0"/>
              <a:t> Precipitation Analysis (TMPA; TRMM product </a:t>
            </a:r>
            <a:r>
              <a:rPr lang="da-DK" altLang="zh-TW" sz="2000" dirty="0"/>
              <a:t>3B42; Huffman et al. 2007).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The TMPA data are available from 1998 onward on 3-hourly 0.25 ° latitude–longitude grids, but they have been averaged to 6-hourly 1 ° latitude–longitude grids to improve computational efficiency</a:t>
            </a:r>
            <a:r>
              <a:rPr lang="en-US" altLang="zh-TW" sz="2000" dirty="0" smtClean="0"/>
              <a:t>.</a:t>
            </a:r>
            <a:endParaRPr lang="en-US" altLang="zh-TW" sz="2000" dirty="0"/>
          </a:p>
        </p:txBody>
      </p:sp>
      <p:sp>
        <p:nvSpPr>
          <p:cNvPr id="4" name="矩形 3"/>
          <p:cNvSpPr/>
          <p:nvPr/>
        </p:nvSpPr>
        <p:spPr>
          <a:xfrm>
            <a:off x="4451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58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2" y="2455101"/>
            <a:ext cx="8892796" cy="419613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2787" y="180809"/>
            <a:ext cx="4427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TRMM Multi-satellite Precipitation Analysis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wavenumber-frequency power spectrum for rainfall rates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37442" y="2023139"/>
            <a:ext cx="385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Warm season (MJJASON), 1998 – 2007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52" y="135610"/>
            <a:ext cx="2486828" cy="22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14507"/>
          <a:stretch/>
        </p:blipFill>
        <p:spPr>
          <a:xfrm>
            <a:off x="732111" y="1313332"/>
            <a:ext cx="7743189" cy="435933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199503" y="732566"/>
            <a:ext cx="255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: rainfall rate &gt; 1 mm/day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79576" y="733937"/>
            <a:ext cx="88197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Shaded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63968" y="735311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C000"/>
                </a:solidFill>
              </a:rPr>
              <a:t>ER</a:t>
            </a:r>
            <a:endParaRPr lang="zh-TW" altLang="en-US" b="1" dirty="0">
              <a:solidFill>
                <a:srgbClr val="FFC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82853" y="732566"/>
            <a:ext cx="662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MRG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134804" y="73668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MJO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19053" y="732566"/>
            <a:ext cx="76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Kelvin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09774" y="72982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A50021"/>
                </a:solidFill>
              </a:rPr>
              <a:t>TD</a:t>
            </a:r>
            <a:endParaRPr lang="zh-TW" altLang="en-US" b="1" dirty="0">
              <a:solidFill>
                <a:srgbClr val="A5002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606342" y="5706726"/>
            <a:ext cx="234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Prescribed stationary precipitation maximum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2489" y="5706726"/>
            <a:ext cx="37446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400" dirty="0"/>
              <a:t>time–longitude composite of </a:t>
            </a:r>
            <a:r>
              <a:rPr lang="en-US" altLang="zh-TW" sz="1400" dirty="0" smtClean="0"/>
              <a:t>all western </a:t>
            </a:r>
            <a:r>
              <a:rPr lang="en-US" altLang="zh-TW" sz="1400" dirty="0"/>
              <a:t>North Pacific cyclone formations during </a:t>
            </a:r>
            <a:r>
              <a:rPr lang="en-US" altLang="zh-TW" sz="1400" dirty="0" smtClean="0"/>
              <a:t>the 1998–2007 </a:t>
            </a:r>
            <a:r>
              <a:rPr lang="en-US" altLang="zh-TW" sz="1400" dirty="0"/>
              <a:t>warm </a:t>
            </a:r>
            <a:r>
              <a:rPr lang="en-US" altLang="zh-TW" sz="1400" dirty="0" smtClean="0"/>
              <a:t>seasons, 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then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filtered for each equatorial </a:t>
            </a:r>
            <a:r>
              <a:rPr lang="en-US" altLang="zh-TW" sz="1400" dirty="0" smtClean="0"/>
              <a:t>wave.</a:t>
            </a:r>
          </a:p>
          <a:p>
            <a:pPr algn="ctr"/>
            <a:r>
              <a:rPr lang="en-US" altLang="zh-TW" sz="1400" dirty="0" smtClean="0"/>
              <a:t>(</a:t>
            </a:r>
            <a:r>
              <a:rPr lang="en-US" altLang="zh-TW" sz="1400" dirty="0"/>
              <a:t>only the </a:t>
            </a:r>
            <a:r>
              <a:rPr lang="en-US" altLang="zh-TW" sz="1400" dirty="0" smtClean="0"/>
              <a:t>+1 </a:t>
            </a:r>
            <a:r>
              <a:rPr lang="en-US" altLang="zh-TW" sz="1400" dirty="0"/>
              <a:t>mm </a:t>
            </a:r>
            <a:r>
              <a:rPr lang="en-US" altLang="zh-TW" sz="1400" dirty="0" smtClean="0"/>
              <a:t>day</a:t>
            </a:r>
            <a:r>
              <a:rPr lang="en-US" altLang="zh-TW" sz="1400" baseline="30000" dirty="0" smtClean="0"/>
              <a:t>-1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contours are shown</a:t>
            </a:r>
            <a:r>
              <a:rPr lang="en-US" altLang="zh-TW" sz="1400" dirty="0" smtClean="0"/>
              <a:t>)</a:t>
            </a:r>
            <a:endParaRPr lang="zh-TW" altLang="en-US" sz="1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974" y="4914900"/>
            <a:ext cx="2479759" cy="36578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00405" y="137278"/>
            <a:ext cx="774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Time–longitude composite of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WNP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tropical </a:t>
            </a:r>
            <a:r>
              <a:rPr lang="en-US" altLang="zh-TW" sz="2400" dirty="0" err="1">
                <a:solidFill>
                  <a:schemeClr val="accent1">
                    <a:lumMod val="75000"/>
                  </a:schemeClr>
                </a:solidFill>
              </a:rPr>
              <a:t>cyclogenesis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27095" y="6353057"/>
            <a:ext cx="461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</a:rPr>
              <a:t>→ </a:t>
            </a:r>
            <a:r>
              <a:rPr lang="en-US" altLang="zh-TW" sz="1600" dirty="0">
                <a:solidFill>
                  <a:srgbClr val="FF0000"/>
                </a:solidFill>
              </a:rPr>
              <a:t>this </a:t>
            </a:r>
            <a:r>
              <a:rPr lang="en-US" altLang="zh-TW" sz="1600" dirty="0" smtClean="0">
                <a:solidFill>
                  <a:srgbClr val="FF0000"/>
                </a:solidFill>
              </a:rPr>
              <a:t>intense rainfall </a:t>
            </a:r>
            <a:r>
              <a:rPr lang="en-US" altLang="zh-TW" sz="1600" dirty="0">
                <a:solidFill>
                  <a:srgbClr val="FF0000"/>
                </a:solidFill>
              </a:rPr>
              <a:t>projects onto the filtered fields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33" y="1400045"/>
            <a:ext cx="6242100" cy="5281244"/>
          </a:xfrm>
          <a:prstGeom prst="rect">
            <a:avLst/>
          </a:prstGeom>
        </p:spPr>
      </p:pic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113403"/>
              </p:ext>
            </p:extLst>
          </p:nvPr>
        </p:nvGraphicFramePr>
        <p:xfrm>
          <a:off x="3025059" y="119096"/>
          <a:ext cx="2434281" cy="112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07264" y="1375278"/>
            <a:ext cx="2523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Example: </a:t>
            </a:r>
          </a:p>
          <a:p>
            <a:r>
              <a:rPr lang="en-US" altLang="zh-TW" dirty="0" smtClean="0"/>
              <a:t>0000 UTC 21 Aug. 2000</a:t>
            </a:r>
          </a:p>
          <a:p>
            <a:r>
              <a:rPr lang="en-US" altLang="zh-TW" dirty="0" smtClean="0"/>
              <a:t>Tropical storm </a:t>
            </a:r>
            <a:r>
              <a:rPr lang="en-US" altLang="zh-TW" dirty="0" err="1" smtClean="0"/>
              <a:t>Kaemi</a:t>
            </a:r>
            <a:r>
              <a:rPr lang="en-US" altLang="zh-TW" dirty="0" smtClean="0"/>
              <a:t> &amp; Typhoon </a:t>
            </a:r>
            <a:r>
              <a:rPr lang="en-US" altLang="zh-TW" dirty="0" err="1" smtClean="0"/>
              <a:t>Billis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Climatological rainfall rates &lt; 10 mm/day</a:t>
            </a:r>
          </a:p>
          <a:p>
            <a:endParaRPr lang="en-US" altLang="zh-TW" dirty="0"/>
          </a:p>
          <a:p>
            <a:r>
              <a:rPr lang="en-US" altLang="zh-TW" dirty="0" smtClean="0"/>
              <a:t>TC-related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signals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smtClean="0"/>
              <a:t>obtained</a:t>
            </a:r>
            <a:r>
              <a:rPr lang="zh-TW" altLang="en-US" dirty="0" smtClean="0"/>
              <a:t> </a:t>
            </a:r>
            <a:r>
              <a:rPr lang="en-US" altLang="zh-TW" dirty="0" smtClean="0"/>
              <a:t>by</a:t>
            </a:r>
            <a:r>
              <a:rPr lang="zh-TW" altLang="en-US" dirty="0" smtClean="0"/>
              <a:t> </a:t>
            </a:r>
            <a:r>
              <a:rPr lang="en-US" altLang="zh-TW" dirty="0" smtClean="0"/>
              <a:t>using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weighting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function: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221816"/>
            <a:ext cx="259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dirty="0"/>
              <a:t>TC-related signal removed method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93886" y="4133334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TY </a:t>
            </a:r>
            <a:r>
              <a:rPr lang="en-US" altLang="zh-TW" b="1" dirty="0" err="1" smtClean="0">
                <a:solidFill>
                  <a:schemeClr val="accent2">
                    <a:lumMod val="75000"/>
                  </a:schemeClr>
                </a:solidFill>
              </a:rPr>
              <a:t>Billis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37393" y="5301734"/>
            <a:ext cx="105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</a:rPr>
              <a:t>TS </a:t>
            </a:r>
            <a:r>
              <a:rPr lang="en-US" altLang="zh-TW" b="1" dirty="0" err="1" smtClean="0">
                <a:solidFill>
                  <a:schemeClr val="accent2">
                    <a:lumMod val="75000"/>
                  </a:schemeClr>
                </a:solidFill>
              </a:rPr>
              <a:t>Kaemi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17441" y="2294864"/>
            <a:ext cx="72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</a:rPr>
              <a:t>261 to 8 mm/day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2404" y="4488824"/>
            <a:ext cx="2832955" cy="958623"/>
            <a:chOff x="3076717" y="-11273"/>
            <a:chExt cx="2832955" cy="95862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53057" y="327281"/>
              <a:ext cx="2683214" cy="620069"/>
            </a:xfrm>
            <a:prstGeom prst="rect">
              <a:avLst/>
            </a:prstGeom>
          </p:spPr>
        </p:pic>
        <p:sp>
          <p:nvSpPr>
            <p:cNvPr id="10" name="文字方塊 9"/>
            <p:cNvSpPr txBox="1"/>
            <p:nvPr/>
          </p:nvSpPr>
          <p:spPr>
            <a:xfrm>
              <a:off x="3076717" y="-11273"/>
              <a:ext cx="28329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2">
                      <a:lumMod val="75000"/>
                    </a:schemeClr>
                  </a:solidFill>
                </a:rPr>
                <a:t>Gaussian</a:t>
              </a:r>
              <a:r>
                <a:rPr lang="zh-TW" alt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accent2">
                      <a:lumMod val="75000"/>
                    </a:schemeClr>
                  </a:solidFill>
                </a:rPr>
                <a:t>function</a:t>
              </a:r>
              <a:r>
                <a:rPr lang="zh-TW" alt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accent2">
                      <a:lumMod val="75000"/>
                    </a:schemeClr>
                  </a:solidFill>
                </a:rPr>
                <a:t>(</a:t>
              </a:r>
              <a:r>
                <a:rPr lang="en-US" altLang="zh-TW" sz="1600" dirty="0" err="1" smtClean="0">
                  <a:solidFill>
                    <a:schemeClr val="accent2">
                      <a:lumMod val="75000"/>
                    </a:schemeClr>
                  </a:solidFill>
                </a:rPr>
                <a:t>Aiyyer</a:t>
              </a:r>
              <a:r>
                <a:rPr lang="zh-TW" alt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accent2">
                      <a:lumMod val="75000"/>
                    </a:schemeClr>
                  </a:solidFill>
                </a:rPr>
                <a:t>2007)</a:t>
              </a:r>
              <a:endParaRPr lang="zh-TW" alt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204835" y="5467838"/>
            <a:ext cx="2351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0B050"/>
                </a:solidFill>
              </a:rPr>
              <a:t>r: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distance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to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the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center</a:t>
            </a:r>
          </a:p>
          <a:p>
            <a:r>
              <a:rPr lang="en-US" altLang="zh-TW" sz="1600" dirty="0" smtClean="0">
                <a:solidFill>
                  <a:srgbClr val="00B050"/>
                </a:solidFill>
              </a:rPr>
              <a:t>R: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radius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at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half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maximum</a:t>
            </a:r>
          </a:p>
          <a:p>
            <a:r>
              <a:rPr lang="zh-TW" altLang="en-US" sz="1600" dirty="0">
                <a:solidFill>
                  <a:srgbClr val="00B050"/>
                </a:solidFill>
              </a:rPr>
              <a:t> </a:t>
            </a:r>
            <a:r>
              <a:rPr lang="zh-TW" altLang="en-US" sz="1600" dirty="0" smtClean="0">
                <a:solidFill>
                  <a:srgbClr val="00B050"/>
                </a:solidFill>
              </a:rPr>
              <a:t>    </a:t>
            </a:r>
            <a:r>
              <a:rPr lang="en-US" altLang="zh-TW" sz="1600" dirty="0" smtClean="0">
                <a:solidFill>
                  <a:srgbClr val="00B050"/>
                </a:solidFill>
              </a:rPr>
              <a:t>=</a:t>
            </a:r>
            <a:r>
              <a:rPr lang="zh-TW" altLang="en-US" sz="1600" dirty="0" smtClean="0">
                <a:solidFill>
                  <a:srgbClr val="00B050"/>
                </a:solidFill>
              </a:rPr>
              <a:t> </a:t>
            </a:r>
            <a:r>
              <a:rPr lang="en-US" altLang="zh-TW" sz="1600" dirty="0" smtClean="0">
                <a:solidFill>
                  <a:srgbClr val="00B050"/>
                </a:solidFill>
              </a:rPr>
              <a:t>500 km</a:t>
            </a:r>
            <a:endParaRPr lang="zh-TW" altLang="en-US" sz="1600" dirty="0">
              <a:solidFill>
                <a:srgbClr val="00B05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55356" y="122614"/>
            <a:ext cx="2428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altLang="zh-TW" baseline="-250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 : total fields</a:t>
            </a:r>
          </a:p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altLang="zh-TW" baseline="-250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 : climatological fields</a:t>
            </a:r>
          </a:p>
          <a:p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A = w (A</a:t>
            </a:r>
            <a:r>
              <a:rPr lang="en-US" altLang="zh-TW" baseline="-250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 - A</a:t>
            </a:r>
            <a:r>
              <a:rPr lang="en-US" altLang="zh-TW" baseline="-250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) + A</a:t>
            </a:r>
            <a:r>
              <a:rPr lang="en-US" altLang="zh-TW" baseline="-250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endParaRPr lang="zh-TW" altLang="en-US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4640618" y="1695635"/>
            <a:ext cx="15690" cy="1660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77" y="284685"/>
            <a:ext cx="7372340" cy="31443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03" y="3835702"/>
            <a:ext cx="7307697" cy="302229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76802" y="-88490"/>
            <a:ext cx="259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Mean rainfall rate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76802" y="3429000"/>
            <a:ext cx="259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Rainfall variance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7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32" y="665644"/>
            <a:ext cx="8008736" cy="36967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67632" y="19313"/>
            <a:ext cx="39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Difference </a:t>
            </a:r>
            <a:r>
              <a:rPr lang="en-US" altLang="zh-TW" dirty="0" smtClean="0"/>
              <a:t>of spectrum between the original fields and the TC-removed fields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081352" y="19313"/>
            <a:ext cx="30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Percentage</a:t>
            </a:r>
            <a:r>
              <a:rPr lang="en-US" altLang="zh-TW" dirty="0" smtClean="0"/>
              <a:t> </a:t>
            </a:r>
            <a:r>
              <a:rPr lang="en-US" altLang="zh-TW" dirty="0"/>
              <a:t>of the TC-removed spectrum </a:t>
            </a:r>
            <a:r>
              <a:rPr lang="en-US" altLang="zh-TW" dirty="0" smtClean="0"/>
              <a:t>in </a:t>
            </a:r>
            <a:r>
              <a:rPr lang="en-US" altLang="zh-TW" dirty="0"/>
              <a:t>original </a:t>
            </a:r>
            <a:r>
              <a:rPr lang="en-US" altLang="zh-TW" dirty="0" smtClean="0"/>
              <a:t>spectrum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781526" y="4349931"/>
            <a:ext cx="3531999" cy="2508069"/>
            <a:chOff x="4449407" y="0"/>
            <a:chExt cx="3531999" cy="250806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/>
            <a:srcRect r="50881" b="17201"/>
            <a:stretch/>
          </p:blipFill>
          <p:spPr>
            <a:xfrm>
              <a:off x="4449407" y="0"/>
              <a:ext cx="3153176" cy="2508069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/>
            <a:srcRect l="7621" t="85531" r="59023" b="134"/>
            <a:stretch/>
          </p:blipFill>
          <p:spPr>
            <a:xfrm rot="16200000">
              <a:off x="6858000" y="1073877"/>
              <a:ext cx="1867989" cy="378823"/>
            </a:xfrm>
            <a:prstGeom prst="rect">
              <a:avLst/>
            </a:prstGeom>
          </p:spPr>
        </p:pic>
      </p:grpSp>
      <p:sp>
        <p:nvSpPr>
          <p:cNvPr id="9" name="文字方塊 8"/>
          <p:cNvSpPr txBox="1"/>
          <p:nvPr/>
        </p:nvSpPr>
        <p:spPr>
          <a:xfrm>
            <a:off x="4828803" y="4483281"/>
            <a:ext cx="3747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TCs produce power in nearly all of the equatorial wave filter bands.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However, the variance are smaller than in the total spectrum:</a:t>
            </a:r>
          </a:p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MJO, MRG, Kelvin &lt; 15%</a:t>
            </a:r>
          </a:p>
          <a:p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ER &lt; 21% ;   TD &lt; 27%</a:t>
            </a:r>
          </a:p>
          <a:p>
            <a:r>
              <a:rPr lang="en-US" altLang="zh-TW" dirty="0" smtClean="0"/>
              <a:t>TC-related variance propagates westward at roughly 5 m/s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193" y="1115679"/>
            <a:ext cx="6601614" cy="414965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0262" y="156502"/>
            <a:ext cx="325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Case: Typhoon </a:t>
            </a:r>
            <a:r>
              <a:rPr lang="en-US" altLang="zh-TW" dirty="0" err="1" smtClean="0"/>
              <a:t>Lingling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574768" y="248835"/>
            <a:ext cx="374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0000 UTC 6 Nov. 2001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096587" y="746347"/>
            <a:ext cx="553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shaded: TC-removed rainfall          contour: MRG waves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88024" y="5311498"/>
            <a:ext cx="7924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MRG </a:t>
            </a:r>
            <a:r>
              <a:rPr lang="en-US" altLang="zh-TW" dirty="0"/>
              <a:t>filter </a:t>
            </a:r>
            <a:r>
              <a:rPr lang="en-US" altLang="zh-TW" dirty="0" smtClean="0"/>
              <a:t>produces an </a:t>
            </a:r>
            <a:r>
              <a:rPr lang="en-US" altLang="zh-TW" dirty="0"/>
              <a:t>anomaly of </a:t>
            </a:r>
            <a:r>
              <a:rPr lang="en-US" altLang="zh-TW" dirty="0" smtClean="0"/>
              <a:t>3.97mm/day </a:t>
            </a:r>
            <a:r>
              <a:rPr lang="en-US" altLang="zh-TW" dirty="0"/>
              <a:t>in the </a:t>
            </a:r>
            <a:r>
              <a:rPr lang="en-US" altLang="zh-TW" dirty="0" smtClean="0"/>
              <a:t>1</a:t>
            </a:r>
            <a:r>
              <a:rPr lang="en-US" altLang="zh-TW" dirty="0"/>
              <a:t> °</a:t>
            </a:r>
            <a:r>
              <a:rPr lang="en-US" altLang="zh-TW" dirty="0" smtClean="0"/>
              <a:t> </a:t>
            </a:r>
            <a:r>
              <a:rPr lang="en-US" altLang="zh-TW" dirty="0"/>
              <a:t>grid box </a:t>
            </a:r>
            <a:r>
              <a:rPr lang="en-US" altLang="zh-TW" dirty="0" smtClean="0"/>
              <a:t>containing </a:t>
            </a:r>
            <a:r>
              <a:rPr lang="en-US" altLang="zh-TW" dirty="0" err="1" smtClean="0"/>
              <a:t>Lingling’s</a:t>
            </a:r>
            <a:r>
              <a:rPr lang="en-US" altLang="zh-TW" dirty="0" smtClean="0"/>
              <a:t> </a:t>
            </a:r>
            <a:r>
              <a:rPr lang="en-US" altLang="zh-TW" dirty="0"/>
              <a:t>genesis.</a:t>
            </a:r>
            <a:endParaRPr lang="en-US" altLang="zh-TW" dirty="0" smtClean="0"/>
          </a:p>
          <a:p>
            <a:r>
              <a:rPr lang="en-US" altLang="zh-TW" dirty="0" smtClean="0"/>
              <a:t>MRG wave </a:t>
            </a:r>
            <a:r>
              <a:rPr lang="en-US" altLang="zh-TW" dirty="0"/>
              <a:t>appears to contribute favorably to </a:t>
            </a:r>
            <a:r>
              <a:rPr lang="en-US" altLang="zh-TW" dirty="0" smtClean="0"/>
              <a:t>genesis</a:t>
            </a:r>
          </a:p>
          <a:p>
            <a:r>
              <a:rPr lang="en-US" altLang="zh-TW" dirty="0" smtClean="0"/>
              <a:t>But, </a:t>
            </a:r>
            <a:r>
              <a:rPr lang="en-US" altLang="zh-TW" dirty="0"/>
              <a:t>i</a:t>
            </a:r>
            <a:r>
              <a:rPr lang="en-US" altLang="zh-TW" dirty="0" smtClean="0"/>
              <a:t>t is unclear </a:t>
            </a:r>
            <a:r>
              <a:rPr lang="en-US" altLang="zh-TW" dirty="0"/>
              <a:t>whether that anomaly is sufficient to </a:t>
            </a:r>
            <a:r>
              <a:rPr lang="en-US" altLang="zh-TW" dirty="0" smtClean="0"/>
              <a:t>attribute </a:t>
            </a:r>
            <a:r>
              <a:rPr lang="en-US" altLang="zh-TW" dirty="0" err="1" smtClean="0"/>
              <a:t>Lingling’s</a:t>
            </a:r>
            <a:r>
              <a:rPr lang="en-US" altLang="zh-TW" dirty="0" smtClean="0"/>
              <a:t> </a:t>
            </a:r>
            <a:r>
              <a:rPr lang="en-US" altLang="zh-TW" dirty="0"/>
              <a:t>formation to these </a:t>
            </a:r>
            <a:r>
              <a:rPr lang="en-US" altLang="zh-TW" dirty="0" smtClean="0"/>
              <a:t>waves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87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6037</TotalTime>
  <Words>1750</Words>
  <Application>Microsoft Office PowerPoint</Application>
  <PresentationFormat>如螢幕大小 (4:3)</PresentationFormat>
  <Paragraphs>184</Paragraphs>
  <Slides>18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Clin</dc:creator>
  <cp:lastModifiedBy>h</cp:lastModifiedBy>
  <cp:revision>71</cp:revision>
  <dcterms:created xsi:type="dcterms:W3CDTF">2013-11-28T03:17:25Z</dcterms:created>
  <dcterms:modified xsi:type="dcterms:W3CDTF">2013-12-17T06:35:27Z</dcterms:modified>
</cp:coreProperties>
</file>