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7" r:id="rId3"/>
    <p:sldId id="257" r:id="rId4"/>
    <p:sldId id="258" r:id="rId5"/>
    <p:sldId id="261" r:id="rId6"/>
    <p:sldId id="259" r:id="rId7"/>
    <p:sldId id="278" r:id="rId8"/>
    <p:sldId id="262" r:id="rId9"/>
    <p:sldId id="260" r:id="rId10"/>
    <p:sldId id="263" r:id="rId11"/>
    <p:sldId id="264" r:id="rId12"/>
    <p:sldId id="281" r:id="rId13"/>
    <p:sldId id="265" r:id="rId14"/>
    <p:sldId id="266" r:id="rId15"/>
    <p:sldId id="267" r:id="rId16"/>
    <p:sldId id="268" r:id="rId17"/>
    <p:sldId id="280" r:id="rId18"/>
    <p:sldId id="269" r:id="rId19"/>
    <p:sldId id="270" r:id="rId20"/>
    <p:sldId id="271" r:id="rId21"/>
    <p:sldId id="273" r:id="rId22"/>
    <p:sldId id="272" r:id="rId23"/>
    <p:sldId id="274" r:id="rId24"/>
    <p:sldId id="275" r:id="rId25"/>
    <p:sldId id="284" r:id="rId26"/>
    <p:sldId id="285" r:id="rId27"/>
    <p:sldId id="276" r:id="rId28"/>
    <p:sldId id="279" r:id="rId29"/>
    <p:sldId id="282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61" autoAdjust="0"/>
  </p:normalViewPr>
  <p:slideViewPr>
    <p:cSldViewPr>
      <p:cViewPr>
        <p:scale>
          <a:sx n="75" d="100"/>
          <a:sy n="75" d="100"/>
        </p:scale>
        <p:origin x="-78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82F91-7C45-4174-9C81-65D77FDAE98E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70FB-45B9-406C-86E8-B0D57AF9C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4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 smtClean="0"/>
              <a:t>We shall demonstrate that despite different aspects, LSPE and CMPE are fundamentally the same based on physical considerations.</a:t>
            </a:r>
            <a:endParaRPr lang="zh-TW" altLang="en-US" sz="1200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0FB-45B9-406C-86E8-B0D57AF9C7E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8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0FB-45B9-406C-86E8-B0D57AF9C7E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Some studies show that precipitation efficiency may be larger than 100%. Such physically unreasonable values of precipitation efficiency arise due to the fact that sources associated with surface rainfall are not fully counted.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570FB-45B9-406C-86E8-B0D57AF9C7E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20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8E71-02A2-4F4C-A484-55167B98FADA}" type="datetimeFigureOut">
              <a:rPr lang="zh-TW" altLang="en-US" smtClean="0"/>
              <a:pPr/>
              <a:t>2013/12/10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00EC-93DC-4276-903E-12E9C15948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en-US" altLang="zh-TW" b="1" dirty="0"/>
              <a:t>On the Definition </a:t>
            </a:r>
            <a:r>
              <a:rPr lang="en-US" altLang="zh-TW" b="1" dirty="0" smtClean="0"/>
              <a:t>of </a:t>
            </a:r>
            <a:r>
              <a:rPr lang="en-US" altLang="zh-TW" b="1" dirty="0"/>
              <a:t>Precipitation Efficiency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Sui, C.-H., X. Li,</a:t>
            </a:r>
            <a:r>
              <a:rPr lang="en-US" altLang="zh-TW" b="1" dirty="0"/>
              <a:t> </a:t>
            </a:r>
            <a:r>
              <a:rPr lang="en-US" altLang="zh-TW" dirty="0"/>
              <a:t>and M.-J. Yang, 2007:</a:t>
            </a:r>
            <a:r>
              <a:rPr lang="en-US" altLang="zh-TW" b="1" dirty="0"/>
              <a:t> </a:t>
            </a:r>
            <a:r>
              <a:rPr lang="en-US" altLang="zh-TW" dirty="0"/>
              <a:t>On the definition of precipitation efficiency. </a:t>
            </a:r>
            <a:r>
              <a:rPr lang="en-US" altLang="zh-TW" i="1" dirty="0"/>
              <a:t>J. Atmos. Sci.</a:t>
            </a:r>
            <a:r>
              <a:rPr lang="en-US" altLang="zh-TW" dirty="0"/>
              <a:t>, </a:t>
            </a:r>
            <a:r>
              <a:rPr lang="en-US" altLang="zh-TW" b="1" dirty="0"/>
              <a:t>64</a:t>
            </a:r>
            <a:r>
              <a:rPr lang="en-US" altLang="zh-TW" dirty="0"/>
              <a:t>, 4506–4513.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Professor  :   Ming-Jen Yang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Student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   Yi-Chuan Chung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       Date  :   2013/11/15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400" b="1" dirty="0" smtClean="0"/>
              <a:t>CMPE1 (%)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CMPE2 (%) </a:t>
            </a:r>
          </a:p>
          <a:p>
            <a:pPr>
              <a:buNone/>
            </a:pPr>
            <a:r>
              <a:rPr lang="en-US" altLang="zh-TW" sz="2400" dirty="0" smtClean="0"/>
              <a:t>     using </a:t>
            </a:r>
            <a:r>
              <a:rPr lang="en-US" altLang="zh-TW" sz="2400" b="1" dirty="0" smtClean="0"/>
              <a:t>hourly 96-km averaged </a:t>
            </a:r>
            <a:r>
              <a:rPr lang="en-US" altLang="zh-TW" sz="2400" dirty="0" smtClean="0"/>
              <a:t>data during the 21-day integration.</a:t>
            </a:r>
            <a:endParaRPr lang="zh-TW" altLang="en-US" sz="24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CMPE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953" t="19288" r="50528" b="8657"/>
          <a:stretch>
            <a:fillRect/>
          </a:stretch>
        </p:blipFill>
        <p:spPr bwMode="auto">
          <a:xfrm>
            <a:off x="251520" y="1772816"/>
            <a:ext cx="47241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220072" y="2996952"/>
            <a:ext cx="35746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/>
              <a:t>CMPE1</a:t>
            </a:r>
            <a:r>
              <a:rPr lang="en-US" altLang="zh-TW" sz="2000" dirty="0" smtClean="0"/>
              <a:t> ranges from 0% to 350%</a:t>
            </a:r>
          </a:p>
          <a:p>
            <a:endParaRPr lang="en-US" altLang="zh-TW" sz="2000" dirty="0" smtClean="0"/>
          </a:p>
          <a:p>
            <a:r>
              <a:rPr lang="en-US" altLang="zh-TW" sz="2000" b="1" dirty="0" smtClean="0"/>
              <a:t>CMPE2</a:t>
            </a:r>
            <a:r>
              <a:rPr lang="en-US" altLang="zh-TW" sz="2000" dirty="0" smtClean="0"/>
              <a:t> is between 0% and 100%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t="19724" r="9747" b="11863"/>
          <a:stretch>
            <a:fillRect/>
          </a:stretch>
        </p:blipFill>
        <p:spPr bwMode="auto">
          <a:xfrm>
            <a:off x="179512" y="1268760"/>
            <a:ext cx="5601552" cy="535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CMPE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836712"/>
            <a:ext cx="3385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CMPE1</a:t>
            </a:r>
            <a:r>
              <a:rPr lang="en-US" altLang="zh-TW" sz="2400" dirty="0" smtClean="0"/>
              <a:t> and </a:t>
            </a:r>
            <a:r>
              <a:rPr lang="en-US" altLang="zh-TW" sz="2400" b="1" dirty="0" smtClean="0"/>
              <a:t>CMPE2</a:t>
            </a:r>
            <a:r>
              <a:rPr lang="en-US" altLang="zh-TW" sz="2400" dirty="0" smtClean="0"/>
              <a:t>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Ps</a:t>
            </a:r>
            <a:endParaRPr lang="zh-TW" altLang="en-US" sz="2400" b="1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3131840" y="1412776"/>
            <a:ext cx="0" cy="4680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538688" y="2928719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For </a:t>
            </a:r>
            <a:r>
              <a:rPr lang="en-US" altLang="zh-TW" sz="2000" b="1" dirty="0" smtClean="0"/>
              <a:t>strong rainfall </a:t>
            </a:r>
            <a:r>
              <a:rPr lang="en-US" altLang="zh-TW" sz="2000" dirty="0" smtClean="0"/>
              <a:t>(Ps</a:t>
            </a:r>
            <a:r>
              <a:rPr lang="zh-TW" altLang="en-US" sz="2000" dirty="0" smtClean="0"/>
              <a:t>＞</a:t>
            </a:r>
            <a:r>
              <a:rPr lang="en-US" altLang="zh-TW" sz="2000" dirty="0" smtClean="0"/>
              <a:t>5 mm/ hr) </a:t>
            </a:r>
          </a:p>
          <a:p>
            <a:r>
              <a:rPr lang="en-US" altLang="zh-TW" i="1" dirty="0" smtClean="0">
                <a:sym typeface="Wingdings" pitchFamily="2" charset="2"/>
              </a:rPr>
              <a:t> </a:t>
            </a:r>
            <a:r>
              <a:rPr lang="en-US" altLang="zh-TW" dirty="0" smtClean="0">
                <a:sym typeface="Wingdings" pitchFamily="2" charset="2"/>
              </a:rPr>
              <a:t>B</a:t>
            </a:r>
            <a:r>
              <a:rPr lang="en-US" altLang="zh-TW" i="1" dirty="0" smtClean="0"/>
              <a:t>oth CMPE1 and </a:t>
            </a:r>
            <a:r>
              <a:rPr lang="en-US" altLang="zh-TW" dirty="0" smtClean="0"/>
              <a:t>CMPE2 range </a:t>
            </a:r>
          </a:p>
          <a:p>
            <a:r>
              <a:rPr lang="en-US" altLang="zh-TW" dirty="0" smtClean="0"/>
              <a:t>        from 50% to 100%.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575200" y="400883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dirty="0" smtClean="0"/>
              <a:t>For </a:t>
            </a:r>
            <a:r>
              <a:rPr lang="en-US" altLang="zh-TW" sz="2000" b="1" dirty="0" smtClean="0"/>
              <a:t>weak rainfall </a:t>
            </a:r>
            <a:r>
              <a:rPr lang="en-US" altLang="zh-TW" sz="2000" dirty="0" smtClean="0"/>
              <a:t>(Ps </a:t>
            </a:r>
            <a:r>
              <a:rPr lang="zh-TW" altLang="en-US" sz="2000" dirty="0" smtClean="0"/>
              <a:t>＜ </a:t>
            </a:r>
            <a:r>
              <a:rPr lang="en-US" altLang="zh-TW" sz="2000" dirty="0" smtClean="0"/>
              <a:t>5 mm/ hr) </a:t>
            </a:r>
          </a:p>
          <a:p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en-US" altLang="zh-TW" dirty="0" smtClean="0"/>
              <a:t> CMPE1 ranges from 0% to 350%.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647208" y="5016951"/>
            <a:ext cx="3563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000" dirty="0" smtClean="0"/>
              <a:t>  </a:t>
            </a:r>
            <a:r>
              <a:rPr lang="en-US" altLang="zh-TW" sz="2000" b="1" dirty="0" smtClean="0"/>
              <a:t>CMPE1</a:t>
            </a:r>
            <a:r>
              <a:rPr lang="en-US" altLang="zh-TW" sz="2000" dirty="0" smtClean="0"/>
              <a:t> is </a:t>
            </a:r>
            <a:r>
              <a:rPr lang="en-US" altLang="zh-TW" sz="2000" b="1" dirty="0" smtClean="0"/>
              <a:t>sensitive</a:t>
            </a:r>
            <a:r>
              <a:rPr lang="en-US" altLang="zh-TW" sz="2000" dirty="0" smtClean="0"/>
              <a:t> to rainfall</a:t>
            </a:r>
          </a:p>
          <a:p>
            <a:r>
              <a:rPr lang="en-US" altLang="zh-TW" sz="2000" dirty="0" smtClean="0"/>
              <a:t>    sources </a:t>
            </a:r>
            <a:r>
              <a:rPr lang="en-US" altLang="zh-TW" sz="2000" b="1" dirty="0" smtClean="0"/>
              <a:t>Q</a:t>
            </a:r>
            <a:r>
              <a:rPr lang="en-US" altLang="zh-TW" sz="1400" b="1" dirty="0" smtClean="0"/>
              <a:t>CM</a:t>
            </a:r>
            <a:r>
              <a:rPr lang="en-US" altLang="zh-TW" sz="2000" dirty="0" smtClean="0"/>
              <a:t> during </a:t>
            </a:r>
            <a:r>
              <a:rPr lang="en-US" altLang="zh-TW" sz="2000" b="1" dirty="0" smtClean="0"/>
              <a:t>light rains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5554116" y="1770439"/>
            <a:ext cx="3491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000" dirty="0" smtClean="0"/>
              <a:t> Both CMPE1 and CMPE2 have  </a:t>
            </a:r>
          </a:p>
          <a:p>
            <a:r>
              <a:rPr lang="en-US" altLang="zh-TW" sz="2000" dirty="0" smtClean="0"/>
              <a:t>    a tendency to </a:t>
            </a:r>
            <a:r>
              <a:rPr lang="en-US" altLang="zh-TW" sz="2000" b="1" dirty="0" smtClean="0"/>
              <a:t>converge to a </a:t>
            </a:r>
          </a:p>
          <a:p>
            <a:r>
              <a:rPr lang="en-US" altLang="zh-TW" sz="2000" b="1" dirty="0" smtClean="0"/>
              <a:t>    finite value</a:t>
            </a:r>
            <a:r>
              <a:rPr lang="en-US" altLang="zh-TW" sz="2000" dirty="0" smtClean="0"/>
              <a:t> as Ps increases</a:t>
            </a:r>
            <a:endParaRPr lang="zh-TW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3131840" y="3933056"/>
            <a:ext cx="2304256" cy="108389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131840" y="3047474"/>
            <a:ext cx="2304256" cy="30951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827584" y="1700808"/>
            <a:ext cx="2232248" cy="187220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b="1" dirty="0" smtClean="0"/>
              <a:t>LSPE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70" t="37225" r="65078" b="54820"/>
          <a:stretch>
            <a:fillRect/>
          </a:stretch>
        </p:blipFill>
        <p:spPr bwMode="auto">
          <a:xfrm>
            <a:off x="4932040" y="1484784"/>
            <a:ext cx="3384376" cy="52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789" t="29270" r="16903" b="62775"/>
          <a:stretch>
            <a:fillRect/>
          </a:stretch>
        </p:blipFill>
        <p:spPr bwMode="auto">
          <a:xfrm>
            <a:off x="395536" y="1340768"/>
            <a:ext cx="45365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23528" y="836712"/>
            <a:ext cx="308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b="1" dirty="0" smtClean="0"/>
              <a:t>  </a:t>
            </a:r>
            <a:r>
              <a:rPr lang="en-US" altLang="zh-TW" sz="2400" b="1" dirty="0" smtClean="0"/>
              <a:t>water vapor budget</a:t>
            </a:r>
            <a:endParaRPr lang="zh-TW" altLang="en-US" sz="2400" b="1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1789" t="29270" r="36838" b="62775"/>
          <a:stretch/>
        </p:blipFill>
        <p:spPr bwMode="auto">
          <a:xfrm>
            <a:off x="1616910" y="2459970"/>
            <a:ext cx="1449115" cy="56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7136" t="29270" r="16903" b="62775"/>
          <a:stretch/>
        </p:blipFill>
        <p:spPr bwMode="auto">
          <a:xfrm>
            <a:off x="1655676" y="3196943"/>
            <a:ext cx="1656184" cy="46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2986528" y="2560258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: Local vapor change</a:t>
            </a:r>
            <a:endParaRPr lang="zh-TW" altLang="en-US" sz="2400" b="1" dirty="0"/>
          </a:p>
        </p:txBody>
      </p:sp>
      <p:sp>
        <p:nvSpPr>
          <p:cNvPr id="25" name="矩形 24"/>
          <p:cNvSpPr/>
          <p:nvPr/>
        </p:nvSpPr>
        <p:spPr>
          <a:xfrm>
            <a:off x="3311860" y="3275568"/>
            <a:ext cx="2837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:  Vapor convergence</a:t>
            </a:r>
            <a:endParaRPr lang="zh-TW" altLang="en-US" sz="2400" b="1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138" t="37225" r="86035" b="54820"/>
          <a:stretch/>
        </p:blipFill>
        <p:spPr bwMode="auto">
          <a:xfrm>
            <a:off x="1943708" y="3861048"/>
            <a:ext cx="568149" cy="52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2558170" y="3873748"/>
            <a:ext cx="3547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/>
              <a:t>:  Surface </a:t>
            </a:r>
            <a:r>
              <a:rPr lang="en-US" altLang="zh-TW" sz="2400" b="1" dirty="0"/>
              <a:t>evaporation rate</a:t>
            </a:r>
            <a:endParaRPr lang="zh-TW" altLang="en-US" sz="2400" b="1" dirty="0"/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 l="30678" t="52362" r="56451" b="30989"/>
          <a:stretch>
            <a:fillRect/>
          </a:stretch>
        </p:blipFill>
        <p:spPr bwMode="auto">
          <a:xfrm>
            <a:off x="1907704" y="4509120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/>
          <a:srcRect l="50433" t="52362" r="35389" b="31231"/>
          <a:stretch>
            <a:fillRect/>
          </a:stretch>
        </p:blipFill>
        <p:spPr bwMode="auto">
          <a:xfrm>
            <a:off x="1907704" y="5445224"/>
            <a:ext cx="872480" cy="56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矩形 64"/>
          <p:cNvSpPr/>
          <p:nvPr/>
        </p:nvSpPr>
        <p:spPr>
          <a:xfrm>
            <a:off x="2627784" y="4581128"/>
            <a:ext cx="497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:  </a:t>
            </a:r>
            <a:r>
              <a:rPr lang="en-US" altLang="zh-TW" sz="2400" b="1" dirty="0" smtClean="0"/>
              <a:t>Sink term </a:t>
            </a:r>
            <a:r>
              <a:rPr lang="en-US" altLang="zh-TW" sz="2400" dirty="0" smtClean="0"/>
              <a:t>in the </a:t>
            </a:r>
            <a:r>
              <a:rPr lang="en-US" altLang="zh-TW" sz="2400" b="1" dirty="0" smtClean="0"/>
              <a:t>water vapor </a:t>
            </a:r>
            <a:r>
              <a:rPr lang="en-US" altLang="zh-TW" sz="2400" dirty="0" smtClean="0"/>
              <a:t>budget</a:t>
            </a:r>
            <a:endParaRPr lang="zh-TW" altLang="en-US" sz="2400" dirty="0"/>
          </a:p>
        </p:txBody>
      </p:sp>
      <p:sp>
        <p:nvSpPr>
          <p:cNvPr id="66" name="矩形 65"/>
          <p:cNvSpPr/>
          <p:nvPr/>
        </p:nvSpPr>
        <p:spPr>
          <a:xfrm>
            <a:off x="2771800" y="5517232"/>
            <a:ext cx="5309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:  </a:t>
            </a:r>
            <a:r>
              <a:rPr lang="en-US" altLang="zh-TW" sz="2400" b="1" dirty="0" smtClean="0"/>
              <a:t>Source term </a:t>
            </a:r>
            <a:r>
              <a:rPr lang="en-US" altLang="zh-TW" sz="2400" dirty="0" smtClean="0"/>
              <a:t>in the </a:t>
            </a:r>
            <a:r>
              <a:rPr lang="en-US" altLang="zh-TW" sz="2400" b="1" dirty="0" smtClean="0"/>
              <a:t>water vapor </a:t>
            </a:r>
            <a:r>
              <a:rPr lang="en-US" altLang="zh-TW" sz="2400" dirty="0" smtClean="0"/>
              <a:t>budget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1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11560" y="5445224"/>
            <a:ext cx="8434652" cy="124256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3" name="直線接點 62"/>
          <p:cNvCxnSpPr/>
          <p:nvPr/>
        </p:nvCxnSpPr>
        <p:spPr>
          <a:xfrm flipV="1">
            <a:off x="4938666" y="3917608"/>
            <a:ext cx="3915435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b="1" dirty="0" smtClean="0"/>
              <a:t>LSPE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70" t="37225" r="65078" b="54820"/>
          <a:stretch>
            <a:fillRect/>
          </a:stretch>
        </p:blipFill>
        <p:spPr bwMode="auto">
          <a:xfrm>
            <a:off x="4932040" y="1484784"/>
            <a:ext cx="3384376" cy="52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789" t="29270" r="16903" b="62775"/>
          <a:stretch>
            <a:fillRect/>
          </a:stretch>
        </p:blipFill>
        <p:spPr bwMode="auto">
          <a:xfrm>
            <a:off x="395536" y="1340768"/>
            <a:ext cx="45365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23528" y="836712"/>
            <a:ext cx="308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b="1" dirty="0" smtClean="0"/>
              <a:t>  </a:t>
            </a:r>
            <a:r>
              <a:rPr lang="en-US" altLang="zh-TW" sz="2400" b="1" dirty="0" smtClean="0"/>
              <a:t>water vapor budget</a:t>
            </a:r>
            <a:endParaRPr lang="zh-TW" altLang="en-US" sz="2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5466" t="52362" r="77193" b="32714"/>
          <a:stretch>
            <a:fillRect/>
          </a:stretch>
        </p:blipFill>
        <p:spPr bwMode="auto">
          <a:xfrm>
            <a:off x="611560" y="3429000"/>
            <a:ext cx="37804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7798" t="37225" r="61230" b="47854"/>
          <a:stretch>
            <a:fillRect/>
          </a:stretch>
        </p:blipFill>
        <p:spPr bwMode="auto">
          <a:xfrm>
            <a:off x="1907704" y="3429000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78495" t="37225" r="16903" b="46207"/>
          <a:stretch>
            <a:fillRect/>
          </a:stretch>
        </p:blipFill>
        <p:spPr bwMode="auto">
          <a:xfrm>
            <a:off x="1556665" y="3356992"/>
            <a:ext cx="31605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39574" t="37225" r="55183" b="48289"/>
          <a:stretch>
            <a:fillRect/>
          </a:stretch>
        </p:blipFill>
        <p:spPr bwMode="auto">
          <a:xfrm>
            <a:off x="1097614" y="3426904"/>
            <a:ext cx="270030" cy="4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46110" t="37225" r="24529" b="45989"/>
          <a:stretch>
            <a:fillRect/>
          </a:stretch>
        </p:blipFill>
        <p:spPr bwMode="auto">
          <a:xfrm>
            <a:off x="3347864" y="3429000"/>
            <a:ext cx="1512168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23857" t="52362" r="35389" b="30849"/>
          <a:stretch>
            <a:fillRect/>
          </a:stretch>
        </p:blipFill>
        <p:spPr bwMode="auto">
          <a:xfrm>
            <a:off x="4932040" y="3429000"/>
            <a:ext cx="2098522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22685" t="52362" r="69973" b="31066"/>
          <a:stretch>
            <a:fillRect/>
          </a:stretch>
        </p:blipFill>
        <p:spPr bwMode="auto">
          <a:xfrm>
            <a:off x="2987824" y="3429000"/>
            <a:ext cx="378042" cy="4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l="29451" t="52362" r="35389" b="32714"/>
          <a:stretch>
            <a:fillRect/>
          </a:stretch>
        </p:blipFill>
        <p:spPr bwMode="auto">
          <a:xfrm>
            <a:off x="611560" y="2204864"/>
            <a:ext cx="181049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標題 1"/>
          <p:cNvSpPr txBox="1">
            <a:spLocks/>
          </p:cNvSpPr>
          <p:nvPr/>
        </p:nvSpPr>
        <p:spPr>
          <a:xfrm>
            <a:off x="287547" y="2925535"/>
            <a:ext cx="4320480" cy="51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Hydrometeor budget equation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51789" t="29270" r="36257" b="62630"/>
          <a:stretch>
            <a:fillRect/>
          </a:stretch>
        </p:blipFill>
        <p:spPr bwMode="auto">
          <a:xfrm>
            <a:off x="3203848" y="2132856"/>
            <a:ext cx="15121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63658" t="29270" r="32863" b="62878"/>
          <a:stretch>
            <a:fillRect/>
          </a:stretch>
        </p:blipFill>
        <p:spPr bwMode="auto">
          <a:xfrm>
            <a:off x="2483768" y="2132856"/>
            <a:ext cx="403788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67092" t="29270" r="16903" b="62748"/>
          <a:stretch>
            <a:fillRect/>
          </a:stretch>
        </p:blipFill>
        <p:spPr bwMode="auto">
          <a:xfrm>
            <a:off x="5004048" y="2132856"/>
            <a:ext cx="2024608" cy="56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78495" t="37225" r="16903" b="46207"/>
          <a:stretch>
            <a:fillRect/>
          </a:stretch>
        </p:blipFill>
        <p:spPr bwMode="auto">
          <a:xfrm>
            <a:off x="2987824" y="2132856"/>
            <a:ext cx="31605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l="22685" t="52362" r="69973" b="31066"/>
          <a:stretch>
            <a:fillRect/>
          </a:stretch>
        </p:blipFill>
        <p:spPr bwMode="auto">
          <a:xfrm>
            <a:off x="4716016" y="2204864"/>
            <a:ext cx="378042" cy="4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6170" t="37225" r="86489" b="55159"/>
          <a:stretch>
            <a:fillRect/>
          </a:stretch>
        </p:blipFill>
        <p:spPr bwMode="auto">
          <a:xfrm>
            <a:off x="7020272" y="2204864"/>
            <a:ext cx="822948" cy="48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51789" t="29270" r="36257" b="62630"/>
          <a:stretch>
            <a:fillRect/>
          </a:stretch>
        </p:blipFill>
        <p:spPr bwMode="auto">
          <a:xfrm>
            <a:off x="5181693" y="3396275"/>
            <a:ext cx="1209742" cy="46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67092" t="29270" r="16903" b="62748"/>
          <a:stretch>
            <a:fillRect/>
          </a:stretch>
        </p:blipFill>
        <p:spPr bwMode="auto">
          <a:xfrm>
            <a:off x="6549845" y="3396275"/>
            <a:ext cx="1619694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 l="78495" t="37225" r="16903" b="46207"/>
          <a:stretch>
            <a:fillRect/>
          </a:stretch>
        </p:blipFill>
        <p:spPr bwMode="auto">
          <a:xfrm>
            <a:off x="4905037" y="3380763"/>
            <a:ext cx="252844" cy="51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 l="22685" t="52362" r="69973" b="31066"/>
          <a:stretch>
            <a:fillRect/>
          </a:stretch>
        </p:blipFill>
        <p:spPr bwMode="auto">
          <a:xfrm>
            <a:off x="6333821" y="3468283"/>
            <a:ext cx="302436" cy="38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6170" t="37225" r="86489" b="55159"/>
          <a:stretch>
            <a:fillRect/>
          </a:stretch>
        </p:blipFill>
        <p:spPr bwMode="auto">
          <a:xfrm>
            <a:off x="8134021" y="3468283"/>
            <a:ext cx="658362" cy="3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6266" t="64175" r="29940" b="27556"/>
          <a:stretch>
            <a:fillRect/>
          </a:stretch>
        </p:blipFill>
        <p:spPr bwMode="auto">
          <a:xfrm>
            <a:off x="611560" y="4653137"/>
            <a:ext cx="58326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矩形 34"/>
          <p:cNvSpPr/>
          <p:nvPr/>
        </p:nvSpPr>
        <p:spPr>
          <a:xfrm>
            <a:off x="1403648" y="4653137"/>
            <a:ext cx="1080120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4938666" y="3453932"/>
            <a:ext cx="1451537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2771800" y="4653137"/>
            <a:ext cx="1080120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6606226" y="3453932"/>
            <a:ext cx="1527795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4211960" y="4653137"/>
            <a:ext cx="1080120" cy="5040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8406426" y="3453932"/>
            <a:ext cx="504056" cy="5040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5580112" y="4653137"/>
            <a:ext cx="936104" cy="504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1520661" y="3424808"/>
            <a:ext cx="3312368" cy="504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23954" t="64175" r="66002" b="27556"/>
          <a:stretch/>
        </p:blipFill>
        <p:spPr bwMode="auto">
          <a:xfrm>
            <a:off x="825701" y="5601274"/>
            <a:ext cx="77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1" r="44049"/>
          <a:stretch/>
        </p:blipFill>
        <p:spPr bwMode="auto">
          <a:xfrm>
            <a:off x="4601185" y="5627203"/>
            <a:ext cx="792088" cy="36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7" r="19481"/>
          <a:stretch/>
        </p:blipFill>
        <p:spPr bwMode="auto">
          <a:xfrm>
            <a:off x="789157" y="6004051"/>
            <a:ext cx="827383" cy="36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4"/>
          <a:stretch/>
        </p:blipFill>
        <p:spPr bwMode="auto">
          <a:xfrm>
            <a:off x="4572000" y="6018403"/>
            <a:ext cx="64791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1464551" y="5627602"/>
            <a:ext cx="2094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: Local </a:t>
            </a:r>
            <a:r>
              <a:rPr lang="en-US" altLang="zh-TW" dirty="0"/>
              <a:t>vapor change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5285261" y="5627602"/>
            <a:ext cx="2146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:  Vapor </a:t>
            </a:r>
            <a:r>
              <a:rPr lang="en-US" altLang="zh-TW" dirty="0"/>
              <a:t>convergence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464551" y="6066908"/>
            <a:ext cx="279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:  Surface </a:t>
            </a:r>
            <a:r>
              <a:rPr lang="en-US" altLang="zh-TW" dirty="0"/>
              <a:t>evaporation rate</a:t>
            </a:r>
            <a:endParaRPr lang="zh-TW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5116538" y="6041459"/>
            <a:ext cx="3919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:  Sum </a:t>
            </a:r>
            <a:r>
              <a:rPr lang="en-US" altLang="zh-TW" dirty="0"/>
              <a:t>of </a:t>
            </a:r>
            <a:r>
              <a:rPr lang="en-US" altLang="zh-TW" dirty="0" smtClean="0"/>
              <a:t>local hydrometeor </a:t>
            </a:r>
            <a:r>
              <a:rPr lang="en-US" altLang="zh-TW" dirty="0"/>
              <a:t>change and </a:t>
            </a:r>
            <a:r>
              <a:rPr lang="en-US" altLang="zh-TW" dirty="0" smtClean="0"/>
              <a:t>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hydrometeor </a:t>
            </a:r>
            <a:r>
              <a:rPr lang="en-US" altLang="zh-TW" dirty="0"/>
              <a:t>convergence</a:t>
            </a:r>
            <a:endParaRPr lang="zh-TW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4570460" y="5636506"/>
            <a:ext cx="2849440" cy="36363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3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61612"/>
            <a:ext cx="4474212" cy="60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矩形 45"/>
          <p:cNvSpPr/>
          <p:nvPr/>
        </p:nvSpPr>
        <p:spPr>
          <a:xfrm>
            <a:off x="803472" y="6041459"/>
            <a:ext cx="3288630" cy="37826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79734" y="5636506"/>
            <a:ext cx="2757200" cy="3636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接點 49"/>
          <p:cNvCxnSpPr/>
          <p:nvPr/>
        </p:nvCxnSpPr>
        <p:spPr>
          <a:xfrm>
            <a:off x="549842" y="2745522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5219911" y="3888031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V="1">
            <a:off x="2915816" y="2745521"/>
            <a:ext cx="4927404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向下箭號 50"/>
          <p:cNvSpPr/>
          <p:nvPr/>
        </p:nvSpPr>
        <p:spPr>
          <a:xfrm>
            <a:off x="3723869" y="4034751"/>
            <a:ext cx="736466" cy="61838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4" grpId="0"/>
      <p:bldP spid="27" grpId="0"/>
      <p:bldP spid="34" grpId="0"/>
      <p:bldP spid="45" grpId="0"/>
      <p:bldP spid="49" grpId="0" animBg="1"/>
      <p:bldP spid="46" grpId="0" animBg="1"/>
      <p:bldP spid="47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LSPE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501" t="50782" r="25500" b="32098"/>
          <a:stretch>
            <a:fillRect/>
          </a:stretch>
        </p:blipFill>
        <p:spPr bwMode="auto">
          <a:xfrm>
            <a:off x="827584" y="1340768"/>
            <a:ext cx="51845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95536" y="908720"/>
            <a:ext cx="4840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b="1" dirty="0" smtClean="0"/>
              <a:t>  </a:t>
            </a:r>
            <a:r>
              <a:rPr lang="en-US" altLang="zh-TW" sz="2400" b="1" dirty="0" smtClean="0"/>
              <a:t>Large-scale precipitation efficiency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28184" y="155679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 et al. (2005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6266" t="64175" r="29940" b="27556"/>
          <a:stretch>
            <a:fillRect/>
          </a:stretch>
        </p:blipFill>
        <p:spPr bwMode="auto">
          <a:xfrm>
            <a:off x="971600" y="2516673"/>
            <a:ext cx="58326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131840" y="2408661"/>
            <a:ext cx="2520280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4" t="34540" r="34497" b="44973"/>
          <a:stretch/>
        </p:blipFill>
        <p:spPr bwMode="auto">
          <a:xfrm>
            <a:off x="890370" y="3717032"/>
            <a:ext cx="304938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57566" r="32064" b="36847"/>
          <a:stretch/>
        </p:blipFill>
        <p:spPr bwMode="auto">
          <a:xfrm>
            <a:off x="2835924" y="5517232"/>
            <a:ext cx="4464498" cy="38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21" y="5510355"/>
            <a:ext cx="1784437" cy="45577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3790256" y="5517232"/>
            <a:ext cx="792088" cy="44890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012160" y="2408661"/>
            <a:ext cx="792088" cy="72008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3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35696" y="2408661"/>
            <a:ext cx="979989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184627" y="1817722"/>
            <a:ext cx="1827534" cy="360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488723" y="5493706"/>
            <a:ext cx="792088" cy="5040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3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51789" t="29270" r="36838" b="62775"/>
          <a:stretch/>
        </p:blipFill>
        <p:spPr bwMode="auto">
          <a:xfrm>
            <a:off x="3685048" y="6057310"/>
            <a:ext cx="999158" cy="39294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 l="17798" t="37225" r="61230" b="47854"/>
          <a:stretch>
            <a:fillRect/>
          </a:stretch>
        </p:blipFill>
        <p:spPr bwMode="auto">
          <a:xfrm>
            <a:off x="6132534" y="6107915"/>
            <a:ext cx="840096" cy="3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/>
          <a:srcRect l="78495" t="37225" r="16903" b="46207"/>
          <a:stretch>
            <a:fillRect/>
          </a:stretch>
        </p:blipFill>
        <p:spPr bwMode="auto">
          <a:xfrm>
            <a:off x="5889251" y="6044014"/>
            <a:ext cx="245820" cy="49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 l="46110" t="37225" r="24529" b="45989"/>
          <a:stretch>
            <a:fillRect/>
          </a:stretch>
        </p:blipFill>
        <p:spPr bwMode="auto">
          <a:xfrm>
            <a:off x="7147160" y="6086913"/>
            <a:ext cx="1176130" cy="37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/>
          <a:srcRect l="22685" t="52362" r="69973" b="31066"/>
          <a:stretch>
            <a:fillRect/>
          </a:stretch>
        </p:blipFill>
        <p:spPr bwMode="auto">
          <a:xfrm>
            <a:off x="6926578" y="6113217"/>
            <a:ext cx="294034" cy="3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822420" y="6057310"/>
            <a:ext cx="2500870" cy="386643"/>
          </a:xfrm>
          <a:prstGeom prst="rect">
            <a:avLst/>
          </a:prstGeom>
          <a:noFill/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 l="78495" t="37225" r="16903" b="46207"/>
          <a:stretch>
            <a:fillRect/>
          </a:stretch>
        </p:blipFill>
        <p:spPr bwMode="auto">
          <a:xfrm>
            <a:off x="3537412" y="6020057"/>
            <a:ext cx="252844" cy="51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3491880" y="6037467"/>
            <a:ext cx="1192326" cy="44890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419"/>
            <a:ext cx="8229600" cy="778098"/>
          </a:xfrm>
        </p:spPr>
        <p:txBody>
          <a:bodyPr/>
          <a:lstStyle/>
          <a:p>
            <a:r>
              <a:rPr lang="en-US" altLang="zh-TW" b="1" dirty="0" smtClean="0"/>
              <a:t>LSPE</a:t>
            </a:r>
            <a:endParaRPr lang="zh-TW" altLang="en-US" b="1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692697"/>
            <a:ext cx="8579296" cy="1296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400" b="1" dirty="0" smtClean="0"/>
              <a:t>LSPE1 (%) </a:t>
            </a:r>
            <a:r>
              <a:rPr lang="en-US" altLang="zh-TW" sz="2400" dirty="0" err="1" smtClean="0"/>
              <a:t>vs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LSPE2 (%) </a:t>
            </a:r>
          </a:p>
          <a:p>
            <a:pPr>
              <a:buNone/>
            </a:pPr>
            <a:r>
              <a:rPr lang="en-US" altLang="zh-TW" sz="2400" dirty="0" smtClean="0"/>
              <a:t>     using </a:t>
            </a:r>
            <a:r>
              <a:rPr lang="en-US" altLang="zh-TW" sz="2400" b="1" dirty="0" smtClean="0"/>
              <a:t>hourly 96-km averaged </a:t>
            </a:r>
            <a:r>
              <a:rPr lang="en-US" altLang="zh-TW" sz="2400" dirty="0" smtClean="0"/>
              <a:t>data during the 21-day integration.</a:t>
            </a:r>
            <a:endParaRPr lang="zh-TW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t="26582" r="48995" b="20000"/>
          <a:stretch/>
        </p:blipFill>
        <p:spPr bwMode="auto">
          <a:xfrm>
            <a:off x="179512" y="1772816"/>
            <a:ext cx="48577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105446" y="3028890"/>
            <a:ext cx="3855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LSPE1</a:t>
            </a:r>
            <a:r>
              <a:rPr lang="en-US" altLang="zh-TW" sz="2000" dirty="0" smtClean="0"/>
              <a:t> ranges </a:t>
            </a:r>
            <a:r>
              <a:rPr lang="en-US" altLang="zh-TW" sz="2000" dirty="0"/>
              <a:t>from </a:t>
            </a:r>
            <a:r>
              <a:rPr lang="en-US" altLang="zh-TW" sz="2000" dirty="0" smtClean="0"/>
              <a:t>-500</a:t>
            </a:r>
            <a:r>
              <a:rPr lang="en-US" altLang="zh-TW" sz="2000" dirty="0"/>
              <a:t>% to 500</a:t>
            </a:r>
            <a:r>
              <a:rPr lang="en-US" altLang="zh-TW" sz="2000" dirty="0" smtClean="0"/>
              <a:t>% 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5097987" y="4021033"/>
            <a:ext cx="4034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/>
              <a:t>LSPE2 </a:t>
            </a:r>
            <a:r>
              <a:rPr lang="en-US" altLang="zh-TW" sz="2000" dirty="0"/>
              <a:t>ranges between 0% and 100%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317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0032" y="1412776"/>
            <a:ext cx="4268192" cy="3832392"/>
          </a:xfrm>
        </p:spPr>
        <p:txBody>
          <a:bodyPr>
            <a:normAutofit/>
          </a:bodyPr>
          <a:lstStyle/>
          <a:p>
            <a:r>
              <a:rPr lang="en-US" altLang="zh-TW" sz="2000" b="1" dirty="0" smtClean="0"/>
              <a:t>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LSPE2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tends to </a:t>
            </a:r>
            <a:r>
              <a:rPr lang="en-US" altLang="zh-TW" sz="2000" b="1" dirty="0">
                <a:solidFill>
                  <a:schemeClr val="accent1"/>
                </a:solidFill>
              </a:rPr>
              <a:t>increase with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increasing Ps</a:t>
            </a:r>
            <a:r>
              <a:rPr lang="en-US" altLang="zh-TW" sz="2000" dirty="0" smtClean="0"/>
              <a:t> such </a:t>
            </a:r>
            <a:r>
              <a:rPr lang="en-US" altLang="zh-TW" sz="2000" dirty="0"/>
              <a:t>that the range of LSPE2 narrows with </a:t>
            </a:r>
            <a:r>
              <a:rPr lang="en-US" altLang="zh-TW" sz="2000" dirty="0" smtClean="0"/>
              <a:t>increasing Ps.</a:t>
            </a:r>
          </a:p>
          <a:p>
            <a:endParaRPr lang="en-US" altLang="zh-TW" sz="2000" dirty="0" smtClean="0"/>
          </a:p>
          <a:p>
            <a:r>
              <a:rPr lang="en-US" altLang="zh-TW" sz="2000" b="1" dirty="0" smtClean="0"/>
              <a:t>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LSPE1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have a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much wider </a:t>
            </a:r>
            <a:r>
              <a:rPr lang="en-US" altLang="zh-TW" sz="2000" b="1" dirty="0">
                <a:solidFill>
                  <a:schemeClr val="accent1"/>
                </a:solidFill>
              </a:rPr>
              <a:t>range </a:t>
            </a:r>
            <a:r>
              <a:rPr lang="en-US" altLang="zh-TW" sz="2000" dirty="0" smtClean="0"/>
              <a:t>and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converge </a:t>
            </a:r>
            <a:r>
              <a:rPr lang="en-US" altLang="zh-TW" sz="2000" b="1" dirty="0">
                <a:solidFill>
                  <a:schemeClr val="accent1"/>
                </a:solidFill>
              </a:rPr>
              <a:t>to a finite value with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increasing Ps. </a:t>
            </a:r>
          </a:p>
          <a:p>
            <a:endParaRPr lang="en-US" altLang="zh-TW" sz="2000" dirty="0" smtClean="0"/>
          </a:p>
          <a:p>
            <a:r>
              <a:rPr lang="en-US" altLang="zh-TW" sz="2000" b="1" dirty="0" smtClean="0"/>
              <a:t>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Negative </a:t>
            </a:r>
            <a:r>
              <a:rPr lang="en-US" altLang="zh-TW" sz="2000" b="1" dirty="0">
                <a:solidFill>
                  <a:schemeClr val="accent1"/>
                </a:solidFill>
              </a:rPr>
              <a:t>values of LSPE1 </a:t>
            </a:r>
            <a:r>
              <a:rPr lang="en-US" altLang="zh-TW" sz="2000" dirty="0"/>
              <a:t>correspond </a:t>
            </a:r>
            <a:r>
              <a:rPr lang="en-US" altLang="zh-TW" sz="2000" dirty="0" smtClean="0"/>
              <a:t>to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weak </a:t>
            </a:r>
            <a:r>
              <a:rPr lang="en-US" altLang="zh-TW" sz="2000" b="1" dirty="0">
                <a:solidFill>
                  <a:schemeClr val="accent1"/>
                </a:solidFill>
              </a:rPr>
              <a:t>rainfall </a:t>
            </a:r>
            <a:r>
              <a:rPr lang="en-US" altLang="zh-TW" sz="2000" dirty="0"/>
              <a:t>condition </a:t>
            </a:r>
            <a:r>
              <a:rPr lang="en-US" altLang="zh-TW" sz="2000" dirty="0" smtClean="0"/>
              <a:t>(</a:t>
            </a:r>
            <a:r>
              <a:rPr lang="en-US" altLang="zh-TW" sz="2000" dirty="0"/>
              <a:t>Ps </a:t>
            </a:r>
            <a:r>
              <a:rPr lang="zh-TW" altLang="en-US" sz="2000" dirty="0"/>
              <a:t>＜ </a:t>
            </a:r>
            <a:r>
              <a:rPr lang="en-US" altLang="zh-TW" sz="2000" dirty="0"/>
              <a:t>5 mm/ </a:t>
            </a:r>
            <a:r>
              <a:rPr lang="en-US" altLang="zh-TW" sz="2000" dirty="0" err="1"/>
              <a:t>hr</a:t>
            </a:r>
            <a:r>
              <a:rPr lang="en-US" altLang="zh-TW" sz="2000" dirty="0" smtClean="0"/>
              <a:t>).</a:t>
            </a:r>
            <a:endParaRPr lang="zh-TW" altLang="en-US" sz="2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8419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/>
              <a:t>LSPE</a:t>
            </a:r>
            <a:endParaRPr lang="zh-TW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4" t="30984" r="50000" b="16868"/>
          <a:stretch/>
        </p:blipFill>
        <p:spPr bwMode="auto">
          <a:xfrm>
            <a:off x="157470" y="1412776"/>
            <a:ext cx="4630553" cy="52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63961" y="980728"/>
            <a:ext cx="3792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/>
              <a:t>LSPE1</a:t>
            </a:r>
            <a:r>
              <a:rPr lang="en-US" altLang="zh-TW" sz="2000" dirty="0"/>
              <a:t> and </a:t>
            </a:r>
            <a:r>
              <a:rPr lang="en-US" altLang="zh-TW" sz="2000" b="1" dirty="0"/>
              <a:t>LSPE2</a:t>
            </a:r>
            <a:r>
              <a:rPr lang="en-US" altLang="zh-TW" sz="2000" dirty="0"/>
              <a:t> as functions </a:t>
            </a:r>
            <a:r>
              <a:rPr lang="en-US" altLang="zh-TW" sz="2000" dirty="0" smtClean="0"/>
              <a:t>of </a:t>
            </a:r>
            <a:r>
              <a:rPr lang="en-US" altLang="zh-TW" sz="2000" b="1" dirty="0" smtClean="0"/>
              <a:t>Ps</a:t>
            </a:r>
            <a:endParaRPr lang="zh-TW" altLang="en-US" sz="2000" b="1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2699792" y="1412776"/>
            <a:ext cx="0" cy="4680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83568" y="1412776"/>
            <a:ext cx="2045940" cy="21602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673400" y="1412776"/>
            <a:ext cx="2045940" cy="10801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83568" y="2492896"/>
            <a:ext cx="2045940" cy="107959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2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LSPE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908720"/>
            <a:ext cx="4840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b="1" dirty="0" smtClean="0"/>
              <a:t>  </a:t>
            </a:r>
            <a:r>
              <a:rPr lang="en-US" altLang="zh-TW" sz="2400" b="1" dirty="0" smtClean="0"/>
              <a:t>Large-scale precipitation efficiency</a:t>
            </a:r>
            <a:endParaRPr lang="zh-TW" alt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4" t="34540" r="34497" b="44973"/>
          <a:stretch/>
        </p:blipFill>
        <p:spPr bwMode="auto">
          <a:xfrm>
            <a:off x="838001" y="1988840"/>
            <a:ext cx="304938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1" t="57566" r="32064" b="36847"/>
          <a:stretch/>
        </p:blipFill>
        <p:spPr bwMode="auto">
          <a:xfrm>
            <a:off x="3491880" y="3521038"/>
            <a:ext cx="4464498" cy="38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7159084" y="3460845"/>
            <a:ext cx="792088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 l="15602" t="39369" r="50528" b="51181"/>
          <a:stretch>
            <a:fillRect/>
          </a:stretch>
        </p:blipFill>
        <p:spPr bwMode="auto">
          <a:xfrm>
            <a:off x="5796136" y="4797152"/>
            <a:ext cx="3042334" cy="4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 l="7633" t="39369" r="84398" b="51181"/>
          <a:stretch>
            <a:fillRect/>
          </a:stretch>
        </p:blipFill>
        <p:spPr bwMode="auto">
          <a:xfrm>
            <a:off x="4860032" y="4653136"/>
            <a:ext cx="936104" cy="6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4932040" y="4773150"/>
            <a:ext cx="792088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0032" y="3212976"/>
            <a:ext cx="4104456" cy="1400234"/>
          </a:xfrm>
        </p:spPr>
        <p:txBody>
          <a:bodyPr>
            <a:normAutofit/>
          </a:bodyPr>
          <a:lstStyle/>
          <a:p>
            <a:r>
              <a:rPr lang="en-US" altLang="zh-TW" sz="2000" b="1" dirty="0" smtClean="0"/>
              <a:t>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LSPE2(Q</a:t>
            </a:r>
            <a:r>
              <a:rPr lang="en-US" altLang="zh-TW" sz="1400" b="1" dirty="0" smtClean="0">
                <a:solidFill>
                  <a:schemeClr val="accent1"/>
                </a:solidFill>
              </a:rPr>
              <a:t>CM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=0)</a:t>
            </a:r>
            <a:r>
              <a:rPr lang="en-US" altLang="zh-TW" sz="2000" dirty="0" smtClean="0"/>
              <a:t> is </a:t>
            </a:r>
            <a:r>
              <a:rPr lang="en-US" altLang="zh-TW" sz="2000" dirty="0"/>
              <a:t>generally </a:t>
            </a:r>
            <a:r>
              <a:rPr lang="en-US" altLang="zh-TW" sz="2000" b="1" dirty="0">
                <a:solidFill>
                  <a:schemeClr val="accent1"/>
                </a:solidFill>
              </a:rPr>
              <a:t>larger than LSPE2</a:t>
            </a:r>
            <a:r>
              <a:rPr lang="en-US" altLang="zh-TW" sz="2000" dirty="0"/>
              <a:t>, and could be </a:t>
            </a:r>
            <a:r>
              <a:rPr lang="en-US" altLang="zh-TW" sz="2000" b="1" dirty="0">
                <a:solidFill>
                  <a:schemeClr val="accent1"/>
                </a:solidFill>
              </a:rPr>
              <a:t>larger than 100%</a:t>
            </a:r>
            <a:r>
              <a:rPr lang="en-US" altLang="zh-TW" sz="2000" dirty="0"/>
              <a:t>, especially when LSPE2 is larger 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8419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/>
              <a:t>LSPE</a:t>
            </a:r>
            <a:endParaRPr lang="zh-TW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3" t="20656" r="16402" b="25502"/>
          <a:stretch/>
        </p:blipFill>
        <p:spPr bwMode="auto">
          <a:xfrm>
            <a:off x="125693" y="1844824"/>
            <a:ext cx="459032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8638" y="704890"/>
            <a:ext cx="9018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LSPE2 </a:t>
            </a:r>
            <a:r>
              <a:rPr lang="en-US" altLang="zh-TW" sz="2000" dirty="0"/>
              <a:t>is calculated </a:t>
            </a:r>
            <a:r>
              <a:rPr lang="en-US" altLang="zh-TW" sz="2000" dirty="0" smtClean="0"/>
              <a:t>by setting Q</a:t>
            </a:r>
            <a:r>
              <a:rPr lang="en-US" altLang="zh-TW" sz="1200" dirty="0" smtClean="0"/>
              <a:t>CM</a:t>
            </a:r>
            <a:r>
              <a:rPr lang="en-US" altLang="zh-TW" sz="2000" dirty="0" smtClean="0"/>
              <a:t> to </a:t>
            </a:r>
            <a:r>
              <a:rPr lang="en-US" altLang="zh-TW" sz="2000" dirty="0"/>
              <a:t>be zero [</a:t>
            </a:r>
            <a:r>
              <a:rPr lang="en-US" altLang="zh-TW" sz="2000" b="1" dirty="0" smtClean="0"/>
              <a:t>LSPE2(Q</a:t>
            </a:r>
            <a:r>
              <a:rPr lang="en-US" altLang="zh-TW" sz="1200" b="1" dirty="0" smtClean="0"/>
              <a:t>CM</a:t>
            </a:r>
            <a:r>
              <a:rPr lang="en-US" altLang="zh-TW" sz="2000" b="1" dirty="0" smtClean="0"/>
              <a:t>=0</a:t>
            </a:r>
            <a:r>
              <a:rPr lang="en-US" altLang="zh-TW" sz="2000" b="1" dirty="0"/>
              <a:t>)</a:t>
            </a:r>
            <a:r>
              <a:rPr lang="en-US" altLang="zh-TW" sz="2000" dirty="0"/>
              <a:t>]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315258" y="1340768"/>
            <a:ext cx="270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/>
              <a:t>LSPE2(Q</a:t>
            </a:r>
            <a:r>
              <a:rPr lang="en-US" altLang="zh-TW" sz="1400" b="1" dirty="0"/>
              <a:t>CM</a:t>
            </a:r>
            <a:r>
              <a:rPr lang="en-US" altLang="zh-TW" sz="2000" b="1" dirty="0"/>
              <a:t>=0</a:t>
            </a:r>
            <a:r>
              <a:rPr lang="en-US" altLang="zh-TW" sz="2000" b="1" dirty="0" smtClean="0"/>
              <a:t>)</a:t>
            </a:r>
            <a:r>
              <a:rPr lang="en-US" altLang="zh-TW" sz="2000" dirty="0" smtClean="0"/>
              <a:t> </a:t>
            </a:r>
            <a:r>
              <a:rPr lang="en-US" altLang="zh-TW" sz="2000" dirty="0" err="1"/>
              <a:t>v</a:t>
            </a:r>
            <a:r>
              <a:rPr lang="en-US" altLang="zh-TW" sz="2000" dirty="0" err="1" smtClean="0"/>
              <a:t>s</a:t>
            </a:r>
            <a:r>
              <a:rPr lang="en-US" altLang="zh-TW" sz="2000" dirty="0" smtClean="0"/>
              <a:t> </a:t>
            </a:r>
            <a:r>
              <a:rPr lang="en-US" altLang="zh-TW" sz="2000" b="1" dirty="0" smtClean="0"/>
              <a:t>LSPE2</a:t>
            </a:r>
            <a:endParaRPr lang="zh-TW" altLang="en-US" sz="2000" b="1" dirty="0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457202" y="5255582"/>
            <a:ext cx="42588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586609" y="1844824"/>
            <a:ext cx="2129407" cy="341075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3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9638"/>
            <a:ext cx="8229600" cy="1143000"/>
          </a:xfrm>
        </p:spPr>
        <p:txBody>
          <a:bodyPr/>
          <a:lstStyle/>
          <a:p>
            <a:r>
              <a:rPr lang="en-US" altLang="zh-TW" b="1" dirty="0"/>
              <a:t>CMPE2</a:t>
            </a:r>
            <a:r>
              <a:rPr lang="en-US" altLang="zh-TW" dirty="0"/>
              <a:t> </a:t>
            </a:r>
            <a:r>
              <a:rPr lang="en-US" altLang="zh-TW" dirty="0" err="1" smtClean="0"/>
              <a:t>vs</a:t>
            </a:r>
            <a:r>
              <a:rPr lang="en-US" altLang="zh-TW" dirty="0" smtClean="0"/>
              <a:t> </a:t>
            </a:r>
            <a:r>
              <a:rPr lang="en-US" altLang="zh-TW" b="1" dirty="0"/>
              <a:t>LSPE2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0" y="2276872"/>
            <a:ext cx="4572000" cy="3982130"/>
          </a:xfrm>
        </p:spPr>
        <p:txBody>
          <a:bodyPr>
            <a:noAutofit/>
          </a:bodyPr>
          <a:lstStyle/>
          <a:p>
            <a:r>
              <a:rPr lang="en-US" altLang="zh-TW" sz="2000" dirty="0"/>
              <a:t>The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RMS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difference between CMPE2 and LSPE2 </a:t>
            </a:r>
            <a:r>
              <a:rPr lang="en-US" altLang="zh-TW" sz="2000" dirty="0" smtClean="0"/>
              <a:t>is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18.5%</a:t>
            </a:r>
            <a:r>
              <a:rPr lang="en-US" altLang="zh-TW" sz="2000" dirty="0" smtClean="0"/>
              <a:t>,</a:t>
            </a:r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</a:t>
            </a:r>
            <a:r>
              <a:rPr lang="en-US" altLang="zh-TW" sz="2000" b="1" dirty="0" smtClean="0"/>
              <a:t>smaller </a:t>
            </a:r>
            <a:r>
              <a:rPr lang="en-US" altLang="zh-TW" sz="2000" b="1" dirty="0"/>
              <a:t>than </a:t>
            </a:r>
            <a:r>
              <a:rPr lang="en-US" altLang="zh-TW" sz="2000" dirty="0"/>
              <a:t>the </a:t>
            </a:r>
            <a:r>
              <a:rPr lang="en-US" altLang="zh-TW" sz="2000" b="1" dirty="0">
                <a:solidFill>
                  <a:schemeClr val="accent1"/>
                </a:solidFill>
              </a:rPr>
              <a:t>standard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deviations </a:t>
            </a:r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of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CMPE2 </a:t>
            </a:r>
            <a:r>
              <a:rPr lang="en-US" altLang="zh-TW" sz="2000" b="1" dirty="0">
                <a:solidFill>
                  <a:schemeClr val="accent1"/>
                </a:solidFill>
              </a:rPr>
              <a:t>(28.5%) </a:t>
            </a:r>
            <a:r>
              <a:rPr lang="en-US" altLang="zh-TW" sz="2000" dirty="0"/>
              <a:t>and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LSPE2 </a:t>
            </a:r>
            <a:r>
              <a:rPr lang="en-US" altLang="zh-TW" sz="2000" b="1" dirty="0">
                <a:solidFill>
                  <a:schemeClr val="accent1"/>
                </a:solidFill>
              </a:rPr>
              <a:t>(35.1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%).</a:t>
            </a:r>
          </a:p>
          <a:p>
            <a:pPr marL="0" indent="0">
              <a:buNone/>
            </a:pPr>
            <a:endParaRPr lang="en-US" altLang="zh-TW" sz="2000" dirty="0" smtClean="0"/>
          </a:p>
          <a:p>
            <a:r>
              <a:rPr lang="en-US" altLang="zh-TW" sz="2000" dirty="0"/>
              <a:t>The </a:t>
            </a:r>
            <a:r>
              <a:rPr lang="en-US" altLang="zh-TW" sz="2000" b="1" dirty="0">
                <a:solidFill>
                  <a:schemeClr val="accent1"/>
                </a:solidFill>
              </a:rPr>
              <a:t>linear</a:t>
            </a:r>
            <a:r>
              <a:rPr lang="en-US" altLang="zh-TW" sz="2000" dirty="0"/>
              <a:t>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correlation </a:t>
            </a:r>
            <a:r>
              <a:rPr lang="en-US" altLang="zh-TW" sz="2000" b="1" dirty="0">
                <a:solidFill>
                  <a:schemeClr val="accent1"/>
                </a:solidFill>
              </a:rPr>
              <a:t>coefficient </a:t>
            </a:r>
            <a:r>
              <a:rPr lang="en-US" altLang="zh-TW" sz="2000" dirty="0"/>
              <a:t>between CMPE2 and LSPE2 is </a:t>
            </a:r>
            <a:r>
              <a:rPr lang="en-US" altLang="zh-TW" sz="2000" b="1" dirty="0">
                <a:solidFill>
                  <a:schemeClr val="accent1"/>
                </a:solidFill>
              </a:rPr>
              <a:t>0.85</a:t>
            </a:r>
            <a:endParaRPr lang="zh-TW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19301" r="45503" b="7555"/>
          <a:stretch/>
        </p:blipFill>
        <p:spPr bwMode="auto">
          <a:xfrm>
            <a:off x="34099" y="1664805"/>
            <a:ext cx="453790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42821" y="1016733"/>
            <a:ext cx="85792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zh-TW" sz="2400" dirty="0" smtClean="0"/>
              <a:t>using </a:t>
            </a:r>
            <a:r>
              <a:rPr lang="en-US" altLang="zh-TW" sz="2400" b="1" dirty="0" smtClean="0"/>
              <a:t>hourly 96-km averaged </a:t>
            </a:r>
            <a:r>
              <a:rPr lang="en-US" altLang="zh-TW" sz="2400" dirty="0" smtClean="0"/>
              <a:t>data during the 21-day integration.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193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22114"/>
          </a:xfrm>
        </p:spPr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544616"/>
          </a:xfrm>
        </p:spPr>
        <p:txBody>
          <a:bodyPr>
            <a:normAutofit/>
          </a:bodyPr>
          <a:lstStyle/>
          <a:p>
            <a:r>
              <a:rPr lang="en-US" altLang="zh-TW" sz="2000" b="1" dirty="0" smtClean="0"/>
              <a:t>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Precipitation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is directly produced by </a:t>
            </a:r>
            <a:r>
              <a:rPr lang="en-US" altLang="zh-TW" sz="2000" b="1" dirty="0">
                <a:solidFill>
                  <a:schemeClr val="accent1"/>
                </a:solidFill>
              </a:rPr>
              <a:t>cloud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microphysics </a:t>
            </a:r>
            <a:r>
              <a:rPr lang="en-US" altLang="zh-TW" sz="2000" b="1" dirty="0">
                <a:solidFill>
                  <a:schemeClr val="accent1"/>
                </a:solidFill>
              </a:rPr>
              <a:t>processes </a:t>
            </a:r>
            <a:r>
              <a:rPr lang="en-US" altLang="zh-TW" sz="2000" dirty="0"/>
              <a:t>at convective temporal and </a:t>
            </a:r>
            <a:r>
              <a:rPr lang="en-US" altLang="zh-TW" sz="2000" dirty="0" smtClean="0"/>
              <a:t>spatial scales</a:t>
            </a:r>
            <a:r>
              <a:rPr lang="en-US" altLang="zh-TW" sz="2000" dirty="0"/>
              <a:t>. But the 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occurrence of precipitation </a:t>
            </a:r>
            <a:r>
              <a:rPr lang="en-US" altLang="zh-TW" sz="2000" dirty="0"/>
              <a:t>is </a:t>
            </a:r>
            <a:r>
              <a:rPr lang="en-US" altLang="zh-TW" sz="2000" dirty="0" smtClean="0"/>
              <a:t>associated with 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environmental dynamics </a:t>
            </a:r>
            <a:r>
              <a:rPr lang="en-US" altLang="zh-TW" sz="2000" dirty="0"/>
              <a:t>and 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thermodynamics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of weather </a:t>
            </a:r>
            <a:r>
              <a:rPr lang="en-US" altLang="zh-TW" sz="2000" dirty="0"/>
              <a:t>and climate events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 smtClean="0"/>
          </a:p>
          <a:p>
            <a:r>
              <a:rPr lang="en-US" altLang="zh-TW" sz="2000" dirty="0"/>
              <a:t>So 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precipitation</a:t>
            </a:r>
            <a:r>
              <a:rPr lang="en-US" altLang="zh-TW" sz="2000" dirty="0"/>
              <a:t> can </a:t>
            </a:r>
            <a:r>
              <a:rPr lang="en-US" altLang="zh-TW" sz="2000" dirty="0" smtClean="0"/>
              <a:t>be simply </a:t>
            </a:r>
            <a:r>
              <a:rPr lang="en-US" altLang="zh-TW" sz="2000" dirty="0"/>
              <a:t>assumed to be 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proportional </a:t>
            </a:r>
            <a:r>
              <a:rPr lang="en-US" altLang="zh-TW" sz="2000" dirty="0"/>
              <a:t>to the 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condensation rate 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(microphysical view) </a:t>
            </a:r>
            <a:r>
              <a:rPr lang="en-US" altLang="zh-TW" sz="2000" dirty="0"/>
              <a:t>or the 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moisture flux in 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convective 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(large-scale view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/>
          </a:p>
          <a:p>
            <a:r>
              <a:rPr lang="en-US" altLang="zh-TW" sz="2000" dirty="0" smtClean="0"/>
              <a:t>Due to </a:t>
            </a:r>
            <a:r>
              <a:rPr lang="en-US" altLang="zh-TW" sz="2000" b="1" dirty="0" err="1" smtClean="0"/>
              <a:t>reevaporation</a:t>
            </a:r>
            <a:r>
              <a:rPr lang="en-US" altLang="zh-TW" sz="2000" b="1" dirty="0" smtClean="0"/>
              <a:t> </a:t>
            </a:r>
            <a:r>
              <a:rPr lang="en-US" altLang="zh-TW" sz="2000" b="1" dirty="0"/>
              <a:t>of rain </a:t>
            </a:r>
            <a:r>
              <a:rPr lang="en-US" altLang="zh-TW" sz="2000" dirty="0"/>
              <a:t>and </a:t>
            </a:r>
            <a:r>
              <a:rPr lang="en-US" altLang="zh-TW" sz="2000" b="1" dirty="0"/>
              <a:t>local atmospheric </a:t>
            </a:r>
            <a:r>
              <a:rPr lang="en-US" altLang="zh-TW" sz="2000" b="1" dirty="0" smtClean="0"/>
              <a:t>moistening</a:t>
            </a:r>
            <a:r>
              <a:rPr lang="en-US" altLang="zh-TW" sz="2000" dirty="0"/>
              <a:t>, not all condensation or moisture fluxes are used </a:t>
            </a:r>
            <a:r>
              <a:rPr lang="en-US" altLang="zh-TW" sz="2000" dirty="0" smtClean="0"/>
              <a:t>to produce </a:t>
            </a:r>
            <a:r>
              <a:rPr lang="en-US" altLang="zh-TW" sz="2000" dirty="0"/>
              <a:t>precipitation. Therefore, 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precipitation 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efficiency </a:t>
            </a:r>
            <a:r>
              <a:rPr lang="en-US" altLang="zh-TW" sz="2000" dirty="0"/>
              <a:t>is defined to evaluate 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how efficiently the </a:t>
            </a:r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convective </a:t>
            </a:r>
            <a:r>
              <a:rPr lang="en-US" altLang="zh-TW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 produces precipitation. </a:t>
            </a:r>
            <a:endParaRPr lang="en-US" altLang="zh-TW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altLang="zh-TW" sz="20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2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922114"/>
          </a:xfrm>
        </p:spPr>
        <p:txBody>
          <a:bodyPr/>
          <a:lstStyle/>
          <a:p>
            <a:r>
              <a:rPr lang="en-US" altLang="zh-TW" b="1" dirty="0"/>
              <a:t>CMPE2</a:t>
            </a:r>
            <a:r>
              <a:rPr lang="en-US" altLang="zh-TW" dirty="0"/>
              <a:t> </a:t>
            </a:r>
            <a:r>
              <a:rPr lang="en-US" altLang="zh-TW" dirty="0" err="1"/>
              <a:t>vs</a:t>
            </a:r>
            <a:r>
              <a:rPr lang="en-US" altLang="zh-TW" dirty="0"/>
              <a:t> </a:t>
            </a:r>
            <a:r>
              <a:rPr lang="en-US" altLang="zh-TW" b="1" dirty="0"/>
              <a:t>LSPE2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836713"/>
            <a:ext cx="885698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To examine the </a:t>
            </a:r>
            <a:r>
              <a:rPr lang="en-US" altLang="zh-TW" sz="2400" b="1" dirty="0"/>
              <a:t>dependence</a:t>
            </a:r>
            <a:r>
              <a:rPr lang="en-US" altLang="zh-TW" sz="2400" dirty="0"/>
              <a:t> of </a:t>
            </a:r>
            <a:r>
              <a:rPr lang="en-US" altLang="zh-TW" sz="2400" dirty="0" smtClean="0"/>
              <a:t> PE on </a:t>
            </a:r>
            <a:r>
              <a:rPr lang="en-US" altLang="zh-TW" sz="2400" b="1" dirty="0"/>
              <a:t>temporal </a:t>
            </a:r>
            <a:r>
              <a:rPr lang="en-US" altLang="zh-TW" sz="2400" dirty="0"/>
              <a:t>and</a:t>
            </a:r>
            <a:r>
              <a:rPr lang="en-US" altLang="zh-TW" sz="2400" b="1" dirty="0"/>
              <a:t> spatial </a:t>
            </a:r>
            <a:r>
              <a:rPr lang="en-US" altLang="zh-TW" sz="2400" b="1" dirty="0" smtClean="0"/>
              <a:t>scales.</a:t>
            </a:r>
            <a:endParaRPr lang="zh-TW" altLang="en-US" sz="2400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54988"/>
              </p:ext>
            </p:extLst>
          </p:nvPr>
        </p:nvGraphicFramePr>
        <p:xfrm>
          <a:off x="323528" y="1556792"/>
          <a:ext cx="8496943" cy="3208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849"/>
                <a:gridCol w="1213849"/>
                <a:gridCol w="1213849"/>
                <a:gridCol w="1213849"/>
                <a:gridCol w="1213849"/>
                <a:gridCol w="1213849"/>
                <a:gridCol w="1213849"/>
              </a:tblGrid>
              <a:tr h="392443">
                <a:tc row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96km</a:t>
                      </a:r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48km</a:t>
                      </a:r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24km</a:t>
                      </a:r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924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zh-TW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</a:rPr>
                        <a:t>RMS</a:t>
                      </a:r>
                      <a:endParaRPr lang="zh-TW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zh-TW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</a:rPr>
                        <a:t>RMS</a:t>
                      </a:r>
                      <a:endParaRPr lang="zh-TW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zh-TW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</a:rPr>
                        <a:t>RMS</a:t>
                      </a:r>
                      <a:endParaRPr lang="zh-TW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848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</a:rPr>
                        <a:t>1hr</a:t>
                      </a:r>
                      <a:endParaRPr lang="zh-TW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0.85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18.5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0.85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17.9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0.84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17.8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7848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</a:rPr>
                        <a:t>6hr</a:t>
                      </a:r>
                      <a:endParaRPr lang="zh-TW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0.79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22.3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#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#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#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#</a:t>
                      </a:r>
                      <a:endParaRPr lang="zh-TW" altLang="en-US" sz="2400" b="1" dirty="0"/>
                    </a:p>
                  </a:txBody>
                  <a:tcPr/>
                </a:tc>
              </a:tr>
              <a:tr h="7848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chemeClr val="bg1"/>
                          </a:solidFill>
                        </a:rPr>
                        <a:t>1day</a:t>
                      </a:r>
                      <a:endParaRPr lang="zh-TW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0.70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23.4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#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#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#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#</a:t>
                      </a:r>
                      <a:endParaRPr lang="zh-TW" alt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95536" y="530120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The </a:t>
            </a:r>
            <a:r>
              <a:rPr lang="en-US" altLang="zh-TW" sz="2000" b="1" dirty="0">
                <a:solidFill>
                  <a:schemeClr val="accent1"/>
                </a:solidFill>
              </a:rPr>
              <a:t>linear correlation coefficient </a:t>
            </a:r>
            <a:r>
              <a:rPr lang="en-US" altLang="zh-TW" sz="2000" dirty="0" smtClean="0">
                <a:solidFill>
                  <a:schemeClr val="accent1"/>
                </a:solidFill>
              </a:rPr>
              <a:t>decreases </a:t>
            </a:r>
            <a:r>
              <a:rPr lang="en-US" altLang="zh-TW" sz="2000" dirty="0" smtClean="0"/>
              <a:t>and </a:t>
            </a:r>
            <a:r>
              <a:rPr lang="en-US" altLang="zh-TW" sz="2000" b="1" dirty="0">
                <a:solidFill>
                  <a:schemeClr val="accent1"/>
                </a:solidFill>
              </a:rPr>
              <a:t>RMS</a:t>
            </a:r>
            <a:r>
              <a:rPr lang="en-US" altLang="zh-TW" sz="2000" dirty="0">
                <a:solidFill>
                  <a:schemeClr val="accent1"/>
                </a:solidFill>
              </a:rPr>
              <a:t> </a:t>
            </a:r>
            <a:r>
              <a:rPr lang="en-US" altLang="zh-TW" sz="2000" b="1" dirty="0">
                <a:solidFill>
                  <a:schemeClr val="accent1"/>
                </a:solidFill>
              </a:rPr>
              <a:t>difference</a:t>
            </a:r>
            <a:r>
              <a:rPr lang="en-US" altLang="zh-TW" sz="2000" dirty="0">
                <a:solidFill>
                  <a:schemeClr val="accent1"/>
                </a:solidFill>
              </a:rPr>
              <a:t> increases </a:t>
            </a:r>
            <a:r>
              <a:rPr lang="en-US" altLang="zh-TW" sz="2000" dirty="0"/>
              <a:t>as the </a:t>
            </a:r>
            <a:r>
              <a:rPr lang="en-US" altLang="zh-TW" sz="2000" b="1" dirty="0">
                <a:solidFill>
                  <a:schemeClr val="accent1"/>
                </a:solidFill>
              </a:rPr>
              <a:t>time period </a:t>
            </a:r>
            <a:r>
              <a:rPr lang="en-US" altLang="zh-TW" sz="2000" dirty="0" smtClean="0"/>
              <a:t>of averaged </a:t>
            </a:r>
            <a:r>
              <a:rPr lang="en-US" altLang="zh-TW" sz="2000" dirty="0"/>
              <a:t>data </a:t>
            </a:r>
            <a:r>
              <a:rPr lang="en-US" altLang="zh-TW" sz="2000" dirty="0">
                <a:solidFill>
                  <a:schemeClr val="accent1"/>
                </a:solidFill>
              </a:rPr>
              <a:t>increases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1547664" y="2420888"/>
            <a:ext cx="2376264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47664" y="2420888"/>
            <a:ext cx="2376264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63132" y="2408064"/>
            <a:ext cx="2376264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372200" y="2408064"/>
            <a:ext cx="2376264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547664" y="3212976"/>
            <a:ext cx="2376264" cy="7200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547664" y="3933056"/>
            <a:ext cx="2376264" cy="79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5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9638"/>
            <a:ext cx="8229600" cy="1143000"/>
          </a:xfrm>
        </p:spPr>
        <p:txBody>
          <a:bodyPr/>
          <a:lstStyle/>
          <a:p>
            <a:r>
              <a:rPr lang="en-US" altLang="zh-TW" b="1" dirty="0"/>
              <a:t>CMPE2</a:t>
            </a:r>
            <a:r>
              <a:rPr lang="en-US" altLang="zh-TW" dirty="0"/>
              <a:t> </a:t>
            </a:r>
            <a:r>
              <a:rPr lang="en-US" altLang="zh-TW" dirty="0" err="1"/>
              <a:t>vs</a:t>
            </a:r>
            <a:r>
              <a:rPr lang="en-US" altLang="zh-TW" dirty="0"/>
              <a:t> </a:t>
            </a:r>
            <a:r>
              <a:rPr lang="en-US" altLang="zh-TW" b="1" dirty="0"/>
              <a:t>LSPE2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2" t="34819" r="49313" b="10531"/>
          <a:stretch/>
        </p:blipFill>
        <p:spPr bwMode="auto">
          <a:xfrm>
            <a:off x="427490" y="1918033"/>
            <a:ext cx="4193370" cy="436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29235" r="49014" b="16868"/>
          <a:stretch/>
        </p:blipFill>
        <p:spPr bwMode="auto">
          <a:xfrm>
            <a:off x="4639993" y="1982850"/>
            <a:ext cx="4199612" cy="423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39019" y="947894"/>
            <a:ext cx="4381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b="1" dirty="0"/>
              <a:t>S</a:t>
            </a:r>
            <a:r>
              <a:rPr lang="en-US" altLang="zh-TW" sz="2400" b="1" dirty="0" smtClean="0"/>
              <a:t>patial </a:t>
            </a:r>
            <a:r>
              <a:rPr lang="en-US" altLang="zh-TW" sz="2400" b="1" dirty="0"/>
              <a:t>scales </a:t>
            </a:r>
            <a:r>
              <a:rPr lang="en-US" altLang="zh-TW" sz="2400" dirty="0"/>
              <a:t>of averaged data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238175" y="6284196"/>
            <a:ext cx="8601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1"/>
                </a:solidFill>
              </a:rPr>
              <a:t>LSPE2</a:t>
            </a:r>
            <a:r>
              <a:rPr lang="en-US" altLang="zh-TW" dirty="0"/>
              <a:t> and </a:t>
            </a:r>
            <a:r>
              <a:rPr lang="en-US" altLang="zh-TW" b="1" dirty="0">
                <a:solidFill>
                  <a:schemeClr val="accent1"/>
                </a:solidFill>
              </a:rPr>
              <a:t>CMPE2</a:t>
            </a:r>
            <a:r>
              <a:rPr lang="en-US" altLang="zh-TW" dirty="0"/>
              <a:t> are </a:t>
            </a:r>
            <a:r>
              <a:rPr lang="en-US" altLang="zh-TW" b="1" dirty="0">
                <a:solidFill>
                  <a:schemeClr val="accent1"/>
                </a:solidFill>
              </a:rPr>
              <a:t>insensitive</a:t>
            </a:r>
            <a:r>
              <a:rPr lang="en-US" altLang="zh-TW" dirty="0"/>
              <a:t> to </a:t>
            </a:r>
            <a:r>
              <a:rPr lang="en-US" altLang="zh-TW" b="1" dirty="0" smtClean="0">
                <a:solidFill>
                  <a:schemeClr val="accent1"/>
                </a:solidFill>
              </a:rPr>
              <a:t>spatial </a:t>
            </a:r>
            <a:r>
              <a:rPr lang="en-US" altLang="zh-TW" b="1" dirty="0">
                <a:solidFill>
                  <a:schemeClr val="accent1"/>
                </a:solidFill>
              </a:rPr>
              <a:t>scales </a:t>
            </a:r>
            <a:r>
              <a:rPr lang="en-US" altLang="zh-TW" dirty="0"/>
              <a:t>of averaged data.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5576" y="1534387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/>
              <a:t>a) </a:t>
            </a:r>
            <a:r>
              <a:rPr lang="en-US" altLang="zh-TW" dirty="0" smtClean="0"/>
              <a:t>Hourly </a:t>
            </a:r>
            <a:r>
              <a:rPr lang="en-US" altLang="zh-TW" b="1" dirty="0" smtClean="0"/>
              <a:t>48-km</a:t>
            </a:r>
            <a:r>
              <a:rPr lang="en-US" altLang="zh-TW" dirty="0" smtClean="0"/>
              <a:t> </a:t>
            </a:r>
            <a:r>
              <a:rPr lang="en-US" altLang="zh-TW" dirty="0"/>
              <a:t>averaged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28220" y="1534387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(b) Hourly</a:t>
            </a:r>
            <a:r>
              <a:rPr lang="en-US" altLang="zh-TW" b="1" dirty="0" smtClean="0"/>
              <a:t> 24-km </a:t>
            </a:r>
            <a:r>
              <a:rPr lang="en-US" altLang="zh-TW" dirty="0"/>
              <a:t>averaged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73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778098"/>
          </a:xfrm>
        </p:spPr>
        <p:txBody>
          <a:bodyPr/>
          <a:lstStyle/>
          <a:p>
            <a:r>
              <a:rPr lang="en-US" altLang="zh-TW" b="1" dirty="0"/>
              <a:t>CMPE2</a:t>
            </a:r>
            <a:r>
              <a:rPr lang="en-US" altLang="zh-TW" dirty="0"/>
              <a:t> </a:t>
            </a:r>
            <a:r>
              <a:rPr lang="en-US" altLang="zh-TW" dirty="0" err="1"/>
              <a:t>vs</a:t>
            </a:r>
            <a:r>
              <a:rPr lang="en-US" altLang="zh-TW" dirty="0"/>
              <a:t> </a:t>
            </a:r>
            <a:r>
              <a:rPr lang="en-US" altLang="zh-TW" b="1" dirty="0"/>
              <a:t>LSPE2</a:t>
            </a:r>
            <a:endParaRPr lang="zh-TW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471" r="16931" b="26753"/>
          <a:stretch/>
        </p:blipFill>
        <p:spPr bwMode="auto">
          <a:xfrm>
            <a:off x="547036" y="1628800"/>
            <a:ext cx="4024964" cy="406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365" r="16667" b="12793"/>
          <a:stretch/>
        </p:blipFill>
        <p:spPr bwMode="auto">
          <a:xfrm>
            <a:off x="4572000" y="1628800"/>
            <a:ext cx="4096410" cy="41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05339" y="1277254"/>
            <a:ext cx="3866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(a) </a:t>
            </a:r>
            <a:r>
              <a:rPr lang="en-US" altLang="zh-TW" sz="2000" b="1" dirty="0" smtClean="0"/>
              <a:t>6-hourly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mean 96-km averaged </a:t>
            </a:r>
          </a:p>
        </p:txBody>
      </p:sp>
      <p:sp>
        <p:nvSpPr>
          <p:cNvPr id="3" name="矩形 2"/>
          <p:cNvSpPr/>
          <p:nvPr/>
        </p:nvSpPr>
        <p:spPr>
          <a:xfrm>
            <a:off x="36004" y="767025"/>
            <a:ext cx="4535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b="1" dirty="0" smtClean="0"/>
              <a:t>Time </a:t>
            </a:r>
            <a:r>
              <a:rPr lang="en-US" altLang="zh-TW" sz="2400" b="1" dirty="0"/>
              <a:t>period </a:t>
            </a:r>
            <a:r>
              <a:rPr lang="en-US" altLang="zh-TW" sz="2400" dirty="0" smtClean="0"/>
              <a:t>of averaged </a:t>
            </a:r>
            <a:r>
              <a:rPr lang="en-US" altLang="zh-TW" sz="2400" dirty="0"/>
              <a:t>data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4932040" y="1228690"/>
            <a:ext cx="3568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(b) </a:t>
            </a:r>
            <a:r>
              <a:rPr lang="en-US" altLang="zh-TW" sz="2000" b="1" dirty="0" smtClean="0"/>
              <a:t>Daily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mean 96-km </a:t>
            </a:r>
            <a:r>
              <a:rPr lang="en-US" altLang="zh-TW" sz="2000" dirty="0" smtClean="0"/>
              <a:t>averaged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251520" y="569751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 </a:t>
            </a:r>
            <a:r>
              <a:rPr lang="en-US" altLang="zh-TW" b="1" dirty="0">
                <a:solidFill>
                  <a:schemeClr val="accent1"/>
                </a:solidFill>
              </a:rPr>
              <a:t>LSPE2 </a:t>
            </a:r>
            <a:r>
              <a:rPr lang="en-US" altLang="zh-TW" dirty="0" smtClean="0"/>
              <a:t>is </a:t>
            </a:r>
            <a:r>
              <a:rPr lang="en-US" altLang="zh-TW" b="1" dirty="0" smtClean="0">
                <a:solidFill>
                  <a:schemeClr val="accent1"/>
                </a:solidFill>
              </a:rPr>
              <a:t>larger</a:t>
            </a:r>
            <a:r>
              <a:rPr lang="en-US" altLang="zh-TW" dirty="0" smtClean="0"/>
              <a:t> </a:t>
            </a:r>
            <a:r>
              <a:rPr lang="en-US" altLang="zh-TW" dirty="0"/>
              <a:t>than </a:t>
            </a:r>
            <a:r>
              <a:rPr lang="en-US" altLang="zh-TW" b="1" dirty="0">
                <a:solidFill>
                  <a:schemeClr val="accent1"/>
                </a:solidFill>
              </a:rPr>
              <a:t>CMPE2</a:t>
            </a:r>
            <a:r>
              <a:rPr lang="en-US" altLang="zh-TW" dirty="0"/>
              <a:t> for </a:t>
            </a:r>
            <a:r>
              <a:rPr lang="en-US" altLang="zh-TW" b="1" dirty="0">
                <a:solidFill>
                  <a:schemeClr val="accent1"/>
                </a:solidFill>
              </a:rPr>
              <a:t>higher values </a:t>
            </a:r>
            <a:r>
              <a:rPr lang="en-US" altLang="zh-TW" dirty="0"/>
              <a:t>of </a:t>
            </a:r>
            <a:r>
              <a:rPr lang="en-US" altLang="zh-TW" dirty="0" smtClean="0"/>
              <a:t>precipitation efficiency</a:t>
            </a:r>
            <a:r>
              <a:rPr lang="en-US" altLang="zh-TW" dirty="0"/>
              <a:t>, whereas it is the opposite for lower values </a:t>
            </a:r>
            <a:r>
              <a:rPr lang="en-US" altLang="zh-TW" dirty="0" smtClean="0"/>
              <a:t>of precipitation </a:t>
            </a:r>
            <a:r>
              <a:rPr lang="en-US" altLang="zh-TW" dirty="0"/>
              <a:t>efficiency. 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1520" y="5708219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 </a:t>
            </a:r>
            <a:r>
              <a:rPr lang="en-US" altLang="zh-TW" b="1" dirty="0">
                <a:solidFill>
                  <a:schemeClr val="accent1"/>
                </a:solidFill>
              </a:rPr>
              <a:t>LSPE2 </a:t>
            </a:r>
            <a:r>
              <a:rPr lang="en-US" altLang="zh-TW" dirty="0" smtClean="0"/>
              <a:t>is </a:t>
            </a:r>
            <a:r>
              <a:rPr lang="en-US" altLang="zh-TW" b="1" dirty="0" smtClean="0">
                <a:solidFill>
                  <a:schemeClr val="accent1"/>
                </a:solidFill>
              </a:rPr>
              <a:t>larger</a:t>
            </a:r>
            <a:r>
              <a:rPr lang="en-US" altLang="zh-TW" dirty="0" smtClean="0"/>
              <a:t> </a:t>
            </a:r>
            <a:r>
              <a:rPr lang="en-US" altLang="zh-TW" dirty="0"/>
              <a:t>than </a:t>
            </a:r>
            <a:r>
              <a:rPr lang="en-US" altLang="zh-TW" b="1" dirty="0">
                <a:solidFill>
                  <a:schemeClr val="accent1"/>
                </a:solidFill>
              </a:rPr>
              <a:t>CMPE2</a:t>
            </a:r>
            <a:r>
              <a:rPr lang="en-US" altLang="zh-TW" dirty="0"/>
              <a:t> for </a:t>
            </a:r>
            <a:r>
              <a:rPr lang="en-US" altLang="zh-TW" b="1" dirty="0">
                <a:solidFill>
                  <a:schemeClr val="accent1"/>
                </a:solidFill>
              </a:rPr>
              <a:t>higher values </a:t>
            </a:r>
            <a:r>
              <a:rPr lang="en-US" altLang="zh-TW" dirty="0"/>
              <a:t>of </a:t>
            </a:r>
            <a:r>
              <a:rPr lang="en-US" altLang="zh-TW" dirty="0" smtClean="0"/>
              <a:t>precipitation efficiency</a:t>
            </a:r>
            <a:r>
              <a:rPr lang="en-US" altLang="zh-TW" dirty="0"/>
              <a:t>, whereas it is the opposite for lower values </a:t>
            </a:r>
            <a:r>
              <a:rPr lang="en-US" altLang="zh-TW" dirty="0" smtClean="0"/>
              <a:t>of precipitation </a:t>
            </a:r>
            <a:r>
              <a:rPr lang="en-US" altLang="zh-TW" dirty="0"/>
              <a:t>efficiency. </a:t>
            </a:r>
            <a:endParaRPr lang="zh-TW" altLang="en-US" dirty="0"/>
          </a:p>
        </p:txBody>
      </p:sp>
      <p:cxnSp>
        <p:nvCxnSpPr>
          <p:cNvPr id="10" name="直線接點 9"/>
          <p:cNvCxnSpPr/>
          <p:nvPr/>
        </p:nvCxnSpPr>
        <p:spPr>
          <a:xfrm flipH="1">
            <a:off x="2789802" y="1628800"/>
            <a:ext cx="1746194" cy="18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6850850" y="1628485"/>
            <a:ext cx="1768253" cy="18005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821890" y="1677364"/>
            <a:ext cx="0" cy="35518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6835197" y="1683503"/>
            <a:ext cx="0" cy="355183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1071498" y="3429000"/>
            <a:ext cx="350050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100599" y="3429000"/>
            <a:ext cx="350050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821749" y="1677364"/>
            <a:ext cx="1714247" cy="17516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850850" y="1683503"/>
            <a:ext cx="1714247" cy="17516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107643" y="3422439"/>
            <a:ext cx="1714247" cy="17516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167312" y="3429812"/>
            <a:ext cx="1667886" cy="17516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接點 22"/>
          <p:cNvCxnSpPr/>
          <p:nvPr/>
        </p:nvCxnSpPr>
        <p:spPr>
          <a:xfrm flipH="1">
            <a:off x="5100599" y="3432903"/>
            <a:ext cx="1768253" cy="18005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1080639" y="3373560"/>
            <a:ext cx="1768253" cy="18005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7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9638"/>
            <a:ext cx="8229600" cy="866350"/>
          </a:xfrm>
        </p:spPr>
        <p:txBody>
          <a:bodyPr/>
          <a:lstStyle/>
          <a:p>
            <a:r>
              <a:rPr lang="en-US" altLang="zh-TW" b="1" dirty="0" smtClean="0"/>
              <a:t>Summery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97666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000" dirty="0" smtClean="0"/>
              <a:t>Simplified </a:t>
            </a:r>
            <a:r>
              <a:rPr lang="en-US" altLang="zh-TW" sz="2000" dirty="0"/>
              <a:t>precipitation efficiencies like </a:t>
            </a:r>
            <a:r>
              <a:rPr lang="en-US" altLang="zh-TW" sz="2000" b="1" dirty="0">
                <a:solidFill>
                  <a:schemeClr val="accent1"/>
                </a:solidFill>
              </a:rPr>
              <a:t>LSPE1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and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CMPE1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may be </a:t>
            </a:r>
            <a:r>
              <a:rPr lang="en-US" altLang="zh-TW" sz="2000" b="1" dirty="0">
                <a:solidFill>
                  <a:schemeClr val="accent1"/>
                </a:solidFill>
              </a:rPr>
              <a:t>larger than 100%</a:t>
            </a:r>
            <a:r>
              <a:rPr lang="en-US" altLang="zh-TW" sz="2000" dirty="0"/>
              <a:t> when </a:t>
            </a:r>
            <a:r>
              <a:rPr lang="en-US" altLang="zh-TW" sz="2000" b="1" dirty="0">
                <a:solidFill>
                  <a:schemeClr val="accent1"/>
                </a:solidFill>
              </a:rPr>
              <a:t>some source terms are excluded </a:t>
            </a:r>
            <a:r>
              <a:rPr lang="en-US" altLang="zh-TW" sz="2000" dirty="0"/>
              <a:t>in the calculations. This is </a:t>
            </a:r>
            <a:r>
              <a:rPr lang="en-US" altLang="zh-TW" sz="2000" dirty="0" smtClean="0"/>
              <a:t>more likely </a:t>
            </a:r>
            <a:r>
              <a:rPr lang="en-US" altLang="zh-TW" sz="2000" dirty="0"/>
              <a:t>to occur in the </a:t>
            </a:r>
            <a:r>
              <a:rPr lang="en-US" altLang="zh-TW" sz="2000" b="1" dirty="0">
                <a:solidFill>
                  <a:schemeClr val="accent1"/>
                </a:solidFill>
              </a:rPr>
              <a:t>light rain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conditions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 smtClean="0"/>
          </a:p>
          <a:p>
            <a:r>
              <a:rPr lang="en-US" altLang="zh-TW" sz="2000" b="1" dirty="0" smtClean="0"/>
              <a:t>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More </a:t>
            </a:r>
            <a:r>
              <a:rPr lang="en-US" altLang="zh-TW" sz="2000" b="1" dirty="0">
                <a:solidFill>
                  <a:schemeClr val="accent1"/>
                </a:solidFill>
              </a:rPr>
              <a:t>complete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definitions </a:t>
            </a:r>
            <a:r>
              <a:rPr lang="en-US" altLang="zh-TW" sz="2000" dirty="0"/>
              <a:t>of precipitation efficiency are proposed in this </a:t>
            </a:r>
            <a:r>
              <a:rPr lang="en-US" altLang="zh-TW" sz="2000" dirty="0" smtClean="0"/>
              <a:t>study based </a:t>
            </a:r>
            <a:r>
              <a:rPr lang="en-US" altLang="zh-TW" sz="2000" dirty="0"/>
              <a:t>on either the </a:t>
            </a:r>
            <a:r>
              <a:rPr lang="en-US" altLang="zh-TW" sz="2000" b="1" dirty="0">
                <a:solidFill>
                  <a:schemeClr val="accent1"/>
                </a:solidFill>
              </a:rPr>
              <a:t>moisture budget (LSPE2) </a:t>
            </a:r>
            <a:r>
              <a:rPr lang="en-US" altLang="zh-TW" sz="2000" dirty="0"/>
              <a:t>or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hydrometeor </a:t>
            </a:r>
            <a:r>
              <a:rPr lang="en-US" altLang="zh-TW" sz="2000" b="1" dirty="0">
                <a:solidFill>
                  <a:schemeClr val="accent1"/>
                </a:solidFill>
              </a:rPr>
              <a:t>budget (CMPE2) </a:t>
            </a:r>
            <a:r>
              <a:rPr lang="en-US" altLang="zh-TW" sz="2000" dirty="0"/>
              <a:t>that include all sources </a:t>
            </a:r>
            <a:r>
              <a:rPr lang="en-US" altLang="zh-TW" sz="2000" dirty="0" smtClean="0"/>
              <a:t>related to </a:t>
            </a:r>
            <a:r>
              <a:rPr lang="en-US" altLang="zh-TW" sz="2000" dirty="0"/>
              <a:t>surface rainfall processes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          1.   LSPE2 </a:t>
            </a:r>
            <a:r>
              <a:rPr lang="en-US" altLang="zh-TW" sz="2000" dirty="0"/>
              <a:t>and CMPE2 </a:t>
            </a:r>
            <a:r>
              <a:rPr lang="en-US" altLang="zh-TW" sz="2000" b="1" dirty="0">
                <a:solidFill>
                  <a:schemeClr val="accent1"/>
                </a:solidFill>
              </a:rPr>
              <a:t>range from 0% to 100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% </a:t>
            </a:r>
            <a:r>
              <a:rPr lang="en-US" altLang="zh-TW" sz="2000" b="1" dirty="0" smtClean="0"/>
              <a:t>.</a:t>
            </a:r>
          </a:p>
          <a:p>
            <a:pPr marL="0" indent="0">
              <a:buNone/>
            </a:pPr>
            <a:r>
              <a:rPr lang="en-US" altLang="zh-TW" sz="2000" dirty="0" smtClean="0"/>
              <a:t>          2.   LSPE2 </a:t>
            </a:r>
            <a:r>
              <a:rPr lang="en-US" altLang="zh-TW" sz="2000" dirty="0"/>
              <a:t>and CMPE2 are </a:t>
            </a:r>
            <a:r>
              <a:rPr lang="en-US" altLang="zh-TW" sz="2000" b="1" dirty="0">
                <a:solidFill>
                  <a:schemeClr val="accent1"/>
                </a:solidFill>
              </a:rPr>
              <a:t>highly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correlated</a:t>
            </a:r>
            <a:r>
              <a:rPr lang="en-US" altLang="zh-TW" sz="2000" dirty="0" smtClean="0"/>
              <a:t>.</a:t>
            </a:r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        </a:t>
            </a:r>
            <a:r>
              <a:rPr lang="en-US" altLang="zh-TW" sz="2000" dirty="0" smtClean="0">
                <a:solidFill>
                  <a:schemeClr val="accent2"/>
                </a:solidFill>
              </a:rPr>
              <a:t> (</a:t>
            </a:r>
            <a:r>
              <a:rPr lang="en-US" altLang="zh-TW" sz="2000" b="1" dirty="0" smtClean="0">
                <a:solidFill>
                  <a:schemeClr val="accent2"/>
                </a:solidFill>
              </a:rPr>
              <a:t>We </a:t>
            </a:r>
            <a:r>
              <a:rPr lang="en-US" altLang="zh-TW" sz="2000" b="1" dirty="0">
                <a:solidFill>
                  <a:schemeClr val="accent2"/>
                </a:solidFill>
              </a:rPr>
              <a:t>shall demonstrate that despite different aspects, LSPE and CMPE are </a:t>
            </a:r>
            <a:endParaRPr lang="en-US" altLang="zh-TW" sz="20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TW" sz="2000" b="1" dirty="0">
                <a:solidFill>
                  <a:schemeClr val="accent2"/>
                </a:solidFill>
              </a:rPr>
              <a:t> </a:t>
            </a:r>
            <a:r>
              <a:rPr lang="en-US" altLang="zh-TW" sz="2000" b="1" dirty="0" smtClean="0">
                <a:solidFill>
                  <a:schemeClr val="accent2"/>
                </a:solidFill>
              </a:rPr>
              <a:t>               fundamentally </a:t>
            </a:r>
            <a:r>
              <a:rPr lang="en-US" altLang="zh-TW" sz="2000" b="1" dirty="0">
                <a:solidFill>
                  <a:schemeClr val="accent2"/>
                </a:solidFill>
              </a:rPr>
              <a:t>the same based on physical considerations</a:t>
            </a:r>
            <a:r>
              <a:rPr lang="en-US" altLang="zh-TW" sz="2000" b="1" dirty="0" smtClean="0">
                <a:solidFill>
                  <a:schemeClr val="accent2"/>
                </a:solidFill>
              </a:rPr>
              <a:t>.)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          3.   Their </a:t>
            </a:r>
            <a:r>
              <a:rPr lang="en-US" altLang="zh-TW" sz="2000" b="1" dirty="0">
                <a:solidFill>
                  <a:schemeClr val="accent1"/>
                </a:solidFill>
              </a:rPr>
              <a:t>linear correlation coefficient </a:t>
            </a:r>
            <a:r>
              <a:rPr lang="en-US" altLang="zh-TW" sz="2000" dirty="0"/>
              <a:t>and </a:t>
            </a:r>
            <a:r>
              <a:rPr lang="en-US" altLang="zh-TW" sz="2000" b="1" dirty="0">
                <a:solidFill>
                  <a:schemeClr val="accent1"/>
                </a:solidFill>
              </a:rPr>
              <a:t>root-mean-squared difference </a:t>
            </a:r>
            <a:r>
              <a:rPr lang="en-US" altLang="zh-TW" sz="2000" dirty="0"/>
              <a:t>are </a:t>
            </a:r>
            <a:r>
              <a:rPr lang="en-US" altLang="zh-TW" sz="2000" dirty="0" smtClean="0"/>
              <a:t>          </a:t>
            </a:r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         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moderately </a:t>
            </a:r>
            <a:r>
              <a:rPr lang="en-US" altLang="zh-TW" sz="2000" b="1" dirty="0">
                <a:solidFill>
                  <a:schemeClr val="accent1"/>
                </a:solidFill>
              </a:rPr>
              <a:t>sensitive </a:t>
            </a:r>
            <a:r>
              <a:rPr lang="en-US" altLang="zh-TW" sz="2000" dirty="0" smtClean="0"/>
              <a:t>to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the </a:t>
            </a:r>
            <a:r>
              <a:rPr lang="en-US" altLang="zh-TW" sz="2000" b="1" dirty="0">
                <a:solidFill>
                  <a:schemeClr val="accent1"/>
                </a:solidFill>
              </a:rPr>
              <a:t>time period </a:t>
            </a:r>
            <a:r>
              <a:rPr lang="en-US" altLang="zh-TW" sz="2000" dirty="0"/>
              <a:t>of averaged data, whereas they </a:t>
            </a:r>
            <a:r>
              <a:rPr lang="en-US" altLang="zh-TW" sz="2000" dirty="0" smtClean="0"/>
              <a:t>are </a:t>
            </a:r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         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not </a:t>
            </a:r>
            <a:r>
              <a:rPr lang="en-US" altLang="zh-TW" sz="2000" b="1" dirty="0">
                <a:solidFill>
                  <a:schemeClr val="accent1"/>
                </a:solidFill>
              </a:rPr>
              <a:t>sensitive </a:t>
            </a:r>
            <a:r>
              <a:rPr lang="en-US" altLang="zh-TW" sz="2000" dirty="0"/>
              <a:t>to the </a:t>
            </a:r>
            <a:r>
              <a:rPr lang="en-US" altLang="zh-TW" sz="2000" b="1" dirty="0">
                <a:solidFill>
                  <a:schemeClr val="accent1"/>
                </a:solidFill>
              </a:rPr>
              <a:t>spatial scales </a:t>
            </a:r>
            <a:r>
              <a:rPr lang="en-US" altLang="zh-TW" sz="2000" dirty="0"/>
              <a:t>of averaged data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/>
          </a:p>
          <a:p>
            <a:r>
              <a:rPr lang="en-US" altLang="zh-TW" sz="2000" b="1" dirty="0" smtClean="0"/>
              <a:t>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CMPE2 </a:t>
            </a:r>
            <a:r>
              <a:rPr lang="en-US" altLang="zh-TW" sz="2000" b="1" dirty="0"/>
              <a:t>(or CMPE1) </a:t>
            </a:r>
            <a:r>
              <a:rPr lang="en-US" altLang="zh-TW" sz="2000" b="1" dirty="0">
                <a:solidFill>
                  <a:schemeClr val="accent1"/>
                </a:solidFill>
              </a:rPr>
              <a:t>is a physically more straightforward definition </a:t>
            </a:r>
            <a:r>
              <a:rPr lang="en-US" altLang="zh-TW" sz="2000" dirty="0"/>
              <a:t>of precipitation efficiency </a:t>
            </a:r>
            <a:r>
              <a:rPr lang="en-US" altLang="zh-TW" sz="2000" dirty="0" smtClean="0"/>
              <a:t>than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LSPE2</a:t>
            </a:r>
            <a:r>
              <a:rPr lang="en-US" altLang="zh-TW" sz="2000" dirty="0" smtClean="0"/>
              <a:t> </a:t>
            </a:r>
            <a:r>
              <a:rPr lang="en-US" altLang="zh-TW" sz="2000" b="1" dirty="0"/>
              <a:t>(or LSPE1). </a:t>
            </a:r>
            <a:endParaRPr lang="en-US" altLang="zh-TW" sz="2000" b="1" dirty="0" smtClean="0"/>
          </a:p>
          <a:p>
            <a:r>
              <a:rPr lang="en-US" altLang="zh-TW" sz="2000" dirty="0" smtClean="0"/>
              <a:t> But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 </a:t>
            </a:r>
            <a:r>
              <a:rPr lang="en-US" altLang="zh-TW" sz="2000" b="1" dirty="0">
                <a:solidFill>
                  <a:schemeClr val="accent1"/>
                </a:solidFill>
              </a:rPr>
              <a:t>the former </a:t>
            </a:r>
            <a:r>
              <a:rPr lang="en-US" altLang="zh-TW" sz="2000" dirty="0"/>
              <a:t>can only be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estimated </a:t>
            </a:r>
            <a:r>
              <a:rPr lang="en-US" altLang="zh-TW" sz="2000" b="1" dirty="0">
                <a:solidFill>
                  <a:schemeClr val="accent1"/>
                </a:solidFill>
              </a:rPr>
              <a:t>in models </a:t>
            </a:r>
            <a:r>
              <a:rPr lang="en-US" altLang="zh-TW" sz="2000" dirty="0"/>
              <a:t>with explicit parameterization </a:t>
            </a:r>
            <a:r>
              <a:rPr lang="en-US" altLang="zh-TW" sz="2000" dirty="0" smtClean="0"/>
              <a:t>of cloud </a:t>
            </a:r>
            <a:r>
              <a:rPr lang="en-US" altLang="zh-TW" sz="2000" dirty="0"/>
              <a:t>microphysics, which is model-dependent, </a:t>
            </a:r>
            <a:r>
              <a:rPr lang="en-US" altLang="zh-TW" sz="2000" dirty="0" smtClean="0"/>
              <a:t>while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the </a:t>
            </a:r>
            <a:r>
              <a:rPr lang="en-US" altLang="zh-TW" sz="2000" b="1" dirty="0">
                <a:solidFill>
                  <a:schemeClr val="accent1"/>
                </a:solidFill>
              </a:rPr>
              <a:t>latter </a:t>
            </a:r>
            <a:r>
              <a:rPr lang="en-US" altLang="zh-TW" sz="2000" dirty="0"/>
              <a:t>may be </a:t>
            </a:r>
            <a:r>
              <a:rPr lang="en-US" altLang="zh-TW" sz="2000" b="1" dirty="0">
                <a:solidFill>
                  <a:schemeClr val="accent1"/>
                </a:solidFill>
              </a:rPr>
              <a:t>estimated based on currently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available </a:t>
            </a:r>
            <a:r>
              <a:rPr lang="en-US" altLang="zh-TW" sz="2000" b="1" dirty="0">
                <a:solidFill>
                  <a:schemeClr val="accent1"/>
                </a:solidFill>
              </a:rPr>
              <a:t>assimilation data </a:t>
            </a:r>
            <a:r>
              <a:rPr lang="en-US" altLang="zh-TW" sz="2000" dirty="0"/>
              <a:t>of satellite and sounding </a:t>
            </a:r>
            <a:r>
              <a:rPr lang="en-US" altLang="zh-TW" sz="2000" dirty="0" smtClean="0"/>
              <a:t>measurements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6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zh-TW" b="1" dirty="0" smtClean="0"/>
              <a:t>END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471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16061" r="24643" b="9015"/>
          <a:stretch/>
        </p:blipFill>
        <p:spPr bwMode="auto">
          <a:xfrm>
            <a:off x="0" y="384448"/>
            <a:ext cx="6441528" cy="47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31169" r="56087" b="57955"/>
          <a:stretch/>
        </p:blipFill>
        <p:spPr bwMode="auto">
          <a:xfrm>
            <a:off x="3224832" y="4941168"/>
            <a:ext cx="2870200" cy="5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41957" r="56087" b="22267"/>
          <a:stretch/>
        </p:blipFill>
        <p:spPr bwMode="auto">
          <a:xfrm>
            <a:off x="6156176" y="4483100"/>
            <a:ext cx="2870200" cy="190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7621" r="25350" b="10550"/>
          <a:stretch/>
        </p:blipFill>
        <p:spPr bwMode="auto">
          <a:xfrm>
            <a:off x="827584" y="1484784"/>
            <a:ext cx="7775220" cy="52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827584" y="387276"/>
            <a:ext cx="7559196" cy="1079376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/>
              <a:t>Microphysics parameterizations in the cloud-</a:t>
            </a:r>
            <a:r>
              <a:rPr lang="en-US" altLang="zh-TW" dirty="0" err="1"/>
              <a:t>resolv</a:t>
            </a:r>
            <a:r>
              <a:rPr lang="en-US" altLang="zh-TW" dirty="0"/>
              <a:t>-</a:t>
            </a:r>
            <a:r>
              <a:rPr lang="en-US" altLang="zh-TW" dirty="0" err="1"/>
              <a:t>ing</a:t>
            </a:r>
            <a:r>
              <a:rPr lang="en-US" altLang="zh-TW" dirty="0"/>
              <a:t> model used in this study are based on the </a:t>
            </a:r>
            <a:r>
              <a:rPr lang="en-US" altLang="zh-TW" dirty="0" smtClean="0"/>
              <a:t>schemes proposed </a:t>
            </a:r>
            <a:r>
              <a:rPr lang="en-US" altLang="zh-TW" dirty="0"/>
              <a:t>by Rutledge and Hobbs (1983, 1984; </a:t>
            </a:r>
            <a:r>
              <a:rPr lang="en-US" altLang="zh-TW" dirty="0" smtClean="0"/>
              <a:t>hereafter RH83 </a:t>
            </a:r>
            <a:r>
              <a:rPr lang="en-US" altLang="zh-TW" dirty="0"/>
              <a:t>and RH84,) Lin et al. (1983, LFO), Tao et al</a:t>
            </a:r>
            <a:r>
              <a:rPr lang="en-US" altLang="zh-TW" dirty="0" smtClean="0"/>
              <a:t>.(</a:t>
            </a:r>
            <a:r>
              <a:rPr lang="en-US" altLang="zh-TW" dirty="0"/>
              <a:t>1989, TSM), </a:t>
            </a:r>
            <a:r>
              <a:rPr lang="en-US" altLang="zh-TW" dirty="0" err="1"/>
              <a:t>Hsie</a:t>
            </a:r>
            <a:r>
              <a:rPr lang="en-US" altLang="zh-TW" dirty="0"/>
              <a:t> et al. (1980, HFO), and Krueger </a:t>
            </a:r>
            <a:r>
              <a:rPr lang="en-US" altLang="zh-TW" dirty="0" smtClean="0"/>
              <a:t>et al</a:t>
            </a:r>
            <a:r>
              <a:rPr lang="en-US" altLang="zh-TW" dirty="0"/>
              <a:t>. (1995, KFLC), respectively.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75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b="1" dirty="0" smtClean="0"/>
              <a:t>Model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 </a:t>
            </a:r>
            <a:r>
              <a:rPr lang="en-US" altLang="zh-TW" sz="2000" b="1" dirty="0" smtClean="0"/>
              <a:t>two-dimensional</a:t>
            </a:r>
            <a:r>
              <a:rPr lang="en-US" altLang="zh-TW" sz="2000" dirty="0" smtClean="0"/>
              <a:t> </a:t>
            </a:r>
            <a:r>
              <a:rPr lang="en-US" altLang="zh-TW" sz="2000" b="1" dirty="0" smtClean="0"/>
              <a:t>cloud-resolving </a:t>
            </a:r>
            <a:r>
              <a:rPr lang="en-US" altLang="zh-TW" sz="2000" b="1" dirty="0"/>
              <a:t>model </a:t>
            </a:r>
            <a:r>
              <a:rPr lang="en-US" altLang="zh-TW" sz="2000" dirty="0"/>
              <a:t>simulation data during </a:t>
            </a:r>
            <a:r>
              <a:rPr lang="en-US" altLang="zh-TW" sz="2000" dirty="0" smtClean="0"/>
              <a:t>the Tropical </a:t>
            </a:r>
            <a:r>
              <a:rPr lang="en-US" altLang="zh-TW" sz="2000" dirty="0"/>
              <a:t>Ocean Global Atmosphere Coupled </a:t>
            </a:r>
            <a:r>
              <a:rPr lang="en-US" altLang="zh-TW" sz="2000" dirty="0" smtClean="0"/>
              <a:t>Ocean– Atmosphere </a:t>
            </a:r>
            <a:r>
              <a:rPr lang="en-US" altLang="zh-TW" sz="2000" dirty="0"/>
              <a:t>Response Experiment (</a:t>
            </a:r>
            <a:r>
              <a:rPr lang="en-US" altLang="zh-TW" sz="2000" b="1" dirty="0"/>
              <a:t>TOGA COARE</a:t>
            </a:r>
            <a:r>
              <a:rPr lang="en-US" altLang="zh-TW" sz="2000" dirty="0" smtClean="0"/>
              <a:t>).</a:t>
            </a:r>
          </a:p>
          <a:p>
            <a:endParaRPr lang="en-US" altLang="zh-TW" sz="8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dirty="0"/>
              <a:t>horizontal </a:t>
            </a:r>
            <a:r>
              <a:rPr lang="en-US" altLang="zh-TW" sz="2000" dirty="0" smtClean="0"/>
              <a:t>boundary is </a:t>
            </a:r>
            <a:r>
              <a:rPr lang="en-US" altLang="zh-TW" sz="2000" b="1" dirty="0"/>
              <a:t>periodic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endParaRPr lang="en-US" altLang="zh-TW" sz="8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b="1" dirty="0"/>
              <a:t>horizontal domain </a:t>
            </a:r>
            <a:r>
              <a:rPr lang="en-US" altLang="zh-TW" sz="2000" dirty="0"/>
              <a:t>is </a:t>
            </a:r>
            <a:r>
              <a:rPr lang="en-US" altLang="zh-TW" sz="2000" b="1" dirty="0"/>
              <a:t>768 km </a:t>
            </a:r>
            <a:r>
              <a:rPr lang="en-US" altLang="zh-TW" sz="2000" dirty="0"/>
              <a:t>with </a:t>
            </a:r>
            <a:r>
              <a:rPr lang="en-US" altLang="zh-TW" sz="2000" dirty="0" smtClean="0"/>
              <a:t>a </a:t>
            </a:r>
            <a:r>
              <a:rPr lang="en-US" altLang="zh-TW" sz="2000" b="1" dirty="0" smtClean="0"/>
              <a:t>grid </a:t>
            </a:r>
            <a:r>
              <a:rPr lang="en-US" altLang="zh-TW" sz="2000" b="1" dirty="0"/>
              <a:t>resolution</a:t>
            </a:r>
            <a:r>
              <a:rPr lang="en-US" altLang="zh-TW" sz="2000" dirty="0"/>
              <a:t> of </a:t>
            </a:r>
            <a:r>
              <a:rPr lang="en-US" altLang="zh-TW" sz="2000" b="1" dirty="0"/>
              <a:t>1.5 km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endParaRPr lang="en-US" altLang="zh-TW" sz="8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b="1" dirty="0"/>
              <a:t>vertical grid </a:t>
            </a:r>
            <a:r>
              <a:rPr lang="en-US" altLang="zh-TW" sz="2000" b="1" dirty="0" smtClean="0"/>
              <a:t>resolution </a:t>
            </a:r>
            <a:r>
              <a:rPr lang="en-US" altLang="zh-TW" sz="2000" dirty="0" smtClean="0"/>
              <a:t>ranges </a:t>
            </a:r>
            <a:r>
              <a:rPr lang="en-US" altLang="zh-TW" sz="2000" dirty="0"/>
              <a:t>from about </a:t>
            </a:r>
            <a:r>
              <a:rPr lang="en-US" altLang="zh-TW" sz="2000" b="1" dirty="0"/>
              <a:t>200 m near the surface</a:t>
            </a:r>
            <a:r>
              <a:rPr lang="en-US" altLang="zh-TW" sz="2000" dirty="0"/>
              <a:t> to about </a:t>
            </a:r>
            <a:r>
              <a:rPr lang="en-US" altLang="zh-TW" sz="2000" b="1" dirty="0"/>
              <a:t>1 </a:t>
            </a:r>
            <a:r>
              <a:rPr lang="en-US" altLang="zh-TW" sz="2000" b="1" dirty="0" smtClean="0"/>
              <a:t>km near </a:t>
            </a:r>
            <a:r>
              <a:rPr lang="en-US" altLang="zh-TW" sz="2000" b="1" dirty="0"/>
              <a:t>100 </a:t>
            </a:r>
            <a:r>
              <a:rPr lang="en-US" altLang="zh-TW" sz="2000" b="1" dirty="0" err="1"/>
              <a:t>mb</a:t>
            </a:r>
            <a:r>
              <a:rPr lang="en-US" altLang="zh-TW" sz="2000" dirty="0" smtClean="0"/>
              <a:t>.</a:t>
            </a:r>
          </a:p>
          <a:p>
            <a:endParaRPr lang="en-US" altLang="zh-TW" sz="800" dirty="0" smtClean="0"/>
          </a:p>
          <a:p>
            <a:r>
              <a:rPr lang="en-US" altLang="zh-TW" sz="2000" dirty="0" smtClean="0"/>
              <a:t> </a:t>
            </a:r>
            <a:r>
              <a:rPr lang="en-US" altLang="zh-TW" sz="2000" dirty="0"/>
              <a:t>The </a:t>
            </a:r>
            <a:r>
              <a:rPr lang="en-US" altLang="zh-TW" sz="2000" b="1" dirty="0"/>
              <a:t>time step </a:t>
            </a:r>
            <a:r>
              <a:rPr lang="en-US" altLang="zh-TW" sz="2000" dirty="0"/>
              <a:t>is </a:t>
            </a:r>
            <a:r>
              <a:rPr lang="en-US" altLang="zh-TW" sz="2000" b="1" dirty="0"/>
              <a:t>12 s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endParaRPr lang="en-US" altLang="zh-TW" sz="800" dirty="0" smtClean="0"/>
          </a:p>
          <a:p>
            <a:r>
              <a:rPr lang="en-US" altLang="zh-TW" sz="2000" dirty="0" smtClean="0"/>
              <a:t>Hourly </a:t>
            </a:r>
            <a:r>
              <a:rPr lang="en-US" altLang="zh-TW" sz="2000" b="1" dirty="0" smtClean="0"/>
              <a:t>96-km-mean</a:t>
            </a:r>
            <a:r>
              <a:rPr lang="en-US" altLang="zh-TW" sz="2000" dirty="0" smtClean="0"/>
              <a:t> simulation </a:t>
            </a:r>
            <a:r>
              <a:rPr lang="en-US" altLang="zh-TW" sz="2000" dirty="0"/>
              <a:t>data are used in the following analysis 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434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直線接點 62"/>
          <p:cNvCxnSpPr/>
          <p:nvPr/>
        </p:nvCxnSpPr>
        <p:spPr>
          <a:xfrm flipV="1">
            <a:off x="4905037" y="4526397"/>
            <a:ext cx="3915435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b="1" dirty="0" smtClean="0"/>
              <a:t>LSPE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70" t="37225" r="65078" b="54820"/>
          <a:stretch>
            <a:fillRect/>
          </a:stretch>
        </p:blipFill>
        <p:spPr bwMode="auto">
          <a:xfrm>
            <a:off x="4932040" y="1484784"/>
            <a:ext cx="3384376" cy="52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789" t="29270" r="16903" b="62775"/>
          <a:stretch>
            <a:fillRect/>
          </a:stretch>
        </p:blipFill>
        <p:spPr bwMode="auto">
          <a:xfrm>
            <a:off x="395536" y="1340768"/>
            <a:ext cx="45365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23528" y="836712"/>
            <a:ext cx="3086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b="1" dirty="0" smtClean="0"/>
              <a:t>  </a:t>
            </a:r>
            <a:r>
              <a:rPr lang="en-US" altLang="zh-TW" sz="2400" b="1" dirty="0" smtClean="0"/>
              <a:t>water vapor budget</a:t>
            </a:r>
            <a:endParaRPr lang="zh-TW" altLang="en-US" sz="2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5466" t="52362" r="77193" b="32714"/>
          <a:stretch>
            <a:fillRect/>
          </a:stretch>
        </p:blipFill>
        <p:spPr bwMode="auto">
          <a:xfrm>
            <a:off x="611560" y="3429000"/>
            <a:ext cx="37804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7798" t="37225" r="61230" b="47854"/>
          <a:stretch>
            <a:fillRect/>
          </a:stretch>
        </p:blipFill>
        <p:spPr bwMode="auto">
          <a:xfrm>
            <a:off x="1907704" y="3429000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78495" t="37225" r="16903" b="46207"/>
          <a:stretch>
            <a:fillRect/>
          </a:stretch>
        </p:blipFill>
        <p:spPr bwMode="auto">
          <a:xfrm>
            <a:off x="1556665" y="3356992"/>
            <a:ext cx="31605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39574" t="37225" r="55183" b="48289"/>
          <a:stretch>
            <a:fillRect/>
          </a:stretch>
        </p:blipFill>
        <p:spPr bwMode="auto">
          <a:xfrm>
            <a:off x="1097614" y="3426904"/>
            <a:ext cx="270030" cy="4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46110" t="37225" r="24529" b="45989"/>
          <a:stretch>
            <a:fillRect/>
          </a:stretch>
        </p:blipFill>
        <p:spPr bwMode="auto">
          <a:xfrm>
            <a:off x="3347864" y="3429000"/>
            <a:ext cx="1512168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23857" t="52362" r="35389" b="30849"/>
          <a:stretch>
            <a:fillRect/>
          </a:stretch>
        </p:blipFill>
        <p:spPr bwMode="auto">
          <a:xfrm>
            <a:off x="4932040" y="3429000"/>
            <a:ext cx="2098522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22685" t="52362" r="69973" b="31066"/>
          <a:stretch>
            <a:fillRect/>
          </a:stretch>
        </p:blipFill>
        <p:spPr bwMode="auto">
          <a:xfrm>
            <a:off x="2987824" y="3429000"/>
            <a:ext cx="378042" cy="4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l="29451" t="52362" r="35389" b="32714"/>
          <a:stretch>
            <a:fillRect/>
          </a:stretch>
        </p:blipFill>
        <p:spPr bwMode="auto">
          <a:xfrm>
            <a:off x="611560" y="2204864"/>
            <a:ext cx="181049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標題 1"/>
          <p:cNvSpPr txBox="1">
            <a:spLocks/>
          </p:cNvSpPr>
          <p:nvPr/>
        </p:nvSpPr>
        <p:spPr>
          <a:xfrm>
            <a:off x="323528" y="2708920"/>
            <a:ext cx="43204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Hydrometeor budget equation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51789" t="29270" r="36257" b="62630"/>
          <a:stretch>
            <a:fillRect/>
          </a:stretch>
        </p:blipFill>
        <p:spPr bwMode="auto">
          <a:xfrm>
            <a:off x="3203848" y="2132856"/>
            <a:ext cx="15121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63658" t="29270" r="32863" b="62878"/>
          <a:stretch>
            <a:fillRect/>
          </a:stretch>
        </p:blipFill>
        <p:spPr bwMode="auto">
          <a:xfrm>
            <a:off x="2483768" y="2132856"/>
            <a:ext cx="403788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67092" t="29270" r="16903" b="62748"/>
          <a:stretch>
            <a:fillRect/>
          </a:stretch>
        </p:blipFill>
        <p:spPr bwMode="auto">
          <a:xfrm>
            <a:off x="5004048" y="2132856"/>
            <a:ext cx="2024608" cy="56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78495" t="37225" r="16903" b="46207"/>
          <a:stretch>
            <a:fillRect/>
          </a:stretch>
        </p:blipFill>
        <p:spPr bwMode="auto">
          <a:xfrm>
            <a:off x="2987824" y="2132856"/>
            <a:ext cx="31605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l="22685" t="52362" r="69973" b="31066"/>
          <a:stretch>
            <a:fillRect/>
          </a:stretch>
        </p:blipFill>
        <p:spPr bwMode="auto">
          <a:xfrm>
            <a:off x="4716016" y="2204864"/>
            <a:ext cx="378042" cy="4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6170" t="37225" r="86489" b="55159"/>
          <a:stretch>
            <a:fillRect/>
          </a:stretch>
        </p:blipFill>
        <p:spPr bwMode="auto">
          <a:xfrm>
            <a:off x="7020272" y="2204864"/>
            <a:ext cx="822948" cy="48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 l="17798" t="37225" r="61230" b="47854"/>
          <a:stretch>
            <a:fillRect/>
          </a:stretch>
        </p:blipFill>
        <p:spPr bwMode="auto">
          <a:xfrm>
            <a:off x="1907704" y="4005064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78495" t="37225" r="16903" b="46207"/>
          <a:stretch>
            <a:fillRect/>
          </a:stretch>
        </p:blipFill>
        <p:spPr bwMode="auto">
          <a:xfrm>
            <a:off x="1583668" y="3996063"/>
            <a:ext cx="31605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 l="39574" t="37225" r="55183" b="48289"/>
          <a:stretch>
            <a:fillRect/>
          </a:stretch>
        </p:blipFill>
        <p:spPr bwMode="auto">
          <a:xfrm>
            <a:off x="1124617" y="4065975"/>
            <a:ext cx="270030" cy="4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46110" t="37225" r="24529" b="45989"/>
          <a:stretch>
            <a:fillRect/>
          </a:stretch>
        </p:blipFill>
        <p:spPr bwMode="auto">
          <a:xfrm>
            <a:off x="3347864" y="4005064"/>
            <a:ext cx="1512168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 l="22685" t="52362" r="69973" b="31066"/>
          <a:stretch>
            <a:fillRect/>
          </a:stretch>
        </p:blipFill>
        <p:spPr bwMode="auto">
          <a:xfrm>
            <a:off x="2987824" y="4077072"/>
            <a:ext cx="378042" cy="4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51789" t="29270" r="36257" b="62630"/>
          <a:stretch>
            <a:fillRect/>
          </a:stretch>
        </p:blipFill>
        <p:spPr bwMode="auto">
          <a:xfrm>
            <a:off x="5148064" y="4005064"/>
            <a:ext cx="1209742" cy="46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67092" t="29270" r="16903" b="62748"/>
          <a:stretch>
            <a:fillRect/>
          </a:stretch>
        </p:blipFill>
        <p:spPr bwMode="auto">
          <a:xfrm>
            <a:off x="6516216" y="4005064"/>
            <a:ext cx="1619694" cy="4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 l="78495" t="37225" r="16903" b="46207"/>
          <a:stretch>
            <a:fillRect/>
          </a:stretch>
        </p:blipFill>
        <p:spPr bwMode="auto">
          <a:xfrm>
            <a:off x="5004048" y="4005064"/>
            <a:ext cx="252844" cy="51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 l="22685" t="52362" r="69973" b="31066"/>
          <a:stretch>
            <a:fillRect/>
          </a:stretch>
        </p:blipFill>
        <p:spPr bwMode="auto">
          <a:xfrm>
            <a:off x="6300192" y="4077072"/>
            <a:ext cx="302436" cy="38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6170" t="37225" r="86489" b="55159"/>
          <a:stretch>
            <a:fillRect/>
          </a:stretch>
        </p:blipFill>
        <p:spPr bwMode="auto">
          <a:xfrm>
            <a:off x="8100392" y="4077072"/>
            <a:ext cx="658362" cy="3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6266" t="64175" r="29940" b="27556"/>
          <a:stretch>
            <a:fillRect/>
          </a:stretch>
        </p:blipFill>
        <p:spPr bwMode="auto">
          <a:xfrm>
            <a:off x="611560" y="4941168"/>
            <a:ext cx="58326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矩形 34"/>
          <p:cNvSpPr/>
          <p:nvPr/>
        </p:nvSpPr>
        <p:spPr>
          <a:xfrm>
            <a:off x="1403648" y="4941168"/>
            <a:ext cx="1080120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5004048" y="4005064"/>
            <a:ext cx="1296144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2771800" y="4941168"/>
            <a:ext cx="1080120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6516216" y="4005064"/>
            <a:ext cx="1584176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4211960" y="4941168"/>
            <a:ext cx="1080120" cy="5040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8316416" y="4005064"/>
            <a:ext cx="504056" cy="5040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5580112" y="4941168"/>
            <a:ext cx="936104" cy="504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1547664" y="4005064"/>
            <a:ext cx="3312368" cy="504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23954" t="64175" r="66002" b="27556"/>
          <a:stretch/>
        </p:blipFill>
        <p:spPr bwMode="auto">
          <a:xfrm>
            <a:off x="815318" y="5748639"/>
            <a:ext cx="77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1" r="44049"/>
          <a:stretch/>
        </p:blipFill>
        <p:spPr bwMode="auto">
          <a:xfrm>
            <a:off x="4608004" y="5738948"/>
            <a:ext cx="792088" cy="36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7" r="19481"/>
          <a:stretch/>
        </p:blipFill>
        <p:spPr bwMode="auto">
          <a:xfrm>
            <a:off x="778774" y="6151416"/>
            <a:ext cx="827383" cy="36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4"/>
          <a:stretch/>
        </p:blipFill>
        <p:spPr bwMode="auto">
          <a:xfrm>
            <a:off x="4572000" y="6144299"/>
            <a:ext cx="64791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1454168" y="5774967"/>
            <a:ext cx="2094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: Local </a:t>
            </a:r>
            <a:r>
              <a:rPr lang="en-US" altLang="zh-TW" dirty="0"/>
              <a:t>vapor change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5292080" y="5739347"/>
            <a:ext cx="2146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:  Vapor </a:t>
            </a:r>
            <a:r>
              <a:rPr lang="en-US" altLang="zh-TW" dirty="0"/>
              <a:t>convergence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454168" y="6214273"/>
            <a:ext cx="279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:  Surface </a:t>
            </a:r>
            <a:r>
              <a:rPr lang="en-US" altLang="zh-TW" dirty="0"/>
              <a:t>evaporation rate</a:t>
            </a:r>
            <a:endParaRPr lang="zh-TW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5116538" y="6167355"/>
            <a:ext cx="3919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:  Sum </a:t>
            </a:r>
            <a:r>
              <a:rPr lang="en-US" altLang="zh-TW" dirty="0"/>
              <a:t>of </a:t>
            </a:r>
            <a:r>
              <a:rPr lang="en-US" altLang="zh-TW" dirty="0" smtClean="0"/>
              <a:t>local hydrometeor </a:t>
            </a:r>
            <a:r>
              <a:rPr lang="en-US" altLang="zh-TW" dirty="0"/>
              <a:t>change and </a:t>
            </a:r>
            <a:r>
              <a:rPr lang="en-US" altLang="zh-TW" dirty="0" smtClean="0"/>
              <a:t>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hydrometeor </a:t>
            </a:r>
            <a:r>
              <a:rPr lang="en-US" altLang="zh-TW" dirty="0"/>
              <a:t>convergence</a:t>
            </a:r>
            <a:endParaRPr lang="zh-TW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4582306" y="5739346"/>
            <a:ext cx="2849440" cy="36363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3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17" y="6127580"/>
            <a:ext cx="4474212" cy="60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矩形 45"/>
          <p:cNvSpPr/>
          <p:nvPr/>
        </p:nvSpPr>
        <p:spPr>
          <a:xfrm>
            <a:off x="815318" y="6144299"/>
            <a:ext cx="3288630" cy="37826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91580" y="5739346"/>
            <a:ext cx="2757200" cy="3636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0" name="直線接點 49"/>
          <p:cNvCxnSpPr>
            <a:endCxn id="16" idx="0"/>
          </p:cNvCxnSpPr>
          <p:nvPr/>
        </p:nvCxnSpPr>
        <p:spPr>
          <a:xfrm>
            <a:off x="611560" y="2708920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5219911" y="3888031"/>
            <a:ext cx="1872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 flipV="1">
            <a:off x="2915816" y="2745521"/>
            <a:ext cx="4927404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9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4" grpId="0"/>
      <p:bldP spid="27" grpId="0"/>
      <p:bldP spid="34" grpId="0"/>
      <p:bldP spid="45" grpId="0"/>
      <p:bldP spid="49" grpId="0" animBg="1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08512" y="1844824"/>
            <a:ext cx="4104456" cy="1400234"/>
          </a:xfrm>
        </p:spPr>
        <p:txBody>
          <a:bodyPr>
            <a:normAutofit/>
          </a:bodyPr>
          <a:lstStyle/>
          <a:p>
            <a:r>
              <a:rPr lang="en-US" altLang="zh-TW" sz="2000" b="1" dirty="0">
                <a:solidFill>
                  <a:schemeClr val="accent1"/>
                </a:solidFill>
              </a:rPr>
              <a:t>LSPE2(Q</a:t>
            </a:r>
            <a:r>
              <a:rPr lang="en-US" altLang="zh-TW" sz="1400" b="1" dirty="0">
                <a:solidFill>
                  <a:schemeClr val="accent1"/>
                </a:solidFill>
              </a:rPr>
              <a:t>CM</a:t>
            </a:r>
            <a:r>
              <a:rPr lang="en-US" altLang="zh-TW" sz="2000" b="1" dirty="0">
                <a:solidFill>
                  <a:schemeClr val="accent1"/>
                </a:solidFill>
              </a:rPr>
              <a:t>=0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)</a:t>
            </a:r>
            <a:r>
              <a:rPr lang="en-US" altLang="zh-TW" sz="2000" dirty="0" smtClean="0"/>
              <a:t> is </a:t>
            </a:r>
            <a:r>
              <a:rPr lang="en-US" altLang="zh-TW" sz="2000" dirty="0"/>
              <a:t>generally </a:t>
            </a:r>
            <a:r>
              <a:rPr lang="en-US" altLang="zh-TW" sz="2000" b="1" dirty="0">
                <a:solidFill>
                  <a:schemeClr val="accent1"/>
                </a:solidFill>
              </a:rPr>
              <a:t>larger than LSPE2</a:t>
            </a:r>
            <a:r>
              <a:rPr lang="en-US" altLang="zh-TW" sz="2000" dirty="0"/>
              <a:t>, and could be </a:t>
            </a:r>
            <a:r>
              <a:rPr lang="en-US" altLang="zh-TW" sz="2000" b="1" dirty="0">
                <a:solidFill>
                  <a:schemeClr val="accent1"/>
                </a:solidFill>
              </a:rPr>
              <a:t>larger than 100%</a:t>
            </a:r>
            <a:r>
              <a:rPr lang="en-US" altLang="zh-TW" sz="2000" dirty="0"/>
              <a:t>, especially when LSPE2 is larger 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28419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 smtClean="0"/>
              <a:t>LSPE</a:t>
            </a:r>
            <a:endParaRPr lang="zh-TW" alt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3" t="20656" r="16402" b="25502"/>
          <a:stretch/>
        </p:blipFill>
        <p:spPr bwMode="auto">
          <a:xfrm>
            <a:off x="125693" y="1844824"/>
            <a:ext cx="459032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8638" y="704890"/>
            <a:ext cx="9018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LSPE2 </a:t>
            </a:r>
            <a:r>
              <a:rPr lang="en-US" altLang="zh-TW" sz="2000" dirty="0"/>
              <a:t>is calculated </a:t>
            </a:r>
            <a:r>
              <a:rPr lang="en-US" altLang="zh-TW" sz="2000" dirty="0" smtClean="0"/>
              <a:t>by setting Q</a:t>
            </a:r>
            <a:r>
              <a:rPr lang="en-US" altLang="zh-TW" sz="1200" dirty="0" smtClean="0"/>
              <a:t>CM</a:t>
            </a:r>
            <a:r>
              <a:rPr lang="en-US" altLang="zh-TW" sz="2000" dirty="0" smtClean="0"/>
              <a:t> to </a:t>
            </a:r>
            <a:r>
              <a:rPr lang="en-US" altLang="zh-TW" sz="2000" dirty="0"/>
              <a:t>be zero [</a:t>
            </a:r>
            <a:r>
              <a:rPr lang="en-US" altLang="zh-TW" sz="2000" b="1" dirty="0" smtClean="0"/>
              <a:t>LSPE2(Q</a:t>
            </a:r>
            <a:r>
              <a:rPr lang="en-US" altLang="zh-TW" sz="1200" b="1" dirty="0" smtClean="0"/>
              <a:t>CM</a:t>
            </a:r>
            <a:r>
              <a:rPr lang="en-US" altLang="zh-TW" sz="2000" b="1" dirty="0" smtClean="0"/>
              <a:t>=0</a:t>
            </a:r>
            <a:r>
              <a:rPr lang="en-US" altLang="zh-TW" sz="2000" b="1" dirty="0"/>
              <a:t>)</a:t>
            </a:r>
            <a:r>
              <a:rPr lang="en-US" altLang="zh-TW" sz="2000" dirty="0"/>
              <a:t>]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315258" y="1340768"/>
            <a:ext cx="270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/>
              <a:t>LSPE2(Q</a:t>
            </a:r>
            <a:r>
              <a:rPr lang="en-US" altLang="zh-TW" sz="1400" b="1" dirty="0"/>
              <a:t>CM</a:t>
            </a:r>
            <a:r>
              <a:rPr lang="en-US" altLang="zh-TW" sz="2000" b="1" dirty="0"/>
              <a:t>=0</a:t>
            </a:r>
            <a:r>
              <a:rPr lang="en-US" altLang="zh-TW" sz="2000" b="1" dirty="0" smtClean="0"/>
              <a:t>)</a:t>
            </a:r>
            <a:r>
              <a:rPr lang="en-US" altLang="zh-TW" sz="2000" dirty="0" smtClean="0"/>
              <a:t> </a:t>
            </a:r>
            <a:r>
              <a:rPr lang="en-US" altLang="zh-TW" sz="2000" dirty="0" err="1"/>
              <a:t>v</a:t>
            </a:r>
            <a:r>
              <a:rPr lang="en-US" altLang="zh-TW" sz="2000" dirty="0" err="1" smtClean="0"/>
              <a:t>s</a:t>
            </a:r>
            <a:r>
              <a:rPr lang="en-US" altLang="zh-TW" sz="2000" dirty="0" smtClean="0"/>
              <a:t> </a:t>
            </a:r>
            <a:r>
              <a:rPr lang="en-US" altLang="zh-TW" sz="2000" b="1" dirty="0" smtClean="0"/>
              <a:t>LSPE2</a:t>
            </a:r>
            <a:endParaRPr lang="zh-TW" altLang="en-US" sz="2000" b="1" dirty="0"/>
          </a:p>
        </p:txBody>
      </p:sp>
      <p:sp>
        <p:nvSpPr>
          <p:cNvPr id="11" name="矩形 10"/>
          <p:cNvSpPr/>
          <p:nvPr/>
        </p:nvSpPr>
        <p:spPr>
          <a:xfrm>
            <a:off x="4932041" y="3429000"/>
            <a:ext cx="39604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/>
              <a:t>LSPE2 could </a:t>
            </a:r>
            <a:r>
              <a:rPr lang="en-US" altLang="zh-TW" sz="2000" dirty="0" smtClean="0"/>
              <a:t>be a </a:t>
            </a:r>
            <a:r>
              <a:rPr lang="en-US" altLang="zh-TW" sz="2000" dirty="0"/>
              <a:t>strong function of both water vapor and cloud </a:t>
            </a:r>
            <a:r>
              <a:rPr lang="en-US" altLang="zh-TW" sz="2000" dirty="0" smtClean="0"/>
              <a:t>hydrometeors</a:t>
            </a:r>
            <a:r>
              <a:rPr lang="en-US" altLang="zh-TW" sz="2000" dirty="0"/>
              <a:t>, though it ranges between 0% and 100</a:t>
            </a:r>
            <a:r>
              <a:rPr lang="en-US" altLang="zh-TW" sz="2000" dirty="0" smtClean="0"/>
              <a:t>%.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2000" dirty="0" smtClean="0"/>
              <a:t>This </a:t>
            </a:r>
            <a:r>
              <a:rPr lang="en-US" altLang="zh-TW" sz="2000" dirty="0"/>
              <a:t>suggests that CMPE may be a more </a:t>
            </a:r>
            <a:r>
              <a:rPr lang="en-US" altLang="zh-TW" sz="2000" dirty="0" smtClean="0"/>
              <a:t>appropriate parameter </a:t>
            </a:r>
            <a:r>
              <a:rPr lang="en-US" altLang="zh-TW" sz="2000" dirty="0"/>
              <a:t>for the estimation of precipitation </a:t>
            </a:r>
            <a:r>
              <a:rPr lang="en-US" altLang="zh-TW" sz="2000" dirty="0" smtClean="0"/>
              <a:t>efficiency in </a:t>
            </a:r>
            <a:r>
              <a:rPr lang="en-US" altLang="zh-TW" sz="2000" dirty="0"/>
              <a:t>cloud </a:t>
            </a:r>
            <a:r>
              <a:rPr lang="en-US" altLang="zh-TW" sz="2000" dirty="0" smtClean="0"/>
              <a:t>models.</a:t>
            </a:r>
            <a:endParaRPr lang="zh-TW" altLang="en-US" sz="2000" dirty="0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457202" y="5255582"/>
            <a:ext cx="42588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586609" y="1844824"/>
            <a:ext cx="2129407" cy="341075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3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808856"/>
          </a:xfrm>
        </p:spPr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184576"/>
          </a:xfrm>
        </p:spPr>
        <p:txBody>
          <a:bodyPr>
            <a:normAutofit/>
          </a:bodyPr>
          <a:lstStyle/>
          <a:p>
            <a:r>
              <a:rPr lang="en-US" altLang="zh-TW" sz="2800" b="1" dirty="0" smtClean="0"/>
              <a:t> </a:t>
            </a:r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CMPE</a:t>
            </a:r>
            <a:r>
              <a:rPr lang="en-US" altLang="zh-TW" sz="2800" b="1" dirty="0" smtClean="0">
                <a:solidFill>
                  <a:schemeClr val="accent1"/>
                </a:solidFill>
              </a:rPr>
              <a:t> </a:t>
            </a:r>
            <a:r>
              <a:rPr lang="en-US" altLang="zh-TW" sz="2400" dirty="0" smtClean="0"/>
              <a:t>(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altLang="zh-TW" sz="2400" dirty="0" smtClean="0"/>
              <a:t>loud</a:t>
            </a:r>
            <a:r>
              <a:rPr lang="en-US" altLang="zh-TW" sz="2400" b="1" dirty="0" smtClean="0">
                <a:solidFill>
                  <a:schemeClr val="accent1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zh-TW" sz="2400" dirty="0" smtClean="0"/>
              <a:t>icrophysics</a:t>
            </a:r>
            <a:r>
              <a:rPr lang="en-US" altLang="zh-TW" sz="2400" b="1" dirty="0" smtClean="0">
                <a:solidFill>
                  <a:schemeClr val="accent1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zh-TW" sz="2400" dirty="0" smtClean="0"/>
              <a:t>recipitation</a:t>
            </a:r>
            <a:r>
              <a:rPr lang="en-US" altLang="zh-TW" sz="2400" b="1" dirty="0" smtClean="0">
                <a:solidFill>
                  <a:schemeClr val="accent1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altLang="zh-TW" sz="2400" dirty="0" smtClean="0"/>
              <a:t>fficiency):</a:t>
            </a:r>
            <a:endParaRPr lang="en-US" altLang="zh-TW" sz="2400" dirty="0"/>
          </a:p>
          <a:p>
            <a:pPr>
              <a:buNone/>
            </a:pPr>
            <a:r>
              <a:rPr lang="en-US" altLang="zh-TW" dirty="0"/>
              <a:t>   </a:t>
            </a:r>
            <a:r>
              <a:rPr lang="en-US" altLang="zh-TW" dirty="0" smtClean="0"/>
              <a:t>   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ratio of the </a:t>
            </a:r>
            <a:r>
              <a:rPr lang="en-US" altLang="zh-TW" sz="2000" b="1" dirty="0"/>
              <a:t>surface rain rate </a:t>
            </a:r>
            <a:r>
              <a:rPr lang="en-US" altLang="zh-TW" sz="2000" dirty="0"/>
              <a:t>to the </a:t>
            </a:r>
            <a:r>
              <a:rPr lang="en-US" altLang="zh-TW" sz="2000" b="1" dirty="0"/>
              <a:t>sum of vapor condensation </a:t>
            </a:r>
            <a:endParaRPr lang="en-US" altLang="zh-TW" sz="2000" b="1" dirty="0" smtClean="0"/>
          </a:p>
          <a:p>
            <a:pPr>
              <a:buNone/>
            </a:pPr>
            <a:r>
              <a:rPr lang="en-US" altLang="zh-TW" sz="2000" b="1" dirty="0"/>
              <a:t> </a:t>
            </a:r>
            <a:r>
              <a:rPr lang="en-US" altLang="zh-TW" sz="2000" b="1" dirty="0" smtClean="0"/>
              <a:t>           and </a:t>
            </a:r>
            <a:r>
              <a:rPr lang="en-US" altLang="zh-TW" sz="2000" b="1" dirty="0"/>
              <a:t>deposition </a:t>
            </a:r>
            <a:r>
              <a:rPr lang="en-US" altLang="zh-TW" sz="2000" b="1" dirty="0" smtClean="0"/>
              <a:t>rates</a:t>
            </a:r>
            <a:r>
              <a:rPr lang="en-US" altLang="zh-TW" sz="2000" dirty="0" smtClean="0"/>
              <a:t>.</a:t>
            </a:r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endParaRPr lang="en-US" altLang="zh-TW" sz="2400" b="1" dirty="0" smtClean="0"/>
          </a:p>
          <a:p>
            <a:pPr>
              <a:buNone/>
            </a:pPr>
            <a:endParaRPr lang="en-US" altLang="zh-TW" sz="2400" b="1" dirty="0"/>
          </a:p>
          <a:p>
            <a:r>
              <a:rPr lang="en-US" altLang="zh-TW" sz="2800" b="1" dirty="0" smtClean="0"/>
              <a:t> </a:t>
            </a:r>
            <a:r>
              <a:rPr lang="en-US" altLang="zh-TW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LSPE </a:t>
            </a:r>
            <a:r>
              <a:rPr lang="en-US" altLang="zh-TW" sz="2400" dirty="0" smtClean="0"/>
              <a:t>(</a:t>
            </a:r>
            <a:r>
              <a:rPr lang="en-US" altLang="zh-TW" sz="2400" b="1" dirty="0" smtClean="0">
                <a:solidFill>
                  <a:schemeClr val="accent1"/>
                </a:solidFill>
              </a:rPr>
              <a:t>L</a:t>
            </a:r>
            <a:r>
              <a:rPr lang="en-US" altLang="zh-TW" sz="2400" dirty="0" smtClean="0"/>
              <a:t>arge</a:t>
            </a:r>
            <a:r>
              <a:rPr lang="en-US" altLang="zh-TW" sz="2400" b="1" dirty="0"/>
              <a:t>-</a:t>
            </a:r>
            <a:r>
              <a:rPr lang="en-US" altLang="zh-TW" sz="2400" b="1" dirty="0" smtClean="0">
                <a:solidFill>
                  <a:schemeClr val="accent1"/>
                </a:solidFill>
              </a:rPr>
              <a:t>S</a:t>
            </a:r>
            <a:r>
              <a:rPr lang="en-US" altLang="zh-TW" sz="2400" dirty="0" smtClean="0"/>
              <a:t>cale</a:t>
            </a:r>
            <a:r>
              <a:rPr lang="zh-TW" alt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1"/>
                </a:solidFill>
              </a:rPr>
              <a:t>P</a:t>
            </a:r>
            <a:r>
              <a:rPr lang="en-US" altLang="zh-TW" sz="2400" dirty="0" smtClean="0"/>
              <a:t>recipitation</a:t>
            </a:r>
            <a:r>
              <a:rPr lang="en-US" altLang="zh-TW" sz="2400" b="1" dirty="0" smtClean="0">
                <a:solidFill>
                  <a:schemeClr val="accent1"/>
                </a:solidFill>
              </a:rPr>
              <a:t> E</a:t>
            </a:r>
            <a:r>
              <a:rPr lang="en-US" altLang="zh-TW" sz="2400" dirty="0" smtClean="0"/>
              <a:t>fficiency):</a:t>
            </a:r>
          </a:p>
          <a:p>
            <a:pPr>
              <a:buNone/>
            </a:pPr>
            <a:r>
              <a:rPr lang="zh-TW" altLang="en-US" dirty="0" smtClean="0"/>
              <a:t>      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ratio </a:t>
            </a:r>
            <a:r>
              <a:rPr lang="en-US" altLang="zh-TW" sz="2000" dirty="0"/>
              <a:t>of the </a:t>
            </a:r>
            <a:r>
              <a:rPr lang="en-US" altLang="zh-TW" sz="2000" b="1" dirty="0"/>
              <a:t>surface rain rate </a:t>
            </a:r>
            <a:r>
              <a:rPr lang="en-US" altLang="zh-TW" sz="2000" dirty="0"/>
              <a:t>to the </a:t>
            </a:r>
            <a:r>
              <a:rPr lang="en-US" altLang="zh-TW" sz="2000" b="1" dirty="0"/>
              <a:t>sum of vapor </a:t>
            </a:r>
            <a:r>
              <a:rPr lang="en-US" altLang="zh-TW" sz="2000" b="1" dirty="0" smtClean="0"/>
              <a:t>convergence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and </a:t>
            </a:r>
          </a:p>
          <a:p>
            <a:pPr>
              <a:buNone/>
            </a:pPr>
            <a:r>
              <a:rPr lang="en-US" altLang="zh-TW" sz="2000" b="1" dirty="0"/>
              <a:t> </a:t>
            </a:r>
            <a:r>
              <a:rPr lang="en-US" altLang="zh-TW" sz="2000" b="1" dirty="0" smtClean="0"/>
              <a:t>           surface </a:t>
            </a:r>
            <a:r>
              <a:rPr lang="en-US" altLang="zh-TW" sz="2000" b="1" dirty="0"/>
              <a:t>evaporation </a:t>
            </a:r>
            <a:r>
              <a:rPr lang="en-US" altLang="zh-TW" sz="2000" b="1" dirty="0" smtClean="0"/>
              <a:t>rates</a:t>
            </a:r>
            <a:r>
              <a:rPr lang="en-US" altLang="zh-TW" sz="2000" dirty="0" smtClean="0"/>
              <a:t>.</a:t>
            </a:r>
          </a:p>
          <a:p>
            <a:pPr>
              <a:buNone/>
            </a:pPr>
            <a:endParaRPr lang="en-US" altLang="zh-TW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835696" y="2492896"/>
                <a:ext cx="5760640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1" i="1" dirty="0" smtClean="0"/>
                  <a:t>CMPE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/>
                      </a:rPr>
                      <m:t>  = </m:t>
                    </m:r>
                    <m:f>
                      <m:fPr>
                        <m:ctrlPr>
                          <a:rPr lang="en-US" altLang="zh-TW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1" i="1" smtClean="0">
                            <a:latin typeface="Cambria Math"/>
                          </a:rPr>
                          <m:t>𝑺𝒖𝒓𝒇𝒂𝒄𝒆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𝒓𝒂𝒊𝒏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𝒓𝒂𝒕𝒆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   </m:t>
                        </m:r>
                      </m:num>
                      <m:den>
                        <m:r>
                          <a:rPr lang="en-US" altLang="zh-TW" sz="2000" b="1" i="1" smtClean="0">
                            <a:latin typeface="Cambria Math"/>
                          </a:rPr>
                          <m:t>𝒗𝒂𝒑𝒐𝒓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𝒄𝒐𝒏𝒅𝒆𝒏𝒔𝒂𝒕𝒊𝒐𝒏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𝒂𝒏𝒅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𝒅𝒆𝒑𝒐𝒔𝒊𝒕𝒊𝒐𝒏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𝒓𝒂𝒕𝒆</m:t>
                        </m:r>
                      </m:den>
                    </m:f>
                  </m:oMath>
                </a14:m>
                <a:endParaRPr lang="zh-TW" altLang="en-US" sz="2000" b="1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492896"/>
                <a:ext cx="5760640" cy="579774"/>
              </a:xfrm>
              <a:prstGeom prst="rect">
                <a:avLst/>
              </a:prstGeom>
              <a:blipFill rotWithShape="1">
                <a:blip r:embed="rId2"/>
                <a:stretch>
                  <a:fillRect l="-1058" b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907704" y="5373216"/>
                <a:ext cx="6336704" cy="581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1" i="1" dirty="0" smtClean="0"/>
                  <a:t>L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latin typeface="Cambria Math"/>
                      </a:rPr>
                      <m:t>𝑺𝑷𝑬</m:t>
                    </m:r>
                    <m:r>
                      <a:rPr lang="en-US" altLang="zh-TW" sz="2000" b="1" i="1" smtClean="0">
                        <a:latin typeface="Cambria Math"/>
                      </a:rPr>
                      <m:t>  = </m:t>
                    </m:r>
                    <m:f>
                      <m:fPr>
                        <m:ctrlPr>
                          <a:rPr lang="en-US" altLang="zh-TW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1" i="1" smtClean="0">
                            <a:latin typeface="Cambria Math"/>
                          </a:rPr>
                          <m:t>𝑺𝒖𝒓𝒇𝒂𝒄𝒆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𝒓𝒂𝒊𝒏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𝒓𝒂𝒕𝒆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   </m:t>
                        </m:r>
                      </m:num>
                      <m:den>
                        <m:r>
                          <a:rPr lang="en-US" altLang="zh-TW" sz="2000" b="1" i="1" smtClean="0">
                            <a:latin typeface="Cambria Math"/>
                          </a:rPr>
                          <m:t>𝒗𝒂𝒑𝒐𝒓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𝒄𝒐𝒏𝒗𝒆𝒓𝒈𝒆𝒏𝒄𝒆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 + 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𝑺𝒖𝒓𝒇𝒂𝒄𝒆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𝒆𝒗𝒂𝒑𝒐𝒓𝒂𝒕𝒊𝒐𝒏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1" i="1" smtClean="0">
                            <a:latin typeface="Cambria Math"/>
                          </a:rPr>
                          <m:t>𝒓𝒂𝒕𝒆𝒔</m:t>
                        </m:r>
                      </m:den>
                    </m:f>
                  </m:oMath>
                </a14:m>
                <a:endParaRPr lang="zh-TW" altLang="en-US" sz="2000" b="1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373216"/>
                <a:ext cx="6336704" cy="581378"/>
              </a:xfrm>
              <a:prstGeom prst="rect">
                <a:avLst/>
              </a:prstGeom>
              <a:blipFill rotWithShape="1">
                <a:blip r:embed="rId3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932040" y="3429000"/>
            <a:ext cx="3312368" cy="17281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851946" y="3429000"/>
            <a:ext cx="3312368" cy="17281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 b="1" dirty="0" smtClean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182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/>
              <a:t>     Precipitation </a:t>
            </a:r>
            <a:r>
              <a:rPr lang="en-US" altLang="zh-TW" sz="2400" b="1" dirty="0"/>
              <a:t>efficiency </a:t>
            </a:r>
            <a:r>
              <a:rPr lang="en-US" altLang="zh-TW" sz="2400" b="1" dirty="0" smtClean="0"/>
              <a:t>remains to 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</a:t>
            </a:r>
            <a:r>
              <a:rPr lang="en-US" altLang="zh-TW" sz="2400" b="1" dirty="0"/>
              <a:t> 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defined properly </a:t>
            </a:r>
            <a:r>
              <a:rPr lang="en-US" altLang="zh-TW" sz="2400" b="1" dirty="0"/>
              <a:t>and </a:t>
            </a:r>
            <a:r>
              <a:rPr lang="en-US" altLang="zh-TW" sz="2400" b="1" dirty="0" smtClean="0"/>
              <a:t> </a:t>
            </a:r>
          </a:p>
          <a:p>
            <a:pPr>
              <a:buNone/>
            </a:pPr>
            <a:r>
              <a:rPr lang="en-US" altLang="zh-TW" sz="2400" b="1" dirty="0"/>
              <a:t> </a:t>
            </a:r>
            <a:r>
              <a:rPr lang="en-US" altLang="zh-TW" sz="2400" b="1" dirty="0" smtClean="0"/>
              <a:t>     to 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</a:t>
            </a: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calculated 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accurately</a:t>
            </a:r>
            <a:r>
              <a:rPr lang="en-US" altLang="zh-TW" sz="2400" b="1" dirty="0" smtClean="0"/>
              <a:t>.</a:t>
            </a:r>
          </a:p>
          <a:p>
            <a:pPr>
              <a:buNone/>
            </a:pPr>
            <a:endParaRPr lang="en-US" altLang="zh-TW" sz="800" b="1" dirty="0" smtClean="0"/>
          </a:p>
          <a:p>
            <a:r>
              <a:rPr lang="en-US" altLang="zh-TW" sz="2000" dirty="0" smtClean="0"/>
              <a:t>Both </a:t>
            </a:r>
            <a:r>
              <a:rPr lang="en-US" altLang="zh-TW" sz="2000" dirty="0"/>
              <a:t>LSPE and CMPE could </a:t>
            </a:r>
            <a:r>
              <a:rPr lang="en-US" altLang="zh-TW" sz="2000" dirty="0" smtClean="0"/>
              <a:t>be greater </a:t>
            </a:r>
            <a:r>
              <a:rPr lang="en-US" altLang="zh-TW" sz="2000" dirty="0"/>
              <a:t>than </a:t>
            </a:r>
            <a:r>
              <a:rPr lang="en-US" altLang="zh-TW" sz="2000" dirty="0" smtClean="0"/>
              <a:t>100%</a:t>
            </a:r>
          </a:p>
          <a:p>
            <a:r>
              <a:rPr lang="en-US" altLang="zh-TW" sz="2000" dirty="0" smtClean="0"/>
              <a:t>LSPE </a:t>
            </a:r>
            <a:r>
              <a:rPr lang="en-US" altLang="zh-TW" sz="2000" dirty="0"/>
              <a:t>could be </a:t>
            </a:r>
            <a:r>
              <a:rPr lang="en-US" altLang="zh-TW" sz="2000" dirty="0" smtClean="0"/>
              <a:t>negative</a:t>
            </a:r>
          </a:p>
        </p:txBody>
      </p:sp>
      <p:sp>
        <p:nvSpPr>
          <p:cNvPr id="4" name="矩形 3"/>
          <p:cNvSpPr/>
          <p:nvPr/>
        </p:nvSpPr>
        <p:spPr>
          <a:xfrm>
            <a:off x="4752020" y="3692931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smtClean="0"/>
              <a:t>How should precipitation </a:t>
            </a:r>
            <a:r>
              <a:rPr lang="en-US" altLang="zh-TW" sz="2400" dirty="0"/>
              <a:t>efficiency be defined and calculated </a:t>
            </a:r>
            <a:r>
              <a:rPr lang="en-US" altLang="zh-TW" sz="2400" dirty="0" smtClean="0"/>
              <a:t>properly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684266" y="3692931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What causes these physically unreasonable precipitation efficiencies?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3905"/>
            <a:ext cx="8229600" cy="994122"/>
          </a:xfrm>
        </p:spPr>
        <p:txBody>
          <a:bodyPr/>
          <a:lstStyle/>
          <a:p>
            <a:r>
              <a:rPr lang="en-US" altLang="zh-TW" b="1" dirty="0" smtClean="0"/>
              <a:t>Model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2344"/>
            <a:ext cx="8229600" cy="4896544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two-dimensional</a:t>
            </a:r>
            <a:r>
              <a:rPr lang="en-US" altLang="zh-TW" sz="2000" dirty="0" smtClean="0">
                <a:solidFill>
                  <a:schemeClr val="accent1"/>
                </a:solidFill>
              </a:rPr>
              <a:t>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cloud-resolving </a:t>
            </a:r>
            <a:r>
              <a:rPr lang="en-US" altLang="zh-TW" sz="2000" b="1" dirty="0">
                <a:solidFill>
                  <a:schemeClr val="accent1"/>
                </a:solidFill>
              </a:rPr>
              <a:t>model </a:t>
            </a:r>
            <a:r>
              <a:rPr lang="en-US" altLang="zh-TW" sz="2000" dirty="0"/>
              <a:t>simulation data during </a:t>
            </a:r>
            <a:r>
              <a:rPr lang="en-US" altLang="zh-TW" sz="2000" dirty="0" smtClean="0"/>
              <a:t>the Tropical </a:t>
            </a:r>
            <a:r>
              <a:rPr lang="en-US" altLang="zh-TW" sz="2000" dirty="0"/>
              <a:t>Ocean Global Atmosphere Coupled </a:t>
            </a:r>
            <a:r>
              <a:rPr lang="en-US" altLang="zh-TW" sz="2000" dirty="0" smtClean="0"/>
              <a:t>Ocean– Atmosphere </a:t>
            </a:r>
            <a:r>
              <a:rPr lang="en-US" altLang="zh-TW" sz="2000" dirty="0"/>
              <a:t>Response Experiment (</a:t>
            </a:r>
            <a:r>
              <a:rPr lang="en-US" altLang="zh-TW" sz="2000" b="1" dirty="0">
                <a:solidFill>
                  <a:schemeClr val="accent1"/>
                </a:solidFill>
              </a:rPr>
              <a:t>TOGA COARE</a:t>
            </a:r>
            <a:r>
              <a:rPr lang="en-US" altLang="zh-TW" sz="2000" dirty="0" smtClean="0"/>
              <a:t>).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dirty="0"/>
              <a:t>horizontal </a:t>
            </a:r>
            <a:r>
              <a:rPr lang="en-US" altLang="zh-TW" sz="2000" dirty="0" smtClean="0"/>
              <a:t>boundary is </a:t>
            </a:r>
            <a:r>
              <a:rPr lang="en-US" altLang="zh-TW" sz="2000" b="1" dirty="0">
                <a:solidFill>
                  <a:schemeClr val="accent1"/>
                </a:solidFill>
              </a:rPr>
              <a:t>periodic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b="1" dirty="0"/>
              <a:t>horizontal domain </a:t>
            </a:r>
            <a:r>
              <a:rPr lang="en-US" altLang="zh-TW" sz="2000" dirty="0"/>
              <a:t>is </a:t>
            </a:r>
            <a:r>
              <a:rPr lang="en-US" altLang="zh-TW" sz="2000" b="1" dirty="0">
                <a:solidFill>
                  <a:schemeClr val="accent1"/>
                </a:solidFill>
              </a:rPr>
              <a:t>768 km </a:t>
            </a:r>
            <a:endParaRPr lang="en-US" altLang="zh-TW" sz="2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zh-TW" sz="2000" b="1" dirty="0"/>
              <a:t> </a:t>
            </a:r>
            <a:r>
              <a:rPr lang="en-US" altLang="zh-TW" sz="2000" b="1" dirty="0" smtClean="0"/>
              <a:t>      </a:t>
            </a:r>
            <a:r>
              <a:rPr lang="en-US" altLang="zh-TW" sz="2000" dirty="0" smtClean="0"/>
              <a:t>with a </a:t>
            </a:r>
            <a:r>
              <a:rPr lang="en-US" altLang="zh-TW" sz="2000" b="1" dirty="0" smtClean="0"/>
              <a:t>grid </a:t>
            </a:r>
            <a:r>
              <a:rPr lang="en-US" altLang="zh-TW" sz="2000" b="1" dirty="0"/>
              <a:t>resolution</a:t>
            </a:r>
            <a:r>
              <a:rPr lang="en-US" altLang="zh-TW" sz="2000" dirty="0"/>
              <a:t> of </a:t>
            </a:r>
            <a:r>
              <a:rPr lang="en-US" altLang="zh-TW" sz="2000" b="1" dirty="0">
                <a:solidFill>
                  <a:schemeClr val="accent1"/>
                </a:solidFill>
              </a:rPr>
              <a:t>1.5 km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b="1" dirty="0"/>
              <a:t>vertical grid </a:t>
            </a:r>
            <a:r>
              <a:rPr lang="en-US" altLang="zh-TW" sz="2000" b="1" dirty="0" smtClean="0"/>
              <a:t>resolution </a:t>
            </a:r>
            <a:r>
              <a:rPr lang="en-US" altLang="zh-TW" sz="2000" dirty="0" smtClean="0"/>
              <a:t>ranges </a:t>
            </a:r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from </a:t>
            </a:r>
            <a:r>
              <a:rPr lang="en-US" altLang="zh-TW" sz="2000" dirty="0"/>
              <a:t>about </a:t>
            </a:r>
            <a:r>
              <a:rPr lang="en-US" altLang="zh-TW" sz="2000" b="1" dirty="0">
                <a:solidFill>
                  <a:schemeClr val="accent1"/>
                </a:solidFill>
              </a:rPr>
              <a:t>200 m </a:t>
            </a:r>
            <a:r>
              <a:rPr lang="en-US" altLang="zh-TW" sz="2000" b="1" dirty="0"/>
              <a:t>near the surface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to </a:t>
            </a:r>
            <a:r>
              <a:rPr lang="en-US" altLang="zh-TW" sz="2000" dirty="0"/>
              <a:t>about </a:t>
            </a:r>
            <a:r>
              <a:rPr lang="en-US" altLang="zh-TW" sz="2000" b="1" dirty="0">
                <a:solidFill>
                  <a:schemeClr val="accent1"/>
                </a:solidFill>
              </a:rPr>
              <a:t>1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km </a:t>
            </a:r>
            <a:r>
              <a:rPr lang="en-US" altLang="zh-TW" sz="2000" b="1" dirty="0" smtClean="0"/>
              <a:t>near </a:t>
            </a:r>
            <a:r>
              <a:rPr lang="en-US" altLang="zh-TW" sz="2000" b="1" dirty="0"/>
              <a:t>100 </a:t>
            </a:r>
            <a:r>
              <a:rPr lang="en-US" altLang="zh-TW" sz="2000" b="1" dirty="0" err="1"/>
              <a:t>mb</a:t>
            </a:r>
            <a:r>
              <a:rPr lang="en-US" altLang="zh-TW" sz="2000" dirty="0" smtClean="0"/>
              <a:t>.</a:t>
            </a:r>
          </a:p>
          <a:p>
            <a:endParaRPr lang="en-US" altLang="zh-TW" sz="800" dirty="0" smtClean="0"/>
          </a:p>
          <a:p>
            <a:endParaRPr lang="en-US" altLang="zh-TW" sz="800" dirty="0" smtClean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5292080" y="5524918"/>
            <a:ext cx="3672408" cy="6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292080" y="2883815"/>
            <a:ext cx="3240360" cy="2641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5292080" y="2420190"/>
            <a:ext cx="0" cy="31047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8532440" y="557443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chemeClr val="accent1"/>
                </a:solidFill>
              </a:rPr>
              <a:t>X</a:t>
            </a:r>
            <a:endParaRPr lang="zh-TW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76056" y="20608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accent1"/>
                </a:solidFill>
              </a:rPr>
              <a:t>Z</a:t>
            </a:r>
            <a:endParaRPr lang="zh-TW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5" name="左大括弧 14"/>
          <p:cNvSpPr/>
          <p:nvPr/>
        </p:nvSpPr>
        <p:spPr>
          <a:xfrm rot="16200000">
            <a:off x="6786617" y="4103483"/>
            <a:ext cx="251284" cy="3240359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444208" y="586322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2"/>
                </a:solidFill>
              </a:rPr>
              <a:t>768 km</a:t>
            </a:r>
            <a:endParaRPr lang="zh-TW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411090" y="2683760"/>
            <a:ext cx="10801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accent2"/>
                </a:solidFill>
              </a:rPr>
              <a:t>100 </a:t>
            </a:r>
            <a:r>
              <a:rPr lang="en-US" altLang="zh-TW" sz="2000" b="1" dirty="0" err="1" smtClean="0">
                <a:solidFill>
                  <a:schemeClr val="accent2"/>
                </a:solidFill>
              </a:rPr>
              <a:t>mb</a:t>
            </a:r>
            <a:endParaRPr lang="zh-TW" alt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en-US" altLang="zh-TW" b="1" dirty="0" smtClean="0"/>
              <a:t>Model setup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 model is integrated from </a:t>
            </a:r>
            <a:r>
              <a:rPr lang="en-US" altLang="zh-TW" sz="2000" b="1" dirty="0">
                <a:solidFill>
                  <a:schemeClr val="accent1"/>
                </a:solidFill>
              </a:rPr>
              <a:t>0400</a:t>
            </a:r>
            <a:r>
              <a:rPr lang="en-US" altLang="zh-TW" sz="2000" b="1" dirty="0"/>
              <a:t> </a:t>
            </a:r>
            <a:r>
              <a:rPr lang="en-US" altLang="zh-TW" sz="2000" b="1" dirty="0" smtClean="0"/>
              <a:t>local standard </a:t>
            </a:r>
            <a:r>
              <a:rPr lang="en-US" altLang="zh-TW" sz="2000" b="1" dirty="0"/>
              <a:t>time (LST) </a:t>
            </a:r>
            <a:r>
              <a:rPr lang="en-US" altLang="zh-TW" sz="2000" b="1" dirty="0">
                <a:solidFill>
                  <a:schemeClr val="accent1"/>
                </a:solidFill>
              </a:rPr>
              <a:t>18 December 1992</a:t>
            </a:r>
            <a:r>
              <a:rPr lang="en-US" altLang="zh-TW" sz="2000" dirty="0">
                <a:solidFill>
                  <a:schemeClr val="accent1"/>
                </a:solidFill>
              </a:rPr>
              <a:t> </a:t>
            </a:r>
            <a:r>
              <a:rPr lang="en-US" altLang="zh-TW" sz="2000" dirty="0"/>
              <a:t>to </a:t>
            </a:r>
            <a:r>
              <a:rPr lang="en-US" altLang="zh-TW" sz="2000" b="1" dirty="0">
                <a:solidFill>
                  <a:schemeClr val="accent1"/>
                </a:solidFill>
              </a:rPr>
              <a:t>1000 LST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9 January </a:t>
            </a:r>
            <a:r>
              <a:rPr lang="en-US" altLang="zh-TW" sz="2000" b="1" dirty="0">
                <a:solidFill>
                  <a:schemeClr val="accent1"/>
                </a:solidFill>
              </a:rPr>
              <a:t>1993 </a:t>
            </a:r>
            <a:r>
              <a:rPr lang="en-US" altLang="zh-TW" sz="2000" dirty="0"/>
              <a:t>(</a:t>
            </a:r>
            <a:r>
              <a:rPr lang="en-US" altLang="zh-TW" sz="2000" b="1" dirty="0"/>
              <a:t>21.25 days </a:t>
            </a:r>
            <a:r>
              <a:rPr lang="en-US" altLang="zh-TW" sz="2000" dirty="0"/>
              <a:t>total</a:t>
            </a:r>
            <a:r>
              <a:rPr lang="en-US" altLang="zh-TW" sz="2000" dirty="0" smtClean="0"/>
              <a:t>).</a:t>
            </a:r>
          </a:p>
          <a:p>
            <a:r>
              <a:rPr lang="en-US" altLang="zh-TW" sz="2000" dirty="0"/>
              <a:t>The </a:t>
            </a:r>
            <a:r>
              <a:rPr lang="en-US" altLang="zh-TW" sz="2000" b="1" dirty="0"/>
              <a:t>time step </a:t>
            </a:r>
            <a:r>
              <a:rPr lang="en-US" altLang="zh-TW" sz="2000" dirty="0"/>
              <a:t>is </a:t>
            </a:r>
            <a:r>
              <a:rPr lang="en-US" altLang="zh-TW" sz="2000" b="1" dirty="0">
                <a:solidFill>
                  <a:schemeClr val="accent1"/>
                </a:solidFill>
              </a:rPr>
              <a:t>12 s</a:t>
            </a:r>
            <a:r>
              <a:rPr lang="en-US" altLang="zh-TW" sz="2000" dirty="0"/>
              <a:t>. </a:t>
            </a:r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756" t="19288" r="25428" b="11019"/>
          <a:stretch>
            <a:fillRect/>
          </a:stretch>
        </p:blipFill>
        <p:spPr bwMode="auto">
          <a:xfrm>
            <a:off x="0" y="1772816"/>
            <a:ext cx="5951034" cy="487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796136" y="2020922"/>
            <a:ext cx="334786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000" dirty="0" smtClean="0"/>
              <a:t>  Time evolution </a:t>
            </a:r>
            <a:r>
              <a:rPr lang="en-US" altLang="zh-TW" sz="2000" dirty="0"/>
              <a:t>of the </a:t>
            </a:r>
            <a:endParaRPr lang="en-US" altLang="zh-TW" sz="2000" dirty="0" smtClean="0"/>
          </a:p>
          <a:p>
            <a:endParaRPr lang="en-US" altLang="zh-TW" sz="800" dirty="0" smtClean="0"/>
          </a:p>
          <a:p>
            <a:pPr marL="342900" indent="-342900">
              <a:buAutoNum type="arabicPeriod"/>
            </a:pPr>
            <a:r>
              <a:rPr lang="en-US" altLang="zh-TW" sz="2000" dirty="0" smtClean="0"/>
              <a:t>vertical </a:t>
            </a:r>
            <a:r>
              <a:rPr lang="en-US" altLang="zh-TW" sz="2000" dirty="0"/>
              <a:t>distribution of  </a:t>
            </a:r>
            <a:r>
              <a:rPr lang="en-US" altLang="zh-TW" sz="2000" dirty="0" smtClean="0"/>
              <a:t>the large-scale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vertical </a:t>
            </a:r>
            <a:r>
              <a:rPr lang="en-US" altLang="zh-TW" sz="2000" b="1" dirty="0">
                <a:solidFill>
                  <a:schemeClr val="accent1"/>
                </a:solidFill>
              </a:rPr>
              <a:t>velocity </a:t>
            </a:r>
            <a:r>
              <a:rPr lang="en-US" altLang="zh-TW" sz="2000" dirty="0"/>
              <a:t>and </a:t>
            </a:r>
            <a:r>
              <a:rPr lang="en-US" altLang="zh-TW" sz="2000" b="1" dirty="0">
                <a:solidFill>
                  <a:schemeClr val="accent1"/>
                </a:solidFill>
              </a:rPr>
              <a:t>zonal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wind</a:t>
            </a:r>
            <a:r>
              <a:rPr lang="en-US" altLang="zh-TW" sz="2000" dirty="0" smtClean="0"/>
              <a:t>.</a:t>
            </a:r>
            <a:endParaRPr lang="en-US" altLang="zh-TW" sz="2000" b="1" dirty="0" smtClean="0"/>
          </a:p>
          <a:p>
            <a:pPr marL="342900" indent="-342900">
              <a:buAutoNum type="arabicPeriod" startAt="2"/>
            </a:pPr>
            <a:r>
              <a:rPr lang="en-US" altLang="zh-TW" sz="2000" dirty="0" smtClean="0"/>
              <a:t>The </a:t>
            </a:r>
            <a:r>
              <a:rPr lang="en-US" altLang="zh-TW" sz="2000" dirty="0"/>
              <a:t>time series </a:t>
            </a:r>
            <a:r>
              <a:rPr lang="en-US" altLang="zh-TW" sz="2000" dirty="0" smtClean="0"/>
              <a:t>of the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SST</a:t>
            </a:r>
            <a:r>
              <a:rPr lang="en-US" altLang="zh-TW" sz="2000" dirty="0" smtClean="0"/>
              <a:t>.</a:t>
            </a:r>
            <a:endParaRPr lang="en-US" altLang="zh-TW" sz="2000" b="1" dirty="0" smtClean="0"/>
          </a:p>
          <a:p>
            <a:pPr marL="342900" indent="-342900"/>
            <a:endParaRPr lang="en-US" altLang="zh-TW" sz="900" dirty="0" smtClean="0"/>
          </a:p>
          <a:p>
            <a:pPr marL="342900" indent="-342900"/>
            <a:r>
              <a:rPr lang="en-US" altLang="zh-TW" sz="2000" dirty="0"/>
              <a:t> </a:t>
            </a:r>
            <a:r>
              <a:rPr lang="en-US" altLang="zh-TW" sz="2000" dirty="0" smtClean="0"/>
              <a:t>     which </a:t>
            </a:r>
            <a:r>
              <a:rPr lang="en-US" altLang="zh-TW" sz="2000" dirty="0"/>
              <a:t>are imposed </a:t>
            </a:r>
            <a:r>
              <a:rPr lang="en-US" altLang="zh-TW" sz="2000" dirty="0" smtClean="0"/>
              <a:t>in the</a:t>
            </a:r>
          </a:p>
          <a:p>
            <a:pPr marL="342900" indent="-342900"/>
            <a:r>
              <a:rPr lang="en-US" altLang="zh-TW" sz="2000" dirty="0" smtClean="0"/>
              <a:t>      model </a:t>
            </a:r>
            <a:r>
              <a:rPr lang="en-US" altLang="zh-TW" sz="2000" dirty="0"/>
              <a:t>during </a:t>
            </a:r>
            <a:r>
              <a:rPr lang="en-US" altLang="zh-TW" sz="2000" dirty="0" smtClean="0"/>
              <a:t>the integrations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796136" y="5373216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000" b="1" dirty="0" smtClean="0"/>
              <a:t> </a:t>
            </a:r>
            <a:r>
              <a:rPr lang="en-US" altLang="zh-TW" sz="2000" b="1" dirty="0" smtClean="0">
                <a:solidFill>
                  <a:schemeClr val="accent1"/>
                </a:solidFill>
              </a:rPr>
              <a:t>Hourly</a:t>
            </a:r>
            <a:r>
              <a:rPr lang="en-US" altLang="zh-TW" sz="2000" dirty="0" smtClean="0">
                <a:solidFill>
                  <a:schemeClr val="accent1"/>
                </a:solidFill>
              </a:rPr>
              <a:t> </a:t>
            </a:r>
            <a:r>
              <a:rPr lang="en-US" altLang="zh-TW" sz="2000" b="1" dirty="0">
                <a:solidFill>
                  <a:schemeClr val="accent1"/>
                </a:solidFill>
              </a:rPr>
              <a:t>96-km</a:t>
            </a:r>
            <a:r>
              <a:rPr lang="en-US" altLang="zh-TW" sz="2000" b="1" dirty="0"/>
              <a:t>-mean</a:t>
            </a:r>
            <a:r>
              <a:rPr lang="en-US" altLang="zh-TW" sz="2000" dirty="0"/>
              <a:t> simulation </a:t>
            </a:r>
            <a:r>
              <a:rPr lang="en-US" altLang="zh-TW" sz="2000" dirty="0" smtClean="0"/>
              <a:t>data are </a:t>
            </a:r>
            <a:r>
              <a:rPr lang="en-US" altLang="zh-TW" sz="2000" dirty="0"/>
              <a:t>used in the following analysis .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Method</a:t>
            </a:r>
            <a:endParaRPr lang="zh-TW" alt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30933" r="51203" b="63780"/>
          <a:stretch/>
        </p:blipFill>
        <p:spPr bwMode="auto">
          <a:xfrm>
            <a:off x="890530" y="1915552"/>
            <a:ext cx="2382262" cy="45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10289" t="27557" r="51856" b="65356"/>
          <a:stretch>
            <a:fillRect/>
          </a:stretch>
        </p:blipFill>
        <p:spPr bwMode="auto">
          <a:xfrm>
            <a:off x="1034546" y="3429000"/>
            <a:ext cx="4104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16930" t="38188" r="74436" b="54725"/>
          <a:stretch>
            <a:fillRect/>
          </a:stretch>
        </p:blipFill>
        <p:spPr bwMode="auto">
          <a:xfrm>
            <a:off x="4202898" y="3897052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 l="50473" t="27168" r="20970" b="64563"/>
          <a:stretch>
            <a:fillRect/>
          </a:stretch>
        </p:blipFill>
        <p:spPr bwMode="auto">
          <a:xfrm>
            <a:off x="962538" y="3861048"/>
            <a:ext cx="30963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左大括弧 7"/>
          <p:cNvSpPr/>
          <p:nvPr/>
        </p:nvSpPr>
        <p:spPr>
          <a:xfrm>
            <a:off x="890530" y="3645024"/>
            <a:ext cx="144016" cy="576064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11560" y="134076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a.   [  ]   :  </a:t>
            </a:r>
            <a:r>
              <a:rPr lang="en-US" altLang="zh-TW" sz="2000" dirty="0" smtClean="0"/>
              <a:t>Denotes </a:t>
            </a:r>
            <a:r>
              <a:rPr lang="en-US" altLang="zh-TW" sz="2000" dirty="0"/>
              <a:t>a vertically </a:t>
            </a:r>
            <a:r>
              <a:rPr lang="en-US" altLang="zh-TW" sz="2000" dirty="0" smtClean="0"/>
              <a:t>integrated quantity 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505" y="2996952"/>
            <a:ext cx="1407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b.   </a:t>
            </a:r>
            <a:r>
              <a:rPr lang="en-US" altLang="zh-TW" sz="2000" b="1" dirty="0" err="1" smtClean="0"/>
              <a:t>sgn</a:t>
            </a:r>
            <a:r>
              <a:rPr lang="en-US" altLang="zh-TW" sz="2000" b="1" dirty="0" smtClean="0"/>
              <a:t>(  )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20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4320480" cy="64807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zh-TW" altLang="en-US" sz="2400" b="1" dirty="0" smtClean="0"/>
              <a:t>  </a:t>
            </a:r>
            <a:r>
              <a:rPr lang="en-US" altLang="zh-TW" sz="2400" b="1" dirty="0" smtClean="0"/>
              <a:t>Hydrometeor budget equation</a:t>
            </a:r>
            <a:endParaRPr lang="zh-TW" altLang="en-US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98" t="37225" r="16903" b="45274"/>
          <a:stretch>
            <a:fillRect/>
          </a:stretch>
        </p:blipFill>
        <p:spPr bwMode="auto">
          <a:xfrm>
            <a:off x="539552" y="1412776"/>
            <a:ext cx="4484134" cy="67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5466" t="52362" r="35389" b="31101"/>
          <a:stretch>
            <a:fillRect/>
          </a:stretch>
        </p:blipFill>
        <p:spPr bwMode="auto">
          <a:xfrm>
            <a:off x="5076056" y="1412776"/>
            <a:ext cx="3374094" cy="6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7798" t="37225" r="59547" b="46183"/>
          <a:stretch>
            <a:fillRect/>
          </a:stretch>
        </p:blipFill>
        <p:spPr bwMode="auto">
          <a:xfrm>
            <a:off x="1763688" y="2651720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6961" t="37225" r="23721" b="46183"/>
          <a:stretch>
            <a:fillRect/>
          </a:stretch>
        </p:blipFill>
        <p:spPr bwMode="auto">
          <a:xfrm>
            <a:off x="1835696" y="3278597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30678" t="52362" r="56451" b="30989"/>
          <a:stretch>
            <a:fillRect/>
          </a:stretch>
        </p:blipFill>
        <p:spPr bwMode="auto">
          <a:xfrm>
            <a:off x="1907704" y="4509120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15466" t="52362" r="77513" b="30989"/>
          <a:stretch>
            <a:fillRect/>
          </a:stretch>
        </p:blipFill>
        <p:spPr bwMode="auto">
          <a:xfrm>
            <a:off x="1907704" y="3861048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50433" t="52362" r="35389" b="31231"/>
          <a:stretch>
            <a:fillRect/>
          </a:stretch>
        </p:blipFill>
        <p:spPr bwMode="auto">
          <a:xfrm>
            <a:off x="1907704" y="5445224"/>
            <a:ext cx="872480" cy="56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2915816" y="2651720"/>
            <a:ext cx="3777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:</a:t>
            </a:r>
            <a:r>
              <a:rPr lang="en-US" altLang="zh-TW" sz="2400" b="1" dirty="0" smtClean="0"/>
              <a:t>  </a:t>
            </a:r>
            <a:r>
              <a:rPr lang="en-US" altLang="zh-TW" sz="2400" dirty="0" smtClean="0"/>
              <a:t>Local hydrometeor change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3347864" y="3278597"/>
            <a:ext cx="3788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:  Hydrometeor convergence</a:t>
            </a:r>
            <a:endParaRPr lang="zh-TW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627784" y="4581128"/>
            <a:ext cx="497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:  </a:t>
            </a:r>
            <a:r>
              <a:rPr lang="en-US" altLang="zh-TW" sz="2400" b="1" dirty="0" smtClean="0"/>
              <a:t>Sink term </a:t>
            </a:r>
            <a:r>
              <a:rPr lang="en-US" altLang="zh-TW" sz="2400" dirty="0" smtClean="0"/>
              <a:t>in the </a:t>
            </a:r>
            <a:r>
              <a:rPr lang="en-US" altLang="zh-TW" sz="2400" b="1" dirty="0" smtClean="0"/>
              <a:t>water vapor </a:t>
            </a:r>
            <a:r>
              <a:rPr lang="en-US" altLang="zh-TW" sz="2400" dirty="0" smtClean="0"/>
              <a:t>budget</a:t>
            </a:r>
            <a:endParaRPr lang="zh-TW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2771800" y="5517232"/>
            <a:ext cx="5309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:  </a:t>
            </a:r>
            <a:r>
              <a:rPr lang="en-US" altLang="zh-TW" sz="2400" b="1" dirty="0" smtClean="0"/>
              <a:t>Source term </a:t>
            </a:r>
            <a:r>
              <a:rPr lang="en-US" altLang="zh-TW" sz="2400" dirty="0" smtClean="0"/>
              <a:t>in the </a:t>
            </a:r>
            <a:r>
              <a:rPr lang="en-US" altLang="zh-TW" sz="2400" b="1" dirty="0" smtClean="0"/>
              <a:t>water vapor </a:t>
            </a:r>
            <a:r>
              <a:rPr lang="en-US" altLang="zh-TW" sz="2400" dirty="0" smtClean="0"/>
              <a:t>budget</a:t>
            </a:r>
            <a:endParaRPr lang="zh-TW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2843808" y="4941168"/>
            <a:ext cx="4188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= [PCND]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+[PDEP] + [PSDEP] + [PGDEP]</a:t>
            </a:r>
            <a:endParaRPr lang="zh-TW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2987824" y="5877272"/>
            <a:ext cx="2953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= [REVP]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+[MLTG] + [MLTS]</a:t>
            </a:r>
            <a:endParaRPr lang="zh-TW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2411760" y="3933056"/>
            <a:ext cx="2995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:  Surface precipitation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89365" y="2049524"/>
            <a:ext cx="3244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C</a:t>
            </a:r>
            <a:r>
              <a:rPr lang="en-US" altLang="zh-TW" sz="2000" dirty="0" smtClean="0"/>
              <a:t> = </a:t>
            </a:r>
            <a:r>
              <a:rPr lang="en-US" altLang="zh-TW" sz="2800" dirty="0" smtClean="0"/>
              <a:t>q</a:t>
            </a:r>
            <a:r>
              <a:rPr lang="en-US" altLang="zh-TW" sz="2000" dirty="0" smtClean="0"/>
              <a:t>c + </a:t>
            </a:r>
            <a:r>
              <a:rPr lang="en-US" altLang="zh-TW" sz="2800" dirty="0" err="1" smtClean="0"/>
              <a:t>q</a:t>
            </a:r>
            <a:r>
              <a:rPr lang="en-US" altLang="zh-TW" sz="2000" dirty="0" err="1" smtClean="0"/>
              <a:t>r</a:t>
            </a:r>
            <a:r>
              <a:rPr lang="en-US" altLang="zh-TW" sz="2000" dirty="0" smtClean="0"/>
              <a:t> + </a:t>
            </a:r>
            <a:r>
              <a:rPr lang="en-US" altLang="zh-TW" sz="2800" dirty="0" smtClean="0"/>
              <a:t>q</a:t>
            </a:r>
            <a:r>
              <a:rPr lang="en-US" altLang="zh-TW" sz="2000" dirty="0" smtClean="0"/>
              <a:t>i + </a:t>
            </a:r>
            <a:r>
              <a:rPr lang="en-US" altLang="zh-TW" sz="2800" dirty="0" err="1" smtClean="0"/>
              <a:t>q</a:t>
            </a:r>
            <a:r>
              <a:rPr lang="en-US" altLang="zh-TW" sz="2000" dirty="0" err="1" smtClean="0"/>
              <a:t>s</a:t>
            </a:r>
            <a:r>
              <a:rPr lang="en-US" altLang="zh-TW" sz="2000" dirty="0" smtClean="0"/>
              <a:t> + </a:t>
            </a:r>
            <a:r>
              <a:rPr lang="en-US" altLang="zh-TW" sz="2800" dirty="0" err="1" smtClean="0"/>
              <a:t>q</a:t>
            </a:r>
            <a:r>
              <a:rPr lang="en-US" altLang="zh-TW" sz="2000" dirty="0" err="1" smtClean="0"/>
              <a:t>g</a:t>
            </a:r>
            <a:endParaRPr lang="zh-TW" altLang="en-US" sz="2000" dirty="0"/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CMPE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 l="15466" t="52362" r="77193" b="32714"/>
          <a:stretch>
            <a:fillRect/>
          </a:stretch>
        </p:blipFill>
        <p:spPr bwMode="auto">
          <a:xfrm>
            <a:off x="627946" y="3104964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17798" t="37225" r="61230" b="47854"/>
          <a:stretch>
            <a:fillRect/>
          </a:stretch>
        </p:blipFill>
        <p:spPr bwMode="auto">
          <a:xfrm>
            <a:off x="1979712" y="3007358"/>
            <a:ext cx="14401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78495" t="37225" r="16903" b="46207"/>
          <a:stretch>
            <a:fillRect/>
          </a:stretch>
        </p:blipFill>
        <p:spPr bwMode="auto">
          <a:xfrm>
            <a:off x="1708066" y="3032956"/>
            <a:ext cx="31605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39574" t="37225" r="55183" b="48289"/>
          <a:stretch>
            <a:fillRect/>
          </a:stretch>
        </p:blipFill>
        <p:spPr bwMode="auto">
          <a:xfrm>
            <a:off x="1132002" y="3032956"/>
            <a:ext cx="360040" cy="55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l="46110" t="37225" r="24529" b="45989"/>
          <a:stretch>
            <a:fillRect/>
          </a:stretch>
        </p:blipFill>
        <p:spPr bwMode="auto">
          <a:xfrm>
            <a:off x="3733469" y="2988568"/>
            <a:ext cx="20162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 l="23857" t="52362" r="35389" b="30849"/>
          <a:stretch>
            <a:fillRect/>
          </a:stretch>
        </p:blipFill>
        <p:spPr bwMode="auto">
          <a:xfrm>
            <a:off x="5812522" y="3032956"/>
            <a:ext cx="279803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 l="22685" t="52362" r="69973" b="31066"/>
          <a:stretch>
            <a:fillRect/>
          </a:stretch>
        </p:blipFill>
        <p:spPr bwMode="auto">
          <a:xfrm>
            <a:off x="3364250" y="3032956"/>
            <a:ext cx="504056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向下箭號 2"/>
          <p:cNvSpPr/>
          <p:nvPr/>
        </p:nvSpPr>
        <p:spPr>
          <a:xfrm>
            <a:off x="4067944" y="2132856"/>
            <a:ext cx="736466" cy="78570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426237" y="5287955"/>
            <a:ext cx="148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Cloud water</a:t>
            </a:r>
            <a:endParaRPr lang="zh-TW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696813" y="5317177"/>
            <a:ext cx="148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accent2"/>
                </a:solidFill>
              </a:rPr>
              <a:t>Cloud ice</a:t>
            </a:r>
            <a:endParaRPr lang="zh-TW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24378" y="4941169"/>
            <a:ext cx="785196" cy="4001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4067944" y="4941169"/>
            <a:ext cx="673637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4978199" y="4962962"/>
            <a:ext cx="874231" cy="4001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6032975" y="4962962"/>
            <a:ext cx="935124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4948861" y="5287955"/>
            <a:ext cx="99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accent3"/>
                </a:solidFill>
              </a:rPr>
              <a:t>Snow</a:t>
            </a:r>
            <a:endParaRPr lang="zh-TW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992749" y="5324668"/>
            <a:ext cx="121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err="1" smtClean="0">
                <a:solidFill>
                  <a:schemeClr val="accent4"/>
                </a:solidFill>
              </a:rPr>
              <a:t>Graupel</a:t>
            </a:r>
            <a:endParaRPr lang="zh-TW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124377" y="6277382"/>
            <a:ext cx="92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Rain</a:t>
            </a:r>
            <a:endParaRPr lang="zh-TW" alt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828072" y="6267615"/>
            <a:ext cx="148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err="1" smtClean="0">
                <a:solidFill>
                  <a:schemeClr val="accent4"/>
                </a:solidFill>
              </a:rPr>
              <a:t>Graupel</a:t>
            </a:r>
            <a:endParaRPr lang="zh-TW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58636" y="5877272"/>
            <a:ext cx="785196" cy="4001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4142370" y="5884483"/>
            <a:ext cx="795921" cy="3928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5112457" y="5877272"/>
            <a:ext cx="739973" cy="40011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5112457" y="6277382"/>
            <a:ext cx="88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chemeClr val="accent3"/>
                </a:solidFill>
              </a:rPr>
              <a:t>Snow</a:t>
            </a:r>
            <a:endParaRPr lang="zh-TW" altLang="en-US" sz="2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2"/>
      <p:bldP spid="3" grpId="0" animBg="1"/>
      <p:bldP spid="4" grpId="0"/>
      <p:bldP spid="4" grpId="1"/>
      <p:bldP spid="30" grpId="0"/>
      <p:bldP spid="30" grpId="1"/>
      <p:bldP spid="5" grpId="0" animBg="1"/>
      <p:bldP spid="5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 CMPE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739" t="49953" r="38506" b="35728"/>
          <a:stretch>
            <a:fillRect/>
          </a:stretch>
        </p:blipFill>
        <p:spPr bwMode="auto">
          <a:xfrm>
            <a:off x="323528" y="1052736"/>
            <a:ext cx="2411760" cy="109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2915816" y="141277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Sui et al. (2005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23528" y="692696"/>
            <a:ext cx="580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Cloud microphysics precipitation efficiency</a:t>
            </a:r>
            <a:endParaRPr lang="zh-TW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892" t="60631" r="26619" b="31100"/>
          <a:stretch>
            <a:fillRect/>
          </a:stretch>
        </p:blipFill>
        <p:spPr bwMode="auto">
          <a:xfrm>
            <a:off x="467544" y="2996952"/>
            <a:ext cx="8425952" cy="8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左大括弧 11"/>
          <p:cNvSpPr/>
          <p:nvPr/>
        </p:nvSpPr>
        <p:spPr>
          <a:xfrm rot="16200000">
            <a:off x="4103948" y="1448780"/>
            <a:ext cx="360040" cy="4896544"/>
          </a:xfrm>
          <a:prstGeom prst="lef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020272" y="3284984"/>
            <a:ext cx="1944216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5602" t="39369" r="50528" b="51181"/>
          <a:stretch>
            <a:fillRect/>
          </a:stretch>
        </p:blipFill>
        <p:spPr bwMode="auto">
          <a:xfrm>
            <a:off x="5796136" y="4797152"/>
            <a:ext cx="3042334" cy="4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l="7633" t="39369" r="84398" b="51181"/>
          <a:stretch>
            <a:fillRect/>
          </a:stretch>
        </p:blipFill>
        <p:spPr bwMode="auto">
          <a:xfrm>
            <a:off x="4860032" y="4653136"/>
            <a:ext cx="936104" cy="62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 l="15466" t="52362" r="77193" b="32714"/>
          <a:stretch>
            <a:fillRect/>
          </a:stretch>
        </p:blipFill>
        <p:spPr bwMode="auto">
          <a:xfrm>
            <a:off x="890591" y="2276872"/>
            <a:ext cx="37804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 l="17798" t="37225" r="61230" b="47854"/>
          <a:stretch>
            <a:fillRect/>
          </a:stretch>
        </p:blipFill>
        <p:spPr bwMode="auto">
          <a:xfrm>
            <a:off x="2375756" y="2276872"/>
            <a:ext cx="10801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78495" t="37225" r="16903" b="46207"/>
          <a:stretch>
            <a:fillRect/>
          </a:stretch>
        </p:blipFill>
        <p:spPr bwMode="auto">
          <a:xfrm>
            <a:off x="1835696" y="2204864"/>
            <a:ext cx="316054" cy="6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 l="39574" t="37225" r="55183" b="48289"/>
          <a:stretch>
            <a:fillRect/>
          </a:stretch>
        </p:blipFill>
        <p:spPr bwMode="auto">
          <a:xfrm>
            <a:off x="1376645" y="2274776"/>
            <a:ext cx="270030" cy="4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 l="46110" t="37225" r="24529" b="45989"/>
          <a:stretch>
            <a:fillRect/>
          </a:stretch>
        </p:blipFill>
        <p:spPr bwMode="auto">
          <a:xfrm>
            <a:off x="4247964" y="2285873"/>
            <a:ext cx="1512168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 l="23857" t="52362" r="35389" b="30849"/>
          <a:stretch>
            <a:fillRect/>
          </a:stretch>
        </p:blipFill>
        <p:spPr bwMode="auto">
          <a:xfrm>
            <a:off x="6300192" y="2348880"/>
            <a:ext cx="2098522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 l="22685" t="52362" r="69973" b="31066"/>
          <a:stretch>
            <a:fillRect/>
          </a:stretch>
        </p:blipFill>
        <p:spPr bwMode="auto">
          <a:xfrm>
            <a:off x="3626895" y="2356833"/>
            <a:ext cx="378042" cy="4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6588224" y="2204864"/>
            <a:ext cx="720080" cy="7200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1763688" y="2204864"/>
            <a:ext cx="4248472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54871" t="58010" r="38506" b="35728"/>
          <a:stretch>
            <a:fillRect/>
          </a:stretch>
        </p:blipFill>
        <p:spPr bwMode="auto">
          <a:xfrm>
            <a:off x="3923928" y="4149080"/>
            <a:ext cx="899592" cy="5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1845568" y="1637184"/>
            <a:ext cx="854224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 cstate="print"/>
          <a:srcRect l="10289" t="27557" r="51856" b="65356"/>
          <a:stretch>
            <a:fillRect/>
          </a:stretch>
        </p:blipFill>
        <p:spPr bwMode="auto">
          <a:xfrm>
            <a:off x="4834260" y="5373216"/>
            <a:ext cx="41044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/>
          <a:srcRect l="16930" t="38188" r="74436" b="54725"/>
          <a:stretch>
            <a:fillRect/>
          </a:stretch>
        </p:blipFill>
        <p:spPr bwMode="auto">
          <a:xfrm>
            <a:off x="8002612" y="584126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8" cstate="print"/>
          <a:srcRect l="50473" t="27168" r="20970" b="64563"/>
          <a:stretch>
            <a:fillRect/>
          </a:stretch>
        </p:blipFill>
        <p:spPr bwMode="auto">
          <a:xfrm>
            <a:off x="4762252" y="5805264"/>
            <a:ext cx="30963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左大括弧 32"/>
          <p:cNvSpPr/>
          <p:nvPr/>
        </p:nvSpPr>
        <p:spPr>
          <a:xfrm>
            <a:off x="4690244" y="5589240"/>
            <a:ext cx="144016" cy="576064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6" grpId="0" animBg="1"/>
      <p:bldP spid="27" grpId="0" animBg="1"/>
      <p:bldP spid="29" grpId="0" animBg="1"/>
      <p:bldP spid="3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4027</TotalTime>
  <Words>1636</Words>
  <Application>Microsoft Office PowerPoint</Application>
  <PresentationFormat>如螢幕大小 (4:3)</PresentationFormat>
  <Paragraphs>234</Paragraphs>
  <Slides>29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On the Definition of Precipitation Efficiency</vt:lpstr>
      <vt:lpstr>Introduction</vt:lpstr>
      <vt:lpstr>Introduction</vt:lpstr>
      <vt:lpstr>Introduction</vt:lpstr>
      <vt:lpstr>Model setup</vt:lpstr>
      <vt:lpstr>Model setup</vt:lpstr>
      <vt:lpstr>Method</vt:lpstr>
      <vt:lpstr>  Hydrometeor budget equation</vt:lpstr>
      <vt:lpstr> CMPE</vt:lpstr>
      <vt:lpstr>PowerPoint 簡報</vt:lpstr>
      <vt:lpstr>PowerPoint 簡報</vt:lpstr>
      <vt:lpstr>LSPE</vt:lpstr>
      <vt:lpstr>LSPE</vt:lpstr>
      <vt:lpstr>PowerPoint 簡報</vt:lpstr>
      <vt:lpstr>LSPE</vt:lpstr>
      <vt:lpstr>PowerPoint 簡報</vt:lpstr>
      <vt:lpstr>PowerPoint 簡報</vt:lpstr>
      <vt:lpstr>PowerPoint 簡報</vt:lpstr>
      <vt:lpstr>CMPE2 vs LSPE2</vt:lpstr>
      <vt:lpstr>CMPE2 vs LSPE2</vt:lpstr>
      <vt:lpstr>CMPE2 vs LSPE2</vt:lpstr>
      <vt:lpstr>CMPE2 vs LSPE2</vt:lpstr>
      <vt:lpstr>Summery</vt:lpstr>
      <vt:lpstr>END</vt:lpstr>
      <vt:lpstr>PowerPoint 簡報</vt:lpstr>
      <vt:lpstr>PowerPoint 簡報</vt:lpstr>
      <vt:lpstr>Model setup</vt:lpstr>
      <vt:lpstr>LSPE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P.-H. Lin</cp:lastModifiedBy>
  <cp:revision>124</cp:revision>
  <dcterms:created xsi:type="dcterms:W3CDTF">2013-11-23T06:53:26Z</dcterms:created>
  <dcterms:modified xsi:type="dcterms:W3CDTF">2013-12-10T01:45:30Z</dcterms:modified>
</cp:coreProperties>
</file>