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23"/>
  </p:notesMasterIdLst>
  <p:sldIdLst>
    <p:sldId id="256" r:id="rId2"/>
    <p:sldId id="268" r:id="rId3"/>
    <p:sldId id="269" r:id="rId4"/>
    <p:sldId id="272" r:id="rId5"/>
    <p:sldId id="273" r:id="rId6"/>
    <p:sldId id="274" r:id="rId7"/>
    <p:sldId id="271" r:id="rId8"/>
    <p:sldId id="276" r:id="rId9"/>
    <p:sldId id="278" r:id="rId10"/>
    <p:sldId id="257" r:id="rId11"/>
    <p:sldId id="258" r:id="rId12"/>
    <p:sldId id="270" r:id="rId13"/>
    <p:sldId id="259" r:id="rId14"/>
    <p:sldId id="260" r:id="rId15"/>
    <p:sldId id="261" r:id="rId16"/>
    <p:sldId id="262" r:id="rId17"/>
    <p:sldId id="264" r:id="rId18"/>
    <p:sldId id="265" r:id="rId19"/>
    <p:sldId id="266" r:id="rId20"/>
    <p:sldId id="267" r:id="rId21"/>
    <p:sldId id="277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67" autoAdjust="0"/>
  </p:normalViewPr>
  <p:slideViewPr>
    <p:cSldViewPr snapToGrid="0">
      <p:cViewPr varScale="1">
        <p:scale>
          <a:sx n="59" d="100"/>
          <a:sy n="59" d="100"/>
        </p:scale>
        <p:origin x="10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A0A55-18AA-4AF1-BC3C-2B9E4F93D93E}" type="datetimeFigureOut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C8FA0-5DAF-4355-A9A7-3E8A82895C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56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320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experiment for S0, a </a:t>
            </a:r>
            <a:r>
              <a:rPr lang="en-US" altLang="zh-TW" dirty="0" err="1" smtClean="0"/>
              <a:t>dropsonde</a:t>
            </a:r>
            <a:r>
              <a:rPr lang="en-US" altLang="zh-TW" dirty="0" smtClean="0"/>
              <a:t> located in the maximum impact factor region, has the largest improvement in forecast track and rainfall.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536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This suggests that there are strong limitations in the effectiveness of using ensemble-based impact factors for observation targeting to improve tropical cyclone forecasting that are deeply rooted in the assumptions used in deriving (7)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66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In general, </a:t>
            </a:r>
            <a:r>
              <a:rPr lang="en-US" altLang="zh-TW" dirty="0" err="1" smtClean="0"/>
              <a:t>dropsondes</a:t>
            </a:r>
            <a:r>
              <a:rPr lang="en-US" altLang="zh-TW" dirty="0" smtClean="0"/>
              <a:t> located in the larger impact regions have more accurate track forecasts and smaller ensemble spread.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Nevertheless, the forecast error variance of </a:t>
            </a:r>
            <a:r>
              <a:rPr lang="en-US" altLang="zh-TW" b="1" dirty="0" smtClean="0"/>
              <a:t>average rainfall over Taiwan </a:t>
            </a:r>
            <a:r>
              <a:rPr lang="en-US" altLang="zh-TW" dirty="0" smtClean="0"/>
              <a:t>for each of the single-</a:t>
            </a:r>
            <a:r>
              <a:rPr lang="en-US" altLang="zh-TW" dirty="0" err="1" smtClean="0"/>
              <a:t>dropsonde</a:t>
            </a:r>
            <a:r>
              <a:rPr lang="en-US" altLang="zh-TW" dirty="0" smtClean="0"/>
              <a:t> experiments </a:t>
            </a:r>
            <a:r>
              <a:rPr lang="en-US" altLang="zh-TW" b="1" dirty="0" smtClean="0"/>
              <a:t>is larger</a:t>
            </a:r>
            <a:r>
              <a:rPr lang="en-US" altLang="zh-TW" dirty="0" smtClean="0"/>
              <a:t> than the case without data assimilation, which is inconsistent with the track forecast and sensitivity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ensemble reveals complex relationships between storm track and the amount of total rainfall.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For example, a heavy rainfall forecast for </a:t>
            </a:r>
            <a:r>
              <a:rPr lang="en-US" altLang="zh-TW" dirty="0" err="1" smtClean="0"/>
              <a:t>Morakot</a:t>
            </a:r>
            <a:r>
              <a:rPr lang="en-US" altLang="zh-TW" dirty="0" smtClean="0"/>
              <a:t> depends on both the accuracy of the simulated track and physical processes that lead to the topographically forced rainfall over Taiwan (</a:t>
            </a:r>
            <a:r>
              <a:rPr lang="en-US" altLang="zh-TW" dirty="0" err="1" smtClean="0"/>
              <a:t>Xie</a:t>
            </a:r>
            <a:r>
              <a:rPr lang="en-US" altLang="zh-TW" dirty="0" smtClean="0"/>
              <a:t> and Zhang 2012).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This case provides a scenario in which the ensemble has a higher-than-average probability of underestimating the true forecast error near the time of landfall, which may decrease the effectiveness of the targeting system.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7792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single-</a:t>
            </a:r>
            <a:r>
              <a:rPr lang="en-US" altLang="zh-TW" dirty="0" err="1" smtClean="0"/>
              <a:t>dropsonde</a:t>
            </a:r>
            <a:r>
              <a:rPr lang="en-US" altLang="zh-TW" dirty="0" smtClean="0"/>
              <a:t> assimilation experiments show that neighboring </a:t>
            </a:r>
            <a:r>
              <a:rPr lang="en-US" altLang="zh-TW" dirty="0" err="1" smtClean="0"/>
              <a:t>dropsondes</a:t>
            </a:r>
            <a:r>
              <a:rPr lang="en-US" altLang="zh-TW" dirty="0" smtClean="0"/>
              <a:t> with different impact factors have similar effects on the forecast metric.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These calculations </a:t>
            </a:r>
            <a:r>
              <a:rPr lang="en-US" altLang="zh-TW" b="1" dirty="0" smtClean="0"/>
              <a:t>examine the sensitivity of the targeting to observation errors </a:t>
            </a:r>
            <a:r>
              <a:rPr lang="en-US" altLang="zh-TW" dirty="0" smtClean="0"/>
              <a:t>and further </a:t>
            </a:r>
            <a:r>
              <a:rPr lang="en-US" altLang="zh-TW" b="1" dirty="0" smtClean="0"/>
              <a:t>demonstrate how nonlinear forecast error growth </a:t>
            </a:r>
            <a:r>
              <a:rPr lang="en-US" altLang="zh-TW" dirty="0" smtClean="0"/>
              <a:t>violates the linear assumption made in deriving the sensitivity analysis equations.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small initial differences grow much larger over the 72-h forecast (Fig. 10c), but cause only marginal changes to the track (Fig. 11), intensity (Fig. 10c), and rainfall (Figs. 3e,h) forecasts.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The sensitivity experiments with and without random observation errors in the </a:t>
            </a:r>
            <a:r>
              <a:rPr lang="en-US" altLang="zh-TW" dirty="0" err="1" smtClean="0"/>
              <a:t>dropsondes</a:t>
            </a:r>
            <a:r>
              <a:rPr lang="en-US" altLang="zh-TW" dirty="0" smtClean="0"/>
              <a:t> further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 the error growth is strongly nonlinear and the predictability of tropical cyclones can be limited,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 smtClean="0"/>
              <a:t>which is consistent with the ensemble sensitivity experiments shown in </a:t>
            </a:r>
            <a:r>
              <a:rPr lang="en-US" altLang="zh-TW" dirty="0" err="1" smtClean="0"/>
              <a:t>privous</a:t>
            </a:r>
            <a:r>
              <a:rPr lang="en-US" altLang="zh-TW" baseline="0" dirty="0" smtClean="0"/>
              <a:t> slides.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b="1" dirty="0" smtClean="0"/>
              <a:t>These limitations reduce the effectiveness of using ensemble sensitivity analysis, particularly for observation targeting.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66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258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88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34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71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b="0" dirty="0" smtClean="0"/>
              <a:t>One advantage of ensemble sensitivity analysis is that it does not require actual observations to calculate the impact factor, only </a:t>
            </a:r>
            <a:r>
              <a:rPr lang="en-US" altLang="zh-TW" b="1" dirty="0" smtClean="0"/>
              <a:t>the observation operator </a:t>
            </a:r>
            <a:r>
              <a:rPr lang="en-US" altLang="zh-TW" b="0" dirty="0" smtClean="0"/>
              <a:t>and </a:t>
            </a:r>
            <a:r>
              <a:rPr lang="en-US" altLang="zh-TW" b="1" dirty="0" smtClean="0"/>
              <a:t>observation error covariance</a:t>
            </a:r>
            <a:r>
              <a:rPr lang="en-US" altLang="zh-TW" b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b="0" dirty="0" smtClean="0"/>
              <a:t>To evaluate the performance of ensemble sensitivity analysis, </a:t>
            </a:r>
            <a:r>
              <a:rPr lang="en-US" altLang="zh-TW" b="1" dirty="0" smtClean="0"/>
              <a:t>the predicted change </a:t>
            </a:r>
            <a:r>
              <a:rPr lang="en-US" altLang="zh-TW" b="0" dirty="0" smtClean="0"/>
              <a:t>in the ensemble mean of the forecast metric, given the known observation value, should be calculated.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804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37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exception of S6 (Fig. 4), the spatial pattern of the SLP increments from each of the </a:t>
            </a:r>
            <a:r>
              <a:rPr lang="en-US" altLang="zh-TW" dirty="0" err="1" smtClean="0"/>
              <a:t>EnKF</a:t>
            </a:r>
            <a:r>
              <a:rPr lang="en-US" altLang="zh-TW" dirty="0" smtClean="0"/>
              <a:t> analyses is qualitatively similar to the difference between the truth and </a:t>
            </a:r>
            <a:r>
              <a:rPr lang="en-US" altLang="zh-TW" dirty="0" err="1" smtClean="0"/>
              <a:t>NoDA</a:t>
            </a:r>
            <a:r>
              <a:rPr lang="en-US" altLang="zh-TW" dirty="0" smtClean="0"/>
              <a:t> (Fig. 2b), implying that each of the </a:t>
            </a:r>
            <a:r>
              <a:rPr lang="en-US" altLang="zh-TW" dirty="0" err="1" smtClean="0"/>
              <a:t>dropsondes</a:t>
            </a:r>
            <a:r>
              <a:rPr lang="en-US" altLang="zh-TW" dirty="0" smtClean="0"/>
              <a:t> extracted from the truth simulation are assimilated properly by the </a:t>
            </a:r>
            <a:r>
              <a:rPr lang="en-US" altLang="zh-TW" dirty="0" err="1" smtClean="0"/>
              <a:t>EnKF</a:t>
            </a:r>
            <a:r>
              <a:rPr lang="en-US" altLang="zh-TW" dirty="0" smtClean="0"/>
              <a:t> to improve the initial 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95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All updates made by the </a:t>
            </a:r>
            <a:r>
              <a:rPr lang="en-US" altLang="zh-TW" dirty="0" err="1" smtClean="0"/>
              <a:t>EnKF</a:t>
            </a:r>
            <a:r>
              <a:rPr lang="en-US" altLang="zh-TW" dirty="0" smtClean="0"/>
              <a:t> assimilation of </a:t>
            </a:r>
            <a:r>
              <a:rPr lang="en-US" altLang="zh-TW" dirty="0" err="1" smtClean="0"/>
              <a:t>dropsonde</a:t>
            </a:r>
            <a:r>
              <a:rPr lang="en-US" altLang="zh-TW" dirty="0" smtClean="0"/>
              <a:t> observations must come from the ensemble-estimated covariance between the model-predicted value of the observed quantity and the remaining state vector.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The spatial distribution of correlations is similar for all four </a:t>
            </a:r>
            <a:r>
              <a:rPr lang="en-US" altLang="zh-TW" b="1" dirty="0" err="1" smtClean="0"/>
              <a:t>dropsondes</a:t>
            </a:r>
            <a:r>
              <a:rPr lang="en-US" altLang="zh-TW" b="1" dirty="0" smtClean="0"/>
              <a:t>, except that the maximum correlation value for a </a:t>
            </a:r>
            <a:r>
              <a:rPr lang="en-US" altLang="zh-TW" b="1" dirty="0" err="1" smtClean="0"/>
              <a:t>dropsonde</a:t>
            </a:r>
            <a:r>
              <a:rPr lang="en-US" altLang="zh-TW" b="1" dirty="0" smtClean="0"/>
              <a:t> outside of the inner core is much smaller than those estimated for </a:t>
            </a:r>
            <a:r>
              <a:rPr lang="en-US" altLang="zh-TW" b="1" dirty="0" err="1" smtClean="0"/>
              <a:t>dropsondes</a:t>
            </a:r>
            <a:r>
              <a:rPr lang="en-US" altLang="zh-TW" b="1" dirty="0" smtClean="0"/>
              <a:t> near the inner core.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8FA0-5DAF-4355-A9A7-3E8A82895C69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95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224-E171-4A4D-968C-5859E33058B3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EB8-4926-4816-A8D5-92FB76533B82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71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D962-C599-4BDE-937D-3AFE59A172AF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33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94814-D5F2-4899-B3D3-1748B79CA6A2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26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D0FB-519F-4C32-84A3-55D00525BD64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817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E548-D55A-4892-B2F5-E5A4BB53830B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570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9934-AF4D-4250-BB4B-19A81CC7E9B6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22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2B7AE-CBFD-4BD1-A9F7-7F945720433D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48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82" y="624110"/>
            <a:ext cx="10354235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49A4-44A6-4D05-B9AF-A0D3BDB035A9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0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110D-7A35-46DA-9D35-6FC17E43DE52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4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EB73-56BC-4CD6-BF53-BD4FF3BCA100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23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630A-542C-4681-A9E6-D9F99FB32618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66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20CA-D505-4030-A5BD-1444000A71E6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6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AD1C-EDD2-4E41-9562-69DE49B16AB9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515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23C9-4036-42B0-9868-285CFCFB4BD3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729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BE3A-4CFD-4B96-BE22-30BC3686C23A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52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1E054-E85A-47F3-BA47-6649D544DFA0}" type="datetime1">
              <a:rPr lang="zh-TW" altLang="en-US" smtClean="0"/>
              <a:pPr/>
              <a:t>2013/12/3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952B8B-6C20-429C-958D-3A89BC0F65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1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000" dirty="0" smtClean="0"/>
              <a:t>Observing Strategy and Observation Targeting for Tropical Cyclones Using Ensemble-Based Sensitivity Analysis and Data Assimilation</a:t>
            </a:r>
            <a:endParaRPr lang="zh-TW" altLang="en-US" sz="3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947557"/>
            <a:ext cx="9144000" cy="178201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/>
              <a:t>Chen, Deng-Shun</a:t>
            </a:r>
            <a:endParaRPr lang="en-US" altLang="zh-TW" dirty="0"/>
          </a:p>
          <a:p>
            <a:pPr algn="ctr"/>
            <a:r>
              <a:rPr lang="en-US" altLang="zh-TW" dirty="0" smtClean="0"/>
              <a:t>3 Dec, 2013</a:t>
            </a:r>
          </a:p>
          <a:p>
            <a:pPr marL="536575" indent="-536575"/>
            <a:r>
              <a:rPr lang="en-US" altLang="zh-TW" sz="1200" dirty="0" err="1" smtClean="0"/>
              <a:t>Xie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Baoguo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Fuqing</a:t>
            </a:r>
            <a:r>
              <a:rPr lang="en-US" altLang="zh-TW" sz="1200" dirty="0" smtClean="0"/>
              <a:t> Zhang, </a:t>
            </a:r>
            <a:r>
              <a:rPr lang="en-US" altLang="zh-TW" sz="1200" dirty="0" err="1" smtClean="0"/>
              <a:t>Qinghong</a:t>
            </a:r>
            <a:r>
              <a:rPr lang="en-US" altLang="zh-TW" sz="1200" dirty="0" smtClean="0"/>
              <a:t> Zhang, Jonathan </a:t>
            </a:r>
            <a:r>
              <a:rPr lang="en-US" altLang="zh-TW" sz="1200" dirty="0" err="1" smtClean="0"/>
              <a:t>Poterjoy</a:t>
            </a:r>
            <a:r>
              <a:rPr lang="en-US" altLang="zh-TW" sz="1200" dirty="0" smtClean="0"/>
              <a:t>, </a:t>
            </a:r>
            <a:r>
              <a:rPr lang="en-US" altLang="zh-TW" sz="1200" dirty="0" err="1" smtClean="0"/>
              <a:t>Yonghui</a:t>
            </a:r>
            <a:r>
              <a:rPr lang="en-US" altLang="zh-TW" sz="1200" dirty="0" smtClean="0"/>
              <a:t> </a:t>
            </a:r>
            <a:r>
              <a:rPr lang="en-US" altLang="zh-TW" sz="1200" dirty="0" err="1" smtClean="0"/>
              <a:t>Weng</a:t>
            </a:r>
            <a:r>
              <a:rPr lang="en-US" altLang="zh-TW" sz="1200" dirty="0" smtClean="0"/>
              <a:t>, 2013: Observing Strategy and Observation Targeting for Tropical Cyclones Using Ensemble-Based Sensitivity Analysis and Data Assimilation</a:t>
            </a:r>
            <a:r>
              <a:rPr lang="en-US" altLang="zh-TW" sz="1200" i="1" dirty="0" smtClean="0"/>
              <a:t>. Mon. </a:t>
            </a:r>
            <a:r>
              <a:rPr lang="en-US" altLang="zh-TW" sz="1200" i="1" dirty="0" err="1" smtClean="0"/>
              <a:t>Wea</a:t>
            </a:r>
            <a:r>
              <a:rPr lang="en-US" altLang="zh-TW" sz="1200" i="1" dirty="0" smtClean="0"/>
              <a:t>. Rev</a:t>
            </a:r>
            <a:r>
              <a:rPr lang="en-US" altLang="zh-TW" sz="1200" dirty="0" smtClean="0"/>
              <a:t>., </a:t>
            </a:r>
            <a:r>
              <a:rPr lang="en-US" altLang="zh-TW" sz="1200" b="1" dirty="0" smtClean="0"/>
              <a:t>141</a:t>
            </a:r>
            <a:r>
              <a:rPr lang="en-US" altLang="zh-TW" sz="1200" dirty="0" smtClean="0"/>
              <a:t>, 1437–1453.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0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Model and targeting strategy for OSSEs</a:t>
            </a:r>
            <a:endParaRPr lang="zh-TW" alt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479800" y="1825625"/>
            <a:ext cx="5232400" cy="4351338"/>
            <a:chOff x="2192" y="1150"/>
            <a:chExt cx="3296" cy="274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92" y="1150"/>
              <a:ext cx="3296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2" y="1150"/>
              <a:ext cx="3299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8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Model and targeting strategy for OSSEs</a:t>
            </a:r>
            <a:endParaRPr lang="zh-TW" alt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627313" y="1825625"/>
            <a:ext cx="6937375" cy="4351338"/>
            <a:chOff x="1655" y="1150"/>
            <a:chExt cx="4370" cy="274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55" y="1150"/>
              <a:ext cx="4370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50"/>
              <a:ext cx="4375" cy="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手繪多邊形 2"/>
          <p:cNvSpPr/>
          <p:nvPr/>
        </p:nvSpPr>
        <p:spPr>
          <a:xfrm>
            <a:off x="4359933" y="3774084"/>
            <a:ext cx="1359435" cy="327243"/>
          </a:xfrm>
          <a:custGeom>
            <a:avLst/>
            <a:gdLst>
              <a:gd name="connsiteX0" fmla="*/ 1359435 w 1359435"/>
              <a:gd name="connsiteY0" fmla="*/ 212584 h 327243"/>
              <a:gd name="connsiteX1" fmla="*/ 1027456 w 1359435"/>
              <a:gd name="connsiteY1" fmla="*/ 250441 h 327243"/>
              <a:gd name="connsiteX2" fmla="*/ 727509 w 1359435"/>
              <a:gd name="connsiteY2" fmla="*/ 285386 h 327243"/>
              <a:gd name="connsiteX3" fmla="*/ 482893 w 1359435"/>
              <a:gd name="connsiteY3" fmla="*/ 326155 h 327243"/>
              <a:gd name="connsiteX4" fmla="*/ 270309 w 1359435"/>
              <a:gd name="connsiteY4" fmla="*/ 238792 h 327243"/>
              <a:gd name="connsiteX5" fmla="*/ 54814 w 1359435"/>
              <a:gd name="connsiteY5" fmla="*/ 142693 h 327243"/>
              <a:gd name="connsiteX6" fmla="*/ 2396 w 1359435"/>
              <a:gd name="connsiteY6" fmla="*/ 101924 h 327243"/>
              <a:gd name="connsiteX7" fmla="*/ 8220 w 1359435"/>
              <a:gd name="connsiteY7" fmla="*/ 0 h 327243"/>
              <a:gd name="connsiteX8" fmla="*/ 8220 w 1359435"/>
              <a:gd name="connsiteY8" fmla="*/ 0 h 32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435" h="327243">
                <a:moveTo>
                  <a:pt x="1359435" y="212584"/>
                </a:moveTo>
                <a:lnTo>
                  <a:pt x="1027456" y="250441"/>
                </a:lnTo>
                <a:lnTo>
                  <a:pt x="727509" y="285386"/>
                </a:lnTo>
                <a:cubicBezTo>
                  <a:pt x="636749" y="298005"/>
                  <a:pt x="559093" y="333921"/>
                  <a:pt x="482893" y="326155"/>
                </a:cubicBezTo>
                <a:cubicBezTo>
                  <a:pt x="406693" y="318389"/>
                  <a:pt x="341655" y="269369"/>
                  <a:pt x="270309" y="238792"/>
                </a:cubicBezTo>
                <a:cubicBezTo>
                  <a:pt x="198963" y="208215"/>
                  <a:pt x="99466" y="165504"/>
                  <a:pt x="54814" y="142693"/>
                </a:cubicBezTo>
                <a:cubicBezTo>
                  <a:pt x="10162" y="119882"/>
                  <a:pt x="10162" y="125706"/>
                  <a:pt x="2396" y="101924"/>
                </a:cubicBezTo>
                <a:cubicBezTo>
                  <a:pt x="-5370" y="78142"/>
                  <a:pt x="8220" y="0"/>
                  <a:pt x="8220" y="0"/>
                </a:cubicBezTo>
                <a:lnTo>
                  <a:pt x="8220" y="0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手繪多邊形 3"/>
          <p:cNvSpPr/>
          <p:nvPr/>
        </p:nvSpPr>
        <p:spPr>
          <a:xfrm>
            <a:off x="3546940" y="3445054"/>
            <a:ext cx="2259791" cy="276612"/>
          </a:xfrm>
          <a:custGeom>
            <a:avLst/>
            <a:gdLst>
              <a:gd name="connsiteX0" fmla="*/ 2259791 w 2259791"/>
              <a:gd name="connsiteY0" fmla="*/ 276612 h 276612"/>
              <a:gd name="connsiteX1" fmla="*/ 1983142 w 2259791"/>
              <a:gd name="connsiteY1" fmla="*/ 206722 h 276612"/>
              <a:gd name="connsiteX2" fmla="*/ 1808415 w 2259791"/>
              <a:gd name="connsiteY2" fmla="*/ 186337 h 276612"/>
              <a:gd name="connsiteX3" fmla="*/ 1604568 w 2259791"/>
              <a:gd name="connsiteY3" fmla="*/ 160128 h 276612"/>
              <a:gd name="connsiteX4" fmla="*/ 1456051 w 2259791"/>
              <a:gd name="connsiteY4" fmla="*/ 90238 h 276612"/>
              <a:gd name="connsiteX5" fmla="*/ 1348303 w 2259791"/>
              <a:gd name="connsiteY5" fmla="*/ 52380 h 276612"/>
              <a:gd name="connsiteX6" fmla="*/ 1243468 w 2259791"/>
              <a:gd name="connsiteY6" fmla="*/ 26171 h 276612"/>
              <a:gd name="connsiteX7" fmla="*/ 1150280 w 2259791"/>
              <a:gd name="connsiteY7" fmla="*/ 11611 h 276612"/>
              <a:gd name="connsiteX8" fmla="*/ 987203 w 2259791"/>
              <a:gd name="connsiteY8" fmla="*/ 2875 h 276612"/>
              <a:gd name="connsiteX9" fmla="*/ 818301 w 2259791"/>
              <a:gd name="connsiteY9" fmla="*/ 64029 h 276612"/>
              <a:gd name="connsiteX10" fmla="*/ 652311 w 2259791"/>
              <a:gd name="connsiteY10" fmla="*/ 98974 h 276612"/>
              <a:gd name="connsiteX11" fmla="*/ 576596 w 2259791"/>
              <a:gd name="connsiteY11" fmla="*/ 113535 h 276612"/>
              <a:gd name="connsiteX12" fmla="*/ 413519 w 2259791"/>
              <a:gd name="connsiteY12" fmla="*/ 84414 h 276612"/>
              <a:gd name="connsiteX13" fmla="*/ 235880 w 2259791"/>
              <a:gd name="connsiteY13" fmla="*/ 49468 h 276612"/>
              <a:gd name="connsiteX14" fmla="*/ 119396 w 2259791"/>
              <a:gd name="connsiteY14" fmla="*/ 31996 h 276612"/>
              <a:gd name="connsiteX15" fmla="*/ 0 w 2259791"/>
              <a:gd name="connsiteY15" fmla="*/ 40732 h 27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9791" h="276612">
                <a:moveTo>
                  <a:pt x="2259791" y="276612"/>
                </a:moveTo>
                <a:cubicBezTo>
                  <a:pt x="2159081" y="249190"/>
                  <a:pt x="2058371" y="221768"/>
                  <a:pt x="1983142" y="206722"/>
                </a:cubicBezTo>
                <a:cubicBezTo>
                  <a:pt x="1907913" y="191676"/>
                  <a:pt x="1808415" y="186337"/>
                  <a:pt x="1808415" y="186337"/>
                </a:cubicBezTo>
                <a:cubicBezTo>
                  <a:pt x="1745319" y="178571"/>
                  <a:pt x="1663295" y="176144"/>
                  <a:pt x="1604568" y="160128"/>
                </a:cubicBezTo>
                <a:cubicBezTo>
                  <a:pt x="1545841" y="144112"/>
                  <a:pt x="1498762" y="108196"/>
                  <a:pt x="1456051" y="90238"/>
                </a:cubicBezTo>
                <a:cubicBezTo>
                  <a:pt x="1413340" y="72280"/>
                  <a:pt x="1383733" y="63058"/>
                  <a:pt x="1348303" y="52380"/>
                </a:cubicBezTo>
                <a:cubicBezTo>
                  <a:pt x="1312873" y="41702"/>
                  <a:pt x="1276472" y="32966"/>
                  <a:pt x="1243468" y="26171"/>
                </a:cubicBezTo>
                <a:cubicBezTo>
                  <a:pt x="1210464" y="19376"/>
                  <a:pt x="1192991" y="15494"/>
                  <a:pt x="1150280" y="11611"/>
                </a:cubicBezTo>
                <a:cubicBezTo>
                  <a:pt x="1107569" y="7728"/>
                  <a:pt x="1042533" y="-5861"/>
                  <a:pt x="987203" y="2875"/>
                </a:cubicBezTo>
                <a:cubicBezTo>
                  <a:pt x="931873" y="11611"/>
                  <a:pt x="874116" y="48012"/>
                  <a:pt x="818301" y="64029"/>
                </a:cubicBezTo>
                <a:cubicBezTo>
                  <a:pt x="762486" y="80045"/>
                  <a:pt x="692595" y="90723"/>
                  <a:pt x="652311" y="98974"/>
                </a:cubicBezTo>
                <a:cubicBezTo>
                  <a:pt x="612027" y="107225"/>
                  <a:pt x="616395" y="115962"/>
                  <a:pt x="576596" y="113535"/>
                </a:cubicBezTo>
                <a:cubicBezTo>
                  <a:pt x="536797" y="111108"/>
                  <a:pt x="413519" y="84414"/>
                  <a:pt x="413519" y="84414"/>
                </a:cubicBezTo>
                <a:lnTo>
                  <a:pt x="235880" y="49468"/>
                </a:lnTo>
                <a:cubicBezTo>
                  <a:pt x="186860" y="40732"/>
                  <a:pt x="158709" y="33452"/>
                  <a:pt x="119396" y="31996"/>
                </a:cubicBezTo>
                <a:cubicBezTo>
                  <a:pt x="80083" y="30540"/>
                  <a:pt x="40041" y="35636"/>
                  <a:pt x="0" y="4073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4481698" y="3581885"/>
            <a:ext cx="1377451" cy="541651"/>
          </a:xfrm>
          <a:custGeom>
            <a:avLst/>
            <a:gdLst>
              <a:gd name="connsiteX0" fmla="*/ 1377451 w 1377451"/>
              <a:gd name="connsiteY0" fmla="*/ 541651 h 541651"/>
              <a:gd name="connsiteX1" fmla="*/ 1027999 w 1377451"/>
              <a:gd name="connsiteY1" fmla="*/ 524179 h 541651"/>
              <a:gd name="connsiteX2" fmla="*/ 896954 w 1377451"/>
              <a:gd name="connsiteY2" fmla="*/ 495058 h 541651"/>
              <a:gd name="connsiteX3" fmla="*/ 745525 w 1377451"/>
              <a:gd name="connsiteY3" fmla="*/ 509618 h 541651"/>
              <a:gd name="connsiteX4" fmla="*/ 605744 w 1377451"/>
              <a:gd name="connsiteY4" fmla="*/ 506706 h 541651"/>
              <a:gd name="connsiteX5" fmla="*/ 445578 w 1377451"/>
              <a:gd name="connsiteY5" fmla="*/ 460112 h 541651"/>
              <a:gd name="connsiteX6" fmla="*/ 343655 w 1377451"/>
              <a:gd name="connsiteY6" fmla="*/ 460112 h 541651"/>
              <a:gd name="connsiteX7" fmla="*/ 267940 w 1377451"/>
              <a:gd name="connsiteY7" fmla="*/ 439728 h 541651"/>
              <a:gd name="connsiteX8" fmla="*/ 209698 w 1377451"/>
              <a:gd name="connsiteY8" fmla="*/ 329068 h 541651"/>
              <a:gd name="connsiteX9" fmla="*/ 148544 w 1377451"/>
              <a:gd name="connsiteY9" fmla="*/ 270826 h 541651"/>
              <a:gd name="connsiteX10" fmla="*/ 99038 w 1377451"/>
              <a:gd name="connsiteY10" fmla="*/ 241705 h 541651"/>
              <a:gd name="connsiteX11" fmla="*/ 14587 w 1377451"/>
              <a:gd name="connsiteY11" fmla="*/ 224232 h 541651"/>
              <a:gd name="connsiteX12" fmla="*/ 27 w 1377451"/>
              <a:gd name="connsiteY12" fmla="*/ 128133 h 541651"/>
              <a:gd name="connsiteX13" fmla="*/ 11675 w 1377451"/>
              <a:gd name="connsiteY13" fmla="*/ 0 h 54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7451" h="541651">
                <a:moveTo>
                  <a:pt x="1377451" y="541651"/>
                </a:moveTo>
                <a:cubicBezTo>
                  <a:pt x="1242766" y="536797"/>
                  <a:pt x="1108082" y="531944"/>
                  <a:pt x="1027999" y="524179"/>
                </a:cubicBezTo>
                <a:cubicBezTo>
                  <a:pt x="947916" y="516414"/>
                  <a:pt x="944033" y="497485"/>
                  <a:pt x="896954" y="495058"/>
                </a:cubicBezTo>
                <a:cubicBezTo>
                  <a:pt x="849875" y="492631"/>
                  <a:pt x="794060" y="507677"/>
                  <a:pt x="745525" y="509618"/>
                </a:cubicBezTo>
                <a:cubicBezTo>
                  <a:pt x="696990" y="511559"/>
                  <a:pt x="655735" y="514957"/>
                  <a:pt x="605744" y="506706"/>
                </a:cubicBezTo>
                <a:cubicBezTo>
                  <a:pt x="555753" y="498455"/>
                  <a:pt x="489259" y="467878"/>
                  <a:pt x="445578" y="460112"/>
                </a:cubicBezTo>
                <a:cubicBezTo>
                  <a:pt x="401897" y="452346"/>
                  <a:pt x="373261" y="463509"/>
                  <a:pt x="343655" y="460112"/>
                </a:cubicBezTo>
                <a:cubicBezTo>
                  <a:pt x="314049" y="456715"/>
                  <a:pt x="290266" y="461569"/>
                  <a:pt x="267940" y="439728"/>
                </a:cubicBezTo>
                <a:cubicBezTo>
                  <a:pt x="245614" y="417887"/>
                  <a:pt x="229597" y="357218"/>
                  <a:pt x="209698" y="329068"/>
                </a:cubicBezTo>
                <a:cubicBezTo>
                  <a:pt x="189799" y="300918"/>
                  <a:pt x="166987" y="285386"/>
                  <a:pt x="148544" y="270826"/>
                </a:cubicBezTo>
                <a:cubicBezTo>
                  <a:pt x="130101" y="256266"/>
                  <a:pt x="121364" y="249471"/>
                  <a:pt x="99038" y="241705"/>
                </a:cubicBezTo>
                <a:cubicBezTo>
                  <a:pt x="76712" y="233939"/>
                  <a:pt x="31089" y="243161"/>
                  <a:pt x="14587" y="224232"/>
                </a:cubicBezTo>
                <a:cubicBezTo>
                  <a:pt x="-1915" y="205303"/>
                  <a:pt x="512" y="165505"/>
                  <a:pt x="27" y="128133"/>
                </a:cubicBezTo>
                <a:cubicBezTo>
                  <a:pt x="-458" y="90761"/>
                  <a:pt x="5608" y="45380"/>
                  <a:pt x="11675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23741" y="4123536"/>
            <a:ext cx="198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Member 54 of EN60_GOOD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8" idx="3"/>
          </p:cNvCxnSpPr>
          <p:nvPr/>
        </p:nvCxnSpPr>
        <p:spPr>
          <a:xfrm flipV="1">
            <a:off x="2711346" y="3564134"/>
            <a:ext cx="1365791" cy="882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9564688" y="2029216"/>
            <a:ext cx="2372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TRUE-CTRL </a:t>
            </a:r>
          </a:p>
          <a:p>
            <a:r>
              <a:rPr lang="en-US" altLang="zh-TW" dirty="0" smtClean="0"/>
              <a:t>in SLP at 00Z 6 Aug.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6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0883" y="624110"/>
            <a:ext cx="10108346" cy="128089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Ensemble-based sensitivity and observation targeting</a:t>
            </a:r>
            <a:endParaRPr lang="zh-TW" altLang="en-US" sz="3000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1943626" y="3676714"/>
            <a:ext cx="4319587" cy="682625"/>
            <a:chOff x="2065" y="2101"/>
            <a:chExt cx="2721" cy="430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65" y="2101"/>
              <a:ext cx="2721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" y="2101"/>
              <a:ext cx="2727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2288050" y="2032064"/>
            <a:ext cx="3995737" cy="539750"/>
            <a:chOff x="2305" y="1065"/>
            <a:chExt cx="2517" cy="3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305" y="1065"/>
              <a:ext cx="2517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" y="1065"/>
              <a:ext cx="252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2551575" y="2711514"/>
            <a:ext cx="3744912" cy="825500"/>
            <a:chOff x="2471" y="1493"/>
            <a:chExt cx="2359" cy="520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471" y="1493"/>
              <a:ext cx="2359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1493"/>
              <a:ext cx="2365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2089612" y="4359339"/>
            <a:ext cx="4392613" cy="717550"/>
            <a:chOff x="2180" y="2531"/>
            <a:chExt cx="2767" cy="452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180" y="2531"/>
              <a:ext cx="2767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" y="2531"/>
              <a:ext cx="2773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2094850" y="5359016"/>
            <a:ext cx="4284663" cy="717550"/>
            <a:chOff x="2248" y="3054"/>
            <a:chExt cx="2699" cy="452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2248" y="3054"/>
              <a:ext cx="2699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8" y="3054"/>
              <a:ext cx="2705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24"/>
          <p:cNvGrpSpPr>
            <a:grpSpLocks noChangeAspect="1"/>
          </p:cNvGrpSpPr>
          <p:nvPr/>
        </p:nvGrpSpPr>
        <p:grpSpPr bwMode="auto">
          <a:xfrm>
            <a:off x="2316625" y="6084503"/>
            <a:ext cx="4032250" cy="523875"/>
            <a:chOff x="2323" y="3484"/>
            <a:chExt cx="2540" cy="330"/>
          </a:xfrm>
        </p:grpSpPr>
        <p:sp>
          <p:nvSpPr>
            <p:cNvPr id="2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323" y="3484"/>
              <a:ext cx="25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3484"/>
              <a:ext cx="254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8"/>
          <p:cNvGrpSpPr>
            <a:grpSpLocks noChangeAspect="1"/>
          </p:cNvGrpSpPr>
          <p:nvPr/>
        </p:nvGrpSpPr>
        <p:grpSpPr bwMode="auto">
          <a:xfrm>
            <a:off x="8021417" y="2081213"/>
            <a:ext cx="3240088" cy="498475"/>
            <a:chOff x="4518" y="1311"/>
            <a:chExt cx="2041" cy="314"/>
          </a:xfrm>
        </p:grpSpPr>
        <p:sp>
          <p:nvSpPr>
            <p:cNvPr id="27" name="AutoShape 27"/>
            <p:cNvSpPr>
              <a:spLocks noChangeAspect="1" noChangeArrowheads="1" noTextEdit="1"/>
            </p:cNvSpPr>
            <p:nvPr/>
          </p:nvSpPr>
          <p:spPr bwMode="auto">
            <a:xfrm>
              <a:off x="4518" y="1311"/>
              <a:ext cx="204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" y="1311"/>
              <a:ext cx="204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32"/>
          <p:cNvGrpSpPr>
            <a:grpSpLocks noChangeAspect="1"/>
          </p:cNvGrpSpPr>
          <p:nvPr/>
        </p:nvGrpSpPr>
        <p:grpSpPr bwMode="auto">
          <a:xfrm>
            <a:off x="7481667" y="2571750"/>
            <a:ext cx="3779838" cy="498475"/>
            <a:chOff x="4178" y="1620"/>
            <a:chExt cx="2381" cy="314"/>
          </a:xfrm>
        </p:grpSpPr>
        <p:sp>
          <p:nvSpPr>
            <p:cNvPr id="29" name="AutoShape 31"/>
            <p:cNvSpPr>
              <a:spLocks noChangeAspect="1" noChangeArrowheads="1" noTextEdit="1"/>
            </p:cNvSpPr>
            <p:nvPr/>
          </p:nvSpPr>
          <p:spPr bwMode="auto">
            <a:xfrm>
              <a:off x="4178" y="1620"/>
              <a:ext cx="238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8" y="1620"/>
              <a:ext cx="2387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36"/>
          <p:cNvGrpSpPr>
            <a:grpSpLocks noChangeAspect="1"/>
          </p:cNvGrpSpPr>
          <p:nvPr/>
        </p:nvGrpSpPr>
        <p:grpSpPr bwMode="auto">
          <a:xfrm>
            <a:off x="6797455" y="3268891"/>
            <a:ext cx="4464050" cy="666750"/>
            <a:chOff x="3747" y="2018"/>
            <a:chExt cx="2812" cy="420"/>
          </a:xfrm>
        </p:grpSpPr>
        <p:sp>
          <p:nvSpPr>
            <p:cNvPr id="3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747" y="2018"/>
              <a:ext cx="281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" y="2018"/>
              <a:ext cx="2818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" name="Group 40"/>
          <p:cNvGrpSpPr>
            <a:grpSpLocks noChangeAspect="1"/>
          </p:cNvGrpSpPr>
          <p:nvPr/>
        </p:nvGrpSpPr>
        <p:grpSpPr bwMode="auto">
          <a:xfrm>
            <a:off x="7337205" y="4016604"/>
            <a:ext cx="3924300" cy="379412"/>
            <a:chOff x="4087" y="2489"/>
            <a:chExt cx="2472" cy="239"/>
          </a:xfrm>
        </p:grpSpPr>
        <p:sp>
          <p:nvSpPr>
            <p:cNvPr id="1025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087" y="2489"/>
              <a:ext cx="247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" y="2489"/>
              <a:ext cx="247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6" name="文字方塊 1025"/>
          <p:cNvSpPr txBox="1"/>
          <p:nvPr/>
        </p:nvSpPr>
        <p:spPr>
          <a:xfrm>
            <a:off x="2172247" y="1651600"/>
            <a:ext cx="430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Reduction of Forecast Variance 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矩形 1026"/>
          <p:cNvSpPr/>
          <p:nvPr/>
        </p:nvSpPr>
        <p:spPr>
          <a:xfrm>
            <a:off x="1725630" y="2081213"/>
            <a:ext cx="4766120" cy="450246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6813933" y="2079466"/>
            <a:ext cx="4766120" cy="225917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文字方塊 46"/>
          <p:cNvSpPr txBox="1"/>
          <p:nvPr/>
        </p:nvSpPr>
        <p:spPr>
          <a:xfrm>
            <a:off x="7257995" y="1651600"/>
            <a:ext cx="3946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Change in Forecast metric 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40" name="群組 1039"/>
          <p:cNvGrpSpPr/>
          <p:nvPr/>
        </p:nvGrpSpPr>
        <p:grpSpPr>
          <a:xfrm>
            <a:off x="6902230" y="4727415"/>
            <a:ext cx="869950" cy="367653"/>
            <a:chOff x="7172325" y="5116609"/>
            <a:chExt cx="869950" cy="367653"/>
          </a:xfrm>
        </p:grpSpPr>
        <p:sp>
          <p:nvSpPr>
            <p:cNvPr id="1032" name="文字方塊 1031"/>
            <p:cNvSpPr txBox="1"/>
            <p:nvPr/>
          </p:nvSpPr>
          <p:spPr>
            <a:xfrm>
              <a:off x="7557567" y="5116609"/>
              <a:ext cx="228138" cy="367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=</a:t>
              </a:r>
              <a:endParaRPr lang="zh-TW" altLang="en-US" dirty="0"/>
            </a:p>
          </p:txBody>
        </p:sp>
        <p:grpSp>
          <p:nvGrpSpPr>
            <p:cNvPr id="1034" name="Group 44"/>
            <p:cNvGrpSpPr>
              <a:grpSpLocks noChangeAspect="1"/>
            </p:cNvGrpSpPr>
            <p:nvPr/>
          </p:nvGrpSpPr>
          <p:grpSpPr bwMode="auto">
            <a:xfrm>
              <a:off x="7172325" y="5138738"/>
              <a:ext cx="395288" cy="244475"/>
              <a:chOff x="4518" y="3237"/>
              <a:chExt cx="249" cy="154"/>
            </a:xfrm>
          </p:grpSpPr>
          <p:sp>
            <p:nvSpPr>
              <p:cNvPr id="1035" name="AutoShape 43"/>
              <p:cNvSpPr>
                <a:spLocks noChangeAspect="1" noChangeArrowheads="1" noTextEdit="1"/>
              </p:cNvSpPr>
              <p:nvPr/>
            </p:nvSpPr>
            <p:spPr bwMode="auto">
              <a:xfrm>
                <a:off x="4518" y="3237"/>
                <a:ext cx="249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1069" name="Picture 4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8" y="3237"/>
                <a:ext cx="25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8" name="Group 48"/>
            <p:cNvGrpSpPr>
              <a:grpSpLocks noChangeAspect="1"/>
            </p:cNvGrpSpPr>
            <p:nvPr/>
          </p:nvGrpSpPr>
          <p:grpSpPr bwMode="auto">
            <a:xfrm>
              <a:off x="7862888" y="5213350"/>
              <a:ext cx="179387" cy="177800"/>
              <a:chOff x="4953" y="3284"/>
              <a:chExt cx="113" cy="112"/>
            </a:xfrm>
          </p:grpSpPr>
          <p:sp>
            <p:nvSpPr>
              <p:cNvPr id="1039" name="AutoShape 47"/>
              <p:cNvSpPr>
                <a:spLocks noChangeAspect="1" noChangeArrowheads="1" noTextEdit="1"/>
              </p:cNvSpPr>
              <p:nvPr/>
            </p:nvSpPr>
            <p:spPr bwMode="auto">
              <a:xfrm>
                <a:off x="4953" y="3284"/>
                <a:ext cx="113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1073" name="Picture 4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" y="3284"/>
                <a:ext cx="11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51" name="群組 1050"/>
          <p:cNvGrpSpPr/>
          <p:nvPr/>
        </p:nvGrpSpPr>
        <p:grpSpPr>
          <a:xfrm>
            <a:off x="6913824" y="4994019"/>
            <a:ext cx="848081" cy="369332"/>
            <a:chOff x="7216774" y="5491776"/>
            <a:chExt cx="848081" cy="369332"/>
          </a:xfrm>
        </p:grpSpPr>
        <p:grpSp>
          <p:nvGrpSpPr>
            <p:cNvPr id="1043" name="Group 52"/>
            <p:cNvGrpSpPr>
              <a:grpSpLocks noChangeAspect="1"/>
            </p:cNvGrpSpPr>
            <p:nvPr/>
          </p:nvGrpSpPr>
          <p:grpSpPr bwMode="auto">
            <a:xfrm>
              <a:off x="7216774" y="5553086"/>
              <a:ext cx="401638" cy="244476"/>
              <a:chOff x="4546" y="3498"/>
              <a:chExt cx="253" cy="154"/>
            </a:xfrm>
          </p:grpSpPr>
          <p:sp>
            <p:nvSpPr>
              <p:cNvPr id="1044" name="AutoShape 51"/>
              <p:cNvSpPr>
                <a:spLocks noChangeAspect="1" noChangeArrowheads="1" noTextEdit="1"/>
              </p:cNvSpPr>
              <p:nvPr/>
            </p:nvSpPr>
            <p:spPr bwMode="auto">
              <a:xfrm>
                <a:off x="4546" y="3498"/>
                <a:ext cx="22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1077" name="Picture 5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6" y="3498"/>
                <a:ext cx="23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46" name="文字方塊 1045"/>
            <p:cNvSpPr txBox="1"/>
            <p:nvPr/>
          </p:nvSpPr>
          <p:spPr>
            <a:xfrm>
              <a:off x="7602095" y="5491776"/>
              <a:ext cx="3706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=</a:t>
              </a:r>
              <a:endParaRPr lang="zh-TW" altLang="en-US" dirty="0"/>
            </a:p>
          </p:txBody>
        </p:sp>
        <p:grpSp>
          <p:nvGrpSpPr>
            <p:cNvPr id="1048" name="Group 56"/>
            <p:cNvGrpSpPr>
              <a:grpSpLocks noChangeAspect="1"/>
            </p:cNvGrpSpPr>
            <p:nvPr/>
          </p:nvGrpSpPr>
          <p:grpSpPr bwMode="auto">
            <a:xfrm>
              <a:off x="7883880" y="5589233"/>
              <a:ext cx="180975" cy="219075"/>
              <a:chOff x="4973" y="3514"/>
              <a:chExt cx="114" cy="138"/>
            </a:xfrm>
          </p:grpSpPr>
          <p:sp>
            <p:nvSpPr>
              <p:cNvPr id="1050" name="AutoShape 55"/>
              <p:cNvSpPr>
                <a:spLocks noChangeAspect="1" noChangeArrowheads="1" noTextEdit="1"/>
              </p:cNvSpPr>
              <p:nvPr/>
            </p:nvSpPr>
            <p:spPr bwMode="auto">
              <a:xfrm>
                <a:off x="4973" y="3514"/>
                <a:ext cx="11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pic>
            <p:nvPicPr>
              <p:cNvPr id="1081" name="Picture 57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3" y="3514"/>
                <a:ext cx="1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54" name="矩形 1053"/>
          <p:cNvSpPr/>
          <p:nvPr/>
        </p:nvSpPr>
        <p:spPr>
          <a:xfrm>
            <a:off x="6813933" y="4520629"/>
            <a:ext cx="4766120" cy="206305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97186" y="5767451"/>
            <a:ext cx="1266596" cy="22957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418629" y="5720030"/>
            <a:ext cx="165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endParaRPr lang="zh-TW" altLang="en-US" sz="1200" dirty="0"/>
          </a:p>
        </p:txBody>
      </p:sp>
      <p:cxnSp>
        <p:nvCxnSpPr>
          <p:cNvPr id="13" name="直線接點 12"/>
          <p:cNvCxnSpPr/>
          <p:nvPr/>
        </p:nvCxnSpPr>
        <p:spPr>
          <a:xfrm>
            <a:off x="1767429" y="5075664"/>
            <a:ext cx="4714796" cy="174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13933" y="3202305"/>
            <a:ext cx="4714796" cy="1746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1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/>
              <a:t>Predicted observation impacts based on ensemble-sensitivity </a:t>
            </a:r>
            <a:r>
              <a:rPr lang="en-US" altLang="zh-TW" sz="3000" dirty="0" smtClean="0"/>
              <a:t>analysis</a:t>
            </a:r>
            <a:endParaRPr lang="zh-TW" altLang="en-US" sz="3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7878" y="1790274"/>
            <a:ext cx="5238048" cy="5116711"/>
            <a:chOff x="2437" y="1150"/>
            <a:chExt cx="2806" cy="274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7" y="1150"/>
              <a:ext cx="2806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" y="1150"/>
              <a:ext cx="2809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4"/>
          <p:cNvGrpSpPr>
            <a:grpSpLocks noChangeAspect="1"/>
          </p:cNvGrpSpPr>
          <p:nvPr/>
        </p:nvGrpSpPr>
        <p:grpSpPr bwMode="auto">
          <a:xfrm>
            <a:off x="5964377" y="1938359"/>
            <a:ext cx="4032250" cy="523875"/>
            <a:chOff x="2323" y="3484"/>
            <a:chExt cx="2540" cy="330"/>
          </a:xfrm>
        </p:grpSpPr>
        <p:sp>
          <p:nvSpPr>
            <p:cNvPr id="8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323" y="3484"/>
              <a:ext cx="25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9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3484"/>
              <a:ext cx="254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橢圓 9"/>
          <p:cNvSpPr/>
          <p:nvPr/>
        </p:nvSpPr>
        <p:spPr>
          <a:xfrm>
            <a:off x="5360398" y="3332240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322821" y="3561936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(EN50_POOR)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331543" y="6160406"/>
            <a:ext cx="199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00Z 5 Aug. 2009</a:t>
            </a:r>
            <a:endParaRPr lang="zh-TW" altLang="en-US" dirty="0"/>
          </a:p>
        </p:txBody>
      </p:sp>
      <p:sp>
        <p:nvSpPr>
          <p:cNvPr id="13" name="右中括弧 12"/>
          <p:cNvSpPr/>
          <p:nvPr/>
        </p:nvSpPr>
        <p:spPr>
          <a:xfrm rot="5400000">
            <a:off x="6106443" y="5442168"/>
            <a:ext cx="296340" cy="184614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7013343" y="3961680"/>
            <a:ext cx="509466" cy="25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27" idx="4"/>
          </p:cNvCxnSpPr>
          <p:nvPr/>
        </p:nvCxnSpPr>
        <p:spPr>
          <a:xfrm flipV="1">
            <a:off x="8334336" y="4537419"/>
            <a:ext cx="16371" cy="809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9026964" y="4921567"/>
            <a:ext cx="3108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Assimilating observation for the testing observation targeting technique.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731649" y="5383232"/>
            <a:ext cx="1235901" cy="7205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OBS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06219" y="6176736"/>
            <a:ext cx="199309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00Z 6 Aug. 2009</a:t>
            </a:r>
            <a:endParaRPr lang="zh-TW" altLang="en-US" dirty="0"/>
          </a:p>
        </p:txBody>
      </p:sp>
      <p:sp>
        <p:nvSpPr>
          <p:cNvPr id="19" name="右中括弧 18"/>
          <p:cNvSpPr/>
          <p:nvPr/>
        </p:nvSpPr>
        <p:spPr>
          <a:xfrm rot="5400000">
            <a:off x="8191950" y="5463998"/>
            <a:ext cx="259913" cy="1831376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0305706" y="6176735"/>
            <a:ext cx="204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00Z 9 Aug. 2009</a:t>
            </a:r>
            <a:endParaRPr lang="zh-TW" altLang="en-US" dirty="0"/>
          </a:p>
        </p:txBody>
      </p:sp>
      <p:sp>
        <p:nvSpPr>
          <p:cNvPr id="21" name="右中括弧 20"/>
          <p:cNvSpPr/>
          <p:nvPr/>
        </p:nvSpPr>
        <p:spPr>
          <a:xfrm rot="5400000">
            <a:off x="11135478" y="5502152"/>
            <a:ext cx="252191" cy="174734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0305706" y="3027618"/>
            <a:ext cx="8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</a:t>
            </a:r>
            <a:r>
              <a:rPr lang="en-US" altLang="zh-TW" dirty="0"/>
              <a:t>2</a:t>
            </a:r>
            <a:r>
              <a:rPr lang="en-US" altLang="zh-TW" dirty="0" smtClean="0"/>
              <a:t> h</a:t>
            </a:r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7542778" y="3322395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7567831" y="3552091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(EN50_POOR)</a:t>
            </a:r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9112248" y="3040080"/>
            <a:ext cx="1193458" cy="8495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9074670" y="3136302"/>
            <a:ext cx="13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mean</a:t>
            </a:r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 flipV="1">
            <a:off x="8884756" y="3440855"/>
            <a:ext cx="352839" cy="25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橢圓 35"/>
          <p:cNvSpPr/>
          <p:nvPr/>
        </p:nvSpPr>
        <p:spPr>
          <a:xfrm>
            <a:off x="9144721" y="3939557"/>
            <a:ext cx="1193458" cy="8495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9074670" y="4035779"/>
            <a:ext cx="141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Ensemble perturbation</a:t>
            </a:r>
            <a:endParaRPr lang="zh-TW" altLang="en-US" sz="1600" dirty="0"/>
          </a:p>
        </p:txBody>
      </p:sp>
      <p:cxnSp>
        <p:nvCxnSpPr>
          <p:cNvPr id="38" name="直線單箭頭接點 37"/>
          <p:cNvCxnSpPr/>
          <p:nvPr/>
        </p:nvCxnSpPr>
        <p:spPr>
          <a:xfrm>
            <a:off x="8967550" y="4128432"/>
            <a:ext cx="253716" cy="205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>
            <a:stCxn id="33" idx="3"/>
          </p:cNvCxnSpPr>
          <p:nvPr/>
        </p:nvCxnSpPr>
        <p:spPr>
          <a:xfrm flipV="1">
            <a:off x="10387904" y="3453299"/>
            <a:ext cx="419074" cy="6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橢圓 43"/>
          <p:cNvSpPr/>
          <p:nvPr/>
        </p:nvSpPr>
        <p:spPr>
          <a:xfrm>
            <a:off x="10889176" y="3056565"/>
            <a:ext cx="1287836" cy="8495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10700368" y="3219220"/>
            <a:ext cx="170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deterministic </a:t>
            </a:r>
            <a:r>
              <a:rPr lang="en-US" altLang="zh-TW" dirty="0" err="1" smtClean="0"/>
              <a:t>fcst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6926769" y="3496186"/>
            <a:ext cx="8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24 h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13</a:t>
            </a:fld>
            <a:endParaRPr lang="zh-TW" altLang="en-US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7001659" y="3827999"/>
            <a:ext cx="509466" cy="25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6992056" y="4090896"/>
            <a:ext cx="509466" cy="25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1985927" y="3440855"/>
            <a:ext cx="166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72-h rainfall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2448885" y="5475565"/>
            <a:ext cx="70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84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000" dirty="0" smtClean="0"/>
              <a:t>Simulated impacts through single deterministic forecasts</a:t>
            </a:r>
            <a:endParaRPr lang="zh-TW" altLang="en-US" sz="3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59284" y="1330694"/>
            <a:ext cx="4964694" cy="5527306"/>
            <a:chOff x="2609" y="1150"/>
            <a:chExt cx="2462" cy="274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09" y="1150"/>
              <a:ext cx="246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" y="1150"/>
              <a:ext cx="2464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40007"/>
              </p:ext>
            </p:extLst>
          </p:nvPr>
        </p:nvGraphicFramePr>
        <p:xfrm>
          <a:off x="7440458" y="1477519"/>
          <a:ext cx="451376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887"/>
                <a:gridCol w="1729255"/>
                <a:gridCol w="16616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Position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Incr. SLP</a:t>
                      </a:r>
                      <a:r>
                        <a:rPr lang="en-US" altLang="zh-TW" baseline="0" dirty="0" smtClean="0"/>
                        <a:t> min.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Incr. SLP</a:t>
                      </a:r>
                      <a:r>
                        <a:rPr lang="en-US" altLang="zh-TW" baseline="0" dirty="0" smtClean="0"/>
                        <a:t> min</a:t>
                      </a:r>
                      <a:r>
                        <a:rPr lang="en-US" altLang="zh-TW" dirty="0" smtClean="0"/>
                        <a:t> 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-6.8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-8.1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-9.2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-7.3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-6.7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-8.3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-6.7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 cstate="print"/>
          <a:srcRect l="53127" b="17789"/>
          <a:stretch/>
        </p:blipFill>
        <p:spPr>
          <a:xfrm>
            <a:off x="5461250" y="1368272"/>
            <a:ext cx="1758305" cy="1938599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5448823" y="5461349"/>
            <a:ext cx="154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Analysis increment 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6678386" y="4995838"/>
            <a:ext cx="5275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For all </a:t>
            </a:r>
            <a:r>
              <a:rPr lang="en-US" altLang="zh-TW" dirty="0" err="1"/>
              <a:t>dropsondes</a:t>
            </a:r>
            <a:r>
              <a:rPr lang="en-US" altLang="zh-TW" dirty="0"/>
              <a:t>, including those located outside the inner core, </a:t>
            </a:r>
            <a:r>
              <a:rPr lang="en-US" altLang="zh-TW" b="1" dirty="0"/>
              <a:t>information failed to propagate to </a:t>
            </a:r>
            <a:r>
              <a:rPr lang="en-US" altLang="zh-TW" b="1" dirty="0" err="1"/>
              <a:t>synopticscale</a:t>
            </a:r>
            <a:r>
              <a:rPr lang="en-US" altLang="zh-TW" b="1" dirty="0"/>
              <a:t> features of the environment</a:t>
            </a:r>
            <a:r>
              <a:rPr lang="en-US" altLang="zh-TW" dirty="0"/>
              <a:t>, such as the subtropical high and southwest monsoon.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9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000" dirty="0"/>
              <a:t>Simulated impacts through single deterministic forecasts</a:t>
            </a:r>
            <a:endParaRPr lang="zh-TW" altLang="en-US" sz="3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33003" y="1287006"/>
            <a:ext cx="5518168" cy="5401893"/>
            <a:chOff x="2440" y="1150"/>
            <a:chExt cx="2800" cy="274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40" y="1150"/>
              <a:ext cx="2800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0" y="1150"/>
              <a:ext cx="2803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文字方塊 3"/>
          <p:cNvSpPr txBox="1"/>
          <p:nvPr/>
        </p:nvSpPr>
        <p:spPr>
          <a:xfrm>
            <a:off x="5912286" y="1437319"/>
            <a:ext cx="60467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100" dirty="0" smtClean="0"/>
              <a:t>All </a:t>
            </a:r>
            <a:r>
              <a:rPr lang="en-US" altLang="zh-TW" sz="2100" dirty="0"/>
              <a:t>updates made by the </a:t>
            </a:r>
            <a:r>
              <a:rPr lang="en-US" altLang="zh-TW" sz="2100" dirty="0" err="1"/>
              <a:t>EnKF</a:t>
            </a:r>
            <a:r>
              <a:rPr lang="en-US" altLang="zh-TW" sz="2100" dirty="0"/>
              <a:t> assimilation of </a:t>
            </a:r>
            <a:r>
              <a:rPr lang="en-US" altLang="zh-TW" sz="2100" dirty="0" err="1"/>
              <a:t>dropsonde</a:t>
            </a:r>
            <a:r>
              <a:rPr lang="en-US" altLang="zh-TW" sz="2100" dirty="0"/>
              <a:t> observations must come from the </a:t>
            </a:r>
            <a:r>
              <a:rPr lang="en-US" altLang="zh-TW" sz="2100" b="1" dirty="0"/>
              <a:t>ensemble-estimated </a:t>
            </a:r>
            <a:r>
              <a:rPr lang="en-US" altLang="zh-TW" sz="2100" b="1" dirty="0" smtClean="0"/>
              <a:t>covariance </a:t>
            </a:r>
            <a:r>
              <a:rPr lang="en-US" altLang="zh-TW" sz="2100" dirty="0" smtClean="0"/>
              <a:t>between </a:t>
            </a:r>
            <a:r>
              <a:rPr lang="en-US" altLang="zh-TW" sz="2100" dirty="0"/>
              <a:t>the model-predicted value of the observed quantity and the remaining state vector</a:t>
            </a:r>
            <a:r>
              <a:rPr lang="en-US" altLang="zh-TW" sz="2100" dirty="0" smtClean="0"/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100" dirty="0" smtClean="0"/>
              <a:t>The correlations between SLP and geo-potential height at 850 </a:t>
            </a:r>
            <a:r>
              <a:rPr lang="en-US" altLang="zh-TW" sz="2100" dirty="0" err="1" smtClean="0"/>
              <a:t>hPa</a:t>
            </a:r>
            <a:r>
              <a:rPr lang="en-US" altLang="zh-TW" sz="21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100" dirty="0"/>
              <a:t>The reason why large pressure increments are not seen outside the inner </a:t>
            </a:r>
            <a:r>
              <a:rPr lang="en-US" altLang="zh-TW" sz="2100" dirty="0" smtClean="0"/>
              <a:t>core,  is </a:t>
            </a:r>
            <a:r>
              <a:rPr lang="en-US" altLang="zh-TW" sz="2100" dirty="0"/>
              <a:t>likely due to </a:t>
            </a:r>
            <a:r>
              <a:rPr lang="en-US" altLang="zh-TW" sz="2100" b="1" dirty="0"/>
              <a:t>the lack of background correlations in the environment</a:t>
            </a:r>
            <a:r>
              <a:rPr lang="en-US" altLang="zh-TW" sz="21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4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3000" dirty="0"/>
              <a:t>Simulated impacts through single deterministic forecasts</a:t>
            </a:r>
            <a:endParaRPr lang="zh-TW" altLang="en-US" sz="30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2658" y="1435965"/>
            <a:ext cx="5224049" cy="362443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707" y="1435965"/>
            <a:ext cx="3284219" cy="5288776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8436822" y="2139201"/>
            <a:ext cx="5232400" cy="4351338"/>
            <a:chOff x="2192" y="1150"/>
            <a:chExt cx="3296" cy="274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92" y="1150"/>
              <a:ext cx="3296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97" r="33075" b="18903"/>
            <a:stretch/>
          </p:blipFill>
          <p:spPr bwMode="auto">
            <a:xfrm>
              <a:off x="3321" y="1150"/>
              <a:ext cx="1080" cy="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16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67857"/>
              </p:ext>
            </p:extLst>
          </p:nvPr>
        </p:nvGraphicFramePr>
        <p:xfrm>
          <a:off x="445004" y="5312966"/>
          <a:ext cx="62703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543"/>
                <a:gridCol w="625793"/>
                <a:gridCol w="625793"/>
                <a:gridCol w="625793"/>
                <a:gridCol w="625793"/>
                <a:gridCol w="625793"/>
                <a:gridCol w="625793"/>
                <a:gridCol w="7150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Experiment</a:t>
                      </a:r>
                      <a:r>
                        <a:rPr lang="en-US" altLang="zh-TW" sz="1400" baseline="0" dirty="0" smtClean="0"/>
                        <a:t>s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Track error(km)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79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113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114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85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119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124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139</a:t>
                      </a:r>
                      <a:endParaRPr lang="zh-TW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Max. Rainfall (mm)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</a:rPr>
                        <a:t>2480</a:t>
                      </a: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2368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2407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2460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2021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2197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/>
                        <a:t>1588</a:t>
                      </a:r>
                      <a:endParaRPr lang="zh-TW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6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34926" y="1142852"/>
            <a:ext cx="5569976" cy="5523627"/>
            <a:chOff x="2458" y="1150"/>
            <a:chExt cx="2764" cy="274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58" y="1150"/>
              <a:ext cx="2764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+mn-ea"/>
              </a:endParaRPr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1150"/>
              <a:ext cx="2767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4"/>
          <p:cNvGrpSpPr>
            <a:grpSpLocks noChangeAspect="1"/>
          </p:cNvGrpSpPr>
          <p:nvPr/>
        </p:nvGrpSpPr>
        <p:grpSpPr bwMode="auto">
          <a:xfrm>
            <a:off x="1901783" y="615299"/>
            <a:ext cx="3594880" cy="467051"/>
            <a:chOff x="2323" y="3484"/>
            <a:chExt cx="2540" cy="330"/>
          </a:xfrm>
        </p:grpSpPr>
        <p:sp>
          <p:nvSpPr>
            <p:cNvPr id="8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323" y="3484"/>
              <a:ext cx="254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+mn-ea"/>
              </a:endParaRPr>
            </a:p>
          </p:txBody>
        </p:sp>
        <p:pic>
          <p:nvPicPr>
            <p:cNvPr id="9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" y="3484"/>
              <a:ext cx="254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0"/>
          <p:cNvGrpSpPr>
            <a:grpSpLocks noChangeAspect="1"/>
          </p:cNvGrpSpPr>
          <p:nvPr/>
        </p:nvGrpSpPr>
        <p:grpSpPr bwMode="auto">
          <a:xfrm>
            <a:off x="4945913" y="683539"/>
            <a:ext cx="3851102" cy="372335"/>
            <a:chOff x="4087" y="2489"/>
            <a:chExt cx="2472" cy="239"/>
          </a:xfrm>
        </p:grpSpPr>
        <p:sp>
          <p:nvSpPr>
            <p:cNvPr id="11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087" y="2489"/>
              <a:ext cx="2472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>
                <a:latin typeface="+mn-ea"/>
              </a:endParaRPr>
            </a:p>
          </p:txBody>
        </p:sp>
        <p:pic>
          <p:nvPicPr>
            <p:cNvPr id="12" name="Picture 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" y="2489"/>
              <a:ext cx="2478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" name="直線接點 3"/>
          <p:cNvCxnSpPr/>
          <p:nvPr/>
        </p:nvCxnSpPr>
        <p:spPr>
          <a:xfrm flipH="1">
            <a:off x="4719914" y="324830"/>
            <a:ext cx="27985" cy="58808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386764" y="1573476"/>
            <a:ext cx="77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0.38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48323" y="1573476"/>
            <a:ext cx="7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0.59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048322" y="4128977"/>
            <a:ext cx="77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0.34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386765" y="4128977"/>
            <a:ext cx="77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0.42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289562" y="221583"/>
            <a:ext cx="2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Expected change </a:t>
            </a:r>
            <a:endParaRPr lang="zh-TW" altLang="en-US" dirty="0">
              <a:latin typeface="+mn-ea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260401" y="227294"/>
            <a:ext cx="285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+mn-ea"/>
              </a:rPr>
              <a:t>Expected reduction  </a:t>
            </a:r>
            <a:endParaRPr lang="zh-TW" altLang="en-US" dirty="0">
              <a:latin typeface="+mn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330598" y="1301079"/>
            <a:ext cx="47986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Expected reduction 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TW" sz="2000" dirty="0" smtClean="0">
                <a:latin typeface="+mn-ea"/>
              </a:rPr>
              <a:t>This </a:t>
            </a:r>
            <a:r>
              <a:rPr lang="en-US" altLang="zh-TW" sz="2000" dirty="0">
                <a:latin typeface="+mn-ea"/>
              </a:rPr>
              <a:t>suggests that there are strong limitations in the effectiveness of using ensemble-based impact factors for observation targeting </a:t>
            </a:r>
            <a:endParaRPr lang="zh-TW" altLang="en-US" sz="2000" dirty="0">
              <a:latin typeface="+mn-ea"/>
            </a:endParaRPr>
          </a:p>
          <a:p>
            <a:endParaRPr lang="en-US" altLang="zh-TW" sz="2000" dirty="0" smtClean="0">
              <a:latin typeface="+mn-ea"/>
            </a:endParaRPr>
          </a:p>
          <a:p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Expected change </a:t>
            </a:r>
            <a:endPara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zh-TW" sz="2000" dirty="0" smtClean="0">
                <a:latin typeface="+mn-ea"/>
              </a:rPr>
              <a:t>show </a:t>
            </a:r>
            <a:r>
              <a:rPr lang="en-US" altLang="zh-TW" sz="2000" dirty="0">
                <a:latin typeface="+mn-ea"/>
              </a:rPr>
              <a:t>that the linear relationship between the expected and actual change are not as good as expected in the linear </a:t>
            </a:r>
            <a:r>
              <a:rPr lang="en-US" altLang="zh-TW" sz="2000" dirty="0" smtClean="0">
                <a:latin typeface="+mn-ea"/>
              </a:rPr>
              <a:t>theory</a:t>
            </a:r>
          </a:p>
          <a:p>
            <a:endParaRPr lang="en-US" altLang="zh-TW" sz="2000" dirty="0">
              <a:latin typeface="+mn-ea"/>
            </a:endParaRPr>
          </a:p>
          <a:p>
            <a:endParaRPr lang="zh-TW" altLang="en-US" sz="2000" dirty="0">
              <a:latin typeface="+mn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>
                <a:latin typeface="+mn-ea"/>
              </a:rPr>
              <a:pPr/>
              <a:t>17</a:t>
            </a:fld>
            <a:endParaRPr lang="zh-TW" altLang="en-US">
              <a:latin typeface="+mn-ea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075987" y="3065299"/>
            <a:ext cx="166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72-h rainfall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556080" y="5882105"/>
            <a:ext cx="70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SLP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6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5515" y="624110"/>
            <a:ext cx="10335986" cy="1280890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altLang="zh-TW" sz="2200" dirty="0" smtClean="0"/>
              <a:t>Simulated impacts through ensemble forecasts initialized with </a:t>
            </a:r>
            <a:r>
              <a:rPr lang="en-US" altLang="zh-TW" sz="2200" dirty="0" err="1" smtClean="0"/>
              <a:t>EnKF</a:t>
            </a:r>
            <a:r>
              <a:rPr lang="en-US" altLang="zh-TW" sz="2200" dirty="0" smtClean="0"/>
              <a:t> members</a:t>
            </a:r>
            <a:endParaRPr lang="zh-TW" altLang="en-US" sz="2200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308625" y="-291100"/>
            <a:ext cx="3457150" cy="9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AutoShape 3"/>
          <p:cNvSpPr>
            <a:spLocks noChangeAspect="1" noChangeArrowheads="1" noTextEdit="1"/>
          </p:cNvSpPr>
          <p:nvPr/>
        </p:nvSpPr>
        <p:spPr bwMode="auto">
          <a:xfrm>
            <a:off x="6779712" y="1370932"/>
            <a:ext cx="2205625" cy="585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-358981" y="2269865"/>
            <a:ext cx="3734344" cy="991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9774" y="3718102"/>
            <a:ext cx="3758913" cy="29383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8137" y="3633862"/>
            <a:ext cx="3584759" cy="307265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 cstate="print"/>
          <a:srcRect t="60234" b="10292"/>
          <a:stretch/>
        </p:blipFill>
        <p:spPr>
          <a:xfrm>
            <a:off x="7960191" y="3792175"/>
            <a:ext cx="3707553" cy="2895975"/>
          </a:xfrm>
          <a:prstGeom prst="rect">
            <a:avLst/>
          </a:prstGeom>
        </p:spPr>
      </p:pic>
      <p:sp>
        <p:nvSpPr>
          <p:cNvPr id="18" name="橢圓 17"/>
          <p:cNvSpPr/>
          <p:nvPr/>
        </p:nvSpPr>
        <p:spPr>
          <a:xfrm>
            <a:off x="2181748" y="1203721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2194275" y="1433417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(EN50_POOR)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431600" y="3221500"/>
            <a:ext cx="194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00Z 5 Aug</a:t>
            </a:r>
            <a:endParaRPr lang="zh-TW" altLang="en-US" dirty="0"/>
          </a:p>
        </p:txBody>
      </p:sp>
      <p:sp>
        <p:nvSpPr>
          <p:cNvPr id="21" name="右中括弧 20"/>
          <p:cNvSpPr/>
          <p:nvPr/>
        </p:nvSpPr>
        <p:spPr>
          <a:xfrm rot="5400000">
            <a:off x="2914055" y="2599762"/>
            <a:ext cx="252191" cy="16416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3982320" y="1846901"/>
            <a:ext cx="4676125" cy="144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5195350" y="1921070"/>
            <a:ext cx="10440" cy="43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5822519" y="2079748"/>
            <a:ext cx="270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Assimilating observation for the testing observation targeting technique.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603103" y="2427997"/>
            <a:ext cx="1235901" cy="7205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OBS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586799" y="3221501"/>
            <a:ext cx="206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00Z 6 Aug</a:t>
            </a:r>
            <a:endParaRPr lang="zh-TW" altLang="en-US" dirty="0"/>
          </a:p>
        </p:txBody>
      </p:sp>
      <p:sp>
        <p:nvSpPr>
          <p:cNvPr id="27" name="右中括弧 26"/>
          <p:cNvSpPr/>
          <p:nvPr/>
        </p:nvSpPr>
        <p:spPr>
          <a:xfrm rot="5400000">
            <a:off x="5069254" y="2599763"/>
            <a:ext cx="252191" cy="16416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8906200" y="3221500"/>
            <a:ext cx="193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00Z 9 Aug</a:t>
            </a:r>
            <a:endParaRPr lang="zh-TW" altLang="en-US" dirty="0"/>
          </a:p>
        </p:txBody>
      </p:sp>
      <p:sp>
        <p:nvSpPr>
          <p:cNvPr id="29" name="右中括弧 28"/>
          <p:cNvSpPr/>
          <p:nvPr/>
        </p:nvSpPr>
        <p:spPr>
          <a:xfrm rot="5400000">
            <a:off x="9437640" y="2599762"/>
            <a:ext cx="252191" cy="16416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5301450" y="1440485"/>
            <a:ext cx="323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96 h ensemble forecast</a:t>
            </a:r>
            <a:endParaRPr lang="zh-TW" altLang="en-US" dirty="0"/>
          </a:p>
        </p:txBody>
      </p:sp>
      <p:sp>
        <p:nvSpPr>
          <p:cNvPr id="31" name="橢圓 30"/>
          <p:cNvSpPr/>
          <p:nvPr/>
        </p:nvSpPr>
        <p:spPr>
          <a:xfrm>
            <a:off x="8638456" y="1203721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8650983" y="1433417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(EN50_POOR)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1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altLang="zh-TW" sz="3200" dirty="0">
                <a:solidFill>
                  <a:schemeClr val="tx1"/>
                </a:solidFill>
              </a:rPr>
              <a:t>Impact of random error in the </a:t>
            </a:r>
            <a:r>
              <a:rPr lang="en-US" altLang="zh-TW" sz="3200" dirty="0" err="1">
                <a:solidFill>
                  <a:schemeClr val="tx1"/>
                </a:solidFill>
              </a:rPr>
              <a:t>dropsonde</a:t>
            </a:r>
            <a:r>
              <a:rPr lang="en-US" altLang="zh-TW" sz="3200" dirty="0">
                <a:solidFill>
                  <a:schemeClr val="tx1"/>
                </a:solidFill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</a:rPr>
              <a:t>observations</a:t>
            </a:r>
            <a:endParaRPr lang="zh-TW" altLang="en-US" sz="32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841542" y="1308133"/>
            <a:ext cx="5016457" cy="5007323"/>
            <a:chOff x="2467" y="1150"/>
            <a:chExt cx="2746" cy="2741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67" y="1150"/>
              <a:ext cx="2746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" y="1150"/>
              <a:ext cx="2749" cy="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7189" y="1264555"/>
            <a:ext cx="4589960" cy="3253872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58368" y="2389632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Initial time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34923" y="4295399"/>
            <a:ext cx="135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72-h </a:t>
            </a:r>
            <a:r>
              <a:rPr lang="en-US" altLang="zh-TW" b="1" dirty="0" err="1" smtClean="0"/>
              <a:t>fcst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2445046" y="6400800"/>
            <a:ext cx="393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With</a:t>
            </a:r>
            <a:r>
              <a:rPr lang="en-US" altLang="zh-TW" dirty="0" smtClean="0"/>
              <a:t> minus </a:t>
            </a:r>
            <a:r>
              <a:rPr lang="en-US" altLang="zh-TW" b="1" dirty="0" smtClean="0"/>
              <a:t>without</a:t>
            </a:r>
            <a:r>
              <a:rPr lang="en-US" altLang="zh-TW" dirty="0" smtClean="0"/>
              <a:t> random error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70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j-ea"/>
              </a:rPr>
              <a:t>Outline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Ensemble-based sensitivity and observation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targeting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Model and targeting strategy for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OSSEs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Model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configuration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Simulated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observations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Targeting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Predicted observation impacts based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on ensemble-sensitivity 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Simulated impacts from forecasts with </a:t>
            </a:r>
            <a:r>
              <a:rPr lang="en-US" altLang="zh-TW" dirty="0" err="1" smtClean="0">
                <a:solidFill>
                  <a:schemeClr val="tx1"/>
                </a:solidFill>
                <a:latin typeface="+mj-ea"/>
                <a:ea typeface="+mj-ea"/>
              </a:rPr>
              <a:t>EnKF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assimilation 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of each </a:t>
            </a:r>
            <a:r>
              <a:rPr lang="en-US" altLang="zh-TW" dirty="0" err="1" smtClean="0">
                <a:solidFill>
                  <a:schemeClr val="tx1"/>
                </a:solidFill>
                <a:latin typeface="+mj-ea"/>
                <a:ea typeface="+mj-ea"/>
              </a:rPr>
              <a:t>dropsonde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Simulated impacts through single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deterministic forecasts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Simulated impacts through ensemble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forecasts initialized 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with </a:t>
            </a:r>
            <a:r>
              <a:rPr lang="en-US" altLang="zh-TW" dirty="0" err="1">
                <a:solidFill>
                  <a:schemeClr val="tx1"/>
                </a:solidFill>
                <a:latin typeface="+mj-ea"/>
                <a:ea typeface="+mj-ea"/>
              </a:rPr>
              <a:t>EnKF</a:t>
            </a: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members</a:t>
            </a:r>
          </a:p>
          <a:p>
            <a:pPr marL="914400" lvl="1" indent="-457200">
              <a:buFont typeface="Wingdings" panose="05000000000000000000" pitchFamily="2" charset="2"/>
              <a:buAutoNum type="circleNumWdWhitePlain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Impact of random error in the </a:t>
            </a:r>
            <a:r>
              <a:rPr lang="en-US" altLang="zh-TW" dirty="0" err="1" smtClean="0">
                <a:solidFill>
                  <a:schemeClr val="tx1"/>
                </a:solidFill>
                <a:latin typeface="+mj-ea"/>
                <a:ea typeface="+mj-ea"/>
              </a:rPr>
              <a:t>dropsonde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j-ea"/>
                <a:ea typeface="+mj-ea"/>
              </a:rPr>
              <a:t>Conclusions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>
                <a:latin typeface="+mj-ea"/>
                <a:ea typeface="+mj-ea"/>
              </a:rPr>
              <a:pPr/>
              <a:t>2</a:t>
            </a:fld>
            <a:endParaRPr lang="zh-TW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08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91986" y="1273629"/>
            <a:ext cx="10312626" cy="5388428"/>
          </a:xfrm>
        </p:spPr>
        <p:txBody>
          <a:bodyPr/>
          <a:lstStyle/>
          <a:p>
            <a:r>
              <a:rPr lang="en-US" altLang="zh-TW" dirty="0">
                <a:latin typeface="+mn-ea"/>
              </a:rPr>
              <a:t>The 72-h deterministic forecasts initialized from the </a:t>
            </a:r>
            <a:r>
              <a:rPr lang="en-US" altLang="zh-TW" dirty="0" err="1">
                <a:latin typeface="+mn-ea"/>
              </a:rPr>
              <a:t>EnKF</a:t>
            </a:r>
            <a:r>
              <a:rPr lang="en-US" altLang="zh-TW" dirty="0">
                <a:latin typeface="+mn-ea"/>
              </a:rPr>
              <a:t> analyses show that the selected </a:t>
            </a:r>
            <a:r>
              <a:rPr lang="en-US" altLang="zh-TW" dirty="0" err="1">
                <a:latin typeface="+mn-ea"/>
              </a:rPr>
              <a:t>dropsondes</a:t>
            </a:r>
            <a:r>
              <a:rPr lang="en-US" altLang="zh-TW" dirty="0">
                <a:latin typeface="+mn-ea"/>
              </a:rPr>
              <a:t> are capable of improving the track and precipitation forecasts, but with varying impacts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>
                <a:latin typeface="+mn-ea"/>
              </a:rPr>
              <a:t>Generally, </a:t>
            </a:r>
            <a:r>
              <a:rPr lang="en-US" altLang="zh-TW" dirty="0" err="1">
                <a:latin typeface="+mn-ea"/>
              </a:rPr>
              <a:t>dropsondes</a:t>
            </a:r>
            <a:r>
              <a:rPr lang="en-US" altLang="zh-TW" dirty="0">
                <a:latin typeface="+mn-ea"/>
              </a:rPr>
              <a:t> near the typhoon center have a greater impact than </a:t>
            </a:r>
            <a:r>
              <a:rPr lang="en-US" altLang="zh-TW" dirty="0" err="1">
                <a:latin typeface="+mn-ea"/>
              </a:rPr>
              <a:t>dropsondes</a:t>
            </a:r>
            <a:r>
              <a:rPr lang="en-US" altLang="zh-TW" dirty="0">
                <a:latin typeface="+mn-ea"/>
              </a:rPr>
              <a:t> in the environment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 smtClean="0">
                <a:latin typeface="+mn-ea"/>
              </a:rPr>
              <a:t>Regressions </a:t>
            </a:r>
            <a:r>
              <a:rPr lang="en-US" altLang="zh-TW" dirty="0">
                <a:latin typeface="+mn-ea"/>
              </a:rPr>
              <a:t>suggest that the relationship between the expected and actual changes in forecast metrics is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nonlinear</a:t>
            </a:r>
            <a:r>
              <a:rPr lang="en-US" altLang="zh-TW" dirty="0">
                <a:latin typeface="+mn-ea"/>
              </a:rPr>
              <a:t>, which is not consistent with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linear theory </a:t>
            </a:r>
            <a:r>
              <a:rPr lang="en-US" altLang="zh-TW" dirty="0">
                <a:latin typeface="+mn-ea"/>
              </a:rPr>
              <a:t>of ensemble sensitivity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 smtClean="0">
                <a:latin typeface="+mn-ea"/>
              </a:rPr>
              <a:t>Ensemble </a:t>
            </a:r>
            <a:r>
              <a:rPr lang="en-US" altLang="zh-TW" dirty="0">
                <a:latin typeface="+mn-ea"/>
              </a:rPr>
              <a:t>sensitivity cannot resolve errors that grow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nonlinearly</a:t>
            </a:r>
            <a:r>
              <a:rPr lang="en-US" altLang="zh-TW" dirty="0">
                <a:latin typeface="+mn-ea"/>
              </a:rPr>
              <a:t>, the actual simulated error variance </a:t>
            </a:r>
            <a:r>
              <a:rPr lang="en-US" altLang="zh-TW" dirty="0" smtClean="0">
                <a:latin typeface="+mn-ea"/>
              </a:rPr>
              <a:t>from the </a:t>
            </a:r>
            <a:r>
              <a:rPr lang="en-US" altLang="zh-TW" dirty="0" err="1">
                <a:latin typeface="+mn-ea"/>
              </a:rPr>
              <a:t>EnKF</a:t>
            </a:r>
            <a:r>
              <a:rPr lang="en-US" altLang="zh-TW" dirty="0">
                <a:latin typeface="+mn-ea"/>
              </a:rPr>
              <a:t> ensemble forecasts differs from the predicted forecast error variance</a:t>
            </a:r>
            <a:r>
              <a:rPr lang="en-US" altLang="zh-TW" dirty="0" smtClean="0">
                <a:latin typeface="+mn-ea"/>
              </a:rPr>
              <a:t>.</a:t>
            </a:r>
          </a:p>
          <a:p>
            <a:r>
              <a:rPr lang="en-US" altLang="zh-TW" dirty="0">
                <a:latin typeface="+mn-ea"/>
              </a:rPr>
              <a:t>In summary, the current study demonstrates serious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limitations(error grows nonlinearly) </a:t>
            </a:r>
            <a:r>
              <a:rPr lang="en-US" altLang="zh-TW" dirty="0">
                <a:latin typeface="+mn-ea"/>
              </a:rPr>
              <a:t>in using the current-generation </a:t>
            </a:r>
            <a:r>
              <a:rPr lang="en-US" altLang="zh-TW" dirty="0" smtClean="0">
                <a:latin typeface="+mn-ea"/>
              </a:rPr>
              <a:t>ensemble-based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linear-</a:t>
            </a:r>
            <a:r>
              <a:rPr lang="en-US" altLang="zh-TW" dirty="0">
                <a:latin typeface="+mn-ea"/>
              </a:rPr>
              <a:t>sensitivity targeting strategies for tropical cyclones.</a:t>
            </a:r>
            <a:endParaRPr lang="zh-TW" altLang="en-US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9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endParaRPr lang="en-US" altLang="zh-TW" dirty="0"/>
          </a:p>
          <a:p>
            <a:pPr marL="0" indent="0" algn="ctr">
              <a:buNone/>
            </a:pPr>
            <a:r>
              <a:rPr lang="en-US" altLang="zh-TW" sz="3600" dirty="0" smtClean="0"/>
              <a:t>Thanks for your patient listening !! </a:t>
            </a:r>
          </a:p>
          <a:p>
            <a:pPr marL="0" indent="0" algn="ctr">
              <a:buNone/>
            </a:pPr>
            <a:r>
              <a:rPr lang="en-US" altLang="zh-TW" sz="3600" dirty="0" smtClean="0"/>
              <a:t>Questions ? 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3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Introduction(I)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The accuracy of typhoon track and intensity forecasts is impaired in part by the lack of observations over the ocean, where tropical cyclones (TCs) form and intensify.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One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strategy that is used to alleviate the deficiencies in tropical cyclone forecasts is 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observation targeting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Berliner et al.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1999</a:t>
            </a:r>
          </a:p>
          <a:p>
            <a:pPr marL="457200" lvl="1" indent="0">
              <a:buNone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Strategies for identifying the targeted locations depend on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the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flow-dependent dynamics,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forecast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model accuracy,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background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and observation errors,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and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the data assimilation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technique.</a:t>
            </a:r>
          </a:p>
          <a:p>
            <a:pPr marL="457200" lvl="1" indent="0">
              <a:buNone/>
            </a:pP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>
                <a:latin typeface="+mn-ea"/>
              </a:rPr>
              <a:pPr/>
              <a:t>3</a:t>
            </a:fld>
            <a:endParaRPr lang="zh-TW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187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Introduction(II)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One targeting strategy, called 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sensitivity analysis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tries to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determine how a numerical weather model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behaviors in the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presence of small changes in initial conditions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.</a:t>
            </a:r>
          </a:p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Anderson (2001)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Using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an </a:t>
            </a:r>
            <a:r>
              <a:rPr lang="en-US" altLang="zh-TW" i="1" dirty="0">
                <a:solidFill>
                  <a:schemeClr val="tx1"/>
                </a:solidFill>
                <a:latin typeface="+mn-ea"/>
              </a:rPr>
              <a:t>ensemble-based targeting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method</a:t>
            </a:r>
            <a:r>
              <a:rPr lang="en-US" altLang="zh-TW" u="sng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in which sample statistics are used to estimate </a:t>
            </a:r>
            <a:r>
              <a:rPr lang="en-US" altLang="zh-TW" u="sng" dirty="0">
                <a:solidFill>
                  <a:schemeClr val="tx1"/>
                </a:solidFill>
                <a:latin typeface="+mn-ea"/>
              </a:rPr>
              <a:t>relationships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between 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the initial 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observation 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quantities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and a 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forecast variable or function of forecast variables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.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Ancell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and Hakim (2007)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showed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that 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ensemble sensitivity analysis </a:t>
            </a:r>
            <a:r>
              <a:rPr lang="en-US" altLang="zh-TW" u="sng" dirty="0">
                <a:solidFill>
                  <a:schemeClr val="tx1"/>
                </a:solidFill>
                <a:latin typeface="+mn-ea"/>
              </a:rPr>
              <a:t>accurately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estimated the changes of a forecast metric given the initial conditions.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>
                <a:latin typeface="+mn-ea"/>
              </a:rPr>
              <a:pPr/>
              <a:t>4</a:t>
            </a:fld>
            <a:endParaRPr lang="zh-TW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17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Introduction(III)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There are currently </a:t>
            </a:r>
            <a:r>
              <a:rPr lang="en-US" altLang="zh-TW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two agencies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using the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ensemble based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targeting strategy to identify sensitivity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regions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b="1" dirty="0">
                <a:solidFill>
                  <a:schemeClr val="tx1"/>
                </a:solidFill>
                <a:latin typeface="+mn-ea"/>
              </a:rPr>
              <a:t>National Oceanic and Atmospheric Administration (NOAA; </a:t>
            </a:r>
            <a:r>
              <a:rPr lang="en-US" altLang="zh-TW" b="1" dirty="0" err="1">
                <a:solidFill>
                  <a:schemeClr val="tx1"/>
                </a:solidFill>
                <a:latin typeface="+mn-ea"/>
              </a:rPr>
              <a:t>Aberson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 and Franklin 1999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lvl="2">
              <a:buFont typeface="Calibri" panose="020F0502020204030204" pitchFamily="34" charset="0"/>
              <a:buChar char="₋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The </a:t>
            </a:r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dropsonde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data improved the 24- and 48-h NCEP global model TC track forecasts during 2003 by an average of 18%–32%.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TW" b="1" dirty="0" err="1" smtClean="0">
                <a:solidFill>
                  <a:schemeClr val="tx1"/>
                </a:solidFill>
                <a:latin typeface="+mn-ea"/>
              </a:rPr>
              <a:t>Dropsonde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Observations for Typhoon Surveillance near the Taiwan Region mission (</a:t>
            </a:r>
            <a:r>
              <a:rPr lang="en-US" altLang="zh-TW" b="1" dirty="0" err="1">
                <a:solidFill>
                  <a:schemeClr val="tx1"/>
                </a:solidFill>
                <a:latin typeface="+mn-ea"/>
              </a:rPr>
              <a:t>DOTSTAR;Wu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 et al. 2007</a:t>
            </a:r>
            <a:r>
              <a:rPr lang="en-US" altLang="zh-TW" b="1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lvl="2">
              <a:buFont typeface="Calibri" panose="020F0502020204030204" pitchFamily="34" charset="0"/>
              <a:buChar char="₋"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The average 72-h track error reduction of the three global models was 22%</a:t>
            </a: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>
                <a:latin typeface="+mn-ea"/>
              </a:rPr>
              <a:pPr/>
              <a:t>5</a:t>
            </a:fld>
            <a:endParaRPr lang="zh-TW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97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Introduction(IV)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These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results raise several questions regarding the predictability of this event: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If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additional </a:t>
            </a:r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dropsondes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were to be added to reduce the initial condition and forecast uncertainties, which observations would yield the largest impacts to the forecast metrics?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Is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the ensemble sensitivity analysis effective at identifying the correct observations during the targeting?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How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should the effectiveness of a targeting method be evaluated?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914400" lvl="2" indent="0">
              <a:buNone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The effectiveness of the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ensemble sensitivity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method is verified by assimilating the observations of interest and running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deterministic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and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ensemble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forecasts from the corresponding </a:t>
            </a:r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EnKF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analyses.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>
                <a:latin typeface="+mn-ea"/>
              </a:rPr>
              <a:pPr/>
              <a:t>6</a:t>
            </a:fld>
            <a:endParaRPr lang="zh-TW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56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+mn-ea"/>
                <a:ea typeface="+mn-ea"/>
              </a:rPr>
              <a:t>Model and targeting strategy for OSSEs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64664"/>
            <a:ext cx="10515600" cy="503237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+mn-ea"/>
              </a:rPr>
              <a:t>Model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configuration</a:t>
            </a: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Model : WRF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V3.1.0</a:t>
            </a:r>
          </a:p>
          <a:p>
            <a:pPr marL="457200" lvl="1" indent="0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Resolution : 13.5 km(D1), 4.5 km(D2), 34 vertical levels </a:t>
            </a:r>
          </a:p>
          <a:p>
            <a:pPr marL="804863" lvl="1" indent="-347663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IC: comes from real-time global ensemble data assimilation system</a:t>
            </a:r>
          </a:p>
          <a:p>
            <a:pPr marL="804863" lvl="1" indent="-347663">
              <a:buNone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BKER: Using 60 members  to approximated flow-dependent background error covariance.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(EN60_GOOD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Simulated observations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A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deterministic forecast from the ensemble mean predicted a maximum 72-h rainfall forecast of 2762 mm, which is close to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observations (EN60_GOOD)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the forecast from the ensemble mean of EN60_GOOD as the true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state.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Synthetic </a:t>
            </a:r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dropsonde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observations of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zonal and </a:t>
            </a:r>
            <a:r>
              <a:rPr lang="en-US" altLang="zh-TW" b="1" dirty="0" err="1">
                <a:solidFill>
                  <a:schemeClr val="tx1"/>
                </a:solidFill>
                <a:latin typeface="+mn-ea"/>
              </a:rPr>
              <a:t>meridional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 winds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temperature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zh-TW" b="1" dirty="0" err="1">
                <a:solidFill>
                  <a:schemeClr val="tx1"/>
                </a:solidFill>
                <a:latin typeface="+mn-ea"/>
              </a:rPr>
              <a:t>dewpoint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 temperature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, 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and </a:t>
            </a:r>
            <a:r>
              <a:rPr lang="en-US" altLang="zh-TW" b="1" dirty="0" err="1">
                <a:solidFill>
                  <a:schemeClr val="tx1"/>
                </a:solidFill>
                <a:latin typeface="+mn-ea"/>
              </a:rPr>
              <a:t>geopotential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 height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are extracted from the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truth with every 270 km (total 90 </a:t>
            </a:r>
            <a:r>
              <a:rPr lang="en-US" altLang="zh-TW" dirty="0" err="1" smtClean="0">
                <a:solidFill>
                  <a:schemeClr val="tx1"/>
                </a:solidFill>
                <a:latin typeface="+mn-ea"/>
              </a:rPr>
              <a:t>dropsoundes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).</a:t>
            </a:r>
          </a:p>
          <a:p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Targeting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strategy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A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member 54 selected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from EN60_GOOD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is used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as the initial mean for a new ensemble. 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Perturbations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from members 10 to 60 of EN60_GOOD are used to produce the new ensemble (EN50_POOR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dirty="0">
                <a:solidFill>
                  <a:schemeClr val="tx1"/>
                </a:solidFill>
                <a:latin typeface="+mn-ea"/>
              </a:rPr>
              <a:t>The deterministic forecast from the ensemble mean of EN50_POOR at 0000 UTC 5 August will be 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denoted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by </a:t>
            </a:r>
            <a:r>
              <a:rPr lang="en-US" altLang="zh-TW" dirty="0" err="1">
                <a:solidFill>
                  <a:schemeClr val="tx1"/>
                </a:solidFill>
                <a:latin typeface="+mn-ea"/>
              </a:rPr>
              <a:t>NoDA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.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>
                <a:latin typeface="+mn-ea"/>
              </a:rPr>
              <a:pPr/>
              <a:t>7</a:t>
            </a:fld>
            <a:endParaRPr lang="zh-TW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30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513568" y="939453"/>
            <a:ext cx="1640909" cy="120249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13362" y="1143094"/>
            <a:ext cx="176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(EN60_GOOD)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2004165" y="958783"/>
            <a:ext cx="663880" cy="1936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2730675" y="300625"/>
            <a:ext cx="1540701" cy="105541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730675" y="1614245"/>
            <a:ext cx="1540701" cy="105541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004165" y="1889818"/>
            <a:ext cx="629434" cy="24126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893513" y="507490"/>
            <a:ext cx="1352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</a:t>
            </a:r>
          </a:p>
          <a:p>
            <a:pPr algn="ctr"/>
            <a:r>
              <a:rPr lang="en-US" altLang="zh-TW" dirty="0" smtClean="0"/>
              <a:t>Mean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725981" y="1792926"/>
            <a:ext cx="157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</a:t>
            </a:r>
          </a:p>
          <a:p>
            <a:pPr algn="ctr"/>
            <a:r>
              <a:rPr lang="en-US" altLang="zh-TW" dirty="0" smtClean="0"/>
              <a:t>perturbation</a:t>
            </a:r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413361" y="3632548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1233816" y="2197982"/>
            <a:ext cx="14093" cy="13093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601251" y="3916894"/>
            <a:ext cx="132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</a:t>
            </a:r>
          </a:p>
          <a:p>
            <a:pPr algn="ctr"/>
            <a:r>
              <a:rPr lang="en-US" altLang="zh-TW" dirty="0" smtClean="0"/>
              <a:t>Mean </a:t>
            </a:r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388310" y="5012499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413361" y="5296845"/>
            <a:ext cx="162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</a:t>
            </a:r>
          </a:p>
          <a:p>
            <a:pPr algn="ctr"/>
            <a:r>
              <a:rPr lang="en-US" altLang="zh-TW" dirty="0" smtClean="0"/>
              <a:t>perturbation</a:t>
            </a:r>
            <a:endParaRPr lang="zh-TW" altLang="en-US" dirty="0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2091848" y="4243099"/>
            <a:ext cx="593420" cy="320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004168" y="5345048"/>
            <a:ext cx="663877" cy="303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橢圓 27"/>
          <p:cNvSpPr/>
          <p:nvPr/>
        </p:nvSpPr>
        <p:spPr>
          <a:xfrm>
            <a:off x="2686835" y="4404986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2648140" y="4651198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(EN50_POOR)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230945" y="2677904"/>
            <a:ext cx="1941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Member 54 of EN60_GOOD 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3058967" y="3205609"/>
            <a:ext cx="1451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Member 10 to 60, but 54 omitted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950639" y="6275725"/>
            <a:ext cx="2862196" cy="37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0000 UTC 5 Aug 2009</a:t>
            </a:r>
            <a:endParaRPr lang="zh-TW" altLang="en-US" dirty="0"/>
          </a:p>
        </p:txBody>
      </p:sp>
      <p:sp>
        <p:nvSpPr>
          <p:cNvPr id="37" name="右中括弧 36"/>
          <p:cNvSpPr/>
          <p:nvPr/>
        </p:nvSpPr>
        <p:spPr>
          <a:xfrm rot="5400000">
            <a:off x="2327493" y="4477942"/>
            <a:ext cx="256785" cy="4110109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9" name="直線單箭頭接點 38"/>
          <p:cNvCxnSpPr>
            <a:stCxn id="28" idx="6"/>
          </p:cNvCxnSpPr>
          <p:nvPr/>
        </p:nvCxnSpPr>
        <p:spPr>
          <a:xfrm>
            <a:off x="4302693" y="5012498"/>
            <a:ext cx="6115832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7297601" y="4631441"/>
            <a:ext cx="284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96 h ensemble forecast</a:t>
            </a:r>
            <a:endParaRPr lang="zh-TW" altLang="en-US" dirty="0"/>
          </a:p>
        </p:txBody>
      </p:sp>
      <p:sp>
        <p:nvSpPr>
          <p:cNvPr id="41" name="右中括弧 40"/>
          <p:cNvSpPr/>
          <p:nvPr/>
        </p:nvSpPr>
        <p:spPr>
          <a:xfrm rot="5400000">
            <a:off x="11016615" y="5605426"/>
            <a:ext cx="267273" cy="183297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10199316" y="6287141"/>
            <a:ext cx="2226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0000 UTC 9 Aug </a:t>
            </a:r>
            <a:endParaRPr lang="zh-TW" altLang="en-US" dirty="0"/>
          </a:p>
        </p:txBody>
      </p:sp>
      <p:sp>
        <p:nvSpPr>
          <p:cNvPr id="44" name="右中括弧 43"/>
          <p:cNvSpPr/>
          <p:nvPr/>
        </p:nvSpPr>
        <p:spPr>
          <a:xfrm rot="5400000">
            <a:off x="5604336" y="5604501"/>
            <a:ext cx="267273" cy="1832975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4787037" y="6286216"/>
            <a:ext cx="2234249" cy="36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0000 UTC 6 Aug </a:t>
            </a:r>
            <a:endParaRPr lang="zh-TW" altLang="en-US" dirty="0"/>
          </a:p>
        </p:txBody>
      </p:sp>
      <p:cxnSp>
        <p:nvCxnSpPr>
          <p:cNvPr id="51" name="直線單箭頭接點 50"/>
          <p:cNvCxnSpPr/>
          <p:nvPr/>
        </p:nvCxnSpPr>
        <p:spPr>
          <a:xfrm flipH="1" flipV="1">
            <a:off x="5786383" y="5029014"/>
            <a:ext cx="10440" cy="4327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6413552" y="5187692"/>
            <a:ext cx="270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Assimilating observation for the testing observation targeting technique.</a:t>
            </a:r>
            <a:endParaRPr lang="zh-TW" altLang="en-US" dirty="0"/>
          </a:p>
        </p:txBody>
      </p:sp>
      <p:sp>
        <p:nvSpPr>
          <p:cNvPr id="54" name="橢圓 53"/>
          <p:cNvSpPr/>
          <p:nvPr/>
        </p:nvSpPr>
        <p:spPr>
          <a:xfrm>
            <a:off x="10520811" y="4517720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10498445" y="4751406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(EN50_POOR)</a:t>
            </a:r>
            <a:endParaRPr lang="zh-TW" altLang="en-US" dirty="0"/>
          </a:p>
        </p:txBody>
      </p:sp>
      <p:cxnSp>
        <p:nvCxnSpPr>
          <p:cNvPr id="58" name="直線單箭頭接點 57"/>
          <p:cNvCxnSpPr/>
          <p:nvPr/>
        </p:nvCxnSpPr>
        <p:spPr>
          <a:xfrm>
            <a:off x="3513551" y="1493717"/>
            <a:ext cx="6812592" cy="8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橢圓 58"/>
          <p:cNvSpPr/>
          <p:nvPr/>
        </p:nvSpPr>
        <p:spPr>
          <a:xfrm>
            <a:off x="10418525" y="894348"/>
            <a:ext cx="1640909" cy="120249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文字方塊 59"/>
          <p:cNvSpPr txBox="1"/>
          <p:nvPr/>
        </p:nvSpPr>
        <p:spPr>
          <a:xfrm>
            <a:off x="10431051" y="1097989"/>
            <a:ext cx="172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(EN60_GOOD)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7141422" y="1024169"/>
            <a:ext cx="289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96 h ensemble forecast</a:t>
            </a:r>
            <a:endParaRPr lang="zh-TW" altLang="en-US" dirty="0"/>
          </a:p>
        </p:txBody>
      </p:sp>
      <p:sp>
        <p:nvSpPr>
          <p:cNvPr id="69" name="橢圓 68"/>
          <p:cNvSpPr/>
          <p:nvPr/>
        </p:nvSpPr>
        <p:spPr>
          <a:xfrm>
            <a:off x="10910170" y="2197982"/>
            <a:ext cx="1152909" cy="929725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10997341" y="2404847"/>
            <a:ext cx="92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Ensemble</a:t>
            </a:r>
          </a:p>
          <a:p>
            <a:pPr algn="ctr"/>
            <a:r>
              <a:rPr lang="en-US" altLang="zh-TW" sz="1200" dirty="0" smtClean="0"/>
              <a:t>Mean </a:t>
            </a:r>
            <a:endParaRPr lang="zh-TW" altLang="en-US" sz="1200" dirty="0"/>
          </a:p>
        </p:txBody>
      </p:sp>
      <p:sp>
        <p:nvSpPr>
          <p:cNvPr id="73" name="橢圓 72"/>
          <p:cNvSpPr/>
          <p:nvPr/>
        </p:nvSpPr>
        <p:spPr>
          <a:xfrm>
            <a:off x="10913830" y="3562479"/>
            <a:ext cx="1152909" cy="9297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10975419" y="3794860"/>
            <a:ext cx="92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smtClean="0"/>
              <a:t>Ensemble</a:t>
            </a:r>
          </a:p>
          <a:p>
            <a:pPr algn="ctr"/>
            <a:r>
              <a:rPr lang="en-US" altLang="zh-TW" sz="1200" dirty="0" smtClean="0"/>
              <a:t>Mean </a:t>
            </a:r>
            <a:endParaRPr lang="zh-TW" altLang="en-US" sz="1200" dirty="0"/>
          </a:p>
        </p:txBody>
      </p:sp>
      <p:cxnSp>
        <p:nvCxnSpPr>
          <p:cNvPr id="78" name="直線單箭頭接點 77"/>
          <p:cNvCxnSpPr/>
          <p:nvPr/>
        </p:nvCxnSpPr>
        <p:spPr>
          <a:xfrm flipH="1">
            <a:off x="2091849" y="2767622"/>
            <a:ext cx="1255994" cy="25292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69" idx="4"/>
            <a:endCxn id="73" idx="0"/>
          </p:cNvCxnSpPr>
          <p:nvPr/>
        </p:nvCxnSpPr>
        <p:spPr>
          <a:xfrm>
            <a:off x="11486625" y="3127707"/>
            <a:ext cx="3660" cy="43477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5194136" y="5535941"/>
            <a:ext cx="1235901" cy="72052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OBS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7" name="橢圓 96"/>
          <p:cNvSpPr/>
          <p:nvPr/>
        </p:nvSpPr>
        <p:spPr>
          <a:xfrm>
            <a:off x="4849657" y="315239"/>
            <a:ext cx="1540701" cy="105541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橢圓 97"/>
          <p:cNvSpPr/>
          <p:nvPr/>
        </p:nvSpPr>
        <p:spPr>
          <a:xfrm>
            <a:off x="4849657" y="1628859"/>
            <a:ext cx="1540701" cy="1055411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文字方塊 98"/>
          <p:cNvSpPr txBox="1"/>
          <p:nvPr/>
        </p:nvSpPr>
        <p:spPr>
          <a:xfrm>
            <a:off x="4925457" y="522104"/>
            <a:ext cx="132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</a:t>
            </a:r>
          </a:p>
          <a:p>
            <a:pPr algn="ctr"/>
            <a:r>
              <a:rPr lang="en-US" altLang="zh-TW" dirty="0" smtClean="0"/>
              <a:t>Mean </a:t>
            </a:r>
            <a:endParaRPr lang="zh-TW" altLang="en-US" dirty="0"/>
          </a:p>
        </p:txBody>
      </p:sp>
      <p:sp>
        <p:nvSpPr>
          <p:cNvPr id="100" name="文字方塊 99"/>
          <p:cNvSpPr txBox="1"/>
          <p:nvPr/>
        </p:nvSpPr>
        <p:spPr>
          <a:xfrm>
            <a:off x="4847573" y="1807540"/>
            <a:ext cx="1582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</a:t>
            </a:r>
          </a:p>
          <a:p>
            <a:pPr algn="ctr"/>
            <a:r>
              <a:rPr lang="en-US" altLang="zh-TW" dirty="0" smtClean="0"/>
              <a:t>perturbation</a:t>
            </a:r>
            <a:endParaRPr lang="zh-TW" altLang="en-US" dirty="0"/>
          </a:p>
        </p:txBody>
      </p:sp>
      <p:cxnSp>
        <p:nvCxnSpPr>
          <p:cNvPr id="103" name="直線單箭頭接點 102"/>
          <p:cNvCxnSpPr>
            <a:stCxn id="8" idx="6"/>
          </p:cNvCxnSpPr>
          <p:nvPr/>
        </p:nvCxnSpPr>
        <p:spPr>
          <a:xfrm flipV="1">
            <a:off x="4271376" y="828330"/>
            <a:ext cx="515661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單箭頭接點 103"/>
          <p:cNvCxnSpPr/>
          <p:nvPr/>
        </p:nvCxnSpPr>
        <p:spPr>
          <a:xfrm flipV="1">
            <a:off x="4285980" y="2152127"/>
            <a:ext cx="515661" cy="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手繪多邊形 106"/>
          <p:cNvSpPr/>
          <p:nvPr/>
        </p:nvSpPr>
        <p:spPr>
          <a:xfrm>
            <a:off x="6187858" y="839244"/>
            <a:ext cx="1116956" cy="4647156"/>
          </a:xfrm>
          <a:custGeom>
            <a:avLst/>
            <a:gdLst>
              <a:gd name="connsiteX0" fmla="*/ 225468 w 1116956"/>
              <a:gd name="connsiteY0" fmla="*/ 0 h 4647156"/>
              <a:gd name="connsiteX1" fmla="*/ 1114816 w 1116956"/>
              <a:gd name="connsiteY1" fmla="*/ 1728592 h 4647156"/>
              <a:gd name="connsiteX2" fmla="*/ 0 w 1116956"/>
              <a:gd name="connsiteY2" fmla="*/ 4647156 h 464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6956" h="4647156">
                <a:moveTo>
                  <a:pt x="225468" y="0"/>
                </a:moveTo>
                <a:cubicBezTo>
                  <a:pt x="688931" y="477033"/>
                  <a:pt x="1152394" y="954066"/>
                  <a:pt x="1114816" y="1728592"/>
                </a:cubicBezTo>
                <a:cubicBezTo>
                  <a:pt x="1077238" y="2503118"/>
                  <a:pt x="538619" y="3575137"/>
                  <a:pt x="0" y="4647156"/>
                </a:cubicBezTo>
              </a:path>
            </a:pathLst>
          </a:custGeom>
          <a:noFill/>
          <a:ln w="19050">
            <a:solidFill>
              <a:srgbClr val="0070C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0" name="直線接點 109"/>
          <p:cNvCxnSpPr>
            <a:stCxn id="8" idx="4"/>
            <a:endCxn id="10" idx="0"/>
          </p:cNvCxnSpPr>
          <p:nvPr/>
        </p:nvCxnSpPr>
        <p:spPr>
          <a:xfrm>
            <a:off x="3501026" y="1356036"/>
            <a:ext cx="0" cy="2582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接點 112"/>
          <p:cNvCxnSpPr>
            <a:stCxn id="97" idx="4"/>
            <a:endCxn id="98" idx="0"/>
          </p:cNvCxnSpPr>
          <p:nvPr/>
        </p:nvCxnSpPr>
        <p:spPr>
          <a:xfrm>
            <a:off x="5620008" y="1370650"/>
            <a:ext cx="0" cy="2582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接點 114"/>
          <p:cNvCxnSpPr>
            <a:stCxn id="18" idx="4"/>
            <a:endCxn id="22" idx="0"/>
          </p:cNvCxnSpPr>
          <p:nvPr/>
        </p:nvCxnSpPr>
        <p:spPr>
          <a:xfrm flipH="1">
            <a:off x="1196239" y="4847572"/>
            <a:ext cx="25051" cy="1649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7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52B8B-6C20-429C-958D-3A89BC0F65C5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371961" y="601490"/>
            <a:ext cx="524348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OSSE description</a:t>
            </a:r>
          </a:p>
          <a:p>
            <a:r>
              <a:rPr lang="en-US" altLang="zh-TW" b="1" dirty="0" smtClean="0"/>
              <a:t>CTRL : The member 54 of EN60_GOOD</a:t>
            </a:r>
          </a:p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Deterministic forecast</a:t>
            </a:r>
          </a:p>
          <a:p>
            <a:r>
              <a:rPr lang="en-US" altLang="zh-TW" b="1" dirty="0" smtClean="0"/>
              <a:t>TRUTH : The ensemble mean of EN60_GOOD</a:t>
            </a:r>
          </a:p>
          <a:p>
            <a:r>
              <a:rPr lang="en-US" altLang="zh-TW" b="1" dirty="0" smtClean="0"/>
              <a:t>NODA : The </a:t>
            </a:r>
            <a:r>
              <a:rPr lang="en-US" altLang="zh-TW" b="1" dirty="0"/>
              <a:t>ensemble mean of </a:t>
            </a:r>
            <a:r>
              <a:rPr lang="en-US" altLang="zh-TW" b="1" dirty="0" smtClean="0"/>
              <a:t>EN50_POOR</a:t>
            </a:r>
            <a:endParaRPr lang="zh-TW" altLang="en-US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76411" y="3109250"/>
            <a:ext cx="8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</a:t>
            </a:r>
            <a:r>
              <a:rPr lang="en-US" altLang="zh-TW" dirty="0"/>
              <a:t>2</a:t>
            </a:r>
            <a:r>
              <a:rPr lang="en-US" altLang="zh-TW" dirty="0" smtClean="0"/>
              <a:t> h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484878" y="2946838"/>
            <a:ext cx="1615858" cy="1215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360175" y="3176534"/>
            <a:ext cx="180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(EN50_GOOD)</a:t>
            </a:r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3282953" y="3121712"/>
            <a:ext cx="1193458" cy="8495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245375" y="3217934"/>
            <a:ext cx="13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Member 54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009988" y="3522488"/>
            <a:ext cx="398312" cy="12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3"/>
          </p:cNvCxnSpPr>
          <p:nvPr/>
        </p:nvCxnSpPr>
        <p:spPr>
          <a:xfrm flipV="1">
            <a:off x="4558609" y="3534932"/>
            <a:ext cx="419074" cy="6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橢圓 15"/>
          <p:cNvSpPr/>
          <p:nvPr/>
        </p:nvSpPr>
        <p:spPr>
          <a:xfrm>
            <a:off x="5059881" y="3138197"/>
            <a:ext cx="1287836" cy="8495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4873758" y="3239822"/>
            <a:ext cx="170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deterministic </a:t>
            </a:r>
            <a:r>
              <a:rPr lang="en-US" altLang="zh-TW" dirty="0" err="1" smtClean="0"/>
              <a:t>fcst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9859079" y="3938312"/>
            <a:ext cx="8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</a:t>
            </a:r>
            <a:r>
              <a:rPr lang="en-US" altLang="zh-TW" dirty="0"/>
              <a:t>2</a:t>
            </a:r>
            <a:r>
              <a:rPr lang="en-US" altLang="zh-TW" dirty="0" smtClean="0"/>
              <a:t> h</a:t>
            </a:r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7096151" y="4233089"/>
            <a:ext cx="1615858" cy="121502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121204" y="4462785"/>
            <a:ext cx="165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(EN50_POOR)</a:t>
            </a:r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8665621" y="3950774"/>
            <a:ext cx="1193458" cy="84956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8628043" y="4046996"/>
            <a:ext cx="13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mean</a:t>
            </a:r>
            <a:endParaRPr lang="zh-TW" altLang="en-US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8438129" y="4351549"/>
            <a:ext cx="352839" cy="25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橢圓 24"/>
          <p:cNvSpPr/>
          <p:nvPr/>
        </p:nvSpPr>
        <p:spPr>
          <a:xfrm>
            <a:off x="8698094" y="4850251"/>
            <a:ext cx="1193458" cy="84956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8628043" y="4946473"/>
            <a:ext cx="141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Ensemble perturbation</a:t>
            </a:r>
            <a:endParaRPr lang="zh-TW" altLang="en-US" sz="1600" dirty="0"/>
          </a:p>
        </p:txBody>
      </p:sp>
      <p:cxnSp>
        <p:nvCxnSpPr>
          <p:cNvPr id="27" name="直線單箭頭接點 26"/>
          <p:cNvCxnSpPr/>
          <p:nvPr/>
        </p:nvCxnSpPr>
        <p:spPr>
          <a:xfrm>
            <a:off x="8520923" y="5039126"/>
            <a:ext cx="253716" cy="205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>
            <a:stCxn id="23" idx="3"/>
          </p:cNvCxnSpPr>
          <p:nvPr/>
        </p:nvCxnSpPr>
        <p:spPr>
          <a:xfrm flipV="1">
            <a:off x="9941277" y="4363993"/>
            <a:ext cx="419074" cy="6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10442549" y="3967259"/>
            <a:ext cx="1287836" cy="84956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0256426" y="4068877"/>
            <a:ext cx="170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deterministic </a:t>
            </a:r>
            <a:r>
              <a:rPr lang="en-US" altLang="zh-TW" dirty="0" err="1" smtClean="0"/>
              <a:t>fcst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4297531" y="4989879"/>
            <a:ext cx="8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7</a:t>
            </a:r>
            <a:r>
              <a:rPr lang="en-US" altLang="zh-TW" dirty="0"/>
              <a:t>2</a:t>
            </a:r>
            <a:r>
              <a:rPr lang="en-US" altLang="zh-TW" dirty="0" smtClean="0"/>
              <a:t> h</a:t>
            </a:r>
            <a:endParaRPr lang="zh-TW" altLang="en-US" dirty="0"/>
          </a:p>
        </p:txBody>
      </p:sp>
      <p:sp>
        <p:nvSpPr>
          <p:cNvPr id="32" name="橢圓 31"/>
          <p:cNvSpPr/>
          <p:nvPr/>
        </p:nvSpPr>
        <p:spPr>
          <a:xfrm>
            <a:off x="1534603" y="5284656"/>
            <a:ext cx="1615858" cy="1215024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1484878" y="5514352"/>
            <a:ext cx="1728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 (EN50_GOOD)</a:t>
            </a:r>
            <a:endParaRPr lang="zh-TW" altLang="en-US" dirty="0"/>
          </a:p>
        </p:txBody>
      </p:sp>
      <p:sp>
        <p:nvSpPr>
          <p:cNvPr id="34" name="橢圓 33"/>
          <p:cNvSpPr/>
          <p:nvPr/>
        </p:nvSpPr>
        <p:spPr>
          <a:xfrm>
            <a:off x="3104073" y="5002341"/>
            <a:ext cx="1193458" cy="84956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3066495" y="5098563"/>
            <a:ext cx="13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Ensemble mean</a:t>
            </a:r>
            <a:endParaRPr lang="zh-TW" altLang="en-US" dirty="0"/>
          </a:p>
        </p:txBody>
      </p:sp>
      <p:cxnSp>
        <p:nvCxnSpPr>
          <p:cNvPr id="36" name="直線單箭頭接點 35"/>
          <p:cNvCxnSpPr/>
          <p:nvPr/>
        </p:nvCxnSpPr>
        <p:spPr>
          <a:xfrm flipV="1">
            <a:off x="2876581" y="5403116"/>
            <a:ext cx="352839" cy="250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橢圓 36"/>
          <p:cNvSpPr/>
          <p:nvPr/>
        </p:nvSpPr>
        <p:spPr>
          <a:xfrm>
            <a:off x="3136546" y="5901818"/>
            <a:ext cx="1193458" cy="84956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3066495" y="5998040"/>
            <a:ext cx="141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/>
              <a:t>Ensemble perturbation</a:t>
            </a:r>
            <a:endParaRPr lang="zh-TW" altLang="en-US" sz="1600" dirty="0"/>
          </a:p>
        </p:txBody>
      </p:sp>
      <p:cxnSp>
        <p:nvCxnSpPr>
          <p:cNvPr id="39" name="直線單箭頭接點 38"/>
          <p:cNvCxnSpPr/>
          <p:nvPr/>
        </p:nvCxnSpPr>
        <p:spPr>
          <a:xfrm>
            <a:off x="2959375" y="6090693"/>
            <a:ext cx="253716" cy="2055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>
            <a:stCxn id="35" idx="3"/>
          </p:cNvCxnSpPr>
          <p:nvPr/>
        </p:nvCxnSpPr>
        <p:spPr>
          <a:xfrm flipV="1">
            <a:off x="4379729" y="5415560"/>
            <a:ext cx="419074" cy="61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橢圓 40"/>
          <p:cNvSpPr/>
          <p:nvPr/>
        </p:nvSpPr>
        <p:spPr>
          <a:xfrm>
            <a:off x="4881001" y="5018826"/>
            <a:ext cx="1287836" cy="849568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4694878" y="5120444"/>
            <a:ext cx="170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deterministic </a:t>
            </a:r>
            <a:r>
              <a:rPr lang="en-US" altLang="zh-TW" dirty="0" err="1" smtClean="0"/>
              <a:t>fcst</a:t>
            </a:r>
            <a:endParaRPr lang="zh-TW" altLang="en-US" dirty="0"/>
          </a:p>
        </p:txBody>
      </p:sp>
      <p:sp>
        <p:nvSpPr>
          <p:cNvPr id="43" name="文字方塊 42"/>
          <p:cNvSpPr txBox="1"/>
          <p:nvPr/>
        </p:nvSpPr>
        <p:spPr>
          <a:xfrm>
            <a:off x="1340239" y="2607841"/>
            <a:ext cx="11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CTRL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1346709" y="4859706"/>
            <a:ext cx="11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TRUTH</a:t>
            </a:r>
            <a:endParaRPr lang="zh-TW" altLang="en-US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7292507" y="3745249"/>
            <a:ext cx="11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NODA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03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2808</TotalTime>
  <Words>1882</Words>
  <Application>Microsoft Office PowerPoint</Application>
  <PresentationFormat>寬螢幕</PresentationFormat>
  <Paragraphs>283</Paragraphs>
  <Slides>21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微軟正黑體</vt:lpstr>
      <vt:lpstr>新細明體</vt:lpstr>
      <vt:lpstr>Arial</vt:lpstr>
      <vt:lpstr>Calibri</vt:lpstr>
      <vt:lpstr>Century Gothic</vt:lpstr>
      <vt:lpstr>Wingdings</vt:lpstr>
      <vt:lpstr>Wingdings 3</vt:lpstr>
      <vt:lpstr>絲縷</vt:lpstr>
      <vt:lpstr>Observing Strategy and Observation Targeting for Tropical Cyclones Using Ensemble-Based Sensitivity Analysis and Data Assimilation</vt:lpstr>
      <vt:lpstr>Outline</vt:lpstr>
      <vt:lpstr>Introduction(I)</vt:lpstr>
      <vt:lpstr>Introduction(II)</vt:lpstr>
      <vt:lpstr>Introduction(III)</vt:lpstr>
      <vt:lpstr>Introduction(IV)</vt:lpstr>
      <vt:lpstr>Model and targeting strategy for OSSEs</vt:lpstr>
      <vt:lpstr>PowerPoint 簡報</vt:lpstr>
      <vt:lpstr>PowerPoint 簡報</vt:lpstr>
      <vt:lpstr>Model and targeting strategy for OSSEs</vt:lpstr>
      <vt:lpstr>Model and targeting strategy for OSSEs</vt:lpstr>
      <vt:lpstr>Ensemble-based sensitivity and observation targeting</vt:lpstr>
      <vt:lpstr>Predicted observation impacts based on ensemble-sensitivity analysis</vt:lpstr>
      <vt:lpstr>Simulated impacts through single deterministic forecasts</vt:lpstr>
      <vt:lpstr>Simulated impacts through single deterministic forecasts</vt:lpstr>
      <vt:lpstr>Simulated impacts through single deterministic forecasts</vt:lpstr>
      <vt:lpstr>PowerPoint 簡報</vt:lpstr>
      <vt:lpstr>Simulated impacts through ensemble forecasts initialized with EnKF members</vt:lpstr>
      <vt:lpstr>Impact of random error in the dropsonde observations</vt:lpstr>
      <vt:lpstr>Conclusions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Strategy and Observation Targeting for Tropical Cyclones Using Ensemble-Based Sensitivity Analysis and Data Assimilation</dc:title>
  <dc:creator>Deng-Shun Chen</dc:creator>
  <cp:lastModifiedBy>Deng-Shun Chen</cp:lastModifiedBy>
  <cp:revision>115</cp:revision>
  <dcterms:created xsi:type="dcterms:W3CDTF">2013-11-03T14:38:02Z</dcterms:created>
  <dcterms:modified xsi:type="dcterms:W3CDTF">2013-12-03T01:56:21Z</dcterms:modified>
</cp:coreProperties>
</file>