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3" r:id="rId16"/>
    <p:sldId id="274" r:id="rId17"/>
    <p:sldId id="270" r:id="rId1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74" autoAdjust="0"/>
  </p:normalViewPr>
  <p:slideViewPr>
    <p:cSldViewPr>
      <p:cViewPr varScale="1">
        <p:scale>
          <a:sx n="91" d="100"/>
          <a:sy n="91" d="100"/>
        </p:scale>
        <p:origin x="-221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106F2-7D85-47D5-B967-528F29878F97}" type="datetimeFigureOut">
              <a:rPr lang="zh-TW" altLang="en-US" smtClean="0"/>
              <a:t>2013/11/26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59EBC-7F46-4850-967A-F1449A626E3C}" type="slidenum">
              <a:rPr lang="zh-TW" altLang="en-US" smtClean="0"/>
              <a:t>‹#›</a:t>
            </a:fld>
            <a:endParaRPr lang="zh-TW" altLang="en-US"/>
          </a:p>
        </p:txBody>
      </p:sp>
    </p:spTree>
    <p:extLst>
      <p:ext uri="{BB962C8B-B14F-4D97-AF65-F5344CB8AC3E}">
        <p14:creationId xmlns:p14="http://schemas.microsoft.com/office/powerpoint/2010/main" val="351640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新細明體"/>
                <a:ea typeface="+mn-ea"/>
                <a:cs typeface="+mn-cs"/>
              </a:rPr>
              <a:t>※</a:t>
            </a:r>
            <a:r>
              <a:rPr lang="zh-TW" altLang="en-US" sz="1200" kern="1200" dirty="0" smtClean="0">
                <a:solidFill>
                  <a:schemeClr val="tx1"/>
                </a:solidFill>
                <a:effectLst/>
                <a:latin typeface="新細明體"/>
                <a:ea typeface="+mn-ea"/>
                <a:cs typeface="+mn-cs"/>
              </a:rPr>
              <a:t>補充</a:t>
            </a:r>
            <a:r>
              <a:rPr lang="en-US" altLang="zh-TW" sz="1200" kern="1200" dirty="0" smtClean="0">
                <a:solidFill>
                  <a:schemeClr val="tx1"/>
                </a:solidFill>
                <a:effectLst/>
                <a:latin typeface="新細明體"/>
                <a:ea typeface="+mn-ea"/>
                <a:cs typeface="+mn-cs"/>
              </a:rPr>
              <a:t>:</a:t>
            </a:r>
          </a:p>
          <a:p>
            <a:r>
              <a:rPr lang="zh-TW" altLang="en-US" dirty="0" smtClean="0"/>
              <a:t>氣膠</a:t>
            </a:r>
            <a:r>
              <a:rPr lang="en-US" altLang="zh-TW" dirty="0" smtClean="0"/>
              <a:t>—</a:t>
            </a:r>
            <a:r>
              <a:rPr lang="zh-TW" altLang="en-US" dirty="0" smtClean="0"/>
              <a:t>雲</a:t>
            </a:r>
            <a:r>
              <a:rPr lang="en-US" altLang="zh-TW" dirty="0" smtClean="0"/>
              <a:t>—</a:t>
            </a:r>
            <a:r>
              <a:rPr lang="zh-TW" altLang="en-US" dirty="0" smtClean="0"/>
              <a:t>輻射之交互作用主要透過對太陽輻射之吸收與散射過程 </a:t>
            </a:r>
            <a:r>
              <a:rPr lang="en-US" altLang="zh-TW" dirty="0" smtClean="0"/>
              <a:t>(Hobbs, 1993)</a:t>
            </a:r>
            <a:r>
              <a:rPr lang="zh-TW" altLang="en-US" dirty="0" smtClean="0"/>
              <a:t>，可區分為直接效應 </a:t>
            </a:r>
            <a:r>
              <a:rPr lang="en-US" altLang="zh-TW" dirty="0" smtClean="0"/>
              <a:t>(direct effect) </a:t>
            </a:r>
            <a:r>
              <a:rPr lang="zh-TW" altLang="en-US" dirty="0" smtClean="0"/>
              <a:t>與間接效應 </a:t>
            </a:r>
            <a:r>
              <a:rPr lang="en-US" altLang="zh-TW" dirty="0" smtClean="0"/>
              <a:t>(indirect effect)</a:t>
            </a:r>
            <a:r>
              <a:rPr lang="zh-TW" altLang="en-US" dirty="0" smtClean="0"/>
              <a:t>。直接效應是指氣膠反射太陽輻射，增加日照反射率，故而使大氣氣溫下降。氣</a:t>
            </a:r>
          </a:p>
          <a:p>
            <a:r>
              <a:rPr lang="zh-TW" altLang="en-US" dirty="0" smtClean="0"/>
              <a:t>膠間接效應通常又可分為第一與第二間接效應</a:t>
            </a:r>
            <a:r>
              <a:rPr lang="en-US" altLang="zh-TW" dirty="0" smtClean="0"/>
              <a:t>(</a:t>
            </a:r>
            <a:r>
              <a:rPr lang="en-US" altLang="zh-TW" dirty="0" err="1" smtClean="0"/>
              <a:t>Twomey</a:t>
            </a:r>
            <a:r>
              <a:rPr lang="en-US" altLang="zh-TW" dirty="0" smtClean="0"/>
              <a:t> et al.,</a:t>
            </a:r>
            <a:r>
              <a:rPr lang="zh-TW" altLang="en-US" baseline="0" dirty="0" smtClean="0"/>
              <a:t> </a:t>
            </a:r>
            <a:r>
              <a:rPr lang="en-US" altLang="zh-TW" dirty="0" smtClean="0"/>
              <a:t>1991)</a:t>
            </a:r>
            <a:r>
              <a:rPr lang="zh-TW" altLang="en-US" dirty="0" smtClean="0"/>
              <a:t>兩部份：第一間接效應指出氣膠成為雲凝結核，增加雲滴數目，使雲的日照反射率增加，因而冷卻地表；第二間接效應說明氣膠數量增加會使雲生命期增長、降低降水效率，同樣有冷卻地表的效應（</a:t>
            </a:r>
            <a:r>
              <a:rPr lang="en-US" altLang="zh-TW" dirty="0" smtClean="0"/>
              <a:t>Inter- governmental Panel on Climate</a:t>
            </a:r>
            <a:r>
              <a:rPr lang="zh-TW" altLang="en-US" baseline="0" dirty="0" smtClean="0"/>
              <a:t> </a:t>
            </a:r>
            <a:r>
              <a:rPr lang="en-US" altLang="zh-TW" dirty="0" smtClean="0"/>
              <a:t>Chan- </a:t>
            </a:r>
            <a:r>
              <a:rPr lang="en-US" altLang="zh-TW" dirty="0" err="1" smtClean="0"/>
              <a:t>ge</a:t>
            </a:r>
            <a:r>
              <a:rPr lang="en-US" altLang="zh-TW" dirty="0" smtClean="0"/>
              <a:t>, IPCC, 2001)</a:t>
            </a:r>
            <a:r>
              <a:rPr lang="zh-TW" altLang="en-US" dirty="0" smtClean="0"/>
              <a:t>。 </a:t>
            </a:r>
          </a:p>
          <a:p>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3</a:t>
            </a:fld>
            <a:endParaRPr lang="zh-TW" altLang="en-US"/>
          </a:p>
        </p:txBody>
      </p:sp>
    </p:spTree>
    <p:extLst>
      <p:ext uri="{BB962C8B-B14F-4D97-AF65-F5344CB8AC3E}">
        <p14:creationId xmlns:p14="http://schemas.microsoft.com/office/powerpoint/2010/main" val="738140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在污染的模擬中，碰撞和合併過程的效率較低使得掉落的雨滴數量減少。</a:t>
            </a:r>
            <a:r>
              <a:rPr lang="zh-TW" altLang="en-US" sz="1200" kern="1200" dirty="0" smtClean="0">
                <a:solidFill>
                  <a:schemeClr val="tx1"/>
                </a:solidFill>
                <a:effectLst/>
                <a:latin typeface="+mn-lt"/>
                <a:ea typeface="+mn-ea"/>
                <a:cs typeface="+mn-cs"/>
              </a:rPr>
              <a:t>無論如何</a:t>
            </a:r>
            <a:r>
              <a:rPr lang="zh-TW" altLang="zh-TW" sz="1200" kern="1200" dirty="0" smtClean="0">
                <a:solidFill>
                  <a:schemeClr val="tx1"/>
                </a:solidFill>
                <a:effectLst/>
                <a:latin typeface="+mn-lt"/>
                <a:ea typeface="+mn-ea"/>
                <a:cs typeface="+mn-cs"/>
              </a:rPr>
              <a:t>，提高污染雲中可用的冰水及雲水含量，導致雲中各處較大的降水粒子終將成長，並掉落到地表的雨較原本來得大。</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左</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提高氣溶膠濃度，小雲滴數量多，使得碰撞合併效率降低，形成的雨滴數量減少。</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右</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又以圖</a:t>
            </a:r>
            <a:r>
              <a:rPr lang="en-US" altLang="zh-TW" sz="1200" kern="1200" dirty="0" smtClean="0">
                <a:solidFill>
                  <a:schemeClr val="tx1"/>
                </a:solidFill>
                <a:effectLst/>
                <a:latin typeface="+mn-lt"/>
                <a:ea typeface="+mn-ea"/>
                <a:cs typeface="+mn-cs"/>
              </a:rPr>
              <a:t>7</a:t>
            </a:r>
            <a:r>
              <a:rPr lang="zh-TW" altLang="en-US" sz="1200" kern="1200" dirty="0" smtClean="0">
                <a:solidFill>
                  <a:schemeClr val="tx1"/>
                </a:solidFill>
                <a:effectLst/>
                <a:latin typeface="+mn-lt"/>
                <a:ea typeface="+mn-ea"/>
                <a:cs typeface="+mn-cs"/>
              </a:rPr>
              <a:t>圖</a:t>
            </a:r>
            <a:r>
              <a:rPr lang="en-US" altLang="zh-TW" sz="1200" kern="1200" dirty="0" smtClean="0">
                <a:solidFill>
                  <a:schemeClr val="tx1"/>
                </a:solidFill>
                <a:effectLst/>
                <a:latin typeface="+mn-lt"/>
                <a:ea typeface="+mn-ea"/>
                <a:cs typeface="+mn-cs"/>
              </a:rPr>
              <a:t>8</a:t>
            </a:r>
            <a:r>
              <a:rPr lang="zh-TW" altLang="en-US" sz="1200" kern="1200" dirty="0" smtClean="0">
                <a:solidFill>
                  <a:schemeClr val="tx1"/>
                </a:solidFill>
                <a:effectLst/>
                <a:latin typeface="+mn-lt"/>
                <a:ea typeface="+mn-ea"/>
                <a:cs typeface="+mn-cs"/>
              </a:rPr>
              <a:t>提高氣溶膠濃度造成雲滴在高空中停留時間較長，雖然碰撞合併效率較低，但有足夠時間發展成大雨滴。</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12</a:t>
            </a:fld>
            <a:endParaRPr lang="zh-TW" altLang="en-US"/>
          </a:p>
        </p:txBody>
      </p:sp>
    </p:spTree>
    <p:extLst>
      <p:ext uri="{BB962C8B-B14F-4D97-AF65-F5344CB8AC3E}">
        <p14:creationId xmlns:p14="http://schemas.microsoft.com/office/powerpoint/2010/main" val="422323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圖</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顯示透過實驗，冷池區域</a:t>
            </a:r>
            <a:r>
              <a:rPr lang="zh-TW" altLang="en-US" sz="1200" kern="1200" dirty="0" smtClean="0">
                <a:solidFill>
                  <a:schemeClr val="tx1"/>
                </a:solidFill>
                <a:effectLst/>
                <a:latin typeface="+mn-lt"/>
                <a:ea typeface="+mn-ea"/>
                <a:cs typeface="+mn-cs"/>
              </a:rPr>
              <a:t>的</a:t>
            </a:r>
            <a:r>
              <a:rPr lang="zh-TW" altLang="zh-TW" sz="1200" kern="1200" dirty="0" smtClean="0">
                <a:solidFill>
                  <a:schemeClr val="tx1"/>
                </a:solidFill>
                <a:effectLst/>
                <a:latin typeface="+mn-lt"/>
                <a:ea typeface="+mn-ea"/>
                <a:cs typeface="+mn-cs"/>
              </a:rPr>
              <a:t>最大值，及最低平均冷池溫度。</a:t>
            </a:r>
          </a:p>
          <a:p>
            <a:r>
              <a:rPr lang="zh-TW" altLang="zh-TW" sz="1200" kern="1200" dirty="0" smtClean="0">
                <a:solidFill>
                  <a:schemeClr val="tx1"/>
                </a:solidFill>
                <a:effectLst/>
                <a:latin typeface="+mn-lt"/>
                <a:ea typeface="+mn-ea"/>
                <a:cs typeface="+mn-cs"/>
              </a:rPr>
              <a:t>較小及較弱的冷池可提供較少的強迫作用生成二次對流而造成對流輻合、強度及總降水全面的減少。首先為正回饋，因為降水的減少會造成較小的冷池。反過來說，由於冷池移速較慢且有停留與對流風暴耦合的情形，因此傳播較遠。再來為負回饋部份，降水的增強和氣膠濃度的增加相關，因為這可以使得個別對流胞的風暴生命期增加</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隨後是降水</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。在本研究中完整的動力受污染影響造成較小及較弱的冷池在強烈的二次對流發展後難以隔離。</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冷池定義採用</a:t>
            </a:r>
            <a:r>
              <a:rPr lang="en-US" altLang="zh-TW" sz="1200" kern="1200" dirty="0" smtClean="0">
                <a:solidFill>
                  <a:schemeClr val="tx1"/>
                </a:solidFill>
                <a:effectLst/>
                <a:latin typeface="+mn-lt"/>
                <a:ea typeface="+mn-ea"/>
                <a:cs typeface="+mn-cs"/>
              </a:rPr>
              <a:t>Tompkins(2001) -0.05m/s^2</a:t>
            </a: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左右</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由於增加氣溶膠濃度造成降水的減少，且大雨滴造成的蒸發冷卻作用較弱，冷池範圍較小且冷池最低溫度較高，因此形成的冷池較弱。在改變</a:t>
            </a:r>
            <a:r>
              <a:rPr lang="en-US" altLang="zh-TW" sz="1200" kern="1200" dirty="0" smtClean="0">
                <a:solidFill>
                  <a:schemeClr val="tx1"/>
                </a:solidFill>
                <a:effectLst/>
                <a:latin typeface="+mn-lt"/>
                <a:ea typeface="+mn-ea"/>
                <a:cs typeface="+mn-cs"/>
              </a:rPr>
              <a:t>CAPE</a:t>
            </a:r>
            <a:r>
              <a:rPr lang="zh-TW" altLang="en-US" sz="1200" kern="1200" dirty="0" smtClean="0">
                <a:solidFill>
                  <a:schemeClr val="tx1"/>
                </a:solidFill>
                <a:effectLst/>
                <a:latin typeface="+mn-lt"/>
                <a:ea typeface="+mn-ea"/>
                <a:cs typeface="+mn-cs"/>
              </a:rPr>
              <a:t>方面造成的結果較非線性，但大致上由於</a:t>
            </a:r>
            <a:r>
              <a:rPr lang="en-US" altLang="zh-TW" sz="1200" kern="1200" dirty="0" smtClean="0">
                <a:solidFill>
                  <a:schemeClr val="tx1"/>
                </a:solidFill>
                <a:effectLst/>
                <a:latin typeface="+mn-lt"/>
                <a:ea typeface="+mn-ea"/>
                <a:cs typeface="+mn-cs"/>
              </a:rPr>
              <a:t>CAPE</a:t>
            </a:r>
            <a:r>
              <a:rPr lang="zh-TW" altLang="en-US" sz="1200" kern="1200" dirty="0" smtClean="0">
                <a:solidFill>
                  <a:schemeClr val="tx1"/>
                </a:solidFill>
                <a:effectLst/>
                <a:latin typeface="+mn-lt"/>
                <a:ea typeface="+mn-ea"/>
                <a:cs typeface="+mn-cs"/>
              </a:rPr>
              <a:t>較大者垂直運動較強，降水量較大，因此冷池也較強。</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13</a:t>
            </a:fld>
            <a:endParaRPr lang="zh-TW" altLang="en-US"/>
          </a:p>
        </p:txBody>
      </p:sp>
    </p:spTree>
    <p:extLst>
      <p:ext uri="{BB962C8B-B14F-4D97-AF65-F5344CB8AC3E}">
        <p14:creationId xmlns:p14="http://schemas.microsoft.com/office/powerpoint/2010/main" val="161956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風徑圖的形狀使用同樣的半圓形，弧長使用</a:t>
            </a:r>
            <a:r>
              <a:rPr lang="en-US" altLang="zh-TW" sz="1200" kern="1200" dirty="0" smtClean="0">
                <a:solidFill>
                  <a:schemeClr val="tx1"/>
                </a:solidFill>
                <a:effectLst/>
                <a:latin typeface="+mn-lt"/>
                <a:ea typeface="+mn-ea"/>
                <a:cs typeface="+mn-cs"/>
              </a:rPr>
              <a:t>Us=10m/s</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Us=30m/s(</a:t>
            </a:r>
            <a:r>
              <a:rPr lang="zh-TW" altLang="zh-TW" sz="1200" kern="1200" dirty="0" smtClean="0">
                <a:solidFill>
                  <a:schemeClr val="tx1"/>
                </a:solidFill>
                <a:effectLst/>
                <a:latin typeface="+mn-lt"/>
                <a:ea typeface="+mn-ea"/>
                <a:cs typeface="+mn-cs"/>
              </a:rPr>
              <a:t>對應低</a:t>
            </a:r>
            <a:r>
              <a:rPr lang="en-US" altLang="zh-TW" sz="1200" kern="1200" dirty="0" smtClean="0">
                <a:solidFill>
                  <a:schemeClr val="tx1"/>
                </a:solidFill>
                <a:effectLst/>
                <a:latin typeface="+mn-lt"/>
                <a:ea typeface="+mn-ea"/>
                <a:cs typeface="+mn-cs"/>
              </a:rPr>
              <a:t>(low)</a:t>
            </a:r>
            <a:r>
              <a:rPr lang="zh-TW" altLang="zh-TW" sz="1200" kern="1200" dirty="0" smtClean="0">
                <a:solidFill>
                  <a:schemeClr val="tx1"/>
                </a:solidFill>
                <a:effectLst/>
                <a:latin typeface="+mn-lt"/>
                <a:ea typeface="+mn-ea"/>
                <a:cs typeface="+mn-cs"/>
              </a:rPr>
              <a:t>及中等風切</a:t>
            </a:r>
            <a:r>
              <a:rPr lang="en-US" altLang="zh-TW" sz="1200" kern="1200" dirty="0" smtClean="0">
                <a:solidFill>
                  <a:schemeClr val="tx1"/>
                </a:solidFill>
                <a:effectLst/>
                <a:latin typeface="+mn-lt"/>
                <a:ea typeface="+mn-ea"/>
                <a:cs typeface="+mn-cs"/>
              </a:rPr>
              <a:t>(</a:t>
            </a:r>
            <a:r>
              <a:rPr lang="en-US" altLang="zh-TW" sz="1200" kern="1200" dirty="0" err="1" smtClean="0">
                <a:solidFill>
                  <a:schemeClr val="tx1"/>
                </a:solidFill>
                <a:effectLst/>
                <a:latin typeface="+mn-lt"/>
                <a:ea typeface="+mn-ea"/>
                <a:cs typeface="+mn-cs"/>
              </a:rPr>
              <a:t>moferate</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，另外使用</a:t>
            </a:r>
            <a:r>
              <a:rPr lang="en-US" altLang="zh-TW" sz="1200" kern="1200" dirty="0" smtClean="0">
                <a:solidFill>
                  <a:schemeClr val="tx1"/>
                </a:solidFill>
                <a:effectLst/>
                <a:latin typeface="+mn-lt"/>
                <a:ea typeface="+mn-ea"/>
                <a:cs typeface="+mn-cs"/>
              </a:rPr>
              <a:t>Us=50m/s(high)</a:t>
            </a:r>
            <a:r>
              <a:rPr lang="zh-TW" altLang="zh-TW" sz="1200" kern="1200" dirty="0" smtClean="0">
                <a:solidFill>
                  <a:schemeClr val="tx1"/>
                </a:solidFill>
                <a:effectLst/>
                <a:latin typeface="+mn-lt"/>
                <a:ea typeface="+mn-ea"/>
                <a:cs typeface="+mn-cs"/>
              </a:rPr>
              <a:t>的高風切。低及中等風切剖面模擬使用中等的</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值及所有的氣膠濃度。結果顯示於圖</a:t>
            </a:r>
            <a:r>
              <a:rPr lang="en-US" altLang="zh-TW" sz="1200" kern="1200" dirty="0" smtClean="0">
                <a:solidFill>
                  <a:schemeClr val="tx1"/>
                </a:solidFill>
                <a:effectLst/>
                <a:latin typeface="+mn-lt"/>
                <a:ea typeface="+mn-ea"/>
                <a:cs typeface="+mn-cs"/>
              </a:rPr>
              <a:t>11</a:t>
            </a:r>
            <a:r>
              <a:rPr lang="zh-TW" altLang="zh-TW" sz="1200" kern="1200" dirty="0" smtClean="0">
                <a:solidFill>
                  <a:schemeClr val="tx1"/>
                </a:solidFill>
                <a:effectLst/>
                <a:latin typeface="+mn-lt"/>
                <a:ea typeface="+mn-ea"/>
                <a:cs typeface="+mn-cs"/>
              </a:rPr>
              <a:t>。儘管風暴結構以及模式中產生之總降水依賴於風切的選擇，趨勢偏向總降水隨氣膠濃度增加而增加</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在值很高時</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。這預期改變風切剖面形態有很大的效應，很大的因素是由於能夠確保產生不同的風暴結構。然而，改變氣膠濃度對於微物理有最大的效果。</a:t>
            </a:r>
          </a:p>
          <a:p>
            <a:endParaRPr lang="en-US" altLang="zh-TW" dirty="0" smtClean="0"/>
          </a:p>
          <a:p>
            <a:r>
              <a:rPr lang="zh-TW" altLang="en-US" dirty="0" smtClean="0"/>
              <a:t>此頁可不放</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17</a:t>
            </a:fld>
            <a:endParaRPr lang="zh-TW" altLang="en-US"/>
          </a:p>
        </p:txBody>
      </p:sp>
    </p:spTree>
    <p:extLst>
      <p:ext uri="{BB962C8B-B14F-4D97-AF65-F5344CB8AC3E}">
        <p14:creationId xmlns:p14="http://schemas.microsoft.com/office/powerpoint/2010/main" val="66963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垂直網格</a:t>
            </a:r>
            <a:r>
              <a:rPr lang="en-US" altLang="zh-TW" dirty="0" smtClean="0"/>
              <a:t>:35</a:t>
            </a:r>
            <a:r>
              <a:rPr lang="zh-TW" altLang="en-US" dirty="0" smtClean="0"/>
              <a:t>層，模式層頂</a:t>
            </a:r>
            <a:r>
              <a:rPr lang="en-US" altLang="zh-TW" dirty="0" smtClean="0"/>
              <a:t>23km</a:t>
            </a:r>
            <a:r>
              <a:rPr lang="zh-TW" altLang="en-US" dirty="0" smtClean="0"/>
              <a:t>；底層網格間距</a:t>
            </a:r>
            <a:r>
              <a:rPr lang="en-US" altLang="zh-TW" dirty="0" smtClean="0"/>
              <a:t>50m</a:t>
            </a:r>
            <a:r>
              <a:rPr lang="zh-TW" altLang="en-US" dirty="0" smtClean="0"/>
              <a:t>，高層</a:t>
            </a:r>
            <a:r>
              <a:rPr lang="en-US" altLang="zh-TW" dirty="0" smtClean="0"/>
              <a:t>2km</a:t>
            </a:r>
            <a:br>
              <a:rPr lang="en-US" altLang="zh-TW" dirty="0" smtClean="0"/>
            </a:br>
            <a:r>
              <a:rPr lang="zh-TW" altLang="en-US" dirty="0" smtClean="0"/>
              <a:t>解釋</a:t>
            </a:r>
            <a:r>
              <a:rPr lang="en-US" altLang="zh-TW" dirty="0" smtClean="0"/>
              <a:t>:</a:t>
            </a:r>
          </a:p>
          <a:p>
            <a:pPr marL="0" indent="0">
              <a:buNone/>
            </a:pPr>
            <a:r>
              <a:rPr lang="en-US" altLang="zh-TW" sz="1200" kern="1200" dirty="0" smtClean="0">
                <a:solidFill>
                  <a:schemeClr val="tx1"/>
                </a:solidFill>
                <a:effectLst/>
                <a:latin typeface="+mn-lt"/>
                <a:ea typeface="+mn-ea"/>
                <a:cs typeface="+mn-cs"/>
              </a:rPr>
              <a:t>1.</a:t>
            </a:r>
            <a:r>
              <a:rPr lang="zh-TW" altLang="en-US" sz="1200" kern="1200" dirty="0" smtClean="0">
                <a:solidFill>
                  <a:schemeClr val="tx1"/>
                </a:solidFill>
                <a:effectLst/>
                <a:latin typeface="+mn-lt"/>
                <a:ea typeface="+mn-ea"/>
                <a:cs typeface="+mn-cs"/>
              </a:rPr>
              <a:t>側邊界條件</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一種開放式側邊界條件，它允許波動自由向</a:t>
            </a:r>
            <a:r>
              <a:rPr lang="en-US" altLang="zh-TW" sz="1200" kern="1200" dirty="0" smtClean="0">
                <a:solidFill>
                  <a:schemeClr val="tx1"/>
                </a:solidFill>
                <a:effectLst/>
                <a:latin typeface="+mn-lt"/>
                <a:ea typeface="+mn-ea"/>
                <a:cs typeface="+mn-cs"/>
              </a:rPr>
              <a:t>domain</a:t>
            </a:r>
            <a:r>
              <a:rPr lang="zh-TW" altLang="en-US" sz="1200" kern="1200" dirty="0" smtClean="0">
                <a:solidFill>
                  <a:schemeClr val="tx1"/>
                </a:solidFill>
                <a:effectLst/>
                <a:latin typeface="+mn-lt"/>
                <a:ea typeface="+mn-ea"/>
                <a:cs typeface="+mn-cs"/>
              </a:rPr>
              <a:t>外傳遞而有最小的反射。同時也允許大尺度氣流對於內部</a:t>
            </a:r>
            <a:r>
              <a:rPr lang="en-US" altLang="zh-TW" sz="1200" kern="1200" dirty="0" smtClean="0">
                <a:solidFill>
                  <a:schemeClr val="tx1"/>
                </a:solidFill>
                <a:effectLst/>
                <a:latin typeface="+mn-lt"/>
                <a:ea typeface="+mn-ea"/>
                <a:cs typeface="+mn-cs"/>
              </a:rPr>
              <a:t>domain</a:t>
            </a:r>
            <a:r>
              <a:rPr lang="zh-TW" altLang="en-US" sz="1200" kern="1200" dirty="0" smtClean="0">
                <a:solidFill>
                  <a:schemeClr val="tx1"/>
                </a:solidFill>
                <a:effectLst/>
                <a:latin typeface="+mn-lt"/>
                <a:ea typeface="+mn-ea"/>
                <a:cs typeface="+mn-cs"/>
              </a:rPr>
              <a:t>產生影響。</a:t>
            </a:r>
            <a:endParaRPr lang="en-US" altLang="zh-TW" sz="1200" kern="1200" dirty="0" smtClean="0">
              <a:solidFill>
                <a:schemeClr val="tx1"/>
              </a:solidFill>
              <a:effectLst/>
              <a:latin typeface="+mn-lt"/>
              <a:ea typeface="+mn-ea"/>
              <a:cs typeface="+mn-cs"/>
            </a:endParaRPr>
          </a:p>
          <a:p>
            <a:pPr marL="0" indent="0">
              <a:buNone/>
            </a:pPr>
            <a:r>
              <a:rPr lang="en-US" altLang="zh-TW" sz="1200" kern="1200" dirty="0" smtClean="0">
                <a:solidFill>
                  <a:schemeClr val="tx1"/>
                </a:solidFill>
                <a:effectLst/>
                <a:latin typeface="+mn-lt"/>
                <a:ea typeface="+mn-ea"/>
                <a:cs typeface="+mn-cs"/>
              </a:rPr>
              <a:t>2.</a:t>
            </a:r>
            <a:r>
              <a:rPr lang="zh-TW" altLang="en-US" sz="1200" kern="1200" dirty="0" smtClean="0">
                <a:solidFill>
                  <a:schemeClr val="tx1"/>
                </a:solidFill>
                <a:effectLst/>
                <a:latin typeface="+mn-lt"/>
                <a:ea typeface="+mn-ea"/>
                <a:cs typeface="+mn-cs"/>
              </a:rPr>
              <a:t>上邊界條件</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為了避免人為產生的重力波反射，而使向上傳送的波動逐漸減弱</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阻尼</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的一種作法</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吸收重力波</a:t>
            </a:r>
            <a:r>
              <a:rPr lang="en-US" altLang="zh-TW" sz="1200" kern="1200" dirty="0" smtClean="0">
                <a:solidFill>
                  <a:schemeClr val="tx1"/>
                </a:solidFill>
                <a:effectLst/>
                <a:latin typeface="+mn-lt"/>
                <a:ea typeface="+mn-ea"/>
                <a:cs typeface="+mn-cs"/>
              </a:rPr>
              <a:t>)</a:t>
            </a:r>
            <a:endParaRPr lang="en-US" altLang="zh-TW" sz="1200" kern="1200" baseline="0" dirty="0" smtClean="0">
              <a:solidFill>
                <a:schemeClr val="tx1"/>
              </a:solidFill>
              <a:effectLst/>
              <a:latin typeface="+mn-lt"/>
              <a:ea typeface="+mn-ea"/>
              <a:cs typeface="+mn-cs"/>
            </a:endParaRPr>
          </a:p>
          <a:p>
            <a:pPr marL="0" indent="0">
              <a:buNone/>
            </a:pPr>
            <a:r>
              <a:rPr lang="en-US" altLang="zh-TW" sz="1200" kern="1200" baseline="0" dirty="0" smtClean="0">
                <a:solidFill>
                  <a:schemeClr val="tx1"/>
                </a:solidFill>
                <a:effectLst/>
                <a:latin typeface="+mn-lt"/>
                <a:ea typeface="+mn-ea"/>
                <a:cs typeface="+mn-cs"/>
              </a:rPr>
              <a:t>3.</a:t>
            </a:r>
            <a:r>
              <a:rPr lang="zh-TW" altLang="en-US" sz="1200" kern="1200" baseline="0" dirty="0" smtClean="0">
                <a:solidFill>
                  <a:schemeClr val="tx1"/>
                </a:solidFill>
                <a:effectLst/>
                <a:latin typeface="+mn-lt"/>
                <a:ea typeface="+mn-ea"/>
                <a:cs typeface="+mn-cs"/>
              </a:rPr>
              <a:t>地表處理</a:t>
            </a:r>
            <a:r>
              <a:rPr lang="en-US" altLang="zh-TW" sz="1200" kern="1200" baseline="0" dirty="0" smtClean="0">
                <a:solidFill>
                  <a:schemeClr val="tx1"/>
                </a:solidFill>
                <a:effectLst/>
                <a:latin typeface="+mn-lt"/>
                <a:ea typeface="+mn-ea"/>
                <a:cs typeface="+mn-cs"/>
              </a:rPr>
              <a:t>:</a:t>
            </a:r>
            <a:r>
              <a:rPr lang="zh-TW" altLang="en-US" sz="1200" kern="1200" baseline="0" dirty="0" smtClean="0">
                <a:solidFill>
                  <a:schemeClr val="tx1"/>
                </a:solidFill>
                <a:effectLst/>
                <a:latin typeface="+mn-lt"/>
                <a:ea typeface="+mn-ea"/>
                <a:cs typeface="+mn-cs"/>
              </a:rPr>
              <a:t>考慮地表生態系統</a:t>
            </a:r>
            <a:r>
              <a:rPr lang="en-US" altLang="zh-TW" sz="1200" kern="1200" baseline="0" dirty="0" smtClean="0">
                <a:solidFill>
                  <a:schemeClr val="tx1"/>
                </a:solidFill>
                <a:effectLst/>
                <a:latin typeface="+mn-lt"/>
                <a:ea typeface="+mn-ea"/>
                <a:cs typeface="+mn-cs"/>
              </a:rPr>
              <a:t>(ex:</a:t>
            </a:r>
            <a:r>
              <a:rPr lang="zh-TW" altLang="en-US" sz="1200" kern="1200" baseline="0" dirty="0" smtClean="0">
                <a:solidFill>
                  <a:schemeClr val="tx1"/>
                </a:solidFill>
                <a:effectLst/>
                <a:latin typeface="+mn-lt"/>
                <a:ea typeface="+mn-ea"/>
                <a:cs typeface="+mn-cs"/>
              </a:rPr>
              <a:t>土壤、雪地、植被液態水含量</a:t>
            </a:r>
            <a:r>
              <a:rPr lang="en-US" altLang="zh-TW" sz="1200" kern="1200" baseline="0" dirty="0" smtClean="0">
                <a:solidFill>
                  <a:schemeClr val="tx1"/>
                </a:solidFill>
                <a:effectLst/>
                <a:latin typeface="+mn-lt"/>
                <a:ea typeface="+mn-ea"/>
                <a:cs typeface="+mn-cs"/>
              </a:rPr>
              <a:t>)</a:t>
            </a:r>
            <a:r>
              <a:rPr lang="zh-TW" altLang="en-US" sz="1200" kern="1200" baseline="0" dirty="0" smtClean="0">
                <a:solidFill>
                  <a:schemeClr val="tx1"/>
                </a:solidFill>
                <a:effectLst/>
                <a:latin typeface="+mn-lt"/>
                <a:ea typeface="+mn-ea"/>
                <a:cs typeface="+mn-cs"/>
              </a:rPr>
              <a:t>與大氣交互作用</a:t>
            </a:r>
            <a:endParaRPr lang="en-US" altLang="zh-TW" sz="1200" kern="1200" baseline="0" dirty="0" smtClean="0">
              <a:solidFill>
                <a:schemeClr val="tx1"/>
              </a:solidFill>
              <a:effectLst/>
              <a:latin typeface="+mn-lt"/>
              <a:ea typeface="+mn-ea"/>
              <a:cs typeface="+mn-cs"/>
            </a:endParaRPr>
          </a:p>
          <a:p>
            <a:pPr marL="0" indent="0">
              <a:buNone/>
            </a:pPr>
            <a:r>
              <a:rPr lang="en-US" altLang="zh-TW" sz="1200" kern="1200" baseline="0" dirty="0" smtClean="0">
                <a:solidFill>
                  <a:schemeClr val="tx1"/>
                </a:solidFill>
                <a:effectLst/>
                <a:latin typeface="+mn-lt"/>
                <a:ea typeface="+mn-ea"/>
                <a:cs typeface="+mn-cs"/>
              </a:rPr>
              <a:t>4.</a:t>
            </a:r>
            <a:r>
              <a:rPr lang="zh-TW" altLang="en-US" sz="1200" kern="1200" baseline="0" dirty="0" smtClean="0">
                <a:solidFill>
                  <a:schemeClr val="tx1"/>
                </a:solidFill>
                <a:effectLst/>
                <a:latin typeface="+mn-lt"/>
                <a:ea typeface="+mn-ea"/>
                <a:cs typeface="+mn-cs"/>
              </a:rPr>
              <a:t>輻射處理</a:t>
            </a:r>
            <a:r>
              <a:rPr lang="en-US" altLang="zh-TW" sz="1200" kern="1200" baseline="0" dirty="0" smtClean="0">
                <a:solidFill>
                  <a:schemeClr val="tx1"/>
                </a:solidFill>
                <a:effectLst/>
                <a:latin typeface="+mn-lt"/>
                <a:ea typeface="+mn-ea"/>
                <a:cs typeface="+mn-cs"/>
              </a:rPr>
              <a:t>:</a:t>
            </a:r>
            <a:r>
              <a:rPr lang="zh-TW" altLang="en-US" sz="1200" kern="1200" baseline="0" dirty="0" smtClean="0">
                <a:solidFill>
                  <a:schemeClr val="tx1"/>
                </a:solidFill>
                <a:effectLst/>
                <a:latin typeface="+mn-lt"/>
                <a:ea typeface="+mn-ea"/>
                <a:cs typeface="+mn-cs"/>
              </a:rPr>
              <a:t>輻射傳輸方向只考慮上下兩個方向</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4</a:t>
            </a:fld>
            <a:endParaRPr lang="zh-TW" altLang="en-US"/>
          </a:p>
        </p:txBody>
      </p:sp>
    </p:spTree>
    <p:extLst>
      <p:ext uri="{BB962C8B-B14F-4D97-AF65-F5344CB8AC3E}">
        <p14:creationId xmlns:p14="http://schemas.microsoft.com/office/powerpoint/2010/main" val="239579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探空</a:t>
            </a:r>
            <a:r>
              <a:rPr lang="en-US" altLang="zh-TW" sz="1200" kern="1200" dirty="0" smtClean="0">
                <a:solidFill>
                  <a:schemeClr val="tx1"/>
                </a:solidFill>
                <a:effectLst/>
                <a:latin typeface="+mn-lt"/>
                <a:ea typeface="+mn-ea"/>
                <a:cs typeface="+mn-cs"/>
              </a:rPr>
              <a:t>:</a:t>
            </a:r>
            <a:br>
              <a:rPr lang="en-US"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溫度及溼度剖面使用很常被使用的</a:t>
            </a:r>
            <a:r>
              <a:rPr lang="en-US" altLang="zh-TW" sz="1200" kern="1200" dirty="0" smtClean="0">
                <a:solidFill>
                  <a:schemeClr val="tx1"/>
                </a:solidFill>
                <a:effectLst/>
                <a:latin typeface="+mn-lt"/>
                <a:ea typeface="+mn-ea"/>
                <a:cs typeface="+mn-cs"/>
              </a:rPr>
              <a:t>Weisman and </a:t>
            </a:r>
            <a:r>
              <a:rPr lang="en-US" altLang="zh-TW" sz="1200" kern="1200" dirty="0" err="1" smtClean="0">
                <a:solidFill>
                  <a:schemeClr val="tx1"/>
                </a:solidFill>
                <a:effectLst/>
                <a:latin typeface="+mn-lt"/>
                <a:ea typeface="+mn-ea"/>
                <a:cs typeface="+mn-cs"/>
              </a:rPr>
              <a:t>Klemp</a:t>
            </a:r>
            <a:r>
              <a:rPr lang="en-US" altLang="zh-TW" sz="1200" kern="1200" dirty="0" smtClean="0">
                <a:solidFill>
                  <a:schemeClr val="tx1"/>
                </a:solidFill>
                <a:effectLst/>
                <a:latin typeface="+mn-lt"/>
                <a:ea typeface="+mn-ea"/>
                <a:cs typeface="+mn-cs"/>
              </a:rPr>
              <a:t> (1982)</a:t>
            </a:r>
            <a:r>
              <a:rPr lang="zh-TW" altLang="zh-TW" sz="1200" kern="1200" dirty="0" smtClean="0">
                <a:solidFill>
                  <a:schemeClr val="tx1"/>
                </a:solidFill>
                <a:effectLst/>
                <a:latin typeface="+mn-lt"/>
                <a:ea typeface="+mn-ea"/>
                <a:cs typeface="+mn-cs"/>
              </a:rPr>
              <a:t>原始探空。這個探空代表一個典型的中層深對流風暴環境。探空在最低層</a:t>
            </a:r>
            <a:r>
              <a:rPr lang="en-US" altLang="zh-TW" sz="1200" kern="1200" dirty="0" smtClean="0">
                <a:solidFill>
                  <a:schemeClr val="tx1"/>
                </a:solidFill>
                <a:effectLst/>
                <a:latin typeface="+mn-lt"/>
                <a:ea typeface="+mn-ea"/>
                <a:cs typeface="+mn-cs"/>
              </a:rPr>
              <a:t>750m</a:t>
            </a:r>
            <a:r>
              <a:rPr lang="zh-TW" altLang="zh-TW" sz="1200" kern="1200" dirty="0" smtClean="0">
                <a:solidFill>
                  <a:schemeClr val="tx1"/>
                </a:solidFill>
                <a:effectLst/>
                <a:latin typeface="+mn-lt"/>
                <a:ea typeface="+mn-ea"/>
                <a:cs typeface="+mn-cs"/>
              </a:rPr>
              <a:t>處的混合比為常數，代表有一個均勻混合的邊界層。建立一組具不同強度上升氣流但類似的風暴環境，原始探空持續修正可用位能至風暴前的環境。混合比設定範圍為</a:t>
            </a:r>
            <a:r>
              <a:rPr lang="en-US" altLang="zh-TW" sz="1200" kern="1200" dirty="0" smtClean="0">
                <a:solidFill>
                  <a:schemeClr val="tx1"/>
                </a:solidFill>
                <a:effectLst/>
                <a:latin typeface="+mn-lt"/>
                <a:ea typeface="+mn-ea"/>
                <a:cs typeface="+mn-cs"/>
              </a:rPr>
              <a:t>11~16g/kg</a:t>
            </a:r>
            <a:r>
              <a:rPr lang="zh-TW" altLang="zh-TW" sz="1200" kern="1200" dirty="0" smtClean="0">
                <a:solidFill>
                  <a:schemeClr val="tx1"/>
                </a:solidFill>
                <a:effectLst/>
                <a:latin typeface="+mn-lt"/>
                <a:ea typeface="+mn-ea"/>
                <a:cs typeface="+mn-cs"/>
              </a:rPr>
              <a:t>，製成一組六個探空，</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值範圍在</a:t>
            </a:r>
            <a:r>
              <a:rPr lang="en-US" altLang="zh-TW" sz="1200" kern="1200" dirty="0" smtClean="0">
                <a:solidFill>
                  <a:schemeClr val="tx1"/>
                </a:solidFill>
                <a:effectLst/>
                <a:latin typeface="+mn-lt"/>
                <a:ea typeface="+mn-ea"/>
                <a:cs typeface="+mn-cs"/>
              </a:rPr>
              <a:t>~500</a:t>
            </a:r>
            <a:r>
              <a:rPr lang="zh-TW" altLang="zh-TW" sz="1200" kern="1200" dirty="0" smtClean="0">
                <a:solidFill>
                  <a:schemeClr val="tx1"/>
                </a:solidFill>
                <a:effectLst/>
                <a:latin typeface="+mn-lt"/>
                <a:ea typeface="+mn-ea"/>
                <a:cs typeface="+mn-cs"/>
              </a:rPr>
              <a:t>至</a:t>
            </a:r>
            <a:r>
              <a:rPr lang="en-US" altLang="zh-TW" sz="1200" kern="1200" dirty="0" smtClean="0">
                <a:solidFill>
                  <a:schemeClr val="tx1"/>
                </a:solidFill>
                <a:effectLst/>
                <a:latin typeface="+mn-lt"/>
                <a:ea typeface="+mn-ea"/>
                <a:cs typeface="+mn-cs"/>
              </a:rPr>
              <a:t>~2800J/kg</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a:t>
            </a:r>
            <a:r>
              <a:rPr lang="zh-TW" altLang="en-US" dirty="0" smtClean="0"/>
              <a:t>風徑圖</a:t>
            </a:r>
            <a:r>
              <a:rPr lang="en-US" altLang="zh-TW" dirty="0" smtClean="0"/>
              <a:t>:</a:t>
            </a:r>
            <a:r>
              <a:rPr lang="zh-TW" altLang="zh-TW" sz="1200" kern="1200" dirty="0" smtClean="0">
                <a:solidFill>
                  <a:schemeClr val="tx1"/>
                </a:solidFill>
                <a:effectLst/>
                <a:latin typeface="+mn-lt"/>
                <a:ea typeface="+mn-ea"/>
                <a:cs typeface="+mn-cs"/>
              </a:rPr>
              <a:t>如同</a:t>
            </a:r>
            <a:r>
              <a:rPr lang="en-US" altLang="zh-TW" sz="1200" kern="1200" dirty="0" smtClean="0">
                <a:solidFill>
                  <a:schemeClr val="tx1"/>
                </a:solidFill>
                <a:effectLst/>
                <a:latin typeface="+mn-lt"/>
                <a:ea typeface="+mn-ea"/>
                <a:cs typeface="+mn-cs"/>
              </a:rPr>
              <a:t>Weisman and </a:t>
            </a:r>
            <a:r>
              <a:rPr lang="en-US" altLang="zh-TW" sz="1200" kern="1200" dirty="0" err="1" smtClean="0">
                <a:solidFill>
                  <a:schemeClr val="tx1"/>
                </a:solidFill>
                <a:effectLst/>
                <a:latin typeface="+mn-lt"/>
                <a:ea typeface="+mn-ea"/>
                <a:cs typeface="+mn-cs"/>
              </a:rPr>
              <a:t>Klemp</a:t>
            </a:r>
            <a:r>
              <a:rPr lang="en-US" altLang="zh-TW" sz="1200" kern="1200" dirty="0" smtClean="0">
                <a:solidFill>
                  <a:schemeClr val="tx1"/>
                </a:solidFill>
                <a:effectLst/>
                <a:latin typeface="+mn-lt"/>
                <a:ea typeface="+mn-ea"/>
                <a:cs typeface="+mn-cs"/>
              </a:rPr>
              <a:t> (1984)</a:t>
            </a:r>
            <a:r>
              <a:rPr lang="zh-TW" altLang="zh-TW" sz="1200" kern="1200" dirty="0" smtClean="0">
                <a:solidFill>
                  <a:schemeClr val="tx1"/>
                </a:solidFill>
                <a:effectLst/>
                <a:latin typeface="+mn-lt"/>
                <a:ea typeface="+mn-ea"/>
                <a:cs typeface="+mn-cs"/>
              </a:rPr>
              <a:t>。在他們研究中最大的風切大小，為</a:t>
            </a:r>
            <a:r>
              <a:rPr lang="en-US" altLang="zh-TW" sz="1200" kern="1200" dirty="0" smtClean="0">
                <a:solidFill>
                  <a:schemeClr val="tx1"/>
                </a:solidFill>
                <a:effectLst/>
                <a:latin typeface="+mn-lt"/>
                <a:ea typeface="+mn-ea"/>
                <a:cs typeface="+mn-cs"/>
              </a:rPr>
              <a:t>Us=50m/s</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Weisman and </a:t>
            </a:r>
            <a:r>
              <a:rPr lang="en-US" altLang="zh-TW" sz="1200" kern="1200" dirty="0" err="1" smtClean="0">
                <a:solidFill>
                  <a:schemeClr val="tx1"/>
                </a:solidFill>
                <a:effectLst/>
                <a:latin typeface="+mn-lt"/>
                <a:ea typeface="+mn-ea"/>
                <a:cs typeface="+mn-cs"/>
              </a:rPr>
              <a:t>Klemp</a:t>
            </a:r>
            <a:r>
              <a:rPr lang="zh-TW" altLang="zh-TW" sz="1200" kern="1200" dirty="0" smtClean="0">
                <a:solidFill>
                  <a:schemeClr val="tx1"/>
                </a:solidFill>
                <a:effectLst/>
                <a:latin typeface="+mn-lt"/>
                <a:ea typeface="+mn-ea"/>
                <a:cs typeface="+mn-cs"/>
              </a:rPr>
              <a:t>研究中，作者顯示他們的模擬使用高風切值以產生一個分裂風暴，右移者主導且長生命期，左側者產生多胞對流。這允許在同一模擬中不同氣溶膠作用於不同形態對流上可能的研究。</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新細明體"/>
                <a:ea typeface="新細明體"/>
                <a:cs typeface="+mn-cs"/>
              </a:rPr>
              <a:t>探空</a:t>
            </a:r>
            <a:r>
              <a:rPr lang="en-US" altLang="zh-TW" sz="1200" kern="1200" dirty="0" smtClean="0">
                <a:solidFill>
                  <a:schemeClr val="tx1"/>
                </a:solidFill>
                <a:effectLst/>
                <a:latin typeface="新細明體"/>
                <a:ea typeface="新細明體"/>
                <a:cs typeface="+mn-cs"/>
              </a:rPr>
              <a:t>:</a:t>
            </a:r>
            <a:r>
              <a:rPr lang="zh-TW" altLang="en-US" sz="1200" kern="1200" dirty="0" smtClean="0">
                <a:solidFill>
                  <a:schemeClr val="tx1"/>
                </a:solidFill>
                <a:effectLst/>
                <a:latin typeface="+mn-lt"/>
                <a:ea typeface="+mn-ea"/>
                <a:cs typeface="+mn-cs"/>
              </a:rPr>
              <a:t>藉由調整地面混合比，修改</a:t>
            </a:r>
            <a:r>
              <a:rPr lang="en-US" altLang="zh-TW" sz="1200" kern="1200" dirty="0" smtClean="0">
                <a:solidFill>
                  <a:schemeClr val="tx1"/>
                </a:solidFill>
                <a:effectLst/>
                <a:latin typeface="+mn-lt"/>
                <a:ea typeface="+mn-ea"/>
                <a:cs typeface="+mn-cs"/>
              </a:rPr>
              <a:t>CAPE</a:t>
            </a:r>
            <a:r>
              <a:rPr lang="zh-TW" altLang="en-US" sz="1200" kern="1200" dirty="0" smtClean="0">
                <a:solidFill>
                  <a:schemeClr val="tx1"/>
                </a:solidFill>
                <a:effectLst/>
                <a:latin typeface="+mn-lt"/>
                <a:ea typeface="+mn-ea"/>
                <a:cs typeface="+mn-cs"/>
              </a:rPr>
              <a:t>大小；露點溫度高，環境潮溼</a:t>
            </a:r>
            <a:endParaRPr lang="en-US" altLang="zh-TW" sz="1200" kern="1200" dirty="0" smtClean="0">
              <a:solidFill>
                <a:schemeClr val="tx1"/>
              </a:solidFill>
              <a:effectLst/>
              <a:latin typeface="新細明體"/>
              <a:ea typeface="新細明體"/>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新細明體"/>
                <a:ea typeface="新細明體"/>
                <a:cs typeface="+mn-cs"/>
              </a:rPr>
              <a:t>風徑圖</a:t>
            </a:r>
            <a:r>
              <a:rPr lang="en-US" altLang="zh-TW" sz="1200" kern="1200" dirty="0" smtClean="0">
                <a:solidFill>
                  <a:schemeClr val="tx1"/>
                </a:solidFill>
                <a:effectLst/>
                <a:latin typeface="+mn-lt"/>
                <a:ea typeface="+mn-ea"/>
                <a:cs typeface="+mn-cs"/>
              </a:rPr>
              <a:t>:0km~5km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U=Us </a:t>
            </a:r>
            <a:r>
              <a:rPr lang="en-US" altLang="zh-TW" sz="1200" kern="1200" dirty="0" err="1" smtClean="0">
                <a:solidFill>
                  <a:schemeClr val="tx1"/>
                </a:solidFill>
                <a:effectLst/>
                <a:latin typeface="+mn-lt"/>
                <a:ea typeface="+mn-ea"/>
                <a:cs typeface="+mn-cs"/>
              </a:rPr>
              <a:t>tanh</a:t>
            </a:r>
            <a:r>
              <a:rPr lang="en-US" altLang="zh-TW" sz="1200" kern="1200" dirty="0" smtClean="0">
                <a:solidFill>
                  <a:schemeClr val="tx1"/>
                </a:solidFill>
                <a:effectLst/>
                <a:latin typeface="+mn-lt"/>
                <a:ea typeface="+mn-ea"/>
                <a:cs typeface="+mn-cs"/>
              </a:rPr>
              <a:t> z/</a:t>
            </a:r>
            <a:r>
              <a:rPr lang="en-US" altLang="zh-TW" sz="1200" kern="1200" dirty="0" err="1" smtClean="0">
                <a:solidFill>
                  <a:schemeClr val="tx1"/>
                </a:solidFill>
                <a:effectLst/>
                <a:latin typeface="+mn-lt"/>
                <a:ea typeface="+mn-ea"/>
                <a:cs typeface="+mn-cs"/>
              </a:rPr>
              <a:t>zs</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5</a:t>
            </a:fld>
            <a:endParaRPr lang="zh-TW" altLang="en-US"/>
          </a:p>
        </p:txBody>
      </p:sp>
    </p:spTree>
    <p:extLst>
      <p:ext uri="{BB962C8B-B14F-4D97-AF65-F5344CB8AC3E}">
        <p14:creationId xmlns:p14="http://schemas.microsoft.com/office/powerpoint/2010/main" val="282488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氣溶膠數量逐步以兩倍的方式增加。初始氣溶膠的剖面，</a:t>
            </a:r>
            <a:r>
              <a:rPr lang="en-US" altLang="zh-TW" sz="1200" kern="1200" dirty="0" smtClean="0">
                <a:solidFill>
                  <a:schemeClr val="tx1"/>
                </a:solidFill>
                <a:effectLst/>
                <a:latin typeface="+mn-lt"/>
                <a:ea typeface="+mn-ea"/>
                <a:cs typeface="+mn-cs"/>
              </a:rPr>
              <a:t>CCN</a:t>
            </a:r>
            <a:r>
              <a:rPr lang="zh-TW" altLang="zh-TW" sz="1200" kern="1200" dirty="0" smtClean="0">
                <a:solidFill>
                  <a:schemeClr val="tx1"/>
                </a:solidFill>
                <a:effectLst/>
                <a:latin typeface="+mn-lt"/>
                <a:ea typeface="+mn-ea"/>
                <a:cs typeface="+mn-cs"/>
              </a:rPr>
              <a:t>最大值</a:t>
            </a:r>
            <a:r>
              <a:rPr lang="en-US" altLang="zh-TW" sz="1200" kern="1200" dirty="0" smtClean="0">
                <a:solidFill>
                  <a:schemeClr val="tx1"/>
                </a:solidFill>
                <a:effectLst/>
                <a:latin typeface="+mn-lt"/>
                <a:ea typeface="+mn-ea"/>
                <a:cs typeface="+mn-cs"/>
              </a:rPr>
              <a:t>N</a:t>
            </a:r>
            <a:r>
              <a:rPr lang="zh-TW" altLang="zh-TW" sz="1200" kern="1200" dirty="0" smtClean="0">
                <a:solidFill>
                  <a:schemeClr val="tx1"/>
                </a:solidFill>
                <a:effectLst/>
                <a:latin typeface="+mn-lt"/>
                <a:ea typeface="+mn-ea"/>
                <a:cs typeface="+mn-cs"/>
              </a:rPr>
              <a:t>位在地表，以線性遞減的方式上升至約</a:t>
            </a:r>
            <a:r>
              <a:rPr lang="en-US" altLang="zh-TW" sz="1200" kern="1200" dirty="0" smtClean="0">
                <a:solidFill>
                  <a:schemeClr val="tx1"/>
                </a:solidFill>
                <a:effectLst/>
                <a:latin typeface="+mn-lt"/>
                <a:ea typeface="+mn-ea"/>
                <a:cs typeface="+mn-cs"/>
              </a:rPr>
              <a:t>4km</a:t>
            </a:r>
            <a:r>
              <a:rPr lang="zh-TW" altLang="zh-TW" sz="1200" kern="1200" dirty="0" smtClean="0">
                <a:solidFill>
                  <a:schemeClr val="tx1"/>
                </a:solidFill>
                <a:effectLst/>
                <a:latin typeface="+mn-lt"/>
                <a:ea typeface="+mn-ea"/>
                <a:cs typeface="+mn-cs"/>
              </a:rPr>
              <a:t>，之後以</a:t>
            </a:r>
            <a:r>
              <a:rPr lang="en-US" altLang="zh-TW" sz="1200" kern="1200" dirty="0" smtClean="0">
                <a:solidFill>
                  <a:schemeClr val="tx1"/>
                </a:solidFill>
                <a:effectLst/>
                <a:latin typeface="+mn-lt"/>
                <a:ea typeface="+mn-ea"/>
                <a:cs typeface="+mn-cs"/>
              </a:rPr>
              <a:t>100cm^-3</a:t>
            </a:r>
            <a:r>
              <a:rPr lang="zh-TW" altLang="zh-TW" sz="1200" kern="1200" dirty="0" smtClean="0">
                <a:solidFill>
                  <a:schemeClr val="tx1"/>
                </a:solidFill>
                <a:effectLst/>
                <a:latin typeface="+mn-lt"/>
                <a:ea typeface="+mn-ea"/>
                <a:cs typeface="+mn-cs"/>
              </a:rPr>
              <a:t>的值維持恆定。選用七個初始地表</a:t>
            </a:r>
            <a:r>
              <a:rPr lang="en-US" altLang="zh-TW" sz="1200" kern="1200" dirty="0" smtClean="0">
                <a:solidFill>
                  <a:schemeClr val="tx1"/>
                </a:solidFill>
                <a:effectLst/>
                <a:latin typeface="+mn-lt"/>
                <a:ea typeface="+mn-ea"/>
                <a:cs typeface="+mn-cs"/>
              </a:rPr>
              <a:t>CCN</a:t>
            </a:r>
            <a:r>
              <a:rPr lang="zh-TW" altLang="zh-TW" sz="1200" kern="1200" dirty="0" smtClean="0">
                <a:solidFill>
                  <a:schemeClr val="tx1"/>
                </a:solidFill>
                <a:effectLst/>
                <a:latin typeface="+mn-lt"/>
                <a:ea typeface="+mn-ea"/>
                <a:cs typeface="+mn-cs"/>
              </a:rPr>
              <a:t>濃度值，以一個相對初始值為</a:t>
            </a:r>
            <a:r>
              <a:rPr lang="en-US" altLang="zh-TW" sz="1200" kern="1200" dirty="0" smtClean="0">
                <a:solidFill>
                  <a:schemeClr val="tx1"/>
                </a:solidFill>
                <a:effectLst/>
                <a:latin typeface="+mn-lt"/>
                <a:ea typeface="+mn-ea"/>
                <a:cs typeface="+mn-cs"/>
              </a:rPr>
              <a:t>100cm^-3</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並以每個模擬</a:t>
            </a:r>
            <a:r>
              <a:rPr lang="zh-TW" altLang="en-US" sz="1200" kern="1200" dirty="0" smtClean="0">
                <a:solidFill>
                  <a:schemeClr val="tx1"/>
                </a:solidFill>
                <a:effectLst/>
                <a:latin typeface="+mn-lt"/>
                <a:ea typeface="+mn-ea"/>
                <a:cs typeface="+mn-cs"/>
              </a:rPr>
              <a:t>兩</a:t>
            </a:r>
            <a:r>
              <a:rPr lang="zh-TW" altLang="zh-TW" sz="1200" kern="1200" dirty="0" smtClean="0">
                <a:solidFill>
                  <a:schemeClr val="tx1"/>
                </a:solidFill>
                <a:effectLst/>
                <a:latin typeface="+mn-lt"/>
                <a:ea typeface="+mn-ea"/>
                <a:cs typeface="+mn-cs"/>
              </a:rPr>
              <a:t>倍增加至</a:t>
            </a:r>
            <a:r>
              <a:rPr lang="en-US" altLang="zh-TW" sz="1200" kern="1200" dirty="0" smtClean="0">
                <a:solidFill>
                  <a:schemeClr val="tx1"/>
                </a:solidFill>
                <a:effectLst/>
                <a:latin typeface="+mn-lt"/>
                <a:ea typeface="+mn-ea"/>
                <a:cs typeface="+mn-cs"/>
              </a:rPr>
              <a:t>6400cm^-3</a:t>
            </a:r>
            <a:r>
              <a:rPr lang="zh-TW" altLang="zh-TW" sz="1200" kern="1200" dirty="0" smtClean="0">
                <a:solidFill>
                  <a:schemeClr val="tx1"/>
                </a:solidFill>
                <a:effectLst/>
                <a:latin typeface="+mn-lt"/>
                <a:ea typeface="+mn-ea"/>
                <a:cs typeface="+mn-cs"/>
              </a:rPr>
              <a:t>。七個氣溶膠剖面擁有相同的垂直分佈形態但有不同的</a:t>
            </a:r>
            <a:r>
              <a:rPr lang="zh-TW" altLang="en-US" sz="1200" kern="1200" dirty="0" smtClean="0">
                <a:solidFill>
                  <a:schemeClr val="tx1"/>
                </a:solidFill>
                <a:effectLst/>
                <a:latin typeface="+mn-lt"/>
                <a:ea typeface="+mn-ea"/>
                <a:cs typeface="+mn-cs"/>
              </a:rPr>
              <a:t>最大值</a:t>
            </a:r>
            <a:r>
              <a:rPr lang="en-US" altLang="zh-TW" sz="1200" kern="1200" dirty="0" smtClean="0">
                <a:solidFill>
                  <a:schemeClr val="tx1"/>
                </a:solidFill>
                <a:effectLst/>
                <a:latin typeface="+mn-lt"/>
                <a:ea typeface="+mn-ea"/>
                <a:cs typeface="+mn-cs"/>
              </a:rPr>
              <a:t>N</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Table 2</a:t>
            </a:r>
            <a:r>
              <a:rPr lang="zh-TW" altLang="zh-TW" sz="1200" kern="1200" dirty="0" smtClean="0">
                <a:solidFill>
                  <a:schemeClr val="tx1"/>
                </a:solidFill>
                <a:effectLst/>
                <a:latin typeface="+mn-lt"/>
                <a:ea typeface="+mn-ea"/>
                <a:cs typeface="+mn-cs"/>
              </a:rPr>
              <a:t>，結合了氣溶膠濃度以及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值的分組，使用於本研究中。個別的模式模擬中</a:t>
            </a:r>
            <a:r>
              <a:rPr lang="en-US" altLang="zh-TW" sz="1200" kern="1200" dirty="0" smtClean="0">
                <a:solidFill>
                  <a:schemeClr val="tx1"/>
                </a:solidFill>
                <a:effectLst/>
                <a:latin typeface="+mn-lt"/>
                <a:ea typeface="+mn-ea"/>
                <a:cs typeface="+mn-cs"/>
              </a:rPr>
              <a:t>A-F</a:t>
            </a:r>
            <a:r>
              <a:rPr lang="zh-TW" altLang="zh-TW" sz="1200" kern="1200" dirty="0" smtClean="0">
                <a:solidFill>
                  <a:schemeClr val="tx1"/>
                </a:solidFill>
                <a:effectLst/>
                <a:latin typeface="+mn-lt"/>
                <a:ea typeface="+mn-ea"/>
                <a:cs typeface="+mn-cs"/>
              </a:rPr>
              <a:t>代表初始環境的</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值。改變了</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值及氣膠濃度，檢驗其對於發展風暴特徵的相對貢獻。</a:t>
            </a:r>
          </a:p>
          <a:p>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6</a:t>
            </a:fld>
            <a:endParaRPr lang="zh-TW" altLang="en-US"/>
          </a:p>
        </p:txBody>
      </p:sp>
    </p:spTree>
    <p:extLst>
      <p:ext uri="{BB962C8B-B14F-4D97-AF65-F5344CB8AC3E}">
        <p14:creationId xmlns:p14="http://schemas.microsoft.com/office/powerpoint/2010/main" val="292296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冷池定義使用</a:t>
            </a:r>
            <a:r>
              <a:rPr lang="en-US" altLang="zh-TW" sz="1200" kern="1200" dirty="0" smtClean="0">
                <a:solidFill>
                  <a:schemeClr val="tx1"/>
                </a:solidFill>
                <a:effectLst/>
                <a:latin typeface="+mn-lt"/>
                <a:ea typeface="+mn-ea"/>
                <a:cs typeface="+mn-cs"/>
              </a:rPr>
              <a:t>Tompkins (2001)</a:t>
            </a:r>
            <a:r>
              <a:rPr lang="zh-TW" altLang="zh-TW" sz="1200" kern="1200" dirty="0" smtClean="0">
                <a:solidFill>
                  <a:schemeClr val="tx1"/>
                </a:solidFill>
                <a:effectLst/>
                <a:latin typeface="+mn-lt"/>
                <a:ea typeface="+mn-ea"/>
                <a:cs typeface="+mn-cs"/>
              </a:rPr>
              <a:t>。這包含了冷池及環境浮力差異的計算，以及選用一個門檻值</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本案例中，門檻值選用</a:t>
            </a:r>
            <a:r>
              <a:rPr lang="en-US" altLang="zh-TW" sz="1200" kern="1200" dirty="0" smtClean="0">
                <a:solidFill>
                  <a:schemeClr val="tx1"/>
                </a:solidFill>
                <a:effectLst/>
                <a:latin typeface="+mn-lt"/>
                <a:ea typeface="+mn-ea"/>
                <a:cs typeface="+mn-cs"/>
              </a:rPr>
              <a:t>-0.05m^2/s)</a:t>
            </a:r>
            <a:r>
              <a:rPr lang="zh-TW" altLang="zh-TW" sz="1200" kern="1200" dirty="0" smtClean="0">
                <a:solidFill>
                  <a:schemeClr val="tx1"/>
                </a:solidFill>
                <a:effectLst/>
                <a:latin typeface="+mn-lt"/>
                <a:ea typeface="+mn-ea"/>
                <a:cs typeface="+mn-cs"/>
              </a:rPr>
              <a:t>使得這些點的浮力較環境小的多，方便計算冷池。</a:t>
            </a:r>
            <a:endParaRPr lang="en-US" altLang="zh-TW" sz="1200" kern="1200" dirty="0" smtClean="0">
              <a:solidFill>
                <a:schemeClr val="tx1"/>
              </a:solidFill>
              <a:effectLst/>
              <a:latin typeface="+mn-lt"/>
              <a:ea typeface="+mn-ea"/>
              <a:cs typeface="+mn-cs"/>
            </a:endParaRPr>
          </a:p>
          <a:p>
            <a:endParaRPr lang="en-US" altLang="zh-TW" dirty="0" smtClean="0"/>
          </a:p>
          <a:p>
            <a:r>
              <a:rPr lang="zh-TW" altLang="zh-TW" sz="1200" kern="1200" dirty="0" smtClean="0">
                <a:solidFill>
                  <a:schemeClr val="tx1"/>
                </a:solidFill>
                <a:effectLst/>
                <a:latin typeface="+mn-lt"/>
                <a:ea typeface="+mn-ea"/>
                <a:cs typeface="+mn-cs"/>
              </a:rPr>
              <a:t>暖胞的採用使得模式開始迅速引發一個對流上升。接近</a:t>
            </a:r>
            <a:r>
              <a:rPr lang="en-US" altLang="zh-TW" sz="1200" kern="1200" dirty="0" smtClean="0">
                <a:solidFill>
                  <a:schemeClr val="tx1"/>
                </a:solidFill>
                <a:effectLst/>
                <a:latin typeface="+mn-lt"/>
                <a:ea typeface="+mn-ea"/>
                <a:cs typeface="+mn-cs"/>
              </a:rPr>
              <a:t>1h</a:t>
            </a:r>
            <a:r>
              <a:rPr lang="zh-TW" altLang="zh-TW" sz="1200" kern="1200" dirty="0" smtClean="0">
                <a:solidFill>
                  <a:schemeClr val="tx1"/>
                </a:solidFill>
                <a:effectLst/>
                <a:latin typeface="+mn-lt"/>
                <a:ea typeface="+mn-ea"/>
                <a:cs typeface="+mn-cs"/>
              </a:rPr>
              <a:t>至模擬降水的發展，同時風暴分裂為兩個上升氣流。右移者為長生命期的風暴，持續了整個模式模擬，在最後幾個時間移出了模式</a:t>
            </a:r>
            <a:r>
              <a:rPr lang="en-US" altLang="zh-TW" sz="1200" kern="1200" dirty="0" smtClean="0">
                <a:solidFill>
                  <a:schemeClr val="tx1"/>
                </a:solidFill>
                <a:effectLst/>
                <a:latin typeface="+mn-lt"/>
                <a:ea typeface="+mn-ea"/>
                <a:cs typeface="+mn-cs"/>
              </a:rPr>
              <a:t>domain</a:t>
            </a:r>
            <a:r>
              <a:rPr lang="zh-TW" altLang="zh-TW" sz="1200" kern="1200" dirty="0" smtClean="0">
                <a:solidFill>
                  <a:schemeClr val="tx1"/>
                </a:solidFill>
                <a:effectLst/>
                <a:latin typeface="+mn-lt"/>
                <a:ea typeface="+mn-ea"/>
                <a:cs typeface="+mn-cs"/>
              </a:rPr>
              <a:t>。大多時期，右移者停留在獨立狀態，雖然有一些沿著冷池邊界發生的二次對流。左移者自原始風暴分離後存在著個別的風暴，但它擁有相當廣泛的多胞對流，初始沿著冷池對流邊界。</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補充</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左移通常移速較快但較弱，少數會生成順時針旋轉的超級胞；右移則較慢但較有組織</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介紹冷池定義</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7</a:t>
            </a:fld>
            <a:endParaRPr lang="zh-TW" altLang="en-US"/>
          </a:p>
        </p:txBody>
      </p:sp>
    </p:spTree>
    <p:extLst>
      <p:ext uri="{BB962C8B-B14F-4D97-AF65-F5344CB8AC3E}">
        <p14:creationId xmlns:p14="http://schemas.microsoft.com/office/powerpoint/2010/main" val="242596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較高</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a:t>
            </a:r>
            <a:r>
              <a:rPr lang="en-US" altLang="zh-TW" sz="1200" kern="1200" dirty="0" smtClean="0">
                <a:solidFill>
                  <a:schemeClr val="tx1"/>
                </a:solidFill>
                <a:effectLst/>
                <a:latin typeface="+mn-lt"/>
                <a:ea typeface="+mn-ea"/>
                <a:cs typeface="+mn-cs"/>
              </a:rPr>
              <a:t>(F-100</a:t>
            </a:r>
            <a:r>
              <a:rPr lang="zh-TW" altLang="zh-TW" sz="1200" kern="1200" dirty="0" smtClean="0">
                <a:solidFill>
                  <a:schemeClr val="tx1"/>
                </a:solidFill>
                <a:effectLst/>
                <a:latin typeface="+mn-lt"/>
                <a:ea typeface="+mn-ea"/>
                <a:cs typeface="+mn-cs"/>
              </a:rPr>
              <a:t>及</a:t>
            </a:r>
            <a:r>
              <a:rPr lang="en-US" altLang="zh-TW" sz="1200" kern="1200" dirty="0" smtClean="0">
                <a:solidFill>
                  <a:schemeClr val="tx1"/>
                </a:solidFill>
                <a:effectLst/>
                <a:latin typeface="+mn-lt"/>
                <a:ea typeface="+mn-ea"/>
                <a:cs typeface="+mn-cs"/>
              </a:rPr>
              <a:t>F-6400)</a:t>
            </a:r>
            <a:r>
              <a:rPr lang="zh-TW" altLang="zh-TW" sz="1200" kern="1200" dirty="0" smtClean="0">
                <a:solidFill>
                  <a:schemeClr val="tx1"/>
                </a:solidFill>
                <a:effectLst/>
                <a:latin typeface="+mn-lt"/>
                <a:ea typeface="+mn-ea"/>
                <a:cs typeface="+mn-cs"/>
              </a:rPr>
              <a:t>擁有較廣泛的對流以及較大的累積降水。這個差異尤其在左移風暴由冷池引發的二次對流上特別明顯。當觀察不同的初始氣溶膠組別上，風暴的對流發展以及相關的地表降水在污染的組別是有明顯的延遲現象。</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在模擬</a:t>
            </a:r>
            <a:r>
              <a:rPr lang="en-US" altLang="zh-TW" sz="1200" kern="1200" dirty="0" smtClean="0">
                <a:solidFill>
                  <a:schemeClr val="tx1"/>
                </a:solidFill>
                <a:effectLst/>
                <a:latin typeface="+mn-lt"/>
                <a:ea typeface="+mn-ea"/>
                <a:cs typeface="+mn-cs"/>
              </a:rPr>
              <a:t>A-6400(</a:t>
            </a:r>
            <a:r>
              <a:rPr lang="zh-TW" altLang="zh-TW" sz="1200" kern="1200" dirty="0" smtClean="0">
                <a:solidFill>
                  <a:schemeClr val="tx1"/>
                </a:solidFill>
                <a:effectLst/>
                <a:latin typeface="+mn-lt"/>
                <a:ea typeface="+mn-ea"/>
                <a:cs typeface="+mn-cs"/>
              </a:rPr>
              <a:t>最低</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以及最高氣溶膠濃度</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，左移風暴幾乎沒有發展，然而，在</a:t>
            </a:r>
            <a:r>
              <a:rPr lang="en-US" altLang="zh-TW" sz="1200" kern="1200" dirty="0" smtClean="0">
                <a:solidFill>
                  <a:schemeClr val="tx1"/>
                </a:solidFill>
                <a:effectLst/>
                <a:latin typeface="+mn-lt"/>
                <a:ea typeface="+mn-ea"/>
                <a:cs typeface="+mn-cs"/>
              </a:rPr>
              <a:t>A-100</a:t>
            </a:r>
            <a:r>
              <a:rPr lang="zh-TW" altLang="zh-TW" sz="1200" kern="1200" dirty="0" smtClean="0">
                <a:solidFill>
                  <a:schemeClr val="tx1"/>
                </a:solidFill>
                <a:effectLst/>
                <a:latin typeface="+mn-lt"/>
                <a:ea typeface="+mn-ea"/>
                <a:cs typeface="+mn-cs"/>
              </a:rPr>
              <a:t>模擬中，在此模擬中左移風暴產生顯著的降水。有趣的是，可以注意到由於氣溶膠濃度改變在低</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組當中造成更顯著的變化。</a:t>
            </a:r>
          </a:p>
          <a:p>
            <a:endParaRPr lang="en-US" altLang="zh-TW" dirty="0" smtClean="0"/>
          </a:p>
          <a:p>
            <a:r>
              <a:rPr lang="zh-TW" altLang="en-US" dirty="0" smtClean="0"/>
              <a:t>補充</a:t>
            </a:r>
            <a:r>
              <a:rPr lang="en-US" altLang="zh-TW" dirty="0" smtClean="0"/>
              <a:t>:</a:t>
            </a:r>
            <a:r>
              <a:rPr lang="zh-TW" altLang="en-US" dirty="0" smtClean="0"/>
              <a:t>二次對流，是由於冷池中空氣和周圍環境場空氣的差異，低層垂直氣壓梯度力使氣流向上舉升，隨後再因潛熱釋放增溫的浮力所造成。</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8</a:t>
            </a:fld>
            <a:endParaRPr lang="zh-TW" altLang="en-US"/>
          </a:p>
        </p:txBody>
      </p:sp>
    </p:spTree>
    <p:extLst>
      <p:ext uri="{BB962C8B-B14F-4D97-AF65-F5344CB8AC3E}">
        <p14:creationId xmlns:p14="http://schemas.microsoft.com/office/powerpoint/2010/main" val="39296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圖</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顯示個別的第一間接效應。經由第一間接效應預測，模擬中高初始氣膠濃度者產生的雲中含有較多數量且較少的雲滴。部份的差異可能由初始</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造成，因為改變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值將會轉換成不同的雲的特性譬如垂直速度，會影響氣膠如同</a:t>
            </a:r>
            <a:r>
              <a:rPr lang="en-US" altLang="zh-TW" sz="1200" kern="1200" dirty="0" smtClean="0">
                <a:solidFill>
                  <a:schemeClr val="tx1"/>
                </a:solidFill>
                <a:effectLst/>
                <a:latin typeface="+mn-lt"/>
                <a:ea typeface="+mn-ea"/>
                <a:cs typeface="+mn-cs"/>
              </a:rPr>
              <a:t>CCN</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在模擬的氣膠範圍內</a:t>
            </a:r>
            <a:r>
              <a:rPr lang="en-US" altLang="zh-TW" sz="1200" kern="1200" dirty="0" smtClean="0">
                <a:solidFill>
                  <a:schemeClr val="tx1"/>
                </a:solidFill>
                <a:effectLst/>
                <a:latin typeface="+mn-lt"/>
                <a:ea typeface="+mn-ea"/>
                <a:cs typeface="+mn-cs"/>
              </a:rPr>
              <a:t>(100~6400cm^-3)</a:t>
            </a:r>
            <a:r>
              <a:rPr lang="zh-TW" altLang="zh-TW" sz="1200" kern="1200" dirty="0" smtClean="0">
                <a:solidFill>
                  <a:schemeClr val="tx1"/>
                </a:solidFill>
                <a:effectLst/>
                <a:latin typeface="+mn-lt"/>
                <a:ea typeface="+mn-ea"/>
                <a:cs typeface="+mn-cs"/>
              </a:rPr>
              <a:t>，改變氣溶膠濃度造成雲滴數量增加</a:t>
            </a:r>
            <a:r>
              <a:rPr lang="en-US" altLang="zh-TW" sz="1200" kern="1200" dirty="0" smtClean="0">
                <a:solidFill>
                  <a:schemeClr val="tx1"/>
                </a:solidFill>
                <a:effectLst/>
                <a:latin typeface="+mn-lt"/>
                <a:ea typeface="+mn-ea"/>
                <a:cs typeface="+mn-cs"/>
              </a:rPr>
              <a:t>500%-600%</a:t>
            </a:r>
            <a:r>
              <a:rPr lang="zh-TW" altLang="zh-TW" sz="1200" kern="1200" dirty="0" smtClean="0">
                <a:solidFill>
                  <a:schemeClr val="tx1"/>
                </a:solidFill>
                <a:effectLst/>
                <a:latin typeface="+mn-lt"/>
                <a:ea typeface="+mn-ea"/>
                <a:cs typeface="+mn-cs"/>
              </a:rPr>
              <a:t>以及減少大約</a:t>
            </a:r>
            <a:r>
              <a:rPr lang="en-US" altLang="zh-TW" sz="1200" kern="1200" dirty="0" smtClean="0">
                <a:solidFill>
                  <a:schemeClr val="tx1"/>
                </a:solidFill>
                <a:effectLst/>
                <a:latin typeface="+mn-lt"/>
                <a:ea typeface="+mn-ea"/>
                <a:cs typeface="+mn-cs"/>
              </a:rPr>
              <a:t>40%(25-&gt;15)</a:t>
            </a:r>
            <a:r>
              <a:rPr lang="zh-TW" altLang="zh-TW" sz="1200" kern="1200" dirty="0" smtClean="0">
                <a:solidFill>
                  <a:schemeClr val="tx1"/>
                </a:solidFill>
                <a:effectLst/>
                <a:latin typeface="+mn-lt"/>
                <a:ea typeface="+mn-ea"/>
                <a:cs typeface="+mn-cs"/>
              </a:rPr>
              <a:t>的平均雲滴直徑。改變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a:t>
            </a:r>
            <a:r>
              <a:rPr lang="en-US" altLang="zh-TW" sz="1200" kern="1200" dirty="0" smtClean="0">
                <a:solidFill>
                  <a:schemeClr val="tx1"/>
                </a:solidFill>
                <a:effectLst/>
                <a:latin typeface="+mn-lt"/>
                <a:ea typeface="+mn-ea"/>
                <a:cs typeface="+mn-cs"/>
              </a:rPr>
              <a:t>575%(A-&gt;F)</a:t>
            </a:r>
            <a:r>
              <a:rPr lang="zh-TW" altLang="zh-TW" sz="1200" kern="1200" dirty="0" smtClean="0">
                <a:solidFill>
                  <a:schemeClr val="tx1"/>
                </a:solidFill>
                <a:effectLst/>
                <a:latin typeface="+mn-lt"/>
                <a:ea typeface="+mn-ea"/>
                <a:cs typeface="+mn-cs"/>
              </a:rPr>
              <a:t>會造成</a:t>
            </a:r>
            <a:r>
              <a:rPr lang="en-US" altLang="zh-TW" sz="1200" kern="1200" dirty="0" smtClean="0">
                <a:solidFill>
                  <a:schemeClr val="tx1"/>
                </a:solidFill>
                <a:effectLst/>
                <a:latin typeface="+mn-lt"/>
                <a:ea typeface="+mn-ea"/>
                <a:cs typeface="+mn-cs"/>
              </a:rPr>
              <a:t>30%(450-&gt;600)</a:t>
            </a:r>
            <a:r>
              <a:rPr lang="zh-TW" altLang="zh-TW" sz="1200" kern="1200" dirty="0" smtClean="0">
                <a:solidFill>
                  <a:schemeClr val="tx1"/>
                </a:solidFill>
                <a:effectLst/>
                <a:latin typeface="+mn-lt"/>
                <a:ea typeface="+mn-ea"/>
                <a:cs typeface="+mn-cs"/>
              </a:rPr>
              <a:t>的變化。比較相較於改變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類似的變化程度，氣溶膠濃度從</a:t>
            </a:r>
            <a:r>
              <a:rPr lang="en-US" altLang="zh-TW" sz="1200" kern="1200" dirty="0" smtClean="0">
                <a:solidFill>
                  <a:schemeClr val="tx1"/>
                </a:solidFill>
                <a:effectLst/>
                <a:latin typeface="+mn-lt"/>
                <a:ea typeface="+mn-ea"/>
                <a:cs typeface="+mn-cs"/>
              </a:rPr>
              <a:t>400~1600cm^-3(</a:t>
            </a:r>
            <a:r>
              <a:rPr lang="zh-TW" altLang="zh-TW" sz="1200" kern="1200" dirty="0" smtClean="0">
                <a:solidFill>
                  <a:schemeClr val="tx1"/>
                </a:solidFill>
                <a:effectLst/>
                <a:latin typeface="+mn-lt"/>
                <a:ea typeface="+mn-ea"/>
                <a:cs typeface="+mn-cs"/>
              </a:rPr>
              <a:t>改變了</a:t>
            </a:r>
            <a:r>
              <a:rPr lang="en-US" altLang="zh-TW" sz="1200" kern="1200" dirty="0" smtClean="0">
                <a:solidFill>
                  <a:schemeClr val="tx1"/>
                </a:solidFill>
                <a:effectLst/>
                <a:latin typeface="+mn-lt"/>
                <a:ea typeface="+mn-ea"/>
                <a:cs typeface="+mn-cs"/>
              </a:rPr>
              <a:t>400%)</a:t>
            </a:r>
            <a:r>
              <a:rPr lang="zh-TW" altLang="zh-TW" sz="1200" kern="1200" dirty="0" smtClean="0">
                <a:solidFill>
                  <a:schemeClr val="tx1"/>
                </a:solidFill>
                <a:effectLst/>
                <a:latin typeface="+mn-lt"/>
                <a:ea typeface="+mn-ea"/>
                <a:cs typeface="+mn-cs"/>
              </a:rPr>
              <a:t>，造成雲滴數量濃度增加了</a:t>
            </a:r>
            <a:r>
              <a:rPr lang="en-US" altLang="zh-TW" sz="1200" kern="1200" dirty="0" smtClean="0">
                <a:solidFill>
                  <a:schemeClr val="tx1"/>
                </a:solidFill>
                <a:effectLst/>
                <a:latin typeface="+mn-lt"/>
                <a:ea typeface="+mn-ea"/>
                <a:cs typeface="+mn-cs"/>
              </a:rPr>
              <a:t>300%(60-&gt;180)</a:t>
            </a:r>
            <a:r>
              <a:rPr lang="zh-TW" altLang="zh-TW" sz="1200" kern="1200" dirty="0" smtClean="0">
                <a:solidFill>
                  <a:schemeClr val="tx1"/>
                </a:solidFill>
                <a:effectLst/>
                <a:latin typeface="+mn-lt"/>
                <a:ea typeface="+mn-ea"/>
                <a:cs typeface="+mn-cs"/>
              </a:rPr>
              <a:t>並約略減少了</a:t>
            </a:r>
            <a:r>
              <a:rPr lang="en-US" altLang="zh-TW" sz="1200" kern="1200" dirty="0" smtClean="0">
                <a:solidFill>
                  <a:schemeClr val="tx1"/>
                </a:solidFill>
                <a:effectLst/>
                <a:latin typeface="+mn-lt"/>
                <a:ea typeface="+mn-ea"/>
                <a:cs typeface="+mn-cs"/>
              </a:rPr>
              <a:t>25%(25-&gt;18)</a:t>
            </a:r>
            <a:r>
              <a:rPr lang="zh-TW" altLang="zh-TW" sz="1200" kern="1200" dirty="0" smtClean="0">
                <a:solidFill>
                  <a:schemeClr val="tx1"/>
                </a:solidFill>
                <a:effectLst/>
                <a:latin typeface="+mn-lt"/>
                <a:ea typeface="+mn-ea"/>
                <a:cs typeface="+mn-cs"/>
              </a:rPr>
              <a:t>的平均雲滴直徑。</a:t>
            </a:r>
          </a:p>
          <a:p>
            <a:endParaRPr lang="en-US" altLang="zh-TW" dirty="0" smtClean="0"/>
          </a:p>
          <a:p>
            <a:r>
              <a:rPr lang="zh-TW" altLang="en-US" dirty="0" smtClean="0"/>
              <a:t>左</a:t>
            </a:r>
            <a:r>
              <a:rPr lang="en-US" altLang="zh-TW" dirty="0" smtClean="0"/>
              <a:t>:</a:t>
            </a:r>
            <a:r>
              <a:rPr lang="zh-TW" altLang="en-US" dirty="0" smtClean="0"/>
              <a:t>氣溶膠濃度提高，使得單位空氣塊體積內形成的雲滴數量較多；提高</a:t>
            </a:r>
            <a:r>
              <a:rPr lang="en-US" altLang="zh-TW" dirty="0" smtClean="0"/>
              <a:t>CAPE</a:t>
            </a:r>
            <a:r>
              <a:rPr lang="zh-TW" altLang="en-US" dirty="0" smtClean="0"/>
              <a:t>，垂直速度增加，形成雲滴數量較多</a:t>
            </a:r>
            <a:endParaRPr lang="en-US" altLang="zh-TW" dirty="0" smtClean="0"/>
          </a:p>
          <a:p>
            <a:r>
              <a:rPr lang="zh-TW" altLang="en-US" dirty="0" smtClean="0"/>
              <a:t>右</a:t>
            </a:r>
            <a:r>
              <a:rPr lang="en-US" altLang="zh-TW" dirty="0" smtClean="0"/>
              <a:t>:</a:t>
            </a:r>
            <a:r>
              <a:rPr lang="zh-TW" altLang="en-US" dirty="0" smtClean="0"/>
              <a:t>因氣溶膠濃度提高，每個凝結核分配到的水氣量減少，因此雲滴直徑較小</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9</a:t>
            </a:fld>
            <a:endParaRPr lang="zh-TW" altLang="en-US"/>
          </a:p>
        </p:txBody>
      </p:sp>
    </p:spTree>
    <p:extLst>
      <p:ext uri="{BB962C8B-B14F-4D97-AF65-F5344CB8AC3E}">
        <p14:creationId xmlns:p14="http://schemas.microsoft.com/office/powerpoint/2010/main" val="3969757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經由氣溶膠第二間接效應描述，在污染雲中數量大的小雲滴會抑制降水。</a:t>
            </a:r>
            <a:r>
              <a:rPr lang="en-US" altLang="zh-TW" dirty="0" smtClean="0"/>
              <a:t/>
            </a:r>
            <a:br>
              <a:rPr lang="en-US" altLang="zh-TW" dirty="0" smtClean="0"/>
            </a:br>
            <a:r>
              <a:rPr lang="zh-TW" altLang="en-US" dirty="0" smtClean="0"/>
              <a:t>總降水體積與氣膠濃度及</a:t>
            </a:r>
            <a:r>
              <a:rPr lang="en-US" altLang="zh-TW" dirty="0" smtClean="0"/>
              <a:t>CAPE</a:t>
            </a:r>
            <a:r>
              <a:rPr lang="zh-TW" altLang="en-US" dirty="0" smtClean="0"/>
              <a:t>之關係</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圖</a:t>
            </a:r>
            <a:r>
              <a:rPr lang="en-US" altLang="zh-TW" sz="1200" kern="1200" dirty="0" smtClean="0">
                <a:solidFill>
                  <a:schemeClr val="tx1"/>
                </a:solidFill>
                <a:effectLst/>
                <a:latin typeface="+mn-lt"/>
                <a:ea typeface="+mn-ea"/>
                <a:cs typeface="+mn-cs"/>
              </a:rPr>
              <a:t>6</a:t>
            </a:r>
            <a:r>
              <a:rPr lang="zh-TW" altLang="zh-TW" sz="1200" kern="1200" dirty="0" smtClean="0">
                <a:solidFill>
                  <a:schemeClr val="tx1"/>
                </a:solidFill>
                <a:effectLst/>
                <a:latin typeface="+mn-lt"/>
                <a:ea typeface="+mn-ea"/>
                <a:cs typeface="+mn-cs"/>
              </a:rPr>
              <a:t>，可以將</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值看作地面降水含量的主要支配因素；最高</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的風暴相較於最低者產生兩倍的降水。然而，降水顯著的減少發生在污染最重的環境</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氣膠模擬範圍內，改變</a:t>
            </a:r>
            <a:r>
              <a:rPr lang="en-US" altLang="zh-TW" sz="1200" kern="1200" dirty="0" smtClean="0">
                <a:solidFill>
                  <a:schemeClr val="tx1"/>
                </a:solidFill>
                <a:effectLst/>
                <a:latin typeface="+mn-lt"/>
                <a:ea typeface="+mn-ea"/>
                <a:cs typeface="+mn-cs"/>
              </a:rPr>
              <a:t>30-40%(1.2*10^12-&gt;8*10^11)</a:t>
            </a:r>
            <a:r>
              <a:rPr lang="zh-TW" altLang="zh-TW" sz="1200" kern="1200" dirty="0" smtClean="0">
                <a:solidFill>
                  <a:schemeClr val="tx1"/>
                </a:solidFill>
                <a:effectLst/>
                <a:latin typeface="+mn-lt"/>
                <a:ea typeface="+mn-ea"/>
                <a:cs typeface="+mn-cs"/>
              </a:rPr>
              <a:t>，但在氣膠濃度改變</a:t>
            </a:r>
            <a:r>
              <a:rPr lang="en-US" altLang="zh-TW" sz="1200" kern="1200" dirty="0" smtClean="0">
                <a:solidFill>
                  <a:schemeClr val="tx1"/>
                </a:solidFill>
                <a:effectLst/>
                <a:latin typeface="+mn-lt"/>
                <a:ea typeface="+mn-ea"/>
                <a:cs typeface="+mn-cs"/>
              </a:rPr>
              <a:t>400%</a:t>
            </a:r>
            <a:r>
              <a:rPr lang="zh-TW" altLang="zh-TW" sz="1200" kern="1200" dirty="0" smtClean="0">
                <a:solidFill>
                  <a:schemeClr val="tx1"/>
                </a:solidFill>
                <a:effectLst/>
                <a:latin typeface="+mn-lt"/>
                <a:ea typeface="+mn-ea"/>
                <a:cs typeface="+mn-cs"/>
              </a:rPr>
              <a:t>的情況下，改變接近</a:t>
            </a:r>
            <a:r>
              <a:rPr lang="en-US" altLang="zh-TW" sz="1200" kern="1200" dirty="0" smtClean="0">
                <a:solidFill>
                  <a:schemeClr val="tx1"/>
                </a:solidFill>
                <a:effectLst/>
                <a:latin typeface="+mn-lt"/>
                <a:ea typeface="+mn-ea"/>
                <a:cs typeface="+mn-cs"/>
              </a:rPr>
              <a:t>15%(1.2*10^12-&gt;1.0*10^12))</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氣溶膠濃度提高，雨滴碰撞效率低，因此雨滴增長速度較慢，暖雨過程較為緩慢，地面降水量較少；提高</a:t>
            </a:r>
            <a:r>
              <a:rPr lang="en-US" altLang="zh-TW" sz="1200" kern="1200" dirty="0" smtClean="0">
                <a:solidFill>
                  <a:schemeClr val="tx1"/>
                </a:solidFill>
                <a:effectLst/>
                <a:latin typeface="+mn-lt"/>
                <a:ea typeface="+mn-ea"/>
                <a:cs typeface="+mn-cs"/>
              </a:rPr>
              <a:t>CAPE</a:t>
            </a:r>
            <a:r>
              <a:rPr lang="zh-TW" altLang="en-US" sz="1200" kern="1200" dirty="0" smtClean="0">
                <a:solidFill>
                  <a:schemeClr val="tx1"/>
                </a:solidFill>
                <a:effectLst/>
                <a:latin typeface="+mn-lt"/>
                <a:ea typeface="+mn-ea"/>
                <a:cs typeface="+mn-cs"/>
              </a:rPr>
              <a:t>，垂直運動增強，故凝結降水的效率增加，地面降水量明顯增多。</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10</a:t>
            </a:fld>
            <a:endParaRPr lang="zh-TW" altLang="en-US"/>
          </a:p>
        </p:txBody>
      </p:sp>
    </p:spTree>
    <p:extLst>
      <p:ext uri="{BB962C8B-B14F-4D97-AF65-F5344CB8AC3E}">
        <p14:creationId xmlns:p14="http://schemas.microsoft.com/office/powerpoint/2010/main" val="334581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圖</a:t>
            </a:r>
            <a:r>
              <a:rPr lang="en-US" altLang="zh-TW" sz="1200" kern="1200" dirty="0" smtClean="0">
                <a:solidFill>
                  <a:schemeClr val="tx1"/>
                </a:solidFill>
                <a:effectLst/>
                <a:latin typeface="+mn-lt"/>
                <a:ea typeface="+mn-ea"/>
                <a:cs typeface="+mn-cs"/>
              </a:rPr>
              <a:t>7</a:t>
            </a:r>
            <a:r>
              <a:rPr lang="zh-TW" altLang="zh-TW" sz="1200" kern="1200" dirty="0" smtClean="0">
                <a:solidFill>
                  <a:schemeClr val="tx1"/>
                </a:solidFill>
                <a:effectLst/>
                <a:latin typeface="+mn-lt"/>
                <a:ea typeface="+mn-ea"/>
                <a:cs typeface="+mn-cs"/>
              </a:rPr>
              <a:t>顯示雲水路徑，雲中面積內的時間空間平均。</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雲水路徑的增加佔氣溶膠模擬組別的</a:t>
            </a:r>
            <a:r>
              <a:rPr lang="en-US" altLang="zh-TW" sz="1200" kern="1200" dirty="0" smtClean="0">
                <a:solidFill>
                  <a:schemeClr val="tx1"/>
                </a:solidFill>
                <a:effectLst/>
                <a:latin typeface="+mn-lt"/>
                <a:ea typeface="+mn-ea"/>
                <a:cs typeface="+mn-cs"/>
              </a:rPr>
              <a:t>60%(480-&gt;780)</a:t>
            </a:r>
            <a:r>
              <a:rPr lang="zh-TW" altLang="zh-TW" sz="1200" kern="1200" dirty="0" smtClean="0">
                <a:solidFill>
                  <a:schemeClr val="tx1"/>
                </a:solidFill>
                <a:effectLst/>
                <a:latin typeface="+mn-lt"/>
                <a:ea typeface="+mn-ea"/>
                <a:cs typeface="+mn-cs"/>
              </a:rPr>
              <a:t>，顯著的較改變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改變</a:t>
            </a:r>
            <a:r>
              <a:rPr lang="en-US" altLang="zh-TW" sz="1200" kern="1200" dirty="0" smtClean="0">
                <a:solidFill>
                  <a:schemeClr val="tx1"/>
                </a:solidFill>
                <a:effectLst/>
                <a:latin typeface="+mn-lt"/>
                <a:ea typeface="+mn-ea"/>
                <a:cs typeface="+mn-cs"/>
              </a:rPr>
              <a:t>400%</a:t>
            </a:r>
            <a:r>
              <a:rPr lang="zh-TW" altLang="zh-TW" sz="1200" kern="1200" dirty="0" smtClean="0">
                <a:solidFill>
                  <a:schemeClr val="tx1"/>
                </a:solidFill>
                <a:effectLst/>
                <a:latin typeface="+mn-lt"/>
                <a:ea typeface="+mn-ea"/>
                <a:cs typeface="+mn-cs"/>
              </a:rPr>
              <a:t>氣膠濃度，改變約</a:t>
            </a:r>
            <a:r>
              <a:rPr lang="en-US" altLang="zh-TW" sz="1200" kern="1200" dirty="0" smtClean="0">
                <a:solidFill>
                  <a:schemeClr val="tx1"/>
                </a:solidFill>
                <a:effectLst/>
                <a:latin typeface="+mn-lt"/>
                <a:ea typeface="+mn-ea"/>
                <a:cs typeface="+mn-cs"/>
              </a:rPr>
              <a:t>20%(460-&gt;530)</a:t>
            </a:r>
            <a:r>
              <a:rPr lang="zh-TW" altLang="zh-TW" sz="1200" kern="1200" dirty="0" smtClean="0">
                <a:solidFill>
                  <a:schemeClr val="tx1"/>
                </a:solidFill>
                <a:effectLst/>
                <a:latin typeface="+mn-lt"/>
                <a:ea typeface="+mn-ea"/>
                <a:cs typeface="+mn-cs"/>
              </a:rPr>
              <a:t>，改變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值</a:t>
            </a:r>
            <a:r>
              <a:rPr lang="en-US" altLang="zh-TW" sz="1200" kern="1200" dirty="0" smtClean="0">
                <a:solidFill>
                  <a:schemeClr val="tx1"/>
                </a:solidFill>
                <a:effectLst/>
                <a:latin typeface="+mn-lt"/>
                <a:ea typeface="+mn-ea"/>
                <a:cs typeface="+mn-cs"/>
              </a:rPr>
              <a:t>575%(A-&gt;F)</a:t>
            </a:r>
            <a:r>
              <a:rPr lang="zh-TW" altLang="zh-TW" sz="1200" kern="1200" dirty="0" smtClean="0">
                <a:solidFill>
                  <a:schemeClr val="tx1"/>
                </a:solidFill>
                <a:effectLst/>
                <a:latin typeface="+mn-lt"/>
                <a:ea typeface="+mn-ea"/>
                <a:cs typeface="+mn-cs"/>
              </a:rPr>
              <a:t>造成雲水增加約</a:t>
            </a:r>
            <a:r>
              <a:rPr lang="en-US" altLang="zh-TW" sz="1200" kern="1200" dirty="0" smtClean="0">
                <a:solidFill>
                  <a:schemeClr val="tx1"/>
                </a:solidFill>
                <a:effectLst/>
                <a:latin typeface="+mn-lt"/>
                <a:ea typeface="+mn-ea"/>
                <a:cs typeface="+mn-cs"/>
              </a:rPr>
              <a:t>&lt;10%)</a:t>
            </a:r>
            <a:r>
              <a:rPr lang="zh-TW" altLang="zh-TW" sz="1200" kern="1200" dirty="0" smtClean="0">
                <a:solidFill>
                  <a:schemeClr val="tx1"/>
                </a:solidFill>
                <a:effectLst/>
                <a:latin typeface="+mn-lt"/>
                <a:ea typeface="+mn-ea"/>
                <a:cs typeface="+mn-cs"/>
              </a:rPr>
              <a:t>時來得大。</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從圖</a:t>
            </a:r>
            <a:r>
              <a:rPr lang="en-US" altLang="zh-TW" sz="1200" kern="1200" dirty="0" smtClean="0">
                <a:solidFill>
                  <a:schemeClr val="tx1"/>
                </a:solidFill>
                <a:effectLst/>
                <a:latin typeface="+mn-lt"/>
                <a:ea typeface="+mn-ea"/>
                <a:cs typeface="+mn-cs"/>
              </a:rPr>
              <a:t>8</a:t>
            </a:r>
            <a:r>
              <a:rPr lang="zh-TW" altLang="zh-TW" sz="1200" kern="1200" dirty="0" smtClean="0">
                <a:solidFill>
                  <a:schemeClr val="tx1"/>
                </a:solidFill>
                <a:effectLst/>
                <a:latin typeface="+mn-lt"/>
                <a:ea typeface="+mn-ea"/>
                <a:cs typeface="+mn-cs"/>
              </a:rPr>
              <a:t>，可以看出</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增加</a:t>
            </a:r>
            <a:r>
              <a:rPr lang="en-US" altLang="zh-TW" sz="1200" kern="1200" dirty="0" smtClean="0">
                <a:solidFill>
                  <a:schemeClr val="tx1"/>
                </a:solidFill>
                <a:effectLst/>
                <a:latin typeface="+mn-lt"/>
                <a:ea typeface="+mn-ea"/>
                <a:cs typeface="+mn-cs"/>
              </a:rPr>
              <a:t>575%</a:t>
            </a:r>
            <a:r>
              <a:rPr lang="zh-TW" altLang="zh-TW" sz="1200" kern="1200" dirty="0" smtClean="0">
                <a:solidFill>
                  <a:schemeClr val="tx1"/>
                </a:solidFill>
                <a:effectLst/>
                <a:latin typeface="+mn-lt"/>
                <a:ea typeface="+mn-ea"/>
                <a:cs typeface="+mn-cs"/>
              </a:rPr>
              <a:t>造成冰水路徑增加約</a:t>
            </a:r>
            <a:r>
              <a:rPr lang="en-US" altLang="zh-TW" sz="1200" kern="1200" dirty="0" smtClean="0">
                <a:solidFill>
                  <a:schemeClr val="tx1"/>
                </a:solidFill>
                <a:effectLst/>
                <a:latin typeface="+mn-lt"/>
                <a:ea typeface="+mn-ea"/>
                <a:cs typeface="+mn-cs"/>
              </a:rPr>
              <a:t>30%-50%</a:t>
            </a:r>
            <a:r>
              <a:rPr lang="zh-TW" altLang="zh-TW" sz="1200" kern="1200" dirty="0" smtClean="0">
                <a:solidFill>
                  <a:schemeClr val="tx1"/>
                </a:solidFill>
                <a:effectLst/>
                <a:latin typeface="+mn-lt"/>
                <a:ea typeface="+mn-ea"/>
                <a:cs typeface="+mn-cs"/>
              </a:rPr>
              <a:t>。改變氣溶膠濃度有較大效果。從所有模擬來看，冰水路徑增加約</a:t>
            </a:r>
            <a:r>
              <a:rPr lang="en-US" altLang="zh-TW" sz="1200" kern="1200" dirty="0" smtClean="0">
                <a:solidFill>
                  <a:schemeClr val="tx1"/>
                </a:solidFill>
                <a:effectLst/>
                <a:latin typeface="+mn-lt"/>
                <a:ea typeface="+mn-ea"/>
                <a:cs typeface="+mn-cs"/>
              </a:rPr>
              <a:t>200%</a:t>
            </a:r>
            <a:r>
              <a:rPr lang="zh-TW" altLang="zh-TW" sz="1200" kern="1200" dirty="0" smtClean="0">
                <a:solidFill>
                  <a:schemeClr val="tx1"/>
                </a:solidFill>
                <a:effectLst/>
                <a:latin typeface="+mn-lt"/>
                <a:ea typeface="+mn-ea"/>
                <a:cs typeface="+mn-cs"/>
              </a:rPr>
              <a:t>；即使氣溶膠的濃度範圍為</a:t>
            </a:r>
            <a:r>
              <a:rPr lang="en-US" altLang="zh-TW" sz="1200" kern="1200" dirty="0" smtClean="0">
                <a:solidFill>
                  <a:schemeClr val="tx1"/>
                </a:solidFill>
                <a:effectLst/>
                <a:latin typeface="+mn-lt"/>
                <a:ea typeface="+mn-ea"/>
                <a:cs typeface="+mn-cs"/>
              </a:rPr>
              <a:t>400%</a:t>
            </a:r>
            <a:r>
              <a:rPr lang="zh-TW" altLang="zh-TW" sz="1200" kern="1200" dirty="0" smtClean="0">
                <a:solidFill>
                  <a:schemeClr val="tx1"/>
                </a:solidFill>
                <a:effectLst/>
                <a:latin typeface="+mn-lt"/>
                <a:ea typeface="+mn-ea"/>
                <a:cs typeface="+mn-cs"/>
              </a:rPr>
              <a:t>，改變和改變</a:t>
            </a:r>
            <a:r>
              <a:rPr lang="en-US" altLang="zh-TW" sz="1200" kern="1200" dirty="0" smtClean="0">
                <a:solidFill>
                  <a:schemeClr val="tx1"/>
                </a:solidFill>
                <a:effectLst/>
                <a:latin typeface="+mn-lt"/>
                <a:ea typeface="+mn-ea"/>
                <a:cs typeface="+mn-cs"/>
              </a:rPr>
              <a:t>CAPE</a:t>
            </a:r>
            <a:r>
              <a:rPr lang="zh-TW" altLang="zh-TW" sz="1200" kern="1200" dirty="0" smtClean="0">
                <a:solidFill>
                  <a:schemeClr val="tx1"/>
                </a:solidFill>
                <a:effectLst/>
                <a:latin typeface="+mn-lt"/>
                <a:ea typeface="+mn-ea"/>
                <a:cs typeface="+mn-cs"/>
              </a:rPr>
              <a:t>仍然在同個數量級</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左</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氣溶膠濃度提高，雲凝結核多，所以整體有較多水氣凝結形成</a:t>
            </a:r>
            <a:r>
              <a:rPr lang="zh-TW" altLang="en-US" sz="1200" kern="1200" baseline="0" dirty="0" smtClean="0">
                <a:solidFill>
                  <a:schemeClr val="tx1"/>
                </a:solidFill>
                <a:effectLst/>
                <a:latin typeface="+mn-lt"/>
                <a:ea typeface="+mn-ea"/>
                <a:cs typeface="+mn-cs"/>
              </a:rPr>
              <a:t>雲滴，整體質量較大。</a:t>
            </a:r>
            <a:endParaRPr lang="en-US" altLang="zh-TW" sz="1200" kern="1200" baseline="0" dirty="0" smtClean="0">
              <a:solidFill>
                <a:schemeClr val="tx1"/>
              </a:solidFill>
              <a:effectLst/>
              <a:latin typeface="+mn-lt"/>
              <a:ea typeface="+mn-ea"/>
              <a:cs typeface="+mn-cs"/>
            </a:endParaRPr>
          </a:p>
          <a:p>
            <a:r>
              <a:rPr lang="zh-TW" altLang="en-US" sz="1200" kern="1200" baseline="0" dirty="0" smtClean="0">
                <a:solidFill>
                  <a:schemeClr val="tx1"/>
                </a:solidFill>
                <a:effectLst/>
                <a:latin typeface="+mn-lt"/>
                <a:ea typeface="+mn-ea"/>
                <a:cs typeface="+mn-cs"/>
              </a:rPr>
              <a:t>右</a:t>
            </a:r>
            <a:r>
              <a:rPr lang="en-US" altLang="zh-TW" sz="1200" kern="1200" baseline="0" dirty="0" smtClean="0">
                <a:solidFill>
                  <a:schemeClr val="tx1"/>
                </a:solidFill>
                <a:effectLst/>
                <a:latin typeface="+mn-lt"/>
                <a:ea typeface="+mn-ea"/>
                <a:cs typeface="+mn-cs"/>
              </a:rPr>
              <a:t>:</a:t>
            </a:r>
            <a:r>
              <a:rPr lang="zh-TW" altLang="en-US" sz="1200" kern="1200" baseline="0" dirty="0" smtClean="0">
                <a:solidFill>
                  <a:schemeClr val="tx1"/>
                </a:solidFill>
                <a:effectLst/>
                <a:latin typeface="+mn-lt"/>
                <a:ea typeface="+mn-ea"/>
                <a:cs typeface="+mn-cs"/>
              </a:rPr>
              <a:t>由於提高氣溶膠造成小雲滴較多，易抬升至融化層以上，因此產生較多冰晶；而提高</a:t>
            </a:r>
            <a:r>
              <a:rPr lang="en-US" altLang="zh-TW" sz="1200" kern="1200" baseline="0" dirty="0" smtClean="0">
                <a:solidFill>
                  <a:schemeClr val="tx1"/>
                </a:solidFill>
                <a:effectLst/>
                <a:latin typeface="+mn-lt"/>
                <a:ea typeface="+mn-ea"/>
                <a:cs typeface="+mn-cs"/>
              </a:rPr>
              <a:t>CAPE</a:t>
            </a:r>
            <a:r>
              <a:rPr lang="zh-TW" altLang="en-US" sz="1200" kern="1200" baseline="0" dirty="0" smtClean="0">
                <a:solidFill>
                  <a:schemeClr val="tx1"/>
                </a:solidFill>
                <a:effectLst/>
                <a:latin typeface="+mn-lt"/>
                <a:ea typeface="+mn-ea"/>
                <a:cs typeface="+mn-cs"/>
              </a:rPr>
              <a:t>，增強上升運動，故單位空氣柱中的冰晶數量較多。</a:t>
            </a:r>
            <a:endParaRPr lang="zh-TW" altLang="en-US" dirty="0"/>
          </a:p>
        </p:txBody>
      </p:sp>
      <p:sp>
        <p:nvSpPr>
          <p:cNvPr id="4" name="投影片編號版面配置區 3"/>
          <p:cNvSpPr>
            <a:spLocks noGrp="1"/>
          </p:cNvSpPr>
          <p:nvPr>
            <p:ph type="sldNum" sz="quarter" idx="10"/>
          </p:nvPr>
        </p:nvSpPr>
        <p:spPr/>
        <p:txBody>
          <a:bodyPr/>
          <a:lstStyle/>
          <a:p>
            <a:fld id="{11159EBC-7F46-4850-967A-F1449A626E3C}" type="slidenum">
              <a:rPr lang="zh-TW" altLang="en-US" smtClean="0"/>
              <a:t>11</a:t>
            </a:fld>
            <a:endParaRPr lang="zh-TW" altLang="en-US"/>
          </a:p>
        </p:txBody>
      </p:sp>
    </p:spTree>
    <p:extLst>
      <p:ext uri="{BB962C8B-B14F-4D97-AF65-F5344CB8AC3E}">
        <p14:creationId xmlns:p14="http://schemas.microsoft.com/office/powerpoint/2010/main" val="1138799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2013/11/26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2013/11/26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692696"/>
            <a:ext cx="7772400" cy="1470025"/>
          </a:xfrm>
        </p:spPr>
        <p:txBody>
          <a:bodyPr>
            <a:normAutofit/>
          </a:bodyPr>
          <a:lstStyle/>
          <a:p>
            <a:r>
              <a:rPr lang="en-US" altLang="zh-TW" sz="3600" dirty="0"/>
              <a:t>Modeling Aerosol Impacts on Convective Storms in Different Environments</a:t>
            </a:r>
            <a:endParaRPr lang="zh-TW" altLang="en-US" sz="3600" dirty="0"/>
          </a:p>
        </p:txBody>
      </p:sp>
      <p:sp>
        <p:nvSpPr>
          <p:cNvPr id="3" name="副標題 2"/>
          <p:cNvSpPr>
            <a:spLocks noGrp="1"/>
          </p:cNvSpPr>
          <p:nvPr>
            <p:ph type="subTitle" idx="1"/>
          </p:nvPr>
        </p:nvSpPr>
        <p:spPr>
          <a:xfrm>
            <a:off x="1403648" y="4509120"/>
            <a:ext cx="6400800" cy="1752600"/>
          </a:xfrm>
        </p:spPr>
        <p:txBody>
          <a:bodyPr>
            <a:normAutofit fontScale="70000" lnSpcReduction="20000"/>
          </a:bodyPr>
          <a:lstStyle/>
          <a:p>
            <a:pPr algn="l"/>
            <a:r>
              <a:rPr lang="en-US" altLang="zh-TW" dirty="0" err="1"/>
              <a:t>Storer</a:t>
            </a:r>
            <a:r>
              <a:rPr lang="en-US" altLang="zh-TW" dirty="0"/>
              <a:t>, Rachel L., Susan C. van den </a:t>
            </a:r>
            <a:r>
              <a:rPr lang="en-US" altLang="zh-TW" dirty="0" err="1" smtClean="0"/>
              <a:t>Heever</a:t>
            </a:r>
            <a:r>
              <a:rPr lang="en-US" altLang="zh-TW" dirty="0" smtClean="0"/>
              <a:t>,  </a:t>
            </a:r>
          </a:p>
          <a:p>
            <a:pPr algn="l"/>
            <a:r>
              <a:rPr lang="en-US" altLang="zh-TW" dirty="0" smtClean="0"/>
              <a:t>       Graeme </a:t>
            </a:r>
            <a:r>
              <a:rPr lang="en-US" altLang="zh-TW" dirty="0"/>
              <a:t>L. Stephens, 2010: Modeling </a:t>
            </a:r>
            <a:r>
              <a:rPr lang="en-US" altLang="zh-TW" dirty="0" smtClean="0"/>
              <a:t>Aerosol </a:t>
            </a:r>
          </a:p>
          <a:p>
            <a:pPr algn="l"/>
            <a:r>
              <a:rPr lang="en-US" altLang="zh-TW" dirty="0" smtClean="0"/>
              <a:t>        Impacts </a:t>
            </a:r>
            <a:r>
              <a:rPr lang="en-US" altLang="zh-TW" dirty="0"/>
              <a:t>on Convective </a:t>
            </a:r>
            <a:r>
              <a:rPr lang="en-US" altLang="zh-TW" dirty="0" smtClean="0"/>
              <a:t>Storms </a:t>
            </a:r>
            <a:r>
              <a:rPr lang="en-US" altLang="zh-TW" dirty="0"/>
              <a:t>in Different </a:t>
            </a:r>
            <a:endParaRPr lang="en-US" altLang="zh-TW" dirty="0" smtClean="0"/>
          </a:p>
          <a:p>
            <a:pPr algn="l"/>
            <a:r>
              <a:rPr lang="en-US" altLang="zh-TW" dirty="0" smtClean="0"/>
              <a:t>        </a:t>
            </a:r>
            <a:r>
              <a:rPr lang="en-US" altLang="zh-TW" dirty="0" err="1" smtClean="0"/>
              <a:t>Environments.</a:t>
            </a:r>
            <a:r>
              <a:rPr lang="en-US" altLang="zh-TW" i="1" dirty="0" err="1" smtClean="0"/>
              <a:t>J</a:t>
            </a:r>
            <a:r>
              <a:rPr lang="en-US" altLang="zh-TW" i="1" dirty="0"/>
              <a:t>. Atmos. Sci.</a:t>
            </a:r>
            <a:r>
              <a:rPr lang="en-US" altLang="zh-TW" dirty="0"/>
              <a:t>, </a:t>
            </a:r>
            <a:r>
              <a:rPr lang="en-US" altLang="zh-TW" b="1" dirty="0"/>
              <a:t>67</a:t>
            </a:r>
            <a:r>
              <a:rPr lang="en-US" altLang="zh-TW" dirty="0"/>
              <a:t>, 3904–3915.</a:t>
            </a:r>
            <a:endParaRPr lang="zh-TW" altLang="en-US" dirty="0"/>
          </a:p>
        </p:txBody>
      </p:sp>
    </p:spTree>
    <p:extLst>
      <p:ext uri="{BB962C8B-B14F-4D97-AF65-F5344CB8AC3E}">
        <p14:creationId xmlns:p14="http://schemas.microsoft.com/office/powerpoint/2010/main" val="1899990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552575"/>
            <a:ext cx="601027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325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3" y="2265339"/>
            <a:ext cx="4335560" cy="301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491" y="2297372"/>
            <a:ext cx="4542507" cy="3016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文字方塊 3"/>
              <p:cNvSpPr txBox="1"/>
              <p:nvPr/>
            </p:nvSpPr>
            <p:spPr>
              <a:xfrm>
                <a:off x="1043608" y="5867375"/>
                <a:ext cx="4320480" cy="445058"/>
              </a:xfrm>
              <a:prstGeom prst="rect">
                <a:avLst/>
              </a:prstGeom>
              <a:noFill/>
            </p:spPr>
            <p:txBody>
              <a:bodyPr wrap="square" rtlCol="0">
                <a:spAutoFit/>
              </a:bodyPr>
              <a:lstStyle/>
              <a:p>
                <a:r>
                  <a:rPr lang="en-US" altLang="zh-TW" dirty="0" smtClean="0"/>
                  <a:t>LWP=</a:t>
                </a:r>
                <a14:m>
                  <m:oMath xmlns:m="http://schemas.openxmlformats.org/officeDocument/2006/math">
                    <m:nary>
                      <m:naryPr>
                        <m:ctrlPr>
                          <a:rPr lang="en-US" altLang="zh-TW" i="1" smtClean="0">
                            <a:latin typeface="Cambria Math"/>
                          </a:rPr>
                        </m:ctrlPr>
                      </m:naryPr>
                      <m:sub>
                        <m:r>
                          <m:rPr>
                            <m:brk m:alnAt="23"/>
                          </m:rPr>
                          <a:rPr lang="en-US" altLang="zh-TW" b="0" i="1" smtClean="0">
                            <a:latin typeface="Cambria Math"/>
                          </a:rPr>
                          <m:t>𝑧</m:t>
                        </m:r>
                        <m:r>
                          <a:rPr lang="en-US" altLang="zh-TW" b="0" i="1" smtClean="0">
                            <a:latin typeface="Cambria Math"/>
                          </a:rPr>
                          <m:t>=0</m:t>
                        </m:r>
                      </m:sub>
                      <m:sup>
                        <m:r>
                          <a:rPr lang="en-US" altLang="zh-TW" i="1" smtClean="0">
                            <a:latin typeface="Cambria Math"/>
                            <a:ea typeface="Cambria Math"/>
                          </a:rPr>
                          <m:t>∞</m:t>
                        </m:r>
                      </m:sup>
                      <m:e>
                        <m:sSup>
                          <m:sSupPr>
                            <m:ctrlPr>
                              <a:rPr lang="en-US" altLang="zh-TW" i="1" smtClean="0">
                                <a:latin typeface="Cambria Math"/>
                              </a:rPr>
                            </m:ctrlPr>
                          </m:sSupPr>
                          <m:e>
                            <m:r>
                              <a:rPr lang="zh-TW" altLang="en-US" i="1" smtClean="0">
                                <a:latin typeface="Cambria Math"/>
                              </a:rPr>
                              <m:t>𝜌</m:t>
                            </m:r>
                          </m:e>
                          <m:sup>
                            <m:r>
                              <a:rPr lang="en-US" altLang="zh-TW" b="0" i="1" smtClean="0">
                                <a:latin typeface="Cambria Math"/>
                              </a:rPr>
                              <m:t>𝑎𝑖𝑟</m:t>
                            </m:r>
                          </m:sup>
                        </m:sSup>
                        <m:sSub>
                          <m:sSubPr>
                            <m:ctrlPr>
                              <a:rPr lang="en-US" altLang="zh-TW" i="1" smtClean="0">
                                <a:latin typeface="Cambria Math"/>
                              </a:rPr>
                            </m:ctrlPr>
                          </m:sSubPr>
                          <m:e>
                            <m:r>
                              <a:rPr lang="en-US" altLang="zh-TW" b="0" i="1" smtClean="0">
                                <a:latin typeface="Cambria Math"/>
                              </a:rPr>
                              <m:t>𝑟</m:t>
                            </m:r>
                          </m:e>
                          <m:sub>
                            <m:r>
                              <a:rPr lang="en-US" altLang="zh-TW" b="0" i="1" smtClean="0">
                                <a:latin typeface="Cambria Math"/>
                              </a:rPr>
                              <m:t>𝐿</m:t>
                            </m:r>
                          </m:sub>
                        </m:sSub>
                        <m:r>
                          <a:rPr lang="en-US" altLang="zh-TW" b="0" i="1" smtClean="0">
                            <a:latin typeface="Cambria Math"/>
                          </a:rPr>
                          <m:t>𝑑𝑧</m:t>
                        </m:r>
                      </m:e>
                    </m:nary>
                    <m:r>
                      <a:rPr lang="en-US" altLang="zh-TW" b="0" i="1" smtClean="0">
                        <a:latin typeface="Cambria Math"/>
                      </a:rPr>
                      <m:t>   (</m:t>
                    </m:r>
                    <m:r>
                      <a:rPr lang="en-US" altLang="zh-TW" b="0" i="1" smtClean="0">
                        <a:latin typeface="Cambria Math"/>
                      </a:rPr>
                      <m:t>𝐿𝑖𝑞𝑢𝑖𝑑</m:t>
                    </m:r>
                    <m:r>
                      <a:rPr lang="en-US" altLang="zh-TW" b="0" i="1" smtClean="0">
                        <a:latin typeface="Cambria Math"/>
                      </a:rPr>
                      <m:t> </m:t>
                    </m:r>
                    <m:r>
                      <a:rPr lang="en-US" altLang="zh-TW" b="0" i="1" smtClean="0">
                        <a:latin typeface="Cambria Math"/>
                      </a:rPr>
                      <m:t>𝑊𝑎𝑡𝑒𝑟</m:t>
                    </m:r>
                    <m:r>
                      <a:rPr lang="en-US" altLang="zh-TW" b="0" i="1" smtClean="0">
                        <a:latin typeface="Cambria Math"/>
                      </a:rPr>
                      <m:t> </m:t>
                    </m:r>
                    <m:r>
                      <a:rPr lang="en-US" altLang="zh-TW" b="0" i="1" smtClean="0">
                        <a:latin typeface="Cambria Math"/>
                      </a:rPr>
                      <m:t>𝑃𝑎𝑡h</m:t>
                    </m:r>
                    <m:r>
                      <a:rPr lang="en-US" altLang="zh-TW" b="0" i="1" smtClean="0">
                        <a:latin typeface="Cambria Math"/>
                      </a:rPr>
                      <m:t>)</m:t>
                    </m:r>
                  </m:oMath>
                </a14:m>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1043608" y="5867375"/>
                <a:ext cx="4320480" cy="445058"/>
              </a:xfrm>
              <a:prstGeom prst="rect">
                <a:avLst/>
              </a:prstGeom>
              <a:blipFill rotWithShape="1">
                <a:blip r:embed="rId5"/>
                <a:stretch>
                  <a:fillRect l="-1128" t="-113514" b="-1756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91812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3"/>
            <a:ext cx="7605216" cy="275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618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8880"/>
            <a:ext cx="8368135" cy="287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814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78098"/>
          </a:xfrm>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467544" y="1268760"/>
            <a:ext cx="8229600" cy="5112568"/>
          </a:xfrm>
        </p:spPr>
        <p:txBody>
          <a:bodyPr>
            <a:normAutofit fontScale="92500" lnSpcReduction="10000"/>
          </a:bodyPr>
          <a:lstStyle/>
          <a:p>
            <a:endParaRPr lang="en-US" altLang="zh-TW" sz="2400" dirty="0" smtClean="0"/>
          </a:p>
          <a:p>
            <a:r>
              <a:rPr lang="en-US" altLang="zh-TW" sz="2400" dirty="0"/>
              <a:t>1</a:t>
            </a:r>
            <a:r>
              <a:rPr lang="en-US" altLang="zh-TW" sz="2400" dirty="0" smtClean="0"/>
              <a:t>.</a:t>
            </a:r>
            <a:r>
              <a:rPr lang="zh-TW" altLang="en-US" sz="2400" dirty="0" smtClean="0"/>
              <a:t>高氣溶膠濃度的環境下，</a:t>
            </a:r>
            <a:r>
              <a:rPr lang="zh-TW" altLang="zh-TW" sz="2400" dirty="0" smtClean="0"/>
              <a:t>有</a:t>
            </a:r>
            <a:r>
              <a:rPr lang="zh-TW" altLang="en-US" sz="2400" dirty="0"/>
              <a:t>數量較</a:t>
            </a:r>
            <a:r>
              <a:rPr lang="zh-TW" altLang="en-US" sz="2400" dirty="0" smtClean="0"/>
              <a:t>多</a:t>
            </a:r>
            <a:r>
              <a:rPr lang="zh-TW" altLang="en-US" sz="2400" dirty="0"/>
              <a:t>較</a:t>
            </a:r>
            <a:r>
              <a:rPr lang="zh-TW" altLang="zh-TW" sz="2400" dirty="0" smtClean="0"/>
              <a:t>小</a:t>
            </a:r>
            <a:r>
              <a:rPr lang="zh-TW" altLang="en-US" sz="2400" dirty="0" smtClean="0"/>
              <a:t>的</a:t>
            </a:r>
            <a:r>
              <a:rPr lang="zh-TW" altLang="zh-TW" sz="2400" dirty="0" smtClean="0"/>
              <a:t>雲滴</a:t>
            </a:r>
            <a:r>
              <a:rPr lang="zh-TW" altLang="en-US" sz="2400" dirty="0" smtClean="0"/>
              <a:t>，</a:t>
            </a:r>
            <a:r>
              <a:rPr lang="zh-TW" altLang="en-US" sz="2400" dirty="0"/>
              <a:t>也</a:t>
            </a:r>
            <a:r>
              <a:rPr lang="zh-TW" altLang="zh-TW" sz="2400" dirty="0" smtClean="0"/>
              <a:t>增加了</a:t>
            </a:r>
            <a:r>
              <a:rPr lang="zh-TW" altLang="en-US" sz="2400" dirty="0" smtClean="0"/>
              <a:t>大氣中</a:t>
            </a:r>
            <a:r>
              <a:rPr lang="zh-TW" altLang="zh-TW" sz="2400" dirty="0" smtClean="0"/>
              <a:t>雲</a:t>
            </a:r>
            <a:r>
              <a:rPr lang="zh-TW" altLang="en-US" sz="2400" dirty="0" smtClean="0"/>
              <a:t>水</a:t>
            </a:r>
            <a:r>
              <a:rPr lang="zh-TW" altLang="zh-TW" sz="2400" dirty="0" smtClean="0"/>
              <a:t>以及冰</a:t>
            </a:r>
            <a:r>
              <a:rPr lang="zh-TW" altLang="en-US" sz="2400" dirty="0" smtClean="0"/>
              <a:t>晶含量</a:t>
            </a:r>
            <a:r>
              <a:rPr lang="zh-TW" altLang="zh-TW" sz="2400" dirty="0" smtClean="0"/>
              <a:t>。</a:t>
            </a:r>
            <a:r>
              <a:rPr lang="zh-TW" altLang="en-US" sz="2400" dirty="0" smtClean="0"/>
              <a:t>隨時間變化，</a:t>
            </a:r>
            <a:r>
              <a:rPr lang="zh-TW" altLang="zh-TW" sz="2400" dirty="0" smtClean="0"/>
              <a:t>也</a:t>
            </a:r>
            <a:r>
              <a:rPr lang="zh-TW" altLang="zh-TW" sz="2400" dirty="0"/>
              <a:t>產生了數量較少但直徑較大的雨滴</a:t>
            </a:r>
            <a:r>
              <a:rPr lang="zh-TW" altLang="zh-TW" sz="2400" dirty="0" smtClean="0"/>
              <a:t>，</a:t>
            </a:r>
            <a:r>
              <a:rPr lang="zh-TW" altLang="en-US" sz="2400" dirty="0"/>
              <a:t>加上</a:t>
            </a:r>
            <a:r>
              <a:rPr lang="zh-TW" altLang="zh-TW" sz="2400" dirty="0" smtClean="0"/>
              <a:t>降水</a:t>
            </a:r>
            <a:r>
              <a:rPr lang="zh-TW" altLang="zh-TW" sz="2400" dirty="0"/>
              <a:t>的減少，造成較小且較弱的冷池</a:t>
            </a:r>
            <a:r>
              <a:rPr lang="zh-TW" altLang="zh-TW" sz="2400" dirty="0" smtClean="0"/>
              <a:t>。</a:t>
            </a:r>
            <a:endParaRPr lang="en-US" altLang="zh-TW" sz="2400" dirty="0" smtClean="0"/>
          </a:p>
          <a:p>
            <a:endParaRPr lang="en-US" altLang="zh-TW" sz="2400" dirty="0" smtClean="0"/>
          </a:p>
          <a:p>
            <a:r>
              <a:rPr lang="en-US" altLang="zh-TW" sz="2400" dirty="0"/>
              <a:t>2</a:t>
            </a:r>
            <a:r>
              <a:rPr lang="en-US" altLang="zh-TW" sz="2400" dirty="0" smtClean="0"/>
              <a:t>.</a:t>
            </a:r>
            <a:r>
              <a:rPr lang="zh-TW" altLang="zh-TW" sz="2400" dirty="0">
                <a:latin typeface="+mn-ea"/>
              </a:rPr>
              <a:t>從</a:t>
            </a:r>
            <a:r>
              <a:rPr lang="en-US" altLang="zh-TW" sz="2400" dirty="0" smtClean="0"/>
              <a:t>CAPE</a:t>
            </a:r>
            <a:r>
              <a:rPr lang="zh-TW" altLang="zh-TW" sz="2400" dirty="0" smtClean="0">
                <a:latin typeface="+mn-ea"/>
              </a:rPr>
              <a:t>以及</a:t>
            </a:r>
            <a:r>
              <a:rPr lang="zh-TW" altLang="zh-TW" sz="2400" dirty="0">
                <a:latin typeface="+mn-ea"/>
              </a:rPr>
              <a:t>氣膠</a:t>
            </a:r>
            <a:r>
              <a:rPr lang="zh-TW" altLang="zh-TW" sz="2400" dirty="0" smtClean="0">
                <a:latin typeface="+mn-ea"/>
              </a:rPr>
              <a:t>濃度</a:t>
            </a:r>
            <a:r>
              <a:rPr lang="zh-TW" altLang="en-US" sz="2400" dirty="0" smtClean="0">
                <a:latin typeface="+mn-ea"/>
              </a:rPr>
              <a:t>敏感度</a:t>
            </a:r>
            <a:r>
              <a:rPr lang="zh-TW" altLang="zh-TW" sz="2400" dirty="0" smtClean="0">
                <a:latin typeface="+mn-ea"/>
              </a:rPr>
              <a:t>實驗</a:t>
            </a:r>
            <a:r>
              <a:rPr lang="zh-TW" altLang="en-US" sz="2400" dirty="0" smtClean="0">
                <a:latin typeface="+mn-ea"/>
              </a:rPr>
              <a:t>中</a:t>
            </a:r>
            <a:r>
              <a:rPr lang="zh-TW" altLang="zh-TW" sz="2400" dirty="0" smtClean="0">
                <a:latin typeface="+mn-ea"/>
              </a:rPr>
              <a:t>，總降</a:t>
            </a:r>
            <a:r>
              <a:rPr lang="zh-TW" altLang="en-US" sz="2400" dirty="0" smtClean="0">
                <a:latin typeface="+mn-ea"/>
              </a:rPr>
              <a:t>水量大小及冷池強度</a:t>
            </a:r>
            <a:r>
              <a:rPr lang="zh-TW" altLang="zh-TW" sz="2400" dirty="0" smtClean="0">
                <a:latin typeface="+mn-ea"/>
              </a:rPr>
              <a:t>主要</a:t>
            </a:r>
            <a:r>
              <a:rPr lang="zh-TW" altLang="zh-TW" sz="2400" dirty="0">
                <a:latin typeface="+mn-ea"/>
              </a:rPr>
              <a:t>由</a:t>
            </a:r>
            <a:r>
              <a:rPr lang="en-US" altLang="zh-TW" sz="2400" dirty="0"/>
              <a:t>CAPE</a:t>
            </a:r>
            <a:r>
              <a:rPr lang="zh-TW" altLang="zh-TW" sz="2400" dirty="0" smtClean="0">
                <a:latin typeface="+mn-ea"/>
              </a:rPr>
              <a:t>主導</a:t>
            </a:r>
            <a:r>
              <a:rPr lang="en-US" altLang="zh-TW" sz="2400" dirty="0" smtClean="0">
                <a:latin typeface="+mn-ea"/>
              </a:rPr>
              <a:t>(</a:t>
            </a:r>
            <a:r>
              <a:rPr lang="zh-TW" altLang="en-US" sz="2400" dirty="0" smtClean="0">
                <a:latin typeface="+mn-ea"/>
              </a:rPr>
              <a:t>影響較大</a:t>
            </a:r>
            <a:r>
              <a:rPr lang="en-US" altLang="zh-TW" sz="2400" dirty="0" smtClean="0">
                <a:latin typeface="+mn-ea"/>
              </a:rPr>
              <a:t>)</a:t>
            </a:r>
            <a:r>
              <a:rPr lang="zh-TW" altLang="zh-TW" sz="2400" dirty="0" smtClean="0">
                <a:latin typeface="+mn-ea"/>
              </a:rPr>
              <a:t>。</a:t>
            </a:r>
            <a:endParaRPr lang="en-US" altLang="zh-TW" sz="2400" dirty="0" smtClean="0">
              <a:latin typeface="+mn-ea"/>
            </a:endParaRPr>
          </a:p>
          <a:p>
            <a:endParaRPr lang="en-US" altLang="zh-TW" sz="2400" dirty="0">
              <a:latin typeface="+mn-ea"/>
            </a:endParaRPr>
          </a:p>
          <a:p>
            <a:r>
              <a:rPr lang="en-US" altLang="zh-TW" sz="2400" dirty="0" smtClean="0"/>
              <a:t>3.</a:t>
            </a:r>
            <a:r>
              <a:rPr lang="zh-TW" altLang="zh-TW" sz="2400" dirty="0"/>
              <a:t>在高</a:t>
            </a:r>
            <a:r>
              <a:rPr lang="en-US" altLang="zh-TW" sz="2400" dirty="0"/>
              <a:t>CAPE</a:t>
            </a:r>
            <a:r>
              <a:rPr lang="zh-TW" altLang="zh-TW" sz="2400" dirty="0"/>
              <a:t>的環境下</a:t>
            </a:r>
            <a:r>
              <a:rPr lang="zh-TW" altLang="en-US" sz="2400" dirty="0"/>
              <a:t>，</a:t>
            </a:r>
            <a:r>
              <a:rPr lang="zh-TW" altLang="zh-TW" sz="2400" dirty="0"/>
              <a:t>風暴中有較多的雲</a:t>
            </a:r>
            <a:r>
              <a:rPr lang="zh-TW" altLang="en-US" sz="2400" dirty="0"/>
              <a:t>水</a:t>
            </a:r>
            <a:r>
              <a:rPr lang="zh-TW" altLang="zh-TW" sz="2400" dirty="0"/>
              <a:t>及冰</a:t>
            </a:r>
            <a:r>
              <a:rPr lang="zh-TW" altLang="en-US" sz="2400" dirty="0"/>
              <a:t>晶</a:t>
            </a:r>
            <a:r>
              <a:rPr lang="zh-TW" altLang="zh-TW" sz="2400" dirty="0"/>
              <a:t>，產生較多降水，</a:t>
            </a:r>
            <a:r>
              <a:rPr lang="zh-TW" altLang="en-US" sz="2400" dirty="0"/>
              <a:t>並</a:t>
            </a:r>
            <a:r>
              <a:rPr lang="zh-TW" altLang="zh-TW" sz="2400" dirty="0"/>
              <a:t>擁有較大及較強的冷池</a:t>
            </a:r>
            <a:r>
              <a:rPr lang="zh-TW" altLang="en-US" sz="2400" dirty="0"/>
              <a:t>。</a:t>
            </a:r>
            <a:endParaRPr lang="en-US" altLang="zh-TW" sz="2400" dirty="0"/>
          </a:p>
          <a:p>
            <a:endParaRPr lang="en-US" altLang="zh-TW" sz="2400" dirty="0" smtClean="0">
              <a:latin typeface="+mn-ea"/>
            </a:endParaRPr>
          </a:p>
          <a:p>
            <a:endParaRPr lang="en-US" altLang="zh-TW" sz="2400" dirty="0">
              <a:latin typeface="+mn-ea"/>
            </a:endParaRPr>
          </a:p>
          <a:p>
            <a:r>
              <a:rPr lang="en-US" altLang="zh-TW" sz="2400" dirty="0"/>
              <a:t>4.cloud </a:t>
            </a:r>
            <a:r>
              <a:rPr lang="en-US" altLang="zh-TW" sz="2400" dirty="0" smtClean="0"/>
              <a:t>&amp;</a:t>
            </a:r>
            <a:r>
              <a:rPr lang="zh-TW" altLang="en-US" sz="2400" dirty="0" smtClean="0"/>
              <a:t> </a:t>
            </a:r>
            <a:r>
              <a:rPr lang="en-US" altLang="zh-TW" sz="2400" dirty="0" smtClean="0"/>
              <a:t>ice water path</a:t>
            </a:r>
            <a:r>
              <a:rPr lang="zh-TW" altLang="zh-TW" sz="2400" dirty="0" smtClean="0"/>
              <a:t>在</a:t>
            </a:r>
            <a:r>
              <a:rPr lang="zh-TW" altLang="zh-TW" sz="2400" dirty="0"/>
              <a:t>氣膠濃</a:t>
            </a:r>
            <a:r>
              <a:rPr lang="zh-TW" altLang="en-US" sz="2400" dirty="0"/>
              <a:t>敏感度</a:t>
            </a:r>
            <a:r>
              <a:rPr lang="zh-TW" altLang="en-US" sz="2400" dirty="0" smtClean="0"/>
              <a:t>實驗</a:t>
            </a:r>
            <a:r>
              <a:rPr lang="zh-TW" altLang="zh-TW" sz="2400" dirty="0" smtClean="0"/>
              <a:t>相</a:t>
            </a:r>
            <a:r>
              <a:rPr lang="zh-TW" altLang="zh-TW" sz="2400" dirty="0"/>
              <a:t>較於改變</a:t>
            </a:r>
            <a:r>
              <a:rPr lang="en-US" altLang="zh-TW" sz="2400" dirty="0" smtClean="0"/>
              <a:t>CAPE</a:t>
            </a:r>
            <a:r>
              <a:rPr lang="zh-TW" altLang="en-US" sz="2400" dirty="0" smtClean="0"/>
              <a:t>，有較大的變化</a:t>
            </a:r>
            <a:r>
              <a:rPr lang="zh-TW" altLang="zh-TW" sz="2400" dirty="0" smtClean="0"/>
              <a:t>。</a:t>
            </a:r>
            <a:endParaRPr lang="en-US" altLang="zh-TW" sz="2400" dirty="0"/>
          </a:p>
        </p:txBody>
      </p:sp>
    </p:spTree>
    <p:extLst>
      <p:ext uri="{BB962C8B-B14F-4D97-AF65-F5344CB8AC3E}">
        <p14:creationId xmlns:p14="http://schemas.microsoft.com/office/powerpoint/2010/main" val="2539304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3828254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562927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339752" y="6143202"/>
            <a:ext cx="2232248" cy="369332"/>
          </a:xfrm>
          <a:prstGeom prst="rect">
            <a:avLst/>
          </a:prstGeom>
          <a:noFill/>
        </p:spPr>
        <p:txBody>
          <a:bodyPr wrap="square" rtlCol="0">
            <a:spAutoFit/>
          </a:bodyPr>
          <a:lstStyle/>
          <a:p>
            <a:r>
              <a:rPr lang="en-US" altLang="zh-TW" dirty="0" err="1" smtClean="0"/>
              <a:t>Altaratz</a:t>
            </a:r>
            <a:r>
              <a:rPr lang="en-US" altLang="zh-TW" dirty="0" smtClean="0"/>
              <a:t> et al. 2008</a:t>
            </a:r>
            <a:endParaRPr lang="zh-TW" altLang="en-US" dirty="0"/>
          </a:p>
        </p:txBody>
      </p:sp>
    </p:spTree>
    <p:extLst>
      <p:ext uri="{BB962C8B-B14F-4D97-AF65-F5344CB8AC3E}">
        <p14:creationId xmlns:p14="http://schemas.microsoft.com/office/powerpoint/2010/main" val="366253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476375"/>
            <a:ext cx="601027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94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前言</a:t>
            </a:r>
            <a:endParaRPr lang="zh-TW" altLang="en-US" dirty="0"/>
          </a:p>
        </p:txBody>
      </p:sp>
      <p:sp>
        <p:nvSpPr>
          <p:cNvPr id="3" name="內容版面配置區 2"/>
          <p:cNvSpPr>
            <a:spLocks noGrp="1"/>
          </p:cNvSpPr>
          <p:nvPr>
            <p:ph idx="1"/>
          </p:nvPr>
        </p:nvSpPr>
        <p:spPr/>
        <p:txBody>
          <a:bodyPr>
            <a:normAutofit/>
          </a:bodyPr>
          <a:lstStyle/>
          <a:p>
            <a:r>
              <a:rPr lang="zh-TW" altLang="zh-TW" sz="2400" dirty="0"/>
              <a:t>目前已知氣溶膠能夠透過雲凝結核的角色間接或直接影響雲的發展。本篇研究針對對流風暴中不同</a:t>
            </a:r>
            <a:r>
              <a:rPr lang="zh-TW" altLang="zh-TW" sz="2400" dirty="0" smtClean="0"/>
              <a:t>氣膠</a:t>
            </a:r>
            <a:r>
              <a:rPr lang="zh-TW" altLang="zh-TW" sz="2400" dirty="0"/>
              <a:t>濃度在不同環境下的影響</a:t>
            </a:r>
            <a:r>
              <a:rPr lang="zh-TW" altLang="zh-TW" sz="2400" dirty="0" smtClean="0"/>
              <a:t>。</a:t>
            </a:r>
            <a:endParaRPr lang="en-US" altLang="zh-TW" sz="2400" dirty="0" smtClean="0"/>
          </a:p>
          <a:p>
            <a:r>
              <a:rPr lang="zh-TW" altLang="en-US" sz="2400" dirty="0" smtClean="0"/>
              <a:t>本研究所使用的模式為</a:t>
            </a:r>
            <a:r>
              <a:rPr lang="en-US" altLang="zh-TW" sz="2400" dirty="0" smtClean="0"/>
              <a:t>RAMS(Regional Atmospheric Modeling System)</a:t>
            </a:r>
            <a:r>
              <a:rPr lang="zh-TW" altLang="zh-TW" sz="2400" dirty="0" smtClean="0"/>
              <a:t>，</a:t>
            </a:r>
            <a:r>
              <a:rPr lang="zh-TW" altLang="zh-TW" sz="2400" dirty="0"/>
              <a:t>一個擁有</a:t>
            </a:r>
            <a:r>
              <a:rPr lang="zh-TW" altLang="zh-TW" sz="2400" dirty="0" smtClean="0"/>
              <a:t>複雜微</a:t>
            </a:r>
            <a:r>
              <a:rPr lang="zh-TW" altLang="zh-TW" sz="2400" dirty="0"/>
              <a:t>物理以及</a:t>
            </a:r>
            <a:r>
              <a:rPr lang="zh-TW" altLang="zh-TW" sz="2400" dirty="0" smtClean="0"/>
              <a:t>氣膠</a:t>
            </a:r>
            <a:r>
              <a:rPr lang="zh-TW" altLang="zh-TW" sz="2400" dirty="0"/>
              <a:t>參數化法的雲解析</a:t>
            </a:r>
            <a:r>
              <a:rPr lang="zh-TW" altLang="zh-TW" sz="2400" dirty="0" smtClean="0"/>
              <a:t>模式。</a:t>
            </a:r>
            <a:r>
              <a:rPr lang="zh-TW" altLang="en-US" sz="2400" dirty="0" smtClean="0"/>
              <a:t>實驗設計方面，</a:t>
            </a:r>
            <a:r>
              <a:rPr lang="zh-TW" altLang="zh-TW" sz="2400" dirty="0" smtClean="0"/>
              <a:t>利用</a:t>
            </a:r>
            <a:r>
              <a:rPr lang="zh-TW" altLang="zh-TW" sz="2400" dirty="0"/>
              <a:t>一個探空產生深對流，</a:t>
            </a:r>
            <a:r>
              <a:rPr lang="zh-TW" altLang="zh-TW" sz="2400" dirty="0" smtClean="0"/>
              <a:t>並修</a:t>
            </a:r>
            <a:r>
              <a:rPr lang="zh-TW" altLang="en-US" sz="2400" dirty="0" smtClean="0"/>
              <a:t>改其底層濕度，</a:t>
            </a:r>
            <a:r>
              <a:rPr lang="zh-TW" altLang="zh-TW" sz="2400" dirty="0" smtClean="0"/>
              <a:t>以</a:t>
            </a:r>
            <a:r>
              <a:rPr lang="zh-TW" altLang="zh-TW" sz="2400" dirty="0"/>
              <a:t>產生不同的</a:t>
            </a:r>
            <a:r>
              <a:rPr lang="en-US" altLang="zh-TW" sz="2400" dirty="0"/>
              <a:t>CAPE</a:t>
            </a:r>
            <a:r>
              <a:rPr lang="zh-TW" altLang="zh-TW" sz="2400" dirty="0"/>
              <a:t>值</a:t>
            </a:r>
            <a:r>
              <a:rPr lang="zh-TW" altLang="zh-TW" sz="2400" dirty="0" smtClean="0"/>
              <a:t>。此外，</a:t>
            </a:r>
            <a:r>
              <a:rPr lang="zh-TW" altLang="en-US" sz="2400" dirty="0" smtClean="0"/>
              <a:t>模擬使用不同</a:t>
            </a:r>
            <a:r>
              <a:rPr lang="zh-TW" altLang="zh-TW" sz="2400" dirty="0" smtClean="0"/>
              <a:t>的氣膠</a:t>
            </a:r>
            <a:r>
              <a:rPr lang="zh-TW" altLang="zh-TW" sz="2400" dirty="0"/>
              <a:t>初始濃度</a:t>
            </a:r>
            <a:r>
              <a:rPr lang="zh-TW" altLang="zh-TW" sz="2400" dirty="0" smtClean="0"/>
              <a:t>，</a:t>
            </a:r>
            <a:r>
              <a:rPr lang="zh-TW" altLang="en-US" sz="2400" dirty="0" smtClean="0"/>
              <a:t>藉此改變</a:t>
            </a:r>
            <a:r>
              <a:rPr lang="zh-TW" altLang="zh-TW" sz="2400" dirty="0" smtClean="0"/>
              <a:t>雲</a:t>
            </a:r>
            <a:r>
              <a:rPr lang="zh-TW" altLang="zh-TW" sz="2400" dirty="0"/>
              <a:t>凝結</a:t>
            </a:r>
            <a:r>
              <a:rPr lang="zh-TW" altLang="zh-TW" sz="2400" dirty="0" smtClean="0"/>
              <a:t>核</a:t>
            </a:r>
            <a:r>
              <a:rPr lang="zh-TW" altLang="en-US" sz="2400" dirty="0" smtClean="0"/>
              <a:t>數量</a:t>
            </a:r>
            <a:r>
              <a:rPr lang="zh-TW" altLang="zh-TW" sz="2400" dirty="0" smtClean="0"/>
              <a:t>。</a:t>
            </a:r>
            <a:r>
              <a:rPr lang="zh-TW" altLang="en-US" sz="2400" dirty="0" smtClean="0"/>
              <a:t>在模擬中，</a:t>
            </a:r>
            <a:r>
              <a:rPr lang="zh-TW" altLang="zh-TW" sz="2400" dirty="0" smtClean="0"/>
              <a:t>每</a:t>
            </a:r>
            <a:r>
              <a:rPr lang="zh-TW" altLang="zh-TW" sz="2400" dirty="0"/>
              <a:t>個模式模擬</a:t>
            </a:r>
            <a:r>
              <a:rPr lang="zh-TW" altLang="zh-TW" sz="2400" dirty="0" smtClean="0"/>
              <a:t>產生</a:t>
            </a:r>
            <a:r>
              <a:rPr lang="zh-TW" altLang="en-US" sz="2400" dirty="0" smtClean="0"/>
              <a:t>的</a:t>
            </a:r>
            <a:r>
              <a:rPr lang="zh-TW" altLang="zh-TW" sz="2400" dirty="0" smtClean="0"/>
              <a:t>長</a:t>
            </a:r>
            <a:r>
              <a:rPr lang="zh-TW" altLang="zh-TW" sz="2400" dirty="0"/>
              <a:t>生命期對流</a:t>
            </a:r>
            <a:r>
              <a:rPr lang="zh-TW" altLang="zh-TW" sz="2400" dirty="0" smtClean="0"/>
              <a:t>風暴根據</a:t>
            </a:r>
            <a:r>
              <a:rPr lang="zh-TW" altLang="zh-TW" sz="2400" dirty="0"/>
              <a:t>初始</a:t>
            </a:r>
            <a:r>
              <a:rPr lang="zh-TW" altLang="zh-TW" sz="2400" dirty="0" smtClean="0"/>
              <a:t>條件的不同</a:t>
            </a:r>
            <a:r>
              <a:rPr lang="zh-TW" altLang="en-US" sz="2400" dirty="0" smtClean="0"/>
              <a:t>，在發展過程、微物理結構及動力上有些許不同</a:t>
            </a:r>
            <a:r>
              <a:rPr lang="zh-TW" altLang="zh-TW" sz="2400" dirty="0" smtClean="0"/>
              <a:t>。</a:t>
            </a:r>
            <a:endParaRPr lang="zh-TW" altLang="en-US" sz="2400" dirty="0"/>
          </a:p>
        </p:txBody>
      </p:sp>
    </p:spTree>
    <p:extLst>
      <p:ext uri="{BB962C8B-B14F-4D97-AF65-F5344CB8AC3E}">
        <p14:creationId xmlns:p14="http://schemas.microsoft.com/office/powerpoint/2010/main" val="3894929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前人研究</a:t>
            </a:r>
            <a:endParaRPr lang="zh-TW" altLang="en-US"/>
          </a:p>
        </p:txBody>
      </p:sp>
      <p:sp>
        <p:nvSpPr>
          <p:cNvPr id="3" name="內容版面配置區 2"/>
          <p:cNvSpPr>
            <a:spLocks noGrp="1"/>
          </p:cNvSpPr>
          <p:nvPr>
            <p:ph idx="1"/>
          </p:nvPr>
        </p:nvSpPr>
        <p:spPr/>
        <p:txBody>
          <a:bodyPr>
            <a:normAutofit fontScale="92500" lnSpcReduction="20000"/>
          </a:bodyPr>
          <a:lstStyle/>
          <a:p>
            <a:r>
              <a:rPr lang="zh-TW" altLang="zh-TW" sz="2600" dirty="0"/>
              <a:t>對流雲為氣候系統中重要的一部份，對於雲輻射回饋以及全球降水有顯著的</a:t>
            </a:r>
            <a:r>
              <a:rPr lang="zh-TW" altLang="zh-TW" sz="2600" dirty="0" smtClean="0"/>
              <a:t>貢獻。人為氣膠</a:t>
            </a:r>
            <a:r>
              <a:rPr lang="zh-TW" altLang="zh-TW" sz="2600" dirty="0"/>
              <a:t>能夠顯著的影響雲的輻射性質以及區域降水</a:t>
            </a:r>
            <a:r>
              <a:rPr lang="zh-TW" altLang="zh-TW" sz="2600" dirty="0" smtClean="0"/>
              <a:t>分部</a:t>
            </a:r>
            <a:r>
              <a:rPr lang="zh-TW" altLang="en-US" sz="2600" dirty="0" smtClean="0"/>
              <a:t>。</a:t>
            </a:r>
            <a:r>
              <a:rPr lang="en-US" altLang="zh-TW" sz="2600" dirty="0" smtClean="0"/>
              <a:t>(</a:t>
            </a:r>
            <a:r>
              <a:rPr lang="en-US" altLang="zh-TW" sz="2600" dirty="0" err="1"/>
              <a:t>Ramanathan</a:t>
            </a:r>
            <a:r>
              <a:rPr lang="en-US" altLang="zh-TW" sz="2600" dirty="0"/>
              <a:t> et al. 2001; </a:t>
            </a:r>
            <a:r>
              <a:rPr lang="en-US" altLang="zh-TW" sz="2600" dirty="0" err="1"/>
              <a:t>Rotstayn</a:t>
            </a:r>
            <a:r>
              <a:rPr lang="en-US" altLang="zh-TW" sz="2600" dirty="0"/>
              <a:t> and </a:t>
            </a:r>
            <a:r>
              <a:rPr lang="en-US" altLang="zh-TW" sz="2600" dirty="0" err="1"/>
              <a:t>Lohmann</a:t>
            </a:r>
            <a:r>
              <a:rPr lang="en-US" altLang="zh-TW" sz="2600" dirty="0"/>
              <a:t> 2002</a:t>
            </a:r>
            <a:r>
              <a:rPr lang="en-US" altLang="zh-TW" sz="2600" dirty="0" smtClean="0"/>
              <a:t>)</a:t>
            </a:r>
          </a:p>
          <a:p>
            <a:r>
              <a:rPr lang="zh-TW" altLang="en-US" sz="2600" dirty="0" smtClean="0"/>
              <a:t>第一間接效應</a:t>
            </a:r>
            <a:r>
              <a:rPr lang="en-US" altLang="zh-TW" sz="2600" dirty="0" smtClean="0"/>
              <a:t>(The first aerosol indirect effect)</a:t>
            </a:r>
            <a:r>
              <a:rPr lang="zh-TW" altLang="zh-TW" sz="2600" dirty="0"/>
              <a:t>假設在具有相等液態水含量的情況下，增加氣溶膠含量，便增加了</a:t>
            </a:r>
            <a:r>
              <a:rPr lang="en-US" altLang="zh-TW" sz="2600" dirty="0"/>
              <a:t>CCN</a:t>
            </a:r>
            <a:r>
              <a:rPr lang="zh-TW" altLang="zh-TW" sz="2600" dirty="0"/>
              <a:t>數量，進而產生較多粒徑較小的雲滴，這個效應會增加受污染雲的反照率，最終影響輻射收支</a:t>
            </a:r>
            <a:r>
              <a:rPr lang="en-US" altLang="zh-TW" sz="2600" dirty="0"/>
              <a:t>(</a:t>
            </a:r>
            <a:r>
              <a:rPr lang="en-US" altLang="zh-TW" sz="2600" dirty="0" err="1"/>
              <a:t>Twomey</a:t>
            </a:r>
            <a:r>
              <a:rPr lang="en-US" altLang="zh-TW" sz="2600" dirty="0"/>
              <a:t> 1974, 1977</a:t>
            </a:r>
            <a:r>
              <a:rPr lang="en-US" altLang="zh-TW" sz="2600" dirty="0" smtClean="0"/>
              <a:t>)</a:t>
            </a:r>
            <a:r>
              <a:rPr lang="zh-TW" altLang="en-US" sz="2600" dirty="0" smtClean="0"/>
              <a:t>。</a:t>
            </a:r>
            <a:endParaRPr lang="en-US" altLang="zh-TW" sz="2600" dirty="0" smtClean="0"/>
          </a:p>
          <a:p>
            <a:r>
              <a:rPr lang="zh-TW" altLang="zh-TW" sz="2600" dirty="0" smtClean="0"/>
              <a:t>第二間接效應</a:t>
            </a:r>
            <a:r>
              <a:rPr lang="zh-TW" altLang="en-US" sz="2600" dirty="0" smtClean="0"/>
              <a:t> </a:t>
            </a:r>
            <a:r>
              <a:rPr lang="en-US" altLang="zh-TW" sz="2600" dirty="0" smtClean="0"/>
              <a:t>(The second aerosol indirect effect):</a:t>
            </a:r>
            <a:r>
              <a:rPr lang="zh-TW" altLang="zh-TW" sz="2600" dirty="0"/>
              <a:t>說明了在高</a:t>
            </a:r>
            <a:r>
              <a:rPr lang="en-US" altLang="zh-TW" sz="2600" dirty="0"/>
              <a:t>CCN</a:t>
            </a:r>
            <a:r>
              <a:rPr lang="zh-TW" altLang="zh-TW" sz="2600" dirty="0"/>
              <a:t>濃度條件下，雲中存在</a:t>
            </a:r>
            <a:r>
              <a:rPr lang="zh-TW" altLang="zh-TW" sz="2600" dirty="0" smtClean="0"/>
              <a:t>大量粒徑</a:t>
            </a:r>
            <a:r>
              <a:rPr lang="zh-TW" altLang="en-US" sz="2600" dirty="0" smtClean="0"/>
              <a:t>較小</a:t>
            </a:r>
            <a:r>
              <a:rPr lang="zh-TW" altLang="zh-TW" sz="2600" dirty="0" smtClean="0"/>
              <a:t>的</a:t>
            </a:r>
            <a:r>
              <a:rPr lang="zh-TW" altLang="zh-TW" sz="2600" dirty="0"/>
              <a:t>雲滴，</a:t>
            </a:r>
            <a:r>
              <a:rPr lang="zh-TW" altLang="zh-TW" sz="2600" dirty="0" smtClean="0"/>
              <a:t>代表大雨滴</a:t>
            </a:r>
            <a:r>
              <a:rPr lang="zh-TW" altLang="en-US" sz="2600" dirty="0" smtClean="0"/>
              <a:t>產生</a:t>
            </a:r>
            <a:r>
              <a:rPr lang="zh-TW" altLang="zh-TW" sz="2600" dirty="0" smtClean="0"/>
              <a:t>的</a:t>
            </a:r>
            <a:r>
              <a:rPr lang="zh-TW" altLang="zh-TW" sz="2600" dirty="0"/>
              <a:t>數量較少，並形成較狹窄的雨滴粒徑分佈，這使得碰撞及合併的效率較低，阻礙了暖雨發展的過程，造成雲的生命週期增長，也導致雲反照率的增加</a:t>
            </a:r>
            <a:r>
              <a:rPr lang="zh-TW" altLang="zh-TW" sz="2600" dirty="0" smtClean="0"/>
              <a:t>。</a:t>
            </a:r>
            <a:r>
              <a:rPr lang="en-US" altLang="zh-TW" sz="2600" dirty="0" smtClean="0"/>
              <a:t>(</a:t>
            </a:r>
            <a:r>
              <a:rPr lang="en-US" altLang="zh-TW" sz="2600" dirty="0"/>
              <a:t>Albrecht 1989) </a:t>
            </a:r>
            <a:r>
              <a:rPr lang="zh-TW" altLang="zh-TW" sz="2600" dirty="0" smtClean="0"/>
              <a:t>。</a:t>
            </a:r>
            <a:endParaRPr lang="zh-TW" altLang="zh-TW" sz="2600" dirty="0"/>
          </a:p>
          <a:p>
            <a:endParaRPr lang="en-US" altLang="zh-TW" sz="2600" dirty="0" smtClean="0"/>
          </a:p>
          <a:p>
            <a:endParaRPr lang="en-US" altLang="zh-TW" sz="2000" dirty="0"/>
          </a:p>
        </p:txBody>
      </p:sp>
    </p:spTree>
    <p:extLst>
      <p:ext uri="{BB962C8B-B14F-4D97-AF65-F5344CB8AC3E}">
        <p14:creationId xmlns:p14="http://schemas.microsoft.com/office/powerpoint/2010/main" val="2187445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模式設定</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8" y="1340768"/>
            <a:ext cx="9204517" cy="310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383" y="4378285"/>
            <a:ext cx="49815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1607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實驗設置</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1" y="1918607"/>
            <a:ext cx="4091266" cy="420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3067288"/>
            <a:ext cx="2826883" cy="3023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555776" y="5157192"/>
            <a:ext cx="93610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323528" y="6126581"/>
            <a:ext cx="4091266" cy="369332"/>
          </a:xfrm>
          <a:prstGeom prst="rect">
            <a:avLst/>
          </a:prstGeom>
          <a:noFill/>
        </p:spPr>
        <p:txBody>
          <a:bodyPr wrap="square" rtlCol="0">
            <a:spAutoFit/>
          </a:bodyPr>
          <a:lstStyle/>
          <a:p>
            <a:r>
              <a:rPr lang="en-US" altLang="zh-TW" dirty="0" smtClean="0"/>
              <a:t>Sounding : Weisman </a:t>
            </a:r>
            <a:r>
              <a:rPr lang="en-US" altLang="zh-TW" dirty="0"/>
              <a:t>and </a:t>
            </a:r>
            <a:r>
              <a:rPr lang="en-US" altLang="zh-TW" dirty="0" err="1"/>
              <a:t>Klemp</a:t>
            </a:r>
            <a:r>
              <a:rPr lang="en-US" altLang="zh-TW" dirty="0"/>
              <a:t> (1982)</a:t>
            </a:r>
            <a:endParaRPr lang="zh-TW" altLang="en-US" dirty="0"/>
          </a:p>
        </p:txBody>
      </p:sp>
      <p:sp>
        <p:nvSpPr>
          <p:cNvPr id="8" name="文字方塊 7"/>
          <p:cNvSpPr txBox="1"/>
          <p:nvPr/>
        </p:nvSpPr>
        <p:spPr>
          <a:xfrm>
            <a:off x="4860032" y="6126581"/>
            <a:ext cx="4104456" cy="369332"/>
          </a:xfrm>
          <a:prstGeom prst="rect">
            <a:avLst/>
          </a:prstGeom>
          <a:noFill/>
        </p:spPr>
        <p:txBody>
          <a:bodyPr wrap="square" rtlCol="0">
            <a:spAutoFit/>
          </a:bodyPr>
          <a:lstStyle/>
          <a:p>
            <a:r>
              <a:rPr lang="en-US" altLang="zh-TW" dirty="0" smtClean="0"/>
              <a:t>Hodograph : Weisman </a:t>
            </a:r>
            <a:r>
              <a:rPr lang="en-US" altLang="zh-TW" dirty="0"/>
              <a:t>and </a:t>
            </a:r>
            <a:r>
              <a:rPr lang="en-US" altLang="zh-TW" dirty="0" err="1"/>
              <a:t>Klemp</a:t>
            </a:r>
            <a:r>
              <a:rPr lang="en-US" altLang="zh-TW" dirty="0"/>
              <a:t> (</a:t>
            </a:r>
            <a:r>
              <a:rPr lang="en-US" altLang="zh-TW" dirty="0" smtClean="0"/>
              <a:t>1984)</a:t>
            </a:r>
            <a:endParaRPr lang="zh-TW" altLang="en-US" dirty="0"/>
          </a:p>
        </p:txBody>
      </p:sp>
    </p:spTree>
    <p:extLst>
      <p:ext uri="{BB962C8B-B14F-4D97-AF65-F5344CB8AC3E}">
        <p14:creationId xmlns:p14="http://schemas.microsoft.com/office/powerpoint/2010/main" val="15516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0" y="1988840"/>
            <a:ext cx="9162530" cy="223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555776" y="1988840"/>
            <a:ext cx="6588224"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2266" y="2141240"/>
            <a:ext cx="2245478" cy="200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5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模擬結果</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28800"/>
            <a:ext cx="5489762" cy="4037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431540" y="1263022"/>
            <a:ext cx="2520280" cy="369332"/>
          </a:xfrm>
          <a:prstGeom prst="rect">
            <a:avLst/>
          </a:prstGeom>
          <a:noFill/>
        </p:spPr>
        <p:txBody>
          <a:bodyPr wrap="square" rtlCol="0">
            <a:spAutoFit/>
          </a:bodyPr>
          <a:lstStyle/>
          <a:p>
            <a:r>
              <a:rPr lang="en-US" altLang="zh-TW" dirty="0" smtClean="0"/>
              <a:t>A-100</a:t>
            </a:r>
            <a:r>
              <a:rPr lang="zh-TW" altLang="en-US" dirty="0" smtClean="0"/>
              <a:t>模擬之時間序列</a:t>
            </a:r>
            <a:endParaRPr lang="zh-TW" altLang="en-US" dirty="0"/>
          </a:p>
        </p:txBody>
      </p:sp>
      <p:sp>
        <p:nvSpPr>
          <p:cNvPr id="5" name="文字方塊 4"/>
          <p:cNvSpPr txBox="1"/>
          <p:nvPr/>
        </p:nvSpPr>
        <p:spPr>
          <a:xfrm>
            <a:off x="107504" y="5877272"/>
            <a:ext cx="8928992" cy="923330"/>
          </a:xfrm>
          <a:prstGeom prst="rect">
            <a:avLst/>
          </a:prstGeom>
          <a:noFill/>
        </p:spPr>
        <p:txBody>
          <a:bodyPr wrap="square" rtlCol="0">
            <a:spAutoFit/>
          </a:bodyPr>
          <a:lstStyle/>
          <a:p>
            <a:r>
              <a:rPr lang="en-US" altLang="zh-TW" dirty="0" smtClean="0"/>
              <a:t>Contours(yellow,</a:t>
            </a:r>
            <a:r>
              <a:rPr lang="zh-TW" altLang="en-US" dirty="0" smtClean="0"/>
              <a:t> </a:t>
            </a:r>
            <a:r>
              <a:rPr lang="en-US" altLang="zh-TW" dirty="0" smtClean="0"/>
              <a:t>orange and red): 5.4km</a:t>
            </a:r>
            <a:r>
              <a:rPr lang="zh-TW" altLang="en-US" dirty="0" smtClean="0"/>
              <a:t>高度之垂直速度</a:t>
            </a:r>
            <a:r>
              <a:rPr lang="en-US" altLang="zh-TW" dirty="0" smtClean="0"/>
              <a:t>(</a:t>
            </a:r>
            <a:r>
              <a:rPr lang="zh-TW" altLang="en-US" dirty="0" smtClean="0"/>
              <a:t>分別代表</a:t>
            </a:r>
            <a:r>
              <a:rPr lang="en-US" altLang="zh-TW" dirty="0" smtClean="0"/>
              <a:t>5</a:t>
            </a:r>
            <a:r>
              <a:rPr lang="zh-TW" altLang="en-US" dirty="0" smtClean="0"/>
              <a:t>、</a:t>
            </a:r>
            <a:r>
              <a:rPr lang="en-US" altLang="zh-TW" dirty="0" smtClean="0"/>
              <a:t>10 </a:t>
            </a:r>
            <a:r>
              <a:rPr lang="zh-TW" altLang="en-US" dirty="0" smtClean="0"/>
              <a:t>及</a:t>
            </a:r>
            <a:r>
              <a:rPr lang="en-US" altLang="zh-TW" dirty="0" smtClean="0"/>
              <a:t>20 m/s)</a:t>
            </a:r>
          </a:p>
          <a:p>
            <a:r>
              <a:rPr lang="en-US" altLang="zh-TW" dirty="0" smtClean="0"/>
              <a:t>Contours(purple, blue and green): </a:t>
            </a:r>
            <a:r>
              <a:rPr lang="zh-TW" altLang="en-US" dirty="0" smtClean="0"/>
              <a:t>總累積降水</a:t>
            </a:r>
            <a:r>
              <a:rPr lang="en-US" altLang="zh-TW" dirty="0" smtClean="0"/>
              <a:t>(</a:t>
            </a:r>
            <a:r>
              <a:rPr lang="zh-TW" altLang="en-US" dirty="0" smtClean="0"/>
              <a:t>分別代表</a:t>
            </a:r>
            <a:r>
              <a:rPr lang="en-US" altLang="zh-TW" dirty="0" smtClean="0"/>
              <a:t>1</a:t>
            </a:r>
            <a:r>
              <a:rPr lang="zh-TW" altLang="en-US" dirty="0" smtClean="0"/>
              <a:t>、</a:t>
            </a:r>
            <a:r>
              <a:rPr lang="en-US" altLang="zh-TW" dirty="0" smtClean="0"/>
              <a:t>10</a:t>
            </a:r>
            <a:r>
              <a:rPr lang="zh-TW" altLang="en-US" dirty="0" smtClean="0"/>
              <a:t>及</a:t>
            </a:r>
            <a:r>
              <a:rPr lang="en-US" altLang="zh-TW" dirty="0" smtClean="0"/>
              <a:t>20mm)</a:t>
            </a:r>
            <a:r>
              <a:rPr lang="zh-TW" altLang="en-US" dirty="0" smtClean="0"/>
              <a:t>。</a:t>
            </a:r>
            <a:r>
              <a:rPr lang="en-US" altLang="zh-TW" dirty="0" smtClean="0"/>
              <a:t/>
            </a:r>
            <a:br>
              <a:rPr lang="en-US" altLang="zh-TW" dirty="0" smtClean="0"/>
            </a:br>
            <a:r>
              <a:rPr lang="en-US" altLang="zh-TW" dirty="0" smtClean="0"/>
              <a:t>Dotted line: </a:t>
            </a:r>
            <a:r>
              <a:rPr lang="zh-TW" altLang="en-US" dirty="0" smtClean="0"/>
              <a:t>地</a:t>
            </a:r>
            <a:r>
              <a:rPr lang="zh-TW" altLang="en-US" dirty="0"/>
              <a:t>面</a:t>
            </a:r>
            <a:r>
              <a:rPr lang="zh-TW" altLang="en-US" dirty="0" smtClean="0"/>
              <a:t>冷池範圍</a:t>
            </a:r>
            <a:endParaRPr lang="zh-TW" altLang="en-US" dirty="0"/>
          </a:p>
        </p:txBody>
      </p:sp>
    </p:spTree>
    <p:extLst>
      <p:ext uri="{BB962C8B-B14F-4D97-AF65-F5344CB8AC3E}">
        <p14:creationId xmlns:p14="http://schemas.microsoft.com/office/powerpoint/2010/main" val="3500257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5760640" cy="403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07504" y="5877272"/>
            <a:ext cx="8928992" cy="923330"/>
          </a:xfrm>
          <a:prstGeom prst="rect">
            <a:avLst/>
          </a:prstGeom>
          <a:noFill/>
        </p:spPr>
        <p:txBody>
          <a:bodyPr wrap="square" rtlCol="0">
            <a:spAutoFit/>
          </a:bodyPr>
          <a:lstStyle/>
          <a:p>
            <a:r>
              <a:rPr lang="en-US" altLang="zh-TW" dirty="0" smtClean="0"/>
              <a:t>Contours(yellow,</a:t>
            </a:r>
            <a:r>
              <a:rPr lang="zh-TW" altLang="en-US" dirty="0" smtClean="0"/>
              <a:t> </a:t>
            </a:r>
            <a:r>
              <a:rPr lang="en-US" altLang="zh-TW" dirty="0" smtClean="0"/>
              <a:t>orange and red): 5.4km</a:t>
            </a:r>
            <a:r>
              <a:rPr lang="zh-TW" altLang="en-US" dirty="0" smtClean="0"/>
              <a:t>高度之垂直速度</a:t>
            </a:r>
            <a:r>
              <a:rPr lang="en-US" altLang="zh-TW" dirty="0" smtClean="0"/>
              <a:t>(</a:t>
            </a:r>
            <a:r>
              <a:rPr lang="zh-TW" altLang="en-US" dirty="0" smtClean="0"/>
              <a:t>分別代表</a:t>
            </a:r>
            <a:r>
              <a:rPr lang="en-US" altLang="zh-TW" dirty="0" smtClean="0"/>
              <a:t>5</a:t>
            </a:r>
            <a:r>
              <a:rPr lang="zh-TW" altLang="en-US" dirty="0" smtClean="0"/>
              <a:t>、</a:t>
            </a:r>
            <a:r>
              <a:rPr lang="en-US" altLang="zh-TW" dirty="0" smtClean="0"/>
              <a:t>10 </a:t>
            </a:r>
            <a:r>
              <a:rPr lang="zh-TW" altLang="en-US" dirty="0" smtClean="0"/>
              <a:t>及</a:t>
            </a:r>
            <a:r>
              <a:rPr lang="en-US" altLang="zh-TW" dirty="0" smtClean="0"/>
              <a:t>20 m/s)</a:t>
            </a:r>
          </a:p>
          <a:p>
            <a:r>
              <a:rPr lang="en-US" altLang="zh-TW" dirty="0" smtClean="0"/>
              <a:t>Contours(purple, blue and green): </a:t>
            </a:r>
            <a:r>
              <a:rPr lang="zh-TW" altLang="en-US" dirty="0" smtClean="0"/>
              <a:t>總累積降水</a:t>
            </a:r>
            <a:r>
              <a:rPr lang="en-US" altLang="zh-TW" dirty="0" smtClean="0"/>
              <a:t>(</a:t>
            </a:r>
            <a:r>
              <a:rPr lang="zh-TW" altLang="en-US" dirty="0" smtClean="0"/>
              <a:t>分別代表</a:t>
            </a:r>
            <a:r>
              <a:rPr lang="en-US" altLang="zh-TW" dirty="0" smtClean="0"/>
              <a:t>1</a:t>
            </a:r>
            <a:r>
              <a:rPr lang="zh-TW" altLang="en-US" dirty="0" smtClean="0"/>
              <a:t>、</a:t>
            </a:r>
            <a:r>
              <a:rPr lang="en-US" altLang="zh-TW" dirty="0" smtClean="0"/>
              <a:t>10</a:t>
            </a:r>
            <a:r>
              <a:rPr lang="zh-TW" altLang="en-US" dirty="0" smtClean="0"/>
              <a:t>及</a:t>
            </a:r>
            <a:r>
              <a:rPr lang="en-US" altLang="zh-TW" dirty="0" smtClean="0"/>
              <a:t>20mm)</a:t>
            </a:r>
            <a:r>
              <a:rPr lang="zh-TW" altLang="en-US" dirty="0" smtClean="0"/>
              <a:t>。</a:t>
            </a:r>
            <a:r>
              <a:rPr lang="en-US" altLang="zh-TW" dirty="0" smtClean="0"/>
              <a:t/>
            </a:r>
            <a:br>
              <a:rPr lang="en-US" altLang="zh-TW" dirty="0" smtClean="0"/>
            </a:br>
            <a:r>
              <a:rPr lang="en-US" altLang="zh-TW" dirty="0" smtClean="0"/>
              <a:t>Dotted line: </a:t>
            </a:r>
            <a:r>
              <a:rPr lang="zh-TW" altLang="en-US" dirty="0" smtClean="0"/>
              <a:t>地</a:t>
            </a:r>
            <a:r>
              <a:rPr lang="zh-TW" altLang="en-US" dirty="0"/>
              <a:t>面</a:t>
            </a:r>
            <a:r>
              <a:rPr lang="zh-TW" altLang="en-US" dirty="0" smtClean="0"/>
              <a:t>冷池範圍</a:t>
            </a:r>
            <a:endParaRPr lang="zh-TW" altLang="en-US" dirty="0"/>
          </a:p>
        </p:txBody>
      </p:sp>
      <p:sp>
        <p:nvSpPr>
          <p:cNvPr id="4" name="文字方塊 3"/>
          <p:cNvSpPr txBox="1"/>
          <p:nvPr/>
        </p:nvSpPr>
        <p:spPr>
          <a:xfrm>
            <a:off x="7092280" y="1644651"/>
            <a:ext cx="2160240" cy="369332"/>
          </a:xfrm>
          <a:prstGeom prst="rect">
            <a:avLst/>
          </a:prstGeom>
          <a:noFill/>
        </p:spPr>
        <p:txBody>
          <a:bodyPr wrap="square" rtlCol="0">
            <a:spAutoFit/>
          </a:bodyPr>
          <a:lstStyle/>
          <a:p>
            <a:r>
              <a:rPr lang="zh-TW" altLang="en-US" dirty="0" smtClean="0"/>
              <a:t>模擬時間第</a:t>
            </a:r>
            <a:r>
              <a:rPr lang="en-US" altLang="zh-TW" dirty="0" smtClean="0"/>
              <a:t>2</a:t>
            </a:r>
            <a:r>
              <a:rPr lang="zh-TW" altLang="en-US" dirty="0" smtClean="0"/>
              <a:t> </a:t>
            </a:r>
            <a:r>
              <a:rPr lang="en-US" altLang="zh-TW" dirty="0" smtClean="0"/>
              <a:t>h</a:t>
            </a:r>
            <a:endParaRPr lang="zh-TW" altLang="en-US" dirty="0"/>
          </a:p>
        </p:txBody>
      </p:sp>
    </p:spTree>
    <p:extLst>
      <p:ext uri="{BB962C8B-B14F-4D97-AF65-F5344CB8AC3E}">
        <p14:creationId xmlns:p14="http://schemas.microsoft.com/office/powerpoint/2010/main" val="31678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91171"/>
            <a:ext cx="7380312" cy="286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單箭頭接點 5"/>
          <p:cNvCxnSpPr/>
          <p:nvPr/>
        </p:nvCxnSpPr>
        <p:spPr>
          <a:xfrm>
            <a:off x="7703157" y="3284984"/>
            <a:ext cx="683" cy="864096"/>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文字方塊 9"/>
              <p:cNvSpPr txBox="1"/>
              <p:nvPr/>
            </p:nvSpPr>
            <p:spPr>
              <a:xfrm>
                <a:off x="7596336" y="2917156"/>
                <a:ext cx="1296144" cy="369332"/>
              </a:xfrm>
              <a:prstGeom prst="rect">
                <a:avLst/>
              </a:prstGeom>
              <a:noFill/>
            </p:spPr>
            <p:txBody>
              <a:bodyPr wrap="square" rtlCol="0">
                <a:spAutoFit/>
              </a:bodyPr>
              <a:lstStyle/>
              <a:p>
                <a:r>
                  <a:rPr lang="en-US" altLang="zh-TW" dirty="0" smtClean="0"/>
                  <a:t>491 (</a:t>
                </a:r>
                <a14:m>
                  <m:oMath xmlns:m="http://schemas.openxmlformats.org/officeDocument/2006/math">
                    <m:r>
                      <m:rPr>
                        <m:sty m:val="p"/>
                      </m:rPr>
                      <a:rPr lang="en-US" altLang="zh-TW" b="0" i="0" smtClean="0">
                        <a:latin typeface="Cambria Math"/>
                      </a:rPr>
                      <m:t>J</m:t>
                    </m:r>
                    <m:r>
                      <a:rPr lang="en-US" altLang="zh-TW" b="0" i="0" smtClean="0">
                        <a:latin typeface="Cambria Math"/>
                      </a:rPr>
                      <m:t> </m:t>
                    </m:r>
                    <m:sSup>
                      <m:sSupPr>
                        <m:ctrlPr>
                          <a:rPr lang="en-US" altLang="zh-TW" i="1" smtClean="0">
                            <a:latin typeface="Cambria Math"/>
                          </a:rPr>
                        </m:ctrlPr>
                      </m:sSupPr>
                      <m:e>
                        <m:r>
                          <a:rPr lang="en-US" altLang="zh-TW" b="0" i="1" smtClean="0">
                            <a:latin typeface="Cambria Math"/>
                          </a:rPr>
                          <m:t>𝑘𝑔</m:t>
                        </m:r>
                      </m:e>
                      <m:sup>
                        <m:r>
                          <a:rPr lang="en-US" altLang="zh-TW" b="0" i="1" smtClean="0">
                            <a:latin typeface="Cambria Math"/>
                          </a:rPr>
                          <m:t>−1</m:t>
                        </m:r>
                      </m:sup>
                    </m:sSup>
                  </m:oMath>
                </a14:m>
                <a:r>
                  <a:rPr lang="en-US" altLang="zh-TW" dirty="0" smtClean="0"/>
                  <a:t>)</a:t>
                </a:r>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7596336" y="2917156"/>
                <a:ext cx="1296144" cy="369332"/>
              </a:xfrm>
              <a:prstGeom prst="rect">
                <a:avLst/>
              </a:prstGeom>
              <a:blipFill rotWithShape="1">
                <a:blip r:embed="rId4"/>
                <a:stretch>
                  <a:fillRect l="-3756" t="-8333" r="-9859" b="-26667"/>
                </a:stretch>
              </a:blipFill>
            </p:spPr>
            <p:txBody>
              <a:bodyPr/>
              <a:lstStyle/>
              <a:p>
                <a:r>
                  <a:rPr lang="zh-TW" altLang="en-US">
                    <a:noFill/>
                  </a:rPr>
                  <a:t> </a:t>
                </a:r>
              </a:p>
            </p:txBody>
          </p:sp>
        </mc:Fallback>
      </mc:AlternateContent>
      <p:sp>
        <p:nvSpPr>
          <p:cNvPr id="12" name="文字方塊 11"/>
          <p:cNvSpPr txBox="1"/>
          <p:nvPr/>
        </p:nvSpPr>
        <p:spPr>
          <a:xfrm>
            <a:off x="7596336" y="4131050"/>
            <a:ext cx="1296144" cy="369332"/>
          </a:xfrm>
          <a:prstGeom prst="rect">
            <a:avLst/>
          </a:prstGeom>
          <a:noFill/>
        </p:spPr>
        <p:txBody>
          <a:bodyPr wrap="square" rtlCol="0">
            <a:spAutoFit/>
          </a:bodyPr>
          <a:lstStyle/>
          <a:p>
            <a:r>
              <a:rPr lang="en-US" altLang="zh-TW" dirty="0" smtClean="0"/>
              <a:t>2828</a:t>
            </a:r>
            <a:endParaRPr lang="zh-TW" altLang="en-US" dirty="0"/>
          </a:p>
        </p:txBody>
      </p:sp>
      <p:sp>
        <p:nvSpPr>
          <p:cNvPr id="4" name="文字方塊 3"/>
          <p:cNvSpPr txBox="1"/>
          <p:nvPr/>
        </p:nvSpPr>
        <p:spPr>
          <a:xfrm>
            <a:off x="4139952" y="2145971"/>
            <a:ext cx="461665" cy="648072"/>
          </a:xfrm>
          <a:prstGeom prst="rect">
            <a:avLst/>
          </a:prstGeom>
          <a:noFill/>
        </p:spPr>
        <p:txBody>
          <a:bodyPr vert="vert270" wrap="square" rtlCol="0">
            <a:spAutoFit/>
          </a:bodyPr>
          <a:lstStyle/>
          <a:p>
            <a:r>
              <a:rPr lang="en-US" altLang="zh-TW" dirty="0" smtClean="0"/>
              <a:t>(</a:t>
            </a:r>
            <a:r>
              <a:rPr lang="el-GR" altLang="zh-TW" dirty="0" smtClean="0"/>
              <a:t>μ</a:t>
            </a:r>
            <a:r>
              <a:rPr lang="en-US" altLang="zh-TW" dirty="0" smtClean="0"/>
              <a:t>m)</a:t>
            </a:r>
            <a:endParaRPr lang="zh-TW" altLang="en-US" dirty="0"/>
          </a:p>
        </p:txBody>
      </p:sp>
      <mc:AlternateContent xmlns:mc="http://schemas.openxmlformats.org/markup-compatibility/2006">
        <mc:Choice xmlns:a14="http://schemas.microsoft.com/office/drawing/2010/main" Requires="a14">
          <p:sp>
            <p:nvSpPr>
              <p:cNvPr id="5" name="文字方塊 4"/>
              <p:cNvSpPr txBox="1"/>
              <p:nvPr/>
            </p:nvSpPr>
            <p:spPr>
              <a:xfrm>
                <a:off x="1795751" y="5532687"/>
                <a:ext cx="2808312" cy="369332"/>
              </a:xfrm>
              <a:prstGeom prst="rect">
                <a:avLst/>
              </a:prstGeom>
              <a:noFill/>
            </p:spPr>
            <p:txBody>
              <a:bodyPr wrap="square" rtlCol="0">
                <a:spAutoFit/>
              </a:bodyPr>
              <a:lstStyle/>
              <a:p>
                <a:r>
                  <a:rPr lang="en-US" altLang="zh-TW" dirty="0" smtClean="0"/>
                  <a:t>100~6400</a:t>
                </a:r>
                <a14:m>
                  <m:oMath xmlns:m="http://schemas.openxmlformats.org/officeDocument/2006/math">
                    <m:sSup>
                      <m:sSupPr>
                        <m:ctrlPr>
                          <a:rPr lang="en-US" altLang="zh-TW" i="1" smtClean="0">
                            <a:latin typeface="Cambria Math"/>
                          </a:rPr>
                        </m:ctrlPr>
                      </m:sSupPr>
                      <m:e>
                        <m:r>
                          <a:rPr lang="en-US" altLang="zh-TW" b="0" i="1" smtClean="0">
                            <a:latin typeface="Cambria Math"/>
                          </a:rPr>
                          <m:t>𝑐𝑚</m:t>
                        </m:r>
                      </m:e>
                      <m:sup>
                        <m:r>
                          <a:rPr lang="en-US" altLang="zh-TW" b="0" i="1" smtClean="0">
                            <a:latin typeface="Cambria Math"/>
                          </a:rPr>
                          <m:t>−3</m:t>
                        </m:r>
                      </m:sup>
                    </m:sSup>
                  </m:oMath>
                </a14:m>
                <a:endParaRPr lang="zh-TW" altLang="en-US" dirty="0"/>
              </a:p>
            </p:txBody>
          </p:sp>
        </mc:Choice>
        <mc:Fallback>
          <p:sp>
            <p:nvSpPr>
              <p:cNvPr id="5" name="文字方塊 4"/>
              <p:cNvSpPr txBox="1">
                <a:spLocks noRot="1" noChangeAspect="1" noMove="1" noResize="1" noEditPoints="1" noAdjustHandles="1" noChangeArrowheads="1" noChangeShapeType="1" noTextEdit="1"/>
              </p:cNvSpPr>
              <p:nvPr/>
            </p:nvSpPr>
            <p:spPr>
              <a:xfrm>
                <a:off x="1795751" y="5532687"/>
                <a:ext cx="2808312" cy="369332"/>
              </a:xfrm>
              <a:prstGeom prst="rect">
                <a:avLst/>
              </a:prstGeom>
              <a:blipFill rotWithShape="1">
                <a:blip r:embed="rId5"/>
                <a:stretch>
                  <a:fillRect l="-1957" t="-8333" b="-26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35759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5459</TotalTime>
  <Words>2458</Words>
  <Application>Microsoft Office PowerPoint</Application>
  <PresentationFormat>如螢幕大小 (4:3)</PresentationFormat>
  <Paragraphs>105</Paragraphs>
  <Slides>17</Slides>
  <Notes>12</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Modeling Aerosol Impacts on Convective Storms in Different Environments</vt:lpstr>
      <vt:lpstr>前言</vt:lpstr>
      <vt:lpstr>前人研究</vt:lpstr>
      <vt:lpstr>模式設定</vt:lpstr>
      <vt:lpstr>實驗設置</vt:lpstr>
      <vt:lpstr>PowerPoint 簡報</vt:lpstr>
      <vt:lpstr>模擬結果</vt:lpstr>
      <vt:lpstr>PowerPoint 簡報</vt:lpstr>
      <vt:lpstr>PowerPoint 簡報</vt:lpstr>
      <vt:lpstr>PowerPoint 簡報</vt:lpstr>
      <vt:lpstr>PowerPoint 簡報</vt:lpstr>
      <vt:lpstr>PowerPoint 簡報</vt:lpstr>
      <vt:lpstr>PowerPoint 簡報</vt:lpstr>
      <vt:lpstr>結論</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davidhclab</dc:creator>
  <cp:lastModifiedBy>davidhclab</cp:lastModifiedBy>
  <cp:revision>112</cp:revision>
  <dcterms:created xsi:type="dcterms:W3CDTF">2013-10-12T13:58:16Z</dcterms:created>
  <dcterms:modified xsi:type="dcterms:W3CDTF">2013-11-26T01:51:17Z</dcterms:modified>
</cp:coreProperties>
</file>