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305" r:id="rId3"/>
    <p:sldId id="342" r:id="rId4"/>
    <p:sldId id="304" r:id="rId5"/>
    <p:sldId id="257" r:id="rId6"/>
    <p:sldId id="258" r:id="rId7"/>
    <p:sldId id="260" r:id="rId8"/>
    <p:sldId id="267" r:id="rId9"/>
    <p:sldId id="266" r:id="rId10"/>
    <p:sldId id="261" r:id="rId11"/>
    <p:sldId id="268" r:id="rId12"/>
    <p:sldId id="311" r:id="rId13"/>
    <p:sldId id="269" r:id="rId14"/>
    <p:sldId id="273" r:id="rId15"/>
    <p:sldId id="274" r:id="rId16"/>
    <p:sldId id="280" r:id="rId17"/>
    <p:sldId id="294" r:id="rId18"/>
    <p:sldId id="284" r:id="rId19"/>
    <p:sldId id="285" r:id="rId20"/>
    <p:sldId id="297" r:id="rId21"/>
    <p:sldId id="290" r:id="rId22"/>
    <p:sldId id="287" r:id="rId23"/>
    <p:sldId id="298" r:id="rId24"/>
    <p:sldId id="288" r:id="rId25"/>
    <p:sldId id="289" r:id="rId26"/>
    <p:sldId id="302" r:id="rId27"/>
    <p:sldId id="343" r:id="rId28"/>
    <p:sldId id="335" r:id="rId29"/>
    <p:sldId id="306" r:id="rId30"/>
    <p:sldId id="319" r:id="rId31"/>
    <p:sldId id="344" r:id="rId32"/>
    <p:sldId id="309" r:id="rId33"/>
    <p:sldId id="345" r:id="rId34"/>
    <p:sldId id="332" r:id="rId35"/>
    <p:sldId id="333" r:id="rId36"/>
    <p:sldId id="320" r:id="rId37"/>
    <p:sldId id="317" r:id="rId38"/>
    <p:sldId id="321" r:id="rId39"/>
    <p:sldId id="281" r:id="rId40"/>
    <p:sldId id="282" r:id="rId41"/>
    <p:sldId id="283" r:id="rId42"/>
    <p:sldId id="314" r:id="rId43"/>
    <p:sldId id="315" r:id="rId44"/>
    <p:sldId id="259" r:id="rId45"/>
    <p:sldId id="316" r:id="rId46"/>
    <p:sldId id="307" r:id="rId47"/>
    <p:sldId id="275" r:id="rId48"/>
    <p:sldId id="277" r:id="rId49"/>
    <p:sldId id="279" r:id="rId50"/>
    <p:sldId id="303" r:id="rId51"/>
    <p:sldId id="278" r:id="rId52"/>
    <p:sldId id="313" r:id="rId53"/>
    <p:sldId id="296" r:id="rId54"/>
    <p:sldId id="323" r:id="rId55"/>
    <p:sldId id="322" r:id="rId56"/>
    <p:sldId id="300" r:id="rId57"/>
    <p:sldId id="337" r:id="rId58"/>
    <p:sldId id="338" r:id="rId59"/>
    <p:sldId id="339" r:id="rId60"/>
    <p:sldId id="299" r:id="rId61"/>
    <p:sldId id="312" r:id="rId62"/>
    <p:sldId id="276" r:id="rId63"/>
    <p:sldId id="331" r:id="rId64"/>
    <p:sldId id="336" r:id="rId65"/>
    <p:sldId id="340" r:id="rId66"/>
  </p:sldIdLst>
  <p:sldSz cx="9144000" cy="6858000" type="screen4x3"/>
  <p:notesSz cx="6858000" cy="99472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2871" autoAdjust="0"/>
  </p:normalViewPr>
  <p:slideViewPr>
    <p:cSldViewPr showGuides="1">
      <p:cViewPr>
        <p:scale>
          <a:sx n="100" d="100"/>
          <a:sy n="100" d="100"/>
        </p:scale>
        <p:origin x="-24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2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F2BEE-F41C-4138-BEA1-717C681E2207}" type="datetimeFigureOut">
              <a:rPr lang="zh-TW" altLang="en-US" smtClean="0"/>
              <a:t>2013/11/19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08EC6-EC94-4C1F-97F7-97C08E20581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5834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419EC-E0CD-4EA3-B203-4C7891F4E367}" type="datetimeFigureOut">
              <a:rPr lang="zh-TW" altLang="en-US" smtClean="0"/>
              <a:pPr/>
              <a:t>2013/11/19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7EBAA-E68C-41A3-ACEC-AE19B7EE20D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6904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TW" sz="1600" dirty="0" smtClean="0"/>
              <a:t>(</a:t>
            </a:r>
            <a:r>
              <a:rPr lang="en-US" altLang="zh-TW" sz="1200" dirty="0" smtClean="0"/>
              <a:t>Under the constraint of the observations, cloud-resolving model (CRM) simulations are    </a:t>
            </a:r>
          </a:p>
          <a:p>
            <a:pPr marL="0" indent="0">
              <a:buNone/>
            </a:pPr>
            <a:r>
              <a:rPr lang="en-US" altLang="zh-TW" sz="1200" dirty="0" smtClean="0"/>
              <a:t>           carried out first to characterize, as examples, the differences between MCSs from the</a:t>
            </a:r>
          </a:p>
          <a:p>
            <a:pPr marL="0" indent="0">
              <a:buNone/>
            </a:pPr>
            <a:r>
              <a:rPr lang="en-US" altLang="zh-TW" sz="1200" dirty="0" smtClean="0"/>
              <a:t>           two campaign locations and then to infer the possible factors that impact the geographic </a:t>
            </a:r>
          </a:p>
          <a:p>
            <a:pPr marL="0" indent="0">
              <a:buNone/>
            </a:pPr>
            <a:r>
              <a:rPr lang="en-US" altLang="zh-TW" sz="1200" dirty="0" smtClean="0"/>
              <a:t>           distribution of MCSs.)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8280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1342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1342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6612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1854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dirty="0" smtClean="0"/>
              <a:t> </a:t>
            </a:r>
            <a:r>
              <a:rPr lang="en-US" altLang="zh-TW" sz="1200" b="1" dirty="0" smtClean="0">
                <a:solidFill>
                  <a:schemeClr val="tx2"/>
                </a:solidFill>
              </a:rPr>
              <a:t>Vertical wind shear</a:t>
            </a:r>
            <a:r>
              <a:rPr lang="en-US" altLang="zh-TW" sz="1200" dirty="0" smtClean="0"/>
              <a:t> between 2 and 11 km in the </a:t>
            </a:r>
            <a:r>
              <a:rPr lang="en-US" altLang="zh-TW" sz="1200" b="1" dirty="0" smtClean="0">
                <a:solidFill>
                  <a:schemeClr val="tx2"/>
                </a:solidFill>
              </a:rPr>
              <a:t>11 August </a:t>
            </a:r>
            <a:r>
              <a:rPr lang="en-US" altLang="zh-TW" sz="1200" dirty="0" smtClean="0"/>
              <a:t>MCS is </a:t>
            </a:r>
            <a:r>
              <a:rPr lang="en-US" altLang="zh-TW" sz="1200" b="1" dirty="0" smtClean="0">
                <a:solidFill>
                  <a:schemeClr val="tx2"/>
                </a:solidFill>
              </a:rPr>
              <a:t>larger</a:t>
            </a:r>
            <a:r>
              <a:rPr lang="en-US" altLang="zh-TW" sz="1200" dirty="0" smtClean="0"/>
              <a:t> than that in the 19 July MCS.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/>
              <a:t>The </a:t>
            </a:r>
            <a:r>
              <a:rPr lang="en-US" altLang="zh-TW" sz="1200" b="1" dirty="0" smtClean="0">
                <a:solidFill>
                  <a:schemeClr val="tx2"/>
                </a:solidFill>
              </a:rPr>
              <a:t>vertical wind shear </a:t>
            </a:r>
            <a:r>
              <a:rPr lang="en-US" altLang="zh-TW" sz="1200" dirty="0" smtClean="0"/>
              <a:t>between 2 and 11 km in </a:t>
            </a:r>
            <a:r>
              <a:rPr lang="en-US" altLang="zh-TW" sz="1200" b="1" dirty="0" smtClean="0">
                <a:solidFill>
                  <a:schemeClr val="tx2"/>
                </a:solidFill>
              </a:rPr>
              <a:t>TWP-ICE</a:t>
            </a:r>
            <a:r>
              <a:rPr lang="en-US" altLang="zh-TW" sz="1200" dirty="0" smtClean="0"/>
              <a:t> is </a:t>
            </a:r>
            <a:r>
              <a:rPr lang="en-US" altLang="zh-TW" sz="1200" b="1" dirty="0" smtClean="0">
                <a:solidFill>
                  <a:schemeClr val="tx2"/>
                </a:solidFill>
              </a:rPr>
              <a:t>smaller</a:t>
            </a:r>
            <a:r>
              <a:rPr lang="en-US" altLang="zh-TW" sz="1200" dirty="0" smtClean="0"/>
              <a:t> than those in the two </a:t>
            </a:r>
            <a:r>
              <a:rPr lang="en-US" altLang="zh-TW" sz="1200" smtClean="0"/>
              <a:t>AMMA MCSs.</a:t>
            </a:r>
            <a:endParaRPr lang="en-US" altLang="zh-TW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/>
              <a:t>The </a:t>
            </a:r>
            <a:r>
              <a:rPr lang="en-US" altLang="zh-TW" sz="1200" b="1" dirty="0" smtClean="0">
                <a:solidFill>
                  <a:schemeClr val="accent1"/>
                </a:solidFill>
              </a:rPr>
              <a:t>effects of ICC </a:t>
            </a:r>
            <a:r>
              <a:rPr lang="en-US" altLang="zh-TW" sz="1200" dirty="0" smtClean="0"/>
              <a:t>on MCSs are revealed in the differences in </a:t>
            </a:r>
            <a:r>
              <a:rPr lang="en-US" altLang="zh-TW" sz="1200" b="1" dirty="0" smtClean="0">
                <a:solidFill>
                  <a:schemeClr val="accent1"/>
                </a:solidFill>
              </a:rPr>
              <a:t>MCS sizes </a:t>
            </a:r>
            <a:r>
              <a:rPr lang="en-US" altLang="zh-TW" sz="1200" dirty="0" smtClean="0"/>
              <a:t>and </a:t>
            </a:r>
            <a:r>
              <a:rPr lang="en-US" altLang="zh-TW" sz="1200" b="1" dirty="0" smtClean="0">
                <a:solidFill>
                  <a:schemeClr val="accent1"/>
                </a:solidFill>
              </a:rPr>
              <a:t>water budgets </a:t>
            </a:r>
            <a:r>
              <a:rPr lang="en-US" altLang="zh-TW" sz="1200" dirty="0" smtClean="0"/>
              <a:t>between AMMA and TWP-ICE.</a:t>
            </a:r>
            <a:endParaRPr lang="zh-TW" altLang="en-US" sz="1200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0225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658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The water budget for an MCS describes the transport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of water between convective, </a:t>
            </a:r>
            <a:r>
              <a:rPr lang="en-US" altLang="zh-TW" dirty="0" err="1" smtClean="0"/>
              <a:t>stratiform</a:t>
            </a:r>
            <a:r>
              <a:rPr lang="en-US" altLang="zh-TW" dirty="0" smtClean="0"/>
              <a:t>, and anvil cloud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regions as well as water source(s)/sink(s) from micro-physical processes.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5295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PR</a:t>
            </a:r>
            <a:r>
              <a:rPr lang="zh-TW" altLang="en-US" dirty="0" smtClean="0"/>
              <a:t>的波長  應為</a:t>
            </a:r>
            <a:r>
              <a:rPr lang="en-US" altLang="zh-TW" dirty="0" smtClean="0"/>
              <a:t>2.1cm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6707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/>
              <a:t>Stratus clouds can extend over hundreds of kilometers in the horizontal, and can be thin and </a:t>
            </a:r>
            <a:r>
              <a:rPr lang="en-US" altLang="zh-TW" sz="1200" dirty="0" err="1" smtClean="0"/>
              <a:t>nonprecipitating</a:t>
            </a:r>
            <a:r>
              <a:rPr lang="en-US" altLang="zh-TW" sz="1200" dirty="0" smtClean="0"/>
              <a:t> or thick enough to produce substantial widespread rain.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 The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unique feature of this radar lies in its ability to observe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jointly most of the cloud condensate and precipitation within its nadir field of view and its ability to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provide profiles of    </a:t>
            </a:r>
          </a:p>
          <a:p>
            <a:r>
              <a:rPr lang="en-US" altLang="zh-TW" dirty="0" smtClean="0"/>
              <a:t>     these properties with a vertical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resolution of 500 m. </a:t>
            </a:r>
          </a:p>
          <a:p>
            <a:r>
              <a:rPr lang="en-US" altLang="zh-TW" dirty="0" smtClean="0"/>
              <a:t>2.Combining the observations of the different sensors of the A-Train with the millimeter radar observations is a key aspect of the observing philosophy of the </a:t>
            </a:r>
            <a:r>
              <a:rPr lang="en-US" altLang="zh-TW" dirty="0" err="1" smtClean="0"/>
              <a:t>CloudSat</a:t>
            </a:r>
            <a:r>
              <a:rPr lang="en-US" altLang="zh-TW" dirty="0" smtClean="0"/>
              <a:t> mission.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9066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dirty="0" smtClean="0"/>
              <a:t>WARC</a:t>
            </a:r>
          </a:p>
          <a:p>
            <a:r>
              <a:rPr lang="en-US" altLang="zh-TW" dirty="0" smtClean="0"/>
              <a:t>1.Atmospheric Radiation Measurement Program(ARM)W-band vertically pointing cloud radar(WARC)--(Powell)</a:t>
            </a:r>
          </a:p>
          <a:p>
            <a:r>
              <a:rPr lang="en-US" altLang="zh-TW" dirty="0" smtClean="0"/>
              <a:t>2.WARC=ARM</a:t>
            </a:r>
            <a:r>
              <a:rPr lang="en-US" altLang="zh-TW" baseline="0" dirty="0" smtClean="0"/>
              <a:t> W-band radar--(</a:t>
            </a:r>
            <a:r>
              <a:rPr lang="zh-TW" altLang="en-US" baseline="0" dirty="0" smtClean="0"/>
              <a:t>此篇</a:t>
            </a:r>
            <a:r>
              <a:rPr lang="en-US" altLang="zh-TW" baseline="0" dirty="0" smtClean="0"/>
              <a:t>paper)</a:t>
            </a:r>
          </a:p>
          <a:p>
            <a:r>
              <a:rPr lang="en-US" altLang="zh-TW" baseline="0" dirty="0" smtClean="0"/>
              <a:t>Fifteen MCSs passing over Niamey during 1 July–27 September 2006(</a:t>
            </a:r>
            <a:r>
              <a:rPr lang="zh-TW" altLang="en-US" baseline="0" dirty="0" smtClean="0"/>
              <a:t>上述平均的結果是不是此</a:t>
            </a:r>
            <a:r>
              <a:rPr lang="en-US" altLang="zh-TW" baseline="0" dirty="0" smtClean="0"/>
              <a:t>15</a:t>
            </a:r>
            <a:r>
              <a:rPr lang="zh-TW" altLang="en-US" baseline="0" dirty="0" smtClean="0"/>
              <a:t>個</a:t>
            </a:r>
            <a:r>
              <a:rPr lang="en-US" altLang="zh-TW" baseline="0" dirty="0" smtClean="0"/>
              <a:t>MCSs</a:t>
            </a:r>
            <a:r>
              <a:rPr lang="zh-TW" altLang="en-US" baseline="0" dirty="0" smtClean="0"/>
              <a:t>做出的平均</a:t>
            </a:r>
            <a:r>
              <a:rPr lang="en-US" altLang="zh-TW" baseline="0" dirty="0" smtClean="0"/>
              <a:t>?!)</a:t>
            </a:r>
          </a:p>
          <a:p>
            <a:r>
              <a:rPr lang="en-US" altLang="zh-TW" dirty="0" smtClean="0"/>
              <a:t>the profiles of mean IWC shown in Fig. 4 are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derived from the echo seen by WACR only.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5999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TWP-ICE</a:t>
            </a:r>
            <a:r>
              <a:rPr lang="zh-TW" altLang="en-US" dirty="0" smtClean="0"/>
              <a:t>的環境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1160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Sample IR satellite images from MTSAT1-R of northern Australia, radar reflectivity maps of the experiment area and </a:t>
            </a:r>
            <a:r>
              <a:rPr lang="en-US" altLang="zh-TW" b="1" dirty="0" smtClean="0">
                <a:solidFill>
                  <a:schemeClr val="tx1"/>
                </a:solidFill>
              </a:rPr>
              <a:t>typical radar cross sections </a:t>
            </a:r>
            <a:r>
              <a:rPr lang="en-US" altLang="zh-TW" dirty="0" smtClean="0"/>
              <a:t>for the three rain regimes. These were (left) active monsoon, (middle) suppressed monsoons, and (right) break period. The red circles show the main experiment domain. Note that 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these panels are not necessarily at the same dates and times, but were rather chosen as representative of typical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structure and organization observed in these periods. The IR enhancement T&gt; 250 K is grayscale, 250</a:t>
            </a:r>
            <a:r>
              <a:rPr lang="en-US" altLang="zh-TW" baseline="0" dirty="0" smtClean="0"/>
              <a:t> ~</a:t>
            </a:r>
            <a:r>
              <a:rPr lang="en-US" altLang="zh-TW" dirty="0" smtClean="0"/>
              <a:t>230 K are blue shades, 230–210 K are green shades, 210–190 K are yellow shades, and T&lt; 190 are red shades. Radar contours are drawn every 10 </a:t>
            </a:r>
            <a:r>
              <a:rPr lang="en-US" altLang="zh-TW" dirty="0" err="1" smtClean="0"/>
              <a:t>dBZ</a:t>
            </a:r>
            <a:r>
              <a:rPr lang="en-US" altLang="zh-TW" dirty="0" smtClean="0"/>
              <a:t> from 10 </a:t>
            </a:r>
            <a:r>
              <a:rPr lang="en-US" altLang="zh-TW" dirty="0" err="1" smtClean="0"/>
              <a:t>dBZ</a:t>
            </a:r>
            <a:r>
              <a:rPr lang="en-US" altLang="zh-TW" dirty="0" smtClean="0"/>
              <a:t>. Dates and times are in UTC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78469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Since there are no observations of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and aerosol particles in the field campaigns, the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 uses the simplest IN formula (Fletcher 1962) to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compute the active IN concentration in the mixed-phase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region as a function of air temperature T.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4721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Unlike the millimeter wavelength cloud radar (MMCR), the WACR does not use pulse coding and operates in only </a:t>
            </a:r>
            <a:r>
              <a:rPr lang="en-US" altLang="zh-TW" dirty="0" err="1" smtClean="0"/>
              <a:t>copolarization</a:t>
            </a:r>
            <a:r>
              <a:rPr lang="en-US" altLang="zh-TW" dirty="0" smtClean="0"/>
              <a:t> and cross-polarization modes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Buoyancy here is described as the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difference between the environmental temperature and the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temperature of a parcel lifted from the 1000 </a:t>
            </a:r>
            <a:r>
              <a:rPr lang="en-US" altLang="zh-TW" dirty="0" err="1" smtClean="0"/>
              <a:t>mb</a:t>
            </a:r>
            <a:r>
              <a:rPr lang="en-US" altLang="zh-TW" dirty="0" smtClean="0"/>
              <a:t> level.</a:t>
            </a:r>
          </a:p>
          <a:p>
            <a:r>
              <a:rPr lang="en-US" altLang="zh-TW" b="1" dirty="0" smtClean="0"/>
              <a:t>West African MCSs result from greater buoy-</a:t>
            </a:r>
            <a:r>
              <a:rPr lang="en-US" altLang="zh-TW" b="1" dirty="0" err="1" smtClean="0"/>
              <a:t>ancy</a:t>
            </a:r>
            <a:r>
              <a:rPr lang="en-US" altLang="zh-TW" b="1" dirty="0" smtClean="0"/>
              <a:t> (Figure 2). Consequently, the precipitating</a:t>
            </a:r>
            <a:r>
              <a:rPr lang="en-US" altLang="zh-TW" b="1" baseline="0" dirty="0" smtClean="0"/>
              <a:t> </a:t>
            </a:r>
            <a:r>
              <a:rPr lang="en-US" altLang="zh-TW" b="1" dirty="0" smtClean="0"/>
              <a:t>cores are deeper and have heavier rain (Figure 4),</a:t>
            </a:r>
          </a:p>
          <a:p>
            <a:r>
              <a:rPr lang="en-US" altLang="zh-TW" b="1" dirty="0" smtClean="0"/>
              <a:t>and stronger convective </a:t>
            </a:r>
            <a:r>
              <a:rPr lang="en-US" altLang="zh-TW" b="1" dirty="0" err="1" smtClean="0"/>
              <a:t>updraughts</a:t>
            </a:r>
            <a:r>
              <a:rPr lang="en-US" altLang="zh-TW" b="1" dirty="0" smtClean="0"/>
              <a:t> almost </a:t>
            </a:r>
            <a:r>
              <a:rPr lang="en-US" altLang="zh-TW" b="1" dirty="0" err="1" smtClean="0"/>
              <a:t>cer-tainly</a:t>
            </a:r>
            <a:r>
              <a:rPr lang="en-US" altLang="zh-TW" b="1" dirty="0" smtClean="0"/>
              <a:t> produce copious </a:t>
            </a:r>
            <a:r>
              <a:rPr lang="en-US" altLang="zh-TW" b="1" dirty="0" err="1" smtClean="0"/>
              <a:t>graupel</a:t>
            </a:r>
            <a:r>
              <a:rPr lang="en-US" altLang="zh-TW" b="1" dirty="0" smtClean="0"/>
              <a:t>--------??</a:t>
            </a:r>
            <a:r>
              <a:rPr lang="zh-TW" altLang="en-US" b="1" dirty="0" smtClean="0"/>
              <a:t>是指整個</a:t>
            </a:r>
            <a:r>
              <a:rPr lang="en-US" altLang="zh-TW" b="1" dirty="0" smtClean="0"/>
              <a:t>TWP-ICE</a:t>
            </a:r>
            <a:r>
              <a:rPr lang="zh-TW" altLang="en-US" b="1" dirty="0" smtClean="0"/>
              <a:t>的時期吧</a:t>
            </a:r>
            <a:r>
              <a:rPr lang="en-US" altLang="zh-TW" b="1" dirty="0" smtClean="0"/>
              <a:t>?!</a:t>
            </a:r>
          </a:p>
          <a:p>
            <a:endParaRPr lang="en-US" altLang="zh-TW" b="1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30718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/>
              <a:t>Rutledge, S. A., and P. V. Hobbs, 1984: The </a:t>
            </a:r>
            <a:r>
              <a:rPr lang="en-US" altLang="zh-TW" sz="1200" dirty="0" err="1" smtClean="0"/>
              <a:t>mesoscale</a:t>
            </a:r>
            <a:r>
              <a:rPr lang="en-US" altLang="zh-TW" sz="1200" dirty="0" smtClean="0"/>
              <a:t> and </a:t>
            </a:r>
            <a:r>
              <a:rPr lang="en-US" altLang="zh-TW" sz="1200" dirty="0" err="1" smtClean="0"/>
              <a:t>microscale</a:t>
            </a:r>
            <a:r>
              <a:rPr lang="en-US" altLang="zh-TW" sz="1200" dirty="0" smtClean="0"/>
              <a:t> structure and organization of clouds and precipitation in mid-latitude clouds. Part XII: A diagnostic modeling study of precipitation development in narrow cold frontal </a:t>
            </a:r>
            <a:r>
              <a:rPr lang="en-US" altLang="zh-TW" sz="1200" dirty="0" err="1" smtClean="0"/>
              <a:t>rainbands</a:t>
            </a:r>
            <a:r>
              <a:rPr lang="en-US" altLang="zh-TW" sz="1200" dirty="0" smtClean="0"/>
              <a:t>.</a:t>
            </a:r>
            <a:r>
              <a:rPr lang="fr-FR" altLang="zh-TW" sz="1200" dirty="0" smtClean="0"/>
              <a:t>J. Atmos. Sci., 41, 2949–2972.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Its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sounding network enclosed a region with a scale of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210 km centered at 128S, 1318E 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>
                <a:solidFill>
                  <a:prstClr val="black"/>
                </a:solidFill>
              </a:rPr>
              <a:pPr/>
              <a:t>62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38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contrast between the two diagrams indicates that ice physics dominate cloud envelope formation.</a:t>
            </a:r>
          </a:p>
          <a:p>
            <a:endParaRPr lang="en-US" altLang="zh-TW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Fig. 3 </a:t>
            </a:r>
            <a:r>
              <a:rPr lang="en-US" altLang="zh-TW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Hovmöller</a:t>
            </a:r>
            <a:r>
              <a:rPr lang="en-US" altLang="zh-TW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altLang="zh-TW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x-t) diagram for the surface rainfall rate, averaged in y-direction, from 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experiment RCE2 (left) and RCE 1 (right). Precipitation intensity is directly proportional to shading density.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63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This sounding budget array encloses an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area of about 600 km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with its center near (98⁰N, 2.58⁰E).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1121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18541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/>
              <a:t>Stratus clouds can extend over hundreds of kilometers in the horizontal, and can be thin and </a:t>
            </a:r>
            <a:r>
              <a:rPr lang="en-US" altLang="zh-TW" sz="1200" dirty="0" err="1" smtClean="0"/>
              <a:t>nonprecipitating</a:t>
            </a:r>
            <a:r>
              <a:rPr lang="en-US" altLang="zh-TW" sz="1200" dirty="0" smtClean="0"/>
              <a:t> or thick enough to produce substantial widespread rain.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65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Its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sounding network enclosed a region with a scale of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210 km centered at 12⁰S, 131⁰E .</a:t>
            </a:r>
          </a:p>
          <a:p>
            <a:r>
              <a:rPr lang="en-US" altLang="zh-TW" dirty="0" smtClean="0"/>
              <a:t>The thick solid circles indicate the 120-km radius from C-POL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In January and February of 2006 during the northern Australian monsoon.(</a:t>
            </a:r>
            <a:r>
              <a:rPr lang="zh-TW" altLang="en-US" dirty="0" smtClean="0"/>
              <a:t>此篇</a:t>
            </a:r>
            <a:r>
              <a:rPr lang="en-US" altLang="zh-TW" dirty="0" smtClean="0"/>
              <a:t>PAPER)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813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altLang="zh-TW" dirty="0" smtClean="0"/>
              <a:t>The two systems were well organized and had a distinct structure with deep convective clouds accompanied by </a:t>
            </a:r>
            <a:r>
              <a:rPr lang="en-US" altLang="zh-TW" dirty="0" err="1" smtClean="0"/>
              <a:t>stratiformclouds</a:t>
            </a:r>
            <a:r>
              <a:rPr lang="en-US" altLang="zh-TW" dirty="0" smtClean="0"/>
              <a:t> and </a:t>
            </a:r>
            <a:r>
              <a:rPr lang="en-US" altLang="zh-TW" dirty="0" err="1" smtClean="0"/>
              <a:t>nonprecipitating</a:t>
            </a:r>
            <a:r>
              <a:rPr lang="en-US" altLang="zh-TW" dirty="0" smtClean="0"/>
              <a:t> ice anvil clouds.</a:t>
            </a:r>
          </a:p>
          <a:p>
            <a:endParaRPr lang="en-US" altLang="zh-TW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altLang="zh-TW" dirty="0" smtClean="0"/>
              <a:t>The dust concentrations  near Niamey in summer are much higher than those near Darwin in spring, the MCSs observed in AMMA and TWP-ICE are modeled here with a CRM to investigate the effects of aerosols on the MCSs. .(p491)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739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received at about 0433UTC 11Aug 2006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6573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Their initial condition is chosen based on satellite observations.(AMMA)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6709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5137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The water budget for an MCS describes the transport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of water between convective, </a:t>
            </a:r>
            <a:r>
              <a:rPr lang="en-US" altLang="zh-TW" dirty="0" err="1" smtClean="0"/>
              <a:t>stratiform</a:t>
            </a:r>
            <a:r>
              <a:rPr lang="en-US" altLang="zh-TW" dirty="0" smtClean="0"/>
              <a:t>, and anvil cloud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regions as well as water source(s)/sink(s) from micro-physical processes.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BAA-E68C-41A3-ACEC-AE19B7EE20DA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5295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F058-4337-4354-8158-91639BE08572}" type="datetimeFigureOut">
              <a:rPr lang="zh-TW" altLang="en-US" smtClean="0"/>
              <a:pPr/>
              <a:t>2013/11/19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914E-3D8F-49B1-9D6E-AAC30FBE5C6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2391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F058-4337-4354-8158-91639BE08572}" type="datetimeFigureOut">
              <a:rPr lang="zh-TW" altLang="en-US" smtClean="0"/>
              <a:pPr/>
              <a:t>2013/11/19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914E-3D8F-49B1-9D6E-AAC30FBE5C6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611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F058-4337-4354-8158-91639BE08572}" type="datetimeFigureOut">
              <a:rPr lang="zh-TW" altLang="en-US" smtClean="0"/>
              <a:pPr/>
              <a:t>2013/11/19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914E-3D8F-49B1-9D6E-AAC30FBE5C6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3274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F058-4337-4354-8158-91639BE08572}" type="datetimeFigureOut">
              <a:rPr lang="zh-TW" altLang="en-US" smtClean="0"/>
              <a:pPr/>
              <a:t>2013/11/19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914E-3D8F-49B1-9D6E-AAC30FBE5C6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963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F058-4337-4354-8158-91639BE08572}" type="datetimeFigureOut">
              <a:rPr lang="zh-TW" altLang="en-US" smtClean="0"/>
              <a:pPr/>
              <a:t>2013/11/19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914E-3D8F-49B1-9D6E-AAC30FBE5C6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160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F058-4337-4354-8158-91639BE08572}" type="datetimeFigureOut">
              <a:rPr lang="zh-TW" altLang="en-US" smtClean="0"/>
              <a:pPr/>
              <a:t>2013/11/19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914E-3D8F-49B1-9D6E-AAC30FBE5C6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985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F058-4337-4354-8158-91639BE08572}" type="datetimeFigureOut">
              <a:rPr lang="zh-TW" altLang="en-US" smtClean="0"/>
              <a:pPr/>
              <a:t>2013/11/19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914E-3D8F-49B1-9D6E-AAC30FBE5C6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1123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F058-4337-4354-8158-91639BE08572}" type="datetimeFigureOut">
              <a:rPr lang="zh-TW" altLang="en-US" smtClean="0"/>
              <a:pPr/>
              <a:t>2013/11/19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914E-3D8F-49B1-9D6E-AAC30FBE5C6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5734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F058-4337-4354-8158-91639BE08572}" type="datetimeFigureOut">
              <a:rPr lang="zh-TW" altLang="en-US" smtClean="0"/>
              <a:pPr/>
              <a:t>2013/11/19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914E-3D8F-49B1-9D6E-AAC30FBE5C6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8387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F058-4337-4354-8158-91639BE08572}" type="datetimeFigureOut">
              <a:rPr lang="zh-TW" altLang="en-US" smtClean="0"/>
              <a:pPr/>
              <a:t>2013/11/19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914E-3D8F-49B1-9D6E-AAC30FBE5C6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797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F058-4337-4354-8158-91639BE08572}" type="datetimeFigureOut">
              <a:rPr lang="zh-TW" altLang="en-US" smtClean="0"/>
              <a:pPr/>
              <a:t>2013/11/19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914E-3D8F-49B1-9D6E-AAC30FBE5C6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394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EF058-4337-4354-8158-91639BE08572}" type="datetimeFigureOut">
              <a:rPr lang="zh-TW" altLang="en-US" smtClean="0"/>
              <a:pPr/>
              <a:t>2013/11/19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F914E-3D8F-49B1-9D6E-AAC30FBE5C6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965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7772400" cy="1470025"/>
          </a:xfrm>
        </p:spPr>
        <p:txBody>
          <a:bodyPr>
            <a:noAutofit/>
          </a:bodyPr>
          <a:lstStyle/>
          <a:p>
            <a:r>
              <a:rPr lang="en-US" altLang="zh-TW" b="1" dirty="0" smtClean="0"/>
              <a:t>A Comparison of the Water Budgets between Clouds from AMMA and TWP-ICE</a:t>
            </a:r>
            <a:endParaRPr lang="zh-TW" altLang="en-US" b="1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62080" y="5785048"/>
            <a:ext cx="8781920" cy="107295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altLang="zh-TW" dirty="0" err="1"/>
              <a:t>Zeng</a:t>
            </a:r>
            <a:r>
              <a:rPr lang="en-US" altLang="zh-TW" dirty="0"/>
              <a:t>, X., W.-K. Tao, S. W. Powell, R. A. </a:t>
            </a:r>
            <a:r>
              <a:rPr lang="en-US" altLang="zh-TW" dirty="0" err="1"/>
              <a:t>Houze</a:t>
            </a:r>
            <a:r>
              <a:rPr lang="en-US" altLang="zh-TW" dirty="0"/>
              <a:t> Jr., P. </a:t>
            </a:r>
            <a:r>
              <a:rPr lang="en-US" altLang="zh-TW" dirty="0" err="1"/>
              <a:t>Ciesieslki</a:t>
            </a:r>
            <a:r>
              <a:rPr lang="en-US" altLang="zh-TW" dirty="0"/>
              <a:t>, N. Guy, H. </a:t>
            </a:r>
            <a:r>
              <a:rPr lang="en-US" altLang="zh-TW" dirty="0" smtClean="0"/>
              <a:t>   </a:t>
            </a:r>
          </a:p>
          <a:p>
            <a:pPr algn="l"/>
            <a:r>
              <a:rPr lang="en-US" altLang="zh-TW" dirty="0" smtClean="0"/>
              <a:t>         Pierce</a:t>
            </a:r>
            <a:r>
              <a:rPr lang="en-US" altLang="zh-TW" dirty="0"/>
              <a:t>, and T. Matsui, 2013: A comparison of the water budgets </a:t>
            </a:r>
            <a:endParaRPr lang="en-US" altLang="zh-TW" dirty="0" smtClean="0"/>
          </a:p>
          <a:p>
            <a:pPr algn="l"/>
            <a:r>
              <a:rPr lang="en-US" altLang="zh-TW" dirty="0" smtClean="0"/>
              <a:t>         between </a:t>
            </a:r>
            <a:r>
              <a:rPr lang="en-US" altLang="zh-TW" dirty="0"/>
              <a:t>clouds from AMMA and TWP-ICE. J. Atmos. Sci., 70, 487–503.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364088" y="4437112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Professor  :   Ming-Jen Yang</a:t>
            </a: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Student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:    Yi-Chuan Chung</a:t>
            </a: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         Date  :   2013/11/15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368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8271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>Model setup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28290"/>
            <a:ext cx="8229600" cy="5001419"/>
          </a:xfrm>
        </p:spPr>
        <p:txBody>
          <a:bodyPr>
            <a:normAutofit/>
          </a:bodyPr>
          <a:lstStyle/>
          <a:p>
            <a:r>
              <a:rPr lang="en-US" altLang="zh-TW" sz="2000" dirty="0"/>
              <a:t>The </a:t>
            </a:r>
            <a:r>
              <a:rPr lang="en-US" altLang="zh-TW" sz="2000" b="1" dirty="0">
                <a:solidFill>
                  <a:schemeClr val="accent1"/>
                </a:solidFill>
              </a:rPr>
              <a:t>Goddard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CRM </a:t>
            </a:r>
            <a:r>
              <a:rPr lang="en-US" altLang="zh-TW" sz="2000" dirty="0"/>
              <a:t>is used in this study to simulate the MCSs</a:t>
            </a:r>
            <a:r>
              <a:rPr lang="en-US" altLang="zh-TW" sz="2000" dirty="0" smtClean="0"/>
              <a:t>.</a:t>
            </a:r>
          </a:p>
          <a:p>
            <a:r>
              <a:rPr lang="en-US" altLang="zh-TW" sz="2000" dirty="0" err="1" smtClean="0"/>
              <a:t>Microphysic</a:t>
            </a:r>
            <a:r>
              <a:rPr lang="en-US" altLang="zh-TW" sz="2000" dirty="0" smtClean="0"/>
              <a:t> scheme : 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Kessler-type</a:t>
            </a:r>
            <a:r>
              <a:rPr lang="zh-TW" alt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two-</a:t>
            </a:r>
            <a:r>
              <a:rPr lang="zh-TW" alt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category liquid water scheme </a:t>
            </a:r>
          </a:p>
          <a:p>
            <a:pPr>
              <a:buNone/>
            </a:pPr>
            <a:r>
              <a:rPr lang="en-US" altLang="zh-TW" sz="2000" b="1" dirty="0" smtClean="0"/>
              <a:t>                                               </a:t>
            </a:r>
            <a:r>
              <a:rPr lang="en-US" altLang="zh-TW" sz="2000" dirty="0" smtClean="0"/>
              <a:t>and a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three-category ice-phase</a:t>
            </a:r>
            <a:r>
              <a:rPr lang="zh-TW" alt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scheme</a:t>
            </a:r>
            <a:r>
              <a:rPr lang="en-US" altLang="zh-TW" sz="2000" dirty="0" smtClean="0"/>
              <a:t>. with the </a:t>
            </a:r>
          </a:p>
          <a:p>
            <a:pPr>
              <a:buNone/>
            </a:pPr>
            <a:r>
              <a:rPr lang="en-US" altLang="zh-TW" sz="2000" dirty="0" smtClean="0"/>
              <a:t>                                               addition of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ice crystal concentration</a:t>
            </a:r>
            <a:r>
              <a:rPr lang="en-US" altLang="zh-TW" sz="2000" dirty="0" smtClean="0">
                <a:solidFill>
                  <a:schemeClr val="accent1"/>
                </a:solidFill>
              </a:rPr>
              <a:t> </a:t>
            </a:r>
            <a:r>
              <a:rPr lang="en-US" altLang="zh-TW" sz="2000" dirty="0" smtClean="0"/>
              <a:t>.</a:t>
            </a:r>
          </a:p>
          <a:p>
            <a:r>
              <a:rPr lang="en-US" altLang="zh-TW" sz="2000" dirty="0" smtClean="0"/>
              <a:t>Using a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1-km</a:t>
            </a:r>
            <a:r>
              <a:rPr lang="en-US" altLang="zh-TW" sz="2000" dirty="0" smtClean="0"/>
              <a:t> horizontal grid spacing.</a:t>
            </a:r>
          </a:p>
          <a:p>
            <a:pPr>
              <a:buNone/>
            </a:pPr>
            <a:endParaRPr lang="en-US" altLang="zh-TW" sz="2000" dirty="0" smtClean="0"/>
          </a:p>
          <a:p>
            <a:r>
              <a:rPr lang="en-US" altLang="zh-TW" sz="2000" dirty="0"/>
              <a:t>Three numerical experiments analyzed in the </a:t>
            </a:r>
            <a:r>
              <a:rPr lang="en-US" altLang="zh-TW" sz="2000" dirty="0" smtClean="0"/>
              <a:t>paper</a:t>
            </a:r>
          </a:p>
          <a:p>
            <a:endParaRPr lang="zh-TW" alt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4" t="36658" r="16325" b="39120"/>
          <a:stretch/>
        </p:blipFill>
        <p:spPr bwMode="auto">
          <a:xfrm>
            <a:off x="899592" y="3789040"/>
            <a:ext cx="6725830" cy="137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83568" y="5301208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chemeClr val="accent1"/>
                </a:solidFill>
              </a:rPr>
              <a:t>M0811MH</a:t>
            </a:r>
            <a:r>
              <a:rPr lang="en-US" altLang="zh-TW" sz="2000" dirty="0" smtClean="0"/>
              <a:t> and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M0719MH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start at </a:t>
            </a:r>
            <a:r>
              <a:rPr lang="en-US" altLang="zh-TW" sz="2000" dirty="0" smtClean="0"/>
              <a:t>0600 UTC 18 </a:t>
            </a:r>
            <a:r>
              <a:rPr lang="en-US" altLang="zh-TW" sz="2000" dirty="0"/>
              <a:t>July and </a:t>
            </a:r>
            <a:r>
              <a:rPr lang="en-US" altLang="zh-TW" sz="2000" dirty="0" smtClean="0"/>
              <a:t>10 August </a:t>
            </a:r>
            <a:r>
              <a:rPr lang="en-US" altLang="zh-TW" sz="2000" dirty="0"/>
              <a:t>2006, respectively, and last for </a:t>
            </a:r>
            <a:r>
              <a:rPr lang="en-US" altLang="zh-TW" sz="2000" b="1" dirty="0">
                <a:solidFill>
                  <a:schemeClr val="accent1"/>
                </a:solidFill>
              </a:rPr>
              <a:t>30 h</a:t>
            </a:r>
            <a:r>
              <a:rPr lang="en-US" altLang="zh-TW" sz="2000" dirty="0"/>
              <a:t>. </a:t>
            </a:r>
          </a:p>
        </p:txBody>
      </p:sp>
      <p:sp>
        <p:nvSpPr>
          <p:cNvPr id="5" name="矩形 4"/>
          <p:cNvSpPr/>
          <p:nvPr/>
        </p:nvSpPr>
        <p:spPr>
          <a:xfrm>
            <a:off x="683568" y="6165304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chemeClr val="accent1"/>
                </a:solidFill>
              </a:rPr>
              <a:t>T06MH</a:t>
            </a:r>
            <a:r>
              <a:rPr lang="en-US" altLang="zh-TW" sz="2000" dirty="0" smtClean="0">
                <a:solidFill>
                  <a:schemeClr val="tx2"/>
                </a:solidFill>
              </a:rPr>
              <a:t> </a:t>
            </a:r>
            <a:r>
              <a:rPr lang="en-US" altLang="zh-TW" sz="2000" dirty="0"/>
              <a:t>was initialized at 2100 UTC 4 February 2006 and run for </a:t>
            </a:r>
            <a:r>
              <a:rPr lang="en-US" altLang="zh-TW" sz="2000" b="1" dirty="0">
                <a:solidFill>
                  <a:schemeClr val="accent1"/>
                </a:solidFill>
              </a:rPr>
              <a:t>8 days</a:t>
            </a:r>
            <a:r>
              <a:rPr lang="en-US" altLang="zh-TW" sz="2000" dirty="0"/>
              <a:t>.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923928" y="4725144"/>
            <a:ext cx="18474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4-12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Feb 2006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27584" y="4149080"/>
            <a:ext cx="6840760" cy="5760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827584" y="4797152"/>
            <a:ext cx="6840760" cy="3600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30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-17648"/>
            <a:ext cx="8686800" cy="70609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 </a:t>
            </a:r>
            <a:r>
              <a:rPr lang="en-US" altLang="zh-TW" b="1" dirty="0" smtClean="0"/>
              <a:t>AMMA numerical simulation</a:t>
            </a:r>
            <a:endParaRPr lang="zh-TW" altLang="en-US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9" r="11744" b="12897"/>
          <a:stretch/>
        </p:blipFill>
        <p:spPr bwMode="auto">
          <a:xfrm>
            <a:off x="335360" y="2490481"/>
            <a:ext cx="8227950" cy="40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126749" y="940078"/>
            <a:ext cx="6645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/>
              <a:t> </a:t>
            </a:r>
            <a:r>
              <a:rPr lang="en-US" altLang="zh-TW" sz="2000" b="1" dirty="0" smtClean="0"/>
              <a:t>Mixing ratio </a:t>
            </a:r>
            <a:r>
              <a:rPr lang="en-US" altLang="zh-TW" sz="2000" dirty="0" smtClean="0"/>
              <a:t>in </a:t>
            </a:r>
            <a:r>
              <a:rPr lang="en-US" altLang="zh-TW" sz="2000" b="1" dirty="0" smtClean="0"/>
              <a:t>M0811MH</a:t>
            </a:r>
            <a:r>
              <a:rPr lang="en-US" altLang="zh-TW" sz="2000" dirty="0" smtClean="0"/>
              <a:t> at </a:t>
            </a:r>
            <a:r>
              <a:rPr lang="en-US" altLang="zh-TW" sz="2000" b="1" dirty="0" smtClean="0"/>
              <a:t>0400 </a:t>
            </a:r>
            <a:r>
              <a:rPr lang="en-US" altLang="zh-TW" sz="2000" b="1" dirty="0"/>
              <a:t>UTC 11 Aug </a:t>
            </a:r>
            <a:r>
              <a:rPr lang="en-US" altLang="zh-TW" sz="2000" b="1" dirty="0" smtClean="0"/>
              <a:t>2006  </a:t>
            </a:r>
            <a:r>
              <a:rPr lang="en-US" altLang="zh-TW" sz="2000" dirty="0" smtClean="0"/>
              <a:t>(22hr)</a:t>
            </a:r>
            <a:endParaRPr lang="zh-TW" altLang="en-US" sz="20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628732" y="1663047"/>
            <a:ext cx="3583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Cloud </a:t>
            </a:r>
            <a:r>
              <a:rPr lang="en-US" altLang="zh-TW" sz="2000" b="1" dirty="0"/>
              <a:t>ice </a:t>
            </a:r>
            <a:r>
              <a:rPr lang="en-US" altLang="zh-TW" sz="2000" dirty="0" smtClean="0"/>
              <a:t>mixing </a:t>
            </a:r>
            <a:r>
              <a:rPr lang="en-US" altLang="zh-TW" sz="2000" dirty="0"/>
              <a:t>ratio  </a:t>
            </a:r>
            <a:r>
              <a:rPr lang="en-US" altLang="zh-TW" sz="2000" dirty="0" smtClean="0"/>
              <a:t>(z=8.6km)</a:t>
            </a:r>
            <a:endParaRPr lang="zh-TW" altLang="en-US" sz="2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4716016" y="1682835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err="1" smtClean="0"/>
              <a:t>Graupel</a:t>
            </a:r>
            <a:r>
              <a:rPr lang="en-US" altLang="zh-TW" sz="2000" dirty="0"/>
              <a:t> </a:t>
            </a:r>
            <a:r>
              <a:rPr lang="en-US" altLang="zh-TW" sz="2000" dirty="0" smtClean="0"/>
              <a:t>mixing </a:t>
            </a:r>
            <a:r>
              <a:rPr lang="en-US" altLang="zh-TW" sz="2000" dirty="0"/>
              <a:t>ratio (</a:t>
            </a:r>
            <a:r>
              <a:rPr lang="en-US" altLang="zh-TW" sz="2000" dirty="0" smtClean="0"/>
              <a:t>z=5km)</a:t>
            </a:r>
            <a:endParaRPr lang="zh-TW" altLang="en-US" sz="20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1745793" y="2063157"/>
            <a:ext cx="140732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Cloud anvil</a:t>
            </a:r>
            <a:endParaRPr lang="zh-TW" altLang="en-US" sz="2000" b="1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336293" y="2083259"/>
            <a:ext cx="207181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Convective core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204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2562"/>
          <a:stretch/>
        </p:blipFill>
        <p:spPr bwMode="auto">
          <a:xfrm>
            <a:off x="457200" y="4541175"/>
            <a:ext cx="8229600" cy="192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19" b="7440"/>
          <a:stretch/>
        </p:blipFill>
        <p:spPr bwMode="auto">
          <a:xfrm>
            <a:off x="457200" y="2801325"/>
            <a:ext cx="8229600" cy="179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71" y="2498006"/>
            <a:ext cx="8218466" cy="28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67135"/>
            <a:ext cx="82296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228600" y="-17648"/>
            <a:ext cx="8686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smtClean="0"/>
              <a:t>AMMA numerical simulation</a:t>
            </a:r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1126749" y="940078"/>
            <a:ext cx="6645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/>
              <a:t> </a:t>
            </a:r>
            <a:r>
              <a:rPr lang="en-US" altLang="zh-TW" sz="2000" b="1" dirty="0" smtClean="0"/>
              <a:t>Mixing ratio </a:t>
            </a:r>
            <a:r>
              <a:rPr lang="en-US" altLang="zh-TW" sz="2000" dirty="0" smtClean="0"/>
              <a:t>in </a:t>
            </a:r>
            <a:r>
              <a:rPr lang="en-US" altLang="zh-TW" sz="2000" b="1" dirty="0" smtClean="0"/>
              <a:t>M0811MH</a:t>
            </a:r>
            <a:r>
              <a:rPr lang="en-US" altLang="zh-TW" sz="2000" dirty="0" smtClean="0"/>
              <a:t> at </a:t>
            </a:r>
            <a:r>
              <a:rPr lang="en-US" altLang="zh-TW" sz="2000" b="1" dirty="0" smtClean="0"/>
              <a:t>0400 </a:t>
            </a:r>
            <a:r>
              <a:rPr lang="en-US" altLang="zh-TW" sz="2000" b="1" dirty="0"/>
              <a:t>UTC 11 Aug </a:t>
            </a:r>
            <a:r>
              <a:rPr lang="en-US" altLang="zh-TW" sz="2000" b="1" dirty="0" smtClean="0"/>
              <a:t>2006  </a:t>
            </a:r>
            <a:r>
              <a:rPr lang="en-US" altLang="zh-TW" sz="2000" dirty="0" smtClean="0"/>
              <a:t>(22hr)</a:t>
            </a:r>
            <a:endParaRPr lang="zh-TW" altLang="en-US" sz="20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28732" y="1663047"/>
            <a:ext cx="3583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Cloud </a:t>
            </a:r>
            <a:r>
              <a:rPr lang="en-US" altLang="zh-TW" sz="2000" b="1" dirty="0"/>
              <a:t>ice </a:t>
            </a:r>
            <a:r>
              <a:rPr lang="en-US" altLang="zh-TW" sz="2000" dirty="0" smtClean="0"/>
              <a:t>mixing </a:t>
            </a:r>
            <a:r>
              <a:rPr lang="en-US" altLang="zh-TW" sz="2000" dirty="0"/>
              <a:t>ratio  </a:t>
            </a:r>
            <a:r>
              <a:rPr lang="en-US" altLang="zh-TW" sz="2000" dirty="0" smtClean="0"/>
              <a:t>(z=8.6km)</a:t>
            </a:r>
            <a:endParaRPr lang="zh-TW" altLang="en-US" sz="20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716016" y="1682835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err="1" smtClean="0"/>
              <a:t>Graupel</a:t>
            </a:r>
            <a:r>
              <a:rPr lang="en-US" altLang="zh-TW" sz="2000" dirty="0"/>
              <a:t> </a:t>
            </a:r>
            <a:r>
              <a:rPr lang="en-US" altLang="zh-TW" sz="2000" dirty="0" smtClean="0"/>
              <a:t>mixing </a:t>
            </a:r>
            <a:r>
              <a:rPr lang="en-US" altLang="zh-TW" sz="2000" dirty="0"/>
              <a:t>ratio (</a:t>
            </a:r>
            <a:r>
              <a:rPr lang="en-US" altLang="zh-TW" sz="2000" dirty="0" smtClean="0"/>
              <a:t>z=5km)</a:t>
            </a:r>
            <a:endParaRPr lang="zh-TW" altLang="en-US" sz="20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1745793" y="2063157"/>
            <a:ext cx="140732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Cloud anvil</a:t>
            </a:r>
            <a:endParaRPr lang="zh-TW" altLang="en-US" sz="2000" b="1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5336293" y="2083259"/>
            <a:ext cx="207181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Convective core</a:t>
            </a:r>
            <a:endParaRPr lang="zh-TW" altLang="en-US" sz="2000" b="1" dirty="0"/>
          </a:p>
        </p:txBody>
      </p:sp>
      <p:cxnSp>
        <p:nvCxnSpPr>
          <p:cNvPr id="12" name="直線接點 11"/>
          <p:cNvCxnSpPr/>
          <p:nvPr/>
        </p:nvCxnSpPr>
        <p:spPr>
          <a:xfrm>
            <a:off x="1403648" y="2465512"/>
            <a:ext cx="0" cy="439248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3275856" y="2465512"/>
            <a:ext cx="0" cy="439248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H="1">
            <a:off x="467544" y="3789040"/>
            <a:ext cx="4248472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H="1">
            <a:off x="539552" y="5157192"/>
            <a:ext cx="4248472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24676" r="10746" b="14298"/>
          <a:stretch/>
        </p:blipFill>
        <p:spPr bwMode="auto">
          <a:xfrm>
            <a:off x="467544" y="620688"/>
            <a:ext cx="5607536" cy="292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2627784" y="908720"/>
            <a:ext cx="1008112" cy="1080120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1979712" y="5301208"/>
            <a:ext cx="971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400 km</a:t>
            </a:r>
            <a:endParaRPr lang="zh-TW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3419872" y="4293096"/>
            <a:ext cx="971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400 km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665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634082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>AMMA numerical simulation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28184" y="4149080"/>
            <a:ext cx="3491880" cy="1146267"/>
          </a:xfrm>
        </p:spPr>
        <p:txBody>
          <a:bodyPr>
            <a:normAutofit/>
          </a:bodyPr>
          <a:lstStyle/>
          <a:p>
            <a:r>
              <a:rPr lang="en-US" altLang="zh-TW" sz="2000" b="1" dirty="0" smtClean="0"/>
              <a:t>Volumes of </a:t>
            </a:r>
          </a:p>
          <a:p>
            <a:pPr marL="0" indent="0">
              <a:buNone/>
            </a:pPr>
            <a:r>
              <a:rPr lang="en-US" altLang="zh-TW" sz="2000" b="1" dirty="0"/>
              <a:t> </a:t>
            </a:r>
            <a:r>
              <a:rPr lang="en-US" altLang="zh-TW" sz="2000" b="1" dirty="0" smtClean="0"/>
              <a:t>     precipitating particles </a:t>
            </a:r>
          </a:p>
          <a:p>
            <a:pPr marL="0" indent="0">
              <a:buNone/>
            </a:pPr>
            <a:r>
              <a:rPr lang="en-US" altLang="zh-TW" sz="2000" b="1" dirty="0"/>
              <a:t> </a:t>
            </a:r>
            <a:r>
              <a:rPr lang="en-US" altLang="zh-TW" sz="2000" dirty="0" smtClean="0"/>
              <a:t>(rainwater</a:t>
            </a:r>
            <a:r>
              <a:rPr lang="en-US" altLang="zh-TW" sz="2000" dirty="0"/>
              <a:t>, snow, </a:t>
            </a:r>
            <a:r>
              <a:rPr lang="en-US" altLang="zh-TW" sz="2000" dirty="0" err="1" smtClean="0"/>
              <a:t>graupel</a:t>
            </a:r>
            <a:r>
              <a:rPr lang="en-US" altLang="zh-TW" sz="2000" dirty="0" smtClean="0"/>
              <a:t>)</a:t>
            </a:r>
            <a:endParaRPr lang="zh-TW" alt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31136" r="51261" b="38217"/>
          <a:stretch/>
        </p:blipFill>
        <p:spPr bwMode="auto">
          <a:xfrm>
            <a:off x="179512" y="4005064"/>
            <a:ext cx="604867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976" b="6302"/>
          <a:stretch/>
        </p:blipFill>
        <p:spPr bwMode="auto">
          <a:xfrm>
            <a:off x="179512" y="1124744"/>
            <a:ext cx="604867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0" y="620688"/>
            <a:ext cx="7955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 </a:t>
            </a:r>
            <a:r>
              <a:rPr lang="en-US" altLang="zh-TW" sz="2000" dirty="0" smtClean="0"/>
              <a:t>The modeled </a:t>
            </a:r>
            <a:r>
              <a:rPr lang="en-US" altLang="zh-TW" sz="2000" b="1" dirty="0" smtClean="0"/>
              <a:t>AMMA clouds </a:t>
            </a:r>
            <a:r>
              <a:rPr lang="en-US" altLang="zh-TW" sz="2000" dirty="0" smtClean="0"/>
              <a:t>in </a:t>
            </a:r>
            <a:r>
              <a:rPr lang="en-US" altLang="zh-TW" sz="2000" b="1" dirty="0" smtClean="0"/>
              <a:t>M0811MH</a:t>
            </a:r>
            <a:r>
              <a:rPr lang="en-US" altLang="zh-TW" sz="2000" dirty="0" smtClean="0"/>
              <a:t> at </a:t>
            </a:r>
            <a:r>
              <a:rPr lang="en-US" altLang="zh-TW" sz="2000" b="1" dirty="0" smtClean="0"/>
              <a:t>0400 </a:t>
            </a:r>
            <a:r>
              <a:rPr lang="en-US" altLang="zh-TW" sz="2000" b="1" dirty="0"/>
              <a:t>UTC 11 Aug </a:t>
            </a:r>
            <a:r>
              <a:rPr lang="en-US" altLang="zh-TW" sz="2000" b="1" dirty="0" smtClean="0"/>
              <a:t>2006  </a:t>
            </a:r>
            <a:r>
              <a:rPr lang="en-US" altLang="zh-TW" sz="2000" dirty="0" smtClean="0"/>
              <a:t>(22hr)</a:t>
            </a:r>
            <a:endParaRPr lang="zh-TW" alt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6228184" y="1700808"/>
            <a:ext cx="33071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zh-TW" sz="2000" b="1" dirty="0" smtClean="0"/>
              <a:t>Volumes of cloud ice</a:t>
            </a:r>
            <a:endParaRPr lang="en-US" altLang="zh-TW" sz="2000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6444208" y="5373216"/>
            <a:ext cx="2304256" cy="4001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Convective  clouds</a:t>
            </a:r>
            <a:endParaRPr lang="zh-TW" altLang="en-US" sz="2000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6516216" y="5877272"/>
            <a:ext cx="2160240" cy="4001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 err="1" smtClean="0"/>
              <a:t>Stratiform</a:t>
            </a:r>
            <a:r>
              <a:rPr lang="en-US" altLang="zh-TW" sz="2000" b="1" dirty="0" smtClean="0"/>
              <a:t>  clouds</a:t>
            </a:r>
            <a:endParaRPr lang="zh-TW" altLang="en-US" sz="2000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660232" y="2132856"/>
            <a:ext cx="1583638" cy="4001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anvil  clouds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291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>
            <a:noAutofit/>
          </a:bodyPr>
          <a:lstStyle/>
          <a:p>
            <a:r>
              <a:rPr lang="en-US" altLang="zh-TW" sz="3600" b="1" dirty="0" smtClean="0"/>
              <a:t>TWP-ICE numerical simulation</a:t>
            </a:r>
            <a:endParaRPr lang="zh-TW" alt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1" t="28902" r="27911" b="47987"/>
          <a:stretch/>
        </p:blipFill>
        <p:spPr bwMode="auto">
          <a:xfrm>
            <a:off x="126519" y="1817303"/>
            <a:ext cx="4118142" cy="205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81250" y="1244659"/>
            <a:ext cx="8796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 </a:t>
            </a:r>
            <a:r>
              <a:rPr lang="en-US" altLang="zh-TW" sz="2000" dirty="0" smtClean="0"/>
              <a:t>The modeled </a:t>
            </a:r>
            <a:r>
              <a:rPr lang="en-US" altLang="zh-TW" sz="2000" b="1" dirty="0" smtClean="0"/>
              <a:t>TWP-ICE clouds </a:t>
            </a:r>
            <a:r>
              <a:rPr lang="en-US" altLang="zh-TW" sz="2000" dirty="0" smtClean="0"/>
              <a:t>in </a:t>
            </a:r>
            <a:r>
              <a:rPr lang="en-US" altLang="zh-TW" sz="2000" b="1" dirty="0" smtClean="0"/>
              <a:t>T06MH</a:t>
            </a:r>
            <a:r>
              <a:rPr lang="en-US" altLang="zh-TW" sz="2000" dirty="0" smtClean="0"/>
              <a:t> at </a:t>
            </a:r>
            <a:r>
              <a:rPr lang="en-US" altLang="zh-TW" sz="2000" b="1" dirty="0" smtClean="0"/>
              <a:t>1424 </a:t>
            </a:r>
            <a:r>
              <a:rPr lang="en-US" altLang="zh-TW" sz="2000" b="1" dirty="0"/>
              <a:t>UTC 11 </a:t>
            </a:r>
            <a:r>
              <a:rPr lang="en-US" altLang="zh-TW" sz="2000" b="1" dirty="0" smtClean="0"/>
              <a:t>Feb 2006  </a:t>
            </a:r>
            <a:endParaRPr lang="zh-TW" alt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17627" r="51514" b="15319"/>
          <a:stretch/>
        </p:blipFill>
        <p:spPr bwMode="auto">
          <a:xfrm>
            <a:off x="150997" y="4156272"/>
            <a:ext cx="4118142" cy="212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4299392" y="450912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sz="2000" b="1" dirty="0" smtClean="0"/>
              <a:t>Volume </a:t>
            </a:r>
            <a:r>
              <a:rPr lang="en-US" altLang="zh-TW" sz="2000" b="1" dirty="0"/>
              <a:t>of precipitating </a:t>
            </a:r>
            <a:r>
              <a:rPr lang="en-US" altLang="zh-TW" sz="2000" b="1" dirty="0" smtClean="0"/>
              <a:t>water particles </a:t>
            </a:r>
          </a:p>
          <a:p>
            <a:r>
              <a:rPr lang="en-US" altLang="zh-TW" sz="2000" dirty="0" smtClean="0"/>
              <a:t>     (rainwater</a:t>
            </a:r>
            <a:r>
              <a:rPr lang="en-US" altLang="zh-TW" sz="2000" dirty="0"/>
              <a:t>, snow, </a:t>
            </a:r>
            <a:r>
              <a:rPr lang="en-US" altLang="zh-TW" sz="2000" dirty="0" smtClean="0"/>
              <a:t>and  </a:t>
            </a:r>
            <a:r>
              <a:rPr lang="en-US" altLang="zh-TW" sz="2000" dirty="0" err="1" smtClean="0"/>
              <a:t>graupel</a:t>
            </a:r>
            <a:r>
              <a:rPr lang="en-US" altLang="zh-TW" sz="2000" dirty="0" smtClean="0"/>
              <a:t>)</a:t>
            </a:r>
            <a:endParaRPr lang="zh-TW" alt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4223949" y="2492896"/>
            <a:ext cx="52013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sz="2000" b="1" dirty="0"/>
              <a:t>Volume of </a:t>
            </a:r>
            <a:r>
              <a:rPr lang="en-US" altLang="zh-TW" sz="2000" b="1" dirty="0" err="1"/>
              <a:t>nonprecipitating</a:t>
            </a:r>
            <a:r>
              <a:rPr lang="en-US" altLang="zh-TW" sz="2000" b="1" dirty="0"/>
              <a:t> water particles</a:t>
            </a:r>
            <a:r>
              <a:rPr lang="en-US" altLang="zh-TW" sz="2000" dirty="0"/>
              <a:t>   </a:t>
            </a:r>
            <a:endParaRPr lang="en-US" altLang="zh-TW" sz="2000" dirty="0" smtClean="0"/>
          </a:p>
          <a:p>
            <a:r>
              <a:rPr lang="en-US" altLang="zh-TW" sz="2000" dirty="0" smtClean="0"/>
              <a:t>      (cloud </a:t>
            </a:r>
            <a:r>
              <a:rPr lang="en-US" altLang="zh-TW" sz="2000" dirty="0"/>
              <a:t>water and </a:t>
            </a:r>
            <a:r>
              <a:rPr lang="en-US" altLang="zh-TW" sz="2000" dirty="0" smtClean="0"/>
              <a:t> ice) </a:t>
            </a:r>
            <a:endParaRPr lang="zh-TW" altLang="en-US" sz="2000" dirty="0"/>
          </a:p>
        </p:txBody>
      </p:sp>
      <p:cxnSp>
        <p:nvCxnSpPr>
          <p:cNvPr id="9" name="直線接點 8"/>
          <p:cNvCxnSpPr/>
          <p:nvPr/>
        </p:nvCxnSpPr>
        <p:spPr>
          <a:xfrm>
            <a:off x="1403648" y="2204864"/>
            <a:ext cx="1440160" cy="7920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2339752" y="1988840"/>
            <a:ext cx="1368152" cy="7920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 flipV="1">
            <a:off x="1907704" y="2708920"/>
            <a:ext cx="2079848" cy="504056"/>
          </a:xfrm>
          <a:prstGeom prst="line">
            <a:avLst/>
          </a:prstGeom>
          <a:ln>
            <a:solidFill>
              <a:schemeClr val="accent3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1907704" y="3212976"/>
            <a:ext cx="0" cy="360040"/>
          </a:xfrm>
          <a:prstGeom prst="line">
            <a:avLst/>
          </a:prstGeom>
          <a:ln>
            <a:solidFill>
              <a:schemeClr val="accent3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467544" y="2492896"/>
            <a:ext cx="1440160" cy="72008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>
            <a:off x="2843808" y="2996952"/>
            <a:ext cx="0" cy="4320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3707904" y="2780928"/>
            <a:ext cx="0" cy="4320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>
            <a:off x="467544" y="4869160"/>
            <a:ext cx="1512168" cy="72008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>
            <a:off x="1979712" y="5589240"/>
            <a:ext cx="0" cy="360040"/>
          </a:xfrm>
          <a:prstGeom prst="line">
            <a:avLst/>
          </a:prstGeom>
          <a:ln>
            <a:solidFill>
              <a:schemeClr val="accent3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 flipV="1">
            <a:off x="1979712" y="5085184"/>
            <a:ext cx="2079848" cy="504056"/>
          </a:xfrm>
          <a:prstGeom prst="line">
            <a:avLst/>
          </a:prstGeom>
          <a:ln>
            <a:solidFill>
              <a:schemeClr val="accent3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文字方塊 42"/>
          <p:cNvSpPr txBox="1"/>
          <p:nvPr/>
        </p:nvSpPr>
        <p:spPr>
          <a:xfrm>
            <a:off x="3059832" y="3356992"/>
            <a:ext cx="93610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100km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339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7584"/>
          </a:xfrm>
        </p:spPr>
        <p:txBody>
          <a:bodyPr>
            <a:normAutofit/>
          </a:bodyPr>
          <a:lstStyle/>
          <a:p>
            <a:r>
              <a:rPr lang="en-US" altLang="zh-TW" sz="4000" b="1" dirty="0" smtClean="0"/>
              <a:t>Water budget analysis</a:t>
            </a:r>
            <a:endParaRPr lang="zh-TW" altLang="en-US" sz="4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t="20139" r="42913" b="39930"/>
          <a:stretch/>
        </p:blipFill>
        <p:spPr bwMode="auto">
          <a:xfrm>
            <a:off x="395536" y="1700808"/>
            <a:ext cx="8117806" cy="404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6732240" y="6165304"/>
            <a:ext cx="21771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Houze</a:t>
            </a:r>
            <a:r>
              <a:rPr lang="en-US" altLang="zh-TW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(1980)</a:t>
            </a:r>
            <a:endParaRPr lang="zh-TW" alt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4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Water budget analysis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4509120"/>
            <a:ext cx="8964488" cy="2232248"/>
          </a:xfrm>
        </p:spPr>
        <p:txBody>
          <a:bodyPr/>
          <a:lstStyle/>
          <a:p>
            <a:r>
              <a:rPr lang="en-US" altLang="zh-TW" sz="1800" dirty="0"/>
              <a:t> </a:t>
            </a:r>
            <a:r>
              <a:rPr lang="en-US" altLang="zh-TW" sz="1800" dirty="0" smtClean="0"/>
              <a:t>The model </a:t>
            </a:r>
            <a:r>
              <a:rPr lang="en-US" altLang="zh-TW" sz="1800" dirty="0"/>
              <a:t>domain is </a:t>
            </a:r>
            <a:r>
              <a:rPr lang="en-US" altLang="zh-TW" sz="1800" dirty="0" smtClean="0"/>
              <a:t>divided into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convective</a:t>
            </a:r>
            <a:r>
              <a:rPr lang="en-US" altLang="zh-TW" sz="2000" b="1" dirty="0" smtClean="0"/>
              <a:t> </a:t>
            </a:r>
            <a:r>
              <a:rPr lang="en-US" altLang="zh-TW" sz="1800" dirty="0" smtClean="0"/>
              <a:t>, </a:t>
            </a:r>
            <a:r>
              <a:rPr lang="en-US" altLang="zh-TW" sz="2000" b="1" dirty="0" err="1" smtClean="0">
                <a:solidFill>
                  <a:schemeClr val="accent1"/>
                </a:solidFill>
              </a:rPr>
              <a:t>stratiform</a:t>
            </a:r>
            <a:r>
              <a:rPr lang="en-US" altLang="zh-TW" sz="1800" dirty="0" smtClean="0"/>
              <a:t>, and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anvil cloud regions</a:t>
            </a:r>
            <a:r>
              <a:rPr lang="en-US" altLang="zh-TW" sz="2000" dirty="0" smtClean="0"/>
              <a:t>.</a:t>
            </a:r>
          </a:p>
          <a:p>
            <a:endParaRPr lang="en-US" altLang="zh-TW" sz="2000" b="1" dirty="0" smtClean="0"/>
          </a:p>
          <a:p>
            <a:r>
              <a:rPr lang="en-US" altLang="zh-TW" sz="2000" dirty="0"/>
              <a:t>Two isothermal surfaces at temperatures </a:t>
            </a:r>
            <a:r>
              <a:rPr lang="en-US" altLang="zh-TW" sz="2000" dirty="0" smtClean="0"/>
              <a:t>of </a:t>
            </a:r>
            <a:r>
              <a:rPr lang="en-US" altLang="zh-TW" sz="2000" b="1" dirty="0" smtClean="0"/>
              <a:t>0</a:t>
            </a:r>
            <a:r>
              <a:rPr lang="en-US" altLang="zh-TW" sz="2000" dirty="0" smtClean="0"/>
              <a:t> and </a:t>
            </a:r>
            <a:r>
              <a:rPr lang="en-US" altLang="zh-TW" sz="2000" b="1" dirty="0" smtClean="0"/>
              <a:t>–35⁰C </a:t>
            </a:r>
            <a:r>
              <a:rPr lang="en-US" altLang="zh-TW" sz="2000" dirty="0"/>
              <a:t>are used to divide the troposphere </a:t>
            </a:r>
            <a:r>
              <a:rPr lang="en-US" altLang="zh-TW" sz="2000" dirty="0" smtClean="0"/>
              <a:t>into three </a:t>
            </a:r>
            <a:r>
              <a:rPr lang="en-US" altLang="zh-TW" sz="2000" dirty="0"/>
              <a:t>layers: </a:t>
            </a:r>
            <a:r>
              <a:rPr lang="en-US" altLang="zh-TW" sz="2000" b="1" dirty="0">
                <a:solidFill>
                  <a:schemeClr val="accent1"/>
                </a:solidFill>
              </a:rPr>
              <a:t>warm</a:t>
            </a:r>
            <a:r>
              <a:rPr lang="en-US" altLang="zh-TW" sz="2000" dirty="0"/>
              <a:t>, </a:t>
            </a:r>
            <a:r>
              <a:rPr lang="en-US" altLang="zh-TW" sz="2000" b="1" dirty="0">
                <a:solidFill>
                  <a:schemeClr val="accent1"/>
                </a:solidFill>
              </a:rPr>
              <a:t>mixed-phase</a:t>
            </a:r>
            <a:r>
              <a:rPr lang="en-US" altLang="zh-TW" sz="2000" dirty="0"/>
              <a:t>,</a:t>
            </a:r>
            <a:r>
              <a:rPr lang="en-US" altLang="zh-TW" sz="2000" b="1" dirty="0"/>
              <a:t> </a:t>
            </a:r>
            <a:r>
              <a:rPr lang="en-US" altLang="zh-TW" sz="2000" dirty="0"/>
              <a:t>and</a:t>
            </a:r>
            <a:r>
              <a:rPr lang="en-US" altLang="zh-TW" sz="2000" b="1" dirty="0"/>
              <a:t>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ice </a:t>
            </a:r>
            <a:r>
              <a:rPr lang="en-US" altLang="zh-TW" sz="2000" b="1" dirty="0">
                <a:solidFill>
                  <a:schemeClr val="accent1"/>
                </a:solidFill>
              </a:rPr>
              <a:t>cloud layers</a:t>
            </a:r>
            <a:r>
              <a:rPr lang="en-US" altLang="zh-TW" sz="2000" dirty="0"/>
              <a:t>.</a:t>
            </a:r>
            <a:endParaRPr lang="zh-TW" alt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0" t="32929" r="41935" b="15451"/>
          <a:stretch/>
        </p:blipFill>
        <p:spPr bwMode="auto">
          <a:xfrm>
            <a:off x="7292" y="1275806"/>
            <a:ext cx="4564708" cy="291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7" t="33148" r="28495" b="15625"/>
          <a:stretch/>
        </p:blipFill>
        <p:spPr bwMode="auto">
          <a:xfrm>
            <a:off x="4535163" y="1292764"/>
            <a:ext cx="4627713" cy="289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71599" y="3573015"/>
            <a:ext cx="288032" cy="42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95735" y="3573015"/>
            <a:ext cx="288032" cy="42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36095" y="3573015"/>
            <a:ext cx="288032" cy="42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60232" y="3573016"/>
            <a:ext cx="288032" cy="42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755576" y="4005064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48.6</a:t>
            </a:r>
            <a:r>
              <a:rPr lang="zh-TW" altLang="en-US" sz="1400" b="1" dirty="0" smtClean="0">
                <a:latin typeface="新細明體"/>
                <a:ea typeface="新細明體"/>
              </a:rPr>
              <a:t>％</a:t>
            </a:r>
            <a:endParaRPr lang="zh-TW" altLang="en-US" sz="1400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979712" y="4005064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51.4</a:t>
            </a:r>
            <a:r>
              <a:rPr lang="zh-TW" altLang="en-US" sz="1400" b="1" dirty="0" smtClean="0">
                <a:latin typeface="新細明體"/>
              </a:rPr>
              <a:t>％</a:t>
            </a:r>
            <a:endParaRPr lang="zh-TW" altLang="en-US" sz="1400" b="1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220072" y="4005064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58.6</a:t>
            </a:r>
            <a:r>
              <a:rPr lang="zh-TW" altLang="en-US" sz="1400" b="1" dirty="0" smtClean="0">
                <a:latin typeface="新細明體"/>
              </a:rPr>
              <a:t>％</a:t>
            </a:r>
            <a:endParaRPr lang="zh-TW" altLang="en-US" sz="1400" b="1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6516216" y="4005064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41.4</a:t>
            </a:r>
            <a:r>
              <a:rPr lang="zh-TW" altLang="en-US" sz="1400" b="1" dirty="0" smtClean="0">
                <a:latin typeface="新細明體"/>
              </a:rPr>
              <a:t>％</a:t>
            </a:r>
            <a:endParaRPr lang="zh-TW" altLang="en-US" sz="1400" b="1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505686" y="968030"/>
            <a:ext cx="11496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convective</a:t>
            </a:r>
            <a:endParaRPr lang="zh-TW" altLang="en-US" sz="1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1871700" y="984987"/>
            <a:ext cx="9361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err="1" smtClean="0"/>
              <a:t>stratifor</a:t>
            </a:r>
            <a:r>
              <a:rPr lang="en-US" altLang="zh-TW" sz="1400" dirty="0" err="1"/>
              <a:t>m</a:t>
            </a:r>
            <a:endParaRPr lang="zh-TW" altLang="en-US" sz="1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3074156" y="968029"/>
            <a:ext cx="1359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Non-</a:t>
            </a:r>
            <a:r>
              <a:rPr lang="en-US" altLang="zh-TW" sz="1400" dirty="0" err="1" smtClean="0"/>
              <a:t>Srf</a:t>
            </a:r>
            <a:r>
              <a:rPr lang="en-US" altLang="zh-TW" sz="1400" dirty="0" smtClean="0"/>
              <a:t> Raining</a:t>
            </a:r>
            <a:endParaRPr lang="zh-TW" altLang="en-US" sz="1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1474777" y="688453"/>
            <a:ext cx="86409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AMMA</a:t>
            </a:r>
            <a:endParaRPr lang="zh-TW" altLang="en-US" b="1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4897258" y="986751"/>
            <a:ext cx="11496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convective</a:t>
            </a:r>
            <a:endParaRPr lang="zh-TW" altLang="en-US" sz="14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6380967" y="994725"/>
            <a:ext cx="9361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err="1" smtClean="0"/>
              <a:t>stratifor</a:t>
            </a:r>
            <a:r>
              <a:rPr lang="en-US" altLang="zh-TW" sz="1400" dirty="0" err="1"/>
              <a:t>m</a:t>
            </a:r>
            <a:endParaRPr lang="zh-TW" altLang="en-US" sz="1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7532712" y="994725"/>
            <a:ext cx="1359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Non-</a:t>
            </a:r>
            <a:r>
              <a:rPr lang="en-US" altLang="zh-TW" sz="1400" dirty="0" err="1" smtClean="0"/>
              <a:t>Srf</a:t>
            </a:r>
            <a:r>
              <a:rPr lang="en-US" altLang="zh-TW" sz="1400" dirty="0" smtClean="0"/>
              <a:t> Raining</a:t>
            </a:r>
            <a:endParaRPr lang="zh-TW" altLang="en-US" sz="14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5580112" y="692696"/>
            <a:ext cx="122413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TWP-ICE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41398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Convective water budgets</a:t>
            </a:r>
            <a:endParaRPr lang="zh-TW" alt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0" t="32929" r="41935" b="15451"/>
          <a:stretch/>
        </p:blipFill>
        <p:spPr bwMode="auto">
          <a:xfrm>
            <a:off x="7292" y="1275806"/>
            <a:ext cx="4564708" cy="291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7" t="32847" r="28495" b="15625"/>
          <a:stretch/>
        </p:blipFill>
        <p:spPr bwMode="auto">
          <a:xfrm>
            <a:off x="4535163" y="1275806"/>
            <a:ext cx="4627713" cy="290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4365104"/>
            <a:ext cx="8229600" cy="1761059"/>
          </a:xfrm>
        </p:spPr>
        <p:txBody>
          <a:bodyPr>
            <a:normAutofit/>
          </a:bodyPr>
          <a:lstStyle/>
          <a:p>
            <a:r>
              <a:rPr lang="en-US" altLang="zh-TW" sz="2000" b="1" dirty="0" smtClean="0"/>
              <a:t>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Deep convection </a:t>
            </a:r>
            <a:r>
              <a:rPr lang="en-US" altLang="zh-TW" sz="2000" dirty="0" smtClean="0"/>
              <a:t>in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T06MH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 </a:t>
            </a:r>
            <a:r>
              <a:rPr lang="en-US" altLang="zh-TW" sz="2000" dirty="0" smtClean="0"/>
              <a:t>is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stronger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 </a:t>
            </a:r>
            <a:r>
              <a:rPr lang="en-US" altLang="zh-TW" sz="2000" dirty="0" smtClean="0"/>
              <a:t>than in M0811MH.</a:t>
            </a:r>
            <a:endParaRPr lang="zh-TW" altLang="en-US" sz="2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5076056" y="1484784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(0.01)</a:t>
            </a:r>
            <a:endParaRPr lang="zh-TW" altLang="en-US" b="1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611560" y="1456063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(0.01)</a:t>
            </a:r>
            <a:endParaRPr lang="zh-TW" altLang="en-US" b="1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579647" y="2336160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(0.40)</a:t>
            </a:r>
            <a:endParaRPr lang="zh-TW" altLang="en-US" b="1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5076056" y="2354219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(0.49)</a:t>
            </a:r>
            <a:endParaRPr lang="zh-TW" altLang="en-US" b="1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5076056" y="3244334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(0.92)</a:t>
            </a:r>
            <a:endParaRPr lang="zh-TW" altLang="en-US" b="1" dirty="0"/>
          </a:p>
        </p:txBody>
      </p:sp>
      <p:sp>
        <p:nvSpPr>
          <p:cNvPr id="13" name="向上箭號 12"/>
          <p:cNvSpPr/>
          <p:nvPr/>
        </p:nvSpPr>
        <p:spPr>
          <a:xfrm>
            <a:off x="5088880" y="1854264"/>
            <a:ext cx="144016" cy="3953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5262139" y="1923079"/>
            <a:ext cx="652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1"/>
                </a:solidFill>
              </a:rPr>
              <a:t>0.16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12" y="1853096"/>
            <a:ext cx="20161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08" y="2723551"/>
            <a:ext cx="20161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文字方塊 24"/>
          <p:cNvSpPr txBox="1"/>
          <p:nvPr/>
        </p:nvSpPr>
        <p:spPr>
          <a:xfrm>
            <a:off x="5325421" y="2753496"/>
            <a:ext cx="652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1"/>
                </a:solidFill>
              </a:rPr>
              <a:t>0.10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790894" y="2753496"/>
            <a:ext cx="7520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1"/>
                </a:solidFill>
              </a:rPr>
              <a:t>0.10</a:t>
            </a:r>
          </a:p>
          <a:p>
            <a:pPr algn="ctr"/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840826" y="1910859"/>
            <a:ext cx="652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1"/>
                </a:solidFill>
              </a:rPr>
              <a:t>0.08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13612" y="3244334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(0.53)</a:t>
            </a:r>
            <a:endParaRPr lang="zh-TW" altLang="en-US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8248" y="2723551"/>
            <a:ext cx="202645" cy="42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文字方塊 22"/>
          <p:cNvSpPr txBox="1"/>
          <p:nvPr/>
        </p:nvSpPr>
        <p:spPr>
          <a:xfrm>
            <a:off x="505686" y="968030"/>
            <a:ext cx="11496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convective</a:t>
            </a:r>
            <a:endParaRPr lang="zh-TW" altLang="en-US" sz="14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1871700" y="984987"/>
            <a:ext cx="9361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err="1" smtClean="0"/>
              <a:t>stratifor</a:t>
            </a:r>
            <a:r>
              <a:rPr lang="en-US" altLang="zh-TW" sz="1400" dirty="0" err="1"/>
              <a:t>m</a:t>
            </a:r>
            <a:endParaRPr lang="zh-TW" altLang="en-US" sz="1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3074156" y="968029"/>
            <a:ext cx="1359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Non-</a:t>
            </a:r>
            <a:r>
              <a:rPr lang="en-US" altLang="zh-TW" sz="1400" dirty="0" err="1" smtClean="0"/>
              <a:t>Srf</a:t>
            </a:r>
            <a:r>
              <a:rPr lang="en-US" altLang="zh-TW" sz="1400" dirty="0" smtClean="0"/>
              <a:t> Raining</a:t>
            </a:r>
            <a:endParaRPr lang="zh-TW" altLang="en-US" sz="1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1474777" y="688453"/>
            <a:ext cx="86409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AMMA</a:t>
            </a:r>
            <a:endParaRPr lang="zh-TW" altLang="en-US" b="1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4897258" y="986751"/>
            <a:ext cx="11496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convective</a:t>
            </a:r>
            <a:endParaRPr lang="zh-TW" altLang="en-US" sz="1400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6380967" y="994725"/>
            <a:ext cx="9361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err="1" smtClean="0"/>
              <a:t>stratifor</a:t>
            </a:r>
            <a:r>
              <a:rPr lang="en-US" altLang="zh-TW" sz="1400" dirty="0" err="1"/>
              <a:t>m</a:t>
            </a:r>
            <a:endParaRPr lang="zh-TW" altLang="en-US" sz="14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7532712" y="994725"/>
            <a:ext cx="1359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Non-</a:t>
            </a:r>
            <a:r>
              <a:rPr lang="en-US" altLang="zh-TW" sz="1400" dirty="0" err="1" smtClean="0"/>
              <a:t>Srf</a:t>
            </a:r>
            <a:r>
              <a:rPr lang="en-US" altLang="zh-TW" sz="1400" dirty="0" smtClean="0"/>
              <a:t> Raining</a:t>
            </a:r>
            <a:endParaRPr lang="zh-TW" altLang="en-US" sz="14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5580112" y="692696"/>
            <a:ext cx="122413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TWP-ICE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68248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7" grpId="0" animBg="1"/>
      <p:bldP spid="18" grpId="0" animBg="1"/>
      <p:bldP spid="19" grpId="0" animBg="1"/>
      <p:bldP spid="13" grpId="0" animBg="1"/>
      <p:bldP spid="14" grpId="0" animBg="1"/>
      <p:bldP spid="25" grpId="0" animBg="1"/>
      <p:bldP spid="26" grpId="0" animBg="1"/>
      <p:bldP spid="27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4912" y="0"/>
            <a:ext cx="8229600" cy="778098"/>
          </a:xfrm>
        </p:spPr>
        <p:txBody>
          <a:bodyPr/>
          <a:lstStyle/>
          <a:p>
            <a:r>
              <a:rPr lang="en-US" altLang="zh-TW" dirty="0" smtClean="0"/>
              <a:t> </a:t>
            </a:r>
            <a:r>
              <a:rPr lang="en-US" altLang="zh-TW" sz="4000" b="1" dirty="0"/>
              <a:t>Convective</a:t>
            </a:r>
            <a:r>
              <a:rPr lang="en-US" altLang="zh-TW" b="1" dirty="0"/>
              <a:t> water budgets</a:t>
            </a:r>
            <a:endParaRPr lang="zh-TW" alt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8666" r="20371" b="16000"/>
          <a:stretch/>
        </p:blipFill>
        <p:spPr bwMode="auto">
          <a:xfrm>
            <a:off x="367458" y="1340768"/>
            <a:ext cx="8357540" cy="462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83568" y="886138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smtClean="0"/>
              <a:t>Probability </a:t>
            </a:r>
            <a:r>
              <a:rPr lang="en-US" altLang="zh-TW" sz="2000" b="1" dirty="0"/>
              <a:t>density functions (PDFs</a:t>
            </a:r>
            <a:r>
              <a:rPr lang="en-US" altLang="zh-TW" sz="2000" dirty="0"/>
              <a:t>) of vertical </a:t>
            </a:r>
            <a:r>
              <a:rPr lang="en-US" altLang="zh-TW" sz="2000" dirty="0" smtClean="0"/>
              <a:t>velocity </a:t>
            </a:r>
            <a:r>
              <a:rPr lang="en-US" altLang="zh-TW" sz="2000" b="1" dirty="0" smtClean="0"/>
              <a:t>w</a:t>
            </a:r>
            <a:endParaRPr lang="zh-TW" altLang="en-US" sz="2000" b="1" dirty="0"/>
          </a:p>
        </p:txBody>
      </p:sp>
      <p:cxnSp>
        <p:nvCxnSpPr>
          <p:cNvPr id="5" name="直線接點 4"/>
          <p:cNvCxnSpPr/>
          <p:nvPr/>
        </p:nvCxnSpPr>
        <p:spPr>
          <a:xfrm flipV="1">
            <a:off x="3347864" y="1628800"/>
            <a:ext cx="0" cy="36004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628800"/>
            <a:ext cx="30163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直線接點 9"/>
          <p:cNvCxnSpPr/>
          <p:nvPr/>
        </p:nvCxnSpPr>
        <p:spPr>
          <a:xfrm flipV="1">
            <a:off x="3851920" y="1636788"/>
            <a:ext cx="0" cy="360040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V="1">
            <a:off x="8028384" y="1628800"/>
            <a:ext cx="0" cy="360040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683568" y="3429000"/>
            <a:ext cx="7992888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395536" y="5949280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000" b="1" dirty="0" smtClean="0"/>
              <a:t>     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Stronger vertical velocities</a:t>
            </a:r>
            <a:r>
              <a:rPr lang="en-US" altLang="zh-TW" sz="2000" dirty="0" smtClean="0">
                <a:solidFill>
                  <a:schemeClr val="accent1"/>
                </a:solidFill>
              </a:rPr>
              <a:t> </a:t>
            </a:r>
            <a:r>
              <a:rPr lang="en-US" altLang="zh-TW" sz="2000" dirty="0" smtClean="0"/>
              <a:t>in the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TWP-ICE convective clouds </a:t>
            </a:r>
            <a:r>
              <a:rPr lang="en-US" altLang="zh-TW" sz="2000" dirty="0" smtClean="0"/>
              <a:t>than those in </a:t>
            </a:r>
          </a:p>
          <a:p>
            <a:r>
              <a:rPr lang="en-US" altLang="zh-TW" sz="2000" dirty="0" smtClean="0"/>
              <a:t>      the AMMA MCSs.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2551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US" altLang="zh-TW" sz="4000" b="1" dirty="0" err="1" smtClean="0"/>
              <a:t>Stratiform</a:t>
            </a:r>
            <a:r>
              <a:rPr lang="en-US" altLang="zh-TW" sz="4000" b="1" dirty="0" smtClean="0"/>
              <a:t> </a:t>
            </a:r>
            <a:r>
              <a:rPr lang="en-US" altLang="zh-TW" sz="4000" b="1" dirty="0"/>
              <a:t>water </a:t>
            </a:r>
            <a:r>
              <a:rPr lang="en-US" altLang="zh-TW" sz="4000" b="1" dirty="0" smtClean="0"/>
              <a:t>budgets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3933057"/>
            <a:ext cx="8229600" cy="720080"/>
          </a:xfrm>
        </p:spPr>
        <p:txBody>
          <a:bodyPr>
            <a:normAutofit/>
          </a:bodyPr>
          <a:lstStyle/>
          <a:p>
            <a:r>
              <a:rPr lang="en-US" altLang="zh-TW" sz="2000" dirty="0" smtClean="0"/>
              <a:t>The </a:t>
            </a:r>
            <a:r>
              <a:rPr lang="en-US" altLang="zh-TW" sz="2000" b="1" dirty="0">
                <a:solidFill>
                  <a:schemeClr val="accent1"/>
                </a:solidFill>
              </a:rPr>
              <a:t>frequency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of ice </a:t>
            </a:r>
            <a:r>
              <a:rPr lang="en-US" altLang="zh-TW" sz="2000" b="1" dirty="0">
                <a:solidFill>
                  <a:schemeClr val="accent1"/>
                </a:solidFill>
              </a:rPr>
              <a:t>cloud occurrence </a:t>
            </a:r>
            <a:r>
              <a:rPr lang="en-US" altLang="zh-TW" sz="2000" dirty="0"/>
              <a:t>is </a:t>
            </a:r>
            <a:r>
              <a:rPr lang="en-US" altLang="zh-TW" sz="2000" b="1" dirty="0">
                <a:solidFill>
                  <a:schemeClr val="accent1"/>
                </a:solidFill>
              </a:rPr>
              <a:t>much larger </a:t>
            </a:r>
            <a:r>
              <a:rPr lang="en-US" altLang="zh-TW" sz="2000" dirty="0"/>
              <a:t>over </a:t>
            </a:r>
            <a:r>
              <a:rPr lang="en-US" altLang="zh-TW" sz="2000" b="1" dirty="0">
                <a:solidFill>
                  <a:schemeClr val="accent1"/>
                </a:solidFill>
              </a:rPr>
              <a:t>Darwin</a:t>
            </a:r>
            <a:r>
              <a:rPr lang="en-US" altLang="zh-TW" sz="2000" dirty="0">
                <a:solidFill>
                  <a:schemeClr val="tx2"/>
                </a:solidFill>
              </a:rPr>
              <a:t> </a:t>
            </a:r>
            <a:r>
              <a:rPr lang="en-US" altLang="zh-TW" sz="2000" dirty="0" smtClean="0"/>
              <a:t>than over </a:t>
            </a:r>
            <a:r>
              <a:rPr lang="en-US" altLang="zh-TW" sz="2000" dirty="0"/>
              <a:t>Niamey</a:t>
            </a:r>
            <a:r>
              <a:rPr lang="en-US" altLang="zh-TW" sz="2000" dirty="0" smtClean="0"/>
              <a:t>. </a:t>
            </a:r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zh-TW" sz="2000" b="1" dirty="0" err="1" smtClean="0">
                <a:solidFill>
                  <a:schemeClr val="bg1">
                    <a:lumMod val="50000"/>
                  </a:schemeClr>
                </a:solidFill>
              </a:rPr>
              <a:t>Protate</a:t>
            </a:r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 et al 2010)</a:t>
            </a:r>
          </a:p>
          <a:p>
            <a:endParaRPr lang="en-US" altLang="zh-TW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5" t="28472" r="29619" b="38112"/>
          <a:stretch/>
        </p:blipFill>
        <p:spPr bwMode="auto">
          <a:xfrm>
            <a:off x="863587" y="778699"/>
            <a:ext cx="7416825" cy="265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948264" y="3068960"/>
            <a:ext cx="792088" cy="36004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4919811" y="2348880"/>
            <a:ext cx="720080" cy="36004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411760" y="1124744"/>
            <a:ext cx="1800200" cy="244827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283968" y="1124744"/>
            <a:ext cx="2016224" cy="244827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372200" y="1124744"/>
            <a:ext cx="1944216" cy="24482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771800" y="2348880"/>
            <a:ext cx="936104" cy="43204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2771800" y="2996952"/>
            <a:ext cx="936104" cy="43204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932040" y="3068960"/>
            <a:ext cx="720080" cy="36004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948264" y="2420888"/>
            <a:ext cx="792088" cy="58444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62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85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>Introduction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692696"/>
            <a:ext cx="8902104" cy="5832648"/>
          </a:xfrm>
        </p:spPr>
        <p:txBody>
          <a:bodyPr>
            <a:normAutofit lnSpcReduction="10000"/>
          </a:bodyPr>
          <a:lstStyle/>
          <a:p>
            <a:r>
              <a:rPr lang="en-US" altLang="zh-TW" sz="2000" b="1" dirty="0" smtClean="0"/>
              <a:t> </a:t>
            </a:r>
            <a:r>
              <a:rPr lang="en-US" altLang="zh-TW" sz="2000" b="1" dirty="0" err="1" smtClean="0">
                <a:solidFill>
                  <a:schemeClr val="accent1"/>
                </a:solidFill>
              </a:rPr>
              <a:t>Mesoscale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 </a:t>
            </a:r>
            <a:r>
              <a:rPr lang="en-US" altLang="zh-TW" sz="2000" b="1" dirty="0">
                <a:solidFill>
                  <a:schemeClr val="accent1"/>
                </a:solidFill>
              </a:rPr>
              <a:t>convective systems (MCSs), </a:t>
            </a:r>
            <a:r>
              <a:rPr lang="en-US" altLang="zh-TW" sz="2000" dirty="0"/>
              <a:t>a </a:t>
            </a:r>
            <a:r>
              <a:rPr lang="en-US" altLang="zh-TW" sz="2000" dirty="0" smtClean="0"/>
              <a:t>common weather </a:t>
            </a:r>
            <a:r>
              <a:rPr lang="en-US" altLang="zh-TW" sz="2000" dirty="0"/>
              <a:t>phenomenon in the </a:t>
            </a:r>
            <a:r>
              <a:rPr lang="en-US" altLang="zh-TW" sz="2000" dirty="0" smtClean="0"/>
              <a:t>tropics, </a:t>
            </a:r>
            <a:r>
              <a:rPr lang="en-US" altLang="zh-TW" sz="2000" dirty="0"/>
              <a:t>consist of </a:t>
            </a:r>
            <a:r>
              <a:rPr lang="en-US" altLang="zh-TW" sz="2000" b="1" dirty="0">
                <a:solidFill>
                  <a:schemeClr val="accent1"/>
                </a:solidFill>
              </a:rPr>
              <a:t>convective</a:t>
            </a:r>
            <a:r>
              <a:rPr lang="en-US" altLang="zh-TW" sz="2000" dirty="0"/>
              <a:t>, </a:t>
            </a:r>
            <a:r>
              <a:rPr lang="en-US" altLang="zh-TW" sz="2000" b="1" dirty="0" err="1">
                <a:solidFill>
                  <a:schemeClr val="accent1"/>
                </a:solidFill>
              </a:rPr>
              <a:t>stratiform</a:t>
            </a:r>
            <a:r>
              <a:rPr lang="en-US" altLang="zh-TW" sz="2000" dirty="0"/>
              <a:t>, and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anvil clouds</a:t>
            </a:r>
            <a:r>
              <a:rPr lang="en-US" altLang="zh-TW" sz="2000" dirty="0" smtClean="0"/>
              <a:t>.</a:t>
            </a:r>
          </a:p>
          <a:p>
            <a:pPr marL="0" indent="0">
              <a:buNone/>
            </a:pPr>
            <a:endParaRPr lang="en-US" altLang="zh-TW" sz="2000" dirty="0" smtClean="0"/>
          </a:p>
          <a:p>
            <a:r>
              <a:rPr lang="en-US" altLang="zh-TW" sz="2000" dirty="0" smtClean="0"/>
              <a:t>Two </a:t>
            </a:r>
            <a:r>
              <a:rPr lang="en-US" altLang="zh-TW" sz="2000" dirty="0"/>
              <a:t>field campaigns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the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 AMMA </a:t>
            </a:r>
            <a:r>
              <a:rPr lang="en-US" altLang="zh-TW" sz="2000" dirty="0" smtClean="0"/>
              <a:t>and the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TWP-ICE</a:t>
            </a:r>
            <a:r>
              <a:rPr lang="en-US" altLang="zh-TW" sz="2000" dirty="0" smtClean="0">
                <a:solidFill>
                  <a:schemeClr val="tx2"/>
                </a:solidFill>
              </a:rPr>
              <a:t>,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took place in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2006</a:t>
            </a:r>
            <a:r>
              <a:rPr lang="en-US" altLang="zh-TW" sz="2000" dirty="0" smtClean="0"/>
              <a:t>, providing </a:t>
            </a:r>
            <a:r>
              <a:rPr lang="en-US" altLang="zh-TW" sz="2000" dirty="0"/>
              <a:t>extensive observations of </a:t>
            </a:r>
            <a:r>
              <a:rPr lang="en-US" altLang="zh-TW" sz="2000" dirty="0" err="1"/>
              <a:t>mesoscale</a:t>
            </a:r>
            <a:r>
              <a:rPr lang="en-US" altLang="zh-TW" sz="2000" dirty="0"/>
              <a:t> convective systems (</a:t>
            </a:r>
            <a:r>
              <a:rPr lang="en-US" altLang="zh-TW" sz="2000" dirty="0" smtClean="0"/>
              <a:t>MCSs) near </a:t>
            </a:r>
            <a:r>
              <a:rPr lang="en-US" altLang="zh-TW" sz="2000" dirty="0"/>
              <a:t>a </a:t>
            </a:r>
            <a:r>
              <a:rPr lang="en-US" altLang="zh-TW" sz="2000" b="1" dirty="0">
                <a:solidFill>
                  <a:schemeClr val="accent1"/>
                </a:solidFill>
              </a:rPr>
              <a:t>desert</a:t>
            </a:r>
            <a:r>
              <a:rPr lang="en-US" altLang="zh-TW" sz="2000" dirty="0">
                <a:solidFill>
                  <a:schemeClr val="accent1"/>
                </a:solidFill>
              </a:rPr>
              <a:t> </a:t>
            </a:r>
            <a:r>
              <a:rPr lang="en-US" altLang="zh-TW" sz="2000" dirty="0"/>
              <a:t>and a </a:t>
            </a:r>
            <a:r>
              <a:rPr lang="en-US" altLang="zh-TW" sz="2000" b="1" dirty="0">
                <a:solidFill>
                  <a:schemeClr val="accent1"/>
                </a:solidFill>
              </a:rPr>
              <a:t>tropical coast</a:t>
            </a:r>
            <a:r>
              <a:rPr lang="en-US" altLang="zh-TW" sz="2000" dirty="0"/>
              <a:t>, </a:t>
            </a:r>
            <a:r>
              <a:rPr lang="en-US" altLang="zh-TW" sz="2000" dirty="0" smtClean="0"/>
              <a:t>respectively.</a:t>
            </a:r>
          </a:p>
          <a:p>
            <a:endParaRPr lang="en-US" altLang="zh-TW" sz="2000" dirty="0" smtClean="0"/>
          </a:p>
          <a:p>
            <a:r>
              <a:rPr lang="en-US" altLang="zh-TW" sz="2000" dirty="0" smtClean="0"/>
              <a:t>This two </a:t>
            </a:r>
            <a:r>
              <a:rPr lang="en-US" altLang="zh-TW" sz="2000" dirty="0"/>
              <a:t>climatological </a:t>
            </a:r>
            <a:r>
              <a:rPr lang="en-US" altLang="zh-TW" sz="2000" dirty="0" smtClean="0"/>
              <a:t>regimes </a:t>
            </a:r>
            <a:r>
              <a:rPr lang="en-US" altLang="zh-TW" sz="2000" dirty="0"/>
              <a:t>possess different cloud </a:t>
            </a:r>
            <a:r>
              <a:rPr lang="en-US" altLang="zh-TW" sz="2000" dirty="0" smtClean="0"/>
              <a:t>ensembles </a:t>
            </a:r>
          </a:p>
          <a:p>
            <a:pPr marL="0" indent="0">
              <a:buNone/>
            </a:pPr>
            <a:r>
              <a:rPr lang="en-US" altLang="zh-TW" sz="2000" dirty="0"/>
              <a:t> </a:t>
            </a:r>
            <a:r>
              <a:rPr lang="en-US" altLang="zh-TW" sz="2000" dirty="0" smtClean="0"/>
              <a:t>      a.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West African(AMMA) </a:t>
            </a:r>
            <a:r>
              <a:rPr lang="en-US" altLang="zh-TW" sz="2000" b="1" dirty="0">
                <a:solidFill>
                  <a:schemeClr val="accent1"/>
                </a:solidFill>
              </a:rPr>
              <a:t>anvils </a:t>
            </a:r>
            <a:r>
              <a:rPr lang="en-US" altLang="zh-TW" sz="2000" dirty="0"/>
              <a:t>tending to be </a:t>
            </a:r>
            <a:r>
              <a:rPr lang="en-US" altLang="zh-TW" sz="2000" b="1" dirty="0">
                <a:solidFill>
                  <a:schemeClr val="accent1"/>
                </a:solidFill>
              </a:rPr>
              <a:t>closely tied </a:t>
            </a:r>
            <a:r>
              <a:rPr lang="en-US" altLang="zh-TW" sz="2000" dirty="0" smtClean="0"/>
              <a:t>to the </a:t>
            </a:r>
            <a:r>
              <a:rPr lang="en-US" altLang="zh-TW" sz="2000" b="1" dirty="0">
                <a:solidFill>
                  <a:schemeClr val="accent1"/>
                </a:solidFill>
              </a:rPr>
              <a:t>convective </a:t>
            </a:r>
            <a:endParaRPr lang="en-US" altLang="zh-TW" sz="2000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altLang="zh-TW" sz="2000" b="1" dirty="0">
                <a:solidFill>
                  <a:schemeClr val="accent1"/>
                </a:solidFill>
              </a:rPr>
              <a:t>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           regions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 </a:t>
            </a:r>
            <a:r>
              <a:rPr lang="en-US" altLang="zh-TW" sz="2000" dirty="0" smtClean="0"/>
              <a:t>of MCSs .</a:t>
            </a:r>
          </a:p>
          <a:p>
            <a:pPr marL="0" indent="0">
              <a:buNone/>
            </a:pPr>
            <a:r>
              <a:rPr lang="en-US" altLang="zh-TW" sz="2000" dirty="0"/>
              <a:t> </a:t>
            </a:r>
            <a:r>
              <a:rPr lang="en-US" altLang="zh-TW" sz="2000" dirty="0" smtClean="0"/>
              <a:t>      b. The </a:t>
            </a:r>
            <a:r>
              <a:rPr lang="en-US" altLang="zh-TW" sz="2000" b="1" dirty="0">
                <a:solidFill>
                  <a:schemeClr val="accent1"/>
                </a:solidFill>
              </a:rPr>
              <a:t>frequency of ice cloud occurrence </a:t>
            </a:r>
            <a:r>
              <a:rPr lang="en-US" altLang="zh-TW" sz="2000" dirty="0"/>
              <a:t>is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much lower </a:t>
            </a:r>
            <a:r>
              <a:rPr lang="en-US" altLang="zh-TW" sz="2000" dirty="0"/>
              <a:t>over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Niamey(AMMA)</a:t>
            </a:r>
            <a:r>
              <a:rPr lang="en-US" altLang="zh-TW" sz="2000" dirty="0" smtClean="0"/>
              <a:t>   </a:t>
            </a:r>
          </a:p>
          <a:p>
            <a:pPr marL="0" indent="0">
              <a:buNone/>
            </a:pPr>
            <a:r>
              <a:rPr lang="en-US" altLang="zh-TW" sz="2000" dirty="0"/>
              <a:t> </a:t>
            </a:r>
            <a:r>
              <a:rPr lang="en-US" altLang="zh-TW" sz="2000" dirty="0" smtClean="0"/>
              <a:t>           when compared </a:t>
            </a:r>
            <a:r>
              <a:rPr lang="en-US" altLang="zh-TW" sz="2000" dirty="0"/>
              <a:t>to </a:t>
            </a:r>
            <a:r>
              <a:rPr lang="en-US" altLang="zh-TW" sz="2000" dirty="0" smtClean="0"/>
              <a:t>Darwin(TWP-ICE).</a:t>
            </a:r>
          </a:p>
          <a:p>
            <a:endParaRPr lang="en-US" altLang="zh-TW" sz="2000" dirty="0" smtClean="0"/>
          </a:p>
          <a:p>
            <a:r>
              <a:rPr lang="en-US" altLang="zh-TW" sz="2000" dirty="0" smtClean="0"/>
              <a:t>The </a:t>
            </a:r>
            <a:r>
              <a:rPr lang="en-US" altLang="zh-TW" sz="2000" dirty="0"/>
              <a:t>modeled AMMA and </a:t>
            </a:r>
            <a:r>
              <a:rPr lang="en-US" altLang="zh-TW" sz="2000" dirty="0" smtClean="0"/>
              <a:t>TWP-ICE</a:t>
            </a:r>
          </a:p>
          <a:p>
            <a:pPr marL="0" indent="0">
              <a:buNone/>
            </a:pPr>
            <a:r>
              <a:rPr lang="en-US" altLang="zh-TW" sz="2000" dirty="0"/>
              <a:t> </a:t>
            </a:r>
            <a:r>
              <a:rPr lang="en-US" altLang="zh-TW" sz="2000" dirty="0" smtClean="0"/>
              <a:t>      </a:t>
            </a:r>
            <a:r>
              <a:rPr lang="en-US" altLang="zh-TW" sz="2000" dirty="0"/>
              <a:t>MCSs offer an opportunity to </a:t>
            </a:r>
            <a:endParaRPr lang="en-US" altLang="zh-TW" sz="2000" dirty="0" smtClean="0"/>
          </a:p>
          <a:p>
            <a:pPr marL="0" indent="0">
              <a:buNone/>
            </a:pPr>
            <a:r>
              <a:rPr lang="en-US" altLang="zh-TW" sz="2000" dirty="0"/>
              <a:t> </a:t>
            </a:r>
            <a:r>
              <a:rPr lang="en-US" altLang="zh-TW" sz="2000" dirty="0" smtClean="0"/>
              <a:t>       understand </a:t>
            </a:r>
            <a:r>
              <a:rPr lang="en-US" altLang="zh-TW" sz="2000" dirty="0"/>
              <a:t>the </a:t>
            </a:r>
            <a:r>
              <a:rPr lang="en-US" altLang="zh-TW" sz="2000" dirty="0" smtClean="0"/>
              <a:t>structure and</a:t>
            </a:r>
          </a:p>
          <a:p>
            <a:pPr marL="0" indent="0">
              <a:buNone/>
            </a:pPr>
            <a:r>
              <a:rPr lang="en-US" altLang="zh-TW" sz="2000" dirty="0"/>
              <a:t> </a:t>
            </a:r>
            <a:r>
              <a:rPr lang="en-US" altLang="zh-TW" sz="2000" dirty="0" smtClean="0"/>
              <a:t>       mechanism </a:t>
            </a:r>
            <a:r>
              <a:rPr lang="en-US" altLang="zh-TW" sz="2000" dirty="0"/>
              <a:t>of </a:t>
            </a:r>
            <a:r>
              <a:rPr lang="en-US" altLang="zh-TW" sz="2000" dirty="0" smtClean="0"/>
              <a:t>MCSs.</a:t>
            </a:r>
            <a:endParaRPr lang="en-US" altLang="zh-TW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24550"/>
            <a:ext cx="4689535" cy="23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47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4437113"/>
            <a:ext cx="8229600" cy="1224136"/>
          </a:xfrm>
        </p:spPr>
        <p:txBody>
          <a:bodyPr>
            <a:normAutofit/>
          </a:bodyPr>
          <a:lstStyle/>
          <a:p>
            <a:endParaRPr lang="en-US" altLang="zh-TW" sz="20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zh-TW" sz="2000" dirty="0" smtClean="0"/>
              <a:t>The </a:t>
            </a:r>
            <a:r>
              <a:rPr lang="en-US" altLang="zh-TW" sz="2000" b="1" dirty="0" err="1">
                <a:solidFill>
                  <a:schemeClr val="accent1"/>
                </a:solidFill>
              </a:rPr>
              <a:t>mesoscale</a:t>
            </a:r>
            <a:r>
              <a:rPr lang="en-US" altLang="zh-TW" sz="2000" b="1" dirty="0">
                <a:solidFill>
                  <a:schemeClr val="accent1"/>
                </a:solidFill>
              </a:rPr>
              <a:t>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ascent </a:t>
            </a:r>
            <a:r>
              <a:rPr lang="en-US" altLang="zh-TW" sz="2000" b="1" dirty="0">
                <a:solidFill>
                  <a:schemeClr val="accent1"/>
                </a:solidFill>
              </a:rPr>
              <a:t>around deep convection </a:t>
            </a:r>
            <a:r>
              <a:rPr lang="en-US" altLang="zh-TW" sz="2000" dirty="0">
                <a:solidFill>
                  <a:schemeClr val="accent1"/>
                </a:solidFill>
              </a:rPr>
              <a:t>is </a:t>
            </a:r>
            <a:r>
              <a:rPr lang="en-US" altLang="zh-TW" sz="2000" b="1" dirty="0">
                <a:solidFill>
                  <a:schemeClr val="accent1"/>
                </a:solidFill>
              </a:rPr>
              <a:t>stronger</a:t>
            </a:r>
            <a:r>
              <a:rPr lang="en-US" altLang="zh-TW" sz="2000" dirty="0">
                <a:solidFill>
                  <a:schemeClr val="accent1"/>
                </a:solidFill>
              </a:rPr>
              <a:t> </a:t>
            </a:r>
            <a:r>
              <a:rPr lang="en-US" altLang="zh-TW" sz="2000" dirty="0"/>
              <a:t>in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M0811MH</a:t>
            </a:r>
            <a:r>
              <a:rPr lang="en-US" altLang="zh-TW" sz="2000" dirty="0" smtClean="0"/>
              <a:t> than </a:t>
            </a:r>
            <a:r>
              <a:rPr lang="en-US" altLang="zh-TW" sz="2000" dirty="0"/>
              <a:t>in T06MH.</a:t>
            </a:r>
            <a:endParaRPr lang="zh-TW" altLang="en-US" sz="2000" dirty="0"/>
          </a:p>
        </p:txBody>
      </p:sp>
      <p:sp>
        <p:nvSpPr>
          <p:cNvPr id="23" name="內容版面配置區 2"/>
          <p:cNvSpPr txBox="1">
            <a:spLocks/>
          </p:cNvSpPr>
          <p:nvPr/>
        </p:nvSpPr>
        <p:spPr>
          <a:xfrm>
            <a:off x="457200" y="3933057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smtClean="0"/>
              <a:t>The </a:t>
            </a:r>
            <a:r>
              <a:rPr lang="en-US" altLang="zh-TW" sz="2000" b="1" smtClean="0">
                <a:solidFill>
                  <a:schemeClr val="accent1"/>
                </a:solidFill>
              </a:rPr>
              <a:t>frequency of ice cloud occurrence </a:t>
            </a:r>
            <a:r>
              <a:rPr lang="en-US" altLang="zh-TW" sz="2000" smtClean="0"/>
              <a:t>is </a:t>
            </a:r>
            <a:r>
              <a:rPr lang="en-US" altLang="zh-TW" sz="2000" b="1" smtClean="0">
                <a:solidFill>
                  <a:schemeClr val="accent1"/>
                </a:solidFill>
              </a:rPr>
              <a:t>much larger </a:t>
            </a:r>
            <a:r>
              <a:rPr lang="en-US" altLang="zh-TW" sz="2000" smtClean="0"/>
              <a:t>over </a:t>
            </a:r>
            <a:r>
              <a:rPr lang="en-US" altLang="zh-TW" sz="2000" b="1" smtClean="0">
                <a:solidFill>
                  <a:schemeClr val="accent1"/>
                </a:solidFill>
              </a:rPr>
              <a:t>Darwin</a:t>
            </a:r>
            <a:r>
              <a:rPr lang="en-US" altLang="zh-TW" sz="2000" smtClean="0">
                <a:solidFill>
                  <a:schemeClr val="tx2"/>
                </a:solidFill>
              </a:rPr>
              <a:t> </a:t>
            </a:r>
            <a:r>
              <a:rPr lang="en-US" altLang="zh-TW" sz="2000" smtClean="0"/>
              <a:t>than over Niamey. </a:t>
            </a:r>
            <a:r>
              <a:rPr lang="en-US" altLang="zh-TW" sz="2000" b="1" smtClean="0">
                <a:solidFill>
                  <a:schemeClr val="bg1">
                    <a:lumMod val="50000"/>
                  </a:schemeClr>
                </a:solidFill>
              </a:rPr>
              <a:t>(Protate et al 2010)</a:t>
            </a:r>
          </a:p>
          <a:p>
            <a:endParaRPr lang="en-US" altLang="zh-TW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0" t="25347" r="41935" b="15451"/>
          <a:stretch/>
        </p:blipFill>
        <p:spPr bwMode="auto">
          <a:xfrm>
            <a:off x="0" y="3510548"/>
            <a:ext cx="4564708" cy="334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US" altLang="zh-TW" sz="4000" b="1" dirty="0" err="1" smtClean="0"/>
              <a:t>Stratiform</a:t>
            </a:r>
            <a:r>
              <a:rPr lang="en-US" altLang="zh-TW" sz="4000" b="1" dirty="0" smtClean="0"/>
              <a:t> </a:t>
            </a:r>
            <a:r>
              <a:rPr lang="en-US" altLang="zh-TW" sz="4000" b="1" dirty="0"/>
              <a:t>water </a:t>
            </a:r>
            <a:r>
              <a:rPr lang="en-US" altLang="zh-TW" sz="4000" b="1" dirty="0" smtClean="0"/>
              <a:t>budgets</a:t>
            </a:r>
            <a:endParaRPr lang="zh-TW" altLang="en-US" sz="4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5" t="28472" r="29619" b="38112"/>
          <a:stretch/>
        </p:blipFill>
        <p:spPr bwMode="auto">
          <a:xfrm>
            <a:off x="863587" y="778699"/>
            <a:ext cx="7416825" cy="265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7" t="26042" r="28495" b="15625"/>
          <a:stretch/>
        </p:blipFill>
        <p:spPr bwMode="auto">
          <a:xfrm>
            <a:off x="4516287" y="3587902"/>
            <a:ext cx="4627713" cy="329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1979712" y="5037992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(0.15)</a:t>
            </a:r>
            <a:endParaRPr lang="zh-TW" altLang="en-US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434099" y="5075030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(0.00)</a:t>
            </a:r>
            <a:endParaRPr lang="zh-TW" altLang="en-US" b="1" dirty="0"/>
          </a:p>
        </p:txBody>
      </p:sp>
      <p:sp>
        <p:nvSpPr>
          <p:cNvPr id="16" name="矩形 15"/>
          <p:cNvSpPr/>
          <p:nvPr/>
        </p:nvSpPr>
        <p:spPr>
          <a:xfrm>
            <a:off x="467544" y="5661248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    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Deep convection </a:t>
            </a:r>
            <a:r>
              <a:rPr lang="en-US" altLang="zh-TW" sz="2000" dirty="0" smtClean="0"/>
              <a:t>near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Darwin</a:t>
            </a:r>
            <a:r>
              <a:rPr lang="en-US" altLang="zh-TW" sz="2000" dirty="0" smtClean="0"/>
              <a:t> is relatively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strong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and is associated with</a:t>
            </a:r>
            <a:r>
              <a:rPr lang="zh-TW" altLang="en-US" sz="2000" dirty="0" smtClean="0"/>
              <a:t> </a:t>
            </a:r>
            <a:endParaRPr lang="en-US" altLang="zh-TW" sz="2000" dirty="0" smtClean="0"/>
          </a:p>
          <a:p>
            <a:r>
              <a:rPr lang="zh-TW" altLang="en-US" sz="2000" dirty="0" smtClean="0"/>
              <a:t>      </a:t>
            </a:r>
            <a:r>
              <a:rPr lang="en-US" altLang="zh-TW" sz="2000" dirty="0" smtClean="0"/>
              <a:t>extensive anvil area, whereas</a:t>
            </a:r>
            <a:r>
              <a:rPr lang="zh-TW" altLang="en-US" sz="2000" dirty="0" smtClean="0"/>
              <a:t> </a:t>
            </a:r>
            <a:r>
              <a:rPr lang="en-US" altLang="zh-TW" sz="2000" b="1" dirty="0" err="1" smtClean="0">
                <a:solidFill>
                  <a:schemeClr val="accent1"/>
                </a:solidFill>
              </a:rPr>
              <a:t>stratiform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 clouds around deep convection </a:t>
            </a:r>
          </a:p>
          <a:p>
            <a:r>
              <a:rPr lang="zh-TW" altLang="en-US" sz="2000" b="1" dirty="0" smtClean="0">
                <a:solidFill>
                  <a:schemeClr val="tx2"/>
                </a:solidFill>
              </a:rPr>
              <a:t>      </a:t>
            </a:r>
            <a:r>
              <a:rPr lang="en-US" altLang="zh-TW" sz="2000" dirty="0" smtClean="0"/>
              <a:t>near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Niamey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are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relatively stronger </a:t>
            </a:r>
            <a:r>
              <a:rPr lang="en-US" altLang="zh-TW" sz="2000" dirty="0" smtClean="0"/>
              <a:t>in terms of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vertical velocity</a:t>
            </a:r>
            <a:r>
              <a:rPr lang="en-US" altLang="zh-TW" sz="2000" dirty="0" smtClean="0"/>
              <a:t>.</a:t>
            </a:r>
            <a:endParaRPr lang="zh-TW" altLang="en-US" sz="2000" dirty="0"/>
          </a:p>
        </p:txBody>
      </p:sp>
      <p:sp>
        <p:nvSpPr>
          <p:cNvPr id="17" name="矩形 16"/>
          <p:cNvSpPr/>
          <p:nvPr/>
        </p:nvSpPr>
        <p:spPr>
          <a:xfrm>
            <a:off x="2771800" y="2348880"/>
            <a:ext cx="936104" cy="43204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771800" y="2996952"/>
            <a:ext cx="936104" cy="43204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4919811" y="2348880"/>
            <a:ext cx="720080" cy="36004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4932040" y="3068960"/>
            <a:ext cx="720080" cy="36004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948264" y="3068960"/>
            <a:ext cx="792088" cy="36004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6948264" y="2420888"/>
            <a:ext cx="792088" cy="58444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t="20139" r="42913" b="39930"/>
          <a:stretch/>
        </p:blipFill>
        <p:spPr bwMode="auto">
          <a:xfrm>
            <a:off x="323528" y="764704"/>
            <a:ext cx="6057126" cy="30154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矩形 23"/>
          <p:cNvSpPr/>
          <p:nvPr/>
        </p:nvSpPr>
        <p:spPr>
          <a:xfrm>
            <a:off x="1115616" y="620688"/>
            <a:ext cx="1152128" cy="3168352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2195736" y="620688"/>
            <a:ext cx="1800200" cy="3168352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1691680" y="4005064"/>
            <a:ext cx="1512168" cy="252028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6228184" y="4005064"/>
            <a:ext cx="1440160" cy="252028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4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7" grpId="0" animBg="1"/>
      <p:bldP spid="18" grpId="0" animBg="1"/>
      <p:bldP spid="19" grpId="0" animBg="1"/>
      <p:bldP spid="20" grpId="0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097868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Discussion</a:t>
            </a:r>
            <a:endParaRPr lang="zh-TW" altLang="en-US" b="1" dirty="0"/>
          </a:p>
        </p:txBody>
      </p:sp>
      <p:sp>
        <p:nvSpPr>
          <p:cNvPr id="6" name="圓角矩形 5"/>
          <p:cNvSpPr/>
          <p:nvPr/>
        </p:nvSpPr>
        <p:spPr>
          <a:xfrm>
            <a:off x="1174553" y="3011412"/>
            <a:ext cx="3109416" cy="105683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1670039" y="3020083"/>
            <a:ext cx="206178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dirty="0" smtClean="0"/>
              <a:t>Vertical </a:t>
            </a:r>
          </a:p>
          <a:p>
            <a:pPr algn="ctr"/>
            <a:r>
              <a:rPr lang="en-US" altLang="zh-TW" sz="3200" dirty="0" smtClean="0"/>
              <a:t>wind shear</a:t>
            </a:r>
            <a:endParaRPr lang="zh-TW" altLang="en-US" sz="3200" dirty="0"/>
          </a:p>
        </p:txBody>
      </p:sp>
      <p:sp>
        <p:nvSpPr>
          <p:cNvPr id="7" name="圓角矩形 6"/>
          <p:cNvSpPr/>
          <p:nvPr/>
        </p:nvSpPr>
        <p:spPr>
          <a:xfrm>
            <a:off x="4860032" y="3020083"/>
            <a:ext cx="3096344" cy="10772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108072" y="3011412"/>
            <a:ext cx="26002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dirty="0" smtClean="0"/>
              <a:t>Ice crystal</a:t>
            </a:r>
          </a:p>
          <a:p>
            <a:pPr algn="ctr"/>
            <a:r>
              <a:rPr lang="en-US" altLang="zh-TW" sz="3200" dirty="0" smtClean="0"/>
              <a:t>concentration</a:t>
            </a:r>
            <a:endParaRPr lang="zh-TW" altLang="en-US" sz="3200" dirty="0"/>
          </a:p>
        </p:txBody>
      </p:sp>
      <p:sp>
        <p:nvSpPr>
          <p:cNvPr id="10" name="向右箭號 9"/>
          <p:cNvSpPr/>
          <p:nvPr/>
        </p:nvSpPr>
        <p:spPr>
          <a:xfrm rot="8010181">
            <a:off x="3318634" y="2389142"/>
            <a:ext cx="563514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 rot="2823861">
            <a:off x="5252927" y="2393720"/>
            <a:ext cx="563514" cy="33515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364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106"/>
          </a:xfrm>
        </p:spPr>
        <p:txBody>
          <a:bodyPr/>
          <a:lstStyle/>
          <a:p>
            <a:r>
              <a:rPr lang="en-US" altLang="zh-TW" b="1" dirty="0"/>
              <a:t>Vertical wind shear</a:t>
            </a:r>
            <a:endParaRPr lang="zh-TW" altLang="en-US" b="1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129674"/>
              </p:ext>
            </p:extLst>
          </p:nvPr>
        </p:nvGraphicFramePr>
        <p:xfrm>
          <a:off x="251520" y="764704"/>
          <a:ext cx="8640960" cy="5406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4987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/>
                        <a:t>T06MH1S 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/>
                        <a:t>T06MH2S </a:t>
                      </a:r>
                      <a:endParaRPr lang="zh-TW" altLang="en-US" sz="2800" dirty="0"/>
                    </a:p>
                  </a:txBody>
                  <a:tcPr/>
                </a:tc>
              </a:tr>
              <a:tr h="1261183">
                <a:tc>
                  <a:txBody>
                    <a:bodyPr/>
                    <a:lstStyle/>
                    <a:p>
                      <a:pPr algn="ctr"/>
                      <a:endParaRPr lang="en-US" altLang="zh-TW" sz="2000" b="1" dirty="0" smtClean="0"/>
                    </a:p>
                    <a:p>
                      <a:pPr algn="ctr"/>
                      <a:r>
                        <a:rPr lang="en-US" altLang="zh-TW" sz="2000" b="1" dirty="0" smtClean="0"/>
                        <a:t>Vertical wind shear of zero </a:t>
                      </a:r>
                    </a:p>
                    <a:p>
                      <a:pPr algn="ctr"/>
                      <a:r>
                        <a:rPr lang="en-US" altLang="zh-TW" sz="2000" b="1" dirty="0" smtClean="0"/>
                        <a:t>above 290 </a:t>
                      </a:r>
                      <a:r>
                        <a:rPr lang="en-US" altLang="zh-TW" sz="2000" b="1" dirty="0" err="1" smtClean="0"/>
                        <a:t>hPa</a:t>
                      </a:r>
                      <a:r>
                        <a:rPr lang="en-US" altLang="zh-TW" sz="2000" b="1" dirty="0" smtClean="0"/>
                        <a:t>  (10 km)</a:t>
                      </a:r>
                    </a:p>
                    <a:p>
                      <a:pPr algn="ctr"/>
                      <a:endParaRPr lang="en-US" altLang="zh-TW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b="1" dirty="0" smtClean="0"/>
                    </a:p>
                    <a:p>
                      <a:pPr algn="ctr"/>
                      <a:r>
                        <a:rPr lang="en-US" altLang="zh-TW" sz="2000" b="1" dirty="0" smtClean="0"/>
                        <a:t>Vertical wind shear is </a:t>
                      </a:r>
                    </a:p>
                    <a:p>
                      <a:pPr algn="ctr"/>
                      <a:r>
                        <a:rPr lang="en-US" altLang="zh-TW" sz="2000" b="1" dirty="0" smtClean="0"/>
                        <a:t>decreased by half</a:t>
                      </a:r>
                      <a:endParaRPr lang="zh-TW" altLang="en-US" sz="2000" b="1" dirty="0"/>
                    </a:p>
                  </a:txBody>
                  <a:tcPr/>
                </a:tc>
              </a:tr>
              <a:tr h="38140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Upper-troposphere(UT)</a:t>
                      </a:r>
                      <a:endParaRPr lang="zh-TW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 </a:t>
                      </a:r>
                      <a:r>
                        <a:rPr lang="en-US" altLang="zh-TW" sz="2000" b="1" dirty="0" smtClean="0"/>
                        <a:t>Middle and lower troposphere</a:t>
                      </a:r>
                      <a:endParaRPr lang="zh-TW" altLang="en-US" sz="2000" b="1" dirty="0"/>
                    </a:p>
                  </a:txBody>
                  <a:tcPr/>
                </a:tc>
              </a:tr>
              <a:tr h="1663392"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         </a:t>
                      </a:r>
                    </a:p>
                    <a:p>
                      <a:r>
                        <a:rPr lang="en-US" altLang="zh-TW" sz="2000" dirty="0" smtClean="0"/>
                        <a:t>  </a:t>
                      </a:r>
                      <a:r>
                        <a:rPr lang="en-US" altLang="zh-TW" sz="2000" b="1" dirty="0" smtClean="0"/>
                        <a:t>Convective cloud </a:t>
                      </a:r>
                      <a:r>
                        <a:rPr lang="en-US" altLang="zh-TW" sz="2000" b="1" dirty="0" smtClean="0">
                          <a:sym typeface="Wingdings" pitchFamily="2" charset="2"/>
                        </a:rPr>
                        <a:t> Slightly</a:t>
                      </a:r>
                      <a:r>
                        <a:rPr lang="en-US" altLang="zh-TW" sz="2000" b="1" baseline="0" dirty="0" smtClean="0">
                          <a:sym typeface="Wingdings" pitchFamily="2" charset="2"/>
                        </a:rPr>
                        <a:t> small</a:t>
                      </a:r>
                    </a:p>
                    <a:p>
                      <a:endParaRPr lang="en-US" altLang="zh-TW" sz="2000" b="1" dirty="0" smtClean="0"/>
                    </a:p>
                    <a:p>
                      <a:r>
                        <a:rPr lang="en-US" altLang="zh-TW" sz="2000" b="1" dirty="0" smtClean="0"/>
                        <a:t>  </a:t>
                      </a:r>
                      <a:r>
                        <a:rPr lang="en-US" altLang="zh-TW" sz="2000" b="1" dirty="0" err="1" smtClean="0"/>
                        <a:t>Stratiform</a:t>
                      </a:r>
                      <a:r>
                        <a:rPr lang="en-US" altLang="zh-TW" sz="2000" b="1" dirty="0" smtClean="0"/>
                        <a:t> cloud   </a:t>
                      </a:r>
                      <a:r>
                        <a:rPr lang="en-US" altLang="zh-TW" sz="2000" b="1" dirty="0" smtClean="0">
                          <a:sym typeface="Wingdings" pitchFamily="2" charset="2"/>
                        </a:rPr>
                        <a:t> Smaller</a:t>
                      </a:r>
                    </a:p>
                    <a:p>
                      <a:endParaRPr lang="en-US" altLang="zh-TW" sz="2000" b="1" dirty="0" smtClean="0"/>
                    </a:p>
                    <a:p>
                      <a:r>
                        <a:rPr lang="en-US" altLang="zh-TW" sz="2000" b="1" dirty="0" smtClean="0"/>
                        <a:t>  </a:t>
                      </a:r>
                      <a:endParaRPr lang="zh-TW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sz="2000" dirty="0" smtClean="0"/>
                    </a:p>
                    <a:p>
                      <a:r>
                        <a:rPr lang="en-US" altLang="zh-TW" sz="2000" dirty="0" smtClean="0"/>
                        <a:t> </a:t>
                      </a:r>
                      <a:r>
                        <a:rPr lang="en-US" altLang="zh-TW" sz="2000" b="1" dirty="0" smtClean="0"/>
                        <a:t>Convective cloud </a:t>
                      </a:r>
                      <a:r>
                        <a:rPr lang="en-US" altLang="zh-TW" sz="2000" b="1" dirty="0" smtClean="0">
                          <a:sym typeface="Wingdings" pitchFamily="2" charset="2"/>
                        </a:rPr>
                        <a:t></a:t>
                      </a:r>
                      <a:r>
                        <a:rPr lang="en-US" altLang="zh-TW" sz="2000" b="1" baseline="0" dirty="0" smtClean="0">
                          <a:sym typeface="Wingdings" pitchFamily="2" charset="2"/>
                        </a:rPr>
                        <a:t> Larger</a:t>
                      </a:r>
                      <a:endParaRPr lang="en-US" altLang="zh-TW" sz="2000" b="1" dirty="0" smtClean="0"/>
                    </a:p>
                    <a:p>
                      <a:endParaRPr lang="en-US" altLang="zh-TW" sz="2000" b="1" dirty="0" smtClean="0"/>
                    </a:p>
                    <a:p>
                      <a:r>
                        <a:rPr lang="en-US" altLang="zh-TW" sz="2000" b="1" dirty="0" smtClean="0"/>
                        <a:t>  </a:t>
                      </a:r>
                      <a:r>
                        <a:rPr lang="en-US" altLang="zh-TW" sz="2000" b="1" dirty="0" err="1" smtClean="0"/>
                        <a:t>Stratiform</a:t>
                      </a:r>
                      <a:r>
                        <a:rPr lang="en-US" altLang="zh-TW" sz="2000" b="1" dirty="0" smtClean="0"/>
                        <a:t> cloud  </a:t>
                      </a:r>
                      <a:r>
                        <a:rPr lang="en-US" altLang="zh-TW" sz="2000" b="1" baseline="0" dirty="0" smtClean="0">
                          <a:sym typeface="Wingdings" pitchFamily="2" charset="2"/>
                        </a:rPr>
                        <a:t> Obviously larger</a:t>
                      </a:r>
                      <a:endParaRPr lang="en-US" altLang="zh-TW" sz="2000" b="1" dirty="0" smtClean="0"/>
                    </a:p>
                    <a:p>
                      <a:endParaRPr lang="en-US" altLang="zh-TW" sz="2000" b="1" dirty="0" smtClean="0"/>
                    </a:p>
                    <a:p>
                      <a:endParaRPr lang="zh-TW" altLang="en-US" sz="2000" dirty="0"/>
                    </a:p>
                  </a:txBody>
                  <a:tcPr/>
                </a:tc>
              </a:tr>
              <a:tr h="1261559">
                <a:tc>
                  <a:txBody>
                    <a:bodyPr/>
                    <a:lstStyle/>
                    <a:p>
                      <a:pPr algn="ctr"/>
                      <a:endParaRPr lang="en-US" altLang="zh-TW" sz="2000" b="1" dirty="0" smtClean="0"/>
                    </a:p>
                    <a:p>
                      <a:pPr algn="ctr"/>
                      <a:r>
                        <a:rPr lang="en-US" altLang="zh-TW" sz="2000" b="0" dirty="0" smtClean="0"/>
                        <a:t>The UT</a:t>
                      </a:r>
                      <a:r>
                        <a:rPr lang="en-US" altLang="zh-TW" sz="2000" b="0" baseline="0" dirty="0" smtClean="0"/>
                        <a:t> </a:t>
                      </a:r>
                      <a:r>
                        <a:rPr lang="en-US" altLang="zh-TW" sz="2000" b="0" dirty="0" smtClean="0"/>
                        <a:t>vertical wind shear </a:t>
                      </a:r>
                      <a:r>
                        <a:rPr lang="en-US" altLang="zh-TW" sz="2000" b="1" dirty="0" smtClean="0"/>
                        <a:t>favors </a:t>
                      </a:r>
                      <a:r>
                        <a:rPr lang="en-US" altLang="zh-TW" sz="2000" b="0" dirty="0" smtClean="0"/>
                        <a:t>the formation of</a:t>
                      </a:r>
                      <a:r>
                        <a:rPr lang="en-US" altLang="zh-TW" sz="2000" b="1" dirty="0" smtClean="0"/>
                        <a:t> wide </a:t>
                      </a:r>
                      <a:r>
                        <a:rPr lang="en-US" altLang="zh-TW" sz="2000" b="1" dirty="0" err="1" smtClean="0"/>
                        <a:t>stratiform</a:t>
                      </a:r>
                      <a:r>
                        <a:rPr lang="en-US" altLang="zh-TW" sz="2000" b="1" dirty="0" smtClean="0"/>
                        <a:t> clouds.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dirty="0" smtClean="0"/>
                        <a:t>The vertical wind</a:t>
                      </a:r>
                      <a:r>
                        <a:rPr lang="en-US" altLang="zh-TW" sz="2000" b="0" baseline="0" dirty="0" smtClean="0"/>
                        <a:t> </a:t>
                      </a:r>
                      <a:r>
                        <a:rPr lang="en-US" altLang="zh-TW" sz="2000" b="0" dirty="0" smtClean="0"/>
                        <a:t>shear in the middle and lower troposphere</a:t>
                      </a:r>
                      <a:r>
                        <a:rPr lang="en-US" altLang="zh-TW" sz="2000" b="1" dirty="0" smtClean="0"/>
                        <a:t> does not favor </a:t>
                      </a:r>
                      <a:r>
                        <a:rPr lang="en-US" altLang="zh-TW" sz="2000" b="0" dirty="0" smtClean="0"/>
                        <a:t>the</a:t>
                      </a:r>
                      <a:r>
                        <a:rPr lang="en-US" altLang="zh-TW" sz="2000" b="0" baseline="0" dirty="0" smtClean="0"/>
                        <a:t> </a:t>
                      </a:r>
                      <a:r>
                        <a:rPr lang="en-US" altLang="zh-TW" sz="2000" b="0" dirty="0" smtClean="0"/>
                        <a:t>formation of </a:t>
                      </a:r>
                      <a:r>
                        <a:rPr lang="en-US" altLang="zh-TW" sz="2000" b="1" dirty="0" smtClean="0"/>
                        <a:t>wide </a:t>
                      </a:r>
                      <a:r>
                        <a:rPr lang="en-US" altLang="zh-TW" sz="2000" b="1" dirty="0" err="1" smtClean="0"/>
                        <a:t>stratiform</a:t>
                      </a:r>
                      <a:r>
                        <a:rPr lang="en-US" altLang="zh-TW" sz="2000" b="1" dirty="0" smtClean="0"/>
                        <a:t> clouds.</a:t>
                      </a:r>
                      <a:endParaRPr lang="zh-TW" alt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107504" y="682374"/>
            <a:ext cx="4464496" cy="5626946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95536" y="2564904"/>
            <a:ext cx="4104456" cy="43204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95536" y="1412776"/>
            <a:ext cx="4104456" cy="10801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95536" y="3068960"/>
            <a:ext cx="4104456" cy="172819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95536" y="5013176"/>
            <a:ext cx="4104456" cy="10801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499992" y="692696"/>
            <a:ext cx="4464496" cy="5616624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716016" y="2564904"/>
            <a:ext cx="4104456" cy="43204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716016" y="1412776"/>
            <a:ext cx="4104456" cy="10801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4716016" y="3068960"/>
            <a:ext cx="4104456" cy="172819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4572000" y="5013176"/>
            <a:ext cx="4248472" cy="10801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31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4000" b="1" dirty="0"/>
              <a:t> Vertical wind shear</a:t>
            </a:r>
            <a:endParaRPr lang="zh-TW" altLang="en-US" sz="40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9" t="15746" r="26686" b="7616"/>
          <a:stretch/>
        </p:blipFill>
        <p:spPr bwMode="auto">
          <a:xfrm>
            <a:off x="179512" y="980728"/>
            <a:ext cx="4464496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接點 5"/>
          <p:cNvCxnSpPr/>
          <p:nvPr/>
        </p:nvCxnSpPr>
        <p:spPr>
          <a:xfrm>
            <a:off x="359532" y="1844824"/>
            <a:ext cx="4248472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395536" y="3284984"/>
            <a:ext cx="4248472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395536" y="6021288"/>
            <a:ext cx="4248472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395536" y="4653136"/>
            <a:ext cx="4248472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1115616" y="4653136"/>
            <a:ext cx="576064" cy="1368152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1871700" y="4653136"/>
            <a:ext cx="54006" cy="1368152"/>
          </a:xfrm>
          <a:prstGeom prst="line">
            <a:avLst/>
          </a:prstGeom>
          <a:ln w="28575">
            <a:solidFill>
              <a:schemeClr val="accent3"/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0" y="764704"/>
            <a:ext cx="4788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Vertical profiles of the zonal and </a:t>
            </a:r>
            <a:r>
              <a:rPr lang="en-US" altLang="zh-TW" dirty="0" err="1" smtClean="0"/>
              <a:t>meridional</a:t>
            </a:r>
            <a:r>
              <a:rPr lang="en-US" altLang="zh-TW" dirty="0" smtClean="0"/>
              <a:t> wind.</a:t>
            </a:r>
            <a:endParaRPr lang="zh-TW" alt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5" t="28472" r="29619" b="38112"/>
          <a:stretch/>
        </p:blipFill>
        <p:spPr bwMode="auto">
          <a:xfrm>
            <a:off x="4932040" y="2564904"/>
            <a:ext cx="396044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/>
        </p:nvSpPr>
        <p:spPr>
          <a:xfrm>
            <a:off x="6876256" y="4941168"/>
            <a:ext cx="2016224" cy="36004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6876256" y="5373216"/>
            <a:ext cx="2016224" cy="2880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4932040" y="4941168"/>
            <a:ext cx="792088" cy="36004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4932040" y="5373216"/>
            <a:ext cx="792088" cy="2880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2" name="直線接點 31"/>
          <p:cNvCxnSpPr/>
          <p:nvPr/>
        </p:nvCxnSpPr>
        <p:spPr>
          <a:xfrm flipV="1">
            <a:off x="1115616" y="4005064"/>
            <a:ext cx="144016" cy="648072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 flipV="1">
            <a:off x="1835696" y="4005064"/>
            <a:ext cx="720080" cy="648072"/>
          </a:xfrm>
          <a:prstGeom prst="line">
            <a:avLst/>
          </a:prstGeom>
          <a:ln w="28575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 flipH="1">
            <a:off x="2483768" y="1871932"/>
            <a:ext cx="86904" cy="1413052"/>
          </a:xfrm>
          <a:prstGeom prst="line">
            <a:avLst/>
          </a:prstGeom>
          <a:ln w="28575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1763688" y="1196752"/>
            <a:ext cx="792088" cy="648072"/>
          </a:xfrm>
          <a:prstGeom prst="line">
            <a:avLst/>
          </a:prstGeom>
          <a:ln w="28575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/>
          <p:cNvCxnSpPr/>
          <p:nvPr/>
        </p:nvCxnSpPr>
        <p:spPr>
          <a:xfrm>
            <a:off x="2195736" y="4653136"/>
            <a:ext cx="144016" cy="1368152"/>
          </a:xfrm>
          <a:prstGeom prst="line">
            <a:avLst/>
          </a:prstGeom>
          <a:ln w="28575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/>
          <p:cNvCxnSpPr/>
          <p:nvPr/>
        </p:nvCxnSpPr>
        <p:spPr>
          <a:xfrm>
            <a:off x="1547664" y="4005064"/>
            <a:ext cx="648072" cy="648072"/>
          </a:xfrm>
          <a:prstGeom prst="line">
            <a:avLst/>
          </a:prstGeom>
          <a:ln w="28575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/>
          <p:cNvSpPr/>
          <p:nvPr/>
        </p:nvSpPr>
        <p:spPr>
          <a:xfrm>
            <a:off x="4932040" y="5733256"/>
            <a:ext cx="792088" cy="288032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/>
          <p:cNvSpPr/>
          <p:nvPr/>
        </p:nvSpPr>
        <p:spPr>
          <a:xfrm>
            <a:off x="6876256" y="5733256"/>
            <a:ext cx="2016224" cy="288032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084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5" grpId="0" animBg="1"/>
      <p:bldP spid="53" grpId="0" animBg="1"/>
      <p:bldP spid="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altLang="zh-TW" b="1" dirty="0"/>
              <a:t>Ice </a:t>
            </a:r>
            <a:r>
              <a:rPr lang="en-US" altLang="zh-TW" sz="4000" b="1" dirty="0" smtClean="0"/>
              <a:t>crystal</a:t>
            </a:r>
            <a:r>
              <a:rPr lang="en-US" altLang="zh-TW" b="1" dirty="0" smtClean="0"/>
              <a:t> concentration</a:t>
            </a:r>
            <a:endParaRPr lang="zh-TW" alt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t="23958" r="31476" b="22222"/>
          <a:stretch/>
        </p:blipFill>
        <p:spPr bwMode="auto">
          <a:xfrm>
            <a:off x="1480482" y="3655598"/>
            <a:ext cx="6187862" cy="320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746474"/>
              </p:ext>
            </p:extLst>
          </p:nvPr>
        </p:nvGraphicFramePr>
        <p:xfrm>
          <a:off x="179512" y="1628800"/>
          <a:ext cx="8856984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4104456"/>
                <a:gridCol w="3312368"/>
              </a:tblGrid>
              <a:tr h="1080120">
                <a:tc>
                  <a:txBody>
                    <a:bodyPr/>
                    <a:lstStyle/>
                    <a:p>
                      <a:pPr algn="ctr"/>
                      <a:endParaRPr lang="en-US" altLang="zh-TW" sz="2800" dirty="0" smtClean="0"/>
                    </a:p>
                    <a:p>
                      <a:pPr algn="ctr"/>
                      <a:r>
                        <a:rPr lang="en-US" altLang="zh-TW" sz="2800" dirty="0" smtClean="0"/>
                        <a:t>M0811L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zh-TW" sz="2000" b="0" dirty="0" smtClean="0">
                          <a:solidFill>
                            <a:schemeClr val="tx1"/>
                          </a:solidFill>
                        </a:rPr>
                        <a:t>Follows the same setup as M0811MH except for</a:t>
                      </a:r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2000" b="0" dirty="0" smtClean="0">
                          <a:solidFill>
                            <a:schemeClr val="tx1"/>
                          </a:solidFill>
                        </a:rPr>
                        <a:t>using a</a:t>
                      </a:r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</a:rPr>
                        <a:t> low ICC.</a:t>
                      </a:r>
                    </a:p>
                    <a:p>
                      <a:pPr algn="ctr"/>
                      <a:endParaRPr lang="en-US" altLang="zh-TW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dirty="0" smtClean="0">
                          <a:solidFill>
                            <a:schemeClr val="tx1"/>
                          </a:solidFill>
                        </a:rPr>
                        <a:t>The effects of ICC on MCSs are revealed in the differences in</a:t>
                      </a:r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</a:rPr>
                        <a:t> MCS sizes.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179512" y="743357"/>
            <a:ext cx="8856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sz="2000" dirty="0" smtClean="0"/>
              <a:t>The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ice nuclei </a:t>
            </a:r>
            <a:r>
              <a:rPr lang="en-US" altLang="zh-TW" sz="2000" b="1" dirty="0">
                <a:solidFill>
                  <a:schemeClr val="accent1"/>
                </a:solidFill>
              </a:rPr>
              <a:t>concentrations </a:t>
            </a:r>
            <a:r>
              <a:rPr lang="en-US" altLang="zh-TW" sz="2000" dirty="0"/>
              <a:t>(or ICC) in the </a:t>
            </a:r>
            <a:r>
              <a:rPr lang="en-US" altLang="zh-TW" sz="2000" b="1" dirty="0">
                <a:solidFill>
                  <a:schemeClr val="accent1"/>
                </a:solidFill>
              </a:rPr>
              <a:t>AMMA</a:t>
            </a:r>
            <a:r>
              <a:rPr lang="en-US" altLang="zh-TW" sz="2000" dirty="0"/>
              <a:t> </a:t>
            </a:r>
            <a:r>
              <a:rPr lang="en-US" altLang="zh-TW" sz="2000" dirty="0" smtClean="0"/>
              <a:t>clouds were </a:t>
            </a:r>
            <a:r>
              <a:rPr lang="en-US" altLang="zh-TW" sz="2000" b="1" dirty="0">
                <a:solidFill>
                  <a:schemeClr val="accent1"/>
                </a:solidFill>
              </a:rPr>
              <a:t>higher</a:t>
            </a:r>
            <a:r>
              <a:rPr lang="en-US" altLang="zh-TW" sz="2000" dirty="0"/>
              <a:t> than in those from TWP-ICE</a:t>
            </a:r>
            <a:r>
              <a:rPr lang="en-US" altLang="zh-TW" sz="2000" dirty="0" smtClean="0"/>
              <a:t>.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50329" y="4437112"/>
            <a:ext cx="1403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Cloud </a:t>
            </a:r>
            <a:r>
              <a:rPr lang="en-US" altLang="zh-TW" b="1" dirty="0"/>
              <a:t>ice </a:t>
            </a:r>
            <a:r>
              <a:rPr lang="en-US" altLang="zh-TW" dirty="0" smtClean="0"/>
              <a:t>mixing </a:t>
            </a:r>
            <a:r>
              <a:rPr lang="en-US" altLang="zh-TW" dirty="0"/>
              <a:t>ratio  </a:t>
            </a:r>
            <a:r>
              <a:rPr lang="en-US" altLang="zh-TW" dirty="0" smtClean="0"/>
              <a:t>(z=8.6km)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7812414" y="4372752"/>
            <a:ext cx="13463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 err="1"/>
              <a:t>Graupel</a:t>
            </a:r>
            <a:r>
              <a:rPr lang="en-US" altLang="zh-TW" b="1" dirty="0"/>
              <a:t> </a:t>
            </a:r>
            <a:endParaRPr lang="en-US" altLang="zh-TW" b="1" dirty="0" smtClean="0"/>
          </a:p>
          <a:p>
            <a:pPr algn="ctr"/>
            <a:r>
              <a:rPr lang="en-US" altLang="zh-TW" dirty="0" smtClean="0"/>
              <a:t>mixing </a:t>
            </a:r>
            <a:r>
              <a:rPr lang="en-US" altLang="zh-TW" dirty="0"/>
              <a:t>ratio </a:t>
            </a:r>
            <a:endParaRPr lang="en-US" altLang="zh-TW" dirty="0" smtClean="0"/>
          </a:p>
          <a:p>
            <a:pPr algn="ctr"/>
            <a:r>
              <a:rPr lang="en-US" altLang="zh-TW" dirty="0" smtClean="0"/>
              <a:t>(</a:t>
            </a:r>
            <a:r>
              <a:rPr lang="en-US" altLang="zh-TW" dirty="0"/>
              <a:t>z=5km)</a:t>
            </a:r>
          </a:p>
        </p:txBody>
      </p:sp>
      <p:sp>
        <p:nvSpPr>
          <p:cNvPr id="10" name="矩形 9"/>
          <p:cNvSpPr/>
          <p:nvPr/>
        </p:nvSpPr>
        <p:spPr>
          <a:xfrm>
            <a:off x="1894597" y="3298778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/>
              <a:t>Mixing ratio </a:t>
            </a:r>
            <a:r>
              <a:rPr lang="en-US" altLang="zh-TW" dirty="0"/>
              <a:t>in </a:t>
            </a:r>
            <a:r>
              <a:rPr lang="en-US" altLang="zh-TW" dirty="0" smtClean="0"/>
              <a:t>M0811L </a:t>
            </a:r>
            <a:r>
              <a:rPr lang="en-US" altLang="zh-TW" dirty="0"/>
              <a:t>at 0400 UTC 11 Aug 2006  (22hr)</a:t>
            </a:r>
          </a:p>
        </p:txBody>
      </p:sp>
      <p:sp>
        <p:nvSpPr>
          <p:cNvPr id="11" name="矩形 10"/>
          <p:cNvSpPr/>
          <p:nvPr/>
        </p:nvSpPr>
        <p:spPr>
          <a:xfrm>
            <a:off x="1691680" y="1700808"/>
            <a:ext cx="3960440" cy="11521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120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2562"/>
          <a:stretch/>
        </p:blipFill>
        <p:spPr bwMode="auto">
          <a:xfrm>
            <a:off x="1366990" y="1950670"/>
            <a:ext cx="6457078" cy="151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90"/>
          <a:stretch/>
        </p:blipFill>
        <p:spPr bwMode="auto">
          <a:xfrm>
            <a:off x="1343461" y="3429000"/>
            <a:ext cx="6504136" cy="13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7" b="5221"/>
          <a:stretch/>
        </p:blipFill>
        <p:spPr bwMode="auto">
          <a:xfrm>
            <a:off x="1319932" y="3759962"/>
            <a:ext cx="6504136" cy="137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0" b="50000"/>
          <a:stretch/>
        </p:blipFill>
        <p:spPr bwMode="auto">
          <a:xfrm>
            <a:off x="1319932" y="5024632"/>
            <a:ext cx="6504136" cy="152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b="94569"/>
          <a:stretch/>
        </p:blipFill>
        <p:spPr bwMode="auto">
          <a:xfrm>
            <a:off x="1564990" y="3566852"/>
            <a:ext cx="6337176" cy="29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95"/>
          <a:stretch/>
        </p:blipFill>
        <p:spPr bwMode="auto">
          <a:xfrm>
            <a:off x="1331640" y="6501954"/>
            <a:ext cx="6504136" cy="26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t="51313" b="7440"/>
          <a:stretch/>
        </p:blipFill>
        <p:spPr bwMode="auto">
          <a:xfrm>
            <a:off x="1464355" y="672875"/>
            <a:ext cx="6337176" cy="130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b="94569"/>
          <a:stretch/>
        </p:blipFill>
        <p:spPr bwMode="auto">
          <a:xfrm>
            <a:off x="1643201" y="406175"/>
            <a:ext cx="6204396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3570" y="4093041"/>
            <a:ext cx="131993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/>
              <a:t>M0811L</a:t>
            </a:r>
            <a:endParaRPr lang="zh-TW" altLang="en-US" sz="2000" b="1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100511" y="733480"/>
            <a:ext cx="131993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/>
              <a:t>M0811MH</a:t>
            </a:r>
            <a:endParaRPr lang="zh-TW" altLang="en-US" sz="2000" b="1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1319932" y="36843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1"/>
                </a:solidFill>
              </a:rPr>
              <a:t>Cloud </a:t>
            </a:r>
            <a:r>
              <a:rPr lang="en-US" altLang="zh-TW" b="1" dirty="0">
                <a:solidFill>
                  <a:schemeClr val="accent1"/>
                </a:solidFill>
              </a:rPr>
              <a:t>ice </a:t>
            </a:r>
            <a:r>
              <a:rPr lang="en-US" altLang="zh-TW" dirty="0" smtClean="0"/>
              <a:t>mixing </a:t>
            </a:r>
            <a:r>
              <a:rPr lang="en-US" altLang="zh-TW" dirty="0"/>
              <a:t>ratio  </a:t>
            </a:r>
            <a:r>
              <a:rPr lang="en-US" altLang="zh-TW" dirty="0" smtClean="0"/>
              <a:t>(z=8.6km)</a:t>
            </a:r>
            <a:endParaRPr lang="zh-TW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4704308" y="36843"/>
            <a:ext cx="3197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 err="1">
                <a:solidFill>
                  <a:schemeClr val="accent1"/>
                </a:solidFill>
              </a:rPr>
              <a:t>Graupel</a:t>
            </a:r>
            <a:r>
              <a:rPr lang="en-US" altLang="zh-TW" b="1" dirty="0"/>
              <a:t>  </a:t>
            </a:r>
            <a:r>
              <a:rPr lang="en-US" altLang="zh-TW" dirty="0" smtClean="0"/>
              <a:t>mixing </a:t>
            </a:r>
            <a:r>
              <a:rPr lang="en-US" altLang="zh-TW" dirty="0"/>
              <a:t>ratio </a:t>
            </a:r>
            <a:r>
              <a:rPr lang="en-US" altLang="zh-TW" dirty="0" smtClean="0"/>
              <a:t>(</a:t>
            </a:r>
            <a:r>
              <a:rPr lang="en-US" altLang="zh-TW" dirty="0"/>
              <a:t>z=5km)</a:t>
            </a:r>
          </a:p>
        </p:txBody>
      </p:sp>
      <p:sp>
        <p:nvSpPr>
          <p:cNvPr id="15" name="矩形 14"/>
          <p:cNvSpPr/>
          <p:nvPr/>
        </p:nvSpPr>
        <p:spPr>
          <a:xfrm>
            <a:off x="179512" y="743357"/>
            <a:ext cx="8856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sz="2000" dirty="0" smtClean="0"/>
              <a:t>The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ice nuclei </a:t>
            </a:r>
            <a:r>
              <a:rPr lang="en-US" altLang="zh-TW" sz="2000" b="1" dirty="0">
                <a:solidFill>
                  <a:schemeClr val="accent1"/>
                </a:solidFill>
              </a:rPr>
              <a:t>concentrations </a:t>
            </a:r>
            <a:r>
              <a:rPr lang="en-US" altLang="zh-TW" sz="2000" dirty="0"/>
              <a:t>(or ICC) in the </a:t>
            </a:r>
            <a:r>
              <a:rPr lang="en-US" altLang="zh-TW" sz="2000" b="1" dirty="0">
                <a:solidFill>
                  <a:schemeClr val="accent1"/>
                </a:solidFill>
              </a:rPr>
              <a:t>AMMA</a:t>
            </a:r>
            <a:r>
              <a:rPr lang="en-US" altLang="zh-TW" sz="2000" dirty="0"/>
              <a:t> </a:t>
            </a:r>
            <a:r>
              <a:rPr lang="en-US" altLang="zh-TW" sz="2000" dirty="0" smtClean="0"/>
              <a:t>clouds were </a:t>
            </a:r>
            <a:r>
              <a:rPr lang="en-US" altLang="zh-TW" sz="2000" b="1" dirty="0">
                <a:solidFill>
                  <a:schemeClr val="accent1"/>
                </a:solidFill>
              </a:rPr>
              <a:t>higher</a:t>
            </a:r>
            <a:r>
              <a:rPr lang="en-US" altLang="zh-TW" sz="2000" dirty="0"/>
              <a:t> than in those from TWP-ICE</a:t>
            </a:r>
            <a:r>
              <a:rPr lang="en-US" altLang="zh-TW" sz="2000" dirty="0" smtClean="0"/>
              <a:t>.</a:t>
            </a: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746474"/>
              </p:ext>
            </p:extLst>
          </p:nvPr>
        </p:nvGraphicFramePr>
        <p:xfrm>
          <a:off x="179512" y="1628800"/>
          <a:ext cx="8856984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4104456"/>
                <a:gridCol w="3312368"/>
              </a:tblGrid>
              <a:tr h="1080120">
                <a:tc>
                  <a:txBody>
                    <a:bodyPr/>
                    <a:lstStyle/>
                    <a:p>
                      <a:pPr algn="ctr"/>
                      <a:endParaRPr lang="en-US" altLang="zh-TW" sz="2800" dirty="0" smtClean="0"/>
                    </a:p>
                    <a:p>
                      <a:pPr algn="ctr"/>
                      <a:r>
                        <a:rPr lang="en-US" altLang="zh-TW" sz="2800" dirty="0" smtClean="0"/>
                        <a:t>M0811L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zh-TW" sz="2000" b="0" dirty="0" smtClean="0">
                          <a:solidFill>
                            <a:schemeClr val="tx1"/>
                          </a:solidFill>
                        </a:rPr>
                        <a:t>Follows the same setup as M0811MH except for</a:t>
                      </a:r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2000" b="0" dirty="0" smtClean="0">
                          <a:solidFill>
                            <a:schemeClr val="tx1"/>
                          </a:solidFill>
                        </a:rPr>
                        <a:t>using a</a:t>
                      </a:r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</a:rPr>
                        <a:t> low ICC.</a:t>
                      </a:r>
                    </a:p>
                    <a:p>
                      <a:pPr algn="ctr"/>
                      <a:endParaRPr lang="en-US" altLang="zh-TW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dirty="0" smtClean="0">
                          <a:solidFill>
                            <a:schemeClr val="tx1"/>
                          </a:solidFill>
                        </a:rPr>
                        <a:t>The effects of ICC on MCSs are revealed in the differences in</a:t>
                      </a:r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</a:rPr>
                        <a:t> MCS sizes.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1691680" y="1700808"/>
            <a:ext cx="3960440" cy="11521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50329" y="4437112"/>
            <a:ext cx="1403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Cloud </a:t>
            </a:r>
            <a:r>
              <a:rPr lang="en-US" altLang="zh-TW" b="1" dirty="0"/>
              <a:t>ice </a:t>
            </a:r>
            <a:r>
              <a:rPr lang="en-US" altLang="zh-TW" dirty="0" smtClean="0"/>
              <a:t>mixing </a:t>
            </a:r>
            <a:r>
              <a:rPr lang="en-US" altLang="zh-TW" dirty="0"/>
              <a:t>ratio  </a:t>
            </a:r>
            <a:r>
              <a:rPr lang="en-US" altLang="zh-TW" dirty="0" smtClean="0"/>
              <a:t>(z=8.6km)</a:t>
            </a:r>
            <a:endParaRPr lang="zh-TW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7812414" y="4372752"/>
            <a:ext cx="13463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 err="1"/>
              <a:t>Graupel</a:t>
            </a:r>
            <a:r>
              <a:rPr lang="en-US" altLang="zh-TW" b="1" dirty="0"/>
              <a:t> </a:t>
            </a:r>
            <a:endParaRPr lang="en-US" altLang="zh-TW" b="1" dirty="0" smtClean="0"/>
          </a:p>
          <a:p>
            <a:pPr algn="ctr"/>
            <a:r>
              <a:rPr lang="en-US" altLang="zh-TW" dirty="0" smtClean="0"/>
              <a:t>mixing </a:t>
            </a:r>
            <a:r>
              <a:rPr lang="en-US" altLang="zh-TW" dirty="0"/>
              <a:t>ratio </a:t>
            </a:r>
            <a:endParaRPr lang="en-US" altLang="zh-TW" dirty="0" smtClean="0"/>
          </a:p>
          <a:p>
            <a:pPr algn="ctr"/>
            <a:r>
              <a:rPr lang="en-US" altLang="zh-TW" dirty="0" smtClean="0"/>
              <a:t>(</a:t>
            </a:r>
            <a:r>
              <a:rPr lang="en-US" altLang="zh-TW" dirty="0"/>
              <a:t>z=5km)</a:t>
            </a:r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altLang="zh-TW" b="1" dirty="0"/>
              <a:t>Ice </a:t>
            </a:r>
            <a:r>
              <a:rPr lang="en-US" altLang="zh-TW" sz="4000" b="1" dirty="0" smtClean="0"/>
              <a:t>crystal</a:t>
            </a:r>
            <a:r>
              <a:rPr lang="en-US" altLang="zh-TW" b="1" dirty="0" smtClean="0"/>
              <a:t> concentration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99111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/>
      <p:bldP spid="23" grpId="0"/>
      <p:bldP spid="15" grpId="0"/>
      <p:bldP spid="17" grpId="0" animBg="1"/>
      <p:bldP spid="18" grpId="0"/>
      <p:bldP spid="19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Ice crystal concentration</a:t>
            </a:r>
            <a:endParaRPr lang="zh-TW" altLang="en-US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24676" r="10746" b="14298"/>
          <a:stretch/>
        </p:blipFill>
        <p:spPr bwMode="auto">
          <a:xfrm>
            <a:off x="272670" y="1044387"/>
            <a:ext cx="5472608" cy="276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5" t="50870" r="36852" b="15797"/>
          <a:stretch/>
        </p:blipFill>
        <p:spPr bwMode="auto">
          <a:xfrm>
            <a:off x="219818" y="3994358"/>
            <a:ext cx="5800954" cy="267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5868144" y="2174271"/>
            <a:ext cx="3168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zh-TW" sz="2000" b="1" dirty="0" smtClean="0"/>
              <a:t>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Abundant </a:t>
            </a:r>
            <a:r>
              <a:rPr lang="en-US" altLang="zh-TW" sz="2000" b="1" dirty="0">
                <a:solidFill>
                  <a:schemeClr val="accent1"/>
                </a:solidFill>
              </a:rPr>
              <a:t>ice nuclei</a:t>
            </a:r>
            <a:r>
              <a:rPr lang="en-US" altLang="zh-TW" sz="2000" dirty="0"/>
              <a:t>, such as </a:t>
            </a:r>
            <a:r>
              <a:rPr lang="en-US" altLang="zh-TW" sz="2000" dirty="0" smtClean="0"/>
              <a:t>was observed in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AMMA</a:t>
            </a:r>
            <a:r>
              <a:rPr lang="en-US" altLang="zh-TW" sz="2000" dirty="0"/>
              <a:t>, is one of the factors contributing </a:t>
            </a:r>
            <a:r>
              <a:rPr lang="en-US" altLang="zh-TW" sz="2000" dirty="0" smtClean="0"/>
              <a:t>to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extensive </a:t>
            </a:r>
            <a:r>
              <a:rPr lang="en-US" altLang="zh-TW" sz="2000" b="1" dirty="0">
                <a:solidFill>
                  <a:schemeClr val="accent1"/>
                </a:solidFill>
              </a:rPr>
              <a:t>MCSs</a:t>
            </a:r>
            <a:r>
              <a:rPr lang="en-US" altLang="zh-TW" sz="2000" dirty="0"/>
              <a:t> over West </a:t>
            </a:r>
            <a:r>
              <a:rPr lang="en-US" altLang="zh-TW" sz="2000" dirty="0" smtClean="0"/>
              <a:t>Africa.</a:t>
            </a:r>
            <a:endParaRPr lang="zh-TW" altLang="en-US" sz="2000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470637" y="1384608"/>
            <a:ext cx="5037467" cy="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539552" y="2348880"/>
            <a:ext cx="4968552" cy="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344259" y="1130991"/>
            <a:ext cx="0" cy="2629352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3277869" y="1130991"/>
            <a:ext cx="0" cy="2656218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259711" y="5086498"/>
            <a:ext cx="5392409" cy="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259711" y="6237312"/>
            <a:ext cx="5392409" cy="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1043608" y="4113263"/>
            <a:ext cx="0" cy="2531256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2339752" y="4210813"/>
            <a:ext cx="0" cy="2531256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3851920" y="3994358"/>
            <a:ext cx="0" cy="2531256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5076056" y="3994358"/>
            <a:ext cx="0" cy="2531256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219524" y="1130991"/>
            <a:ext cx="154416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/>
              <a:t>M0811MH</a:t>
            </a:r>
            <a:endParaRPr lang="zh-TW" altLang="en-US" sz="2400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219524" y="4210813"/>
            <a:ext cx="115212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/>
              <a:t>T06MH</a:t>
            </a:r>
            <a:endParaRPr lang="zh-TW" altLang="en-US" sz="2400" b="1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2519772" y="98381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r>
              <a:rPr lang="en-US" altLang="zh-TW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⁰</a:t>
            </a:r>
            <a:endParaRPr lang="zh-TW" altLang="en-US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1791725" y="164964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r>
              <a:rPr lang="en-US" altLang="zh-TW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⁰</a:t>
            </a:r>
            <a:endParaRPr lang="zh-TW" altLang="en-US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470637" y="547644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2⁰</a:t>
            </a:r>
            <a:endParaRPr lang="zh-TW" altLang="en-US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1395681" y="464159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2⁰</a:t>
            </a:r>
            <a:endParaRPr lang="zh-TW" altLang="en-US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1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Ice crystal concentration</a:t>
            </a:r>
            <a:endParaRPr lang="zh-TW" alt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0" t="29930" r="41935" b="15450"/>
          <a:stretch/>
        </p:blipFill>
        <p:spPr bwMode="auto">
          <a:xfrm>
            <a:off x="45853" y="1237782"/>
            <a:ext cx="4564708" cy="308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3"/>
          <a:stretch/>
        </p:blipFill>
        <p:spPr bwMode="auto">
          <a:xfrm>
            <a:off x="4526470" y="1237782"/>
            <a:ext cx="4627563" cy="310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003444" y="2513409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(0.15)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6444208" y="2513409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(0.00)</a:t>
            </a:r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6157950" y="692696"/>
            <a:ext cx="122413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TWP-ICE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529809" y="1093386"/>
            <a:ext cx="11496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convective</a:t>
            </a:r>
            <a:endParaRPr lang="zh-TW" altLang="en-US" sz="1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907704" y="1093386"/>
            <a:ext cx="9361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err="1" smtClean="0"/>
              <a:t>stratifor</a:t>
            </a:r>
            <a:r>
              <a:rPr lang="en-US" altLang="zh-TW" sz="1400" dirty="0" err="1"/>
              <a:t>m</a:t>
            </a:r>
            <a:endParaRPr lang="zh-TW" altLang="en-US" sz="1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571396" y="654579"/>
            <a:ext cx="86409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AMMA</a:t>
            </a:r>
            <a:endParaRPr lang="zh-TW" altLang="en-US" b="1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059832" y="1091897"/>
            <a:ext cx="1359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Non-</a:t>
            </a:r>
            <a:r>
              <a:rPr lang="en-US" altLang="zh-TW" sz="1400" dirty="0" err="1" smtClean="0"/>
              <a:t>Srf</a:t>
            </a:r>
            <a:r>
              <a:rPr lang="en-US" altLang="zh-TW" sz="1400" dirty="0" smtClean="0"/>
              <a:t> Raining</a:t>
            </a:r>
            <a:endParaRPr lang="zh-TW" altLang="en-US" sz="1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979729" y="1093386"/>
            <a:ext cx="11496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convective</a:t>
            </a:r>
            <a:endParaRPr lang="zh-TW" altLang="en-US" sz="1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427529" y="1093386"/>
            <a:ext cx="9361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err="1" smtClean="0"/>
              <a:t>stratifor</a:t>
            </a:r>
            <a:r>
              <a:rPr lang="en-US" altLang="zh-TW" sz="1400" dirty="0" err="1"/>
              <a:t>m</a:t>
            </a:r>
            <a:endParaRPr lang="zh-TW" altLang="en-US" sz="1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7582632" y="1096203"/>
            <a:ext cx="1359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Non-</a:t>
            </a:r>
            <a:r>
              <a:rPr lang="en-US" altLang="zh-TW" sz="1400" dirty="0" err="1" smtClean="0"/>
              <a:t>Srf</a:t>
            </a:r>
            <a:r>
              <a:rPr lang="en-US" altLang="zh-TW" sz="1400" dirty="0" smtClean="0"/>
              <a:t> Raining</a:t>
            </a:r>
            <a:endParaRPr lang="zh-TW" altLang="en-US" sz="1400" dirty="0"/>
          </a:p>
        </p:txBody>
      </p:sp>
      <p:sp>
        <p:nvSpPr>
          <p:cNvPr id="16" name="矩形 15"/>
          <p:cNvSpPr/>
          <p:nvPr/>
        </p:nvSpPr>
        <p:spPr>
          <a:xfrm>
            <a:off x="323528" y="4869160"/>
            <a:ext cx="8571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b="1" dirty="0"/>
              <a:t> </a:t>
            </a:r>
            <a:r>
              <a:rPr lang="en-US" altLang="zh-TW" b="1" dirty="0" err="1" smtClean="0">
                <a:solidFill>
                  <a:schemeClr val="accent1"/>
                </a:solidFill>
              </a:rPr>
              <a:t>Mesoscale</a:t>
            </a:r>
            <a:r>
              <a:rPr lang="en-US" altLang="zh-TW" b="1" dirty="0" smtClean="0">
                <a:solidFill>
                  <a:schemeClr val="accent1"/>
                </a:solidFill>
              </a:rPr>
              <a:t> </a:t>
            </a:r>
            <a:r>
              <a:rPr lang="en-US" altLang="zh-TW" b="1" dirty="0">
                <a:solidFill>
                  <a:schemeClr val="accent1"/>
                </a:solidFill>
              </a:rPr>
              <a:t>ascent</a:t>
            </a:r>
            <a:r>
              <a:rPr lang="en-US" altLang="zh-TW" b="1" dirty="0"/>
              <a:t> </a:t>
            </a:r>
            <a:r>
              <a:rPr lang="en-US" altLang="zh-TW" dirty="0" smtClean="0"/>
              <a:t>around deep </a:t>
            </a:r>
            <a:r>
              <a:rPr lang="en-US" altLang="zh-TW" dirty="0"/>
              <a:t>convection becomes </a:t>
            </a:r>
            <a:r>
              <a:rPr lang="en-US" altLang="zh-TW" b="1" dirty="0">
                <a:solidFill>
                  <a:schemeClr val="accent1"/>
                </a:solidFill>
              </a:rPr>
              <a:t>stronger</a:t>
            </a:r>
            <a:r>
              <a:rPr lang="en-US" altLang="zh-TW" dirty="0"/>
              <a:t> with </a:t>
            </a:r>
            <a:r>
              <a:rPr lang="en-US" altLang="zh-TW" b="1" dirty="0" smtClean="0">
                <a:solidFill>
                  <a:schemeClr val="accent1"/>
                </a:solidFill>
              </a:rPr>
              <a:t>increasing ICC</a:t>
            </a:r>
            <a:r>
              <a:rPr lang="en-US" altLang="zh-TW" dirty="0"/>
              <a:t>, which is consistent with the difference in </a:t>
            </a:r>
            <a:r>
              <a:rPr lang="en-US" altLang="zh-TW" dirty="0" smtClean="0"/>
              <a:t>water budgets</a:t>
            </a:r>
            <a:endParaRPr lang="zh-TW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1763688" y="1412776"/>
            <a:ext cx="1440160" cy="252028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6228184" y="1484784"/>
            <a:ext cx="1440160" cy="252028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918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>Conclusions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36872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>Conclusions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836712"/>
            <a:ext cx="8568952" cy="5832648"/>
          </a:xfrm>
        </p:spPr>
        <p:txBody>
          <a:bodyPr>
            <a:normAutofit/>
          </a:bodyPr>
          <a:lstStyle/>
          <a:p>
            <a:r>
              <a:rPr lang="en-US" altLang="zh-TW" sz="2000" dirty="0" smtClean="0"/>
              <a:t>If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the corresponding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CRM simulations </a:t>
            </a:r>
            <a:r>
              <a:rPr lang="en-US" altLang="zh-TW" sz="2000" dirty="0" smtClean="0">
                <a:solidFill>
                  <a:schemeClr val="accent1"/>
                </a:solidFill>
              </a:rPr>
              <a:t>can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duplicate the</a:t>
            </a:r>
            <a:r>
              <a:rPr lang="zh-TW" alt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cloud</a:t>
            </a:r>
            <a:r>
              <a:rPr lang="zh-TW" alt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characteristics observed</a:t>
            </a:r>
            <a:r>
              <a:rPr lang="en-US" altLang="zh-TW" sz="2000" dirty="0" smtClean="0"/>
              <a:t> in the two </a:t>
            </a:r>
            <a:r>
              <a:rPr lang="en-US" altLang="zh-TW" sz="2000" dirty="0" err="1" smtClean="0"/>
              <a:t>climatological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regimes, they can then be used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to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infer the</a:t>
            </a:r>
            <a:r>
              <a:rPr lang="zh-TW" alt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factors that cause the difference in clouds</a:t>
            </a:r>
            <a:r>
              <a:rPr lang="en-US" altLang="zh-TW" sz="2000" dirty="0" smtClean="0"/>
              <a:t> between the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two regimes.</a:t>
            </a:r>
          </a:p>
          <a:p>
            <a:endParaRPr lang="en-US" altLang="zh-TW" sz="800" dirty="0" smtClean="0"/>
          </a:p>
          <a:p>
            <a:pPr>
              <a:buNone/>
            </a:pPr>
            <a:r>
              <a:rPr lang="en-US" altLang="zh-TW" sz="2400" b="1" dirty="0" smtClean="0"/>
              <a:t>Water Budget</a:t>
            </a:r>
          </a:p>
          <a:p>
            <a:r>
              <a:rPr lang="en-US" altLang="zh-TW" sz="2000" b="1" dirty="0" smtClean="0"/>
              <a:t>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Ascent in TWP-ICE convective clouds </a:t>
            </a:r>
            <a:r>
              <a:rPr lang="en-US" altLang="zh-TW" sz="2000" dirty="0" smtClean="0"/>
              <a:t>is stronger while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the </a:t>
            </a:r>
            <a:r>
              <a:rPr lang="en-US" altLang="zh-TW" sz="2000" b="1" dirty="0" err="1" smtClean="0">
                <a:solidFill>
                  <a:schemeClr val="accent1"/>
                </a:solidFill>
              </a:rPr>
              <a:t>mesoscale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 ascent</a:t>
            </a:r>
          </a:p>
          <a:p>
            <a:pPr>
              <a:buNone/>
            </a:pPr>
            <a:r>
              <a:rPr lang="en-US" altLang="zh-TW" sz="2000" b="1" dirty="0" smtClean="0">
                <a:solidFill>
                  <a:schemeClr val="accent1"/>
                </a:solidFill>
              </a:rPr>
              <a:t>       outside of convective clouds in AMMA</a:t>
            </a:r>
            <a:r>
              <a:rPr lang="en-US" altLang="zh-TW" sz="2000" dirty="0" smtClean="0"/>
              <a:t> is stronger</a:t>
            </a:r>
          </a:p>
          <a:p>
            <a:pPr>
              <a:buNone/>
            </a:pPr>
            <a:endParaRPr lang="en-US" altLang="zh-TW" sz="800" dirty="0" smtClean="0"/>
          </a:p>
          <a:p>
            <a:pPr>
              <a:buNone/>
            </a:pPr>
            <a:r>
              <a:rPr lang="en-US" altLang="zh-TW" sz="2400" b="1" dirty="0" smtClean="0"/>
              <a:t>Sensitivity Experiments</a:t>
            </a:r>
          </a:p>
          <a:p>
            <a:r>
              <a:rPr lang="en-US" altLang="zh-TW" sz="1800" b="1" dirty="0" smtClean="0"/>
              <a:t>Vertical wind shear</a:t>
            </a:r>
          </a:p>
          <a:p>
            <a:pPr marL="0" indent="0">
              <a:buNone/>
            </a:pPr>
            <a:r>
              <a:rPr lang="en-US" altLang="zh-TW" sz="2000" b="1" dirty="0" smtClean="0"/>
              <a:t>      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Strong vertical wind shear in the upper troposphere </a:t>
            </a:r>
            <a:r>
              <a:rPr lang="en-US" altLang="zh-TW" sz="2000" dirty="0" smtClean="0"/>
              <a:t>and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weak shear in the </a:t>
            </a:r>
          </a:p>
          <a:p>
            <a:pPr marL="0" indent="0">
              <a:buNone/>
            </a:pPr>
            <a:r>
              <a:rPr lang="en-US" altLang="zh-TW" sz="2000" b="1" dirty="0">
                <a:solidFill>
                  <a:schemeClr val="accent1"/>
                </a:solidFill>
              </a:rPr>
              <a:t>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      middle and lower troposphere</a:t>
            </a:r>
            <a:r>
              <a:rPr lang="en-US" altLang="zh-TW" sz="2000" dirty="0" smtClean="0"/>
              <a:t> favor</a:t>
            </a:r>
            <a:r>
              <a:rPr lang="en-US" altLang="zh-TW" sz="2000" b="1" dirty="0" smtClean="0"/>
              <a:t>  </a:t>
            </a:r>
            <a:r>
              <a:rPr lang="en-US" altLang="zh-TW" sz="2000" dirty="0" smtClean="0"/>
              <a:t>the formation of</a:t>
            </a:r>
            <a:r>
              <a:rPr lang="en-US" altLang="zh-TW" sz="2000" b="1" dirty="0" smtClean="0"/>
              <a:t> </a:t>
            </a:r>
            <a:r>
              <a:rPr lang="en-US" altLang="zh-TW" sz="2000" dirty="0" smtClean="0"/>
              <a:t>wide </a:t>
            </a:r>
            <a:r>
              <a:rPr lang="en-US" altLang="zh-TW" sz="2000" dirty="0" err="1" smtClean="0"/>
              <a:t>stratiform</a:t>
            </a:r>
            <a:r>
              <a:rPr lang="en-US" altLang="zh-TW" sz="2000" dirty="0" smtClean="0"/>
              <a:t> clouds. </a:t>
            </a:r>
            <a:endParaRPr lang="en-US" altLang="zh-TW" sz="2400" b="1" dirty="0" smtClean="0"/>
          </a:p>
          <a:p>
            <a:r>
              <a:rPr lang="en-US" altLang="zh-TW" sz="2000" b="1" dirty="0" smtClean="0"/>
              <a:t>Ice crystal concentration</a:t>
            </a:r>
          </a:p>
          <a:p>
            <a:pPr marL="0" indent="0">
              <a:buNone/>
            </a:pPr>
            <a:r>
              <a:rPr lang="en-US" altLang="zh-TW" sz="2000" dirty="0" smtClean="0"/>
              <a:t>       An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increase in ice crystal concentration </a:t>
            </a:r>
            <a:r>
              <a:rPr lang="en-US" altLang="zh-TW" sz="2000" dirty="0" smtClean="0"/>
              <a:t>can bring about an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increase in cloud </a:t>
            </a:r>
          </a:p>
          <a:p>
            <a:pPr marL="0" indent="0">
              <a:buNone/>
            </a:pPr>
            <a:r>
              <a:rPr lang="en-US" altLang="zh-TW" sz="2000" b="1" dirty="0" smtClean="0">
                <a:solidFill>
                  <a:schemeClr val="accent1"/>
                </a:solidFill>
              </a:rPr>
              <a:t>       shield area</a:t>
            </a:r>
            <a:r>
              <a:rPr lang="en-US" altLang="zh-TW" sz="2000" b="1" dirty="0" smtClean="0"/>
              <a:t>.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zh-TW" sz="2000" b="1" dirty="0" smtClean="0">
                <a:solidFill>
                  <a:schemeClr val="accent1"/>
                </a:solidFill>
              </a:rPr>
              <a:t>       </a:t>
            </a:r>
            <a:r>
              <a:rPr lang="en-US" altLang="zh-TW" sz="2000" b="1" dirty="0" err="1" smtClean="0">
                <a:solidFill>
                  <a:schemeClr val="accent1"/>
                </a:solidFill>
              </a:rPr>
              <a:t>Mesoscale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 ascent</a:t>
            </a:r>
            <a:r>
              <a:rPr lang="en-US" altLang="zh-TW" sz="2000" b="1" dirty="0" smtClean="0"/>
              <a:t> </a:t>
            </a:r>
            <a:r>
              <a:rPr lang="en-US" altLang="zh-TW" sz="2000" dirty="0" smtClean="0"/>
              <a:t>in </a:t>
            </a:r>
            <a:r>
              <a:rPr lang="en-US" altLang="zh-TW" sz="2000" dirty="0" err="1" smtClean="0"/>
              <a:t>stratiform</a:t>
            </a:r>
            <a:r>
              <a:rPr lang="en-US" altLang="zh-TW" sz="2000" dirty="0" smtClean="0"/>
              <a:t> clouds becomes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stronger</a:t>
            </a:r>
            <a:r>
              <a:rPr lang="en-US" altLang="zh-TW" sz="2000" dirty="0" smtClean="0"/>
              <a:t> with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increasing ICC</a:t>
            </a:r>
            <a:r>
              <a:rPr lang="en-US" altLang="zh-TW" sz="2000" dirty="0" smtClean="0"/>
              <a:t>.</a:t>
            </a:r>
          </a:p>
          <a:p>
            <a:pPr marL="0" indent="0">
              <a:buNone/>
            </a:pPr>
            <a:endParaRPr lang="en-US" altLang="zh-TW" sz="2000" dirty="0" smtClean="0"/>
          </a:p>
        </p:txBody>
      </p:sp>
    </p:spTree>
    <p:extLst>
      <p:ext uri="{BB962C8B-B14F-4D97-AF65-F5344CB8AC3E}">
        <p14:creationId xmlns:p14="http://schemas.microsoft.com/office/powerpoint/2010/main" val="236872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899592" y="620688"/>
          <a:ext cx="753616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8825"/>
                <a:gridCol w="37973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err="1" smtClean="0"/>
                        <a:t>Stratiform</a:t>
                      </a:r>
                      <a:r>
                        <a:rPr lang="en-US" altLang="zh-TW" sz="2400" b="1" dirty="0" smtClean="0"/>
                        <a:t> clouds 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Convective clouds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Extend</a:t>
                      </a:r>
                      <a:r>
                        <a:rPr lang="en-US" altLang="zh-TW" sz="1800" dirty="0" smtClean="0"/>
                        <a:t> over </a:t>
                      </a:r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hundreds of kilometers</a:t>
                      </a:r>
                      <a:r>
                        <a:rPr lang="en-US" altLang="zh-TW" sz="1800" dirty="0" smtClean="0"/>
                        <a:t> in the </a:t>
                      </a:r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horizontal</a:t>
                      </a:r>
                      <a:r>
                        <a:rPr lang="en-US" altLang="zh-TW" sz="1800" dirty="0" smtClean="0"/>
                        <a:t>.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Horizontal</a:t>
                      </a:r>
                      <a:r>
                        <a:rPr lang="en-US" altLang="zh-TW" sz="1800" dirty="0" smtClean="0"/>
                        <a:t> and </a:t>
                      </a:r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vertical</a:t>
                      </a:r>
                      <a:r>
                        <a:rPr lang="en-US" altLang="zh-TW" sz="1800" dirty="0" smtClean="0"/>
                        <a:t> extents are </a:t>
                      </a:r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comparable</a:t>
                      </a:r>
                      <a:r>
                        <a:rPr lang="en-US" altLang="zh-TW" sz="1800" dirty="0" smtClean="0"/>
                        <a:t>.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The updrafts and downdrafts are in the order of </a:t>
                      </a:r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centimeters per second</a:t>
                      </a:r>
                      <a:r>
                        <a:rPr lang="en-US" altLang="zh-TW" sz="1800" dirty="0" smtClean="0"/>
                        <a:t>.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The updrafts and downdrafts are in the order of</a:t>
                      </a:r>
                      <a:r>
                        <a:rPr lang="en-US" altLang="zh-TW" sz="1800" baseline="0" dirty="0" smtClean="0"/>
                        <a:t> </a:t>
                      </a:r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meters per second</a:t>
                      </a:r>
                      <a:r>
                        <a:rPr lang="en-US" altLang="zh-TW" sz="1800" dirty="0" smtClean="0"/>
                        <a:t>.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Growth process dominated by </a:t>
                      </a:r>
                      <a:r>
                        <a:rPr lang="en-US" altLang="zh-TW" b="1" dirty="0" smtClean="0">
                          <a:solidFill>
                            <a:schemeClr val="accent2"/>
                          </a:solidFill>
                        </a:rPr>
                        <a:t>condensation</a:t>
                      </a:r>
                      <a:r>
                        <a:rPr lang="en-US" altLang="zh-TW" dirty="0" smtClean="0"/>
                        <a:t>. 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Might have </a:t>
                      </a:r>
                      <a:r>
                        <a:rPr lang="en-US" altLang="zh-TW" b="1" dirty="0" smtClean="0">
                          <a:solidFill>
                            <a:schemeClr val="accent2"/>
                          </a:solidFill>
                        </a:rPr>
                        <a:t>collided</a:t>
                      </a:r>
                      <a:r>
                        <a:rPr lang="en-US" altLang="zh-TW" dirty="0" smtClean="0"/>
                        <a:t> and joined</a:t>
                      </a:r>
                      <a:r>
                        <a:rPr lang="en-US" altLang="zh-TW" baseline="0" dirty="0" smtClean="0"/>
                        <a:t> with each other to form fewer but larger drops.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/>
                        <a:t>A pixel is made convective if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altLang="zh-TW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Cloud water </a:t>
                      </a:r>
                      <a:r>
                        <a:rPr lang="en-US" altLang="zh-TW" sz="1800" dirty="0" smtClean="0"/>
                        <a:t>exceeds a threshold of </a:t>
                      </a:r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0.88 g /kg below the melting level </a:t>
                      </a:r>
                      <a:r>
                        <a:rPr lang="en-US" altLang="zh-TW" sz="1800" dirty="0" smtClean="0"/>
                        <a:t>or </a:t>
                      </a:r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1.76 g /kg above the melting leve</a:t>
                      </a:r>
                      <a:r>
                        <a:rPr lang="en-US" altLang="zh-TW" sz="1800" dirty="0" smtClean="0">
                          <a:solidFill>
                            <a:schemeClr val="accent2"/>
                          </a:solidFill>
                        </a:rPr>
                        <a:t>l</a:t>
                      </a: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altLang="zh-TW" sz="1800" dirty="0" smtClean="0"/>
                        <a:t> The </a:t>
                      </a:r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updraft exceeds 3 m/s</a:t>
                      </a:r>
                      <a:r>
                        <a:rPr lang="en-US" altLang="zh-TW" sz="1800" b="1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altLang="zh-TW" sz="1800" dirty="0" smtClean="0"/>
                        <a:t>.</a:t>
                      </a:r>
                      <a:endParaRPr lang="zh-TW" altLang="en-US" sz="1800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24550"/>
            <a:ext cx="4689535" cy="23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457200" y="2785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>Introduction</a:t>
            </a:r>
            <a:endParaRPr lang="zh-TW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>Conclusions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836712"/>
            <a:ext cx="8568952" cy="576064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zh-TW" sz="2400" dirty="0" smtClean="0"/>
          </a:p>
          <a:p>
            <a:pPr>
              <a:buNone/>
            </a:pPr>
            <a:endParaRPr lang="en-US" altLang="zh-TW" sz="2000" dirty="0"/>
          </a:p>
          <a:p>
            <a:r>
              <a:rPr lang="en-US" altLang="zh-TW" sz="2400" b="1" dirty="0" smtClean="0"/>
              <a:t>TWP-ICE</a:t>
            </a:r>
          </a:p>
          <a:p>
            <a:pPr>
              <a:buNone/>
            </a:pPr>
            <a:r>
              <a:rPr lang="en-US" altLang="zh-TW" sz="2000" b="1" dirty="0" smtClean="0">
                <a:sym typeface="Wingdings" pitchFamily="2" charset="2"/>
              </a:rPr>
              <a:t>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Strong </a:t>
            </a:r>
            <a:r>
              <a:rPr lang="en-US" altLang="zh-TW" sz="2000" b="1" dirty="0">
                <a:solidFill>
                  <a:schemeClr val="accent1"/>
                </a:solidFill>
              </a:rPr>
              <a:t>vertical wind shear</a:t>
            </a:r>
            <a:r>
              <a:rPr lang="en-US" altLang="zh-TW" sz="2000" dirty="0">
                <a:solidFill>
                  <a:schemeClr val="accent1"/>
                </a:solidFill>
              </a:rPr>
              <a:t> </a:t>
            </a:r>
            <a:r>
              <a:rPr lang="en-US" altLang="zh-TW" sz="2000" b="1" dirty="0">
                <a:solidFill>
                  <a:schemeClr val="accent1"/>
                </a:solidFill>
              </a:rPr>
              <a:t>in the upper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troposphere </a:t>
            </a:r>
            <a:r>
              <a:rPr lang="en-US" altLang="zh-TW" sz="2000" dirty="0"/>
              <a:t>and </a:t>
            </a:r>
            <a:r>
              <a:rPr lang="en-US" altLang="zh-TW" sz="2000" b="1" dirty="0">
                <a:solidFill>
                  <a:schemeClr val="accent1"/>
                </a:solidFill>
              </a:rPr>
              <a:t>weak shear in the middle and lower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troposphere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in TWP-ICE can explain the </a:t>
            </a:r>
            <a:r>
              <a:rPr lang="en-US" altLang="zh-TW" sz="2000" b="1" dirty="0">
                <a:solidFill>
                  <a:schemeClr val="accent1"/>
                </a:solidFill>
              </a:rPr>
              <a:t>high frequency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of ice </a:t>
            </a:r>
            <a:r>
              <a:rPr lang="en-US" altLang="zh-TW" sz="2000" b="1" dirty="0">
                <a:solidFill>
                  <a:schemeClr val="accent1"/>
                </a:solidFill>
              </a:rPr>
              <a:t>clouds</a:t>
            </a:r>
            <a:r>
              <a:rPr lang="en-US" altLang="zh-TW" sz="2000" dirty="0"/>
              <a:t> observed at Darwin. </a:t>
            </a:r>
            <a:endParaRPr lang="en-US" altLang="zh-TW" sz="2000" dirty="0" smtClean="0"/>
          </a:p>
          <a:p>
            <a:endParaRPr lang="en-US" altLang="zh-TW" sz="2000" dirty="0" smtClean="0"/>
          </a:p>
          <a:p>
            <a:r>
              <a:rPr lang="en-US" altLang="zh-TW" sz="2400" b="1" dirty="0" smtClean="0"/>
              <a:t>AMMA</a:t>
            </a:r>
          </a:p>
          <a:p>
            <a:pPr>
              <a:buNone/>
            </a:pPr>
            <a:r>
              <a:rPr lang="en-US" altLang="zh-TW" sz="2000" dirty="0" smtClean="0">
                <a:sym typeface="Wingdings" pitchFamily="2" charset="2"/>
              </a:rPr>
              <a:t> </a:t>
            </a:r>
            <a:r>
              <a:rPr lang="en-US" altLang="zh-TW" sz="2000" dirty="0" smtClean="0"/>
              <a:t>An </a:t>
            </a:r>
            <a:r>
              <a:rPr lang="en-US" altLang="zh-TW" sz="2000" b="1" dirty="0">
                <a:solidFill>
                  <a:schemeClr val="accent1"/>
                </a:solidFill>
              </a:rPr>
              <a:t>increase in ice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crystal concentration </a:t>
            </a:r>
            <a:r>
              <a:rPr lang="en-US" altLang="zh-TW" sz="2000" dirty="0"/>
              <a:t>can bring about an </a:t>
            </a:r>
            <a:r>
              <a:rPr lang="en-US" altLang="zh-TW" sz="2000" b="1" dirty="0">
                <a:solidFill>
                  <a:schemeClr val="accent1"/>
                </a:solidFill>
              </a:rPr>
              <a:t>increase in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cloud shield </a:t>
            </a:r>
            <a:r>
              <a:rPr lang="en-US" altLang="zh-TW" sz="2000" b="1" dirty="0">
                <a:solidFill>
                  <a:schemeClr val="accent1"/>
                </a:solidFill>
              </a:rPr>
              <a:t>area</a:t>
            </a:r>
            <a:r>
              <a:rPr lang="en-US" altLang="zh-TW" sz="2000" dirty="0"/>
              <a:t>, which implies that </a:t>
            </a:r>
            <a:r>
              <a:rPr lang="en-US" altLang="zh-TW" sz="2000" b="1" dirty="0">
                <a:solidFill>
                  <a:schemeClr val="accent1"/>
                </a:solidFill>
              </a:rPr>
              <a:t>high ice crystal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concentrations </a:t>
            </a:r>
            <a:r>
              <a:rPr lang="en-US" altLang="zh-TW" sz="2000" dirty="0"/>
              <a:t>are one of the key factors that contribute to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the large </a:t>
            </a:r>
            <a:r>
              <a:rPr lang="en-US" altLang="zh-TW" sz="2000" b="1" dirty="0">
                <a:solidFill>
                  <a:schemeClr val="accent1"/>
                </a:solidFill>
              </a:rPr>
              <a:t>MCSs in AMMA</a:t>
            </a:r>
            <a:r>
              <a:rPr lang="en-US" altLang="zh-TW" sz="2000" dirty="0"/>
              <a:t>.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6872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References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589240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1600" dirty="0" err="1" smtClean="0"/>
              <a:t>Protat</a:t>
            </a:r>
            <a:r>
              <a:rPr lang="en-US" altLang="zh-TW" sz="1600" dirty="0" smtClean="0"/>
              <a:t>, A., J. </a:t>
            </a:r>
            <a:r>
              <a:rPr lang="en-US" altLang="zh-TW" sz="1600" dirty="0" err="1" smtClean="0"/>
              <a:t>Delanoe</a:t>
            </a:r>
            <a:r>
              <a:rPr lang="en-US" altLang="zh-TW" sz="1600" dirty="0" smtClean="0"/>
              <a:t>¨ , A. Plana-</a:t>
            </a:r>
            <a:r>
              <a:rPr lang="en-US" altLang="zh-TW" sz="1600" dirty="0" err="1" smtClean="0"/>
              <a:t>Fattori</a:t>
            </a:r>
            <a:r>
              <a:rPr lang="en-US" altLang="zh-TW" sz="1600" dirty="0" smtClean="0"/>
              <a:t>, P. T. May, and E. </a:t>
            </a:r>
            <a:r>
              <a:rPr lang="en-US" altLang="zh-TW" sz="1600" dirty="0" err="1" smtClean="0"/>
              <a:t>J.O’Connor</a:t>
            </a:r>
            <a:r>
              <a:rPr lang="en-US" altLang="zh-TW" sz="1600" dirty="0" smtClean="0"/>
              <a:t>, 2010: The statistical properties of tropical ice clouds generated by the West African and Australian monsoons, from ground-based radar–</a:t>
            </a:r>
            <a:r>
              <a:rPr lang="en-US" altLang="zh-TW" sz="1600" dirty="0" err="1" smtClean="0"/>
              <a:t>lidar</a:t>
            </a:r>
            <a:r>
              <a:rPr lang="en-US" altLang="zh-TW" sz="1600" dirty="0" smtClean="0"/>
              <a:t> observations. Quart.</a:t>
            </a:r>
            <a:r>
              <a:rPr lang="es-ES" altLang="zh-TW" sz="1600" dirty="0" smtClean="0"/>
              <a:t>J. Roy. Meteor. Soc., 136, 345–363.</a:t>
            </a:r>
          </a:p>
          <a:p>
            <a:r>
              <a:rPr lang="en-US" altLang="zh-TW" sz="1600" dirty="0" smtClean="0"/>
              <a:t>Powell, S. W., R. A. </a:t>
            </a:r>
            <a:r>
              <a:rPr lang="en-US" altLang="zh-TW" sz="1600" dirty="0" err="1" smtClean="0"/>
              <a:t>Houze</a:t>
            </a:r>
            <a:r>
              <a:rPr lang="en-US" altLang="zh-TW" sz="1600" dirty="0" smtClean="0"/>
              <a:t> Jr., A. Kumar, and S. A. McFarlane,2012: Comparison of simulated and observed continental tropical anvil clouds and their </a:t>
            </a:r>
            <a:r>
              <a:rPr lang="en-US" altLang="zh-TW" sz="1600" dirty="0" err="1" smtClean="0"/>
              <a:t>radiative</a:t>
            </a:r>
            <a:r>
              <a:rPr lang="en-US" altLang="zh-TW" sz="1600" dirty="0" smtClean="0"/>
              <a:t> heating profiles.</a:t>
            </a:r>
            <a:r>
              <a:rPr lang="fr-FR" altLang="zh-TW" sz="1600" dirty="0" smtClean="0"/>
              <a:t>J. Atmos. Sci., 69, 2662–2681.</a:t>
            </a:r>
          </a:p>
          <a:p>
            <a:r>
              <a:rPr lang="en-US" altLang="zh-TW" sz="1600" dirty="0" err="1" smtClean="0"/>
              <a:t>Redelsperger</a:t>
            </a:r>
            <a:r>
              <a:rPr lang="en-US" altLang="zh-TW" sz="1600" dirty="0" smtClean="0"/>
              <a:t>, J.-L., C. D. </a:t>
            </a:r>
            <a:r>
              <a:rPr lang="en-US" altLang="zh-TW" sz="1600" dirty="0" err="1" smtClean="0"/>
              <a:t>Thorncroft</a:t>
            </a:r>
            <a:r>
              <a:rPr lang="en-US" altLang="zh-TW" sz="1600" dirty="0" smtClean="0"/>
              <a:t>, A. </a:t>
            </a:r>
            <a:r>
              <a:rPr lang="en-US" altLang="zh-TW" sz="1600" dirty="0" err="1" smtClean="0"/>
              <a:t>Diedhiou</a:t>
            </a:r>
            <a:r>
              <a:rPr lang="en-US" altLang="zh-TW" sz="1600" dirty="0" smtClean="0"/>
              <a:t>, T. </a:t>
            </a:r>
            <a:r>
              <a:rPr lang="en-US" altLang="zh-TW" sz="1600" dirty="0" err="1" smtClean="0"/>
              <a:t>Lebel,D</a:t>
            </a:r>
            <a:r>
              <a:rPr lang="en-US" altLang="zh-TW" sz="1600" dirty="0" smtClean="0"/>
              <a:t>. J. Parker, and J. </a:t>
            </a:r>
            <a:r>
              <a:rPr lang="en-US" altLang="zh-TW" sz="1600" dirty="0" err="1" smtClean="0"/>
              <a:t>Polcher</a:t>
            </a:r>
            <a:r>
              <a:rPr lang="en-US" altLang="zh-TW" sz="1600" dirty="0" smtClean="0"/>
              <a:t>, 2006: African Monsoon Multidisciplinary Analysis: An international research project and field campaign. Bull. Amer. Meteor. Soc., 87, 1739–1746.</a:t>
            </a:r>
          </a:p>
          <a:p>
            <a:r>
              <a:rPr lang="en-US" altLang="zh-TW" sz="1600" dirty="0" err="1" smtClean="0"/>
              <a:t>Cetrone</a:t>
            </a:r>
            <a:r>
              <a:rPr lang="en-US" altLang="zh-TW" sz="1600" dirty="0" smtClean="0"/>
              <a:t>, J., and R. A. </a:t>
            </a:r>
            <a:r>
              <a:rPr lang="en-US" altLang="zh-TW" sz="1600" dirty="0" err="1" smtClean="0"/>
              <a:t>Houze</a:t>
            </a:r>
            <a:r>
              <a:rPr lang="en-US" altLang="zh-TW" sz="1600" dirty="0" smtClean="0"/>
              <a:t> Jr., 2009: Anvil clouds of tropical </a:t>
            </a:r>
            <a:r>
              <a:rPr lang="en-US" altLang="zh-TW" sz="1600" dirty="0" err="1" smtClean="0"/>
              <a:t>mesoscale</a:t>
            </a:r>
            <a:r>
              <a:rPr lang="en-US" altLang="zh-TW" sz="1600" dirty="0" smtClean="0"/>
              <a:t> convective systems in monsoon regions. Quart.</a:t>
            </a:r>
            <a:r>
              <a:rPr lang="es-ES" altLang="zh-TW" sz="1600" dirty="0" smtClean="0"/>
              <a:t>J. Roy. Meteor. Soc., 135, 305–317.</a:t>
            </a:r>
          </a:p>
          <a:p>
            <a:r>
              <a:rPr lang="en-US" altLang="zh-TW" sz="1600" dirty="0" smtClean="0"/>
              <a:t>THE CLOUDSAT MISSION AND THE A-TRAIN A New Dimension of Space-Based Observations of Clouds and Precipitation</a:t>
            </a:r>
          </a:p>
          <a:p>
            <a:r>
              <a:rPr lang="en-US" altLang="zh-TW" sz="1600" dirty="0" err="1" smtClean="0"/>
              <a:t>Zeng</a:t>
            </a:r>
            <a:r>
              <a:rPr lang="en-US" altLang="zh-TW" sz="1600" dirty="0" smtClean="0"/>
              <a:t>, X. and Coauthors, T. Matsui, S. </a:t>
            </a:r>
            <a:r>
              <a:rPr lang="en-US" altLang="zh-TW" sz="1600" dirty="0" err="1" smtClean="0"/>
              <a:t>Xie</a:t>
            </a:r>
            <a:r>
              <a:rPr lang="en-US" altLang="zh-TW" sz="1600" dirty="0" smtClean="0"/>
              <a:t>, S. Lang, M. Zhang, D. Starr, and X. Li, 2011: Estimating the ice crystal enhancement factor in the tropics. J. Atmos. Sci., 68, 1424–1434.</a:t>
            </a:r>
          </a:p>
          <a:p>
            <a:r>
              <a:rPr lang="en-US" altLang="zh-TW" sz="1600" dirty="0" smtClean="0"/>
              <a:t>——, W.-K. Tao, and R. A. </a:t>
            </a:r>
            <a:r>
              <a:rPr lang="en-US" altLang="zh-TW" sz="1600" dirty="0" err="1" smtClean="0"/>
              <a:t>Houze</a:t>
            </a:r>
            <a:r>
              <a:rPr lang="en-US" altLang="zh-TW" sz="1600" dirty="0" smtClean="0"/>
              <a:t> Jr., cited 2010: Modeling </a:t>
            </a:r>
            <a:r>
              <a:rPr lang="en-US" altLang="zh-TW" sz="1600" dirty="0" err="1" smtClean="0"/>
              <a:t>mesoscale</a:t>
            </a:r>
            <a:r>
              <a:rPr lang="en-US" altLang="zh-TW" sz="1600" dirty="0" smtClean="0"/>
              <a:t> convective systems in a highly simplified environment.</a:t>
            </a:r>
          </a:p>
          <a:p>
            <a:r>
              <a:rPr lang="fr-FR" altLang="zh-TW" sz="1600" dirty="0" smtClean="0"/>
              <a:t>Tao, W.-K., 2003: Goddard Cumulus Ensemble (GCE) model: </a:t>
            </a:r>
            <a:r>
              <a:rPr lang="en-US" altLang="zh-TW" sz="1600" dirty="0" smtClean="0"/>
              <a:t>Application for understanding precipitation processes. Meteor. </a:t>
            </a:r>
            <a:r>
              <a:rPr lang="en-US" altLang="zh-TW" sz="1600" dirty="0" err="1" smtClean="0"/>
              <a:t>Monogr</a:t>
            </a:r>
            <a:r>
              <a:rPr lang="en-US" altLang="zh-TW" sz="1600" dirty="0" smtClean="0"/>
              <a:t>., No. 51, Amer. Meteor. Soc., 107–138.</a:t>
            </a:r>
          </a:p>
          <a:p>
            <a:r>
              <a:rPr lang="en-US" altLang="zh-TW" sz="1600" dirty="0" smtClean="0"/>
              <a:t>Frederick, K., and C. Schumacher, 2008: Anvil characteristics as seen by C-POL during the Tropical Warm Pool International Cloud Experiment (TWP-ICE). Mon. </a:t>
            </a:r>
            <a:r>
              <a:rPr lang="en-US" altLang="zh-TW" sz="1600" dirty="0" err="1" smtClean="0"/>
              <a:t>Wea</a:t>
            </a:r>
            <a:r>
              <a:rPr lang="en-US" altLang="zh-TW" sz="1600" dirty="0" smtClean="0"/>
              <a:t>. Rev., 136, 206–222.</a:t>
            </a:r>
          </a:p>
          <a:p>
            <a:r>
              <a:rPr lang="en-US" altLang="zh-TW" sz="1600" dirty="0" smtClean="0"/>
              <a:t>May, P. T., </a:t>
            </a:r>
            <a:r>
              <a:rPr lang="en-US" altLang="zh-TW" sz="1600" dirty="0" err="1" smtClean="0"/>
              <a:t>J.H.Mather,G</a:t>
            </a:r>
            <a:r>
              <a:rPr lang="en-US" altLang="zh-TW" sz="1600" dirty="0" smtClean="0"/>
              <a:t>. Vaughan, C. </a:t>
            </a:r>
            <a:r>
              <a:rPr lang="en-US" altLang="zh-TW" sz="1600" dirty="0" err="1" smtClean="0"/>
              <a:t>Jakob,G.M.McFarquhar</a:t>
            </a:r>
            <a:r>
              <a:rPr lang="en-US" altLang="zh-TW" sz="1600" dirty="0" smtClean="0"/>
              <a:t>, K. N. Bower, and G. G. Mace, 2008: The Tropical Warm Pool International Cloud Experiment. Bull. Amer. Meteor. Soc., 89, 629–645.</a:t>
            </a:r>
          </a:p>
          <a:p>
            <a:endParaRPr lang="zh-TW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636912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END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6537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0" t="32629" r="41935" b="15451"/>
          <a:stretch/>
        </p:blipFill>
        <p:spPr bwMode="auto">
          <a:xfrm>
            <a:off x="7292" y="1258884"/>
            <a:ext cx="4564708" cy="293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7" t="32847" r="28495" b="15625"/>
          <a:stretch/>
        </p:blipFill>
        <p:spPr bwMode="auto">
          <a:xfrm>
            <a:off x="4535163" y="1275806"/>
            <a:ext cx="4627713" cy="290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67544" y="5301208"/>
            <a:ext cx="9029204" cy="576064"/>
          </a:xfrm>
        </p:spPr>
        <p:txBody>
          <a:bodyPr>
            <a:noAutofit/>
          </a:bodyPr>
          <a:lstStyle/>
          <a:p>
            <a:r>
              <a:rPr lang="en-US" altLang="zh-TW" sz="2000" dirty="0" smtClean="0"/>
              <a:t>About </a:t>
            </a:r>
            <a:r>
              <a:rPr lang="en-US" altLang="zh-TW" sz="2000" b="1" dirty="0">
                <a:solidFill>
                  <a:schemeClr val="accent1"/>
                </a:solidFill>
              </a:rPr>
              <a:t>one quarter </a:t>
            </a:r>
            <a:r>
              <a:rPr lang="en-US" altLang="zh-TW" sz="2000" dirty="0"/>
              <a:t>of </a:t>
            </a:r>
            <a:r>
              <a:rPr lang="en-US" altLang="zh-TW" sz="2000" dirty="0" smtClean="0"/>
              <a:t>deep convection </a:t>
            </a:r>
            <a:r>
              <a:rPr lang="en-US" altLang="zh-TW" sz="2000" dirty="0"/>
              <a:t>comes from </a:t>
            </a:r>
            <a:r>
              <a:rPr lang="en-US" altLang="zh-TW" sz="2000" b="1" dirty="0">
                <a:solidFill>
                  <a:schemeClr val="accent1"/>
                </a:solidFill>
              </a:rPr>
              <a:t>isolated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storms</a:t>
            </a:r>
            <a:r>
              <a:rPr lang="en-US" altLang="zh-TW" sz="2000" dirty="0" smtClean="0"/>
              <a:t>.(TWP-ICE)</a:t>
            </a:r>
          </a:p>
          <a:p>
            <a:endParaRPr lang="en-US" altLang="zh-TW" sz="800" dirty="0" smtClean="0"/>
          </a:p>
        </p:txBody>
      </p:sp>
      <p:sp>
        <p:nvSpPr>
          <p:cNvPr id="15" name="文字方塊 14"/>
          <p:cNvSpPr txBox="1"/>
          <p:nvPr/>
        </p:nvSpPr>
        <p:spPr>
          <a:xfrm>
            <a:off x="611560" y="1456063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0.01</a:t>
            </a:r>
            <a:endParaRPr lang="zh-TW" altLang="en-US" b="1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579647" y="2336160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0.40</a:t>
            </a:r>
            <a:endParaRPr lang="zh-TW" altLang="en-US" b="1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5076056" y="3244334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0.92</a:t>
            </a:r>
            <a:endParaRPr lang="zh-TW" altLang="en-US" b="1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5204644" y="1923079"/>
            <a:ext cx="652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1"/>
                </a:solidFill>
              </a:rPr>
              <a:t>0.16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240056" y="2729634"/>
            <a:ext cx="652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1"/>
                </a:solidFill>
              </a:rPr>
              <a:t>0.10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53671" y="2769698"/>
            <a:ext cx="7520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1"/>
                </a:solidFill>
              </a:rPr>
              <a:t>0.10</a:t>
            </a:r>
          </a:p>
          <a:p>
            <a:pPr algn="ctr"/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80969" y="1894949"/>
            <a:ext cx="652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1"/>
                </a:solidFill>
              </a:rPr>
              <a:t>0.08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13612" y="3244334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0.53</a:t>
            </a:r>
            <a:endParaRPr lang="zh-TW" altLang="en-US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8248" y="2723551"/>
            <a:ext cx="202645" cy="42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文字方塊 20"/>
          <p:cNvSpPr txBox="1"/>
          <p:nvPr/>
        </p:nvSpPr>
        <p:spPr>
          <a:xfrm>
            <a:off x="700448" y="3666982"/>
            <a:ext cx="6521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1"/>
                </a:solidFill>
              </a:rPr>
              <a:t>0.48</a:t>
            </a:r>
          </a:p>
          <a:p>
            <a:pPr algn="ctr"/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266604" y="3760913"/>
            <a:ext cx="652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1"/>
                </a:solidFill>
              </a:rPr>
              <a:t>0.59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1425992" y="2249596"/>
            <a:ext cx="652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1"/>
                </a:solidFill>
              </a:rPr>
              <a:t>0.24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1425992" y="1456063"/>
            <a:ext cx="652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1"/>
                </a:solidFill>
              </a:rPr>
              <a:t>0.08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1430401" y="3097646"/>
            <a:ext cx="652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1"/>
                </a:solidFill>
              </a:rPr>
              <a:t>0.20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5918767" y="3128781"/>
            <a:ext cx="652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1"/>
                </a:solidFill>
              </a:rPr>
              <a:t>0.20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5892219" y="2292411"/>
            <a:ext cx="652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1"/>
                </a:solidFill>
              </a:rPr>
              <a:t>0.30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5914302" y="1456063"/>
            <a:ext cx="652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1"/>
                </a:solidFill>
              </a:rPr>
              <a:t>0.09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08978" y="3268433"/>
            <a:ext cx="235030" cy="49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08978" y="2407491"/>
            <a:ext cx="235030" cy="49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00786" y="1605355"/>
            <a:ext cx="235030" cy="49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12" y="1853096"/>
            <a:ext cx="20161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9647" y="3666982"/>
            <a:ext cx="202645" cy="42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向上箭號 12"/>
          <p:cNvSpPr/>
          <p:nvPr/>
        </p:nvSpPr>
        <p:spPr>
          <a:xfrm>
            <a:off x="5139071" y="1894949"/>
            <a:ext cx="144016" cy="38064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72" y="2812136"/>
            <a:ext cx="188445" cy="39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31573" y="3701021"/>
            <a:ext cx="202645" cy="42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8966" y="1576487"/>
            <a:ext cx="235030" cy="49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43821" y="2374245"/>
            <a:ext cx="235030" cy="49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54180" y="3268433"/>
            <a:ext cx="235030" cy="49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文字方塊 41"/>
          <p:cNvSpPr txBox="1"/>
          <p:nvPr/>
        </p:nvSpPr>
        <p:spPr>
          <a:xfrm>
            <a:off x="4433924" y="2073931"/>
            <a:ext cx="652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3"/>
                </a:solidFill>
              </a:rPr>
              <a:t>0.13</a:t>
            </a:r>
            <a:endParaRPr lang="zh-TW" altLang="en-US" b="1" dirty="0">
              <a:solidFill>
                <a:schemeClr val="accent3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4471645" y="1380265"/>
            <a:ext cx="6044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3"/>
                </a:solidFill>
              </a:rPr>
              <a:t>0.06</a:t>
            </a:r>
            <a:endParaRPr lang="zh-TW" altLang="en-US" b="1" dirty="0">
              <a:solidFill>
                <a:schemeClr val="accent3"/>
              </a:solidFill>
            </a:endParaRPr>
          </a:p>
        </p:txBody>
      </p:sp>
      <p:sp>
        <p:nvSpPr>
          <p:cNvPr id="3" name="向上箭號 2"/>
          <p:cNvSpPr/>
          <p:nvPr/>
        </p:nvSpPr>
        <p:spPr>
          <a:xfrm rot="16200000">
            <a:off x="4601660" y="1634923"/>
            <a:ext cx="335058" cy="468052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076056" y="1484784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0.01</a:t>
            </a:r>
            <a:endParaRPr lang="zh-TW" altLang="en-US" b="1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5076056" y="2354219"/>
            <a:ext cx="7920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0.49</a:t>
            </a:r>
            <a:endParaRPr lang="zh-TW" altLang="en-US" b="1" dirty="0"/>
          </a:p>
        </p:txBody>
      </p:sp>
      <p:sp>
        <p:nvSpPr>
          <p:cNvPr id="41" name="向上箭號 40"/>
          <p:cNvSpPr/>
          <p:nvPr/>
        </p:nvSpPr>
        <p:spPr>
          <a:xfrm rot="16200000">
            <a:off x="4592476" y="2321996"/>
            <a:ext cx="335058" cy="468052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/>
          <p:cNvSpPr/>
          <p:nvPr/>
        </p:nvSpPr>
        <p:spPr>
          <a:xfrm>
            <a:off x="467544" y="4437112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000" b="1" dirty="0" smtClean="0"/>
              <a:t>     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Stronger vertical velocities</a:t>
            </a:r>
            <a:r>
              <a:rPr lang="en-US" altLang="zh-TW" sz="2000" dirty="0" smtClean="0">
                <a:solidFill>
                  <a:schemeClr val="accent1"/>
                </a:solidFill>
              </a:rPr>
              <a:t> </a:t>
            </a:r>
            <a:r>
              <a:rPr lang="en-US" altLang="zh-TW" sz="2000" dirty="0" smtClean="0"/>
              <a:t>in the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TWP-ICE convective clouds </a:t>
            </a:r>
            <a:r>
              <a:rPr lang="en-US" altLang="zh-TW" sz="2000" dirty="0" smtClean="0"/>
              <a:t>than those in </a:t>
            </a:r>
          </a:p>
          <a:p>
            <a:r>
              <a:rPr lang="en-US" altLang="zh-TW" sz="2000" dirty="0" smtClean="0"/>
              <a:t>      the AMMA MCSs.</a:t>
            </a:r>
            <a:endParaRPr lang="zh-TW" altLang="en-US" sz="2000" dirty="0"/>
          </a:p>
        </p:txBody>
      </p:sp>
      <p:sp>
        <p:nvSpPr>
          <p:cNvPr id="45" name="矩形 44"/>
          <p:cNvSpPr/>
          <p:nvPr/>
        </p:nvSpPr>
        <p:spPr>
          <a:xfrm>
            <a:off x="467544" y="6093296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000" dirty="0" smtClean="0"/>
              <a:t>     Isolated storms contribute little to precipitation.(AMMA)</a:t>
            </a:r>
            <a:endParaRPr lang="zh-TW" altLang="en-US" sz="2000" dirty="0"/>
          </a:p>
        </p:txBody>
      </p:sp>
      <p:sp>
        <p:nvSpPr>
          <p:cNvPr id="49" name="標題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Convective water budgets</a:t>
            </a:r>
            <a:endParaRPr lang="zh-TW" altLang="en-US" b="1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505686" y="968030"/>
            <a:ext cx="11496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convective</a:t>
            </a:r>
            <a:endParaRPr lang="zh-TW" altLang="en-US" sz="1400" dirty="0"/>
          </a:p>
        </p:txBody>
      </p:sp>
      <p:sp>
        <p:nvSpPr>
          <p:cNvPr id="47" name="文字方塊 46"/>
          <p:cNvSpPr txBox="1"/>
          <p:nvPr/>
        </p:nvSpPr>
        <p:spPr>
          <a:xfrm>
            <a:off x="1871700" y="984987"/>
            <a:ext cx="9361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err="1" smtClean="0"/>
              <a:t>stratifor</a:t>
            </a:r>
            <a:r>
              <a:rPr lang="en-US" altLang="zh-TW" sz="1400" dirty="0" err="1"/>
              <a:t>m</a:t>
            </a:r>
            <a:endParaRPr lang="zh-TW" altLang="en-US" sz="1400" dirty="0"/>
          </a:p>
        </p:txBody>
      </p:sp>
      <p:sp>
        <p:nvSpPr>
          <p:cNvPr id="48" name="文字方塊 47"/>
          <p:cNvSpPr txBox="1"/>
          <p:nvPr/>
        </p:nvSpPr>
        <p:spPr>
          <a:xfrm>
            <a:off x="3074156" y="968029"/>
            <a:ext cx="1359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Non-</a:t>
            </a:r>
            <a:r>
              <a:rPr lang="en-US" altLang="zh-TW" sz="1400" dirty="0" err="1" smtClean="0"/>
              <a:t>Srf</a:t>
            </a:r>
            <a:r>
              <a:rPr lang="en-US" altLang="zh-TW" sz="1400" dirty="0" smtClean="0"/>
              <a:t> Raining</a:t>
            </a:r>
            <a:endParaRPr lang="zh-TW" altLang="en-US" sz="1400" dirty="0"/>
          </a:p>
        </p:txBody>
      </p:sp>
      <p:sp>
        <p:nvSpPr>
          <p:cNvPr id="50" name="文字方塊 49"/>
          <p:cNvSpPr txBox="1"/>
          <p:nvPr/>
        </p:nvSpPr>
        <p:spPr>
          <a:xfrm>
            <a:off x="1474777" y="688453"/>
            <a:ext cx="86409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AMMA</a:t>
            </a:r>
            <a:endParaRPr lang="zh-TW" altLang="en-US" b="1" dirty="0"/>
          </a:p>
        </p:txBody>
      </p:sp>
      <p:sp>
        <p:nvSpPr>
          <p:cNvPr id="52" name="文字方塊 51"/>
          <p:cNvSpPr txBox="1"/>
          <p:nvPr/>
        </p:nvSpPr>
        <p:spPr>
          <a:xfrm>
            <a:off x="4897258" y="986751"/>
            <a:ext cx="11496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convective</a:t>
            </a:r>
            <a:endParaRPr lang="zh-TW" altLang="en-US" sz="1400" dirty="0"/>
          </a:p>
        </p:txBody>
      </p:sp>
      <p:sp>
        <p:nvSpPr>
          <p:cNvPr id="53" name="文字方塊 52"/>
          <p:cNvSpPr txBox="1"/>
          <p:nvPr/>
        </p:nvSpPr>
        <p:spPr>
          <a:xfrm>
            <a:off x="6380967" y="994725"/>
            <a:ext cx="9361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err="1" smtClean="0"/>
              <a:t>stratifor</a:t>
            </a:r>
            <a:r>
              <a:rPr lang="en-US" altLang="zh-TW" sz="1400" dirty="0" err="1"/>
              <a:t>m</a:t>
            </a:r>
            <a:endParaRPr lang="zh-TW" altLang="en-US" sz="1400" dirty="0"/>
          </a:p>
        </p:txBody>
      </p:sp>
      <p:sp>
        <p:nvSpPr>
          <p:cNvPr id="54" name="文字方塊 53"/>
          <p:cNvSpPr txBox="1"/>
          <p:nvPr/>
        </p:nvSpPr>
        <p:spPr>
          <a:xfrm>
            <a:off x="7532712" y="994725"/>
            <a:ext cx="1359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Non-</a:t>
            </a:r>
            <a:r>
              <a:rPr lang="en-US" altLang="zh-TW" sz="1400" dirty="0" err="1" smtClean="0"/>
              <a:t>Srf</a:t>
            </a:r>
            <a:r>
              <a:rPr lang="en-US" altLang="zh-TW" sz="1400" dirty="0" smtClean="0"/>
              <a:t> Raining</a:t>
            </a:r>
            <a:endParaRPr lang="zh-TW" altLang="en-US" sz="1400" dirty="0"/>
          </a:p>
        </p:txBody>
      </p:sp>
      <p:sp>
        <p:nvSpPr>
          <p:cNvPr id="51" name="文字方塊 50"/>
          <p:cNvSpPr txBox="1"/>
          <p:nvPr/>
        </p:nvSpPr>
        <p:spPr>
          <a:xfrm>
            <a:off x="5580112" y="692696"/>
            <a:ext cx="122413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TWP-ICE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72788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2" grpId="0" animBg="1"/>
      <p:bldP spid="43" grpId="0" animBg="1"/>
      <p:bldP spid="3" grpId="0" animBg="1"/>
      <p:bldP spid="7" grpId="0" animBg="1"/>
      <p:bldP spid="18" grpId="0" animBg="1"/>
      <p:bldP spid="41" grpId="0" animBg="1"/>
      <p:bldP spid="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AMMA numerical </a:t>
            </a:r>
            <a:r>
              <a:rPr lang="en-US" altLang="zh-TW" dirty="0"/>
              <a:t>experiments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The two numerical </a:t>
            </a:r>
            <a:r>
              <a:rPr lang="en-US" altLang="zh-TW" sz="2400" dirty="0" smtClean="0"/>
              <a:t>experiments </a:t>
            </a:r>
            <a:r>
              <a:rPr lang="en-US" altLang="zh-TW" sz="2400" dirty="0"/>
              <a:t>start at 0600UTC18 July and 10August </a:t>
            </a:r>
            <a:r>
              <a:rPr lang="en-US" altLang="zh-TW" sz="2400" dirty="0" smtClean="0"/>
              <a:t>2006, respectively</a:t>
            </a:r>
            <a:r>
              <a:rPr lang="en-US" altLang="zh-TW" sz="2400" dirty="0"/>
              <a:t>, and last for </a:t>
            </a:r>
            <a:r>
              <a:rPr lang="en-US" altLang="zh-TW" sz="2400" b="1" dirty="0">
                <a:solidFill>
                  <a:schemeClr val="accent1">
                    <a:lumMod val="75000"/>
                  </a:schemeClr>
                </a:solidFill>
              </a:rPr>
              <a:t>30 h</a:t>
            </a:r>
            <a:r>
              <a:rPr lang="en-US" altLang="zh-TW" sz="2400" dirty="0"/>
              <a:t>. Their initial condition </a:t>
            </a:r>
            <a:r>
              <a:rPr lang="en-US" altLang="zh-TW" sz="2400" dirty="0" smtClean="0"/>
              <a:t>is chosen </a:t>
            </a:r>
            <a:r>
              <a:rPr lang="en-US" altLang="zh-TW" sz="2400" dirty="0"/>
              <a:t>based on </a:t>
            </a:r>
            <a:r>
              <a:rPr lang="en-US" altLang="zh-TW" sz="2400" b="1" dirty="0">
                <a:solidFill>
                  <a:schemeClr val="accent1">
                    <a:lumMod val="75000"/>
                  </a:schemeClr>
                </a:solidFill>
              </a:rPr>
              <a:t>satellite observations</a:t>
            </a:r>
            <a:r>
              <a:rPr lang="en-US" altLang="zh-TW" sz="2400" dirty="0"/>
              <a:t>.</a:t>
            </a:r>
            <a:endParaRPr lang="zh-TW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467544" y="3140968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sz="2400" dirty="0" smtClean="0"/>
              <a:t>To mimic </a:t>
            </a:r>
            <a:r>
              <a:rPr lang="en-US" altLang="zh-TW" sz="2400" dirty="0"/>
              <a:t>the advection of convective systems into </a:t>
            </a:r>
            <a:r>
              <a:rPr lang="en-US" altLang="zh-TW" sz="2400" dirty="0" smtClean="0"/>
              <a:t>the sounding </a:t>
            </a:r>
            <a:r>
              <a:rPr lang="en-US" altLang="zh-TW" sz="2400" dirty="0"/>
              <a:t>network</a:t>
            </a:r>
            <a:r>
              <a:rPr lang="en-US" altLang="zh-TW" sz="2400" b="1" dirty="0">
                <a:solidFill>
                  <a:schemeClr val="accent1">
                    <a:lumMod val="75000"/>
                  </a:schemeClr>
                </a:solidFill>
              </a:rPr>
              <a:t>, four warm bubbles </a:t>
            </a:r>
            <a:r>
              <a:rPr lang="en-US" altLang="zh-TW" sz="2400" dirty="0"/>
              <a:t>are </a:t>
            </a:r>
            <a:r>
              <a:rPr lang="en-US" altLang="zh-TW" sz="2400" dirty="0" smtClean="0"/>
              <a:t>introduced into </a:t>
            </a:r>
            <a:r>
              <a:rPr lang="en-US" altLang="zh-TW" sz="2400" dirty="0"/>
              <a:t>the model with a </a:t>
            </a:r>
            <a:r>
              <a:rPr lang="en-US" altLang="zh-TW" sz="2400" b="1" dirty="0">
                <a:solidFill>
                  <a:schemeClr val="accent1">
                    <a:lumMod val="75000"/>
                  </a:schemeClr>
                </a:solidFill>
              </a:rPr>
              <a:t>scale of 50 km </a:t>
            </a:r>
            <a:r>
              <a:rPr lang="en-US" altLang="zh-TW" sz="2400" dirty="0"/>
              <a:t>in the </a:t>
            </a:r>
            <a:r>
              <a:rPr lang="en-US" altLang="zh-TW" sz="2400" b="1" dirty="0">
                <a:solidFill>
                  <a:schemeClr val="accent1">
                    <a:lumMod val="75000"/>
                  </a:schemeClr>
                </a:solidFill>
              </a:rPr>
              <a:t>right part </a:t>
            </a:r>
            <a:r>
              <a:rPr lang="en-US" altLang="zh-TW" sz="2400" b="1" dirty="0" smtClean="0">
                <a:solidFill>
                  <a:schemeClr val="accent1">
                    <a:lumMod val="75000"/>
                  </a:schemeClr>
                </a:solidFill>
              </a:rPr>
              <a:t>of the </a:t>
            </a:r>
            <a:r>
              <a:rPr lang="en-US" altLang="zh-TW" sz="2400" b="1" dirty="0">
                <a:solidFill>
                  <a:schemeClr val="accent1">
                    <a:lumMod val="75000"/>
                  </a:schemeClr>
                </a:solidFill>
              </a:rPr>
              <a:t>domain</a:t>
            </a:r>
            <a:r>
              <a:rPr lang="en-US" altLang="zh-TW" sz="2400" dirty="0"/>
              <a:t>. </a:t>
            </a:r>
            <a:r>
              <a:rPr lang="en-US" altLang="zh-TW" sz="2400" u="sng" dirty="0"/>
              <a:t>The bubbles are introduced gradually </a:t>
            </a:r>
            <a:r>
              <a:rPr lang="en-US" altLang="zh-TW" sz="2400" u="sng" dirty="0" smtClean="0"/>
              <a:t>within the </a:t>
            </a:r>
            <a:r>
              <a:rPr lang="en-US" altLang="zh-TW" sz="2400" u="sng" dirty="0"/>
              <a:t>first 14 h with accumulated temperature </a:t>
            </a:r>
            <a:r>
              <a:rPr lang="en-US" altLang="zh-TW" sz="2400" u="sng" dirty="0" smtClean="0"/>
              <a:t>perturbations </a:t>
            </a:r>
            <a:r>
              <a:rPr lang="en-US" altLang="zh-TW" sz="2400" u="sng" dirty="0"/>
              <a:t>of </a:t>
            </a:r>
            <a:r>
              <a:rPr lang="en-US" altLang="zh-TW" sz="2400" b="1" u="sng" dirty="0" smtClean="0">
                <a:solidFill>
                  <a:schemeClr val="accent1">
                    <a:lumMod val="75000"/>
                  </a:schemeClr>
                </a:solidFill>
              </a:rPr>
              <a:t>4K</a:t>
            </a:r>
            <a:r>
              <a:rPr lang="en-US" altLang="zh-TW" sz="2400" u="sng" dirty="0" smtClean="0"/>
              <a:t>.</a:t>
            </a:r>
            <a:endParaRPr lang="zh-TW" alt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347891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27" y="-23395"/>
            <a:ext cx="9144000" cy="644083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b. Comparison with W-band radar observations</a:t>
            </a:r>
            <a:endParaRPr lang="zh-TW" alt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16239" r="53433" b="28579"/>
          <a:stretch/>
        </p:blipFill>
        <p:spPr bwMode="auto">
          <a:xfrm>
            <a:off x="195500" y="1926124"/>
            <a:ext cx="4288504" cy="340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63" y="1926124"/>
            <a:ext cx="4256087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6910914" y="5589240"/>
            <a:ext cx="1931170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Powell 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t al.(2012)</a:t>
            </a:r>
            <a:endParaRPr lang="zh-TW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7544" y="804319"/>
            <a:ext cx="85559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sz="2000" dirty="0"/>
              <a:t>Vertical profiles of </a:t>
            </a:r>
            <a:r>
              <a:rPr lang="en-US" altLang="zh-TW" sz="2000" b="1" dirty="0"/>
              <a:t>ice water </a:t>
            </a:r>
            <a:r>
              <a:rPr lang="en-US" altLang="zh-TW" sz="2000" b="1" dirty="0" smtClean="0"/>
              <a:t>content(IWC) </a:t>
            </a:r>
            <a:r>
              <a:rPr lang="en-US" altLang="zh-TW" sz="2000" dirty="0"/>
              <a:t>in thick </a:t>
            </a:r>
            <a:r>
              <a:rPr lang="en-US" altLang="zh-TW" sz="2000" dirty="0" smtClean="0"/>
              <a:t>, </a:t>
            </a:r>
            <a:r>
              <a:rPr lang="en-US" altLang="zh-TW" sz="2000" dirty="0"/>
              <a:t>medium </a:t>
            </a:r>
            <a:r>
              <a:rPr lang="en-US" altLang="zh-TW" sz="2000" dirty="0" smtClean="0"/>
              <a:t>, </a:t>
            </a:r>
            <a:r>
              <a:rPr lang="en-US" altLang="zh-TW" sz="2000" dirty="0"/>
              <a:t>and thin </a:t>
            </a:r>
            <a:r>
              <a:rPr lang="en-US" altLang="zh-TW" sz="2000" dirty="0" smtClean="0"/>
              <a:t>anvils. </a:t>
            </a:r>
            <a:endParaRPr lang="zh-TW" altLang="en-US" sz="2000" dirty="0"/>
          </a:p>
        </p:txBody>
      </p:sp>
      <p:sp>
        <p:nvSpPr>
          <p:cNvPr id="6" name="矩形 5"/>
          <p:cNvSpPr/>
          <p:nvPr/>
        </p:nvSpPr>
        <p:spPr>
          <a:xfrm>
            <a:off x="611560" y="1556792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/>
              <a:t>Modeled IWC </a:t>
            </a:r>
            <a:r>
              <a:rPr lang="en-US" altLang="zh-TW" dirty="0" smtClean="0"/>
              <a:t>in</a:t>
            </a:r>
            <a:r>
              <a:rPr lang="en-US" altLang="zh-TW" b="1" dirty="0" smtClean="0"/>
              <a:t> M0811MH</a:t>
            </a:r>
            <a:endParaRPr lang="zh-TW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4958413" y="1556792"/>
            <a:ext cx="386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/>
              <a:t>O</a:t>
            </a:r>
            <a:r>
              <a:rPr lang="en-US" altLang="zh-TW" b="1" dirty="0" smtClean="0"/>
              <a:t>bservational </a:t>
            </a:r>
            <a:r>
              <a:rPr lang="en-US" altLang="zh-TW" b="1" dirty="0"/>
              <a:t>IWC</a:t>
            </a:r>
            <a:r>
              <a:rPr lang="en-US" altLang="zh-TW" dirty="0"/>
              <a:t> </a:t>
            </a:r>
            <a:r>
              <a:rPr lang="en-US" altLang="zh-TW" dirty="0" smtClean="0"/>
              <a:t>derived from </a:t>
            </a:r>
            <a:r>
              <a:rPr lang="en-US" altLang="zh-TW" b="1" dirty="0" smtClean="0">
                <a:solidFill>
                  <a:srgbClr val="FF0000"/>
                </a:solidFill>
              </a:rPr>
              <a:t>WARC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6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7584"/>
          </a:xfrm>
        </p:spPr>
        <p:txBody>
          <a:bodyPr>
            <a:normAutofit/>
          </a:bodyPr>
          <a:lstStyle/>
          <a:p>
            <a:r>
              <a:rPr lang="en-US" altLang="zh-TW" sz="4000" b="1" dirty="0" smtClean="0"/>
              <a:t>Water budget analysis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0276" y="4011736"/>
            <a:ext cx="7400713" cy="1401019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1800" dirty="0" err="1" smtClean="0"/>
              <a:t>Ccu</a:t>
            </a:r>
            <a:r>
              <a:rPr lang="en-US" altLang="zh-TW" sz="1800" dirty="0" smtClean="0"/>
              <a:t> : convective region condensation</a:t>
            </a:r>
          </a:p>
          <a:p>
            <a:r>
              <a:rPr lang="en-US" altLang="zh-TW" sz="1800" dirty="0" err="1" smtClean="0"/>
              <a:t>Rc</a:t>
            </a:r>
            <a:r>
              <a:rPr lang="en-US" altLang="zh-TW" sz="1800" dirty="0"/>
              <a:t> : the portions of the convective region </a:t>
            </a:r>
            <a:r>
              <a:rPr lang="en-US" altLang="zh-TW" sz="1800" dirty="0" smtClean="0"/>
              <a:t>condensation </a:t>
            </a:r>
            <a:r>
              <a:rPr lang="en-US" altLang="zh-TW" sz="1800" dirty="0"/>
              <a:t>that are rained </a:t>
            </a:r>
            <a:r>
              <a:rPr lang="en-US" altLang="zh-TW" sz="1800" dirty="0" smtClean="0"/>
              <a:t>out</a:t>
            </a:r>
          </a:p>
          <a:p>
            <a:r>
              <a:rPr lang="en-US" altLang="zh-TW" sz="1800" dirty="0" err="1" smtClean="0"/>
              <a:t>Ecd</a:t>
            </a:r>
            <a:r>
              <a:rPr lang="en-US" altLang="zh-TW" sz="1800" dirty="0"/>
              <a:t> : evaporated in the </a:t>
            </a:r>
            <a:r>
              <a:rPr lang="en-US" altLang="zh-TW" sz="1800" dirty="0" smtClean="0"/>
              <a:t>convective downdrafts</a:t>
            </a:r>
          </a:p>
          <a:p>
            <a:r>
              <a:rPr lang="en-US" altLang="zh-TW" sz="1800" dirty="0" err="1" smtClean="0"/>
              <a:t>Ece</a:t>
            </a:r>
            <a:r>
              <a:rPr lang="en-US" altLang="zh-TW" sz="1800" dirty="0"/>
              <a:t> : detrained to an </a:t>
            </a:r>
            <a:r>
              <a:rPr lang="en-US" altLang="zh-TW" sz="1800" dirty="0" smtClean="0"/>
              <a:t>anvil</a:t>
            </a:r>
          </a:p>
          <a:p>
            <a:r>
              <a:rPr lang="en-US" altLang="zh-TW" sz="1800" dirty="0" err="1" smtClean="0"/>
              <a:t>CT:transported</a:t>
            </a:r>
            <a:r>
              <a:rPr lang="en-US" altLang="zh-TW" sz="1800" dirty="0" smtClean="0"/>
              <a:t> </a:t>
            </a:r>
            <a:r>
              <a:rPr lang="en-US" altLang="zh-TW" sz="1800" dirty="0"/>
              <a:t>into </a:t>
            </a:r>
            <a:r>
              <a:rPr lang="en-US" altLang="zh-TW" sz="1800" dirty="0" smtClean="0"/>
              <a:t>the </a:t>
            </a:r>
            <a:r>
              <a:rPr lang="en-US" altLang="zh-TW" sz="1800" dirty="0" err="1" smtClean="0"/>
              <a:t>stratiform</a:t>
            </a:r>
            <a:r>
              <a:rPr lang="en-US" altLang="zh-TW" sz="1800" dirty="0" smtClean="0"/>
              <a:t> </a:t>
            </a:r>
            <a:r>
              <a:rPr lang="en-US" altLang="zh-TW" sz="1800" dirty="0"/>
              <a:t>region</a:t>
            </a:r>
            <a:endParaRPr lang="zh-TW" altLang="en-US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t="20139" r="42913" b="39930"/>
          <a:stretch/>
        </p:blipFill>
        <p:spPr bwMode="auto">
          <a:xfrm>
            <a:off x="1289163" y="764704"/>
            <a:ext cx="6571826" cy="32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83012" y="5400764"/>
            <a:ext cx="69383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 err="1" smtClean="0"/>
              <a:t>Csu</a:t>
            </a:r>
            <a:r>
              <a:rPr lang="en-US" altLang="zh-TW" dirty="0"/>
              <a:t> </a:t>
            </a:r>
            <a:r>
              <a:rPr lang="en-US" altLang="zh-TW" dirty="0" smtClean="0"/>
              <a:t>: The </a:t>
            </a:r>
            <a:r>
              <a:rPr lang="en-US" altLang="zh-TW" dirty="0"/>
              <a:t>amount of condensate generated by the </a:t>
            </a:r>
            <a:r>
              <a:rPr lang="en-US" altLang="zh-TW" dirty="0" err="1" smtClean="0"/>
              <a:t>stratiform</a:t>
            </a:r>
            <a:r>
              <a:rPr lang="en-US" altLang="zh-TW" dirty="0" smtClean="0"/>
              <a:t> updraft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dirty="0" err="1"/>
              <a:t>Rs</a:t>
            </a:r>
            <a:r>
              <a:rPr lang="en-US" altLang="zh-TW" dirty="0"/>
              <a:t> : Part of (</a:t>
            </a:r>
            <a:r>
              <a:rPr lang="en-US" altLang="zh-TW" dirty="0" err="1" smtClean="0"/>
              <a:t>CT+Csu</a:t>
            </a:r>
            <a:r>
              <a:rPr lang="en-US" altLang="zh-TW" dirty="0"/>
              <a:t>) is rained </a:t>
            </a:r>
            <a:r>
              <a:rPr lang="en-US" altLang="zh-TW" dirty="0" smtClean="0"/>
              <a:t>out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dirty="0" err="1" smtClean="0"/>
              <a:t>Esd</a:t>
            </a:r>
            <a:r>
              <a:rPr lang="en-US" altLang="zh-TW" dirty="0" smtClean="0"/>
              <a:t>: </a:t>
            </a:r>
            <a:r>
              <a:rPr lang="en-US" altLang="zh-TW" dirty="0"/>
              <a:t>Part of (</a:t>
            </a:r>
            <a:r>
              <a:rPr lang="en-US" altLang="zh-TW" dirty="0" err="1" smtClean="0"/>
              <a:t>CT+Csu</a:t>
            </a:r>
            <a:r>
              <a:rPr lang="en-US" altLang="zh-TW" dirty="0" smtClean="0"/>
              <a:t>) </a:t>
            </a:r>
            <a:r>
              <a:rPr lang="en-US" altLang="zh-TW" dirty="0"/>
              <a:t>is </a:t>
            </a:r>
            <a:r>
              <a:rPr lang="en-US" altLang="zh-TW" dirty="0" smtClean="0"/>
              <a:t>evaporated into </a:t>
            </a:r>
            <a:r>
              <a:rPr lang="en-US" altLang="zh-TW" dirty="0"/>
              <a:t>the downdraft </a:t>
            </a:r>
            <a:endParaRPr lang="en-US" altLang="zh-TW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dirty="0" err="1"/>
              <a:t>Ese</a:t>
            </a:r>
            <a:r>
              <a:rPr lang="en-US" altLang="zh-TW" dirty="0"/>
              <a:t> : Part is detrained to or left aloft </a:t>
            </a:r>
            <a:r>
              <a:rPr lang="en-US" altLang="zh-TW" dirty="0" smtClean="0"/>
              <a:t>in a </a:t>
            </a:r>
            <a:r>
              <a:rPr lang="en-US" altLang="zh-TW" dirty="0"/>
              <a:t>thick anvil or ice cloud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91464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altLang="zh-TW" sz="4000" dirty="0" smtClean="0"/>
              <a:t> </a:t>
            </a:r>
            <a:r>
              <a:rPr lang="en-US" altLang="zh-TW" sz="4000" b="1" dirty="0" smtClean="0"/>
              <a:t>Vertical wind shear</a:t>
            </a:r>
            <a:endParaRPr lang="zh-TW" altLang="en-US" sz="4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t="35069" r="49267" b="57639"/>
          <a:stretch/>
        </p:blipFill>
        <p:spPr bwMode="auto">
          <a:xfrm>
            <a:off x="331652" y="2138164"/>
            <a:ext cx="3713360" cy="4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51520" y="4077072"/>
            <a:ext cx="83772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chemeClr val="accent1"/>
                </a:solidFill>
              </a:rPr>
              <a:t>B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:   </a:t>
            </a:r>
            <a:r>
              <a:rPr lang="en-US" altLang="zh-TW" sz="2000" dirty="0" smtClean="0"/>
              <a:t>The </a:t>
            </a:r>
            <a:r>
              <a:rPr lang="en-US" altLang="zh-TW" sz="2000" dirty="0"/>
              <a:t>effect of vertical wind shear </a:t>
            </a:r>
            <a:r>
              <a:rPr lang="en-US" altLang="zh-TW" sz="2000" dirty="0" smtClean="0"/>
              <a:t>on </a:t>
            </a:r>
            <a:r>
              <a:rPr lang="en-US" altLang="zh-TW" sz="2000" dirty="0" err="1" smtClean="0"/>
              <a:t>stratiform</a:t>
            </a:r>
            <a:r>
              <a:rPr lang="en-US" altLang="zh-TW" sz="2000" dirty="0" smtClean="0"/>
              <a:t> clouds.</a:t>
            </a:r>
            <a:endParaRPr lang="zh-TW" altLang="en-US" sz="2000" dirty="0"/>
          </a:p>
        </p:txBody>
      </p:sp>
      <p:sp>
        <p:nvSpPr>
          <p:cNvPr id="8" name="左大括弧 7"/>
          <p:cNvSpPr/>
          <p:nvPr/>
        </p:nvSpPr>
        <p:spPr>
          <a:xfrm>
            <a:off x="721491" y="2229906"/>
            <a:ext cx="150752" cy="751780"/>
          </a:xfrm>
          <a:prstGeom prst="leftBrace">
            <a:avLst/>
          </a:prstGeom>
          <a:ln w="28575"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左大括弧 9"/>
          <p:cNvSpPr/>
          <p:nvPr/>
        </p:nvSpPr>
        <p:spPr>
          <a:xfrm>
            <a:off x="2024898" y="2044633"/>
            <a:ext cx="117468" cy="1122325"/>
          </a:xfrm>
          <a:prstGeom prst="leftBrace">
            <a:avLst/>
          </a:prstGeom>
          <a:ln w="28575">
            <a:solidFill>
              <a:schemeClr val="accent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左大括弧 10"/>
          <p:cNvSpPr/>
          <p:nvPr/>
        </p:nvSpPr>
        <p:spPr>
          <a:xfrm>
            <a:off x="3463355" y="2111017"/>
            <a:ext cx="150752" cy="1009352"/>
          </a:xfrm>
          <a:prstGeom prst="leftBrace">
            <a:avLst/>
          </a:prstGeom>
          <a:ln w="28575">
            <a:solidFill>
              <a:srgbClr val="92D05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904015" y="2651819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chemeClr val="accent1"/>
                </a:solidFill>
              </a:rPr>
              <a:t>B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1560" y="2629535"/>
            <a:ext cx="2606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accent2"/>
                </a:solidFill>
              </a:rPr>
              <a:t>A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338229" y="2605796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chemeClr val="accent3"/>
                </a:solidFill>
              </a:rPr>
              <a:t>C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51520" y="3284984"/>
            <a:ext cx="8675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2"/>
                </a:solidFill>
              </a:rPr>
              <a:t>A:</a:t>
            </a:r>
            <a:r>
              <a:rPr lang="en-US" altLang="zh-TW" dirty="0" smtClean="0"/>
              <a:t>   </a:t>
            </a:r>
            <a:r>
              <a:rPr lang="en-US" altLang="zh-TW" sz="2000" dirty="0" smtClean="0"/>
              <a:t>The relative </a:t>
            </a:r>
            <a:r>
              <a:rPr lang="en-US" altLang="zh-TW" sz="2000" dirty="0"/>
              <a:t>horizontal displacement </a:t>
            </a:r>
            <a:r>
              <a:rPr lang="en-US" altLang="zh-TW" sz="2000" dirty="0" smtClean="0"/>
              <a:t> of an </a:t>
            </a:r>
            <a:r>
              <a:rPr lang="en-US" altLang="zh-TW" sz="2000" dirty="0"/>
              <a:t>UT air parcel </a:t>
            </a:r>
            <a:r>
              <a:rPr lang="en-US" altLang="zh-TW" sz="2000" dirty="0" smtClean="0"/>
              <a:t>with respect </a:t>
            </a:r>
            <a:r>
              <a:rPr lang="en-US" altLang="zh-TW" sz="2000" dirty="0"/>
              <a:t>to </a:t>
            </a:r>
            <a:r>
              <a:rPr lang="en-US" altLang="zh-TW" sz="2000" dirty="0" smtClean="0"/>
              <a:t>   </a:t>
            </a:r>
          </a:p>
          <a:p>
            <a:r>
              <a:rPr lang="en-US" altLang="zh-TW" sz="2000" dirty="0"/>
              <a:t> </a:t>
            </a:r>
            <a:r>
              <a:rPr lang="en-US" altLang="zh-TW" sz="2000" dirty="0" smtClean="0"/>
              <a:t>      deep </a:t>
            </a:r>
            <a:r>
              <a:rPr lang="en-US" altLang="zh-TW" sz="2000" dirty="0"/>
              <a:t>convective </a:t>
            </a:r>
            <a:r>
              <a:rPr lang="en-US" altLang="zh-TW" sz="2000" dirty="0" smtClean="0"/>
              <a:t>cores.</a:t>
            </a:r>
            <a:endParaRPr lang="zh-TW" altLang="en-US" sz="2000" dirty="0"/>
          </a:p>
        </p:txBody>
      </p:sp>
      <p:sp>
        <p:nvSpPr>
          <p:cNvPr id="6" name="矩形 5"/>
          <p:cNvSpPr/>
          <p:nvPr/>
        </p:nvSpPr>
        <p:spPr>
          <a:xfrm>
            <a:off x="249401" y="866329"/>
            <a:ext cx="8894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sz="2000" b="1" dirty="0" smtClean="0">
                <a:solidFill>
                  <a:schemeClr val="tx2"/>
                </a:solidFill>
              </a:rPr>
              <a:t>Deep </a:t>
            </a:r>
            <a:r>
              <a:rPr lang="en-US" altLang="zh-TW" sz="2000" b="1" dirty="0">
                <a:solidFill>
                  <a:schemeClr val="tx2"/>
                </a:solidFill>
              </a:rPr>
              <a:t>convection </a:t>
            </a:r>
            <a:r>
              <a:rPr lang="en-US" altLang="zh-TW" sz="2000" dirty="0"/>
              <a:t>brings about </a:t>
            </a:r>
            <a:r>
              <a:rPr lang="en-US" altLang="zh-TW" sz="2000" b="1" dirty="0" err="1" smtClean="0">
                <a:solidFill>
                  <a:schemeClr val="tx2"/>
                </a:solidFill>
              </a:rPr>
              <a:t>longlasting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 </a:t>
            </a:r>
            <a:r>
              <a:rPr lang="en-US" altLang="zh-TW" sz="2000" b="1" dirty="0" err="1" smtClean="0">
                <a:solidFill>
                  <a:schemeClr val="tx2"/>
                </a:solidFill>
              </a:rPr>
              <a:t>stratiform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 clouds</a:t>
            </a:r>
            <a:r>
              <a:rPr lang="en-US" altLang="zh-TW" sz="2000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sz="2000" b="1" dirty="0">
                <a:solidFill>
                  <a:schemeClr val="tx2"/>
                </a:solidFill>
              </a:rPr>
              <a:t>T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he </a:t>
            </a:r>
            <a:r>
              <a:rPr lang="en-US" altLang="zh-TW" sz="2000" b="1" dirty="0">
                <a:solidFill>
                  <a:schemeClr val="tx2"/>
                </a:solidFill>
              </a:rPr>
              <a:t>length 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of </a:t>
            </a:r>
            <a:r>
              <a:rPr lang="en-US" altLang="zh-TW" sz="2000" b="1" dirty="0" err="1">
                <a:solidFill>
                  <a:schemeClr val="tx2"/>
                </a:solidFill>
              </a:rPr>
              <a:t>stratiform</a:t>
            </a:r>
            <a:r>
              <a:rPr lang="en-US" altLang="zh-TW" sz="2000" b="1" dirty="0">
                <a:solidFill>
                  <a:schemeClr val="tx2"/>
                </a:solidFill>
              </a:rPr>
              <a:t> clouds </a:t>
            </a:r>
            <a:r>
              <a:rPr lang="en-US" altLang="zh-TW" sz="2000" dirty="0"/>
              <a:t>is directly proportional to the </a:t>
            </a:r>
            <a:r>
              <a:rPr lang="en-US" altLang="zh-TW" sz="2000" dirty="0" smtClean="0"/>
              <a:t>relative </a:t>
            </a:r>
            <a:r>
              <a:rPr lang="en-US" altLang="zh-TW" sz="2000" dirty="0"/>
              <a:t>horizontal displacement of an UT air parcel </a:t>
            </a:r>
            <a:r>
              <a:rPr lang="en-US" altLang="zh-TW" sz="2000" dirty="0" smtClean="0"/>
              <a:t>with respect </a:t>
            </a:r>
            <a:r>
              <a:rPr lang="en-US" altLang="zh-TW" sz="2000" dirty="0"/>
              <a:t>to deep convective cores </a:t>
            </a:r>
            <a:r>
              <a:rPr lang="en-US" altLang="zh-TW" sz="2000" dirty="0" smtClean="0"/>
              <a:t>.</a:t>
            </a:r>
            <a:endParaRPr lang="zh-TW" altLang="en-US" sz="2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4527012" y="1928137"/>
            <a:ext cx="443747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Vu</a:t>
            </a:r>
            <a:r>
              <a:rPr lang="en-US" altLang="zh-TW" dirty="0" smtClean="0"/>
              <a:t> and </a:t>
            </a:r>
            <a:r>
              <a:rPr lang="en-US" altLang="zh-TW" b="1" dirty="0" err="1" smtClean="0"/>
              <a:t>Vm</a:t>
            </a:r>
            <a:r>
              <a:rPr lang="en-US" altLang="zh-TW" b="1" dirty="0" smtClean="0"/>
              <a:t> :</a:t>
            </a:r>
            <a:r>
              <a:rPr lang="en-US" altLang="zh-TW" dirty="0" smtClean="0"/>
              <a:t> The </a:t>
            </a:r>
            <a:r>
              <a:rPr lang="en-US" altLang="zh-TW" dirty="0"/>
              <a:t>horizontal wind in the </a:t>
            </a:r>
            <a:r>
              <a:rPr lang="en-US" altLang="zh-TW" dirty="0" smtClean="0"/>
              <a:t>upper   </a:t>
            </a:r>
          </a:p>
          <a:p>
            <a:r>
              <a:rPr lang="en-US" altLang="zh-TW" dirty="0"/>
              <a:t> </a:t>
            </a:r>
            <a:r>
              <a:rPr lang="en-US" altLang="zh-TW" dirty="0" smtClean="0"/>
              <a:t>                      and </a:t>
            </a:r>
            <a:r>
              <a:rPr lang="en-US" altLang="zh-TW" dirty="0"/>
              <a:t>middle </a:t>
            </a:r>
            <a:r>
              <a:rPr lang="en-US" altLang="zh-TW" dirty="0" smtClean="0"/>
              <a:t>troposphere. </a:t>
            </a:r>
            <a:endParaRPr lang="en-US" altLang="zh-TW" dirty="0"/>
          </a:p>
          <a:p>
            <a:r>
              <a:rPr lang="en-US" altLang="zh-TW" b="1" dirty="0" err="1" smtClean="0"/>
              <a:t>Vd</a:t>
            </a:r>
            <a:r>
              <a:rPr lang="en-US" altLang="zh-TW" dirty="0" smtClean="0"/>
              <a:t> : The propagation </a:t>
            </a:r>
            <a:r>
              <a:rPr lang="en-US" altLang="zh-TW" dirty="0"/>
              <a:t>velocity of </a:t>
            </a:r>
            <a:r>
              <a:rPr lang="en-US" altLang="zh-TW" dirty="0" smtClean="0"/>
              <a:t>deep</a:t>
            </a:r>
          </a:p>
          <a:p>
            <a:r>
              <a:rPr lang="en-US" altLang="zh-TW" dirty="0"/>
              <a:t> </a:t>
            </a:r>
            <a:r>
              <a:rPr lang="en-US" altLang="zh-TW" dirty="0" smtClean="0"/>
              <a:t>       convective </a:t>
            </a:r>
            <a:r>
              <a:rPr lang="en-US" altLang="zh-TW" dirty="0"/>
              <a:t>cores</a:t>
            </a:r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683568" y="4437112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(Its effect is shown by the contrast between T06MH and T06MH1S.)</a:t>
            </a:r>
            <a:endParaRPr lang="zh-TW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251520" y="486916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 </a:t>
            </a:r>
            <a:r>
              <a:rPr lang="en-US" altLang="zh-TW" b="1" dirty="0" smtClean="0">
                <a:solidFill>
                  <a:schemeClr val="accent3"/>
                </a:solidFill>
              </a:rPr>
              <a:t>C:</a:t>
            </a:r>
            <a:r>
              <a:rPr lang="en-US" altLang="zh-TW" dirty="0" smtClean="0"/>
              <a:t>   The propagation speed (or </a:t>
            </a:r>
            <a:r>
              <a:rPr lang="en-US" altLang="zh-TW" dirty="0" err="1" smtClean="0"/>
              <a:t>stratiform</a:t>
            </a:r>
            <a:r>
              <a:rPr lang="en-US" altLang="zh-TW" dirty="0" smtClean="0"/>
              <a:t> cloud area) of MCSs increases with decreasing  </a:t>
            </a:r>
          </a:p>
          <a:p>
            <a:r>
              <a:rPr lang="en-US" altLang="zh-TW" dirty="0" smtClean="0"/>
              <a:t>        vertical wind shear in the middle (and lower) troposphere.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563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>Computing </a:t>
            </a:r>
            <a:r>
              <a:rPr lang="en-US" altLang="zh-TW" b="1" dirty="0"/>
              <a:t>W</a:t>
            </a:r>
            <a:r>
              <a:rPr lang="en-US" altLang="zh-TW" b="1" dirty="0" smtClean="0"/>
              <a:t>ater </a:t>
            </a:r>
            <a:r>
              <a:rPr lang="en-US" altLang="zh-TW" b="1" dirty="0"/>
              <a:t>B</a:t>
            </a:r>
            <a:r>
              <a:rPr lang="en-US" altLang="zh-TW" b="1" dirty="0" smtClean="0"/>
              <a:t>udget</a:t>
            </a:r>
            <a:endParaRPr lang="zh-TW" alt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7" t="42074" r="29815" b="46815"/>
          <a:stretch/>
        </p:blipFill>
        <p:spPr bwMode="auto">
          <a:xfrm>
            <a:off x="811617" y="1844824"/>
            <a:ext cx="7048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r="82428" b="49916"/>
          <a:stretch/>
        </p:blipFill>
        <p:spPr bwMode="auto">
          <a:xfrm>
            <a:off x="869106" y="4986060"/>
            <a:ext cx="454274" cy="31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300375" y="4914503"/>
            <a:ext cx="7885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: Mixing </a:t>
            </a:r>
            <a:r>
              <a:rPr lang="en-US" altLang="zh-TW" dirty="0"/>
              <a:t>ratio of a water </a:t>
            </a:r>
            <a:r>
              <a:rPr lang="en-US" altLang="zh-TW" dirty="0" smtClean="0"/>
              <a:t>species</a:t>
            </a:r>
          </a:p>
          <a:p>
            <a:r>
              <a:rPr lang="en-US" altLang="zh-TW" dirty="0"/>
              <a:t> </a:t>
            </a:r>
            <a:r>
              <a:rPr lang="en-US" altLang="zh-TW" dirty="0" smtClean="0"/>
              <a:t> (m=1,2,3,4,5 </a:t>
            </a:r>
            <a:r>
              <a:rPr lang="en-US" altLang="zh-TW" dirty="0"/>
              <a:t>for </a:t>
            </a:r>
            <a:r>
              <a:rPr lang="en-US" altLang="zh-TW" dirty="0" err="1"/>
              <a:t>cloudwater</a:t>
            </a:r>
            <a:r>
              <a:rPr lang="en-US" altLang="zh-TW" dirty="0"/>
              <a:t>, rainwater, cloud </a:t>
            </a:r>
            <a:r>
              <a:rPr lang="en-US" altLang="zh-TW" dirty="0" err="1" smtClean="0"/>
              <a:t>ice,snow</a:t>
            </a:r>
            <a:r>
              <a:rPr lang="en-US" altLang="zh-TW" dirty="0"/>
              <a:t>, and </a:t>
            </a:r>
            <a:r>
              <a:rPr lang="en-US" altLang="zh-TW" dirty="0" err="1"/>
              <a:t>graupel</a:t>
            </a:r>
            <a:r>
              <a:rPr lang="en-US" altLang="zh-TW" dirty="0"/>
              <a:t>, </a:t>
            </a:r>
            <a:r>
              <a:rPr lang="en-US" altLang="zh-TW" dirty="0" smtClean="0"/>
              <a:t>respectively)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857967" y="4008226"/>
            <a:ext cx="3757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TW" b="1" dirty="0" smtClean="0"/>
              <a:t>ρ</a:t>
            </a:r>
            <a:r>
              <a:rPr lang="en-US" altLang="zh-TW" b="1" dirty="0" smtClean="0"/>
              <a:t>  </a:t>
            </a:r>
            <a:r>
              <a:rPr lang="en-US" altLang="zh-TW" dirty="0" smtClean="0"/>
              <a:t>:  Air </a:t>
            </a:r>
            <a:r>
              <a:rPr lang="en-US" altLang="zh-TW" dirty="0"/>
              <a:t>density 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857967" y="4301440"/>
            <a:ext cx="4613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err="1" smtClean="0"/>
              <a:t>V</a:t>
            </a:r>
            <a:r>
              <a:rPr lang="en-US" altLang="zh-TW" sz="1200" b="1" dirty="0" err="1" smtClean="0"/>
              <a:t>h</a:t>
            </a:r>
            <a:r>
              <a:rPr lang="en-US" altLang="zh-TW" sz="1200" b="1" dirty="0" smtClean="0"/>
              <a:t> </a:t>
            </a:r>
            <a:r>
              <a:rPr lang="en-US" altLang="zh-TW" dirty="0" smtClean="0"/>
              <a:t>: Horizontal </a:t>
            </a:r>
            <a:r>
              <a:rPr lang="en-US" altLang="zh-TW" dirty="0"/>
              <a:t>wind vector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831327" y="4610070"/>
            <a:ext cx="80345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/>
              <a:t>W</a:t>
            </a:r>
            <a:r>
              <a:rPr lang="en-US" altLang="zh-TW" dirty="0" smtClean="0"/>
              <a:t> : Vertical </a:t>
            </a:r>
            <a:r>
              <a:rPr lang="en-US" altLang="zh-TW" dirty="0"/>
              <a:t>velocity of a </a:t>
            </a:r>
            <a:r>
              <a:rPr lang="en-US" altLang="zh-TW" dirty="0" smtClean="0"/>
              <a:t>water species </a:t>
            </a:r>
            <a:r>
              <a:rPr lang="en-US" altLang="zh-TW" dirty="0"/>
              <a:t>that includes its terminal velocity</a:t>
            </a: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232520" y="5533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 smtClean="0"/>
              <a:t>  : The source from microphysical </a:t>
            </a:r>
            <a:r>
              <a:rPr lang="en-US" altLang="zh-TW" dirty="0"/>
              <a:t>processes</a:t>
            </a:r>
            <a:endParaRPr lang="zh-TW" alt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1" t="31386"/>
          <a:stretch/>
        </p:blipFill>
        <p:spPr bwMode="auto">
          <a:xfrm>
            <a:off x="856963" y="5506512"/>
            <a:ext cx="478560" cy="42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8100392" y="2136408"/>
            <a:ext cx="621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(A1)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662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>Outline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5289451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/>
              <a:t>Key-words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 smtClean="0"/>
              <a:t>       a. AMMA</a:t>
            </a:r>
          </a:p>
          <a:p>
            <a:pPr marL="0" indent="0"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     b. TWP-ICE</a:t>
            </a:r>
          </a:p>
          <a:p>
            <a:r>
              <a:rPr lang="en-US" altLang="zh-TW" dirty="0" smtClean="0"/>
              <a:t>Setup </a:t>
            </a:r>
            <a:r>
              <a:rPr lang="en-US" altLang="zh-TW" dirty="0"/>
              <a:t>for </a:t>
            </a:r>
            <a:r>
              <a:rPr lang="en-US" altLang="zh-TW" dirty="0" smtClean="0"/>
              <a:t>the AMMA and TWP-ICE simulations</a:t>
            </a:r>
          </a:p>
          <a:p>
            <a:r>
              <a:rPr lang="en-US" altLang="zh-TW" dirty="0"/>
              <a:t>Water budget analysis</a:t>
            </a:r>
          </a:p>
          <a:p>
            <a:r>
              <a:rPr lang="en-US" altLang="zh-TW" dirty="0" smtClean="0"/>
              <a:t>Discussion</a:t>
            </a:r>
          </a:p>
          <a:p>
            <a:pPr marL="0" indent="0">
              <a:buNone/>
            </a:pPr>
            <a:r>
              <a:rPr lang="en-US" altLang="zh-TW" dirty="0"/>
              <a:t>     </a:t>
            </a:r>
            <a:r>
              <a:rPr lang="en-US" altLang="zh-TW" dirty="0" smtClean="0"/>
              <a:t> </a:t>
            </a:r>
            <a:r>
              <a:rPr lang="en-US" altLang="zh-TW" sz="2400" dirty="0" smtClean="0"/>
              <a:t>a. Vertical </a:t>
            </a:r>
            <a:r>
              <a:rPr lang="en-US" altLang="zh-TW" sz="2400" dirty="0"/>
              <a:t>wind </a:t>
            </a:r>
            <a:r>
              <a:rPr lang="en-US" altLang="zh-TW" sz="2400" dirty="0" smtClean="0"/>
              <a:t>shear</a:t>
            </a:r>
          </a:p>
          <a:p>
            <a:pPr marL="0" indent="0">
              <a:buNone/>
            </a:pPr>
            <a:r>
              <a:rPr lang="en-US" altLang="zh-TW" sz="2400" dirty="0"/>
              <a:t>       </a:t>
            </a:r>
            <a:r>
              <a:rPr lang="en-US" altLang="zh-TW" sz="2400" dirty="0" smtClean="0"/>
              <a:t> b. Ice </a:t>
            </a:r>
            <a:r>
              <a:rPr lang="en-US" altLang="zh-TW" sz="2400" dirty="0"/>
              <a:t>crystal </a:t>
            </a:r>
            <a:r>
              <a:rPr lang="en-US" altLang="zh-TW" sz="2400" dirty="0" smtClean="0"/>
              <a:t>concentration</a:t>
            </a:r>
          </a:p>
          <a:p>
            <a:r>
              <a:rPr lang="en-US" altLang="zh-TW" dirty="0" smtClean="0"/>
              <a:t>Conclusions</a:t>
            </a:r>
          </a:p>
          <a:p>
            <a:r>
              <a:rPr lang="en-US" altLang="zh-TW" dirty="0" smtClean="0"/>
              <a:t>References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2468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Computing Water Budget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980729"/>
            <a:ext cx="9036496" cy="360039"/>
          </a:xfrm>
        </p:spPr>
        <p:txBody>
          <a:bodyPr>
            <a:normAutofit lnSpcReduction="10000"/>
          </a:bodyPr>
          <a:lstStyle/>
          <a:p>
            <a:r>
              <a:rPr lang="en-US" altLang="zh-TW" sz="1800" dirty="0"/>
              <a:t>Integrating (A1) over a given volume </a:t>
            </a:r>
            <a:r>
              <a:rPr lang="en-US" altLang="zh-TW" sz="1800" dirty="0" smtClean="0"/>
              <a:t> </a:t>
            </a:r>
            <a:r>
              <a:rPr lang="en-US" altLang="zh-TW" sz="1800" dirty="0"/>
              <a:t>and a period yields the equation for the </a:t>
            </a:r>
            <a:r>
              <a:rPr lang="en-US" altLang="zh-TW" sz="1800" dirty="0" smtClean="0"/>
              <a:t>water budget</a:t>
            </a:r>
            <a:r>
              <a:rPr lang="en-US" altLang="zh-TW" sz="1800" dirty="0"/>
              <a:t>.</a:t>
            </a:r>
            <a:endParaRPr lang="zh-TW" alt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 t="28000" r="29259" b="56148"/>
          <a:stretch/>
        </p:blipFill>
        <p:spPr bwMode="auto">
          <a:xfrm>
            <a:off x="438150" y="1484784"/>
            <a:ext cx="82677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931592" y="2348880"/>
            <a:ext cx="621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(A2)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2828836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/>
              <a:t>The first </a:t>
            </a:r>
            <a:r>
              <a:rPr lang="en-US" altLang="zh-TW" dirty="0" smtClean="0"/>
              <a:t>term on </a:t>
            </a:r>
            <a:r>
              <a:rPr lang="en-US" altLang="zh-TW" dirty="0"/>
              <a:t>the left-hand side of (A2) is negligible for </a:t>
            </a:r>
            <a:r>
              <a:rPr lang="en-US" altLang="zh-TW" dirty="0" smtClean="0"/>
              <a:t>long-term integration.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21121" y="3198168"/>
            <a:ext cx="8442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 smtClean="0"/>
              <a:t>Dividing </a:t>
            </a:r>
            <a:r>
              <a:rPr lang="en-US" altLang="zh-TW" dirty="0"/>
              <a:t>(A2) </a:t>
            </a:r>
            <a:r>
              <a:rPr lang="en-US" altLang="zh-TW" dirty="0" smtClean="0"/>
              <a:t>by TR gives </a:t>
            </a:r>
            <a:r>
              <a:rPr lang="en-US" altLang="zh-TW" dirty="0"/>
              <a:t>the normalized equation for the </a:t>
            </a:r>
            <a:r>
              <a:rPr lang="en-US" altLang="zh-TW" dirty="0" smtClean="0"/>
              <a:t>water budget.</a:t>
            </a:r>
            <a:endParaRPr lang="zh-TW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0" t="67926" r="33518" b="23574"/>
          <a:stretch/>
        </p:blipFill>
        <p:spPr bwMode="auto">
          <a:xfrm>
            <a:off x="438150" y="3627839"/>
            <a:ext cx="6674396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7149132" y="4689164"/>
            <a:ext cx="621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(A4)</a:t>
            </a:r>
            <a:endParaRPr lang="zh-TW" alt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79512" y="4600550"/>
            <a:ext cx="66754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438150" y="3627839"/>
            <a:ext cx="6078066" cy="72866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438150" y="4534702"/>
            <a:ext cx="3197746" cy="72866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800004" y="4530708"/>
            <a:ext cx="3054945" cy="7286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72000" y="5254027"/>
            <a:ext cx="2540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water source 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from </a:t>
            </a:r>
          </a:p>
          <a:p>
            <a:pPr algn="ctr"/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microphysical processes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516216" y="3654817"/>
            <a:ext cx="27941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3">
                    <a:lumMod val="75000"/>
                  </a:schemeClr>
                </a:solidFill>
              </a:rPr>
              <a:t>Vertical </a:t>
            </a:r>
            <a:r>
              <a:rPr lang="en-US" altLang="zh-TW" b="1" dirty="0">
                <a:solidFill>
                  <a:schemeClr val="accent3">
                    <a:lumMod val="75000"/>
                  </a:schemeClr>
                </a:solidFill>
              </a:rPr>
              <a:t>transport </a:t>
            </a:r>
            <a:r>
              <a:rPr lang="en-US" altLang="zh-TW" dirty="0">
                <a:solidFill>
                  <a:schemeClr val="accent3">
                    <a:lumMod val="75000"/>
                  </a:schemeClr>
                </a:solidFill>
              </a:rPr>
              <a:t>of </a:t>
            </a:r>
            <a:r>
              <a:rPr lang="en-US" altLang="zh-TW" dirty="0" smtClean="0">
                <a:solidFill>
                  <a:schemeClr val="accent3">
                    <a:lumMod val="75000"/>
                  </a:schemeClr>
                </a:solidFill>
              </a:rPr>
              <a:t>water </a:t>
            </a:r>
          </a:p>
          <a:p>
            <a:pPr algn="ctr"/>
            <a:r>
              <a:rPr lang="en-US" altLang="zh-TW" dirty="0" smtClean="0">
                <a:solidFill>
                  <a:schemeClr val="accent3">
                    <a:lumMod val="75000"/>
                  </a:schemeClr>
                </a:solidFill>
              </a:rPr>
              <a:t>at the top </a:t>
            </a:r>
            <a:r>
              <a:rPr lang="en-US" altLang="zh-TW" dirty="0">
                <a:solidFill>
                  <a:schemeClr val="accent3">
                    <a:lumMod val="75000"/>
                  </a:schemeClr>
                </a:solidFill>
              </a:rPr>
              <a:t>and bottom </a:t>
            </a:r>
            <a:endParaRPr lang="en-US" altLang="zh-TW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altLang="zh-TW" dirty="0" smtClean="0">
                <a:solidFill>
                  <a:schemeClr val="accent3">
                    <a:lumMod val="75000"/>
                  </a:schemeClr>
                </a:solidFill>
              </a:rPr>
              <a:t>of </a:t>
            </a:r>
            <a:r>
              <a:rPr lang="en-US" altLang="zh-TW" dirty="0">
                <a:solidFill>
                  <a:schemeClr val="accent3">
                    <a:lumMod val="75000"/>
                  </a:schemeClr>
                </a:solidFill>
              </a:rPr>
              <a:t>a given </a:t>
            </a:r>
            <a:r>
              <a:rPr lang="en-US" altLang="zh-TW" dirty="0" smtClean="0">
                <a:solidFill>
                  <a:schemeClr val="accent3">
                    <a:lumMod val="75000"/>
                  </a:schemeClr>
                </a:solidFill>
              </a:rPr>
              <a:t>volume</a:t>
            </a:r>
            <a:r>
              <a:rPr lang="en-US" altLang="zh-TW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zh-TW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86741" y="5308017"/>
            <a:ext cx="3023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</a:rPr>
              <a:t>orizontal 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</a:rPr>
              <a:t>transport </a:t>
            </a: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of </a:t>
            </a:r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</a:rPr>
              <a:t>water</a:t>
            </a:r>
          </a:p>
          <a:p>
            <a:pPr algn="ctr"/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from the given </a:t>
            </a:r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</a:rPr>
              <a:t>volume.</a:t>
            </a:r>
            <a:endParaRPr lang="zh-TW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2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altLang="zh-TW" b="1" dirty="0"/>
              <a:t>Computing Water Budget</a:t>
            </a:r>
            <a:endParaRPr lang="zh-TW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158205" y="1268760"/>
            <a:ext cx="8827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/>
              <a:t>The total precipitation amount that reaches </a:t>
            </a:r>
            <a:r>
              <a:rPr lang="en-US" altLang="zh-TW" dirty="0" smtClean="0"/>
              <a:t>the ground R is </a:t>
            </a:r>
            <a:r>
              <a:rPr lang="en-US" altLang="zh-TW" dirty="0"/>
              <a:t>expressed as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34623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789401" y="2055222"/>
            <a:ext cx="621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(A3)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736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TRMM</a:t>
            </a:r>
            <a:r>
              <a:rPr lang="en-US" altLang="zh-TW" dirty="0"/>
              <a:t>-</a:t>
            </a:r>
            <a:r>
              <a:rPr lang="en-US" altLang="zh-TW" sz="3600" dirty="0"/>
              <a:t>Precipitation Radar</a:t>
            </a:r>
            <a:endParaRPr lang="zh-TW" altLang="en-US" sz="3600" dirty="0"/>
          </a:p>
        </p:txBody>
      </p:sp>
      <p:sp>
        <p:nvSpPr>
          <p:cNvPr id="4" name="矩形 3"/>
          <p:cNvSpPr/>
          <p:nvPr/>
        </p:nvSpPr>
        <p:spPr>
          <a:xfrm>
            <a:off x="395536" y="980728"/>
            <a:ext cx="511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/>
              <a:t>The Precipitation Radar was the first </a:t>
            </a:r>
            <a:r>
              <a:rPr lang="en-US" altLang="zh-TW" dirty="0" smtClean="0"/>
              <a:t>space borne </a:t>
            </a:r>
            <a:r>
              <a:rPr lang="en-US" altLang="zh-TW" dirty="0"/>
              <a:t>instrument designed to </a:t>
            </a:r>
            <a:r>
              <a:rPr lang="en-US" altLang="zh-TW" b="1" dirty="0">
                <a:solidFill>
                  <a:schemeClr val="accent1"/>
                </a:solidFill>
              </a:rPr>
              <a:t>provide three-dimensional maps of storm structure</a:t>
            </a:r>
            <a:r>
              <a:rPr lang="en-US" altLang="zh-TW" dirty="0"/>
              <a:t>. </a:t>
            </a:r>
            <a:endParaRPr lang="en-US" altLang="zh-TW" dirty="0" smtClean="0"/>
          </a:p>
        </p:txBody>
      </p:sp>
      <p:sp>
        <p:nvSpPr>
          <p:cNvPr id="5" name="矩形 4"/>
          <p:cNvSpPr/>
          <p:nvPr/>
        </p:nvSpPr>
        <p:spPr>
          <a:xfrm>
            <a:off x="395536" y="2136338"/>
            <a:ext cx="52508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/>
              <a:t>These measurements yield invaluable information on </a:t>
            </a:r>
            <a:r>
              <a:rPr lang="en-US" altLang="zh-TW" b="1" dirty="0">
                <a:solidFill>
                  <a:schemeClr val="accent1"/>
                </a:solidFill>
              </a:rPr>
              <a:t>the intensity and distribution of the rain</a:t>
            </a:r>
            <a:r>
              <a:rPr lang="en-US" altLang="zh-TW" dirty="0"/>
              <a:t>, on the </a:t>
            </a:r>
            <a:r>
              <a:rPr lang="en-US" altLang="zh-TW" b="1" dirty="0">
                <a:solidFill>
                  <a:schemeClr val="accent1"/>
                </a:solidFill>
              </a:rPr>
              <a:t>rain type</a:t>
            </a:r>
            <a:r>
              <a:rPr lang="en-US" altLang="zh-TW" dirty="0"/>
              <a:t>, on </a:t>
            </a:r>
            <a:r>
              <a:rPr lang="en-US" altLang="zh-TW" b="1" dirty="0">
                <a:solidFill>
                  <a:schemeClr val="accent1"/>
                </a:solidFill>
              </a:rPr>
              <a:t>the storm depth </a:t>
            </a:r>
            <a:r>
              <a:rPr lang="en-US" altLang="zh-TW" dirty="0"/>
              <a:t>and on </a:t>
            </a:r>
            <a:r>
              <a:rPr lang="en-US" altLang="zh-TW" b="1" dirty="0">
                <a:solidFill>
                  <a:schemeClr val="accent1"/>
                </a:solidFill>
              </a:rPr>
              <a:t>the height at which the snow melts into rain</a:t>
            </a:r>
            <a:r>
              <a:rPr lang="en-US" altLang="zh-TW" dirty="0"/>
              <a:t>. </a:t>
            </a:r>
            <a:endParaRPr lang="en-US" altLang="zh-TW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zh-TW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dirty="0" smtClean="0"/>
              <a:t>One </a:t>
            </a:r>
            <a:r>
              <a:rPr lang="en-US" altLang="zh-TW" dirty="0"/>
              <a:t>of its most important features is its ability to provide </a:t>
            </a:r>
            <a:r>
              <a:rPr lang="en-US" altLang="zh-TW" b="1" dirty="0">
                <a:solidFill>
                  <a:schemeClr val="accent1"/>
                </a:solidFill>
              </a:rPr>
              <a:t>vertical profiles of the rain and snow</a:t>
            </a:r>
            <a:r>
              <a:rPr lang="en-US" altLang="zh-TW" dirty="0"/>
              <a:t> from the surface up to a height of about 12 miles (20 kilometers). 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4213987" y="6065095"/>
            <a:ext cx="491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trmm.gsfc.nasa.gov/overview_dir/pr.html</a:t>
            </a:r>
          </a:p>
        </p:txBody>
      </p:sp>
      <p:sp>
        <p:nvSpPr>
          <p:cNvPr id="7" name="矩形 6"/>
          <p:cNvSpPr/>
          <p:nvPr/>
        </p:nvSpPr>
        <p:spPr>
          <a:xfrm>
            <a:off x="3506958" y="6427373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http://science-edu.larc.nasa.gov/SCOOL/pdf/TRMM.pdf</a:t>
            </a:r>
            <a:endParaRPr lang="zh-TW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2" t="29243" r="30053" b="27261"/>
          <a:stretch/>
        </p:blipFill>
        <p:spPr bwMode="auto">
          <a:xfrm>
            <a:off x="302801" y="4587783"/>
            <a:ext cx="3573212" cy="183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0" t="14910" r="20425" b="29674"/>
          <a:stretch/>
        </p:blipFill>
        <p:spPr bwMode="auto">
          <a:xfrm>
            <a:off x="5659469" y="1063795"/>
            <a:ext cx="3258231" cy="475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77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/>
              <a:t>TRMM / </a:t>
            </a:r>
            <a:r>
              <a:rPr lang="en-US" altLang="zh-TW" b="1" dirty="0" err="1" smtClean="0"/>
              <a:t>CloudSat</a:t>
            </a:r>
            <a:endParaRPr lang="zh-TW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539552" y="1582341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/>
              <a:t>TRMM (Simpson et al. </a:t>
            </a:r>
            <a:r>
              <a:rPr lang="en-US" altLang="zh-TW" dirty="0" smtClean="0"/>
              <a:t>1996) has </a:t>
            </a:r>
            <a:r>
              <a:rPr lang="en-US" altLang="zh-TW" dirty="0"/>
              <a:t>quantified how much precipitation falls in </a:t>
            </a:r>
            <a:r>
              <a:rPr lang="en-US" altLang="zh-TW" dirty="0" smtClean="0"/>
              <a:t>the tropical </a:t>
            </a:r>
            <a:r>
              <a:rPr lang="en-US" altLang="zh-TW" dirty="0"/>
              <a:t>atmosphere. </a:t>
            </a:r>
            <a:r>
              <a:rPr lang="en-US" altLang="zh-TW" b="1" dirty="0">
                <a:solidFill>
                  <a:schemeClr val="tx2"/>
                </a:solidFill>
              </a:rPr>
              <a:t>We cannot estimate within </a:t>
            </a:r>
            <a:r>
              <a:rPr lang="en-US" altLang="zh-TW" b="1" dirty="0" smtClean="0">
                <a:solidFill>
                  <a:schemeClr val="tx2"/>
                </a:solidFill>
              </a:rPr>
              <a:t>a factor </a:t>
            </a:r>
            <a:r>
              <a:rPr lang="en-US" altLang="zh-TW" b="1" dirty="0">
                <a:solidFill>
                  <a:schemeClr val="tx2"/>
                </a:solidFill>
              </a:rPr>
              <a:t>of 2 the mass of water and ice in these </a:t>
            </a:r>
            <a:r>
              <a:rPr lang="en-US" altLang="zh-TW" b="1" dirty="0" smtClean="0">
                <a:solidFill>
                  <a:schemeClr val="tx2"/>
                </a:solidFill>
              </a:rPr>
              <a:t>clouds (e.g</a:t>
            </a:r>
            <a:r>
              <a:rPr lang="en-US" altLang="zh-TW" b="1" dirty="0">
                <a:solidFill>
                  <a:schemeClr val="tx2"/>
                </a:solidFill>
              </a:rPr>
              <a:t>., Stephens et al. 1998) let alone how much of </a:t>
            </a:r>
            <a:r>
              <a:rPr lang="en-US" altLang="zh-TW" b="1" dirty="0" smtClean="0">
                <a:solidFill>
                  <a:schemeClr val="tx2"/>
                </a:solidFill>
              </a:rPr>
              <a:t>this water </a:t>
            </a:r>
            <a:r>
              <a:rPr lang="en-US" altLang="zh-TW" b="1" dirty="0">
                <a:solidFill>
                  <a:schemeClr val="tx2"/>
                </a:solidFill>
              </a:rPr>
              <a:t>and ice is converted to precipitation.</a:t>
            </a:r>
            <a:r>
              <a:rPr lang="en-US" altLang="zh-TW" dirty="0"/>
              <a:t> We also </a:t>
            </a:r>
            <a:r>
              <a:rPr lang="en-US" altLang="zh-TW" dirty="0" smtClean="0"/>
              <a:t>cannot </a:t>
            </a:r>
            <a:r>
              <a:rPr lang="en-US" altLang="zh-TW" dirty="0"/>
              <a:t>say with any certainty </a:t>
            </a:r>
            <a:r>
              <a:rPr lang="en-US" altLang="zh-TW" dirty="0" smtClean="0"/>
              <a:t>what fraction </a:t>
            </a:r>
            <a:r>
              <a:rPr lang="en-US" altLang="zh-TW" dirty="0"/>
              <a:t>of global </a:t>
            </a:r>
            <a:r>
              <a:rPr lang="en-US" altLang="zh-TW" dirty="0" smtClean="0"/>
              <a:t>cloudiness </a:t>
            </a:r>
            <a:r>
              <a:rPr lang="en-US" altLang="zh-TW" dirty="0"/>
              <a:t>produce precipitation that falls to the ground.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39552" y="342900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/>
              <a:t>A new satellite-based cloud experiment, </a:t>
            </a:r>
            <a:r>
              <a:rPr lang="en-US" altLang="zh-TW" dirty="0" smtClean="0"/>
              <a:t>hereafter the </a:t>
            </a:r>
            <a:r>
              <a:rPr lang="en-US" altLang="zh-TW" dirty="0" err="1"/>
              <a:t>CloudSat</a:t>
            </a:r>
            <a:r>
              <a:rPr lang="en-US" altLang="zh-TW" dirty="0"/>
              <a:t> mission, aims to provide </a:t>
            </a:r>
            <a:r>
              <a:rPr lang="en-US" altLang="zh-TW" dirty="0" smtClean="0"/>
              <a:t>observations necessary </a:t>
            </a:r>
            <a:r>
              <a:rPr lang="en-US" altLang="zh-TW" dirty="0"/>
              <a:t>to advance our understanding of these </a:t>
            </a:r>
            <a:r>
              <a:rPr lang="en-US" altLang="zh-TW" dirty="0" smtClean="0"/>
              <a:t>issues</a:t>
            </a:r>
            <a:r>
              <a:rPr lang="en-US" altLang="zh-TW" dirty="0"/>
              <a:t>.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7308304" y="6368760"/>
            <a:ext cx="1534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Stephens, G. L</a:t>
            </a:r>
            <a:endParaRPr lang="zh-TW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4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en-US" altLang="zh-TW" b="1" dirty="0" err="1" smtClean="0"/>
              <a:t>CloudSat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0706" y="980728"/>
            <a:ext cx="4295731" cy="5102027"/>
          </a:xfrm>
        </p:spPr>
        <p:txBody>
          <a:bodyPr>
            <a:normAutofit/>
          </a:bodyPr>
          <a:lstStyle/>
          <a:p>
            <a:r>
              <a:rPr lang="en-US" altLang="zh-TW" sz="2000" dirty="0"/>
              <a:t>A new satellite-based cloud </a:t>
            </a:r>
            <a:r>
              <a:rPr lang="en-US" altLang="zh-TW" sz="2000" dirty="0" smtClean="0"/>
              <a:t>experiment.</a:t>
            </a:r>
          </a:p>
          <a:p>
            <a:r>
              <a:rPr lang="en-US" altLang="zh-TW" sz="2000" dirty="0"/>
              <a:t>The </a:t>
            </a:r>
            <a:r>
              <a:rPr lang="en-US" altLang="zh-TW" sz="2000" dirty="0" err="1"/>
              <a:t>CloudSat</a:t>
            </a:r>
            <a:r>
              <a:rPr lang="en-US" altLang="zh-TW" sz="2000" dirty="0"/>
              <a:t> satellite flies as </a:t>
            </a:r>
            <a:r>
              <a:rPr lang="en-US" altLang="zh-TW" sz="2000" dirty="0" smtClean="0"/>
              <a:t>part</a:t>
            </a:r>
          </a:p>
          <a:p>
            <a:pPr marL="0" indent="0">
              <a:buNone/>
            </a:pPr>
            <a:r>
              <a:rPr lang="en-US" altLang="zh-TW" sz="2000" dirty="0"/>
              <a:t> </a:t>
            </a:r>
            <a:r>
              <a:rPr lang="en-US" altLang="zh-TW" sz="2000" dirty="0" smtClean="0"/>
              <a:t>      of </a:t>
            </a:r>
            <a:r>
              <a:rPr lang="en-US" altLang="zh-TW" sz="2000" dirty="0"/>
              <a:t>a constellation of satellites. </a:t>
            </a:r>
            <a:r>
              <a:rPr lang="en-US" altLang="zh-TW" sz="2000" dirty="0" smtClean="0"/>
              <a:t>   </a:t>
            </a:r>
            <a:r>
              <a:rPr lang="en-US" altLang="zh-TW" sz="2000" dirty="0"/>
              <a:t> </a:t>
            </a:r>
            <a:r>
              <a:rPr lang="en-US" altLang="zh-TW" sz="2000" dirty="0" smtClean="0"/>
              <a:t>   </a:t>
            </a:r>
          </a:p>
          <a:p>
            <a:pPr marL="0" indent="0">
              <a:buNone/>
            </a:pPr>
            <a:r>
              <a:rPr lang="en-US" altLang="zh-TW" sz="2000" dirty="0"/>
              <a:t> </a:t>
            </a:r>
            <a:r>
              <a:rPr lang="en-US" altLang="zh-TW" sz="2000" dirty="0" smtClean="0"/>
              <a:t>      This constellation </a:t>
            </a:r>
            <a:r>
              <a:rPr lang="en-US" altLang="zh-TW" sz="2000" dirty="0"/>
              <a:t>is referred to </a:t>
            </a:r>
            <a:endParaRPr lang="en-US" altLang="zh-TW" sz="2000" dirty="0" smtClean="0"/>
          </a:p>
          <a:p>
            <a:pPr marL="0" indent="0">
              <a:buNone/>
            </a:pPr>
            <a:r>
              <a:rPr lang="en-US" altLang="zh-TW" sz="2000" dirty="0"/>
              <a:t> </a:t>
            </a:r>
            <a:r>
              <a:rPr lang="en-US" altLang="zh-TW" sz="2000" dirty="0" smtClean="0"/>
              <a:t>      as </a:t>
            </a:r>
            <a:r>
              <a:rPr lang="en-US" altLang="zh-TW" sz="2000" dirty="0"/>
              <a:t>the </a:t>
            </a:r>
            <a:r>
              <a:rPr lang="en-US" altLang="zh-TW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A-Train</a:t>
            </a:r>
            <a:r>
              <a:rPr lang="en-US" altLang="zh-TW" sz="2000" dirty="0" smtClean="0"/>
              <a:t>.</a:t>
            </a:r>
          </a:p>
          <a:p>
            <a:r>
              <a:rPr lang="en-US" altLang="zh-TW" sz="2000" dirty="0" err="1"/>
              <a:t>CloudSat</a:t>
            </a:r>
            <a:r>
              <a:rPr lang="en-US" altLang="zh-TW" sz="2000" dirty="0"/>
              <a:t> will </a:t>
            </a:r>
            <a:r>
              <a:rPr lang="en-US" altLang="zh-TW" sz="2000" dirty="0" smtClean="0"/>
              <a:t>fly the </a:t>
            </a:r>
            <a:r>
              <a:rPr lang="en-US" altLang="zh-TW" sz="2000" dirty="0"/>
              <a:t>first </a:t>
            </a:r>
            <a:r>
              <a:rPr lang="en-US" altLang="zh-TW" sz="2000" dirty="0" err="1"/>
              <a:t>spaceborne</a:t>
            </a:r>
            <a:r>
              <a:rPr lang="en-US" altLang="zh-TW" sz="2000" dirty="0"/>
              <a:t> </a:t>
            </a:r>
            <a:r>
              <a:rPr lang="en-US" altLang="zh-TW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millimeter wavelength </a:t>
            </a:r>
            <a:r>
              <a:rPr lang="en-US" altLang="zh-TW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radar</a:t>
            </a:r>
            <a:r>
              <a:rPr lang="en-US" altLang="zh-TW" sz="2000" dirty="0" smtClean="0"/>
              <a:t>.</a:t>
            </a:r>
            <a:endParaRPr lang="en-US" altLang="zh-TW" sz="2000" dirty="0"/>
          </a:p>
          <a:p>
            <a:r>
              <a:rPr lang="en-US" altLang="zh-TW" sz="2000" dirty="0" smtClean="0"/>
              <a:t>The </a:t>
            </a:r>
            <a:r>
              <a:rPr lang="en-US" altLang="zh-TW" sz="2000" dirty="0" err="1"/>
              <a:t>CloudSat</a:t>
            </a:r>
            <a:r>
              <a:rPr lang="en-US" altLang="zh-TW" sz="2000" dirty="0"/>
              <a:t> mission was selected under </a:t>
            </a:r>
            <a:r>
              <a:rPr lang="en-US" altLang="zh-TW" sz="2000" dirty="0" smtClean="0"/>
              <a:t>NASA ESSP </a:t>
            </a:r>
            <a:r>
              <a:rPr lang="en-US" altLang="zh-TW" sz="2000" dirty="0"/>
              <a:t>Program </a:t>
            </a:r>
            <a:r>
              <a:rPr lang="en-US" altLang="zh-TW" sz="2000" dirty="0" smtClean="0"/>
              <a:t>with </a:t>
            </a:r>
            <a:r>
              <a:rPr lang="en-US" altLang="zh-TW" sz="2000" dirty="0"/>
              <a:t>a scheduled launch for </a:t>
            </a:r>
            <a:r>
              <a:rPr lang="en-US" altLang="zh-TW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2004</a:t>
            </a:r>
            <a:r>
              <a:rPr lang="en-US" altLang="zh-TW" sz="2000" dirty="0" smtClean="0"/>
              <a:t>.</a:t>
            </a:r>
          </a:p>
          <a:p>
            <a:endParaRPr lang="zh-TW" alt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792" r="13634" b="10805"/>
          <a:stretch/>
        </p:blipFill>
        <p:spPr bwMode="auto">
          <a:xfrm>
            <a:off x="4391069" y="980728"/>
            <a:ext cx="4724723" cy="544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543792" y="62390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/>
              <a:t>The concept of the A-Train constellation and its</a:t>
            </a:r>
          </a:p>
          <a:p>
            <a:r>
              <a:rPr lang="en-US" altLang="zh-TW" dirty="0"/>
              <a:t>members.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51520" y="6377523"/>
            <a:ext cx="1534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Stephens, G. L</a:t>
            </a:r>
            <a:endParaRPr lang="zh-TW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6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856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>Goddard CRM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r>
              <a:rPr lang="en-US" altLang="zh-TW" sz="2000" b="1" dirty="0">
                <a:solidFill>
                  <a:schemeClr val="tx2"/>
                </a:solidFill>
              </a:rPr>
              <a:t>Cloud resolving (or cumulus 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ensemble) models </a:t>
            </a:r>
            <a:r>
              <a:rPr lang="en-US" altLang="zh-TW" sz="2000" b="1" dirty="0">
                <a:solidFill>
                  <a:schemeClr val="tx2"/>
                </a:solidFill>
              </a:rPr>
              <a:t>(CRMs) </a:t>
            </a:r>
            <a:r>
              <a:rPr lang="en-US" altLang="zh-TW" sz="2000" dirty="0"/>
              <a:t>are one of the most </a:t>
            </a:r>
            <a:r>
              <a:rPr lang="en-US" altLang="zh-TW" sz="2000" dirty="0" smtClean="0"/>
              <a:t>important tools </a:t>
            </a:r>
            <a:r>
              <a:rPr lang="en-US" altLang="zh-TW" sz="2000" dirty="0"/>
              <a:t>used to establish quantitative relationships between </a:t>
            </a:r>
            <a:r>
              <a:rPr lang="en-US" altLang="zh-TW" sz="2000" dirty="0" err="1"/>
              <a:t>diabatic</a:t>
            </a:r>
            <a:r>
              <a:rPr lang="en-US" altLang="zh-TW" sz="2000" dirty="0"/>
              <a:t> heating and rainfall. </a:t>
            </a:r>
            <a:endParaRPr lang="zh-TW" alt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395536" y="1700808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dirty="0" smtClean="0"/>
              <a:t>    </a:t>
            </a:r>
            <a:r>
              <a:rPr lang="en-US" altLang="zh-TW" sz="2000" dirty="0" smtClean="0"/>
              <a:t>The cloud microphysics includes a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parameterized 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Kessler-type</a:t>
            </a:r>
            <a:r>
              <a:rPr lang="zh-TW" altLang="en-US" sz="2000" b="1" dirty="0" smtClean="0">
                <a:solidFill>
                  <a:schemeClr val="tx2"/>
                </a:solidFill>
              </a:rPr>
              <a:t> 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two-</a:t>
            </a:r>
          </a:p>
          <a:p>
            <a:r>
              <a:rPr lang="en-US" altLang="zh-TW" sz="2000" b="1" dirty="0" smtClean="0">
                <a:solidFill>
                  <a:schemeClr val="tx2"/>
                </a:solidFill>
              </a:rPr>
              <a:t>      category liquid water scheme (cloud water and rain)</a:t>
            </a:r>
            <a:r>
              <a:rPr lang="en-US" altLang="zh-TW" sz="2000" dirty="0" smtClean="0"/>
              <a:t>, and a 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three-  </a:t>
            </a:r>
          </a:p>
          <a:p>
            <a:r>
              <a:rPr lang="en-US" altLang="zh-TW" sz="2000" b="1" dirty="0" smtClean="0">
                <a:solidFill>
                  <a:schemeClr val="tx2"/>
                </a:solidFill>
              </a:rPr>
              <a:t>     category ice phase</a:t>
            </a:r>
            <a:r>
              <a:rPr lang="zh-TW" altLang="en-US" sz="2000" b="1" dirty="0" smtClean="0">
                <a:solidFill>
                  <a:schemeClr val="tx2"/>
                </a:solidFill>
              </a:rPr>
              <a:t> 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scheme(cloud ice, snow and hail/</a:t>
            </a:r>
            <a:r>
              <a:rPr lang="en-US" altLang="zh-TW" sz="2000" b="1" dirty="0" err="1" smtClean="0">
                <a:solidFill>
                  <a:schemeClr val="tx2"/>
                </a:solidFill>
              </a:rPr>
              <a:t>graupel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)</a:t>
            </a:r>
            <a:endParaRPr lang="zh-TW" altLang="en-US" sz="2000" b="1" dirty="0">
              <a:solidFill>
                <a:schemeClr val="tx2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40152" y="5877272"/>
            <a:ext cx="3203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Rutledge and Hobbs(1984)</a:t>
            </a:r>
            <a:endParaRPr lang="zh-TW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1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/>
              <a:t>AMMA radar observation</a:t>
            </a:r>
            <a:endParaRPr lang="zh-TW" alt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2" t="23017" r="44924" b="17658"/>
          <a:stretch/>
        </p:blipFill>
        <p:spPr bwMode="auto">
          <a:xfrm>
            <a:off x="467544" y="1844824"/>
            <a:ext cx="4934857" cy="433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538327" y="1988840"/>
            <a:ext cx="3563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WACR reflectivity (</a:t>
            </a:r>
            <a:r>
              <a:rPr lang="en-US" altLang="zh-TW" dirty="0" err="1"/>
              <a:t>dBZ</a:t>
            </a:r>
            <a:r>
              <a:rPr lang="en-US" altLang="zh-TW" dirty="0"/>
              <a:t>) observed during the passage of an MCS over Niamey on 19 Jul 2006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633864" y="3068960"/>
            <a:ext cx="3510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Gray areas in each panel represent times during which WACR was partially attenuated by precipitation.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444208" y="558924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Powell et al.(2012)</a:t>
            </a:r>
            <a:endParaRPr lang="zh-TW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8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120680" cy="508918"/>
          </a:xfrm>
        </p:spPr>
        <p:txBody>
          <a:bodyPr>
            <a:noAutofit/>
          </a:bodyPr>
          <a:lstStyle/>
          <a:p>
            <a:r>
              <a:rPr lang="en-US" altLang="zh-TW" sz="4000" b="1" dirty="0" smtClean="0"/>
              <a:t>AMMA(Observational IWC )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799" cy="4525963"/>
          </a:xfrm>
        </p:spPr>
        <p:txBody>
          <a:bodyPr>
            <a:normAutofit/>
          </a:bodyPr>
          <a:lstStyle/>
          <a:p>
            <a:r>
              <a:rPr lang="en-US" altLang="zh-TW" sz="1800" dirty="0"/>
              <a:t>Derived vertical profiles of ice water content </a:t>
            </a:r>
            <a:r>
              <a:rPr lang="en-US" altLang="zh-TW" sz="1800" dirty="0" smtClean="0"/>
              <a:t>present </a:t>
            </a:r>
            <a:r>
              <a:rPr lang="en-US" altLang="zh-TW" sz="1800" dirty="0"/>
              <a:t>in columns that contain anvil clouds detected by </a:t>
            </a:r>
            <a:r>
              <a:rPr lang="en-US" altLang="zh-TW" sz="1800" dirty="0">
                <a:solidFill>
                  <a:srgbClr val="FF0000"/>
                </a:solidFill>
              </a:rPr>
              <a:t>WACR</a:t>
            </a:r>
            <a:r>
              <a:rPr lang="en-US" altLang="zh-TW" sz="1800" dirty="0"/>
              <a:t>(W-band </a:t>
            </a:r>
            <a:r>
              <a:rPr lang="en-US" altLang="zh-TW" sz="1800" dirty="0" smtClean="0"/>
              <a:t>Atmospheric Radiation Measurement cloud </a:t>
            </a:r>
            <a:r>
              <a:rPr lang="en-US" altLang="zh-TW" sz="1800" dirty="0"/>
              <a:t>radar ).</a:t>
            </a:r>
          </a:p>
          <a:p>
            <a:r>
              <a:rPr lang="en-US" altLang="zh-TW" sz="1800" dirty="0"/>
              <a:t>The solid lines represent the mean ice water content for </a:t>
            </a:r>
            <a:r>
              <a:rPr lang="en-US" altLang="zh-TW" sz="1800" dirty="0" smtClean="0"/>
              <a:t>thin (green</a:t>
            </a:r>
            <a:r>
              <a:rPr lang="en-US" altLang="zh-TW" sz="1800" dirty="0"/>
              <a:t>), medium (blue), and thick (red) anvils. </a:t>
            </a:r>
            <a:endParaRPr lang="en-US" altLang="zh-TW" sz="1800" dirty="0" smtClean="0"/>
          </a:p>
          <a:p>
            <a:r>
              <a:rPr lang="en-US" altLang="zh-TW" sz="1800" dirty="0" smtClean="0"/>
              <a:t>The </a:t>
            </a:r>
            <a:r>
              <a:rPr lang="en-US" altLang="zh-TW" sz="1800" dirty="0"/>
              <a:t>shaded </a:t>
            </a:r>
            <a:r>
              <a:rPr lang="en-US" altLang="zh-TW" sz="1800" dirty="0" smtClean="0"/>
              <a:t>area spans </a:t>
            </a:r>
            <a:r>
              <a:rPr lang="en-US" altLang="zh-TW" sz="1800" dirty="0"/>
              <a:t>the </a:t>
            </a:r>
            <a:r>
              <a:rPr lang="en-US" altLang="zh-TW" sz="1800" dirty="0" err="1"/>
              <a:t>rmse</a:t>
            </a:r>
            <a:r>
              <a:rPr lang="en-US" altLang="zh-TW" sz="1800" dirty="0"/>
              <a:t> of the cloud retrieval estimate of ice water </a:t>
            </a:r>
            <a:r>
              <a:rPr lang="en-US" altLang="zh-TW" sz="1800" dirty="0" smtClean="0"/>
              <a:t>content.</a:t>
            </a:r>
            <a:endParaRPr lang="zh-TW" altLang="en-US" sz="1800" dirty="0"/>
          </a:p>
        </p:txBody>
      </p:sp>
      <p:sp>
        <p:nvSpPr>
          <p:cNvPr id="4" name="矩形 3"/>
          <p:cNvSpPr/>
          <p:nvPr/>
        </p:nvSpPr>
        <p:spPr>
          <a:xfrm>
            <a:off x="-50304" y="6297425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bg1">
                    <a:lumMod val="50000"/>
                  </a:schemeClr>
                </a:solidFill>
              </a:rPr>
              <a:t>Powell, S. W., R. A. </a:t>
            </a:r>
            <a:r>
              <a:rPr lang="en-US" altLang="zh-TW" sz="1600" dirty="0" err="1">
                <a:solidFill>
                  <a:schemeClr val="bg1">
                    <a:lumMod val="50000"/>
                  </a:schemeClr>
                </a:solidFill>
              </a:rPr>
              <a:t>Houze</a:t>
            </a:r>
            <a:r>
              <a:rPr lang="en-US" altLang="zh-TW" sz="1600" dirty="0">
                <a:solidFill>
                  <a:schemeClr val="bg1">
                    <a:lumMod val="50000"/>
                  </a:schemeClr>
                </a:solidFill>
              </a:rPr>
              <a:t> Jr., A. Kumar, and S. A. </a:t>
            </a:r>
            <a:r>
              <a:rPr lang="en-US" altLang="zh-TW" sz="1600" dirty="0" smtClean="0">
                <a:solidFill>
                  <a:schemeClr val="bg1">
                    <a:lumMod val="50000"/>
                  </a:schemeClr>
                </a:solidFill>
              </a:rPr>
              <a:t>McFarlane,2012</a:t>
            </a:r>
            <a:r>
              <a:rPr lang="en-US" altLang="zh-TW" sz="1600" dirty="0">
                <a:solidFill>
                  <a:schemeClr val="bg1">
                    <a:lumMod val="50000"/>
                  </a:schemeClr>
                </a:solidFill>
              </a:rPr>
              <a:t>: Comparison of simulated and observed </a:t>
            </a:r>
            <a:r>
              <a:rPr lang="en-US" altLang="zh-TW" sz="1600" dirty="0" smtClean="0">
                <a:solidFill>
                  <a:schemeClr val="bg1">
                    <a:lumMod val="50000"/>
                  </a:schemeClr>
                </a:solidFill>
              </a:rPr>
              <a:t>continental tropical </a:t>
            </a:r>
            <a:r>
              <a:rPr lang="en-US" altLang="zh-TW" sz="1600" dirty="0">
                <a:solidFill>
                  <a:schemeClr val="bg1">
                    <a:lumMod val="50000"/>
                  </a:schemeClr>
                </a:solidFill>
              </a:rPr>
              <a:t>anvil clouds and their </a:t>
            </a:r>
            <a:r>
              <a:rPr lang="en-US" altLang="zh-TW" sz="1600" dirty="0" err="1">
                <a:solidFill>
                  <a:schemeClr val="bg1">
                    <a:lumMod val="50000"/>
                  </a:schemeClr>
                </a:solidFill>
              </a:rPr>
              <a:t>radiative</a:t>
            </a:r>
            <a:r>
              <a:rPr lang="en-US" altLang="zh-TW" sz="1600" dirty="0">
                <a:solidFill>
                  <a:schemeClr val="bg1">
                    <a:lumMod val="50000"/>
                  </a:schemeClr>
                </a:solidFill>
              </a:rPr>
              <a:t> heating </a:t>
            </a:r>
            <a:r>
              <a:rPr lang="en-US" altLang="zh-TW" sz="1600" dirty="0" smtClean="0">
                <a:solidFill>
                  <a:schemeClr val="bg1">
                    <a:lumMod val="50000"/>
                  </a:schemeClr>
                </a:solidFill>
              </a:rPr>
              <a:t>profiles. J</a:t>
            </a:r>
            <a:r>
              <a:rPr lang="en-US" altLang="zh-TW" sz="1600" dirty="0">
                <a:solidFill>
                  <a:schemeClr val="bg1">
                    <a:lumMod val="50000"/>
                  </a:schemeClr>
                </a:solidFill>
              </a:rPr>
              <a:t>. Atmos. Sci.,69,2662–2681.</a:t>
            </a:r>
            <a:endParaRPr lang="zh-TW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16493" r="45488" b="27546"/>
          <a:stretch/>
        </p:blipFill>
        <p:spPr bwMode="auto">
          <a:xfrm>
            <a:off x="176949" y="1556792"/>
            <a:ext cx="4256550" cy="348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06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2456"/>
            <a:ext cx="8229600" cy="850106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TWP-ICE(</a:t>
            </a:r>
            <a:r>
              <a:rPr lang="zh-TW" altLang="en-US" sz="2800" dirty="0" smtClean="0"/>
              <a:t>環境描述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87524" y="764704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The following section discusses radar data </a:t>
            </a:r>
            <a:r>
              <a:rPr lang="en-US" altLang="zh-TW" dirty="0" smtClean="0"/>
              <a:t>analyzed from </a:t>
            </a:r>
            <a:r>
              <a:rPr lang="en-US" altLang="zh-TW" dirty="0"/>
              <a:t>19 January to 11 February 2006. During TWP-ICE there were three </a:t>
            </a:r>
            <a:r>
              <a:rPr lang="en-US" altLang="zh-TW" dirty="0" smtClean="0"/>
              <a:t>distinct weather </a:t>
            </a:r>
            <a:r>
              <a:rPr lang="en-US" altLang="zh-TW" dirty="0"/>
              <a:t>regimes: 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87524" y="1772816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/>
              <a:t>19 </a:t>
            </a:r>
            <a:r>
              <a:rPr lang="en-US" altLang="zh-TW" dirty="0" smtClean="0"/>
              <a:t>January </a:t>
            </a:r>
            <a:r>
              <a:rPr lang="en-US" altLang="zh-TW" dirty="0"/>
              <a:t>through 25 January was classified as the active </a:t>
            </a:r>
            <a:r>
              <a:rPr lang="en-US" altLang="zh-TW" dirty="0" smtClean="0"/>
              <a:t>or “wet</a:t>
            </a:r>
            <a:r>
              <a:rPr lang="en-US" altLang="zh-TW" dirty="0"/>
              <a:t>” monsoon. This regime was </a:t>
            </a:r>
            <a:r>
              <a:rPr lang="en-US" altLang="zh-TW" dirty="0" smtClean="0"/>
              <a:t>characterized by westerly </a:t>
            </a:r>
            <a:r>
              <a:rPr lang="en-US" altLang="zh-TW" dirty="0"/>
              <a:t>monsoon flow and large </a:t>
            </a:r>
            <a:r>
              <a:rPr lang="en-US" altLang="zh-TW" dirty="0" err="1"/>
              <a:t>mesoscale</a:t>
            </a:r>
            <a:r>
              <a:rPr lang="en-US" altLang="zh-TW" dirty="0"/>
              <a:t> </a:t>
            </a:r>
            <a:r>
              <a:rPr lang="en-US" altLang="zh-TW" dirty="0" smtClean="0"/>
              <a:t>convective systems </a:t>
            </a:r>
            <a:r>
              <a:rPr lang="en-US" altLang="zh-TW" dirty="0"/>
              <a:t>(MCSs).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269640" y="2718114"/>
            <a:ext cx="8388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/>
              <a:t>From 26 January through 2 </a:t>
            </a:r>
            <a:r>
              <a:rPr lang="en-US" altLang="zh-TW" dirty="0" smtClean="0"/>
              <a:t>February was </a:t>
            </a:r>
            <a:r>
              <a:rPr lang="en-US" altLang="zh-TW" dirty="0"/>
              <a:t>classified as </a:t>
            </a:r>
            <a:r>
              <a:rPr lang="en-US" altLang="zh-TW" dirty="0" err="1"/>
              <a:t>the“dry”monsoon</a:t>
            </a:r>
            <a:r>
              <a:rPr lang="en-US" altLang="zh-TW" dirty="0"/>
              <a:t>. During this </a:t>
            </a:r>
            <a:r>
              <a:rPr lang="en-US" altLang="zh-TW" dirty="0" smtClean="0"/>
              <a:t>regime the </a:t>
            </a:r>
            <a:r>
              <a:rPr lang="en-US" altLang="zh-TW" dirty="0"/>
              <a:t>monsoon low was inland and deep, and </a:t>
            </a:r>
            <a:r>
              <a:rPr lang="en-US" altLang="zh-TW" dirty="0" smtClean="0"/>
              <a:t>although the </a:t>
            </a:r>
            <a:r>
              <a:rPr lang="en-US" altLang="zh-TW" dirty="0" err="1"/>
              <a:t>westerlies</a:t>
            </a:r>
            <a:r>
              <a:rPr lang="en-US" altLang="zh-TW" dirty="0"/>
              <a:t> were very strong during this time they were of drier origin contributing to less convection </a:t>
            </a:r>
            <a:r>
              <a:rPr lang="en-US" altLang="zh-TW" dirty="0" smtClean="0"/>
              <a:t>over Darwin</a:t>
            </a:r>
            <a:r>
              <a:rPr lang="en-US" altLang="zh-TW" dirty="0"/>
              <a:t>.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294296" y="3931267"/>
            <a:ext cx="82449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/>
              <a:t>From 3 February through 11 February </a:t>
            </a:r>
            <a:r>
              <a:rPr lang="en-US" altLang="zh-TW" dirty="0" smtClean="0"/>
              <a:t>was classified </a:t>
            </a:r>
            <a:r>
              <a:rPr lang="en-US" altLang="zh-TW" dirty="0"/>
              <a:t>as </a:t>
            </a:r>
            <a:r>
              <a:rPr lang="en-US" altLang="zh-TW" b="1" dirty="0" err="1"/>
              <a:t>the“break”period</a:t>
            </a:r>
            <a:r>
              <a:rPr lang="en-US" altLang="zh-TW" b="1" dirty="0"/>
              <a:t>.</a:t>
            </a:r>
            <a:r>
              <a:rPr lang="en-US" altLang="zh-TW" dirty="0"/>
              <a:t> During this time, </a:t>
            </a:r>
            <a:r>
              <a:rPr lang="en-US" altLang="zh-TW" dirty="0" smtClean="0"/>
              <a:t>the monsoonal </a:t>
            </a:r>
            <a:r>
              <a:rPr lang="en-US" altLang="zh-TW" dirty="0"/>
              <a:t>trough had moved out of the region and </a:t>
            </a:r>
            <a:r>
              <a:rPr lang="en-US" altLang="zh-TW" dirty="0" smtClean="0"/>
              <a:t>an inland </a:t>
            </a:r>
            <a:r>
              <a:rPr lang="en-US" altLang="zh-TW" dirty="0"/>
              <a:t>heat trough dominated northern Australia </a:t>
            </a:r>
            <a:r>
              <a:rPr lang="en-US" altLang="zh-TW" dirty="0" smtClean="0"/>
              <a:t>accompanied </a:t>
            </a:r>
            <a:r>
              <a:rPr lang="en-US" altLang="zh-TW" dirty="0"/>
              <a:t>with easterly winds. Storms formed </a:t>
            </a:r>
            <a:r>
              <a:rPr lang="en-US" altLang="zh-TW" dirty="0" smtClean="0"/>
              <a:t>along both </a:t>
            </a:r>
            <a:r>
              <a:rPr lang="en-US" altLang="zh-TW" dirty="0"/>
              <a:t>trough and </a:t>
            </a:r>
            <a:r>
              <a:rPr lang="en-US" altLang="zh-TW" dirty="0" err="1" smtClean="0"/>
              <a:t>seabreeze</a:t>
            </a:r>
            <a:r>
              <a:rPr lang="en-US" altLang="zh-TW" dirty="0" smtClean="0"/>
              <a:t> </a:t>
            </a:r>
            <a:r>
              <a:rPr lang="en-US" altLang="zh-TW" dirty="0"/>
              <a:t>boundaries and often </a:t>
            </a:r>
            <a:r>
              <a:rPr lang="en-US" altLang="zh-TW" dirty="0" smtClean="0"/>
              <a:t>came in </a:t>
            </a:r>
            <a:r>
              <a:rPr lang="en-US" altLang="zh-TW" dirty="0"/>
              <a:t>the form of squall lines. 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5148064" y="530120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>
                    <a:lumMod val="50000"/>
                  </a:schemeClr>
                </a:solidFill>
              </a:rPr>
              <a:t>Frederick </a:t>
            </a:r>
            <a:r>
              <a:rPr lang="en-US" altLang="zh-TW" b="1" dirty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altLang="zh-TW" b="1" dirty="0" smtClean="0">
                <a:solidFill>
                  <a:schemeClr val="bg1">
                    <a:lumMod val="50000"/>
                  </a:schemeClr>
                </a:solidFill>
              </a:rPr>
              <a:t>Schumacher(2008)</a:t>
            </a:r>
            <a:endParaRPr lang="zh-TW" alt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1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altLang="zh-TW" dirty="0" smtClean="0"/>
              <a:t>TWP-ICE(Observation)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63456" y="1627044"/>
            <a:ext cx="2890664" cy="4525963"/>
          </a:xfrm>
        </p:spPr>
        <p:txBody>
          <a:bodyPr>
            <a:normAutofit/>
          </a:bodyPr>
          <a:lstStyle/>
          <a:p>
            <a:r>
              <a:rPr lang="en-US" altLang="zh-TW" sz="1600" dirty="0"/>
              <a:t>C-POL horizontal cross sections on 10 Feb 2006 at (a) 0800 UTC at 2.5 km MSL, (b) 0800 UTC at </a:t>
            </a:r>
            <a:r>
              <a:rPr lang="en-US" altLang="zh-TW" sz="1600" dirty="0" smtClean="0"/>
              <a:t>10 km </a:t>
            </a:r>
            <a:r>
              <a:rPr lang="en-US" altLang="zh-TW" sz="1600" dirty="0"/>
              <a:t>MSL, (c) 1300 UTC at 2.5 km MSL, </a:t>
            </a:r>
            <a:r>
              <a:rPr lang="en-US" altLang="zh-TW" sz="1600" dirty="0" smtClean="0"/>
              <a:t> </a:t>
            </a:r>
            <a:r>
              <a:rPr lang="en-US" altLang="zh-TW" sz="1600" dirty="0"/>
              <a:t>(d) 1300 UTC at 10 km MSL. Range rings are every 20 km.</a:t>
            </a:r>
            <a:endParaRPr lang="zh-TW" altLang="en-U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5" t="17536" r="36852" b="15798"/>
          <a:stretch/>
        </p:blipFill>
        <p:spPr bwMode="auto">
          <a:xfrm>
            <a:off x="0" y="1124744"/>
            <a:ext cx="6063456" cy="553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872732" y="6309804"/>
            <a:ext cx="341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>
                    <a:lumMod val="50000"/>
                  </a:schemeClr>
                </a:solidFill>
              </a:rPr>
              <a:t>Frederick </a:t>
            </a:r>
            <a:r>
              <a:rPr lang="en-US" altLang="zh-TW" b="1" dirty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altLang="zh-TW" b="1" dirty="0" smtClean="0">
                <a:solidFill>
                  <a:schemeClr val="bg1">
                    <a:lumMod val="50000"/>
                  </a:schemeClr>
                </a:solidFill>
              </a:rPr>
              <a:t>Schumacher(2008)</a:t>
            </a:r>
            <a:endParaRPr lang="zh-TW" alt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0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8912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Key words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908720"/>
            <a:ext cx="8393856" cy="576064"/>
          </a:xfrm>
        </p:spPr>
        <p:txBody>
          <a:bodyPr>
            <a:normAutofit lnSpcReduction="10000"/>
          </a:bodyPr>
          <a:lstStyle/>
          <a:p>
            <a:r>
              <a:rPr lang="en-US" altLang="zh-TW" b="1" dirty="0" smtClean="0"/>
              <a:t>AMMA</a:t>
            </a:r>
            <a:r>
              <a:rPr lang="en-US" altLang="zh-TW" sz="2800" dirty="0" smtClean="0"/>
              <a:t> (</a:t>
            </a:r>
            <a:r>
              <a:rPr lang="en-US" altLang="zh-TW" sz="2800" b="1" dirty="0" smtClean="0"/>
              <a:t>A</a:t>
            </a:r>
            <a:r>
              <a:rPr lang="en-US" altLang="zh-TW" sz="2800" dirty="0" smtClean="0"/>
              <a:t>frican </a:t>
            </a:r>
            <a:r>
              <a:rPr lang="en-US" altLang="zh-TW" sz="2800" b="1" dirty="0"/>
              <a:t>M</a:t>
            </a:r>
            <a:r>
              <a:rPr lang="en-US" altLang="zh-TW" sz="2800" dirty="0"/>
              <a:t>onsoon </a:t>
            </a:r>
            <a:r>
              <a:rPr lang="en-US" altLang="zh-TW" sz="2800" b="1" dirty="0" smtClean="0"/>
              <a:t>M</a:t>
            </a:r>
            <a:r>
              <a:rPr lang="en-US" altLang="zh-TW" sz="2800" dirty="0" smtClean="0"/>
              <a:t>ultidisciplinary </a:t>
            </a:r>
            <a:r>
              <a:rPr lang="en-US" altLang="zh-TW" sz="2800" b="1" dirty="0" smtClean="0"/>
              <a:t>A</a:t>
            </a:r>
            <a:r>
              <a:rPr lang="en-US" altLang="zh-TW" sz="2800" dirty="0" smtClean="0"/>
              <a:t>nalysis)</a:t>
            </a:r>
            <a:endParaRPr lang="zh-TW" alt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4" t="13958" r="17571" b="7839"/>
          <a:stretch/>
        </p:blipFill>
        <p:spPr bwMode="auto">
          <a:xfrm>
            <a:off x="3707904" y="3284984"/>
            <a:ext cx="5118720" cy="339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51520" y="2564904"/>
            <a:ext cx="8286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zh-TW" sz="2000" dirty="0"/>
              <a:t>Its </a:t>
            </a:r>
            <a:r>
              <a:rPr lang="en-US" altLang="zh-TW" sz="2000" b="1" dirty="0">
                <a:solidFill>
                  <a:schemeClr val="accent1"/>
                </a:solidFill>
              </a:rPr>
              <a:t>special observing period (SOP</a:t>
            </a:r>
            <a:r>
              <a:rPr lang="en-US" altLang="zh-TW" sz="2000" dirty="0">
                <a:solidFill>
                  <a:schemeClr val="accent1"/>
                </a:solidFill>
              </a:rPr>
              <a:t>)</a:t>
            </a:r>
            <a:r>
              <a:rPr lang="en-US" altLang="zh-TW" sz="2000" b="1" dirty="0">
                <a:solidFill>
                  <a:schemeClr val="accent1"/>
                </a:solidFill>
              </a:rPr>
              <a:t> </a:t>
            </a:r>
            <a:r>
              <a:rPr lang="en-US" altLang="zh-TW" sz="2000" dirty="0"/>
              <a:t>focused </a:t>
            </a:r>
            <a:r>
              <a:rPr lang="en-US" altLang="zh-TW" sz="2000" dirty="0" smtClean="0"/>
              <a:t>on specific </a:t>
            </a:r>
            <a:r>
              <a:rPr lang="en-US" altLang="zh-TW" sz="2000" dirty="0"/>
              <a:t>processes and </a:t>
            </a:r>
            <a:endParaRPr lang="en-US" altLang="zh-TW" sz="2000" dirty="0" smtClean="0"/>
          </a:p>
          <a:p>
            <a:r>
              <a:rPr lang="en-US" altLang="zh-TW" sz="2000" dirty="0" smtClean="0"/>
              <a:t>       weather </a:t>
            </a:r>
            <a:r>
              <a:rPr lang="en-US" altLang="zh-TW" sz="2000" dirty="0"/>
              <a:t>systems </a:t>
            </a:r>
            <a:r>
              <a:rPr lang="en-US" altLang="zh-TW" sz="2000" dirty="0" smtClean="0"/>
              <a:t>between </a:t>
            </a:r>
            <a:r>
              <a:rPr lang="en-US" altLang="zh-TW" sz="2000" b="1" dirty="0">
                <a:solidFill>
                  <a:schemeClr val="accent1"/>
                </a:solidFill>
              </a:rPr>
              <a:t>1 June and 15 September 2006</a:t>
            </a:r>
            <a:r>
              <a:rPr lang="en-US" altLang="zh-TW" sz="2000" dirty="0">
                <a:solidFill>
                  <a:schemeClr val="tx2"/>
                </a:solidFill>
              </a:rPr>
              <a:t>.</a:t>
            </a:r>
            <a:endParaRPr lang="zh-TW" altLang="en-US" sz="2000" dirty="0">
              <a:solidFill>
                <a:schemeClr val="tx2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520" y="1766719"/>
            <a:ext cx="8358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zh-TW" sz="2000" dirty="0" smtClean="0"/>
              <a:t>A </a:t>
            </a:r>
            <a:r>
              <a:rPr lang="en-US" altLang="zh-TW" sz="2000" dirty="0"/>
              <a:t>large </a:t>
            </a:r>
            <a:r>
              <a:rPr lang="en-US" altLang="zh-TW" sz="2000" dirty="0" smtClean="0"/>
              <a:t>international </a:t>
            </a:r>
            <a:r>
              <a:rPr lang="en-US" altLang="zh-TW" sz="2000" dirty="0"/>
              <a:t>project undertaken to improve the  </a:t>
            </a:r>
            <a:r>
              <a:rPr lang="en-US" altLang="zh-TW" sz="2000" dirty="0" smtClean="0"/>
              <a:t>understanding of </a:t>
            </a:r>
            <a:r>
              <a:rPr lang="en-US" altLang="zh-TW" sz="2000" dirty="0"/>
              <a:t>the </a:t>
            </a:r>
            <a:r>
              <a:rPr lang="en-US" altLang="zh-TW" sz="2000" b="1" dirty="0">
                <a:solidFill>
                  <a:schemeClr val="accent1"/>
                </a:solidFill>
              </a:rPr>
              <a:t>West African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monsoon</a:t>
            </a:r>
            <a:r>
              <a:rPr lang="en-US" altLang="zh-TW" sz="2000" dirty="0" smtClean="0"/>
              <a:t>.</a:t>
            </a:r>
            <a:endParaRPr lang="zh-TW" altLang="en-US" sz="2000" dirty="0"/>
          </a:p>
        </p:txBody>
      </p:sp>
      <p:sp>
        <p:nvSpPr>
          <p:cNvPr id="6" name="矩形 5"/>
          <p:cNvSpPr/>
          <p:nvPr/>
        </p:nvSpPr>
        <p:spPr>
          <a:xfrm>
            <a:off x="179512" y="3511912"/>
            <a:ext cx="3816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zh-TW" sz="2000" dirty="0"/>
              <a:t>The results for AMMA presented in this paper focus </a:t>
            </a:r>
            <a:r>
              <a:rPr lang="en-US" altLang="zh-TW" sz="2000" dirty="0" smtClean="0"/>
              <a:t>on the </a:t>
            </a:r>
            <a:r>
              <a:rPr lang="en-US" altLang="zh-TW" sz="2000" dirty="0"/>
              <a:t>budget network consisting of five sounding </a:t>
            </a:r>
            <a:r>
              <a:rPr lang="en-US" altLang="zh-TW" sz="2000" dirty="0" smtClean="0"/>
              <a:t>stations: </a:t>
            </a:r>
          </a:p>
          <a:p>
            <a:r>
              <a:rPr lang="en-US" altLang="zh-TW" sz="2000" dirty="0"/>
              <a:t> </a:t>
            </a:r>
            <a:r>
              <a:rPr lang="en-US" altLang="zh-TW" sz="2000" dirty="0" smtClean="0"/>
              <a:t>    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Niamey</a:t>
            </a:r>
            <a:r>
              <a:rPr lang="en-US" altLang="zh-TW" sz="2000" dirty="0"/>
              <a:t>, </a:t>
            </a:r>
            <a:r>
              <a:rPr lang="en-US" altLang="zh-TW" sz="2000" b="1" dirty="0">
                <a:solidFill>
                  <a:schemeClr val="accent1"/>
                </a:solidFill>
              </a:rPr>
              <a:t>Tamale</a:t>
            </a:r>
            <a:r>
              <a:rPr lang="en-US" altLang="zh-TW" sz="2000" dirty="0"/>
              <a:t>,</a:t>
            </a:r>
            <a:r>
              <a:rPr lang="en-US" altLang="zh-TW" sz="2000" b="1" dirty="0"/>
              <a:t> </a:t>
            </a:r>
            <a:r>
              <a:rPr lang="en-US" altLang="zh-TW" sz="2000" b="1" dirty="0" err="1">
                <a:solidFill>
                  <a:schemeClr val="accent1"/>
                </a:solidFill>
              </a:rPr>
              <a:t>Cotonou</a:t>
            </a:r>
            <a:r>
              <a:rPr lang="en-US" altLang="zh-TW" sz="2000" dirty="0"/>
              <a:t>,</a:t>
            </a:r>
            <a:r>
              <a:rPr lang="en-US" altLang="zh-TW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TW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n-US" altLang="zh-TW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TW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Abuja</a:t>
            </a:r>
            <a:r>
              <a:rPr lang="en-US" altLang="zh-TW" sz="2000" dirty="0"/>
              <a:t>,</a:t>
            </a:r>
            <a:r>
              <a:rPr lang="en-US" altLang="zh-TW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TW" sz="2000" dirty="0"/>
              <a:t>and</a:t>
            </a:r>
            <a:r>
              <a:rPr lang="en-US" altLang="zh-TW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TW" sz="2000" b="1" dirty="0" err="1" smtClean="0">
                <a:solidFill>
                  <a:schemeClr val="accent1"/>
                </a:solidFill>
              </a:rPr>
              <a:t>Parakou</a:t>
            </a:r>
            <a:r>
              <a:rPr lang="en-US" altLang="zh-TW" sz="2000" dirty="0" smtClean="0"/>
              <a:t>.</a:t>
            </a:r>
            <a:endParaRPr lang="zh-TW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4860032" y="3429000"/>
            <a:ext cx="3888432" cy="151216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7668344" y="3212976"/>
            <a:ext cx="93610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2"/>
                </a:solidFill>
              </a:rPr>
              <a:t>Sahara</a:t>
            </a:r>
            <a:endParaRPr lang="zh-TW" alt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1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t="16071" r="25485" b="7083"/>
          <a:stretch/>
        </p:blipFill>
        <p:spPr bwMode="auto">
          <a:xfrm>
            <a:off x="324250" y="618276"/>
            <a:ext cx="8534400" cy="562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457200" y="0"/>
            <a:ext cx="82296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 smtClean="0"/>
              <a:t>TWP-ICE(Observation)</a:t>
            </a:r>
            <a:endParaRPr lang="zh-TW" altLang="en-US" sz="4000" b="1" dirty="0"/>
          </a:p>
        </p:txBody>
      </p:sp>
      <p:sp>
        <p:nvSpPr>
          <p:cNvPr id="4" name="文字方塊 3"/>
          <p:cNvSpPr txBox="1"/>
          <p:nvPr/>
        </p:nvSpPr>
        <p:spPr>
          <a:xfrm>
            <a:off x="6936306" y="6333954"/>
            <a:ext cx="2207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May et al.(2008)</a:t>
            </a:r>
            <a:endParaRPr lang="zh-TW" alt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>TWP-ICE(T06MH)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5517" y="548680"/>
            <a:ext cx="4208449" cy="4334185"/>
          </a:xfrm>
        </p:spPr>
        <p:txBody>
          <a:bodyPr>
            <a:normAutofit/>
          </a:bodyPr>
          <a:lstStyle/>
          <a:p>
            <a:r>
              <a:rPr lang="en-US" altLang="zh-TW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T06L</a:t>
            </a:r>
            <a:r>
              <a:rPr lang="en-US" altLang="zh-TW" sz="1800" dirty="0"/>
              <a:t>, </a:t>
            </a:r>
            <a:r>
              <a:rPr lang="en-US" altLang="zh-TW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T06M</a:t>
            </a:r>
            <a:r>
              <a:rPr lang="en-US" altLang="zh-TW" sz="1800" dirty="0"/>
              <a:t>, and </a:t>
            </a:r>
            <a:r>
              <a:rPr lang="en-US" altLang="zh-TW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T06H</a:t>
            </a:r>
            <a:r>
              <a:rPr lang="en-US" altLang="zh-TW" sz="1800" dirty="0"/>
              <a:t>, are carried </a:t>
            </a:r>
            <a:r>
              <a:rPr lang="en-US" altLang="zh-TW" sz="1800" dirty="0" smtClean="0"/>
              <a:t>out using </a:t>
            </a:r>
            <a:r>
              <a:rPr lang="en-US" altLang="zh-TW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low</a:t>
            </a:r>
            <a:r>
              <a:rPr lang="en-US" altLang="zh-TW" sz="1800" dirty="0"/>
              <a:t>, </a:t>
            </a:r>
            <a:r>
              <a:rPr lang="en-US" altLang="zh-TW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moderate</a:t>
            </a:r>
            <a:r>
              <a:rPr lang="en-US" altLang="zh-TW" sz="1800" dirty="0"/>
              <a:t>, and </a:t>
            </a:r>
            <a:r>
              <a:rPr lang="en-US" altLang="zh-TW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high</a:t>
            </a:r>
            <a:r>
              <a:rPr lang="en-US" altLang="zh-TW" sz="1800" b="1" dirty="0"/>
              <a:t> ice crystal </a:t>
            </a:r>
            <a:r>
              <a:rPr lang="en-US" altLang="zh-TW" sz="1800" b="1" dirty="0" smtClean="0"/>
              <a:t>concentrations,</a:t>
            </a:r>
            <a:r>
              <a:rPr lang="en-US" altLang="zh-TW" sz="1800" dirty="0" smtClean="0"/>
              <a:t> respectively.</a:t>
            </a:r>
          </a:p>
          <a:p>
            <a:r>
              <a:rPr lang="en-US" altLang="zh-TW" sz="1800" dirty="0"/>
              <a:t>To better match the retrieved vertical profile in </a:t>
            </a:r>
            <a:r>
              <a:rPr lang="en-US" altLang="zh-TW" sz="1800" dirty="0" smtClean="0"/>
              <a:t>the upper </a:t>
            </a:r>
            <a:r>
              <a:rPr lang="en-US" altLang="zh-TW" sz="1800" dirty="0"/>
              <a:t>troposphere, a new TWP-ICE simulation</a:t>
            </a:r>
            <a:r>
              <a:rPr lang="en-US" altLang="zh-TW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altLang="zh-TW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T06MH </a:t>
            </a:r>
            <a:r>
              <a:rPr lang="en-US" altLang="zh-TW" sz="1800" dirty="0" smtClean="0"/>
              <a:t>is </a:t>
            </a:r>
            <a:r>
              <a:rPr lang="en-US" altLang="zh-TW" sz="1800" dirty="0"/>
              <a:t>carried out that uses a </a:t>
            </a:r>
            <a:r>
              <a:rPr lang="en-US" altLang="zh-TW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moderately high </a:t>
            </a:r>
            <a:r>
              <a:rPr lang="en-US" altLang="zh-TW" sz="1800" b="1" dirty="0"/>
              <a:t>ice </a:t>
            </a:r>
            <a:r>
              <a:rPr lang="en-US" altLang="zh-TW" sz="1800" b="1" dirty="0" smtClean="0"/>
              <a:t>crystal concentration.</a:t>
            </a:r>
          </a:p>
          <a:p>
            <a:r>
              <a:rPr lang="en-US" altLang="zh-TW" sz="1800" dirty="0"/>
              <a:t>Figure 4 shows that the modeled ice profile from T06MH is close to the retrieved profile above 350 </a:t>
            </a:r>
            <a:r>
              <a:rPr lang="en-US" altLang="zh-TW" sz="1800" dirty="0" err="1"/>
              <a:t>hPa</a:t>
            </a:r>
            <a:r>
              <a:rPr lang="en-US" altLang="zh-TW" sz="1800" b="1" dirty="0"/>
              <a:t>.</a:t>
            </a:r>
          </a:p>
          <a:p>
            <a:endParaRPr lang="en-US" altLang="zh-TW" sz="1800" b="1" dirty="0" smtClean="0"/>
          </a:p>
          <a:p>
            <a:endParaRPr lang="zh-TW" altLang="en-US" sz="1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361" r="55719" b="11285"/>
          <a:stretch/>
        </p:blipFill>
        <p:spPr bwMode="auto">
          <a:xfrm>
            <a:off x="4572000" y="692695"/>
            <a:ext cx="4572000" cy="590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025637" y="640940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>
                <a:solidFill>
                  <a:schemeClr val="bg1">
                    <a:lumMod val="50000"/>
                  </a:schemeClr>
                </a:solidFill>
              </a:rPr>
              <a:t>Zeng</a:t>
            </a:r>
            <a:r>
              <a:rPr lang="en-US" altLang="zh-TW" b="1" dirty="0" smtClean="0">
                <a:solidFill>
                  <a:schemeClr val="bg1">
                    <a:lumMod val="50000"/>
                  </a:schemeClr>
                </a:solidFill>
              </a:rPr>
              <a:t> et al(2011)</a:t>
            </a:r>
            <a:endParaRPr lang="zh-TW" alt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38795" r="28637" b="36032"/>
          <a:stretch/>
        </p:blipFill>
        <p:spPr bwMode="auto">
          <a:xfrm>
            <a:off x="284930" y="4405234"/>
            <a:ext cx="4287069" cy="16716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60762" t="33463" r="22635" b="61812"/>
          <a:stretch>
            <a:fillRect/>
          </a:stretch>
        </p:blipFill>
        <p:spPr bwMode="auto">
          <a:xfrm>
            <a:off x="664268" y="3690433"/>
            <a:ext cx="3528392" cy="56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196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altLang="zh-TW" sz="3100" dirty="0" smtClean="0"/>
              <a:t>OBS AMMA/TWP-ICE</a:t>
            </a:r>
            <a:r>
              <a:rPr lang="en-US" altLang="zh-TW" sz="3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TW" sz="3100" b="1" dirty="0">
                <a:solidFill>
                  <a:schemeClr val="accent1">
                    <a:lumMod val="75000"/>
                  </a:schemeClr>
                </a:solidFill>
              </a:rPr>
              <a:t>ARM ground-based </a:t>
            </a:r>
            <a:r>
              <a:rPr lang="en-US" altLang="zh-TW" sz="3100" b="1" dirty="0" smtClean="0">
                <a:solidFill>
                  <a:schemeClr val="accent1">
                    <a:lumMod val="75000"/>
                  </a:schemeClr>
                </a:solidFill>
              </a:rPr>
              <a:t>radar-</a:t>
            </a:r>
            <a:r>
              <a:rPr lang="en-US" altLang="zh-TW" sz="3100" b="1" dirty="0" err="1" smtClean="0">
                <a:solidFill>
                  <a:schemeClr val="accent1">
                    <a:lumMod val="75000"/>
                  </a:schemeClr>
                </a:solidFill>
              </a:rPr>
              <a:t>lidar</a:t>
            </a:r>
            <a:endParaRPr lang="zh-TW" altLang="en-US" sz="2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688632"/>
          </a:xfrm>
        </p:spPr>
        <p:txBody>
          <a:bodyPr>
            <a:normAutofit/>
          </a:bodyPr>
          <a:lstStyle/>
          <a:p>
            <a:r>
              <a:rPr lang="en-US" altLang="zh-TW" sz="1800" dirty="0"/>
              <a:t>Ground-based continuous active and passive </a:t>
            </a:r>
            <a:r>
              <a:rPr lang="en-US" altLang="zh-TW" sz="1800" dirty="0" smtClean="0"/>
              <a:t>remote sensing </a:t>
            </a:r>
            <a:r>
              <a:rPr lang="en-US" altLang="zh-TW" sz="1800" dirty="0"/>
              <a:t>(cloud radar, </a:t>
            </a:r>
            <a:r>
              <a:rPr lang="en-US" altLang="zh-TW" sz="1800" dirty="0" err="1"/>
              <a:t>lidar</a:t>
            </a:r>
            <a:r>
              <a:rPr lang="en-US" altLang="zh-TW" sz="1800" dirty="0"/>
              <a:t>, radiometers) </a:t>
            </a:r>
            <a:r>
              <a:rPr lang="en-US" altLang="zh-TW" sz="1800" b="1" dirty="0" smtClean="0">
                <a:solidFill>
                  <a:schemeClr val="accent1">
                    <a:lumMod val="75000"/>
                  </a:schemeClr>
                </a:solidFill>
              </a:rPr>
              <a:t>observations such </a:t>
            </a:r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</a:rPr>
              <a:t>as those conducted in the framework of the </a:t>
            </a:r>
            <a:r>
              <a:rPr lang="en-US" altLang="zh-TW" sz="1800" b="1" dirty="0" smtClean="0">
                <a:solidFill>
                  <a:schemeClr val="accent1">
                    <a:lumMod val="75000"/>
                  </a:schemeClr>
                </a:solidFill>
              </a:rPr>
              <a:t>US Department </a:t>
            </a:r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</a:rPr>
              <a:t>of Energy Atmospheric </a:t>
            </a:r>
            <a:r>
              <a:rPr lang="en-US" altLang="zh-TW" sz="1800" b="1" dirty="0" smtClean="0">
                <a:solidFill>
                  <a:schemeClr val="accent1">
                    <a:lumMod val="75000"/>
                  </a:schemeClr>
                </a:solidFill>
              </a:rPr>
              <a:t>Radiation Measurement </a:t>
            </a:r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</a:rPr>
              <a:t>program (ARM</a:t>
            </a:r>
            <a:r>
              <a:rPr lang="en-US" altLang="zh-TW" sz="1800" dirty="0"/>
              <a:t>: Stokes and </a:t>
            </a:r>
            <a:r>
              <a:rPr lang="en-US" altLang="zh-TW" sz="1800" dirty="0" smtClean="0"/>
              <a:t>Schwartz, 1994</a:t>
            </a:r>
            <a:r>
              <a:rPr lang="en-US" altLang="zh-TW" sz="1800" dirty="0"/>
              <a:t>) </a:t>
            </a:r>
            <a:r>
              <a:rPr lang="en-US" altLang="zh-TW" sz="1800" dirty="0" smtClean="0"/>
              <a:t>are most </a:t>
            </a:r>
            <a:r>
              <a:rPr lang="en-US" altLang="zh-TW" sz="1800" dirty="0"/>
              <a:t>relevant to the previous objectives of </a:t>
            </a:r>
            <a:r>
              <a:rPr lang="en-US" altLang="zh-TW" sz="1800" b="1" dirty="0" smtClean="0">
                <a:solidFill>
                  <a:schemeClr val="accent1">
                    <a:lumMod val="75000"/>
                  </a:schemeClr>
                </a:solidFill>
              </a:rPr>
              <a:t>characterizing the </a:t>
            </a:r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</a:rPr>
              <a:t>statistical properties of tropical ice clouds</a:t>
            </a:r>
            <a:r>
              <a:rPr lang="en-US" altLang="zh-TW" sz="1800" dirty="0"/>
              <a:t>, </a:t>
            </a:r>
            <a:r>
              <a:rPr lang="en-US" altLang="zh-TW" sz="1800" dirty="0" smtClean="0"/>
              <a:t>because they </a:t>
            </a:r>
            <a:r>
              <a:rPr lang="en-US" altLang="zh-TW" sz="1800" dirty="0"/>
              <a:t>are the only sets of instruments </a:t>
            </a:r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</a:rPr>
              <a:t>capable of </a:t>
            </a:r>
            <a:r>
              <a:rPr lang="en-US" altLang="zh-TW" sz="1800" b="1" dirty="0" smtClean="0">
                <a:solidFill>
                  <a:schemeClr val="accent1">
                    <a:lumMod val="75000"/>
                  </a:schemeClr>
                </a:solidFill>
              </a:rPr>
              <a:t>describing </a:t>
            </a:r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</a:rPr>
              <a:t>the high-resolution vertical variability of the ice </a:t>
            </a:r>
            <a:r>
              <a:rPr lang="en-US" altLang="zh-TW" sz="1800" b="1" dirty="0" smtClean="0">
                <a:solidFill>
                  <a:schemeClr val="accent1">
                    <a:lumMod val="75000"/>
                  </a:schemeClr>
                </a:solidFill>
              </a:rPr>
              <a:t>cloud properties</a:t>
            </a:r>
            <a:r>
              <a:rPr lang="en-US" altLang="zh-TW" sz="1800" dirty="0"/>
              <a:t>, and because long time series of such </a:t>
            </a:r>
            <a:r>
              <a:rPr lang="en-US" altLang="zh-TW" sz="1800" dirty="0" smtClean="0"/>
              <a:t>observations </a:t>
            </a:r>
            <a:r>
              <a:rPr lang="en-US" altLang="zh-TW" sz="1800" dirty="0"/>
              <a:t>are already available at a </a:t>
            </a:r>
            <a:r>
              <a:rPr lang="en-US" altLang="zh-TW" sz="1800" dirty="0" smtClean="0"/>
              <a:t>number </a:t>
            </a:r>
            <a:r>
              <a:rPr lang="en-US" altLang="zh-TW" sz="1800" dirty="0"/>
              <a:t>of </a:t>
            </a:r>
            <a:r>
              <a:rPr lang="en-US" altLang="zh-TW" sz="1800" dirty="0" smtClean="0"/>
              <a:t>tropical sites.(p346)</a:t>
            </a:r>
          </a:p>
          <a:p>
            <a:r>
              <a:rPr lang="en-US" altLang="zh-TW" sz="1800" dirty="0"/>
              <a:t>In the present paper we exploit the unique </a:t>
            </a:r>
            <a:r>
              <a:rPr lang="en-US" altLang="zh-TW" sz="1800" dirty="0" smtClean="0"/>
              <a:t>opportunity </a:t>
            </a:r>
            <a:r>
              <a:rPr lang="en-US" altLang="zh-TW" sz="1800" dirty="0"/>
              <a:t>offered by </a:t>
            </a:r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</a:rPr>
              <a:t>the most recent ARM </a:t>
            </a:r>
            <a:r>
              <a:rPr lang="en-US" altLang="zh-TW" sz="1800" b="1" dirty="0" smtClean="0">
                <a:solidFill>
                  <a:schemeClr val="accent1">
                    <a:lumMod val="75000"/>
                  </a:schemeClr>
                </a:solidFill>
              </a:rPr>
              <a:t>ground-based radar </a:t>
            </a:r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en-US" altLang="zh-TW" sz="1800" b="1" dirty="0" err="1">
                <a:solidFill>
                  <a:schemeClr val="accent1">
                    <a:lumMod val="75000"/>
                  </a:schemeClr>
                </a:solidFill>
              </a:rPr>
              <a:t>lidar</a:t>
            </a:r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</a:rPr>
              <a:t> observations</a:t>
            </a:r>
            <a:r>
              <a:rPr lang="en-US" altLang="zh-TW" sz="1800" dirty="0"/>
              <a:t> to characterize the </a:t>
            </a:r>
            <a:r>
              <a:rPr lang="en-US" altLang="zh-TW" sz="1800" dirty="0" smtClean="0"/>
              <a:t>statistical properties </a:t>
            </a:r>
            <a:r>
              <a:rPr lang="en-US" altLang="zh-TW" sz="1800" dirty="0"/>
              <a:t>of tropical ice clouds over two sites (</a:t>
            </a:r>
            <a:r>
              <a:rPr lang="en-US" altLang="zh-TW" sz="1800" b="1" dirty="0" smtClean="0">
                <a:solidFill>
                  <a:schemeClr val="accent1">
                    <a:lumMod val="75000"/>
                  </a:schemeClr>
                </a:solidFill>
              </a:rPr>
              <a:t>Niamey, Niger</a:t>
            </a:r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</a:rPr>
              <a:t>, West Africa</a:t>
            </a:r>
            <a:r>
              <a:rPr lang="en-US" altLang="zh-TW" sz="1800" dirty="0"/>
              <a:t>, and </a:t>
            </a:r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</a:rPr>
              <a:t>Darwin, northern </a:t>
            </a:r>
            <a:r>
              <a:rPr lang="en-US" altLang="zh-TW" sz="1800" b="1" dirty="0" smtClean="0">
                <a:solidFill>
                  <a:schemeClr val="accent1">
                    <a:lumMod val="75000"/>
                  </a:schemeClr>
                </a:solidFill>
              </a:rPr>
              <a:t>Australia</a:t>
            </a:r>
            <a:r>
              <a:rPr lang="en-US" altLang="zh-TW" sz="1800" dirty="0" smtClean="0"/>
              <a:t>) which </a:t>
            </a:r>
            <a:r>
              <a:rPr lang="en-US" altLang="zh-TW" sz="1800" dirty="0"/>
              <a:t>are both under the influence of </a:t>
            </a:r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</a:rPr>
              <a:t>a monsoonal large-scale forcing</a:t>
            </a:r>
            <a:r>
              <a:rPr lang="en-US" altLang="zh-TW" sz="1800" dirty="0"/>
              <a:t>.</a:t>
            </a:r>
          </a:p>
          <a:p>
            <a:endParaRPr lang="zh-TW" alt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323" t="33463" r="1903" b="27556"/>
          <a:stretch>
            <a:fillRect/>
          </a:stretch>
        </p:blipFill>
        <p:spPr bwMode="auto">
          <a:xfrm>
            <a:off x="539552" y="4221088"/>
            <a:ext cx="7415808" cy="169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7147491" y="4149080"/>
            <a:ext cx="1996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altLang="zh-TW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Protate</a:t>
            </a:r>
            <a:r>
              <a:rPr lang="en-US" altLang="zh-TW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 2010)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611560" y="5949280"/>
            <a:ext cx="8748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The </a:t>
            </a:r>
            <a:r>
              <a:rPr lang="en-US" altLang="zh-TW" b="1" dirty="0" smtClean="0"/>
              <a:t>W-band Atmospheric Radiation Measurement (ARM) Program Cloud Radar (WACR)</a:t>
            </a:r>
            <a:endParaRPr lang="zh-TW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611560" y="6309320"/>
            <a:ext cx="4391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/>
              <a:t>Millimeter wavelength cloud radar (MMCR) 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36922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42640"/>
          </a:xfrm>
        </p:spPr>
        <p:txBody>
          <a:bodyPr>
            <a:normAutofit/>
          </a:bodyPr>
          <a:lstStyle/>
          <a:p>
            <a:r>
              <a:rPr lang="en-US" altLang="zh-TW" sz="4000" b="1" dirty="0" smtClean="0"/>
              <a:t>Frequency </a:t>
            </a:r>
            <a:r>
              <a:rPr lang="en-US" altLang="zh-TW" sz="4000" b="1" dirty="0"/>
              <a:t>of ice cloud occurrence 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 smtClean="0"/>
              <a:t>Radar-</a:t>
            </a:r>
            <a:r>
              <a:rPr lang="en-US" altLang="zh-TW" sz="3200" dirty="0" err="1" smtClean="0"/>
              <a:t>lidar</a:t>
            </a:r>
            <a:r>
              <a:rPr lang="en-US" altLang="zh-TW" sz="3200" dirty="0" smtClean="0"/>
              <a:t> observation 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zh-TW" sz="2400" dirty="0" err="1" smtClean="0">
                <a:solidFill>
                  <a:schemeClr val="bg1">
                    <a:lumMod val="50000"/>
                  </a:schemeClr>
                </a:solidFill>
              </a:rPr>
              <a:t>Protate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</a:rPr>
              <a:t> et al 2010)</a:t>
            </a:r>
            <a:endParaRPr lang="zh-TW" alt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18056" r="25709" b="12500"/>
          <a:stretch/>
        </p:blipFill>
        <p:spPr bwMode="auto">
          <a:xfrm>
            <a:off x="-1016" y="1242640"/>
            <a:ext cx="9145016" cy="561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62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Frequency of ice cloud occurrence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24745"/>
            <a:ext cx="8686800" cy="11521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zh-TW" sz="2400" b="1" dirty="0" smtClean="0"/>
              <a:t>Frequency of cloud occurrence</a:t>
            </a:r>
          </a:p>
          <a:p>
            <a:pPr>
              <a:buNone/>
            </a:pPr>
            <a:r>
              <a:rPr lang="en-US" altLang="zh-TW" sz="2400" dirty="0" smtClean="0"/>
              <a:t>     </a:t>
            </a:r>
            <a:r>
              <a:rPr lang="en-US" altLang="zh-TW" sz="2000" dirty="0" smtClean="0"/>
              <a:t>defined as the ratio of 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the number of ‘cloudy’ radar and/or </a:t>
            </a:r>
            <a:r>
              <a:rPr lang="en-US" altLang="zh-TW" sz="2000" b="1" dirty="0" err="1" smtClean="0">
                <a:solidFill>
                  <a:schemeClr val="tx2"/>
                </a:solidFill>
              </a:rPr>
              <a:t>lidar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 gates </a:t>
            </a:r>
            <a:r>
              <a:rPr lang="en-US" altLang="zh-TW" sz="2000" dirty="0" smtClean="0"/>
              <a:t>to the 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total number of radar–</a:t>
            </a:r>
            <a:r>
              <a:rPr lang="en-US" altLang="zh-TW" sz="2000" b="1" dirty="0" err="1" smtClean="0">
                <a:solidFill>
                  <a:schemeClr val="tx2"/>
                </a:solidFill>
              </a:rPr>
              <a:t>lidar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 gates</a:t>
            </a:r>
            <a:r>
              <a:rPr lang="en-US" altLang="zh-TW" sz="2000" dirty="0" smtClean="0"/>
              <a:t>.</a:t>
            </a:r>
            <a:endParaRPr lang="zh-TW" alt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0" y="2276872"/>
            <a:ext cx="8532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 </a:t>
            </a:r>
            <a:r>
              <a:rPr lang="en-US" altLang="zh-TW" sz="2400" b="1" dirty="0" smtClean="0"/>
              <a:t>Non-precipitating </a:t>
            </a:r>
            <a:r>
              <a:rPr lang="en-US" altLang="zh-TW" sz="2400" b="1" dirty="0"/>
              <a:t>tropical ice clouds </a:t>
            </a:r>
            <a:endParaRPr lang="en-US" altLang="zh-TW" sz="2400" b="1" dirty="0" smtClean="0"/>
          </a:p>
          <a:p>
            <a:r>
              <a:rPr lang="en-US" altLang="zh-TW" sz="2000" dirty="0"/>
              <a:t> </a:t>
            </a:r>
            <a:r>
              <a:rPr lang="en-US" altLang="zh-TW" sz="2000" dirty="0" smtClean="0"/>
              <a:t>     deep ice </a:t>
            </a:r>
            <a:r>
              <a:rPr lang="en-US" altLang="zh-TW" sz="2000" dirty="0"/>
              <a:t>anvils resulting from </a:t>
            </a:r>
            <a:r>
              <a:rPr lang="en-US" altLang="zh-TW" sz="2000" b="1" dirty="0">
                <a:solidFill>
                  <a:schemeClr val="tx2"/>
                </a:solidFill>
              </a:rPr>
              <a:t>deep convection </a:t>
            </a:r>
            <a:r>
              <a:rPr lang="en-US" altLang="zh-TW" sz="2000" dirty="0"/>
              <a:t>and </a:t>
            </a:r>
            <a:r>
              <a:rPr lang="en-US" altLang="zh-TW" sz="2000" b="1" dirty="0">
                <a:solidFill>
                  <a:schemeClr val="tx2"/>
                </a:solidFill>
              </a:rPr>
              <a:t>cirrus 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clouds.</a:t>
            </a:r>
            <a:endParaRPr lang="zh-TW" altLang="en-US" sz="2000" b="1" dirty="0">
              <a:solidFill>
                <a:schemeClr val="tx2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0096" y="3284984"/>
            <a:ext cx="86823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/>
              <a:t>The frequency of ice cloud occurrence is found to be </a:t>
            </a:r>
            <a:r>
              <a:rPr lang="en-US" altLang="zh-TW" dirty="0" smtClean="0"/>
              <a:t>much larger </a:t>
            </a:r>
            <a:r>
              <a:rPr lang="en-US" altLang="zh-TW" dirty="0"/>
              <a:t>over Darwin when compared to Niamey, and </a:t>
            </a:r>
            <a:r>
              <a:rPr lang="en-US" altLang="zh-TW" dirty="0" smtClean="0"/>
              <a:t>with a </a:t>
            </a:r>
            <a:r>
              <a:rPr lang="en-US" altLang="zh-TW" dirty="0"/>
              <a:t>much larger diurnal variability, which is well correlated </a:t>
            </a:r>
            <a:r>
              <a:rPr lang="en-US" altLang="zh-TW" dirty="0" smtClean="0"/>
              <a:t>with the </a:t>
            </a:r>
            <a:r>
              <a:rPr lang="en-US" altLang="zh-TW" dirty="0"/>
              <a:t>diurnal cycle of deep convective activity</a:t>
            </a:r>
            <a:r>
              <a:rPr lang="en-US" altLang="zh-TW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dirty="0" smtClean="0"/>
              <a:t> </a:t>
            </a:r>
            <a:r>
              <a:rPr lang="en-US" altLang="zh-TW" dirty="0"/>
              <a:t>The </a:t>
            </a:r>
            <a:r>
              <a:rPr lang="en-US" altLang="zh-TW" dirty="0" smtClean="0"/>
              <a:t>diurnal cycle </a:t>
            </a:r>
            <a:r>
              <a:rPr lang="en-US" altLang="zh-TW" dirty="0"/>
              <a:t>of the ice cloud occurrence over Niamey is also much less correlated with that of deep convective activity </a:t>
            </a:r>
            <a:r>
              <a:rPr lang="en-US" altLang="zh-TW" dirty="0" smtClean="0"/>
              <a:t>than over Darwin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AMMA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vs</a:t>
            </a:r>
            <a:r>
              <a:rPr lang="en-US" altLang="zh-TW" dirty="0" smtClean="0"/>
              <a:t> TWP-</a:t>
            </a:r>
            <a:r>
              <a:rPr lang="en-US" altLang="zh-TW" dirty="0"/>
              <a:t>I</a:t>
            </a:r>
            <a:r>
              <a:rPr lang="en-US" altLang="zh-TW" dirty="0" smtClean="0"/>
              <a:t>CE---stability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8" y="1412776"/>
            <a:ext cx="8711615" cy="4525963"/>
          </a:xfrm>
        </p:spPr>
        <p:txBody>
          <a:bodyPr>
            <a:normAutofit/>
          </a:bodyPr>
          <a:lstStyle/>
          <a:p>
            <a:r>
              <a:rPr lang="en-US" altLang="zh-TW" sz="2400" dirty="0" smtClean="0"/>
              <a:t>The African temperature sounding </a:t>
            </a:r>
            <a:r>
              <a:rPr lang="en-US" altLang="zh-TW" sz="2400" dirty="0"/>
              <a:t>is nearly dry </a:t>
            </a:r>
            <a:r>
              <a:rPr lang="en-US" altLang="zh-TW" sz="2400" dirty="0" smtClean="0"/>
              <a:t>adiabatic </a:t>
            </a:r>
            <a:r>
              <a:rPr lang="en-US" altLang="zh-TW" sz="2400" dirty="0"/>
              <a:t>in the lower troposphere, while the maritime </a:t>
            </a:r>
            <a:r>
              <a:rPr lang="en-US" altLang="zh-TW" sz="2400" dirty="0" smtClean="0"/>
              <a:t>profiles are </a:t>
            </a:r>
            <a:r>
              <a:rPr lang="en-US" altLang="zh-TW" sz="2400" dirty="0"/>
              <a:t>nearly moist adiabatic. </a:t>
            </a:r>
            <a:endParaRPr lang="en-US" altLang="zh-TW" sz="2400" dirty="0" smtClean="0"/>
          </a:p>
          <a:p>
            <a:r>
              <a:rPr lang="en-US" altLang="zh-TW" sz="2400" dirty="0" smtClean="0"/>
              <a:t>Greater buoyancy </a:t>
            </a:r>
            <a:r>
              <a:rPr lang="en-US" altLang="zh-TW" sz="2400" dirty="0"/>
              <a:t>can be 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   achieved </a:t>
            </a:r>
            <a:r>
              <a:rPr lang="en-US" altLang="zh-TW" sz="2400" dirty="0"/>
              <a:t>in the West Africa 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   environment</a:t>
            </a:r>
            <a:r>
              <a:rPr lang="en-US" altLang="zh-TW" sz="2400" dirty="0"/>
              <a:t>, </a:t>
            </a:r>
            <a:r>
              <a:rPr lang="en-US" altLang="zh-TW" sz="2400" dirty="0" smtClean="0"/>
              <a:t>if parcels </a:t>
            </a:r>
            <a:r>
              <a:rPr lang="en-US" altLang="zh-TW" sz="2400" dirty="0"/>
              <a:t>can 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   overcome </a:t>
            </a:r>
            <a:r>
              <a:rPr lang="en-US" altLang="zh-TW" sz="2400" dirty="0"/>
              <a:t>significant 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   convective </a:t>
            </a:r>
            <a:r>
              <a:rPr lang="en-US" altLang="zh-TW" sz="2400" dirty="0"/>
              <a:t>inhibition at</a:t>
            </a:r>
          </a:p>
          <a:p>
            <a:pPr marL="0" indent="0">
              <a:buNone/>
            </a:pPr>
            <a:r>
              <a:rPr lang="en-US" altLang="zh-TW" sz="2400" dirty="0" smtClean="0"/>
              <a:t>     the </a:t>
            </a:r>
            <a:r>
              <a:rPr lang="en-US" altLang="zh-TW" sz="2400" dirty="0"/>
              <a:t>lower levels</a:t>
            </a:r>
            <a:endParaRPr lang="zh-TW" alt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7" t="19810" r="14392" b="28212"/>
          <a:stretch/>
        </p:blipFill>
        <p:spPr bwMode="auto">
          <a:xfrm>
            <a:off x="4139952" y="2492896"/>
            <a:ext cx="4863624" cy="380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355976" y="6373336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The 75th percentile of buoyancy is plotted </a:t>
            </a:r>
            <a:r>
              <a:rPr lang="en-US" altLang="zh-TW" dirty="0" smtClean="0"/>
              <a:t>here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07504" y="6373336"/>
            <a:ext cx="2603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err="1">
                <a:solidFill>
                  <a:schemeClr val="bg1">
                    <a:lumMod val="50000"/>
                  </a:schemeClr>
                </a:solidFill>
              </a:rPr>
              <a:t>Cetrone</a:t>
            </a:r>
            <a:r>
              <a:rPr lang="en-US" altLang="zh-TW" b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US" altLang="zh-TW" b="1" dirty="0" err="1" smtClean="0">
                <a:solidFill>
                  <a:schemeClr val="bg1">
                    <a:lumMod val="50000"/>
                  </a:schemeClr>
                </a:solidFill>
              </a:rPr>
              <a:t>Houze</a:t>
            </a:r>
            <a:r>
              <a:rPr lang="en-US" altLang="zh-TW" b="1" dirty="0" smtClean="0">
                <a:solidFill>
                  <a:schemeClr val="bg1">
                    <a:lumMod val="50000"/>
                  </a:schemeClr>
                </a:solidFill>
              </a:rPr>
              <a:t>(2009)</a:t>
            </a:r>
            <a:endParaRPr lang="zh-TW" alt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Sahara_satellite_hi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961" y="1600200"/>
            <a:ext cx="8064077" cy="4525963"/>
          </a:xfrm>
        </p:spPr>
      </p:pic>
    </p:spTree>
    <p:extLst>
      <p:ext uri="{BB962C8B-B14F-4D97-AF65-F5344CB8AC3E}">
        <p14:creationId xmlns:p14="http://schemas.microsoft.com/office/powerpoint/2010/main" val="212169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13672"/>
            <a:ext cx="8229600" cy="922392"/>
          </a:xfrm>
        </p:spPr>
        <p:txBody>
          <a:bodyPr/>
          <a:lstStyle/>
          <a:p>
            <a:r>
              <a:rPr lang="en-US" altLang="zh-TW" b="1" dirty="0"/>
              <a:t>Key words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908721"/>
            <a:ext cx="9036496" cy="1152128"/>
          </a:xfrm>
        </p:spPr>
        <p:txBody>
          <a:bodyPr/>
          <a:lstStyle/>
          <a:p>
            <a:r>
              <a:rPr lang="en-US" altLang="zh-TW" b="1" dirty="0" smtClean="0"/>
              <a:t>TWP-ICE</a:t>
            </a:r>
            <a:r>
              <a:rPr lang="en-US" altLang="zh-TW" sz="2800" dirty="0" smtClean="0"/>
              <a:t> (</a:t>
            </a:r>
            <a:r>
              <a:rPr lang="en-US" altLang="zh-TW" sz="2800" b="1" dirty="0" smtClean="0"/>
              <a:t>T</a:t>
            </a:r>
            <a:r>
              <a:rPr lang="en-US" altLang="zh-TW" sz="2800" dirty="0" smtClean="0"/>
              <a:t>ropical </a:t>
            </a:r>
            <a:r>
              <a:rPr lang="en-US" altLang="zh-TW" sz="2800" b="1" dirty="0" smtClean="0"/>
              <a:t>W</a:t>
            </a:r>
            <a:r>
              <a:rPr lang="en-US" altLang="zh-TW" sz="2800" dirty="0" smtClean="0"/>
              <a:t>arm </a:t>
            </a:r>
            <a:r>
              <a:rPr lang="en-US" altLang="zh-TW" sz="2800" b="1" dirty="0" smtClean="0"/>
              <a:t>P</a:t>
            </a:r>
            <a:r>
              <a:rPr lang="en-US" altLang="zh-TW" sz="2800" dirty="0" smtClean="0"/>
              <a:t>ool–</a:t>
            </a:r>
          </a:p>
          <a:p>
            <a:pPr marL="0" indent="0">
              <a:buNone/>
            </a:pPr>
            <a:r>
              <a:rPr lang="en-US" altLang="zh-TW" sz="2800" dirty="0" smtClean="0"/>
              <a:t>                                        </a:t>
            </a:r>
            <a:r>
              <a:rPr lang="en-US" altLang="zh-TW" sz="2800" b="1" dirty="0" smtClean="0"/>
              <a:t>I</a:t>
            </a:r>
            <a:r>
              <a:rPr lang="en-US" altLang="zh-TW" sz="2800" dirty="0" smtClean="0"/>
              <a:t>nternational </a:t>
            </a:r>
            <a:r>
              <a:rPr lang="en-US" altLang="zh-TW" sz="2800" b="1" dirty="0"/>
              <a:t>C</a:t>
            </a:r>
            <a:r>
              <a:rPr lang="en-US" altLang="zh-TW" sz="2800" dirty="0"/>
              <a:t>loud </a:t>
            </a:r>
            <a:r>
              <a:rPr lang="en-US" altLang="zh-TW" sz="2800" b="1" dirty="0" smtClean="0"/>
              <a:t>E</a:t>
            </a:r>
            <a:r>
              <a:rPr lang="en-US" altLang="zh-TW" sz="2800" dirty="0" smtClean="0"/>
              <a:t>xperiment)</a:t>
            </a:r>
            <a:endParaRPr lang="zh-TW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232520" y="3972154"/>
            <a:ext cx="4036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sz="2000" dirty="0" smtClean="0"/>
              <a:t>TWP-ICE was </a:t>
            </a:r>
            <a:r>
              <a:rPr lang="en-US" altLang="zh-TW" sz="2000" dirty="0"/>
              <a:t>conducted around </a:t>
            </a:r>
            <a:r>
              <a:rPr lang="en-US" altLang="zh-TW" sz="2000" b="1" dirty="0">
                <a:solidFill>
                  <a:schemeClr val="accent1"/>
                </a:solidFill>
              </a:rPr>
              <a:t>Darwin</a:t>
            </a:r>
            <a:r>
              <a:rPr lang="en-US" altLang="zh-TW" sz="2000" dirty="0"/>
              <a:t>, </a:t>
            </a:r>
            <a:r>
              <a:rPr lang="en-US" altLang="zh-TW" sz="2000" b="1" dirty="0">
                <a:solidFill>
                  <a:schemeClr val="accent1"/>
                </a:solidFill>
              </a:rPr>
              <a:t>Northern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Territory</a:t>
            </a:r>
            <a:r>
              <a:rPr lang="en-US" altLang="zh-TW" sz="2000" dirty="0" smtClean="0"/>
              <a:t>,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Australia</a:t>
            </a:r>
            <a:r>
              <a:rPr lang="en-US" altLang="zh-TW" sz="2000" dirty="0" smtClean="0"/>
              <a:t>.</a:t>
            </a:r>
            <a:endParaRPr lang="zh-TW" altLang="en-US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7" t="17707" r="28153" b="9896"/>
          <a:stretch/>
        </p:blipFill>
        <p:spPr bwMode="auto">
          <a:xfrm>
            <a:off x="4572000" y="2348880"/>
            <a:ext cx="4331614" cy="386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940152" y="621672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Frederick and Schumacher(2008)</a:t>
            </a:r>
            <a:endParaRPr lang="zh-TW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7504" y="2717668"/>
            <a:ext cx="4708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zh-TW" sz="2000" dirty="0" smtClean="0"/>
              <a:t>In </a:t>
            </a:r>
            <a:r>
              <a:rPr lang="en-US" altLang="zh-TW" sz="2000" b="1" dirty="0">
                <a:solidFill>
                  <a:schemeClr val="accent1"/>
                </a:solidFill>
              </a:rPr>
              <a:t>January and February </a:t>
            </a:r>
            <a:r>
              <a:rPr lang="en-US" altLang="zh-TW" sz="2000" dirty="0"/>
              <a:t>of </a:t>
            </a:r>
            <a:r>
              <a:rPr lang="en-US" altLang="zh-TW" sz="2000" dirty="0" smtClean="0"/>
              <a:t>2006 </a:t>
            </a:r>
          </a:p>
          <a:p>
            <a:r>
              <a:rPr lang="en-US" altLang="zh-TW" sz="2000" dirty="0"/>
              <a:t> </a:t>
            </a:r>
            <a:r>
              <a:rPr lang="en-US" altLang="zh-TW" sz="2000" dirty="0" smtClean="0"/>
              <a:t>     during </a:t>
            </a:r>
            <a:r>
              <a:rPr lang="en-US" altLang="zh-TW" sz="2000" dirty="0"/>
              <a:t>the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northern Australian </a:t>
            </a:r>
          </a:p>
          <a:p>
            <a:r>
              <a:rPr lang="en-US" altLang="zh-TW" sz="2000" b="1" dirty="0">
                <a:solidFill>
                  <a:schemeClr val="tx2"/>
                </a:solidFill>
              </a:rPr>
              <a:t> </a:t>
            </a:r>
            <a:r>
              <a:rPr lang="en-US" altLang="zh-TW" sz="2000" b="1" dirty="0" smtClean="0">
                <a:solidFill>
                  <a:schemeClr val="tx2"/>
                </a:solidFill>
              </a:rPr>
              <a:t>    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monsoon</a:t>
            </a:r>
            <a:endParaRPr lang="zh-TW" alt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9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>Microphysics parameterization</a:t>
            </a:r>
            <a:br>
              <a:rPr lang="en-US" altLang="zh-TW" b="1" dirty="0" smtClean="0"/>
            </a:br>
            <a:r>
              <a:rPr lang="en-US" altLang="zh-TW" b="1" dirty="0" smtClean="0"/>
              <a:t> </a:t>
            </a:r>
            <a:r>
              <a:rPr lang="en-US" altLang="zh-TW" b="1" dirty="0"/>
              <a:t>for cold </a:t>
            </a:r>
            <a:r>
              <a:rPr lang="en-US" altLang="zh-TW" b="1" dirty="0" smtClean="0"/>
              <a:t>clouds and warm clouds </a:t>
            </a:r>
            <a:r>
              <a:rPr lang="en-US" altLang="zh-TW" b="1" dirty="0" smtClean="0">
                <a:solidFill>
                  <a:schemeClr val="accent1"/>
                </a:solidFill>
              </a:rPr>
              <a:t> </a:t>
            </a:r>
            <a:endParaRPr lang="zh-TW" altLang="en-US" sz="27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9" t="14881" r="27943" b="10516"/>
          <a:stretch/>
        </p:blipFill>
        <p:spPr bwMode="auto">
          <a:xfrm>
            <a:off x="566057" y="1188516"/>
            <a:ext cx="8011886" cy="545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326199" y="640940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>
                <a:solidFill>
                  <a:schemeClr val="bg1">
                    <a:lumMod val="50000"/>
                  </a:schemeClr>
                </a:solidFill>
              </a:rPr>
              <a:t>Zeng</a:t>
            </a:r>
            <a:r>
              <a:rPr lang="en-US" altLang="zh-TW" b="1" dirty="0" smtClean="0">
                <a:solidFill>
                  <a:schemeClr val="bg1">
                    <a:lumMod val="50000"/>
                  </a:schemeClr>
                </a:solidFill>
              </a:rPr>
              <a:t> et al(2010)</a:t>
            </a:r>
            <a:endParaRPr lang="zh-TW" alt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260648"/>
            <a:ext cx="8686800" cy="792088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a. Comparison </a:t>
            </a:r>
            <a:r>
              <a:rPr lang="en-US" altLang="zh-TW" dirty="0"/>
              <a:t>with satellite observations</a:t>
            </a:r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5584420" cy="343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01304" y="1418558"/>
            <a:ext cx="6141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/>
              <a:t>Modeled(M0719MH) </a:t>
            </a:r>
            <a:r>
              <a:rPr lang="en-US" altLang="zh-TW" sz="2000" b="1" dirty="0"/>
              <a:t>and observed AMMA rainfall rates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8246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13672"/>
            <a:ext cx="8229600" cy="922392"/>
          </a:xfrm>
        </p:spPr>
        <p:txBody>
          <a:bodyPr/>
          <a:lstStyle/>
          <a:p>
            <a:r>
              <a:rPr lang="en-US" altLang="zh-TW" b="1" dirty="0"/>
              <a:t>Key words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908721"/>
            <a:ext cx="9036496" cy="1152128"/>
          </a:xfrm>
        </p:spPr>
        <p:txBody>
          <a:bodyPr/>
          <a:lstStyle/>
          <a:p>
            <a:r>
              <a:rPr lang="en-US" altLang="zh-TW" b="1" dirty="0" smtClean="0"/>
              <a:t>TWP-ICE</a:t>
            </a:r>
            <a:r>
              <a:rPr lang="en-US" altLang="zh-TW" sz="2800" dirty="0" smtClean="0"/>
              <a:t> (</a:t>
            </a:r>
            <a:r>
              <a:rPr lang="en-US" altLang="zh-TW" sz="2800" b="1" dirty="0" smtClean="0"/>
              <a:t>T</a:t>
            </a:r>
            <a:r>
              <a:rPr lang="en-US" altLang="zh-TW" sz="2800" dirty="0" smtClean="0"/>
              <a:t>ropical </a:t>
            </a:r>
            <a:r>
              <a:rPr lang="en-US" altLang="zh-TW" sz="2800" b="1" dirty="0" smtClean="0"/>
              <a:t>W</a:t>
            </a:r>
            <a:r>
              <a:rPr lang="en-US" altLang="zh-TW" sz="2800" dirty="0" smtClean="0"/>
              <a:t>arm </a:t>
            </a:r>
            <a:r>
              <a:rPr lang="en-US" altLang="zh-TW" sz="2800" b="1" dirty="0" smtClean="0"/>
              <a:t>P</a:t>
            </a:r>
            <a:r>
              <a:rPr lang="en-US" altLang="zh-TW" sz="2800" dirty="0" smtClean="0"/>
              <a:t>ool–</a:t>
            </a:r>
          </a:p>
          <a:p>
            <a:pPr marL="0" indent="0">
              <a:buNone/>
            </a:pPr>
            <a:r>
              <a:rPr lang="en-US" altLang="zh-TW" sz="2800" dirty="0" smtClean="0"/>
              <a:t>                                        </a:t>
            </a:r>
            <a:r>
              <a:rPr lang="en-US" altLang="zh-TW" sz="2800" b="1" dirty="0" smtClean="0"/>
              <a:t>I</a:t>
            </a:r>
            <a:r>
              <a:rPr lang="en-US" altLang="zh-TW" sz="2800" dirty="0" smtClean="0"/>
              <a:t>nternational </a:t>
            </a:r>
            <a:r>
              <a:rPr lang="en-US" altLang="zh-TW" sz="2800" b="1" dirty="0"/>
              <a:t>C</a:t>
            </a:r>
            <a:r>
              <a:rPr lang="en-US" altLang="zh-TW" sz="2800" dirty="0"/>
              <a:t>loud </a:t>
            </a:r>
            <a:r>
              <a:rPr lang="en-US" altLang="zh-TW" sz="2800" b="1" dirty="0" smtClean="0"/>
              <a:t>E</a:t>
            </a:r>
            <a:r>
              <a:rPr lang="en-US" altLang="zh-TW" sz="2800" dirty="0" smtClean="0"/>
              <a:t>xperiment)</a:t>
            </a:r>
            <a:endParaRPr lang="zh-TW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232520" y="3972154"/>
            <a:ext cx="4036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sz="2000" dirty="0" smtClean="0">
                <a:solidFill>
                  <a:prstClr val="black"/>
                </a:solidFill>
              </a:rPr>
              <a:t>TWP-ICE was </a:t>
            </a:r>
            <a:r>
              <a:rPr lang="en-US" altLang="zh-TW" sz="2000" dirty="0">
                <a:solidFill>
                  <a:prstClr val="black"/>
                </a:solidFill>
              </a:rPr>
              <a:t>conducted around </a:t>
            </a:r>
            <a:r>
              <a:rPr lang="en-US" altLang="zh-TW" sz="20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Darwin</a:t>
            </a:r>
            <a:r>
              <a:rPr lang="en-US" altLang="zh-TW" sz="2000" dirty="0">
                <a:solidFill>
                  <a:prstClr val="black"/>
                </a:solidFill>
              </a:rPr>
              <a:t>, </a:t>
            </a:r>
            <a:r>
              <a:rPr lang="en-US" altLang="zh-TW" sz="20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Northern </a:t>
            </a:r>
            <a:r>
              <a:rPr lang="en-US" altLang="zh-TW" sz="20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Territory</a:t>
            </a:r>
            <a:r>
              <a:rPr lang="en-US" altLang="zh-TW" sz="2000" dirty="0" smtClean="0">
                <a:solidFill>
                  <a:prstClr val="black"/>
                </a:solidFill>
              </a:rPr>
              <a:t>, </a:t>
            </a:r>
            <a:r>
              <a:rPr lang="en-US" altLang="zh-TW" sz="20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Australia</a:t>
            </a:r>
            <a:r>
              <a:rPr lang="en-US" altLang="zh-TW" sz="2000" dirty="0" smtClean="0">
                <a:solidFill>
                  <a:prstClr val="black"/>
                </a:solidFill>
              </a:rPr>
              <a:t>.</a:t>
            </a:r>
            <a:endParaRPr lang="zh-TW" altLang="en-US" sz="20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3" t="23812" r="11369" b="9238"/>
          <a:stretch/>
        </p:blipFill>
        <p:spPr bwMode="auto">
          <a:xfrm>
            <a:off x="3995936" y="2572611"/>
            <a:ext cx="4961588" cy="381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32520" y="2830918"/>
            <a:ext cx="4144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zh-TW" sz="2000" dirty="0">
                <a:solidFill>
                  <a:prstClr val="black"/>
                </a:solidFill>
              </a:rPr>
              <a:t>In </a:t>
            </a:r>
            <a:r>
              <a:rPr lang="en-US" altLang="zh-TW" sz="20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January and February of </a:t>
            </a:r>
            <a:r>
              <a:rPr lang="en-US" altLang="zh-TW" sz="20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2006 </a:t>
            </a:r>
            <a:r>
              <a:rPr lang="en-US" altLang="zh-TW" sz="2000" dirty="0" smtClean="0">
                <a:solidFill>
                  <a:prstClr val="black"/>
                </a:solidFill>
              </a:rPr>
              <a:t>during the </a:t>
            </a:r>
            <a:r>
              <a:rPr lang="en-US" altLang="zh-TW" sz="20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northern </a:t>
            </a:r>
            <a:r>
              <a:rPr lang="en-US" altLang="zh-TW" sz="20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Australian </a:t>
            </a:r>
            <a:r>
              <a:rPr lang="en-US" altLang="zh-TW" sz="20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monsoon</a:t>
            </a:r>
            <a:r>
              <a:rPr lang="en-US" altLang="zh-TW" sz="2000" dirty="0" smtClean="0">
                <a:solidFill>
                  <a:prstClr val="black"/>
                </a:solidFill>
              </a:rPr>
              <a:t>.</a:t>
            </a:r>
            <a:endParaRPr lang="en-US" altLang="zh-TW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9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Ice crystal concentration</a:t>
            </a:r>
            <a:endParaRPr lang="zh-TW" altLang="en-US" b="1" dirty="0"/>
          </a:p>
        </p:txBody>
      </p:sp>
      <p:sp>
        <p:nvSpPr>
          <p:cNvPr id="4" name="文字方塊 3"/>
          <p:cNvSpPr txBox="1"/>
          <p:nvPr/>
        </p:nvSpPr>
        <p:spPr>
          <a:xfrm>
            <a:off x="7020272" y="6309320"/>
            <a:ext cx="1987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Zeng</a:t>
            </a:r>
            <a:r>
              <a:rPr lang="en-US" altLang="zh-TW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al(2010)</a:t>
            </a:r>
            <a:endParaRPr lang="zh-TW" alt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0" t="23258" r="44656" b="18561"/>
          <a:stretch/>
        </p:blipFill>
        <p:spPr bwMode="auto">
          <a:xfrm>
            <a:off x="248696" y="1045673"/>
            <a:ext cx="3740224" cy="332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19742" y="1628800"/>
            <a:ext cx="3775762" cy="92853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979342" y="920914"/>
            <a:ext cx="51646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 err="1"/>
              <a:t>Hovmöller</a:t>
            </a:r>
            <a:r>
              <a:rPr lang="en-US" altLang="zh-TW" sz="2000" b="1" dirty="0"/>
              <a:t> (x-t) </a:t>
            </a:r>
            <a:r>
              <a:rPr lang="en-US" altLang="zh-TW" sz="2000" b="1" dirty="0" smtClean="0"/>
              <a:t>diagram</a:t>
            </a:r>
          </a:p>
          <a:p>
            <a:pPr algn="ctr"/>
            <a:r>
              <a:rPr lang="en-US" altLang="zh-TW" sz="2000" dirty="0" smtClean="0"/>
              <a:t> </a:t>
            </a:r>
            <a:r>
              <a:rPr lang="en-US" altLang="zh-TW" sz="2000" dirty="0"/>
              <a:t>for the </a:t>
            </a:r>
            <a:r>
              <a:rPr lang="en-US" altLang="zh-TW" sz="2000" b="1" dirty="0">
                <a:solidFill>
                  <a:schemeClr val="accent1"/>
                </a:solidFill>
              </a:rPr>
              <a:t>surface rainfall rate</a:t>
            </a:r>
            <a:endParaRPr lang="zh-TW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8243" y="4751497"/>
            <a:ext cx="8801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 smtClean="0"/>
              <a:t> Clouds </a:t>
            </a:r>
            <a:r>
              <a:rPr lang="en-US" altLang="zh-TW" dirty="0"/>
              <a:t>are </a:t>
            </a:r>
            <a:r>
              <a:rPr lang="en-US" altLang="zh-TW" b="1" dirty="0">
                <a:solidFill>
                  <a:schemeClr val="accent1"/>
                </a:solidFill>
              </a:rPr>
              <a:t>organized well </a:t>
            </a:r>
            <a:r>
              <a:rPr lang="en-US" altLang="zh-TW" dirty="0"/>
              <a:t>when the </a:t>
            </a:r>
            <a:r>
              <a:rPr lang="en-US" altLang="zh-TW" dirty="0" smtClean="0"/>
              <a:t>microphysics parameterization </a:t>
            </a:r>
            <a:r>
              <a:rPr lang="en-US" altLang="zh-TW" dirty="0"/>
              <a:t>for </a:t>
            </a:r>
            <a:r>
              <a:rPr lang="en-US" altLang="zh-TW" b="1" dirty="0">
                <a:solidFill>
                  <a:schemeClr val="accent1"/>
                </a:solidFill>
              </a:rPr>
              <a:t>cold clouds (with ‘‘high’’ ICC) </a:t>
            </a:r>
            <a:r>
              <a:rPr lang="en-US" altLang="zh-TW" dirty="0" smtClean="0"/>
              <a:t>is used </a:t>
            </a:r>
            <a:r>
              <a:rPr lang="en-US" altLang="zh-TW" dirty="0"/>
              <a:t>and are </a:t>
            </a:r>
            <a:r>
              <a:rPr lang="en-US" altLang="zh-TW" b="1" dirty="0">
                <a:solidFill>
                  <a:schemeClr val="accent1"/>
                </a:solidFill>
              </a:rPr>
              <a:t>organized weakly </a:t>
            </a:r>
            <a:r>
              <a:rPr lang="en-US" altLang="zh-TW" dirty="0"/>
              <a:t>(or isolated) when </a:t>
            </a:r>
            <a:r>
              <a:rPr lang="en-US" altLang="zh-TW" dirty="0" smtClean="0"/>
              <a:t>the parameterization </a:t>
            </a:r>
            <a:r>
              <a:rPr lang="en-US" altLang="zh-TW" dirty="0"/>
              <a:t>for </a:t>
            </a:r>
            <a:r>
              <a:rPr lang="en-US" altLang="zh-TW" b="1" dirty="0">
                <a:solidFill>
                  <a:schemeClr val="accent1"/>
                </a:solidFill>
              </a:rPr>
              <a:t>warm clouds (with zero ICC) </a:t>
            </a:r>
            <a:r>
              <a:rPr lang="en-US" altLang="zh-TW" dirty="0" smtClean="0"/>
              <a:t>is used</a:t>
            </a:r>
            <a:r>
              <a:rPr lang="en-US" altLang="zh-TW" dirty="0"/>
              <a:t>. </a:t>
            </a:r>
            <a:endParaRPr lang="zh-TW" alt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1" t="15926" r="59757" b="17704"/>
          <a:stretch/>
        </p:blipFill>
        <p:spPr bwMode="auto">
          <a:xfrm>
            <a:off x="4172679" y="1628800"/>
            <a:ext cx="2433806" cy="290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4" t="15926" r="27990" b="17704"/>
          <a:stretch/>
        </p:blipFill>
        <p:spPr bwMode="auto">
          <a:xfrm>
            <a:off x="6444208" y="1628800"/>
            <a:ext cx="2357459" cy="290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2411760" y="1628800"/>
            <a:ext cx="720080" cy="432048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411760" y="2132856"/>
            <a:ext cx="720080" cy="432048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3419872" y="2132856"/>
            <a:ext cx="576064" cy="432048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3419872" y="1628800"/>
            <a:ext cx="576064" cy="432048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060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106"/>
          </a:xfrm>
        </p:spPr>
        <p:txBody>
          <a:bodyPr/>
          <a:lstStyle/>
          <a:p>
            <a:r>
              <a:rPr lang="en-US" altLang="zh-TW" b="1" dirty="0"/>
              <a:t>Vertical wind shear</a:t>
            </a:r>
            <a:endParaRPr lang="zh-TW" altLang="en-US" b="1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129674"/>
              </p:ext>
            </p:extLst>
          </p:nvPr>
        </p:nvGraphicFramePr>
        <p:xfrm>
          <a:off x="251520" y="764704"/>
          <a:ext cx="8640960" cy="5711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4987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/>
                        <a:t>T06MH1S 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/>
                        <a:t>T06MH2S </a:t>
                      </a:r>
                      <a:endParaRPr lang="zh-TW" altLang="en-US" sz="2800" dirty="0"/>
                    </a:p>
                  </a:txBody>
                  <a:tcPr/>
                </a:tc>
              </a:tr>
              <a:tr h="1261183">
                <a:tc>
                  <a:txBody>
                    <a:bodyPr/>
                    <a:lstStyle/>
                    <a:p>
                      <a:pPr algn="ctr"/>
                      <a:endParaRPr lang="en-US" altLang="zh-TW" sz="2000" b="1" dirty="0" smtClean="0"/>
                    </a:p>
                    <a:p>
                      <a:pPr algn="ctr"/>
                      <a:r>
                        <a:rPr lang="en-US" altLang="zh-TW" sz="2000" b="1" dirty="0" smtClean="0"/>
                        <a:t>Vertical wind shear of zero </a:t>
                      </a:r>
                    </a:p>
                    <a:p>
                      <a:pPr algn="ctr"/>
                      <a:r>
                        <a:rPr lang="en-US" altLang="zh-TW" sz="2000" b="1" dirty="0" smtClean="0"/>
                        <a:t>above 290 </a:t>
                      </a:r>
                      <a:r>
                        <a:rPr lang="en-US" altLang="zh-TW" sz="2000" b="1" dirty="0" err="1" smtClean="0"/>
                        <a:t>hPa</a:t>
                      </a:r>
                      <a:r>
                        <a:rPr lang="en-US" altLang="zh-TW" sz="2000" b="1" dirty="0" smtClean="0"/>
                        <a:t>  (10 km)</a:t>
                      </a:r>
                    </a:p>
                    <a:p>
                      <a:pPr algn="ctr"/>
                      <a:endParaRPr lang="en-US" altLang="zh-TW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b="1" dirty="0" smtClean="0"/>
                    </a:p>
                    <a:p>
                      <a:pPr algn="ctr"/>
                      <a:r>
                        <a:rPr lang="en-US" altLang="zh-TW" sz="2000" b="1" dirty="0" smtClean="0"/>
                        <a:t>Vertical wind shear is </a:t>
                      </a:r>
                    </a:p>
                    <a:p>
                      <a:pPr algn="ctr"/>
                      <a:r>
                        <a:rPr lang="en-US" altLang="zh-TW" sz="2000" b="1" dirty="0" smtClean="0"/>
                        <a:t>decreased by half</a:t>
                      </a:r>
                      <a:endParaRPr lang="zh-TW" altLang="en-US" sz="2000" b="1" dirty="0"/>
                    </a:p>
                  </a:txBody>
                  <a:tcPr/>
                </a:tc>
              </a:tr>
              <a:tr h="38140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/>
                        <a:t>Upper-troposphere(UT)</a:t>
                      </a:r>
                      <a:endParaRPr lang="zh-TW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 </a:t>
                      </a:r>
                      <a:r>
                        <a:rPr lang="en-US" altLang="zh-TW" sz="2000" b="1" dirty="0" smtClean="0"/>
                        <a:t>Middle and lower troposphere</a:t>
                      </a:r>
                      <a:endParaRPr lang="zh-TW" altLang="en-US" sz="2000" b="1" dirty="0"/>
                    </a:p>
                  </a:txBody>
                  <a:tcPr/>
                </a:tc>
              </a:tr>
              <a:tr h="2141716"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         </a:t>
                      </a:r>
                    </a:p>
                    <a:p>
                      <a:r>
                        <a:rPr lang="en-US" altLang="zh-TW" sz="2000" dirty="0" smtClean="0"/>
                        <a:t>  </a:t>
                      </a:r>
                      <a:r>
                        <a:rPr lang="en-US" altLang="zh-TW" sz="2000" b="1" dirty="0" smtClean="0"/>
                        <a:t>Convective cloud </a:t>
                      </a:r>
                      <a:r>
                        <a:rPr lang="en-US" altLang="zh-TW" sz="2000" b="1" dirty="0" smtClean="0">
                          <a:sym typeface="Wingdings" pitchFamily="2" charset="2"/>
                        </a:rPr>
                        <a:t> Slightly</a:t>
                      </a:r>
                      <a:r>
                        <a:rPr lang="en-US" altLang="zh-TW" sz="2000" b="1" baseline="0" dirty="0" smtClean="0">
                          <a:sym typeface="Wingdings" pitchFamily="2" charset="2"/>
                        </a:rPr>
                        <a:t> small</a:t>
                      </a:r>
                    </a:p>
                    <a:p>
                      <a:endParaRPr lang="en-US" altLang="zh-TW" sz="2000" b="1" dirty="0" smtClean="0"/>
                    </a:p>
                    <a:p>
                      <a:r>
                        <a:rPr lang="en-US" altLang="zh-TW" sz="2000" b="1" dirty="0" smtClean="0"/>
                        <a:t>  </a:t>
                      </a:r>
                      <a:r>
                        <a:rPr lang="en-US" altLang="zh-TW" sz="2000" b="1" dirty="0" err="1" smtClean="0"/>
                        <a:t>Stratiform</a:t>
                      </a:r>
                      <a:r>
                        <a:rPr lang="en-US" altLang="zh-TW" sz="2000" b="1" dirty="0" smtClean="0"/>
                        <a:t> cloud   </a:t>
                      </a:r>
                      <a:r>
                        <a:rPr lang="en-US" altLang="zh-TW" sz="2000" b="1" dirty="0" smtClean="0">
                          <a:sym typeface="Wingdings" pitchFamily="2" charset="2"/>
                        </a:rPr>
                        <a:t> Smaller</a:t>
                      </a:r>
                    </a:p>
                    <a:p>
                      <a:endParaRPr lang="en-US" altLang="zh-TW" sz="2000" b="1" dirty="0" smtClean="0"/>
                    </a:p>
                    <a:p>
                      <a:r>
                        <a:rPr lang="en-US" altLang="zh-TW" sz="2000" b="1" dirty="0" smtClean="0"/>
                        <a:t>  Anvil cloud            </a:t>
                      </a:r>
                      <a:r>
                        <a:rPr lang="en-US" altLang="zh-TW" sz="2000" b="1" dirty="0" smtClean="0">
                          <a:sym typeface="Wingdings" pitchFamily="2" charset="2"/>
                        </a:rPr>
                        <a:t> Almost the same</a:t>
                      </a:r>
                      <a:r>
                        <a:rPr lang="en-US" altLang="zh-TW" sz="2000" b="1" baseline="0" dirty="0" smtClean="0">
                          <a:sym typeface="Wingdings" pitchFamily="2" charset="2"/>
                        </a:rPr>
                        <a:t> </a:t>
                      </a:r>
                      <a:endParaRPr lang="zh-TW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sz="2000" dirty="0" smtClean="0"/>
                    </a:p>
                    <a:p>
                      <a:r>
                        <a:rPr lang="en-US" altLang="zh-TW" sz="2000" dirty="0" smtClean="0"/>
                        <a:t> </a:t>
                      </a:r>
                      <a:r>
                        <a:rPr lang="en-US" altLang="zh-TW" sz="2000" b="1" dirty="0" smtClean="0"/>
                        <a:t>Convective cloud </a:t>
                      </a:r>
                      <a:r>
                        <a:rPr lang="en-US" altLang="zh-TW" sz="2000" b="1" dirty="0" smtClean="0">
                          <a:sym typeface="Wingdings" pitchFamily="2" charset="2"/>
                        </a:rPr>
                        <a:t></a:t>
                      </a:r>
                      <a:r>
                        <a:rPr lang="en-US" altLang="zh-TW" sz="2000" b="1" baseline="0" dirty="0" smtClean="0">
                          <a:sym typeface="Wingdings" pitchFamily="2" charset="2"/>
                        </a:rPr>
                        <a:t> Larger</a:t>
                      </a:r>
                      <a:endParaRPr lang="en-US" altLang="zh-TW" sz="2000" b="1" dirty="0" smtClean="0"/>
                    </a:p>
                    <a:p>
                      <a:endParaRPr lang="en-US" altLang="zh-TW" sz="2000" b="1" dirty="0" smtClean="0"/>
                    </a:p>
                    <a:p>
                      <a:r>
                        <a:rPr lang="en-US" altLang="zh-TW" sz="2000" b="1" dirty="0" smtClean="0"/>
                        <a:t>  </a:t>
                      </a:r>
                      <a:r>
                        <a:rPr lang="en-US" altLang="zh-TW" sz="2000" b="1" dirty="0" err="1" smtClean="0"/>
                        <a:t>Stratiform</a:t>
                      </a:r>
                      <a:r>
                        <a:rPr lang="en-US" altLang="zh-TW" sz="2000" b="1" dirty="0" smtClean="0"/>
                        <a:t> cloud  </a:t>
                      </a:r>
                      <a:r>
                        <a:rPr lang="en-US" altLang="zh-TW" sz="2000" b="1" baseline="0" dirty="0" smtClean="0">
                          <a:sym typeface="Wingdings" pitchFamily="2" charset="2"/>
                        </a:rPr>
                        <a:t> Obviously larger</a:t>
                      </a:r>
                      <a:endParaRPr lang="en-US" altLang="zh-TW" sz="2000" b="1" dirty="0" smtClean="0"/>
                    </a:p>
                    <a:p>
                      <a:endParaRPr lang="en-US" altLang="zh-TW" sz="2000" b="1" dirty="0" smtClean="0"/>
                    </a:p>
                    <a:p>
                      <a:r>
                        <a:rPr lang="en-US" altLang="zh-TW" sz="2000" b="1" dirty="0" smtClean="0"/>
                        <a:t>  Anvil cloud            </a:t>
                      </a:r>
                      <a:r>
                        <a:rPr lang="en-US" altLang="zh-TW" sz="2000" b="1" dirty="0" smtClean="0">
                          <a:sym typeface="Wingdings" pitchFamily="2" charset="2"/>
                        </a:rPr>
                        <a:t> Slightly</a:t>
                      </a:r>
                      <a:r>
                        <a:rPr lang="en-US" altLang="zh-TW" sz="2000" b="1" baseline="0" dirty="0" smtClean="0">
                          <a:sym typeface="Wingdings" pitchFamily="2" charset="2"/>
                        </a:rPr>
                        <a:t> smaller</a:t>
                      </a:r>
                      <a:r>
                        <a:rPr lang="en-US" altLang="zh-TW" sz="2000" b="1" dirty="0" smtClean="0"/>
                        <a:t> </a:t>
                      </a:r>
                    </a:p>
                    <a:p>
                      <a:endParaRPr lang="zh-TW" altLang="en-US" sz="2000" dirty="0"/>
                    </a:p>
                  </a:txBody>
                  <a:tcPr/>
                </a:tc>
              </a:tr>
              <a:tr h="1261559">
                <a:tc>
                  <a:txBody>
                    <a:bodyPr/>
                    <a:lstStyle/>
                    <a:p>
                      <a:pPr algn="ctr"/>
                      <a:endParaRPr lang="en-US" altLang="zh-TW" sz="2000" b="1" dirty="0" smtClean="0"/>
                    </a:p>
                    <a:p>
                      <a:pPr algn="ctr"/>
                      <a:r>
                        <a:rPr lang="en-US" altLang="zh-TW" sz="2000" b="0" dirty="0" smtClean="0"/>
                        <a:t>The UT</a:t>
                      </a:r>
                      <a:r>
                        <a:rPr lang="en-US" altLang="zh-TW" sz="2000" b="0" baseline="0" dirty="0" smtClean="0"/>
                        <a:t> </a:t>
                      </a:r>
                      <a:r>
                        <a:rPr lang="en-US" altLang="zh-TW" sz="2000" b="0" dirty="0" smtClean="0"/>
                        <a:t>vertical wind shear </a:t>
                      </a:r>
                      <a:r>
                        <a:rPr lang="en-US" altLang="zh-TW" sz="2000" b="1" dirty="0" smtClean="0"/>
                        <a:t>favors </a:t>
                      </a:r>
                      <a:r>
                        <a:rPr lang="en-US" altLang="zh-TW" sz="2000" b="0" dirty="0" smtClean="0"/>
                        <a:t>the formation of</a:t>
                      </a:r>
                      <a:r>
                        <a:rPr lang="en-US" altLang="zh-TW" sz="2000" b="1" dirty="0" smtClean="0"/>
                        <a:t> wide </a:t>
                      </a:r>
                      <a:r>
                        <a:rPr lang="en-US" altLang="zh-TW" sz="2000" b="1" dirty="0" err="1" smtClean="0"/>
                        <a:t>stratiform</a:t>
                      </a:r>
                      <a:r>
                        <a:rPr lang="en-US" altLang="zh-TW" sz="2000" b="1" dirty="0" smtClean="0"/>
                        <a:t> clouds.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dirty="0" smtClean="0"/>
                        <a:t>The vertical wind</a:t>
                      </a:r>
                      <a:r>
                        <a:rPr lang="en-US" altLang="zh-TW" sz="2000" b="0" baseline="0" dirty="0" smtClean="0"/>
                        <a:t> </a:t>
                      </a:r>
                      <a:r>
                        <a:rPr lang="en-US" altLang="zh-TW" sz="2000" b="0" dirty="0" smtClean="0"/>
                        <a:t>shear in the middle and lower troposphere</a:t>
                      </a:r>
                      <a:r>
                        <a:rPr lang="en-US" altLang="zh-TW" sz="2000" b="1" dirty="0" smtClean="0"/>
                        <a:t> does not favor </a:t>
                      </a:r>
                      <a:r>
                        <a:rPr lang="en-US" altLang="zh-TW" sz="2000" b="0" dirty="0" smtClean="0"/>
                        <a:t>the</a:t>
                      </a:r>
                      <a:r>
                        <a:rPr lang="en-US" altLang="zh-TW" sz="2000" b="0" baseline="0" dirty="0" smtClean="0"/>
                        <a:t> </a:t>
                      </a:r>
                      <a:r>
                        <a:rPr lang="en-US" altLang="zh-TW" sz="2000" b="0" dirty="0" smtClean="0"/>
                        <a:t>formation of </a:t>
                      </a:r>
                      <a:r>
                        <a:rPr lang="en-US" altLang="zh-TW" sz="2000" b="1" dirty="0" smtClean="0"/>
                        <a:t>wide </a:t>
                      </a:r>
                      <a:r>
                        <a:rPr lang="en-US" altLang="zh-TW" sz="2000" b="1" dirty="0" err="1" smtClean="0"/>
                        <a:t>stratiform</a:t>
                      </a:r>
                      <a:r>
                        <a:rPr lang="en-US" altLang="zh-TW" sz="2000" b="1" dirty="0" smtClean="0"/>
                        <a:t> clouds.</a:t>
                      </a:r>
                      <a:endParaRPr lang="zh-TW" alt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107504" y="682374"/>
            <a:ext cx="4464496" cy="5976664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95536" y="2564904"/>
            <a:ext cx="4104456" cy="43204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95536" y="1412776"/>
            <a:ext cx="4104456" cy="10801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95536" y="3068960"/>
            <a:ext cx="4104456" cy="20882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95536" y="5301208"/>
            <a:ext cx="4104456" cy="10801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499992" y="692696"/>
            <a:ext cx="4464496" cy="5976664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716016" y="2564904"/>
            <a:ext cx="4104456" cy="43204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716016" y="1412776"/>
            <a:ext cx="4104456" cy="10801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4716016" y="3068960"/>
            <a:ext cx="4104456" cy="20882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4572000" y="5301208"/>
            <a:ext cx="4248472" cy="10801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31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/>
              <a:t>Stratus clouds </a:t>
            </a:r>
            <a:r>
              <a:rPr lang="en-US" altLang="zh-TW" sz="3600" dirty="0" err="1" smtClean="0"/>
              <a:t>v</a:t>
            </a:r>
            <a:r>
              <a:rPr lang="en-US" altLang="zh-TW" sz="4000" dirty="0" err="1" smtClean="0"/>
              <a:t>s</a:t>
            </a:r>
            <a:r>
              <a:rPr lang="en-US" altLang="zh-TW" b="1" dirty="0" smtClean="0"/>
              <a:t> Cumulus clouds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en-US" altLang="zh-TW" sz="1800" dirty="0" smtClean="0"/>
              <a:t>Stratus clouds can extend over hundreds of kilometers in the horizontal.</a:t>
            </a:r>
          </a:p>
          <a:p>
            <a:r>
              <a:rPr lang="en-US" altLang="zh-TW" sz="1800" dirty="0" smtClean="0"/>
              <a:t>Cumulus clouds’ horizontal and vertical extents are comparable.</a:t>
            </a:r>
          </a:p>
          <a:p>
            <a:r>
              <a:rPr lang="en-US" altLang="zh-TW" sz="1800" dirty="0" smtClean="0"/>
              <a:t>In cumulus, the updrafts and downdrafts are in the order of meters per second.</a:t>
            </a:r>
          </a:p>
          <a:p>
            <a:r>
              <a:rPr lang="en-US" altLang="zh-TW" sz="1800" dirty="0" smtClean="0"/>
              <a:t>In stratus, the updrafts and downdrafts are in the order of centimeters per second.</a:t>
            </a:r>
          </a:p>
          <a:p>
            <a:endParaRPr lang="zh-TW" altLang="en-US" sz="1800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691680" y="2276872"/>
          <a:ext cx="60960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/>
                <a:gridCol w="307166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Stratus clouds 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Cumulus clouds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Extend</a:t>
                      </a:r>
                      <a:r>
                        <a:rPr lang="en-US" altLang="zh-TW" sz="1800" dirty="0" smtClean="0"/>
                        <a:t> over </a:t>
                      </a:r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hundreds of kilometers</a:t>
                      </a:r>
                      <a:r>
                        <a:rPr lang="en-US" altLang="zh-TW" sz="1800" dirty="0" smtClean="0"/>
                        <a:t> in the </a:t>
                      </a:r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horizontal</a:t>
                      </a:r>
                      <a:r>
                        <a:rPr lang="en-US" altLang="zh-TW" sz="1800" dirty="0" smtClean="0"/>
                        <a:t>.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Horizontal</a:t>
                      </a:r>
                      <a:r>
                        <a:rPr lang="en-US" altLang="zh-TW" sz="1800" dirty="0" smtClean="0"/>
                        <a:t> and </a:t>
                      </a:r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vertical</a:t>
                      </a:r>
                      <a:r>
                        <a:rPr lang="en-US" altLang="zh-TW" sz="1800" dirty="0" smtClean="0"/>
                        <a:t> extents are </a:t>
                      </a:r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comparable</a:t>
                      </a:r>
                      <a:r>
                        <a:rPr lang="en-US" altLang="zh-TW" sz="1800" dirty="0" smtClean="0"/>
                        <a:t>.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The updrafts and downdrafts are in the order of </a:t>
                      </a:r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centimeters per second</a:t>
                      </a:r>
                      <a:r>
                        <a:rPr lang="en-US" altLang="zh-TW" sz="1800" dirty="0" smtClean="0"/>
                        <a:t>.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The updrafts and downdrafts are in the order of</a:t>
                      </a:r>
                    </a:p>
                    <a:p>
                      <a:pPr algn="ctr"/>
                      <a:r>
                        <a:rPr lang="en-US" altLang="zh-TW" sz="1800" b="1" dirty="0" smtClean="0">
                          <a:solidFill>
                            <a:schemeClr val="accent2"/>
                          </a:solidFill>
                        </a:rPr>
                        <a:t>meters per second</a:t>
                      </a:r>
                      <a:r>
                        <a:rPr lang="en-US" altLang="zh-TW" sz="1800" dirty="0" smtClean="0"/>
                        <a:t>.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0"/>
            <a:ext cx="8507288" cy="634082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>Observations of AMMA</a:t>
            </a:r>
            <a:endParaRPr lang="zh-TW" altLang="en-US" b="1" dirty="0"/>
          </a:p>
        </p:txBody>
      </p:sp>
      <p:sp>
        <p:nvSpPr>
          <p:cNvPr id="5" name="矩形 4"/>
          <p:cNvSpPr/>
          <p:nvPr/>
        </p:nvSpPr>
        <p:spPr>
          <a:xfrm>
            <a:off x="412304" y="548680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sz="2000" dirty="0"/>
              <a:t>The two MCSs chosen for study in this paper </a:t>
            </a:r>
            <a:r>
              <a:rPr lang="en-US" altLang="zh-TW" sz="2000" dirty="0" smtClean="0"/>
              <a:t>swept westward </a:t>
            </a:r>
            <a:r>
              <a:rPr lang="en-US" altLang="zh-TW" sz="2000" dirty="0"/>
              <a:t>over the sounding network on </a:t>
            </a:r>
            <a:r>
              <a:rPr lang="en-US" altLang="zh-TW" sz="2000" b="1" dirty="0">
                <a:solidFill>
                  <a:schemeClr val="accent1"/>
                </a:solidFill>
              </a:rPr>
              <a:t>18–19 July </a:t>
            </a:r>
            <a:r>
              <a:rPr lang="en-US" altLang="zh-TW" sz="2000" dirty="0" smtClean="0"/>
              <a:t>and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10–11 </a:t>
            </a:r>
            <a:r>
              <a:rPr lang="en-US" altLang="zh-TW" sz="2000" b="1" dirty="0">
                <a:solidFill>
                  <a:schemeClr val="accent1"/>
                </a:solidFill>
              </a:rPr>
              <a:t>August 2006</a:t>
            </a:r>
            <a:r>
              <a:rPr lang="en-US" altLang="zh-TW" sz="2000" dirty="0"/>
              <a:t>, respectively</a:t>
            </a:r>
            <a:r>
              <a:rPr lang="en-US" altLang="zh-TW" sz="2000" dirty="0" smtClean="0"/>
              <a:t>.</a:t>
            </a:r>
          </a:p>
          <a:p>
            <a:endParaRPr lang="en-US" altLang="zh-TW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sz="2000" b="1" dirty="0" smtClean="0"/>
              <a:t>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The MCS on </a:t>
            </a:r>
            <a:r>
              <a:rPr lang="en-US" altLang="zh-TW" sz="2000" b="1" dirty="0">
                <a:solidFill>
                  <a:schemeClr val="accent1"/>
                </a:solidFill>
              </a:rPr>
              <a:t>10–11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August </a:t>
            </a:r>
            <a:r>
              <a:rPr lang="en-US" altLang="zh-TW" sz="2000" dirty="0" smtClean="0"/>
              <a:t>is </a:t>
            </a:r>
            <a:r>
              <a:rPr lang="en-US" altLang="zh-TW" sz="2000" dirty="0"/>
              <a:t>described here briefly to summarize </a:t>
            </a:r>
            <a:r>
              <a:rPr lang="en-US" altLang="zh-TW" sz="2000" dirty="0" smtClean="0"/>
              <a:t>the basic characteristics </a:t>
            </a:r>
            <a:r>
              <a:rPr lang="en-US" altLang="zh-TW" sz="2000" dirty="0"/>
              <a:t>of MCSs in </a:t>
            </a:r>
            <a:r>
              <a:rPr lang="en-US" altLang="zh-TW" sz="2000" dirty="0" smtClean="0"/>
              <a:t>the AMMA </a:t>
            </a:r>
            <a:r>
              <a:rPr lang="en-US" altLang="zh-TW" sz="2000" dirty="0"/>
              <a:t>region. </a:t>
            </a:r>
            <a:r>
              <a:rPr lang="en-US" altLang="zh-TW" sz="2000" dirty="0" smtClean="0"/>
              <a:t>This </a:t>
            </a:r>
            <a:r>
              <a:rPr lang="en-US" altLang="zh-TW" sz="2000" dirty="0"/>
              <a:t>MCS had </a:t>
            </a:r>
            <a:r>
              <a:rPr lang="en-US" altLang="zh-TW" sz="2000" dirty="0" smtClean="0"/>
              <a:t>an anvil </a:t>
            </a:r>
            <a:r>
              <a:rPr lang="en-US" altLang="zh-TW" sz="2000" dirty="0"/>
              <a:t>that </a:t>
            </a:r>
            <a:endParaRPr lang="en-US" altLang="zh-TW" sz="2000" dirty="0" smtClean="0"/>
          </a:p>
          <a:p>
            <a:r>
              <a:rPr lang="en-US" altLang="zh-TW" sz="2000" dirty="0"/>
              <a:t> </a:t>
            </a:r>
            <a:r>
              <a:rPr lang="en-US" altLang="zh-TW" sz="2000" dirty="0" smtClean="0"/>
              <a:t>    extended </a:t>
            </a:r>
            <a:r>
              <a:rPr lang="en-US" altLang="zh-TW" sz="2000" dirty="0"/>
              <a:t>on the order of </a:t>
            </a:r>
            <a:r>
              <a:rPr lang="en-US" altLang="zh-TW" sz="2000" b="1" dirty="0">
                <a:solidFill>
                  <a:schemeClr val="accent1"/>
                </a:solidFill>
              </a:rPr>
              <a:t>400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km</a:t>
            </a:r>
            <a:r>
              <a:rPr lang="en-US" altLang="zh-TW" sz="2000" dirty="0" smtClean="0"/>
              <a:t>. </a:t>
            </a:r>
            <a:endParaRPr lang="zh-TW" alt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24676" r="10746" b="14298"/>
          <a:stretch/>
        </p:blipFill>
        <p:spPr bwMode="auto">
          <a:xfrm>
            <a:off x="275906" y="3140968"/>
            <a:ext cx="6791018" cy="354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41678" y="2672338"/>
            <a:ext cx="6806586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chemeClr val="accent1"/>
                </a:solidFill>
              </a:rPr>
              <a:t>Meteosat-8 infrared </a:t>
            </a:r>
            <a:r>
              <a:rPr lang="en-US" altLang="zh-TW" b="1" dirty="0">
                <a:solidFill>
                  <a:schemeClr val="accent1"/>
                </a:solidFill>
              </a:rPr>
              <a:t>brightness temperature </a:t>
            </a:r>
            <a:r>
              <a:rPr lang="en-US" altLang="zh-TW" dirty="0"/>
              <a:t>at 0319 UTC 11 Aug 2006. 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2555776" y="3501008"/>
            <a:ext cx="1656184" cy="136815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" name="直線接點 3"/>
          <p:cNvCxnSpPr/>
          <p:nvPr/>
        </p:nvCxnSpPr>
        <p:spPr>
          <a:xfrm flipH="1">
            <a:off x="2749611" y="2943628"/>
            <a:ext cx="864095" cy="3936290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52" y="5103016"/>
            <a:ext cx="6943725" cy="157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98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106"/>
          </a:xfrm>
        </p:spPr>
        <p:txBody>
          <a:bodyPr/>
          <a:lstStyle/>
          <a:p>
            <a:r>
              <a:rPr lang="en-US" altLang="zh-TW" b="1" dirty="0" smtClean="0"/>
              <a:t>Observations of AMMA</a:t>
            </a:r>
            <a:endParaRPr lang="zh-TW" alt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6" t="9312" r="49801" b="49158"/>
          <a:stretch/>
        </p:blipFill>
        <p:spPr bwMode="auto">
          <a:xfrm>
            <a:off x="132160" y="1340768"/>
            <a:ext cx="2736304" cy="259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8630" y="845171"/>
            <a:ext cx="777573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/>
              <a:t>Three-dimensional images from </a:t>
            </a:r>
            <a:r>
              <a:rPr lang="en-US" altLang="zh-TW" b="1" dirty="0" smtClean="0">
                <a:solidFill>
                  <a:schemeClr val="accent1"/>
                </a:solidFill>
              </a:rPr>
              <a:t>TRMM satellite </a:t>
            </a:r>
            <a:r>
              <a:rPr lang="en-US" altLang="zh-TW" b="1" dirty="0">
                <a:solidFill>
                  <a:schemeClr val="accent1"/>
                </a:solidFill>
              </a:rPr>
              <a:t>PR data </a:t>
            </a:r>
            <a:r>
              <a:rPr lang="en-US" altLang="zh-TW" dirty="0"/>
              <a:t>at </a:t>
            </a:r>
            <a:r>
              <a:rPr lang="en-US" altLang="zh-TW" dirty="0" smtClean="0"/>
              <a:t>0433UTC </a:t>
            </a:r>
            <a:r>
              <a:rPr lang="en-US" altLang="zh-TW" dirty="0"/>
              <a:t>11Aug </a:t>
            </a:r>
            <a:r>
              <a:rPr lang="en-US" altLang="zh-TW" dirty="0" smtClean="0"/>
              <a:t>2006.</a:t>
            </a:r>
            <a:endParaRPr lang="en-US" altLang="zh-TW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26" r="49985"/>
          <a:stretch/>
        </p:blipFill>
        <p:spPr bwMode="auto">
          <a:xfrm>
            <a:off x="5909179" y="1340768"/>
            <a:ext cx="2737644" cy="259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9926"/>
          <a:stretch/>
        </p:blipFill>
        <p:spPr bwMode="auto">
          <a:xfrm>
            <a:off x="5909179" y="4071190"/>
            <a:ext cx="2737644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989659" y="1340768"/>
            <a:ext cx="2734469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36216" y="1412776"/>
            <a:ext cx="8640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15 </a:t>
            </a:r>
            <a:r>
              <a:rPr lang="en-US" altLang="zh-TW" dirty="0" err="1" smtClean="0"/>
              <a:t>dBZ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460094" y="1416884"/>
            <a:ext cx="8640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30 </a:t>
            </a:r>
            <a:r>
              <a:rPr lang="en-US" altLang="zh-TW" dirty="0" err="1" smtClean="0"/>
              <a:t>dBZ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410390" y="1412776"/>
            <a:ext cx="8640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40 </a:t>
            </a:r>
            <a:r>
              <a:rPr lang="en-US" altLang="zh-TW" dirty="0" err="1" smtClean="0"/>
              <a:t>dBZ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251519" y="4221088"/>
            <a:ext cx="53297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 smtClean="0"/>
              <a:t>The </a:t>
            </a:r>
            <a:r>
              <a:rPr lang="en-US" altLang="zh-TW" dirty="0"/>
              <a:t>MCS was generated by </a:t>
            </a:r>
            <a:r>
              <a:rPr lang="en-US" altLang="zh-TW" dirty="0" smtClean="0"/>
              <a:t>horizontally separated </a:t>
            </a:r>
            <a:r>
              <a:rPr lang="en-US" altLang="zh-TW" dirty="0"/>
              <a:t>convective cells. This </a:t>
            </a:r>
            <a:r>
              <a:rPr lang="en-US" altLang="zh-TW" dirty="0" smtClean="0"/>
              <a:t>separation in </a:t>
            </a:r>
            <a:r>
              <a:rPr lang="en-US" altLang="zh-TW" dirty="0"/>
              <a:t>convective cells resembles ‘‘</a:t>
            </a:r>
            <a:r>
              <a:rPr lang="en-US" altLang="zh-TW" b="1" dirty="0">
                <a:solidFill>
                  <a:schemeClr val="accent1"/>
                </a:solidFill>
              </a:rPr>
              <a:t>connected active </a:t>
            </a:r>
            <a:r>
              <a:rPr lang="en-US" altLang="zh-TW" b="1" dirty="0" smtClean="0">
                <a:solidFill>
                  <a:schemeClr val="accent1"/>
                </a:solidFill>
              </a:rPr>
              <a:t>MCSs</a:t>
            </a:r>
            <a:r>
              <a:rPr lang="en-US" altLang="zh-TW" dirty="0" smtClean="0"/>
              <a:t>’’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251518" y="5410356"/>
            <a:ext cx="5329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 smtClean="0"/>
              <a:t>Active </a:t>
            </a:r>
            <a:r>
              <a:rPr lang="en-US" altLang="zh-TW" dirty="0"/>
              <a:t>convective systems </a:t>
            </a:r>
            <a:r>
              <a:rPr lang="en-US" altLang="zh-TW" dirty="0" smtClean="0"/>
              <a:t>are separated but </a:t>
            </a:r>
            <a:r>
              <a:rPr lang="en-US" altLang="zh-TW" dirty="0"/>
              <a:t>their precipitation areas are connected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61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en-US" altLang="zh-TW" sz="4000" b="1" dirty="0" smtClean="0"/>
              <a:t>Observations of TWP-ICE</a:t>
            </a:r>
            <a:endParaRPr lang="zh-TW" altLang="en-US" sz="4000" b="1" dirty="0"/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315322" y="959275"/>
            <a:ext cx="8073102" cy="2179992"/>
          </a:xfrm>
        </p:spPr>
        <p:txBody>
          <a:bodyPr>
            <a:normAutofit/>
          </a:bodyPr>
          <a:lstStyle/>
          <a:p>
            <a:r>
              <a:rPr lang="en-US" altLang="zh-TW" sz="2000" b="1" dirty="0" smtClean="0"/>
              <a:t>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Several </a:t>
            </a:r>
            <a:r>
              <a:rPr lang="en-US" altLang="zh-TW" sz="2000" b="1" dirty="0">
                <a:solidFill>
                  <a:schemeClr val="accent1"/>
                </a:solidFill>
              </a:rPr>
              <a:t>squall lines</a:t>
            </a:r>
            <a:r>
              <a:rPr lang="en-US" altLang="zh-TW" sz="2000" dirty="0"/>
              <a:t>, which occur in a typical </a:t>
            </a:r>
            <a:r>
              <a:rPr lang="en-US" altLang="zh-TW" sz="2000" b="1" dirty="0" smtClean="0">
                <a:solidFill>
                  <a:schemeClr val="accent1"/>
                </a:solidFill>
              </a:rPr>
              <a:t>monsoon break </a:t>
            </a:r>
            <a:r>
              <a:rPr lang="en-US" altLang="zh-TW" sz="2000" b="1" dirty="0">
                <a:solidFill>
                  <a:schemeClr val="accent1"/>
                </a:solidFill>
              </a:rPr>
              <a:t>period</a:t>
            </a:r>
            <a:r>
              <a:rPr lang="en-US" altLang="zh-TW" sz="2000" dirty="0"/>
              <a:t>, crossed the sounding network from </a:t>
            </a:r>
            <a:r>
              <a:rPr lang="en-US" altLang="zh-TW" sz="2000" b="1" dirty="0">
                <a:solidFill>
                  <a:schemeClr val="accent1"/>
                </a:solidFill>
              </a:rPr>
              <a:t>4 to 12 February 2006</a:t>
            </a:r>
            <a:r>
              <a:rPr lang="en-US" altLang="zh-TW" sz="2000" dirty="0"/>
              <a:t>. </a:t>
            </a:r>
            <a:endParaRPr lang="zh-TW" alt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67"/>
          <a:stretch>
            <a:fillRect/>
          </a:stretch>
        </p:blipFill>
        <p:spPr bwMode="auto">
          <a:xfrm>
            <a:off x="1115616" y="3284984"/>
            <a:ext cx="6785916" cy="3082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23528" y="1844824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sz="2000" dirty="0"/>
              <a:t>Radar observations show that the MCSs during this period had a scale of about </a:t>
            </a:r>
            <a:r>
              <a:rPr lang="en-US" altLang="zh-TW" sz="2000" b="1" dirty="0">
                <a:solidFill>
                  <a:schemeClr val="accent1"/>
                </a:solidFill>
              </a:rPr>
              <a:t>100 km</a:t>
            </a:r>
            <a:r>
              <a:rPr lang="en-US" altLang="zh-TW" sz="2000" dirty="0"/>
              <a:t>, which is much </a:t>
            </a:r>
            <a:r>
              <a:rPr lang="en-US" altLang="zh-TW" sz="2000" b="1" dirty="0">
                <a:solidFill>
                  <a:schemeClr val="accent1"/>
                </a:solidFill>
              </a:rPr>
              <a:t>smaller than those from AMMA</a:t>
            </a:r>
            <a:r>
              <a:rPr lang="en-US" altLang="zh-TW" sz="2000" dirty="0"/>
              <a:t>.</a:t>
            </a:r>
          </a:p>
        </p:txBody>
      </p:sp>
      <p:sp>
        <p:nvSpPr>
          <p:cNvPr id="6" name="矩形 5"/>
          <p:cNvSpPr/>
          <p:nvPr/>
        </p:nvSpPr>
        <p:spPr>
          <a:xfrm>
            <a:off x="1259632" y="2780928"/>
            <a:ext cx="4639925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dirty="0" smtClean="0"/>
              <a:t>C-POL horizontal cross sections on 10 Feb 2006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995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13705</TotalTime>
  <Words>5238</Words>
  <Application>Microsoft Office PowerPoint</Application>
  <PresentationFormat>如螢幕大小 (4:3)</PresentationFormat>
  <Paragraphs>582</Paragraphs>
  <Slides>65</Slides>
  <Notes>31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65</vt:i4>
      </vt:variant>
    </vt:vector>
  </HeadingPairs>
  <TitlesOfParts>
    <vt:vector size="66" baseType="lpstr">
      <vt:lpstr>Office 佈景主題</vt:lpstr>
      <vt:lpstr>A Comparison of the Water Budgets between Clouds from AMMA and TWP-ICE</vt:lpstr>
      <vt:lpstr>Introduction</vt:lpstr>
      <vt:lpstr>Introduction</vt:lpstr>
      <vt:lpstr>Outline</vt:lpstr>
      <vt:lpstr>Key words</vt:lpstr>
      <vt:lpstr>Key words</vt:lpstr>
      <vt:lpstr>Observations of AMMA</vt:lpstr>
      <vt:lpstr>Observations of AMMA</vt:lpstr>
      <vt:lpstr>Observations of TWP-ICE</vt:lpstr>
      <vt:lpstr>Model setup</vt:lpstr>
      <vt:lpstr> AMMA numerical simulation</vt:lpstr>
      <vt:lpstr>PowerPoint 簡報</vt:lpstr>
      <vt:lpstr>AMMA numerical simulation</vt:lpstr>
      <vt:lpstr>TWP-ICE numerical simulation</vt:lpstr>
      <vt:lpstr>Water budget analysis</vt:lpstr>
      <vt:lpstr>Water budget analysis</vt:lpstr>
      <vt:lpstr>Convective water budgets</vt:lpstr>
      <vt:lpstr> Convective water budgets</vt:lpstr>
      <vt:lpstr>Stratiform water budgets</vt:lpstr>
      <vt:lpstr>Stratiform water budgets</vt:lpstr>
      <vt:lpstr>Discussion</vt:lpstr>
      <vt:lpstr>Vertical wind shear</vt:lpstr>
      <vt:lpstr> Vertical wind shear</vt:lpstr>
      <vt:lpstr>Ice crystal concentration</vt:lpstr>
      <vt:lpstr>Ice crystal concentration</vt:lpstr>
      <vt:lpstr>Ice crystal concentration</vt:lpstr>
      <vt:lpstr>Ice crystal concentration</vt:lpstr>
      <vt:lpstr>Conclusions</vt:lpstr>
      <vt:lpstr>Conclusions</vt:lpstr>
      <vt:lpstr>Conclusions</vt:lpstr>
      <vt:lpstr>References</vt:lpstr>
      <vt:lpstr>END</vt:lpstr>
      <vt:lpstr>PowerPoint 簡報</vt:lpstr>
      <vt:lpstr>Convective water budgets</vt:lpstr>
      <vt:lpstr>AMMA numerical experiments</vt:lpstr>
      <vt:lpstr>b. Comparison with W-band radar observations</vt:lpstr>
      <vt:lpstr>Water budget analysis</vt:lpstr>
      <vt:lpstr> Vertical wind shear</vt:lpstr>
      <vt:lpstr>Computing Water Budget</vt:lpstr>
      <vt:lpstr>Computing Water Budget</vt:lpstr>
      <vt:lpstr>Computing Water Budget</vt:lpstr>
      <vt:lpstr>TRMM-Precipitation Radar</vt:lpstr>
      <vt:lpstr>TRMM / CloudSat</vt:lpstr>
      <vt:lpstr>CloudSat</vt:lpstr>
      <vt:lpstr>Goddard CRM</vt:lpstr>
      <vt:lpstr>AMMA radar observation</vt:lpstr>
      <vt:lpstr>AMMA(Observational IWC )</vt:lpstr>
      <vt:lpstr>TWP-ICE(環境描述)</vt:lpstr>
      <vt:lpstr>TWP-ICE(Observation)</vt:lpstr>
      <vt:lpstr>PowerPoint 簡報</vt:lpstr>
      <vt:lpstr>TWP-ICE(T06MH)</vt:lpstr>
      <vt:lpstr>OBS AMMA/TWP-ICE ARM ground-based radar-lidar</vt:lpstr>
      <vt:lpstr>Frequency of ice cloud occurrence  Radar-lidar observation (Protate et al 2010)</vt:lpstr>
      <vt:lpstr>Frequency of ice cloud occurrence</vt:lpstr>
      <vt:lpstr>AMMA vs TWP-ICE---stability </vt:lpstr>
      <vt:lpstr>PowerPoint 簡報</vt:lpstr>
      <vt:lpstr>PowerPoint 簡報</vt:lpstr>
      <vt:lpstr>PowerPoint 簡報</vt:lpstr>
      <vt:lpstr>PowerPoint 簡報</vt:lpstr>
      <vt:lpstr>Microphysics parameterization  for cold clouds and warm clouds  </vt:lpstr>
      <vt:lpstr>a. Comparison with satellite observations</vt:lpstr>
      <vt:lpstr>Key words</vt:lpstr>
      <vt:lpstr>Ice crystal concentration</vt:lpstr>
      <vt:lpstr>Vertical wind shear</vt:lpstr>
      <vt:lpstr>Stratus clouds vs Cumulus clouds</vt:lpstr>
    </vt:vector>
  </TitlesOfParts>
  <Company>NCU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Comparison of the Water Budgets between Clouds from AMMA and TWP-ICE</dc:title>
  <dc:creator>P.-H. Lin</dc:creator>
  <cp:lastModifiedBy>h</cp:lastModifiedBy>
  <cp:revision>451</cp:revision>
  <cp:lastPrinted>2013-11-15T04:21:41Z</cp:lastPrinted>
  <dcterms:created xsi:type="dcterms:W3CDTF">2013-10-11T14:40:00Z</dcterms:created>
  <dcterms:modified xsi:type="dcterms:W3CDTF">2013-11-19T01:43:54Z</dcterms:modified>
</cp:coreProperties>
</file>