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81" r:id="rId4"/>
    <p:sldId id="259" r:id="rId5"/>
    <p:sldId id="260" r:id="rId6"/>
    <p:sldId id="261" r:id="rId7"/>
    <p:sldId id="263" r:id="rId8"/>
    <p:sldId id="282" r:id="rId9"/>
    <p:sldId id="283" r:id="rId10"/>
    <p:sldId id="264" r:id="rId11"/>
    <p:sldId id="284" r:id="rId12"/>
    <p:sldId id="285" r:id="rId13"/>
    <p:sldId id="286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>
        <p:scale>
          <a:sx n="100" d="100"/>
          <a:sy n="100" d="100"/>
        </p:scale>
        <p:origin x="-2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079F-356C-444B-83BC-6E6B200DA58E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AC67-05F1-4192-8872-D05337DCA7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94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</a:t>
            </a:r>
            <a:r>
              <a:rPr lang="zh-TW" altLang="en-US" dirty="0" smtClean="0">
                <a:solidFill>
                  <a:srgbClr val="C00000"/>
                </a:solidFill>
              </a:rPr>
              <a:t>夏季夜晚</a:t>
            </a:r>
            <a:r>
              <a:rPr lang="zh-TW" altLang="en-US" dirty="0" smtClean="0"/>
              <a:t>的中美洲地區，常有利於</a:t>
            </a:r>
            <a:r>
              <a:rPr lang="zh-TW" altLang="en-US" dirty="0" smtClean="0">
                <a:solidFill>
                  <a:srgbClr val="C00000"/>
                </a:solidFill>
              </a:rPr>
              <a:t>雷雨胞和中尺度對流</a:t>
            </a:r>
            <a:r>
              <a:rPr lang="zh-TW" altLang="en-US" dirty="0" smtClean="0"/>
              <a:t>的發展，產生極大降水，造成土石流及生命財產的損失。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在夜晚時，低層是屬於較穩定的大氣，但卻能夠維持對流的發展。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Parker</a:t>
            </a:r>
            <a:r>
              <a:rPr lang="zh-TW" altLang="en-US" dirty="0" smtClean="0"/>
              <a:t>使用對流在夜間發展的熱力剖面探討對流胞的發展，沒有探討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的發展。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38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LLJ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會造成改變低層垂直風切，而影響垂直運動的強度，當系統為冷池所驅使的時期時，在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3~6.5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小時，噴流底下的風切為主要影響使得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有合適的強上升氣流。而當穩定層厚度增加時，並接近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LLJ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最大風速層時，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(6.5~75hr)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噴流上方的風切為主要的腳色，造成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擁有合適的條件。最後，於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7.5~10hr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前方入流高度增加，轉為重力波所驅使時，垂直運動主要與重力波的頻率本身有關，這個頻率的控制主要是在穩定層內的風切。在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RTF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有較強的風切，因此有較強的抬升。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3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相對系統的入流定義為含有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值得空氣塊進入系統內。</a:t>
            </a:r>
            <a:endParaRPr lang="en-US" altLang="zh-TW" dirty="0" smtClean="0"/>
          </a:p>
          <a:p>
            <a:r>
              <a:rPr lang="en-US" altLang="zh-TW" dirty="0" smtClean="0"/>
              <a:t>RTF</a:t>
            </a:r>
            <a:r>
              <a:rPr lang="zh-TW" altLang="en-US" dirty="0" smtClean="0"/>
              <a:t>模擬將入流層內的空氣塊往系統外吹，使得環境風場變慢，呈現水平及垂直質量通量減少</a:t>
            </a:r>
            <a:r>
              <a:rPr lang="en-US" altLang="zh-TW" dirty="0" smtClean="0"/>
              <a:t>(FIG12A)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增加</a:t>
            </a:r>
            <a:r>
              <a:rPr lang="en-US" altLang="zh-TW" dirty="0" smtClean="0"/>
              <a:t>(FIG11B)</a:t>
            </a:r>
            <a:r>
              <a:rPr lang="zh-TW" altLang="en-US" dirty="0" smtClean="0"/>
              <a:t>，系統相對入流增加</a:t>
            </a:r>
            <a:r>
              <a:rPr lang="en-US" altLang="zh-TW" dirty="0" smtClean="0"/>
              <a:t>(FIG12A)</a:t>
            </a:r>
            <a:r>
              <a:rPr lang="zh-TW" altLang="en-US" dirty="0" smtClean="0"/>
              <a:t>，而在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小時時最明顯，由於高相當位溫層逐漸與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的高度合併。</a:t>
            </a:r>
            <a:r>
              <a:rPr lang="en-US" altLang="zh-TW" dirty="0" smtClean="0"/>
              <a:t>(FIG11A)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0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從空氣塊軌跡線分析中也可以證明出，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軌跡線分析中，空氣塊進入到系統上升運動的水平距離較近</a:t>
            </a:r>
            <a:r>
              <a:rPr lang="en-US" altLang="zh-TW" dirty="0" smtClean="0"/>
              <a:t>(FIG13B)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則較遠</a:t>
            </a:r>
            <a:r>
              <a:rPr lang="en-US" altLang="zh-TW" dirty="0" smtClean="0"/>
              <a:t>(FIG13C)</a:t>
            </a:r>
            <a:r>
              <a:rPr lang="zh-TW" altLang="en-US" dirty="0" smtClean="0"/>
              <a:t>，因此</a:t>
            </a:r>
            <a:r>
              <a:rPr lang="en-US" altLang="zh-TW" dirty="0" smtClean="0"/>
              <a:t>FTR</a:t>
            </a:r>
            <a:r>
              <a:rPr lang="zh-TW" altLang="en-US" dirty="0" smtClean="0"/>
              <a:t>模擬，系統能夠得到更多高相當位溫的空氣塊使得水平及質量通量較多。而由於較多空氣塊被引入系統中，較多空氣塊受到抬升而凝結，因此產生的降水則較多</a:t>
            </a:r>
            <a:r>
              <a:rPr lang="en-US" altLang="zh-TW" dirty="0" smtClean="0"/>
              <a:t>(FIG3G-I)</a:t>
            </a:r>
            <a:r>
              <a:rPr lang="zh-TW" altLang="en-US" dirty="0" smtClean="0"/>
              <a:t>。</a:t>
            </a:r>
            <a:r>
              <a:rPr lang="en-US" altLang="zh-TW" dirty="0" smtClean="0"/>
              <a:t>RTF</a:t>
            </a:r>
            <a:r>
              <a:rPr lang="zh-TW" altLang="en-US" dirty="0" smtClean="0"/>
              <a:t>模擬結果則相反。</a:t>
            </a:r>
            <a:endParaRPr lang="en-US" altLang="zh-TW" dirty="0" smtClean="0"/>
          </a:p>
          <a:p>
            <a:r>
              <a:rPr lang="zh-TW" altLang="en-US" dirty="0" smtClean="0"/>
              <a:t>小結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從以上加入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的實驗影響結果發現 </a:t>
            </a:r>
            <a:r>
              <a:rPr lang="en-US" altLang="zh-TW" dirty="0" smtClean="0"/>
              <a:t>1)</a:t>
            </a:r>
            <a:r>
              <a:rPr lang="zh-TW" altLang="en-US" dirty="0" smtClean="0"/>
              <a:t> </a:t>
            </a:r>
            <a:r>
              <a:rPr lang="en-US" altLang="zh-TW" dirty="0" smtClean="0"/>
              <a:t>LLJ</a:t>
            </a:r>
            <a:r>
              <a:rPr lang="zh-TW" altLang="en-US" dirty="0" smtClean="0"/>
              <a:t>改變低層垂直風場，使得上升氣流強度改變。</a:t>
            </a:r>
            <a:r>
              <a:rPr lang="en-US" altLang="zh-TW" dirty="0" smtClean="0"/>
              <a:t>2)</a:t>
            </a:r>
            <a:r>
              <a:rPr lang="zh-TW" altLang="en-US" dirty="0" smtClean="0"/>
              <a:t> </a:t>
            </a:r>
            <a:r>
              <a:rPr lang="en-US" altLang="zh-TW" dirty="0" smtClean="0"/>
              <a:t>LLJ</a:t>
            </a:r>
            <a:r>
              <a:rPr lang="zh-TW" altLang="en-US" dirty="0" smtClean="0"/>
              <a:t>方向也會改變系統相對入流，使得進入垂直運對流的質量通量改變。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50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在沒有低層冷卻的實驗，其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小時前都是處於穩定的狀態，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實驗中，由於在噴流下方的垂直風切較其他兩個實驗強</a:t>
            </a:r>
            <a:r>
              <a:rPr lang="en-US" altLang="zh-TW" dirty="0" smtClean="0"/>
              <a:t>(FIG10B)</a:t>
            </a:r>
            <a:r>
              <a:rPr lang="zh-TW" altLang="en-US" dirty="0" smtClean="0"/>
              <a:t>，根據</a:t>
            </a:r>
            <a:r>
              <a:rPr lang="en-US" altLang="zh-TW" dirty="0" smtClean="0"/>
              <a:t>RKW</a:t>
            </a:r>
            <a:r>
              <a:rPr lang="zh-TW" altLang="en-US" dirty="0" smtClean="0"/>
              <a:t>理論，有利於垂直運動的發展，因此造成較大的垂直上升運動</a:t>
            </a:r>
            <a:r>
              <a:rPr lang="en-US" altLang="zh-TW" dirty="0" smtClean="0"/>
              <a:t>(FIG14B)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而與先前實驗結果相同，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造成較多的垂直質量通量，其原因相同。</a:t>
            </a:r>
            <a:endParaRPr lang="en-US" altLang="zh-TW" dirty="0" smtClean="0"/>
          </a:p>
          <a:p>
            <a:r>
              <a:rPr lang="zh-TW" altLang="en-US" dirty="0" smtClean="0"/>
              <a:t>在模擬第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小時候，由於</a:t>
            </a:r>
            <a:r>
              <a:rPr lang="en-US" altLang="zh-TW" dirty="0" smtClean="0"/>
              <a:t>RTF</a:t>
            </a:r>
            <a:r>
              <a:rPr lang="zh-TW" altLang="en-US" dirty="0" smtClean="0"/>
              <a:t>模擬實驗系統移動速度較快，使得相對前方入流增加</a:t>
            </a:r>
            <a:r>
              <a:rPr lang="en-US" altLang="zh-TW" dirty="0" smtClean="0"/>
              <a:t>(FIG12B)</a:t>
            </a:r>
            <a:r>
              <a:rPr lang="zh-TW" altLang="en-US" dirty="0" smtClean="0"/>
              <a:t>，而垂直質量通量跟著增加。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93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為了探討 </a:t>
            </a:r>
            <a:r>
              <a:rPr lang="en-US" altLang="zh-TW" dirty="0" smtClean="0"/>
              <a:t>1)</a:t>
            </a:r>
            <a:r>
              <a:rPr lang="zh-TW" altLang="en-US" dirty="0" smtClean="0"/>
              <a:t>當</a:t>
            </a:r>
            <a:r>
              <a:rPr lang="en-US" altLang="zh-TW" dirty="0" smtClean="0"/>
              <a:t>LLJ</a:t>
            </a:r>
            <a:r>
              <a:rPr lang="zh-TW" altLang="en-US" dirty="0" smtClean="0"/>
              <a:t>與高相當位溫的高度不是在同一層時，對系統相對入流的影響，以及 </a:t>
            </a:r>
            <a:r>
              <a:rPr lang="en-US" altLang="zh-TW" dirty="0" smtClean="0"/>
              <a:t>2)</a:t>
            </a:r>
            <a:r>
              <a:rPr lang="zh-TW" altLang="en-US" dirty="0" smtClean="0"/>
              <a:t>弱</a:t>
            </a:r>
            <a:r>
              <a:rPr lang="en-US" altLang="zh-TW" dirty="0" smtClean="0"/>
              <a:t>LLJ</a:t>
            </a:r>
            <a:r>
              <a:rPr lang="zh-TW" altLang="en-US" dirty="0" smtClean="0"/>
              <a:t>下方的垂直風切的厚度變薄之後，對系統前期有何改變。因此將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的高度降低至</a:t>
            </a:r>
            <a:r>
              <a:rPr lang="en-US" altLang="zh-TW" dirty="0" smtClean="0"/>
              <a:t>513m</a:t>
            </a:r>
            <a:r>
              <a:rPr lang="zh-TW" altLang="en-US" dirty="0" smtClean="0"/>
              <a:t>高度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95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實驗結果，於</a:t>
            </a:r>
            <a:r>
              <a:rPr lang="en-US" altLang="zh-TW" dirty="0" smtClean="0"/>
              <a:t>3~6</a:t>
            </a:r>
            <a:r>
              <a:rPr lang="zh-TW" altLang="en-US" dirty="0" smtClean="0"/>
              <a:t>小時，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實驗呈現較大的垂直上升速度，之後由於</a:t>
            </a:r>
            <a:r>
              <a:rPr lang="en-US" altLang="zh-TW" dirty="0" smtClean="0"/>
              <a:t>LLJ</a:t>
            </a:r>
            <a:r>
              <a:rPr lang="zh-TW" altLang="en-US" dirty="0" smtClean="0"/>
              <a:t>高度降低，低層的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減少，</a:t>
            </a:r>
            <a:r>
              <a:rPr lang="en-US" altLang="zh-TW" dirty="0" smtClean="0"/>
              <a:t>LLJ</a:t>
            </a:r>
            <a:r>
              <a:rPr lang="zh-TW" altLang="en-US" dirty="0" smtClean="0"/>
              <a:t>引入較低的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而使得能量被截斷，因此</a:t>
            </a:r>
            <a:r>
              <a:rPr lang="en-US" altLang="zh-TW" dirty="0" smtClean="0"/>
              <a:t>RTF</a:t>
            </a:r>
            <a:r>
              <a:rPr lang="zh-TW" altLang="en-US" dirty="0" smtClean="0"/>
              <a:t>的上升速度迅速降低，其結果與原本的實驗類似</a:t>
            </a:r>
            <a:r>
              <a:rPr lang="en-US" altLang="zh-TW" dirty="0" smtClean="0"/>
              <a:t>(FIG10C)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小時後，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造成強的垂直運動而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則較弱</a:t>
            </a:r>
            <a:r>
              <a:rPr lang="en-US" altLang="zh-TW" dirty="0" smtClean="0"/>
              <a:t>(15B</a:t>
            </a:r>
            <a:r>
              <a:rPr lang="zh-TW" altLang="en-US" dirty="0" smtClean="0"/>
              <a:t> </a:t>
            </a:r>
            <a:r>
              <a:rPr lang="en-US" altLang="zh-TW" dirty="0" smtClean="0"/>
              <a:t>16)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27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小時後，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造成強的垂直運動而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則較弱</a:t>
            </a:r>
            <a:r>
              <a:rPr lang="en-US" altLang="zh-TW" dirty="0" smtClean="0"/>
              <a:t>(15B</a:t>
            </a:r>
            <a:r>
              <a:rPr lang="zh-TW" altLang="en-US" dirty="0" smtClean="0"/>
              <a:t> </a:t>
            </a:r>
            <a:r>
              <a:rPr lang="en-US" altLang="zh-TW" dirty="0" smtClean="0"/>
              <a:t>16)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其原因為，較低的</a:t>
            </a:r>
            <a:r>
              <a:rPr lang="en-US" altLang="zh-TW" dirty="0" smtClean="0"/>
              <a:t>LLJ</a:t>
            </a:r>
            <a:r>
              <a:rPr lang="zh-TW" altLang="en-US" dirty="0" smtClean="0"/>
              <a:t>造成</a:t>
            </a:r>
            <a:r>
              <a:rPr lang="en-US" altLang="zh-TW" dirty="0" smtClean="0"/>
              <a:t>0.5~1.5km</a:t>
            </a:r>
            <a:r>
              <a:rPr lang="zh-TW" altLang="en-US" dirty="0" smtClean="0"/>
              <a:t>的穩定層內的風切在</a:t>
            </a:r>
            <a:r>
              <a:rPr lang="en-US" altLang="zh-TW" dirty="0" smtClean="0"/>
              <a:t>FTR</a:t>
            </a:r>
            <a:r>
              <a:rPr lang="zh-TW" altLang="en-US" dirty="0" smtClean="0"/>
              <a:t>較為適合，造成高頻率的重力波，有利於對流發展，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58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與之前實驗相同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實驗造成較多的垂直質量通量。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7.5hr</a:t>
            </a:r>
            <a:r>
              <a:rPr lang="zh-TW" altLang="en-US" dirty="0" smtClean="0"/>
              <a:t>後，</a:t>
            </a:r>
            <a:r>
              <a:rPr lang="en-US" altLang="zh-TW" dirty="0" smtClean="0"/>
              <a:t>FTR513</a:t>
            </a:r>
            <a:r>
              <a:rPr lang="zh-TW" altLang="en-US" dirty="0" smtClean="0"/>
              <a:t>實驗呈現較強的垂直質量通量，而</a:t>
            </a:r>
            <a:r>
              <a:rPr lang="en-US" altLang="zh-TW" dirty="0" smtClean="0"/>
              <a:t>RTF513</a:t>
            </a:r>
            <a:r>
              <a:rPr lang="zh-TW" altLang="en-US" dirty="0" smtClean="0"/>
              <a:t>實驗的垂直質量通量與</a:t>
            </a:r>
            <a:r>
              <a:rPr lang="en-US" altLang="zh-TW" dirty="0" smtClean="0"/>
              <a:t>CTL</a:t>
            </a:r>
            <a:r>
              <a:rPr lang="zh-TW" altLang="en-US" dirty="0" smtClean="0"/>
              <a:t>接近。</a:t>
            </a:r>
            <a:endParaRPr lang="en-US" altLang="zh-TW" dirty="0" smtClean="0"/>
          </a:p>
          <a:p>
            <a:r>
              <a:rPr lang="zh-TW" altLang="en-US" dirty="0" smtClean="0"/>
              <a:t>其呈現出，當</a:t>
            </a:r>
            <a:r>
              <a:rPr lang="en-US" altLang="zh-TW" dirty="0" smtClean="0"/>
              <a:t>LLJ</a:t>
            </a:r>
            <a:r>
              <a:rPr lang="zh-TW" altLang="en-US" dirty="0" smtClean="0"/>
              <a:t>位於</a:t>
            </a:r>
            <a:r>
              <a:rPr lang="en-US" altLang="zh-TW" dirty="0" smtClean="0"/>
              <a:t>513m(</a:t>
            </a:r>
            <a:r>
              <a:rPr lang="zh-TW" altLang="en-US" dirty="0" smtClean="0"/>
              <a:t>位於穩定層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，當系統底部被抬升後，系統相對入流的影響變得不明顯。從</a:t>
            </a:r>
            <a:r>
              <a:rPr lang="en-US" altLang="zh-TW" dirty="0" smtClean="0"/>
              <a:t>12C</a:t>
            </a:r>
            <a:r>
              <a:rPr lang="zh-TW" altLang="en-US" dirty="0" smtClean="0"/>
              <a:t>中看到水平質量通量較少。因此</a:t>
            </a:r>
            <a:r>
              <a:rPr lang="en-US" altLang="zh-TW" dirty="0" smtClean="0"/>
              <a:t>FTR513</a:t>
            </a:r>
            <a:r>
              <a:rPr lang="zh-TW" altLang="en-US" dirty="0" smtClean="0"/>
              <a:t>在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小時候的垂直質量通量較大與最大上升速度有關</a:t>
            </a:r>
            <a:r>
              <a:rPr lang="en-US" altLang="zh-TW" dirty="0" smtClean="0"/>
              <a:t>~!!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26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週期邊界模擬主要探討在</a:t>
            </a:r>
            <a:r>
              <a:rPr lang="en-US" altLang="zh-TW" dirty="0" smtClean="0"/>
              <a:t>squall line</a:t>
            </a:r>
            <a:r>
              <a:rPr lang="zh-TW" altLang="en-US" dirty="0" smtClean="0"/>
              <a:t>中間較為對稱結構的部分，因此作者另外進行探討三維空間模式下，</a:t>
            </a:r>
            <a:r>
              <a:rPr lang="en-US" altLang="zh-TW" dirty="0" smtClean="0"/>
              <a:t>squall line</a:t>
            </a:r>
            <a:r>
              <a:rPr lang="zh-TW" altLang="en-US" dirty="0" smtClean="0"/>
              <a:t>受到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的影響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572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在三維模擬中，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的結果與</a:t>
            </a:r>
            <a:r>
              <a:rPr lang="en-US" altLang="zh-TW" dirty="0" smtClean="0"/>
              <a:t>2</a:t>
            </a:r>
            <a:r>
              <a:rPr lang="zh-TW" altLang="en-US" dirty="0" smtClean="0"/>
              <a:t>維模擬類似，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會產生較多的降水，而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則較少。</a:t>
            </a:r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en-US" altLang="zh-TW" dirty="0" smtClean="0"/>
              <a:t>LLJ</a:t>
            </a:r>
            <a:r>
              <a:rPr lang="zh-TW" altLang="en-US" dirty="0" smtClean="0"/>
              <a:t>平行於</a:t>
            </a:r>
            <a:r>
              <a:rPr lang="en-US" altLang="zh-TW" dirty="0" smtClean="0"/>
              <a:t>squall line</a:t>
            </a:r>
            <a:r>
              <a:rPr lang="zh-TW" altLang="en-US" dirty="0" smtClean="0"/>
              <a:t>的實驗在前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小時類似，但之後的模擬結果呈現，南面的降水增加而北面的降水減少。</a:t>
            </a:r>
            <a:endParaRPr lang="en-US" altLang="zh-TW" dirty="0" smtClean="0"/>
          </a:p>
          <a:p>
            <a:r>
              <a:rPr lang="zh-TW" altLang="en-US" dirty="0" smtClean="0"/>
              <a:t>其原因為，</a:t>
            </a:r>
            <a:r>
              <a:rPr lang="en-US" altLang="zh-TW" dirty="0" smtClean="0"/>
              <a:t>LLJ</a:t>
            </a:r>
            <a:r>
              <a:rPr lang="zh-TW" altLang="en-US" dirty="0" smtClean="0"/>
              <a:t>對系統南面的影響，與</a:t>
            </a:r>
            <a:r>
              <a:rPr lang="en-US" altLang="zh-TW" dirty="0" smtClean="0"/>
              <a:t>FTR</a:t>
            </a:r>
            <a:r>
              <a:rPr lang="zh-TW" altLang="en-US" dirty="0" smtClean="0"/>
              <a:t>類似，會增加系統的水平質量通量進入到系統中，使得降水增加。而北面則類似</a:t>
            </a:r>
            <a:r>
              <a:rPr lang="en-US" altLang="zh-TW" dirty="0" smtClean="0"/>
              <a:t>RTF</a:t>
            </a:r>
            <a:r>
              <a:rPr lang="zh-TW" altLang="en-US" dirty="0" smtClean="0"/>
              <a:t>的模擬結果，使得系統相對入流減少，造成降水變少。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20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以往都是專注於探討</a:t>
            </a:r>
            <a:r>
              <a:rPr lang="en-US" altLang="zh-TW" dirty="0" smtClean="0"/>
              <a:t>LLJ</a:t>
            </a:r>
            <a:r>
              <a:rPr lang="zh-TW" altLang="en-US" dirty="0" smtClean="0"/>
              <a:t>如何傳輸高相當位溫至對流系統，使得對流發展，而較少探討夜間噴流的發展。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346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當系統的底部接近地面發展至穩定層增厚後底部抬升，</a:t>
            </a:r>
            <a:r>
              <a:rPr lang="en-US" altLang="zh-TW" dirty="0" smtClean="0"/>
              <a:t>LLJ</a:t>
            </a:r>
            <a:r>
              <a:rPr lang="zh-TW" altLang="en-US" dirty="0" smtClean="0"/>
              <a:t>兩者都會影響。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當系統發展成熟時，噴流下層的垂直風切為主要影響</a:t>
            </a:r>
            <a:r>
              <a:rPr lang="en-US" altLang="zh-TW" dirty="0" smtClean="0"/>
              <a:t>(FIGA)</a:t>
            </a:r>
            <a:r>
              <a:rPr lang="zh-TW" altLang="en-US" dirty="0" smtClean="0"/>
              <a:t>，而當穩定層發展曾厚，低層的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減少，較大空氣塊浮力的氣層抬升，因此系統底部抬升，影響系統的部分主要為噴流的上層，而當穩定層繼續發展，系統底部持續抬升，環境垂直風切不再與冷池作用，進而變成風切強度決定重力波的頻率而改變系統垂直運動強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7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7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中緯度平均</a:t>
            </a:r>
            <a:r>
              <a:rPr lang="en-US" altLang="zh-TW" dirty="0" smtClean="0"/>
              <a:t>MCS</a:t>
            </a:r>
            <a:r>
              <a:rPr lang="zh-TW" altLang="en-US" dirty="0" smtClean="0"/>
              <a:t>探空圖，呈現低層近地面穩定，上層為高相當位溫的分布。</a:t>
            </a:r>
            <a:endParaRPr lang="en-US" altLang="zh-TW" dirty="0" smtClean="0"/>
          </a:p>
          <a:p>
            <a:r>
              <a:rPr lang="en-US" altLang="zh-TW" dirty="0" smtClean="0"/>
              <a:t>This included using a jet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that was 5 m s21 stronger than the background winds,1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approximately 1 km deep, and centered just above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developing stable layer (in our case, just above 1 km</a:t>
            </a:r>
            <a:r>
              <a:rPr lang="zh-TW" altLang="en-US" dirty="0" smtClean="0"/>
              <a:t> </a:t>
            </a:r>
            <a:r>
              <a:rPr lang="en-US" altLang="zh-TW" dirty="0" smtClean="0"/>
              <a:t>AGL).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78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Sqaull</a:t>
            </a:r>
            <a:r>
              <a:rPr lang="en-US" altLang="zh-TW" dirty="0" smtClean="0"/>
              <a:t> line</a:t>
            </a:r>
            <a:r>
              <a:rPr lang="zh-TW" altLang="en-US" dirty="0" smtClean="0"/>
              <a:t>於</a:t>
            </a:r>
            <a:r>
              <a:rPr lang="en-US" altLang="zh-TW" dirty="0" smtClean="0"/>
              <a:t>3h</a:t>
            </a:r>
            <a:r>
              <a:rPr lang="zh-TW" altLang="en-US" dirty="0" smtClean="0"/>
              <a:t>達到成熟期，</a:t>
            </a:r>
            <a:r>
              <a:rPr lang="en-US" altLang="zh-TW" dirty="0" smtClean="0"/>
              <a:t>1km</a:t>
            </a:r>
            <a:r>
              <a:rPr lang="zh-TW" altLang="en-US" dirty="0" smtClean="0"/>
              <a:t>以下 </a:t>
            </a:r>
            <a:r>
              <a:rPr lang="en-US" altLang="zh-TW" dirty="0" smtClean="0"/>
              <a:t>3</a:t>
            </a:r>
            <a:r>
              <a:rPr lang="zh-TW" altLang="en-US" dirty="0" smtClean="0"/>
              <a:t> </a:t>
            </a:r>
            <a:r>
              <a:rPr lang="en-US" altLang="zh-TW" dirty="0" smtClean="0"/>
              <a:t>K/h</a:t>
            </a:r>
            <a:r>
              <a:rPr lang="zh-TW" altLang="en-US" dirty="0" smtClean="0"/>
              <a:t> 冷卻。</a:t>
            </a:r>
            <a:endParaRPr lang="en-US" altLang="zh-TW" dirty="0" smtClean="0"/>
          </a:p>
          <a:p>
            <a:r>
              <a:rPr lang="en-US" altLang="zh-TW" dirty="0" smtClean="0"/>
              <a:t>PAR</a:t>
            </a:r>
            <a:r>
              <a:rPr lang="zh-TW" altLang="en-US" dirty="0" smtClean="0"/>
              <a:t>的實驗在週期邊界實驗中差異不明顯，因此會在開區間模擬中討論。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99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CTL</a:t>
            </a:r>
            <a:r>
              <a:rPr lang="zh-TW" altLang="en-US" dirty="0" smtClean="0"/>
              <a:t> 實驗</a:t>
            </a:r>
            <a:endParaRPr lang="en-US" altLang="zh-TW" dirty="0" smtClean="0"/>
          </a:p>
          <a:p>
            <a:r>
              <a:rPr lang="en-US" altLang="zh-TW" dirty="0" smtClean="0"/>
              <a:t>Shaded</a:t>
            </a:r>
            <a:r>
              <a:rPr lang="zh-TW" altLang="en-US" dirty="0" smtClean="0"/>
              <a:t>的部分代表，系統前方低層的空氣塊，被引入置系統的上升氣流的量，其量減少，代表前方入流的高度增加了。</a:t>
            </a:r>
            <a:endParaRPr lang="en-US" altLang="zh-TW" dirty="0" smtClean="0"/>
          </a:p>
          <a:p>
            <a:r>
              <a:rPr lang="zh-TW" altLang="en-US" dirty="0" smtClean="0"/>
              <a:t>當低層冷卻增加，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隨之減少，此時系統引入的空氣塊只剩下近地面穩定層的上方。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49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三個</a:t>
            </a:r>
            <a:r>
              <a:rPr lang="en-US" altLang="zh-TW" dirty="0" smtClean="0"/>
              <a:t>LLJ</a:t>
            </a:r>
            <a:r>
              <a:rPr lang="zh-TW" altLang="en-US" dirty="0" smtClean="0"/>
              <a:t>模擬從第</a:t>
            </a:r>
            <a:r>
              <a:rPr lang="en-US" altLang="zh-TW" dirty="0" smtClean="0"/>
              <a:t>6~10</a:t>
            </a:r>
            <a:r>
              <a:rPr lang="zh-TW" altLang="en-US" dirty="0" smtClean="0"/>
              <a:t>小時的結果</a:t>
            </a:r>
            <a:endParaRPr lang="en-US" altLang="zh-TW" dirty="0" smtClean="0"/>
          </a:p>
          <a:p>
            <a:r>
              <a:rPr lang="en-US" altLang="zh-TW" dirty="0" smtClean="0"/>
              <a:t>0~3</a:t>
            </a:r>
            <a:r>
              <a:rPr lang="zh-TW" altLang="en-US" dirty="0" smtClean="0"/>
              <a:t>小時為發展期，</a:t>
            </a:r>
            <a:r>
              <a:rPr lang="en-US" altLang="zh-TW" dirty="0" smtClean="0"/>
              <a:t>3~6</a:t>
            </a:r>
            <a:r>
              <a:rPr lang="zh-TW" altLang="en-US" dirty="0" smtClean="0"/>
              <a:t>小時為成熟期。</a:t>
            </a:r>
            <a:endParaRPr lang="en-US" altLang="zh-TW" dirty="0" smtClean="0"/>
          </a:p>
          <a:p>
            <a:r>
              <a:rPr lang="zh-TW" altLang="en-US" dirty="0" smtClean="0"/>
              <a:t>比較三個實驗，在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小時前期結果類似，之後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實驗消散的速度較其他兩者快，在第</a:t>
            </a:r>
            <a:r>
              <a:rPr lang="en-US" altLang="zh-TW" dirty="0" smtClean="0"/>
              <a:t>10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實驗</a:t>
            </a:r>
            <a:r>
              <a:rPr lang="en-US" altLang="zh-TW" dirty="0" smtClean="0"/>
              <a:t>&gt;40dbz</a:t>
            </a:r>
            <a:r>
              <a:rPr lang="zh-TW" altLang="en-US" dirty="0" smtClean="0"/>
              <a:t>回波的範圍較其他兩者大。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9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3.5</a:t>
            </a:r>
            <a:r>
              <a:rPr lang="zh-TW" altLang="en-US" dirty="0" smtClean="0"/>
              <a:t>小時後，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實驗的垂直質量通量大於</a:t>
            </a:r>
            <a:r>
              <a:rPr lang="en-US" altLang="zh-TW" dirty="0" smtClean="0"/>
              <a:t>CTL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實驗的垂直通量較小，因此造成</a:t>
            </a:r>
            <a:r>
              <a:rPr lang="en-US" altLang="zh-TW" dirty="0" smtClean="0"/>
              <a:t>FTR</a:t>
            </a:r>
            <a:r>
              <a:rPr lang="zh-TW" altLang="en-US" dirty="0" smtClean="0"/>
              <a:t>產生的降水較多</a:t>
            </a:r>
            <a:r>
              <a:rPr lang="en-US" altLang="zh-TW" dirty="0" smtClean="0"/>
              <a:t>(FIG3)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但約</a:t>
            </a:r>
            <a:r>
              <a:rPr lang="en-US" altLang="zh-TW" dirty="0" smtClean="0"/>
              <a:t>4</a:t>
            </a:r>
            <a:r>
              <a:rPr lang="zh-TW" altLang="en-US" dirty="0" smtClean="0"/>
              <a:t>小時時，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實驗發展出較大的較大的上升速度，而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較弱。</a:t>
            </a:r>
            <a:endParaRPr lang="en-US" altLang="zh-TW" dirty="0" smtClean="0"/>
          </a:p>
          <a:p>
            <a:r>
              <a:rPr lang="zh-TW" altLang="en-US" dirty="0" smtClean="0"/>
              <a:t>而在大約</a:t>
            </a:r>
            <a:r>
              <a:rPr lang="en-US" altLang="zh-TW" dirty="0" smtClean="0"/>
              <a:t>6~8</a:t>
            </a:r>
            <a:r>
              <a:rPr lang="zh-TW" altLang="en-US" dirty="0" smtClean="0"/>
              <a:t>小時區間，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模擬的上升運動強度開始下降，但</a:t>
            </a:r>
            <a:r>
              <a:rPr lang="en-US" altLang="zh-TW" dirty="0" smtClean="0"/>
              <a:t>FTR</a:t>
            </a:r>
            <a:r>
              <a:rPr lang="zh-TW" altLang="en-US" dirty="0" smtClean="0"/>
              <a:t>還能夠維持其強度和深度，到達</a:t>
            </a:r>
            <a:r>
              <a:rPr lang="en-US" altLang="zh-TW" dirty="0" smtClean="0"/>
              <a:t>7.5</a:t>
            </a:r>
            <a:r>
              <a:rPr lang="zh-TW" altLang="en-US" dirty="0" smtClean="0"/>
              <a:t>小時左右，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的上升運動變得較大</a:t>
            </a:r>
            <a:r>
              <a:rPr lang="en-US" altLang="zh-TW" dirty="0" smtClean="0"/>
              <a:t>(FIG7)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在之後，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實驗上升運動快速減弱，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則減弱得較慢</a:t>
            </a:r>
            <a:r>
              <a:rPr lang="en-US" altLang="zh-TW" dirty="0" smtClean="0"/>
              <a:t>(FIR8)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三個</a:t>
            </a:r>
            <a:r>
              <a:rPr lang="en-US" altLang="zh-TW" dirty="0" smtClean="0"/>
              <a:t>LLJ</a:t>
            </a:r>
            <a:r>
              <a:rPr lang="zh-TW" altLang="en-US" dirty="0" smtClean="0"/>
              <a:t>模擬從第</a:t>
            </a:r>
            <a:r>
              <a:rPr lang="en-US" altLang="zh-TW" dirty="0" smtClean="0"/>
              <a:t>6~10</a:t>
            </a:r>
            <a:r>
              <a:rPr lang="zh-TW" altLang="en-US" dirty="0" smtClean="0"/>
              <a:t>小時的結果</a:t>
            </a:r>
            <a:endParaRPr lang="en-US" altLang="zh-TW" dirty="0" smtClean="0"/>
          </a:p>
          <a:p>
            <a:r>
              <a:rPr lang="en-US" altLang="zh-TW" dirty="0" smtClean="0"/>
              <a:t>0~3</a:t>
            </a:r>
            <a:r>
              <a:rPr lang="zh-TW" altLang="en-US" dirty="0" smtClean="0"/>
              <a:t>小時為發展期，</a:t>
            </a:r>
            <a:r>
              <a:rPr lang="en-US" altLang="zh-TW" dirty="0" smtClean="0"/>
              <a:t>3~6</a:t>
            </a:r>
            <a:r>
              <a:rPr lang="zh-TW" altLang="en-US" dirty="0" smtClean="0"/>
              <a:t>小時為成熟期。</a:t>
            </a:r>
            <a:endParaRPr lang="en-US" altLang="zh-TW" dirty="0" smtClean="0"/>
          </a:p>
          <a:p>
            <a:r>
              <a:rPr lang="zh-TW" altLang="en-US" dirty="0" smtClean="0"/>
              <a:t>比較三個實驗，在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小時前期結果類似，之後</a:t>
            </a:r>
            <a:r>
              <a:rPr lang="en-US" altLang="zh-TW" dirty="0" smtClean="0"/>
              <a:t>RTF</a:t>
            </a:r>
            <a:r>
              <a:rPr lang="zh-TW" altLang="en-US" dirty="0" smtClean="0"/>
              <a:t>實驗消散的速度較其他兩者快，在第</a:t>
            </a:r>
            <a:r>
              <a:rPr lang="en-US" altLang="zh-TW" dirty="0" smtClean="0"/>
              <a:t>10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FTR</a:t>
            </a:r>
            <a:r>
              <a:rPr lang="zh-TW" altLang="en-US" dirty="0" smtClean="0"/>
              <a:t>實驗</a:t>
            </a:r>
            <a:r>
              <a:rPr lang="en-US" altLang="zh-TW" dirty="0" smtClean="0"/>
              <a:t>&gt;40dbz</a:t>
            </a:r>
            <a:r>
              <a:rPr lang="zh-TW" altLang="en-US" dirty="0" smtClean="0"/>
              <a:t>回波的範圍較其他兩者大。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0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0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AC67-05F1-4192-8872-D05337DCA7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0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2676" y="4293096"/>
            <a:ext cx="7846640" cy="1752600"/>
          </a:xfrm>
        </p:spPr>
        <p:txBody>
          <a:bodyPr>
            <a:normAutofit/>
          </a:bodyPr>
          <a:lstStyle/>
          <a:p>
            <a:pPr algn="just"/>
            <a:r>
              <a:rPr lang="en-US" altLang="zh-TW" sz="1800" dirty="0"/>
              <a:t>French, A. J., and M. D. Parker, 2010: The response of simulated nocturnal convective systems to a developing low-level jet. </a:t>
            </a:r>
            <a:r>
              <a:rPr lang="en-US" altLang="zh-TW" sz="1800" i="1" dirty="0"/>
              <a:t>J. Atmos. Sci.</a:t>
            </a:r>
            <a:r>
              <a:rPr lang="en-US" altLang="zh-TW" sz="1800" dirty="0"/>
              <a:t>, </a:t>
            </a:r>
            <a:r>
              <a:rPr lang="en-US" altLang="zh-TW" sz="1800" b="1" dirty="0"/>
              <a:t>67</a:t>
            </a:r>
            <a:r>
              <a:rPr lang="en-US" altLang="zh-TW" sz="1800" dirty="0"/>
              <a:t>, 3384-3408.</a:t>
            </a: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536" y="170080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tx2"/>
                </a:solidFill>
              </a:rPr>
              <a:t>The Response of Simulated Nocturnal Convective Systems to a Developing</a:t>
            </a:r>
          </a:p>
          <a:p>
            <a:pPr algn="ctr"/>
            <a:r>
              <a:rPr lang="en-US" altLang="zh-TW" sz="3600" dirty="0">
                <a:solidFill>
                  <a:schemeClr val="tx2"/>
                </a:solidFill>
              </a:rPr>
              <a:t>Low-Level Jet</a:t>
            </a:r>
            <a:endParaRPr lang="zh-TW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tmospheric-physics\meeting\夜間低層噴流的發展對中尺度對流的影響\Figures\Fi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03" y="951753"/>
            <a:ext cx="4104456" cy="58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55688" y="1001379"/>
            <a:ext cx="2732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Total upward mass flux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537459" y="723544"/>
            <a:ext cx="710451" cy="2999281"/>
            <a:chOff x="3347864" y="645743"/>
            <a:chExt cx="710451" cy="5663577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3635896" y="1278299"/>
              <a:ext cx="0" cy="503102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3347864" y="6457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3.5hr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3" name="直線接點 12"/>
          <p:cNvCxnSpPr/>
          <p:nvPr/>
        </p:nvCxnSpPr>
        <p:spPr>
          <a:xfrm flipV="1">
            <a:off x="7033807" y="3758186"/>
            <a:ext cx="0" cy="26642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968807" y="2042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FTR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603341" y="2891454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RTF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085631" y="5369379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RTF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423598" y="431961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FTR</a:t>
            </a:r>
            <a:endParaRPr lang="zh-TW" altLang="en-US" dirty="0">
              <a:solidFill>
                <a:srgbClr val="00B0F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4723939" y="802224"/>
            <a:ext cx="4457463" cy="2893306"/>
            <a:chOff x="4680396" y="780453"/>
            <a:chExt cx="4457463" cy="2893306"/>
          </a:xfrm>
        </p:grpSpPr>
        <p:sp>
          <p:nvSpPr>
            <p:cNvPr id="29" name="矩形 28"/>
            <p:cNvSpPr/>
            <p:nvPr/>
          </p:nvSpPr>
          <p:spPr>
            <a:xfrm>
              <a:off x="4752838" y="780453"/>
              <a:ext cx="4385021" cy="289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Picture 2" descr="F:\atmospheric-physics\meeting\夜間低層噴流的發展對中尺度對流的影響\Figures\Tabl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396" y="1556455"/>
              <a:ext cx="4391162" cy="129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F:\atmospheric-physics\meeting\夜間低層噴流的發展對中尺度對流的影響\Figures\Fig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951753"/>
            <a:ext cx="4772852" cy="53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/>
          <p:cNvGrpSpPr/>
          <p:nvPr/>
        </p:nvGrpSpPr>
        <p:grpSpPr>
          <a:xfrm>
            <a:off x="11808" y="582421"/>
            <a:ext cx="4885325" cy="6317144"/>
            <a:chOff x="1979712" y="395419"/>
            <a:chExt cx="4997797" cy="6462581"/>
          </a:xfrm>
        </p:grpSpPr>
        <p:pic>
          <p:nvPicPr>
            <p:cNvPr id="42" name="Picture 2" descr="F:\atmospheric-physics\meeting\夜間低層噴流的發展對中尺度對流的影響\Figures\Fig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98443"/>
              <a:ext cx="4997797" cy="635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字方塊 42"/>
            <p:cNvSpPr txBox="1"/>
            <p:nvPr/>
          </p:nvSpPr>
          <p:spPr>
            <a:xfrm>
              <a:off x="3554357" y="395419"/>
              <a:ext cx="1848504" cy="377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T = 7 </a:t>
              </a:r>
              <a:r>
                <a:rPr lang="en-US" altLang="zh-TW" b="1" dirty="0" err="1" smtClean="0">
                  <a:solidFill>
                    <a:srgbClr val="00B0F0"/>
                  </a:solidFill>
                </a:rPr>
                <a:t>hr</a:t>
              </a:r>
              <a:r>
                <a:rPr lang="en-US" altLang="zh-TW" b="1" dirty="0" smtClean="0">
                  <a:solidFill>
                    <a:srgbClr val="00B0F0"/>
                  </a:solidFill>
                </a:rPr>
                <a:t> 30 min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712588" y="2350140"/>
            <a:ext cx="4471527" cy="207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4499993" y="1088144"/>
            <a:ext cx="3540679" cy="490083"/>
            <a:chOff x="4499993" y="1088144"/>
            <a:chExt cx="3540679" cy="490083"/>
          </a:xfrm>
        </p:grpSpPr>
        <p:sp>
          <p:nvSpPr>
            <p:cNvPr id="3" name="文字方塊 2"/>
            <p:cNvSpPr txBox="1"/>
            <p:nvPr/>
          </p:nvSpPr>
          <p:spPr>
            <a:xfrm>
              <a:off x="4859352" y="1088144"/>
              <a:ext cx="318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shaded: effective </a:t>
              </a:r>
              <a:r>
                <a:rPr lang="en-US" altLang="zh-TW" dirty="0">
                  <a:solidFill>
                    <a:srgbClr val="C00000"/>
                  </a:solidFill>
                </a:rPr>
                <a:t>inflow layer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弧形接點 10"/>
            <p:cNvCxnSpPr/>
            <p:nvPr/>
          </p:nvCxnSpPr>
          <p:spPr>
            <a:xfrm flipV="1">
              <a:off x="4499993" y="1267581"/>
              <a:ext cx="415827" cy="310646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3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2" grpId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tmospheric-physics\meeting\夜間低層噴流的發展對中尺度對流的影響\Figures\Fi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63" y="403118"/>
            <a:ext cx="4104456" cy="58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7692537" y="53112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FTR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94468" y="4941883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RTF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cxnSp>
        <p:nvCxnSpPr>
          <p:cNvPr id="44" name="直線接點 43"/>
          <p:cNvCxnSpPr/>
          <p:nvPr/>
        </p:nvCxnSpPr>
        <p:spPr>
          <a:xfrm flipV="1">
            <a:off x="7620464" y="3156768"/>
            <a:ext cx="0" cy="269965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796380" y="403118"/>
            <a:ext cx="4244739" cy="2731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F:\atmospheric-physics\meeting\夜間低層噴流的發展對中尺度對流的影響\Figures\Fi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9" y="945587"/>
            <a:ext cx="4705277" cy="52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 flipV="1">
            <a:off x="3347864" y="1196752"/>
            <a:ext cx="0" cy="465967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F:\atmospheric-physics\meeting\夜間低層噴流的發展對中尺度對流的影響\Figures\Fig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6" y="678322"/>
            <a:ext cx="4786001" cy="58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5736" y="5905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=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8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4258816" cy="4876800"/>
          </a:xfrm>
        </p:spPr>
        <p:txBody>
          <a:bodyPr/>
          <a:lstStyle/>
          <a:p>
            <a:r>
              <a:rPr lang="en-US" altLang="zh-TW" dirty="0"/>
              <a:t>Schmidt and Cotton (1990</a:t>
            </a:r>
            <a:r>
              <a:rPr lang="en-US" altLang="zh-TW" dirty="0" smtClean="0"/>
              <a:t>) </a:t>
            </a:r>
            <a:r>
              <a:rPr lang="zh-TW" altLang="zh-TW" dirty="0" smtClean="0"/>
              <a:t>提出</a:t>
            </a:r>
            <a:r>
              <a:rPr lang="zh-TW" altLang="en-US" dirty="0"/>
              <a:t>，</a:t>
            </a:r>
            <a:r>
              <a:rPr lang="zh-TW" altLang="zh-TW" dirty="0" smtClean="0"/>
              <a:t>在</a:t>
            </a:r>
            <a:r>
              <a:rPr lang="zh-TW" altLang="en-US" dirty="0" smtClean="0"/>
              <a:t>靜力</a:t>
            </a:r>
            <a:r>
              <a:rPr lang="zh-TW" altLang="zh-TW" dirty="0" smtClean="0"/>
              <a:t>穩定</a:t>
            </a:r>
            <a:r>
              <a:rPr lang="zh-TW" altLang="zh-TW" dirty="0"/>
              <a:t>層中的低層重力波，主要受到垂直</a:t>
            </a:r>
            <a:r>
              <a:rPr lang="zh-TW" altLang="zh-TW" dirty="0">
                <a:solidFill>
                  <a:srgbClr val="C00000"/>
                </a:solidFill>
              </a:rPr>
              <a:t>風切</a:t>
            </a:r>
            <a:r>
              <a:rPr lang="zh-TW" altLang="zh-TW" dirty="0"/>
              <a:t>的影響，當垂直風切較強時，會</a:t>
            </a:r>
            <a:r>
              <a:rPr lang="zh-TW" altLang="zh-TW" dirty="0" smtClean="0"/>
              <a:t>產生頻率</a:t>
            </a:r>
            <a:r>
              <a:rPr lang="zh-TW" altLang="en-US" dirty="0"/>
              <a:t>較高</a:t>
            </a:r>
            <a:r>
              <a:rPr lang="zh-TW" altLang="zh-TW" dirty="0" smtClean="0"/>
              <a:t>的</a:t>
            </a:r>
            <a:r>
              <a:rPr lang="zh-TW" altLang="zh-TW" dirty="0"/>
              <a:t>重力波，較弱則頻率較低。</a:t>
            </a:r>
          </a:p>
          <a:p>
            <a:endParaRPr lang="zh-TW" altLang="en-US" dirty="0"/>
          </a:p>
        </p:txBody>
      </p:sp>
      <p:pic>
        <p:nvPicPr>
          <p:cNvPr id="4" name="Picture 2" descr="F:\atmospheric-physics\meeting\夜間低層噴流的發展對中尺度對流的影響\Figures\Fi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41" y="548679"/>
            <a:ext cx="4866659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atmospheric-physics\meeting\夜間低層噴流的發展對中尺度對流的影響\Figures\Tab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" y="3861048"/>
            <a:ext cx="4391162" cy="12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3503" y="4842969"/>
            <a:ext cx="4471527" cy="207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07217" y="41027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=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smtClean="0">
                <a:solidFill>
                  <a:srgbClr val="00B0F0"/>
                </a:solidFill>
              </a:rPr>
              <a:t>8</a:t>
            </a:r>
            <a:r>
              <a:rPr lang="zh-TW" altLang="en-US" b="1" dirty="0" smtClean="0">
                <a:solidFill>
                  <a:srgbClr val="00B0F0"/>
                </a:solidFill>
              </a:rPr>
              <a:t>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r>
              <a:rPr lang="en-US" altLang="zh-TW" b="1" dirty="0" smtClean="0">
                <a:solidFill>
                  <a:srgbClr val="00B0F0"/>
                </a:solidFill>
              </a:rPr>
              <a:t> 30 min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F:\atmospheric-physics\meeting\夜間低層噴流的發展對中尺度對流的影響\Figures\Fig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" y="1878824"/>
            <a:ext cx="3252223" cy="4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atmospheric-physics\meeting\夜間低層噴流的發展對中尺度對流的影響\Figures\Fig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97" y="1887361"/>
            <a:ext cx="3241151" cy="41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tmospheric-physics\meeting\夜間低層噴流的發展對中尺度對流的影響\Figures\Fig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50" y="1844824"/>
            <a:ext cx="3240360" cy="4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tmospheric-physics\meeting\夜間低層噴流的發展對中尺度對流的影響\Figures\Tabl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16" y="417778"/>
            <a:ext cx="4391162" cy="12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603938" y="1018699"/>
            <a:ext cx="4471527" cy="207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99592" y="601163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 = 3~6.5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74223" y="600347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 = 6.5~7.5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23345" y="601718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 = 7.5~10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03938" y="1203756"/>
            <a:ext cx="4471527" cy="207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03938" y="1388814"/>
            <a:ext cx="4471527" cy="207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4714" y="1887361"/>
            <a:ext cx="2909743" cy="4132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001200" y="1887361"/>
            <a:ext cx="2909743" cy="4132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885914" y="1898247"/>
            <a:ext cx="2909743" cy="4132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8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4" grpId="0" animBg="1"/>
      <p:bldP spid="4" grpId="1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LLJ </a:t>
            </a:r>
            <a:r>
              <a:rPr lang="zh-TW" altLang="en-US" dirty="0" smtClean="0"/>
              <a:t>對系統相對入流的影響</a:t>
            </a:r>
            <a:endParaRPr lang="zh-TW" altLang="en-US" sz="31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15872" y="1499997"/>
            <a:ext cx="334010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相對系統的水平質量通量</a:t>
            </a:r>
            <a:endParaRPr lang="zh-TW" altLang="en-US" sz="2000" b="1" dirty="0"/>
          </a:p>
        </p:txBody>
      </p:sp>
      <p:pic>
        <p:nvPicPr>
          <p:cNvPr id="5" name="Picture 2" descr="F:\atmospheric-physics\meeting\夜間低層噴流的發展對中尺度對流的影響\Figures\Fig12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0" y="1848804"/>
            <a:ext cx="4882205" cy="22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atmospheric-physics\meeting\夜間低層噴流的發展對中尺度對流的影響\Figures\FIG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687"/>
            <a:ext cx="5046935" cy="26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915816" y="30689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90540" y="32536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72325" y="52724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51462" y="47251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01425" y="4223589"/>
            <a:ext cx="24801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總垂直質量通量 </a:t>
            </a:r>
            <a:r>
              <a:rPr lang="en-US" altLang="zh-TW" b="1" dirty="0" smtClean="0"/>
              <a:t>(kg/s)</a:t>
            </a:r>
            <a:endParaRPr lang="zh-TW" altLang="en-US" b="1" dirty="0"/>
          </a:p>
        </p:txBody>
      </p:sp>
      <p:pic>
        <p:nvPicPr>
          <p:cNvPr id="6" name="Picture 3" descr="F:\atmospheric-physics\meeting\夜間低層噴流的發展對中尺度對流的影響\Figures\Fig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76" y="1788992"/>
            <a:ext cx="4104456" cy="49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軌跡分析</a:t>
            </a:r>
            <a:endParaRPr lang="zh-TW" altLang="en-US" dirty="0"/>
          </a:p>
        </p:txBody>
      </p:sp>
      <p:pic>
        <p:nvPicPr>
          <p:cNvPr id="4098" name="Picture 2" descr="F:\atmospheric-physics\meeting\夜間低層噴流的發展對中尺度對流的影響\Figures\Fig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12" y="1274465"/>
            <a:ext cx="447088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atmospheric-physics\meeting\夜間低層噴流的發展對中尺度對流的影響\Figures\Fig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9" y="2232881"/>
            <a:ext cx="47178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tmospheric-physics\meeting\夜間低層噴流的發展對中尺度對流的影響\Figures\Fig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" y="1473122"/>
            <a:ext cx="3726144" cy="53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無低層冷卻模擬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4835" y="1552090"/>
            <a:ext cx="24801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總垂直質量通量 </a:t>
            </a:r>
            <a:r>
              <a:rPr lang="en-US" altLang="zh-TW" b="1" dirty="0" smtClean="0"/>
              <a:t>(kg/s)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60472" y="241159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58164" y="31571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60471" y="429366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9984" y="48357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F:\atmospheric-physics\meeting\夜間低層噴流的發展對中尺度對流的影響\Figures\Fig12-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69" y="4161191"/>
            <a:ext cx="5215752" cy="24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atmospheric-physics\meeting\夜間低層噴流的發展對中尺度對流的影響\Figures\Fig10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83" y="1473122"/>
            <a:ext cx="5135438" cy="268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499992" y="4165561"/>
            <a:ext cx="424847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/>
              <a:t>相對系統的水平質量通量</a:t>
            </a:r>
            <a:endParaRPr lang="zh-TW" altLang="en-US" sz="20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164288" y="4466377"/>
            <a:ext cx="63350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81938" y="50195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2771800" y="1473122"/>
            <a:ext cx="0" cy="502164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132374" y="230764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0070C0"/>
                </a:solidFill>
              </a:rPr>
              <a:t>水平渦度通量</a:t>
            </a:r>
            <a:endParaRPr lang="zh-TW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atmospheric-physics\meeting\夜間低層噴流的發展對中尺度對流的影響\Figures\Fig9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" y="3722382"/>
            <a:ext cx="5345480" cy="23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500-m </a:t>
            </a:r>
            <a:r>
              <a:rPr lang="zh-TW" altLang="en-US" dirty="0"/>
              <a:t>噴流高度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真實大氣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LLJ</a:t>
            </a:r>
            <a:r>
              <a:rPr lang="zh-TW" altLang="en-US" dirty="0" smtClean="0"/>
              <a:t>長發展於接近</a:t>
            </a:r>
            <a:r>
              <a:rPr lang="en-US" altLang="zh-TW" dirty="0" smtClean="0">
                <a:solidFill>
                  <a:srgbClr val="C00000"/>
                </a:solidFill>
              </a:rPr>
              <a:t>500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m</a:t>
            </a:r>
            <a:r>
              <a:rPr lang="zh-TW" altLang="en-US" dirty="0" smtClean="0"/>
              <a:t>的高度。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</a:t>
            </a:r>
            <a:r>
              <a:rPr lang="en-US" altLang="zh-TW" dirty="0"/>
              <a:t>LLJ</a:t>
            </a:r>
            <a:r>
              <a:rPr lang="zh-TW" altLang="en-US" dirty="0"/>
              <a:t>與高</a:t>
            </a:r>
            <a:r>
              <a:rPr lang="zh-TW" altLang="en-US" dirty="0">
                <a:solidFill>
                  <a:srgbClr val="C00000"/>
                </a:solidFill>
              </a:rPr>
              <a:t>相當位</a:t>
            </a:r>
            <a:r>
              <a:rPr lang="zh-TW" altLang="en-US" dirty="0" smtClean="0">
                <a:solidFill>
                  <a:srgbClr val="C00000"/>
                </a:solidFill>
              </a:rPr>
              <a:t>溫</a:t>
            </a:r>
            <a:r>
              <a:rPr lang="zh-TW" altLang="en-US" dirty="0">
                <a:solidFill>
                  <a:srgbClr val="C00000"/>
                </a:solidFill>
              </a:rPr>
              <a:t>層</a:t>
            </a:r>
            <a:r>
              <a:rPr lang="zh-TW" altLang="en-US" dirty="0" smtClean="0"/>
              <a:t>的</a:t>
            </a:r>
            <a:r>
              <a:rPr lang="zh-TW" altLang="en-US" dirty="0"/>
              <a:t>高度</a:t>
            </a:r>
            <a:r>
              <a:rPr lang="zh-TW" altLang="en-US" dirty="0" smtClean="0"/>
              <a:t>不同時，相對入流對系統的影響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20814" y="4541244"/>
            <a:ext cx="4968109" cy="21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09869" y="5104866"/>
            <a:ext cx="499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915793" y="4695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LLJ</a:t>
            </a:r>
            <a:r>
              <a:rPr lang="zh-TW" altLang="en-US" dirty="0" smtClean="0"/>
              <a:t> </a:t>
            </a:r>
            <a:r>
              <a:rPr lang="en-US" altLang="zh-TW" dirty="0" smtClean="0"/>
              <a:t>layer</a:t>
            </a:r>
            <a:endParaRPr lang="zh-TW" altLang="en-US" dirty="0"/>
          </a:p>
        </p:txBody>
      </p:sp>
      <p:pic>
        <p:nvPicPr>
          <p:cNvPr id="7172" name="Picture 4" descr="F:\atmospheric-physics\meeting\夜間低層噴流的發展對中尺度對流的影響\Figures\Fig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06" y="3003526"/>
            <a:ext cx="3111512" cy="37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F:\atmospheric-physics\meeting\夜間低層噴流的發展對中尺度對流的影響\Figures\Fi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" y="617189"/>
            <a:ext cx="419955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461091" y="3949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449617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22329" y="18448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55776" y="14127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pic>
        <p:nvPicPr>
          <p:cNvPr id="11" name="Picture 3" descr="F:\atmospheric-physics\meeting\夜間低層噴流的發展對中尺度對流的影響\Figures\Fig9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52" y="992827"/>
            <a:ext cx="4713688" cy="20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接點 16"/>
          <p:cNvCxnSpPr/>
          <p:nvPr/>
        </p:nvCxnSpPr>
        <p:spPr>
          <a:xfrm>
            <a:off x="4737333" y="1978264"/>
            <a:ext cx="4294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748159" y="2465686"/>
            <a:ext cx="42841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965512" y="20450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LLJ</a:t>
            </a:r>
            <a:r>
              <a:rPr lang="zh-TW" altLang="en-US" dirty="0" smtClean="0"/>
              <a:t> </a:t>
            </a:r>
            <a:r>
              <a:rPr lang="en-US" altLang="zh-TW" dirty="0" smtClean="0"/>
              <a:t>layer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70770" y="701486"/>
            <a:ext cx="24801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總垂直質量通量 </a:t>
            </a:r>
            <a:r>
              <a:rPr lang="en-US" altLang="zh-TW" b="1" dirty="0" smtClean="0"/>
              <a:t>(kg/s)</a:t>
            </a:r>
            <a:endParaRPr lang="zh-TW" altLang="en-US" b="1" dirty="0"/>
          </a:p>
        </p:txBody>
      </p:sp>
      <p:pic>
        <p:nvPicPr>
          <p:cNvPr id="14" name="Picture 2" descr="F:\atmospheric-physics\meeting\夜間低層噴流的發展對中尺度對流的影響\Figures\Fig10-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12" y="3664972"/>
            <a:ext cx="4862737" cy="25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2" descr="F:\atmospheric-physics\meeting\夜間低層噴流的發展對中尺度對流的影響\Figures\Fi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9" y="714876"/>
            <a:ext cx="419955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461091" y="3949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7584" y="449617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22329" y="18448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RTF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55776" y="14127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FTR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02668" y="790858"/>
            <a:ext cx="24801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總垂直質量通量 </a:t>
            </a:r>
            <a:r>
              <a:rPr lang="en-US" altLang="zh-TW" b="1" dirty="0" smtClean="0"/>
              <a:t>(kg/s)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15272" y="3853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513</a:t>
            </a:r>
            <a:r>
              <a:rPr lang="zh-TW" altLang="en-US" dirty="0" smtClean="0"/>
              <a:t> 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427984" y="472403"/>
            <a:ext cx="4220939" cy="6255273"/>
            <a:chOff x="4427984" y="472403"/>
            <a:chExt cx="4220939" cy="6255273"/>
          </a:xfrm>
        </p:grpSpPr>
        <p:pic>
          <p:nvPicPr>
            <p:cNvPr id="1026" name="Picture 2" descr="F:\atmospheric-physics\meeting\夜間低層噴流的發展對中尺度對流的影響\Figures\Fig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754649"/>
              <a:ext cx="4220939" cy="5973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5534068" y="841735"/>
              <a:ext cx="24801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/>
                <a:t>總垂直質量通量 </a:t>
              </a:r>
              <a:r>
                <a:rPr lang="en-US" altLang="zh-TW" b="1" dirty="0" smtClean="0"/>
                <a:t>(kg/s)</a:t>
              </a:r>
              <a:endParaRPr lang="zh-TW" altLang="en-US" b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098325" y="472403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Benchmark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740704" y="184482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RTF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774151" y="141277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FTR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904946" y="39174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RTF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271439" y="446391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FTR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3074" name="Picture 2" descr="F:\atmospheric-physics\meeting\夜間低層噴流的發展對中尺度對流的影響\Figures\Fi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7619"/>
            <a:ext cx="46230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在</a:t>
                </a:r>
                <a:r>
                  <a:rPr lang="zh-TW" altLang="en-US" dirty="0" smtClean="0">
                    <a:solidFill>
                      <a:srgbClr val="C00000"/>
                    </a:solidFill>
                  </a:rPr>
                  <a:t>夏季夜晚</a:t>
                </a:r>
                <a:r>
                  <a:rPr lang="zh-TW" altLang="en-US" dirty="0" smtClean="0"/>
                  <a:t>的美洲</a:t>
                </a:r>
                <a:r>
                  <a:rPr lang="zh-TW" altLang="en-US" dirty="0"/>
                  <a:t>中部</a:t>
                </a:r>
                <a:r>
                  <a:rPr lang="zh-TW" altLang="en-US" dirty="0" smtClean="0"/>
                  <a:t>地區，</a:t>
                </a:r>
                <a:r>
                  <a:rPr lang="en-US" altLang="zh-TW" dirty="0" smtClean="0"/>
                  <a:t>low-level jet (LLJ)</a:t>
                </a:r>
                <a:r>
                  <a:rPr lang="zh-TW" altLang="en-US" dirty="0" smtClean="0"/>
                  <a:t>會</a:t>
                </a:r>
                <a:r>
                  <a:rPr lang="zh-TW" altLang="en-US" dirty="0"/>
                  <a:t>將墨西哥灣的</a:t>
                </a:r>
                <a:r>
                  <a:rPr lang="zh-TW" altLang="en-US" dirty="0">
                    <a:solidFill>
                      <a:srgbClr val="C00000"/>
                    </a:solidFill>
                  </a:rPr>
                  <a:t>溫暖潮濕空氣</a:t>
                </a:r>
                <a:r>
                  <a:rPr lang="zh-TW" altLang="en-US" dirty="0"/>
                  <a:t>平流至</a:t>
                </a:r>
                <a:r>
                  <a:rPr lang="en-US" altLang="zh-TW" dirty="0"/>
                  <a:t>Great Plains and Midwest</a:t>
                </a:r>
                <a:r>
                  <a:rPr lang="zh-TW" altLang="en-US" dirty="0" smtClean="0"/>
                  <a:t>，常有利於</a:t>
                </a:r>
                <a:r>
                  <a:rPr lang="zh-TW" altLang="en-US" dirty="0" smtClean="0">
                    <a:solidFill>
                      <a:srgbClr val="C00000"/>
                    </a:solidFill>
                  </a:rPr>
                  <a:t>雷雨胞和中尺度對流</a:t>
                </a:r>
                <a:r>
                  <a:rPr lang="zh-TW" altLang="en-US" dirty="0" smtClean="0"/>
                  <a:t>的發展，產生極大降水。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Parker (</a:t>
                </a:r>
                <a:r>
                  <a:rPr lang="en-US" altLang="zh-TW" dirty="0" smtClean="0"/>
                  <a:t>2008)</a:t>
                </a:r>
                <a:r>
                  <a:rPr lang="zh-TW" altLang="en-US" dirty="0" smtClean="0"/>
                  <a:t> 模擬</a:t>
                </a:r>
                <a:r>
                  <a:rPr lang="zh-TW" altLang="en-US" dirty="0" smtClean="0">
                    <a:solidFill>
                      <a:srgbClr val="C00000"/>
                    </a:solidFill>
                  </a:rPr>
                  <a:t>低層冷卻 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Z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𝑘𝑚</m:t>
                    </m:r>
                  </m:oMath>
                </a14:m>
                <a:r>
                  <a:rPr lang="en-US" altLang="zh-TW" dirty="0" smtClean="0"/>
                  <a:t>) </a:t>
                </a:r>
                <a:r>
                  <a:rPr lang="zh-TW" altLang="en-US" dirty="0" smtClean="0"/>
                  <a:t>對颮線</a:t>
                </a:r>
                <a:r>
                  <a:rPr lang="zh-TW" altLang="en-US" dirty="0" smtClean="0">
                    <a:solidFill>
                      <a:srgbClr val="C00000"/>
                    </a:solidFill>
                  </a:rPr>
                  <a:t>動力過程</a:t>
                </a:r>
                <a:r>
                  <a:rPr lang="zh-TW" altLang="en-US" dirty="0" smtClean="0"/>
                  <a:t>的影響。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zh-TW" altLang="en-US" dirty="0"/>
                  <a:t>較少探討</a:t>
                </a:r>
                <a:r>
                  <a:rPr lang="zh-TW" altLang="en-US" dirty="0">
                    <a:solidFill>
                      <a:srgbClr val="C00000"/>
                    </a:solidFill>
                  </a:rPr>
                  <a:t>低層噴流的發展</a:t>
                </a:r>
                <a:r>
                  <a:rPr lang="zh-TW" altLang="en-US" dirty="0" smtClean="0"/>
                  <a:t>對夜間對流系統的影響。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75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3040227" y="2854970"/>
            <a:ext cx="4536504" cy="3638438"/>
            <a:chOff x="1926122" y="1988840"/>
            <a:chExt cx="5344629" cy="4271756"/>
          </a:xfrm>
        </p:grpSpPr>
        <p:pic>
          <p:nvPicPr>
            <p:cNvPr id="5" name="Picture 2" descr="C:\Users\changhong\Desktop\goog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122" y="1988840"/>
              <a:ext cx="5344629" cy="427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4292284" y="2834058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C000"/>
                  </a:solidFill>
                </a:rPr>
                <a:t>Great Plains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207456" y="3266105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C000"/>
                  </a:solidFill>
                </a:rPr>
                <a:t>Midwest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8" name="向右箭號 7"/>
            <p:cNvSpPr/>
            <p:nvPr/>
          </p:nvSpPr>
          <p:spPr>
            <a:xfrm rot="14520479">
              <a:off x="3944576" y="4011318"/>
              <a:ext cx="1770539" cy="504056"/>
            </a:xfrm>
            <a:prstGeom prst="rightArrow">
              <a:avLst>
                <a:gd name="adj1" fmla="val 45681"/>
                <a:gd name="adj2" fmla="val 9103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6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07504" y="332656"/>
            <a:ext cx="4086365" cy="6368464"/>
            <a:chOff x="4644008" y="500971"/>
            <a:chExt cx="4086365" cy="6368464"/>
          </a:xfrm>
        </p:grpSpPr>
        <p:pic>
          <p:nvPicPr>
            <p:cNvPr id="4098" name="Picture 2" descr="F:\atmospheric-physics\meeting\夜間低層噴流的發展對中尺度對流的影響\Figures\Fig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870303"/>
              <a:ext cx="4086365" cy="599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6274256" y="50097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513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m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49922" y="184482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RTF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783369" y="141277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FTR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784135" y="404455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RTF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053682" y="461499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</a:rPr>
                <a:t>FTR</a:t>
              </a:r>
              <a:endParaRPr lang="zh-TW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757710" y="946034"/>
              <a:ext cx="24801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/>
                <a:t>總垂直質量通量 </a:t>
              </a:r>
              <a:r>
                <a:rPr lang="en-US" altLang="zh-TW" b="1" dirty="0" smtClean="0"/>
                <a:t>(kg/s)</a:t>
              </a:r>
              <a:endParaRPr lang="zh-TW" altLang="en-US" b="1" dirty="0"/>
            </a:p>
          </p:txBody>
        </p:sp>
      </p:grpSp>
      <p:pic>
        <p:nvPicPr>
          <p:cNvPr id="21" name="Picture 3" descr="F:\atmospheric-physics\meeting\夜間低層噴流的發展對中尺度對流的影響\Figures\Fig9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52" y="992827"/>
            <a:ext cx="4713688" cy="20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接點 21"/>
          <p:cNvCxnSpPr/>
          <p:nvPr/>
        </p:nvCxnSpPr>
        <p:spPr>
          <a:xfrm>
            <a:off x="4737333" y="1978264"/>
            <a:ext cx="4294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4748159" y="2465686"/>
            <a:ext cx="42841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7965512" y="20450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LLJ</a:t>
            </a:r>
            <a:r>
              <a:rPr lang="zh-TW" altLang="en-US" dirty="0" smtClean="0"/>
              <a:t> </a:t>
            </a:r>
            <a:r>
              <a:rPr lang="en-US" altLang="zh-TW" dirty="0" smtClean="0"/>
              <a:t>layer</a:t>
            </a:r>
            <a:endParaRPr lang="zh-TW" altLang="en-US" dirty="0"/>
          </a:p>
        </p:txBody>
      </p:sp>
      <p:pic>
        <p:nvPicPr>
          <p:cNvPr id="2051" name="Picture 3" descr="F:\atmospheric-physics\meeting\夜間低層噴流的發展對中尺度對流的影響\Figures\Fig12-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17" y="3876235"/>
            <a:ext cx="4453022" cy="20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4731341" y="3835492"/>
            <a:ext cx="424847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/>
              <a:t>相對系統的水平質量通量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2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55679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Bryan cloud model</a:t>
            </a:r>
            <a:r>
              <a:rPr lang="zh-TW" altLang="en-US" dirty="0" smtClean="0"/>
              <a:t> </a:t>
            </a:r>
            <a:r>
              <a:rPr lang="en-US" altLang="zh-TW" dirty="0" smtClean="0"/>
              <a:t>(Bryan and Fritsch (2002))</a:t>
            </a:r>
            <a:r>
              <a:rPr lang="zh-TW" altLang="en-US" dirty="0" smtClean="0"/>
              <a:t> </a:t>
            </a:r>
            <a:r>
              <a:rPr lang="en-US" altLang="zh-TW" dirty="0" smtClean="0"/>
              <a:t>V1.10</a:t>
            </a:r>
            <a:r>
              <a:rPr lang="zh-TW" altLang="en-US" dirty="0" smtClean="0"/>
              <a:t> 三維理想模式。</a:t>
            </a:r>
            <a:endParaRPr lang="en-US" altLang="zh-TW" dirty="0" smtClean="0"/>
          </a:p>
          <a:p>
            <a:r>
              <a:rPr lang="zh-TW" altLang="en-US" dirty="0" smtClean="0"/>
              <a:t>模式大小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400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600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</a:t>
            </a:r>
            <a:r>
              <a:rPr lang="en-US" altLang="zh-TW" dirty="0" smtClean="0"/>
              <a:t>(km)</a:t>
            </a:r>
          </a:p>
          <a:p>
            <a:r>
              <a:rPr lang="zh-TW" altLang="zh-TW" dirty="0" smtClean="0">
                <a:latin typeface="Constantia"/>
              </a:rPr>
              <a:t>∆</a:t>
            </a:r>
            <a:r>
              <a:rPr lang="en-US" altLang="zh-TW" dirty="0" smtClean="0">
                <a:latin typeface="Constantia"/>
              </a:rPr>
              <a:t>x, </a:t>
            </a:r>
            <a:r>
              <a:rPr lang="zh-TW" altLang="en-US" dirty="0" smtClean="0">
                <a:latin typeface="Constantia"/>
              </a:rPr>
              <a:t>∆</a:t>
            </a:r>
            <a:r>
              <a:rPr lang="en-US" altLang="zh-TW" dirty="0" smtClean="0">
                <a:latin typeface="Constantia"/>
              </a:rPr>
              <a:t>y = </a:t>
            </a:r>
            <a:r>
              <a:rPr lang="en-US" altLang="zh-TW" b="1" dirty="0" smtClean="0">
                <a:solidFill>
                  <a:srgbClr val="C00000"/>
                </a:solidFill>
                <a:latin typeface="Constantia"/>
              </a:rPr>
              <a:t>500</a:t>
            </a:r>
            <a:r>
              <a:rPr lang="en-US" altLang="zh-TW" dirty="0" smtClean="0">
                <a:latin typeface="Constantia"/>
              </a:rPr>
              <a:t> (m)</a:t>
            </a:r>
          </a:p>
          <a:p>
            <a:r>
              <a:rPr lang="zh-TW" altLang="en-US" dirty="0" smtClean="0"/>
              <a:t>垂直網格間距</a:t>
            </a:r>
            <a:r>
              <a:rPr lang="en-US" altLang="zh-TW" dirty="0" smtClean="0"/>
              <a:t>:</a:t>
            </a:r>
            <a:r>
              <a:rPr lang="zh-TW" altLang="en-US" dirty="0" smtClean="0"/>
              <a:t> 近地面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</a:t>
            </a:r>
            <a:r>
              <a:rPr lang="en-US" altLang="zh-TW" dirty="0" smtClean="0"/>
              <a:t>(m)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250</a:t>
            </a:r>
            <a:r>
              <a:rPr lang="zh-TW" altLang="en-US" dirty="0" smtClean="0"/>
              <a:t> </a:t>
            </a:r>
            <a:r>
              <a:rPr lang="en-US" altLang="zh-TW" dirty="0" smtClean="0"/>
              <a:t>(m)</a:t>
            </a:r>
            <a:r>
              <a:rPr lang="zh-TW" altLang="en-US" dirty="0" smtClean="0"/>
              <a:t> </a:t>
            </a:r>
            <a:r>
              <a:rPr lang="en-US" altLang="zh-TW" dirty="0" smtClean="0"/>
              <a:t>Z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2500(m)</a:t>
            </a:r>
          </a:p>
          <a:p>
            <a:r>
              <a:rPr lang="en-US" altLang="zh-TW" dirty="0" smtClean="0"/>
              <a:t>Rayleigh damping: 14km~20km</a:t>
            </a:r>
          </a:p>
          <a:p>
            <a:r>
              <a:rPr lang="zh-TW" altLang="en-US" dirty="0" smtClean="0"/>
              <a:t>微物理參數化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 et al. (1983)</a:t>
            </a:r>
          </a:p>
          <a:p>
            <a:r>
              <a:rPr lang="zh-TW" altLang="en-US" dirty="0" smtClean="0"/>
              <a:t>側邊界條件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y – </a:t>
            </a:r>
            <a:r>
              <a:rPr lang="en-US" altLang="zh-TW" b="1" dirty="0" smtClean="0">
                <a:solidFill>
                  <a:srgbClr val="C00000"/>
                </a:solidFill>
              </a:rPr>
              <a:t>open</a:t>
            </a:r>
            <a:r>
              <a:rPr lang="en-US" altLang="zh-TW" dirty="0" smtClean="0"/>
              <a:t> boundary condition</a:t>
            </a:r>
          </a:p>
          <a:p>
            <a:r>
              <a:rPr lang="en-US" altLang="zh-TW" dirty="0" smtClean="0"/>
              <a:t>                    x – open boundary condition </a:t>
            </a:r>
          </a:p>
          <a:p>
            <a:r>
              <a:rPr lang="zh-TW" altLang="en-US" dirty="0" smtClean="0"/>
              <a:t>忽略科氏力與輻射過程。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42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tmospheric-physics\meeting\夜間低層噴流的發展對中尺度對流的影響\Figures\Fig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6" y="1502215"/>
            <a:ext cx="529347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tmospheric-physics\meeting\夜間低層噴流的發展對中尺度對流的影響\Figures\Fig2-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02215"/>
            <a:ext cx="3417458" cy="42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 rot="10800000">
            <a:off x="5231105" y="2769059"/>
            <a:ext cx="553998" cy="1749646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Ly = 200km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262" y="404664"/>
            <a:ext cx="8229600" cy="990600"/>
          </a:xfrm>
        </p:spPr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723" y="1412776"/>
            <a:ext cx="8229600" cy="4876800"/>
          </a:xfrm>
        </p:spPr>
        <p:txBody>
          <a:bodyPr/>
          <a:lstStyle/>
          <a:p>
            <a:r>
              <a:rPr lang="en-US" altLang="zh-TW" dirty="0" smtClean="0"/>
              <a:t>LLJ</a:t>
            </a:r>
            <a:r>
              <a:rPr lang="zh-TW" altLang="en-US" dirty="0" smtClean="0"/>
              <a:t>的影響</a:t>
            </a:r>
            <a:r>
              <a:rPr lang="en-US" altLang="zh-TW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zh-TW" altLang="en-US" dirty="0" smtClean="0"/>
              <a:t>改變</a:t>
            </a:r>
            <a:r>
              <a:rPr lang="zh-TW" altLang="en-US" dirty="0" smtClean="0">
                <a:solidFill>
                  <a:srgbClr val="C00000"/>
                </a:solidFill>
              </a:rPr>
              <a:t>環境垂直風切</a:t>
            </a:r>
            <a:r>
              <a:rPr lang="zh-TW" altLang="en-US" dirty="0" smtClean="0"/>
              <a:t>，造成系統</a:t>
            </a:r>
            <a:r>
              <a:rPr lang="zh-TW" altLang="en-US" dirty="0" smtClean="0">
                <a:solidFill>
                  <a:srgbClr val="C00000"/>
                </a:solidFill>
              </a:rPr>
              <a:t>上升氣流</a:t>
            </a:r>
            <a:r>
              <a:rPr lang="zh-TW" altLang="en-US" dirty="0" smtClean="0"/>
              <a:t>強度的改變。</a:t>
            </a:r>
            <a:endParaRPr lang="en-US" altLang="zh-TW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TW" dirty="0" smtClean="0"/>
              <a:t>LLJ</a:t>
            </a:r>
            <a:r>
              <a:rPr lang="zh-TW" altLang="en-US" dirty="0" smtClean="0"/>
              <a:t>方向，改變噴流層內</a:t>
            </a:r>
            <a:r>
              <a:rPr lang="zh-TW" altLang="en-US" dirty="0" smtClean="0">
                <a:solidFill>
                  <a:srgbClr val="C00000"/>
                </a:solidFill>
              </a:rPr>
              <a:t>系統相對入流</a:t>
            </a:r>
            <a:r>
              <a:rPr lang="zh-TW" altLang="en-US" dirty="0" smtClean="0"/>
              <a:t>的強度，影響</a:t>
            </a:r>
            <a:r>
              <a:rPr lang="zh-TW" altLang="en-US" dirty="0" smtClean="0">
                <a:solidFill>
                  <a:srgbClr val="0070C0"/>
                </a:solidFill>
              </a:rPr>
              <a:t>總垂直質量通量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0070C0"/>
                </a:solidFill>
              </a:rPr>
              <a:t>降水量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F:\atmospheric-physics\meeting\夜間低層噴流的發展對中尺度對流的影響\Figures\Fig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0" y="3429000"/>
            <a:ext cx="8058523" cy="33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Low - Level Jet (LLJ)</a:t>
            </a:r>
            <a:r>
              <a:rPr lang="zh-TW" altLang="en-US" dirty="0" smtClean="0"/>
              <a:t> 的影響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LLJ</a:t>
            </a:r>
            <a:r>
              <a:rPr lang="zh-TW" altLang="en-US" dirty="0" smtClean="0"/>
              <a:t> 將</a:t>
            </a:r>
            <a:r>
              <a:rPr lang="zh-TW" altLang="en-US" dirty="0" smtClean="0">
                <a:solidFill>
                  <a:srgbClr val="C00000"/>
                </a:solidFill>
              </a:rPr>
              <a:t>暖濕空氣</a:t>
            </a:r>
            <a:r>
              <a:rPr lang="zh-TW" altLang="en-US" dirty="0" smtClean="0"/>
              <a:t>平留至冷空氣層底部，造成環境條件性不穩定。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當</a:t>
            </a:r>
            <a:r>
              <a:rPr lang="en-US" altLang="zh-TW" dirty="0" smtClean="0"/>
              <a:t>LLJ</a:t>
            </a:r>
            <a:r>
              <a:rPr lang="zh-TW" altLang="en-US" dirty="0" smtClean="0"/>
              <a:t>的方向</a:t>
            </a:r>
            <a:r>
              <a:rPr lang="zh-TW" altLang="en-US" dirty="0"/>
              <a:t>相交</a:t>
            </a:r>
            <a:r>
              <a:rPr lang="zh-TW" altLang="en-US" dirty="0" smtClean="0"/>
              <a:t>於陣風鋒面時，引入暖濕空氣且於鋒前抬升增強上升氣流，有利於維持對流系統強度。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LLJ</a:t>
            </a:r>
            <a:r>
              <a:rPr lang="zh-TW" altLang="en-US" dirty="0" smtClean="0"/>
              <a:t>的發展，改變</a:t>
            </a:r>
            <a:r>
              <a:rPr lang="zh-TW" altLang="en-US" dirty="0" smtClean="0">
                <a:solidFill>
                  <a:srgbClr val="C00000"/>
                </a:solidFill>
              </a:rPr>
              <a:t>環境垂直風切</a:t>
            </a:r>
            <a:r>
              <a:rPr lang="zh-TW" altLang="en-US" dirty="0" smtClean="0"/>
              <a:t>和</a:t>
            </a:r>
            <a:r>
              <a:rPr lang="zh-TW" altLang="en-US" dirty="0">
                <a:solidFill>
                  <a:srgbClr val="C00000"/>
                </a:solidFill>
              </a:rPr>
              <a:t>前方</a:t>
            </a:r>
            <a:r>
              <a:rPr lang="zh-TW" altLang="en-US" dirty="0" smtClean="0">
                <a:solidFill>
                  <a:srgbClr val="C00000"/>
                </a:solidFill>
              </a:rPr>
              <a:t>入流</a:t>
            </a:r>
            <a:r>
              <a:rPr lang="zh-TW" altLang="en-US" dirty="0" smtClean="0"/>
              <a:t>的強度，而造成颮線的結構和生命期的變化。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08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模式設定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V1.10 Bryan cloud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Bryan and Fritsch (2002)</a:t>
            </a:r>
            <a:r>
              <a:rPr lang="en-US" altLang="zh-TW" dirty="0" smtClean="0"/>
              <a:t>)</a:t>
            </a:r>
            <a:r>
              <a:rPr lang="zh-TW" altLang="en-US" dirty="0" smtClean="0"/>
              <a:t> 三維理想模式。</a:t>
            </a:r>
            <a:endParaRPr lang="en-US" altLang="zh-TW" dirty="0" smtClean="0"/>
          </a:p>
          <a:p>
            <a:r>
              <a:rPr lang="zh-TW" altLang="en-US" dirty="0"/>
              <a:t>模式</a:t>
            </a:r>
            <a:r>
              <a:rPr lang="zh-TW" altLang="en-US" dirty="0" smtClean="0"/>
              <a:t>大小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400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/>
              <a:t>60</a:t>
            </a:r>
            <a:r>
              <a:rPr lang="zh-TW" altLang="en-US" dirty="0" smtClean="0"/>
              <a:t> </a:t>
            </a:r>
            <a:r>
              <a:rPr lang="en-US" altLang="zh-TW" dirty="0" smtClean="0"/>
              <a:t>X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</a:t>
            </a:r>
            <a:r>
              <a:rPr lang="en-US" altLang="zh-TW" dirty="0" smtClean="0"/>
              <a:t>(km)</a:t>
            </a:r>
          </a:p>
          <a:p>
            <a:r>
              <a:rPr lang="zh-TW" altLang="zh-TW" dirty="0" smtClean="0">
                <a:latin typeface="Constantia"/>
              </a:rPr>
              <a:t>∆</a:t>
            </a:r>
            <a:r>
              <a:rPr lang="en-US" altLang="zh-TW" dirty="0" smtClean="0">
                <a:latin typeface="Constantia"/>
              </a:rPr>
              <a:t>x, </a:t>
            </a:r>
            <a:r>
              <a:rPr lang="zh-TW" altLang="en-US" dirty="0" smtClean="0">
                <a:latin typeface="Constantia"/>
              </a:rPr>
              <a:t>∆</a:t>
            </a:r>
            <a:r>
              <a:rPr lang="en-US" altLang="zh-TW" dirty="0" smtClean="0">
                <a:latin typeface="Constantia"/>
              </a:rPr>
              <a:t>y = 250 (m)</a:t>
            </a:r>
          </a:p>
          <a:p>
            <a:r>
              <a:rPr lang="zh-TW" altLang="en-US" dirty="0" smtClean="0"/>
              <a:t>垂直網格間距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</a:t>
            </a:r>
            <a:r>
              <a:rPr lang="en-US" altLang="zh-TW" dirty="0" smtClean="0"/>
              <a:t>(m) </a:t>
            </a:r>
            <a:r>
              <a:rPr lang="zh-TW" altLang="en-US" dirty="0" smtClean="0"/>
              <a:t>拉伸至 </a:t>
            </a:r>
            <a:r>
              <a:rPr lang="en-US" altLang="zh-TW" dirty="0" smtClean="0"/>
              <a:t>250</a:t>
            </a:r>
            <a:r>
              <a:rPr lang="zh-TW" altLang="en-US" dirty="0" smtClean="0"/>
              <a:t> </a:t>
            </a:r>
            <a:r>
              <a:rPr lang="en-US" altLang="zh-TW" dirty="0" smtClean="0"/>
              <a:t>(m)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近地面</a:t>
            </a:r>
            <a:r>
              <a:rPr lang="en-US" altLang="zh-TW" dirty="0" smtClean="0"/>
              <a:t>~2500 (m))</a:t>
            </a:r>
          </a:p>
          <a:p>
            <a:r>
              <a:rPr lang="en-US" altLang="zh-TW" dirty="0" smtClean="0"/>
              <a:t>Rayleigh damping: 14 ~ 20 (km)</a:t>
            </a:r>
          </a:p>
          <a:p>
            <a:r>
              <a:rPr lang="zh-TW" altLang="en-US" dirty="0"/>
              <a:t>微物理參數</a:t>
            </a:r>
            <a:r>
              <a:rPr lang="zh-TW" altLang="en-US" dirty="0" smtClean="0"/>
              <a:t>化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Lin </a:t>
            </a:r>
            <a:r>
              <a:rPr lang="en-US" altLang="zh-TW" dirty="0"/>
              <a:t>et al. (1983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側邊界</a:t>
            </a:r>
            <a:r>
              <a:rPr lang="zh-TW" altLang="en-US" dirty="0" smtClean="0"/>
              <a:t>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y – periodic boundary condition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x – open boundary condition </a:t>
            </a:r>
          </a:p>
          <a:p>
            <a:r>
              <a:rPr lang="zh-TW" altLang="en-US" dirty="0" smtClean="0"/>
              <a:t>忽略科氏力</a:t>
            </a:r>
            <a:r>
              <a:rPr lang="zh-TW" altLang="en-US" dirty="0"/>
              <a:t>與輻射</a:t>
            </a:r>
            <a:r>
              <a:rPr lang="zh-TW" altLang="en-US" dirty="0" smtClean="0"/>
              <a:t>過程。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1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F:\atmospheric-physics\meeting\夜間低層噴流的發展對中尺度對流的影響\Figures\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6" y="752484"/>
            <a:ext cx="509375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atmospheric-physics\meeting\夜間低層噴流的發展對中尺度對流的影響\Figures\Fig2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80" y="1165598"/>
            <a:ext cx="3784464" cy="41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03648" y="5776335"/>
            <a:ext cx="33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Parker </a:t>
            </a:r>
            <a:r>
              <a:rPr lang="en-US" altLang="zh-TW" dirty="0" smtClean="0">
                <a:solidFill>
                  <a:srgbClr val="0070C0"/>
                </a:solidFill>
              </a:rPr>
              <a:t>and Johnson 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en-US" altLang="zh-TW" dirty="0" smtClean="0">
                <a:solidFill>
                  <a:srgbClr val="0070C0"/>
                </a:solidFill>
              </a:rPr>
              <a:t>2004)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7883177" y="3729038"/>
            <a:ext cx="374998" cy="228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7892702" y="4967288"/>
            <a:ext cx="374998" cy="228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070676" y="4725144"/>
            <a:ext cx="0" cy="24214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8070676" y="3731320"/>
            <a:ext cx="9525" cy="24214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024515" y="410434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cooling (3 K / h ) 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激發</a:t>
            </a:r>
            <a:r>
              <a:rPr lang="zh-TW" altLang="en-US" dirty="0" smtClean="0"/>
              <a:t>對流方式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4739" y="1844824"/>
            <a:ext cx="7210425" cy="4876800"/>
          </a:xfrm>
        </p:spPr>
        <p:txBody>
          <a:bodyPr/>
          <a:lstStyle/>
          <a:p>
            <a:r>
              <a:rPr lang="en-US" altLang="zh-TW" dirty="0"/>
              <a:t>2K</a:t>
            </a:r>
            <a:r>
              <a:rPr lang="zh-TW" altLang="en-US" dirty="0"/>
              <a:t> </a:t>
            </a:r>
            <a:r>
              <a:rPr lang="en-US" altLang="zh-TW" dirty="0"/>
              <a:t>warm bubble</a:t>
            </a:r>
          </a:p>
          <a:p>
            <a:r>
              <a:rPr lang="zh-TW" altLang="en-US" dirty="0" smtClean="0"/>
              <a:t>隨機</a:t>
            </a:r>
            <a:r>
              <a:rPr lang="zh-TW" altLang="en-US" dirty="0"/>
              <a:t>溫度擾動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0.1 K</a:t>
            </a:r>
          </a:p>
          <a:p>
            <a:r>
              <a:rPr lang="zh-TW" altLang="en-US" dirty="0" smtClean="0"/>
              <a:t>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10</a:t>
            </a:r>
            <a:r>
              <a:rPr lang="zh-TW" altLang="en-US" dirty="0"/>
              <a:t> </a:t>
            </a:r>
            <a:r>
              <a:rPr lang="en-US" altLang="zh-TW" dirty="0"/>
              <a:t>km</a:t>
            </a:r>
          </a:p>
          <a:p>
            <a:r>
              <a:rPr lang="zh-TW" altLang="en-US" dirty="0" smtClean="0"/>
              <a:t>深</a:t>
            </a:r>
            <a:r>
              <a:rPr lang="en-US" altLang="zh-TW" dirty="0"/>
              <a:t>: 3 km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3074" name="Picture 2" descr="F:\atmospheric-physics\meeting\夜間低層噴流的發展對中尺度對流的影響\Figures\Fig2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6976"/>
            <a:ext cx="459612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CTL (</a:t>
            </a:r>
            <a:r>
              <a:rPr lang="zh-TW" altLang="en-US" dirty="0" smtClean="0"/>
              <a:t>沒有加入</a:t>
            </a:r>
            <a:r>
              <a:rPr lang="en-US" altLang="zh-TW" dirty="0" smtClean="0"/>
              <a:t>LLJ)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F:\atmospheric-physics\meeting\夜間低層噴流的發展對中尺度對流的影響\Figures\Fi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1064"/>
            <a:ext cx="721315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31816" y="5157192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haded: tracer concentration</a:t>
            </a:r>
          </a:p>
          <a:p>
            <a:r>
              <a:rPr lang="en-US" altLang="zh-TW" dirty="0" smtClean="0"/>
              <a:t>contoured: W (m/s)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948264" y="532848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shaded: CIN</a:t>
            </a:r>
          </a:p>
          <a:p>
            <a:r>
              <a:rPr lang="en-US" altLang="zh-TW" dirty="0" smtClean="0"/>
              <a:t>contoured: CAPE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67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atmospheric-physics\meeting\夜間低層噴流的發展對中尺度對流的影響\Figures\Fi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241178" cy="53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92750" y="621375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Shaded: radar reflectivity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9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tmospheric-physics\meeting\夜間低層噴流的發展對中尺度對流的影響\Figures\Fi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03" y="951753"/>
            <a:ext cx="4104456" cy="58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55688" y="1001379"/>
            <a:ext cx="27323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Total upward mass flux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537459" y="723544"/>
            <a:ext cx="710451" cy="2999281"/>
            <a:chOff x="3347864" y="645743"/>
            <a:chExt cx="710451" cy="5663577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3635896" y="1278299"/>
              <a:ext cx="0" cy="503102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3347864" y="64574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3.5hr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1" name="直線接點 10"/>
          <p:cNvCxnSpPr/>
          <p:nvPr/>
        </p:nvCxnSpPr>
        <p:spPr>
          <a:xfrm flipV="1">
            <a:off x="6043206" y="3714644"/>
            <a:ext cx="0" cy="26642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7033807" y="3758186"/>
            <a:ext cx="0" cy="26642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0144" y="1389228"/>
            <a:ext cx="5064335" cy="4164817"/>
            <a:chOff x="40144" y="1389228"/>
            <a:chExt cx="5064335" cy="4164817"/>
          </a:xfrm>
        </p:grpSpPr>
        <p:pic>
          <p:nvPicPr>
            <p:cNvPr id="15" name="Picture 2" descr="F:\atmospheric-physics\meeting\夜間低層噴流的發展對中尺度對流的影響\Figures\Fig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4" y="1389228"/>
              <a:ext cx="5064335" cy="371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251520" y="5184713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shaded: radar reflectivity</a:t>
              </a:r>
              <a:endParaRPr lang="zh-TW" altLang="en-US" dirty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968807" y="2042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FTR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603341" y="2891454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RTF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43206" y="4675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FTR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21439" y="4005064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RTF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25" name="Picture 2" descr="F:\atmospheric-physics\meeting\夜間低層噴流的發展對中尺度對流的影響\Figures\Fig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" y="447569"/>
            <a:ext cx="4990180" cy="63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683568" y="5451986"/>
            <a:ext cx="31039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16225" y="3318386"/>
            <a:ext cx="31039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705339" y="1369842"/>
            <a:ext cx="310390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/>
          <p:cNvGrpSpPr/>
          <p:nvPr/>
        </p:nvGrpSpPr>
        <p:grpSpPr>
          <a:xfrm>
            <a:off x="4796381" y="802224"/>
            <a:ext cx="4391162" cy="2893306"/>
            <a:chOff x="4752838" y="780453"/>
            <a:chExt cx="4391162" cy="2893306"/>
          </a:xfrm>
        </p:grpSpPr>
        <p:sp>
          <p:nvSpPr>
            <p:cNvPr id="29" name="矩形 28"/>
            <p:cNvSpPr/>
            <p:nvPr/>
          </p:nvSpPr>
          <p:spPr>
            <a:xfrm>
              <a:off x="4752838" y="780453"/>
              <a:ext cx="4385021" cy="289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Picture 2" descr="F:\atmospheric-physics\meeting\夜間低層噴流的發展對中尺度對流的影響\Figures\Tabl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838" y="1370711"/>
              <a:ext cx="4391162" cy="129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矩形 31"/>
          <p:cNvSpPr/>
          <p:nvPr/>
        </p:nvSpPr>
        <p:spPr>
          <a:xfrm>
            <a:off x="4785496" y="1997819"/>
            <a:ext cx="4385021" cy="1857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609688" y="40362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T = 5 </a:t>
            </a:r>
            <a:r>
              <a:rPr lang="en-US" altLang="zh-TW" b="1" dirty="0" err="1" smtClean="0">
                <a:solidFill>
                  <a:srgbClr val="00B0F0"/>
                </a:solidFill>
              </a:rPr>
              <a:t>hr</a:t>
            </a:r>
            <a:r>
              <a:rPr lang="en-US" altLang="zh-TW" b="1" dirty="0" smtClean="0">
                <a:solidFill>
                  <a:srgbClr val="00B0F0"/>
                </a:solidFill>
              </a:rPr>
              <a:t> 30 min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 animBg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1915</TotalTime>
  <Words>2408</Words>
  <Application>Microsoft Office PowerPoint</Application>
  <PresentationFormat>如螢幕大小 (4:3)</PresentationFormat>
  <Paragraphs>196</Paragraphs>
  <Slides>24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清晰度</vt:lpstr>
      <vt:lpstr>PowerPoint 簡報</vt:lpstr>
      <vt:lpstr>前言</vt:lpstr>
      <vt:lpstr>Low - Level Jet (LLJ) 的影響</vt:lpstr>
      <vt:lpstr>模式設定</vt:lpstr>
      <vt:lpstr>PowerPoint 簡報</vt:lpstr>
      <vt:lpstr>激發對流方式</vt:lpstr>
      <vt:lpstr>CTL (沒有加入LLJ)</vt:lpstr>
      <vt:lpstr>PowerPoint 簡報</vt:lpstr>
      <vt:lpstr>PowerPoint 簡報</vt:lpstr>
      <vt:lpstr>PowerPoint 簡報</vt:lpstr>
      <vt:lpstr>PowerPoint 簡報</vt:lpstr>
      <vt:lpstr>PowerPoint 簡報</vt:lpstr>
      <vt:lpstr>小結</vt:lpstr>
      <vt:lpstr>LLJ 對系統相對入流的影響</vt:lpstr>
      <vt:lpstr>軌跡分析</vt:lpstr>
      <vt:lpstr>無低層冷卻模擬</vt:lpstr>
      <vt:lpstr>500-m 噴流高度</vt:lpstr>
      <vt:lpstr>PowerPoint 簡報</vt:lpstr>
      <vt:lpstr>PowerPoint 簡報</vt:lpstr>
      <vt:lpstr>PowerPoint 簡報</vt:lpstr>
      <vt:lpstr>3D模擬</vt:lpstr>
      <vt:lpstr>PowerPoint 簡報</vt:lpstr>
      <vt:lpstr>結論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hong</dc:creator>
  <cp:lastModifiedBy>h</cp:lastModifiedBy>
  <cp:revision>100</cp:revision>
  <dcterms:created xsi:type="dcterms:W3CDTF">2013-10-29T02:58:18Z</dcterms:created>
  <dcterms:modified xsi:type="dcterms:W3CDTF">2013-11-05T06:47:12Z</dcterms:modified>
</cp:coreProperties>
</file>