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3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71" r:id="rId12"/>
    <p:sldId id="269" r:id="rId13"/>
    <p:sldId id="270" r:id="rId14"/>
    <p:sldId id="267" r:id="rId15"/>
    <p:sldId id="273" r:id="rId16"/>
    <p:sldId id="272" r:id="rId17"/>
    <p:sldId id="275" r:id="rId18"/>
    <p:sldId id="287" r:id="rId19"/>
    <p:sldId id="284" r:id="rId20"/>
    <p:sldId id="285" r:id="rId21"/>
    <p:sldId id="286" r:id="rId22"/>
    <p:sldId id="280" r:id="rId23"/>
    <p:sldId id="281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21" autoAdjust="0"/>
    <p:restoredTop sz="94660"/>
  </p:normalViewPr>
  <p:slideViewPr>
    <p:cSldViewPr>
      <p:cViewPr>
        <p:scale>
          <a:sx n="100" d="100"/>
          <a:sy n="100" d="100"/>
        </p:scale>
        <p:origin x="-48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147FC-4FC3-49D0-BE4E-60D5E3A923F6}" type="datetimeFigureOut">
              <a:rPr lang="zh-TW" altLang="en-US" smtClean="0"/>
              <a:pPr/>
              <a:t>2013/10/24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D2DF7-F250-47BC-A969-1C3B1A368F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4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D2DF7-F250-47BC-A969-1C3B1A368F54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9EB4-F486-43C8-82AA-82474EE9DCD1}" type="datetimeFigureOut">
              <a:rPr lang="zh-TW" altLang="en-US" smtClean="0"/>
              <a:pPr/>
              <a:t>2013/10/24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36E8-F3D6-4AB2-86D3-BE84890188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9EB4-F486-43C8-82AA-82474EE9DCD1}" type="datetimeFigureOut">
              <a:rPr lang="zh-TW" altLang="en-US" smtClean="0"/>
              <a:pPr/>
              <a:t>2013/10/24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36E8-F3D6-4AB2-86D3-BE84890188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9EB4-F486-43C8-82AA-82474EE9DCD1}" type="datetimeFigureOut">
              <a:rPr lang="zh-TW" altLang="en-US" smtClean="0"/>
              <a:pPr/>
              <a:t>2013/10/24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36E8-F3D6-4AB2-86D3-BE84890188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9EB4-F486-43C8-82AA-82474EE9DCD1}" type="datetimeFigureOut">
              <a:rPr lang="zh-TW" altLang="en-US" smtClean="0"/>
              <a:pPr/>
              <a:t>2013/10/24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36E8-F3D6-4AB2-86D3-BE84890188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9EB4-F486-43C8-82AA-82474EE9DCD1}" type="datetimeFigureOut">
              <a:rPr lang="zh-TW" altLang="en-US" smtClean="0"/>
              <a:pPr/>
              <a:t>2013/10/24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36E8-F3D6-4AB2-86D3-BE84890188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9EB4-F486-43C8-82AA-82474EE9DCD1}" type="datetimeFigureOut">
              <a:rPr lang="zh-TW" altLang="en-US" smtClean="0"/>
              <a:pPr/>
              <a:t>2013/10/24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36E8-F3D6-4AB2-86D3-BE84890188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9EB4-F486-43C8-82AA-82474EE9DCD1}" type="datetimeFigureOut">
              <a:rPr lang="zh-TW" altLang="en-US" smtClean="0"/>
              <a:pPr/>
              <a:t>2013/10/24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36E8-F3D6-4AB2-86D3-BE84890188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9EB4-F486-43C8-82AA-82474EE9DCD1}" type="datetimeFigureOut">
              <a:rPr lang="zh-TW" altLang="en-US" smtClean="0"/>
              <a:pPr/>
              <a:t>2013/10/24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36E8-F3D6-4AB2-86D3-BE84890188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9EB4-F486-43C8-82AA-82474EE9DCD1}" type="datetimeFigureOut">
              <a:rPr lang="zh-TW" altLang="en-US" smtClean="0"/>
              <a:pPr/>
              <a:t>2013/10/24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36E8-F3D6-4AB2-86D3-BE84890188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9EB4-F486-43C8-82AA-82474EE9DCD1}" type="datetimeFigureOut">
              <a:rPr lang="zh-TW" altLang="en-US" smtClean="0"/>
              <a:pPr/>
              <a:t>2013/10/24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36E8-F3D6-4AB2-86D3-BE84890188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9EB4-F486-43C8-82AA-82474EE9DCD1}" type="datetimeFigureOut">
              <a:rPr lang="zh-TW" altLang="en-US" smtClean="0"/>
              <a:pPr/>
              <a:t>2013/10/24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36E8-F3D6-4AB2-86D3-BE84890188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89EB4-F486-43C8-82AA-82474EE9DCD1}" type="datetimeFigureOut">
              <a:rPr lang="zh-TW" altLang="en-US" smtClean="0"/>
              <a:pPr/>
              <a:t>2013/10/24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B36E8-F3D6-4AB2-86D3-BE84890188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3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44.png"/><Relationship Id="rId12" Type="http://schemas.openxmlformats.org/officeDocument/2006/relationships/image" Target="../media/image3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image" Target="../media/image43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5.png"/><Relationship Id="rId10" Type="http://schemas.openxmlformats.org/officeDocument/2006/relationships/image" Target="../media/image73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1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82.png"/><Relationship Id="rId5" Type="http://schemas.openxmlformats.org/officeDocument/2006/relationships/image" Target="../media/image77.png"/><Relationship Id="rId10" Type="http://schemas.openxmlformats.org/officeDocument/2006/relationships/image" Target="../media/image81.png"/><Relationship Id="rId4" Type="http://schemas.openxmlformats.org/officeDocument/2006/relationships/image" Target="../media/image76.png"/><Relationship Id="rId9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71.png"/><Relationship Id="rId7" Type="http://schemas.openxmlformats.org/officeDocument/2006/relationships/image" Target="../media/image62.png"/><Relationship Id="rId12" Type="http://schemas.openxmlformats.org/officeDocument/2006/relationships/image" Target="../media/image9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89.png"/><Relationship Id="rId5" Type="http://schemas.openxmlformats.org/officeDocument/2006/relationships/image" Target="../media/image85.png"/><Relationship Id="rId10" Type="http://schemas.openxmlformats.org/officeDocument/2006/relationships/image" Target="../media/image88.png"/><Relationship Id="rId4" Type="http://schemas.openxmlformats.org/officeDocument/2006/relationships/image" Target="../media/image84.png"/><Relationship Id="rId9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Impact of </a:t>
            </a:r>
            <a:r>
              <a:rPr lang="en-US" altLang="zh-TW" dirty="0" err="1" smtClean="0"/>
              <a:t>Graupel</a:t>
            </a:r>
            <a:r>
              <a:rPr lang="en-US" altLang="zh-TW" dirty="0" smtClean="0"/>
              <a:t> Parameterization Schemes on Idealized Bow Echo Simulations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9552" y="4221088"/>
            <a:ext cx="7992888" cy="2448272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sz="4000" dirty="0" smtClean="0">
                <a:solidFill>
                  <a:schemeClr val="tx1"/>
                </a:solidFill>
              </a:rPr>
              <a:t>Rebecca D. Adams-</a:t>
            </a:r>
            <a:r>
              <a:rPr lang="en-US" altLang="zh-TW" sz="4000" dirty="0" err="1" smtClean="0">
                <a:solidFill>
                  <a:schemeClr val="tx1"/>
                </a:solidFill>
              </a:rPr>
              <a:t>Selin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200" dirty="0" smtClean="0"/>
              <a:t> Adams-</a:t>
            </a:r>
            <a:r>
              <a:rPr lang="en-US" altLang="zh-TW" sz="2200" dirty="0" err="1" smtClean="0"/>
              <a:t>Selin</a:t>
            </a:r>
            <a:r>
              <a:rPr lang="en-US" altLang="zh-TW" sz="2200" dirty="0" smtClean="0"/>
              <a:t>, R. D., S. C. van den </a:t>
            </a:r>
            <a:r>
              <a:rPr lang="en-US" altLang="zh-TW" sz="2200" dirty="0" err="1" smtClean="0"/>
              <a:t>Heever</a:t>
            </a:r>
            <a:r>
              <a:rPr lang="en-US" altLang="zh-TW" sz="2200" dirty="0" smtClean="0"/>
              <a:t>, and R. D. Johnson, 2013: Impact of </a:t>
            </a:r>
            <a:r>
              <a:rPr lang="en-US" altLang="zh-TW" sz="2200" dirty="0" err="1" smtClean="0"/>
              <a:t>grapuel</a:t>
            </a:r>
            <a:r>
              <a:rPr lang="en-US" altLang="zh-TW" sz="2200" dirty="0" smtClean="0"/>
              <a:t> parameterization schemes on idealized bow echo simulations. </a:t>
            </a:r>
            <a:r>
              <a:rPr lang="en-US" altLang="zh-TW" sz="2200" i="1" dirty="0" smtClean="0"/>
              <a:t>Mon. </a:t>
            </a:r>
            <a:r>
              <a:rPr lang="en-US" altLang="zh-TW" sz="2200" i="1" dirty="0" err="1" smtClean="0"/>
              <a:t>Wea</a:t>
            </a:r>
            <a:r>
              <a:rPr lang="en-US" altLang="zh-TW" sz="2200" i="1" dirty="0" smtClean="0"/>
              <a:t>. Rev</a:t>
            </a:r>
            <a:r>
              <a:rPr lang="en-US" altLang="zh-TW" sz="2200" dirty="0" smtClean="0"/>
              <a:t>., </a:t>
            </a:r>
            <a:r>
              <a:rPr lang="en-US" altLang="zh-TW" sz="2200" b="1" dirty="0" smtClean="0"/>
              <a:t>141</a:t>
            </a:r>
            <a:r>
              <a:rPr lang="en-US" altLang="zh-TW" sz="2200" dirty="0" smtClean="0"/>
              <a:t>, 1241–1262.</a:t>
            </a:r>
            <a:br>
              <a:rPr lang="en-US" altLang="zh-TW" sz="2200" dirty="0" smtClean="0"/>
            </a:br>
            <a:r>
              <a:rPr lang="en-US" altLang="zh-TW" sz="2200" dirty="0" smtClean="0"/>
              <a:t/>
            </a:r>
            <a:br>
              <a:rPr lang="en-US" altLang="zh-TW" sz="2200" dirty="0" smtClean="0"/>
            </a:br>
            <a:r>
              <a:rPr lang="en-US" altLang="zh-TW" sz="22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2013/10/23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0" y="44624"/>
            <a:ext cx="34099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2136" y="213742"/>
            <a:ext cx="31242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871" y="3705225"/>
            <a:ext cx="32480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2106" y="3356992"/>
            <a:ext cx="28003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672" y="3424424"/>
            <a:ext cx="2867558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6084168" y="1268760"/>
            <a:ext cx="1512168" cy="2088232"/>
          </a:xfrm>
          <a:prstGeom prst="rect">
            <a:avLst/>
          </a:prstGeom>
          <a:noFill/>
          <a:ln w="508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861048"/>
            <a:ext cx="42005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4355976" y="5070436"/>
            <a:ext cx="4320480" cy="144016"/>
          </a:xfrm>
          <a:prstGeom prst="rect">
            <a:avLst/>
          </a:prstGeom>
          <a:solidFill>
            <a:schemeClr val="accent1">
              <a:alpha val="49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260648"/>
            <a:ext cx="7620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37090" y="260648"/>
            <a:ext cx="8953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5318" y="3789040"/>
            <a:ext cx="6286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15"/>
          <p:cNvSpPr txBox="1"/>
          <p:nvPr/>
        </p:nvSpPr>
        <p:spPr>
          <a:xfrm>
            <a:off x="683568" y="263929"/>
            <a:ext cx="928844" cy="7167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TW" sz="1400" dirty="0" err="1" smtClean="0">
                <a:solidFill>
                  <a:srgbClr val="FF0000"/>
                </a:solidFill>
              </a:rPr>
              <a:t>qc+qi</a:t>
            </a:r>
            <a:r>
              <a:rPr lang="en-US" altLang="zh-TW" sz="1400" dirty="0" smtClean="0">
                <a:solidFill>
                  <a:srgbClr val="FF0000"/>
                </a:solidFill>
              </a:rPr>
              <a:t/>
            </a:r>
            <a:br>
              <a:rPr lang="en-US" altLang="zh-TW" sz="1400" dirty="0" smtClean="0">
                <a:solidFill>
                  <a:srgbClr val="FF0000"/>
                </a:solidFill>
              </a:rPr>
            </a:br>
            <a:r>
              <a:rPr lang="en-US" altLang="zh-TW" sz="1400" dirty="0" smtClean="0">
                <a:solidFill>
                  <a:schemeClr val="accent3">
                    <a:lumMod val="75000"/>
                  </a:schemeClr>
                </a:solidFill>
              </a:rPr>
              <a:t>rain water</a:t>
            </a:r>
            <a:r>
              <a:rPr lang="en-US" altLang="zh-TW" sz="1400" dirty="0" smtClean="0">
                <a:solidFill>
                  <a:srgbClr val="FF0000"/>
                </a:solidFill>
              </a:rPr>
              <a:t/>
            </a:r>
            <a:br>
              <a:rPr lang="en-US" altLang="zh-TW" sz="1400" dirty="0" smtClean="0">
                <a:solidFill>
                  <a:srgbClr val="FF0000"/>
                </a:solidFill>
              </a:rPr>
            </a:br>
            <a:r>
              <a:rPr lang="en-US" altLang="zh-TW" sz="1400" dirty="0" smtClean="0"/>
              <a:t>snow</a:t>
            </a:r>
            <a:br>
              <a:rPr lang="en-US" altLang="zh-TW" sz="1400" dirty="0" smtClean="0"/>
            </a:br>
            <a:r>
              <a:rPr lang="en-US" altLang="zh-TW" sz="1400" b="1" dirty="0" smtClean="0"/>
              <a:t>cold pool</a:t>
            </a:r>
            <a:endParaRPr lang="zh-TW" altLang="en-US" sz="1400" b="1" baseline="30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716016" y="260648"/>
            <a:ext cx="135473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TW" sz="1400" b="1" dirty="0" smtClean="0">
                <a:solidFill>
                  <a:srgbClr val="FF0000"/>
                </a:solidFill>
              </a:rPr>
              <a:t>melting</a:t>
            </a:r>
            <a:r>
              <a:rPr lang="en-US" altLang="zh-TW" sz="1400" dirty="0" smtClean="0">
                <a:solidFill>
                  <a:srgbClr val="FF0000"/>
                </a:solidFill>
              </a:rPr>
              <a:t/>
            </a:r>
            <a:br>
              <a:rPr lang="en-US" altLang="zh-TW" sz="1400" dirty="0" smtClean="0">
                <a:solidFill>
                  <a:srgbClr val="FF0000"/>
                </a:solidFill>
              </a:rPr>
            </a:br>
            <a:r>
              <a:rPr lang="en-US" altLang="zh-TW" sz="1400" b="1" dirty="0" smtClean="0">
                <a:solidFill>
                  <a:schemeClr val="accent4"/>
                </a:solidFill>
              </a:rPr>
              <a:t>sublimation</a:t>
            </a:r>
            <a:r>
              <a:rPr lang="en-US" altLang="zh-TW" sz="1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altLang="zh-TW" sz="1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zh-TW" sz="1400" b="1" dirty="0" smtClean="0"/>
              <a:t>25,40, &amp; 50 </a:t>
            </a:r>
            <a:r>
              <a:rPr lang="en-US" altLang="zh-TW" sz="1400" b="1" dirty="0" err="1" smtClean="0"/>
              <a:t>dBZ</a:t>
            </a:r>
            <a:endParaRPr lang="zh-TW" altLang="en-US" sz="14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61276"/>
            <a:ext cx="32385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740" y="3707634"/>
            <a:ext cx="1143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604" y="59372"/>
            <a:ext cx="30194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7450" y="3356992"/>
            <a:ext cx="28003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672" y="3424424"/>
            <a:ext cx="2867558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203388"/>
            <a:ext cx="381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57480" y="203388"/>
            <a:ext cx="1809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586" y="260648"/>
            <a:ext cx="29527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6041656" y="1268760"/>
            <a:ext cx="1512168" cy="2088232"/>
          </a:xfrm>
          <a:prstGeom prst="rect">
            <a:avLst/>
          </a:prstGeom>
          <a:noFill/>
          <a:ln w="508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260648"/>
            <a:ext cx="7620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37090" y="260648"/>
            <a:ext cx="8953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55318" y="3789040"/>
            <a:ext cx="6286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14"/>
          <p:cNvSpPr txBox="1"/>
          <p:nvPr/>
        </p:nvSpPr>
        <p:spPr>
          <a:xfrm>
            <a:off x="683568" y="263929"/>
            <a:ext cx="928844" cy="7167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TW" sz="1400" dirty="0" err="1" smtClean="0">
                <a:solidFill>
                  <a:srgbClr val="FF0000"/>
                </a:solidFill>
              </a:rPr>
              <a:t>qc+qi</a:t>
            </a:r>
            <a:r>
              <a:rPr lang="en-US" altLang="zh-TW" sz="1400" dirty="0" smtClean="0">
                <a:solidFill>
                  <a:srgbClr val="FF0000"/>
                </a:solidFill>
              </a:rPr>
              <a:t/>
            </a:r>
            <a:br>
              <a:rPr lang="en-US" altLang="zh-TW" sz="1400" dirty="0" smtClean="0">
                <a:solidFill>
                  <a:srgbClr val="FF0000"/>
                </a:solidFill>
              </a:rPr>
            </a:br>
            <a:r>
              <a:rPr lang="en-US" altLang="zh-TW" sz="1400" dirty="0" smtClean="0">
                <a:solidFill>
                  <a:schemeClr val="accent3">
                    <a:lumMod val="75000"/>
                  </a:schemeClr>
                </a:solidFill>
              </a:rPr>
              <a:t>rain water</a:t>
            </a:r>
            <a:r>
              <a:rPr lang="en-US" altLang="zh-TW" sz="1400" dirty="0" smtClean="0">
                <a:solidFill>
                  <a:srgbClr val="FF0000"/>
                </a:solidFill>
              </a:rPr>
              <a:t/>
            </a:r>
            <a:br>
              <a:rPr lang="en-US" altLang="zh-TW" sz="1400" dirty="0" smtClean="0">
                <a:solidFill>
                  <a:srgbClr val="FF0000"/>
                </a:solidFill>
              </a:rPr>
            </a:br>
            <a:r>
              <a:rPr lang="en-US" altLang="zh-TW" sz="1400" dirty="0" smtClean="0"/>
              <a:t>snow</a:t>
            </a:r>
            <a:br>
              <a:rPr lang="en-US" altLang="zh-TW" sz="1400" dirty="0" smtClean="0"/>
            </a:br>
            <a:r>
              <a:rPr lang="en-US" altLang="zh-TW" sz="1400" b="1" dirty="0" smtClean="0"/>
              <a:t>cold pool</a:t>
            </a:r>
            <a:endParaRPr lang="zh-TW" altLang="en-US" sz="1400" b="1" baseline="30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716016" y="260648"/>
            <a:ext cx="135473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TW" sz="1400" b="1" dirty="0" smtClean="0">
                <a:solidFill>
                  <a:srgbClr val="FF0000"/>
                </a:solidFill>
              </a:rPr>
              <a:t>melting</a:t>
            </a:r>
            <a:r>
              <a:rPr lang="en-US" altLang="zh-TW" sz="1400" dirty="0" smtClean="0">
                <a:solidFill>
                  <a:srgbClr val="FF0000"/>
                </a:solidFill>
              </a:rPr>
              <a:t/>
            </a:r>
            <a:br>
              <a:rPr lang="en-US" altLang="zh-TW" sz="1400" dirty="0" smtClean="0">
                <a:solidFill>
                  <a:srgbClr val="FF0000"/>
                </a:solidFill>
              </a:rPr>
            </a:br>
            <a:r>
              <a:rPr lang="en-US" altLang="zh-TW" sz="1400" b="1" dirty="0" smtClean="0">
                <a:solidFill>
                  <a:schemeClr val="accent4"/>
                </a:solidFill>
              </a:rPr>
              <a:t>sublimation</a:t>
            </a:r>
            <a:r>
              <a:rPr lang="en-US" altLang="zh-TW" sz="1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altLang="zh-TW" sz="1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zh-TW" sz="1400" b="1" dirty="0" smtClean="0"/>
              <a:t>25,40, &amp; 50 </a:t>
            </a:r>
            <a:r>
              <a:rPr lang="en-US" altLang="zh-TW" sz="1400" b="1" dirty="0" err="1" smtClean="0"/>
              <a:t>dBZ</a:t>
            </a:r>
            <a:endParaRPr lang="zh-TW" altLang="en-US" sz="1400" b="1" baseline="300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5976" y="3861048"/>
            <a:ext cx="42005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4355976" y="4869160"/>
            <a:ext cx="4320480" cy="144016"/>
          </a:xfrm>
          <a:prstGeom prst="rect">
            <a:avLst/>
          </a:prstGeom>
          <a:solidFill>
            <a:schemeClr val="accent1">
              <a:alpha val="49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33909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106" y="3356992"/>
            <a:ext cx="28003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2136" y="208519"/>
            <a:ext cx="31242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695700"/>
            <a:ext cx="32289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6084168" y="1268760"/>
            <a:ext cx="1512168" cy="2088232"/>
          </a:xfrm>
          <a:prstGeom prst="rect">
            <a:avLst/>
          </a:prstGeom>
          <a:noFill/>
          <a:ln w="508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861048"/>
            <a:ext cx="42005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4355976" y="4710396"/>
            <a:ext cx="4320480" cy="144016"/>
          </a:xfrm>
          <a:prstGeom prst="rect">
            <a:avLst/>
          </a:prstGeom>
          <a:solidFill>
            <a:schemeClr val="accent1">
              <a:alpha val="49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260648"/>
            <a:ext cx="7620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37090" y="260648"/>
            <a:ext cx="8953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5318" y="3789040"/>
            <a:ext cx="6286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字方塊 13"/>
          <p:cNvSpPr txBox="1"/>
          <p:nvPr/>
        </p:nvSpPr>
        <p:spPr>
          <a:xfrm>
            <a:off x="683568" y="263929"/>
            <a:ext cx="928844" cy="7167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TW" sz="1400" dirty="0" err="1" smtClean="0">
                <a:solidFill>
                  <a:srgbClr val="FF0000"/>
                </a:solidFill>
              </a:rPr>
              <a:t>qc+qi</a:t>
            </a:r>
            <a:r>
              <a:rPr lang="en-US" altLang="zh-TW" sz="1400" dirty="0" smtClean="0">
                <a:solidFill>
                  <a:srgbClr val="FF0000"/>
                </a:solidFill>
              </a:rPr>
              <a:t/>
            </a:r>
            <a:br>
              <a:rPr lang="en-US" altLang="zh-TW" sz="1400" dirty="0" smtClean="0">
                <a:solidFill>
                  <a:srgbClr val="FF0000"/>
                </a:solidFill>
              </a:rPr>
            </a:br>
            <a:r>
              <a:rPr lang="en-US" altLang="zh-TW" sz="1400" dirty="0" smtClean="0">
                <a:solidFill>
                  <a:schemeClr val="accent3">
                    <a:lumMod val="75000"/>
                  </a:schemeClr>
                </a:solidFill>
              </a:rPr>
              <a:t>rain water</a:t>
            </a:r>
            <a:r>
              <a:rPr lang="en-US" altLang="zh-TW" sz="1400" dirty="0" smtClean="0">
                <a:solidFill>
                  <a:srgbClr val="FF0000"/>
                </a:solidFill>
              </a:rPr>
              <a:t/>
            </a:r>
            <a:br>
              <a:rPr lang="en-US" altLang="zh-TW" sz="1400" dirty="0" smtClean="0">
                <a:solidFill>
                  <a:srgbClr val="FF0000"/>
                </a:solidFill>
              </a:rPr>
            </a:br>
            <a:r>
              <a:rPr lang="en-US" altLang="zh-TW" sz="1400" dirty="0" smtClean="0"/>
              <a:t>snow</a:t>
            </a:r>
            <a:br>
              <a:rPr lang="en-US" altLang="zh-TW" sz="1400" dirty="0" smtClean="0"/>
            </a:br>
            <a:r>
              <a:rPr lang="en-US" altLang="zh-TW" sz="1400" b="1" dirty="0" smtClean="0"/>
              <a:t>cold pool</a:t>
            </a:r>
            <a:endParaRPr lang="zh-TW" altLang="en-US" sz="1400" b="1" baseline="30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4716016" y="260648"/>
            <a:ext cx="135473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TW" sz="1400" b="1" dirty="0" smtClean="0">
                <a:solidFill>
                  <a:srgbClr val="FF0000"/>
                </a:solidFill>
              </a:rPr>
              <a:t>melting</a:t>
            </a:r>
            <a:r>
              <a:rPr lang="en-US" altLang="zh-TW" sz="1400" dirty="0" smtClean="0">
                <a:solidFill>
                  <a:srgbClr val="FF0000"/>
                </a:solidFill>
              </a:rPr>
              <a:t/>
            </a:r>
            <a:br>
              <a:rPr lang="en-US" altLang="zh-TW" sz="1400" dirty="0" smtClean="0">
                <a:solidFill>
                  <a:srgbClr val="FF0000"/>
                </a:solidFill>
              </a:rPr>
            </a:br>
            <a:r>
              <a:rPr lang="en-US" altLang="zh-TW" sz="1400" b="1" dirty="0" smtClean="0">
                <a:solidFill>
                  <a:schemeClr val="accent4"/>
                </a:solidFill>
              </a:rPr>
              <a:t>sublimation</a:t>
            </a:r>
            <a:r>
              <a:rPr lang="en-US" altLang="zh-TW" sz="1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altLang="zh-TW" sz="1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zh-TW" sz="1400" b="1" dirty="0" smtClean="0"/>
              <a:t>25,40, &amp; 50 </a:t>
            </a:r>
            <a:r>
              <a:rPr lang="en-US" altLang="zh-TW" sz="1400" b="1" dirty="0" err="1" smtClean="0"/>
              <a:t>dBZ</a:t>
            </a:r>
            <a:endParaRPr lang="zh-TW" altLang="en-US" sz="14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62375"/>
            <a:ext cx="33432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740" y="3707634"/>
            <a:ext cx="1143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604" y="44624"/>
            <a:ext cx="30194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7450" y="3356992"/>
            <a:ext cx="28003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672" y="3424424"/>
            <a:ext cx="2867558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203388"/>
            <a:ext cx="381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586" y="260648"/>
            <a:ext cx="29527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5681616" y="1268760"/>
            <a:ext cx="1512168" cy="2088232"/>
          </a:xfrm>
          <a:prstGeom prst="rect">
            <a:avLst/>
          </a:prstGeom>
          <a:noFill/>
          <a:ln w="508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57480" y="203388"/>
            <a:ext cx="1809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3861048"/>
            <a:ext cx="42005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4355976" y="5243948"/>
            <a:ext cx="4320480" cy="144016"/>
          </a:xfrm>
          <a:prstGeom prst="rect">
            <a:avLst/>
          </a:prstGeom>
          <a:solidFill>
            <a:schemeClr val="accent1">
              <a:alpha val="49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260648"/>
            <a:ext cx="7620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37090" y="260648"/>
            <a:ext cx="8953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55318" y="3789040"/>
            <a:ext cx="6286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17"/>
          <p:cNvSpPr txBox="1"/>
          <p:nvPr/>
        </p:nvSpPr>
        <p:spPr>
          <a:xfrm>
            <a:off x="683568" y="263929"/>
            <a:ext cx="928844" cy="7167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TW" sz="1400" dirty="0" err="1" smtClean="0">
                <a:solidFill>
                  <a:srgbClr val="FF0000"/>
                </a:solidFill>
              </a:rPr>
              <a:t>qc+qi</a:t>
            </a:r>
            <a:r>
              <a:rPr lang="en-US" altLang="zh-TW" sz="1400" dirty="0" smtClean="0">
                <a:solidFill>
                  <a:srgbClr val="FF0000"/>
                </a:solidFill>
              </a:rPr>
              <a:t/>
            </a:r>
            <a:br>
              <a:rPr lang="en-US" altLang="zh-TW" sz="1400" dirty="0" smtClean="0">
                <a:solidFill>
                  <a:srgbClr val="FF0000"/>
                </a:solidFill>
              </a:rPr>
            </a:br>
            <a:r>
              <a:rPr lang="en-US" altLang="zh-TW" sz="1400" dirty="0" smtClean="0">
                <a:solidFill>
                  <a:schemeClr val="accent3">
                    <a:lumMod val="75000"/>
                  </a:schemeClr>
                </a:solidFill>
              </a:rPr>
              <a:t>rain water</a:t>
            </a:r>
            <a:r>
              <a:rPr lang="en-US" altLang="zh-TW" sz="1400" dirty="0" smtClean="0">
                <a:solidFill>
                  <a:srgbClr val="FF0000"/>
                </a:solidFill>
              </a:rPr>
              <a:t/>
            </a:r>
            <a:br>
              <a:rPr lang="en-US" altLang="zh-TW" sz="1400" dirty="0" smtClean="0">
                <a:solidFill>
                  <a:srgbClr val="FF0000"/>
                </a:solidFill>
              </a:rPr>
            </a:br>
            <a:r>
              <a:rPr lang="en-US" altLang="zh-TW" sz="1400" dirty="0" smtClean="0"/>
              <a:t>snow</a:t>
            </a:r>
            <a:br>
              <a:rPr lang="en-US" altLang="zh-TW" sz="1400" dirty="0" smtClean="0"/>
            </a:br>
            <a:r>
              <a:rPr lang="en-US" altLang="zh-TW" sz="1400" b="1" dirty="0" smtClean="0"/>
              <a:t>cold pool</a:t>
            </a:r>
            <a:endParaRPr lang="zh-TW" altLang="en-US" sz="1400" b="1" baseline="30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716016" y="260648"/>
            <a:ext cx="135473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TW" sz="1400" b="1" dirty="0" smtClean="0">
                <a:solidFill>
                  <a:srgbClr val="FF0000"/>
                </a:solidFill>
              </a:rPr>
              <a:t>melting</a:t>
            </a:r>
            <a:r>
              <a:rPr lang="en-US" altLang="zh-TW" sz="1400" dirty="0" smtClean="0">
                <a:solidFill>
                  <a:srgbClr val="FF0000"/>
                </a:solidFill>
              </a:rPr>
              <a:t/>
            </a:r>
            <a:br>
              <a:rPr lang="en-US" altLang="zh-TW" sz="1400" dirty="0" smtClean="0">
                <a:solidFill>
                  <a:srgbClr val="FF0000"/>
                </a:solidFill>
              </a:rPr>
            </a:br>
            <a:r>
              <a:rPr lang="en-US" altLang="zh-TW" sz="1400" b="1" dirty="0" smtClean="0">
                <a:solidFill>
                  <a:schemeClr val="accent4"/>
                </a:solidFill>
              </a:rPr>
              <a:t>sublimation</a:t>
            </a:r>
            <a:r>
              <a:rPr lang="en-US" altLang="zh-TW" sz="1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altLang="zh-TW" sz="1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zh-TW" sz="1400" b="1" dirty="0" smtClean="0"/>
              <a:t>25,40, &amp; 50 </a:t>
            </a:r>
            <a:r>
              <a:rPr lang="en-US" altLang="zh-TW" sz="1400" b="1" dirty="0" err="1" smtClean="0"/>
              <a:t>dBZ</a:t>
            </a:r>
            <a:endParaRPr lang="zh-TW" altLang="en-US" sz="14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181" y="476672"/>
            <a:ext cx="41052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群組 5"/>
          <p:cNvGrpSpPr/>
          <p:nvPr/>
        </p:nvGrpSpPr>
        <p:grpSpPr>
          <a:xfrm>
            <a:off x="179512" y="476672"/>
            <a:ext cx="4114800" cy="4248472"/>
            <a:chOff x="179512" y="476672"/>
            <a:chExt cx="4114800" cy="424847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476672"/>
              <a:ext cx="4114800" cy="408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7704" y="4572744"/>
              <a:ext cx="11239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文字方塊 6"/>
          <p:cNvSpPr txBox="1"/>
          <p:nvPr/>
        </p:nvSpPr>
        <p:spPr>
          <a:xfrm>
            <a:off x="6156176" y="66886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b="1" dirty="0" smtClean="0"/>
              <a:t>0240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6156176" y="836011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b="1" dirty="0" smtClean="0"/>
              <a:t>0250</a:t>
            </a:r>
            <a:endParaRPr lang="zh-TW" altLang="en-US" sz="1000" b="1" baseline="30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380312" y="836011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b="1" dirty="0" smtClean="0"/>
              <a:t>0220</a:t>
            </a:r>
            <a:endParaRPr lang="zh-TW" altLang="en-US" sz="1000" b="1" baseline="30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385513" y="66886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b="1" dirty="0" smtClean="0"/>
              <a:t>0300</a:t>
            </a:r>
            <a:endParaRPr lang="zh-TW" altLang="en-US" sz="1000" b="1" baseline="30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79512" y="0"/>
            <a:ext cx="445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i="1" dirty="0" smtClean="0"/>
              <a:t>c. Microphysical effects on bowing</a:t>
            </a:r>
            <a:endParaRPr lang="zh-TW" alt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78" y="522351"/>
            <a:ext cx="6642354" cy="633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2210772" y="456927"/>
            <a:ext cx="2073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</a:rPr>
              <a:t>Cooling rates [K (5 min)</a:t>
            </a:r>
            <a:r>
              <a:rPr lang="en-US" altLang="zh-TW" sz="1400" b="1" baseline="30000" dirty="0" smtClean="0">
                <a:solidFill>
                  <a:srgbClr val="FF0000"/>
                </a:solidFill>
              </a:rPr>
              <a:t>-1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]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0" y="4797152"/>
            <a:ext cx="40957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群組 10"/>
          <p:cNvGrpSpPr/>
          <p:nvPr/>
        </p:nvGrpSpPr>
        <p:grpSpPr>
          <a:xfrm>
            <a:off x="6762750" y="4398531"/>
            <a:ext cx="2381250" cy="470629"/>
            <a:chOff x="6762750" y="2060848"/>
            <a:chExt cx="2381250" cy="47062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62750" y="2060848"/>
              <a:ext cx="23812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文字方塊 6"/>
            <p:cNvSpPr txBox="1"/>
            <p:nvPr/>
          </p:nvSpPr>
          <p:spPr>
            <a:xfrm>
              <a:off x="6783537" y="2118108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00" b="1" dirty="0" smtClean="0"/>
                <a:t>0240</a:t>
              </a: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783537" y="2285256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00" b="1" dirty="0" smtClean="0"/>
                <a:t>0250</a:t>
              </a:r>
              <a:endParaRPr lang="zh-TW" altLang="en-US" sz="1000" b="1" baseline="30000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8007673" y="2285256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00" b="1" dirty="0" smtClean="0"/>
                <a:t>0220</a:t>
              </a:r>
              <a:endParaRPr lang="zh-TW" altLang="en-US" sz="1000" b="1" baseline="30000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8012874" y="2118108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00" b="1" dirty="0" smtClean="0"/>
                <a:t>0300</a:t>
              </a:r>
              <a:endParaRPr lang="zh-TW" altLang="en-US" sz="1000" b="1" baseline="30000" dirty="0"/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6300192" y="2708920"/>
            <a:ext cx="284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Peak precipitation rate was more sensitive to </a:t>
            </a:r>
            <a:r>
              <a:rPr lang="en-US" altLang="zh-TW" sz="1600" dirty="0" smtClean="0">
                <a:solidFill>
                  <a:srgbClr val="00B0F0"/>
                </a:solidFill>
              </a:rPr>
              <a:t>hydrometeor fall speed</a:t>
            </a:r>
            <a:r>
              <a:rPr lang="en-US" altLang="zh-TW" sz="1600" dirty="0" smtClean="0"/>
              <a:t> than mean size.</a:t>
            </a:r>
            <a:endParaRPr lang="zh-TW" altLang="en-US" sz="16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131840" y="764704"/>
            <a:ext cx="135473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TW" sz="1400" b="1" dirty="0" smtClean="0">
                <a:solidFill>
                  <a:srgbClr val="FF0000"/>
                </a:solidFill>
              </a:rPr>
              <a:t>melting</a:t>
            </a:r>
            <a:r>
              <a:rPr lang="en-US" altLang="zh-TW" sz="1400" dirty="0" smtClean="0">
                <a:solidFill>
                  <a:srgbClr val="FF0000"/>
                </a:solidFill>
              </a:rPr>
              <a:t/>
            </a:r>
            <a:br>
              <a:rPr lang="en-US" altLang="zh-TW" sz="1400" dirty="0" smtClean="0">
                <a:solidFill>
                  <a:srgbClr val="FF0000"/>
                </a:solidFill>
              </a:rPr>
            </a:br>
            <a:r>
              <a:rPr lang="en-US" altLang="zh-TW" sz="1400" b="1" dirty="0" smtClean="0">
                <a:solidFill>
                  <a:schemeClr val="accent4"/>
                </a:solidFill>
              </a:rPr>
              <a:t>sublimation</a:t>
            </a:r>
            <a:r>
              <a:rPr lang="en-US" altLang="zh-TW" sz="1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altLang="zh-TW" sz="1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zh-TW" sz="1400" b="1" dirty="0" smtClean="0"/>
              <a:t>25,40, &amp; 50 </a:t>
            </a:r>
            <a:r>
              <a:rPr lang="en-US" altLang="zh-TW" sz="1400" b="1" dirty="0" err="1" smtClean="0"/>
              <a:t>dBZ</a:t>
            </a:r>
            <a:endParaRPr lang="zh-TW" altLang="en-US" sz="14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9512" y="0"/>
            <a:ext cx="3995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i="1" dirty="0" smtClean="0"/>
              <a:t>d. Comparison to other studies</a:t>
            </a:r>
            <a:endParaRPr lang="zh-TW" altLang="en-US" sz="2400" i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827584" y="908720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err="1" smtClean="0">
                <a:solidFill>
                  <a:srgbClr val="0070C0"/>
                </a:solidFill>
              </a:rPr>
              <a:t>Graupel</a:t>
            </a:r>
            <a:r>
              <a:rPr lang="en-US" altLang="zh-TW" b="1" dirty="0" smtClean="0">
                <a:solidFill>
                  <a:srgbClr val="0070C0"/>
                </a:solidFill>
              </a:rPr>
              <a:t>-like</a:t>
            </a:r>
            <a:r>
              <a:rPr lang="en-US" altLang="zh-TW" b="1" dirty="0" smtClean="0">
                <a:solidFill>
                  <a:srgbClr val="FF0000"/>
                </a:solidFill>
              </a:rPr>
              <a:t> is </a:t>
            </a:r>
            <a:r>
              <a:rPr lang="en-US" altLang="zh-TW" b="1" dirty="0" smtClean="0"/>
              <a:t>in contrast </a:t>
            </a:r>
            <a:r>
              <a:rPr lang="en-US" altLang="zh-TW" b="1" dirty="0" smtClean="0">
                <a:solidFill>
                  <a:srgbClr val="FF0000"/>
                </a:solidFill>
              </a:rPr>
              <a:t>to </a:t>
            </a:r>
            <a:r>
              <a:rPr lang="en-US" altLang="zh-TW" b="1" dirty="0" err="1" smtClean="0">
                <a:solidFill>
                  <a:srgbClr val="FF0000"/>
                </a:solidFill>
              </a:rPr>
              <a:t>Giolmore</a:t>
            </a:r>
            <a:r>
              <a:rPr lang="en-US" altLang="zh-TW" b="1" dirty="0" smtClean="0">
                <a:solidFill>
                  <a:srgbClr val="FF0000"/>
                </a:solidFill>
              </a:rPr>
              <a:t> et al (2004a), van </a:t>
            </a:r>
            <a:r>
              <a:rPr lang="en-US" altLang="zh-TW" b="1" dirty="0" err="1" smtClean="0">
                <a:solidFill>
                  <a:srgbClr val="FF0000"/>
                </a:solidFill>
              </a:rPr>
              <a:t>Weverberg</a:t>
            </a:r>
            <a:r>
              <a:rPr lang="en-US" altLang="zh-TW" b="1" dirty="0" smtClean="0">
                <a:solidFill>
                  <a:srgbClr val="FF0000"/>
                </a:solidFill>
              </a:rPr>
              <a:t> et al. (2011, 2012b), and Morrison and </a:t>
            </a:r>
            <a:r>
              <a:rPr lang="en-US" altLang="zh-TW" b="1" dirty="0" err="1" smtClean="0">
                <a:solidFill>
                  <a:srgbClr val="FF0000"/>
                </a:solidFill>
              </a:rPr>
              <a:t>Milbradt</a:t>
            </a:r>
            <a:r>
              <a:rPr lang="en-US" altLang="zh-TW" b="1" dirty="0" smtClean="0">
                <a:solidFill>
                  <a:srgbClr val="FF0000"/>
                </a:solidFill>
              </a:rPr>
              <a:t> (2011), which found the hail system created more intense cold cools.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27584" y="2073622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The </a:t>
            </a:r>
            <a:r>
              <a:rPr lang="en-US" altLang="zh-TW" b="1" dirty="0" smtClean="0">
                <a:solidFill>
                  <a:srgbClr val="0070C0"/>
                </a:solidFill>
              </a:rPr>
              <a:t>slow </a:t>
            </a:r>
            <a:r>
              <a:rPr lang="en-US" altLang="zh-TW" b="1" dirty="0" err="1" smtClean="0">
                <a:solidFill>
                  <a:srgbClr val="0070C0"/>
                </a:solidFill>
              </a:rPr>
              <a:t>graupel</a:t>
            </a:r>
            <a:r>
              <a:rPr lang="en-US" altLang="zh-TW" b="1" dirty="0" smtClean="0">
                <a:solidFill>
                  <a:srgbClr val="0070C0"/>
                </a:solidFill>
              </a:rPr>
              <a:t> fall speeds </a:t>
            </a:r>
            <a:r>
              <a:rPr lang="en-US" altLang="zh-TW" b="1" dirty="0" smtClean="0">
                <a:solidFill>
                  <a:srgbClr val="FF0000"/>
                </a:solidFill>
              </a:rPr>
              <a:t>relatively of their fast hail fall speeds;</a:t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en-US" altLang="zh-TW" b="1" dirty="0" smtClean="0">
                <a:solidFill>
                  <a:srgbClr val="FF0000"/>
                </a:solidFill>
              </a:rPr>
              <a:t>lower CAPE of their study;</a:t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en-US" altLang="zh-TW" b="1" dirty="0" smtClean="0">
                <a:solidFill>
                  <a:srgbClr val="FF0000"/>
                </a:solidFill>
              </a:rPr>
              <a:t>higher deep-layer shear values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4" name="向下箭號 13"/>
          <p:cNvSpPr/>
          <p:nvPr/>
        </p:nvSpPr>
        <p:spPr>
          <a:xfrm>
            <a:off x="3419872" y="1772816"/>
            <a:ext cx="79208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827584" y="3862789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err="1" smtClean="0">
                <a:solidFill>
                  <a:srgbClr val="0070C0"/>
                </a:solidFill>
              </a:rPr>
              <a:t>Graupel</a:t>
            </a:r>
            <a:r>
              <a:rPr lang="en-US" altLang="zh-TW" b="1" dirty="0" smtClean="0">
                <a:solidFill>
                  <a:srgbClr val="0070C0"/>
                </a:solidFill>
              </a:rPr>
              <a:t>-like</a:t>
            </a:r>
            <a:r>
              <a:rPr lang="en-US" altLang="zh-TW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/>
              <a:t>agree with </a:t>
            </a:r>
            <a:r>
              <a:rPr lang="en-US" altLang="zh-TW" b="1" dirty="0" smtClean="0">
                <a:solidFill>
                  <a:srgbClr val="FF0000"/>
                </a:solidFill>
              </a:rPr>
              <a:t>van den </a:t>
            </a:r>
            <a:r>
              <a:rPr lang="en-US" altLang="zh-TW" b="1" dirty="0" err="1" smtClean="0">
                <a:solidFill>
                  <a:srgbClr val="FF0000"/>
                </a:solidFill>
              </a:rPr>
              <a:t>Heever</a:t>
            </a:r>
            <a:r>
              <a:rPr lang="en-US" altLang="zh-TW" b="1" dirty="0" smtClean="0">
                <a:solidFill>
                  <a:srgbClr val="FF0000"/>
                </a:solidFill>
              </a:rPr>
              <a:t> and Cotton (2004), and Bryan and Morrison (2012), which have </a:t>
            </a:r>
            <a:r>
              <a:rPr lang="en-US" altLang="zh-TW" b="1" dirty="0" smtClean="0">
                <a:solidFill>
                  <a:srgbClr val="0070C0"/>
                </a:solidFill>
              </a:rPr>
              <a:t>higher CAPE </a:t>
            </a:r>
            <a:r>
              <a:rPr lang="en-US" altLang="zh-TW" b="1" dirty="0" smtClean="0">
                <a:solidFill>
                  <a:srgbClr val="FF0000"/>
                </a:solidFill>
              </a:rPr>
              <a:t>and </a:t>
            </a:r>
            <a:r>
              <a:rPr lang="en-US" altLang="zh-TW" b="1" dirty="0" smtClean="0">
                <a:solidFill>
                  <a:srgbClr val="0070C0"/>
                </a:solidFill>
              </a:rPr>
              <a:t>weaker shear</a:t>
            </a:r>
            <a:r>
              <a:rPr lang="en-US" altLang="zh-TW" b="1" dirty="0" smtClean="0">
                <a:solidFill>
                  <a:srgbClr val="FF0000"/>
                </a:solidFill>
              </a:rPr>
              <a:t>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4" y="888087"/>
            <a:ext cx="4430268" cy="349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81229"/>
            <a:ext cx="4279392" cy="350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1781727" y="600943"/>
            <a:ext cx="1422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err="1" smtClean="0">
                <a:solidFill>
                  <a:srgbClr val="FF0000"/>
                </a:solidFill>
              </a:rPr>
              <a:t>Graupel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 (WSM6)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012160" y="620688"/>
            <a:ext cx="1648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</a:rPr>
              <a:t>No </a:t>
            </a:r>
            <a:r>
              <a:rPr lang="en-US" altLang="zh-TW" sz="1400" b="1" dirty="0" err="1" smtClean="0">
                <a:solidFill>
                  <a:srgbClr val="FF0000"/>
                </a:solidFill>
              </a:rPr>
              <a:t>graupel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 (WSM5)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95536" y="0"/>
            <a:ext cx="4937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Results from removal of </a:t>
            </a:r>
            <a:r>
              <a:rPr lang="en-US" altLang="zh-TW" sz="2400" b="1" dirty="0" err="1" smtClean="0"/>
              <a:t>graupel</a:t>
            </a:r>
            <a:r>
              <a:rPr lang="en-US" altLang="zh-TW" sz="2400" b="1" dirty="0" smtClean="0"/>
              <a:t> class</a:t>
            </a:r>
            <a:endParaRPr lang="zh-TW" altLang="en-US" sz="2400" b="1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356323" y="2997299"/>
            <a:ext cx="7715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698" y="4385667"/>
            <a:ext cx="4162806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9674" y="4385667"/>
            <a:ext cx="4162806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445224"/>
            <a:ext cx="8220075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323528" y="6552728"/>
            <a:ext cx="8640960" cy="260648"/>
          </a:xfrm>
          <a:prstGeom prst="rect">
            <a:avLst/>
          </a:prstGeom>
          <a:solidFill>
            <a:schemeClr val="accent1">
              <a:alpha val="49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                                    </a:t>
            </a:r>
            <a:r>
              <a:rPr lang="en-US" altLang="zh-TW" b="1" dirty="0" err="1" smtClean="0"/>
              <a:t>Graupel</a:t>
            </a:r>
            <a:r>
              <a:rPr lang="en-US" altLang="zh-TW" b="1" dirty="0" smtClean="0"/>
              <a:t> propagated faster speed than the no </a:t>
            </a:r>
            <a:r>
              <a:rPr lang="en-US" altLang="zh-TW" b="1" dirty="0" err="1" smtClean="0"/>
              <a:t>graupel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00376" y="4358729"/>
            <a:ext cx="4857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0083" y="265418"/>
            <a:ext cx="2876093" cy="222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60" y="3034977"/>
            <a:ext cx="2876093" cy="223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733" y="248349"/>
            <a:ext cx="2876093" cy="223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2411" y="3034977"/>
            <a:ext cx="2876093" cy="223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643" y="949160"/>
            <a:ext cx="213360" cy="155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168" y="3733014"/>
            <a:ext cx="213360" cy="155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84798" y="5276750"/>
            <a:ext cx="2593848" cy="10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2492896"/>
            <a:ext cx="2646426" cy="10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36708" y="5276750"/>
            <a:ext cx="2655189" cy="10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94323" y="2492896"/>
            <a:ext cx="2593848" cy="10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60648"/>
            <a:ext cx="2876093" cy="224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5" y="3033205"/>
            <a:ext cx="2876093" cy="223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3479" y="5281973"/>
            <a:ext cx="2593848" cy="9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6667" y="2492896"/>
            <a:ext cx="2593848" cy="9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字方塊 16"/>
          <p:cNvSpPr txBox="1"/>
          <p:nvPr/>
        </p:nvSpPr>
        <p:spPr>
          <a:xfrm>
            <a:off x="3923928" y="24879"/>
            <a:ext cx="1422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err="1" smtClean="0">
                <a:solidFill>
                  <a:srgbClr val="FF0000"/>
                </a:solidFill>
              </a:rPr>
              <a:t>Graupel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 (WSM6)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779912" y="2780928"/>
            <a:ext cx="1648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</a:rPr>
              <a:t>No </a:t>
            </a:r>
            <a:r>
              <a:rPr lang="en-US" altLang="zh-TW" sz="1400" b="1" dirty="0" err="1" smtClean="0">
                <a:solidFill>
                  <a:srgbClr val="FF0000"/>
                </a:solidFill>
              </a:rPr>
              <a:t>graupel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 (WSM5)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821" y="249568"/>
            <a:ext cx="2891790" cy="224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821" y="3056159"/>
            <a:ext cx="2883027" cy="224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86" y="579784"/>
            <a:ext cx="297942" cy="192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86" y="3386703"/>
            <a:ext cx="297942" cy="192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470" y="5307457"/>
            <a:ext cx="2593848" cy="9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910" y="2492896"/>
            <a:ext cx="2593848" cy="9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8093" y="260648"/>
            <a:ext cx="2841955" cy="223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58091" y="3056877"/>
            <a:ext cx="2850413" cy="223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55094" y="201441"/>
            <a:ext cx="202997" cy="229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55094" y="2996952"/>
            <a:ext cx="202997" cy="229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83459" y="2493614"/>
            <a:ext cx="2359838" cy="11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67033" y="5289124"/>
            <a:ext cx="2359838" cy="10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502" y="260648"/>
            <a:ext cx="2879674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6502" y="3061676"/>
            <a:ext cx="2879674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5445" y="5312974"/>
            <a:ext cx="2593848" cy="9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3885" y="2498413"/>
            <a:ext cx="2593848" cy="9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文字方塊 25"/>
          <p:cNvSpPr txBox="1"/>
          <p:nvPr/>
        </p:nvSpPr>
        <p:spPr>
          <a:xfrm>
            <a:off x="3923928" y="24879"/>
            <a:ext cx="1422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err="1" smtClean="0">
                <a:solidFill>
                  <a:srgbClr val="FF0000"/>
                </a:solidFill>
              </a:rPr>
              <a:t>Graupel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 (WSM6)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3779912" y="2780928"/>
            <a:ext cx="1648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</a:rPr>
              <a:t>No </a:t>
            </a:r>
            <a:r>
              <a:rPr lang="en-US" altLang="zh-TW" sz="1400" b="1" dirty="0" err="1" smtClean="0">
                <a:solidFill>
                  <a:srgbClr val="FF0000"/>
                </a:solidFill>
              </a:rPr>
              <a:t>graupel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 (WSM5)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347592" y="966660"/>
            <a:ext cx="1296144" cy="1512168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3995936" y="3774972"/>
            <a:ext cx="1296144" cy="1512168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683568" y="5448505"/>
            <a:ext cx="928844" cy="7167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TW" sz="1400" dirty="0" err="1" smtClean="0">
                <a:solidFill>
                  <a:srgbClr val="FF0000"/>
                </a:solidFill>
              </a:rPr>
              <a:t>qc+qi</a:t>
            </a:r>
            <a:r>
              <a:rPr lang="en-US" altLang="zh-TW" sz="1400" dirty="0" smtClean="0">
                <a:solidFill>
                  <a:srgbClr val="FF0000"/>
                </a:solidFill>
              </a:rPr>
              <a:t/>
            </a:r>
            <a:br>
              <a:rPr lang="en-US" altLang="zh-TW" sz="1400" dirty="0" smtClean="0">
                <a:solidFill>
                  <a:srgbClr val="FF0000"/>
                </a:solidFill>
              </a:rPr>
            </a:br>
            <a:r>
              <a:rPr lang="en-US" altLang="zh-TW" sz="1400" dirty="0" smtClean="0">
                <a:solidFill>
                  <a:schemeClr val="accent3">
                    <a:lumMod val="75000"/>
                  </a:schemeClr>
                </a:solidFill>
              </a:rPr>
              <a:t>rain water</a:t>
            </a:r>
            <a:r>
              <a:rPr lang="en-US" altLang="zh-TW" sz="1400" dirty="0" smtClean="0">
                <a:solidFill>
                  <a:srgbClr val="FF0000"/>
                </a:solidFill>
              </a:rPr>
              <a:t/>
            </a:r>
            <a:br>
              <a:rPr lang="en-US" altLang="zh-TW" sz="1400" dirty="0" smtClean="0">
                <a:solidFill>
                  <a:srgbClr val="FF0000"/>
                </a:solidFill>
              </a:rPr>
            </a:br>
            <a:r>
              <a:rPr lang="en-US" altLang="zh-TW" sz="1400" dirty="0" smtClean="0"/>
              <a:t>snow</a:t>
            </a:r>
            <a:br>
              <a:rPr lang="en-US" altLang="zh-TW" sz="1400" dirty="0" smtClean="0"/>
            </a:br>
            <a:r>
              <a:rPr lang="en-US" altLang="zh-TW" sz="1400" b="1" dirty="0" smtClean="0"/>
              <a:t>cold pool</a:t>
            </a:r>
            <a:endParaRPr lang="zh-TW" altLang="en-US" sz="1400" b="1" baseline="300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4716016" y="5445224"/>
            <a:ext cx="135473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TW" sz="1400" b="1" dirty="0" smtClean="0">
                <a:solidFill>
                  <a:srgbClr val="FF0000"/>
                </a:solidFill>
              </a:rPr>
              <a:t>melting</a:t>
            </a:r>
            <a:r>
              <a:rPr lang="en-US" altLang="zh-TW" sz="1400" dirty="0" smtClean="0">
                <a:solidFill>
                  <a:srgbClr val="FF0000"/>
                </a:solidFill>
              </a:rPr>
              <a:t/>
            </a:r>
            <a:br>
              <a:rPr lang="en-US" altLang="zh-TW" sz="1400" dirty="0" smtClean="0">
                <a:solidFill>
                  <a:srgbClr val="FF0000"/>
                </a:solidFill>
              </a:rPr>
            </a:br>
            <a:r>
              <a:rPr lang="en-US" altLang="zh-TW" sz="1400" b="1" dirty="0" smtClean="0">
                <a:solidFill>
                  <a:schemeClr val="accent4"/>
                </a:solidFill>
              </a:rPr>
              <a:t>sublimation</a:t>
            </a:r>
            <a:r>
              <a:rPr lang="en-US" altLang="zh-TW" sz="1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altLang="zh-TW" sz="1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zh-TW" sz="1400" b="1" dirty="0" smtClean="0"/>
              <a:t>25,40, &amp; 50 </a:t>
            </a:r>
            <a:r>
              <a:rPr lang="en-US" altLang="zh-TW" sz="1400" b="1" dirty="0" err="1" smtClean="0"/>
              <a:t>dBZ</a:t>
            </a:r>
            <a:endParaRPr lang="zh-TW" altLang="en-US" sz="14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en-US" altLang="zh-TW" sz="2400" dirty="0" smtClean="0"/>
              <a:t>A key component to the strength, structure, and longevity of bow echoes is the 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cold pool </a:t>
            </a:r>
            <a:r>
              <a:rPr lang="en-US" altLang="zh-TW" sz="2000" dirty="0" smtClean="0"/>
              <a:t>(</a:t>
            </a:r>
            <a:r>
              <a:rPr lang="en-US" altLang="zh-TW" sz="2000" dirty="0" err="1" smtClean="0"/>
              <a:t>Rotunno</a:t>
            </a:r>
            <a:r>
              <a:rPr lang="en-US" altLang="zh-TW" sz="2000" dirty="0" smtClean="0"/>
              <a:t> et al. 1988; Weisman 1992, 1993; Weisman and </a:t>
            </a:r>
            <a:r>
              <a:rPr lang="en-US" altLang="zh-TW" sz="2000" dirty="0" err="1" smtClean="0"/>
              <a:t>Rotunno</a:t>
            </a:r>
            <a:r>
              <a:rPr lang="en-US" altLang="zh-TW" sz="2000" dirty="0" smtClean="0"/>
              <a:t> 2005)</a:t>
            </a:r>
            <a:r>
              <a:rPr lang="en-US" altLang="zh-TW" sz="2400" dirty="0" smtClean="0"/>
              <a:t>.</a:t>
            </a:r>
            <a:br>
              <a:rPr lang="en-US" altLang="zh-TW" sz="2400" dirty="0" smtClean="0"/>
            </a:br>
            <a:r>
              <a:rPr lang="en-US" altLang="zh-TW" sz="2400" dirty="0" smtClean="0">
                <a:sym typeface="Wingdings" pitchFamily="2" charset="2"/>
              </a:rPr>
              <a:t> a </a:t>
            </a:r>
            <a:r>
              <a:rPr lang="en-US" altLang="zh-TW" sz="2400" dirty="0" smtClean="0"/>
              <a:t>large effect on the </a:t>
            </a:r>
            <a:r>
              <a:rPr lang="en-US" altLang="zh-TW" sz="2400" dirty="0" smtClean="0">
                <a:solidFill>
                  <a:srgbClr val="FF0000"/>
                </a:solidFill>
              </a:rPr>
              <a:t>shape</a:t>
            </a:r>
            <a:r>
              <a:rPr lang="en-US" altLang="zh-TW" sz="2400" dirty="0" smtClean="0"/>
              <a:t> and </a:t>
            </a:r>
            <a:r>
              <a:rPr lang="en-US" altLang="zh-TW" sz="2400" dirty="0" smtClean="0">
                <a:solidFill>
                  <a:srgbClr val="FF0000"/>
                </a:solidFill>
              </a:rPr>
              <a:t>strength of the cold pool </a:t>
            </a:r>
            <a:r>
              <a:rPr lang="en-US" altLang="zh-TW" sz="2000" dirty="0" smtClean="0"/>
              <a:t>(Lin et al. 1983; </a:t>
            </a:r>
            <a:r>
              <a:rPr lang="en-US" altLang="zh-TW" sz="2000" dirty="0" err="1" smtClean="0"/>
              <a:t>Fovell</a:t>
            </a:r>
            <a:r>
              <a:rPr lang="en-US" altLang="zh-TW" sz="2000" dirty="0" smtClean="0"/>
              <a:t> and Ogura 1988; James et al. 2006) </a:t>
            </a:r>
            <a:r>
              <a:rPr lang="en-US" altLang="zh-TW" sz="2400" dirty="0" smtClean="0"/>
              <a:t>and hence the eventual </a:t>
            </a:r>
            <a:r>
              <a:rPr lang="en-US" altLang="zh-TW" sz="2400" dirty="0" smtClean="0">
                <a:solidFill>
                  <a:srgbClr val="FF0000"/>
                </a:solidFill>
              </a:rPr>
              <a:t>storm structure</a:t>
            </a:r>
            <a:r>
              <a:rPr lang="en-US" altLang="zh-TW" sz="2400" dirty="0" smtClean="0"/>
              <a:t>, </a:t>
            </a:r>
            <a:r>
              <a:rPr lang="en-US" altLang="zh-TW" sz="2400" dirty="0" smtClean="0">
                <a:solidFill>
                  <a:srgbClr val="FF0000"/>
                </a:solidFill>
              </a:rPr>
              <a:t>longevity</a:t>
            </a:r>
            <a:r>
              <a:rPr lang="en-US" altLang="zh-TW" sz="2400" dirty="0" smtClean="0"/>
              <a:t>, and </a:t>
            </a:r>
            <a:r>
              <a:rPr lang="en-US" altLang="zh-TW" sz="2400" dirty="0" smtClean="0">
                <a:solidFill>
                  <a:srgbClr val="FF0000"/>
                </a:solidFill>
              </a:rPr>
              <a:t>development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 smtClean="0"/>
              <a:t>The </a:t>
            </a:r>
            <a:r>
              <a:rPr lang="en-US" altLang="zh-TW" sz="2400" dirty="0" smtClean="0">
                <a:solidFill>
                  <a:srgbClr val="FF0000"/>
                </a:solidFill>
              </a:rPr>
              <a:t>buoyancy gradient </a:t>
            </a:r>
            <a:r>
              <a:rPr lang="en-US" altLang="zh-TW" sz="2400" dirty="0" smtClean="0"/>
              <a:t>and the </a:t>
            </a:r>
            <a:r>
              <a:rPr lang="en-US" altLang="zh-TW" sz="2400" dirty="0" smtClean="0">
                <a:solidFill>
                  <a:srgbClr val="FF0000"/>
                </a:solidFill>
              </a:rPr>
              <a:t>warm outflow </a:t>
            </a:r>
            <a:r>
              <a:rPr lang="en-US" altLang="zh-TW" sz="2400" dirty="0" smtClean="0"/>
              <a:t>from the updraft aloft </a:t>
            </a:r>
            <a:r>
              <a:rPr lang="en-US" altLang="zh-TW" sz="2400" dirty="0" smtClean="0">
                <a:solidFill>
                  <a:srgbClr val="FF0000"/>
                </a:solidFill>
              </a:rPr>
              <a:t>increases</a:t>
            </a:r>
            <a:r>
              <a:rPr lang="en-US" altLang="zh-TW" sz="2400" dirty="0" smtClean="0"/>
              <a:t>, resulting in a </a:t>
            </a:r>
            <a:r>
              <a:rPr lang="en-US" altLang="zh-TW" sz="2400" dirty="0" smtClean="0">
                <a:solidFill>
                  <a:srgbClr val="0070C0"/>
                </a:solidFill>
              </a:rPr>
              <a:t>strengthened midlevel low pressure perturbation</a:t>
            </a:r>
            <a:r>
              <a:rPr lang="en-US" altLang="zh-TW" sz="2400" dirty="0" smtClean="0"/>
              <a:t> (low-level microphysical cooling) .</a:t>
            </a:r>
          </a:p>
          <a:p>
            <a:r>
              <a:rPr lang="en-US" altLang="zh-TW" sz="2400" dirty="0" smtClean="0"/>
              <a:t>RTF (rear-to-front) flow to be easily transported to the surface, and </a:t>
            </a:r>
            <a:r>
              <a:rPr lang="en-US" altLang="zh-TW" sz="2400" dirty="0" smtClean="0">
                <a:solidFill>
                  <a:srgbClr val="0070C0"/>
                </a:solidFill>
              </a:rPr>
              <a:t>enhance evaporation </a:t>
            </a:r>
            <a:r>
              <a:rPr lang="en-US" altLang="zh-TW" sz="2400" dirty="0" smtClean="0"/>
              <a:t>by </a:t>
            </a:r>
            <a:r>
              <a:rPr lang="en-US" altLang="zh-TW" sz="2400" dirty="0" smtClean="0">
                <a:solidFill>
                  <a:srgbClr val="FF0000"/>
                </a:solidFill>
              </a:rPr>
              <a:t>entraining additional unsaturated air</a:t>
            </a:r>
            <a:r>
              <a:rPr lang="en-US" altLang="zh-TW" sz="2400" dirty="0" smtClean="0"/>
              <a:t>, further </a:t>
            </a:r>
            <a:r>
              <a:rPr lang="en-US" altLang="zh-TW" sz="2400" dirty="0" smtClean="0">
                <a:solidFill>
                  <a:srgbClr val="0070C0"/>
                </a:solidFill>
              </a:rPr>
              <a:t>cooling the cold pool</a:t>
            </a:r>
            <a:r>
              <a:rPr lang="en-US" altLang="zh-TW" sz="2400" dirty="0" smtClean="0"/>
              <a:t>.</a:t>
            </a:r>
          </a:p>
          <a:p>
            <a:pPr>
              <a:buNone/>
            </a:pP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endParaRPr lang="zh-TW" alt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86" y="579784"/>
            <a:ext cx="297942" cy="192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86" y="3386703"/>
            <a:ext cx="297942" cy="192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5094" y="201441"/>
            <a:ext cx="202997" cy="229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5094" y="2996952"/>
            <a:ext cx="202997" cy="229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871" y="249568"/>
            <a:ext cx="2891790" cy="224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871" y="3056159"/>
            <a:ext cx="2883027" cy="224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297932"/>
            <a:ext cx="2593848" cy="10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1045" y="2492896"/>
            <a:ext cx="2593848" cy="10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255131"/>
            <a:ext cx="2879674" cy="223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3068960"/>
            <a:ext cx="2879674" cy="223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4798" y="5297932"/>
            <a:ext cx="2593848" cy="10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4323" y="2492896"/>
            <a:ext cx="2593848" cy="10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58093" y="259931"/>
            <a:ext cx="2841955" cy="223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58091" y="3056160"/>
            <a:ext cx="2850413" cy="223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86083" y="2492896"/>
            <a:ext cx="2342921" cy="10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86083" y="5288407"/>
            <a:ext cx="2359838" cy="10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17"/>
          <p:cNvSpPr txBox="1"/>
          <p:nvPr/>
        </p:nvSpPr>
        <p:spPr>
          <a:xfrm>
            <a:off x="3923928" y="24879"/>
            <a:ext cx="1422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err="1" smtClean="0">
                <a:solidFill>
                  <a:srgbClr val="FF0000"/>
                </a:solidFill>
              </a:rPr>
              <a:t>Graupel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 (WSM6)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779912" y="2780928"/>
            <a:ext cx="1648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</a:rPr>
              <a:t>No </a:t>
            </a:r>
            <a:r>
              <a:rPr lang="en-US" altLang="zh-TW" sz="1400" b="1" dirty="0" err="1" smtClean="0">
                <a:solidFill>
                  <a:srgbClr val="FF0000"/>
                </a:solidFill>
              </a:rPr>
              <a:t>graupel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 (WSM5)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03760" y="966660"/>
            <a:ext cx="1296144" cy="1512168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4355976" y="3774972"/>
            <a:ext cx="1296144" cy="1512168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683568" y="5448505"/>
            <a:ext cx="928844" cy="7167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TW" sz="1400" dirty="0" err="1" smtClean="0">
                <a:solidFill>
                  <a:srgbClr val="FF0000"/>
                </a:solidFill>
              </a:rPr>
              <a:t>qc+qi</a:t>
            </a:r>
            <a:r>
              <a:rPr lang="en-US" altLang="zh-TW" sz="1400" dirty="0" smtClean="0">
                <a:solidFill>
                  <a:srgbClr val="FF0000"/>
                </a:solidFill>
              </a:rPr>
              <a:t/>
            </a:r>
            <a:br>
              <a:rPr lang="en-US" altLang="zh-TW" sz="1400" dirty="0" smtClean="0">
                <a:solidFill>
                  <a:srgbClr val="FF0000"/>
                </a:solidFill>
              </a:rPr>
            </a:br>
            <a:r>
              <a:rPr lang="en-US" altLang="zh-TW" sz="1400" dirty="0" smtClean="0">
                <a:solidFill>
                  <a:schemeClr val="accent3">
                    <a:lumMod val="75000"/>
                  </a:schemeClr>
                </a:solidFill>
              </a:rPr>
              <a:t>rain water</a:t>
            </a:r>
            <a:r>
              <a:rPr lang="en-US" altLang="zh-TW" sz="1400" dirty="0" smtClean="0">
                <a:solidFill>
                  <a:srgbClr val="FF0000"/>
                </a:solidFill>
              </a:rPr>
              <a:t/>
            </a:r>
            <a:br>
              <a:rPr lang="en-US" altLang="zh-TW" sz="1400" dirty="0" smtClean="0">
                <a:solidFill>
                  <a:srgbClr val="FF0000"/>
                </a:solidFill>
              </a:rPr>
            </a:br>
            <a:r>
              <a:rPr lang="en-US" altLang="zh-TW" sz="1400" dirty="0" smtClean="0"/>
              <a:t>snow</a:t>
            </a:r>
            <a:br>
              <a:rPr lang="en-US" altLang="zh-TW" sz="1400" dirty="0" smtClean="0"/>
            </a:br>
            <a:r>
              <a:rPr lang="en-US" altLang="zh-TW" sz="1400" b="1" dirty="0" smtClean="0"/>
              <a:t>cold pool</a:t>
            </a:r>
            <a:endParaRPr lang="zh-TW" altLang="en-US" sz="1400" b="1" baseline="300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4716016" y="5445224"/>
            <a:ext cx="135473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TW" sz="1400" b="1" dirty="0" smtClean="0">
                <a:solidFill>
                  <a:srgbClr val="FF0000"/>
                </a:solidFill>
              </a:rPr>
              <a:t>melting</a:t>
            </a:r>
            <a:r>
              <a:rPr lang="en-US" altLang="zh-TW" sz="1400" dirty="0" smtClean="0">
                <a:solidFill>
                  <a:srgbClr val="FF0000"/>
                </a:solidFill>
              </a:rPr>
              <a:t/>
            </a:r>
            <a:br>
              <a:rPr lang="en-US" altLang="zh-TW" sz="1400" dirty="0" smtClean="0">
                <a:solidFill>
                  <a:srgbClr val="FF0000"/>
                </a:solidFill>
              </a:rPr>
            </a:br>
            <a:r>
              <a:rPr lang="en-US" altLang="zh-TW" sz="1400" b="1" dirty="0" smtClean="0">
                <a:solidFill>
                  <a:schemeClr val="accent4"/>
                </a:solidFill>
              </a:rPr>
              <a:t>sublimation</a:t>
            </a:r>
            <a:r>
              <a:rPr lang="en-US" altLang="zh-TW" sz="1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altLang="zh-TW" sz="1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zh-TW" sz="1400" b="1" dirty="0" smtClean="0"/>
              <a:t>25,40, &amp; 50 </a:t>
            </a:r>
            <a:r>
              <a:rPr lang="en-US" altLang="zh-TW" sz="1400" b="1" dirty="0" err="1" smtClean="0"/>
              <a:t>dBZ</a:t>
            </a:r>
            <a:endParaRPr lang="zh-TW" altLang="en-US" sz="14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86" y="579784"/>
            <a:ext cx="297942" cy="192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86" y="3386703"/>
            <a:ext cx="297942" cy="192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5094" y="201441"/>
            <a:ext cx="202997" cy="229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5094" y="2996952"/>
            <a:ext cx="202997" cy="229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289" y="249568"/>
            <a:ext cx="2883027" cy="224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582" y="3056159"/>
            <a:ext cx="2883027" cy="224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988" y="2492896"/>
            <a:ext cx="2646426" cy="10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297932"/>
            <a:ext cx="2655189" cy="10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502" y="255131"/>
            <a:ext cx="2879674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502" y="3056159"/>
            <a:ext cx="2879674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6631" y="2492896"/>
            <a:ext cx="2646426" cy="10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4380" y="5297932"/>
            <a:ext cx="2655189" cy="10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57782" y="259930"/>
            <a:ext cx="2833497" cy="221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62012" y="3056159"/>
            <a:ext cx="2850413" cy="222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80479" y="2492896"/>
            <a:ext cx="2359838" cy="10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0464" y="5288407"/>
            <a:ext cx="2376754" cy="10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17"/>
          <p:cNvSpPr txBox="1"/>
          <p:nvPr/>
        </p:nvSpPr>
        <p:spPr>
          <a:xfrm>
            <a:off x="3923928" y="24879"/>
            <a:ext cx="1422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err="1" smtClean="0">
                <a:solidFill>
                  <a:srgbClr val="FF0000"/>
                </a:solidFill>
              </a:rPr>
              <a:t>Graupel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 (WSM6)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779912" y="2780928"/>
            <a:ext cx="1648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</a:rPr>
              <a:t>No </a:t>
            </a:r>
            <a:r>
              <a:rPr lang="en-US" altLang="zh-TW" sz="1400" b="1" dirty="0" err="1" smtClean="0">
                <a:solidFill>
                  <a:srgbClr val="FF0000"/>
                </a:solidFill>
              </a:rPr>
              <a:t>graupel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 (WSM5)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48064" y="952592"/>
            <a:ext cx="1296144" cy="1512168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5004048" y="3760904"/>
            <a:ext cx="1296144" cy="1512168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683568" y="5448505"/>
            <a:ext cx="928844" cy="7167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TW" sz="1400" dirty="0" err="1" smtClean="0">
                <a:solidFill>
                  <a:srgbClr val="FF0000"/>
                </a:solidFill>
              </a:rPr>
              <a:t>qc+qi</a:t>
            </a:r>
            <a:r>
              <a:rPr lang="en-US" altLang="zh-TW" sz="1400" dirty="0" smtClean="0">
                <a:solidFill>
                  <a:srgbClr val="FF0000"/>
                </a:solidFill>
              </a:rPr>
              <a:t/>
            </a:r>
            <a:br>
              <a:rPr lang="en-US" altLang="zh-TW" sz="1400" dirty="0" smtClean="0">
                <a:solidFill>
                  <a:srgbClr val="FF0000"/>
                </a:solidFill>
              </a:rPr>
            </a:br>
            <a:r>
              <a:rPr lang="en-US" altLang="zh-TW" sz="1400" dirty="0" smtClean="0">
                <a:solidFill>
                  <a:schemeClr val="accent3">
                    <a:lumMod val="75000"/>
                  </a:schemeClr>
                </a:solidFill>
              </a:rPr>
              <a:t>rain water</a:t>
            </a:r>
            <a:r>
              <a:rPr lang="en-US" altLang="zh-TW" sz="1400" dirty="0" smtClean="0">
                <a:solidFill>
                  <a:srgbClr val="FF0000"/>
                </a:solidFill>
              </a:rPr>
              <a:t/>
            </a:r>
            <a:br>
              <a:rPr lang="en-US" altLang="zh-TW" sz="1400" dirty="0" smtClean="0">
                <a:solidFill>
                  <a:srgbClr val="FF0000"/>
                </a:solidFill>
              </a:rPr>
            </a:br>
            <a:r>
              <a:rPr lang="en-US" altLang="zh-TW" sz="1400" dirty="0" smtClean="0"/>
              <a:t>snow</a:t>
            </a:r>
            <a:br>
              <a:rPr lang="en-US" altLang="zh-TW" sz="1400" dirty="0" smtClean="0"/>
            </a:br>
            <a:r>
              <a:rPr lang="en-US" altLang="zh-TW" sz="1400" b="1" dirty="0" smtClean="0"/>
              <a:t>cold pool</a:t>
            </a:r>
            <a:endParaRPr lang="zh-TW" altLang="en-US" sz="1400" b="1" baseline="300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4716016" y="5445224"/>
            <a:ext cx="135473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TW" sz="1400" b="1" dirty="0" smtClean="0">
                <a:solidFill>
                  <a:srgbClr val="FF0000"/>
                </a:solidFill>
              </a:rPr>
              <a:t>melting</a:t>
            </a:r>
            <a:r>
              <a:rPr lang="en-US" altLang="zh-TW" sz="1400" dirty="0" smtClean="0">
                <a:solidFill>
                  <a:srgbClr val="FF0000"/>
                </a:solidFill>
              </a:rPr>
              <a:t/>
            </a:r>
            <a:br>
              <a:rPr lang="en-US" altLang="zh-TW" sz="1400" dirty="0" smtClean="0">
                <a:solidFill>
                  <a:srgbClr val="FF0000"/>
                </a:solidFill>
              </a:rPr>
            </a:br>
            <a:r>
              <a:rPr lang="en-US" altLang="zh-TW" sz="1400" b="1" dirty="0" smtClean="0">
                <a:solidFill>
                  <a:schemeClr val="accent4"/>
                </a:solidFill>
              </a:rPr>
              <a:t>sublimation</a:t>
            </a:r>
            <a:r>
              <a:rPr lang="en-US" altLang="zh-TW" sz="1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altLang="zh-TW" sz="1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zh-TW" sz="1400" b="1" dirty="0" smtClean="0"/>
              <a:t>25,40, &amp; 50 </a:t>
            </a:r>
            <a:r>
              <a:rPr lang="en-US" altLang="zh-TW" sz="1400" b="1" dirty="0" err="1" smtClean="0"/>
              <a:t>dBZ</a:t>
            </a:r>
            <a:endParaRPr lang="zh-TW" altLang="en-US" sz="14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1052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40862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284984"/>
            <a:ext cx="41338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2065070" y="6217567"/>
            <a:ext cx="5027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</a:rPr>
              <a:t>No-</a:t>
            </a:r>
            <a:r>
              <a:rPr lang="en-US" altLang="zh-TW" sz="1400" b="1" dirty="0" err="1" smtClean="0">
                <a:solidFill>
                  <a:srgbClr val="FF0000"/>
                </a:solidFill>
              </a:rPr>
              <a:t>graupel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: with reduced freezing rates </a:t>
            </a:r>
            <a:r>
              <a:rPr lang="en-US" altLang="zh-TW" sz="1400" b="1" dirty="0" smtClean="0">
                <a:solidFill>
                  <a:srgbClr val="FF0000"/>
                </a:solidFill>
                <a:sym typeface="Wingdings" pitchFamily="2" charset="2"/>
              </a:rPr>
              <a:t> updrafts were weaker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omic Sans MS" pitchFamily="66" charset="0"/>
              </a:rPr>
              <a:t>Summary</a:t>
            </a:r>
            <a:endParaRPr lang="zh-TW" altLang="en-US" dirty="0">
              <a:latin typeface="Comic Sans MS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5040560"/>
          </a:xfrm>
        </p:spPr>
        <p:txBody>
          <a:bodyPr>
            <a:noAutofit/>
          </a:bodyPr>
          <a:lstStyle/>
          <a:p>
            <a:r>
              <a:rPr lang="en-US" altLang="zh-TW" sz="2200" dirty="0" smtClean="0">
                <a:latin typeface="Comic Sans MS" pitchFamily="66" charset="0"/>
              </a:rPr>
              <a:t>The effect of changes in </a:t>
            </a:r>
            <a:r>
              <a:rPr lang="en-US" altLang="zh-TW" sz="2200" dirty="0" smtClean="0">
                <a:solidFill>
                  <a:schemeClr val="accent4"/>
                </a:solidFill>
                <a:latin typeface="Comic Sans MS" pitchFamily="66" charset="0"/>
              </a:rPr>
              <a:t>microphysical cooling rates</a:t>
            </a:r>
            <a:r>
              <a:rPr lang="en-US" altLang="zh-TW" sz="2200" dirty="0" smtClean="0">
                <a:latin typeface="Comic Sans MS" pitchFamily="66" charset="0"/>
              </a:rPr>
              <a:t> on bow echo generation, specifically through the connections among cold pool strength, rear-to-front flow, and convective updraft tilt.</a:t>
            </a:r>
          </a:p>
          <a:p>
            <a:r>
              <a:rPr lang="en-US" altLang="zh-TW" sz="2200" dirty="0" smtClean="0">
                <a:solidFill>
                  <a:srgbClr val="00B0F0"/>
                </a:solidFill>
                <a:latin typeface="Comic Sans MS" pitchFamily="66" charset="0"/>
              </a:rPr>
              <a:t>Hail-like</a:t>
            </a:r>
            <a:r>
              <a:rPr lang="en-US" altLang="zh-TW" sz="2200" dirty="0" smtClean="0">
                <a:latin typeface="Comic Sans MS" pitchFamily="66" charset="0"/>
              </a:rPr>
              <a:t>: </a:t>
            </a:r>
            <a:r>
              <a:rPr lang="en-US" altLang="zh-TW" sz="2200" dirty="0" smtClean="0">
                <a:solidFill>
                  <a:srgbClr val="FF0000"/>
                </a:solidFill>
                <a:latin typeface="Comic Sans MS" pitchFamily="66" charset="0"/>
              </a:rPr>
              <a:t>hydrometeors</a:t>
            </a:r>
            <a:r>
              <a:rPr lang="en-US" altLang="zh-TW" sz="2200" dirty="0" smtClean="0">
                <a:latin typeface="Comic Sans MS" pitchFamily="66" charset="0"/>
              </a:rPr>
              <a:t> fall out of the updraft almost immediately (convective line) for little </a:t>
            </a:r>
            <a:r>
              <a:rPr lang="en-US" altLang="zh-TW" sz="2200" dirty="0" smtClean="0">
                <a:solidFill>
                  <a:srgbClr val="FF0000"/>
                </a:solidFill>
                <a:latin typeface="Comic Sans MS" pitchFamily="66" charset="0"/>
              </a:rPr>
              <a:t>melting or evaporation</a:t>
            </a:r>
            <a:r>
              <a:rPr lang="en-US" altLang="zh-TW" sz="2200" dirty="0" smtClean="0">
                <a:latin typeface="Comic Sans MS" pitchFamily="66" charset="0"/>
              </a:rPr>
              <a:t>; a minimal </a:t>
            </a:r>
            <a:r>
              <a:rPr lang="en-US" altLang="zh-TW" sz="2200" dirty="0" err="1" smtClean="0">
                <a:solidFill>
                  <a:srgbClr val="FF0000"/>
                </a:solidFill>
                <a:latin typeface="Comic Sans MS" pitchFamily="66" charset="0"/>
              </a:rPr>
              <a:t>stratiform</a:t>
            </a:r>
            <a:r>
              <a:rPr lang="en-US" altLang="zh-TW" sz="2200" dirty="0" smtClean="0">
                <a:solidFill>
                  <a:srgbClr val="FF0000"/>
                </a:solidFill>
                <a:latin typeface="Comic Sans MS" pitchFamily="66" charset="0"/>
              </a:rPr>
              <a:t> precipitation</a:t>
            </a:r>
            <a:r>
              <a:rPr lang="en-US" altLang="zh-TW" sz="2200" dirty="0" smtClean="0">
                <a:latin typeface="Comic Sans MS" pitchFamily="66" charset="0"/>
              </a:rPr>
              <a:t>; convective line minimally </a:t>
            </a:r>
            <a:r>
              <a:rPr lang="en-US" altLang="zh-TW" sz="2200" dirty="0" smtClean="0">
                <a:solidFill>
                  <a:srgbClr val="FF0000"/>
                </a:solidFill>
                <a:latin typeface="Comic Sans MS" pitchFamily="66" charset="0"/>
              </a:rPr>
              <a:t>updraft</a:t>
            </a:r>
            <a:r>
              <a:rPr lang="en-US" altLang="zh-TW" sz="2200" dirty="0" smtClean="0">
                <a:latin typeface="Comic Sans MS" pitchFamily="66" charset="0"/>
              </a:rPr>
              <a:t> </a:t>
            </a:r>
            <a:r>
              <a:rPr lang="en-US" altLang="zh-TW" sz="2200" dirty="0" smtClean="0">
                <a:solidFill>
                  <a:srgbClr val="FF0000"/>
                </a:solidFill>
                <a:latin typeface="Comic Sans MS" pitchFamily="66" charset="0"/>
              </a:rPr>
              <a:t>tilted</a:t>
            </a:r>
            <a:r>
              <a:rPr lang="en-US" altLang="zh-TW" sz="2200" dirty="0" smtClean="0">
                <a:latin typeface="Comic Sans MS" pitchFamily="66" charset="0"/>
              </a:rPr>
              <a:t> (15 km).</a:t>
            </a:r>
          </a:p>
          <a:p>
            <a:r>
              <a:rPr lang="en-US" altLang="zh-TW" sz="2200" dirty="0" err="1" smtClean="0">
                <a:solidFill>
                  <a:srgbClr val="00B0F0"/>
                </a:solidFill>
                <a:latin typeface="Comic Sans MS" pitchFamily="66" charset="0"/>
              </a:rPr>
              <a:t>Graupel</a:t>
            </a:r>
            <a:r>
              <a:rPr lang="en-US" altLang="zh-TW" sz="2200" dirty="0" smtClean="0">
                <a:solidFill>
                  <a:srgbClr val="00B0F0"/>
                </a:solidFill>
                <a:latin typeface="Comic Sans MS" pitchFamily="66" charset="0"/>
              </a:rPr>
              <a:t>-like</a:t>
            </a:r>
            <a:r>
              <a:rPr lang="en-US" altLang="zh-TW" sz="2200" dirty="0" smtClean="0">
                <a:latin typeface="Comic Sans MS" pitchFamily="66" charset="0"/>
              </a:rPr>
              <a:t>: hydrometeors were slower to fall for more melting and evaporation; a wide </a:t>
            </a:r>
            <a:r>
              <a:rPr lang="en-US" altLang="zh-TW" sz="2200" dirty="0" err="1" smtClean="0">
                <a:latin typeface="Comic Sans MS" pitchFamily="66" charset="0"/>
              </a:rPr>
              <a:t>stratiform</a:t>
            </a:r>
            <a:r>
              <a:rPr lang="en-US" altLang="zh-TW" sz="2200" dirty="0" smtClean="0">
                <a:latin typeface="Comic Sans MS" pitchFamily="66" charset="0"/>
              </a:rPr>
              <a:t> precipitation; farther rearward </a:t>
            </a:r>
            <a:r>
              <a:rPr lang="en-US" altLang="zh-TW" sz="2200" dirty="0" smtClean="0">
                <a:solidFill>
                  <a:srgbClr val="FF0000"/>
                </a:solidFill>
                <a:latin typeface="Comic Sans MS" pitchFamily="66" charset="0"/>
              </a:rPr>
              <a:t>updraft tilted </a:t>
            </a:r>
            <a:r>
              <a:rPr lang="en-US" altLang="zh-TW" sz="2200" dirty="0" smtClean="0">
                <a:latin typeface="Comic Sans MS" pitchFamily="66" charset="0"/>
              </a:rPr>
              <a:t>(25 km).</a:t>
            </a:r>
          </a:p>
          <a:p>
            <a:r>
              <a:rPr lang="en-US" altLang="zh-TW" sz="2200" dirty="0" smtClean="0">
                <a:solidFill>
                  <a:srgbClr val="00B0F0"/>
                </a:solidFill>
                <a:latin typeface="Comic Sans MS" pitchFamily="66" charset="0"/>
              </a:rPr>
              <a:t>WSM6</a:t>
            </a:r>
            <a:r>
              <a:rPr lang="en-US" altLang="zh-TW" sz="2200" dirty="0" smtClean="0">
                <a:latin typeface="Comic Sans MS" pitchFamily="66" charset="0"/>
              </a:rPr>
              <a:t>: a stronger cold pool, the faster-falling </a:t>
            </a:r>
            <a:r>
              <a:rPr lang="en-US" altLang="zh-TW" sz="2200" dirty="0" err="1" smtClean="0">
                <a:latin typeface="Comic Sans MS" pitchFamily="66" charset="0"/>
              </a:rPr>
              <a:t>graupel</a:t>
            </a:r>
            <a:r>
              <a:rPr lang="en-US" altLang="zh-TW" sz="2200" dirty="0" smtClean="0">
                <a:latin typeface="Comic Sans MS" pitchFamily="66" charset="0"/>
              </a:rPr>
              <a:t> hydrometeors more quickly reached the melting level, result stronger midlevel pressure perturbation and rear-to-front flow.</a:t>
            </a:r>
            <a:endParaRPr lang="zh-TW" altLang="en-US" sz="2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lnSpcReduction="10000"/>
          </a:bodyPr>
          <a:lstStyle/>
          <a:p>
            <a:r>
              <a:rPr lang="en-US" altLang="zh-TW" sz="2400" dirty="0" smtClean="0"/>
              <a:t>Changes in the microphysical characteristics </a:t>
            </a:r>
            <a:r>
              <a:rPr lang="en-US" altLang="zh-TW" sz="2400" dirty="0" smtClean="0">
                <a:sym typeface="Wingdings" pitchFamily="2" charset="2"/>
              </a:rPr>
              <a:t> cold pool and </a:t>
            </a:r>
            <a:r>
              <a:rPr lang="en-US" altLang="zh-TW" sz="2400" dirty="0" err="1" smtClean="0">
                <a:sym typeface="Wingdings" pitchFamily="2" charset="2"/>
              </a:rPr>
              <a:t>vorticity</a:t>
            </a:r>
            <a:r>
              <a:rPr lang="en-US" altLang="zh-TW" sz="2400" dirty="0" smtClean="0">
                <a:sym typeface="Wingdings" pitchFamily="2" charset="2"/>
              </a:rPr>
              <a:t> balance.</a:t>
            </a:r>
            <a:br>
              <a:rPr lang="en-US" altLang="zh-TW" sz="2400" dirty="0" smtClean="0">
                <a:sym typeface="Wingdings" pitchFamily="2" charset="2"/>
              </a:rPr>
            </a:br>
            <a:r>
              <a:rPr lang="en-US" altLang="zh-TW" sz="2400" dirty="0" smtClean="0">
                <a:sym typeface="Wingdings" pitchFamily="2" charset="2"/>
              </a:rPr>
              <a:t>The additional intensification of the updraft due to </a:t>
            </a:r>
            <a:r>
              <a:rPr lang="en-US" altLang="zh-TW" sz="2400" dirty="0" smtClean="0">
                <a:solidFill>
                  <a:srgbClr val="FF0000"/>
                </a:solidFill>
                <a:sym typeface="Wingdings" pitchFamily="2" charset="2"/>
              </a:rPr>
              <a:t>latent heat from freezing</a:t>
            </a:r>
            <a:r>
              <a:rPr lang="en-US" altLang="zh-TW" sz="2400" dirty="0" smtClean="0">
                <a:sym typeface="Wingdings" pitchFamily="2" charset="2"/>
              </a:rPr>
              <a:t>  best simulations that </a:t>
            </a:r>
            <a:r>
              <a:rPr lang="en-US" altLang="zh-TW" sz="2400" dirty="0" smtClean="0">
                <a:solidFill>
                  <a:srgbClr val="FF0000"/>
                </a:solidFill>
                <a:sym typeface="Wingdings" pitchFamily="2" charset="2"/>
              </a:rPr>
              <a:t>include ice</a:t>
            </a:r>
            <a:r>
              <a:rPr lang="en-US" altLang="zh-TW" sz="2400" dirty="0" smtClean="0">
                <a:sym typeface="Wingdings" pitchFamily="2" charset="2"/>
              </a:rPr>
              <a:t> have </a:t>
            </a:r>
            <a:r>
              <a:rPr lang="en-US" altLang="zh-TW" sz="2400" dirty="0" smtClean="0">
                <a:solidFill>
                  <a:srgbClr val="0070C0"/>
                </a:solidFill>
                <a:sym typeface="Wingdings" pitchFamily="2" charset="2"/>
              </a:rPr>
              <a:t>resultant system front-to-rear flow </a:t>
            </a:r>
            <a:r>
              <a:rPr lang="en-US" altLang="zh-TW" sz="2000" dirty="0" smtClean="0">
                <a:sym typeface="Wingdings" pitchFamily="2" charset="2"/>
              </a:rPr>
              <a:t>(Nicholls 1987; Tao and Simpson 1989; </a:t>
            </a:r>
            <a:r>
              <a:rPr lang="en-US" altLang="zh-TW" sz="2000" dirty="0" err="1" smtClean="0">
                <a:sym typeface="Wingdings" pitchFamily="2" charset="2"/>
              </a:rPr>
              <a:t>Fovell</a:t>
            </a:r>
            <a:r>
              <a:rPr lang="en-US" altLang="zh-TW" sz="2000" dirty="0" smtClean="0">
                <a:sym typeface="Wingdings" pitchFamily="2" charset="2"/>
              </a:rPr>
              <a:t> and Ogura 1988; </a:t>
            </a:r>
            <a:r>
              <a:rPr lang="en-US" altLang="zh-TW" sz="2000" dirty="0" err="1" smtClean="0">
                <a:sym typeface="Wingdings" pitchFamily="2" charset="2"/>
              </a:rPr>
              <a:t>Szeto</a:t>
            </a:r>
            <a:r>
              <a:rPr lang="en-US" altLang="zh-TW" sz="2000" dirty="0" smtClean="0">
                <a:sym typeface="Wingdings" pitchFamily="2" charset="2"/>
              </a:rPr>
              <a:t> and Cho 1994) </a:t>
            </a:r>
            <a:r>
              <a:rPr lang="en-US" altLang="zh-TW" sz="2400" dirty="0" smtClean="0">
                <a:sym typeface="Wingdings" pitchFamily="2" charset="2"/>
              </a:rPr>
              <a:t>and </a:t>
            </a:r>
            <a:r>
              <a:rPr lang="en-US" altLang="zh-TW" sz="2400" dirty="0" smtClean="0">
                <a:solidFill>
                  <a:srgbClr val="0070C0"/>
                </a:solidFill>
                <a:sym typeface="Wingdings" pitchFamily="2" charset="2"/>
              </a:rPr>
              <a:t>realistic </a:t>
            </a:r>
            <a:r>
              <a:rPr lang="en-US" altLang="zh-TW" sz="2400" dirty="0" err="1" smtClean="0">
                <a:solidFill>
                  <a:srgbClr val="0070C0"/>
                </a:solidFill>
                <a:sym typeface="Wingdings" pitchFamily="2" charset="2"/>
              </a:rPr>
              <a:t>stratiform</a:t>
            </a:r>
            <a:r>
              <a:rPr lang="en-US" altLang="zh-TW" sz="2400" dirty="0" smtClean="0">
                <a:solidFill>
                  <a:srgbClr val="0070C0"/>
                </a:solidFill>
                <a:sym typeface="Wingdings" pitchFamily="2" charset="2"/>
              </a:rPr>
              <a:t> precipitation structure </a:t>
            </a:r>
            <a:r>
              <a:rPr lang="en-US" altLang="zh-TW" sz="2000" dirty="0" smtClean="0">
                <a:sym typeface="Wingdings" pitchFamily="2" charset="2"/>
              </a:rPr>
              <a:t>(</a:t>
            </a:r>
            <a:r>
              <a:rPr lang="en-US" altLang="zh-TW" sz="2000" dirty="0" err="1" smtClean="0">
                <a:sym typeface="Wingdings" pitchFamily="2" charset="2"/>
              </a:rPr>
              <a:t>Fovell</a:t>
            </a:r>
            <a:r>
              <a:rPr lang="en-US" altLang="zh-TW" sz="2000" dirty="0" smtClean="0">
                <a:sym typeface="Wingdings" pitchFamily="2" charset="2"/>
              </a:rPr>
              <a:t> and Ogura 1988)</a:t>
            </a:r>
            <a:r>
              <a:rPr lang="en-US" altLang="zh-TW" sz="2400" dirty="0" smtClean="0">
                <a:sym typeface="Wingdings" pitchFamily="2" charset="2"/>
              </a:rPr>
              <a:t>. </a:t>
            </a:r>
            <a:br>
              <a:rPr lang="en-US" altLang="zh-TW" sz="2400" dirty="0" smtClean="0">
                <a:sym typeface="Wingdings" pitchFamily="2" charset="2"/>
              </a:rPr>
            </a:br>
            <a:r>
              <a:rPr lang="en-US" altLang="zh-TW" sz="2400" dirty="0" smtClean="0">
                <a:sym typeface="Wingdings" pitchFamily="2" charset="2"/>
              </a:rPr>
              <a:t>The cold pool strength due to </a:t>
            </a:r>
            <a:r>
              <a:rPr lang="en-US" altLang="zh-TW" sz="2400" dirty="0" smtClean="0">
                <a:solidFill>
                  <a:srgbClr val="FF0000"/>
                </a:solidFill>
                <a:sym typeface="Wingdings" pitchFamily="2" charset="2"/>
              </a:rPr>
              <a:t>cooling by melting </a:t>
            </a:r>
            <a:r>
              <a:rPr lang="en-US" altLang="zh-TW" sz="2400" dirty="0" smtClean="0">
                <a:sym typeface="Wingdings" pitchFamily="2" charset="2"/>
              </a:rPr>
              <a:t> a much </a:t>
            </a:r>
            <a:r>
              <a:rPr lang="en-US" altLang="zh-TW" sz="2400" dirty="0" smtClean="0">
                <a:solidFill>
                  <a:srgbClr val="0070C0"/>
                </a:solidFill>
                <a:sym typeface="Wingdings" pitchFamily="2" charset="2"/>
              </a:rPr>
              <a:t>narrower </a:t>
            </a:r>
            <a:r>
              <a:rPr lang="en-US" altLang="zh-TW" sz="2400" dirty="0" err="1" smtClean="0">
                <a:solidFill>
                  <a:srgbClr val="0070C0"/>
                </a:solidFill>
                <a:sym typeface="Wingdings" pitchFamily="2" charset="2"/>
              </a:rPr>
              <a:t>stratiform</a:t>
            </a:r>
            <a:r>
              <a:rPr lang="en-US" altLang="zh-TW" sz="2400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altLang="zh-TW" sz="2400" dirty="0" smtClean="0">
                <a:sym typeface="Wingdings" pitchFamily="2" charset="2"/>
              </a:rPr>
              <a:t>precipitation region, </a:t>
            </a:r>
            <a:r>
              <a:rPr lang="en-US" altLang="zh-TW" sz="2400" dirty="0" smtClean="0">
                <a:solidFill>
                  <a:srgbClr val="0070C0"/>
                </a:solidFill>
                <a:sym typeface="Wingdings" pitchFamily="2" charset="2"/>
              </a:rPr>
              <a:t>weaker </a:t>
            </a:r>
            <a:r>
              <a:rPr lang="en-US" altLang="zh-TW" sz="2400" dirty="0" smtClean="0">
                <a:sym typeface="Wingdings" pitchFamily="2" charset="2"/>
              </a:rPr>
              <a:t>midlevel buoyancy and pressure perturbation, and resulting </a:t>
            </a:r>
            <a:r>
              <a:rPr lang="en-US" altLang="zh-TW" sz="2400" dirty="0" smtClean="0">
                <a:solidFill>
                  <a:srgbClr val="0070C0"/>
                </a:solidFill>
                <a:sym typeface="Wingdings" pitchFamily="2" charset="2"/>
              </a:rPr>
              <a:t>weaker</a:t>
            </a:r>
            <a:r>
              <a:rPr lang="en-US" altLang="zh-TW" sz="2400" dirty="0" smtClean="0">
                <a:sym typeface="Wingdings" pitchFamily="2" charset="2"/>
              </a:rPr>
              <a:t> rear-inflow jet with the inclusion of hail </a:t>
            </a:r>
            <a:r>
              <a:rPr lang="en-US" altLang="zh-TW" sz="2000" dirty="0" smtClean="0">
                <a:sym typeface="Wingdings" pitchFamily="2" charset="2"/>
              </a:rPr>
              <a:t>(Yang and </a:t>
            </a:r>
            <a:r>
              <a:rPr lang="en-US" altLang="zh-TW" sz="2000" dirty="0" err="1" smtClean="0">
                <a:sym typeface="Wingdings" pitchFamily="2" charset="2"/>
              </a:rPr>
              <a:t>Houze</a:t>
            </a:r>
            <a:r>
              <a:rPr lang="en-US" altLang="zh-TW" sz="2000" dirty="0" smtClean="0">
                <a:sym typeface="Wingdings" pitchFamily="2" charset="2"/>
              </a:rPr>
              <a:t> 1995)</a:t>
            </a:r>
            <a:r>
              <a:rPr lang="en-US" altLang="zh-TW" sz="2400" dirty="0" smtClean="0">
                <a:sym typeface="Wingdings" pitchFamily="2" charset="2"/>
              </a:rPr>
              <a:t>. </a:t>
            </a:r>
          </a:p>
          <a:p>
            <a:r>
              <a:rPr lang="en-US" altLang="zh-TW" sz="2400" dirty="0" smtClean="0">
                <a:sym typeface="Wingdings" pitchFamily="2" charset="2"/>
              </a:rPr>
              <a:t>A cloud-resolving model is used to examine the impacts of microphysics specifically on bow echoes.</a:t>
            </a:r>
          </a:p>
          <a:p>
            <a:r>
              <a:rPr lang="en-US" altLang="zh-TW" sz="2400" dirty="0" smtClean="0"/>
              <a:t>The sensitivity of new bowing frequency and intensity to changes in microphysical heating and cooling rates will be investigated.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5536" y="0"/>
            <a:ext cx="2735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i="1" dirty="0" smtClean="0"/>
              <a:t>a. Model description</a:t>
            </a:r>
            <a:endParaRPr lang="zh-TW" altLang="en-US" sz="2400" i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4067944" y="44624"/>
            <a:ext cx="4641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The </a:t>
            </a:r>
            <a:r>
              <a:rPr lang="en-US" altLang="zh-TW" b="1" dirty="0" smtClean="0"/>
              <a:t>A</a:t>
            </a:r>
            <a:r>
              <a:rPr lang="en-US" altLang="zh-TW" dirty="0" smtClean="0"/>
              <a:t>dvanced </a:t>
            </a:r>
            <a:r>
              <a:rPr lang="en-US" altLang="zh-TW" b="1" dirty="0" smtClean="0"/>
              <a:t>R</a:t>
            </a:r>
            <a:r>
              <a:rPr lang="en-US" altLang="zh-TW" dirty="0" smtClean="0"/>
              <a:t>esearch </a:t>
            </a:r>
            <a:r>
              <a:rPr lang="en-US" altLang="zh-TW" b="1" dirty="0" smtClean="0"/>
              <a:t>W</a:t>
            </a:r>
            <a:r>
              <a:rPr lang="en-US" altLang="zh-TW" dirty="0" smtClean="0"/>
              <a:t>eather </a:t>
            </a:r>
            <a:r>
              <a:rPr lang="en-US" altLang="zh-TW" b="1" dirty="0" smtClean="0"/>
              <a:t>R</a:t>
            </a:r>
            <a:r>
              <a:rPr lang="en-US" altLang="zh-TW" dirty="0" smtClean="0"/>
              <a:t>esearch and </a:t>
            </a:r>
            <a:br>
              <a:rPr lang="en-US" altLang="zh-TW" dirty="0" smtClean="0"/>
            </a:br>
            <a:r>
              <a:rPr lang="en-US" altLang="zh-TW" b="1" dirty="0" smtClean="0"/>
              <a:t>F</a:t>
            </a:r>
            <a:r>
              <a:rPr lang="en-US" altLang="zh-TW" dirty="0" smtClean="0"/>
              <a:t>orecasting Model (</a:t>
            </a:r>
            <a:r>
              <a:rPr lang="en-US" altLang="zh-TW" b="1" dirty="0" smtClean="0"/>
              <a:t>ARW-WRF</a:t>
            </a:r>
            <a:r>
              <a:rPr lang="en-US" altLang="zh-TW" dirty="0" smtClean="0"/>
              <a:t>) V3.2.1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Rectangle 6"/>
          <p:cNvSpPr>
            <a:spLocks noRot="1" noChangeArrowheads="1"/>
          </p:cNvSpPr>
          <p:nvPr/>
        </p:nvSpPr>
        <p:spPr bwMode="auto">
          <a:xfrm>
            <a:off x="5220072" y="3789040"/>
            <a:ext cx="392392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kumimoji="0" lang="en-US" altLang="zh-TW" sz="2000" dirty="0" smtClean="0">
                <a:latin typeface="Calibri" pitchFamily="34" charset="0"/>
              </a:rPr>
              <a:t>72 stretched vertical </a:t>
            </a:r>
            <a:r>
              <a:rPr kumimoji="0" lang="en-US" altLang="zh-TW" sz="2000" dirty="0">
                <a:latin typeface="Calibri" pitchFamily="34" charset="0"/>
              </a:rPr>
              <a:t>levels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zh-TW" sz="2000" dirty="0" err="1" smtClean="0">
                <a:latin typeface="Calibri" pitchFamily="34" charset="0"/>
              </a:rPr>
              <a:t>Ptop</a:t>
            </a:r>
            <a:r>
              <a:rPr lang="en-US" altLang="zh-TW" sz="2000" dirty="0" smtClean="0">
                <a:latin typeface="Calibri" pitchFamily="34" charset="0"/>
              </a:rPr>
              <a:t> = 100 </a:t>
            </a:r>
            <a:r>
              <a:rPr lang="en-US" altLang="zh-TW" sz="2000" dirty="0" err="1" smtClean="0">
                <a:latin typeface="Calibri" pitchFamily="34" charset="0"/>
              </a:rPr>
              <a:t>hPa</a:t>
            </a:r>
            <a:endParaRPr kumimoji="0" lang="en-US" altLang="zh-TW" sz="2000" dirty="0">
              <a:latin typeface="Calibri" pitchFamily="34" charset="0"/>
            </a:endParaRP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kumimoji="0" lang="en-US" altLang="zh-TW" sz="2000" dirty="0" smtClean="0">
                <a:solidFill>
                  <a:srgbClr val="00B0F0"/>
                </a:solidFill>
                <a:latin typeface="Calibri" pitchFamily="34" charset="0"/>
              </a:rPr>
              <a:t>WRF </a:t>
            </a:r>
            <a:r>
              <a:rPr kumimoji="0" lang="en-US" altLang="zh-TW" sz="2000" dirty="0">
                <a:solidFill>
                  <a:srgbClr val="00B0F0"/>
                </a:solidFill>
                <a:latin typeface="Calibri" pitchFamily="34" charset="0"/>
              </a:rPr>
              <a:t>Single-Moment </a:t>
            </a:r>
            <a:br>
              <a:rPr kumimoji="0" lang="en-US" altLang="zh-TW" sz="2000" dirty="0">
                <a:solidFill>
                  <a:srgbClr val="00B0F0"/>
                </a:solidFill>
                <a:latin typeface="Calibri" pitchFamily="34" charset="0"/>
              </a:rPr>
            </a:br>
            <a:r>
              <a:rPr kumimoji="0" lang="en-US" altLang="zh-TW" sz="2000" dirty="0" smtClean="0">
                <a:solidFill>
                  <a:srgbClr val="00B0F0"/>
                </a:solidFill>
                <a:latin typeface="Calibri" pitchFamily="34" charset="0"/>
              </a:rPr>
              <a:t>5- and 6-class </a:t>
            </a:r>
            <a:r>
              <a:rPr kumimoji="0" lang="en-US" altLang="zh-TW" sz="2000" dirty="0">
                <a:solidFill>
                  <a:srgbClr val="00B0F0"/>
                </a:solidFill>
                <a:latin typeface="Calibri" pitchFamily="34" charset="0"/>
              </a:rPr>
              <a:t>scheme </a:t>
            </a:r>
            <a:r>
              <a:rPr kumimoji="0" lang="en-US" altLang="zh-TW" sz="2000" dirty="0" smtClean="0">
                <a:solidFill>
                  <a:srgbClr val="00B0F0"/>
                </a:solidFill>
                <a:latin typeface="Calibri" pitchFamily="34" charset="0"/>
              </a:rPr>
              <a:t>(WSM5 &amp; WSM6</a:t>
            </a:r>
            <a:r>
              <a:rPr kumimoji="0" lang="en-US" altLang="zh-TW" sz="2000" dirty="0">
                <a:solidFill>
                  <a:srgbClr val="00B0F0"/>
                </a:solidFill>
                <a:latin typeface="Calibri" pitchFamily="34" charset="0"/>
              </a:rPr>
              <a:t>)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kumimoji="0" lang="en-US" altLang="zh-TW" sz="2000" dirty="0" smtClean="0">
                <a:latin typeface="Calibri" pitchFamily="34" charset="0"/>
              </a:rPr>
              <a:t>Initial </a:t>
            </a:r>
            <a:r>
              <a:rPr kumimoji="0" lang="en-US" altLang="zh-TW" sz="2000" dirty="0">
                <a:latin typeface="Calibri" pitchFamily="34" charset="0"/>
              </a:rPr>
              <a:t>time: 0000 </a:t>
            </a:r>
            <a:r>
              <a:rPr kumimoji="0" lang="en-US" altLang="zh-TW" sz="2000" dirty="0" smtClean="0">
                <a:latin typeface="Calibri" pitchFamily="34" charset="0"/>
              </a:rPr>
              <a:t>UTC</a:t>
            </a:r>
            <a:endParaRPr kumimoji="0" lang="en-US" altLang="zh-TW" sz="2000" dirty="0">
              <a:latin typeface="Calibri" pitchFamily="34" charset="0"/>
            </a:endParaRP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en-US" altLang="zh-TW" sz="2000" dirty="0">
                <a:latin typeface="Calibri" pitchFamily="34" charset="0"/>
              </a:rPr>
              <a:t>	            </a:t>
            </a:r>
            <a:r>
              <a:rPr kumimoji="0" lang="en-US" altLang="zh-TW" sz="2000" dirty="0" smtClean="0">
                <a:latin typeface="Calibri" pitchFamily="34" charset="0"/>
              </a:rPr>
              <a:t>13 Mar 2003</a:t>
            </a:r>
            <a:endParaRPr kumimoji="0" lang="en-US" altLang="zh-TW" sz="2000" dirty="0">
              <a:latin typeface="Calibri" pitchFamily="34" charset="0"/>
            </a:endParaRP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kumimoji="0" lang="en-US" altLang="zh-TW" sz="2000" dirty="0">
                <a:latin typeface="Calibri" pitchFamily="34" charset="0"/>
              </a:rPr>
              <a:t>Integration length</a:t>
            </a:r>
            <a:r>
              <a:rPr kumimoji="0" lang="en-US" altLang="zh-TW" sz="2000" dirty="0" smtClean="0">
                <a:latin typeface="Calibri" pitchFamily="34" charset="0"/>
              </a:rPr>
              <a:t>: 6 </a:t>
            </a:r>
            <a:r>
              <a:rPr kumimoji="0" lang="en-US" altLang="zh-TW" sz="2000" dirty="0">
                <a:latin typeface="Calibri" pitchFamily="34" charset="0"/>
              </a:rPr>
              <a:t>h</a:t>
            </a:r>
            <a:endParaRPr kumimoji="0" lang="en-US" altLang="zh-TW" sz="2000" baseline="300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49720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1673321" y="5818038"/>
            <a:ext cx="2826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Norman, Oklahoma (KOUN) </a:t>
            </a:r>
            <a:br>
              <a:rPr lang="en-US" altLang="zh-TW" dirty="0" smtClean="0"/>
            </a:br>
            <a:r>
              <a:rPr lang="en-US" altLang="zh-TW" dirty="0" smtClean="0"/>
              <a:t>@ 2003/03/13 0000UTC</a:t>
            </a:r>
            <a:br>
              <a:rPr lang="en-US" altLang="zh-TW" dirty="0" smtClean="0"/>
            </a:br>
            <a:r>
              <a:rPr lang="en-US" altLang="zh-TW" dirty="0" smtClean="0"/>
              <a:t>CAPE=3752 J kg</a:t>
            </a:r>
            <a:r>
              <a:rPr lang="en-US" altLang="zh-TW" baseline="30000" dirty="0" smtClean="0"/>
              <a:t>-1</a:t>
            </a:r>
            <a:endParaRPr lang="zh-TW" altLang="en-US" baseline="30000" dirty="0"/>
          </a:p>
        </p:txBody>
      </p:sp>
      <p:sp>
        <p:nvSpPr>
          <p:cNvPr id="7" name="矩形 6"/>
          <p:cNvSpPr/>
          <p:nvPr/>
        </p:nvSpPr>
        <p:spPr>
          <a:xfrm>
            <a:off x="5724128" y="1052736"/>
            <a:ext cx="2376264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503149" y="7554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600 km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 rot="5400000">
            <a:off x="7774469" y="16536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400 km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724128" y="1232888"/>
            <a:ext cx="792000" cy="118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cold dam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724128" y="233958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0~200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 rot="5400000">
            <a:off x="6186285" y="1577608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50~350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164288" y="1052736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dx</a:t>
            </a:r>
            <a:r>
              <a:rPr lang="en-US" altLang="zh-TW" dirty="0" smtClean="0"/>
              <a:t> = </a:t>
            </a:r>
            <a:r>
              <a:rPr lang="en-US" altLang="zh-TW" dirty="0" err="1" smtClean="0"/>
              <a:t>dy</a:t>
            </a:r>
            <a:r>
              <a:rPr lang="en-US" altLang="zh-TW" dirty="0" smtClean="0"/>
              <a:t> </a:t>
            </a:r>
            <a:br>
              <a:rPr lang="en-US" altLang="zh-TW" dirty="0" smtClean="0"/>
            </a:br>
            <a:r>
              <a:rPr lang="en-US" altLang="zh-TW" dirty="0" smtClean="0"/>
              <a:t>= 1km</a:t>
            </a:r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31912"/>
            <a:ext cx="413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861467"/>
            <a:ext cx="3390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628800"/>
            <a:ext cx="38004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553712"/>
            <a:ext cx="8601075" cy="230428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395536" y="0"/>
            <a:ext cx="585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i="1" dirty="0" smtClean="0"/>
              <a:t>b. Model microphysics and experiment design</a:t>
            </a:r>
            <a:endParaRPr lang="zh-TW" altLang="en-US" sz="2400" i="1" dirty="0"/>
          </a:p>
        </p:txBody>
      </p:sp>
      <p:grpSp>
        <p:nvGrpSpPr>
          <p:cNvPr id="21" name="群組 20"/>
          <p:cNvGrpSpPr/>
          <p:nvPr/>
        </p:nvGrpSpPr>
        <p:grpSpPr>
          <a:xfrm>
            <a:off x="195922" y="2492896"/>
            <a:ext cx="4520094" cy="2031325"/>
            <a:chOff x="4641094" y="1052736"/>
            <a:chExt cx="4520094" cy="2031325"/>
          </a:xfrm>
        </p:grpSpPr>
        <p:sp>
          <p:nvSpPr>
            <p:cNvPr id="13" name="文字方塊 12"/>
            <p:cNvSpPr txBox="1"/>
            <p:nvPr/>
          </p:nvSpPr>
          <p:spPr>
            <a:xfrm>
              <a:off x="5289166" y="1052736"/>
              <a:ext cx="3872022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     : the number of hydrometeors </a:t>
              </a:r>
              <a:br>
                <a:rPr lang="en-US" altLang="zh-TW" dirty="0" smtClean="0"/>
              </a:br>
              <a:r>
                <a:rPr lang="en-US" altLang="zh-TW" dirty="0" smtClean="0"/>
                <a:t>       between                                      </a:t>
              </a:r>
              <a:br>
                <a:rPr lang="en-US" altLang="zh-TW" dirty="0" smtClean="0"/>
              </a:br>
              <a:r>
                <a:rPr lang="en-US" altLang="zh-TW" dirty="0" smtClean="0"/>
                <a:t>     : the distribution intercept</a:t>
              </a:r>
              <a:br>
                <a:rPr lang="en-US" altLang="zh-TW" dirty="0" smtClean="0"/>
              </a:br>
              <a:r>
                <a:rPr lang="en-US" altLang="zh-TW" dirty="0" smtClean="0"/>
                <a:t>     : the slope</a:t>
              </a:r>
              <a:br>
                <a:rPr lang="en-US" altLang="zh-TW" dirty="0" smtClean="0"/>
              </a:br>
              <a:r>
                <a:rPr lang="en-US" altLang="zh-TW" dirty="0" smtClean="0"/>
                <a:t>     : the mass-weighted </a:t>
              </a:r>
              <a:br>
                <a:rPr lang="en-US" altLang="zh-TW" dirty="0" smtClean="0"/>
              </a:br>
              <a:r>
                <a:rPr lang="en-US" altLang="zh-TW" dirty="0" smtClean="0"/>
                <a:t>        mean terminal velocity</a:t>
              </a:r>
              <a:br>
                <a:rPr lang="en-US" altLang="zh-TW" dirty="0" smtClean="0"/>
              </a:br>
              <a:r>
                <a:rPr lang="en-US" altLang="zh-TW" dirty="0" smtClean="0"/>
                <a:t>     : empirically determined coefficients</a:t>
              </a:r>
              <a:endParaRPr lang="zh-TW" altLang="en-US" dirty="0"/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61174" y="1930544"/>
              <a:ext cx="22860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85310" y="1412776"/>
              <a:ext cx="1645920" cy="217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289166" y="1700808"/>
              <a:ext cx="297180" cy="217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41094" y="1172746"/>
              <a:ext cx="982980" cy="240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370612" y="2276872"/>
              <a:ext cx="240030" cy="251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94548" y="2780928"/>
              <a:ext cx="800100" cy="251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8024" y="479296"/>
            <a:ext cx="3162300" cy="309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26124" y="3642360"/>
            <a:ext cx="3162300" cy="321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群組 23"/>
          <p:cNvGrpSpPr/>
          <p:nvPr/>
        </p:nvGrpSpPr>
        <p:grpSpPr>
          <a:xfrm>
            <a:off x="4716016" y="332656"/>
            <a:ext cx="4257675" cy="4171950"/>
            <a:chOff x="4716016" y="332656"/>
            <a:chExt cx="4257675" cy="417195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716016" y="332656"/>
              <a:ext cx="4257675" cy="417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文字方塊 25"/>
            <p:cNvSpPr txBox="1"/>
            <p:nvPr/>
          </p:nvSpPr>
          <p:spPr>
            <a:xfrm>
              <a:off x="5724128" y="395372"/>
              <a:ext cx="2634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Marshall and Palmer 1948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7" name="圖片 26" descr="DSD_Marshall-Palmer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932040" y="3501008"/>
            <a:ext cx="3863340" cy="347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5536" y="0"/>
            <a:ext cx="4949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Results from hail-</a:t>
            </a:r>
            <a:r>
              <a:rPr lang="en-US" altLang="zh-TW" sz="2400" b="1" dirty="0" err="1" smtClean="0"/>
              <a:t>graupel</a:t>
            </a:r>
            <a:r>
              <a:rPr lang="en-US" altLang="zh-TW" sz="2400" b="1" dirty="0" smtClean="0"/>
              <a:t> comparison</a:t>
            </a:r>
            <a:endParaRPr lang="zh-TW" altLang="en-US" sz="2400" b="1" dirty="0"/>
          </a:p>
        </p:txBody>
      </p:sp>
      <p:grpSp>
        <p:nvGrpSpPr>
          <p:cNvPr id="9" name="群組 8"/>
          <p:cNvGrpSpPr/>
          <p:nvPr/>
        </p:nvGrpSpPr>
        <p:grpSpPr>
          <a:xfrm>
            <a:off x="251520" y="476672"/>
            <a:ext cx="8168640" cy="4529708"/>
            <a:chOff x="251520" y="476672"/>
            <a:chExt cx="8168640" cy="452970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548680"/>
              <a:ext cx="8168640" cy="445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文字方塊 3"/>
            <p:cNvSpPr txBox="1"/>
            <p:nvPr/>
          </p:nvSpPr>
          <p:spPr>
            <a:xfrm>
              <a:off x="2123728" y="476672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70C0"/>
                  </a:solidFill>
                </a:rPr>
                <a:t>-0240</a:t>
              </a:r>
              <a:endParaRPr lang="zh-TW" altLang="en-US" baseline="30000" dirty="0">
                <a:solidFill>
                  <a:srgbClr val="0070C0"/>
                </a:solidFill>
              </a:endParaRP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3459189" y="476672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70C0"/>
                  </a:solidFill>
                </a:rPr>
                <a:t>-0250</a:t>
              </a:r>
              <a:endParaRPr lang="zh-TW" altLang="en-US" baseline="30000" dirty="0">
                <a:solidFill>
                  <a:srgbClr val="0070C0"/>
                </a:solidFill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5408332" y="476672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70C0"/>
                  </a:solidFill>
                </a:rPr>
                <a:t>-0300</a:t>
              </a:r>
              <a:endParaRPr lang="zh-TW" altLang="en-US" baseline="30000" dirty="0">
                <a:solidFill>
                  <a:srgbClr val="0070C0"/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7352548" y="476672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70C0"/>
                  </a:solidFill>
                </a:rPr>
                <a:t>-0220</a:t>
              </a:r>
              <a:endParaRPr lang="zh-TW" altLang="en-US" baseline="300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991100"/>
            <a:ext cx="82200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539552" y="5546728"/>
            <a:ext cx="79208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39552" y="5911400"/>
            <a:ext cx="7920880" cy="325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9104" y="173736"/>
            <a:ext cx="6629400" cy="668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4640813" y="3533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V=21.4 ms</a:t>
            </a:r>
            <a:r>
              <a:rPr lang="en-US" altLang="zh-TW" b="1" baseline="30000" dirty="0" smtClean="0">
                <a:solidFill>
                  <a:srgbClr val="FF0000"/>
                </a:solidFill>
              </a:rPr>
              <a:t>-1</a:t>
            </a:r>
            <a:endParaRPr lang="zh-TW" alt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308304" y="44624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V=18.7 ms</a:t>
            </a:r>
            <a:r>
              <a:rPr lang="en-US" altLang="zh-TW" b="1" baseline="30000" dirty="0" smtClean="0">
                <a:solidFill>
                  <a:srgbClr val="FF0000"/>
                </a:solidFill>
              </a:rPr>
              <a:t>-1</a:t>
            </a:r>
            <a:endParaRPr lang="zh-TW" alt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499992" y="3284984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V=16.7 ms</a:t>
            </a:r>
            <a:r>
              <a:rPr lang="en-US" altLang="zh-TW" b="1" baseline="30000" dirty="0" smtClean="0">
                <a:solidFill>
                  <a:srgbClr val="FF0000"/>
                </a:solidFill>
              </a:rPr>
              <a:t>-1</a:t>
            </a:r>
            <a:endParaRPr lang="zh-TW" alt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96336" y="3294276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V=23.1 ms</a:t>
            </a:r>
            <a:r>
              <a:rPr lang="en-US" altLang="zh-TW" b="1" baseline="30000" dirty="0" smtClean="0">
                <a:solidFill>
                  <a:srgbClr val="FF0000"/>
                </a:solidFill>
              </a:rPr>
              <a:t>-1</a:t>
            </a:r>
            <a:endParaRPr lang="zh-TW" alt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9512" y="0"/>
            <a:ext cx="2463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i="1" dirty="0" smtClean="0"/>
              <a:t>a. System-relative</a:t>
            </a:r>
            <a:br>
              <a:rPr lang="en-US" altLang="zh-TW" sz="2400" i="1" dirty="0" smtClean="0"/>
            </a:br>
            <a:r>
              <a:rPr lang="en-US" altLang="zh-TW" sz="2400" i="1" dirty="0" smtClean="0"/>
              <a:t>real-to-front flow</a:t>
            </a:r>
            <a:endParaRPr lang="zh-TW" altLang="en-US" sz="2400" i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179512" y="2708920"/>
            <a:ext cx="2682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F0"/>
                </a:solidFill>
              </a:rPr>
              <a:t>values are averaged 5 km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storm-relative </a:t>
            </a:r>
            <a:br>
              <a:rPr lang="en-US" altLang="zh-TW" dirty="0" smtClean="0"/>
            </a:br>
            <a:r>
              <a:rPr lang="en-US" altLang="zh-TW" dirty="0" smtClean="0"/>
              <a:t>line-normal winds</a:t>
            </a:r>
            <a:br>
              <a:rPr lang="en-US" altLang="zh-TW" dirty="0" smtClean="0"/>
            </a:br>
            <a:r>
              <a:rPr lang="en-US" altLang="zh-TW" b="1" dirty="0" smtClean="0">
                <a:solidFill>
                  <a:srgbClr val="FF0000"/>
                </a:solidFill>
              </a:rPr>
              <a:t>V: the mean system speed</a:t>
            </a:r>
            <a:endParaRPr lang="zh-TW" altLang="en-US" b="1" baseline="30000" dirty="0">
              <a:solidFill>
                <a:srgbClr val="FF0000"/>
              </a:solidFill>
            </a:endParaRPr>
          </a:p>
        </p:txBody>
      </p:sp>
      <p:cxnSp>
        <p:nvCxnSpPr>
          <p:cNvPr id="10" name="弧形接點 9"/>
          <p:cNvCxnSpPr/>
          <p:nvPr/>
        </p:nvCxnSpPr>
        <p:spPr>
          <a:xfrm>
            <a:off x="6228184" y="2060848"/>
            <a:ext cx="1656184" cy="1080120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弧形接點 13"/>
          <p:cNvCxnSpPr/>
          <p:nvPr/>
        </p:nvCxnSpPr>
        <p:spPr>
          <a:xfrm>
            <a:off x="3275856" y="5013176"/>
            <a:ext cx="1512168" cy="1152128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弧形接點 11"/>
          <p:cNvCxnSpPr/>
          <p:nvPr/>
        </p:nvCxnSpPr>
        <p:spPr>
          <a:xfrm>
            <a:off x="3275856" y="1844824"/>
            <a:ext cx="1512168" cy="1304528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弧形接點 15"/>
          <p:cNvCxnSpPr/>
          <p:nvPr/>
        </p:nvCxnSpPr>
        <p:spPr>
          <a:xfrm>
            <a:off x="5940152" y="4941168"/>
            <a:ext cx="1440160" cy="1376536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9512" y="0"/>
            <a:ext cx="6272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i="1" dirty="0" smtClean="0"/>
              <a:t>b. Midlevel pressure and buoyancy perturbations</a:t>
            </a:r>
            <a:endParaRPr lang="zh-TW" altLang="en-US" sz="2400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27507"/>
            <a:ext cx="6642354" cy="623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395536" y="260648"/>
            <a:ext cx="7367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Vertical motion (cm s</a:t>
            </a:r>
            <a:r>
              <a:rPr lang="en-US" altLang="zh-TW" sz="2400" baseline="30000" dirty="0" smtClean="0">
                <a:solidFill>
                  <a:srgbClr val="FF0000"/>
                </a:solidFill>
              </a:rPr>
              <a:t>-1</a:t>
            </a:r>
            <a:r>
              <a:rPr lang="en-US" altLang="zh-TW" sz="2400" dirty="0" smtClean="0">
                <a:solidFill>
                  <a:srgbClr val="FF0000"/>
                </a:solidFill>
              </a:rPr>
              <a:t>) and pressure perturbation (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hPa</a:t>
            </a:r>
            <a:r>
              <a:rPr lang="en-US" altLang="zh-TW" sz="2400" dirty="0" smtClean="0">
                <a:solidFill>
                  <a:srgbClr val="FF0000"/>
                </a:solidFill>
              </a:rPr>
              <a:t>) 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980728"/>
            <a:ext cx="2400300" cy="56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9350" y="1628800"/>
            <a:ext cx="2914650" cy="58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64617"/>
            <a:ext cx="6624828" cy="649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395536" y="0"/>
            <a:ext cx="4538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Hydrometeor mixing ratios (g kg</a:t>
            </a:r>
            <a:r>
              <a:rPr lang="en-US" altLang="zh-TW" sz="2400" baseline="30000" dirty="0" smtClean="0">
                <a:solidFill>
                  <a:srgbClr val="FF0000"/>
                </a:solidFill>
              </a:rPr>
              <a:t>-1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300192" y="5373216"/>
            <a:ext cx="20209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cloud water and ice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</a:rPr>
              <a:t>rain water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dirty="0" smtClean="0"/>
              <a:t>snow</a:t>
            </a:r>
            <a:br>
              <a:rPr lang="en-US" altLang="zh-TW" dirty="0" smtClean="0"/>
            </a:br>
            <a:r>
              <a:rPr lang="en-US" altLang="zh-TW" b="1" dirty="0" smtClean="0"/>
              <a:t>cold pool</a:t>
            </a:r>
            <a:endParaRPr lang="zh-TW" altLang="en-US" b="1" baseline="30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6104" y="0"/>
            <a:ext cx="39624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群組 6"/>
          <p:cNvGrpSpPr/>
          <p:nvPr/>
        </p:nvGrpSpPr>
        <p:grpSpPr>
          <a:xfrm>
            <a:off x="6762750" y="2060848"/>
            <a:ext cx="2381250" cy="470629"/>
            <a:chOff x="6762750" y="2060848"/>
            <a:chExt cx="2381250" cy="470629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62750" y="2060848"/>
              <a:ext cx="23812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文字方塊 8"/>
            <p:cNvSpPr txBox="1"/>
            <p:nvPr/>
          </p:nvSpPr>
          <p:spPr>
            <a:xfrm>
              <a:off x="6783537" y="2118108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00" b="1" dirty="0" smtClean="0"/>
                <a:t>0240</a:t>
              </a: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6783537" y="2285256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00" b="1" dirty="0" smtClean="0"/>
                <a:t>0250</a:t>
              </a:r>
              <a:endParaRPr lang="zh-TW" altLang="en-US" sz="1000" b="1" baseline="30000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8007673" y="2285256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00" b="1" dirty="0" smtClean="0"/>
                <a:t>0220</a:t>
              </a:r>
              <a:endParaRPr lang="zh-TW" altLang="en-US" sz="1000" b="1" baseline="30000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8012874" y="2118108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00" b="1" dirty="0" smtClean="0"/>
                <a:t>0300</a:t>
              </a:r>
              <a:endParaRPr lang="zh-TW" altLang="en-US" sz="1000" b="1" baseline="30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5658</TotalTime>
  <Words>505</Words>
  <Application>Microsoft Office PowerPoint</Application>
  <PresentationFormat>如螢幕大小 (4:3)</PresentationFormat>
  <Paragraphs>97</Paragraphs>
  <Slides>23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Office 佈景主題</vt:lpstr>
      <vt:lpstr>Impact of Graupel Parameterization Schemes on Idealized Bow Echo Simulations</vt:lpstr>
      <vt:lpstr>Introduction</vt:lpstr>
      <vt:lpstr>Introduction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Graupel Parameterization Schemes on Idealized Bow Echo Simulations</dc:title>
  <dc:creator>most</dc:creator>
  <cp:lastModifiedBy>h</cp:lastModifiedBy>
  <cp:revision>396</cp:revision>
  <dcterms:created xsi:type="dcterms:W3CDTF">2013-09-26T07:16:07Z</dcterms:created>
  <dcterms:modified xsi:type="dcterms:W3CDTF">2013-10-24T07:29:43Z</dcterms:modified>
</cp:coreProperties>
</file>