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9" r:id="rId3"/>
    <p:sldId id="300" r:id="rId4"/>
    <p:sldId id="301" r:id="rId5"/>
    <p:sldId id="257" r:id="rId6"/>
    <p:sldId id="258" r:id="rId7"/>
    <p:sldId id="284" r:id="rId8"/>
    <p:sldId id="283" r:id="rId9"/>
    <p:sldId id="259" r:id="rId10"/>
    <p:sldId id="260" r:id="rId11"/>
    <p:sldId id="261" r:id="rId12"/>
    <p:sldId id="263" r:id="rId13"/>
    <p:sldId id="285" r:id="rId14"/>
    <p:sldId id="264" r:id="rId15"/>
    <p:sldId id="265" r:id="rId16"/>
    <p:sldId id="268" r:id="rId17"/>
    <p:sldId id="269" r:id="rId18"/>
    <p:sldId id="266" r:id="rId19"/>
    <p:sldId id="297" r:id="rId20"/>
    <p:sldId id="298" r:id="rId21"/>
    <p:sldId id="271" r:id="rId22"/>
    <p:sldId id="273" r:id="rId23"/>
    <p:sldId id="262" r:id="rId24"/>
    <p:sldId id="275" r:id="rId25"/>
    <p:sldId id="296" r:id="rId26"/>
    <p:sldId id="279" r:id="rId27"/>
    <p:sldId id="291" r:id="rId28"/>
    <p:sldId id="292" r:id="rId29"/>
    <p:sldId id="293" r:id="rId30"/>
    <p:sldId id="294" r:id="rId31"/>
    <p:sldId id="295" r:id="rId32"/>
    <p:sldId id="303" r:id="rId33"/>
    <p:sldId id="282" r:id="rId34"/>
    <p:sldId id="302" r:id="rId35"/>
    <p:sldId id="281" r:id="rId36"/>
    <p:sldId id="288" r:id="rId37"/>
    <p:sldId id="289" r:id="rId38"/>
    <p:sldId id="290" r:id="rId39"/>
    <p:sldId id="280" r:id="rId40"/>
    <p:sldId id="286" r:id="rId41"/>
    <p:sldId id="287" r:id="rId4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2042A427-B432-4A58-80A0-04C408F8BA50}">
          <p14:sldIdLst>
            <p14:sldId id="256"/>
            <p14:sldId id="299"/>
            <p14:sldId id="300"/>
            <p14:sldId id="301"/>
            <p14:sldId id="257"/>
            <p14:sldId id="258"/>
            <p14:sldId id="284"/>
            <p14:sldId id="283"/>
            <p14:sldId id="259"/>
            <p14:sldId id="260"/>
            <p14:sldId id="261"/>
            <p14:sldId id="263"/>
            <p14:sldId id="285"/>
            <p14:sldId id="264"/>
            <p14:sldId id="265"/>
            <p14:sldId id="268"/>
            <p14:sldId id="269"/>
            <p14:sldId id="266"/>
            <p14:sldId id="297"/>
            <p14:sldId id="298"/>
            <p14:sldId id="271"/>
            <p14:sldId id="273"/>
            <p14:sldId id="262"/>
            <p14:sldId id="275"/>
            <p14:sldId id="296"/>
            <p14:sldId id="279"/>
            <p14:sldId id="291"/>
            <p14:sldId id="292"/>
            <p14:sldId id="293"/>
          </p14:sldIdLst>
        </p14:section>
        <p14:section name="Outer Loop and 3dvar" id="{1065433A-B001-4C07-A187-E4E2203824C5}">
          <p14:sldIdLst>
            <p14:sldId id="294"/>
          </p14:sldIdLst>
        </p14:section>
        <p14:section name="cold start" id="{E79051E9-201E-4F06-9BD8-0DB8CB8B80CF}">
          <p14:sldIdLst>
            <p14:sldId id="295"/>
            <p14:sldId id="303"/>
          </p14:sldIdLst>
        </p14:section>
        <p14:section name="Diffusion Wave" id="{86BAB008-DED4-45D6-B13F-FDFE6756E846}">
          <p14:sldIdLst>
            <p14:sldId id="282"/>
            <p14:sldId id="302"/>
          </p14:sldIdLst>
        </p14:section>
        <p14:section name="neighbor interpolation" id="{DB2BD30B-2CE9-4A0D-ACA0-55A7E7E85C61}">
          <p14:sldIdLst>
            <p14:sldId id="281"/>
          </p14:sldIdLst>
        </p14:section>
        <p14:section name="Kriging" id="{E99C2662-8AC5-4DE9-AC1C-E90A3339BFE7}">
          <p14:sldIdLst>
            <p14:sldId id="288"/>
            <p14:sldId id="289"/>
            <p14:sldId id="290"/>
            <p14:sldId id="280"/>
            <p14:sldId id="286"/>
            <p14:sldId id="28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9" autoAdjust="0"/>
    <p:restoredTop sz="91945" autoAdjust="0"/>
  </p:normalViewPr>
  <p:slideViewPr>
    <p:cSldViewPr>
      <p:cViewPr>
        <p:scale>
          <a:sx n="100" d="100"/>
          <a:sy n="100" d="100"/>
        </p:scale>
        <p:origin x="-4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D610E-0AA8-4438-BE19-A77AB85545C3}" type="datetimeFigureOut">
              <a:rPr lang="zh-TW" altLang="en-US" smtClean="0"/>
              <a:pPr/>
              <a:t>2013/10/24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ABC12-A3C3-4504-8DC1-328F41BE4A6D}" type="slidenum">
              <a:rPr lang="zh-TW" altLang="en-US" smtClean="0"/>
              <a:pPr/>
              <a:t>‹#›</a:t>
            </a:fld>
            <a:endParaRPr lang="zh-TW" altLang="en-US"/>
          </a:p>
        </p:txBody>
      </p:sp>
    </p:spTree>
    <p:extLst>
      <p:ext uri="{BB962C8B-B14F-4D97-AF65-F5344CB8AC3E}">
        <p14:creationId xmlns:p14="http://schemas.microsoft.com/office/powerpoint/2010/main" val="1417483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2</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F6</a:t>
            </a:r>
          </a:p>
          <a:p>
            <a:r>
              <a:rPr lang="en-US" altLang="zh-TW" sz="1200" kern="1200" baseline="0" dirty="0" smtClean="0">
                <a:solidFill>
                  <a:schemeClr val="tx1"/>
                </a:solidFill>
                <a:latin typeface="+mn-lt"/>
                <a:ea typeface="+mn-ea"/>
                <a:cs typeface="+mn-cs"/>
              </a:rPr>
              <a:t>To examine the improvements in the ensemble rainfall forecasts</a:t>
            </a:r>
          </a:p>
          <a:p>
            <a:r>
              <a:rPr lang="en-US" altLang="zh-TW" sz="1200" kern="1200" baseline="0" dirty="0" smtClean="0">
                <a:solidFill>
                  <a:schemeClr val="tx1"/>
                </a:solidFill>
                <a:latin typeface="+mn-lt"/>
                <a:ea typeface="+mn-ea"/>
                <a:cs typeface="+mn-cs"/>
              </a:rPr>
              <a:t>and runoff simulations, two cases for the forecasts that were</a:t>
            </a:r>
          </a:p>
          <a:p>
            <a:r>
              <a:rPr lang="en-US" altLang="zh-TW" sz="1200" kern="1200" baseline="0" dirty="0" smtClean="0">
                <a:solidFill>
                  <a:schemeClr val="tx1"/>
                </a:solidFill>
                <a:latin typeface="+mn-lt"/>
                <a:ea typeface="+mn-ea"/>
                <a:cs typeface="+mn-cs"/>
              </a:rPr>
              <a:t>initiated at 1200 UTC 27 August and at 1200 UTC 28 August (Fig. 6)</a:t>
            </a:r>
          </a:p>
          <a:p>
            <a:r>
              <a:rPr lang="en-US" altLang="zh-TW" sz="1200" kern="1200" baseline="0" dirty="0" smtClean="0">
                <a:solidFill>
                  <a:schemeClr val="tx1"/>
                </a:solidFill>
                <a:latin typeface="+mn-lt"/>
                <a:ea typeface="+mn-ea"/>
                <a:cs typeface="+mn-cs"/>
              </a:rPr>
              <a:t>were selected. These forecasts contained large and small rainfall</a:t>
            </a:r>
          </a:p>
          <a:p>
            <a:r>
              <a:rPr lang="en-US" altLang="zh-TW" sz="1200" kern="1200" baseline="0" dirty="0" err="1" smtClean="0">
                <a:solidFill>
                  <a:schemeClr val="tx1"/>
                </a:solidFill>
                <a:latin typeface="+mn-lt"/>
                <a:ea typeface="+mn-ea"/>
                <a:cs typeface="+mn-cs"/>
              </a:rPr>
              <a:t>variabilities</a:t>
            </a:r>
            <a:r>
              <a:rPr lang="en-US" altLang="zh-TW" sz="1200" kern="1200" baseline="0" dirty="0" smtClean="0">
                <a:solidFill>
                  <a:schemeClr val="tx1"/>
                </a:solidFill>
                <a:latin typeface="+mn-lt"/>
                <a:ea typeface="+mn-ea"/>
                <a:cs typeface="+mn-cs"/>
              </a:rPr>
              <a:t> that likely result from large and small typhoon track</a:t>
            </a:r>
          </a:p>
          <a:p>
            <a:r>
              <a:rPr lang="en-US" altLang="zh-TW" sz="1200" kern="1200" baseline="0" dirty="0" smtClean="0">
                <a:solidFill>
                  <a:schemeClr val="tx1"/>
                </a:solidFill>
                <a:latin typeface="+mn-lt"/>
                <a:ea typeface="+mn-ea"/>
                <a:cs typeface="+mn-cs"/>
              </a:rPr>
              <a:t>forecasts </a:t>
            </a:r>
            <a:r>
              <a:rPr lang="en-US" altLang="zh-TW" sz="1200" kern="1200" baseline="0" dirty="0" err="1" smtClean="0">
                <a:solidFill>
                  <a:schemeClr val="tx1"/>
                </a:solidFill>
                <a:latin typeface="+mn-lt"/>
                <a:ea typeface="+mn-ea"/>
                <a:cs typeface="+mn-cs"/>
              </a:rPr>
              <a:t>variabilities</a:t>
            </a:r>
            <a:r>
              <a:rPr lang="en-US" altLang="zh-TW" sz="1200" kern="1200" baseline="0" dirty="0" smtClean="0">
                <a:solidFill>
                  <a:schemeClr val="tx1"/>
                </a:solidFill>
                <a:latin typeface="+mn-lt"/>
                <a:ea typeface="+mn-ea"/>
                <a:cs typeface="+mn-cs"/>
              </a:rPr>
              <a:t>, respectively. </a:t>
            </a:r>
            <a:endParaRPr lang="zh-TW" altLang="en-US" dirty="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18</a:t>
            </a:fld>
            <a:endParaRPr lang="zh-TW" altLang="en-US"/>
          </a:p>
        </p:txBody>
      </p:sp>
    </p:spTree>
    <p:extLst>
      <p:ext uri="{BB962C8B-B14F-4D97-AF65-F5344CB8AC3E}">
        <p14:creationId xmlns:p14="http://schemas.microsoft.com/office/powerpoint/2010/main" val="228570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F7</a:t>
            </a:r>
          </a:p>
          <a:p>
            <a:r>
              <a:rPr lang="en-US" altLang="zh-TW" sz="1200" b="0" i="0" u="none" strike="noStrike" kern="1200" baseline="0" dirty="0" smtClean="0">
                <a:solidFill>
                  <a:schemeClr val="tx1"/>
                </a:solidFill>
                <a:latin typeface="+mn-lt"/>
                <a:ea typeface="+mn-ea"/>
                <a:cs typeface="+mn-cs"/>
              </a:rPr>
              <a:t>Fig. 7. The 0–24-h accumulated rainfall from the forecast initiated at 1200 UTC 27 August: </a:t>
            </a:r>
          </a:p>
          <a:p>
            <a:r>
              <a:rPr lang="en-US" altLang="zh-TW" sz="1200" b="0" i="0" u="none" strike="noStrike" kern="1200" baseline="0" dirty="0" smtClean="0">
                <a:solidFill>
                  <a:schemeClr val="tx1"/>
                </a:solidFill>
                <a:latin typeface="+mn-lt"/>
                <a:ea typeface="+mn-ea"/>
                <a:cs typeface="+mn-cs"/>
              </a:rPr>
              <a:t>(a) observed rainfall, (b) ensemble mean from 18 members, and (c) the rainfall</a:t>
            </a:r>
          </a:p>
          <a:p>
            <a:r>
              <a:rPr lang="en-US" altLang="zh-TW" sz="1200" b="0" i="0" u="none" strike="noStrike" kern="1200" baseline="0" dirty="0" smtClean="0">
                <a:solidFill>
                  <a:schemeClr val="tx1"/>
                </a:solidFill>
                <a:latin typeface="+mn-lt"/>
                <a:ea typeface="+mn-ea"/>
                <a:cs typeface="+mn-cs"/>
              </a:rPr>
              <a:t>probability distribution (%) exceeding the threshold of 130 mm for 18 ensemble members. </a:t>
            </a:r>
          </a:p>
          <a:p>
            <a:r>
              <a:rPr lang="en-US" altLang="zh-TW" sz="1200" b="0" i="0" u="none" strike="noStrike" kern="1200" baseline="0" dirty="0" smtClean="0">
                <a:solidFill>
                  <a:schemeClr val="tx1"/>
                </a:solidFill>
                <a:latin typeface="+mn-lt"/>
                <a:ea typeface="+mn-ea"/>
                <a:cs typeface="+mn-cs"/>
              </a:rPr>
              <a:t>The observed rainfall at the 130-mm threshold is shown by the black solid lines. </a:t>
            </a:r>
          </a:p>
          <a:p>
            <a:r>
              <a:rPr lang="en-US" altLang="zh-TW" sz="1200" b="0" i="0" u="none" strike="noStrike" kern="1200" baseline="0" dirty="0" smtClean="0">
                <a:solidFill>
                  <a:schemeClr val="tx1"/>
                </a:solidFill>
                <a:latin typeface="+mn-lt"/>
                <a:ea typeface="+mn-ea"/>
                <a:cs typeface="+mn-cs"/>
              </a:rPr>
              <a:t>(</a:t>
            </a:r>
            <a:r>
              <a:rPr lang="en-US" altLang="zh-TW" sz="1200" b="0" i="0" u="none" strike="noStrike" kern="1200" baseline="0" dirty="0" err="1" smtClean="0">
                <a:solidFill>
                  <a:schemeClr val="tx1"/>
                </a:solidFill>
                <a:latin typeface="+mn-lt"/>
                <a:ea typeface="+mn-ea"/>
                <a:cs typeface="+mn-cs"/>
              </a:rPr>
              <a:t>d,e</a:t>
            </a:r>
            <a:r>
              <a:rPr lang="en-US" altLang="zh-TW" sz="1200" b="0" i="0" u="none" strike="noStrike" kern="1200" baseline="0" dirty="0" smtClean="0">
                <a:solidFill>
                  <a:schemeClr val="tx1"/>
                </a:solidFill>
                <a:latin typeface="+mn-lt"/>
                <a:ea typeface="+mn-ea"/>
                <a:cs typeface="+mn-cs"/>
              </a:rPr>
              <a:t>, and f) as in panels (a, b, and c), except for the 24–48-h accumulated rainfall.</a:t>
            </a:r>
          </a:p>
          <a:p>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0-24 h </a:t>
            </a:r>
            <a:r>
              <a:rPr lang="zh-TW" altLang="en-US" sz="1200" b="0" i="0" u="none" strike="noStrike" kern="1200" baseline="0" dirty="0" smtClean="0">
                <a:solidFill>
                  <a:schemeClr val="tx1"/>
                </a:solidFill>
                <a:latin typeface="+mn-lt"/>
                <a:ea typeface="+mn-ea"/>
                <a:cs typeface="+mn-cs"/>
              </a:rPr>
              <a:t>觀測到的豪大雨在東台灣地區</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而</a:t>
            </a:r>
            <a:r>
              <a:rPr lang="en-US" altLang="zh-TW" sz="1200" b="0" i="0" u="none" strike="noStrike" kern="1200" baseline="0" dirty="0" smtClean="0">
                <a:solidFill>
                  <a:schemeClr val="tx1"/>
                </a:solidFill>
                <a:latin typeface="+mn-lt"/>
                <a:ea typeface="+mn-ea"/>
                <a:cs typeface="+mn-cs"/>
              </a:rPr>
              <a:t>24-48h</a:t>
            </a:r>
            <a:r>
              <a:rPr lang="zh-TW" altLang="en-US" sz="1200" b="0" i="0" u="none" strike="noStrike" kern="1200" baseline="0" dirty="0" smtClean="0">
                <a:solidFill>
                  <a:schemeClr val="tx1"/>
                </a:solidFill>
                <a:latin typeface="+mn-lt"/>
                <a:ea typeface="+mn-ea"/>
                <a:cs typeface="+mn-cs"/>
              </a:rPr>
              <a:t> 則在東及南台灣</a:t>
            </a:r>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從左圖</a:t>
            </a:r>
            <a:r>
              <a:rPr lang="en-US" altLang="zh-TW" sz="1200" b="0" i="0" u="none" strike="noStrike" kern="1200" baseline="0" dirty="0" smtClean="0">
                <a:solidFill>
                  <a:schemeClr val="tx1"/>
                </a:solidFill>
                <a:latin typeface="+mn-lt"/>
                <a:ea typeface="+mn-ea"/>
                <a:cs typeface="+mn-cs"/>
              </a:rPr>
              <a:t>c</a:t>
            </a:r>
            <a:r>
              <a:rPr lang="zh-TW" altLang="en-US" sz="1200" b="0" i="0" u="none" strike="noStrike" kern="1200" baseline="0" dirty="0" smtClean="0">
                <a:solidFill>
                  <a:schemeClr val="tx1"/>
                </a:solidFill>
                <a:latin typeface="+mn-lt"/>
                <a:ea typeface="+mn-ea"/>
                <a:cs typeface="+mn-cs"/>
              </a:rPr>
              <a:t>中，看到可能性</a:t>
            </a:r>
            <a:r>
              <a:rPr lang="en-US" altLang="zh-TW" sz="1200" b="0" i="0" u="none" strike="noStrike" kern="1200" baseline="0" dirty="0" smtClean="0">
                <a:solidFill>
                  <a:schemeClr val="tx1"/>
                </a:solidFill>
                <a:latin typeface="+mn-lt"/>
                <a:ea typeface="+mn-ea"/>
                <a:cs typeface="+mn-cs"/>
              </a:rPr>
              <a:t>50%</a:t>
            </a:r>
            <a:r>
              <a:rPr lang="zh-TW" altLang="en-US" sz="1200" b="0" i="0" u="none" strike="noStrike" kern="1200" baseline="0" dirty="0" smtClean="0">
                <a:solidFill>
                  <a:schemeClr val="tx1"/>
                </a:solidFill>
                <a:latin typeface="+mn-lt"/>
                <a:ea typeface="+mn-ea"/>
                <a:cs typeface="+mn-cs"/>
              </a:rPr>
              <a:t>以上的</a:t>
            </a:r>
            <a:r>
              <a:rPr lang="en-US" altLang="zh-TW" sz="1200" b="0" i="0" u="none" strike="noStrike" kern="1200" baseline="0" dirty="0" smtClean="0">
                <a:solidFill>
                  <a:schemeClr val="tx1"/>
                </a:solidFill>
                <a:latin typeface="+mn-lt"/>
                <a:ea typeface="+mn-ea"/>
                <a:cs typeface="+mn-cs"/>
              </a:rPr>
              <a:t>0-24h</a:t>
            </a:r>
            <a:r>
              <a:rPr lang="zh-TW" altLang="en-US" sz="1200" b="0" i="0" u="none" strike="noStrike" kern="1200" baseline="0" dirty="0" smtClean="0">
                <a:solidFill>
                  <a:schemeClr val="tx1"/>
                </a:solidFill>
                <a:latin typeface="+mn-lt"/>
                <a:ea typeface="+mn-ea"/>
                <a:cs typeface="+mn-cs"/>
              </a:rPr>
              <a:t>豪大雨降水都及中在東部地區</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而對於</a:t>
            </a:r>
            <a:r>
              <a:rPr lang="en-US" altLang="zh-TW" sz="1200" b="0" i="0" u="none" strike="noStrike" kern="1200" baseline="0" dirty="0" smtClean="0">
                <a:solidFill>
                  <a:schemeClr val="tx1"/>
                </a:solidFill>
                <a:latin typeface="+mn-lt"/>
                <a:ea typeface="+mn-ea"/>
                <a:cs typeface="+mn-cs"/>
              </a:rPr>
              <a:t>24-48h</a:t>
            </a:r>
            <a:r>
              <a:rPr lang="zh-TW" altLang="en-US" sz="1200" b="0" i="0" u="none" strike="noStrike" kern="1200" baseline="0" dirty="0" smtClean="0">
                <a:solidFill>
                  <a:schemeClr val="tx1"/>
                </a:solidFill>
                <a:latin typeface="+mn-lt"/>
                <a:ea typeface="+mn-ea"/>
                <a:cs typeface="+mn-cs"/>
              </a:rPr>
              <a:t>預測 則</a:t>
            </a:r>
            <a:r>
              <a:rPr lang="en-US" altLang="zh-TW" sz="1200" b="0" i="0" u="none" strike="noStrike" kern="1200" baseline="0" dirty="0" smtClean="0">
                <a:solidFill>
                  <a:schemeClr val="tx1"/>
                </a:solidFill>
                <a:latin typeface="+mn-lt"/>
                <a:ea typeface="+mn-ea"/>
                <a:cs typeface="+mn-cs"/>
              </a:rPr>
              <a:t>70%</a:t>
            </a:r>
            <a:r>
              <a:rPr lang="zh-TW" altLang="en-US" sz="1200" b="0" i="0" u="none" strike="noStrike" kern="1200" baseline="0" dirty="0" smtClean="0">
                <a:solidFill>
                  <a:schemeClr val="tx1"/>
                </a:solidFill>
                <a:latin typeface="+mn-lt"/>
                <a:ea typeface="+mn-ea"/>
                <a:cs typeface="+mn-cs"/>
              </a:rPr>
              <a:t>以上豪大雨降水都在東部，只有</a:t>
            </a:r>
            <a:r>
              <a:rPr lang="en-US" altLang="zh-TW" sz="1200" b="0" i="0" u="none" strike="noStrike" kern="1200" baseline="0" dirty="0" smtClean="0">
                <a:solidFill>
                  <a:schemeClr val="tx1"/>
                </a:solidFill>
                <a:latin typeface="+mn-lt"/>
                <a:ea typeface="+mn-ea"/>
                <a:cs typeface="+mn-cs"/>
              </a:rPr>
              <a:t>30%</a:t>
            </a:r>
            <a:r>
              <a:rPr lang="zh-TW" altLang="en-US" sz="1200" b="0" i="0" u="none" strike="noStrike" kern="1200" baseline="0" dirty="0" smtClean="0">
                <a:solidFill>
                  <a:schemeClr val="tx1"/>
                </a:solidFill>
                <a:latin typeface="+mn-lt"/>
                <a:ea typeface="+mn-ea"/>
                <a:cs typeface="+mn-cs"/>
              </a:rPr>
              <a:t>在南部</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這表示台灣的降雨預測受地形效應影響很深</a:t>
            </a:r>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zh-TW" altLang="en-US" dirty="0" smtClean="0"/>
              <a:t>而比較游</a:t>
            </a:r>
            <a:r>
              <a:rPr lang="en-US" altLang="zh-TW" dirty="0" smtClean="0"/>
              <a:t>28</a:t>
            </a:r>
            <a:r>
              <a:rPr lang="zh-TW" altLang="en-US" dirty="0" smtClean="0"/>
              <a:t>日開始模擬的系集結果，因為路徑預報較為準確的關係，對於各時段的降雨</a:t>
            </a:r>
            <a:r>
              <a:rPr lang="en-US" altLang="zh-TW" dirty="0" smtClean="0"/>
              <a:t>pattern</a:t>
            </a:r>
            <a:r>
              <a:rPr lang="zh-TW" altLang="en-US" dirty="0" smtClean="0"/>
              <a:t>上掌握的準確，</a:t>
            </a:r>
            <a:endParaRPr lang="en-US" altLang="zh-TW" dirty="0" smtClean="0"/>
          </a:p>
          <a:p>
            <a:r>
              <a:rPr lang="zh-TW" altLang="en-US" dirty="0" smtClean="0"/>
              <a:t>看到圖</a:t>
            </a:r>
            <a:r>
              <a:rPr lang="en-US" altLang="zh-TW" dirty="0" smtClean="0"/>
              <a:t>c</a:t>
            </a:r>
            <a:r>
              <a:rPr lang="zh-TW" altLang="en-US" dirty="0" smtClean="0"/>
              <a:t>的豪大雨區基本上都跟觀測相符</a:t>
            </a:r>
            <a:endParaRPr lang="en-US" altLang="zh-TW" dirty="0" smtClean="0"/>
          </a:p>
          <a:p>
            <a:r>
              <a:rPr lang="zh-TW" altLang="en-US" dirty="0" smtClean="0"/>
              <a:t>但是雨量則高估許多</a:t>
            </a:r>
            <a:endParaRPr lang="zh-TW" altLang="en-US" dirty="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19</a:t>
            </a:fld>
            <a:endParaRPr lang="zh-TW" altLang="en-US"/>
          </a:p>
        </p:txBody>
      </p:sp>
    </p:spTree>
    <p:extLst>
      <p:ext uri="{BB962C8B-B14F-4D97-AF65-F5344CB8AC3E}">
        <p14:creationId xmlns:p14="http://schemas.microsoft.com/office/powerpoint/2010/main" val="45264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F9</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aug27</a:t>
            </a:r>
            <a:endParaRPr lang="zh-TW" altLang="en-US" dirty="0" smtClean="0"/>
          </a:p>
          <a:p>
            <a:endParaRPr lang="en-US" altLang="zh-TW" dirty="0" smtClean="0"/>
          </a:p>
          <a:p>
            <a:r>
              <a:rPr lang="en-US" altLang="zh-TW" sz="1200" b="0" i="0" u="none" strike="noStrike" kern="1200" baseline="0" dirty="0" smtClean="0">
                <a:solidFill>
                  <a:schemeClr val="tx1"/>
                </a:solidFill>
                <a:latin typeface="+mn-lt"/>
                <a:ea typeface="+mn-ea"/>
                <a:cs typeface="+mn-cs"/>
              </a:rPr>
              <a:t>Time series of areal-average 3-h rainfall (in units of mm) for (a) three basins</a:t>
            </a:r>
          </a:p>
          <a:p>
            <a:r>
              <a:rPr lang="en-US" altLang="zh-TW" sz="1200" b="0" i="0" u="none" strike="noStrike" kern="1200" baseline="0" dirty="0" smtClean="0">
                <a:solidFill>
                  <a:schemeClr val="tx1"/>
                </a:solidFill>
                <a:latin typeface="+mn-lt"/>
                <a:ea typeface="+mn-ea"/>
                <a:cs typeface="+mn-cs"/>
              </a:rPr>
              <a:t>over southern Taiwan and (b) </a:t>
            </a:r>
            <a:r>
              <a:rPr lang="en-US" altLang="zh-TW" sz="1200" b="0" i="0" u="none" strike="noStrike" kern="1200" baseline="0" dirty="0" err="1" smtClean="0">
                <a:solidFill>
                  <a:schemeClr val="tx1"/>
                </a:solidFill>
                <a:latin typeface="+mn-lt"/>
                <a:ea typeface="+mn-ea"/>
                <a:cs typeface="+mn-cs"/>
              </a:rPr>
              <a:t>Lanyang</a:t>
            </a:r>
            <a:r>
              <a:rPr lang="en-US" altLang="zh-TW" sz="1200" b="0" i="0" u="none" strike="noStrike" kern="1200" baseline="0" dirty="0" smtClean="0">
                <a:solidFill>
                  <a:schemeClr val="tx1"/>
                </a:solidFill>
                <a:latin typeface="+mn-lt"/>
                <a:ea typeface="+mn-ea"/>
                <a:cs typeface="+mn-cs"/>
              </a:rPr>
              <a:t> basin from the ensemble members with</a:t>
            </a:r>
          </a:p>
          <a:p>
            <a:r>
              <a:rPr lang="en-US" altLang="zh-TW" sz="1200" b="0" i="0" u="none" strike="noStrike" kern="1200" baseline="0" dirty="0" smtClean="0">
                <a:solidFill>
                  <a:schemeClr val="tx1"/>
                </a:solidFill>
                <a:latin typeface="+mn-lt"/>
                <a:ea typeface="+mn-ea"/>
                <a:cs typeface="+mn-cs"/>
              </a:rPr>
              <a:t>minimum, lower quartile, median, upper quartile, and maximum depicted by </a:t>
            </a:r>
            <a:r>
              <a:rPr lang="en-US" altLang="zh-TW" sz="1200" b="0" i="0" u="none" strike="noStrike" kern="1200" baseline="0" dirty="0" err="1" smtClean="0">
                <a:solidFill>
                  <a:schemeClr val="tx1"/>
                </a:solidFill>
                <a:latin typeface="+mn-lt"/>
                <a:ea typeface="+mn-ea"/>
                <a:cs typeface="+mn-cs"/>
              </a:rPr>
              <a:t>boxand</a:t>
            </a:r>
            <a:r>
              <a:rPr lang="en-US" altLang="zh-TW" sz="1200" b="0" i="0" u="none" strike="noStrike" kern="1200" baseline="0" dirty="0" smtClean="0">
                <a:solidFill>
                  <a:schemeClr val="tx1"/>
                </a:solidFill>
                <a:latin typeface="+mn-lt"/>
                <a:ea typeface="+mn-ea"/>
                <a:cs typeface="+mn-cs"/>
              </a:rPr>
              <a:t>-</a:t>
            </a:r>
          </a:p>
          <a:p>
            <a:r>
              <a:rPr lang="en-US" altLang="zh-TW" sz="1200" b="0" i="0" u="none" strike="noStrike" kern="1200" baseline="0" dirty="0" smtClean="0">
                <a:solidFill>
                  <a:schemeClr val="tx1"/>
                </a:solidFill>
                <a:latin typeface="+mn-lt"/>
                <a:ea typeface="+mn-ea"/>
                <a:cs typeface="+mn-cs"/>
              </a:rPr>
              <a:t>whiskers plot from the forecast initiated at 1200 UTC 27 August, and the</a:t>
            </a:r>
          </a:p>
          <a:p>
            <a:r>
              <a:rPr lang="en-US" altLang="zh-TW" sz="1200" b="0" i="0" u="none" strike="noStrike" kern="1200" baseline="0" dirty="0" smtClean="0">
                <a:solidFill>
                  <a:schemeClr val="tx1"/>
                </a:solidFill>
                <a:latin typeface="+mn-lt"/>
                <a:ea typeface="+mn-ea"/>
                <a:cs typeface="+mn-cs"/>
              </a:rPr>
              <a:t>ensemble mean (MEAN; gray solid line), the rainfall observations (OBS; black solid</a:t>
            </a:r>
          </a:p>
          <a:p>
            <a:r>
              <a:rPr lang="en-US" altLang="zh-TW" sz="1200" b="0" i="0" u="none" strike="noStrike" kern="1200" baseline="0" dirty="0" smtClean="0">
                <a:solidFill>
                  <a:schemeClr val="tx1"/>
                </a:solidFill>
                <a:latin typeface="+mn-lt"/>
                <a:ea typeface="+mn-ea"/>
                <a:cs typeface="+mn-cs"/>
              </a:rPr>
              <a:t>line), and standard deviation (SD; black dash line).</a:t>
            </a:r>
          </a:p>
          <a:p>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看到</a:t>
            </a:r>
            <a:r>
              <a:rPr lang="en-US" altLang="zh-TW" sz="1200" b="0" i="0" u="none" strike="noStrike" kern="1200" baseline="0" dirty="0" smtClean="0">
                <a:solidFill>
                  <a:schemeClr val="tx1"/>
                </a:solidFill>
                <a:latin typeface="+mn-lt"/>
                <a:ea typeface="+mn-ea"/>
                <a:cs typeface="+mn-cs"/>
              </a:rPr>
              <a:t>27</a:t>
            </a:r>
            <a:r>
              <a:rPr lang="zh-TW" altLang="en-US" sz="1200" b="0" i="0" u="none" strike="noStrike" kern="1200" baseline="0" dirty="0" smtClean="0">
                <a:solidFill>
                  <a:schemeClr val="tx1"/>
                </a:solidFill>
                <a:latin typeface="+mn-lt"/>
                <a:ea typeface="+mn-ea"/>
                <a:cs typeface="+mn-cs"/>
              </a:rPr>
              <a:t>日開始模擬的降雨 在南部地區三個集水區的雨量上，</a:t>
            </a:r>
            <a:r>
              <a:rPr lang="en-US" altLang="zh-TW" sz="1200" b="0" i="0" u="none" strike="noStrike" kern="1200" baseline="0" dirty="0" smtClean="0">
                <a:solidFill>
                  <a:schemeClr val="tx1"/>
                </a:solidFill>
                <a:latin typeface="+mn-lt"/>
                <a:ea typeface="+mn-ea"/>
                <a:cs typeface="+mn-cs"/>
              </a:rPr>
              <a:t>28</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1800</a:t>
            </a:r>
            <a:r>
              <a:rPr lang="zh-TW" altLang="en-US" sz="1200" b="0" i="0" u="none" strike="noStrike" kern="1200" baseline="0" dirty="0" smtClean="0">
                <a:solidFill>
                  <a:schemeClr val="tx1"/>
                </a:solidFill>
                <a:latin typeface="+mn-lt"/>
                <a:ea typeface="+mn-ea"/>
                <a:cs typeface="+mn-cs"/>
              </a:rPr>
              <a:t>和</a:t>
            </a:r>
            <a:r>
              <a:rPr lang="en-US" altLang="zh-TW" sz="1200" b="0" i="0" u="none" strike="noStrike" kern="1200" baseline="0" dirty="0" smtClean="0">
                <a:solidFill>
                  <a:schemeClr val="tx1"/>
                </a:solidFill>
                <a:latin typeface="+mn-lt"/>
                <a:ea typeface="+mn-ea"/>
                <a:cs typeface="+mn-cs"/>
              </a:rPr>
              <a:t>29</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0300</a:t>
            </a:r>
            <a:r>
              <a:rPr lang="zh-TW" altLang="en-US" sz="1200" b="0" i="0" u="none" strike="noStrike" kern="1200" baseline="0" dirty="0" smtClean="0">
                <a:solidFill>
                  <a:schemeClr val="tx1"/>
                </a:solidFill>
                <a:latin typeface="+mn-lt"/>
                <a:ea typeface="+mn-ea"/>
                <a:cs typeface="+mn-cs"/>
              </a:rPr>
              <a:t>過小外</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其他的趨勢都有抓到，</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而對蘭陽溪集水區的降雨則略有所高估</a:t>
            </a:r>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而</a:t>
            </a:r>
            <a:r>
              <a:rPr lang="en-US" altLang="zh-TW" sz="1200" b="0" i="0" u="none" strike="noStrike" kern="1200" baseline="0" dirty="0" smtClean="0">
                <a:solidFill>
                  <a:schemeClr val="tx1"/>
                </a:solidFill>
                <a:latin typeface="+mn-lt"/>
                <a:ea typeface="+mn-ea"/>
                <a:cs typeface="+mn-cs"/>
              </a:rPr>
              <a:t>28</a:t>
            </a:r>
            <a:r>
              <a:rPr lang="zh-TW" altLang="en-US" sz="1200" b="0" i="0" u="none" strike="noStrike" kern="1200" baseline="0" dirty="0" smtClean="0">
                <a:solidFill>
                  <a:schemeClr val="tx1"/>
                </a:solidFill>
                <a:latin typeface="+mn-lt"/>
                <a:ea typeface="+mn-ea"/>
                <a:cs typeface="+mn-cs"/>
              </a:rPr>
              <a:t>日開始模擬的降雨，在</a:t>
            </a:r>
            <a:r>
              <a:rPr lang="en-US" altLang="zh-TW" sz="1200" b="0" i="0" u="none" strike="noStrike" kern="1200" baseline="0" dirty="0" smtClean="0">
                <a:solidFill>
                  <a:schemeClr val="tx1"/>
                </a:solidFill>
                <a:latin typeface="+mn-lt"/>
                <a:ea typeface="+mn-ea"/>
                <a:cs typeface="+mn-cs"/>
              </a:rPr>
              <a:t>28</a:t>
            </a:r>
            <a:r>
              <a:rPr lang="zh-TW" altLang="en-US" sz="1200" b="0" i="0" u="none" strike="noStrike" kern="1200" baseline="0" dirty="0" smtClean="0">
                <a:solidFill>
                  <a:schemeClr val="tx1"/>
                </a:solidFill>
                <a:latin typeface="+mn-lt"/>
                <a:ea typeface="+mn-ea"/>
                <a:cs typeface="+mn-cs"/>
              </a:rPr>
              <a:t>日</a:t>
            </a:r>
            <a:r>
              <a:rPr lang="en-US" altLang="zh-TW" sz="1200" b="0" i="0" u="none" strike="noStrike" kern="1200" baseline="0" dirty="0" smtClean="0">
                <a:solidFill>
                  <a:schemeClr val="tx1"/>
                </a:solidFill>
                <a:latin typeface="+mn-lt"/>
                <a:ea typeface="+mn-ea"/>
                <a:cs typeface="+mn-cs"/>
              </a:rPr>
              <a:t>2100</a:t>
            </a:r>
            <a:r>
              <a:rPr lang="zh-TW" altLang="en-US" sz="1200" b="0" i="0" u="none" strike="noStrike" kern="1200" baseline="0" dirty="0" smtClean="0">
                <a:solidFill>
                  <a:schemeClr val="tx1"/>
                </a:solidFill>
                <a:latin typeface="+mn-lt"/>
                <a:ea typeface="+mn-ea"/>
                <a:cs typeface="+mn-cs"/>
              </a:rPr>
              <a:t>和</a:t>
            </a:r>
            <a:r>
              <a:rPr lang="en-US" altLang="zh-TW" sz="1200" b="0" i="0" u="none" strike="noStrike" kern="1200" baseline="0" dirty="0" smtClean="0">
                <a:solidFill>
                  <a:schemeClr val="tx1"/>
                </a:solidFill>
                <a:latin typeface="+mn-lt"/>
                <a:ea typeface="+mn-ea"/>
                <a:cs typeface="+mn-cs"/>
              </a:rPr>
              <a:t>30</a:t>
            </a:r>
            <a:r>
              <a:rPr lang="zh-TW" altLang="en-US" sz="1200" b="0" i="0" u="none" strike="noStrike" kern="1200" baseline="0" dirty="0" smtClean="0">
                <a:solidFill>
                  <a:schemeClr val="tx1"/>
                </a:solidFill>
                <a:latin typeface="+mn-lt"/>
                <a:ea typeface="+mn-ea"/>
                <a:cs typeface="+mn-cs"/>
              </a:rPr>
              <a:t>日</a:t>
            </a:r>
            <a:r>
              <a:rPr lang="en-US" altLang="zh-TW" sz="1200" b="0" i="0" u="none" strike="noStrike" kern="1200" baseline="0" dirty="0" smtClean="0">
                <a:solidFill>
                  <a:schemeClr val="tx1"/>
                </a:solidFill>
                <a:latin typeface="+mn-lt"/>
                <a:ea typeface="+mn-ea"/>
                <a:cs typeface="+mn-cs"/>
              </a:rPr>
              <a:t>0000</a:t>
            </a:r>
            <a:r>
              <a:rPr lang="zh-TW" altLang="en-US" sz="1200" b="0" i="0" u="none" strike="noStrike" kern="1200" baseline="0" dirty="0" smtClean="0">
                <a:solidFill>
                  <a:schemeClr val="tx1"/>
                </a:solidFill>
                <a:latin typeface="+mn-lt"/>
                <a:ea typeface="+mn-ea"/>
                <a:cs typeface="+mn-cs"/>
              </a:rPr>
              <a:t>的高值沒有抓得很精準</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雖然前一個峰直有抓到，但第二個卻完全沒有</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以系集平均來說再第二個</a:t>
            </a:r>
            <a:r>
              <a:rPr lang="en-US" altLang="zh-TW" sz="1200" b="0" i="0" u="none" strike="noStrike" kern="1200" baseline="0" dirty="0" smtClean="0">
                <a:solidFill>
                  <a:schemeClr val="tx1"/>
                </a:solidFill>
                <a:latin typeface="+mn-lt"/>
                <a:ea typeface="+mn-ea"/>
                <a:cs typeface="+mn-cs"/>
              </a:rPr>
              <a:t>peak</a:t>
            </a:r>
            <a:r>
              <a:rPr lang="zh-TW" altLang="en-US" sz="1200" b="0" i="0" u="none" strike="noStrike" kern="1200" baseline="0" dirty="0" smtClean="0">
                <a:solidFill>
                  <a:schemeClr val="tx1"/>
                </a:solidFill>
                <a:latin typeface="+mn-lt"/>
                <a:ea typeface="+mn-ea"/>
                <a:cs typeface="+mn-cs"/>
              </a:rPr>
              <a:t>也過於低估</a:t>
            </a:r>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而在蘭陽溪流域的模擬，在第一個峰值的部分延遲了六了小時，但若降雨的峰值還是有抓到</a:t>
            </a:r>
            <a:endParaRPr lang="en-US" altLang="zh-TW" sz="1200" b="0" i="0" u="none" strike="noStrike" kern="1200" baseline="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20</a:t>
            </a:fld>
            <a:endParaRPr lang="zh-TW" altLang="en-US"/>
          </a:p>
        </p:txBody>
      </p:sp>
    </p:spTree>
    <p:extLst>
      <p:ext uri="{BB962C8B-B14F-4D97-AF65-F5344CB8AC3E}">
        <p14:creationId xmlns:p14="http://schemas.microsoft.com/office/powerpoint/2010/main" val="337189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F11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Aug28</a:t>
            </a:r>
          </a:p>
          <a:p>
            <a:r>
              <a:rPr lang="en-US" altLang="zh-TW" sz="1200" b="0" i="0" u="none" strike="noStrike" kern="1200" baseline="0" dirty="0" smtClean="0">
                <a:solidFill>
                  <a:schemeClr val="tx1"/>
                </a:solidFill>
                <a:latin typeface="+mn-lt"/>
                <a:ea typeface="+mn-ea"/>
                <a:cs typeface="+mn-cs"/>
              </a:rPr>
              <a:t>Fig. 11. Spatial distribution of radar reflectivity (</a:t>
            </a:r>
            <a:r>
              <a:rPr lang="en-US" altLang="zh-TW" sz="1200" b="0" i="0" u="none" strike="noStrike" kern="1200" baseline="0" dirty="0" err="1" smtClean="0">
                <a:solidFill>
                  <a:schemeClr val="tx1"/>
                </a:solidFill>
                <a:latin typeface="+mn-lt"/>
                <a:ea typeface="+mn-ea"/>
                <a:cs typeface="+mn-cs"/>
              </a:rPr>
              <a:t>dBZ</a:t>
            </a:r>
            <a:r>
              <a:rPr lang="en-US" altLang="zh-TW" sz="1200" b="0" i="0" u="none" strike="noStrike" kern="1200" baseline="0" dirty="0" smtClean="0">
                <a:solidFill>
                  <a:schemeClr val="tx1"/>
                </a:solidFill>
                <a:latin typeface="+mn-lt"/>
                <a:ea typeface="+mn-ea"/>
                <a:cs typeface="+mn-cs"/>
              </a:rPr>
              <a:t>) from observations (OBS) at 0000 UTC 29 August (left panel) for the 18 ensemble members (right panels) at 12 h in the</a:t>
            </a:r>
          </a:p>
          <a:p>
            <a:r>
              <a:rPr lang="en-US" altLang="zh-TW" sz="1200" b="0" i="0" u="none" strike="noStrike" kern="1200" baseline="0" dirty="0" smtClean="0">
                <a:solidFill>
                  <a:schemeClr val="tx1"/>
                </a:solidFill>
                <a:latin typeface="+mn-lt"/>
                <a:ea typeface="+mn-ea"/>
                <a:cs typeface="+mn-cs"/>
              </a:rPr>
              <a:t>forecast initiated at 1200 UTC 28 August.</a:t>
            </a:r>
          </a:p>
          <a:p>
            <a:endParaRPr lang="en-US" altLang="zh-TW" dirty="0" smtClean="0"/>
          </a:p>
          <a:p>
            <a:r>
              <a:rPr lang="zh-TW" altLang="en-US" dirty="0" smtClean="0"/>
              <a:t>從雷達迴波圖可以發現，大部分</a:t>
            </a:r>
            <a:r>
              <a:rPr lang="en-US" altLang="zh-TW" dirty="0" smtClean="0"/>
              <a:t>member</a:t>
            </a:r>
            <a:r>
              <a:rPr lang="zh-TW" altLang="en-US" dirty="0" smtClean="0"/>
              <a:t>的回波形狀都相似，但相較於觀測回波則略偏東北</a:t>
            </a:r>
            <a:endParaRPr lang="en-US" altLang="zh-TW" dirty="0" smtClean="0"/>
          </a:p>
          <a:p>
            <a:r>
              <a:rPr lang="zh-TW" altLang="en-US" dirty="0" smtClean="0"/>
              <a:t>但因為中央山脈地形的關係而在贏風處產生了系統性的高估</a:t>
            </a:r>
            <a:endParaRPr lang="en-US" altLang="zh-TW" dirty="0" smtClean="0"/>
          </a:p>
          <a:p>
            <a:r>
              <a:rPr lang="en-US" altLang="zh-TW" dirty="0" smtClean="0"/>
              <a:t>MM5</a:t>
            </a:r>
            <a:r>
              <a:rPr lang="zh-TW" altLang="en-US" dirty="0" smtClean="0"/>
              <a:t>的迴波更是明顯</a:t>
            </a:r>
            <a:endParaRPr lang="en-US" altLang="zh-TW" dirty="0" smtClean="0"/>
          </a:p>
          <a:p>
            <a:endParaRPr lang="zh-TW" altLang="en-US" dirty="0" smtClean="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21</a:t>
            </a:fld>
            <a:endParaRPr lang="zh-TW" altLang="en-US"/>
          </a:p>
        </p:txBody>
      </p:sp>
    </p:spTree>
    <p:extLst>
      <p:ext uri="{BB962C8B-B14F-4D97-AF65-F5344CB8AC3E}">
        <p14:creationId xmlns:p14="http://schemas.microsoft.com/office/powerpoint/2010/main" val="201295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F12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aug28</a:t>
            </a:r>
            <a:endParaRPr lang="zh-TW" altLang="en-US" dirty="0" smtClean="0"/>
          </a:p>
          <a:p>
            <a:r>
              <a:rPr lang="en-US" altLang="zh-TW" sz="1200" b="0" i="0" u="none" strike="noStrike" kern="1200" baseline="0" dirty="0" smtClean="0">
                <a:solidFill>
                  <a:schemeClr val="tx1"/>
                </a:solidFill>
                <a:latin typeface="+mn-lt"/>
                <a:ea typeface="+mn-ea"/>
                <a:cs typeface="+mn-cs"/>
              </a:rPr>
              <a:t>Fig. 12. As in Fig. 11, except for the observations (OBS) at 0000 UTC 30 August (left panel) and for the 18 ensemble members at 36 h in the forecast initiated at 1200 UTC 28</a:t>
            </a:r>
          </a:p>
          <a:p>
            <a:r>
              <a:rPr lang="en-US" altLang="zh-TW" sz="1200" b="0" i="0" u="none" strike="noStrike" kern="1200" baseline="0" dirty="0" smtClean="0">
                <a:solidFill>
                  <a:schemeClr val="tx1"/>
                </a:solidFill>
                <a:latin typeface="+mn-lt"/>
                <a:ea typeface="+mn-ea"/>
                <a:cs typeface="+mn-cs"/>
              </a:rPr>
              <a:t>August.</a:t>
            </a:r>
          </a:p>
          <a:p>
            <a:r>
              <a:rPr lang="zh-TW" altLang="en-US" dirty="0" smtClean="0"/>
              <a:t>從</a:t>
            </a:r>
            <a:r>
              <a:rPr lang="en-US" altLang="zh-TW" dirty="0" smtClean="0"/>
              <a:t>30</a:t>
            </a:r>
            <a:r>
              <a:rPr lang="zh-TW" altLang="en-US" dirty="0" smtClean="0"/>
              <a:t>號的迴波可以清楚地看到，在中央山脈南側地區有一條狹長的雨帶，</a:t>
            </a:r>
            <a:endParaRPr lang="en-US" altLang="zh-TW" dirty="0" smtClean="0"/>
          </a:p>
          <a:p>
            <a:r>
              <a:rPr lang="zh-TW" altLang="en-US" dirty="0" smtClean="0"/>
              <a:t>但是在模擬中都沒辦法抓到這一條回波，</a:t>
            </a:r>
            <a:endParaRPr lang="en-US" altLang="zh-TW" dirty="0" smtClean="0"/>
          </a:p>
          <a:p>
            <a:r>
              <a:rPr lang="zh-TW" altLang="en-US" dirty="0" smtClean="0"/>
              <a:t>因為</a:t>
            </a:r>
            <a:r>
              <a:rPr lang="en-US" altLang="zh-TW" dirty="0" smtClean="0"/>
              <a:t>grid size</a:t>
            </a:r>
            <a:r>
              <a:rPr lang="zh-TW" altLang="en-US" dirty="0" smtClean="0"/>
              <a:t>最小網格為</a:t>
            </a:r>
            <a:r>
              <a:rPr lang="en-US" altLang="zh-TW" dirty="0" smtClean="0"/>
              <a:t>5</a:t>
            </a:r>
            <a:r>
              <a:rPr lang="zh-TW" altLang="en-US" dirty="0" smtClean="0"/>
              <a:t>公里無法解析的關係</a:t>
            </a:r>
            <a:endParaRPr lang="en-US" altLang="zh-TW" dirty="0" smtClean="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22</a:t>
            </a:fld>
            <a:endParaRPr lang="zh-TW" altLang="en-US"/>
          </a:p>
        </p:txBody>
      </p:sp>
    </p:spTree>
    <p:extLst>
      <p:ext uri="{BB962C8B-B14F-4D97-AF65-F5344CB8AC3E}">
        <p14:creationId xmlns:p14="http://schemas.microsoft.com/office/powerpoint/2010/main" val="591051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Coastal inundations : semi-</a:t>
            </a:r>
            <a:r>
              <a:rPr lang="en-US" altLang="zh-TW" dirty="0" err="1" smtClean="0"/>
              <a:t>Lagrangian</a:t>
            </a:r>
            <a:r>
              <a:rPr lang="en-US" altLang="zh-TW" dirty="0" smtClean="0"/>
              <a:t> and </a:t>
            </a:r>
            <a:r>
              <a:rPr lang="en-US" altLang="zh-TW" dirty="0" err="1" smtClean="0"/>
              <a:t>Galerkin</a:t>
            </a:r>
            <a:r>
              <a:rPr lang="en-US" altLang="zh-TW" dirty="0" smtClean="0"/>
              <a:t> finite-element methods</a:t>
            </a:r>
            <a:endParaRPr lang="zh-TW" altLang="en-US" dirty="0" smtClean="0"/>
          </a:p>
          <a:p>
            <a:endParaRPr lang="en-US" altLang="zh-TW" dirty="0" smtClean="0"/>
          </a:p>
          <a:p>
            <a:r>
              <a:rPr lang="en-US" altLang="zh-TW" dirty="0" smtClean="0"/>
              <a:t>An integrated watershed simulation that includes groundwater</a:t>
            </a:r>
          </a:p>
          <a:p>
            <a:r>
              <a:rPr lang="en-US" altLang="zh-TW" dirty="0" smtClean="0"/>
              <a:t>calculations for flood forecasting has not been considered as a</a:t>
            </a:r>
          </a:p>
          <a:p>
            <a:r>
              <a:rPr lang="en-US" altLang="zh-TW" dirty="0" smtClean="0"/>
              <a:t>practical alternative in Taiwan due to its steep terrain and the</a:t>
            </a:r>
          </a:p>
          <a:p>
            <a:r>
              <a:rPr lang="en-US" altLang="zh-TW" dirty="0" smtClean="0"/>
              <a:t>resulting short hydraulic response times. Therefore, groundwater</a:t>
            </a:r>
          </a:p>
          <a:p>
            <a:r>
              <a:rPr lang="en-US" altLang="zh-TW" dirty="0" smtClean="0"/>
              <a:t>routing was ignored in this WASH123D hydrological model.</a:t>
            </a:r>
            <a:endParaRPr lang="zh-TW" altLang="en-US" dirty="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23</a:t>
            </a:fld>
            <a:endParaRPr lang="zh-TW" altLang="en-US"/>
          </a:p>
        </p:txBody>
      </p:sp>
    </p:spTree>
    <p:extLst>
      <p:ext uri="{BB962C8B-B14F-4D97-AF65-F5344CB8AC3E}">
        <p14:creationId xmlns:p14="http://schemas.microsoft.com/office/powerpoint/2010/main" val="284202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r>
              <a:rPr lang="en-US" altLang="zh-TW" dirty="0" smtClean="0"/>
              <a:t>F14</a:t>
            </a:r>
          </a:p>
          <a:p>
            <a:r>
              <a:rPr lang="en-US" altLang="zh-TW" sz="1200" b="0" i="0" u="none" strike="noStrike" kern="1200" baseline="0" dirty="0" smtClean="0">
                <a:solidFill>
                  <a:schemeClr val="tx1"/>
                </a:solidFill>
                <a:latin typeface="+mn-lt"/>
                <a:ea typeface="+mn-ea"/>
                <a:cs typeface="+mn-cs"/>
              </a:rPr>
              <a:t>Comparison of water stages (m) between the measurements and the</a:t>
            </a:r>
          </a:p>
          <a:p>
            <a:r>
              <a:rPr lang="en-US" altLang="zh-TW" sz="1200" b="0" i="0" u="none" strike="noStrike" kern="1200" baseline="0" dirty="0" smtClean="0">
                <a:solidFill>
                  <a:schemeClr val="tx1"/>
                </a:solidFill>
                <a:latin typeface="+mn-lt"/>
                <a:ea typeface="+mn-ea"/>
                <a:cs typeface="+mn-cs"/>
              </a:rPr>
              <a:t>WASH123D simulation driven by rain gauge observations starting from 1200 UTC</a:t>
            </a:r>
          </a:p>
          <a:p>
            <a:r>
              <a:rPr lang="en-US" altLang="zh-TW" sz="1200" b="0" i="0" u="none" strike="noStrike" kern="1200" baseline="0" dirty="0" smtClean="0">
                <a:solidFill>
                  <a:schemeClr val="tx1"/>
                </a:solidFill>
                <a:latin typeface="+mn-lt"/>
                <a:ea typeface="+mn-ea"/>
                <a:cs typeface="+mn-cs"/>
              </a:rPr>
              <a:t>27 August.</a:t>
            </a:r>
          </a:p>
          <a:p>
            <a:r>
              <a:rPr lang="zh-TW" altLang="en-US" sz="1200" b="0" i="0" u="none" strike="noStrike" kern="1200" baseline="0" dirty="0" smtClean="0">
                <a:solidFill>
                  <a:schemeClr val="tx1"/>
                </a:solidFill>
                <a:latin typeface="+mn-lt"/>
                <a:ea typeface="+mn-ea"/>
                <a:cs typeface="+mn-cs"/>
              </a:rPr>
              <a:t>看到觀測水位實際上是緩慢上升，而預報水位則是快速上升後，就變得低估</a:t>
            </a:r>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en-US" altLang="zh-TW" dirty="0" smtClean="0"/>
              <a:t>F16</a:t>
            </a:r>
          </a:p>
          <a:p>
            <a:r>
              <a:rPr lang="en-US" altLang="zh-TW" sz="1200" b="0" i="0" u="none" strike="noStrike" kern="1200" baseline="0" dirty="0" smtClean="0">
                <a:solidFill>
                  <a:schemeClr val="tx1"/>
                </a:solidFill>
                <a:latin typeface="+mn-lt"/>
                <a:ea typeface="+mn-ea"/>
                <a:cs typeface="+mn-cs"/>
              </a:rPr>
              <a:t>Hourly time series of the areal-averaged water stage (in units of m) for the</a:t>
            </a:r>
          </a:p>
          <a:p>
            <a:r>
              <a:rPr lang="en-US" altLang="zh-TW" sz="1200" b="0" i="0" u="none" strike="noStrike" kern="1200" baseline="0" dirty="0" err="1" smtClean="0">
                <a:solidFill>
                  <a:schemeClr val="tx1"/>
                </a:solidFill>
                <a:latin typeface="+mn-lt"/>
                <a:ea typeface="+mn-ea"/>
                <a:cs typeface="+mn-cs"/>
              </a:rPr>
              <a:t>Lanyang</a:t>
            </a:r>
            <a:r>
              <a:rPr lang="en-US" altLang="zh-TW" sz="1200" b="0" i="0" u="none" strike="noStrike" kern="1200" baseline="0" dirty="0" smtClean="0">
                <a:solidFill>
                  <a:schemeClr val="tx1"/>
                </a:solidFill>
                <a:latin typeface="+mn-lt"/>
                <a:ea typeface="+mn-ea"/>
                <a:cs typeface="+mn-cs"/>
              </a:rPr>
              <a:t> basin estimated from the ensemble members with minimum, lower</a:t>
            </a:r>
          </a:p>
          <a:p>
            <a:r>
              <a:rPr lang="en-US" altLang="zh-TW" sz="1200" b="0" i="0" u="none" strike="noStrike" kern="1200" baseline="0" dirty="0" smtClean="0">
                <a:solidFill>
                  <a:schemeClr val="tx1"/>
                </a:solidFill>
                <a:latin typeface="+mn-lt"/>
                <a:ea typeface="+mn-ea"/>
                <a:cs typeface="+mn-cs"/>
              </a:rPr>
              <a:t>quartile, median, upper quartile, and maximum depicted by box-and-whiskers</a:t>
            </a:r>
          </a:p>
          <a:p>
            <a:r>
              <a:rPr lang="en-US" altLang="zh-TW" sz="1200" b="0" i="0" u="none" strike="noStrike" kern="1200" baseline="0" dirty="0" smtClean="0">
                <a:solidFill>
                  <a:schemeClr val="tx1"/>
                </a:solidFill>
                <a:latin typeface="+mn-lt"/>
                <a:ea typeface="+mn-ea"/>
                <a:cs typeface="+mn-cs"/>
              </a:rPr>
              <a:t>plots for the ensemble forecasts initiated at (a) 1200 UTC 27 August and (b) 1200</a:t>
            </a:r>
          </a:p>
          <a:p>
            <a:r>
              <a:rPr lang="en-US" altLang="zh-TW" sz="1200" b="0" i="0" u="none" strike="noStrike" kern="1200" baseline="0" dirty="0" smtClean="0">
                <a:solidFill>
                  <a:schemeClr val="tx1"/>
                </a:solidFill>
                <a:latin typeface="+mn-lt"/>
                <a:ea typeface="+mn-ea"/>
                <a:cs typeface="+mn-cs"/>
              </a:rPr>
              <a:t>UTC 28 August, and hourly water stage from ensemble mean (MEAN; gray solid</a:t>
            </a:r>
          </a:p>
          <a:p>
            <a:r>
              <a:rPr lang="en-US" altLang="zh-TW" sz="1200" b="0" i="0" u="none" strike="noStrike" kern="1200" baseline="0" dirty="0" smtClean="0">
                <a:solidFill>
                  <a:schemeClr val="tx1"/>
                </a:solidFill>
                <a:latin typeface="+mn-lt"/>
                <a:ea typeface="+mn-ea"/>
                <a:cs typeface="+mn-cs"/>
              </a:rPr>
              <a:t>line), the observation (OBS; black closed circles), and standard deviation (SD; black</a:t>
            </a:r>
          </a:p>
          <a:p>
            <a:r>
              <a:rPr lang="en-US" altLang="zh-TW" sz="1200" b="0" i="0" u="none" strike="noStrike" kern="1200" baseline="0" dirty="0" smtClean="0">
                <a:solidFill>
                  <a:schemeClr val="tx1"/>
                </a:solidFill>
                <a:latin typeface="+mn-lt"/>
                <a:ea typeface="+mn-ea"/>
                <a:cs typeface="+mn-cs"/>
              </a:rPr>
              <a:t>dash line).</a:t>
            </a:r>
            <a:endParaRPr lang="zh-TW" altLang="en-US" dirty="0" smtClean="0"/>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Just as the WASH123D model over-predicted the water stage when driven by the rain gauge data, river runoff was</a:t>
            </a:r>
          </a:p>
          <a:p>
            <a:r>
              <a:rPr lang="en-US" altLang="zh-TW" sz="1200" b="0" i="0" u="none" strike="noStrike" kern="1200" baseline="0" dirty="0" smtClean="0">
                <a:solidFill>
                  <a:schemeClr val="tx1"/>
                </a:solidFill>
                <a:latin typeface="+mn-lt"/>
                <a:ea typeface="+mn-ea"/>
                <a:cs typeface="+mn-cs"/>
              </a:rPr>
              <a:t>over-forecasted when driven by the ensemble rainfall forecast.</a:t>
            </a:r>
          </a:p>
          <a:p>
            <a:r>
              <a:rPr lang="en-US" altLang="zh-TW" sz="1200" b="0" i="0" u="none" strike="noStrike" kern="1200" baseline="0" dirty="0" smtClean="0">
                <a:solidFill>
                  <a:schemeClr val="tx1"/>
                </a:solidFill>
                <a:latin typeface="+mn-lt"/>
                <a:ea typeface="+mn-ea"/>
                <a:cs typeface="+mn-cs"/>
              </a:rPr>
              <a:t>When the river water stage was high, more precipitation directly</a:t>
            </a:r>
          </a:p>
          <a:p>
            <a:r>
              <a:rPr lang="en-US" altLang="zh-TW" sz="1200" b="0" i="0" u="none" strike="noStrike" kern="1200" baseline="0" dirty="0" smtClean="0">
                <a:solidFill>
                  <a:schemeClr val="tx1"/>
                </a:solidFill>
                <a:latin typeface="+mn-lt"/>
                <a:ea typeface="+mn-ea"/>
                <a:cs typeface="+mn-cs"/>
              </a:rPr>
              <a:t>affects rainfall because the soil is moist. In general, this integrated</a:t>
            </a:r>
          </a:p>
          <a:p>
            <a:r>
              <a:rPr lang="en-US" altLang="zh-TW" sz="1200" b="0" i="0" u="none" strike="noStrike" kern="1200" baseline="0" dirty="0" smtClean="0">
                <a:solidFill>
                  <a:schemeClr val="tx1"/>
                </a:solidFill>
                <a:latin typeface="+mn-lt"/>
                <a:ea typeface="+mn-ea"/>
                <a:cs typeface="+mn-cs"/>
              </a:rPr>
              <a:t>hydrometeorology modeling system is useful for predicting</a:t>
            </a:r>
          </a:p>
          <a:p>
            <a:r>
              <a:rPr lang="en-US" altLang="zh-TW" sz="1200" b="0" i="0" u="none" strike="noStrike" kern="1200" baseline="0" dirty="0" smtClean="0">
                <a:solidFill>
                  <a:schemeClr val="tx1"/>
                </a:solidFill>
                <a:latin typeface="+mn-lt"/>
                <a:ea typeface="+mn-ea"/>
                <a:cs typeface="+mn-cs"/>
              </a:rPr>
              <a:t>(albeit a likely over-forecast) the occurrence of extreme</a:t>
            </a:r>
          </a:p>
          <a:p>
            <a:r>
              <a:rPr lang="en-US" altLang="zh-TW" sz="1200" b="0" i="0" u="none" strike="noStrike" kern="1200" baseline="0" dirty="0" smtClean="0">
                <a:solidFill>
                  <a:schemeClr val="tx1"/>
                </a:solidFill>
                <a:latin typeface="+mn-lt"/>
                <a:ea typeface="+mn-ea"/>
                <a:cs typeface="+mn-cs"/>
              </a:rPr>
              <a:t>floods during typhoon events in the mountainous watersheds</a:t>
            </a:r>
          </a:p>
          <a:p>
            <a:r>
              <a:rPr lang="en-US" altLang="zh-TW" sz="1200" b="0" i="0" u="none" strike="noStrike" kern="1200" baseline="0" dirty="0" smtClean="0">
                <a:solidFill>
                  <a:schemeClr val="tx1"/>
                </a:solidFill>
                <a:latin typeface="+mn-lt"/>
                <a:ea typeface="+mn-ea"/>
                <a:cs typeface="+mn-cs"/>
              </a:rPr>
              <a:t>on the windward side of Taiwan. This result can be used in other</a:t>
            </a:r>
          </a:p>
          <a:p>
            <a:r>
              <a:rPr lang="en-US" altLang="zh-TW" sz="1200" b="0" i="0" u="none" strike="noStrike" kern="1200" baseline="0" dirty="0" smtClean="0">
                <a:solidFill>
                  <a:schemeClr val="tx1"/>
                </a:solidFill>
                <a:latin typeface="+mn-lt"/>
                <a:ea typeface="+mn-ea"/>
                <a:cs typeface="+mn-cs"/>
              </a:rPr>
              <a:t>mountainous watersheds by using hydrological models that are</a:t>
            </a:r>
          </a:p>
          <a:p>
            <a:r>
              <a:rPr lang="en-US" altLang="zh-TW" sz="1200" b="0" i="0" u="none" strike="noStrike" kern="1200" baseline="0" dirty="0" smtClean="0">
                <a:solidFill>
                  <a:schemeClr val="tx1"/>
                </a:solidFill>
                <a:latin typeface="+mn-lt"/>
                <a:ea typeface="+mn-ea"/>
                <a:cs typeface="+mn-cs"/>
              </a:rPr>
              <a:t>familiar based on local soil conditions.</a:t>
            </a:r>
          </a:p>
          <a:p>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24</a:t>
            </a:fld>
            <a:endParaRPr lang="zh-TW" altLang="en-US"/>
          </a:p>
        </p:txBody>
      </p:sp>
    </p:spTree>
    <p:extLst>
      <p:ext uri="{BB962C8B-B14F-4D97-AF65-F5344CB8AC3E}">
        <p14:creationId xmlns:p14="http://schemas.microsoft.com/office/powerpoint/2010/main" val="2841177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F15a </a:t>
            </a:r>
            <a:r>
              <a:rPr lang="en-US" altLang="zh-TW" sz="1200" b="0" i="0" u="none" strike="noStrike" kern="1200" baseline="0" dirty="0" smtClean="0">
                <a:solidFill>
                  <a:schemeClr val="tx1"/>
                </a:solidFill>
                <a:latin typeface="+mn-lt"/>
                <a:ea typeface="+mn-ea"/>
                <a:cs typeface="+mn-cs"/>
              </a:rPr>
              <a:t>water stage was over-predicted by the ensemble members.</a:t>
            </a:r>
          </a:p>
          <a:p>
            <a:r>
              <a:rPr lang="en-US" altLang="zh-TW" sz="1200" b="0" i="0" u="none" strike="noStrike" kern="1200" baseline="0" dirty="0" smtClean="0">
                <a:solidFill>
                  <a:schemeClr val="tx1"/>
                </a:solidFill>
                <a:latin typeface="+mn-lt"/>
                <a:ea typeface="+mn-ea"/>
                <a:cs typeface="+mn-cs"/>
              </a:rPr>
              <a:t>F15b water stages were lower and were closer to the observed water stages.</a:t>
            </a:r>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25</a:t>
            </a:fld>
            <a:endParaRPr lang="zh-TW" altLang="en-US"/>
          </a:p>
        </p:txBody>
      </p:sp>
    </p:spTree>
    <p:extLst>
      <p:ext uri="{BB962C8B-B14F-4D97-AF65-F5344CB8AC3E}">
        <p14:creationId xmlns:p14="http://schemas.microsoft.com/office/powerpoint/2010/main" val="281982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Warm</a:t>
            </a:r>
            <a:r>
              <a:rPr lang="en-US" altLang="zh-TW" baseline="0" dirty="0" smtClean="0"/>
              <a:t> start</a:t>
            </a:r>
            <a:r>
              <a:rPr lang="zh-TW" altLang="en-US" baseline="0" dirty="0" smtClean="0"/>
              <a:t>會每次資料輸入都使用觀測資料同化，使分析場資料不會完全匹配模式，經長時間後已穩定分析</a:t>
            </a:r>
            <a:endParaRPr lang="en-US" altLang="zh-TW" baseline="0" dirty="0" smtClean="0"/>
          </a:p>
          <a:p>
            <a:r>
              <a:rPr lang="en-US" altLang="zh-TW" baseline="0" dirty="0" smtClean="0"/>
              <a:t>Cold start</a:t>
            </a:r>
            <a:r>
              <a:rPr lang="zh-TW" altLang="en-US" baseline="0" dirty="0" smtClean="0"/>
              <a:t> 則是直接使用全球分析場的資料</a:t>
            </a:r>
            <a:endParaRPr lang="en-US" altLang="zh-TW" baseline="0" dirty="0" smtClean="0"/>
          </a:p>
          <a:p>
            <a:r>
              <a:rPr lang="zh-TW" altLang="en-US" baseline="0" dirty="0" smtClean="0"/>
              <a:t>前者的好處是不用處理太多</a:t>
            </a:r>
            <a:r>
              <a:rPr lang="en-US" altLang="zh-TW" baseline="0" dirty="0" smtClean="0"/>
              <a:t>spin-up</a:t>
            </a:r>
            <a:r>
              <a:rPr lang="zh-TW" altLang="en-US" baseline="0" dirty="0" smtClean="0"/>
              <a:t>的問題</a:t>
            </a:r>
            <a:endParaRPr lang="en-US" altLang="zh-TW" baseline="0" dirty="0" smtClean="0"/>
          </a:p>
          <a:p>
            <a:r>
              <a:rPr lang="zh-TW" altLang="en-US" baseline="0" dirty="0" smtClean="0"/>
              <a:t>模式會自行建立天氣系統</a:t>
            </a:r>
            <a:endParaRPr lang="en-US" altLang="zh-TW" baseline="0" dirty="0" smtClean="0"/>
          </a:p>
          <a:p>
            <a:r>
              <a:rPr lang="zh-TW" altLang="en-US" baseline="0" dirty="0" smtClean="0"/>
              <a:t>後者則是直接生成，可能會產生不穩定震盪</a:t>
            </a:r>
            <a:endParaRPr lang="en-US" altLang="zh-TW" baseline="0" dirty="0" smtClean="0"/>
          </a:p>
          <a:p>
            <a:r>
              <a:rPr lang="zh-TW" altLang="en-US" baseline="0" dirty="0" smtClean="0"/>
              <a:t>但是後者的好處是直接使用真實資料，你的分析場不是模式做出的預報場</a:t>
            </a:r>
            <a:endParaRPr lang="en-US" altLang="zh-TW" baseline="0" dirty="0" smtClean="0"/>
          </a:p>
          <a:p>
            <a:r>
              <a:rPr lang="zh-TW" altLang="en-US" baseline="0" dirty="0" smtClean="0"/>
              <a:t>且比較省預報資源</a:t>
            </a:r>
            <a:endParaRPr lang="en-US" altLang="zh-TW" baseline="0" dirty="0" smtClean="0"/>
          </a:p>
          <a:p>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http://www.meted.ucar.edu/mesoprim/models/print.htm</a:t>
            </a:r>
            <a:endParaRPr lang="zh-TW" altLang="en-US" dirty="0" smtClean="0"/>
          </a:p>
          <a:p>
            <a:endParaRPr lang="en-US" altLang="zh-TW" baseline="0" dirty="0" smtClean="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31</a:t>
            </a:fld>
            <a:endParaRPr lang="zh-TW" altLang="en-US"/>
          </a:p>
        </p:txBody>
      </p:sp>
    </p:spTree>
    <p:extLst>
      <p:ext uri="{BB962C8B-B14F-4D97-AF65-F5344CB8AC3E}">
        <p14:creationId xmlns:p14="http://schemas.microsoft.com/office/powerpoint/2010/main" val="92781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dirty="0" smtClean="0">
                <a:solidFill>
                  <a:schemeClr val="tx1"/>
                </a:solidFill>
                <a:latin typeface="+mn-lt"/>
                <a:ea typeface="+mn-ea"/>
                <a:cs typeface="+mn-cs"/>
              </a:rPr>
              <a:t>An ensemble forecast that explicitly represents these uncertainties would provide useful quantitative information regarding the probability of the weather systems (Murphy, 1990).</a:t>
            </a:r>
            <a:endParaRPr lang="zh-TW"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 </a:t>
            </a:r>
            <a:r>
              <a:rPr lang="en-US" altLang="zh-TW" sz="1200" kern="1200" dirty="0" err="1" smtClean="0">
                <a:solidFill>
                  <a:schemeClr val="tx1"/>
                </a:solidFill>
                <a:latin typeface="+mn-lt"/>
                <a:ea typeface="+mn-ea"/>
                <a:cs typeface="+mn-cs"/>
              </a:rPr>
              <a:t>Kain</a:t>
            </a:r>
            <a:r>
              <a:rPr lang="en-US" altLang="zh-TW" sz="1200" kern="1200" dirty="0" smtClean="0">
                <a:solidFill>
                  <a:schemeClr val="tx1"/>
                </a:solidFill>
                <a:latin typeface="+mn-lt"/>
                <a:ea typeface="+mn-ea"/>
                <a:cs typeface="+mn-cs"/>
              </a:rPr>
              <a:t> et al., 2008 and Weisman et al., 2008, and Clark et al. (2010) indicated that the convection-allowing NWP models with fine horizontal grid spacing provide value-added predictions for severe convective storms and their associated heavy rainfall.</a:t>
            </a:r>
            <a:endParaRPr lang="zh-TW"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 Regional scale ensemble prediction systems have been developed in research and operational modes to address the need for detailed and high-impact weather forecasting with higher spatial resolution (Du et al., 2009, Yamaguchi et al., 2009 and Clark et al., 2010).</a:t>
            </a:r>
            <a:endParaRPr lang="zh-TW"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 Yamaguchi et al. (2009) showed that the ensemble mean track forecasts for typhoons in the western North Pacific in 2007 had a 40-km error reduction in the 5-day forecasts compared to the deterministic model forecast.</a:t>
            </a:r>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6</a:t>
            </a:fld>
            <a:endParaRPr lang="zh-TW" altLang="en-US"/>
          </a:p>
        </p:txBody>
      </p:sp>
    </p:spTree>
    <p:extLst>
      <p:ext uri="{BB962C8B-B14F-4D97-AF65-F5344CB8AC3E}">
        <p14:creationId xmlns:p14="http://schemas.microsoft.com/office/powerpoint/2010/main" val="139121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dirty="0" smtClean="0">
                <a:solidFill>
                  <a:schemeClr val="tx1"/>
                </a:solidFill>
                <a:latin typeface="+mn-lt"/>
                <a:ea typeface="+mn-ea"/>
                <a:cs typeface="+mn-cs"/>
              </a:rPr>
              <a:t>Typhoon </a:t>
            </a:r>
            <a:r>
              <a:rPr lang="en-US" altLang="zh-TW" sz="1200" kern="1200" dirty="0" err="1" smtClean="0">
                <a:solidFill>
                  <a:schemeClr val="tx1"/>
                </a:solidFill>
                <a:latin typeface="+mn-lt"/>
                <a:ea typeface="+mn-ea"/>
                <a:cs typeface="+mn-cs"/>
              </a:rPr>
              <a:t>Nanmadol</a:t>
            </a:r>
            <a:r>
              <a:rPr lang="en-US" altLang="zh-TW" sz="1200" kern="1200" dirty="0" smtClean="0">
                <a:solidFill>
                  <a:schemeClr val="tx1"/>
                </a:solidFill>
                <a:latin typeface="+mn-lt"/>
                <a:ea typeface="+mn-ea"/>
                <a:cs typeface="+mn-cs"/>
              </a:rPr>
              <a:t> produced heavy rainfall that resulted in agricultural and industry damage and the loss of many lives. </a:t>
            </a:r>
            <a:r>
              <a:rPr lang="en-US" altLang="zh-TW" sz="1200" kern="1200" dirty="0" err="1" smtClean="0">
                <a:solidFill>
                  <a:schemeClr val="tx1"/>
                </a:solidFill>
                <a:latin typeface="+mn-lt"/>
                <a:ea typeface="+mn-ea"/>
                <a:cs typeface="+mn-cs"/>
              </a:rPr>
              <a:t>Nanmadol</a:t>
            </a:r>
            <a:r>
              <a:rPr lang="en-US" altLang="zh-TW" sz="1200" kern="1200" dirty="0" smtClean="0">
                <a:solidFill>
                  <a:schemeClr val="tx1"/>
                </a:solidFill>
                <a:latin typeface="+mn-lt"/>
                <a:ea typeface="+mn-ea"/>
                <a:cs typeface="+mn-cs"/>
              </a:rPr>
              <a:t> became a tropical storm at 1200 UTC 23 August 2011 as it moved westward to northwestward along the southern edge of the subtropical high.</a:t>
            </a:r>
            <a:endParaRPr lang="zh-TW"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 Following landfall in the northeastern Philippines at 0000 UTC 27 August, its intensity was reduced from category 3 to category 2 [based on the </a:t>
            </a:r>
            <a:r>
              <a:rPr lang="en-US" altLang="zh-TW" sz="1200" kern="1200" dirty="0" err="1" smtClean="0">
                <a:solidFill>
                  <a:schemeClr val="tx1"/>
                </a:solidFill>
                <a:latin typeface="+mn-lt"/>
                <a:ea typeface="+mn-ea"/>
                <a:cs typeface="+mn-cs"/>
              </a:rPr>
              <a:t>Saffir</a:t>
            </a:r>
            <a:r>
              <a:rPr lang="en-US" altLang="zh-TW" sz="1200" kern="1200" dirty="0" smtClean="0">
                <a:solidFill>
                  <a:schemeClr val="tx1"/>
                </a:solidFill>
                <a:latin typeface="+mn-lt"/>
                <a:ea typeface="+mn-ea"/>
                <a:cs typeface="+mn-cs"/>
              </a:rPr>
              <a:t>–Simpson hurricane scale (Simpson, 1974)]. </a:t>
            </a:r>
            <a:endParaRPr lang="zh-TW" altLang="zh-TW" sz="1200" kern="1200" dirty="0" smtClean="0">
              <a:solidFill>
                <a:schemeClr val="tx1"/>
              </a:solidFill>
              <a:latin typeface="+mn-lt"/>
              <a:ea typeface="+mn-ea"/>
              <a:cs typeface="+mn-cs"/>
            </a:endParaRPr>
          </a:p>
          <a:p>
            <a:r>
              <a:rPr lang="en-US" altLang="zh-TW" sz="1200" kern="1200" dirty="0" err="1" smtClean="0">
                <a:solidFill>
                  <a:schemeClr val="tx1"/>
                </a:solidFill>
                <a:latin typeface="+mn-lt"/>
                <a:ea typeface="+mn-ea"/>
                <a:cs typeface="+mn-cs"/>
              </a:rPr>
              <a:t>Nanmadol</a:t>
            </a:r>
            <a:r>
              <a:rPr lang="en-US" altLang="zh-TW" sz="1200" kern="1200" dirty="0" smtClean="0">
                <a:solidFill>
                  <a:schemeClr val="tx1"/>
                </a:solidFill>
                <a:latin typeface="+mn-lt"/>
                <a:ea typeface="+mn-ea"/>
                <a:cs typeface="+mn-cs"/>
              </a:rPr>
              <a:t> then moved north–northwestward due to the westward extension of the subtropical high before making landfall in southeastern Taiwan on 28 August (Fig. 1). After </a:t>
            </a:r>
            <a:r>
              <a:rPr lang="en-US" altLang="zh-TW" sz="1200" kern="1200" dirty="0" err="1" smtClean="0">
                <a:solidFill>
                  <a:schemeClr val="tx1"/>
                </a:solidFill>
                <a:latin typeface="+mn-lt"/>
                <a:ea typeface="+mn-ea"/>
                <a:cs typeface="+mn-cs"/>
              </a:rPr>
              <a:t>Nanmadol</a:t>
            </a:r>
            <a:r>
              <a:rPr lang="en-US" altLang="zh-TW" sz="1200" kern="1200" dirty="0" smtClean="0">
                <a:solidFill>
                  <a:schemeClr val="tx1"/>
                </a:solidFill>
                <a:latin typeface="+mn-lt"/>
                <a:ea typeface="+mn-ea"/>
                <a:cs typeface="+mn-cs"/>
              </a:rPr>
              <a:t> passed over Taiwan, it rapidly weakened before dissipating over the Taiwan Strait.</a:t>
            </a:r>
            <a:endParaRPr lang="zh-TW"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From 1200 UTC 27 August to 0000 UTC 30 August, the Central Weather Bureau (CWB) of Taiwan issued typhoon warnings for heavy rainfall and strong winds.</a:t>
            </a:r>
            <a:endParaRPr lang="zh-TW"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 In Taiwan, a total property loss of 100 million Taiwan dollars (3.3 million US dollars) resulted from Typhoon </a:t>
            </a:r>
            <a:r>
              <a:rPr lang="en-US" altLang="zh-TW" sz="1200" kern="1200" dirty="0" err="1" smtClean="0">
                <a:solidFill>
                  <a:schemeClr val="tx1"/>
                </a:solidFill>
                <a:latin typeface="+mn-lt"/>
                <a:ea typeface="+mn-ea"/>
                <a:cs typeface="+mn-cs"/>
              </a:rPr>
              <a:t>Nanmadol</a:t>
            </a:r>
            <a:r>
              <a:rPr lang="en-US" altLang="zh-TW" sz="1200" kern="1200" dirty="0" smtClean="0">
                <a:solidFill>
                  <a:schemeClr val="tx1"/>
                </a:solidFill>
                <a:latin typeface="+mn-lt"/>
                <a:ea typeface="+mn-ea"/>
                <a:cs typeface="+mn-cs"/>
              </a:rPr>
              <a:t>.</a:t>
            </a:r>
            <a:endParaRPr lang="zh-TW"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8</a:t>
            </a:fld>
            <a:endParaRPr lang="zh-TW" altLang="en-US"/>
          </a:p>
        </p:txBody>
      </p:sp>
    </p:spTree>
    <p:extLst>
      <p:ext uri="{BB962C8B-B14F-4D97-AF65-F5344CB8AC3E}">
        <p14:creationId xmlns:p14="http://schemas.microsoft.com/office/powerpoint/2010/main" val="306319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三層巢狀網格</a:t>
            </a:r>
            <a:endParaRPr lang="en-US" altLang="zh-TW" dirty="0" smtClean="0"/>
          </a:p>
          <a:p>
            <a:r>
              <a:rPr lang="zh-TW" altLang="en-US" dirty="0" smtClean="0"/>
              <a:t>垂直</a:t>
            </a:r>
            <a:r>
              <a:rPr lang="en-US" altLang="zh-TW" dirty="0" smtClean="0"/>
              <a:t>51</a:t>
            </a:r>
            <a:r>
              <a:rPr lang="zh-TW" altLang="en-US" dirty="0" smtClean="0"/>
              <a:t>層以高解析度解析邊界層</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10</a:t>
            </a:fld>
            <a:endParaRPr lang="zh-TW" altLang="en-US"/>
          </a:p>
        </p:txBody>
      </p:sp>
    </p:spTree>
    <p:extLst>
      <p:ext uri="{BB962C8B-B14F-4D97-AF65-F5344CB8AC3E}">
        <p14:creationId xmlns:p14="http://schemas.microsoft.com/office/powerpoint/2010/main" val="421433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r>
              <a:rPr lang="zh-TW" altLang="en-US" dirty="0" smtClean="0"/>
              <a:t>解釋</a:t>
            </a:r>
            <a:endParaRPr lang="en-US" altLang="zh-TW" dirty="0" smtClean="0"/>
          </a:p>
          <a:p>
            <a:r>
              <a:rPr lang="en-US" altLang="zh-TW" dirty="0" smtClean="0"/>
              <a:t>Cold</a:t>
            </a:r>
            <a:r>
              <a:rPr lang="en-US" altLang="zh-TW" baseline="0" dirty="0" smtClean="0"/>
              <a:t> start</a:t>
            </a:r>
            <a:r>
              <a:rPr lang="zh-TW" altLang="en-US" baseline="0" dirty="0" smtClean="0"/>
              <a:t> </a:t>
            </a:r>
            <a:r>
              <a:rPr lang="en-US" altLang="zh-TW" baseline="0" dirty="0" smtClean="0"/>
              <a:t>:</a:t>
            </a:r>
            <a:r>
              <a:rPr lang="zh-TW" altLang="en-US" baseline="0" dirty="0" smtClean="0"/>
              <a:t>以</a:t>
            </a:r>
            <a:r>
              <a:rPr lang="en-US" altLang="zh-TW" baseline="0" dirty="0" smtClean="0"/>
              <a:t>GFS</a:t>
            </a:r>
            <a:r>
              <a:rPr lang="zh-TW" altLang="en-US" baseline="0" dirty="0" smtClean="0"/>
              <a:t>的大尺度預報場做初始化 ，做在解析時間前做</a:t>
            </a:r>
            <a:r>
              <a:rPr lang="en-US" altLang="zh-TW" baseline="0" dirty="0" smtClean="0"/>
              <a:t>12</a:t>
            </a:r>
            <a:r>
              <a:rPr lang="zh-TW" altLang="en-US" baseline="0" dirty="0" smtClean="0"/>
              <a:t>小時</a:t>
            </a:r>
            <a:r>
              <a:rPr lang="en-US" altLang="zh-TW" baseline="0" dirty="0" smtClean="0"/>
              <a:t>cold stat</a:t>
            </a:r>
            <a:r>
              <a:rPr lang="zh-TW" altLang="en-US" baseline="0" dirty="0" smtClean="0"/>
              <a:t>以及六小時資料同化循環</a:t>
            </a:r>
            <a:endParaRPr lang="en-US" altLang="zh-TW" baseline="0" dirty="0" smtClean="0"/>
          </a:p>
          <a:p>
            <a:r>
              <a:rPr lang="en-US" altLang="zh-TW" dirty="0" smtClean="0"/>
              <a:t>CV3</a:t>
            </a:r>
            <a:r>
              <a:rPr lang="zh-TW" altLang="en-US" dirty="0" smtClean="0"/>
              <a:t> </a:t>
            </a:r>
            <a:r>
              <a:rPr lang="en-US" altLang="zh-TW" dirty="0" smtClean="0"/>
              <a:t>CV5</a:t>
            </a:r>
            <a:r>
              <a:rPr lang="zh-TW" altLang="en-US" dirty="0" smtClean="0"/>
              <a:t> </a:t>
            </a:r>
            <a:r>
              <a:rPr lang="en-US" altLang="zh-TW" dirty="0" smtClean="0"/>
              <a:t>:</a:t>
            </a:r>
            <a:r>
              <a:rPr lang="zh-TW" altLang="en-US" dirty="0" smtClean="0"/>
              <a:t> 使用</a:t>
            </a:r>
            <a:r>
              <a:rPr lang="en-US" altLang="zh-TW" dirty="0" smtClean="0"/>
              <a:t>3DVAR</a:t>
            </a:r>
            <a:r>
              <a:rPr lang="zh-TW" altLang="en-US" dirty="0" smtClean="0"/>
              <a:t>同化時，使用的</a:t>
            </a:r>
            <a:r>
              <a:rPr lang="en-US" altLang="zh-TW" dirty="0" smtClean="0"/>
              <a:t>error covariance matrices</a:t>
            </a:r>
          </a:p>
          <a:p>
            <a:r>
              <a:rPr lang="en-US" altLang="zh-TW" dirty="0" smtClean="0"/>
              <a:t>OL</a:t>
            </a:r>
            <a:r>
              <a:rPr lang="zh-TW" altLang="en-US" dirty="0" smtClean="0"/>
              <a:t>  </a:t>
            </a:r>
            <a:r>
              <a:rPr lang="en-US" altLang="zh-TW" dirty="0" smtClean="0"/>
              <a:t>:</a:t>
            </a:r>
            <a:r>
              <a:rPr lang="zh-TW" altLang="en-US" dirty="0" smtClean="0"/>
              <a:t> 使用</a:t>
            </a:r>
            <a:r>
              <a:rPr lang="en-US" altLang="zh-TW" dirty="0" smtClean="0"/>
              <a:t>3DVAR</a:t>
            </a:r>
            <a:r>
              <a:rPr lang="zh-TW" altLang="en-US" dirty="0" smtClean="0"/>
              <a:t>時的</a:t>
            </a:r>
            <a:r>
              <a:rPr lang="en-US" altLang="zh-TW" dirty="0" smtClean="0"/>
              <a:t>outer loop</a:t>
            </a:r>
            <a:r>
              <a:rPr lang="zh-TW" altLang="en-US" dirty="0" smtClean="0"/>
              <a:t>，藉由將算好的</a:t>
            </a:r>
            <a:r>
              <a:rPr lang="en-US" altLang="zh-TW" dirty="0" err="1" smtClean="0"/>
              <a:t>Xa</a:t>
            </a:r>
            <a:r>
              <a:rPr lang="zh-TW" altLang="en-US" dirty="0" smtClean="0"/>
              <a:t>帶回去計算以穩定非線性的</a:t>
            </a:r>
            <a:r>
              <a:rPr lang="en-US" altLang="zh-TW" dirty="0" smtClean="0"/>
              <a:t>H</a:t>
            </a:r>
          </a:p>
          <a:p>
            <a:r>
              <a:rPr lang="en-US" altLang="zh-TW" dirty="0" smtClean="0"/>
              <a:t>Bogus vortices :</a:t>
            </a:r>
            <a:r>
              <a:rPr lang="zh-TW" altLang="en-US" baseline="0" dirty="0" smtClean="0"/>
              <a:t> 給予假渦旋做初始場</a:t>
            </a:r>
            <a:endParaRPr lang="en-US" altLang="zh-TW" dirty="0" smtClean="0"/>
          </a:p>
          <a:p>
            <a:endParaRPr lang="en-US" altLang="zh-TW" dirty="0" smtClean="0"/>
          </a:p>
          <a:p>
            <a:r>
              <a:rPr lang="en-US" altLang="zh-TW" dirty="0" smtClean="0"/>
              <a:t>MM5</a:t>
            </a:r>
            <a:r>
              <a:rPr lang="zh-TW" altLang="en-US" dirty="0" smtClean="0"/>
              <a:t>的模擬使用</a:t>
            </a:r>
            <a:r>
              <a:rPr lang="en-US" altLang="zh-TW" dirty="0" smtClean="0"/>
              <a:t>4DVAR</a:t>
            </a:r>
            <a:r>
              <a:rPr lang="zh-TW" altLang="en-US" dirty="0" smtClean="0"/>
              <a:t>和</a:t>
            </a:r>
            <a:r>
              <a:rPr lang="en-US" altLang="zh-TW" dirty="0" err="1" smtClean="0"/>
              <a:t>noda</a:t>
            </a:r>
            <a:r>
              <a:rPr lang="zh-TW" altLang="en-US" dirty="0" smtClean="0"/>
              <a:t>的模擬</a:t>
            </a:r>
            <a:endParaRPr lang="en-US" altLang="zh-TW" dirty="0" smtClean="0"/>
          </a:p>
          <a:p>
            <a:r>
              <a:rPr lang="en-US" altLang="zh-TW" dirty="0" smtClean="0"/>
              <a:t>LBCs</a:t>
            </a:r>
            <a:r>
              <a:rPr lang="zh-TW" altLang="en-US" dirty="0" smtClean="0"/>
              <a:t> </a:t>
            </a:r>
            <a:r>
              <a:rPr lang="en-US" altLang="zh-TW" dirty="0" smtClean="0"/>
              <a:t>:</a:t>
            </a:r>
            <a:r>
              <a:rPr lang="zh-TW" altLang="en-US" dirty="0" smtClean="0"/>
              <a:t> </a:t>
            </a:r>
            <a:r>
              <a:rPr lang="en-US" altLang="zh-TW" dirty="0" smtClean="0"/>
              <a:t>provided</a:t>
            </a:r>
            <a:r>
              <a:rPr lang="en-US" altLang="zh-TW" baseline="0" dirty="0" smtClean="0"/>
              <a:t> every 6 hours from NCEP GFS and CWB </a:t>
            </a:r>
            <a:r>
              <a:rPr lang="en-US" altLang="zh-TW" baseline="0" dirty="0" err="1" smtClean="0"/>
              <a:t>gfs</a:t>
            </a:r>
            <a:endParaRPr lang="en-US" altLang="zh-TW" dirty="0" smtClean="0"/>
          </a:p>
          <a:p>
            <a:endParaRPr lang="en-US" altLang="zh-TW" dirty="0" smtClean="0"/>
          </a:p>
          <a:p>
            <a:endParaRPr lang="en-US" altLang="zh-TW" dirty="0" smtClean="0"/>
          </a:p>
          <a:p>
            <a:r>
              <a:rPr lang="zh-TW" altLang="en-US" dirty="0" smtClean="0"/>
              <a:t>積雲參數化主要使用前兩個</a:t>
            </a:r>
            <a:r>
              <a:rPr lang="en-US" altLang="zh-TW" dirty="0" smtClean="0"/>
              <a:t>domain</a:t>
            </a:r>
          </a:p>
          <a:p>
            <a:r>
              <a:rPr lang="en-US" altLang="zh-TW" dirty="0" err="1" smtClean="0"/>
              <a:t>Grell-Devenyi</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對於深對流和環境的閉合，為對每個</a:t>
            </a:r>
            <a:r>
              <a:rPr lang="en-US" altLang="zh-TW" dirty="0" err="1" smtClean="0"/>
              <a:t>grib</a:t>
            </a:r>
            <a:r>
              <a:rPr lang="zh-TW" altLang="en-US" dirty="0" smtClean="0"/>
              <a:t>都用不同的閉合</a:t>
            </a:r>
            <a:endParaRPr lang="en-US" altLang="zh-TW" dirty="0" smtClean="0"/>
          </a:p>
          <a:p>
            <a:endParaRPr lang="en-US" altLang="zh-TW" dirty="0" smtClean="0"/>
          </a:p>
          <a:p>
            <a:r>
              <a:rPr lang="en-US" altLang="zh-TW" dirty="0" smtClean="0"/>
              <a:t> </a:t>
            </a:r>
            <a:r>
              <a:rPr lang="en-US" altLang="zh-TW" dirty="0" err="1" smtClean="0"/>
              <a:t>Grell</a:t>
            </a:r>
            <a:r>
              <a:rPr lang="en-US" altLang="zh-TW" dirty="0" smtClean="0"/>
              <a:t> 3D ensemble </a:t>
            </a:r>
          </a:p>
          <a:p>
            <a:r>
              <a:rPr lang="zh-TW" altLang="en-US" dirty="0" smtClean="0"/>
              <a:t>同</a:t>
            </a:r>
            <a:r>
              <a:rPr lang="en-US" altLang="zh-TW" dirty="0" err="1" smtClean="0"/>
              <a:t>Grell</a:t>
            </a:r>
            <a:r>
              <a:rPr lang="zh-TW" altLang="en-US" baseline="0" dirty="0" smtClean="0"/>
              <a:t> 只是對</a:t>
            </a:r>
            <a:r>
              <a:rPr lang="en-US" altLang="zh-TW" baseline="0" dirty="0" smtClean="0"/>
              <a:t>3</a:t>
            </a:r>
            <a:r>
              <a:rPr lang="zh-TW" altLang="en-US" baseline="0" dirty="0" smtClean="0"/>
              <a:t>維每個</a:t>
            </a:r>
            <a:r>
              <a:rPr lang="en-US" altLang="zh-TW" baseline="0" dirty="0" err="1" smtClean="0"/>
              <a:t>grib</a:t>
            </a:r>
            <a:r>
              <a:rPr lang="zh-TW" altLang="en-US" baseline="0" dirty="0" smtClean="0"/>
              <a:t>都給予不同的閉合</a:t>
            </a:r>
            <a:endParaRPr lang="en-US" altLang="zh-TW" dirty="0" smtClean="0"/>
          </a:p>
          <a:p>
            <a:endParaRPr lang="en-US" altLang="zh-TW" dirty="0" smtClean="0"/>
          </a:p>
          <a:p>
            <a:r>
              <a:rPr lang="en-US" altLang="zh-TW" dirty="0" smtClean="0"/>
              <a:t> Betts-Miller-</a:t>
            </a:r>
            <a:r>
              <a:rPr lang="en-US" altLang="zh-TW" dirty="0" err="1" smtClean="0"/>
              <a:t>Janjic</a:t>
            </a:r>
            <a:r>
              <a:rPr lang="en-US" altLang="zh-TW" dirty="0" smtClean="0"/>
              <a:t> </a:t>
            </a:r>
          </a:p>
          <a:p>
            <a:r>
              <a:rPr lang="zh-TW" altLang="en-US" dirty="0" smtClean="0"/>
              <a:t>藉由柱狀的溼調整來調整成完全混和的</a:t>
            </a:r>
            <a:r>
              <a:rPr lang="en-US" altLang="zh-TW" dirty="0" smtClean="0"/>
              <a:t>profile</a:t>
            </a:r>
          </a:p>
          <a:p>
            <a:endParaRPr lang="en-US" altLang="zh-TW" dirty="0" smtClean="0"/>
          </a:p>
          <a:p>
            <a:r>
              <a:rPr lang="en-US" altLang="zh-TW" dirty="0" err="1" smtClean="0"/>
              <a:t>Kain</a:t>
            </a:r>
            <a:r>
              <a:rPr lang="en-US" altLang="zh-TW" dirty="0" smtClean="0"/>
              <a:t>-Fritsch</a:t>
            </a:r>
          </a:p>
          <a:p>
            <a:r>
              <a:rPr lang="zh-TW" altLang="en-US" dirty="0" smtClean="0"/>
              <a:t>對於次網格的深淺對流系統 </a:t>
            </a:r>
            <a:r>
              <a:rPr lang="zh-TW" altLang="en-US" baseline="0" dirty="0" smtClean="0"/>
              <a:t> 使用質量通量的向下傳遞和</a:t>
            </a:r>
            <a:r>
              <a:rPr lang="en-US" altLang="zh-TW" baseline="0" dirty="0" smtClean="0"/>
              <a:t>CAPE</a:t>
            </a:r>
            <a:r>
              <a:rPr lang="zh-TW" altLang="en-US" baseline="0" dirty="0" smtClean="0"/>
              <a:t> 來移除時間尺度的影響</a:t>
            </a:r>
            <a:endParaRPr lang="en-US" altLang="zh-TW" baseline="0" dirty="0" smtClean="0"/>
          </a:p>
          <a:p>
            <a:endParaRPr lang="en-US" altLang="zh-TW" dirty="0" smtClean="0"/>
          </a:p>
          <a:p>
            <a:r>
              <a:rPr lang="en-US" altLang="zh-TW" dirty="0" smtClean="0"/>
              <a:t> </a:t>
            </a:r>
            <a:r>
              <a:rPr lang="en-US" altLang="zh-TW" dirty="0" err="1" smtClean="0"/>
              <a:t>Grell</a:t>
            </a:r>
            <a:r>
              <a:rPr lang="en-US" altLang="zh-TW" dirty="0" smtClean="0"/>
              <a:t> scheme</a:t>
            </a:r>
          </a:p>
          <a:p>
            <a:r>
              <a:rPr lang="zh-TW" altLang="en-US" dirty="0" smtClean="0"/>
              <a:t>為</a:t>
            </a:r>
            <a:r>
              <a:rPr lang="en-US" altLang="zh-TW" dirty="0" smtClean="0"/>
              <a:t>MM5</a:t>
            </a:r>
            <a:r>
              <a:rPr lang="zh-TW" altLang="en-US" dirty="0" smtClean="0"/>
              <a:t>中較舊版本的</a:t>
            </a:r>
            <a:r>
              <a:rPr lang="en-US" altLang="zh-TW" dirty="0" err="1" smtClean="0"/>
              <a:t>Grell</a:t>
            </a:r>
            <a:r>
              <a:rPr lang="zh-TW" altLang="en-US" dirty="0" smtClean="0"/>
              <a:t> </a:t>
            </a:r>
            <a:r>
              <a:rPr lang="en-US" altLang="zh-TW" dirty="0" smtClean="0"/>
              <a:t>scheme</a:t>
            </a:r>
          </a:p>
          <a:p>
            <a:endParaRPr lang="en-US" altLang="zh-TW" dirty="0" smtClean="0"/>
          </a:p>
          <a:p>
            <a:r>
              <a:rPr lang="zh-TW" altLang="en-US" dirty="0" smtClean="0"/>
              <a:t>主要是要看基雲參數話對颱風路徑的影響</a:t>
            </a:r>
            <a:endParaRPr lang="en-US" altLang="zh-TW" dirty="0" smtClean="0"/>
          </a:p>
          <a:p>
            <a:endParaRPr lang="en-US" altLang="zh-TW" dirty="0" smtClean="0"/>
          </a:p>
          <a:p>
            <a:r>
              <a:rPr lang="zh-TW" altLang="en-US" dirty="0" smtClean="0"/>
              <a:t>微物理參數化為了清楚解系對流，在</a:t>
            </a:r>
            <a:r>
              <a:rPr lang="en-US" altLang="zh-TW" dirty="0" smtClean="0"/>
              <a:t>5km</a:t>
            </a:r>
            <a:r>
              <a:rPr lang="zh-TW" altLang="en-US" dirty="0" smtClean="0"/>
              <a:t>也使用</a:t>
            </a:r>
            <a:endParaRPr lang="en-US" altLang="zh-TW" dirty="0" smtClean="0"/>
          </a:p>
          <a:p>
            <a:r>
              <a:rPr lang="zh-TW" altLang="en-US" dirty="0" smtClean="0"/>
              <a:t>使用</a:t>
            </a:r>
            <a:r>
              <a:rPr lang="en-US" altLang="zh-TW" dirty="0" smtClean="0"/>
              <a:t>Goddard</a:t>
            </a:r>
            <a:r>
              <a:rPr lang="en-US" altLang="zh-TW" baseline="0" dirty="0" smtClean="0"/>
              <a:t> </a:t>
            </a:r>
            <a:r>
              <a:rPr lang="zh-TW" altLang="en-US" baseline="0" dirty="0" smtClean="0"/>
              <a:t>和 </a:t>
            </a:r>
            <a:r>
              <a:rPr lang="en-US" altLang="zh-TW" baseline="0" dirty="0" smtClean="0"/>
              <a:t>WSM5</a:t>
            </a:r>
          </a:p>
          <a:p>
            <a:r>
              <a:rPr lang="en-US" altLang="zh-TW" baseline="0" dirty="0" smtClean="0"/>
              <a:t>Goddard </a:t>
            </a:r>
            <a:r>
              <a:rPr lang="zh-TW" altLang="en-US" baseline="0" dirty="0" smtClean="0"/>
              <a:t>主要是對冰 雪 </a:t>
            </a:r>
            <a:r>
              <a:rPr lang="en-US" altLang="zh-TW" baseline="0" dirty="0" err="1" smtClean="0"/>
              <a:t>grapel</a:t>
            </a:r>
            <a:r>
              <a:rPr lang="zh-TW" altLang="en-US" baseline="0" dirty="0" smtClean="0"/>
              <a:t>有高解析度模擬</a:t>
            </a:r>
            <a:endParaRPr lang="en-US" altLang="zh-TW" baseline="0" dirty="0" smtClean="0"/>
          </a:p>
          <a:p>
            <a:r>
              <a:rPr lang="en-US" altLang="zh-TW" baseline="0" dirty="0" smtClean="0"/>
              <a:t>WESM5</a:t>
            </a:r>
            <a:r>
              <a:rPr lang="zh-TW" altLang="en-US" baseline="0" dirty="0" smtClean="0"/>
              <a:t>則是對混相位過程和過冷水有較多著墨</a:t>
            </a:r>
            <a:endParaRPr lang="en-US" altLang="zh-TW" baseline="0" dirty="0" smtClean="0"/>
          </a:p>
          <a:p>
            <a:endParaRPr lang="en-US" altLang="zh-TW" baseline="0" dirty="0" smtClean="0"/>
          </a:p>
          <a:p>
            <a:r>
              <a:rPr lang="en-US" altLang="zh-TW" baseline="0" dirty="0" smtClean="0"/>
              <a:t>PBL</a:t>
            </a:r>
            <a:r>
              <a:rPr lang="zh-TW" altLang="en-US" baseline="0" dirty="0" smtClean="0"/>
              <a:t>使用</a:t>
            </a:r>
            <a:r>
              <a:rPr lang="en-US" altLang="zh-TW" baseline="0" dirty="0" smtClean="0"/>
              <a:t>YSU</a:t>
            </a:r>
            <a:r>
              <a:rPr lang="zh-TW" altLang="en-US" baseline="0" dirty="0" smtClean="0"/>
              <a:t>和</a:t>
            </a:r>
            <a:r>
              <a:rPr lang="en-US" altLang="zh-TW" baseline="0" dirty="0" smtClean="0"/>
              <a:t>MRF</a:t>
            </a:r>
          </a:p>
          <a:p>
            <a:endParaRPr lang="en-US" altLang="zh-TW" dirty="0" smtClean="0"/>
          </a:p>
          <a:p>
            <a:endParaRPr lang="en-US" altLang="zh-TW" dirty="0" smtClean="0"/>
          </a:p>
          <a:p>
            <a:r>
              <a:rPr lang="zh-TW" altLang="en-US" dirty="0" smtClean="0"/>
              <a:t>系集結果每六小時輸出一次</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11</a:t>
            </a:fld>
            <a:endParaRPr lang="zh-TW" altLang="en-US"/>
          </a:p>
        </p:txBody>
      </p:sp>
    </p:spTree>
    <p:extLst>
      <p:ext uri="{BB962C8B-B14F-4D97-AF65-F5344CB8AC3E}">
        <p14:creationId xmlns:p14="http://schemas.microsoft.com/office/powerpoint/2010/main" val="402679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F4</a:t>
            </a:r>
          </a:p>
          <a:p>
            <a:r>
              <a:rPr lang="en-US" altLang="zh-TW" sz="1200" kern="1200" baseline="0" dirty="0" smtClean="0">
                <a:solidFill>
                  <a:schemeClr val="tx1"/>
                </a:solidFill>
                <a:latin typeface="+mn-lt"/>
                <a:ea typeface="+mn-ea"/>
                <a:cs typeface="+mn-cs"/>
              </a:rPr>
              <a:t>The ensemble mean track errors for the 21 typhoons were 93,</a:t>
            </a:r>
          </a:p>
          <a:p>
            <a:r>
              <a:rPr lang="en-US" altLang="zh-TW" sz="1200" kern="1200" baseline="0" dirty="0" smtClean="0">
                <a:solidFill>
                  <a:schemeClr val="tx1"/>
                </a:solidFill>
                <a:latin typeface="+mn-lt"/>
                <a:ea typeface="+mn-ea"/>
                <a:cs typeface="+mn-cs"/>
              </a:rPr>
              <a:t>180, 295 km at 24, 48, and 72 h forecasts, respectively.</a:t>
            </a:r>
            <a:endParaRPr lang="en-US" altLang="zh-TW" dirty="0" smtClean="0"/>
          </a:p>
          <a:p>
            <a:r>
              <a:rPr lang="en-US" altLang="zh-TW" sz="1200" kern="1200" baseline="0" dirty="0" smtClean="0">
                <a:solidFill>
                  <a:schemeClr val="tx1"/>
                </a:solidFill>
                <a:latin typeface="+mn-lt"/>
                <a:ea typeface="+mn-ea"/>
                <a:cs typeface="+mn-cs"/>
              </a:rPr>
              <a:t>These track</a:t>
            </a:r>
          </a:p>
          <a:p>
            <a:r>
              <a:rPr lang="en-US" altLang="zh-TW" sz="1200" kern="1200" baseline="0" dirty="0" smtClean="0">
                <a:solidFill>
                  <a:schemeClr val="tx1"/>
                </a:solidFill>
                <a:latin typeface="+mn-lt"/>
                <a:ea typeface="+mn-ea"/>
                <a:cs typeface="+mn-cs"/>
              </a:rPr>
              <a:t>error values were superior to the Navy Operational Global</a:t>
            </a:r>
          </a:p>
          <a:p>
            <a:r>
              <a:rPr lang="en-US" altLang="zh-TW" sz="1200" kern="1200" baseline="0" dirty="0" smtClean="0">
                <a:solidFill>
                  <a:schemeClr val="tx1"/>
                </a:solidFill>
                <a:latin typeface="+mn-lt"/>
                <a:ea typeface="+mn-ea"/>
                <a:cs typeface="+mn-cs"/>
              </a:rPr>
              <a:t>Atmospheric Prediction System (NOGAPS) values of 140, 216, and316 km.</a:t>
            </a:r>
            <a:endParaRPr lang="en-US" altLang="zh-TW" dirty="0" smtClean="0"/>
          </a:p>
          <a:p>
            <a:endParaRPr lang="en-US" altLang="zh-TW" dirty="0" smtClean="0"/>
          </a:p>
          <a:p>
            <a:r>
              <a:rPr lang="en-US" altLang="zh-TW" sz="1200" kern="1200" baseline="0" dirty="0" smtClean="0">
                <a:solidFill>
                  <a:schemeClr val="tx1"/>
                </a:solidFill>
                <a:latin typeface="+mn-lt"/>
                <a:ea typeface="+mn-ea"/>
                <a:cs typeface="+mn-cs"/>
              </a:rPr>
              <a:t>In the next section, these ensemble rainfall</a:t>
            </a:r>
          </a:p>
          <a:p>
            <a:r>
              <a:rPr lang="en-US" altLang="zh-TW" sz="1200" kern="1200" baseline="0" dirty="0" smtClean="0">
                <a:solidFill>
                  <a:schemeClr val="tx1"/>
                </a:solidFill>
                <a:latin typeface="+mn-lt"/>
                <a:ea typeface="+mn-ea"/>
                <a:cs typeface="+mn-cs"/>
              </a:rPr>
              <a:t>forecasts for Typhoon </a:t>
            </a:r>
            <a:r>
              <a:rPr lang="en-US" altLang="zh-TW" sz="1200" kern="1200" baseline="0" dirty="0" err="1" smtClean="0">
                <a:solidFill>
                  <a:schemeClr val="tx1"/>
                </a:solidFill>
                <a:latin typeface="+mn-lt"/>
                <a:ea typeface="+mn-ea"/>
                <a:cs typeface="+mn-cs"/>
              </a:rPr>
              <a:t>Nanmadol</a:t>
            </a:r>
            <a:r>
              <a:rPr lang="en-US" altLang="zh-TW" sz="1200" kern="1200" baseline="0" dirty="0" smtClean="0">
                <a:solidFill>
                  <a:schemeClr val="tx1"/>
                </a:solidFill>
                <a:latin typeface="+mn-lt"/>
                <a:ea typeface="+mn-ea"/>
                <a:cs typeface="+mn-cs"/>
              </a:rPr>
              <a:t> and the flood simulations</a:t>
            </a:r>
          </a:p>
          <a:p>
            <a:r>
              <a:rPr lang="en-US" altLang="zh-TW" sz="1200" kern="1200" baseline="0" dirty="0" smtClean="0">
                <a:solidFill>
                  <a:schemeClr val="tx1"/>
                </a:solidFill>
                <a:latin typeface="+mn-lt"/>
                <a:ea typeface="+mn-ea"/>
                <a:cs typeface="+mn-cs"/>
              </a:rPr>
              <a:t>from the WASH123D hydrological model are evaluated.</a:t>
            </a:r>
            <a:endParaRPr lang="zh-TW" altLang="en-US" dirty="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14</a:t>
            </a:fld>
            <a:endParaRPr lang="zh-TW" altLang="en-US"/>
          </a:p>
        </p:txBody>
      </p:sp>
    </p:spTree>
    <p:extLst>
      <p:ext uri="{BB962C8B-B14F-4D97-AF65-F5344CB8AC3E}">
        <p14:creationId xmlns:p14="http://schemas.microsoft.com/office/powerpoint/2010/main" val="355492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b="0" i="0" u="none" strike="noStrike" kern="1200" baseline="0" dirty="0" smtClean="0">
                <a:solidFill>
                  <a:schemeClr val="tx1"/>
                </a:solidFill>
                <a:latin typeface="+mn-lt"/>
                <a:ea typeface="+mn-ea"/>
                <a:cs typeface="+mn-cs"/>
              </a:rPr>
              <a:t>Fig. 5.</a:t>
            </a:r>
          </a:p>
          <a:p>
            <a:r>
              <a:rPr lang="en-US" altLang="zh-TW" sz="1200" b="0" i="0" u="none" strike="noStrike" kern="1200" baseline="0" dirty="0" smtClean="0">
                <a:solidFill>
                  <a:schemeClr val="tx1"/>
                </a:solidFill>
                <a:latin typeface="+mn-lt"/>
                <a:ea typeface="+mn-ea"/>
                <a:cs typeface="+mn-cs"/>
              </a:rPr>
              <a:t> Box-and-whisker plot of (a) threat score (TS), (b) bias score (BS), (c) equitable threat score (ETS), and (d) false alarm rate (FAR) for 24-h accumulated rainfall forecast of the 18 individual members at the 130-mm threshold for Typhoon </a:t>
            </a:r>
            <a:r>
              <a:rPr lang="en-US" altLang="zh-TW" sz="1200" b="0" i="0" u="none" strike="noStrike" kern="1200" baseline="0" dirty="0" err="1" smtClean="0">
                <a:solidFill>
                  <a:schemeClr val="tx1"/>
                </a:solidFill>
                <a:latin typeface="+mn-lt"/>
                <a:ea typeface="+mn-ea"/>
                <a:cs typeface="+mn-cs"/>
              </a:rPr>
              <a:t>Nanmadol</a:t>
            </a:r>
            <a:r>
              <a:rPr lang="en-US" altLang="zh-TW" sz="1200" b="0" i="0" u="none" strike="noStrike" kern="1200" baseline="0" dirty="0" smtClean="0">
                <a:solidFill>
                  <a:schemeClr val="tx1"/>
                </a:solidFill>
                <a:latin typeface="+mn-lt"/>
                <a:ea typeface="+mn-ea"/>
                <a:cs typeface="+mn-cs"/>
              </a:rPr>
              <a:t> from 1200 UTC 27 to 0000 UTC 30 August during which the CWB issued typhoon warnings.</a:t>
            </a:r>
          </a:p>
          <a:p>
            <a:r>
              <a:rPr lang="en-US" altLang="zh-TW" sz="1200" b="0" i="0" u="none" strike="noStrike" kern="1200" baseline="0" dirty="0" smtClean="0">
                <a:solidFill>
                  <a:schemeClr val="tx1"/>
                </a:solidFill>
                <a:latin typeface="+mn-lt"/>
                <a:ea typeface="+mn-ea"/>
                <a:cs typeface="+mn-cs"/>
              </a:rPr>
              <a:t>Values of the ensemble mean of rainfall forecast are indicated with dots.</a:t>
            </a:r>
          </a:p>
          <a:p>
            <a:r>
              <a:rPr lang="en-US" altLang="zh-TW" sz="1200" b="0" i="0" u="none" strike="noStrike" kern="1200" baseline="0" dirty="0" smtClean="0">
                <a:solidFill>
                  <a:schemeClr val="tx1"/>
                </a:solidFill>
                <a:latin typeface="+mn-lt"/>
                <a:ea typeface="+mn-ea"/>
                <a:cs typeface="+mn-cs"/>
              </a:rPr>
              <a:t> The box-and-whisker plot is interpreted as follows: the middle line shows the median value; the top and bottom of the box show the upper and lower quartiles (i.e., 75th and 25th percentile values); and the whiskers show the minimum and maximum values.</a:t>
            </a:r>
          </a:p>
          <a:p>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可以看到系集平均比單一</a:t>
            </a:r>
            <a:r>
              <a:rPr lang="en-US" altLang="zh-TW" sz="1200" b="0" i="0" u="none" strike="noStrike" kern="1200" baseline="0" dirty="0" smtClean="0">
                <a:solidFill>
                  <a:schemeClr val="tx1"/>
                </a:solidFill>
                <a:latin typeface="+mn-lt"/>
                <a:ea typeface="+mn-ea"/>
                <a:cs typeface="+mn-cs"/>
              </a:rPr>
              <a:t>member</a:t>
            </a:r>
            <a:r>
              <a:rPr lang="zh-TW" altLang="en-US" sz="1200" b="0" i="0" u="none" strike="noStrike" kern="1200" baseline="0" dirty="0" smtClean="0">
                <a:solidFill>
                  <a:schemeClr val="tx1"/>
                </a:solidFill>
                <a:latin typeface="+mn-lt"/>
                <a:ea typeface="+mn-ea"/>
                <a:cs typeface="+mn-cs"/>
              </a:rPr>
              <a:t>的預報分數來的高</a:t>
            </a:r>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BS</a:t>
            </a:r>
            <a:r>
              <a:rPr lang="zh-TW" altLang="en-US" sz="1200" b="0" i="0" u="none" strike="noStrike" kern="1200" baseline="0" dirty="0" smtClean="0">
                <a:solidFill>
                  <a:schemeClr val="tx1"/>
                </a:solidFill>
                <a:latin typeface="+mn-lt"/>
                <a:ea typeface="+mn-ea"/>
                <a:cs typeface="+mn-cs"/>
              </a:rPr>
              <a:t>分數隨著颱風登陸台灣</a:t>
            </a:r>
            <a:r>
              <a:rPr lang="en-US" altLang="zh-TW" sz="1200" b="0" i="0" u="none" strike="noStrike" kern="1200" baseline="0" dirty="0" smtClean="0">
                <a:solidFill>
                  <a:schemeClr val="tx1"/>
                </a:solidFill>
                <a:latin typeface="+mn-lt"/>
                <a:ea typeface="+mn-ea"/>
                <a:cs typeface="+mn-cs"/>
              </a:rPr>
              <a:t>(1800UTC</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AUG28)</a:t>
            </a:r>
            <a:r>
              <a:rPr lang="zh-TW" altLang="en-US" sz="1200" b="0" i="0" u="none" strike="noStrike" kern="1200" baseline="0" dirty="0" smtClean="0">
                <a:solidFill>
                  <a:schemeClr val="tx1"/>
                </a:solidFill>
                <a:latin typeface="+mn-lt"/>
                <a:ea typeface="+mn-ea"/>
                <a:cs typeface="+mn-cs"/>
              </a:rPr>
              <a:t> 而上升並在離開後下降</a:t>
            </a:r>
            <a:r>
              <a:rPr lang="en-US" altLang="zh-TW" sz="1200" b="0" i="0" u="none" strike="noStrike" kern="1200" baseline="0" dirty="0" smtClean="0">
                <a:solidFill>
                  <a:schemeClr val="tx1"/>
                </a:solidFill>
                <a:latin typeface="+mn-lt"/>
                <a:ea typeface="+mn-ea"/>
                <a:cs typeface="+mn-cs"/>
              </a:rPr>
              <a:t>(0000UTC</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AUG29)</a:t>
            </a:r>
            <a:r>
              <a:rPr lang="zh-TW" altLang="en-US" sz="1200" b="0" i="0" u="none" strike="noStrike" kern="1200" baseline="0" dirty="0" smtClean="0">
                <a:solidFill>
                  <a:schemeClr val="tx1"/>
                </a:solidFill>
                <a:latin typeface="+mn-lt"/>
                <a:ea typeface="+mn-ea"/>
                <a:cs typeface="+mn-cs"/>
              </a:rPr>
              <a:t> </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系及預報的降水大部分是高估的，主要是因為颱風接近時迎風面地形和颱風環流的交互作用的不確定性</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颱風的離開帶動了</a:t>
            </a:r>
            <a:r>
              <a:rPr lang="en-US" altLang="zh-TW" sz="1200" b="0" i="0" u="none" strike="noStrike" kern="1200" baseline="0" dirty="0" smtClean="0">
                <a:solidFill>
                  <a:schemeClr val="tx1"/>
                </a:solidFill>
                <a:latin typeface="+mn-lt"/>
                <a:ea typeface="+mn-ea"/>
                <a:cs typeface="+mn-cs"/>
              </a:rPr>
              <a:t>FAR</a:t>
            </a:r>
            <a:r>
              <a:rPr lang="zh-TW" altLang="en-US" sz="1200" b="0" i="0" u="none" strike="noStrike" kern="1200" baseline="0" dirty="0" smtClean="0">
                <a:solidFill>
                  <a:schemeClr val="tx1"/>
                </a:solidFill>
                <a:latin typeface="+mn-lt"/>
                <a:ea typeface="+mn-ea"/>
                <a:cs typeface="+mn-cs"/>
              </a:rPr>
              <a:t>的下降 以及</a:t>
            </a:r>
            <a:r>
              <a:rPr lang="en-US" altLang="zh-TW" sz="1200" b="0" i="0" u="none" strike="noStrike" kern="1200" baseline="0" dirty="0" smtClean="0">
                <a:solidFill>
                  <a:schemeClr val="tx1"/>
                </a:solidFill>
                <a:latin typeface="+mn-lt"/>
                <a:ea typeface="+mn-ea"/>
                <a:cs typeface="+mn-cs"/>
              </a:rPr>
              <a:t>ETS</a:t>
            </a:r>
            <a:r>
              <a:rPr lang="zh-TW" altLang="en-US" sz="1200" b="0" i="0" u="none" strike="noStrike" kern="1200" baseline="0" dirty="0" smtClean="0">
                <a:solidFill>
                  <a:schemeClr val="tx1"/>
                </a:solidFill>
                <a:latin typeface="+mn-lt"/>
                <a:ea typeface="+mn-ea"/>
                <a:cs typeface="+mn-cs"/>
              </a:rPr>
              <a:t>的上升但隨後</a:t>
            </a:r>
            <a:r>
              <a:rPr lang="en-US" altLang="zh-TW" sz="1200" b="0" i="0" u="none" strike="noStrike" kern="1200" baseline="0" dirty="0" smtClean="0">
                <a:solidFill>
                  <a:schemeClr val="tx1"/>
                </a:solidFill>
                <a:latin typeface="+mn-lt"/>
                <a:ea typeface="+mn-ea"/>
                <a:cs typeface="+mn-cs"/>
              </a:rPr>
              <a:t>FAR</a:t>
            </a:r>
            <a:r>
              <a:rPr lang="zh-TW" altLang="en-US" sz="1200" b="0" i="0" u="none" strike="noStrike" kern="1200" baseline="0" dirty="0" smtClean="0">
                <a:solidFill>
                  <a:schemeClr val="tx1"/>
                </a:solidFill>
                <a:latin typeface="+mn-lt"/>
                <a:ea typeface="+mn-ea"/>
                <a:cs typeface="+mn-cs"/>
              </a:rPr>
              <a:t>就更多</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因為台灣離開陸地後開始減弱且結構被破壞，使得模擬的不確定性增加，以及海上觀測少</a:t>
            </a:r>
            <a:endParaRPr lang="en-US" altLang="zh-TW" sz="1200" b="0" i="0" u="none" strike="noStrike" kern="1200" baseline="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15</a:t>
            </a:fld>
            <a:endParaRPr lang="zh-TW" altLang="en-US"/>
          </a:p>
        </p:txBody>
      </p:sp>
    </p:spTree>
    <p:extLst>
      <p:ext uri="{BB962C8B-B14F-4D97-AF65-F5344CB8AC3E}">
        <p14:creationId xmlns:p14="http://schemas.microsoft.com/office/powerpoint/2010/main" val="36534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F8a</a:t>
            </a:r>
          </a:p>
          <a:p>
            <a:r>
              <a:rPr lang="en-US" altLang="zh-TW" sz="1200" b="0" i="0" u="none" strike="noStrike" kern="1200" baseline="0" dirty="0" smtClean="0">
                <a:solidFill>
                  <a:schemeClr val="tx1"/>
                </a:solidFill>
                <a:latin typeface="+mn-lt"/>
                <a:ea typeface="+mn-ea"/>
                <a:cs typeface="+mn-cs"/>
              </a:rPr>
              <a:t>The 18 individual ensemble members for the 0–24 h accumulated</a:t>
            </a:r>
          </a:p>
          <a:p>
            <a:r>
              <a:rPr lang="en-US" altLang="zh-TW" sz="1200" b="0" i="0" u="none" strike="noStrike" kern="1200" baseline="0" dirty="0" smtClean="0">
                <a:solidFill>
                  <a:schemeClr val="tx1"/>
                </a:solidFill>
                <a:latin typeface="+mn-lt"/>
                <a:ea typeface="+mn-ea"/>
                <a:cs typeface="+mn-cs"/>
              </a:rPr>
              <a:t>rainfall forecasts are provided in Fig. 8a.</a:t>
            </a:r>
          </a:p>
          <a:p>
            <a:r>
              <a:rPr lang="en-US" altLang="zh-TW" sz="1200" b="0" i="0" u="none" strike="noStrike" kern="1200" baseline="0" dirty="0" smtClean="0">
                <a:solidFill>
                  <a:schemeClr val="tx1"/>
                </a:solidFill>
                <a:latin typeface="+mn-lt"/>
                <a:ea typeface="+mn-ea"/>
                <a:cs typeface="+mn-cs"/>
              </a:rPr>
              <a:t>In these ensemble</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forecasts, the maximum 24-h rainfall occurs over eastern Taiwan, except for the M02 and M05 members.</a:t>
            </a:r>
          </a:p>
          <a:p>
            <a:endParaRPr lang="en-US" altLang="zh-TW" sz="1200" b="0" i="0" u="none" strike="noStrike" kern="1200" baseline="0" dirty="0" smtClean="0">
              <a:solidFill>
                <a:schemeClr val="tx1"/>
              </a:solidFill>
              <a:latin typeface="+mn-lt"/>
              <a:ea typeface="+mn-ea"/>
              <a:cs typeface="+mn-cs"/>
            </a:endParaRPr>
          </a:p>
          <a:p>
            <a:pPr marL="228600" indent="-228600">
              <a:buAutoNum type="arabicPeriod"/>
            </a:pPr>
            <a:r>
              <a:rPr lang="en-US" altLang="zh-TW" sz="1200" b="0" i="0" u="none" strike="noStrike" kern="1200" baseline="0" dirty="0" smtClean="0">
                <a:solidFill>
                  <a:schemeClr val="tx1"/>
                </a:solidFill>
                <a:latin typeface="+mn-lt"/>
                <a:ea typeface="+mn-ea"/>
                <a:cs typeface="+mn-cs"/>
              </a:rPr>
              <a:t>except for the M02 and M05 members. The forecast tracks for these two members were two outliers</a:t>
            </a:r>
          </a:p>
          <a:p>
            <a:r>
              <a:rPr lang="en-US" altLang="zh-TW" sz="1200" b="0" i="0" u="none" strike="noStrike" kern="1200" baseline="0" dirty="0" smtClean="0">
                <a:solidFill>
                  <a:schemeClr val="tx1"/>
                </a:solidFill>
                <a:latin typeface="+mn-lt"/>
                <a:ea typeface="+mn-ea"/>
                <a:cs typeface="+mn-cs"/>
              </a:rPr>
              <a:t>2. The two MM5 ensemble members (M17 and M18) predicted that more rainfall would occur in eastern Taiwan than the two members (M14 and M15) that were based on the WRF model with similar 0–24 h forecast tracks.</a:t>
            </a:r>
          </a:p>
          <a:p>
            <a:r>
              <a:rPr lang="en-US" altLang="zh-TW" sz="1200" b="0" i="0" u="none" strike="noStrike" kern="1200" baseline="0" dirty="0" smtClean="0">
                <a:solidFill>
                  <a:schemeClr val="tx1"/>
                </a:solidFill>
                <a:latin typeface="+mn-lt"/>
                <a:ea typeface="+mn-ea"/>
                <a:cs typeface="+mn-cs"/>
              </a:rPr>
              <a:t>=&gt;This early rainfall forecast from the two MM5 members</a:t>
            </a:r>
          </a:p>
          <a:p>
            <a:r>
              <a:rPr lang="en-US" altLang="zh-TW" sz="1200" b="0" i="0" u="none" strike="noStrike" kern="1200" baseline="0" dirty="0" smtClean="0">
                <a:solidFill>
                  <a:schemeClr val="tx1"/>
                </a:solidFill>
                <a:latin typeface="+mn-lt"/>
                <a:ea typeface="+mn-ea"/>
                <a:cs typeface="+mn-cs"/>
              </a:rPr>
              <a:t>resulted from a more rapid translation speed. Thus, the interaction</a:t>
            </a:r>
          </a:p>
          <a:p>
            <a:r>
              <a:rPr lang="en-US" altLang="zh-TW" sz="1200" b="0" i="0" u="none" strike="noStrike" kern="1200" baseline="0" dirty="0" smtClean="0">
                <a:solidFill>
                  <a:schemeClr val="tx1"/>
                </a:solidFill>
                <a:latin typeface="+mn-lt"/>
                <a:ea typeface="+mn-ea"/>
                <a:cs typeface="+mn-cs"/>
              </a:rPr>
              <a:t>between the typhoon circulation and the Central Mountain</a:t>
            </a:r>
          </a:p>
          <a:p>
            <a:r>
              <a:rPr lang="en-US" altLang="zh-TW" sz="1200" b="0" i="0" u="none" strike="noStrike" kern="1200" baseline="0" dirty="0" smtClean="0">
                <a:solidFill>
                  <a:schemeClr val="tx1"/>
                </a:solidFill>
                <a:latin typeface="+mn-lt"/>
                <a:ea typeface="+mn-ea"/>
                <a:cs typeface="+mn-cs"/>
              </a:rPr>
              <a:t>Range occurred earlier</a:t>
            </a:r>
          </a:p>
          <a:p>
            <a:endParaRPr lang="zh-TW" altLang="en-US" dirty="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16</a:t>
            </a:fld>
            <a:endParaRPr lang="zh-TW" altLang="en-US"/>
          </a:p>
        </p:txBody>
      </p:sp>
    </p:spTree>
    <p:extLst>
      <p:ext uri="{BB962C8B-B14F-4D97-AF65-F5344CB8AC3E}">
        <p14:creationId xmlns:p14="http://schemas.microsoft.com/office/powerpoint/2010/main" val="354773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F8b</a:t>
            </a:r>
          </a:p>
          <a:p>
            <a:r>
              <a:rPr lang="zh-TW" altLang="en-US" dirty="0" smtClean="0"/>
              <a:t>因為系集</a:t>
            </a:r>
            <a:r>
              <a:rPr lang="en-US" altLang="zh-TW" dirty="0" smtClean="0"/>
              <a:t>TC</a:t>
            </a:r>
            <a:r>
              <a:rPr lang="zh-TW" altLang="en-US" dirty="0" smtClean="0"/>
              <a:t>的移動緩慢，造成中央山脈東側累積降雨高估 南部的降雨低估</a:t>
            </a:r>
            <a:endParaRPr lang="en-US" altLang="zh-TW" dirty="0" smtClean="0"/>
          </a:p>
          <a:p>
            <a:r>
              <a:rPr lang="zh-TW" altLang="en-US" dirty="0" smtClean="0"/>
              <a:t>且主要降雨區及中在東部 而非屏東的</a:t>
            </a:r>
            <a:r>
              <a:rPr lang="en-US" altLang="zh-TW" dirty="0" smtClean="0"/>
              <a:t>488mm</a:t>
            </a:r>
          </a:p>
          <a:p>
            <a:endParaRPr lang="zh-TW" altLang="en-US" dirty="0"/>
          </a:p>
        </p:txBody>
      </p:sp>
      <p:sp>
        <p:nvSpPr>
          <p:cNvPr id="4" name="投影片編號版面配置區 3"/>
          <p:cNvSpPr>
            <a:spLocks noGrp="1"/>
          </p:cNvSpPr>
          <p:nvPr>
            <p:ph type="sldNum" sz="quarter" idx="10"/>
          </p:nvPr>
        </p:nvSpPr>
        <p:spPr/>
        <p:txBody>
          <a:bodyPr/>
          <a:lstStyle/>
          <a:p>
            <a:fld id="{53EABC12-A3C3-4504-8DC1-328F41BE4A6D}" type="slidenum">
              <a:rPr lang="zh-TW" altLang="en-US" smtClean="0"/>
              <a:pPr/>
              <a:t>17</a:t>
            </a:fld>
            <a:endParaRPr lang="zh-TW" altLang="en-US"/>
          </a:p>
        </p:txBody>
      </p:sp>
    </p:spTree>
    <p:extLst>
      <p:ext uri="{BB962C8B-B14F-4D97-AF65-F5344CB8AC3E}">
        <p14:creationId xmlns:p14="http://schemas.microsoft.com/office/powerpoint/2010/main" val="296697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8ACEE95-E452-4935-9F3C-C8CF8CAC5B3A}" type="datetimeFigureOut">
              <a:rPr lang="zh-TW" altLang="en-US" smtClean="0"/>
              <a:pPr/>
              <a:t>2013/10/24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EF40FBD-4DCC-4952-8FB8-1942D3C6EE9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EE95-E452-4935-9F3C-C8CF8CAC5B3A}" type="datetimeFigureOut">
              <a:rPr lang="zh-TW" altLang="en-US" smtClean="0"/>
              <a:pPr/>
              <a:t>2013/10/24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40FBD-4DCC-4952-8FB8-1942D3C6EE9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Nearest-neighbor_interpolation"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7584" y="1700808"/>
            <a:ext cx="7704856" cy="1728192"/>
          </a:xfrm>
        </p:spPr>
        <p:txBody>
          <a:bodyPr>
            <a:normAutofit fontScale="90000"/>
          </a:bodyPr>
          <a:lstStyle/>
          <a:p>
            <a:r>
              <a:rPr lang="en-US" altLang="zh-TW" dirty="0" smtClean="0"/>
              <a:t>Ensemble Forecasting of Typhoon Rainfall and Floods over a Mountainous Watershed in Taiwan</a:t>
            </a:r>
            <a:endParaRPr lang="zh-TW" altLang="en-US" dirty="0"/>
          </a:p>
        </p:txBody>
      </p:sp>
      <p:sp>
        <p:nvSpPr>
          <p:cNvPr id="3" name="副標題 2"/>
          <p:cNvSpPr>
            <a:spLocks noGrp="1"/>
          </p:cNvSpPr>
          <p:nvPr>
            <p:ph type="subTitle" idx="1"/>
          </p:nvPr>
        </p:nvSpPr>
        <p:spPr>
          <a:xfrm>
            <a:off x="1043608" y="3501008"/>
            <a:ext cx="7848872" cy="1224136"/>
          </a:xfrm>
        </p:spPr>
        <p:txBody>
          <a:bodyPr>
            <a:noAutofit/>
          </a:bodyPr>
          <a:lstStyle/>
          <a:p>
            <a:pPr marL="266700" indent="-266700" algn="l"/>
            <a:r>
              <a:rPr lang="en-US" altLang="zh-TW" sz="2000" dirty="0"/>
              <a:t>Hsiao, L.-F., M.-J. Yang, et all, 2013: Ensemble forecasting of typhoon rainfall and floods over a mountainous watershed in Taiwan. </a:t>
            </a:r>
            <a:r>
              <a:rPr lang="en-US" altLang="zh-TW" sz="2000" i="1" dirty="0"/>
              <a:t>J. Hydrology</a:t>
            </a:r>
            <a:r>
              <a:rPr lang="en-US" altLang="zh-TW" sz="2000" dirty="0"/>
              <a:t>, </a:t>
            </a:r>
            <a:r>
              <a:rPr lang="en-US" altLang="zh-TW" sz="2000" dirty="0" err="1"/>
              <a:t>doi</a:t>
            </a:r>
            <a:r>
              <a:rPr lang="en-US" altLang="zh-TW" sz="2000" dirty="0"/>
              <a:t>: http://10.1016/j.jhydrol.2013.08.046, in press.</a:t>
            </a:r>
            <a:endParaRPr lang="zh-TW" altLang="en-US" sz="2000" dirty="0"/>
          </a:p>
        </p:txBody>
      </p:sp>
      <p:sp>
        <p:nvSpPr>
          <p:cNvPr id="4" name="矩形 3"/>
          <p:cNvSpPr/>
          <p:nvPr/>
        </p:nvSpPr>
        <p:spPr>
          <a:xfrm>
            <a:off x="539552" y="5949280"/>
            <a:ext cx="4572000" cy="646331"/>
          </a:xfrm>
          <a:prstGeom prst="rect">
            <a:avLst/>
          </a:prstGeom>
        </p:spPr>
        <p:txBody>
          <a:bodyPr>
            <a:spAutoFit/>
          </a:bodyPr>
          <a:lstStyle/>
          <a:p>
            <a:r>
              <a:rPr lang="en-US" altLang="zh-TW" dirty="0" smtClean="0"/>
              <a:t>Keywords:</a:t>
            </a:r>
          </a:p>
          <a:p>
            <a:r>
              <a:rPr lang="en-US" altLang="zh-TW" dirty="0" smtClean="0"/>
              <a:t>Ensemble forecast</a:t>
            </a:r>
            <a:r>
              <a:rPr lang="zh-TW" altLang="en-US" dirty="0" smtClean="0"/>
              <a:t> </a:t>
            </a:r>
            <a:r>
              <a:rPr lang="en-US" altLang="zh-TW" dirty="0" smtClean="0"/>
              <a:t>; runoff prediction</a:t>
            </a:r>
            <a:endParaRPr lang="zh-TW" altLang="en-US" dirty="0"/>
          </a:p>
        </p:txBody>
      </p:sp>
      <p:pic>
        <p:nvPicPr>
          <p:cNvPr id="51202" name="Picture 2"/>
          <p:cNvPicPr>
            <a:picLocks noChangeAspect="1" noChangeArrowheads="1"/>
          </p:cNvPicPr>
          <p:nvPr/>
        </p:nvPicPr>
        <p:blipFill>
          <a:blip r:embed="rId2" cstate="print"/>
          <a:srcRect/>
          <a:stretch>
            <a:fillRect/>
          </a:stretch>
        </p:blipFill>
        <p:spPr bwMode="auto">
          <a:xfrm>
            <a:off x="1259632" y="0"/>
            <a:ext cx="6588224" cy="1149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Data and methods-Model setups </a:t>
            </a:r>
            <a:endParaRPr lang="zh-TW" altLang="en-US" dirty="0"/>
          </a:p>
        </p:txBody>
      </p:sp>
      <p:sp>
        <p:nvSpPr>
          <p:cNvPr id="3" name="內容版面配置區 2"/>
          <p:cNvSpPr>
            <a:spLocks noGrp="1"/>
          </p:cNvSpPr>
          <p:nvPr>
            <p:ph idx="1"/>
          </p:nvPr>
        </p:nvSpPr>
        <p:spPr/>
        <p:txBody>
          <a:bodyPr/>
          <a:lstStyle/>
          <a:p>
            <a:r>
              <a:rPr lang="en-US" altLang="zh-TW" dirty="0" smtClean="0"/>
              <a:t>Three nested domains with 51 vertical levels</a:t>
            </a:r>
          </a:p>
          <a:p>
            <a:r>
              <a:rPr lang="en-US" altLang="zh-TW" dirty="0" smtClean="0"/>
              <a:t>18 ensemble members in WRF and MM5</a:t>
            </a:r>
            <a:endParaRPr lang="zh-TW" altLang="en-US" dirty="0"/>
          </a:p>
        </p:txBody>
      </p:sp>
      <p:grpSp>
        <p:nvGrpSpPr>
          <p:cNvPr id="8" name="群組 7"/>
          <p:cNvGrpSpPr/>
          <p:nvPr/>
        </p:nvGrpSpPr>
        <p:grpSpPr>
          <a:xfrm>
            <a:off x="1619672" y="3284984"/>
            <a:ext cx="5868144" cy="3308584"/>
            <a:chOff x="1691680" y="3501008"/>
            <a:chExt cx="5436096" cy="3092560"/>
          </a:xfrm>
        </p:grpSpPr>
        <p:pic>
          <p:nvPicPr>
            <p:cNvPr id="2050" name="Picture 2"/>
            <p:cNvPicPr>
              <a:picLocks noChangeAspect="1" noChangeArrowheads="1"/>
            </p:cNvPicPr>
            <p:nvPr/>
          </p:nvPicPr>
          <p:blipFill>
            <a:blip r:embed="rId3" cstate="print"/>
            <a:srcRect/>
            <a:stretch>
              <a:fillRect/>
            </a:stretch>
          </p:blipFill>
          <p:spPr bwMode="auto">
            <a:xfrm>
              <a:off x="1691680" y="3501008"/>
              <a:ext cx="5436096" cy="3092560"/>
            </a:xfrm>
            <a:prstGeom prst="rect">
              <a:avLst/>
            </a:prstGeom>
            <a:noFill/>
            <a:ln w="9525">
              <a:noFill/>
              <a:miter lim="800000"/>
              <a:headEnd/>
              <a:tailEnd/>
            </a:ln>
          </p:spPr>
        </p:pic>
        <p:sp>
          <p:nvSpPr>
            <p:cNvPr id="5" name="文字方塊 4"/>
            <p:cNvSpPr txBox="1"/>
            <p:nvPr/>
          </p:nvSpPr>
          <p:spPr>
            <a:xfrm>
              <a:off x="2051720" y="3717032"/>
              <a:ext cx="1002197" cy="369332"/>
            </a:xfrm>
            <a:prstGeom prst="rect">
              <a:avLst/>
            </a:prstGeom>
            <a:noFill/>
          </p:spPr>
          <p:txBody>
            <a:bodyPr wrap="none" rtlCol="0">
              <a:spAutoFit/>
            </a:bodyPr>
            <a:lstStyle/>
            <a:p>
              <a:r>
                <a:rPr lang="en-US" altLang="zh-TW" dirty="0" smtClean="0"/>
                <a:t>221*127</a:t>
              </a:r>
              <a:endParaRPr lang="zh-TW" altLang="en-US" dirty="0"/>
            </a:p>
          </p:txBody>
        </p:sp>
        <p:sp>
          <p:nvSpPr>
            <p:cNvPr id="6" name="文字方塊 5"/>
            <p:cNvSpPr txBox="1"/>
            <p:nvPr/>
          </p:nvSpPr>
          <p:spPr>
            <a:xfrm>
              <a:off x="4499992" y="5373216"/>
              <a:ext cx="1008111" cy="369332"/>
            </a:xfrm>
            <a:prstGeom prst="rect">
              <a:avLst/>
            </a:prstGeom>
            <a:noFill/>
          </p:spPr>
          <p:txBody>
            <a:bodyPr wrap="square" rtlCol="0">
              <a:spAutoFit/>
            </a:bodyPr>
            <a:lstStyle/>
            <a:p>
              <a:r>
                <a:rPr lang="en-US" altLang="zh-TW" dirty="0" smtClean="0"/>
                <a:t>150*180</a:t>
              </a:r>
            </a:p>
          </p:txBody>
        </p:sp>
        <p:sp>
          <p:nvSpPr>
            <p:cNvPr id="7" name="文字方塊 6"/>
            <p:cNvSpPr txBox="1"/>
            <p:nvPr/>
          </p:nvSpPr>
          <p:spPr>
            <a:xfrm>
              <a:off x="4067944" y="3933056"/>
              <a:ext cx="1002197" cy="369332"/>
            </a:xfrm>
            <a:prstGeom prst="rect">
              <a:avLst/>
            </a:prstGeom>
            <a:noFill/>
          </p:spPr>
          <p:txBody>
            <a:bodyPr wrap="none" rtlCol="0">
              <a:spAutoFit/>
            </a:bodyPr>
            <a:lstStyle/>
            <a:p>
              <a:r>
                <a:rPr lang="en-US" altLang="zh-TW" dirty="0" smtClean="0"/>
                <a:t>183*195</a:t>
              </a:r>
              <a:endParaRPr lang="zh-TW" alt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cstate="print"/>
          <a:srcRect/>
          <a:stretch>
            <a:fillRect/>
          </a:stretch>
        </p:blipFill>
        <p:spPr bwMode="auto">
          <a:xfrm>
            <a:off x="395536" y="548680"/>
            <a:ext cx="8460432" cy="5964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Data and methods- Skill score </a:t>
            </a:r>
            <a:endParaRPr lang="zh-TW" altLang="en-US" dirty="0"/>
          </a:p>
        </p:txBody>
      </p:sp>
      <p:sp>
        <p:nvSpPr>
          <p:cNvPr id="3" name="內容版面配置區 2"/>
          <p:cNvSpPr>
            <a:spLocks noGrp="1"/>
          </p:cNvSpPr>
          <p:nvPr>
            <p:ph idx="1"/>
          </p:nvPr>
        </p:nvSpPr>
        <p:spPr>
          <a:xfrm>
            <a:off x="457200" y="1700808"/>
            <a:ext cx="8229600" cy="4425355"/>
          </a:xfrm>
        </p:spPr>
        <p:txBody>
          <a:bodyPr>
            <a:normAutofit/>
          </a:bodyPr>
          <a:lstStyle/>
          <a:p>
            <a:r>
              <a:rPr lang="en-US" altLang="zh-TW" sz="2400" dirty="0" smtClean="0"/>
              <a:t>Threat score (TS)</a:t>
            </a:r>
          </a:p>
          <a:p>
            <a:endParaRPr lang="en-US" altLang="zh-TW" sz="2400" dirty="0" smtClean="0"/>
          </a:p>
          <a:p>
            <a:endParaRPr lang="en-US" altLang="zh-TW" sz="2400" dirty="0" smtClean="0"/>
          </a:p>
          <a:p>
            <a:endParaRPr lang="en-US" altLang="zh-TW" sz="2400" dirty="0" smtClean="0"/>
          </a:p>
          <a:p>
            <a:endParaRPr lang="en-US" altLang="zh-TW" sz="2400" dirty="0" smtClean="0"/>
          </a:p>
          <a:p>
            <a:r>
              <a:rPr lang="en-US" altLang="zh-TW" sz="2400" dirty="0" smtClean="0"/>
              <a:t>Equitable threat score (ETS)</a:t>
            </a:r>
          </a:p>
          <a:p>
            <a:endParaRPr lang="en-US" altLang="zh-TW" sz="2400" dirty="0" smtClean="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4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5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5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9951" name="Picture 1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528" y="2132856"/>
            <a:ext cx="5486400" cy="1381125"/>
          </a:xfrm>
          <a:prstGeom prst="rect">
            <a:avLst/>
          </a:prstGeom>
          <a:noFill/>
        </p:spPr>
      </p:pic>
      <p:sp>
        <p:nvSpPr>
          <p:cNvPr id="3995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9953" name="Picture 1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8" y="4365104"/>
            <a:ext cx="6143625" cy="1447800"/>
          </a:xfrm>
          <a:prstGeom prst="rect">
            <a:avLst/>
          </a:prstGeom>
          <a:noFill/>
        </p:spPr>
      </p:pic>
      <p:sp>
        <p:nvSpPr>
          <p:cNvPr id="3995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5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60"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9959" name="Picture 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6021288"/>
            <a:ext cx="4876800" cy="514350"/>
          </a:xfrm>
          <a:prstGeom prst="rect">
            <a:avLst/>
          </a:prstGeom>
          <a:noFill/>
        </p:spPr>
      </p:pic>
      <p:graphicFrame>
        <p:nvGraphicFramePr>
          <p:cNvPr id="36" name="表格 35"/>
          <p:cNvGraphicFramePr>
            <a:graphicFrameLocks noGrp="1"/>
          </p:cNvGraphicFramePr>
          <p:nvPr>
            <p:extLst>
              <p:ext uri="{D42A27DB-BD31-4B8C-83A1-F6EECF244321}">
                <p14:modId xmlns:p14="http://schemas.microsoft.com/office/powerpoint/2010/main" val="2840421367"/>
              </p:ext>
            </p:extLst>
          </p:nvPr>
        </p:nvGraphicFramePr>
        <p:xfrm>
          <a:off x="5364088" y="1196752"/>
          <a:ext cx="3635896" cy="2520280"/>
        </p:xfrm>
        <a:graphic>
          <a:graphicData uri="http://schemas.openxmlformats.org/drawingml/2006/table">
            <a:tbl>
              <a:tblPr>
                <a:tableStyleId>{5C22544A-7EE6-4342-B048-85BDC9FD1C3A}</a:tableStyleId>
              </a:tblPr>
              <a:tblGrid>
                <a:gridCol w="360040"/>
                <a:gridCol w="504056"/>
                <a:gridCol w="1385900"/>
                <a:gridCol w="1385900"/>
              </a:tblGrid>
              <a:tr h="509775">
                <a:tc rowSpan="2" gridSpan="2">
                  <a:txBody>
                    <a:bodyPr/>
                    <a:lstStyle/>
                    <a:p>
                      <a:pPr algn="ctr" fontAlgn="ctr"/>
                      <a:r>
                        <a:rPr lang="zh-TW" altLang="en-US" sz="1600" u="none" strike="noStrike" dirty="0">
                          <a:solidFill>
                            <a:schemeClr val="bg1"/>
                          </a:solidFill>
                          <a:effectLst/>
                        </a:rPr>
                        <a:t>　</a:t>
                      </a:r>
                      <a:endParaRPr lang="zh-TW" altLang="en-US" sz="1600" b="0" i="0" u="none" strike="noStrike" dirty="0">
                        <a:solidFill>
                          <a:schemeClr val="bg1"/>
                        </a:solidFill>
                        <a:effectLst/>
                        <a:latin typeface="新細明體"/>
                      </a:endParaRPr>
                    </a:p>
                  </a:txBody>
                  <a:tcPr marL="7130" marR="7130" marT="7130" marB="0" anchor="ctr">
                    <a:solidFill>
                      <a:srgbClr val="92D050"/>
                    </a:solidFill>
                  </a:tcPr>
                </a:tc>
                <a:tc rowSpan="2" hMerge="1">
                  <a:txBody>
                    <a:bodyPr/>
                    <a:lstStyle/>
                    <a:p>
                      <a:endParaRPr lang="zh-TW" altLang="en-US"/>
                    </a:p>
                  </a:txBody>
                  <a:tcPr/>
                </a:tc>
                <a:tc gridSpan="2">
                  <a:txBody>
                    <a:bodyPr/>
                    <a:lstStyle/>
                    <a:p>
                      <a:pPr algn="ctr" fontAlgn="ctr"/>
                      <a:r>
                        <a:rPr lang="en-US" sz="2800" u="none" strike="noStrike" dirty="0" smtClean="0">
                          <a:solidFill>
                            <a:srgbClr val="FF0000"/>
                          </a:solidFill>
                          <a:effectLst/>
                        </a:rPr>
                        <a:t>O</a:t>
                      </a:r>
                      <a:r>
                        <a:rPr lang="en-US" sz="2800" u="none" strike="noStrike" dirty="0" smtClean="0">
                          <a:solidFill>
                            <a:schemeClr val="bg1"/>
                          </a:solidFill>
                          <a:effectLst/>
                        </a:rPr>
                        <a:t>bserved</a:t>
                      </a:r>
                      <a:endParaRPr lang="en-US" sz="2800" b="0" i="0" u="none" strike="noStrike" dirty="0">
                        <a:solidFill>
                          <a:schemeClr val="bg1"/>
                        </a:solidFill>
                        <a:effectLst/>
                        <a:latin typeface="新細明體"/>
                      </a:endParaRPr>
                    </a:p>
                  </a:txBody>
                  <a:tcPr marL="7130" marR="7130" marT="7130" marB="0" anchor="ctr">
                    <a:solidFill>
                      <a:srgbClr val="92D050"/>
                    </a:solidFill>
                  </a:tcPr>
                </a:tc>
                <a:tc hMerge="1">
                  <a:txBody>
                    <a:bodyPr/>
                    <a:lstStyle/>
                    <a:p>
                      <a:endParaRPr lang="zh-TW" altLang="en-US"/>
                    </a:p>
                  </a:txBody>
                  <a:tcPr/>
                </a:tc>
              </a:tr>
              <a:tr h="384769">
                <a:tc gridSpan="2" vMerge="1">
                  <a:txBody>
                    <a:bodyPr/>
                    <a:lstStyle/>
                    <a:p>
                      <a:endParaRPr lang="zh-TW" altLang="en-US"/>
                    </a:p>
                  </a:txBody>
                  <a:tcPr/>
                </a:tc>
                <a:tc hMerge="1" vMerge="1">
                  <a:txBody>
                    <a:bodyPr/>
                    <a:lstStyle/>
                    <a:p>
                      <a:endParaRPr lang="zh-TW" altLang="en-US"/>
                    </a:p>
                  </a:txBody>
                  <a:tcPr/>
                </a:tc>
                <a:tc>
                  <a:txBody>
                    <a:bodyPr/>
                    <a:lstStyle/>
                    <a:p>
                      <a:pPr algn="ctr" fontAlgn="ctr"/>
                      <a:r>
                        <a:rPr lang="en-US" sz="1800" u="none" strike="noStrike" dirty="0" smtClean="0">
                          <a:solidFill>
                            <a:schemeClr val="bg1"/>
                          </a:solidFill>
                          <a:effectLst/>
                        </a:rPr>
                        <a:t>Yes</a:t>
                      </a:r>
                      <a:endParaRPr lang="en-US" sz="1800" b="0" i="0" u="none" strike="noStrike" dirty="0">
                        <a:solidFill>
                          <a:schemeClr val="bg1"/>
                        </a:solidFill>
                        <a:effectLst/>
                        <a:latin typeface="新細明體"/>
                      </a:endParaRPr>
                    </a:p>
                  </a:txBody>
                  <a:tcPr marL="7130" marR="7130" marT="7130" marB="0" anchor="ctr">
                    <a:solidFill>
                      <a:srgbClr val="92D050"/>
                    </a:solidFill>
                  </a:tcPr>
                </a:tc>
                <a:tc>
                  <a:txBody>
                    <a:bodyPr/>
                    <a:lstStyle/>
                    <a:p>
                      <a:pPr algn="ctr" fontAlgn="ctr"/>
                      <a:r>
                        <a:rPr lang="en-US" sz="1800" u="none" strike="noStrike" dirty="0" smtClean="0">
                          <a:solidFill>
                            <a:schemeClr val="bg1"/>
                          </a:solidFill>
                          <a:effectLst/>
                        </a:rPr>
                        <a:t>no</a:t>
                      </a:r>
                      <a:endParaRPr lang="en-US" sz="1800" b="0" i="0" u="none" strike="noStrike" dirty="0">
                        <a:solidFill>
                          <a:schemeClr val="bg1"/>
                        </a:solidFill>
                        <a:effectLst/>
                        <a:latin typeface="新細明體"/>
                      </a:endParaRPr>
                    </a:p>
                  </a:txBody>
                  <a:tcPr marL="7130" marR="7130" marT="7130" marB="0" anchor="ctr">
                    <a:solidFill>
                      <a:srgbClr val="92D050"/>
                    </a:solidFill>
                  </a:tcPr>
                </a:tc>
              </a:tr>
              <a:tr h="782609">
                <a:tc rowSpan="2">
                  <a:txBody>
                    <a:bodyPr/>
                    <a:lstStyle/>
                    <a:p>
                      <a:pPr algn="ctr" fontAlgn="ctr"/>
                      <a:r>
                        <a:rPr lang="en-US" sz="2800" u="none" strike="noStrike" dirty="0" smtClean="0">
                          <a:solidFill>
                            <a:srgbClr val="FF0000"/>
                          </a:solidFill>
                          <a:effectLst/>
                        </a:rPr>
                        <a:t>F</a:t>
                      </a:r>
                      <a:r>
                        <a:rPr lang="en-US" sz="2800" u="none" strike="noStrike" dirty="0" smtClean="0">
                          <a:solidFill>
                            <a:schemeClr val="bg1"/>
                          </a:solidFill>
                          <a:effectLst/>
                        </a:rPr>
                        <a:t>orecast</a:t>
                      </a:r>
                      <a:endParaRPr lang="en-US" sz="2800" b="0" i="0" u="none" strike="noStrike" dirty="0">
                        <a:solidFill>
                          <a:schemeClr val="bg1"/>
                        </a:solidFill>
                        <a:effectLst/>
                        <a:latin typeface="新細明體"/>
                      </a:endParaRPr>
                    </a:p>
                  </a:txBody>
                  <a:tcPr marL="7130" marR="7130" marT="7130" marB="0" vert="vert270" anchor="ctr">
                    <a:solidFill>
                      <a:srgbClr val="92D050"/>
                    </a:solidFill>
                  </a:tcPr>
                </a:tc>
                <a:tc>
                  <a:txBody>
                    <a:bodyPr/>
                    <a:lstStyle/>
                    <a:p>
                      <a:pPr algn="ctr" fontAlgn="ctr"/>
                      <a:r>
                        <a:rPr lang="en-US" altLang="zh-TW" sz="1600" u="none" strike="noStrike" dirty="0" smtClean="0">
                          <a:solidFill>
                            <a:schemeClr val="bg1"/>
                          </a:solidFill>
                          <a:effectLst/>
                        </a:rPr>
                        <a:t>Yes</a:t>
                      </a:r>
                      <a:endParaRPr lang="en-US" altLang="zh-TW" sz="1600" b="0" i="0" u="none" strike="noStrike" dirty="0">
                        <a:solidFill>
                          <a:schemeClr val="bg1"/>
                        </a:solidFill>
                        <a:effectLst/>
                        <a:latin typeface="新細明體"/>
                      </a:endParaRPr>
                    </a:p>
                  </a:txBody>
                  <a:tcPr marL="7130" marR="7130" marT="7130" marB="0" vert="vert270" anchor="ctr">
                    <a:solidFill>
                      <a:srgbClr val="92D050"/>
                    </a:solidFill>
                  </a:tcPr>
                </a:tc>
                <a:tc>
                  <a:txBody>
                    <a:bodyPr/>
                    <a:lstStyle/>
                    <a:p>
                      <a:pPr algn="ctr" fontAlgn="ctr"/>
                      <a:r>
                        <a:rPr lang="en-US" sz="2800" u="none" strike="noStrike" dirty="0" smtClean="0">
                          <a:solidFill>
                            <a:srgbClr val="FF0000"/>
                          </a:solidFill>
                          <a:effectLst/>
                        </a:rPr>
                        <a:t>H</a:t>
                      </a:r>
                      <a:r>
                        <a:rPr lang="en-US" sz="2800" u="none" strike="noStrike" dirty="0" smtClean="0">
                          <a:solidFill>
                            <a:schemeClr val="bg1"/>
                          </a:solidFill>
                          <a:effectLst/>
                        </a:rPr>
                        <a:t>its </a:t>
                      </a:r>
                      <a:endParaRPr lang="en-US" sz="2800" b="0" i="0" u="none" strike="noStrike" dirty="0">
                        <a:solidFill>
                          <a:schemeClr val="bg1"/>
                        </a:solidFill>
                        <a:effectLst/>
                        <a:latin typeface="新細明體"/>
                      </a:endParaRPr>
                    </a:p>
                  </a:txBody>
                  <a:tcPr marL="7130" marR="7130" marT="7130" marB="0" anchor="ctr">
                    <a:solidFill>
                      <a:srgbClr val="00B050"/>
                    </a:solidFill>
                  </a:tcPr>
                </a:tc>
                <a:tc>
                  <a:txBody>
                    <a:bodyPr/>
                    <a:lstStyle/>
                    <a:p>
                      <a:pPr algn="ctr" fontAlgn="ctr"/>
                      <a:r>
                        <a:rPr lang="en-US" sz="2000" u="none" strike="noStrike" dirty="0" smtClean="0">
                          <a:solidFill>
                            <a:schemeClr val="bg1"/>
                          </a:solidFill>
                          <a:effectLst/>
                        </a:rPr>
                        <a:t>False alarms</a:t>
                      </a:r>
                      <a:endParaRPr lang="en-US" sz="2000" b="0" i="0" u="none" strike="noStrike" dirty="0">
                        <a:solidFill>
                          <a:schemeClr val="bg1"/>
                        </a:solidFill>
                        <a:effectLst/>
                        <a:latin typeface="新細明體"/>
                      </a:endParaRPr>
                    </a:p>
                  </a:txBody>
                  <a:tcPr marL="7130" marR="7130" marT="7130" marB="0" anchor="ctr">
                    <a:solidFill>
                      <a:srgbClr val="00B050"/>
                    </a:solidFill>
                  </a:tcPr>
                </a:tc>
              </a:tr>
              <a:tr h="843127">
                <a:tc vMerge="1">
                  <a:txBody>
                    <a:bodyPr/>
                    <a:lstStyle/>
                    <a:p>
                      <a:endParaRPr lang="zh-TW" altLang="en-US"/>
                    </a:p>
                  </a:txBody>
                  <a:tcPr/>
                </a:tc>
                <a:tc>
                  <a:txBody>
                    <a:bodyPr/>
                    <a:lstStyle/>
                    <a:p>
                      <a:pPr algn="ctr" fontAlgn="ctr"/>
                      <a:r>
                        <a:rPr lang="en-US" altLang="zh-TW" sz="1600" u="none" strike="noStrike" dirty="0" smtClean="0">
                          <a:solidFill>
                            <a:schemeClr val="bg1"/>
                          </a:solidFill>
                          <a:effectLst/>
                        </a:rPr>
                        <a:t>no</a:t>
                      </a:r>
                      <a:endParaRPr lang="en-US" altLang="zh-TW" sz="1600" b="0" i="0" u="none" strike="noStrike" dirty="0">
                        <a:solidFill>
                          <a:schemeClr val="bg1"/>
                        </a:solidFill>
                        <a:effectLst/>
                        <a:latin typeface="新細明體"/>
                      </a:endParaRPr>
                    </a:p>
                  </a:txBody>
                  <a:tcPr marL="7130" marR="7130" marT="7130" marB="0" vert="vert270" anchor="ctr">
                    <a:solidFill>
                      <a:srgbClr val="92D050"/>
                    </a:solidFill>
                  </a:tcPr>
                </a:tc>
                <a:tc>
                  <a:txBody>
                    <a:bodyPr/>
                    <a:lstStyle/>
                    <a:p>
                      <a:pPr algn="ctr" fontAlgn="ctr"/>
                      <a:r>
                        <a:rPr lang="en-US" sz="2000" b="1" u="none" strike="noStrike" dirty="0" smtClean="0">
                          <a:solidFill>
                            <a:schemeClr val="bg1"/>
                          </a:solidFill>
                          <a:effectLst/>
                        </a:rPr>
                        <a:t>Misses </a:t>
                      </a:r>
                      <a:endParaRPr lang="en-US" sz="2000" b="1" i="0" u="none" strike="noStrike" dirty="0">
                        <a:solidFill>
                          <a:srgbClr val="FF0000"/>
                        </a:solidFill>
                        <a:effectLst/>
                        <a:latin typeface="新細明體"/>
                      </a:endParaRPr>
                    </a:p>
                  </a:txBody>
                  <a:tcPr marL="7130" marR="7130" marT="7130" marB="0" anchor="ctr">
                    <a:solidFill>
                      <a:srgbClr val="00B05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i="0" u="none" strike="noStrike" kern="1200" dirty="0" smtClean="0">
                          <a:solidFill>
                            <a:schemeClr val="bg1">
                              <a:lumMod val="75000"/>
                            </a:schemeClr>
                          </a:solidFill>
                          <a:effectLst/>
                          <a:latin typeface="+mn-lt"/>
                          <a:ea typeface="+mn-ea"/>
                          <a:cs typeface="+mn-cs"/>
                        </a:rPr>
                        <a:t>Correct negatives</a:t>
                      </a:r>
                      <a:r>
                        <a:rPr lang="zh-TW" altLang="en-US" sz="2000" i="0" u="none" strike="noStrike" kern="1200" baseline="0" dirty="0" smtClean="0">
                          <a:solidFill>
                            <a:schemeClr val="bg1">
                              <a:lumMod val="75000"/>
                            </a:schemeClr>
                          </a:solidFill>
                          <a:effectLst/>
                          <a:latin typeface="+mn-lt"/>
                          <a:ea typeface="+mn-ea"/>
                          <a:cs typeface="+mn-cs"/>
                        </a:rPr>
                        <a:t> </a:t>
                      </a:r>
                      <a:endParaRPr lang="en-US" altLang="zh-TW" sz="2000" i="0" u="none" strike="noStrike" kern="1200" dirty="0" smtClean="0">
                        <a:solidFill>
                          <a:srgbClr val="FF0000"/>
                        </a:solidFill>
                        <a:effectLst/>
                        <a:latin typeface="+mn-lt"/>
                        <a:ea typeface="+mn-ea"/>
                        <a:cs typeface="+mn-cs"/>
                      </a:endParaRPr>
                    </a:p>
                  </a:txBody>
                  <a:tcPr marL="7130" marR="7130" marT="7130" marB="0" anchor="ctr">
                    <a:solidFill>
                      <a:srgbClr val="00B050"/>
                    </a:solidFill>
                  </a:tcPr>
                </a:tc>
              </a:tr>
            </a:tbl>
          </a:graphicData>
        </a:graphic>
      </p:graphicFrame>
      <p:sp>
        <p:nvSpPr>
          <p:cNvPr id="18" name="文字方塊 17"/>
          <p:cNvSpPr txBox="1"/>
          <p:nvPr/>
        </p:nvSpPr>
        <p:spPr>
          <a:xfrm>
            <a:off x="6372200" y="3933056"/>
            <a:ext cx="3888432" cy="923330"/>
          </a:xfrm>
          <a:prstGeom prst="rect">
            <a:avLst/>
          </a:prstGeom>
          <a:noFill/>
        </p:spPr>
        <p:txBody>
          <a:bodyPr wrap="square" rtlCol="0">
            <a:spAutoFit/>
          </a:bodyPr>
          <a:lstStyle/>
          <a:p>
            <a:r>
              <a:rPr lang="en-US" altLang="zh-TW" dirty="0" smtClean="0"/>
              <a:t>H : Hits </a:t>
            </a:r>
          </a:p>
          <a:p>
            <a:r>
              <a:rPr lang="en-US" altLang="zh-TW" dirty="0" smtClean="0"/>
              <a:t>F : Forecast yes</a:t>
            </a:r>
          </a:p>
          <a:p>
            <a:r>
              <a:rPr lang="en-US" altLang="zh-TW" dirty="0" smtClean="0"/>
              <a:t>O : Observed yes</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Data and methods- Skill score </a:t>
            </a:r>
            <a:endParaRPr lang="zh-TW" altLang="en-US" dirty="0"/>
          </a:p>
        </p:txBody>
      </p:sp>
      <p:sp>
        <p:nvSpPr>
          <p:cNvPr id="3" name="內容版面配置區 2"/>
          <p:cNvSpPr>
            <a:spLocks noGrp="1"/>
          </p:cNvSpPr>
          <p:nvPr>
            <p:ph idx="1"/>
          </p:nvPr>
        </p:nvSpPr>
        <p:spPr>
          <a:xfrm>
            <a:off x="457200" y="1484784"/>
            <a:ext cx="8229600" cy="4641379"/>
          </a:xfrm>
        </p:spPr>
        <p:txBody>
          <a:bodyPr>
            <a:normAutofit/>
          </a:bodyPr>
          <a:lstStyle/>
          <a:p>
            <a:r>
              <a:rPr lang="en-US" altLang="zh-TW" sz="2400" dirty="0" smtClean="0"/>
              <a:t>Bias score (BS)</a:t>
            </a:r>
          </a:p>
          <a:p>
            <a:endParaRPr lang="en-US" altLang="zh-TW" sz="2400" dirty="0" smtClean="0"/>
          </a:p>
          <a:p>
            <a:endParaRPr lang="en-US" altLang="zh-TW" sz="2400" dirty="0" smtClean="0"/>
          </a:p>
          <a:p>
            <a:endParaRPr lang="en-US" altLang="zh-TW" sz="2400" dirty="0" smtClean="0"/>
          </a:p>
          <a:p>
            <a:r>
              <a:rPr lang="en-US" altLang="zh-TW" sz="2400" dirty="0" smtClean="0"/>
              <a:t>False alarm rate (FAR)</a:t>
            </a:r>
          </a:p>
          <a:p>
            <a:endParaRPr lang="en-US" altLang="zh-TW" sz="2400" dirty="0" smtClean="0"/>
          </a:p>
          <a:p>
            <a:endParaRPr lang="en-US" altLang="zh-TW" sz="2400" dirty="0" smtClean="0"/>
          </a:p>
          <a:p>
            <a:endParaRPr lang="en-US" altLang="zh-TW" sz="2400" dirty="0"/>
          </a:p>
          <a:p>
            <a:r>
              <a:rPr lang="en-US" altLang="zh-TW" sz="2400" dirty="0" smtClean="0"/>
              <a:t>Standard deviations (SD)</a:t>
            </a:r>
          </a:p>
          <a:p>
            <a:endParaRPr lang="en-US" altLang="zh-TW" sz="2400" dirty="0" smtClean="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4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75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2204864"/>
            <a:ext cx="3276600" cy="742950"/>
          </a:xfrm>
          <a:prstGeom prst="rect">
            <a:avLst/>
          </a:prstGeom>
          <a:noFill/>
        </p:spPr>
      </p:pic>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75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1600" y="3861048"/>
            <a:ext cx="3648075" cy="762000"/>
          </a:xfrm>
          <a:prstGeom prst="rect">
            <a:avLst/>
          </a:prstGeom>
          <a:noFill/>
        </p:spPr>
      </p:pic>
      <p:pic>
        <p:nvPicPr>
          <p:cNvPr id="67589" name="Picture 5"/>
          <p:cNvPicPr>
            <a:picLocks noChangeAspect="1" noChangeArrowheads="1"/>
          </p:cNvPicPr>
          <p:nvPr/>
        </p:nvPicPr>
        <p:blipFill>
          <a:blip r:embed="rId4" cstate="print"/>
          <a:srcRect/>
          <a:stretch>
            <a:fillRect/>
          </a:stretch>
        </p:blipFill>
        <p:spPr bwMode="auto">
          <a:xfrm>
            <a:off x="1619672" y="5373216"/>
            <a:ext cx="4248472" cy="1269024"/>
          </a:xfrm>
          <a:prstGeom prst="rect">
            <a:avLst/>
          </a:prstGeom>
          <a:noFill/>
          <a:ln w="9525">
            <a:noFill/>
            <a:miter lim="800000"/>
            <a:headEnd/>
            <a:tailEnd/>
          </a:ln>
        </p:spPr>
      </p:pic>
      <p:graphicFrame>
        <p:nvGraphicFramePr>
          <p:cNvPr id="14" name="表格 13"/>
          <p:cNvGraphicFramePr>
            <a:graphicFrameLocks noGrp="1"/>
          </p:cNvGraphicFramePr>
          <p:nvPr>
            <p:extLst>
              <p:ext uri="{D42A27DB-BD31-4B8C-83A1-F6EECF244321}">
                <p14:modId xmlns:p14="http://schemas.microsoft.com/office/powerpoint/2010/main" val="1559906513"/>
              </p:ext>
            </p:extLst>
          </p:nvPr>
        </p:nvGraphicFramePr>
        <p:xfrm>
          <a:off x="5364088" y="1196752"/>
          <a:ext cx="3635896" cy="2520280"/>
        </p:xfrm>
        <a:graphic>
          <a:graphicData uri="http://schemas.openxmlformats.org/drawingml/2006/table">
            <a:tbl>
              <a:tblPr>
                <a:tableStyleId>{5C22544A-7EE6-4342-B048-85BDC9FD1C3A}</a:tableStyleId>
              </a:tblPr>
              <a:tblGrid>
                <a:gridCol w="360040"/>
                <a:gridCol w="504056"/>
                <a:gridCol w="1385900"/>
                <a:gridCol w="1385900"/>
              </a:tblGrid>
              <a:tr h="509775">
                <a:tc rowSpan="2" gridSpan="2">
                  <a:txBody>
                    <a:bodyPr/>
                    <a:lstStyle/>
                    <a:p>
                      <a:pPr algn="ctr" fontAlgn="ctr"/>
                      <a:r>
                        <a:rPr lang="zh-TW" altLang="en-US" sz="1600" u="none" strike="noStrike" dirty="0">
                          <a:solidFill>
                            <a:schemeClr val="bg1"/>
                          </a:solidFill>
                          <a:effectLst/>
                        </a:rPr>
                        <a:t>　</a:t>
                      </a:r>
                      <a:endParaRPr lang="zh-TW" altLang="en-US" sz="1600" b="0" i="0" u="none" strike="noStrike" dirty="0">
                        <a:solidFill>
                          <a:schemeClr val="bg1"/>
                        </a:solidFill>
                        <a:effectLst/>
                        <a:latin typeface="新細明體"/>
                      </a:endParaRPr>
                    </a:p>
                  </a:txBody>
                  <a:tcPr marL="7130" marR="7130" marT="7130" marB="0" anchor="ctr">
                    <a:solidFill>
                      <a:srgbClr val="92D050"/>
                    </a:solidFill>
                  </a:tcPr>
                </a:tc>
                <a:tc rowSpan="2" hMerge="1">
                  <a:txBody>
                    <a:bodyPr/>
                    <a:lstStyle/>
                    <a:p>
                      <a:endParaRPr lang="zh-TW" altLang="en-US"/>
                    </a:p>
                  </a:txBody>
                  <a:tcPr/>
                </a:tc>
                <a:tc gridSpan="2">
                  <a:txBody>
                    <a:bodyPr/>
                    <a:lstStyle/>
                    <a:p>
                      <a:pPr algn="ctr" fontAlgn="ctr"/>
                      <a:r>
                        <a:rPr lang="en-US" sz="2800" u="none" strike="noStrike" dirty="0" smtClean="0">
                          <a:solidFill>
                            <a:srgbClr val="FF0000"/>
                          </a:solidFill>
                          <a:effectLst/>
                        </a:rPr>
                        <a:t>O</a:t>
                      </a:r>
                      <a:r>
                        <a:rPr lang="en-US" sz="2800" u="none" strike="noStrike" dirty="0" smtClean="0">
                          <a:solidFill>
                            <a:schemeClr val="bg1"/>
                          </a:solidFill>
                          <a:effectLst/>
                        </a:rPr>
                        <a:t>bserved</a:t>
                      </a:r>
                      <a:endParaRPr lang="en-US" sz="2800" b="0" i="0" u="none" strike="noStrike" dirty="0">
                        <a:solidFill>
                          <a:schemeClr val="bg1"/>
                        </a:solidFill>
                        <a:effectLst/>
                        <a:latin typeface="新細明體"/>
                      </a:endParaRPr>
                    </a:p>
                  </a:txBody>
                  <a:tcPr marL="7130" marR="7130" marT="7130" marB="0" anchor="ctr">
                    <a:solidFill>
                      <a:srgbClr val="92D050"/>
                    </a:solidFill>
                  </a:tcPr>
                </a:tc>
                <a:tc hMerge="1">
                  <a:txBody>
                    <a:bodyPr/>
                    <a:lstStyle/>
                    <a:p>
                      <a:endParaRPr lang="zh-TW" altLang="en-US"/>
                    </a:p>
                  </a:txBody>
                  <a:tcPr/>
                </a:tc>
              </a:tr>
              <a:tr h="384769">
                <a:tc gridSpan="2" vMerge="1">
                  <a:txBody>
                    <a:bodyPr/>
                    <a:lstStyle/>
                    <a:p>
                      <a:endParaRPr lang="zh-TW" altLang="en-US"/>
                    </a:p>
                  </a:txBody>
                  <a:tcPr/>
                </a:tc>
                <a:tc hMerge="1" vMerge="1">
                  <a:txBody>
                    <a:bodyPr/>
                    <a:lstStyle/>
                    <a:p>
                      <a:endParaRPr lang="zh-TW" altLang="en-US"/>
                    </a:p>
                  </a:txBody>
                  <a:tcPr/>
                </a:tc>
                <a:tc>
                  <a:txBody>
                    <a:bodyPr/>
                    <a:lstStyle/>
                    <a:p>
                      <a:pPr algn="ctr" fontAlgn="ctr"/>
                      <a:r>
                        <a:rPr lang="en-US" sz="1800" u="none" strike="noStrike" dirty="0" smtClean="0">
                          <a:solidFill>
                            <a:schemeClr val="bg1"/>
                          </a:solidFill>
                          <a:effectLst/>
                        </a:rPr>
                        <a:t>Yes</a:t>
                      </a:r>
                      <a:endParaRPr lang="en-US" sz="1800" b="0" i="0" u="none" strike="noStrike" dirty="0">
                        <a:solidFill>
                          <a:schemeClr val="bg1"/>
                        </a:solidFill>
                        <a:effectLst/>
                        <a:latin typeface="新細明體"/>
                      </a:endParaRPr>
                    </a:p>
                  </a:txBody>
                  <a:tcPr marL="7130" marR="7130" marT="7130" marB="0" anchor="ctr">
                    <a:solidFill>
                      <a:srgbClr val="92D050"/>
                    </a:solidFill>
                  </a:tcPr>
                </a:tc>
                <a:tc>
                  <a:txBody>
                    <a:bodyPr/>
                    <a:lstStyle/>
                    <a:p>
                      <a:pPr algn="ctr" fontAlgn="ctr"/>
                      <a:r>
                        <a:rPr lang="en-US" sz="1800" u="none" strike="noStrike" dirty="0" smtClean="0">
                          <a:solidFill>
                            <a:schemeClr val="bg1"/>
                          </a:solidFill>
                          <a:effectLst/>
                        </a:rPr>
                        <a:t>no</a:t>
                      </a:r>
                      <a:endParaRPr lang="en-US" sz="1800" b="0" i="0" u="none" strike="noStrike" dirty="0">
                        <a:solidFill>
                          <a:schemeClr val="bg1"/>
                        </a:solidFill>
                        <a:effectLst/>
                        <a:latin typeface="新細明體"/>
                      </a:endParaRPr>
                    </a:p>
                  </a:txBody>
                  <a:tcPr marL="7130" marR="7130" marT="7130" marB="0" anchor="ctr">
                    <a:solidFill>
                      <a:srgbClr val="92D050"/>
                    </a:solidFill>
                  </a:tcPr>
                </a:tc>
              </a:tr>
              <a:tr h="782609">
                <a:tc rowSpan="2">
                  <a:txBody>
                    <a:bodyPr/>
                    <a:lstStyle/>
                    <a:p>
                      <a:pPr algn="ctr" fontAlgn="ctr"/>
                      <a:r>
                        <a:rPr lang="en-US" sz="2800" u="none" strike="noStrike" dirty="0" smtClean="0">
                          <a:solidFill>
                            <a:srgbClr val="FF0000"/>
                          </a:solidFill>
                          <a:effectLst/>
                        </a:rPr>
                        <a:t>F</a:t>
                      </a:r>
                      <a:r>
                        <a:rPr lang="en-US" sz="2800" u="none" strike="noStrike" dirty="0" smtClean="0">
                          <a:solidFill>
                            <a:schemeClr val="bg1"/>
                          </a:solidFill>
                          <a:effectLst/>
                        </a:rPr>
                        <a:t>orecast</a:t>
                      </a:r>
                      <a:endParaRPr lang="en-US" sz="2800" b="0" i="0" u="none" strike="noStrike" dirty="0">
                        <a:solidFill>
                          <a:schemeClr val="bg1"/>
                        </a:solidFill>
                        <a:effectLst/>
                        <a:latin typeface="新細明體"/>
                      </a:endParaRPr>
                    </a:p>
                  </a:txBody>
                  <a:tcPr marL="7130" marR="7130" marT="7130" marB="0" vert="vert270" anchor="ctr">
                    <a:solidFill>
                      <a:srgbClr val="92D050"/>
                    </a:solidFill>
                  </a:tcPr>
                </a:tc>
                <a:tc>
                  <a:txBody>
                    <a:bodyPr/>
                    <a:lstStyle/>
                    <a:p>
                      <a:pPr algn="ctr" fontAlgn="ctr"/>
                      <a:r>
                        <a:rPr lang="en-US" altLang="zh-TW" sz="1600" u="none" strike="noStrike" dirty="0" smtClean="0">
                          <a:solidFill>
                            <a:schemeClr val="bg1"/>
                          </a:solidFill>
                          <a:effectLst/>
                        </a:rPr>
                        <a:t>Yes</a:t>
                      </a:r>
                      <a:endParaRPr lang="en-US" altLang="zh-TW" sz="1600" b="0" i="0" u="none" strike="noStrike" dirty="0">
                        <a:solidFill>
                          <a:schemeClr val="bg1"/>
                        </a:solidFill>
                        <a:effectLst/>
                        <a:latin typeface="新細明體"/>
                      </a:endParaRPr>
                    </a:p>
                  </a:txBody>
                  <a:tcPr marL="7130" marR="7130" marT="7130" marB="0" vert="vert270" anchor="ctr">
                    <a:solidFill>
                      <a:srgbClr val="92D050"/>
                    </a:solidFill>
                  </a:tcPr>
                </a:tc>
                <a:tc>
                  <a:txBody>
                    <a:bodyPr/>
                    <a:lstStyle/>
                    <a:p>
                      <a:pPr algn="ctr" fontAlgn="ctr"/>
                      <a:r>
                        <a:rPr lang="en-US" sz="2800" u="none" strike="noStrike" dirty="0" smtClean="0">
                          <a:solidFill>
                            <a:srgbClr val="FF0000"/>
                          </a:solidFill>
                          <a:effectLst/>
                        </a:rPr>
                        <a:t>H</a:t>
                      </a:r>
                      <a:r>
                        <a:rPr lang="en-US" sz="2800" u="none" strike="noStrike" dirty="0" smtClean="0">
                          <a:solidFill>
                            <a:schemeClr val="bg1"/>
                          </a:solidFill>
                          <a:effectLst/>
                        </a:rPr>
                        <a:t>its </a:t>
                      </a:r>
                      <a:endParaRPr lang="en-US" sz="2800" b="0" i="0" u="none" strike="noStrike" dirty="0">
                        <a:solidFill>
                          <a:schemeClr val="bg1"/>
                        </a:solidFill>
                        <a:effectLst/>
                        <a:latin typeface="新細明體"/>
                      </a:endParaRPr>
                    </a:p>
                  </a:txBody>
                  <a:tcPr marL="7130" marR="7130" marT="7130" marB="0" anchor="ctr">
                    <a:solidFill>
                      <a:srgbClr val="00B050"/>
                    </a:solidFill>
                  </a:tcPr>
                </a:tc>
                <a:tc>
                  <a:txBody>
                    <a:bodyPr/>
                    <a:lstStyle/>
                    <a:p>
                      <a:pPr algn="ctr" fontAlgn="ctr"/>
                      <a:r>
                        <a:rPr lang="en-US" sz="2000" u="none" strike="noStrike" dirty="0" smtClean="0">
                          <a:solidFill>
                            <a:schemeClr val="bg1"/>
                          </a:solidFill>
                          <a:effectLst/>
                        </a:rPr>
                        <a:t>False alarms</a:t>
                      </a:r>
                      <a:endParaRPr lang="en-US" sz="2000" b="0" i="0" u="none" strike="noStrike" dirty="0">
                        <a:solidFill>
                          <a:schemeClr val="bg1"/>
                        </a:solidFill>
                        <a:effectLst/>
                        <a:latin typeface="新細明體"/>
                      </a:endParaRPr>
                    </a:p>
                  </a:txBody>
                  <a:tcPr marL="7130" marR="7130" marT="7130" marB="0" anchor="ctr">
                    <a:solidFill>
                      <a:srgbClr val="00B050"/>
                    </a:solidFill>
                  </a:tcPr>
                </a:tc>
              </a:tr>
              <a:tr h="843127">
                <a:tc vMerge="1">
                  <a:txBody>
                    <a:bodyPr/>
                    <a:lstStyle/>
                    <a:p>
                      <a:endParaRPr lang="zh-TW" altLang="en-US"/>
                    </a:p>
                  </a:txBody>
                  <a:tcPr/>
                </a:tc>
                <a:tc>
                  <a:txBody>
                    <a:bodyPr/>
                    <a:lstStyle/>
                    <a:p>
                      <a:pPr algn="ctr" fontAlgn="ctr"/>
                      <a:r>
                        <a:rPr lang="en-US" altLang="zh-TW" sz="1600" u="none" strike="noStrike" dirty="0" smtClean="0">
                          <a:solidFill>
                            <a:schemeClr val="bg1"/>
                          </a:solidFill>
                          <a:effectLst/>
                        </a:rPr>
                        <a:t>no</a:t>
                      </a:r>
                      <a:endParaRPr lang="en-US" altLang="zh-TW" sz="1600" b="0" i="0" u="none" strike="noStrike" dirty="0">
                        <a:solidFill>
                          <a:schemeClr val="bg1"/>
                        </a:solidFill>
                        <a:effectLst/>
                        <a:latin typeface="新細明體"/>
                      </a:endParaRPr>
                    </a:p>
                  </a:txBody>
                  <a:tcPr marL="7130" marR="7130" marT="7130" marB="0" vert="vert270" anchor="ctr">
                    <a:solidFill>
                      <a:srgbClr val="92D050"/>
                    </a:solidFill>
                  </a:tcPr>
                </a:tc>
                <a:tc>
                  <a:txBody>
                    <a:bodyPr/>
                    <a:lstStyle/>
                    <a:p>
                      <a:pPr algn="ctr" fontAlgn="ctr"/>
                      <a:r>
                        <a:rPr lang="en-US" sz="2000" b="1" u="none" strike="noStrike" dirty="0" smtClean="0">
                          <a:solidFill>
                            <a:schemeClr val="bg1"/>
                          </a:solidFill>
                          <a:effectLst/>
                        </a:rPr>
                        <a:t>Misses </a:t>
                      </a:r>
                      <a:endParaRPr lang="en-US" sz="2000" b="1" i="0" u="none" strike="noStrike" dirty="0">
                        <a:solidFill>
                          <a:srgbClr val="FF0000"/>
                        </a:solidFill>
                        <a:effectLst/>
                        <a:latin typeface="新細明體"/>
                      </a:endParaRPr>
                    </a:p>
                  </a:txBody>
                  <a:tcPr marL="7130" marR="7130" marT="7130" marB="0" anchor="ctr">
                    <a:solidFill>
                      <a:srgbClr val="00B05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i="0" u="none" strike="noStrike" kern="1200" dirty="0" smtClean="0">
                          <a:solidFill>
                            <a:schemeClr val="bg1">
                              <a:lumMod val="75000"/>
                            </a:schemeClr>
                          </a:solidFill>
                          <a:effectLst/>
                          <a:latin typeface="+mn-lt"/>
                          <a:ea typeface="+mn-ea"/>
                          <a:cs typeface="+mn-cs"/>
                        </a:rPr>
                        <a:t>Correct negatives</a:t>
                      </a:r>
                      <a:r>
                        <a:rPr lang="zh-TW" altLang="en-US" sz="2000" i="0" u="none" strike="noStrike" kern="1200" baseline="0" dirty="0" smtClean="0">
                          <a:solidFill>
                            <a:schemeClr val="bg1">
                              <a:lumMod val="75000"/>
                            </a:schemeClr>
                          </a:solidFill>
                          <a:effectLst/>
                          <a:latin typeface="+mn-lt"/>
                          <a:ea typeface="+mn-ea"/>
                          <a:cs typeface="+mn-cs"/>
                        </a:rPr>
                        <a:t> </a:t>
                      </a:r>
                      <a:endParaRPr lang="en-US" altLang="zh-TW" sz="2000" i="0" u="none" strike="noStrike" kern="1200" dirty="0" smtClean="0">
                        <a:solidFill>
                          <a:srgbClr val="FF0000"/>
                        </a:solidFill>
                        <a:effectLst/>
                        <a:latin typeface="+mn-lt"/>
                        <a:ea typeface="+mn-ea"/>
                        <a:cs typeface="+mn-cs"/>
                      </a:endParaRPr>
                    </a:p>
                  </a:txBody>
                  <a:tcPr marL="7130" marR="7130" marT="7130" marB="0" anchor="ctr">
                    <a:solidFill>
                      <a:srgbClr val="00B050"/>
                    </a:solidFill>
                  </a:tcPr>
                </a:tc>
              </a:tr>
            </a:tbl>
          </a:graphicData>
        </a:graphic>
      </p:graphicFrame>
      <p:sp>
        <p:nvSpPr>
          <p:cNvPr id="15" name="文字方塊 14"/>
          <p:cNvSpPr txBox="1"/>
          <p:nvPr/>
        </p:nvSpPr>
        <p:spPr>
          <a:xfrm>
            <a:off x="6372200" y="3933056"/>
            <a:ext cx="3888432" cy="923330"/>
          </a:xfrm>
          <a:prstGeom prst="rect">
            <a:avLst/>
          </a:prstGeom>
          <a:noFill/>
        </p:spPr>
        <p:txBody>
          <a:bodyPr wrap="square" rtlCol="0">
            <a:spAutoFit/>
          </a:bodyPr>
          <a:lstStyle/>
          <a:p>
            <a:r>
              <a:rPr lang="en-US" altLang="zh-TW" dirty="0" smtClean="0"/>
              <a:t>H : Hits </a:t>
            </a:r>
          </a:p>
          <a:p>
            <a:r>
              <a:rPr lang="en-US" altLang="zh-TW" dirty="0" smtClean="0"/>
              <a:t>F : Forecast yes</a:t>
            </a:r>
          </a:p>
          <a:p>
            <a:r>
              <a:rPr lang="en-US" altLang="zh-TW" dirty="0" smtClean="0"/>
              <a:t>O : Observed yes</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Meteorological verification</a:t>
            </a:r>
          </a:p>
        </p:txBody>
      </p:sp>
      <p:sp>
        <p:nvSpPr>
          <p:cNvPr id="3" name="內容版面配置區 2"/>
          <p:cNvSpPr>
            <a:spLocks noGrp="1"/>
          </p:cNvSpPr>
          <p:nvPr>
            <p:ph idx="1"/>
          </p:nvPr>
        </p:nvSpPr>
        <p:spPr>
          <a:xfrm>
            <a:off x="457200" y="1600200"/>
            <a:ext cx="4186808" cy="4525963"/>
          </a:xfrm>
        </p:spPr>
        <p:txBody>
          <a:bodyPr>
            <a:normAutofit/>
          </a:bodyPr>
          <a:lstStyle/>
          <a:p>
            <a:r>
              <a:rPr lang="en-US" altLang="zh-TW" sz="2400" dirty="0" smtClean="0"/>
              <a:t>To establish the veracity of the track forecast ensemble system,</a:t>
            </a:r>
            <a:r>
              <a:rPr lang="en-US" altLang="zh-TW" sz="2400" dirty="0" smtClean="0">
                <a:solidFill>
                  <a:srgbClr val="FF0000"/>
                </a:solidFill>
              </a:rPr>
              <a:t>219</a:t>
            </a:r>
            <a:r>
              <a:rPr lang="en-US" altLang="zh-TW" sz="2400" dirty="0" smtClean="0"/>
              <a:t> </a:t>
            </a:r>
            <a:r>
              <a:rPr lang="en-US" altLang="zh-TW" sz="2400" dirty="0" smtClean="0">
                <a:solidFill>
                  <a:srgbClr val="FF0000"/>
                </a:solidFill>
              </a:rPr>
              <a:t>forecasts from 21 typhoons in 2011 </a:t>
            </a:r>
            <a:r>
              <a:rPr lang="en-US" altLang="zh-TW" sz="2400" dirty="0" smtClean="0"/>
              <a:t>were verified relative to the observed (CWB best-track analysis) TC positions.</a:t>
            </a:r>
          </a:p>
          <a:p>
            <a:r>
              <a:rPr lang="en-US" altLang="zh-TW" sz="2400" dirty="0" smtClean="0"/>
              <a:t>The ensemble track forecasts of </a:t>
            </a:r>
            <a:r>
              <a:rPr lang="en-US" altLang="zh-TW" sz="2400" dirty="0" err="1" smtClean="0"/>
              <a:t>Nanmadol</a:t>
            </a:r>
            <a:r>
              <a:rPr lang="en-US" altLang="zh-TW" sz="2400" dirty="0" smtClean="0"/>
              <a:t> were better than the average for the 21 typhoons in 2011.</a:t>
            </a:r>
            <a:endParaRPr lang="zh-TW" altLang="en-US" sz="2400" dirty="0"/>
          </a:p>
        </p:txBody>
      </p:sp>
      <p:pic>
        <p:nvPicPr>
          <p:cNvPr id="5" name="Picture 2"/>
          <p:cNvPicPr>
            <a:picLocks noChangeAspect="1" noChangeArrowheads="1"/>
          </p:cNvPicPr>
          <p:nvPr/>
        </p:nvPicPr>
        <p:blipFill>
          <a:blip r:embed="rId3" cstate="print"/>
          <a:srcRect b="48268"/>
          <a:stretch>
            <a:fillRect/>
          </a:stretch>
        </p:blipFill>
        <p:spPr bwMode="auto">
          <a:xfrm>
            <a:off x="4572000" y="3821960"/>
            <a:ext cx="4572000" cy="3135432"/>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4716016" y="1124744"/>
            <a:ext cx="4283968" cy="2769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Rainfall forecast skill parameters</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5122" name="Picture 2"/>
          <p:cNvPicPr>
            <a:picLocks noChangeAspect="1" noChangeArrowheads="1"/>
          </p:cNvPicPr>
          <p:nvPr/>
        </p:nvPicPr>
        <p:blipFill>
          <a:blip r:embed="rId3" cstate="print"/>
          <a:srcRect/>
          <a:stretch>
            <a:fillRect/>
          </a:stretch>
        </p:blipFill>
        <p:spPr bwMode="auto">
          <a:xfrm>
            <a:off x="611560" y="1268760"/>
            <a:ext cx="7920880" cy="5275242"/>
          </a:xfrm>
          <a:prstGeom prst="rect">
            <a:avLst/>
          </a:prstGeom>
          <a:noFill/>
          <a:ln w="9525">
            <a:noFill/>
            <a:miter lim="800000"/>
            <a:headEnd/>
            <a:tailEnd/>
          </a:ln>
        </p:spPr>
      </p:pic>
      <p:sp>
        <p:nvSpPr>
          <p:cNvPr id="6" name="矩形 5"/>
          <p:cNvSpPr/>
          <p:nvPr/>
        </p:nvSpPr>
        <p:spPr>
          <a:xfrm>
            <a:off x="457200" y="6444044"/>
            <a:ext cx="8059386" cy="369332"/>
          </a:xfrm>
          <a:prstGeom prst="rect">
            <a:avLst/>
          </a:prstGeom>
        </p:spPr>
        <p:txBody>
          <a:bodyPr wrap="none">
            <a:spAutoFit/>
          </a:bodyPr>
          <a:lstStyle/>
          <a:p>
            <a:r>
              <a:rPr lang="en-US" altLang="zh-TW" dirty="0" smtClean="0"/>
              <a:t>E</a:t>
            </a:r>
            <a:r>
              <a:rPr lang="zh-TW" altLang="en-US" dirty="0" smtClean="0"/>
              <a:t>xtremely </a:t>
            </a:r>
            <a:r>
              <a:rPr lang="zh-TW" altLang="en-US" dirty="0"/>
              <a:t>heavy rain (豪雨</a:t>
            </a:r>
            <a:r>
              <a:rPr lang="zh-TW" altLang="en-US" dirty="0" smtClean="0"/>
              <a:t>) </a:t>
            </a:r>
            <a:r>
              <a:rPr lang="en-US" altLang="zh-TW" dirty="0" smtClean="0"/>
              <a:t>: 2</a:t>
            </a:r>
            <a:r>
              <a:rPr lang="en-US" altLang="zh-TW" b="1" dirty="0" smtClean="0"/>
              <a:t>4-hour </a:t>
            </a:r>
            <a:r>
              <a:rPr lang="en-US" altLang="zh-TW" b="1" dirty="0"/>
              <a:t>accumulated rainfall exceeds </a:t>
            </a:r>
            <a:r>
              <a:rPr lang="en-US" altLang="zh-TW" b="1" dirty="0">
                <a:solidFill>
                  <a:srgbClr val="FF0000"/>
                </a:solidFill>
              </a:rPr>
              <a:t>130 millimeters</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rotWithShape="1">
          <a:blip r:embed="rId3" cstate="print"/>
          <a:srcRect l="1480" r="56124"/>
          <a:stretch/>
        </p:blipFill>
        <p:spPr>
          <a:xfrm>
            <a:off x="35496" y="1196752"/>
            <a:ext cx="1152128" cy="5153093"/>
          </a:xfrm>
          <a:prstGeom prst="rect">
            <a:avLst/>
          </a:prstGeom>
        </p:spPr>
      </p:pic>
      <p:sp>
        <p:nvSpPr>
          <p:cNvPr id="2" name="標題 1"/>
          <p:cNvSpPr>
            <a:spLocks noGrp="1"/>
          </p:cNvSpPr>
          <p:nvPr>
            <p:ph type="title"/>
          </p:nvPr>
        </p:nvSpPr>
        <p:spPr/>
        <p:txBody>
          <a:bodyPr/>
          <a:lstStyle/>
          <a:p>
            <a:r>
              <a:rPr lang="en-US" altLang="zh-TW" dirty="0" smtClean="0"/>
              <a:t>0-24 h </a:t>
            </a:r>
            <a:r>
              <a:rPr lang="en-US" altLang="zh-TW" dirty="0" err="1" smtClean="0"/>
              <a:t>fcst</a:t>
            </a:r>
            <a:r>
              <a:rPr lang="en-US" altLang="zh-TW" dirty="0" smtClean="0"/>
              <a:t> rainfall by each member</a:t>
            </a:r>
            <a:endParaRPr lang="zh-TW" altLang="en-US" dirty="0"/>
          </a:p>
        </p:txBody>
      </p:sp>
      <p:pic>
        <p:nvPicPr>
          <p:cNvPr id="8194" name="Picture 2"/>
          <p:cNvPicPr>
            <a:picLocks noChangeAspect="1" noChangeArrowheads="1"/>
          </p:cNvPicPr>
          <p:nvPr/>
        </p:nvPicPr>
        <p:blipFill>
          <a:blip r:embed="rId4" cstate="print"/>
          <a:srcRect/>
          <a:stretch>
            <a:fillRect/>
          </a:stretch>
        </p:blipFill>
        <p:spPr bwMode="auto">
          <a:xfrm>
            <a:off x="1685562" y="1329192"/>
            <a:ext cx="7200800" cy="5454369"/>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b="48268"/>
          <a:stretch>
            <a:fillRect/>
          </a:stretch>
        </p:blipFill>
        <p:spPr bwMode="auto">
          <a:xfrm>
            <a:off x="4499992" y="3501008"/>
            <a:ext cx="4572000" cy="3135432"/>
          </a:xfrm>
          <a:prstGeom prst="rect">
            <a:avLst/>
          </a:prstGeom>
          <a:noFill/>
          <a:ln w="9525">
            <a:noFill/>
            <a:miter lim="800000"/>
            <a:headEnd/>
            <a:tailEnd/>
          </a:ln>
        </p:spPr>
      </p:pic>
      <p:pic>
        <p:nvPicPr>
          <p:cNvPr id="9" name="圖片 8"/>
          <p:cNvPicPr>
            <a:picLocks noChangeAspect="1"/>
          </p:cNvPicPr>
          <p:nvPr/>
        </p:nvPicPr>
        <p:blipFill rotWithShape="1">
          <a:blip r:embed="rId3" cstate="print"/>
          <a:srcRect l="80205"/>
          <a:stretch/>
        </p:blipFill>
        <p:spPr>
          <a:xfrm>
            <a:off x="1187624" y="1196752"/>
            <a:ext cx="537932" cy="5153093"/>
          </a:xfrm>
          <a:prstGeom prst="rect">
            <a:avLst/>
          </a:prstGeom>
        </p:spPr>
      </p:pic>
      <p:sp>
        <p:nvSpPr>
          <p:cNvPr id="10" name="文字方塊 9"/>
          <p:cNvSpPr txBox="1"/>
          <p:nvPr/>
        </p:nvSpPr>
        <p:spPr>
          <a:xfrm>
            <a:off x="703018" y="2708920"/>
            <a:ext cx="1382578" cy="338554"/>
          </a:xfrm>
          <a:prstGeom prst="rect">
            <a:avLst/>
          </a:prstGeom>
          <a:noFill/>
        </p:spPr>
        <p:txBody>
          <a:bodyPr wrap="square" rtlCol="0">
            <a:spAutoFit/>
          </a:bodyPr>
          <a:lstStyle/>
          <a:p>
            <a:r>
              <a:rPr lang="en-US" altLang="zh-TW" sz="1600" dirty="0" err="1" smtClean="0"/>
              <a:t>Obs</a:t>
            </a:r>
            <a:endParaRPr lang="zh-TW" altLang="en-US" sz="1600" dirty="0"/>
          </a:p>
        </p:txBody>
      </p:sp>
      <p:sp>
        <p:nvSpPr>
          <p:cNvPr id="11" name="文字方塊 10"/>
          <p:cNvSpPr txBox="1"/>
          <p:nvPr/>
        </p:nvSpPr>
        <p:spPr>
          <a:xfrm>
            <a:off x="745304" y="4371419"/>
            <a:ext cx="1382578" cy="307777"/>
          </a:xfrm>
          <a:prstGeom prst="rect">
            <a:avLst/>
          </a:prstGeom>
          <a:noFill/>
        </p:spPr>
        <p:txBody>
          <a:bodyPr wrap="square" rtlCol="0">
            <a:spAutoFit/>
          </a:bodyPr>
          <a:lstStyle/>
          <a:p>
            <a:r>
              <a:rPr lang="en-US" altLang="zh-TW" sz="1400" dirty="0" smtClean="0"/>
              <a:t>Ensemble mean</a:t>
            </a:r>
            <a:endParaRPr lang="zh-TW" altLang="en-US" sz="1400" dirty="0"/>
          </a:p>
        </p:txBody>
      </p:sp>
      <p:sp>
        <p:nvSpPr>
          <p:cNvPr id="12" name="文字方塊 11"/>
          <p:cNvSpPr txBox="1"/>
          <p:nvPr/>
        </p:nvSpPr>
        <p:spPr>
          <a:xfrm>
            <a:off x="675597" y="6237208"/>
            <a:ext cx="1382578" cy="523220"/>
          </a:xfrm>
          <a:prstGeom prst="rect">
            <a:avLst/>
          </a:prstGeom>
          <a:noFill/>
        </p:spPr>
        <p:txBody>
          <a:bodyPr wrap="square" rtlCol="0">
            <a:spAutoFit/>
          </a:bodyPr>
          <a:lstStyle/>
          <a:p>
            <a:r>
              <a:rPr lang="en-US" altLang="zh-TW" sz="1400" dirty="0"/>
              <a:t>probability distribution</a:t>
            </a:r>
            <a:endParaRPr lang="zh-TW"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24-48 h </a:t>
            </a:r>
            <a:r>
              <a:rPr lang="en-US" altLang="zh-TW" dirty="0" err="1" smtClean="0"/>
              <a:t>fcst</a:t>
            </a:r>
            <a:r>
              <a:rPr lang="en-US" altLang="zh-TW" dirty="0" smtClean="0"/>
              <a:t> rainfall by each member</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9218" name="Picture 2"/>
          <p:cNvPicPr>
            <a:picLocks noChangeAspect="1" noChangeArrowheads="1"/>
          </p:cNvPicPr>
          <p:nvPr/>
        </p:nvPicPr>
        <p:blipFill>
          <a:blip r:embed="rId3" cstate="print"/>
          <a:srcRect/>
          <a:stretch>
            <a:fillRect/>
          </a:stretch>
        </p:blipFill>
        <p:spPr bwMode="auto">
          <a:xfrm>
            <a:off x="1835696" y="1378935"/>
            <a:ext cx="7083012" cy="5445224"/>
          </a:xfrm>
          <a:prstGeom prst="rect">
            <a:avLst/>
          </a:prstGeom>
          <a:noFill/>
          <a:ln w="9525">
            <a:noFill/>
            <a:miter lim="800000"/>
            <a:headEnd/>
            <a:tailEnd/>
          </a:ln>
        </p:spPr>
      </p:pic>
      <p:pic>
        <p:nvPicPr>
          <p:cNvPr id="5" name="圖片 4"/>
          <p:cNvPicPr>
            <a:picLocks noChangeAspect="1"/>
          </p:cNvPicPr>
          <p:nvPr/>
        </p:nvPicPr>
        <p:blipFill rotWithShape="1">
          <a:blip r:embed="rId4" cstate="print"/>
          <a:srcRect l="41176"/>
          <a:stretch/>
        </p:blipFill>
        <p:spPr>
          <a:xfrm>
            <a:off x="107504" y="1429261"/>
            <a:ext cx="1598602" cy="5153093"/>
          </a:xfrm>
          <a:prstGeom prst="rect">
            <a:avLst/>
          </a:prstGeom>
        </p:spPr>
      </p:pic>
      <p:sp>
        <p:nvSpPr>
          <p:cNvPr id="4" name="文字方塊 3"/>
          <p:cNvSpPr txBox="1"/>
          <p:nvPr/>
        </p:nvSpPr>
        <p:spPr>
          <a:xfrm>
            <a:off x="683568" y="2852936"/>
            <a:ext cx="1382578" cy="338554"/>
          </a:xfrm>
          <a:prstGeom prst="rect">
            <a:avLst/>
          </a:prstGeom>
          <a:noFill/>
        </p:spPr>
        <p:txBody>
          <a:bodyPr wrap="square" rtlCol="0">
            <a:spAutoFit/>
          </a:bodyPr>
          <a:lstStyle/>
          <a:p>
            <a:r>
              <a:rPr lang="en-US" altLang="zh-TW" sz="1600" dirty="0" err="1" smtClean="0"/>
              <a:t>Obs</a:t>
            </a:r>
            <a:endParaRPr lang="zh-TW" altLang="en-US" sz="1600" dirty="0"/>
          </a:p>
        </p:txBody>
      </p:sp>
      <p:sp>
        <p:nvSpPr>
          <p:cNvPr id="7" name="文字方塊 6"/>
          <p:cNvSpPr txBox="1"/>
          <p:nvPr/>
        </p:nvSpPr>
        <p:spPr>
          <a:xfrm>
            <a:off x="681816" y="4581128"/>
            <a:ext cx="1382578" cy="307777"/>
          </a:xfrm>
          <a:prstGeom prst="rect">
            <a:avLst/>
          </a:prstGeom>
          <a:noFill/>
        </p:spPr>
        <p:txBody>
          <a:bodyPr wrap="square" rtlCol="0">
            <a:spAutoFit/>
          </a:bodyPr>
          <a:lstStyle/>
          <a:p>
            <a:r>
              <a:rPr lang="en-US" altLang="zh-TW" sz="1400" dirty="0" smtClean="0"/>
              <a:t>Ensemble mean</a:t>
            </a:r>
            <a:endParaRPr lang="zh-TW" altLang="en-US" sz="1400" dirty="0"/>
          </a:p>
        </p:txBody>
      </p:sp>
      <p:sp>
        <p:nvSpPr>
          <p:cNvPr id="8" name="文字方塊 7"/>
          <p:cNvSpPr txBox="1"/>
          <p:nvPr/>
        </p:nvSpPr>
        <p:spPr>
          <a:xfrm>
            <a:off x="656147" y="6519910"/>
            <a:ext cx="1382578" cy="523220"/>
          </a:xfrm>
          <a:prstGeom prst="rect">
            <a:avLst/>
          </a:prstGeom>
          <a:noFill/>
        </p:spPr>
        <p:txBody>
          <a:bodyPr wrap="square" rtlCol="0">
            <a:spAutoFit/>
          </a:bodyPr>
          <a:lstStyle/>
          <a:p>
            <a:r>
              <a:rPr lang="en-US" altLang="zh-TW" sz="1400" dirty="0"/>
              <a:t>probability distribution</a:t>
            </a:r>
            <a:endParaRPr lang="zh-TW" alt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Forecasted tracks by ensemble members and the observed track</a:t>
            </a:r>
            <a:endParaRPr lang="zh-TW" altLang="en-US" dirty="0"/>
          </a:p>
        </p:txBody>
      </p:sp>
      <p:sp>
        <p:nvSpPr>
          <p:cNvPr id="3" name="內容版面配置區 2"/>
          <p:cNvSpPr>
            <a:spLocks noGrp="1"/>
          </p:cNvSpPr>
          <p:nvPr>
            <p:ph idx="1"/>
          </p:nvPr>
        </p:nvSpPr>
        <p:spPr>
          <a:xfrm>
            <a:off x="457200" y="1600200"/>
            <a:ext cx="4474840" cy="4525963"/>
          </a:xfrm>
        </p:spPr>
        <p:txBody>
          <a:bodyPr>
            <a:normAutofit lnSpcReduction="10000"/>
          </a:bodyPr>
          <a:lstStyle/>
          <a:p>
            <a:r>
              <a:rPr lang="en-US" altLang="zh-TW" dirty="0" smtClean="0"/>
              <a:t>Compared two cases :</a:t>
            </a:r>
          </a:p>
          <a:p>
            <a:pPr lvl="1"/>
            <a:r>
              <a:rPr lang="en-US" altLang="zh-TW" dirty="0" smtClean="0"/>
              <a:t>Initiated </a:t>
            </a:r>
            <a:r>
              <a:rPr lang="en-US" altLang="zh-TW" dirty="0"/>
              <a:t>at 1200 UTC 27 </a:t>
            </a:r>
            <a:r>
              <a:rPr lang="en-US" altLang="zh-TW" dirty="0" smtClean="0"/>
              <a:t>August</a:t>
            </a:r>
          </a:p>
          <a:p>
            <a:pPr lvl="1"/>
            <a:r>
              <a:rPr lang="en-US" altLang="zh-TW" dirty="0" smtClean="0"/>
              <a:t>Initiated </a:t>
            </a:r>
            <a:r>
              <a:rPr lang="en-US" altLang="zh-TW" dirty="0"/>
              <a:t>at 1200 UTC 28 August</a:t>
            </a:r>
          </a:p>
          <a:p>
            <a:pPr lvl="1"/>
            <a:endParaRPr lang="en-US" altLang="zh-TW" dirty="0" smtClean="0"/>
          </a:p>
          <a:p>
            <a:r>
              <a:rPr lang="en-US" altLang="zh-TW" dirty="0"/>
              <a:t>∵rainfall variability are sensitive to typhoon track</a:t>
            </a:r>
            <a:endParaRPr lang="en-US" altLang="zh-TW" dirty="0" smtClean="0"/>
          </a:p>
        </p:txBody>
      </p:sp>
      <p:pic>
        <p:nvPicPr>
          <p:cNvPr id="6146" name="Picture 2"/>
          <p:cNvPicPr>
            <a:picLocks noChangeAspect="1" noChangeArrowheads="1"/>
          </p:cNvPicPr>
          <p:nvPr/>
        </p:nvPicPr>
        <p:blipFill>
          <a:blip r:embed="rId3" cstate="print"/>
          <a:srcRect/>
          <a:stretch>
            <a:fillRect/>
          </a:stretch>
        </p:blipFill>
        <p:spPr bwMode="auto">
          <a:xfrm>
            <a:off x="4974486" y="1340768"/>
            <a:ext cx="3990002" cy="5289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75856" y="1600200"/>
            <a:ext cx="2448272" cy="4525963"/>
          </a:xfrm>
        </p:spPr>
        <p:txBody>
          <a:bodyPr>
            <a:noAutofit/>
          </a:bodyPr>
          <a:lstStyle/>
          <a:p>
            <a:pPr>
              <a:buNone/>
            </a:pPr>
            <a:r>
              <a:rPr lang="en-US" altLang="zh-TW" sz="2000" dirty="0" smtClean="0"/>
              <a:t>(a)Obs. 24-h rainfall</a:t>
            </a:r>
          </a:p>
          <a:p>
            <a:pPr>
              <a:buNone/>
            </a:pPr>
            <a:r>
              <a:rPr lang="en-US" altLang="zh-TW" sz="2000" dirty="0" smtClean="0"/>
              <a:t>(b)</a:t>
            </a:r>
            <a:r>
              <a:rPr lang="en-US" altLang="zh-TW" sz="2000" dirty="0" err="1" smtClean="0"/>
              <a:t>Fcst</a:t>
            </a:r>
            <a:r>
              <a:rPr lang="en-US" altLang="zh-TW" sz="2000" dirty="0" smtClean="0"/>
              <a:t>. 24-h rainfall by ensemble mean</a:t>
            </a:r>
          </a:p>
          <a:p>
            <a:pPr>
              <a:buNone/>
            </a:pPr>
            <a:r>
              <a:rPr lang="en-US" altLang="zh-TW" sz="2000" dirty="0" smtClean="0"/>
              <a:t>(c)Probability of  24-h rainfall &gt;130mm</a:t>
            </a:r>
          </a:p>
          <a:p>
            <a:pPr>
              <a:buNone/>
            </a:pPr>
            <a:endParaRPr lang="en-US" altLang="zh-TW" sz="2000" dirty="0" smtClean="0"/>
          </a:p>
          <a:p>
            <a:pPr>
              <a:buNone/>
            </a:pPr>
            <a:r>
              <a:rPr lang="en-US" altLang="zh-TW" sz="2000" dirty="0" smtClean="0"/>
              <a:t>(</a:t>
            </a:r>
            <a:r>
              <a:rPr lang="en-US" altLang="zh-TW" sz="2000" dirty="0" err="1" smtClean="0"/>
              <a:t>a,b,c</a:t>
            </a:r>
            <a:r>
              <a:rPr lang="en-US" altLang="zh-TW" sz="2000" dirty="0" smtClean="0"/>
              <a:t>) 0-24h</a:t>
            </a:r>
          </a:p>
          <a:p>
            <a:pPr>
              <a:buNone/>
            </a:pPr>
            <a:r>
              <a:rPr lang="en-US" altLang="zh-TW" sz="2000" dirty="0" smtClean="0"/>
              <a:t>(</a:t>
            </a:r>
            <a:r>
              <a:rPr lang="en-US" altLang="zh-TW" sz="2000" dirty="0" err="1" smtClean="0"/>
              <a:t>d,e,f</a:t>
            </a:r>
            <a:r>
              <a:rPr lang="en-US" altLang="zh-TW" sz="2000" dirty="0" smtClean="0"/>
              <a:t>) 24-48h</a:t>
            </a:r>
          </a:p>
        </p:txBody>
      </p:sp>
      <p:pic>
        <p:nvPicPr>
          <p:cNvPr id="4" name="圖片 3"/>
          <p:cNvPicPr>
            <a:picLocks noChangeAspect="1"/>
          </p:cNvPicPr>
          <p:nvPr/>
        </p:nvPicPr>
        <p:blipFill>
          <a:blip r:embed="rId3" cstate="print"/>
          <a:stretch>
            <a:fillRect/>
          </a:stretch>
        </p:blipFill>
        <p:spPr>
          <a:xfrm>
            <a:off x="0" y="332656"/>
            <a:ext cx="3322712" cy="6300524"/>
          </a:xfrm>
          <a:prstGeom prst="rect">
            <a:avLst/>
          </a:prstGeom>
        </p:spPr>
      </p:pic>
      <p:pic>
        <p:nvPicPr>
          <p:cNvPr id="5" name="圖片 4"/>
          <p:cNvPicPr>
            <a:picLocks noChangeAspect="1"/>
          </p:cNvPicPr>
          <p:nvPr/>
        </p:nvPicPr>
        <p:blipFill>
          <a:blip r:embed="rId4" cstate="print"/>
          <a:stretch>
            <a:fillRect/>
          </a:stretch>
        </p:blipFill>
        <p:spPr>
          <a:xfrm>
            <a:off x="5724128" y="301733"/>
            <a:ext cx="3410572" cy="6300000"/>
          </a:xfrm>
          <a:prstGeom prst="rect">
            <a:avLst/>
          </a:prstGeom>
        </p:spPr>
      </p:pic>
      <p:sp>
        <p:nvSpPr>
          <p:cNvPr id="6" name="矩形 5"/>
          <p:cNvSpPr/>
          <p:nvPr/>
        </p:nvSpPr>
        <p:spPr>
          <a:xfrm>
            <a:off x="-472416" y="13679"/>
            <a:ext cx="3604256" cy="369332"/>
          </a:xfrm>
          <a:prstGeom prst="rect">
            <a:avLst/>
          </a:prstGeom>
        </p:spPr>
        <p:txBody>
          <a:bodyPr wrap="none">
            <a:spAutoFit/>
          </a:bodyPr>
          <a:lstStyle/>
          <a:p>
            <a:pPr lvl="1"/>
            <a:r>
              <a:rPr lang="en-US" altLang="zh-TW" dirty="0" smtClean="0">
                <a:solidFill>
                  <a:srgbClr val="FF0000"/>
                </a:solidFill>
              </a:rPr>
              <a:t>Initiated </a:t>
            </a:r>
            <a:r>
              <a:rPr lang="en-US" altLang="zh-TW" dirty="0">
                <a:solidFill>
                  <a:srgbClr val="FF0000"/>
                </a:solidFill>
              </a:rPr>
              <a:t>at </a:t>
            </a:r>
            <a:r>
              <a:rPr lang="en-US" altLang="zh-TW" dirty="0" smtClean="0">
                <a:solidFill>
                  <a:srgbClr val="FF0000"/>
                </a:solidFill>
              </a:rPr>
              <a:t>1200 UTC 27 </a:t>
            </a:r>
            <a:r>
              <a:rPr lang="en-US" altLang="zh-TW" dirty="0">
                <a:solidFill>
                  <a:srgbClr val="FF0000"/>
                </a:solidFill>
              </a:rPr>
              <a:t>August</a:t>
            </a:r>
          </a:p>
        </p:txBody>
      </p:sp>
      <p:sp>
        <p:nvSpPr>
          <p:cNvPr id="7" name="矩形 6"/>
          <p:cNvSpPr/>
          <p:nvPr/>
        </p:nvSpPr>
        <p:spPr>
          <a:xfrm>
            <a:off x="5436096" y="15702"/>
            <a:ext cx="3604256" cy="369332"/>
          </a:xfrm>
          <a:prstGeom prst="rect">
            <a:avLst/>
          </a:prstGeom>
        </p:spPr>
        <p:txBody>
          <a:bodyPr wrap="none">
            <a:spAutoFit/>
          </a:bodyPr>
          <a:lstStyle/>
          <a:p>
            <a:pPr lvl="1"/>
            <a:r>
              <a:rPr lang="en-US" altLang="zh-TW" dirty="0" smtClean="0">
                <a:solidFill>
                  <a:srgbClr val="0070C0"/>
                </a:solidFill>
              </a:rPr>
              <a:t>Initiated </a:t>
            </a:r>
            <a:r>
              <a:rPr lang="en-US" altLang="zh-TW" dirty="0">
                <a:solidFill>
                  <a:srgbClr val="0070C0"/>
                </a:solidFill>
              </a:rPr>
              <a:t>at 1200 UTC 28 August</a:t>
            </a:r>
          </a:p>
        </p:txBody>
      </p:sp>
    </p:spTree>
    <p:extLst>
      <p:ext uri="{BB962C8B-B14F-4D97-AF65-F5344CB8AC3E}">
        <p14:creationId xmlns:p14="http://schemas.microsoft.com/office/powerpoint/2010/main" val="2737693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Ensemble forecast</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251520" y="1772816"/>
            <a:ext cx="5262943" cy="417646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4168" y="3068960"/>
            <a:ext cx="2080231" cy="2016224"/>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283968" y="6610350"/>
            <a:ext cx="4676775"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2400" dirty="0" smtClean="0"/>
              <a:t>Time series of 3-h rainfall for</a:t>
            </a:r>
            <a:br>
              <a:rPr lang="en-US" altLang="zh-TW" sz="2400" dirty="0" smtClean="0"/>
            </a:br>
            <a:r>
              <a:rPr lang="en-US" altLang="zh-TW" sz="2400" dirty="0" smtClean="0"/>
              <a:t> (a) three basins over southern Taiwan and (b) </a:t>
            </a:r>
            <a:r>
              <a:rPr lang="en-US" altLang="zh-TW" sz="2400" dirty="0" err="1" smtClean="0"/>
              <a:t>Lanyang</a:t>
            </a:r>
            <a:r>
              <a:rPr lang="en-US" altLang="zh-TW" sz="2400" dirty="0" smtClean="0"/>
              <a:t> basin</a:t>
            </a:r>
            <a:endParaRPr lang="zh-TW" altLang="en-US" sz="2400" dirty="0"/>
          </a:p>
        </p:txBody>
      </p:sp>
      <p:pic>
        <p:nvPicPr>
          <p:cNvPr id="5" name="Picture 2"/>
          <p:cNvPicPr>
            <a:picLocks noChangeAspect="1" noChangeArrowheads="1"/>
          </p:cNvPicPr>
          <p:nvPr/>
        </p:nvPicPr>
        <p:blipFill>
          <a:blip r:embed="rId3" cstate="print"/>
          <a:srcRect/>
          <a:stretch>
            <a:fillRect/>
          </a:stretch>
        </p:blipFill>
        <p:spPr bwMode="auto">
          <a:xfrm>
            <a:off x="4496959" y="2133376"/>
            <a:ext cx="4647041" cy="4680000"/>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23691" y="2061368"/>
            <a:ext cx="4509579" cy="4680000"/>
          </a:xfrm>
          <a:prstGeom prst="rect">
            <a:avLst/>
          </a:prstGeom>
          <a:noFill/>
          <a:ln w="9525">
            <a:noFill/>
            <a:miter lim="800000"/>
            <a:headEnd/>
            <a:tailEnd/>
          </a:ln>
        </p:spPr>
      </p:pic>
      <p:sp>
        <p:nvSpPr>
          <p:cNvPr id="6" name="矩形 5"/>
          <p:cNvSpPr/>
          <p:nvPr/>
        </p:nvSpPr>
        <p:spPr>
          <a:xfrm>
            <a:off x="457200" y="1761501"/>
            <a:ext cx="3604256" cy="369332"/>
          </a:xfrm>
          <a:prstGeom prst="rect">
            <a:avLst/>
          </a:prstGeom>
        </p:spPr>
        <p:txBody>
          <a:bodyPr wrap="none">
            <a:spAutoFit/>
          </a:bodyPr>
          <a:lstStyle/>
          <a:p>
            <a:pPr lvl="1"/>
            <a:r>
              <a:rPr lang="en-US" altLang="zh-TW" dirty="0" smtClean="0">
                <a:solidFill>
                  <a:srgbClr val="FF0000"/>
                </a:solidFill>
              </a:rPr>
              <a:t>Initiated </a:t>
            </a:r>
            <a:r>
              <a:rPr lang="en-US" altLang="zh-TW" dirty="0">
                <a:solidFill>
                  <a:srgbClr val="FF0000"/>
                </a:solidFill>
              </a:rPr>
              <a:t>at </a:t>
            </a:r>
            <a:r>
              <a:rPr lang="en-US" altLang="zh-TW" dirty="0" smtClean="0">
                <a:solidFill>
                  <a:srgbClr val="FF0000"/>
                </a:solidFill>
              </a:rPr>
              <a:t>1200 UTC 27 </a:t>
            </a:r>
            <a:r>
              <a:rPr lang="en-US" altLang="zh-TW" dirty="0">
                <a:solidFill>
                  <a:srgbClr val="FF0000"/>
                </a:solidFill>
              </a:rPr>
              <a:t>August</a:t>
            </a:r>
          </a:p>
        </p:txBody>
      </p:sp>
      <p:sp>
        <p:nvSpPr>
          <p:cNvPr id="7" name="矩形 6"/>
          <p:cNvSpPr/>
          <p:nvPr/>
        </p:nvSpPr>
        <p:spPr>
          <a:xfrm>
            <a:off x="5197796" y="1763524"/>
            <a:ext cx="3604256" cy="369332"/>
          </a:xfrm>
          <a:prstGeom prst="rect">
            <a:avLst/>
          </a:prstGeom>
        </p:spPr>
        <p:txBody>
          <a:bodyPr wrap="none">
            <a:spAutoFit/>
          </a:bodyPr>
          <a:lstStyle/>
          <a:p>
            <a:pPr lvl="1"/>
            <a:r>
              <a:rPr lang="en-US" altLang="zh-TW" dirty="0" smtClean="0">
                <a:solidFill>
                  <a:srgbClr val="0070C0"/>
                </a:solidFill>
              </a:rPr>
              <a:t>Initiated </a:t>
            </a:r>
            <a:r>
              <a:rPr lang="en-US" altLang="zh-TW" dirty="0">
                <a:solidFill>
                  <a:srgbClr val="0070C0"/>
                </a:solidFill>
              </a:rPr>
              <a:t>at 1200 UTC 28 August</a:t>
            </a:r>
          </a:p>
        </p:txBody>
      </p:sp>
    </p:spTree>
    <p:extLst>
      <p:ext uri="{BB962C8B-B14F-4D97-AF65-F5344CB8AC3E}">
        <p14:creationId xmlns:p14="http://schemas.microsoft.com/office/powerpoint/2010/main" val="167444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Horizontal distribution of radar reflectivity at 00 UTC 29 August</a:t>
            </a:r>
            <a:endParaRPr lang="zh-TW" altLang="en-US" dirty="0"/>
          </a:p>
        </p:txBody>
      </p:sp>
      <p:sp>
        <p:nvSpPr>
          <p:cNvPr id="3" name="內容版面配置區 2"/>
          <p:cNvSpPr>
            <a:spLocks noGrp="1"/>
          </p:cNvSpPr>
          <p:nvPr>
            <p:ph idx="1"/>
          </p:nvPr>
        </p:nvSpPr>
        <p:spPr>
          <a:xfrm>
            <a:off x="457200" y="1832980"/>
            <a:ext cx="8229600" cy="4525963"/>
          </a:xfrm>
        </p:spPr>
        <p:txBody>
          <a:bodyPr/>
          <a:lstStyle/>
          <a:p>
            <a:endParaRPr lang="zh-TW" altLang="en-US"/>
          </a:p>
        </p:txBody>
      </p:sp>
      <p:pic>
        <p:nvPicPr>
          <p:cNvPr id="12290" name="Picture 2"/>
          <p:cNvPicPr>
            <a:picLocks noChangeAspect="1" noChangeArrowheads="1"/>
          </p:cNvPicPr>
          <p:nvPr/>
        </p:nvPicPr>
        <p:blipFill rotWithShape="1">
          <a:blip r:embed="rId3" cstate="print"/>
          <a:srcRect t="2099"/>
          <a:stretch/>
        </p:blipFill>
        <p:spPr bwMode="auto">
          <a:xfrm>
            <a:off x="164665" y="1645555"/>
            <a:ext cx="8814670" cy="4951797"/>
          </a:xfrm>
          <a:prstGeom prst="rect">
            <a:avLst/>
          </a:prstGeom>
          <a:noFill/>
          <a:ln w="9525">
            <a:noFill/>
            <a:miter lim="800000"/>
            <a:headEnd/>
            <a:tailEnd/>
          </a:ln>
        </p:spPr>
      </p:pic>
      <p:sp>
        <p:nvSpPr>
          <p:cNvPr id="5" name="矩形 4"/>
          <p:cNvSpPr/>
          <p:nvPr/>
        </p:nvSpPr>
        <p:spPr>
          <a:xfrm>
            <a:off x="3491880" y="1403484"/>
            <a:ext cx="3604256" cy="369332"/>
          </a:xfrm>
          <a:prstGeom prst="rect">
            <a:avLst/>
          </a:prstGeom>
        </p:spPr>
        <p:txBody>
          <a:bodyPr wrap="none">
            <a:spAutoFit/>
          </a:bodyPr>
          <a:lstStyle/>
          <a:p>
            <a:pPr lvl="1"/>
            <a:r>
              <a:rPr lang="en-US" altLang="zh-TW" dirty="0" smtClean="0">
                <a:solidFill>
                  <a:srgbClr val="0070C0"/>
                </a:solidFill>
              </a:rPr>
              <a:t>Initiated </a:t>
            </a:r>
            <a:r>
              <a:rPr lang="en-US" altLang="zh-TW" dirty="0">
                <a:solidFill>
                  <a:srgbClr val="0070C0"/>
                </a:solidFill>
              </a:rPr>
              <a:t>at 1200 UTC 28 August</a:t>
            </a:r>
          </a:p>
        </p:txBody>
      </p:sp>
      <p:sp>
        <p:nvSpPr>
          <p:cNvPr id="7" name="文字方塊 6"/>
          <p:cNvSpPr txBox="1"/>
          <p:nvPr/>
        </p:nvSpPr>
        <p:spPr>
          <a:xfrm>
            <a:off x="683568" y="2348880"/>
            <a:ext cx="936104" cy="369332"/>
          </a:xfrm>
          <a:prstGeom prst="rect">
            <a:avLst/>
          </a:prstGeom>
          <a:noFill/>
        </p:spPr>
        <p:txBody>
          <a:bodyPr wrap="square" rtlCol="0">
            <a:spAutoFit/>
          </a:bodyPr>
          <a:lstStyle/>
          <a:p>
            <a:r>
              <a:rPr lang="en-US" altLang="zh-TW" dirty="0" smtClean="0"/>
              <a:t>(12h )</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Horizontal distribution of radar reflectivity at 00 UTC 30 August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3314" name="Picture 2"/>
          <p:cNvPicPr>
            <a:picLocks noChangeAspect="1" noChangeArrowheads="1"/>
          </p:cNvPicPr>
          <p:nvPr/>
        </p:nvPicPr>
        <p:blipFill>
          <a:blip r:embed="rId3" cstate="print"/>
          <a:srcRect/>
          <a:stretch>
            <a:fillRect/>
          </a:stretch>
        </p:blipFill>
        <p:spPr bwMode="auto">
          <a:xfrm>
            <a:off x="173773" y="1756965"/>
            <a:ext cx="8970227" cy="5056411"/>
          </a:xfrm>
          <a:prstGeom prst="rect">
            <a:avLst/>
          </a:prstGeom>
          <a:noFill/>
          <a:ln w="9525">
            <a:noFill/>
            <a:miter lim="800000"/>
            <a:headEnd/>
            <a:tailEnd/>
          </a:ln>
        </p:spPr>
      </p:pic>
      <p:sp>
        <p:nvSpPr>
          <p:cNvPr id="5" name="矩形 4"/>
          <p:cNvSpPr/>
          <p:nvPr/>
        </p:nvSpPr>
        <p:spPr>
          <a:xfrm>
            <a:off x="3509016" y="1331476"/>
            <a:ext cx="3604256" cy="369332"/>
          </a:xfrm>
          <a:prstGeom prst="rect">
            <a:avLst/>
          </a:prstGeom>
        </p:spPr>
        <p:txBody>
          <a:bodyPr wrap="none">
            <a:spAutoFit/>
          </a:bodyPr>
          <a:lstStyle/>
          <a:p>
            <a:pPr lvl="1"/>
            <a:r>
              <a:rPr lang="en-US" altLang="zh-TW" dirty="0" smtClean="0">
                <a:solidFill>
                  <a:srgbClr val="0070C0"/>
                </a:solidFill>
              </a:rPr>
              <a:t>Initiated </a:t>
            </a:r>
            <a:r>
              <a:rPr lang="en-US" altLang="zh-TW" dirty="0">
                <a:solidFill>
                  <a:srgbClr val="0070C0"/>
                </a:solidFill>
              </a:rPr>
              <a:t>at 1200 UTC 28 August</a:t>
            </a:r>
          </a:p>
        </p:txBody>
      </p:sp>
      <p:sp>
        <p:nvSpPr>
          <p:cNvPr id="7" name="文字方塊 6"/>
          <p:cNvSpPr txBox="1"/>
          <p:nvPr/>
        </p:nvSpPr>
        <p:spPr>
          <a:xfrm>
            <a:off x="683568" y="2348880"/>
            <a:ext cx="936104" cy="369332"/>
          </a:xfrm>
          <a:prstGeom prst="rect">
            <a:avLst/>
          </a:prstGeom>
          <a:noFill/>
        </p:spPr>
        <p:txBody>
          <a:bodyPr wrap="square" rtlCol="0">
            <a:spAutoFit/>
          </a:bodyPr>
          <a:lstStyle/>
          <a:p>
            <a:r>
              <a:rPr lang="en-US" altLang="zh-TW" dirty="0" smtClean="0"/>
              <a:t>(36h )</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Data and methods-Hydrological model</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WASH123D</a:t>
            </a:r>
            <a:r>
              <a:rPr lang="zh-TW" altLang="en-US" dirty="0" smtClean="0"/>
              <a:t> </a:t>
            </a:r>
            <a:r>
              <a:rPr lang="en-US" altLang="zh-TW" dirty="0" smtClean="0"/>
              <a:t>(</a:t>
            </a:r>
            <a:r>
              <a:rPr lang="en-US" altLang="zh-TW" dirty="0" err="1" smtClean="0"/>
              <a:t>Yeh</a:t>
            </a:r>
            <a:r>
              <a:rPr lang="en-US" altLang="zh-TW" dirty="0" smtClean="0"/>
              <a:t> et al.1998)</a:t>
            </a:r>
          </a:p>
          <a:p>
            <a:r>
              <a:rPr lang="en-US" altLang="zh-TW" dirty="0" smtClean="0"/>
              <a:t>Finite-element approach </a:t>
            </a:r>
          </a:p>
          <a:p>
            <a:r>
              <a:rPr lang="en-US" altLang="zh-TW" dirty="0" smtClean="0"/>
              <a:t>Terrain spatial resolution 400m*400m</a:t>
            </a:r>
          </a:p>
          <a:p>
            <a:r>
              <a:rPr lang="en-US" altLang="zh-TW" dirty="0" smtClean="0"/>
              <a:t>Finer grids :  </a:t>
            </a:r>
            <a:r>
              <a:rPr lang="en-US" altLang="zh-TW" dirty="0" smtClean="0">
                <a:solidFill>
                  <a:srgbClr val="FF0000"/>
                </a:solidFill>
              </a:rPr>
              <a:t>40m*40m</a:t>
            </a:r>
            <a:r>
              <a:rPr lang="en-US" altLang="zh-TW" dirty="0" smtClean="0"/>
              <a:t> </a:t>
            </a:r>
          </a:p>
          <a:p>
            <a:r>
              <a:rPr lang="en-US" altLang="zh-TW" dirty="0" smtClean="0"/>
              <a:t>Interpolated 5-km rainfall from atmospheric model using </a:t>
            </a:r>
            <a:r>
              <a:rPr lang="en-US" altLang="zh-TW" dirty="0" smtClean="0">
                <a:solidFill>
                  <a:srgbClr val="FF0000"/>
                </a:solidFill>
              </a:rPr>
              <a:t>nearest neighbor interpolation</a:t>
            </a:r>
            <a:r>
              <a:rPr lang="en-US" altLang="zh-TW" dirty="0" smtClean="0"/>
              <a:t>.</a:t>
            </a:r>
          </a:p>
          <a:p>
            <a:r>
              <a:rPr lang="en-US" altLang="zh-TW" dirty="0" smtClean="0"/>
              <a:t>River and overland:</a:t>
            </a:r>
            <a:r>
              <a:rPr lang="zh-TW" altLang="en-US" dirty="0" smtClean="0"/>
              <a:t> </a:t>
            </a:r>
            <a:r>
              <a:rPr lang="en-US" altLang="zh-TW" dirty="0" smtClean="0"/>
              <a:t>Diffusive wave equations</a:t>
            </a:r>
          </a:p>
          <a:p>
            <a:r>
              <a:rPr lang="en-US" altLang="zh-TW" dirty="0" smtClean="0"/>
              <a:t>Infiltration : Green–</a:t>
            </a:r>
            <a:r>
              <a:rPr lang="en-US" altLang="zh-TW" dirty="0" err="1" smtClean="0"/>
              <a:t>Ampt</a:t>
            </a:r>
            <a:r>
              <a:rPr lang="en-US" altLang="zh-TW" dirty="0" smtClean="0"/>
              <a:t> model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Hydrological verification</a:t>
            </a:r>
            <a:endParaRPr lang="zh-TW" altLang="en-US" dirty="0"/>
          </a:p>
        </p:txBody>
      </p:sp>
      <p:sp>
        <p:nvSpPr>
          <p:cNvPr id="3" name="內容版面配置區 2"/>
          <p:cNvSpPr>
            <a:spLocks noGrp="1"/>
          </p:cNvSpPr>
          <p:nvPr>
            <p:ph idx="1"/>
          </p:nvPr>
        </p:nvSpPr>
        <p:spPr>
          <a:xfrm>
            <a:off x="457200" y="1600201"/>
            <a:ext cx="4196811" cy="2260848"/>
          </a:xfrm>
        </p:spPr>
        <p:txBody>
          <a:bodyPr>
            <a:normAutofit fontScale="70000" lnSpcReduction="20000"/>
          </a:bodyPr>
          <a:lstStyle/>
          <a:p>
            <a:r>
              <a:rPr lang="en-US" altLang="zh-TW" dirty="0"/>
              <a:t>During Typhoon </a:t>
            </a:r>
            <a:r>
              <a:rPr lang="en-US" altLang="zh-TW" dirty="0" err="1"/>
              <a:t>Nanmadol</a:t>
            </a:r>
            <a:r>
              <a:rPr lang="en-US" altLang="zh-TW" dirty="0"/>
              <a:t>, most of the </a:t>
            </a:r>
            <a:r>
              <a:rPr lang="en-US" altLang="zh-TW" dirty="0" smtClean="0"/>
              <a:t>rainwater was </a:t>
            </a:r>
            <a:r>
              <a:rPr lang="en-US" altLang="zh-TW" dirty="0"/>
              <a:t>presumed to have infiltrated into the groundwater.</a:t>
            </a:r>
          </a:p>
          <a:p>
            <a:r>
              <a:rPr lang="en-US" altLang="zh-TW" dirty="0"/>
              <a:t>Thus, excess overland flow was assumed to move slowly due </a:t>
            </a:r>
            <a:r>
              <a:rPr lang="en-US" altLang="zh-TW" dirty="0" smtClean="0"/>
              <a:t>to the </a:t>
            </a:r>
            <a:r>
              <a:rPr lang="en-US" altLang="zh-TW" dirty="0"/>
              <a:t>dry soil conditions.</a:t>
            </a:r>
            <a:endParaRPr lang="zh-TW" altLang="en-US" dirty="0"/>
          </a:p>
        </p:txBody>
      </p:sp>
      <p:pic>
        <p:nvPicPr>
          <p:cNvPr id="15362" name="Picture 2"/>
          <p:cNvPicPr>
            <a:picLocks noChangeAspect="1" noChangeArrowheads="1"/>
          </p:cNvPicPr>
          <p:nvPr/>
        </p:nvPicPr>
        <p:blipFill>
          <a:blip r:embed="rId3" cstate="print"/>
          <a:srcRect/>
          <a:stretch>
            <a:fillRect/>
          </a:stretch>
        </p:blipFill>
        <p:spPr bwMode="auto">
          <a:xfrm>
            <a:off x="242763" y="4069954"/>
            <a:ext cx="4619194" cy="265273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654011" y="1417638"/>
            <a:ext cx="4473221" cy="5305053"/>
          </a:xfrm>
          <a:prstGeom prst="rect">
            <a:avLst/>
          </a:prstGeom>
          <a:noFill/>
          <a:ln w="9525">
            <a:noFill/>
            <a:miter lim="800000"/>
            <a:headEnd/>
            <a:tailEnd/>
          </a:ln>
        </p:spPr>
      </p:pic>
      <p:sp>
        <p:nvSpPr>
          <p:cNvPr id="8" name="矩形 7"/>
          <p:cNvSpPr/>
          <p:nvPr/>
        </p:nvSpPr>
        <p:spPr>
          <a:xfrm>
            <a:off x="4499992" y="1206630"/>
            <a:ext cx="3604256" cy="369332"/>
          </a:xfrm>
          <a:prstGeom prst="rect">
            <a:avLst/>
          </a:prstGeom>
        </p:spPr>
        <p:txBody>
          <a:bodyPr wrap="none">
            <a:spAutoFit/>
          </a:bodyPr>
          <a:lstStyle/>
          <a:p>
            <a:pPr lvl="1"/>
            <a:r>
              <a:rPr lang="en-US" altLang="zh-TW" dirty="0" smtClean="0">
                <a:solidFill>
                  <a:srgbClr val="FF0000"/>
                </a:solidFill>
              </a:rPr>
              <a:t>Initiated </a:t>
            </a:r>
            <a:r>
              <a:rPr lang="en-US" altLang="zh-TW" dirty="0">
                <a:solidFill>
                  <a:srgbClr val="FF0000"/>
                </a:solidFill>
              </a:rPr>
              <a:t>at </a:t>
            </a:r>
            <a:r>
              <a:rPr lang="en-US" altLang="zh-TW" dirty="0" smtClean="0">
                <a:solidFill>
                  <a:srgbClr val="FF0000"/>
                </a:solidFill>
              </a:rPr>
              <a:t>1200 UTC 27 </a:t>
            </a:r>
            <a:r>
              <a:rPr lang="en-US" altLang="zh-TW" dirty="0">
                <a:solidFill>
                  <a:srgbClr val="FF0000"/>
                </a:solidFill>
              </a:rPr>
              <a:t>August</a:t>
            </a:r>
          </a:p>
        </p:txBody>
      </p:sp>
      <p:sp>
        <p:nvSpPr>
          <p:cNvPr id="9" name="矩形 8"/>
          <p:cNvSpPr/>
          <p:nvPr/>
        </p:nvSpPr>
        <p:spPr>
          <a:xfrm>
            <a:off x="4499992" y="3909202"/>
            <a:ext cx="3604256" cy="369332"/>
          </a:xfrm>
          <a:prstGeom prst="rect">
            <a:avLst/>
          </a:prstGeom>
        </p:spPr>
        <p:txBody>
          <a:bodyPr wrap="none">
            <a:spAutoFit/>
          </a:bodyPr>
          <a:lstStyle/>
          <a:p>
            <a:pPr lvl="1"/>
            <a:r>
              <a:rPr lang="en-US" altLang="zh-TW" dirty="0" smtClean="0">
                <a:solidFill>
                  <a:srgbClr val="0070C0"/>
                </a:solidFill>
              </a:rPr>
              <a:t>Initiated </a:t>
            </a:r>
            <a:r>
              <a:rPr lang="en-US" altLang="zh-TW" dirty="0">
                <a:solidFill>
                  <a:srgbClr val="0070C0"/>
                </a:solidFill>
              </a:rPr>
              <a:t>at 1200 UTC 28 August</a:t>
            </a:r>
          </a:p>
        </p:txBody>
      </p:sp>
      <p:sp>
        <p:nvSpPr>
          <p:cNvPr id="10" name="矩形 9"/>
          <p:cNvSpPr/>
          <p:nvPr/>
        </p:nvSpPr>
        <p:spPr>
          <a:xfrm>
            <a:off x="139927" y="3827608"/>
            <a:ext cx="2924647" cy="369332"/>
          </a:xfrm>
          <a:prstGeom prst="rect">
            <a:avLst/>
          </a:prstGeom>
        </p:spPr>
        <p:txBody>
          <a:bodyPr wrap="none">
            <a:spAutoFit/>
          </a:bodyPr>
          <a:lstStyle/>
          <a:p>
            <a:pPr lvl="1"/>
            <a:r>
              <a:rPr lang="en-US" altLang="zh-TW" dirty="0" smtClean="0">
                <a:solidFill>
                  <a:srgbClr val="92D050"/>
                </a:solidFill>
              </a:rPr>
              <a:t>Rain gauge observations</a:t>
            </a:r>
            <a:endParaRPr lang="en-US" altLang="zh-TW" dirty="0">
              <a:solidFill>
                <a:srgbClr val="92D05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smtClean="0"/>
              <a:t>The 48-h simulations by 18 ensemble members</a:t>
            </a:r>
            <a:endParaRPr lang="zh-TW" altLang="en-US" sz="3200" dirty="0"/>
          </a:p>
        </p:txBody>
      </p:sp>
      <p:sp>
        <p:nvSpPr>
          <p:cNvPr id="3" name="內容版面配置區 2"/>
          <p:cNvSpPr>
            <a:spLocks noGrp="1"/>
          </p:cNvSpPr>
          <p:nvPr>
            <p:ph idx="1"/>
          </p:nvPr>
        </p:nvSpPr>
        <p:spPr>
          <a:xfrm>
            <a:off x="662880" y="1600200"/>
            <a:ext cx="8229600" cy="4525963"/>
          </a:xfrm>
        </p:spPr>
        <p:txBody>
          <a:bodyPr/>
          <a:lstStyle/>
          <a:p>
            <a:endParaRPr lang="zh-TW" altLang="en-US"/>
          </a:p>
        </p:txBody>
      </p:sp>
      <p:pic>
        <p:nvPicPr>
          <p:cNvPr id="5" name="Picture 2"/>
          <p:cNvPicPr>
            <a:picLocks noChangeAspect="1" noChangeArrowheads="1"/>
          </p:cNvPicPr>
          <p:nvPr/>
        </p:nvPicPr>
        <p:blipFill>
          <a:blip r:embed="rId3" cstate="print"/>
          <a:srcRect/>
          <a:stretch>
            <a:fillRect/>
          </a:stretch>
        </p:blipFill>
        <p:spPr bwMode="auto">
          <a:xfrm>
            <a:off x="3377682" y="3692303"/>
            <a:ext cx="5479437" cy="3121561"/>
          </a:xfrm>
          <a:prstGeom prst="rect">
            <a:avLst/>
          </a:prstGeom>
          <a:noFill/>
          <a:ln w="9525">
            <a:solidFill>
              <a:srgbClr val="0070C0"/>
            </a:solid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229277" y="1340768"/>
            <a:ext cx="5292080" cy="3081289"/>
          </a:xfrm>
          <a:prstGeom prst="rect">
            <a:avLst/>
          </a:prstGeom>
          <a:noFill/>
          <a:ln w="9525">
            <a:solidFill>
              <a:srgbClr val="FF0000"/>
            </a:solidFill>
            <a:miter lim="800000"/>
            <a:headEnd/>
            <a:tailEnd/>
          </a:ln>
        </p:spPr>
      </p:pic>
      <p:sp>
        <p:nvSpPr>
          <p:cNvPr id="6" name="矩形 5"/>
          <p:cNvSpPr/>
          <p:nvPr/>
        </p:nvSpPr>
        <p:spPr>
          <a:xfrm>
            <a:off x="-324544" y="4395564"/>
            <a:ext cx="3604256" cy="369332"/>
          </a:xfrm>
          <a:prstGeom prst="rect">
            <a:avLst/>
          </a:prstGeom>
        </p:spPr>
        <p:txBody>
          <a:bodyPr wrap="none">
            <a:spAutoFit/>
          </a:bodyPr>
          <a:lstStyle/>
          <a:p>
            <a:pPr lvl="1"/>
            <a:r>
              <a:rPr lang="en-US" altLang="zh-TW" dirty="0" smtClean="0">
                <a:solidFill>
                  <a:srgbClr val="FF0000"/>
                </a:solidFill>
              </a:rPr>
              <a:t>Initiated </a:t>
            </a:r>
            <a:r>
              <a:rPr lang="en-US" altLang="zh-TW" dirty="0">
                <a:solidFill>
                  <a:srgbClr val="FF0000"/>
                </a:solidFill>
              </a:rPr>
              <a:t>at </a:t>
            </a:r>
            <a:r>
              <a:rPr lang="en-US" altLang="zh-TW" dirty="0" smtClean="0">
                <a:solidFill>
                  <a:srgbClr val="FF0000"/>
                </a:solidFill>
              </a:rPr>
              <a:t>1200 UTC 27 </a:t>
            </a:r>
            <a:r>
              <a:rPr lang="en-US" altLang="zh-TW" dirty="0">
                <a:solidFill>
                  <a:srgbClr val="FF0000"/>
                </a:solidFill>
              </a:rPr>
              <a:t>August</a:t>
            </a:r>
          </a:p>
        </p:txBody>
      </p:sp>
      <p:sp>
        <p:nvSpPr>
          <p:cNvPr id="7" name="矩形 6"/>
          <p:cNvSpPr/>
          <p:nvPr/>
        </p:nvSpPr>
        <p:spPr>
          <a:xfrm>
            <a:off x="5252863" y="3322971"/>
            <a:ext cx="3604256" cy="369332"/>
          </a:xfrm>
          <a:prstGeom prst="rect">
            <a:avLst/>
          </a:prstGeom>
        </p:spPr>
        <p:txBody>
          <a:bodyPr wrap="none">
            <a:spAutoFit/>
          </a:bodyPr>
          <a:lstStyle/>
          <a:p>
            <a:pPr lvl="1"/>
            <a:r>
              <a:rPr lang="en-US" altLang="zh-TW" dirty="0" smtClean="0">
                <a:solidFill>
                  <a:srgbClr val="0070C0"/>
                </a:solidFill>
              </a:rPr>
              <a:t>Initiated </a:t>
            </a:r>
            <a:r>
              <a:rPr lang="en-US" altLang="zh-TW" dirty="0">
                <a:solidFill>
                  <a:srgbClr val="0070C0"/>
                </a:solidFill>
              </a:rPr>
              <a:t>at 1200 UTC 28 August</a:t>
            </a:r>
          </a:p>
        </p:txBody>
      </p:sp>
    </p:spTree>
    <p:extLst>
      <p:ext uri="{BB962C8B-B14F-4D97-AF65-F5344CB8AC3E}">
        <p14:creationId xmlns:p14="http://schemas.microsoft.com/office/powerpoint/2010/main" val="3081896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In 2011, the ensemble provide a </a:t>
            </a:r>
            <a:r>
              <a:rPr lang="en-US" altLang="zh-TW" sz="2400" dirty="0" smtClean="0">
                <a:solidFill>
                  <a:srgbClr val="FF0000"/>
                </a:solidFill>
              </a:rPr>
              <a:t>better track  </a:t>
            </a:r>
            <a:r>
              <a:rPr lang="en-US" altLang="zh-TW" sz="2400" dirty="0" smtClean="0"/>
              <a:t>prediction than those of operational centers.</a:t>
            </a:r>
          </a:p>
          <a:p>
            <a:endParaRPr lang="en-US" altLang="zh-TW" sz="2400" dirty="0" smtClean="0"/>
          </a:p>
          <a:p>
            <a:r>
              <a:rPr lang="en-US" altLang="zh-TW" sz="2400" dirty="0" smtClean="0">
                <a:solidFill>
                  <a:srgbClr val="FF0000"/>
                </a:solidFill>
              </a:rPr>
              <a:t>90% probability </a:t>
            </a:r>
            <a:r>
              <a:rPr lang="en-US" altLang="zh-TW" sz="2400" dirty="0" smtClean="0"/>
              <a:t>that accumulated rainfall exceeded 130mm for 0-24 h forecast at 1200 UTC 28 August is in good agreement with the distribution of observed 130-mm rainfall.</a:t>
            </a:r>
          </a:p>
          <a:p>
            <a:endParaRPr lang="en-US" altLang="zh-TW" sz="2400" dirty="0" smtClean="0"/>
          </a:p>
          <a:p>
            <a:r>
              <a:rPr lang="en-US" altLang="zh-TW" sz="2400" dirty="0" smtClean="0"/>
              <a:t>Ensemble forecasting system </a:t>
            </a:r>
            <a:r>
              <a:rPr lang="en-US" altLang="zh-TW" sz="2400" dirty="0" smtClean="0">
                <a:solidFill>
                  <a:srgbClr val="FF0000"/>
                </a:solidFill>
              </a:rPr>
              <a:t>adequately estimated</a:t>
            </a:r>
            <a:r>
              <a:rPr lang="en-US" altLang="zh-TW" sz="2400" dirty="0" smtClean="0"/>
              <a:t> the topographic locations where rainfall may occur.</a:t>
            </a:r>
          </a:p>
          <a:p>
            <a:endParaRPr lang="en-US" altLang="zh-TW"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en-US" altLang="zh-TW" sz="2400" dirty="0" smtClean="0"/>
              <a:t>In this case, the river runoff patterns were </a:t>
            </a:r>
            <a:r>
              <a:rPr lang="en-US" altLang="zh-TW" sz="2400" dirty="0" smtClean="0">
                <a:solidFill>
                  <a:srgbClr val="FF0000"/>
                </a:solidFill>
              </a:rPr>
              <a:t>reasonably</a:t>
            </a:r>
            <a:r>
              <a:rPr lang="en-US" altLang="zh-TW" sz="2400" dirty="0" smtClean="0"/>
              <a:t> predicted despite the mismatch between the runoff maximum and the actual time and quantity of flooding. </a:t>
            </a:r>
          </a:p>
          <a:p>
            <a:endParaRPr lang="en-US" altLang="zh-TW" sz="2400" dirty="0" smtClean="0"/>
          </a:p>
          <a:p>
            <a:r>
              <a:rPr lang="en-US" altLang="zh-TW" sz="2400" dirty="0" smtClean="0"/>
              <a:t>The omission of a ground water routing component in the watershed model contributed to the </a:t>
            </a:r>
            <a:r>
              <a:rPr lang="en-US" altLang="zh-TW" sz="2400" dirty="0" smtClean="0">
                <a:solidFill>
                  <a:srgbClr val="FF0000"/>
                </a:solidFill>
              </a:rPr>
              <a:t>over-prediction</a:t>
            </a:r>
            <a:r>
              <a:rPr lang="en-US" altLang="zh-TW" sz="2400" dirty="0" smtClean="0"/>
              <a:t> of river runoff.</a:t>
            </a:r>
          </a:p>
          <a:p>
            <a:endParaRPr lang="en-US" altLang="zh-TW" sz="2400" dirty="0" smtClean="0"/>
          </a:p>
          <a:p>
            <a:r>
              <a:rPr lang="en-US" altLang="zh-TW" sz="2400" dirty="0" smtClean="0"/>
              <a:t>Despite the systematic over-prediction of rainfall and water stage in the watershed on the windward side of Taiwan, the coupled </a:t>
            </a:r>
            <a:r>
              <a:rPr lang="en-US" altLang="zh-TW" sz="2400" dirty="0" err="1" smtClean="0"/>
              <a:t>hydrometeorological</a:t>
            </a:r>
            <a:r>
              <a:rPr lang="en-US" altLang="zh-TW" sz="2400" dirty="0" smtClean="0"/>
              <a:t> modeling system can potentially </a:t>
            </a:r>
            <a:r>
              <a:rPr lang="en-US" altLang="zh-TW" sz="2400" dirty="0" smtClean="0">
                <a:solidFill>
                  <a:srgbClr val="FF0000"/>
                </a:solidFill>
              </a:rPr>
              <a:t>improve the accuracy</a:t>
            </a:r>
            <a:r>
              <a:rPr lang="en-US" altLang="zh-TW" sz="2400" dirty="0" smtClean="0"/>
              <a:t> and timing of flood predictions.</a:t>
            </a:r>
            <a:endParaRPr lang="zh-TW" alt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References</a:t>
            </a:r>
            <a:endParaRPr lang="zh-TW" altLang="en-US" dirty="0"/>
          </a:p>
        </p:txBody>
      </p:sp>
      <p:sp>
        <p:nvSpPr>
          <p:cNvPr id="3" name="內容版面配置區 2"/>
          <p:cNvSpPr>
            <a:spLocks noGrp="1"/>
          </p:cNvSpPr>
          <p:nvPr>
            <p:ph idx="1"/>
          </p:nvPr>
        </p:nvSpPr>
        <p:spPr/>
        <p:txBody>
          <a:bodyPr>
            <a:normAutofit/>
          </a:bodyPr>
          <a:lstStyle/>
          <a:p>
            <a:r>
              <a:rPr lang="en-US" altLang="zh-TW" sz="1600" dirty="0" smtClean="0"/>
              <a:t>Hsiao, L.-F., M.-J. Yang, et all, 2013: Ensemble forecasting of typhoon rainfall and floods over a mountainous watershed in Taiwan. </a:t>
            </a:r>
            <a:r>
              <a:rPr lang="en-US" altLang="zh-TW" sz="1600" i="1" dirty="0" smtClean="0"/>
              <a:t>J. Hydrology</a:t>
            </a:r>
            <a:r>
              <a:rPr lang="en-US" altLang="zh-TW" sz="1600" dirty="0" smtClean="0"/>
              <a:t>, </a:t>
            </a:r>
            <a:r>
              <a:rPr lang="en-US" altLang="zh-TW" sz="1600" dirty="0" err="1" smtClean="0"/>
              <a:t>doi</a:t>
            </a:r>
            <a:r>
              <a:rPr lang="en-US" altLang="zh-TW" sz="1600" dirty="0" smtClean="0"/>
              <a:t>: http://10.1016/j.jhydrol.2013.08.046, in press.</a:t>
            </a:r>
            <a:endParaRPr lang="zh-TW" altLang="en-US" sz="1600" dirty="0" smtClean="0"/>
          </a:p>
          <a:p>
            <a:r>
              <a:rPr lang="en-US" altLang="zh-TW" sz="1600" dirty="0" smtClean="0"/>
              <a:t>Environmental Protection Administration Executive Yuan, R.O.C</a:t>
            </a:r>
          </a:p>
          <a:p>
            <a:r>
              <a:rPr lang="en-US" altLang="zh-TW" sz="1600" dirty="0" err="1" smtClean="0"/>
              <a:t>Nasrollahi</a:t>
            </a:r>
            <a:r>
              <a:rPr lang="en-US" altLang="zh-TW" sz="1600" dirty="0" smtClean="0"/>
              <a:t>, </a:t>
            </a:r>
            <a:r>
              <a:rPr lang="en-US" altLang="zh-TW" sz="1600" dirty="0" err="1" smtClean="0"/>
              <a:t>Nasrin</a:t>
            </a:r>
            <a:r>
              <a:rPr lang="en-US" altLang="zh-TW" sz="1600" dirty="0" smtClean="0"/>
              <a:t>, Amir </a:t>
            </a:r>
            <a:r>
              <a:rPr lang="en-US" altLang="zh-TW" sz="1600" dirty="0" err="1" smtClean="0"/>
              <a:t>AghaKouchak</a:t>
            </a:r>
            <a:r>
              <a:rPr lang="en-US" altLang="zh-TW" sz="1600" dirty="0" smtClean="0"/>
              <a:t>, </a:t>
            </a:r>
            <a:r>
              <a:rPr lang="en-US" altLang="zh-TW" sz="1600" dirty="0" err="1" smtClean="0"/>
              <a:t>Jialun</a:t>
            </a:r>
            <a:r>
              <a:rPr lang="en-US" altLang="zh-TW" sz="1600" dirty="0" smtClean="0"/>
              <a:t> Li, </a:t>
            </a:r>
            <a:r>
              <a:rPr lang="en-US" altLang="zh-TW" sz="1600" dirty="0" err="1" smtClean="0"/>
              <a:t>Xiaogang</a:t>
            </a:r>
            <a:r>
              <a:rPr lang="en-US" altLang="zh-TW" sz="1600" dirty="0" smtClean="0"/>
              <a:t> </a:t>
            </a:r>
            <a:r>
              <a:rPr lang="en-US" altLang="zh-TW" sz="1600" dirty="0" err="1" smtClean="0"/>
              <a:t>Gao</a:t>
            </a:r>
            <a:r>
              <a:rPr lang="en-US" altLang="zh-TW" sz="1600" dirty="0" smtClean="0"/>
              <a:t>, </a:t>
            </a:r>
            <a:r>
              <a:rPr lang="en-US" altLang="zh-TW" sz="1600" dirty="0" err="1" smtClean="0"/>
              <a:t>Kuolin</a:t>
            </a:r>
            <a:r>
              <a:rPr lang="en-US" altLang="zh-TW" sz="1600" dirty="0" smtClean="0"/>
              <a:t> Hsu, </a:t>
            </a:r>
            <a:r>
              <a:rPr lang="en-US" altLang="zh-TW" sz="1600" dirty="0" err="1" smtClean="0"/>
              <a:t>Soroosh</a:t>
            </a:r>
            <a:r>
              <a:rPr lang="en-US" altLang="zh-TW" sz="1600" dirty="0" smtClean="0"/>
              <a:t> </a:t>
            </a:r>
            <a:r>
              <a:rPr lang="en-US" altLang="zh-TW" sz="1600" dirty="0" err="1" smtClean="0"/>
              <a:t>Sorooshian</a:t>
            </a:r>
            <a:r>
              <a:rPr lang="en-US" altLang="zh-TW" sz="1600" dirty="0" smtClean="0"/>
              <a:t>, 2012: Assessing the Impacts of Different WRF Precipitation Physics in Hurricane Simulations. </a:t>
            </a:r>
            <a:r>
              <a:rPr lang="en-US" altLang="zh-TW" sz="1600" i="1" dirty="0" err="1" smtClean="0"/>
              <a:t>Wea</a:t>
            </a:r>
            <a:r>
              <a:rPr lang="en-US" altLang="zh-TW" sz="1600" i="1" dirty="0" smtClean="0"/>
              <a:t>. Forecasting</a:t>
            </a:r>
            <a:r>
              <a:rPr lang="en-US" altLang="zh-TW" sz="1600" dirty="0" smtClean="0"/>
              <a:t>, </a:t>
            </a:r>
            <a:r>
              <a:rPr lang="en-US" altLang="zh-TW" sz="1600" b="1" dirty="0" smtClean="0"/>
              <a:t>27</a:t>
            </a:r>
            <a:r>
              <a:rPr lang="en-US" altLang="zh-TW" sz="1600" dirty="0" smtClean="0"/>
              <a:t>, 1003–1016.</a:t>
            </a:r>
          </a:p>
          <a:p>
            <a:r>
              <a:rPr lang="en-US" altLang="zh-TW" sz="1600" dirty="0" err="1" smtClean="0"/>
              <a:t>Wandishin</a:t>
            </a:r>
            <a:r>
              <a:rPr lang="en-US" altLang="zh-TW" sz="1600" dirty="0" smtClean="0"/>
              <a:t>, Matthew S., Steven L. Mullen, David J. </a:t>
            </a:r>
            <a:r>
              <a:rPr lang="en-US" altLang="zh-TW" sz="1600" dirty="0" err="1" smtClean="0"/>
              <a:t>Stensrud</a:t>
            </a:r>
            <a:r>
              <a:rPr lang="en-US" altLang="zh-TW" sz="1600" dirty="0" smtClean="0"/>
              <a:t>, Harold E. Brooks, 2001: Evaluation of a Short-Range </a:t>
            </a:r>
            <a:r>
              <a:rPr lang="en-US" altLang="zh-TW" sz="1600" dirty="0" err="1" smtClean="0"/>
              <a:t>Multimodel</a:t>
            </a:r>
            <a:r>
              <a:rPr lang="en-US" altLang="zh-TW" sz="1600" dirty="0" smtClean="0"/>
              <a:t> Ensemble </a:t>
            </a:r>
            <a:r>
              <a:rPr lang="en-US" altLang="zh-TW" sz="1600" dirty="0" err="1" smtClean="0"/>
              <a:t>System.</a:t>
            </a:r>
            <a:r>
              <a:rPr lang="en-US" altLang="zh-TW" sz="1600" i="1" dirty="0" err="1" smtClean="0"/>
              <a:t>Mon</a:t>
            </a:r>
            <a:r>
              <a:rPr lang="en-US" altLang="zh-TW" sz="1600" i="1" dirty="0" smtClean="0"/>
              <a:t>. </a:t>
            </a:r>
            <a:r>
              <a:rPr lang="en-US" altLang="zh-TW" sz="1600" i="1" dirty="0" err="1" smtClean="0"/>
              <a:t>Wea</a:t>
            </a:r>
            <a:r>
              <a:rPr lang="en-US" altLang="zh-TW" sz="1600" i="1" dirty="0" smtClean="0"/>
              <a:t>. Rev.</a:t>
            </a:r>
            <a:r>
              <a:rPr lang="en-US" altLang="zh-TW" sz="1600" dirty="0" smtClean="0"/>
              <a:t>, </a:t>
            </a:r>
            <a:r>
              <a:rPr lang="en-US" altLang="zh-TW" sz="1600" b="1" dirty="0" smtClean="0"/>
              <a:t>129</a:t>
            </a:r>
            <a:r>
              <a:rPr lang="en-US" altLang="zh-TW" sz="1600" dirty="0" smtClean="0"/>
              <a:t>, 729–747.</a:t>
            </a:r>
          </a:p>
          <a:p>
            <a:r>
              <a:rPr lang="en-US" altLang="zh-TW" sz="1600" dirty="0" smtClean="0"/>
              <a:t>Clark, Adam J., and Coauthors, 2011: Probabilistic Precipitation Forecast Skill as a Function of Ensemble Size and Spatial Scale in a Convection-Allowing Ensemble. </a:t>
            </a:r>
            <a:r>
              <a:rPr lang="en-US" altLang="zh-TW" sz="1600" i="1" dirty="0" smtClean="0"/>
              <a:t>Mon. </a:t>
            </a:r>
            <a:r>
              <a:rPr lang="en-US" altLang="zh-TW" sz="1600" i="1" dirty="0" err="1" smtClean="0"/>
              <a:t>Wea</a:t>
            </a:r>
            <a:r>
              <a:rPr lang="en-US" altLang="zh-TW" sz="1600" i="1" dirty="0" smtClean="0"/>
              <a:t>. Rev.</a:t>
            </a:r>
            <a:r>
              <a:rPr lang="en-US" altLang="zh-TW" sz="1600" dirty="0" smtClean="0"/>
              <a:t>, </a:t>
            </a:r>
            <a:r>
              <a:rPr lang="en-US" altLang="zh-TW" sz="1600" b="1" dirty="0" smtClean="0"/>
              <a:t>139</a:t>
            </a:r>
            <a:r>
              <a:rPr lang="en-US" altLang="zh-TW" sz="1600" dirty="0" smtClean="0"/>
              <a:t>, 1410–1418.</a:t>
            </a:r>
          </a:p>
          <a:p>
            <a:r>
              <a:rPr lang="en-US" altLang="zh-TW" sz="1600" dirty="0" err="1" smtClean="0"/>
              <a:t>Hamill</a:t>
            </a:r>
            <a:r>
              <a:rPr lang="en-US" altLang="zh-TW" sz="1600" dirty="0" smtClean="0"/>
              <a:t>, Thomas M., 1999: Hypothesis Tests for Evaluating Numerical Precipitation Forecasts. </a:t>
            </a:r>
            <a:r>
              <a:rPr lang="en-US" altLang="zh-TW" sz="1600" i="1" dirty="0" err="1" smtClean="0"/>
              <a:t>Wea</a:t>
            </a:r>
            <a:r>
              <a:rPr lang="en-US" altLang="zh-TW" sz="1600" i="1" dirty="0" smtClean="0"/>
              <a:t>. Forecasting</a:t>
            </a:r>
            <a:r>
              <a:rPr lang="en-US" altLang="zh-TW" sz="1600" dirty="0" smtClean="0"/>
              <a:t>, </a:t>
            </a:r>
            <a:r>
              <a:rPr lang="en-US" altLang="zh-TW" sz="1600" b="1" dirty="0" smtClean="0"/>
              <a:t>14</a:t>
            </a:r>
            <a:r>
              <a:rPr lang="en-US" altLang="zh-TW" sz="1600" dirty="0" smtClean="0"/>
              <a:t>, 155–167.</a:t>
            </a:r>
          </a:p>
          <a:p>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李天浩，</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：應用克利金法建立高解析度網格</a:t>
            </a:r>
            <a:r>
              <a:rPr lang="en-US" altLang="zh-TW" sz="1600" dirty="0" smtClean="0">
                <a:latin typeface="標楷體" pitchFamily="65" charset="-120"/>
                <a:ea typeface="標楷體" pitchFamily="65" charset="-120"/>
              </a:rPr>
              <a:t>》</a:t>
            </a:r>
            <a:endParaRPr lang="zh-TW" alt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852936"/>
            <a:ext cx="8229600" cy="1143000"/>
          </a:xfrm>
        </p:spPr>
        <p:txBody>
          <a:bodyPr/>
          <a:lstStyle/>
          <a:p>
            <a:r>
              <a:rPr lang="en-US" altLang="zh-TW" dirty="0" smtClean="0"/>
              <a:t>Thanks for your attention</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5" name="Picture 5"/>
          <p:cNvPicPr>
            <a:picLocks noChangeAspect="1" noChangeArrowheads="1"/>
          </p:cNvPicPr>
          <p:nvPr/>
        </p:nvPicPr>
        <p:blipFill>
          <a:blip r:embed="rId2" cstate="print"/>
          <a:srcRect/>
          <a:stretch>
            <a:fillRect/>
          </a:stretch>
        </p:blipFill>
        <p:spPr bwMode="auto">
          <a:xfrm>
            <a:off x="0" y="0"/>
            <a:ext cx="5302287" cy="2536672"/>
          </a:xfrm>
          <a:prstGeom prst="rect">
            <a:avLst/>
          </a:prstGeom>
          <a:noFill/>
          <a:ln w="9525">
            <a:noFill/>
            <a:miter lim="800000"/>
            <a:headEnd/>
            <a:tailEnd/>
          </a:ln>
        </p:spPr>
      </p:pic>
      <p:pic>
        <p:nvPicPr>
          <p:cNvPr id="4" name="Picture 8"/>
          <p:cNvPicPr>
            <a:picLocks noChangeAspect="1" noChangeArrowheads="1"/>
          </p:cNvPicPr>
          <p:nvPr/>
        </p:nvPicPr>
        <p:blipFill>
          <a:blip r:embed="rId3" cstate="print"/>
          <a:srcRect/>
          <a:stretch>
            <a:fillRect/>
          </a:stretch>
        </p:blipFill>
        <p:spPr bwMode="auto">
          <a:xfrm>
            <a:off x="2483768" y="2345030"/>
            <a:ext cx="6336704" cy="4512970"/>
          </a:xfrm>
          <a:prstGeom prst="rect">
            <a:avLst/>
          </a:prstGeom>
          <a:noFill/>
          <a:ln w="9525">
            <a:noFill/>
            <a:miter lim="800000"/>
            <a:headEnd/>
            <a:tailEnd/>
          </a:ln>
        </p:spPr>
      </p:pic>
      <p:sp>
        <p:nvSpPr>
          <p:cNvPr id="7" name="文字方塊 6"/>
          <p:cNvSpPr txBox="1"/>
          <p:nvPr/>
        </p:nvSpPr>
        <p:spPr>
          <a:xfrm>
            <a:off x="395536" y="6488668"/>
            <a:ext cx="2412776" cy="369332"/>
          </a:xfrm>
          <a:prstGeom prst="rect">
            <a:avLst/>
          </a:prstGeom>
          <a:noFill/>
        </p:spPr>
        <p:txBody>
          <a:bodyPr wrap="square" rtlCol="0">
            <a:spAutoFit/>
          </a:bodyPr>
          <a:lstStyle/>
          <a:p>
            <a:r>
              <a:rPr lang="en-US" altLang="zh-TW" dirty="0" smtClean="0"/>
              <a:t>By Bob </a:t>
            </a:r>
            <a:r>
              <a:rPr lang="en-US" altLang="zh-TW" dirty="0" err="1" smtClean="0"/>
              <a:t>Gell</a:t>
            </a:r>
            <a:r>
              <a:rPr lang="zh-TW" altLang="en-US" dirty="0" smtClean="0"/>
              <a:t> </a:t>
            </a:r>
            <a:r>
              <a:rPr lang="en-US" altLang="zh-TW" dirty="0" smtClean="0"/>
              <a:t>,NOAA</a:t>
            </a: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Outer loop</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72708" name="Picture 4"/>
          <p:cNvPicPr>
            <a:picLocks noChangeAspect="1" noChangeArrowheads="1"/>
          </p:cNvPicPr>
          <p:nvPr/>
        </p:nvPicPr>
        <p:blipFill>
          <a:blip r:embed="rId2" cstate="print"/>
          <a:srcRect/>
          <a:stretch>
            <a:fillRect/>
          </a:stretch>
        </p:blipFill>
        <p:spPr bwMode="auto">
          <a:xfrm>
            <a:off x="179512" y="260648"/>
            <a:ext cx="8435000" cy="594928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Cold start</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The </a:t>
            </a:r>
            <a:r>
              <a:rPr lang="en-US" altLang="zh-TW" dirty="0" smtClean="0">
                <a:solidFill>
                  <a:srgbClr val="FF0000"/>
                </a:solidFill>
              </a:rPr>
              <a:t>spin-up</a:t>
            </a:r>
            <a:r>
              <a:rPr lang="en-US" altLang="zh-TW" dirty="0" smtClean="0"/>
              <a:t> problem  : “</a:t>
            </a:r>
            <a:r>
              <a:rPr lang="en-US" altLang="zh-TW" dirty="0" smtClean="0">
                <a:solidFill>
                  <a:srgbClr val="FF0000"/>
                </a:solidFill>
              </a:rPr>
              <a:t>warm start</a:t>
            </a:r>
            <a:r>
              <a:rPr lang="en-US" altLang="zh-TW" dirty="0" smtClean="0"/>
              <a:t>” or “</a:t>
            </a:r>
            <a:r>
              <a:rPr lang="en-US" altLang="zh-TW" dirty="0" smtClean="0">
                <a:solidFill>
                  <a:srgbClr val="FF0000"/>
                </a:solidFill>
              </a:rPr>
              <a:t>cold start</a:t>
            </a:r>
            <a:r>
              <a:rPr lang="en-US" altLang="zh-TW" dirty="0" smtClean="0"/>
              <a:t>.”</a:t>
            </a:r>
          </a:p>
          <a:p>
            <a:endParaRPr lang="en-US" altLang="zh-TW" dirty="0" smtClean="0"/>
          </a:p>
          <a:p>
            <a:r>
              <a:rPr lang="en-US" altLang="zh-TW" dirty="0" smtClean="0"/>
              <a:t>In a warm start, the model uses a data assimilation system to incorporate data, such as surface observations and soundings, over a long time to help create the analysis. </a:t>
            </a:r>
          </a:p>
          <a:p>
            <a:r>
              <a:rPr lang="en-US" altLang="zh-TW" dirty="0" smtClean="0"/>
              <a:t> cold start typically uses the analysis from some other source, such as a global model run with a coarser grid, to start the </a:t>
            </a:r>
            <a:r>
              <a:rPr lang="en-US" altLang="zh-TW" dirty="0" err="1" smtClean="0"/>
              <a:t>mesoscale</a:t>
            </a:r>
            <a:r>
              <a:rPr lang="en-US" altLang="zh-TW" dirty="0" smtClean="0"/>
              <a:t> model running.</a:t>
            </a:r>
            <a:endParaRPr lang="zh-TW" alt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Physics schemes</a:t>
            </a:r>
            <a:endParaRPr lang="zh-TW" altLang="en-US" dirty="0"/>
          </a:p>
        </p:txBody>
      </p:sp>
      <p:sp>
        <p:nvSpPr>
          <p:cNvPr id="3" name="內容版面配置區 2"/>
          <p:cNvSpPr>
            <a:spLocks noGrp="1"/>
          </p:cNvSpPr>
          <p:nvPr>
            <p:ph idx="1"/>
          </p:nvPr>
        </p:nvSpPr>
        <p:spPr/>
        <p:txBody>
          <a:bodyPr>
            <a:noAutofit/>
          </a:bodyPr>
          <a:lstStyle/>
          <a:p>
            <a:r>
              <a:rPr lang="zh-TW" altLang="en-US" sz="2400" dirty="0" smtClean="0"/>
              <a:t>積雲參數化主要使用前兩個</a:t>
            </a:r>
            <a:r>
              <a:rPr lang="en-US" altLang="zh-TW" sz="2400" dirty="0" smtClean="0"/>
              <a:t>domain</a:t>
            </a:r>
          </a:p>
          <a:p>
            <a:pPr lvl="1"/>
            <a:r>
              <a:rPr lang="en-US" altLang="zh-TW" sz="1800" dirty="0" err="1" smtClean="0"/>
              <a:t>Grell-Devenyi</a:t>
            </a:r>
            <a:r>
              <a:rPr lang="en-US" altLang="zh-TW" sz="1800" dirty="0" smtClean="0"/>
              <a:t> (GD) </a:t>
            </a:r>
            <a:r>
              <a:rPr lang="zh-TW" altLang="en-US" sz="1800" dirty="0" smtClean="0"/>
              <a:t>對於深對流和環境的閉合，為對每個</a:t>
            </a:r>
            <a:r>
              <a:rPr lang="en-US" altLang="zh-TW" sz="1800" dirty="0" err="1" smtClean="0"/>
              <a:t>grib</a:t>
            </a:r>
            <a:r>
              <a:rPr lang="zh-TW" altLang="en-US" sz="1800" dirty="0" smtClean="0"/>
              <a:t>都用不同的閉合</a:t>
            </a:r>
            <a:endParaRPr lang="en-US" altLang="zh-TW" sz="1800" dirty="0" smtClean="0"/>
          </a:p>
          <a:p>
            <a:pPr lvl="1"/>
            <a:r>
              <a:rPr lang="en-US" altLang="zh-TW" sz="1800" dirty="0" smtClean="0"/>
              <a:t> </a:t>
            </a:r>
            <a:r>
              <a:rPr lang="en-US" altLang="zh-TW" sz="1800" dirty="0" err="1" smtClean="0"/>
              <a:t>Grell</a:t>
            </a:r>
            <a:r>
              <a:rPr lang="en-US" altLang="zh-TW" sz="1800" dirty="0" smtClean="0"/>
              <a:t> 3D ensemble  (G3)  </a:t>
            </a:r>
            <a:r>
              <a:rPr lang="zh-TW" altLang="en-US" sz="1800" dirty="0" smtClean="0"/>
              <a:t>同</a:t>
            </a:r>
            <a:r>
              <a:rPr lang="en-US" altLang="zh-TW" sz="1800" dirty="0" err="1" smtClean="0"/>
              <a:t>Grell</a:t>
            </a:r>
            <a:r>
              <a:rPr lang="zh-TW" altLang="en-US" sz="1800" dirty="0" smtClean="0"/>
              <a:t> 只是對</a:t>
            </a:r>
            <a:r>
              <a:rPr lang="en-US" altLang="zh-TW" sz="1800" dirty="0" smtClean="0"/>
              <a:t>3</a:t>
            </a:r>
            <a:r>
              <a:rPr lang="zh-TW" altLang="en-US" sz="1800" dirty="0" smtClean="0"/>
              <a:t>維每個</a:t>
            </a:r>
            <a:r>
              <a:rPr lang="en-US" altLang="zh-TW" sz="1800" dirty="0" err="1" smtClean="0"/>
              <a:t>grib</a:t>
            </a:r>
            <a:r>
              <a:rPr lang="zh-TW" altLang="en-US" sz="1800" dirty="0" smtClean="0"/>
              <a:t>都給予不同的閉合</a:t>
            </a:r>
            <a:endParaRPr lang="en-US" altLang="zh-TW" sz="1800" dirty="0" smtClean="0"/>
          </a:p>
          <a:p>
            <a:pPr lvl="1"/>
            <a:r>
              <a:rPr lang="en-US" altLang="zh-TW" sz="1800" dirty="0" smtClean="0"/>
              <a:t> Betts-Miller-</a:t>
            </a:r>
            <a:r>
              <a:rPr lang="en-US" altLang="zh-TW" sz="1800" dirty="0" err="1" smtClean="0"/>
              <a:t>Janjic</a:t>
            </a:r>
            <a:r>
              <a:rPr lang="en-US" altLang="zh-TW" sz="1800" dirty="0" smtClean="0"/>
              <a:t> (BMJ) </a:t>
            </a:r>
            <a:r>
              <a:rPr lang="zh-TW" altLang="en-US" sz="1800" dirty="0" smtClean="0"/>
              <a:t>藉由柱狀的溼調整來調整成完全混和的</a:t>
            </a:r>
            <a:r>
              <a:rPr lang="en-US" altLang="zh-TW" sz="1800" dirty="0" smtClean="0"/>
              <a:t>profile</a:t>
            </a:r>
          </a:p>
          <a:p>
            <a:pPr lvl="1"/>
            <a:r>
              <a:rPr lang="en-US" altLang="zh-TW" sz="1800" dirty="0" err="1" smtClean="0"/>
              <a:t>Kain</a:t>
            </a:r>
            <a:r>
              <a:rPr lang="en-US" altLang="zh-TW" sz="1800" dirty="0" smtClean="0"/>
              <a:t>-Fritsch (KF)  </a:t>
            </a:r>
            <a:r>
              <a:rPr lang="zh-TW" altLang="en-US" sz="1800" dirty="0" smtClean="0"/>
              <a:t>對於次網格的深淺對流系統  使用質量通量的向下傳遞和</a:t>
            </a:r>
            <a:r>
              <a:rPr lang="en-US" altLang="zh-TW" sz="1800" dirty="0" smtClean="0"/>
              <a:t>CAPE</a:t>
            </a:r>
            <a:r>
              <a:rPr lang="zh-TW" altLang="en-US" sz="1800" dirty="0" smtClean="0"/>
              <a:t> 來移除時間尺度的影響</a:t>
            </a:r>
            <a:endParaRPr lang="en-US" altLang="zh-TW" sz="1800" dirty="0" smtClean="0"/>
          </a:p>
          <a:p>
            <a:pPr lvl="1"/>
            <a:r>
              <a:rPr lang="en-US" altLang="zh-TW" sz="1800" dirty="0" smtClean="0"/>
              <a:t> </a:t>
            </a:r>
            <a:r>
              <a:rPr lang="en-US" altLang="zh-TW" sz="1800" dirty="0" err="1" smtClean="0"/>
              <a:t>Grell</a:t>
            </a:r>
            <a:r>
              <a:rPr lang="en-US" altLang="zh-TW" sz="1800" dirty="0" smtClean="0"/>
              <a:t> scheme (</a:t>
            </a:r>
            <a:r>
              <a:rPr lang="en-US" altLang="zh-TW" sz="1800" dirty="0" err="1" smtClean="0"/>
              <a:t>Grell</a:t>
            </a:r>
            <a:r>
              <a:rPr lang="en-US" altLang="zh-TW" sz="1800" dirty="0" smtClean="0"/>
              <a:t> ) </a:t>
            </a:r>
            <a:r>
              <a:rPr lang="zh-TW" altLang="en-US" sz="1800" dirty="0" smtClean="0"/>
              <a:t>為</a:t>
            </a:r>
            <a:r>
              <a:rPr lang="en-US" altLang="zh-TW" sz="1800" dirty="0" smtClean="0"/>
              <a:t>MM5</a:t>
            </a:r>
            <a:r>
              <a:rPr lang="zh-TW" altLang="en-US" sz="1800" dirty="0" smtClean="0"/>
              <a:t>中較舊版本的</a:t>
            </a:r>
            <a:r>
              <a:rPr lang="en-US" altLang="zh-TW" sz="1800" dirty="0" err="1" smtClean="0"/>
              <a:t>Grell</a:t>
            </a:r>
            <a:r>
              <a:rPr lang="zh-TW" altLang="en-US" sz="1800" dirty="0" smtClean="0"/>
              <a:t> </a:t>
            </a:r>
            <a:r>
              <a:rPr lang="en-US" altLang="zh-TW" sz="1800" dirty="0" smtClean="0"/>
              <a:t>scheme</a:t>
            </a:r>
          </a:p>
          <a:p>
            <a:endParaRPr lang="en-US" altLang="zh-TW" sz="2400" dirty="0" smtClean="0"/>
          </a:p>
          <a:p>
            <a:r>
              <a:rPr lang="zh-TW" altLang="en-US" sz="2400" dirty="0" smtClean="0"/>
              <a:t>微物理參數化為了清楚解系對流，在</a:t>
            </a:r>
            <a:r>
              <a:rPr lang="en-US" altLang="zh-TW" sz="2400" dirty="0" smtClean="0"/>
              <a:t>5km</a:t>
            </a:r>
            <a:r>
              <a:rPr lang="zh-TW" altLang="en-US" sz="2400" dirty="0" smtClean="0"/>
              <a:t>也使用</a:t>
            </a:r>
            <a:endParaRPr lang="en-US" altLang="zh-TW" sz="2400" dirty="0" smtClean="0"/>
          </a:p>
          <a:p>
            <a:pPr lvl="1"/>
            <a:r>
              <a:rPr lang="en-US" altLang="zh-TW" sz="1800" dirty="0" smtClean="0"/>
              <a:t>Goddard </a:t>
            </a:r>
            <a:r>
              <a:rPr lang="zh-TW" altLang="en-US" sz="1800" dirty="0" smtClean="0"/>
              <a:t>主要是對冰 雪 </a:t>
            </a:r>
            <a:r>
              <a:rPr lang="en-US" altLang="zh-TW" sz="1800" dirty="0" err="1" smtClean="0"/>
              <a:t>grapel</a:t>
            </a:r>
            <a:r>
              <a:rPr lang="zh-TW" altLang="en-US" sz="1800" dirty="0" smtClean="0"/>
              <a:t>有高解析度模擬</a:t>
            </a:r>
            <a:endParaRPr lang="en-US" altLang="zh-TW" sz="1800" dirty="0" smtClean="0"/>
          </a:p>
          <a:p>
            <a:pPr lvl="1"/>
            <a:r>
              <a:rPr lang="en-US" altLang="zh-TW" sz="1800" dirty="0" smtClean="0"/>
              <a:t>WESM5</a:t>
            </a:r>
            <a:r>
              <a:rPr lang="zh-TW" altLang="en-US" sz="1800" dirty="0" smtClean="0"/>
              <a:t>則是對混相位過程和過冷水有較多著墨</a:t>
            </a:r>
            <a:endParaRPr lang="en-US" altLang="zh-TW" sz="1800" dirty="0" smtClean="0"/>
          </a:p>
          <a:p>
            <a:endParaRPr lang="en-US" altLang="zh-TW" sz="1800" dirty="0" smtClean="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標題 1"/>
          <p:cNvSpPr txBox="1">
            <a:spLocks/>
          </p:cNvSpPr>
          <p:nvPr/>
        </p:nvSpPr>
        <p:spPr>
          <a:xfrm>
            <a:off x="374848" y="3326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uLnTx/>
                <a:uFillTx/>
                <a:latin typeface="+mj-lt"/>
                <a:ea typeface="+mj-ea"/>
                <a:cs typeface="+mj-cs"/>
              </a:rPr>
              <a:t>Momentum  Equation</a:t>
            </a:r>
          </a:p>
        </p:txBody>
      </p:sp>
      <p:sp>
        <p:nvSpPr>
          <p:cNvPr id="5" name="內容版面配置區 2"/>
          <p:cNvSpPr txBox="1">
            <a:spLocks/>
          </p:cNvSpPr>
          <p:nvPr/>
        </p:nvSpPr>
        <p:spPr>
          <a:xfrm>
            <a:off x="899592" y="3645024"/>
            <a:ext cx="7787208" cy="248113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Kinematic Wave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Diffusion Wave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Full Dynamic Wave</a:t>
            </a: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5616" y="2204864"/>
            <a:ext cx="6658804" cy="1440160"/>
          </a:xfrm>
          <a:prstGeom prst="rect">
            <a:avLst/>
          </a:prstGeom>
          <a:noFill/>
        </p:spPr>
      </p:pic>
      <p:sp>
        <p:nvSpPr>
          <p:cNvPr id="8" name="文字方塊 7"/>
          <p:cNvSpPr txBox="1"/>
          <p:nvPr/>
        </p:nvSpPr>
        <p:spPr>
          <a:xfrm>
            <a:off x="899592" y="1484784"/>
            <a:ext cx="1152128" cy="646331"/>
          </a:xfrm>
          <a:prstGeom prst="rect">
            <a:avLst/>
          </a:prstGeom>
          <a:noFill/>
        </p:spPr>
        <p:txBody>
          <a:bodyPr wrap="square" rtlCol="0">
            <a:spAutoFit/>
          </a:bodyPr>
          <a:lstStyle/>
          <a:p>
            <a:r>
              <a:rPr lang="en-US" altLang="zh-TW" dirty="0" smtClean="0"/>
              <a:t>Friction </a:t>
            </a:r>
          </a:p>
          <a:p>
            <a:r>
              <a:rPr lang="en-US" altLang="zh-TW" dirty="0" smtClean="0"/>
              <a:t>slope</a:t>
            </a:r>
            <a:endParaRPr lang="zh-TW" altLang="en-US" dirty="0"/>
          </a:p>
        </p:txBody>
      </p:sp>
      <p:sp>
        <p:nvSpPr>
          <p:cNvPr id="9" name="文字方塊 8"/>
          <p:cNvSpPr txBox="1"/>
          <p:nvPr/>
        </p:nvSpPr>
        <p:spPr>
          <a:xfrm>
            <a:off x="2267744" y="1412776"/>
            <a:ext cx="792088" cy="646331"/>
          </a:xfrm>
          <a:prstGeom prst="rect">
            <a:avLst/>
          </a:prstGeom>
          <a:noFill/>
        </p:spPr>
        <p:txBody>
          <a:bodyPr wrap="square" rtlCol="0">
            <a:spAutoFit/>
          </a:bodyPr>
          <a:lstStyle/>
          <a:p>
            <a:r>
              <a:rPr lang="en-US" altLang="zh-TW" dirty="0" smtClean="0"/>
              <a:t>Bed </a:t>
            </a:r>
          </a:p>
          <a:p>
            <a:r>
              <a:rPr lang="en-US" altLang="zh-TW" dirty="0" smtClean="0"/>
              <a:t>Slope</a:t>
            </a:r>
            <a:endParaRPr lang="zh-TW" altLang="en-US" dirty="0"/>
          </a:p>
        </p:txBody>
      </p:sp>
      <p:sp>
        <p:nvSpPr>
          <p:cNvPr id="10" name="文字方塊 9"/>
          <p:cNvSpPr txBox="1"/>
          <p:nvPr/>
        </p:nvSpPr>
        <p:spPr>
          <a:xfrm>
            <a:off x="3419872" y="1268760"/>
            <a:ext cx="1008112" cy="923330"/>
          </a:xfrm>
          <a:prstGeom prst="rect">
            <a:avLst/>
          </a:prstGeom>
          <a:noFill/>
        </p:spPr>
        <p:txBody>
          <a:bodyPr wrap="square" rtlCol="0">
            <a:spAutoFit/>
          </a:bodyPr>
          <a:lstStyle/>
          <a:p>
            <a:r>
              <a:rPr lang="en-US" altLang="zh-TW" dirty="0" smtClean="0"/>
              <a:t>Water </a:t>
            </a:r>
          </a:p>
          <a:p>
            <a:r>
              <a:rPr lang="en-US" altLang="zh-TW" dirty="0" smtClean="0"/>
              <a:t>Surface </a:t>
            </a:r>
          </a:p>
          <a:p>
            <a:r>
              <a:rPr lang="en-US" altLang="zh-TW" dirty="0" smtClean="0"/>
              <a:t>Slope</a:t>
            </a:r>
            <a:endParaRPr lang="zh-TW" altLang="en-US" dirty="0"/>
          </a:p>
        </p:txBody>
      </p:sp>
      <p:sp>
        <p:nvSpPr>
          <p:cNvPr id="11" name="文字方塊 10"/>
          <p:cNvSpPr txBox="1"/>
          <p:nvPr/>
        </p:nvSpPr>
        <p:spPr>
          <a:xfrm>
            <a:off x="4788024" y="1412776"/>
            <a:ext cx="1440160" cy="646331"/>
          </a:xfrm>
          <a:prstGeom prst="rect">
            <a:avLst/>
          </a:prstGeom>
          <a:noFill/>
        </p:spPr>
        <p:txBody>
          <a:bodyPr wrap="square" rtlCol="0">
            <a:spAutoFit/>
          </a:bodyPr>
          <a:lstStyle/>
          <a:p>
            <a:r>
              <a:rPr lang="en-US" altLang="zh-TW" dirty="0" smtClean="0"/>
              <a:t>Convective Acceleration</a:t>
            </a:r>
            <a:endParaRPr lang="zh-TW" altLang="en-US" dirty="0"/>
          </a:p>
        </p:txBody>
      </p:sp>
      <p:sp>
        <p:nvSpPr>
          <p:cNvPr id="12" name="文字方塊 11"/>
          <p:cNvSpPr txBox="1"/>
          <p:nvPr/>
        </p:nvSpPr>
        <p:spPr>
          <a:xfrm>
            <a:off x="6516216" y="1412776"/>
            <a:ext cx="1656184" cy="646331"/>
          </a:xfrm>
          <a:prstGeom prst="rect">
            <a:avLst/>
          </a:prstGeom>
          <a:noFill/>
        </p:spPr>
        <p:txBody>
          <a:bodyPr wrap="square" rtlCol="0">
            <a:spAutoFit/>
          </a:bodyPr>
          <a:lstStyle/>
          <a:p>
            <a:r>
              <a:rPr lang="en-US" altLang="zh-TW" dirty="0" smtClean="0"/>
              <a:t>Temporal Acceleration</a:t>
            </a:r>
            <a:endParaRPr lang="zh-TW" altLang="en-US" dirty="0"/>
          </a:p>
        </p:txBody>
      </p:sp>
      <p:cxnSp>
        <p:nvCxnSpPr>
          <p:cNvPr id="13" name="直線接點 12"/>
          <p:cNvCxnSpPr/>
          <p:nvPr/>
        </p:nvCxnSpPr>
        <p:spPr>
          <a:xfrm>
            <a:off x="1043608" y="4221088"/>
            <a:ext cx="2016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3059832" y="3717032"/>
            <a:ext cx="0" cy="50405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043608" y="5013176"/>
            <a:ext cx="33843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V="1">
            <a:off x="4427984" y="3717032"/>
            <a:ext cx="0" cy="129614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043608" y="6021288"/>
            <a:ext cx="67687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7812360" y="3717032"/>
            <a:ext cx="0" cy="230425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229600" cy="1143000"/>
          </a:xfrm>
        </p:spPr>
        <p:txBody>
          <a:bodyPr>
            <a:normAutofit/>
          </a:bodyPr>
          <a:lstStyle/>
          <a:p>
            <a:r>
              <a:rPr lang="en-US" altLang="zh-TW" dirty="0" smtClean="0"/>
              <a:t>Green-</a:t>
            </a:r>
            <a:r>
              <a:rPr lang="en-US" altLang="zh-TW" dirty="0" err="1" smtClean="0"/>
              <a:t>Ampt</a:t>
            </a:r>
            <a:r>
              <a:rPr lang="en-US" altLang="zh-TW" dirty="0" smtClean="0"/>
              <a:t> equation</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To compute the cumulative infiltration (I),</a:t>
            </a:r>
          </a:p>
          <a:p>
            <a:pPr>
              <a:buNone/>
            </a:pPr>
            <a:r>
              <a:rPr lang="en-US" altLang="zh-TW" dirty="0" smtClean="0"/>
              <a:t>         we should know  K,</a:t>
            </a:r>
            <a:r>
              <a:rPr lang="el-GR" altLang="zh-TW" dirty="0" smtClean="0">
                <a:latin typeface="+mj-ea"/>
              </a:rPr>
              <a:t> </a:t>
            </a:r>
            <a:r>
              <a:rPr lang="zh-TW" altLang="zh-TW" dirty="0" smtClean="0"/>
              <a:t>ψ</a:t>
            </a:r>
            <a:r>
              <a:rPr lang="en-US" altLang="zh-TW" dirty="0" smtClean="0">
                <a:latin typeface="+mj-ea"/>
              </a:rPr>
              <a:t>and </a:t>
            </a:r>
            <a:r>
              <a:rPr lang="el-GR" altLang="zh-TW" dirty="0" smtClean="0">
                <a:latin typeface="+mj-ea"/>
              </a:rPr>
              <a:t>θ</a:t>
            </a:r>
            <a:endParaRPr lang="en-US" altLang="zh-TW" dirty="0" smtClean="0">
              <a:latin typeface="+mj-ea"/>
            </a:endParaRPr>
          </a:p>
          <a:p>
            <a:pPr>
              <a:buNone/>
            </a:pPr>
            <a:endParaRPr lang="en-US" altLang="zh-TW" dirty="0" smtClean="0">
              <a:latin typeface="+mj-ea"/>
            </a:endParaRPr>
          </a:p>
          <a:p>
            <a:pPr>
              <a:buNone/>
            </a:pPr>
            <a:endParaRPr lang="en-US" altLang="zh-TW" dirty="0" smtClean="0">
              <a:latin typeface="+mj-ea"/>
            </a:endParaRPr>
          </a:p>
          <a:p>
            <a:pPr>
              <a:buNone/>
            </a:pPr>
            <a:endParaRPr lang="en-US" altLang="zh-TW" dirty="0" smtClean="0">
              <a:latin typeface="+mj-ea"/>
            </a:endParaRPr>
          </a:p>
          <a:p>
            <a:pPr lvl="0"/>
            <a:r>
              <a:rPr lang="en-US" altLang="zh-TW" dirty="0" smtClean="0">
                <a:solidFill>
                  <a:srgbClr val="FF0000"/>
                </a:solidFill>
              </a:rPr>
              <a:t>K</a:t>
            </a:r>
            <a:r>
              <a:rPr lang="en-US" altLang="zh-TW" dirty="0" smtClean="0"/>
              <a:t>: saturated hydraulic conductivity</a:t>
            </a:r>
            <a:endParaRPr lang="zh-TW" altLang="en-US" dirty="0" smtClean="0"/>
          </a:p>
          <a:p>
            <a:r>
              <a:rPr lang="zh-TW" altLang="zh-TW" sz="2800" dirty="0" smtClean="0"/>
              <a:t>ψ</a:t>
            </a:r>
            <a:r>
              <a:rPr lang="en-US" altLang="zh-TW" dirty="0" smtClean="0"/>
              <a:t>: soil suction at wetting front </a:t>
            </a:r>
          </a:p>
          <a:p>
            <a:pPr>
              <a:buNone/>
            </a:pPr>
            <a:r>
              <a:rPr lang="en-US" altLang="zh-TW" dirty="0" smtClean="0"/>
              <a:t>       (as </a:t>
            </a:r>
            <a:r>
              <a:rPr lang="en-US" altLang="zh-TW" dirty="0" smtClean="0">
                <a:solidFill>
                  <a:srgbClr val="FF0000"/>
                </a:solidFill>
              </a:rPr>
              <a:t>1/K</a:t>
            </a:r>
            <a:r>
              <a:rPr lang="en-US" altLang="zh-TW" dirty="0" smtClean="0"/>
              <a:t> ,Chow et al.1998)</a:t>
            </a:r>
            <a:endParaRPr lang="zh-TW" altLang="en-US" dirty="0" smtClean="0"/>
          </a:p>
          <a:p>
            <a:pPr lvl="0"/>
            <a:r>
              <a:rPr lang="el-GR" altLang="zh-TW" dirty="0" smtClean="0">
                <a:solidFill>
                  <a:srgbClr val="FF0000"/>
                </a:solidFill>
              </a:rPr>
              <a:t>θ</a:t>
            </a:r>
            <a:r>
              <a:rPr lang="en-US" altLang="zh-TW" dirty="0" smtClean="0"/>
              <a:t>: initial fractional water content</a:t>
            </a:r>
            <a:endParaRPr lang="en-US" altLang="zh-TW" dirty="0" smtClean="0">
              <a:latin typeface="+mj-ea"/>
            </a:endParaRPr>
          </a:p>
          <a:p>
            <a:endParaRPr lang="zh-TW" altLang="en-US" dirty="0"/>
          </a:p>
        </p:txBody>
      </p:sp>
      <p:pic>
        <p:nvPicPr>
          <p:cNvPr id="4"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43608" y="2780928"/>
            <a:ext cx="2447925" cy="619125"/>
          </a:xfrm>
          <a:prstGeom prst="rect">
            <a:avLst/>
          </a:prstGeom>
          <a:noFill/>
        </p:spPr>
      </p:pic>
      <p:pic>
        <p:nvPicPr>
          <p:cNvPr id="5" name="Picture 7"/>
          <p:cNvPicPr>
            <a:picLocks noChangeAspect="1" noChangeArrowheads="1"/>
          </p:cNvPicPr>
          <p:nvPr/>
        </p:nvPicPr>
        <p:blipFill>
          <a:blip r:embed="rId3" cstate="print"/>
          <a:srcRect/>
          <a:stretch>
            <a:fillRect/>
          </a:stretch>
        </p:blipFill>
        <p:spPr bwMode="auto">
          <a:xfrm>
            <a:off x="4860032" y="2636912"/>
            <a:ext cx="2304256" cy="806721"/>
          </a:xfrm>
          <a:prstGeom prst="rect">
            <a:avLst/>
          </a:prstGeom>
          <a:noFill/>
          <a:ln w="9525">
            <a:noFill/>
            <a:miter lim="800000"/>
            <a:headEnd/>
            <a:tailEnd/>
          </a:ln>
        </p:spPr>
      </p:pic>
      <p:sp>
        <p:nvSpPr>
          <p:cNvPr id="7" name="文字方塊 6"/>
          <p:cNvSpPr txBox="1"/>
          <p:nvPr/>
        </p:nvSpPr>
        <p:spPr>
          <a:xfrm>
            <a:off x="3851920" y="3140968"/>
            <a:ext cx="792088" cy="400110"/>
          </a:xfrm>
          <a:prstGeom prst="rect">
            <a:avLst/>
          </a:prstGeom>
          <a:noFill/>
        </p:spPr>
        <p:txBody>
          <a:bodyPr wrap="square" rtlCol="0">
            <a:spAutoFit/>
          </a:bodyPr>
          <a:lstStyle/>
          <a:p>
            <a:r>
              <a:rPr lang="en-US" altLang="zh-TW" sz="2000" dirty="0" smtClean="0"/>
              <a:t>, and</a:t>
            </a:r>
            <a:endParaRPr lang="zh-TW" altLang="en-US" sz="20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nearest neighbor interpolation</a:t>
            </a:r>
            <a:endParaRPr lang="zh-TW" altLang="en-US" dirty="0"/>
          </a:p>
        </p:txBody>
      </p:sp>
      <p:sp>
        <p:nvSpPr>
          <p:cNvPr id="3" name="內容版面配置區 2"/>
          <p:cNvSpPr>
            <a:spLocks noGrp="1"/>
          </p:cNvSpPr>
          <p:nvPr>
            <p:ph idx="1"/>
          </p:nvPr>
        </p:nvSpPr>
        <p:spPr/>
        <p:txBody>
          <a:bodyPr/>
          <a:lstStyle/>
          <a:p>
            <a:pPr lvl="1"/>
            <a:endParaRPr lang="zh-TW" altLang="en-US" dirty="0"/>
          </a:p>
        </p:txBody>
      </p:sp>
      <p:pic>
        <p:nvPicPr>
          <p:cNvPr id="1026" name="Picture 2" descr="File:Nearest2DInterpolExample.png"/>
          <p:cNvPicPr>
            <a:picLocks noChangeAspect="1" noChangeArrowheads="1"/>
          </p:cNvPicPr>
          <p:nvPr/>
        </p:nvPicPr>
        <p:blipFill>
          <a:blip r:embed="rId2" cstate="print"/>
          <a:srcRect/>
          <a:stretch>
            <a:fillRect/>
          </a:stretch>
        </p:blipFill>
        <p:spPr bwMode="auto">
          <a:xfrm>
            <a:off x="1691680" y="1412776"/>
            <a:ext cx="5760640" cy="4540295"/>
          </a:xfrm>
          <a:prstGeom prst="rect">
            <a:avLst/>
          </a:prstGeom>
          <a:noFill/>
        </p:spPr>
      </p:pic>
      <p:sp>
        <p:nvSpPr>
          <p:cNvPr id="5" name="矩形 4"/>
          <p:cNvSpPr/>
          <p:nvPr/>
        </p:nvSpPr>
        <p:spPr>
          <a:xfrm>
            <a:off x="1331640" y="6165304"/>
            <a:ext cx="7416824" cy="369332"/>
          </a:xfrm>
          <a:prstGeom prst="rect">
            <a:avLst/>
          </a:prstGeom>
        </p:spPr>
        <p:txBody>
          <a:bodyPr wrap="square">
            <a:spAutoFit/>
          </a:bodyPr>
          <a:lstStyle/>
          <a:p>
            <a:r>
              <a:rPr lang="en-US" altLang="zh-TW" dirty="0" smtClean="0">
                <a:hlinkClick r:id="rId3"/>
              </a:rPr>
              <a:t>http://en.wikipedia.org/wiki/Nearest-neighbor_interpolation</a:t>
            </a:r>
            <a:endParaRPr lang="zh-TW" alt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Kriging</a:t>
            </a:r>
            <a:r>
              <a:rPr lang="en-US" altLang="zh-TW" dirty="0" smtClean="0"/>
              <a:t> technique</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err="1" smtClean="0"/>
              <a:t>Kriging</a:t>
            </a:r>
            <a:r>
              <a:rPr lang="en-US" altLang="zh-TW" dirty="0" smtClean="0"/>
              <a:t> is a method to </a:t>
            </a:r>
            <a:r>
              <a:rPr lang="en-US" altLang="zh-TW" dirty="0" smtClean="0">
                <a:solidFill>
                  <a:srgbClr val="FF0000"/>
                </a:solidFill>
              </a:rPr>
              <a:t>build an approximation of a function</a:t>
            </a:r>
            <a:r>
              <a:rPr lang="en-US" altLang="zh-TW" dirty="0" smtClean="0"/>
              <a:t> from a set of evaluations of the function at </a:t>
            </a:r>
            <a:r>
              <a:rPr lang="en-US" altLang="zh-TW" dirty="0" smtClean="0">
                <a:solidFill>
                  <a:srgbClr val="FF0000"/>
                </a:solidFill>
              </a:rPr>
              <a:t>a finite set of points</a:t>
            </a:r>
            <a:r>
              <a:rPr lang="en-US" altLang="zh-TW" dirty="0" smtClean="0"/>
              <a:t>.</a:t>
            </a:r>
          </a:p>
          <a:p>
            <a:r>
              <a:rPr lang="en-US" altLang="zh-TW" dirty="0" smtClean="0"/>
              <a:t> The method originates from the domain of </a:t>
            </a:r>
            <a:r>
              <a:rPr lang="en-US" altLang="zh-TW" dirty="0" err="1" smtClean="0"/>
              <a:t>geostatistics</a:t>
            </a:r>
            <a:r>
              <a:rPr lang="en-US" altLang="zh-TW" dirty="0" smtClean="0"/>
              <a:t> and is now widely used in the domain of spatial analysis and computer experiments. </a:t>
            </a:r>
          </a:p>
          <a:p>
            <a:r>
              <a:rPr lang="en-US" altLang="zh-TW" dirty="0" smtClean="0"/>
              <a:t>The technique is also known as Gaussian process regression, </a:t>
            </a:r>
            <a:r>
              <a:rPr lang="en-US" altLang="zh-TW" dirty="0" err="1" smtClean="0"/>
              <a:t>Kolmogorov</a:t>
            </a:r>
            <a:r>
              <a:rPr lang="en-US" altLang="zh-TW" dirty="0" smtClean="0"/>
              <a:t> Wiener prediction, or Best Linear Unbiased Prediction.</a:t>
            </a:r>
            <a:endParaRPr lang="zh-TW" altLang="en-US" dirty="0"/>
          </a:p>
        </p:txBody>
      </p:sp>
      <p:sp>
        <p:nvSpPr>
          <p:cNvPr id="4" name="矩形 3"/>
          <p:cNvSpPr/>
          <p:nvPr/>
        </p:nvSpPr>
        <p:spPr>
          <a:xfrm>
            <a:off x="2483768" y="6211669"/>
            <a:ext cx="6948264" cy="646331"/>
          </a:xfrm>
          <a:prstGeom prst="rect">
            <a:avLst/>
          </a:prstGeom>
        </p:spPr>
        <p:txBody>
          <a:bodyPr wrap="square">
            <a:spAutoFit/>
          </a:bodyPr>
          <a:lstStyle/>
          <a:p>
            <a:r>
              <a:rPr lang="en-US" altLang="zh-TW" dirty="0" smtClean="0">
                <a:latin typeface="標楷體" pitchFamily="65" charset="-120"/>
                <a:ea typeface="標楷體" pitchFamily="65" charset="-120"/>
              </a:rPr>
              <a:t>ref:</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李天浩，</a:t>
            </a: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：應用克利金法建立高解析度網格</a:t>
            </a:r>
            <a:r>
              <a:rPr lang="en-US" altLang="zh-TW" dirty="0" smtClean="0">
                <a:latin typeface="標楷體" pitchFamily="65" charset="-120"/>
                <a:ea typeface="標楷體" pitchFamily="65" charset="-120"/>
              </a:rPr>
              <a: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Ordinary </a:t>
            </a:r>
            <a:r>
              <a:rPr lang="en-US" altLang="zh-TW" b="1" dirty="0" err="1" smtClean="0"/>
              <a:t>kriging</a:t>
            </a:r>
            <a:endParaRPr lang="en-US" altLang="zh-TW" b="1" dirty="0"/>
          </a:p>
        </p:txBody>
      </p:sp>
      <p:sp>
        <p:nvSpPr>
          <p:cNvPr id="3" name="內容版面配置區 2"/>
          <p:cNvSpPr>
            <a:spLocks noGrp="1"/>
          </p:cNvSpPr>
          <p:nvPr>
            <p:ph idx="1"/>
          </p:nvPr>
        </p:nvSpPr>
        <p:spPr/>
        <p:txBody>
          <a:bodyPr>
            <a:normAutofit/>
          </a:bodyPr>
          <a:lstStyle/>
          <a:p>
            <a:r>
              <a:rPr lang="zh-TW" altLang="en-US" sz="2400" dirty="0" smtClean="0"/>
              <a:t>假設空間隨機變數距常定性，平均數為常數且未知，內差估計值可假定為</a:t>
            </a:r>
            <a:endParaRPr lang="en-US" altLang="zh-TW" sz="2400" dirty="0" smtClean="0"/>
          </a:p>
          <a:p>
            <a:endParaRPr lang="en-US" altLang="zh-TW" sz="2400" dirty="0" smtClean="0"/>
          </a:p>
          <a:p>
            <a:r>
              <a:rPr lang="en-US" altLang="zh-TW" sz="2400" dirty="0" err="1" smtClean="0"/>
              <a:t>Unbias</a:t>
            </a:r>
            <a:r>
              <a:rPr lang="zh-TW" altLang="en-US" sz="2400" dirty="0" smtClean="0"/>
              <a:t> 條件</a:t>
            </a:r>
            <a:endParaRPr lang="en-US" altLang="zh-TW" sz="2400" dirty="0" smtClean="0"/>
          </a:p>
          <a:p>
            <a:endParaRPr lang="en-US" altLang="zh-TW" sz="2400" dirty="0" smtClean="0"/>
          </a:p>
          <a:p>
            <a:endParaRPr lang="en-US" altLang="zh-TW" sz="2400" dirty="0" smtClean="0"/>
          </a:p>
          <a:p>
            <a:endParaRPr lang="en-US" altLang="zh-TW" sz="2400" dirty="0" smtClean="0"/>
          </a:p>
          <a:p>
            <a:r>
              <a:rPr lang="zh-TW" altLang="en-US" sz="2400" dirty="0" smtClean="0"/>
              <a:t>由變異數                                           得最小化偏估誤差的條件</a:t>
            </a:r>
            <a:endParaRPr lang="zh-TW" altLang="en-US" sz="2400" dirty="0"/>
          </a:p>
        </p:txBody>
      </p:sp>
      <p:pic>
        <p:nvPicPr>
          <p:cNvPr id="70659" name="Picture 3"/>
          <p:cNvPicPr>
            <a:picLocks noChangeAspect="1" noChangeArrowheads="1"/>
          </p:cNvPicPr>
          <p:nvPr/>
        </p:nvPicPr>
        <p:blipFill>
          <a:blip r:embed="rId2" cstate="print"/>
          <a:srcRect b="17600"/>
          <a:stretch>
            <a:fillRect/>
          </a:stretch>
        </p:blipFill>
        <p:spPr bwMode="auto">
          <a:xfrm>
            <a:off x="3406936" y="1988658"/>
            <a:ext cx="1669120" cy="575559"/>
          </a:xfrm>
          <a:prstGeom prst="rect">
            <a:avLst/>
          </a:prstGeom>
          <a:noFill/>
          <a:ln w="9525">
            <a:noFill/>
            <a:miter lim="800000"/>
            <a:headEnd/>
            <a:tailEnd/>
          </a:ln>
        </p:spPr>
      </p:pic>
      <p:pic>
        <p:nvPicPr>
          <p:cNvPr id="70661" name="Picture 5"/>
          <p:cNvPicPr>
            <a:picLocks noChangeAspect="1" noChangeArrowheads="1"/>
          </p:cNvPicPr>
          <p:nvPr/>
        </p:nvPicPr>
        <p:blipFill>
          <a:blip r:embed="rId3" cstate="print"/>
          <a:srcRect b="5062"/>
          <a:stretch>
            <a:fillRect/>
          </a:stretch>
        </p:blipFill>
        <p:spPr bwMode="auto">
          <a:xfrm>
            <a:off x="3131840" y="2569533"/>
            <a:ext cx="2638425" cy="1944216"/>
          </a:xfrm>
          <a:prstGeom prst="rect">
            <a:avLst/>
          </a:prstGeom>
          <a:noFill/>
          <a:ln w="9525">
            <a:solidFill>
              <a:srgbClr val="FF0000"/>
            </a:solidFill>
            <a:miter lim="800000"/>
            <a:headEnd/>
            <a:tailEnd/>
          </a:ln>
        </p:spPr>
      </p:pic>
      <p:pic>
        <p:nvPicPr>
          <p:cNvPr id="70662" name="Picture 6"/>
          <p:cNvPicPr>
            <a:picLocks noChangeAspect="1" noChangeArrowheads="1"/>
          </p:cNvPicPr>
          <p:nvPr/>
        </p:nvPicPr>
        <p:blipFill>
          <a:blip r:embed="rId4" cstate="print"/>
          <a:srcRect/>
          <a:stretch>
            <a:fillRect/>
          </a:stretch>
        </p:blipFill>
        <p:spPr bwMode="auto">
          <a:xfrm>
            <a:off x="2483768" y="4664894"/>
            <a:ext cx="2304256" cy="469547"/>
          </a:xfrm>
          <a:prstGeom prst="rect">
            <a:avLst/>
          </a:prstGeom>
          <a:noFill/>
          <a:ln w="9525">
            <a:noFill/>
            <a:miter lim="800000"/>
            <a:headEnd/>
            <a:tailEnd/>
          </a:ln>
        </p:spPr>
      </p:pic>
      <p:pic>
        <p:nvPicPr>
          <p:cNvPr id="70663" name="Picture 7"/>
          <p:cNvPicPr>
            <a:picLocks noChangeAspect="1" noChangeArrowheads="1"/>
          </p:cNvPicPr>
          <p:nvPr/>
        </p:nvPicPr>
        <p:blipFill>
          <a:blip r:embed="rId5" cstate="print"/>
          <a:srcRect/>
          <a:stretch>
            <a:fillRect/>
          </a:stretch>
        </p:blipFill>
        <p:spPr bwMode="auto">
          <a:xfrm>
            <a:off x="2339752" y="5207843"/>
            <a:ext cx="5838825" cy="1533525"/>
          </a:xfrm>
          <a:prstGeom prst="rect">
            <a:avLst/>
          </a:prstGeom>
          <a:noFill/>
          <a:ln w="9525">
            <a:solidFill>
              <a:srgbClr val="FF0000"/>
            </a:solid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400" dirty="0" smtClean="0"/>
              <a:t>由以上兩式，可求解權重係數矩陣</a:t>
            </a:r>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r>
              <a:rPr lang="zh-TW" altLang="en-US" sz="2400" dirty="0" smtClean="0"/>
              <a:t>以及誤差變異數為</a:t>
            </a:r>
            <a:endParaRPr lang="en-US" altLang="zh-TW" sz="2400" dirty="0" smtClean="0"/>
          </a:p>
          <a:p>
            <a:pPr>
              <a:buNone/>
            </a:pPr>
            <a:endParaRPr lang="zh-TW" altLang="en-US" sz="2400" dirty="0"/>
          </a:p>
        </p:txBody>
      </p:sp>
      <p:pic>
        <p:nvPicPr>
          <p:cNvPr id="71683" name="Picture 3"/>
          <p:cNvPicPr>
            <a:picLocks noChangeAspect="1" noChangeArrowheads="1"/>
          </p:cNvPicPr>
          <p:nvPr/>
        </p:nvPicPr>
        <p:blipFill>
          <a:blip r:embed="rId2" cstate="print"/>
          <a:srcRect/>
          <a:stretch>
            <a:fillRect/>
          </a:stretch>
        </p:blipFill>
        <p:spPr bwMode="auto">
          <a:xfrm>
            <a:off x="1763688" y="2204864"/>
            <a:ext cx="5112568" cy="1758723"/>
          </a:xfrm>
          <a:prstGeom prst="rect">
            <a:avLst/>
          </a:prstGeom>
          <a:noFill/>
          <a:ln w="9525">
            <a:solidFill>
              <a:srgbClr val="FF0000"/>
            </a:solidFill>
            <a:miter lim="800000"/>
            <a:headEnd/>
            <a:tailEnd/>
          </a:ln>
        </p:spPr>
      </p:pic>
      <p:pic>
        <p:nvPicPr>
          <p:cNvPr id="71685" name="Picture 5"/>
          <p:cNvPicPr>
            <a:picLocks noChangeAspect="1" noChangeArrowheads="1"/>
          </p:cNvPicPr>
          <p:nvPr/>
        </p:nvPicPr>
        <p:blipFill>
          <a:blip r:embed="rId3" cstate="print"/>
          <a:srcRect/>
          <a:stretch>
            <a:fillRect/>
          </a:stretch>
        </p:blipFill>
        <p:spPr bwMode="auto">
          <a:xfrm>
            <a:off x="1763688" y="4941168"/>
            <a:ext cx="4295775" cy="59055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通用 </a:t>
            </a:r>
            <a:r>
              <a:rPr lang="en-US" altLang="zh-TW" dirty="0" err="1" smtClean="0"/>
              <a:t>Kriging</a:t>
            </a:r>
            <a:r>
              <a:rPr lang="en-US" altLang="zh-TW" dirty="0" smtClean="0"/>
              <a:t> technique</a:t>
            </a:r>
            <a:endParaRPr lang="zh-TW" altLang="en-US" dirty="0"/>
          </a:p>
        </p:txBody>
      </p:sp>
      <p:sp>
        <p:nvSpPr>
          <p:cNvPr id="3" name="內容版面配置區 2"/>
          <p:cNvSpPr>
            <a:spLocks noGrp="1"/>
          </p:cNvSpPr>
          <p:nvPr>
            <p:ph idx="1"/>
          </p:nvPr>
        </p:nvSpPr>
        <p:spPr/>
        <p:txBody>
          <a:bodyPr>
            <a:noAutofit/>
          </a:bodyPr>
          <a:lstStyle/>
          <a:p>
            <a:r>
              <a:rPr lang="zh-TW" altLang="en-US" sz="2000" dirty="0" smtClean="0">
                <a:latin typeface="標楷體" pitchFamily="65" charset="-120"/>
                <a:ea typeface="標楷體" pitchFamily="65" charset="-120"/>
              </a:rPr>
              <a:t>以下截取自文章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李天浩，</a:t>
            </a:r>
            <a:r>
              <a:rPr lang="en-US" altLang="zh-TW" sz="2000" dirty="0" smtClean="0">
                <a:latin typeface="標楷體" pitchFamily="65" charset="-120"/>
                <a:ea typeface="標楷體" pitchFamily="65" charset="-120"/>
              </a:rPr>
              <a:t>2009</a:t>
            </a:r>
            <a:r>
              <a:rPr lang="zh-TW" altLang="en-US" sz="2000" dirty="0" smtClean="0">
                <a:latin typeface="標楷體" pitchFamily="65" charset="-120"/>
                <a:ea typeface="標楷體" pitchFamily="65" charset="-120"/>
              </a:rPr>
              <a:t>：應用克利金法建立高解析度網格</a:t>
            </a:r>
            <a:r>
              <a:rPr lang="en-US" altLang="zh-TW" sz="2000" dirty="0" smtClean="0">
                <a:latin typeface="標楷體" pitchFamily="65" charset="-120"/>
                <a:ea typeface="標楷體" pitchFamily="65" charset="-120"/>
              </a:rPr>
              <a:t>》</a:t>
            </a: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假設空間中的隨機變數具有常定性，平均數為常數但未知。</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台灣山區地表溫度隨海拔高度變化的趨勢為主控因子，必須去除半變異圖中的趨勢函數，才能突顯真實的地表溫度協變異圖。</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若要避免迭代求取協變異圖過程中，趨勢函數係數值可能偏估的問題，且直接使用測站溫度觀測值權重估計，乃使用</a:t>
            </a:r>
            <a:r>
              <a:rPr lang="en-US" altLang="zh-TW" sz="2000" dirty="0" err="1" smtClean="0">
                <a:latin typeface="標楷體" pitchFamily="65" charset="-120"/>
                <a:ea typeface="標楷體" pitchFamily="65" charset="-120"/>
              </a:rPr>
              <a:t>Kitanidis</a:t>
            </a:r>
            <a:r>
              <a:rPr lang="en-US" altLang="zh-TW" sz="2000" dirty="0" smtClean="0">
                <a:latin typeface="標楷體" pitchFamily="65" charset="-120"/>
                <a:ea typeface="標楷體" pitchFamily="65" charset="-120"/>
              </a:rPr>
              <a:t> (1993)</a:t>
            </a:r>
            <a:r>
              <a:rPr lang="zh-TW" altLang="en-US" sz="2000" dirty="0" smtClean="0">
                <a:latin typeface="標楷體" pitchFamily="65" charset="-120"/>
                <a:ea typeface="標楷體" pitchFamily="65" charset="-120"/>
              </a:rPr>
              <a:t>要求權重係數使各個趨勢函數係數乘的座標值權重組合都等於</a:t>
            </a:r>
            <a:r>
              <a:rPr lang="en-US" altLang="zh-TW" sz="2000" dirty="0" smtClean="0">
                <a:latin typeface="標楷體" pitchFamily="65" charset="-120"/>
                <a:ea typeface="標楷體" pitchFamily="65" charset="-120"/>
              </a:rPr>
              <a:t>0 </a:t>
            </a:r>
            <a:r>
              <a:rPr lang="zh-TW" altLang="en-US" sz="2000" dirty="0" smtClean="0">
                <a:latin typeface="標楷體" pitchFamily="65" charset="-120"/>
                <a:ea typeface="標楷體" pitchFamily="65" charset="-120"/>
              </a:rPr>
              <a:t>的不偏估條件設計。</a:t>
            </a:r>
            <a:endParaRPr lang="en-US" altLang="zh-TW" sz="2000" dirty="0" smtClean="0">
              <a:latin typeface="標楷體" pitchFamily="65" charset="-120"/>
              <a:ea typeface="標楷體" pitchFamily="65" charset="-120"/>
            </a:endParaRPr>
          </a:p>
          <a:p>
            <a:endParaRPr lang="zh-TW" altLang="en-US" sz="2000" dirty="0">
              <a:latin typeface="標楷體" pitchFamily="65" charset="-120"/>
              <a:ea typeface="標楷體" pitchFamily="65" charset="-120"/>
            </a:endParaRPr>
          </a:p>
        </p:txBody>
      </p:sp>
      <p:pic>
        <p:nvPicPr>
          <p:cNvPr id="4" name="Picture 3"/>
          <p:cNvPicPr>
            <a:picLocks noChangeAspect="1" noChangeArrowheads="1"/>
          </p:cNvPicPr>
          <p:nvPr/>
        </p:nvPicPr>
        <p:blipFill>
          <a:blip r:embed="rId2" cstate="print"/>
          <a:srcRect/>
          <a:stretch>
            <a:fillRect/>
          </a:stretch>
        </p:blipFill>
        <p:spPr bwMode="auto">
          <a:xfrm>
            <a:off x="762000" y="5062548"/>
            <a:ext cx="7924800" cy="1762125"/>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Runoff prediction</a:t>
            </a:r>
            <a:endParaRPr lang="zh-TW" altLang="en-US" dirty="0"/>
          </a:p>
        </p:txBody>
      </p:sp>
      <p:sp>
        <p:nvSpPr>
          <p:cNvPr id="3" name="內容版面配置區 2"/>
          <p:cNvSpPr>
            <a:spLocks noGrp="1"/>
          </p:cNvSpPr>
          <p:nvPr>
            <p:ph idx="1"/>
          </p:nvPr>
        </p:nvSpPr>
        <p:spPr/>
        <p:txBody>
          <a:bodyPr/>
          <a:lstStyle/>
          <a:p>
            <a:r>
              <a:rPr lang="en-US" altLang="zh-TW" dirty="0" smtClean="0"/>
              <a:t>WASH</a:t>
            </a:r>
            <a:r>
              <a:rPr lang="en-US" altLang="zh-TW" dirty="0" smtClean="0">
                <a:solidFill>
                  <a:srgbClr val="FF0000"/>
                </a:solidFill>
              </a:rPr>
              <a:t>123D</a:t>
            </a:r>
            <a:r>
              <a:rPr lang="en-US" altLang="zh-TW" dirty="0" smtClean="0"/>
              <a:t> (</a:t>
            </a:r>
            <a:r>
              <a:rPr lang="en-US" altLang="zh-TW" dirty="0" err="1" smtClean="0"/>
              <a:t>Yeh</a:t>
            </a:r>
            <a:r>
              <a:rPr lang="en-US" altLang="zh-TW" dirty="0" smtClean="0"/>
              <a:t> et al.)</a:t>
            </a:r>
          </a:p>
          <a:p>
            <a:pPr lvl="1"/>
            <a:r>
              <a:rPr lang="en-US" altLang="zh-TW" dirty="0" smtClean="0">
                <a:solidFill>
                  <a:srgbClr val="FF0000"/>
                </a:solidFill>
              </a:rPr>
              <a:t>1</a:t>
            </a:r>
            <a:r>
              <a:rPr lang="en-US" altLang="zh-TW" dirty="0" smtClean="0"/>
              <a:t>-D Stream-River Network</a:t>
            </a:r>
          </a:p>
          <a:p>
            <a:pPr lvl="1"/>
            <a:r>
              <a:rPr lang="en-US" altLang="zh-TW" dirty="0" smtClean="0">
                <a:solidFill>
                  <a:srgbClr val="FF0000"/>
                </a:solidFill>
              </a:rPr>
              <a:t>2</a:t>
            </a:r>
            <a:r>
              <a:rPr lang="en-US" altLang="zh-TW" dirty="0" smtClean="0"/>
              <a:t>-D Overland Regime</a:t>
            </a:r>
          </a:p>
          <a:p>
            <a:pPr lvl="1"/>
            <a:r>
              <a:rPr lang="en-US" altLang="zh-TW" dirty="0" smtClean="0">
                <a:solidFill>
                  <a:srgbClr val="FF0000"/>
                </a:solidFill>
              </a:rPr>
              <a:t>3</a:t>
            </a:r>
            <a:r>
              <a:rPr lang="en-US" altLang="zh-TW" dirty="0" smtClean="0"/>
              <a:t>-D Subsurface</a:t>
            </a:r>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2843808" y="3645024"/>
            <a:ext cx="5930329" cy="2952328"/>
          </a:xfrm>
          <a:prstGeom prst="rect">
            <a:avLst/>
          </a:prstGeom>
          <a:noFill/>
          <a:ln w="9525">
            <a:noFill/>
            <a:miter lim="800000"/>
            <a:headEnd/>
            <a:tailEnd/>
          </a:ln>
        </p:spPr>
      </p:pic>
      <p:sp>
        <p:nvSpPr>
          <p:cNvPr id="5" name="圓角矩形 4"/>
          <p:cNvSpPr/>
          <p:nvPr/>
        </p:nvSpPr>
        <p:spPr>
          <a:xfrm>
            <a:off x="3131840" y="4509120"/>
            <a:ext cx="2880320" cy="158417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457200" y="4005064"/>
            <a:ext cx="8229600" cy="2121099"/>
          </a:xfrm>
        </p:spPr>
        <p:txBody>
          <a:bodyPr>
            <a:normAutofit/>
          </a:bodyPr>
          <a:lstStyle/>
          <a:p>
            <a:pPr>
              <a:buNone/>
            </a:pPr>
            <a:r>
              <a:rPr lang="en-US" altLang="zh-TW" sz="2000" dirty="0" err="1" smtClean="0">
                <a:latin typeface="標楷體" pitchFamily="65" charset="-120"/>
                <a:ea typeface="標楷體" pitchFamily="65" charset="-120"/>
              </a:rPr>
              <a:t>Unbias</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條件</a:t>
            </a:r>
            <a:endParaRPr lang="en-US" altLang="zh-TW" sz="2000" dirty="0" smtClean="0">
              <a:latin typeface="標楷體" pitchFamily="65" charset="-120"/>
              <a:ea typeface="標楷體" pitchFamily="65" charset="-120"/>
            </a:endParaRPr>
          </a:p>
          <a:p>
            <a:pPr>
              <a:buNone/>
            </a:pPr>
            <a:endParaRPr lang="zh-TW" altLang="en-US" sz="2000" dirty="0">
              <a:latin typeface="標楷體" pitchFamily="65" charset="-120"/>
              <a:ea typeface="標楷體" pitchFamily="65" charset="-120"/>
            </a:endParaRPr>
          </a:p>
        </p:txBody>
      </p:sp>
      <p:pic>
        <p:nvPicPr>
          <p:cNvPr id="68610" name="Picture 2"/>
          <p:cNvPicPr>
            <a:picLocks noChangeAspect="1" noChangeArrowheads="1"/>
          </p:cNvPicPr>
          <p:nvPr/>
        </p:nvPicPr>
        <p:blipFill>
          <a:blip r:embed="rId2" cstate="print"/>
          <a:srcRect/>
          <a:stretch>
            <a:fillRect/>
          </a:stretch>
        </p:blipFill>
        <p:spPr bwMode="auto">
          <a:xfrm>
            <a:off x="467544" y="1196752"/>
            <a:ext cx="2619375" cy="1162050"/>
          </a:xfrm>
          <a:prstGeom prst="rect">
            <a:avLst/>
          </a:prstGeom>
          <a:noFill/>
          <a:ln w="9525">
            <a:noFill/>
            <a:miter lim="800000"/>
            <a:headEnd/>
            <a:tailEnd/>
          </a:ln>
        </p:spPr>
      </p:pic>
      <p:pic>
        <p:nvPicPr>
          <p:cNvPr id="68611" name="Picture 3"/>
          <p:cNvPicPr>
            <a:picLocks noChangeAspect="1" noChangeArrowheads="1"/>
          </p:cNvPicPr>
          <p:nvPr/>
        </p:nvPicPr>
        <p:blipFill>
          <a:blip r:embed="rId3" cstate="print"/>
          <a:srcRect/>
          <a:stretch>
            <a:fillRect/>
          </a:stretch>
        </p:blipFill>
        <p:spPr bwMode="auto">
          <a:xfrm>
            <a:off x="467544" y="2348880"/>
            <a:ext cx="7924800" cy="1762125"/>
          </a:xfrm>
          <a:prstGeom prst="rect">
            <a:avLst/>
          </a:prstGeom>
          <a:noFill/>
          <a:ln w="9525">
            <a:noFill/>
            <a:miter lim="800000"/>
            <a:headEnd/>
            <a:tailEnd/>
          </a:ln>
        </p:spPr>
      </p:pic>
      <p:pic>
        <p:nvPicPr>
          <p:cNvPr id="68613" name="Picture 5"/>
          <p:cNvPicPr>
            <a:picLocks noChangeAspect="1" noChangeArrowheads="1"/>
          </p:cNvPicPr>
          <p:nvPr/>
        </p:nvPicPr>
        <p:blipFill>
          <a:blip r:embed="rId4" cstate="print"/>
          <a:srcRect/>
          <a:stretch>
            <a:fillRect/>
          </a:stretch>
        </p:blipFill>
        <p:spPr bwMode="auto">
          <a:xfrm>
            <a:off x="755576" y="4437112"/>
            <a:ext cx="6840760" cy="2132406"/>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9634" name="Picture 2"/>
          <p:cNvPicPr>
            <a:picLocks noChangeAspect="1" noChangeArrowheads="1"/>
          </p:cNvPicPr>
          <p:nvPr/>
        </p:nvPicPr>
        <p:blipFill>
          <a:blip r:embed="rId2" cstate="print"/>
          <a:srcRect/>
          <a:stretch>
            <a:fillRect/>
          </a:stretch>
        </p:blipFill>
        <p:spPr bwMode="auto">
          <a:xfrm>
            <a:off x="395536" y="548680"/>
            <a:ext cx="8124825" cy="1057275"/>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a:stretch>
            <a:fillRect/>
          </a:stretch>
        </p:blipFill>
        <p:spPr bwMode="auto">
          <a:xfrm>
            <a:off x="827584" y="1412776"/>
            <a:ext cx="6696744" cy="2080188"/>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 </a:t>
            </a:r>
          </a:p>
          <a:p>
            <a:r>
              <a:rPr lang="en-US" altLang="zh-TW" dirty="0" smtClean="0"/>
              <a:t>Data and methods </a:t>
            </a:r>
          </a:p>
          <a:p>
            <a:r>
              <a:rPr lang="en-US" altLang="zh-TW" dirty="0" smtClean="0"/>
              <a:t>Meteorological verification</a:t>
            </a:r>
          </a:p>
          <a:p>
            <a:r>
              <a:rPr lang="en-US" altLang="zh-TW" dirty="0" smtClean="0"/>
              <a:t>Hydrological verification</a:t>
            </a:r>
          </a:p>
          <a:p>
            <a:r>
              <a:rPr lang="en-US" altLang="zh-TW" dirty="0" smtClean="0"/>
              <a:t>Conclusions</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Autofit/>
          </a:bodyPr>
          <a:lstStyle/>
          <a:p>
            <a:r>
              <a:rPr lang="en-US" altLang="zh-TW" sz="2400" dirty="0" smtClean="0"/>
              <a:t> Regional scale ensemble prediction systems have been developed  to address the need for </a:t>
            </a:r>
            <a:r>
              <a:rPr lang="en-US" altLang="zh-TW" sz="2400" dirty="0" smtClean="0">
                <a:solidFill>
                  <a:srgbClr val="FF0000"/>
                </a:solidFill>
              </a:rPr>
              <a:t>detailed and high-impact weather forecasting </a:t>
            </a:r>
            <a:r>
              <a:rPr lang="en-US" altLang="zh-TW" sz="2400" dirty="0" smtClean="0"/>
              <a:t>with higher spatial resolution (Du et al., 2009, Yamaguchi et al., 2009 and Clark et al., 2010).</a:t>
            </a:r>
            <a:endParaRPr lang="zh-TW" altLang="zh-TW" sz="2400" dirty="0" smtClean="0"/>
          </a:p>
          <a:p>
            <a:endParaRPr lang="en-US" altLang="zh-TW" sz="2400" dirty="0" smtClean="0"/>
          </a:p>
          <a:p>
            <a:r>
              <a:rPr lang="en-US" altLang="zh-TW" sz="2400" dirty="0" smtClean="0"/>
              <a:t>2010</a:t>
            </a:r>
            <a:r>
              <a:rPr lang="zh-TW" altLang="en-US" sz="2400" dirty="0" smtClean="0"/>
              <a:t> </a:t>
            </a:r>
            <a:r>
              <a:rPr lang="en-US" altLang="zh-TW" sz="2400" dirty="0" smtClean="0"/>
              <a:t>results find that </a:t>
            </a:r>
            <a:r>
              <a:rPr lang="en-US" altLang="zh-TW" sz="2400" dirty="0" smtClean="0">
                <a:solidFill>
                  <a:srgbClr val="FF0000"/>
                </a:solidFill>
              </a:rPr>
              <a:t>cumulus scheme </a:t>
            </a:r>
            <a:r>
              <a:rPr lang="en-US" altLang="zh-TW" sz="2400" dirty="0" smtClean="0"/>
              <a:t>can effectively</a:t>
            </a:r>
            <a:r>
              <a:rPr lang="zh-TW" altLang="en-US" sz="2400" dirty="0" smtClean="0"/>
              <a:t> </a:t>
            </a:r>
            <a:r>
              <a:rPr lang="en-US" altLang="zh-TW" sz="2400" dirty="0" smtClean="0"/>
              <a:t>provide physics perturbations (25 % track error difference in 36-km WRF)</a:t>
            </a:r>
          </a:p>
          <a:p>
            <a:endParaRPr lang="en-US" altLang="zh-TW" sz="2400" dirty="0" smtClean="0"/>
          </a:p>
          <a:p>
            <a:r>
              <a:rPr lang="en-US" altLang="zh-TW" sz="2400" dirty="0" smtClean="0"/>
              <a:t>The </a:t>
            </a:r>
            <a:r>
              <a:rPr lang="en-US" altLang="zh-TW" sz="2400" dirty="0" smtClean="0">
                <a:solidFill>
                  <a:srgbClr val="FF0000"/>
                </a:solidFill>
              </a:rPr>
              <a:t>one-way coupled </a:t>
            </a:r>
            <a:r>
              <a:rPr lang="en-US" altLang="zh-TW" sz="2400" dirty="0" err="1" smtClean="0"/>
              <a:t>hydrometeorological</a:t>
            </a:r>
            <a:r>
              <a:rPr lang="en-US" altLang="zh-TW" sz="2400" dirty="0" smtClean="0"/>
              <a:t> approach with rainfall forcing from an ensemble </a:t>
            </a:r>
            <a:r>
              <a:rPr lang="en-US" altLang="zh-TW" sz="2400" dirty="0" err="1" smtClean="0"/>
              <a:t>mesoscale</a:t>
            </a:r>
            <a:r>
              <a:rPr lang="en-US" altLang="zh-TW" sz="2400" dirty="0" smtClean="0"/>
              <a:t> modeling system was used in this study to predict rainfall and flooding during the landfall of Typhoon </a:t>
            </a:r>
            <a:r>
              <a:rPr lang="en-US" altLang="zh-TW" sz="2400" dirty="0" err="1" smtClean="0"/>
              <a:t>Nanmadol</a:t>
            </a:r>
            <a:r>
              <a:rPr lang="en-US" altLang="zh-TW" sz="2400" dirty="0" smtClean="0"/>
              <a:t> (2011).</a:t>
            </a:r>
            <a:endParaRPr lang="zh-TW" altLang="zh-TW"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400" dirty="0" smtClean="0"/>
              <a:t>The hydrological responses of most watersheds in Taiwan are </a:t>
            </a:r>
            <a:r>
              <a:rPr lang="en-US" altLang="zh-TW" sz="2400" dirty="0" smtClean="0">
                <a:solidFill>
                  <a:srgbClr val="FF0000"/>
                </a:solidFill>
              </a:rPr>
              <a:t>fast and complicated </a:t>
            </a:r>
            <a:r>
              <a:rPr lang="en-US" altLang="zh-TW" sz="2400" dirty="0" smtClean="0"/>
              <a:t>due to the steep slopes of the Central Mountain Range (CMR). </a:t>
            </a:r>
          </a:p>
          <a:p>
            <a:endParaRPr lang="zh-TW" altLang="en-US" sz="2400" dirty="0"/>
          </a:p>
        </p:txBody>
      </p:sp>
      <p:pic>
        <p:nvPicPr>
          <p:cNvPr id="1028" name="Picture 4" descr="蘭陽溪河系暨水質測站_高程套用.jpg"/>
          <p:cNvPicPr>
            <a:picLocks noChangeAspect="1" noChangeArrowheads="1"/>
          </p:cNvPicPr>
          <p:nvPr/>
        </p:nvPicPr>
        <p:blipFill>
          <a:blip r:embed="rId2" cstate="print"/>
          <a:srcRect/>
          <a:stretch>
            <a:fillRect/>
          </a:stretch>
        </p:blipFill>
        <p:spPr bwMode="auto">
          <a:xfrm>
            <a:off x="4572000" y="3212976"/>
            <a:ext cx="4464496" cy="3159489"/>
          </a:xfrm>
          <a:prstGeom prst="rect">
            <a:avLst/>
          </a:prstGeom>
          <a:noFill/>
        </p:spPr>
      </p:pic>
      <p:sp>
        <p:nvSpPr>
          <p:cNvPr id="7" name="內容版面配置區 2"/>
          <p:cNvSpPr txBox="1">
            <a:spLocks/>
          </p:cNvSpPr>
          <p:nvPr/>
        </p:nvSpPr>
        <p:spPr>
          <a:xfrm>
            <a:off x="395536" y="2924944"/>
            <a:ext cx="4248472"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In this study, the </a:t>
            </a:r>
            <a:r>
              <a:rPr kumimoji="0" lang="en-US" altLang="zh-TW" sz="2400" b="0" i="0" u="none" strike="noStrike" kern="1200" cap="none" spc="0" normalizeH="0" baseline="0" noProof="0" dirty="0" err="1" smtClean="0">
                <a:ln>
                  <a:noFill/>
                </a:ln>
                <a:solidFill>
                  <a:schemeClr val="tx1"/>
                </a:solidFill>
                <a:effectLst/>
                <a:uLnTx/>
                <a:uFillTx/>
                <a:latin typeface="+mn-lt"/>
                <a:ea typeface="+mn-ea"/>
                <a:cs typeface="+mn-cs"/>
              </a:rPr>
              <a:t>Lanyang</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 creek basin was selected as the target area for watershed modeling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矩形 7"/>
          <p:cNvSpPr/>
          <p:nvPr/>
        </p:nvSpPr>
        <p:spPr>
          <a:xfrm>
            <a:off x="4355976" y="6453336"/>
            <a:ext cx="4845685" cy="276999"/>
          </a:xfrm>
          <a:prstGeom prst="rect">
            <a:avLst/>
          </a:prstGeom>
        </p:spPr>
        <p:txBody>
          <a:bodyPr wrap="none">
            <a:spAutoFit/>
          </a:bodyPr>
          <a:lstStyle/>
          <a:p>
            <a:r>
              <a:rPr lang="zh-TW" altLang="en-US" sz="1200" dirty="0" smtClean="0"/>
              <a:t>圖片來源 </a:t>
            </a:r>
            <a:r>
              <a:rPr lang="en-US" altLang="zh-TW" sz="1200" dirty="0" smtClean="0"/>
              <a:t>:</a:t>
            </a:r>
            <a:r>
              <a:rPr lang="zh-TW" altLang="en-US" sz="1200" dirty="0" smtClean="0"/>
              <a:t> </a:t>
            </a:r>
            <a:r>
              <a:rPr lang="en-US" altLang="zh-TW" sz="1200" dirty="0"/>
              <a:t>Environmental Protection Administration Executive Yuan, R.O.C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400" dirty="0" err="1" smtClean="0"/>
              <a:t>Nanmadol</a:t>
            </a:r>
            <a:r>
              <a:rPr lang="en-US" altLang="zh-TW" sz="2400" dirty="0" smtClean="0"/>
              <a:t> became a tropical storm at 1200 UTC 23 August 2011 , and then moved north–northwestward before making landfall in southeastern Taiwan on 28 August. </a:t>
            </a:r>
          </a:p>
          <a:p>
            <a:r>
              <a:rPr lang="en-US" altLang="zh-TW" sz="2400" dirty="0" smtClean="0"/>
              <a:t>After </a:t>
            </a:r>
            <a:r>
              <a:rPr lang="en-US" altLang="zh-TW" sz="2400" dirty="0" err="1" smtClean="0"/>
              <a:t>Nanmadol</a:t>
            </a:r>
            <a:r>
              <a:rPr lang="en-US" altLang="zh-TW" sz="2400" dirty="0" smtClean="0"/>
              <a:t> passed over Taiwan, it rapidly weakened before dissipating over the Taiwan Strait.</a:t>
            </a:r>
            <a:endParaRPr lang="zh-TW" altLang="zh-TW" sz="2400" dirty="0" smtClean="0"/>
          </a:p>
          <a:p>
            <a:endParaRPr lang="zh-TW" altLang="en-US" sz="2400" dirty="0"/>
          </a:p>
        </p:txBody>
      </p:sp>
      <p:pic>
        <p:nvPicPr>
          <p:cNvPr id="4" name="Picture 2" descr="2011南瑪都(NANMADOL)颱風路徑圖"/>
          <p:cNvPicPr>
            <a:picLocks noChangeAspect="1" noChangeArrowheads="1"/>
          </p:cNvPicPr>
          <p:nvPr/>
        </p:nvPicPr>
        <p:blipFill>
          <a:blip r:embed="rId3" cstate="print"/>
          <a:srcRect t="4640" b="4871"/>
          <a:stretch>
            <a:fillRect/>
          </a:stretch>
        </p:blipFill>
        <p:spPr bwMode="auto">
          <a:xfrm>
            <a:off x="4355976" y="3581636"/>
            <a:ext cx="4536504" cy="3276364"/>
          </a:xfrm>
          <a:prstGeom prst="rect">
            <a:avLst/>
          </a:prstGeom>
          <a:noFill/>
        </p:spPr>
      </p:pic>
      <p:grpSp>
        <p:nvGrpSpPr>
          <p:cNvPr id="8" name="群組 7"/>
          <p:cNvGrpSpPr/>
          <p:nvPr/>
        </p:nvGrpSpPr>
        <p:grpSpPr>
          <a:xfrm>
            <a:off x="323528" y="3717032"/>
            <a:ext cx="1584176" cy="2852936"/>
            <a:chOff x="4427984" y="0"/>
            <a:chExt cx="2016224" cy="3412800"/>
          </a:xfrm>
        </p:grpSpPr>
        <p:pic>
          <p:nvPicPr>
            <p:cNvPr id="9" name="Picture 2"/>
            <p:cNvPicPr>
              <a:picLocks noChangeAspect="1" noChangeArrowheads="1"/>
            </p:cNvPicPr>
            <p:nvPr/>
          </p:nvPicPr>
          <p:blipFill>
            <a:blip r:embed="rId4" cstate="print"/>
            <a:srcRect l="48037" r="9689"/>
            <a:stretch>
              <a:fillRect/>
            </a:stretch>
          </p:blipFill>
          <p:spPr bwMode="auto">
            <a:xfrm>
              <a:off x="4427984" y="0"/>
              <a:ext cx="2016224" cy="341280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90561" t="16123" r="786" b="7295"/>
            <a:stretch>
              <a:fillRect/>
            </a:stretch>
          </p:blipFill>
          <p:spPr bwMode="auto">
            <a:xfrm>
              <a:off x="6092711" y="1158230"/>
              <a:ext cx="351497" cy="2226146"/>
            </a:xfrm>
            <a:prstGeom prst="rect">
              <a:avLst/>
            </a:prstGeom>
            <a:noFill/>
            <a:ln w="9525">
              <a:noFill/>
              <a:miter lim="800000"/>
              <a:headEnd/>
              <a:tailEnd/>
            </a:ln>
          </p:spPr>
        </p:pic>
      </p:grpSp>
      <p:grpSp>
        <p:nvGrpSpPr>
          <p:cNvPr id="11" name="群組 10"/>
          <p:cNvGrpSpPr/>
          <p:nvPr/>
        </p:nvGrpSpPr>
        <p:grpSpPr>
          <a:xfrm>
            <a:off x="2843808" y="4625752"/>
            <a:ext cx="2848712" cy="2232248"/>
            <a:chOff x="-2585595" y="2299529"/>
            <a:chExt cx="3893951" cy="4043022"/>
          </a:xfrm>
          <a:solidFill>
            <a:srgbClr val="92D050"/>
          </a:solidFill>
        </p:grpSpPr>
        <p:sp>
          <p:nvSpPr>
            <p:cNvPr id="12" name="矩形圖說文字 11"/>
            <p:cNvSpPr/>
            <p:nvPr/>
          </p:nvSpPr>
          <p:spPr>
            <a:xfrm rot="10800000">
              <a:off x="-2585595" y="2299529"/>
              <a:ext cx="3893951" cy="4043022"/>
            </a:xfrm>
            <a:prstGeom prst="wedgeRectCallout">
              <a:avLst>
                <a:gd name="adj1" fmla="val -43743"/>
                <a:gd name="adj2" fmla="val 587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3" name="Picture 2" descr="2011南瑪都(NANMADOL)颱風路徑圖"/>
            <p:cNvPicPr>
              <a:picLocks noChangeAspect="1" noChangeArrowheads="1"/>
            </p:cNvPicPr>
            <p:nvPr/>
          </p:nvPicPr>
          <p:blipFill>
            <a:blip r:embed="rId3" cstate="print"/>
            <a:srcRect l="23909" t="9992" r="39199" b="42895"/>
            <a:stretch>
              <a:fillRect/>
            </a:stretch>
          </p:blipFill>
          <p:spPr bwMode="auto">
            <a:xfrm>
              <a:off x="-2431943" y="2394430"/>
              <a:ext cx="3641870" cy="3817701"/>
            </a:xfrm>
            <a:prstGeom prst="rect">
              <a:avLst/>
            </a:prstGeom>
            <a:grpFill/>
            <a:ln>
              <a:solidFill>
                <a:srgbClr val="FF0000"/>
              </a:solidFill>
            </a:ln>
          </p:spPr>
        </p:pic>
      </p:grpSp>
      <p:sp>
        <p:nvSpPr>
          <p:cNvPr id="14" name="矩形 13"/>
          <p:cNvSpPr/>
          <p:nvPr/>
        </p:nvSpPr>
        <p:spPr>
          <a:xfrm>
            <a:off x="6948264" y="6581001"/>
            <a:ext cx="1983235" cy="276999"/>
          </a:xfrm>
          <a:prstGeom prst="rect">
            <a:avLst/>
          </a:prstGeom>
        </p:spPr>
        <p:txBody>
          <a:bodyPr wrap="none">
            <a:spAutoFit/>
          </a:bodyPr>
          <a:lstStyle/>
          <a:p>
            <a:r>
              <a:rPr lang="zh-TW" altLang="en-US" sz="1200" dirty="0" smtClean="0"/>
              <a:t>圖片來源 </a:t>
            </a:r>
            <a:r>
              <a:rPr lang="en-US" altLang="zh-TW" sz="1200" dirty="0" smtClean="0"/>
              <a:t>:</a:t>
            </a:r>
            <a:r>
              <a:rPr lang="zh-TW" altLang="en-US" sz="1200" dirty="0" smtClean="0"/>
              <a:t> 中央氣象局</a:t>
            </a:r>
            <a:r>
              <a:rPr lang="en-US" altLang="zh-TW" sz="1200" dirty="0" smtClean="0"/>
              <a:t>CWB</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Data and methods-Observations </a:t>
            </a:r>
            <a:endParaRPr lang="zh-TW" altLang="en-US" dirty="0"/>
          </a:p>
        </p:txBody>
      </p:sp>
      <p:sp>
        <p:nvSpPr>
          <p:cNvPr id="3" name="內容版面配置區 2"/>
          <p:cNvSpPr>
            <a:spLocks noGrp="1"/>
          </p:cNvSpPr>
          <p:nvPr>
            <p:ph idx="1"/>
          </p:nvPr>
        </p:nvSpPr>
        <p:spPr>
          <a:xfrm>
            <a:off x="457200" y="1600200"/>
            <a:ext cx="4978896" cy="4525963"/>
          </a:xfrm>
        </p:spPr>
        <p:txBody>
          <a:bodyPr/>
          <a:lstStyle/>
          <a:p>
            <a:r>
              <a:rPr lang="en-US" altLang="zh-TW" dirty="0" err="1" smtClean="0"/>
              <a:t>Lanyang</a:t>
            </a:r>
            <a:r>
              <a:rPr lang="en-US" altLang="zh-TW" dirty="0" smtClean="0"/>
              <a:t> stream watershed</a:t>
            </a:r>
          </a:p>
          <a:p>
            <a:r>
              <a:rPr lang="en-US" altLang="zh-TW" dirty="0" smtClean="0"/>
              <a:t>512 automatic rain-gauge stations</a:t>
            </a:r>
          </a:p>
          <a:p>
            <a:r>
              <a:rPr lang="en-US" altLang="zh-TW" dirty="0" smtClean="0"/>
              <a:t>Rainfall forecast interpolated to each stations using the </a:t>
            </a:r>
            <a:r>
              <a:rPr lang="en-US" altLang="zh-TW" dirty="0" err="1" smtClean="0">
                <a:solidFill>
                  <a:srgbClr val="FF0000"/>
                </a:solidFill>
              </a:rPr>
              <a:t>Kringing</a:t>
            </a:r>
            <a:r>
              <a:rPr lang="en-US" altLang="zh-TW" dirty="0" smtClean="0"/>
              <a:t> technique (Bras and Rodriguez-</a:t>
            </a:r>
            <a:r>
              <a:rPr lang="en-US" altLang="zh-TW" dirty="0" err="1" smtClean="0"/>
              <a:t>Iturbe</a:t>
            </a:r>
            <a:r>
              <a:rPr lang="en-US" altLang="zh-TW" dirty="0" smtClean="0"/>
              <a:t>, 1985)</a:t>
            </a:r>
          </a:p>
          <a:p>
            <a:endParaRPr lang="en-US" altLang="zh-TW" dirty="0" smtClean="0"/>
          </a:p>
        </p:txBody>
      </p:sp>
      <p:pic>
        <p:nvPicPr>
          <p:cNvPr id="1027" name="Picture 3"/>
          <p:cNvPicPr>
            <a:picLocks noChangeAspect="1" noChangeArrowheads="1"/>
          </p:cNvPicPr>
          <p:nvPr/>
        </p:nvPicPr>
        <p:blipFill>
          <a:blip r:embed="rId2" cstate="print"/>
          <a:srcRect/>
          <a:stretch>
            <a:fillRect/>
          </a:stretch>
        </p:blipFill>
        <p:spPr bwMode="auto">
          <a:xfrm>
            <a:off x="5508104" y="1844824"/>
            <a:ext cx="3174410" cy="4209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2827</TotalTime>
  <Words>3800</Words>
  <Application>Microsoft Office PowerPoint</Application>
  <PresentationFormat>如螢幕大小 (4:3)</PresentationFormat>
  <Paragraphs>434</Paragraphs>
  <Slides>41</Slides>
  <Notes>18</Notes>
  <HiddenSlides>11</HiddenSlides>
  <MMClips>0</MMClips>
  <ScaleCrop>false</ScaleCrop>
  <HeadingPairs>
    <vt:vector size="4" baseType="variant">
      <vt:variant>
        <vt:lpstr>佈景主題</vt:lpstr>
      </vt:variant>
      <vt:variant>
        <vt:i4>1</vt:i4>
      </vt:variant>
      <vt:variant>
        <vt:lpstr>投影片標題</vt:lpstr>
      </vt:variant>
      <vt:variant>
        <vt:i4>41</vt:i4>
      </vt:variant>
    </vt:vector>
  </HeadingPairs>
  <TitlesOfParts>
    <vt:vector size="42" baseType="lpstr">
      <vt:lpstr>Office 佈景主題</vt:lpstr>
      <vt:lpstr>Ensemble Forecasting of Typhoon Rainfall and Floods over a Mountainous Watershed in Taiwan</vt:lpstr>
      <vt:lpstr>Ensemble forecast</vt:lpstr>
      <vt:lpstr>PowerPoint 簡報</vt:lpstr>
      <vt:lpstr>Runoff prediction</vt:lpstr>
      <vt:lpstr>Outline</vt:lpstr>
      <vt:lpstr>Introduction</vt:lpstr>
      <vt:lpstr>PowerPoint 簡報</vt:lpstr>
      <vt:lpstr>PowerPoint 簡報</vt:lpstr>
      <vt:lpstr>Data and methods-Observations </vt:lpstr>
      <vt:lpstr>Data and methods-Model setups </vt:lpstr>
      <vt:lpstr>PowerPoint 簡報</vt:lpstr>
      <vt:lpstr>Data and methods- Skill score </vt:lpstr>
      <vt:lpstr>Data and methods- Skill score </vt:lpstr>
      <vt:lpstr>Meteorological verification</vt:lpstr>
      <vt:lpstr>Rainfall forecast skill parameters</vt:lpstr>
      <vt:lpstr>0-24 h fcst rainfall by each member</vt:lpstr>
      <vt:lpstr>24-48 h fcst rainfall by each member</vt:lpstr>
      <vt:lpstr>Forecasted tracks by ensemble members and the observed track</vt:lpstr>
      <vt:lpstr>PowerPoint 簡報</vt:lpstr>
      <vt:lpstr>Time series of 3-h rainfall for  (a) three basins over southern Taiwan and (b) Lanyang basin</vt:lpstr>
      <vt:lpstr>Horizontal distribution of radar reflectivity at 00 UTC 29 August</vt:lpstr>
      <vt:lpstr>Horizontal distribution of radar reflectivity at 00 UTC 30 August</vt:lpstr>
      <vt:lpstr>Data and methods-Hydrological model</vt:lpstr>
      <vt:lpstr>Hydrological verification</vt:lpstr>
      <vt:lpstr>The 48-h simulations by 18 ensemble members</vt:lpstr>
      <vt:lpstr>Conclusions</vt:lpstr>
      <vt:lpstr>PowerPoint 簡報</vt:lpstr>
      <vt:lpstr>References</vt:lpstr>
      <vt:lpstr>Thanks for your attention</vt:lpstr>
      <vt:lpstr>Outer loop</vt:lpstr>
      <vt:lpstr>Cold start</vt:lpstr>
      <vt:lpstr>Physics schemes</vt:lpstr>
      <vt:lpstr>PowerPoint 簡報</vt:lpstr>
      <vt:lpstr>Green-Ampt equation</vt:lpstr>
      <vt:lpstr>nearest neighbor interpolation</vt:lpstr>
      <vt:lpstr>Kriging technique</vt:lpstr>
      <vt:lpstr>Ordinary kriging</vt:lpstr>
      <vt:lpstr>PowerPoint 簡報</vt:lpstr>
      <vt:lpstr>通用 Kriging technique</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Ensemble Forecasting of Typhoon Rainfall and Floods over a Mountainous Watershed in Taiwan</dc:title>
  <dc:creator>Su2ray</dc:creator>
  <cp:lastModifiedBy>h</cp:lastModifiedBy>
  <cp:revision>116</cp:revision>
  <dcterms:created xsi:type="dcterms:W3CDTF">2013-10-20T02:18:28Z</dcterms:created>
  <dcterms:modified xsi:type="dcterms:W3CDTF">2013-10-24T07:29:59Z</dcterms:modified>
</cp:coreProperties>
</file>