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300" r:id="rId5"/>
    <p:sldId id="301" r:id="rId6"/>
    <p:sldId id="308" r:id="rId7"/>
    <p:sldId id="259" r:id="rId8"/>
    <p:sldId id="294" r:id="rId9"/>
    <p:sldId id="296" r:id="rId10"/>
    <p:sldId id="260" r:id="rId11"/>
    <p:sldId id="267" r:id="rId12"/>
    <p:sldId id="268" r:id="rId13"/>
    <p:sldId id="271" r:id="rId14"/>
    <p:sldId id="272" r:id="rId15"/>
    <p:sldId id="273" r:id="rId16"/>
    <p:sldId id="274" r:id="rId17"/>
    <p:sldId id="261" r:id="rId18"/>
    <p:sldId id="275" r:id="rId19"/>
    <p:sldId id="304" r:id="rId20"/>
    <p:sldId id="276" r:id="rId21"/>
    <p:sldId id="262" r:id="rId22"/>
    <p:sldId id="277" r:id="rId23"/>
    <p:sldId id="279" r:id="rId24"/>
    <p:sldId id="284" r:id="rId25"/>
    <p:sldId id="278" r:id="rId26"/>
    <p:sldId id="285" r:id="rId27"/>
    <p:sldId id="280" r:id="rId28"/>
    <p:sldId id="288" r:id="rId29"/>
    <p:sldId id="289" r:id="rId30"/>
    <p:sldId id="263" r:id="rId31"/>
    <p:sldId id="290" r:id="rId32"/>
    <p:sldId id="291" r:id="rId33"/>
    <p:sldId id="264" r:id="rId34"/>
    <p:sldId id="265" r:id="rId35"/>
    <p:sldId id="306" r:id="rId36"/>
    <p:sldId id="282" r:id="rId37"/>
    <p:sldId id="303" r:id="rId38"/>
    <p:sldId id="302" r:id="rId39"/>
    <p:sldId id="305" r:id="rId40"/>
    <p:sldId id="307"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9" autoAdjust="0"/>
    <p:restoredTop sz="92689" autoAdjust="0"/>
  </p:normalViewPr>
  <p:slideViewPr>
    <p:cSldViewPr>
      <p:cViewPr>
        <p:scale>
          <a:sx n="100" d="100"/>
          <a:sy n="100" d="100"/>
        </p:scale>
        <p:origin x="-396" y="-84"/>
      </p:cViewPr>
      <p:guideLst>
        <p:guide orient="horz" pos="2160"/>
        <p:guide pos="2880"/>
      </p:guideLst>
    </p:cSldViewPr>
  </p:slideViewPr>
  <p:outlineViewPr>
    <p:cViewPr>
      <p:scale>
        <a:sx n="33" d="100"/>
        <a:sy n="33" d="100"/>
      </p:scale>
      <p:origin x="0" y="84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22A1B-0583-4ABF-8FA2-4C0AC64365DF}" type="datetimeFigureOut">
              <a:rPr lang="zh-TW" altLang="en-US" smtClean="0"/>
              <a:t>2013/10/17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62B8C-04D3-4307-8486-7D7D20E26927}" type="slidenum">
              <a:rPr lang="zh-TW" altLang="en-US" smtClean="0"/>
              <a:t>‹#›</a:t>
            </a:fld>
            <a:endParaRPr lang="zh-TW" altLang="en-US"/>
          </a:p>
        </p:txBody>
      </p:sp>
    </p:spTree>
    <p:extLst>
      <p:ext uri="{BB962C8B-B14F-4D97-AF65-F5344CB8AC3E}">
        <p14:creationId xmlns:p14="http://schemas.microsoft.com/office/powerpoint/2010/main" val="192213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das.uwyo.edu/~geerts/cwx/notes/chap14/roughnes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zh.wikipedia.org/wiki/%E9%95%B7%E5%BA%A6" TargetMode="External"/><Relationship Id="rId3" Type="http://schemas.openxmlformats.org/officeDocument/2006/relationships/hyperlink" Target="http://zh.wikipedia.org/wiki/%E6%B5%81%E9%AB%94%E5%8A%9B%E5%AD%B8" TargetMode="External"/><Relationship Id="rId7" Type="http://schemas.openxmlformats.org/officeDocument/2006/relationships/hyperlink" Target="http://zh.wikipedia.org/wiki/%E9%80%9F%E5%BA%A6"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zh.wikipedia.org/wiki/%E9%87%8D%E5%8A%9B" TargetMode="External"/><Relationship Id="rId11" Type="http://schemas.openxmlformats.org/officeDocument/2006/relationships/hyperlink" Target="http://zh.wikipedia.org/w/index.php?title=%E6%B3%A2%E6%B5%AA%E5%8A%9B%E5%AD%B8&amp;action=edit&amp;redlink=1" TargetMode="External"/><Relationship Id="rId5" Type="http://schemas.openxmlformats.org/officeDocument/2006/relationships/hyperlink" Target="http://zh.wikipedia.org/wiki/%E6%85%A3%E6%80%A7%E5%8A%9B" TargetMode="External"/><Relationship Id="rId10" Type="http://schemas.openxmlformats.org/officeDocument/2006/relationships/hyperlink" Target="http://zh.wikipedia.org/w/index.php?title=%E6%98%8E%E6%B8%A0%E6%B5%81&amp;action=edit&amp;redlink=1" TargetMode="External"/><Relationship Id="rId4" Type="http://schemas.openxmlformats.org/officeDocument/2006/relationships/hyperlink" Target="http://zh.wikipedia.org/wiki/%E6%97%A0%E9%87%8F%E7%BA%B2" TargetMode="External"/><Relationship Id="rId9" Type="http://schemas.openxmlformats.org/officeDocument/2006/relationships/hyperlink" Target="http://zh.wikipedia.org/wiki/%E9%87%8D%E5%8A%9B%E5%8A%A0%E9%80%9F%E5%BA%A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bg1"/>
                </a:solidFill>
                <a:effectLst/>
                <a:latin typeface="+mn-lt"/>
                <a:ea typeface="+mn-ea"/>
                <a:cs typeface="+mn-cs"/>
              </a:rPr>
              <a:t>徐理寰</a:t>
            </a:r>
            <a:r>
              <a:rPr lang="zh-TW" altLang="en-US" sz="1200" b="0" i="0" kern="1200" baseline="0" dirty="0" smtClean="0">
                <a:solidFill>
                  <a:schemeClr val="bg1"/>
                </a:solidFill>
                <a:effectLst/>
                <a:latin typeface="+mn-lt"/>
                <a:ea typeface="+mn-ea"/>
                <a:cs typeface="+mn-cs"/>
              </a:rPr>
              <a:t> 學長</a:t>
            </a:r>
            <a:endParaRPr lang="zh-TW" altLang="en-US" dirty="0">
              <a:solidFill>
                <a:schemeClr val="bg1"/>
              </a:solidFill>
            </a:endParaRPr>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1</a:t>
            </a:fld>
            <a:endParaRPr lang="zh-TW" altLang="en-US"/>
          </a:p>
        </p:txBody>
      </p:sp>
    </p:spTree>
    <p:extLst>
      <p:ext uri="{BB962C8B-B14F-4D97-AF65-F5344CB8AC3E}">
        <p14:creationId xmlns:p14="http://schemas.microsoft.com/office/powerpoint/2010/main" val="247185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Through Semi-idealized simulations.</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16</a:t>
            </a:fld>
            <a:endParaRPr lang="zh-TW" altLang="en-US"/>
          </a:p>
        </p:txBody>
      </p:sp>
    </p:spTree>
    <p:extLst>
      <p:ext uri="{BB962C8B-B14F-4D97-AF65-F5344CB8AC3E}">
        <p14:creationId xmlns:p14="http://schemas.microsoft.com/office/powerpoint/2010/main" val="43621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b="0" i="0" u="none" strike="noStrike" kern="1200" baseline="0" dirty="0" smtClean="0">
                <a:solidFill>
                  <a:schemeClr val="tx1"/>
                </a:solidFill>
                <a:latin typeface="+mn-lt"/>
                <a:ea typeface="+mn-ea"/>
                <a:cs typeface="+mn-cs"/>
              </a:rPr>
              <a:t>Previous studies have suggested that the land–sea</a:t>
            </a:r>
          </a:p>
          <a:p>
            <a:r>
              <a:rPr lang="en-US" altLang="zh-TW" sz="1200" b="0" i="0" u="none" strike="noStrike" kern="1200" baseline="0" dirty="0" smtClean="0">
                <a:solidFill>
                  <a:schemeClr val="tx1"/>
                </a:solidFill>
                <a:latin typeface="+mn-lt"/>
                <a:ea typeface="+mn-ea"/>
                <a:cs typeface="+mn-cs"/>
              </a:rPr>
              <a:t>contrast by itself will induce asymmetric convection</a:t>
            </a:r>
          </a:p>
          <a:p>
            <a:r>
              <a:rPr lang="en-US" altLang="zh-TW" sz="1200" b="0" i="0" u="none" strike="noStrike" kern="1200" baseline="0" dirty="0" smtClean="0">
                <a:solidFill>
                  <a:schemeClr val="tx1"/>
                </a:solidFill>
                <a:latin typeface="+mn-lt"/>
                <a:ea typeface="+mn-ea"/>
                <a:cs typeface="+mn-cs"/>
              </a:rPr>
              <a:t>and affect the typhoon track as it approaches landfall</a:t>
            </a:r>
          </a:p>
          <a:p>
            <a:r>
              <a:rPr lang="en-US" altLang="zh-TW" sz="1200" b="0" i="0" u="none" strike="noStrike" kern="1200" baseline="0" dirty="0" smtClean="0">
                <a:solidFill>
                  <a:schemeClr val="tx1"/>
                </a:solidFill>
                <a:latin typeface="+mn-lt"/>
                <a:ea typeface="+mn-ea"/>
                <a:cs typeface="+mn-cs"/>
              </a:rPr>
              <a:t>(</a:t>
            </a:r>
            <a:r>
              <a:rPr lang="en-US" altLang="zh-TW" sz="1200" b="0" i="0" u="none" strike="noStrike" kern="1200" baseline="0" dirty="0" err="1" smtClean="0">
                <a:solidFill>
                  <a:schemeClr val="tx1"/>
                </a:solidFill>
                <a:latin typeface="+mn-lt"/>
                <a:ea typeface="+mn-ea"/>
                <a:cs typeface="+mn-cs"/>
              </a:rPr>
              <a:t>Tuleya</a:t>
            </a:r>
            <a:r>
              <a:rPr lang="en-US" altLang="zh-TW" sz="1200" b="0" i="0" u="none" strike="noStrike" kern="1200" baseline="0" dirty="0" smtClean="0">
                <a:solidFill>
                  <a:schemeClr val="tx1"/>
                </a:solidFill>
                <a:latin typeface="+mn-lt"/>
                <a:ea typeface="+mn-ea"/>
                <a:cs typeface="+mn-cs"/>
              </a:rPr>
              <a:t> and </a:t>
            </a:r>
            <a:r>
              <a:rPr lang="en-US" altLang="zh-TW" sz="1200" b="0" i="0" u="none" strike="noStrike" kern="1200" baseline="0" dirty="0" err="1" smtClean="0">
                <a:solidFill>
                  <a:schemeClr val="tx1"/>
                </a:solidFill>
                <a:latin typeface="+mn-lt"/>
                <a:ea typeface="+mn-ea"/>
                <a:cs typeface="+mn-cs"/>
              </a:rPr>
              <a:t>Kurihara</a:t>
            </a:r>
            <a:r>
              <a:rPr lang="en-US" altLang="zh-TW" sz="1200" b="0" i="0" u="none" strike="noStrike" kern="1200" baseline="0" dirty="0" smtClean="0">
                <a:solidFill>
                  <a:schemeClr val="tx1"/>
                </a:solidFill>
                <a:latin typeface="+mn-lt"/>
                <a:ea typeface="+mn-ea"/>
                <a:cs typeface="+mn-cs"/>
              </a:rPr>
              <a:t> 1978; </a:t>
            </a:r>
            <a:r>
              <a:rPr lang="en-US" altLang="zh-TW" sz="1200" b="0" i="0" u="none" strike="noStrike" kern="1200" baseline="0" dirty="0" err="1" smtClean="0">
                <a:solidFill>
                  <a:schemeClr val="tx1"/>
                </a:solidFill>
                <a:latin typeface="+mn-lt"/>
                <a:ea typeface="+mn-ea"/>
                <a:cs typeface="+mn-cs"/>
              </a:rPr>
              <a:t>Tuleya</a:t>
            </a:r>
            <a:r>
              <a:rPr lang="en-US" altLang="zh-TW" sz="1200" b="0" i="0" u="none" strike="noStrike" kern="1200" baseline="0" dirty="0" smtClean="0">
                <a:solidFill>
                  <a:schemeClr val="tx1"/>
                </a:solidFill>
                <a:latin typeface="+mn-lt"/>
                <a:ea typeface="+mn-ea"/>
                <a:cs typeface="+mn-cs"/>
              </a:rPr>
              <a:t> et al. 1984; Wong</a:t>
            </a:r>
          </a:p>
          <a:p>
            <a:r>
              <a:rPr lang="en-US" altLang="zh-TW" sz="1200" b="0" i="0" u="none" strike="noStrike" kern="1200" baseline="0" dirty="0" smtClean="0">
                <a:solidFill>
                  <a:schemeClr val="tx1"/>
                </a:solidFill>
                <a:latin typeface="+mn-lt"/>
                <a:ea typeface="+mn-ea"/>
                <a:cs typeface="+mn-cs"/>
              </a:rPr>
              <a:t>and Chan 2006, 2007).</a:t>
            </a:r>
          </a:p>
          <a:p>
            <a:endParaRPr lang="en-US" altLang="zh-TW"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altLang="zh-TW" sz="1200" b="0" i="0" kern="1200" dirty="0" smtClean="0">
                <a:solidFill>
                  <a:schemeClr val="tx1"/>
                </a:solidFill>
                <a:effectLst/>
                <a:latin typeface="+mn-lt"/>
                <a:ea typeface="+mn-ea"/>
                <a:cs typeface="+mn-cs"/>
              </a:rPr>
              <a:t>The roughness length is used in numerical models to express the roughness of the surface. It affects the intensity of mechanical turbulence and the fluxes of varies </a:t>
            </a:r>
            <a:r>
              <a:rPr lang="en-US" altLang="zh-TW" sz="1200" b="0" i="0" kern="1200" dirty="0" err="1" smtClean="0">
                <a:solidFill>
                  <a:schemeClr val="tx1"/>
                </a:solidFill>
                <a:effectLst/>
                <a:latin typeface="+mn-lt"/>
                <a:ea typeface="+mn-ea"/>
                <a:cs typeface="+mn-cs"/>
              </a:rPr>
              <a:t>quantitities</a:t>
            </a:r>
            <a:r>
              <a:rPr lang="en-US" altLang="zh-TW" sz="1200" b="0" i="0" kern="1200" dirty="0" smtClean="0">
                <a:solidFill>
                  <a:schemeClr val="tx1"/>
                </a:solidFill>
                <a:effectLst/>
                <a:latin typeface="+mn-lt"/>
                <a:ea typeface="+mn-ea"/>
                <a:cs typeface="+mn-cs"/>
              </a:rPr>
              <a:t> above the surface. The 'roughness length' </a:t>
            </a:r>
            <a:r>
              <a:rPr lang="en-US" altLang="zh-TW" sz="1200" b="0" i="0" kern="1200" dirty="0" err="1" smtClean="0">
                <a:solidFill>
                  <a:schemeClr val="tx1"/>
                </a:solidFill>
                <a:effectLst/>
                <a:latin typeface="+mn-lt"/>
                <a:ea typeface="+mn-ea"/>
                <a:cs typeface="+mn-cs"/>
              </a:rPr>
              <a:t>z</a:t>
            </a:r>
            <a:r>
              <a:rPr lang="en-US" altLang="zh-TW" sz="1200" b="0" i="0" kern="1200" baseline="-25000" dirty="0" err="1" smtClean="0">
                <a:solidFill>
                  <a:schemeClr val="tx1"/>
                </a:solidFill>
                <a:effectLst/>
                <a:latin typeface="+mn-lt"/>
                <a:ea typeface="+mn-ea"/>
                <a:cs typeface="+mn-cs"/>
              </a:rPr>
              <a:t>o</a:t>
            </a:r>
            <a:r>
              <a:rPr lang="en-US" altLang="zh-TW" sz="1200" b="0" i="0" kern="1200" dirty="0" smtClean="0">
                <a:solidFill>
                  <a:schemeClr val="tx1"/>
                </a:solidFill>
                <a:effectLst/>
                <a:latin typeface="+mn-lt"/>
                <a:ea typeface="+mn-ea"/>
                <a:cs typeface="+mn-cs"/>
              </a:rPr>
              <a:t>, depends on the frontal area of the average element (facing the wind) divided by the ground width it occupies. Vertical sub-</a:t>
            </a:r>
            <a:r>
              <a:rPr lang="en-US" altLang="zh-TW" sz="1200" b="0" i="0" kern="1200" dirty="0" err="1" smtClean="0">
                <a:solidFill>
                  <a:schemeClr val="tx1"/>
                </a:solidFill>
                <a:effectLst/>
                <a:latin typeface="+mn-lt"/>
                <a:ea typeface="+mn-ea"/>
                <a:cs typeface="+mn-cs"/>
              </a:rPr>
              <a:t>gridscale</a:t>
            </a:r>
            <a:r>
              <a:rPr lang="en-US" altLang="zh-TW" sz="1200" b="0" i="0" kern="1200" dirty="0" smtClean="0">
                <a:solidFill>
                  <a:schemeClr val="tx1"/>
                </a:solidFill>
                <a:effectLst/>
                <a:latin typeface="+mn-lt"/>
                <a:ea typeface="+mn-ea"/>
                <a:cs typeface="+mn-cs"/>
              </a:rPr>
              <a:t> heat exchange (by turbulent eddies) can be expressed as the vertical gradient of potential temperature times the roughness length. A lower roughness length implies less exchange between the surface and the atmosphere, but also stronger wind near the ground (e.g. at the standard height of 10 m).</a:t>
            </a:r>
          </a:p>
          <a:p>
            <a:pPr marL="0" indent="0">
              <a:buFont typeface="Arial" panose="020B0604020202020204" pitchFamily="34" charset="0"/>
              <a:buNone/>
            </a:pPr>
            <a:r>
              <a:rPr lang="en-US" altLang="zh-TW" dirty="0" smtClean="0">
                <a:hlinkClick r:id="rId3"/>
              </a:rPr>
              <a:t>http://www-das.uwyo.edu/~geerts/cwx/notes/chap14/roughness.html</a:t>
            </a:r>
            <a:endParaRPr lang="en-US" altLang="zh-TW" dirty="0" smtClean="0"/>
          </a:p>
          <a:p>
            <a:pPr marL="171450" indent="-171450">
              <a:buFont typeface="Arial" panose="020B0604020202020204" pitchFamily="34" charset="0"/>
              <a:buChar char="•"/>
            </a:pPr>
            <a:endParaRPr lang="en-US" altLang="zh-TW"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17</a:t>
            </a:fld>
            <a:endParaRPr lang="zh-TW" altLang="en-US"/>
          </a:p>
        </p:txBody>
      </p:sp>
    </p:spTree>
    <p:extLst>
      <p:ext uri="{BB962C8B-B14F-4D97-AF65-F5344CB8AC3E}">
        <p14:creationId xmlns:p14="http://schemas.microsoft.com/office/powerpoint/2010/main" val="406114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18</a:t>
            </a:fld>
            <a:endParaRPr lang="zh-TW" altLang="en-US"/>
          </a:p>
        </p:txBody>
      </p:sp>
    </p:spTree>
    <p:extLst>
      <p:ext uri="{BB962C8B-B14F-4D97-AF65-F5344CB8AC3E}">
        <p14:creationId xmlns:p14="http://schemas.microsoft.com/office/powerpoint/2010/main" val="412317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Now we</a:t>
            </a:r>
          </a:p>
          <a:p>
            <a:r>
              <a:rPr lang="en-US" altLang="zh-TW" sz="1200" b="0" i="0" u="none" strike="noStrike" kern="1200" baseline="0" dirty="0" smtClean="0">
                <a:solidFill>
                  <a:schemeClr val="tx1"/>
                </a:solidFill>
                <a:latin typeface="+mn-lt"/>
                <a:ea typeface="+mn-ea"/>
                <a:cs typeface="+mn-cs"/>
              </a:rPr>
              <a:t>consider a vortex as a symmetric PV anomaly. The vortex</a:t>
            </a:r>
          </a:p>
          <a:p>
            <a:r>
              <a:rPr lang="en-US" altLang="zh-TW" sz="1200" b="0" i="0" u="none" strike="noStrike" kern="1200" baseline="0" dirty="0" smtClean="0">
                <a:solidFill>
                  <a:schemeClr val="tx1"/>
                </a:solidFill>
                <a:latin typeface="+mn-lt"/>
                <a:ea typeface="+mn-ea"/>
                <a:cs typeface="+mn-cs"/>
              </a:rPr>
              <a:t>motion is only related to the wavenumber one component</a:t>
            </a:r>
          </a:p>
          <a:p>
            <a:r>
              <a:rPr lang="en-US" altLang="zh-TW" sz="1200" b="0" i="0" u="none" strike="noStrike" kern="1200" baseline="0" dirty="0" smtClean="0">
                <a:solidFill>
                  <a:schemeClr val="tx1"/>
                </a:solidFill>
                <a:latin typeface="+mn-lt"/>
                <a:ea typeface="+mn-ea"/>
                <a:cs typeface="+mn-cs"/>
              </a:rPr>
              <a:t>of the PV tendency. Therefore, we will focus on</a:t>
            </a:r>
          </a:p>
          <a:p>
            <a:r>
              <a:rPr lang="en-US" altLang="zh-TW" sz="1200" b="0" i="0" u="none" strike="noStrike" kern="1200" baseline="0" dirty="0" smtClean="0">
                <a:solidFill>
                  <a:schemeClr val="tx1"/>
                </a:solidFill>
                <a:latin typeface="+mn-lt"/>
                <a:ea typeface="+mn-ea"/>
                <a:cs typeface="+mn-cs"/>
              </a:rPr>
              <a:t>the wavenumber one component of the PV tendency</a:t>
            </a:r>
          </a:p>
          <a:p>
            <a:r>
              <a:rPr lang="en-US" altLang="zh-TW" sz="1200" b="0" i="0" u="none" strike="noStrike" kern="1200" baseline="0" dirty="0" smtClean="0">
                <a:solidFill>
                  <a:schemeClr val="tx1"/>
                </a:solidFill>
                <a:latin typeface="+mn-lt"/>
                <a:ea typeface="+mn-ea"/>
                <a:cs typeface="+mn-cs"/>
              </a:rPr>
              <a:t>[(]</a:t>
            </a:r>
            <a:r>
              <a:rPr lang="en-US" altLang="zh-TW" sz="1200" b="0" i="1" u="none" strike="noStrike" kern="1200" baseline="0" dirty="0" smtClean="0">
                <a:solidFill>
                  <a:schemeClr val="tx1"/>
                </a:solidFill>
                <a:latin typeface="+mn-lt"/>
                <a:ea typeface="+mn-ea"/>
                <a:cs typeface="+mn-cs"/>
              </a:rPr>
              <a:t>P</a:t>
            </a:r>
            <a:r>
              <a:rPr lang="en-US" altLang="zh-TW" sz="1200" b="0" i="0" u="none" strike="noStrike" kern="1200" baseline="0" dirty="0" smtClean="0">
                <a:solidFill>
                  <a:schemeClr val="tx1"/>
                </a:solidFill>
                <a:latin typeface="+mn-lt"/>
                <a:ea typeface="+mn-ea"/>
                <a:cs typeface="+mn-cs"/>
              </a:rPr>
              <a:t>/]</a:t>
            </a:r>
            <a:r>
              <a:rPr lang="en-US" altLang="zh-TW" sz="1200" b="0" i="1" u="none" strike="noStrike" kern="1200" baseline="0" dirty="0" smtClean="0">
                <a:solidFill>
                  <a:schemeClr val="tx1"/>
                </a:solidFill>
                <a:latin typeface="+mn-lt"/>
                <a:ea typeface="+mn-ea"/>
                <a:cs typeface="+mn-cs"/>
              </a:rPr>
              <a:t>t</a:t>
            </a:r>
            <a:r>
              <a:rPr lang="en-US" altLang="zh-TW" sz="1200" b="0" i="0" u="none" strike="noStrike" kern="1200" baseline="0" dirty="0" smtClean="0">
                <a:solidFill>
                  <a:schemeClr val="tx1"/>
                </a:solidFill>
                <a:latin typeface="+mn-lt"/>
                <a:ea typeface="+mn-ea"/>
                <a:cs typeface="+mn-cs"/>
              </a:rPr>
              <a:t>)1]. In the cylindrical coordinates moving with a</a:t>
            </a:r>
          </a:p>
          <a:p>
            <a:r>
              <a:rPr lang="en-US" altLang="zh-TW" sz="1200" b="0" i="0" u="none" strike="noStrike" kern="1200" baseline="0" dirty="0" smtClean="0">
                <a:solidFill>
                  <a:schemeClr val="tx1"/>
                </a:solidFill>
                <a:latin typeface="+mn-lt"/>
                <a:ea typeface="+mn-ea"/>
                <a:cs typeface="+mn-cs"/>
              </a:rPr>
              <a:t>TC center, the movement vector </a:t>
            </a:r>
            <a:r>
              <a:rPr lang="en-US" altLang="zh-TW" sz="1200" b="1" i="0" u="none" strike="noStrike" kern="1200" baseline="0" dirty="0" smtClean="0">
                <a:solidFill>
                  <a:schemeClr val="tx1"/>
                </a:solidFill>
                <a:latin typeface="+mn-lt"/>
                <a:ea typeface="+mn-ea"/>
                <a:cs typeface="+mn-cs"/>
              </a:rPr>
              <a:t>C </a:t>
            </a:r>
            <a:r>
              <a:rPr lang="en-US" altLang="zh-TW" sz="1200" b="0" i="0" u="none" strike="noStrike" kern="1200" baseline="0" dirty="0" smtClean="0">
                <a:solidFill>
                  <a:schemeClr val="tx1"/>
                </a:solidFill>
                <a:latin typeface="+mn-lt"/>
                <a:ea typeface="+mn-ea"/>
                <a:cs typeface="+mn-cs"/>
              </a:rPr>
              <a:t>consists only of</a:t>
            </a:r>
          </a:p>
          <a:p>
            <a:r>
              <a:rPr lang="en-US" altLang="zh-TW" sz="1200" b="0" i="0" u="none" strike="noStrike" kern="1200" baseline="0" dirty="0" smtClean="0">
                <a:solidFill>
                  <a:schemeClr val="tx1"/>
                </a:solidFill>
                <a:latin typeface="+mn-lt"/>
                <a:ea typeface="+mn-ea"/>
                <a:cs typeface="+mn-cs"/>
              </a:rPr>
              <a:t>wavenumber one component (Wang et al. 1997).</a:t>
            </a:r>
          </a:p>
          <a:p>
            <a:r>
              <a:rPr lang="en-US" altLang="zh-TW" sz="1200" b="1" i="0" u="none" strike="noStrike" kern="1200" baseline="0" dirty="0" smtClean="0">
                <a:solidFill>
                  <a:schemeClr val="tx1"/>
                </a:solidFill>
                <a:latin typeface="+mn-lt"/>
                <a:ea typeface="+mn-ea"/>
                <a:cs typeface="+mn-cs"/>
              </a:rPr>
              <a:t>(the eq.)</a:t>
            </a:r>
          </a:p>
          <a:p>
            <a:r>
              <a:rPr lang="en-US" altLang="zh-TW" sz="1200" b="0" i="0" u="none" strike="noStrike" kern="1200" baseline="0" dirty="0" smtClean="0">
                <a:solidFill>
                  <a:schemeClr val="tx1"/>
                </a:solidFill>
                <a:latin typeface="+mn-lt"/>
                <a:ea typeface="+mn-ea"/>
                <a:cs typeface="+mn-cs"/>
              </a:rPr>
              <a:t>The term on the left-hand side of Eq. (3) is associated</a:t>
            </a:r>
          </a:p>
          <a:p>
            <a:r>
              <a:rPr lang="en-US" altLang="zh-TW" sz="1200" b="0" i="0" u="none" strike="noStrike" kern="1200" baseline="0" dirty="0" smtClean="0">
                <a:solidFill>
                  <a:schemeClr val="tx1"/>
                </a:solidFill>
                <a:latin typeface="+mn-lt"/>
                <a:ea typeface="+mn-ea"/>
                <a:cs typeface="+mn-cs"/>
              </a:rPr>
              <a:t>with the development of the wavenumber one PV component.</a:t>
            </a:r>
          </a:p>
          <a:p>
            <a:r>
              <a:rPr lang="en-US" altLang="zh-TW" sz="1200" b="0" i="0" u="none" strike="noStrike" kern="1200" baseline="0" dirty="0" smtClean="0">
                <a:solidFill>
                  <a:schemeClr val="tx1"/>
                </a:solidFill>
                <a:latin typeface="+mn-lt"/>
                <a:ea typeface="+mn-ea"/>
                <a:cs typeface="+mn-cs"/>
              </a:rPr>
              <a:t>Since the development of a TC causes primarily</a:t>
            </a:r>
          </a:p>
          <a:p>
            <a:r>
              <a:rPr lang="en-US" altLang="zh-TW" sz="1200" b="0" i="0" u="none" strike="noStrike" kern="1200" baseline="0" dirty="0" smtClean="0">
                <a:solidFill>
                  <a:schemeClr val="tx1"/>
                </a:solidFill>
                <a:latin typeface="+mn-lt"/>
                <a:ea typeface="+mn-ea"/>
                <a:cs typeface="+mn-cs"/>
              </a:rPr>
              <a:t>changes of the symmetric component of PV, this term</a:t>
            </a:r>
          </a:p>
          <a:p>
            <a:r>
              <a:rPr lang="en-US" altLang="zh-TW" sz="1200" b="0" i="0" u="none" strike="noStrike" kern="1200" baseline="0" dirty="0" smtClean="0">
                <a:solidFill>
                  <a:schemeClr val="tx1"/>
                </a:solidFill>
                <a:latin typeface="+mn-lt"/>
                <a:ea typeface="+mn-ea"/>
                <a:cs typeface="+mn-cs"/>
              </a:rPr>
              <a:t>is negligible and Eq. (3) is dominated by the two terms</a:t>
            </a:r>
          </a:p>
          <a:p>
            <a:r>
              <a:rPr lang="en-US" altLang="zh-TW" sz="1200" b="0" i="0" u="none" strike="noStrike" kern="1200" baseline="0" dirty="0" smtClean="0">
                <a:solidFill>
                  <a:schemeClr val="tx1"/>
                </a:solidFill>
                <a:latin typeface="+mn-lt"/>
                <a:ea typeface="+mn-ea"/>
                <a:cs typeface="+mn-cs"/>
              </a:rPr>
              <a:t>on the right-hand side in the middle and lower troposphere,</a:t>
            </a:r>
          </a:p>
          <a:p>
            <a:r>
              <a:rPr lang="en-US" altLang="zh-TW" sz="1200" b="0" i="0" u="none" strike="noStrike" kern="1200" baseline="0" dirty="0" smtClean="0">
                <a:solidFill>
                  <a:schemeClr val="tx1"/>
                </a:solidFill>
                <a:latin typeface="+mn-lt"/>
                <a:ea typeface="+mn-ea"/>
                <a:cs typeface="+mn-cs"/>
              </a:rPr>
              <a:t>where the symmetric circulation is dominant.</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19</a:t>
            </a:fld>
            <a:endParaRPr lang="zh-TW" altLang="en-US"/>
          </a:p>
        </p:txBody>
      </p:sp>
    </p:spTree>
    <p:extLst>
      <p:ext uri="{BB962C8B-B14F-4D97-AF65-F5344CB8AC3E}">
        <p14:creationId xmlns:p14="http://schemas.microsoft.com/office/powerpoint/2010/main" val="189565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Why symmetric only concerns </a:t>
            </a:r>
            <a:r>
              <a:rPr lang="en-US" altLang="zh-TW" dirty="0" err="1" smtClean="0"/>
              <a:t>Cx</a:t>
            </a:r>
            <a:r>
              <a:rPr lang="en-US" altLang="zh-TW" dirty="0" smtClean="0"/>
              <a:t> Cy?</a:t>
            </a:r>
          </a:p>
          <a:p>
            <a:r>
              <a:rPr lang="en-US" altLang="zh-TW" dirty="0" smtClean="0"/>
              <a:t>How to make sure DH</a:t>
            </a:r>
            <a:r>
              <a:rPr lang="en-US" altLang="zh-TW" baseline="0" dirty="0" smtClean="0"/>
              <a:t> influence  motion the most?</a:t>
            </a:r>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20</a:t>
            </a:fld>
            <a:endParaRPr lang="zh-TW" altLang="en-US"/>
          </a:p>
        </p:txBody>
      </p:sp>
    </p:spTree>
    <p:extLst>
      <p:ext uri="{BB962C8B-B14F-4D97-AF65-F5344CB8AC3E}">
        <p14:creationId xmlns:p14="http://schemas.microsoft.com/office/powerpoint/2010/main" val="1844642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[Symmetric over ocean]</a:t>
            </a:r>
          </a:p>
          <a:p>
            <a:r>
              <a:rPr lang="en-US" altLang="zh-TW" dirty="0" smtClean="0"/>
              <a:t>How</a:t>
            </a:r>
            <a:r>
              <a:rPr lang="en-US" altLang="zh-TW" baseline="0" dirty="0" smtClean="0"/>
              <a:t> to calculate </a:t>
            </a:r>
            <a:r>
              <a:rPr lang="en-US" altLang="zh-TW" b="1" dirty="0" smtClean="0">
                <a:solidFill>
                  <a:srgbClr val="002060"/>
                </a:solidFill>
              </a:rPr>
              <a:t>Symmetric PV  structure  (PVU = 10^(-6) m^2*K/(kg*s))</a:t>
            </a:r>
            <a:r>
              <a:rPr lang="zh-TW" altLang="en-US" b="1" dirty="0" smtClean="0">
                <a:solidFill>
                  <a:srgbClr val="002060"/>
                </a:solidFill>
              </a:rPr>
              <a:t>  </a:t>
            </a:r>
            <a:r>
              <a:rPr lang="en-US" altLang="zh-TW" b="0" dirty="0" smtClean="0">
                <a:solidFill>
                  <a:srgbClr val="002060"/>
                </a:solidFill>
              </a:rPr>
              <a:t>??</a:t>
            </a:r>
            <a:endParaRPr lang="en-US" altLang="zh-TW" b="1" dirty="0" smtClean="0">
              <a:solidFill>
                <a:srgbClr val="002060"/>
              </a:solidFill>
            </a:endParaRPr>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23</a:t>
            </a:fld>
            <a:endParaRPr lang="zh-TW" altLang="en-US"/>
          </a:p>
        </p:txBody>
      </p:sp>
    </p:spTree>
    <p:extLst>
      <p:ext uri="{BB962C8B-B14F-4D97-AF65-F5344CB8AC3E}">
        <p14:creationId xmlns:p14="http://schemas.microsoft.com/office/powerpoint/2010/main" val="4291951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[Before landfall to not passed CMR(35hr)]</a:t>
            </a:r>
          </a:p>
          <a:p>
            <a:r>
              <a:rPr lang="en-US" altLang="zh-TW" dirty="0" smtClean="0"/>
              <a:t>How</a:t>
            </a:r>
            <a:r>
              <a:rPr lang="en-US" altLang="zh-TW" baseline="0" dirty="0" smtClean="0"/>
              <a:t> to calculate </a:t>
            </a:r>
            <a:r>
              <a:rPr lang="en-US" altLang="zh-TW" b="1" dirty="0" smtClean="0">
                <a:solidFill>
                  <a:srgbClr val="002060"/>
                </a:solidFill>
              </a:rPr>
              <a:t>Symmetric PV  structure  (PVU = 10^(-6) m^2*K/(kg*s))</a:t>
            </a:r>
            <a:r>
              <a:rPr lang="zh-TW" altLang="en-US" b="1" dirty="0" smtClean="0">
                <a:solidFill>
                  <a:srgbClr val="002060"/>
                </a:solidFill>
              </a:rPr>
              <a:t>  </a:t>
            </a:r>
            <a:r>
              <a:rPr lang="en-US" altLang="zh-TW" b="0" dirty="0" smtClean="0">
                <a:solidFill>
                  <a:srgbClr val="002060"/>
                </a:solidFill>
              </a:rPr>
              <a:t>??</a:t>
            </a:r>
          </a:p>
          <a:p>
            <a:endParaRPr lang="en-US" altLang="zh-TW" b="0" dirty="0" smtClean="0">
              <a:solidFill>
                <a:srgbClr val="002060"/>
              </a:solidFill>
            </a:endParaRPr>
          </a:p>
          <a:p>
            <a:r>
              <a:rPr lang="en-US" altLang="zh-TW" sz="1200" b="1" i="0" u="none" strike="noStrike" kern="1200" baseline="0" dirty="0" smtClean="0">
                <a:solidFill>
                  <a:srgbClr val="FF0000"/>
                </a:solidFill>
                <a:latin typeface="+mn-lt"/>
                <a:ea typeface="+mn-ea"/>
                <a:cs typeface="+mn-cs"/>
              </a:rPr>
              <a:t>the DH term depends not on Q, but rather on its gradients, and specifically on the WN1 component.</a:t>
            </a:r>
            <a:endParaRPr lang="en-US" altLang="zh-TW" b="1" dirty="0" smtClean="0">
              <a:solidFill>
                <a:srgbClr val="FF0000"/>
              </a:solidFill>
            </a:endParaRPr>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24</a:t>
            </a:fld>
            <a:endParaRPr lang="zh-TW" altLang="en-US"/>
          </a:p>
        </p:txBody>
      </p:sp>
    </p:spTree>
    <p:extLst>
      <p:ext uri="{BB962C8B-B14F-4D97-AF65-F5344CB8AC3E}">
        <p14:creationId xmlns:p14="http://schemas.microsoft.com/office/powerpoint/2010/main" val="4291951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[Symmetric over ocean]</a:t>
            </a:r>
          </a:p>
          <a:p>
            <a:r>
              <a:rPr lang="en-US" altLang="zh-TW" dirty="0" smtClean="0"/>
              <a:t>How</a:t>
            </a:r>
            <a:r>
              <a:rPr lang="en-US" altLang="zh-TW" baseline="0" dirty="0" smtClean="0"/>
              <a:t> to calculate </a:t>
            </a:r>
            <a:r>
              <a:rPr lang="en-US" altLang="zh-TW" b="1" dirty="0" smtClean="0">
                <a:solidFill>
                  <a:srgbClr val="002060"/>
                </a:solidFill>
              </a:rPr>
              <a:t>Symmetric PV  structure  (PVU = 10^(-6) m^2*K/(kg*s))</a:t>
            </a:r>
            <a:r>
              <a:rPr lang="zh-TW" altLang="en-US" b="1" dirty="0" smtClean="0">
                <a:solidFill>
                  <a:srgbClr val="002060"/>
                </a:solidFill>
              </a:rPr>
              <a:t>  </a:t>
            </a:r>
            <a:r>
              <a:rPr lang="en-US" altLang="zh-TW" b="0" dirty="0" smtClean="0">
                <a:solidFill>
                  <a:srgbClr val="002060"/>
                </a:solidFill>
              </a:rPr>
              <a:t>??</a:t>
            </a:r>
            <a:br>
              <a:rPr lang="en-US" altLang="zh-TW" b="0" dirty="0" smtClean="0">
                <a:solidFill>
                  <a:srgbClr val="002060"/>
                </a:solidFill>
              </a:rPr>
            </a:br>
            <a:r>
              <a:rPr lang="en-US" altLang="zh-TW" b="1" dirty="0" smtClean="0">
                <a:solidFill>
                  <a:srgbClr val="002060"/>
                </a:solidFill>
              </a:rPr>
              <a:t>How does </a:t>
            </a:r>
            <a:r>
              <a:rPr lang="en-US" altLang="zh-TW" b="1" baseline="0" dirty="0" smtClean="0">
                <a:solidFill>
                  <a:srgbClr val="002060"/>
                </a:solidFill>
              </a:rPr>
              <a:t>beta-effect works ??</a:t>
            </a:r>
            <a:endParaRPr lang="en-US" altLang="zh-TW" b="1" dirty="0" smtClean="0">
              <a:solidFill>
                <a:srgbClr val="002060"/>
              </a:solidFill>
            </a:endParaRPr>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26</a:t>
            </a:fld>
            <a:endParaRPr lang="zh-TW" altLang="en-US"/>
          </a:p>
        </p:txBody>
      </p:sp>
    </p:spTree>
    <p:extLst>
      <p:ext uri="{BB962C8B-B14F-4D97-AF65-F5344CB8AC3E}">
        <p14:creationId xmlns:p14="http://schemas.microsoft.com/office/powerpoint/2010/main" val="4291951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Our interpretation is that asymmetric </a:t>
            </a:r>
            <a:r>
              <a:rPr lang="en-US" altLang="zh-TW" dirty="0" err="1" smtClean="0"/>
              <a:t>diabatic</a:t>
            </a:r>
            <a:r>
              <a:rPr lang="zh-TW" altLang="en-US" dirty="0" smtClean="0"/>
              <a:t> </a:t>
            </a:r>
            <a:r>
              <a:rPr lang="en-US" altLang="zh-TW" dirty="0" smtClean="0"/>
              <a:t>heating is less capable of slowing down typhoons that are</a:t>
            </a:r>
            <a:r>
              <a:rPr lang="zh-TW" altLang="en-US" dirty="0" smtClean="0"/>
              <a:t> </a:t>
            </a:r>
            <a:r>
              <a:rPr lang="en-US" altLang="zh-TW" dirty="0" smtClean="0"/>
              <a:t>strongly steered.</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27</a:t>
            </a:fld>
            <a:endParaRPr lang="zh-TW" altLang="en-US"/>
          </a:p>
        </p:txBody>
      </p:sp>
    </p:spTree>
    <p:extLst>
      <p:ext uri="{BB962C8B-B14F-4D97-AF65-F5344CB8AC3E}">
        <p14:creationId xmlns:p14="http://schemas.microsoft.com/office/powerpoint/2010/main" val="970183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Q</a:t>
            </a:r>
            <a:r>
              <a:rPr lang="en-US" altLang="zh-TW" baseline="0" dirty="0" smtClean="0"/>
              <a:t> rainfall patterns same as NLT.</a:t>
            </a:r>
          </a:p>
          <a:p>
            <a:r>
              <a:rPr lang="en-US" altLang="zh-TW" baseline="0" dirty="0" smtClean="0"/>
              <a:t>Duration time and rainfall shorter and smaller than NLT.</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28</a:t>
            </a:fld>
            <a:endParaRPr lang="zh-TW" altLang="en-US"/>
          </a:p>
        </p:txBody>
      </p:sp>
    </p:spTree>
    <p:extLst>
      <p:ext uri="{BB962C8B-B14F-4D97-AF65-F5344CB8AC3E}">
        <p14:creationId xmlns:p14="http://schemas.microsoft.com/office/powerpoint/2010/main" val="164638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3</a:t>
            </a:fld>
            <a:endParaRPr lang="zh-TW" altLang="en-US"/>
          </a:p>
        </p:txBody>
      </p:sp>
    </p:spTree>
    <p:extLst>
      <p:ext uri="{BB962C8B-B14F-4D97-AF65-F5344CB8AC3E}">
        <p14:creationId xmlns:p14="http://schemas.microsoft.com/office/powerpoint/2010/main" val="1068751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It can be anticipated that, depending on its angle of approach and latitude of landfall, PV generation by asymmetric </a:t>
            </a:r>
            <a:r>
              <a:rPr lang="en-US" altLang="zh-TW" sz="1200" b="0" i="0" u="none" strike="noStrike" kern="1200" baseline="0" dirty="0" err="1" smtClean="0">
                <a:solidFill>
                  <a:schemeClr val="tx1"/>
                </a:solidFill>
                <a:latin typeface="+mn-lt"/>
                <a:ea typeface="+mn-ea"/>
                <a:cs typeface="+mn-cs"/>
              </a:rPr>
              <a:t>diabatic</a:t>
            </a:r>
            <a:r>
              <a:rPr lang="en-US" altLang="zh-TW" sz="1200" b="0" i="0" u="none" strike="noStrike" kern="1200" baseline="0" dirty="0" smtClean="0">
                <a:solidFill>
                  <a:schemeClr val="tx1"/>
                </a:solidFill>
                <a:latin typeface="+mn-lt"/>
                <a:ea typeface="+mn-ea"/>
                <a:cs typeface="+mn-cs"/>
              </a:rPr>
              <a:t> heating may also help hasten the passage of a typhoon across the island. </a:t>
            </a:r>
            <a:r>
              <a:rPr lang="en-US" altLang="zh-TW" sz="1200" b="0" i="0" u="none" strike="noStrike" kern="1200" baseline="0" dirty="0" smtClean="0">
                <a:solidFill>
                  <a:schemeClr val="tx1"/>
                </a:solidFill>
                <a:latin typeface="+mn-lt"/>
                <a:ea typeface="+mn-ea"/>
                <a:cs typeface="+mn-cs"/>
                <a:sym typeface="Wingdings" panose="05000000000000000000" pitchFamily="2" charset="2"/>
              </a:rPr>
              <a:t> T5S</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29</a:t>
            </a:fld>
            <a:endParaRPr lang="zh-TW" altLang="en-US"/>
          </a:p>
        </p:txBody>
      </p:sp>
    </p:spTree>
    <p:extLst>
      <p:ext uri="{BB962C8B-B14F-4D97-AF65-F5344CB8AC3E}">
        <p14:creationId xmlns:p14="http://schemas.microsoft.com/office/powerpoint/2010/main" val="4051055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30</a:t>
            </a:fld>
            <a:endParaRPr lang="zh-TW" altLang="en-US"/>
          </a:p>
        </p:txBody>
      </p:sp>
    </p:spTree>
    <p:extLst>
      <p:ext uri="{BB962C8B-B14F-4D97-AF65-F5344CB8AC3E}">
        <p14:creationId xmlns:p14="http://schemas.microsoft.com/office/powerpoint/2010/main" val="416653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PV-based analysis suggests that asymmetric </a:t>
            </a:r>
            <a:r>
              <a:rPr lang="en-US" altLang="zh-TW" sz="1200" dirty="0" err="1" smtClean="0"/>
              <a:t>diabatic</a:t>
            </a:r>
            <a:r>
              <a:rPr lang="en-US" altLang="zh-TW" sz="1200" dirty="0" smtClean="0"/>
              <a:t> heating</a:t>
            </a:r>
            <a:r>
              <a:rPr lang="en-US" altLang="zh-TW" sz="1200" b="1" dirty="0" smtClean="0">
                <a:solidFill>
                  <a:srgbClr val="FF0000"/>
                </a:solidFill>
              </a:rPr>
              <a:t>(DH) </a:t>
            </a:r>
            <a:r>
              <a:rPr lang="en-US" altLang="zh-TW" sz="1200" dirty="0" smtClean="0"/>
              <a:t>associated with topography can also help explain the complex motions of these TCs as they approach and pass over the island. </a:t>
            </a:r>
          </a:p>
          <a:p>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This is revealed by the PV equation’s </a:t>
            </a:r>
            <a:r>
              <a:rPr lang="en-US" altLang="zh-TW" sz="1200" b="0" i="0" u="none" strike="noStrike" kern="1200" baseline="0" dirty="0" err="1" smtClean="0">
                <a:solidFill>
                  <a:schemeClr val="tx1"/>
                </a:solidFill>
                <a:latin typeface="+mn-lt"/>
                <a:ea typeface="+mn-ea"/>
                <a:cs typeface="+mn-cs"/>
              </a:rPr>
              <a:t>diabatic</a:t>
            </a:r>
            <a:r>
              <a:rPr lang="en-US" altLang="zh-TW" sz="1200" b="0" i="0" u="none" strike="noStrike" kern="1200" baseline="0" dirty="0" smtClean="0">
                <a:solidFill>
                  <a:schemeClr val="tx1"/>
                </a:solidFill>
                <a:latin typeface="+mn-lt"/>
                <a:ea typeface="+mn-ea"/>
                <a:cs typeface="+mn-cs"/>
              </a:rPr>
              <a:t> heating (DH) term, which is based on gradients of </a:t>
            </a:r>
            <a:r>
              <a:rPr lang="en-US" altLang="zh-TW" sz="1200" b="0" i="0" u="none" strike="noStrike" kern="1200" baseline="0" dirty="0" err="1" smtClean="0">
                <a:solidFill>
                  <a:schemeClr val="tx1"/>
                </a:solidFill>
                <a:latin typeface="+mn-lt"/>
                <a:ea typeface="+mn-ea"/>
                <a:cs typeface="+mn-cs"/>
              </a:rPr>
              <a:t>diabatic</a:t>
            </a:r>
            <a:r>
              <a:rPr lang="en-US" altLang="zh-TW" sz="1200" b="0" i="0" u="none" strike="noStrike" kern="1200" baseline="0" dirty="0" smtClean="0">
                <a:solidFill>
                  <a:schemeClr val="tx1"/>
                </a:solidFill>
                <a:latin typeface="+mn-lt"/>
                <a:ea typeface="+mn-ea"/>
                <a:cs typeface="+mn-cs"/>
              </a:rPr>
              <a:t> heating Q and absolute </a:t>
            </a:r>
            <a:r>
              <a:rPr lang="en-US" altLang="zh-TW" sz="1200" b="0" i="0" u="none" strike="noStrike" kern="1200" baseline="0" dirty="0" err="1" smtClean="0">
                <a:solidFill>
                  <a:schemeClr val="tx1"/>
                </a:solidFill>
                <a:latin typeface="+mn-lt"/>
                <a:ea typeface="+mn-ea"/>
                <a:cs typeface="+mn-cs"/>
              </a:rPr>
              <a:t>vorticity</a:t>
            </a:r>
            <a:r>
              <a:rPr lang="en-US" altLang="zh-TW" sz="1200" b="0" i="0" u="none" strike="noStrike" kern="1200" baseline="0" dirty="0" smtClean="0">
                <a:solidFill>
                  <a:schemeClr val="tx1"/>
                </a:solidFill>
                <a:latin typeface="+mn-lt"/>
                <a:ea typeface="+mn-ea"/>
                <a:cs typeface="+mn-cs"/>
              </a:rPr>
              <a:t> q and not on Q itself (or even the surface rainfall field).</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31</a:t>
            </a:fld>
            <a:endParaRPr lang="zh-TW" altLang="en-US"/>
          </a:p>
        </p:txBody>
      </p:sp>
    </p:spTree>
    <p:extLst>
      <p:ext uri="{BB962C8B-B14F-4D97-AF65-F5344CB8AC3E}">
        <p14:creationId xmlns:p14="http://schemas.microsoft.com/office/powerpoint/2010/main" val="1109256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 upshot is that the topographically phase-locked convection tends to causes the NLTs to linger much longer over land, permitting them to produce an </a:t>
            </a:r>
            <a:r>
              <a:rPr lang="en-US" altLang="zh-TW" sz="1200" b="0" i="0" u="none" strike="noStrike" kern="1200" baseline="0" smtClean="0">
                <a:solidFill>
                  <a:schemeClr val="tx1"/>
                </a:solidFill>
                <a:latin typeface="+mn-lt"/>
                <a:ea typeface="+mn-ea"/>
                <a:cs typeface="+mn-cs"/>
              </a:rPr>
              <a:t>impressively large rainfall amount.</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32</a:t>
            </a:fld>
            <a:endParaRPr lang="zh-TW" altLang="en-US"/>
          </a:p>
        </p:txBody>
      </p:sp>
    </p:spTree>
    <p:extLst>
      <p:ext uri="{BB962C8B-B14F-4D97-AF65-F5344CB8AC3E}">
        <p14:creationId xmlns:p14="http://schemas.microsoft.com/office/powerpoint/2010/main" val="3297249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36</a:t>
            </a:fld>
            <a:endParaRPr lang="zh-TW" altLang="en-US"/>
          </a:p>
        </p:txBody>
      </p:sp>
    </p:spTree>
    <p:extLst>
      <p:ext uri="{BB962C8B-B14F-4D97-AF65-F5344CB8AC3E}">
        <p14:creationId xmlns:p14="http://schemas.microsoft.com/office/powerpoint/2010/main" val="641159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0" i="0" u="none" strike="noStrike" kern="1200" baseline="0" dirty="0" smtClean="0">
                <a:solidFill>
                  <a:schemeClr val="tx1"/>
                </a:solidFill>
                <a:latin typeface="+mn-lt"/>
                <a:ea typeface="+mn-ea"/>
                <a:cs typeface="+mn-cs"/>
              </a:rPr>
              <a:t>Wang (1980) and </a:t>
            </a:r>
            <a:r>
              <a:rPr lang="en-US" altLang="zh-TW" sz="1200" b="0" i="0" u="none" strike="noStrike" kern="1200" baseline="0" dirty="0" err="1" smtClean="0">
                <a:solidFill>
                  <a:schemeClr val="tx1"/>
                </a:solidFill>
                <a:latin typeface="+mn-lt"/>
                <a:ea typeface="+mn-ea"/>
                <a:cs typeface="+mn-cs"/>
              </a:rPr>
              <a:t>Shieh</a:t>
            </a:r>
            <a:r>
              <a:rPr lang="en-US" altLang="zh-TW" sz="1200" b="0" i="0" u="none" strike="noStrike" kern="1200" baseline="0" dirty="0" smtClean="0">
                <a:solidFill>
                  <a:schemeClr val="tx1"/>
                </a:solidFill>
                <a:latin typeface="+mn-lt"/>
                <a:ea typeface="+mn-ea"/>
                <a:cs typeface="+mn-cs"/>
              </a:rPr>
              <a:t> et al. (1998) studied the Taiwan orography effect on the movement with more than 200 </a:t>
            </a:r>
            <a:r>
              <a:rPr lang="en-US" altLang="zh-TW" sz="1200" b="0" i="0" u="none" strike="noStrike" kern="1200" baseline="0" dirty="0" err="1" smtClean="0">
                <a:solidFill>
                  <a:schemeClr val="tx1"/>
                </a:solidFill>
                <a:latin typeface="+mn-lt"/>
                <a:ea typeface="+mn-ea"/>
                <a:cs typeface="+mn-cs"/>
              </a:rPr>
              <a:t>landfalling</a:t>
            </a:r>
            <a:r>
              <a:rPr lang="en-US" altLang="zh-TW" sz="1200" b="0" i="0" u="none" strike="noStrike" kern="1200" baseline="0" dirty="0" smtClean="0">
                <a:solidFill>
                  <a:schemeClr val="tx1"/>
                </a:solidFill>
                <a:latin typeface="+mn-lt"/>
                <a:ea typeface="+mn-ea"/>
                <a:cs typeface="+mn-cs"/>
              </a:rPr>
              <a:t> typhoons between 1897 and 1996. They further suggested that the leeside secondary low could sometimes fully replace the original typhoon center, resulting in ‘‘discontinuous tracks.’’</a:t>
            </a:r>
          </a:p>
          <a:p>
            <a:pPr marL="171450" indent="-171450">
              <a:buFont typeface="Arial" panose="020B0604020202020204" pitchFamily="34" charset="0"/>
              <a:buChar char="•"/>
            </a:pPr>
            <a:r>
              <a:rPr lang="en-US" altLang="zh-TW" sz="1200" b="1" i="0" u="none" strike="noStrike" kern="1200" baseline="0" dirty="0" smtClean="0">
                <a:solidFill>
                  <a:schemeClr val="tx1"/>
                </a:solidFill>
                <a:latin typeface="+mn-lt"/>
                <a:ea typeface="+mn-ea"/>
                <a:cs typeface="+mn-cs"/>
              </a:rPr>
              <a:t>When translation speed is defined based on the surface vortex signature, a discontinuous motion may appear as a very fast translation speed. </a:t>
            </a:r>
            <a:r>
              <a:rPr lang="en-US" altLang="zh-TW" sz="1200" b="0" i="0" u="none" strike="noStrike" kern="1200" baseline="0" dirty="0" err="1" smtClean="0">
                <a:solidFill>
                  <a:schemeClr val="tx1"/>
                </a:solidFill>
                <a:latin typeface="+mn-lt"/>
                <a:ea typeface="+mn-ea"/>
                <a:cs typeface="+mn-cs"/>
              </a:rPr>
              <a:t>Yeh</a:t>
            </a:r>
            <a:r>
              <a:rPr lang="en-US" altLang="zh-TW" sz="1200" b="0" i="0" u="none" strike="noStrike" kern="1200" baseline="0" dirty="0" smtClean="0">
                <a:solidFill>
                  <a:schemeClr val="tx1"/>
                </a:solidFill>
                <a:latin typeface="+mn-lt"/>
                <a:ea typeface="+mn-ea"/>
                <a:cs typeface="+mn-cs"/>
              </a:rPr>
              <a:t> and Elsberry (1993a,b) studied upstream  deflections as well as continuous and discontinuous tracks for westward-moving tropical cyclones passing Taiwan. They found that, in agreement with the observations (e.g., </a:t>
            </a:r>
            <a:r>
              <a:rPr lang="en-US" altLang="zh-TW" sz="1200" b="0" i="0" u="none" strike="noStrike" kern="1200" baseline="0" dirty="0" err="1" smtClean="0">
                <a:solidFill>
                  <a:schemeClr val="tx1"/>
                </a:solidFill>
                <a:latin typeface="+mn-lt"/>
                <a:ea typeface="+mn-ea"/>
                <a:cs typeface="+mn-cs"/>
              </a:rPr>
              <a:t>Shieh</a:t>
            </a:r>
            <a:r>
              <a:rPr lang="en-US" altLang="zh-TW" sz="1200" b="0" i="0" u="none" strike="noStrike" kern="1200" baseline="0" dirty="0" smtClean="0">
                <a:solidFill>
                  <a:schemeClr val="tx1"/>
                </a:solidFill>
                <a:latin typeface="+mn-lt"/>
                <a:ea typeface="+mn-ea"/>
                <a:cs typeface="+mn-cs"/>
              </a:rPr>
              <a:t> et al. 1998),   typhoons tend to track continuously across the northern end of the island but that discontinuous tracks dominate for weaker typhoons that made landfall at central or southern Taiwan. More  intense and rapidly moving storms may cross directly over the barrier. It is likely that the greater frequency of discontinuous tracks in the south contributes to the fast speed of the SLT class.</a:t>
            </a:r>
          </a:p>
          <a:p>
            <a:pPr marL="171450" indent="-171450">
              <a:buFont typeface="Arial" panose="020B0604020202020204" pitchFamily="34" charset="0"/>
              <a:buChar char="•"/>
            </a:pPr>
            <a:r>
              <a:rPr lang="zh-TW" altLang="en-US" sz="1200" b="0" i="0" u="none" strike="noStrike" kern="1200" baseline="0" dirty="0" smtClean="0">
                <a:solidFill>
                  <a:schemeClr val="tx1"/>
                </a:solidFill>
                <a:latin typeface="+mn-lt"/>
                <a:ea typeface="+mn-ea"/>
                <a:cs typeface="+mn-cs"/>
              </a:rPr>
              <a:t>颱風渦旋位於地形東側並於中心位置南方逐漸形成另一渦旋，且地形背風處亦有一渦旋生成，此時原本的低壓中心強度已較先前減弱。於積分</a:t>
            </a:r>
            <a:r>
              <a:rPr lang="en-US" altLang="zh-TW" sz="1200" b="0" i="0" u="none" strike="noStrike" kern="1200" baseline="0" dirty="0" smtClean="0">
                <a:solidFill>
                  <a:schemeClr val="tx1"/>
                </a:solidFill>
                <a:latin typeface="+mn-lt"/>
                <a:ea typeface="+mn-ea"/>
                <a:cs typeface="+mn-cs"/>
              </a:rPr>
              <a:t>48 </a:t>
            </a:r>
            <a:r>
              <a:rPr lang="zh-TW" altLang="en-US" sz="1200" b="0" i="0" u="none" strike="noStrike" kern="1200" baseline="0" dirty="0" smtClean="0">
                <a:solidFill>
                  <a:schemeClr val="tx1"/>
                </a:solidFill>
                <a:latin typeface="+mn-lt"/>
                <a:ea typeface="+mn-ea"/>
                <a:cs typeface="+mn-cs"/>
              </a:rPr>
              <a:t>小時時，原本的低壓中心消失，而東南方之擾動低壓，由於受地形阻擋持續減弱，地形東北方之背風低壓則增強，且取代原本的颱風渦旋中心，成為新的低壓中心，呈一不連續路徑。高層擾動氣壓場</a:t>
            </a:r>
            <a:r>
              <a:rPr lang="en-US" altLang="zh-TW" sz="1200" b="0" i="0" u="none" strike="noStrike" kern="1200" baseline="0" dirty="0" smtClean="0">
                <a:solidFill>
                  <a:schemeClr val="tx1"/>
                </a:solidFill>
                <a:latin typeface="+mn-lt"/>
                <a:ea typeface="+mn-ea"/>
                <a:cs typeface="+mn-cs"/>
              </a:rPr>
              <a:t>3500 </a:t>
            </a:r>
            <a:r>
              <a:rPr lang="zh-TW" altLang="en-US" sz="1200" b="0" i="0" u="none" strike="noStrike" kern="1200" baseline="0" dirty="0" smtClean="0">
                <a:solidFill>
                  <a:schemeClr val="tx1"/>
                </a:solidFill>
                <a:latin typeface="+mn-lt"/>
                <a:ea typeface="+mn-ea"/>
                <a:cs typeface="+mn-cs"/>
              </a:rPr>
              <a:t>公尺，由於高過地形高度，因此颱風渦旋呈一連續性的移動，越過山脈。若由低層流線場，亦可明顯看到於山脈東西側各有一渦旋存在，而高層流線場之渦旋路徑則呈現連續行情形。</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40</a:t>
            </a:fld>
            <a:endParaRPr lang="zh-TW" altLang="en-US"/>
          </a:p>
        </p:txBody>
      </p:sp>
    </p:spTree>
    <p:extLst>
      <p:ext uri="{BB962C8B-B14F-4D97-AF65-F5344CB8AC3E}">
        <p14:creationId xmlns:p14="http://schemas.microsoft.com/office/powerpoint/2010/main" val="277072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NO</a:t>
            </a:r>
            <a:r>
              <a:rPr lang="en-US" altLang="zh-TW" baseline="0" dirty="0" smtClean="0"/>
              <a:t> friction, </a:t>
            </a:r>
            <a:r>
              <a:rPr lang="en-US" altLang="zh-TW" baseline="0" dirty="0" err="1" smtClean="0"/>
              <a:t>Barotropic</a:t>
            </a:r>
            <a:r>
              <a:rPr lang="en-US" altLang="zh-TW" baseline="0" dirty="0" smtClean="0"/>
              <a:t>(NO divergence ) </a:t>
            </a:r>
            <a:r>
              <a:rPr lang="en-US" altLang="zh-TW" baseline="0" dirty="0" smtClean="0">
                <a:sym typeface="Wingdings" panose="05000000000000000000" pitchFamily="2" charset="2"/>
              </a:rPr>
              <a:t> absolute </a:t>
            </a:r>
            <a:r>
              <a:rPr lang="en-US" altLang="zh-TW" baseline="0" dirty="0" err="1" smtClean="0">
                <a:sym typeface="Wingdings" panose="05000000000000000000" pitchFamily="2" charset="2"/>
              </a:rPr>
              <a:t>vorticity</a:t>
            </a:r>
            <a:r>
              <a:rPr lang="en-US" altLang="zh-TW" baseline="0" smtClean="0">
                <a:sym typeface="Wingdings" panose="05000000000000000000" pitchFamily="2" charset="2"/>
              </a:rPr>
              <a:t> conserved.</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4</a:t>
            </a:fld>
            <a:endParaRPr lang="zh-TW" altLang="en-US"/>
          </a:p>
        </p:txBody>
      </p:sp>
    </p:spTree>
    <p:extLst>
      <p:ext uri="{BB962C8B-B14F-4D97-AF65-F5344CB8AC3E}">
        <p14:creationId xmlns:p14="http://schemas.microsoft.com/office/powerpoint/2010/main" val="202149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err="1" smtClean="0"/>
              <a:t>Kuo</a:t>
            </a:r>
            <a:r>
              <a:rPr lang="en-US" altLang="zh-TW" dirty="0" smtClean="0"/>
              <a:t> et al. (2001)</a:t>
            </a:r>
            <a:r>
              <a:rPr lang="zh-TW" altLang="en-US" dirty="0" smtClean="0"/>
              <a:t>以地形</a:t>
            </a:r>
            <a:r>
              <a:rPr lang="en-US" altLang="zh-TW" dirty="0" smtClean="0"/>
              <a:t>β</a:t>
            </a:r>
            <a:r>
              <a:rPr lang="zh-TW" altLang="en-US" dirty="0" smtClean="0"/>
              <a:t>效應</a:t>
            </a:r>
          </a:p>
          <a:p>
            <a:r>
              <a:rPr lang="zh-TW" altLang="en-US" dirty="0" smtClean="0"/>
              <a:t>來詮釋渦旋在地形上的運動，渦旋氣流過山時感受到地形位渦水平梯度，渦管因</a:t>
            </a:r>
          </a:p>
          <a:p>
            <a:r>
              <a:rPr lang="zh-TW" altLang="en-US" dirty="0" smtClean="0"/>
              <a:t>為拉伸作用</a:t>
            </a:r>
            <a:r>
              <a:rPr lang="en-US" altLang="zh-TW" dirty="0" smtClean="0"/>
              <a:t>(vertical stretching)</a:t>
            </a:r>
            <a:r>
              <a:rPr lang="zh-TW" altLang="en-US" dirty="0" smtClean="0"/>
              <a:t>受到正位渦平流引導而產生在渦旋最大風速外圍</a:t>
            </a:r>
          </a:p>
          <a:p>
            <a:r>
              <a:rPr lang="zh-TW" altLang="en-US" dirty="0" smtClean="0"/>
              <a:t>的不對稱渦度，進而影響渦旋運動方向，實驗中渦旋會以反氣旋式路徑繞地形行</a:t>
            </a:r>
          </a:p>
          <a:p>
            <a:r>
              <a:rPr lang="zh-TW" altLang="en-US" dirty="0" smtClean="0"/>
              <a:t>走，移速為渦旋最大風速及地形</a:t>
            </a:r>
            <a:r>
              <a:rPr lang="en-US" altLang="zh-TW" dirty="0" smtClean="0"/>
              <a:t>β</a:t>
            </a:r>
            <a:r>
              <a:rPr lang="zh-TW" altLang="en-US" dirty="0" smtClean="0"/>
              <a:t>效應乘積的平方根，此結果與 </a:t>
            </a:r>
            <a:r>
              <a:rPr lang="en-US" altLang="zh-TW" dirty="0" smtClean="0"/>
              <a:t>Smith (1993)</a:t>
            </a:r>
            <a:r>
              <a:rPr lang="zh-TW" altLang="en-US" dirty="0" smtClean="0"/>
              <a:t>、</a:t>
            </a:r>
          </a:p>
          <a:p>
            <a:r>
              <a:rPr lang="en-US" altLang="zh-TW" dirty="0" smtClean="0"/>
              <a:t>Smith et al. (1997)</a:t>
            </a:r>
            <a:r>
              <a:rPr lang="zh-TW" altLang="en-US" dirty="0" smtClean="0"/>
              <a:t>提出颱風移速的冪次率一致。</a:t>
            </a:r>
            <a:endParaRPr lang="en-US" altLang="zh-TW" dirty="0" smtClean="0"/>
          </a:p>
          <a:p>
            <a:pPr marL="171450" indent="-171450">
              <a:buFont typeface="Arial" panose="020B0604020202020204" pitchFamily="34" charset="0"/>
              <a:buChar char="•"/>
            </a:pPr>
            <a:r>
              <a:rPr lang="zh-TW" altLang="en-US" dirty="0" smtClean="0"/>
              <a:t>陳</a:t>
            </a:r>
            <a:r>
              <a:rPr lang="en-US" altLang="zh-TW" dirty="0" smtClean="0"/>
              <a:t>(2004) </a:t>
            </a:r>
            <a:r>
              <a:rPr lang="zh-TW" altLang="en-US" dirty="0" smtClean="0"/>
              <a:t>也以地形</a:t>
            </a:r>
            <a:r>
              <a:rPr lang="en-US" altLang="zh-TW" dirty="0" smtClean="0"/>
              <a:t>β</a:t>
            </a:r>
            <a:r>
              <a:rPr lang="zh-TW" altLang="en-US" dirty="0" smtClean="0"/>
              <a:t>效應來解釋颱風在接近台灣地形時路徑偏折的情形。 </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5</a:t>
            </a:fld>
            <a:endParaRPr lang="zh-TW" altLang="en-US"/>
          </a:p>
        </p:txBody>
      </p:sp>
    </p:spTree>
    <p:extLst>
      <p:ext uri="{BB962C8B-B14F-4D97-AF65-F5344CB8AC3E}">
        <p14:creationId xmlns:p14="http://schemas.microsoft.com/office/powerpoint/2010/main" val="246150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Tracks with cyclonic deflections sometimes appear before landfall, accompanied with along-track (Bender et al. 1987). </a:t>
            </a:r>
            <a:r>
              <a:rPr lang="en-US" altLang="zh-TW" sz="1200" b="0" i="0" u="none" strike="noStrike" kern="1200" baseline="0" dirty="0" err="1" smtClean="0">
                <a:solidFill>
                  <a:schemeClr val="tx1"/>
                </a:solidFill>
                <a:latin typeface="+mn-lt"/>
                <a:ea typeface="+mn-ea"/>
                <a:cs typeface="+mn-cs"/>
              </a:rPr>
              <a:t>Yeh</a:t>
            </a:r>
            <a:r>
              <a:rPr lang="en-US" altLang="zh-TW" sz="1200" b="0" i="0" u="none" strike="noStrike" kern="1200" baseline="0" dirty="0" smtClean="0">
                <a:solidFill>
                  <a:schemeClr val="tx1"/>
                </a:solidFill>
                <a:latin typeface="+mn-lt"/>
                <a:ea typeface="+mn-ea"/>
                <a:cs typeface="+mn-cs"/>
              </a:rPr>
              <a:t> and Elsberry (1993a) showed</a:t>
            </a:r>
          </a:p>
          <a:p>
            <a:r>
              <a:rPr lang="en-US" altLang="zh-TW" sz="1200" b="0" i="0" u="none" strike="noStrike" kern="1200" baseline="0" dirty="0" smtClean="0">
                <a:solidFill>
                  <a:schemeClr val="tx1"/>
                </a:solidFill>
                <a:latin typeface="+mn-lt"/>
                <a:ea typeface="+mn-ea"/>
                <a:cs typeface="+mn-cs"/>
              </a:rPr>
              <a:t>that the Taiwan terrain may enhance the southward flow</a:t>
            </a:r>
          </a:p>
          <a:p>
            <a:r>
              <a:rPr lang="en-US" altLang="zh-TW" sz="1200" b="0" i="0" u="none" strike="noStrike" kern="1200" baseline="0" dirty="0" smtClean="0">
                <a:solidFill>
                  <a:schemeClr val="tx1"/>
                </a:solidFill>
                <a:latin typeface="+mn-lt"/>
                <a:ea typeface="+mn-ea"/>
                <a:cs typeface="+mn-cs"/>
              </a:rPr>
              <a:t>on the western side of the typhoon circulation via the</a:t>
            </a:r>
          </a:p>
          <a:p>
            <a:r>
              <a:rPr lang="en-US" altLang="zh-TW" sz="1200" b="0" i="0" u="none" strike="noStrike" kern="1200" baseline="0" dirty="0" smtClean="0">
                <a:solidFill>
                  <a:schemeClr val="tx1"/>
                </a:solidFill>
                <a:latin typeface="+mn-lt"/>
                <a:ea typeface="+mn-ea"/>
                <a:cs typeface="+mn-cs"/>
              </a:rPr>
              <a:t>channel effect and thus further influence the typhoon</a:t>
            </a:r>
          </a:p>
          <a:p>
            <a:r>
              <a:rPr lang="en-US" altLang="zh-TW" sz="1200" b="0" i="0" u="none" strike="noStrike" kern="1200" baseline="0" dirty="0" smtClean="0">
                <a:solidFill>
                  <a:schemeClr val="tx1"/>
                </a:solidFill>
                <a:latin typeface="+mn-lt"/>
                <a:ea typeface="+mn-ea"/>
                <a:cs typeface="+mn-cs"/>
              </a:rPr>
              <a:t>track, a result also reported by </a:t>
            </a:r>
            <a:r>
              <a:rPr lang="en-US" altLang="zh-TW" sz="1200" b="0" i="0" u="none" strike="noStrike" kern="1200" baseline="0" dirty="0" err="1" smtClean="0">
                <a:solidFill>
                  <a:schemeClr val="tx1"/>
                </a:solidFill>
                <a:latin typeface="+mn-lt"/>
                <a:ea typeface="+mn-ea"/>
                <a:cs typeface="+mn-cs"/>
              </a:rPr>
              <a:t>Jian</a:t>
            </a:r>
            <a:r>
              <a:rPr lang="en-US" altLang="zh-TW" sz="1200" b="0" i="0" u="none" strike="noStrike" kern="1200" baseline="0" dirty="0" smtClean="0">
                <a:solidFill>
                  <a:schemeClr val="tx1"/>
                </a:solidFill>
                <a:latin typeface="+mn-lt"/>
                <a:ea typeface="+mn-ea"/>
                <a:cs typeface="+mn-cs"/>
              </a:rPr>
              <a:t> and Wu (2008).</a:t>
            </a:r>
          </a:p>
          <a:p>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en-US" altLang="zh-TW" dirty="0" err="1" smtClean="0"/>
              <a:t>Kuo</a:t>
            </a:r>
            <a:r>
              <a:rPr lang="en-US" altLang="zh-TW" dirty="0" smtClean="0"/>
              <a:t> et al. (2001)</a:t>
            </a:r>
            <a:r>
              <a:rPr lang="zh-TW" altLang="en-US" dirty="0" smtClean="0"/>
              <a:t>以地形</a:t>
            </a:r>
            <a:r>
              <a:rPr lang="en-US" altLang="zh-TW" dirty="0" smtClean="0"/>
              <a:t>β</a:t>
            </a:r>
            <a:r>
              <a:rPr lang="zh-TW" altLang="en-US" dirty="0" smtClean="0"/>
              <a:t>效應</a:t>
            </a:r>
          </a:p>
          <a:p>
            <a:r>
              <a:rPr lang="zh-TW" altLang="en-US" dirty="0" smtClean="0"/>
              <a:t>來詮釋渦旋在地形上的運動，渦旋氣流過山時感受到地形位渦水平梯度，渦管因</a:t>
            </a:r>
          </a:p>
          <a:p>
            <a:r>
              <a:rPr lang="zh-TW" altLang="en-US" dirty="0" smtClean="0"/>
              <a:t>為拉伸作用</a:t>
            </a:r>
            <a:r>
              <a:rPr lang="en-US" altLang="zh-TW" dirty="0" smtClean="0"/>
              <a:t>(vertical stretching)</a:t>
            </a:r>
            <a:r>
              <a:rPr lang="zh-TW" altLang="en-US" dirty="0" smtClean="0"/>
              <a:t>受到正位渦平流引導而產生在渦旋最大風速外圍</a:t>
            </a:r>
          </a:p>
          <a:p>
            <a:r>
              <a:rPr lang="zh-TW" altLang="en-US" dirty="0" smtClean="0"/>
              <a:t>的不對稱渦度，進而影響渦旋運動方向，實驗中渦旋會以反氣旋式路徑繞地形行</a:t>
            </a:r>
          </a:p>
          <a:p>
            <a:r>
              <a:rPr lang="zh-TW" altLang="en-US" dirty="0" smtClean="0"/>
              <a:t>走，移速為渦旋最大風速及地形</a:t>
            </a:r>
            <a:r>
              <a:rPr lang="en-US" altLang="zh-TW" dirty="0" smtClean="0"/>
              <a:t>β</a:t>
            </a:r>
            <a:r>
              <a:rPr lang="zh-TW" altLang="en-US" dirty="0" smtClean="0"/>
              <a:t>效應乘積的平方根，此結果與 </a:t>
            </a:r>
            <a:r>
              <a:rPr lang="en-US" altLang="zh-TW" dirty="0" smtClean="0"/>
              <a:t>Smith (1993)</a:t>
            </a:r>
            <a:r>
              <a:rPr lang="zh-TW" altLang="en-US" dirty="0" smtClean="0"/>
              <a:t>、</a:t>
            </a:r>
          </a:p>
          <a:p>
            <a:r>
              <a:rPr lang="en-US" altLang="zh-TW" dirty="0" smtClean="0"/>
              <a:t>Smith et al. (1997)</a:t>
            </a:r>
            <a:r>
              <a:rPr lang="zh-TW" altLang="en-US" dirty="0" smtClean="0"/>
              <a:t>提出颱風移速的冪次率一致</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7</a:t>
            </a:fld>
            <a:endParaRPr lang="zh-TW" altLang="en-US"/>
          </a:p>
        </p:txBody>
      </p:sp>
    </p:spTree>
    <p:extLst>
      <p:ext uri="{BB962C8B-B14F-4D97-AF65-F5344CB8AC3E}">
        <p14:creationId xmlns:p14="http://schemas.microsoft.com/office/powerpoint/2010/main" val="119570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副低壓</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8</a:t>
            </a:fld>
            <a:endParaRPr lang="zh-TW" altLang="en-US"/>
          </a:p>
        </p:txBody>
      </p:sp>
    </p:spTree>
    <p:extLst>
      <p:ext uri="{BB962C8B-B14F-4D97-AF65-F5344CB8AC3E}">
        <p14:creationId xmlns:p14="http://schemas.microsoft.com/office/powerpoint/2010/main" val="413810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Typhoons represent local maxima of PV and tend to move toward the maximum of the azimuthal wavenumber-1 part of PV tendency (WW00). The net tendency reflects</a:t>
            </a:r>
          </a:p>
          <a:p>
            <a:r>
              <a:rPr lang="en-US" altLang="zh-TW" sz="1200" b="0" i="0" u="none" strike="noStrike" kern="1200" baseline="0" dirty="0" smtClean="0">
                <a:solidFill>
                  <a:schemeClr val="tx1"/>
                </a:solidFill>
                <a:latin typeface="+mn-lt"/>
                <a:ea typeface="+mn-ea"/>
                <a:cs typeface="+mn-cs"/>
              </a:rPr>
              <a:t>contributions from horizontal and vertical PV advection as well as friction and gradients of </a:t>
            </a:r>
            <a:r>
              <a:rPr lang="en-US" altLang="zh-TW" sz="1200" b="0" i="0" u="none" strike="noStrike" kern="1200" baseline="0" dirty="0" err="1" smtClean="0">
                <a:solidFill>
                  <a:schemeClr val="tx1"/>
                </a:solidFill>
                <a:latin typeface="+mn-lt"/>
                <a:ea typeface="+mn-ea"/>
                <a:cs typeface="+mn-cs"/>
              </a:rPr>
              <a:t>diabatic</a:t>
            </a:r>
            <a:r>
              <a:rPr lang="en-US" altLang="zh-TW" sz="1200" b="0" i="0" u="none" strike="noStrike" kern="1200" baseline="0" dirty="0" smtClean="0">
                <a:solidFill>
                  <a:schemeClr val="tx1"/>
                </a:solidFill>
                <a:latin typeface="+mn-lt"/>
                <a:ea typeface="+mn-ea"/>
                <a:cs typeface="+mn-cs"/>
              </a:rPr>
              <a:t> heating.</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9</a:t>
            </a:fld>
            <a:endParaRPr lang="zh-TW" altLang="en-US"/>
          </a:p>
        </p:txBody>
      </p:sp>
    </p:spTree>
    <p:extLst>
      <p:ext uri="{BB962C8B-B14F-4D97-AF65-F5344CB8AC3E}">
        <p14:creationId xmlns:p14="http://schemas.microsoft.com/office/powerpoint/2010/main" val="345539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smtClean="0">
                <a:solidFill>
                  <a:schemeClr val="tx1"/>
                </a:solidFill>
                <a:effectLst/>
                <a:latin typeface="+mn-lt"/>
                <a:ea typeface="+mn-ea"/>
                <a:cs typeface="+mn-cs"/>
              </a:rPr>
              <a:t>福祿數</a:t>
            </a:r>
            <a:r>
              <a:rPr lang="zh-TW" altLang="en-US" sz="1200" b="0" i="0" kern="1200" dirty="0" smtClean="0">
                <a:solidFill>
                  <a:schemeClr val="tx1"/>
                </a:solidFill>
                <a:effectLst/>
                <a:latin typeface="+mn-lt"/>
                <a:ea typeface="+mn-ea"/>
                <a:cs typeface="+mn-cs"/>
              </a:rPr>
              <a:t>（</a:t>
            </a:r>
            <a:r>
              <a:rPr lang="en-US" altLang="zh-TW" sz="1200" b="1" i="0" kern="1200" dirty="0" smtClean="0">
                <a:solidFill>
                  <a:schemeClr val="tx1"/>
                </a:solidFill>
                <a:effectLst/>
                <a:latin typeface="+mn-lt"/>
                <a:ea typeface="+mn-ea"/>
                <a:cs typeface="+mn-cs"/>
              </a:rPr>
              <a:t>Froude </a:t>
            </a:r>
            <a:r>
              <a:rPr lang="en-US" altLang="zh-TW" sz="1200" b="1" i="0" kern="1200" dirty="0" err="1" smtClean="0">
                <a:solidFill>
                  <a:schemeClr val="tx1"/>
                </a:solidFill>
                <a:effectLst/>
                <a:latin typeface="+mn-lt"/>
                <a:ea typeface="+mn-ea"/>
                <a:cs typeface="+mn-cs"/>
              </a:rPr>
              <a:t>number</a:t>
            </a:r>
            <a:r>
              <a:rPr lang="en-US" altLang="zh-TW" sz="1200" b="0" i="0" kern="1200" dirty="0" err="1" smtClean="0">
                <a:solidFill>
                  <a:schemeClr val="tx1"/>
                </a:solidFill>
                <a:effectLst/>
                <a:latin typeface="+mn-lt"/>
                <a:ea typeface="+mn-ea"/>
                <a:cs typeface="+mn-cs"/>
              </a:rPr>
              <a:t>,</a:t>
            </a:r>
            <a:r>
              <a:rPr lang="en-US" altLang="zh-TW" sz="1200" b="1" i="0" kern="1200" dirty="0" err="1" smtClean="0">
                <a:solidFill>
                  <a:schemeClr val="tx1"/>
                </a:solidFill>
                <a:effectLst/>
                <a:latin typeface="+mn-lt"/>
                <a:ea typeface="+mn-ea"/>
                <a:cs typeface="+mn-cs"/>
              </a:rPr>
              <a:t>Fr</a:t>
            </a:r>
            <a:r>
              <a:rPr lang="zh-TW" altLang="en-US" sz="1200" b="0" i="0" kern="1200" dirty="0" smtClean="0">
                <a:solidFill>
                  <a:schemeClr val="tx1"/>
                </a:solidFill>
                <a:effectLst/>
                <a:latin typeface="+mn-lt"/>
                <a:ea typeface="+mn-ea"/>
                <a:cs typeface="+mn-cs"/>
              </a:rPr>
              <a:t>）為</a:t>
            </a:r>
            <a:r>
              <a:rPr lang="zh-TW" altLang="en-US" sz="1200" b="0" i="0" u="none" strike="noStrike" kern="1200" dirty="0" smtClean="0">
                <a:solidFill>
                  <a:schemeClr val="tx1"/>
                </a:solidFill>
                <a:effectLst/>
                <a:latin typeface="+mn-lt"/>
                <a:ea typeface="+mn-ea"/>
                <a:cs typeface="+mn-cs"/>
                <a:hlinkClick r:id="rId3" tooltip="流體力學"/>
              </a:rPr>
              <a:t>流體力學</a:t>
            </a:r>
            <a:r>
              <a:rPr lang="zh-TW" altLang="en-US" sz="1200" b="0" i="0" kern="1200" dirty="0" smtClean="0">
                <a:solidFill>
                  <a:schemeClr val="tx1"/>
                </a:solidFill>
                <a:effectLst/>
                <a:latin typeface="+mn-lt"/>
                <a:ea typeface="+mn-ea"/>
                <a:cs typeface="+mn-cs"/>
              </a:rPr>
              <a:t>中</a:t>
            </a:r>
            <a:r>
              <a:rPr lang="zh-TW" altLang="en-US" sz="1200" b="0" i="0" u="none" strike="noStrike" kern="1200" dirty="0" smtClean="0">
                <a:solidFill>
                  <a:schemeClr val="tx1"/>
                </a:solidFill>
                <a:effectLst/>
                <a:latin typeface="+mn-lt"/>
                <a:ea typeface="+mn-ea"/>
                <a:cs typeface="+mn-cs"/>
                <a:hlinkClick r:id="rId4" tooltip="無量綱"/>
              </a:rPr>
              <a:t>無量綱</a:t>
            </a:r>
            <a:r>
              <a:rPr lang="zh-TW" altLang="en-US" sz="1200" b="0" i="0" kern="1200" dirty="0" smtClean="0">
                <a:solidFill>
                  <a:schemeClr val="tx1"/>
                </a:solidFill>
                <a:effectLst/>
                <a:latin typeface="+mn-lt"/>
                <a:ea typeface="+mn-ea"/>
                <a:cs typeface="+mn-cs"/>
              </a:rPr>
              <a:t>的純量，為</a:t>
            </a:r>
            <a:r>
              <a:rPr lang="zh-TW" altLang="en-US" sz="1200" b="0" i="0" u="none" strike="noStrike" kern="1200" dirty="0" smtClean="0">
                <a:solidFill>
                  <a:schemeClr val="tx1"/>
                </a:solidFill>
                <a:effectLst/>
                <a:latin typeface="+mn-lt"/>
                <a:ea typeface="+mn-ea"/>
                <a:cs typeface="+mn-cs"/>
                <a:hlinkClick r:id="rId5" tooltip="慣性力"/>
              </a:rPr>
              <a:t>慣性力</a:t>
            </a:r>
            <a:r>
              <a:rPr lang="zh-TW" altLang="en-US" sz="1200" b="0" i="0" kern="1200" dirty="0" smtClean="0">
                <a:solidFill>
                  <a:schemeClr val="tx1"/>
                </a:solidFill>
                <a:effectLst/>
                <a:latin typeface="+mn-lt"/>
                <a:ea typeface="+mn-ea"/>
                <a:cs typeface="+mn-cs"/>
              </a:rPr>
              <a:t>和</a:t>
            </a:r>
            <a:r>
              <a:rPr lang="zh-TW" altLang="en-US" sz="1200" b="0" i="0" u="none" strike="noStrike" kern="1200" dirty="0" smtClean="0">
                <a:solidFill>
                  <a:schemeClr val="tx1"/>
                </a:solidFill>
                <a:effectLst/>
                <a:latin typeface="+mn-lt"/>
                <a:ea typeface="+mn-ea"/>
                <a:cs typeface="+mn-cs"/>
                <a:hlinkClick r:id="rId6" tooltip="重力"/>
              </a:rPr>
              <a:t>重力</a:t>
            </a:r>
            <a:r>
              <a:rPr lang="zh-TW" altLang="en-US" sz="1200" b="0" i="0" kern="1200" dirty="0" smtClean="0">
                <a:solidFill>
                  <a:schemeClr val="tx1"/>
                </a:solidFill>
                <a:effectLst/>
                <a:latin typeface="+mn-lt"/>
                <a:ea typeface="+mn-ea"/>
                <a:cs typeface="+mn-cs"/>
              </a:rPr>
              <a:t>效應之比，公式如下： </a:t>
            </a:r>
            <a:r>
              <a:rPr lang="en-US" altLang="zh-TW" sz="1200" b="0" i="0" kern="1200" dirty="0" smtClean="0">
                <a:solidFill>
                  <a:schemeClr val="tx1"/>
                </a:solidFill>
                <a:effectLst/>
                <a:latin typeface="+mn-lt"/>
                <a:ea typeface="+mn-ea"/>
                <a:cs typeface="+mn-cs"/>
              </a:rPr>
              <a:t>U/(</a:t>
            </a:r>
            <a:r>
              <a:rPr lang="en-US" altLang="zh-TW" sz="1200" b="0" i="0" kern="1200" dirty="0" err="1" smtClean="0">
                <a:solidFill>
                  <a:schemeClr val="tx1"/>
                </a:solidFill>
                <a:effectLst/>
                <a:latin typeface="+mn-lt"/>
                <a:ea typeface="+mn-ea"/>
                <a:cs typeface="+mn-cs"/>
              </a:rPr>
              <a:t>gh</a:t>
            </a:r>
            <a:r>
              <a:rPr lang="en-US" altLang="zh-TW" sz="1200" b="0" i="0" kern="1200" dirty="0" smtClean="0">
                <a:solidFill>
                  <a:schemeClr val="tx1"/>
                </a:solidFill>
                <a:effectLst/>
                <a:latin typeface="+mn-lt"/>
                <a:ea typeface="+mn-ea"/>
                <a:cs typeface="+mn-cs"/>
              </a:rPr>
              <a:t>)^(1/2)</a:t>
            </a:r>
            <a:endParaRPr lang="zh-TW" altLang="en-US"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式中</a:t>
            </a:r>
            <a:r>
              <a:rPr lang="en-US" altLang="zh-TW" sz="1200" b="0" i="0" kern="1200" dirty="0" smtClean="0">
                <a:solidFill>
                  <a:schemeClr val="tx1"/>
                </a:solidFill>
                <a:effectLst/>
                <a:latin typeface="+mn-lt"/>
                <a:ea typeface="+mn-ea"/>
                <a:cs typeface="+mn-cs"/>
              </a:rPr>
              <a:t>U</a:t>
            </a:r>
            <a:r>
              <a:rPr lang="zh-TW" altLang="en-US" sz="1200" b="0" i="0" kern="1200" dirty="0" smtClean="0">
                <a:solidFill>
                  <a:schemeClr val="tx1"/>
                </a:solidFill>
                <a:effectLst/>
                <a:latin typeface="+mn-lt"/>
                <a:ea typeface="+mn-ea"/>
                <a:cs typeface="+mn-cs"/>
              </a:rPr>
              <a:t>為流體</a:t>
            </a:r>
            <a:r>
              <a:rPr lang="zh-TW" altLang="en-US" sz="1200" b="0" i="0" u="none" strike="noStrike" kern="1200" dirty="0" smtClean="0">
                <a:solidFill>
                  <a:schemeClr val="tx1"/>
                </a:solidFill>
                <a:effectLst/>
                <a:latin typeface="+mn-lt"/>
                <a:ea typeface="+mn-ea"/>
                <a:cs typeface="+mn-cs"/>
                <a:hlinkClick r:id="rId7" tooltip="速度"/>
              </a:rPr>
              <a:t>速度</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L</a:t>
            </a:r>
            <a:r>
              <a:rPr lang="zh-TW" altLang="en-US" sz="1200" b="0" i="0" kern="1200" dirty="0" smtClean="0">
                <a:solidFill>
                  <a:schemeClr val="tx1"/>
                </a:solidFill>
                <a:effectLst/>
                <a:latin typeface="+mn-lt"/>
                <a:ea typeface="+mn-ea"/>
                <a:cs typeface="+mn-cs"/>
              </a:rPr>
              <a:t>為物體特徵</a:t>
            </a:r>
            <a:r>
              <a:rPr lang="zh-TW" altLang="en-US" sz="1200" b="0" i="0" u="none" strike="noStrike" kern="1200" dirty="0" smtClean="0">
                <a:solidFill>
                  <a:schemeClr val="tx1"/>
                </a:solidFill>
                <a:effectLst/>
                <a:latin typeface="+mn-lt"/>
                <a:ea typeface="+mn-ea"/>
                <a:cs typeface="+mn-cs"/>
                <a:hlinkClick r:id="rId8" tooltip="長度"/>
              </a:rPr>
              <a:t>長度</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g</a:t>
            </a:r>
            <a:r>
              <a:rPr lang="zh-TW" altLang="en-US" sz="1200" b="0" i="0" kern="1200" dirty="0" smtClean="0">
                <a:solidFill>
                  <a:schemeClr val="tx1"/>
                </a:solidFill>
                <a:effectLst/>
                <a:latin typeface="+mn-lt"/>
                <a:ea typeface="+mn-ea"/>
                <a:cs typeface="+mn-cs"/>
              </a:rPr>
              <a:t>為</a:t>
            </a:r>
            <a:r>
              <a:rPr lang="zh-TW" altLang="en-US" sz="1200" b="0" i="0" u="none" strike="noStrike" kern="1200" dirty="0" smtClean="0">
                <a:solidFill>
                  <a:schemeClr val="tx1"/>
                </a:solidFill>
                <a:effectLst/>
                <a:latin typeface="+mn-lt"/>
                <a:ea typeface="+mn-ea"/>
                <a:cs typeface="+mn-cs"/>
                <a:hlinkClick r:id="rId9" tooltip="重力加速度"/>
              </a:rPr>
              <a:t>重力加速度</a:t>
            </a:r>
            <a:r>
              <a:rPr lang="zh-TW" altLang="en-US" sz="1200" b="0" i="0" kern="1200" dirty="0" smtClean="0">
                <a:solidFill>
                  <a:schemeClr val="tx1"/>
                </a:solidFill>
                <a:effectLst/>
                <a:latin typeface="+mn-lt"/>
                <a:ea typeface="+mn-ea"/>
                <a:cs typeface="+mn-cs"/>
              </a:rPr>
              <a:t>。</a:t>
            </a:r>
          </a:p>
          <a:p>
            <a:r>
              <a:rPr lang="zh-TW" altLang="en-US" sz="1200" b="0" i="0" u="none" strike="noStrike" kern="1200" dirty="0" smtClean="0">
                <a:solidFill>
                  <a:schemeClr val="tx1"/>
                </a:solidFill>
                <a:effectLst/>
                <a:latin typeface="+mn-lt"/>
                <a:ea typeface="+mn-ea"/>
                <a:cs typeface="+mn-cs"/>
                <a:hlinkClick r:id="rId10" tooltip="明渠流 (頁面不存在)"/>
              </a:rPr>
              <a:t>明渠流</a:t>
            </a:r>
            <a:r>
              <a:rPr lang="zh-TW" altLang="en-US" sz="1200" b="0" i="0" kern="1200" dirty="0" smtClean="0">
                <a:solidFill>
                  <a:schemeClr val="tx1"/>
                </a:solidFill>
                <a:effectLst/>
                <a:latin typeface="+mn-lt"/>
                <a:ea typeface="+mn-ea"/>
                <a:cs typeface="+mn-cs"/>
              </a:rPr>
              <a:t>和</a:t>
            </a:r>
            <a:r>
              <a:rPr lang="zh-TW" altLang="en-US" sz="1200" b="0" i="0" u="none" strike="noStrike" kern="1200" dirty="0" smtClean="0">
                <a:solidFill>
                  <a:schemeClr val="tx1"/>
                </a:solidFill>
                <a:effectLst/>
                <a:latin typeface="+mn-lt"/>
                <a:ea typeface="+mn-ea"/>
                <a:cs typeface="+mn-cs"/>
                <a:hlinkClick r:id="rId11" tooltip="波浪力學 (頁面不存在)"/>
              </a:rPr>
              <a:t>波浪力學</a:t>
            </a:r>
            <a:r>
              <a:rPr lang="zh-TW" altLang="en-US" sz="1200" b="0" i="0" kern="1200" dirty="0" smtClean="0">
                <a:solidFill>
                  <a:schemeClr val="tx1"/>
                </a:solidFill>
                <a:effectLst/>
                <a:latin typeface="+mn-lt"/>
                <a:ea typeface="+mn-ea"/>
                <a:cs typeface="+mn-cs"/>
              </a:rPr>
              <a:t>中都常用到福祿數。在明渠流中，長度</a:t>
            </a:r>
            <a:r>
              <a:rPr lang="en-US" altLang="zh-TW" sz="1200" b="0" i="0" kern="1200" dirty="0" smtClean="0">
                <a:solidFill>
                  <a:schemeClr val="tx1"/>
                </a:solidFill>
                <a:effectLst/>
                <a:latin typeface="+mn-lt"/>
                <a:ea typeface="+mn-ea"/>
                <a:cs typeface="+mn-cs"/>
              </a:rPr>
              <a:t>L</a:t>
            </a:r>
            <a:r>
              <a:rPr lang="zh-TW" altLang="en-US" sz="1200" b="0" i="0" kern="1200" dirty="0" smtClean="0">
                <a:solidFill>
                  <a:schemeClr val="tx1"/>
                </a:solidFill>
                <a:effectLst/>
                <a:latin typeface="+mn-lt"/>
                <a:ea typeface="+mn-ea"/>
                <a:cs typeface="+mn-cs"/>
              </a:rPr>
              <a:t>為水深 </a:t>
            </a:r>
            <a:r>
              <a:rPr lang="en-US" altLang="zh-TW" sz="1200" b="0" i="0" kern="1200" dirty="0" smtClean="0">
                <a:solidFill>
                  <a:schemeClr val="tx1"/>
                </a:solidFill>
                <a:effectLst/>
                <a:latin typeface="+mn-lt"/>
                <a:ea typeface="+mn-ea"/>
                <a:cs typeface="+mn-cs"/>
              </a:rPr>
              <a:t>h</a:t>
            </a:r>
            <a:r>
              <a:rPr lang="zh-TW" altLang="en-US" sz="1200" b="0" i="0" kern="1200" dirty="0" smtClean="0">
                <a:solidFill>
                  <a:schemeClr val="tx1"/>
                </a:solidFill>
                <a:effectLst/>
                <a:latin typeface="+mn-lt"/>
                <a:ea typeface="+mn-ea"/>
                <a:cs typeface="+mn-cs"/>
              </a:rPr>
              <a:t>。在波浪力學中，福祿數代表平均流速與重力波（</a:t>
            </a:r>
            <a:r>
              <a:rPr lang="en-US" altLang="zh-TW" sz="1200" b="0" i="0" kern="1200" dirty="0" smtClean="0">
                <a:solidFill>
                  <a:schemeClr val="tx1"/>
                </a:solidFill>
                <a:effectLst/>
                <a:latin typeface="+mn-lt"/>
                <a:ea typeface="+mn-ea"/>
                <a:cs typeface="+mn-cs"/>
              </a:rPr>
              <a:t>Gravity wave</a:t>
            </a:r>
            <a:r>
              <a:rPr lang="zh-TW" altLang="en-US" sz="1200" b="0" i="0" kern="1200" dirty="0" smtClean="0">
                <a:solidFill>
                  <a:schemeClr val="tx1"/>
                </a:solidFill>
                <a:effectLst/>
                <a:latin typeface="+mn-lt"/>
                <a:ea typeface="+mn-ea"/>
                <a:cs typeface="+mn-cs"/>
              </a:rPr>
              <a:t>）的波速之比。</a:t>
            </a:r>
          </a:p>
          <a:p>
            <a:r>
              <a:rPr lang="zh-TW" altLang="en-US" sz="1200" b="0" i="0" kern="1200" dirty="0" smtClean="0">
                <a:solidFill>
                  <a:schemeClr val="tx1"/>
                </a:solidFill>
                <a:effectLst/>
                <a:latin typeface="+mn-lt"/>
                <a:ea typeface="+mn-ea"/>
                <a:cs typeface="+mn-cs"/>
              </a:rPr>
              <a:t>當</a:t>
            </a:r>
            <a:r>
              <a:rPr lang="en-US" altLang="zh-TW" sz="1200" b="0" i="0" kern="1200" dirty="0" err="1" smtClean="0">
                <a:solidFill>
                  <a:schemeClr val="tx1"/>
                </a:solidFill>
                <a:effectLst/>
                <a:latin typeface="+mn-lt"/>
                <a:ea typeface="+mn-ea"/>
                <a:cs typeface="+mn-cs"/>
              </a:rPr>
              <a:t>Fr</a:t>
            </a:r>
            <a:r>
              <a:rPr lang="en-US" altLang="zh-TW" sz="1200" b="0" i="0" kern="1200" dirty="0" smtClean="0">
                <a:solidFill>
                  <a:schemeClr val="tx1"/>
                </a:solidFill>
                <a:effectLst/>
                <a:latin typeface="+mn-lt"/>
                <a:ea typeface="+mn-ea"/>
                <a:cs typeface="+mn-cs"/>
              </a:rPr>
              <a:t> &gt; 1</a:t>
            </a:r>
            <a:r>
              <a:rPr lang="zh-TW" altLang="en-US" sz="1200" b="0" i="0" kern="1200" dirty="0" smtClean="0">
                <a:solidFill>
                  <a:schemeClr val="tx1"/>
                </a:solidFill>
                <a:effectLst/>
                <a:latin typeface="+mn-lt"/>
                <a:ea typeface="+mn-ea"/>
                <a:cs typeface="+mn-cs"/>
              </a:rPr>
              <a:t>，表示慣性力對流動之影響較重力為大，稱為</a:t>
            </a:r>
            <a:r>
              <a:rPr lang="zh-TW" altLang="en-US" sz="1200" b="1" i="0" kern="1200" dirty="0" smtClean="0">
                <a:solidFill>
                  <a:schemeClr val="tx1"/>
                </a:solidFill>
                <a:effectLst/>
                <a:latin typeface="+mn-lt"/>
                <a:ea typeface="+mn-ea"/>
                <a:cs typeface="+mn-cs"/>
              </a:rPr>
              <a:t>超臨界流</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Supercritical flow</a:t>
            </a:r>
            <a:r>
              <a:rPr lang="zh-TW" altLang="en-US" sz="1200" b="0" i="0" kern="1200" dirty="0" smtClean="0">
                <a:solidFill>
                  <a:schemeClr val="tx1"/>
                </a:solidFill>
                <a:effectLst/>
                <a:latin typeface="+mn-lt"/>
                <a:ea typeface="+mn-ea"/>
                <a:cs typeface="+mn-cs"/>
              </a:rPr>
              <a:t>），為水深小，流速急湍的流況。</a:t>
            </a:r>
          </a:p>
          <a:p>
            <a:r>
              <a:rPr lang="zh-TW" altLang="en-US" sz="1200" b="0" i="0" kern="1200" dirty="0" smtClean="0">
                <a:solidFill>
                  <a:schemeClr val="tx1"/>
                </a:solidFill>
                <a:effectLst/>
                <a:latin typeface="+mn-lt"/>
                <a:ea typeface="+mn-ea"/>
                <a:cs typeface="+mn-cs"/>
              </a:rPr>
              <a:t>當</a:t>
            </a:r>
            <a:r>
              <a:rPr lang="en-US" altLang="zh-TW" sz="1200" b="0" i="0" kern="1200" dirty="0" err="1" smtClean="0">
                <a:solidFill>
                  <a:schemeClr val="tx1"/>
                </a:solidFill>
                <a:effectLst/>
                <a:latin typeface="+mn-lt"/>
                <a:ea typeface="+mn-ea"/>
                <a:cs typeface="+mn-cs"/>
              </a:rPr>
              <a:t>Fr</a:t>
            </a:r>
            <a:r>
              <a:rPr lang="en-US" altLang="zh-TW" sz="1200" b="0" i="0" kern="1200" dirty="0" smtClean="0">
                <a:solidFill>
                  <a:schemeClr val="tx1"/>
                </a:solidFill>
                <a:effectLst/>
                <a:latin typeface="+mn-lt"/>
                <a:ea typeface="+mn-ea"/>
                <a:cs typeface="+mn-cs"/>
              </a:rPr>
              <a:t> &lt; 1</a:t>
            </a:r>
            <a:r>
              <a:rPr lang="zh-TW" altLang="en-US" sz="1200" b="0" i="0" kern="1200" dirty="0" smtClean="0">
                <a:solidFill>
                  <a:schemeClr val="tx1"/>
                </a:solidFill>
                <a:effectLst/>
                <a:latin typeface="+mn-lt"/>
                <a:ea typeface="+mn-ea"/>
                <a:cs typeface="+mn-cs"/>
              </a:rPr>
              <a:t>為</a:t>
            </a:r>
            <a:r>
              <a:rPr lang="zh-TW" altLang="en-US" sz="1200" b="1" i="0" kern="1200" dirty="0" smtClean="0">
                <a:solidFill>
                  <a:schemeClr val="tx1"/>
                </a:solidFill>
                <a:effectLst/>
                <a:latin typeface="+mn-lt"/>
                <a:ea typeface="+mn-ea"/>
                <a:cs typeface="+mn-cs"/>
              </a:rPr>
              <a:t>亞臨界流</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Subcritical flow</a:t>
            </a:r>
            <a:r>
              <a:rPr lang="zh-TW" altLang="en-US" sz="1200" b="0" i="0" kern="1200" dirty="0" smtClean="0">
                <a:solidFill>
                  <a:schemeClr val="tx1"/>
                </a:solidFill>
                <a:effectLst/>
                <a:latin typeface="+mn-lt"/>
                <a:ea typeface="+mn-ea"/>
                <a:cs typeface="+mn-cs"/>
              </a:rPr>
              <a:t>），為流速緩慢，水深大的流況。</a:t>
            </a:r>
          </a:p>
          <a:p>
            <a:r>
              <a:rPr lang="zh-TW" altLang="en-US" sz="1200" b="0" i="0" kern="1200" dirty="0" smtClean="0">
                <a:solidFill>
                  <a:schemeClr val="tx1"/>
                </a:solidFill>
                <a:effectLst/>
                <a:latin typeface="+mn-lt"/>
                <a:ea typeface="+mn-ea"/>
                <a:cs typeface="+mn-cs"/>
              </a:rPr>
              <a:t>當</a:t>
            </a:r>
            <a:r>
              <a:rPr lang="en-US" altLang="zh-TW" sz="1200" b="0" i="0" kern="1200" dirty="0" err="1" smtClean="0">
                <a:solidFill>
                  <a:schemeClr val="tx1"/>
                </a:solidFill>
                <a:effectLst/>
                <a:latin typeface="+mn-lt"/>
                <a:ea typeface="+mn-ea"/>
                <a:cs typeface="+mn-cs"/>
              </a:rPr>
              <a:t>Fr</a:t>
            </a:r>
            <a:r>
              <a:rPr lang="en-US" altLang="zh-TW" sz="1200" b="0" i="0" kern="1200" dirty="0" smtClean="0">
                <a:solidFill>
                  <a:schemeClr val="tx1"/>
                </a:solidFill>
                <a:effectLst/>
                <a:latin typeface="+mn-lt"/>
                <a:ea typeface="+mn-ea"/>
                <a:cs typeface="+mn-cs"/>
              </a:rPr>
              <a:t> = 1</a:t>
            </a:r>
            <a:r>
              <a:rPr lang="zh-TW" altLang="en-US" sz="1200" b="0" i="0" kern="1200" dirty="0" smtClean="0">
                <a:solidFill>
                  <a:schemeClr val="tx1"/>
                </a:solidFill>
                <a:effectLst/>
                <a:latin typeface="+mn-lt"/>
                <a:ea typeface="+mn-ea"/>
                <a:cs typeface="+mn-cs"/>
              </a:rPr>
              <a:t>為</a:t>
            </a:r>
            <a:r>
              <a:rPr lang="zh-TW" altLang="en-US" sz="1200" b="1" i="0" kern="1200" dirty="0" smtClean="0">
                <a:solidFill>
                  <a:schemeClr val="tx1"/>
                </a:solidFill>
                <a:effectLst/>
                <a:latin typeface="+mn-lt"/>
                <a:ea typeface="+mn-ea"/>
                <a:cs typeface="+mn-cs"/>
              </a:rPr>
              <a:t>臨界流</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Critical flow</a:t>
            </a:r>
            <a:r>
              <a:rPr lang="zh-TW" altLang="en-US" sz="1200" b="0" i="0" kern="1200" dirty="0" smtClean="0">
                <a:solidFill>
                  <a:schemeClr val="tx1"/>
                </a:solidFill>
                <a:effectLst/>
                <a:latin typeface="+mn-lt"/>
                <a:ea typeface="+mn-ea"/>
                <a:cs typeface="+mn-cs"/>
              </a:rPr>
              <a:t>）。</a:t>
            </a:r>
          </a:p>
          <a:p>
            <a:r>
              <a:rPr lang="en-US" altLang="zh-TW" dirty="0" smtClean="0"/>
              <a:t>(wiki)</a:t>
            </a:r>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10</a:t>
            </a:fld>
            <a:endParaRPr lang="zh-TW" altLang="en-US"/>
          </a:p>
        </p:txBody>
      </p:sp>
    </p:spTree>
    <p:extLst>
      <p:ext uri="{BB962C8B-B14F-4D97-AF65-F5344CB8AC3E}">
        <p14:creationId xmlns:p14="http://schemas.microsoft.com/office/powerpoint/2010/main" val="309778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BD62B8C-04D3-4307-8486-7D7D20E26927}" type="slidenum">
              <a:rPr lang="zh-TW" altLang="en-US" smtClean="0"/>
              <a:t>11</a:t>
            </a:fld>
            <a:endParaRPr lang="zh-TW" altLang="en-US"/>
          </a:p>
        </p:txBody>
      </p:sp>
    </p:spTree>
    <p:extLst>
      <p:ext uri="{BB962C8B-B14F-4D97-AF65-F5344CB8AC3E}">
        <p14:creationId xmlns:p14="http://schemas.microsoft.com/office/powerpoint/2010/main" val="309778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0D86782-AEA1-4D87-91BD-1660EF758FD1}" type="datetimeFigureOut">
              <a:rPr lang="zh-TW" altLang="en-US" smtClean="0"/>
              <a:t>2013/10/17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407302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0D86782-AEA1-4D87-91BD-1660EF758FD1}" type="datetimeFigureOut">
              <a:rPr lang="zh-TW" altLang="en-US" smtClean="0"/>
              <a:t>2013/10/17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276007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0D86782-AEA1-4D87-91BD-1660EF758FD1}" type="datetimeFigureOut">
              <a:rPr lang="zh-TW" altLang="en-US" smtClean="0"/>
              <a:t>2013/10/17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121702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0D86782-AEA1-4D87-91BD-1660EF758FD1}" type="datetimeFigureOut">
              <a:rPr lang="zh-TW" altLang="en-US" smtClean="0"/>
              <a:t>2013/10/17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108757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0D86782-AEA1-4D87-91BD-1660EF758FD1}" type="datetimeFigureOut">
              <a:rPr lang="zh-TW" altLang="en-US" smtClean="0"/>
              <a:t>2013/10/17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345051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0D86782-AEA1-4D87-91BD-1660EF758FD1}" type="datetimeFigureOut">
              <a:rPr lang="zh-TW" altLang="en-US" smtClean="0"/>
              <a:t>2013/10/17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182996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0D86782-AEA1-4D87-91BD-1660EF758FD1}" type="datetimeFigureOut">
              <a:rPr lang="zh-TW" altLang="en-US" smtClean="0"/>
              <a:t>2013/10/17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285290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0D86782-AEA1-4D87-91BD-1660EF758FD1}" type="datetimeFigureOut">
              <a:rPr lang="zh-TW" altLang="en-US" smtClean="0"/>
              <a:t>2013/10/17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374753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0D86782-AEA1-4D87-91BD-1660EF758FD1}" type="datetimeFigureOut">
              <a:rPr lang="zh-TW" altLang="en-US" smtClean="0"/>
              <a:t>2013/10/17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241078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0D86782-AEA1-4D87-91BD-1660EF758FD1}" type="datetimeFigureOut">
              <a:rPr lang="zh-TW" altLang="en-US" smtClean="0"/>
              <a:t>2013/10/17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415515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0D86782-AEA1-4D87-91BD-1660EF758FD1}" type="datetimeFigureOut">
              <a:rPr lang="zh-TW" altLang="en-US" smtClean="0"/>
              <a:t>2013/10/17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240093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86782-AEA1-4D87-91BD-1660EF758FD1}" type="datetimeFigureOut">
              <a:rPr lang="zh-TW" altLang="en-US" smtClean="0"/>
              <a:t>2013/10/17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2E66E-FE14-4DC0-A199-D3FDC54B0AC5}" type="slidenum">
              <a:rPr lang="zh-TW" altLang="en-US" smtClean="0"/>
              <a:t>‹#›</a:t>
            </a:fld>
            <a:endParaRPr lang="zh-TW" altLang="en-US"/>
          </a:p>
        </p:txBody>
      </p:sp>
    </p:spTree>
    <p:extLst>
      <p:ext uri="{BB962C8B-B14F-4D97-AF65-F5344CB8AC3E}">
        <p14:creationId xmlns:p14="http://schemas.microsoft.com/office/powerpoint/2010/main" val="415288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40.png"/><Relationship Id="rId4" Type="http://schemas.openxmlformats.org/officeDocument/2006/relationships/image" Target="../media/image2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6.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hyperlink" Target="http://rammb.cira.colostate.edu/wmovl/vrl/tutorials/satmanueumetsat/satmanu/basic/parameters/pv.htm" TargetMode="External"/><Relationship Id="rId2" Type="http://schemas.openxmlformats.org/officeDocument/2006/relationships/hyperlink" Target="http://www-das.uwyo.edu/~geerts/cwx/notes/chap14/roughness.html" TargetMode="External"/><Relationship Id="rId1" Type="http://schemas.openxmlformats.org/officeDocument/2006/relationships/slideLayout" Target="../slideLayouts/slideLayout2.xml"/><Relationship Id="rId6" Type="http://schemas.openxmlformats.org/officeDocument/2006/relationships/hyperlink" Target="https://courseware.e-education.psu.edu/simsphere/workbook/ch03.html" TargetMode="External"/><Relationship Id="rId5" Type="http://schemas.openxmlformats.org/officeDocument/2006/relationships/hyperlink" Target="https://www.e-education.psu.edu/meteo241/files/meteo241/flash/Section8/beta_drift0704.swf" TargetMode="External"/><Relationship Id="rId4" Type="http://schemas.openxmlformats.org/officeDocument/2006/relationships/hyperlink" Target="http://www.weather.com.h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0.png"/><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ires.colorado.edu/science/groups/pielke/classes/at7500/Bianco_SFC.pdf"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10.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12776"/>
            <a:ext cx="7772400" cy="1470025"/>
          </a:xfrm>
        </p:spPr>
        <p:txBody>
          <a:bodyPr>
            <a:noAutofit/>
          </a:bodyPr>
          <a:lstStyle/>
          <a:p>
            <a:pPr algn="l"/>
            <a:r>
              <a:rPr lang="en-US" altLang="zh-TW" sz="3600" b="1" dirty="0">
                <a:effectLst>
                  <a:outerShdw blurRad="38100" dist="38100" dir="2700000" algn="tl">
                    <a:srgbClr val="000000">
                      <a:alpha val="43137"/>
                    </a:srgbClr>
                  </a:outerShdw>
                </a:effectLst>
              </a:rPr>
              <a:t> </a:t>
            </a:r>
            <a:r>
              <a:rPr lang="en-US" altLang="zh-TW" sz="3600" b="1" dirty="0" smtClean="0">
                <a:effectLst>
                  <a:outerShdw blurRad="38100" dist="38100" dir="2700000" algn="tl">
                    <a:srgbClr val="000000">
                      <a:alpha val="43137"/>
                    </a:srgbClr>
                  </a:outerShdw>
                </a:effectLst>
              </a:rPr>
              <a:t>    On the geographic asymmetry of   </a:t>
            </a:r>
            <a:br>
              <a:rPr lang="en-US" altLang="zh-TW" sz="3600" b="1" dirty="0" smtClean="0">
                <a:effectLst>
                  <a:outerShdw blurRad="38100" dist="38100" dir="2700000" algn="tl">
                    <a:srgbClr val="000000">
                      <a:alpha val="43137"/>
                    </a:srgbClr>
                  </a:outerShdw>
                </a:effectLst>
              </a:rPr>
            </a:br>
            <a:r>
              <a:rPr lang="en-US" altLang="zh-TW" sz="3600" b="1" dirty="0">
                <a:effectLst>
                  <a:outerShdw blurRad="38100" dist="38100" dir="2700000" algn="tl">
                    <a:srgbClr val="000000">
                      <a:alpha val="43137"/>
                    </a:srgbClr>
                  </a:outerShdw>
                </a:effectLst>
              </a:rPr>
              <a:t> </a:t>
            </a:r>
            <a:r>
              <a:rPr lang="en-US" altLang="zh-TW" sz="3600" b="1" dirty="0" smtClean="0">
                <a:effectLst>
                  <a:outerShdw blurRad="38100" dist="38100" dir="2700000" algn="tl">
                    <a:srgbClr val="000000">
                      <a:alpha val="43137"/>
                    </a:srgbClr>
                  </a:outerShdw>
                </a:effectLst>
              </a:rPr>
              <a:t>    typhoon translation speed across     </a:t>
            </a:r>
            <a:br>
              <a:rPr lang="en-US" altLang="zh-TW" sz="3600" b="1" dirty="0" smtClean="0">
                <a:effectLst>
                  <a:outerShdw blurRad="38100" dist="38100" dir="2700000" algn="tl">
                    <a:srgbClr val="000000">
                      <a:alpha val="43137"/>
                    </a:srgbClr>
                  </a:outerShdw>
                </a:effectLst>
              </a:rPr>
            </a:br>
            <a:r>
              <a:rPr lang="en-US" altLang="zh-TW" sz="3600" b="1" dirty="0">
                <a:effectLst>
                  <a:outerShdw blurRad="38100" dist="38100" dir="2700000" algn="tl">
                    <a:srgbClr val="000000">
                      <a:alpha val="43137"/>
                    </a:srgbClr>
                  </a:outerShdw>
                </a:effectLst>
              </a:rPr>
              <a:t> </a:t>
            </a:r>
            <a:r>
              <a:rPr lang="en-US" altLang="zh-TW" sz="3600" b="1" dirty="0" smtClean="0">
                <a:effectLst>
                  <a:outerShdw blurRad="38100" dist="38100" dir="2700000" algn="tl">
                    <a:srgbClr val="000000">
                      <a:alpha val="43137"/>
                    </a:srgbClr>
                  </a:outerShdw>
                </a:effectLst>
              </a:rPr>
              <a:t>     the mountainous island of Taiwan</a:t>
            </a:r>
            <a:br>
              <a:rPr lang="en-US" altLang="zh-TW" sz="3600" b="1" dirty="0" smtClean="0">
                <a:effectLst>
                  <a:outerShdw blurRad="38100" dist="38100" dir="2700000" algn="tl">
                    <a:srgbClr val="000000">
                      <a:alpha val="43137"/>
                    </a:srgbClr>
                  </a:outerShdw>
                </a:effectLst>
              </a:rPr>
            </a:br>
            <a:endParaRPr lang="zh-TW" altLang="en-US" sz="3600" b="1" dirty="0">
              <a:effectLst>
                <a:outerShdw blurRad="38100" dist="38100" dir="2700000" algn="tl">
                  <a:srgbClr val="000000">
                    <a:alpha val="43137"/>
                  </a:srgbClr>
                </a:outerShdw>
              </a:effectLst>
            </a:endParaRPr>
          </a:p>
        </p:txBody>
      </p:sp>
      <p:sp>
        <p:nvSpPr>
          <p:cNvPr id="3" name="副標題 2"/>
          <p:cNvSpPr>
            <a:spLocks noGrp="1"/>
          </p:cNvSpPr>
          <p:nvPr>
            <p:ph type="subTitle" idx="1"/>
          </p:nvPr>
        </p:nvSpPr>
        <p:spPr>
          <a:xfrm>
            <a:off x="1475656" y="4869160"/>
            <a:ext cx="6400800" cy="1752600"/>
          </a:xfrm>
        </p:spPr>
        <p:txBody>
          <a:bodyPr>
            <a:normAutofit/>
          </a:bodyPr>
          <a:lstStyle/>
          <a:p>
            <a:pPr algn="l"/>
            <a:r>
              <a:rPr lang="en-US" altLang="zh-TW" sz="1600" dirty="0">
                <a:solidFill>
                  <a:schemeClr val="bg1">
                    <a:lumMod val="50000"/>
                  </a:schemeClr>
                </a:solidFill>
              </a:rPr>
              <a:t>Hsu, L.-H., H.-C. </a:t>
            </a:r>
            <a:r>
              <a:rPr lang="en-US" altLang="zh-TW" sz="1600" dirty="0" err="1">
                <a:solidFill>
                  <a:schemeClr val="bg1">
                    <a:lumMod val="50000"/>
                  </a:schemeClr>
                </a:solidFill>
              </a:rPr>
              <a:t>Kuo</a:t>
            </a:r>
            <a:r>
              <a:rPr lang="en-US" altLang="zh-TW" sz="1600" dirty="0">
                <a:solidFill>
                  <a:schemeClr val="bg1">
                    <a:lumMod val="50000"/>
                  </a:schemeClr>
                </a:solidFill>
              </a:rPr>
              <a:t>, and R. G. </a:t>
            </a:r>
            <a:r>
              <a:rPr lang="en-US" altLang="zh-TW" sz="1600" dirty="0" err="1">
                <a:solidFill>
                  <a:schemeClr val="bg1">
                    <a:lumMod val="50000"/>
                  </a:schemeClr>
                </a:solidFill>
              </a:rPr>
              <a:t>Fovell</a:t>
            </a:r>
            <a:r>
              <a:rPr lang="en-US" altLang="zh-TW" sz="1600" dirty="0">
                <a:solidFill>
                  <a:schemeClr val="bg1">
                    <a:lumMod val="50000"/>
                  </a:schemeClr>
                </a:solidFill>
              </a:rPr>
              <a:t>, 2013: </a:t>
            </a:r>
            <a:r>
              <a:rPr lang="en-US" altLang="zh-TW" sz="1600" dirty="0" smtClean="0">
                <a:solidFill>
                  <a:schemeClr val="bg1">
                    <a:lumMod val="50000"/>
                  </a:schemeClr>
                </a:solidFill>
              </a:rPr>
              <a:t>On </a:t>
            </a:r>
            <a:r>
              <a:rPr lang="en-US" altLang="zh-TW" sz="1600" dirty="0">
                <a:solidFill>
                  <a:schemeClr val="bg1">
                    <a:lumMod val="50000"/>
                  </a:schemeClr>
                </a:solidFill>
              </a:rPr>
              <a:t>the geographic asymmetry </a:t>
            </a:r>
            <a:r>
              <a:rPr lang="en-US" altLang="zh-TW" sz="1600" dirty="0" smtClean="0">
                <a:solidFill>
                  <a:schemeClr val="bg1">
                    <a:lumMod val="50000"/>
                  </a:schemeClr>
                </a:solidFill>
              </a:rPr>
              <a:t>  </a:t>
            </a:r>
          </a:p>
          <a:p>
            <a:pPr algn="l"/>
            <a:r>
              <a:rPr lang="en-US" altLang="zh-TW" sz="1600" dirty="0">
                <a:solidFill>
                  <a:schemeClr val="bg1">
                    <a:lumMod val="50000"/>
                  </a:schemeClr>
                </a:solidFill>
              </a:rPr>
              <a:t> </a:t>
            </a:r>
            <a:r>
              <a:rPr lang="en-US" altLang="zh-TW" sz="1600" dirty="0" smtClean="0">
                <a:solidFill>
                  <a:schemeClr val="bg1">
                    <a:lumMod val="50000"/>
                  </a:schemeClr>
                </a:solidFill>
              </a:rPr>
              <a:t>     of typhoon translation </a:t>
            </a:r>
            <a:r>
              <a:rPr lang="en-US" altLang="zh-TW" sz="1600" dirty="0">
                <a:solidFill>
                  <a:schemeClr val="bg1">
                    <a:lumMod val="50000"/>
                  </a:schemeClr>
                </a:solidFill>
              </a:rPr>
              <a:t>speed across the mountainous </a:t>
            </a:r>
            <a:r>
              <a:rPr lang="en-US" altLang="zh-TW" sz="1600" dirty="0" smtClean="0">
                <a:solidFill>
                  <a:schemeClr val="bg1">
                    <a:lumMod val="50000"/>
                  </a:schemeClr>
                </a:solidFill>
              </a:rPr>
              <a:t>island </a:t>
            </a:r>
            <a:r>
              <a:rPr lang="en-US" altLang="zh-TW" sz="1600" dirty="0">
                <a:solidFill>
                  <a:schemeClr val="bg1">
                    <a:lumMod val="50000"/>
                  </a:schemeClr>
                </a:solidFill>
              </a:rPr>
              <a:t>of Taiwan. </a:t>
            </a:r>
            <a:endParaRPr lang="en-US" altLang="zh-TW" sz="1600" dirty="0" smtClean="0">
              <a:solidFill>
                <a:schemeClr val="bg1">
                  <a:lumMod val="50000"/>
                </a:schemeClr>
              </a:solidFill>
            </a:endParaRPr>
          </a:p>
          <a:p>
            <a:pPr algn="l"/>
            <a:r>
              <a:rPr lang="en-US" altLang="zh-TW" sz="1600" i="1" dirty="0">
                <a:solidFill>
                  <a:schemeClr val="bg1">
                    <a:lumMod val="50000"/>
                  </a:schemeClr>
                </a:solidFill>
              </a:rPr>
              <a:t> </a:t>
            </a:r>
            <a:r>
              <a:rPr lang="en-US" altLang="zh-TW" sz="1600" i="1" dirty="0" smtClean="0">
                <a:solidFill>
                  <a:schemeClr val="bg1">
                    <a:lumMod val="50000"/>
                  </a:schemeClr>
                </a:solidFill>
              </a:rPr>
              <a:t>    </a:t>
            </a:r>
            <a:r>
              <a:rPr lang="en-US" altLang="zh-TW" sz="1600" i="1" dirty="0" err="1" smtClean="0">
                <a:solidFill>
                  <a:schemeClr val="bg1">
                    <a:lumMod val="50000"/>
                  </a:schemeClr>
                </a:solidFill>
              </a:rPr>
              <a:t>J.Atmos</a:t>
            </a:r>
            <a:r>
              <a:rPr lang="en-US" altLang="zh-TW" sz="1600" i="1" dirty="0">
                <a:solidFill>
                  <a:schemeClr val="bg1">
                    <a:lumMod val="50000"/>
                  </a:schemeClr>
                </a:solidFill>
              </a:rPr>
              <a:t>. Sci., </a:t>
            </a:r>
            <a:r>
              <a:rPr lang="en-US" altLang="zh-TW" sz="1600" b="1" dirty="0">
                <a:solidFill>
                  <a:schemeClr val="bg1">
                    <a:lumMod val="50000"/>
                  </a:schemeClr>
                </a:solidFill>
              </a:rPr>
              <a:t>70, </a:t>
            </a:r>
            <a:r>
              <a:rPr lang="en-US" altLang="zh-TW" sz="1600" dirty="0">
                <a:solidFill>
                  <a:schemeClr val="bg1">
                    <a:lumMod val="50000"/>
                  </a:schemeClr>
                </a:solidFill>
              </a:rPr>
              <a:t>1006–1022.</a:t>
            </a:r>
            <a:endParaRPr lang="zh-TW" altLang="en-US" sz="1600" dirty="0">
              <a:solidFill>
                <a:schemeClr val="bg1">
                  <a:lumMod val="50000"/>
                </a:schemeClr>
              </a:solidFill>
            </a:endParaRPr>
          </a:p>
        </p:txBody>
      </p:sp>
      <p:sp>
        <p:nvSpPr>
          <p:cNvPr id="4" name="文字方塊 3"/>
          <p:cNvSpPr txBox="1"/>
          <p:nvPr/>
        </p:nvSpPr>
        <p:spPr>
          <a:xfrm>
            <a:off x="3491880" y="3924345"/>
            <a:ext cx="2145844" cy="830997"/>
          </a:xfrm>
          <a:prstGeom prst="rect">
            <a:avLst/>
          </a:prstGeom>
          <a:noFill/>
        </p:spPr>
        <p:txBody>
          <a:bodyPr wrap="none" rtlCol="0">
            <a:spAutoFit/>
          </a:bodyPr>
          <a:lstStyle/>
          <a:p>
            <a:r>
              <a:rPr lang="en-US" altLang="zh-TW" sz="1600" dirty="0" smtClean="0">
                <a:ea typeface="標楷體" panose="03000509000000000000" pitchFamily="65" charset="-120"/>
              </a:rPr>
              <a:t>Data: 2013/10/16</a:t>
            </a:r>
          </a:p>
          <a:p>
            <a:r>
              <a:rPr lang="en-US" altLang="zh-TW" sz="1600" dirty="0" smtClean="0">
                <a:ea typeface="標楷體" panose="03000509000000000000" pitchFamily="65" charset="-120"/>
              </a:rPr>
              <a:t>Student:</a:t>
            </a:r>
            <a:r>
              <a:rPr lang="zh-TW" altLang="en-US" sz="1600" dirty="0" smtClean="0">
                <a:ea typeface="標楷體" panose="03000509000000000000" pitchFamily="65" charset="-120"/>
              </a:rPr>
              <a:t> </a:t>
            </a:r>
            <a:r>
              <a:rPr lang="en-US" altLang="zh-TW" sz="1600" dirty="0">
                <a:ea typeface="標楷體" panose="03000509000000000000" pitchFamily="65" charset="-120"/>
              </a:rPr>
              <a:t>Y</a:t>
            </a:r>
            <a:r>
              <a:rPr lang="en-US" altLang="zh-TW" sz="1600" dirty="0" smtClean="0">
                <a:ea typeface="標楷體" panose="03000509000000000000" pitchFamily="65" charset="-120"/>
              </a:rPr>
              <a:t>i-</a:t>
            </a:r>
            <a:r>
              <a:rPr lang="en-US" altLang="zh-TW" sz="1600" dirty="0" err="1" smtClean="0">
                <a:ea typeface="標楷體" panose="03000509000000000000" pitchFamily="65" charset="-120"/>
              </a:rPr>
              <a:t>Lin,Lin</a:t>
            </a:r>
            <a:endParaRPr lang="en-US" altLang="zh-TW" sz="1600" dirty="0" smtClean="0">
              <a:ea typeface="標楷體" panose="03000509000000000000" pitchFamily="65" charset="-120"/>
            </a:endParaRPr>
          </a:p>
          <a:p>
            <a:r>
              <a:rPr lang="en-US" altLang="zh-TW" sz="1600" dirty="0" smtClean="0">
                <a:ea typeface="標楷體" panose="03000509000000000000" pitchFamily="65" charset="-120"/>
              </a:rPr>
              <a:t>Advisor:</a:t>
            </a:r>
            <a:r>
              <a:rPr lang="zh-TW" altLang="en-US" sz="1600" dirty="0" smtClean="0">
                <a:ea typeface="標楷體" panose="03000509000000000000" pitchFamily="65" charset="-120"/>
              </a:rPr>
              <a:t> </a:t>
            </a:r>
            <a:r>
              <a:rPr lang="en-US" altLang="zh-TW" sz="1600" dirty="0" smtClean="0">
                <a:ea typeface="標楷體" panose="03000509000000000000" pitchFamily="65" charset="-120"/>
              </a:rPr>
              <a:t>Ming-</a:t>
            </a:r>
            <a:r>
              <a:rPr lang="en-US" altLang="zh-TW" sz="1600" dirty="0" err="1" smtClean="0">
                <a:ea typeface="標楷體" panose="03000509000000000000" pitchFamily="65" charset="-120"/>
              </a:rPr>
              <a:t>Jen,Yang</a:t>
            </a:r>
            <a:r>
              <a:rPr lang="zh-TW" altLang="en-US" sz="1600" dirty="0" smtClean="0">
                <a:ea typeface="標楷體" panose="03000509000000000000" pitchFamily="65" charset="-120"/>
              </a:rPr>
              <a:t> </a:t>
            </a:r>
            <a:endParaRPr lang="zh-TW" altLang="en-US" sz="1600" dirty="0">
              <a:ea typeface="標楷體" panose="03000509000000000000" pitchFamily="65" charset="-120"/>
            </a:endParaRPr>
          </a:p>
        </p:txBody>
      </p:sp>
    </p:spTree>
    <p:extLst>
      <p:ext uri="{BB962C8B-B14F-4D97-AF65-F5344CB8AC3E}">
        <p14:creationId xmlns:p14="http://schemas.microsoft.com/office/powerpoint/2010/main" val="142163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b="1" dirty="0" smtClean="0">
                <a:effectLst>
                  <a:outerShdw blurRad="38100" dist="38100" dir="2700000" algn="tl">
                    <a:srgbClr val="000000">
                      <a:alpha val="43137"/>
                    </a:srgbClr>
                  </a:outerShdw>
                </a:effectLst>
              </a:rPr>
              <a:t>Observations</a:t>
            </a:r>
            <a:endParaRPr lang="zh-TW" altLang="en-US" sz="4000"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normAutofit/>
          </a:bodyPr>
          <a:lstStyle/>
          <a:p>
            <a:r>
              <a:rPr lang="en-US" altLang="zh-TW" sz="2000" b="1" dirty="0" smtClean="0"/>
              <a:t>CWB</a:t>
            </a:r>
            <a:r>
              <a:rPr lang="en-US" altLang="zh-TW" sz="2000" dirty="0" smtClean="0"/>
              <a:t> </a:t>
            </a:r>
            <a:r>
              <a:rPr lang="en-US" altLang="zh-TW" sz="2000" b="1" dirty="0" smtClean="0"/>
              <a:t>-</a:t>
            </a:r>
            <a:r>
              <a:rPr lang="en-US" altLang="zh-TW" sz="2000" dirty="0" smtClean="0"/>
              <a:t> Hourly typhoon center positions. (Wang 1980; </a:t>
            </a:r>
            <a:r>
              <a:rPr lang="en-US" altLang="zh-TW" sz="2000" dirty="0" err="1" smtClean="0"/>
              <a:t>Shieh</a:t>
            </a:r>
            <a:r>
              <a:rPr lang="en-US" altLang="zh-TW" sz="2000" dirty="0" smtClean="0"/>
              <a:t> et al. 1998) </a:t>
            </a:r>
          </a:p>
          <a:p>
            <a:endParaRPr lang="en-US" altLang="zh-TW" sz="2000" dirty="0"/>
          </a:p>
          <a:p>
            <a:endParaRPr lang="en-US" altLang="zh-TW" sz="2000" dirty="0" smtClean="0"/>
          </a:p>
          <a:p>
            <a:endParaRPr lang="en-US" altLang="zh-TW" sz="2000" dirty="0"/>
          </a:p>
          <a:p>
            <a:r>
              <a:rPr lang="en-US" altLang="zh-TW" sz="2000" dirty="0" smtClean="0"/>
              <a:t> </a:t>
            </a:r>
            <a:r>
              <a:rPr lang="en-US" altLang="zh-TW" sz="2000" b="1" dirty="0" smtClean="0"/>
              <a:t>Radar and satellite information -</a:t>
            </a:r>
            <a:r>
              <a:rPr lang="en-US" altLang="zh-TW" sz="2000" dirty="0" smtClean="0"/>
              <a:t> help refine the landfall/departure positions and times of typhoons. </a:t>
            </a:r>
            <a:r>
              <a:rPr lang="en-US" altLang="zh-TW" sz="2000" b="1" dirty="0" smtClean="0"/>
              <a:t>(1977~2010) </a:t>
            </a:r>
          </a:p>
          <a:p>
            <a:pPr marL="0" indent="0">
              <a:buNone/>
            </a:pPr>
            <a:endParaRPr lang="en-US" altLang="zh-TW" sz="2000" b="1" dirty="0" smtClean="0"/>
          </a:p>
        </p:txBody>
      </p:sp>
      <p:grpSp>
        <p:nvGrpSpPr>
          <p:cNvPr id="11" name="群組 10"/>
          <p:cNvGrpSpPr/>
          <p:nvPr/>
        </p:nvGrpSpPr>
        <p:grpSpPr>
          <a:xfrm>
            <a:off x="1475656" y="2091389"/>
            <a:ext cx="5976664" cy="977571"/>
            <a:chOff x="1475656" y="2091389"/>
            <a:chExt cx="5976664" cy="977571"/>
          </a:xfrm>
        </p:grpSpPr>
        <p:sp>
          <p:nvSpPr>
            <p:cNvPr id="4" name="文字方塊 3"/>
            <p:cNvSpPr txBox="1"/>
            <p:nvPr/>
          </p:nvSpPr>
          <p:spPr>
            <a:xfrm>
              <a:off x="1834826" y="2276872"/>
              <a:ext cx="758093" cy="400110"/>
            </a:xfrm>
            <a:prstGeom prst="rect">
              <a:avLst/>
            </a:prstGeom>
            <a:noFill/>
          </p:spPr>
          <p:txBody>
            <a:bodyPr wrap="none" rtlCol="0">
              <a:spAutoFit/>
            </a:bodyPr>
            <a:lstStyle/>
            <a:p>
              <a:r>
                <a:rPr lang="en-US" altLang="zh-TW" sz="2000" b="1" dirty="0" smtClean="0"/>
                <a:t>84 TC</a:t>
              </a:r>
              <a:endParaRPr lang="zh-TW" altLang="en-US" sz="2000" b="1" dirty="0"/>
            </a:p>
          </p:txBody>
        </p:sp>
        <p:sp>
          <p:nvSpPr>
            <p:cNvPr id="5" name="文字方塊 4"/>
            <p:cNvSpPr txBox="1"/>
            <p:nvPr/>
          </p:nvSpPr>
          <p:spPr>
            <a:xfrm>
              <a:off x="1547664" y="2555612"/>
              <a:ext cx="1332416" cy="369332"/>
            </a:xfrm>
            <a:prstGeom prst="rect">
              <a:avLst/>
            </a:prstGeom>
            <a:noFill/>
          </p:spPr>
          <p:txBody>
            <a:bodyPr wrap="none" rtlCol="0">
              <a:spAutoFit/>
            </a:bodyPr>
            <a:lstStyle/>
            <a:p>
              <a:r>
                <a:rPr lang="en-US" altLang="zh-TW" dirty="0" smtClean="0"/>
                <a:t>(1960-2010)</a:t>
              </a:r>
              <a:endParaRPr lang="zh-TW" altLang="en-US" dirty="0"/>
            </a:p>
          </p:txBody>
        </p:sp>
        <p:sp>
          <p:nvSpPr>
            <p:cNvPr id="6" name="向右箭號 5"/>
            <p:cNvSpPr/>
            <p:nvPr/>
          </p:nvSpPr>
          <p:spPr>
            <a:xfrm rot="20111656">
              <a:off x="2869973" y="2348880"/>
              <a:ext cx="466043" cy="14401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rot="1488344" flipV="1">
              <a:off x="2873110" y="2761817"/>
              <a:ext cx="466043" cy="14401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419872" y="2091389"/>
              <a:ext cx="2921441" cy="400110"/>
            </a:xfrm>
            <a:prstGeom prst="rect">
              <a:avLst/>
            </a:prstGeom>
            <a:noFill/>
          </p:spPr>
          <p:txBody>
            <a:bodyPr wrap="none" rtlCol="0">
              <a:spAutoFit/>
            </a:bodyPr>
            <a:lstStyle/>
            <a:p>
              <a:r>
                <a:rPr lang="en-US" altLang="zh-TW" sz="2000" b="1" dirty="0" smtClean="0"/>
                <a:t>61 continuous-track cases</a:t>
              </a:r>
              <a:endParaRPr lang="zh-TW" altLang="en-US" sz="2000" b="1" dirty="0"/>
            </a:p>
          </p:txBody>
        </p:sp>
        <p:sp>
          <p:nvSpPr>
            <p:cNvPr id="9" name="文字方塊 8"/>
            <p:cNvSpPr txBox="1"/>
            <p:nvPr/>
          </p:nvSpPr>
          <p:spPr>
            <a:xfrm>
              <a:off x="3419872" y="2668850"/>
              <a:ext cx="3795078" cy="400110"/>
            </a:xfrm>
            <a:prstGeom prst="rect">
              <a:avLst/>
            </a:prstGeom>
            <a:noFill/>
          </p:spPr>
          <p:txBody>
            <a:bodyPr wrap="none" rtlCol="0">
              <a:spAutoFit/>
            </a:bodyPr>
            <a:lstStyle/>
            <a:p>
              <a:r>
                <a:rPr lang="en-US" altLang="zh-TW" sz="2000" b="1" dirty="0" smtClean="0"/>
                <a:t>23 discontinuous-track cases (DIS)</a:t>
              </a:r>
              <a:endParaRPr lang="zh-TW" altLang="en-US" sz="2000" b="1" dirty="0"/>
            </a:p>
          </p:txBody>
        </p:sp>
        <p:sp>
          <p:nvSpPr>
            <p:cNvPr id="10" name="矩形 9"/>
            <p:cNvSpPr/>
            <p:nvPr/>
          </p:nvSpPr>
          <p:spPr>
            <a:xfrm>
              <a:off x="1475656" y="2091389"/>
              <a:ext cx="5976664" cy="9775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 name="群組 19"/>
          <p:cNvGrpSpPr/>
          <p:nvPr/>
        </p:nvGrpSpPr>
        <p:grpSpPr>
          <a:xfrm>
            <a:off x="863588" y="3914108"/>
            <a:ext cx="4716524" cy="743019"/>
            <a:chOff x="851648" y="4990237"/>
            <a:chExt cx="4716524" cy="743019"/>
          </a:xfrm>
        </p:grpSpPr>
        <p:cxnSp>
          <p:nvCxnSpPr>
            <p:cNvPr id="15" name="直線接點 14"/>
            <p:cNvCxnSpPr/>
            <p:nvPr/>
          </p:nvCxnSpPr>
          <p:spPr>
            <a:xfrm>
              <a:off x="3839980" y="5359569"/>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851648" y="5179258"/>
              <a:ext cx="2940549" cy="369332"/>
            </a:xfrm>
            <a:prstGeom prst="rect">
              <a:avLst/>
            </a:prstGeom>
            <a:noFill/>
          </p:spPr>
          <p:txBody>
            <a:bodyPr wrap="none" rtlCol="0">
              <a:spAutoFit/>
            </a:bodyPr>
            <a:lstStyle/>
            <a:p>
              <a:r>
                <a:rPr lang="en-US" altLang="zh-TW" b="1" dirty="0"/>
                <a:t>Overland translation speed =</a:t>
              </a:r>
              <a:endParaRPr lang="zh-TW" altLang="en-US" dirty="0"/>
            </a:p>
          </p:txBody>
        </p:sp>
        <p:sp>
          <p:nvSpPr>
            <p:cNvPr id="17" name="文字方塊 16"/>
            <p:cNvSpPr txBox="1"/>
            <p:nvPr/>
          </p:nvSpPr>
          <p:spPr>
            <a:xfrm>
              <a:off x="3901100" y="4990237"/>
              <a:ext cx="1605952" cy="369332"/>
            </a:xfrm>
            <a:prstGeom prst="rect">
              <a:avLst/>
            </a:prstGeom>
            <a:noFill/>
          </p:spPr>
          <p:txBody>
            <a:bodyPr wrap="none" rtlCol="0">
              <a:spAutoFit/>
            </a:bodyPr>
            <a:lstStyle/>
            <a:p>
              <a:r>
                <a:rPr lang="en-US" altLang="zh-TW" dirty="0"/>
                <a:t>linear distance </a:t>
              </a:r>
            </a:p>
          </p:txBody>
        </p:sp>
        <p:sp>
          <p:nvSpPr>
            <p:cNvPr id="18" name="文字方塊 17"/>
            <p:cNvSpPr txBox="1"/>
            <p:nvPr/>
          </p:nvSpPr>
          <p:spPr>
            <a:xfrm>
              <a:off x="3969965" y="5363924"/>
              <a:ext cx="1468222" cy="369332"/>
            </a:xfrm>
            <a:prstGeom prst="rect">
              <a:avLst/>
            </a:prstGeom>
            <a:noFill/>
          </p:spPr>
          <p:txBody>
            <a:bodyPr wrap="none" rtlCol="0">
              <a:spAutoFit/>
            </a:bodyPr>
            <a:lstStyle/>
            <a:p>
              <a:r>
                <a:rPr lang="en-US" altLang="zh-TW" dirty="0"/>
                <a:t>duration </a:t>
              </a:r>
              <a:r>
                <a:rPr lang="en-US" altLang="zh-TW" dirty="0" smtClean="0"/>
                <a:t>time</a:t>
              </a:r>
              <a:endParaRPr lang="en-US" altLang="zh-TW" b="1" dirty="0" smtClean="0"/>
            </a:p>
          </p:txBody>
        </p:sp>
      </p:grpSp>
      <p:sp>
        <p:nvSpPr>
          <p:cNvPr id="24" name="文字方塊 23"/>
          <p:cNvSpPr txBox="1"/>
          <p:nvPr/>
        </p:nvSpPr>
        <p:spPr>
          <a:xfrm>
            <a:off x="446439" y="4100952"/>
            <a:ext cx="526106" cy="369332"/>
          </a:xfrm>
          <a:prstGeom prst="rect">
            <a:avLst/>
          </a:prstGeom>
          <a:noFill/>
        </p:spPr>
        <p:txBody>
          <a:bodyPr wrap="none" rtlCol="0">
            <a:spAutoFit/>
          </a:bodyPr>
          <a:lstStyle/>
          <a:p>
            <a:pPr marL="285750" indent="-285750">
              <a:buFont typeface="Arial" panose="020B0604020202020204" pitchFamily="34" charset="0"/>
              <a:buChar char="•"/>
            </a:pPr>
            <a:r>
              <a:rPr lang="en-US" altLang="zh-TW" dirty="0" smtClean="0"/>
              <a:t> </a:t>
            </a:r>
            <a:endParaRPr lang="zh-TW" altLang="en-US" dirty="0"/>
          </a:p>
        </p:txBody>
      </p:sp>
    </p:spTree>
    <p:extLst>
      <p:ext uri="{BB962C8B-B14F-4D97-AF65-F5344CB8AC3E}">
        <p14:creationId xmlns:p14="http://schemas.microsoft.com/office/powerpoint/2010/main" val="754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接點 15"/>
          <p:cNvCxnSpPr/>
          <p:nvPr/>
        </p:nvCxnSpPr>
        <p:spPr>
          <a:xfrm>
            <a:off x="2213872" y="5643591"/>
            <a:ext cx="44644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normAutofit/>
          </a:bodyPr>
          <a:lstStyle/>
          <a:p>
            <a:r>
              <a:rPr lang="en-US" altLang="zh-TW" sz="4000" b="1" dirty="0" smtClean="0">
                <a:effectLst>
                  <a:outerShdw blurRad="38100" dist="38100" dir="2700000" algn="tl">
                    <a:srgbClr val="000000">
                      <a:alpha val="43137"/>
                    </a:srgbClr>
                  </a:outerShdw>
                </a:effectLst>
              </a:rPr>
              <a:t>Observations</a:t>
            </a:r>
            <a:endParaRPr lang="zh-TW" altLang="en-US" sz="4000"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normAutofit/>
          </a:bodyPr>
          <a:lstStyle/>
          <a:p>
            <a:r>
              <a:rPr lang="en-US" altLang="zh-TW" sz="2000" b="1" dirty="0" smtClean="0"/>
              <a:t>CWB</a:t>
            </a:r>
            <a:r>
              <a:rPr lang="en-US" altLang="zh-TW" sz="2000" dirty="0" smtClean="0"/>
              <a:t> </a:t>
            </a:r>
            <a:r>
              <a:rPr lang="en-US" altLang="zh-TW" sz="2000" b="1" dirty="0" smtClean="0"/>
              <a:t>-</a:t>
            </a:r>
            <a:r>
              <a:rPr lang="en-US" altLang="zh-TW" sz="2000" dirty="0" smtClean="0"/>
              <a:t> Hourly typhoon center positions. (Wang 1980; </a:t>
            </a:r>
            <a:r>
              <a:rPr lang="en-US" altLang="zh-TW" sz="2000" dirty="0" err="1" smtClean="0"/>
              <a:t>Shieh</a:t>
            </a:r>
            <a:r>
              <a:rPr lang="en-US" altLang="zh-TW" sz="2000" dirty="0" smtClean="0"/>
              <a:t> et al. 1998) </a:t>
            </a:r>
          </a:p>
          <a:p>
            <a:endParaRPr lang="en-US" altLang="zh-TW" sz="2000" dirty="0"/>
          </a:p>
          <a:p>
            <a:endParaRPr lang="en-US" altLang="zh-TW" sz="2000" dirty="0" smtClean="0"/>
          </a:p>
          <a:p>
            <a:endParaRPr lang="en-US" altLang="zh-TW" sz="2000" dirty="0"/>
          </a:p>
          <a:p>
            <a:endParaRPr lang="en-US" altLang="zh-TW" sz="2000" b="1" dirty="0"/>
          </a:p>
          <a:p>
            <a:r>
              <a:rPr lang="en-US" altLang="zh-TW" sz="2000" b="1" dirty="0" smtClean="0">
                <a:solidFill>
                  <a:srgbClr val="FF0000"/>
                </a:solidFill>
              </a:rPr>
              <a:t>61 continuous-track cases :</a:t>
            </a:r>
          </a:p>
          <a:p>
            <a:pPr marL="0" indent="0">
              <a:buNone/>
            </a:pPr>
            <a:endParaRPr lang="en-US" altLang="zh-TW" sz="2000" b="1" dirty="0" smtClean="0"/>
          </a:p>
          <a:p>
            <a:endParaRPr lang="en-US" altLang="zh-TW" sz="2000" b="1" dirty="0"/>
          </a:p>
          <a:p>
            <a:endParaRPr lang="en-US" altLang="zh-TW" sz="2000" b="1" dirty="0" smtClean="0"/>
          </a:p>
          <a:p>
            <a:endParaRPr lang="en-US" altLang="zh-TW" sz="2000" b="1" dirty="0" smtClean="0"/>
          </a:p>
          <a:p>
            <a:endParaRPr lang="zh-TW" altLang="en-US" sz="2000" b="1" dirty="0"/>
          </a:p>
        </p:txBody>
      </p:sp>
      <p:grpSp>
        <p:nvGrpSpPr>
          <p:cNvPr id="11" name="群組 10"/>
          <p:cNvGrpSpPr/>
          <p:nvPr/>
        </p:nvGrpSpPr>
        <p:grpSpPr>
          <a:xfrm>
            <a:off x="1547664" y="2091389"/>
            <a:ext cx="5667286" cy="977571"/>
            <a:chOff x="1547664" y="2091389"/>
            <a:chExt cx="5667286" cy="977571"/>
          </a:xfrm>
        </p:grpSpPr>
        <p:sp>
          <p:nvSpPr>
            <p:cNvPr id="4" name="文字方塊 3"/>
            <p:cNvSpPr txBox="1"/>
            <p:nvPr/>
          </p:nvSpPr>
          <p:spPr>
            <a:xfrm>
              <a:off x="1834826" y="2276872"/>
              <a:ext cx="758093" cy="400110"/>
            </a:xfrm>
            <a:prstGeom prst="rect">
              <a:avLst/>
            </a:prstGeom>
            <a:noFill/>
          </p:spPr>
          <p:txBody>
            <a:bodyPr wrap="none" rtlCol="0">
              <a:spAutoFit/>
            </a:bodyPr>
            <a:lstStyle/>
            <a:p>
              <a:r>
                <a:rPr lang="en-US" altLang="zh-TW" sz="2000" b="1" dirty="0" smtClean="0"/>
                <a:t>84 TC</a:t>
              </a:r>
              <a:endParaRPr lang="zh-TW" altLang="en-US" sz="2000" b="1" dirty="0"/>
            </a:p>
          </p:txBody>
        </p:sp>
        <p:sp>
          <p:nvSpPr>
            <p:cNvPr id="5" name="文字方塊 4"/>
            <p:cNvSpPr txBox="1"/>
            <p:nvPr/>
          </p:nvSpPr>
          <p:spPr>
            <a:xfrm>
              <a:off x="1547664" y="2555612"/>
              <a:ext cx="1332416" cy="369332"/>
            </a:xfrm>
            <a:prstGeom prst="rect">
              <a:avLst/>
            </a:prstGeom>
            <a:noFill/>
          </p:spPr>
          <p:txBody>
            <a:bodyPr wrap="none" rtlCol="0">
              <a:spAutoFit/>
            </a:bodyPr>
            <a:lstStyle/>
            <a:p>
              <a:r>
                <a:rPr lang="en-US" altLang="zh-TW" dirty="0" smtClean="0"/>
                <a:t>(1960-2010)</a:t>
              </a:r>
              <a:endParaRPr lang="zh-TW" altLang="en-US" dirty="0"/>
            </a:p>
          </p:txBody>
        </p:sp>
        <p:sp>
          <p:nvSpPr>
            <p:cNvPr id="6" name="向右箭號 5"/>
            <p:cNvSpPr/>
            <p:nvPr/>
          </p:nvSpPr>
          <p:spPr>
            <a:xfrm rot="20111656">
              <a:off x="2869973" y="2348880"/>
              <a:ext cx="466043" cy="14401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rot="1488344" flipV="1">
              <a:off x="2873110" y="2761817"/>
              <a:ext cx="466043" cy="14401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419872" y="2091389"/>
              <a:ext cx="2921441" cy="400110"/>
            </a:xfrm>
            <a:prstGeom prst="rect">
              <a:avLst/>
            </a:prstGeom>
            <a:noFill/>
          </p:spPr>
          <p:txBody>
            <a:bodyPr wrap="none" rtlCol="0">
              <a:spAutoFit/>
            </a:bodyPr>
            <a:lstStyle/>
            <a:p>
              <a:r>
                <a:rPr lang="en-US" altLang="zh-TW" sz="2000" b="1" dirty="0" smtClean="0">
                  <a:solidFill>
                    <a:srgbClr val="FF0000"/>
                  </a:solidFill>
                </a:rPr>
                <a:t>61 continuous-track cases</a:t>
              </a:r>
              <a:endParaRPr lang="zh-TW" altLang="en-US" sz="2000" b="1" dirty="0">
                <a:solidFill>
                  <a:srgbClr val="FF0000"/>
                </a:solidFill>
              </a:endParaRPr>
            </a:p>
          </p:txBody>
        </p:sp>
        <p:sp>
          <p:nvSpPr>
            <p:cNvPr id="9" name="文字方塊 8"/>
            <p:cNvSpPr txBox="1"/>
            <p:nvPr/>
          </p:nvSpPr>
          <p:spPr>
            <a:xfrm>
              <a:off x="3419872" y="2668850"/>
              <a:ext cx="3795078" cy="400110"/>
            </a:xfrm>
            <a:prstGeom prst="rect">
              <a:avLst/>
            </a:prstGeom>
            <a:noFill/>
          </p:spPr>
          <p:txBody>
            <a:bodyPr wrap="none" rtlCol="0">
              <a:spAutoFit/>
            </a:bodyPr>
            <a:lstStyle/>
            <a:p>
              <a:r>
                <a:rPr lang="en-US" altLang="zh-TW" sz="2000" b="1" dirty="0" smtClean="0"/>
                <a:t>23 discontinuous-track cases (</a:t>
              </a:r>
              <a:r>
                <a:rPr lang="en-US" altLang="zh-TW" sz="2000" b="1" dirty="0" smtClean="0">
                  <a:solidFill>
                    <a:srgbClr val="0070C0"/>
                  </a:solidFill>
                </a:rPr>
                <a:t>DIS</a:t>
              </a:r>
              <a:r>
                <a:rPr lang="en-US" altLang="zh-TW" sz="2000" b="1" dirty="0" smtClean="0"/>
                <a:t>)</a:t>
              </a:r>
              <a:endParaRPr lang="zh-TW" altLang="en-US" sz="2000" b="1" dirty="0"/>
            </a:p>
          </p:txBody>
        </p:sp>
      </p:grpSp>
      <p:graphicFrame>
        <p:nvGraphicFramePr>
          <p:cNvPr id="14" name="表格 13"/>
          <p:cNvGraphicFramePr>
            <a:graphicFrameLocks noGrp="1"/>
          </p:cNvGraphicFramePr>
          <p:nvPr>
            <p:extLst>
              <p:ext uri="{D42A27DB-BD31-4B8C-83A1-F6EECF244321}">
                <p14:modId xmlns:p14="http://schemas.microsoft.com/office/powerpoint/2010/main" val="677883504"/>
              </p:ext>
            </p:extLst>
          </p:nvPr>
        </p:nvGraphicFramePr>
        <p:xfrm>
          <a:off x="683568" y="4005064"/>
          <a:ext cx="7992888" cy="1010920"/>
        </p:xfrm>
        <a:graphic>
          <a:graphicData uri="http://schemas.openxmlformats.org/drawingml/2006/table">
            <a:tbl>
              <a:tblPr firstRow="1" bandRow="1">
                <a:tableStyleId>{5940675A-B579-460E-94D1-54222C63F5DA}</a:tableStyleId>
              </a:tblPr>
              <a:tblGrid>
                <a:gridCol w="2376264"/>
                <a:gridCol w="1584176"/>
                <a:gridCol w="1008112"/>
                <a:gridCol w="1152128"/>
                <a:gridCol w="1872208"/>
              </a:tblGrid>
              <a:tr h="370840">
                <a:tc>
                  <a:txBody>
                    <a:bodyPr/>
                    <a:lstStyle/>
                    <a:p>
                      <a:r>
                        <a:rPr lang="en-US" altLang="zh-TW" sz="1600" b="1" dirty="0" smtClean="0"/>
                        <a:t>Landfall position(23.5</a:t>
                      </a:r>
                      <a:r>
                        <a:rPr lang="en-US" altLang="zh-TW" sz="1600" b="1" dirty="0" smtClean="0">
                          <a:latin typeface="新細明體"/>
                          <a:ea typeface="新細明體"/>
                        </a:rPr>
                        <a:t>∘</a:t>
                      </a:r>
                      <a:r>
                        <a:rPr lang="en-US" altLang="zh-TW" sz="1600" b="1" dirty="0" smtClean="0">
                          <a:latin typeface="+mn-lt"/>
                          <a:ea typeface="新細明體"/>
                        </a:rPr>
                        <a:t>N</a:t>
                      </a:r>
                      <a:r>
                        <a:rPr lang="en-US" altLang="zh-TW" sz="1600" b="1" dirty="0" smtClean="0"/>
                        <a:t>)</a:t>
                      </a:r>
                      <a:endParaRPr lang="zh-TW"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TW" b="1" dirty="0" smtClean="0">
                          <a:solidFill>
                            <a:schemeClr val="bg1">
                              <a:lumMod val="50000"/>
                            </a:schemeClr>
                          </a:solidFill>
                        </a:rPr>
                        <a:t>NLT</a:t>
                      </a:r>
                      <a:endParaRPr lang="zh-TW" altLang="en-US"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gridSpan="2">
                  <a:txBody>
                    <a:bodyPr/>
                    <a:lstStyle/>
                    <a:p>
                      <a:pPr algn="ctr"/>
                      <a:r>
                        <a:rPr lang="en-US" altLang="zh-TW" b="1" dirty="0" smtClean="0">
                          <a:solidFill>
                            <a:schemeClr val="bg1">
                              <a:lumMod val="50000"/>
                            </a:schemeClr>
                          </a:solidFill>
                        </a:rPr>
                        <a:t>SLT</a:t>
                      </a:r>
                      <a:endParaRPr lang="zh-TW" altLang="en-US"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r>
              <a:tr h="370840">
                <a:tc>
                  <a:txBody>
                    <a:bodyPr/>
                    <a:lstStyle/>
                    <a:p>
                      <a:r>
                        <a:rPr lang="en-US" altLang="zh-TW" sz="1600" b="1" dirty="0" smtClean="0"/>
                        <a:t>Over</a:t>
                      </a:r>
                      <a:r>
                        <a:rPr lang="en-US" altLang="zh-TW" sz="1600" b="1" baseline="0" dirty="0" smtClean="0"/>
                        <a:t>land </a:t>
                      </a:r>
                    </a:p>
                    <a:p>
                      <a:r>
                        <a:rPr lang="en-US" altLang="zh-TW" sz="1600" b="1" baseline="0" dirty="0" smtClean="0"/>
                        <a:t>translation</a:t>
                      </a:r>
                      <a:r>
                        <a:rPr lang="en-US" altLang="zh-TW" sz="1600" b="1" dirty="0" smtClean="0"/>
                        <a:t> speed</a:t>
                      </a:r>
                      <a:endParaRPr lang="zh-TW"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solidFill>
                            <a:srgbClr val="00B050"/>
                          </a:solidFill>
                        </a:rPr>
                        <a:t>SLOW</a:t>
                      </a:r>
                    </a:p>
                    <a:p>
                      <a:pPr algn="ctr"/>
                      <a:r>
                        <a:rPr lang="en-US" altLang="zh-TW" b="1" dirty="0" smtClean="0">
                          <a:solidFill>
                            <a:srgbClr val="00B050"/>
                          </a:solidFill>
                        </a:rPr>
                        <a:t>(&lt;3.3m/s)</a:t>
                      </a:r>
                      <a:endParaRPr lang="zh-TW" alt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TW" b="1" dirty="0" smtClean="0">
                          <a:solidFill>
                            <a:schemeClr val="tx1"/>
                          </a:solidFill>
                        </a:rPr>
                        <a:t>MEDIUM</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r>
                        <a:rPr lang="en-US" altLang="zh-TW" b="1" dirty="0" smtClean="0">
                          <a:solidFill>
                            <a:srgbClr val="FF0000"/>
                          </a:solidFill>
                        </a:rPr>
                        <a:t>FAST</a:t>
                      </a:r>
                    </a:p>
                    <a:p>
                      <a:pPr algn="ctr"/>
                      <a:r>
                        <a:rPr lang="en-US" altLang="zh-TW" b="1" dirty="0" smtClean="0">
                          <a:solidFill>
                            <a:srgbClr val="FF0000"/>
                          </a:solidFill>
                        </a:rPr>
                        <a:t>(&gt;9.1 m/s)</a:t>
                      </a:r>
                      <a:endParaRPr lang="zh-TW" alt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8" name="直線接點 17"/>
          <p:cNvCxnSpPr/>
          <p:nvPr/>
        </p:nvCxnSpPr>
        <p:spPr>
          <a:xfrm>
            <a:off x="4427984" y="5445224"/>
            <a:ext cx="0" cy="4320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106131" y="5541296"/>
            <a:ext cx="2690005" cy="21602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6673780" y="5301208"/>
            <a:ext cx="1811265" cy="646331"/>
          </a:xfrm>
          <a:prstGeom prst="rect">
            <a:avLst/>
          </a:prstGeom>
          <a:noFill/>
        </p:spPr>
        <p:txBody>
          <a:bodyPr wrap="none" rtlCol="0">
            <a:spAutoFit/>
          </a:bodyPr>
          <a:lstStyle/>
          <a:p>
            <a:r>
              <a:rPr lang="en-US" altLang="zh-TW" dirty="0" smtClean="0"/>
              <a:t>Overland </a:t>
            </a:r>
          </a:p>
          <a:p>
            <a:r>
              <a:rPr lang="en-US" altLang="zh-TW" dirty="0"/>
              <a:t>t</a:t>
            </a:r>
            <a:r>
              <a:rPr lang="en-US" altLang="zh-TW" dirty="0" smtClean="0"/>
              <a:t>ranslation speed</a:t>
            </a:r>
            <a:endParaRPr lang="zh-TW" altLang="en-US" dirty="0"/>
          </a:p>
        </p:txBody>
      </p:sp>
      <p:grpSp>
        <p:nvGrpSpPr>
          <p:cNvPr id="32" name="群組 31"/>
          <p:cNvGrpSpPr/>
          <p:nvPr/>
        </p:nvGrpSpPr>
        <p:grpSpPr>
          <a:xfrm>
            <a:off x="2213872" y="5649308"/>
            <a:ext cx="4474523" cy="667563"/>
            <a:chOff x="2213872" y="5649308"/>
            <a:chExt cx="4474523" cy="667563"/>
          </a:xfrm>
        </p:grpSpPr>
        <p:sp>
          <p:nvSpPr>
            <p:cNvPr id="21" name="文字方塊 20"/>
            <p:cNvSpPr txBox="1"/>
            <p:nvPr/>
          </p:nvSpPr>
          <p:spPr>
            <a:xfrm>
              <a:off x="2292191" y="5873478"/>
              <a:ext cx="750077" cy="369332"/>
            </a:xfrm>
            <a:prstGeom prst="rect">
              <a:avLst/>
            </a:prstGeom>
            <a:noFill/>
          </p:spPr>
          <p:txBody>
            <a:bodyPr wrap="none" rtlCol="0">
              <a:spAutoFit/>
            </a:bodyPr>
            <a:lstStyle/>
            <a:p>
              <a:r>
                <a:rPr lang="en-US" altLang="zh-TW" b="1" dirty="0" smtClean="0">
                  <a:solidFill>
                    <a:srgbClr val="00B050"/>
                  </a:solidFill>
                </a:rPr>
                <a:t>SLOW</a:t>
              </a:r>
              <a:endParaRPr lang="zh-TW" altLang="en-US" b="1" dirty="0">
                <a:solidFill>
                  <a:srgbClr val="00B050"/>
                </a:solidFill>
              </a:endParaRPr>
            </a:p>
          </p:txBody>
        </p:sp>
        <p:sp>
          <p:nvSpPr>
            <p:cNvPr id="22" name="文字方塊 21"/>
            <p:cNvSpPr txBox="1"/>
            <p:nvPr/>
          </p:nvSpPr>
          <p:spPr>
            <a:xfrm>
              <a:off x="3934836" y="5947539"/>
              <a:ext cx="1058303" cy="369332"/>
            </a:xfrm>
            <a:prstGeom prst="rect">
              <a:avLst/>
            </a:prstGeom>
            <a:noFill/>
          </p:spPr>
          <p:txBody>
            <a:bodyPr wrap="none" rtlCol="0">
              <a:spAutoFit/>
            </a:bodyPr>
            <a:lstStyle/>
            <a:p>
              <a:r>
                <a:rPr lang="en-US" altLang="zh-TW" b="1" dirty="0" smtClean="0"/>
                <a:t>MEDIUM</a:t>
              </a:r>
              <a:endParaRPr lang="zh-TW" altLang="en-US" b="1" dirty="0"/>
            </a:p>
          </p:txBody>
        </p:sp>
        <p:sp>
          <p:nvSpPr>
            <p:cNvPr id="23" name="文字方塊 22"/>
            <p:cNvSpPr txBox="1"/>
            <p:nvPr/>
          </p:nvSpPr>
          <p:spPr>
            <a:xfrm>
              <a:off x="5892107" y="5876364"/>
              <a:ext cx="637419" cy="369332"/>
            </a:xfrm>
            <a:prstGeom prst="rect">
              <a:avLst/>
            </a:prstGeom>
            <a:noFill/>
          </p:spPr>
          <p:txBody>
            <a:bodyPr wrap="none" rtlCol="0">
              <a:spAutoFit/>
            </a:bodyPr>
            <a:lstStyle/>
            <a:p>
              <a:r>
                <a:rPr lang="en-US" altLang="zh-TW" b="1" dirty="0" smtClean="0">
                  <a:solidFill>
                    <a:srgbClr val="FF0000"/>
                  </a:solidFill>
                </a:rPr>
                <a:t>FAST</a:t>
              </a:r>
              <a:endParaRPr lang="zh-TW" altLang="en-US" b="1" dirty="0">
                <a:solidFill>
                  <a:srgbClr val="FF0000"/>
                </a:solidFill>
              </a:endParaRPr>
            </a:p>
          </p:txBody>
        </p:sp>
        <p:cxnSp>
          <p:nvCxnSpPr>
            <p:cNvPr id="25" name="直線接點 24"/>
            <p:cNvCxnSpPr>
              <a:endCxn id="19" idx="1"/>
            </p:cNvCxnSpPr>
            <p:nvPr/>
          </p:nvCxnSpPr>
          <p:spPr>
            <a:xfrm>
              <a:off x="2213872" y="5649308"/>
              <a:ext cx="89225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stCxn id="19" idx="3"/>
            </p:cNvCxnSpPr>
            <p:nvPr/>
          </p:nvCxnSpPr>
          <p:spPr>
            <a:xfrm>
              <a:off x="5796136" y="5649308"/>
              <a:ext cx="8922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文字方塊 32"/>
          <p:cNvSpPr txBox="1"/>
          <p:nvPr/>
        </p:nvSpPr>
        <p:spPr>
          <a:xfrm>
            <a:off x="3101874" y="5075892"/>
            <a:ext cx="2766270" cy="369332"/>
          </a:xfrm>
          <a:prstGeom prst="rect">
            <a:avLst/>
          </a:prstGeom>
          <a:noFill/>
        </p:spPr>
        <p:txBody>
          <a:bodyPr wrap="none" rtlCol="0">
            <a:spAutoFit/>
          </a:bodyPr>
          <a:lstStyle/>
          <a:p>
            <a:r>
              <a:rPr lang="en-US" altLang="zh-TW" dirty="0" smtClean="0"/>
              <a:t>Mean : 6.2m/s ; </a:t>
            </a:r>
            <a:r>
              <a:rPr lang="el-GR" altLang="zh-TW" dirty="0" smtClean="0"/>
              <a:t>σ</a:t>
            </a:r>
            <a:r>
              <a:rPr lang="en-US" altLang="zh-TW" dirty="0" smtClean="0"/>
              <a:t> = 2.9 m/s</a:t>
            </a:r>
            <a:endParaRPr lang="zh-TW" altLang="en-US" dirty="0"/>
          </a:p>
        </p:txBody>
      </p:sp>
    </p:spTree>
    <p:extLst>
      <p:ext uri="{BB962C8B-B14F-4D97-AF65-F5344CB8AC3E}">
        <p14:creationId xmlns:p14="http://schemas.microsoft.com/office/powerpoint/2010/main" val="170326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6778"/>
            <a:ext cx="5609611" cy="565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向下箭號 3"/>
          <p:cNvSpPr/>
          <p:nvPr/>
        </p:nvSpPr>
        <p:spPr>
          <a:xfrm>
            <a:off x="2694098" y="4076980"/>
            <a:ext cx="182867" cy="43214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下箭號 5"/>
          <p:cNvSpPr/>
          <p:nvPr/>
        </p:nvSpPr>
        <p:spPr>
          <a:xfrm flipV="1">
            <a:off x="2732949" y="2420888"/>
            <a:ext cx="182867" cy="43214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0" y="0"/>
            <a:ext cx="3797771" cy="369332"/>
          </a:xfrm>
          <a:prstGeom prst="rect">
            <a:avLst/>
          </a:prstGeom>
          <a:noFill/>
        </p:spPr>
        <p:txBody>
          <a:bodyPr wrap="none" rtlCol="0">
            <a:spAutoFit/>
          </a:bodyPr>
          <a:lstStyle/>
          <a:p>
            <a:r>
              <a:rPr lang="en-US" altLang="zh-TW" b="1" dirty="0" smtClean="0"/>
              <a:t>1960~2010  61 continuous-track cases</a:t>
            </a:r>
            <a:endParaRPr lang="zh-TW" altLang="en-US" b="1" dirty="0"/>
          </a:p>
        </p:txBody>
      </p:sp>
      <p:graphicFrame>
        <p:nvGraphicFramePr>
          <p:cNvPr id="11" name="表格 10"/>
          <p:cNvGraphicFramePr>
            <a:graphicFrameLocks noGrp="1"/>
          </p:cNvGraphicFramePr>
          <p:nvPr>
            <p:extLst>
              <p:ext uri="{D42A27DB-BD31-4B8C-83A1-F6EECF244321}">
                <p14:modId xmlns:p14="http://schemas.microsoft.com/office/powerpoint/2010/main" val="90080263"/>
              </p:ext>
            </p:extLst>
          </p:nvPr>
        </p:nvGraphicFramePr>
        <p:xfrm>
          <a:off x="5614021" y="2366106"/>
          <a:ext cx="3347865" cy="2219922"/>
        </p:xfrm>
        <a:graphic>
          <a:graphicData uri="http://schemas.openxmlformats.org/drawingml/2006/table">
            <a:tbl>
              <a:tblPr firstRow="1" bandRow="1">
                <a:tableStyleId>{5940675A-B579-460E-94D1-54222C63F5DA}</a:tableStyleId>
              </a:tblPr>
              <a:tblGrid>
                <a:gridCol w="1115955"/>
                <a:gridCol w="1115955"/>
                <a:gridCol w="1115955"/>
              </a:tblGrid>
              <a:tr h="391122">
                <a:tc>
                  <a:txBody>
                    <a:bodyPr/>
                    <a:lstStyle/>
                    <a:p>
                      <a:pPr algn="ctr"/>
                      <a:endParaRPr lang="zh-TW" altLang="en-US" dirty="0"/>
                    </a:p>
                  </a:txBody>
                  <a:tcPr/>
                </a:tc>
                <a:tc>
                  <a:txBody>
                    <a:bodyPr/>
                    <a:lstStyle/>
                    <a:p>
                      <a:pPr algn="ctr"/>
                      <a:r>
                        <a:rPr lang="en-US" altLang="zh-TW" dirty="0" smtClean="0"/>
                        <a:t>NLT</a:t>
                      </a:r>
                      <a:endParaRPr lang="zh-TW" altLang="en-US" dirty="0"/>
                    </a:p>
                  </a:txBody>
                  <a:tcPr/>
                </a:tc>
                <a:tc>
                  <a:txBody>
                    <a:bodyPr/>
                    <a:lstStyle/>
                    <a:p>
                      <a:pPr algn="ctr"/>
                      <a:r>
                        <a:rPr lang="en-US" altLang="zh-TW" dirty="0" smtClean="0"/>
                        <a:t>SLT</a:t>
                      </a:r>
                      <a:endParaRPr lang="zh-TW" altLang="en-US" dirty="0"/>
                    </a:p>
                  </a:txBody>
                  <a:tcPr/>
                </a:tc>
              </a:tr>
              <a:tr h="6734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solidFill>
                            <a:srgbClr val="00B050"/>
                          </a:solidFill>
                        </a:rPr>
                        <a:t>SLOW</a:t>
                      </a:r>
                      <a:endParaRPr lang="zh-TW" altLang="en-US" b="1" dirty="0" smtClean="0">
                        <a:solidFill>
                          <a:srgbClr val="00B05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0" dirty="0" smtClean="0">
                          <a:solidFill>
                            <a:srgbClr val="00B050"/>
                          </a:solidFill>
                        </a:rPr>
                        <a:t>77%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0" dirty="0" smtClean="0">
                          <a:solidFill>
                            <a:srgbClr val="00B050"/>
                          </a:solidFill>
                        </a:rPr>
                        <a:t>(10 of 13)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solidFill>
                            <a:srgbClr val="00B050"/>
                          </a:solidFill>
                        </a:rPr>
                        <a:t>25%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solidFill>
                            <a:srgbClr val="00B050"/>
                          </a:solidFill>
                        </a:rPr>
                        <a:t>(10 of 40)</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0" dirty="0" smtClean="0">
                          <a:solidFill>
                            <a:schemeClr val="tx1"/>
                          </a:solidFill>
                        </a:rPr>
                        <a:t>14%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0" dirty="0" smtClean="0">
                          <a:solidFill>
                            <a:schemeClr val="tx1"/>
                          </a:solidFill>
                        </a:rPr>
                        <a:t>(3 of 21)</a:t>
                      </a:r>
                      <a:endParaRPr lang="zh-TW" altLang="en-US" b="0" dirty="0" smtClean="0">
                        <a:solidFill>
                          <a:schemeClr val="tx1"/>
                        </a:solidFill>
                      </a:endParaRPr>
                    </a:p>
                    <a:p>
                      <a:pPr algn="ctr"/>
                      <a:endParaRPr lang="zh-TW" altLang="en-US" dirty="0"/>
                    </a:p>
                  </a:txBody>
                  <a:tcPr/>
                </a:tc>
              </a:tr>
              <a:tr h="6734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solidFill>
                            <a:srgbClr val="FF0000"/>
                          </a:solidFill>
                        </a:rPr>
                        <a:t>FAST</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0" dirty="0" smtClean="0">
                          <a:solidFill>
                            <a:srgbClr val="FF0000"/>
                          </a:solidFill>
                        </a:rPr>
                        <a:t>60%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0" dirty="0" smtClean="0">
                          <a:solidFill>
                            <a:srgbClr val="FF0000"/>
                          </a:solidFill>
                        </a:rPr>
                        <a:t>(6 of 10)</a:t>
                      </a:r>
                      <a:endParaRPr lang="zh-TW" alt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0" dirty="0" smtClean="0">
                          <a:solidFill>
                            <a:schemeClr val="tx1"/>
                          </a:solidFill>
                        </a:rPr>
                        <a:t>10%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0" dirty="0" smtClean="0">
                          <a:solidFill>
                            <a:schemeClr val="tx1"/>
                          </a:solidFill>
                        </a:rPr>
                        <a:t>(4 of 40)</a:t>
                      </a:r>
                      <a:endParaRPr lang="zh-TW" altLang="en-US" b="0" dirty="0" smtClean="0">
                        <a:solidFill>
                          <a:schemeClr val="tx1"/>
                        </a:solidFill>
                      </a:endParaRPr>
                    </a:p>
                    <a:p>
                      <a:pPr algn="ct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solidFill>
                            <a:srgbClr val="FF0000"/>
                          </a:solidFill>
                        </a:rPr>
                        <a:t>28%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solidFill>
                            <a:srgbClr val="FF0000"/>
                          </a:solidFill>
                        </a:rPr>
                        <a:t>(6 of 21)</a:t>
                      </a:r>
                      <a:endParaRPr lang="zh-TW" altLang="en-US" dirty="0" smtClean="0">
                        <a:solidFill>
                          <a:srgbClr val="FF0000"/>
                        </a:solidFill>
                      </a:endParaRPr>
                    </a:p>
                    <a:p>
                      <a:pPr algn="ctr"/>
                      <a:endParaRPr lang="zh-TW" altLang="en-US" b="1" dirty="0"/>
                    </a:p>
                  </a:txBody>
                  <a:tcPr/>
                </a:tc>
              </a:tr>
            </a:tbl>
          </a:graphicData>
        </a:graphic>
      </p:graphicFrame>
    </p:spTree>
    <p:extLst>
      <p:ext uri="{BB962C8B-B14F-4D97-AF65-F5344CB8AC3E}">
        <p14:creationId xmlns:p14="http://schemas.microsoft.com/office/powerpoint/2010/main" val="2226804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123"/>
          <a:stretch/>
        </p:blipFill>
        <p:spPr bwMode="auto">
          <a:xfrm>
            <a:off x="47528" y="1556791"/>
            <a:ext cx="8995202" cy="367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群組 5"/>
          <p:cNvGrpSpPr/>
          <p:nvPr/>
        </p:nvGrpSpPr>
        <p:grpSpPr>
          <a:xfrm>
            <a:off x="3779912" y="3212976"/>
            <a:ext cx="2376264" cy="360040"/>
            <a:chOff x="3779912" y="3212976"/>
            <a:chExt cx="2376264" cy="360040"/>
          </a:xfrm>
        </p:grpSpPr>
        <p:sp>
          <p:nvSpPr>
            <p:cNvPr id="2" name="矩形 1"/>
            <p:cNvSpPr/>
            <p:nvPr/>
          </p:nvSpPr>
          <p:spPr>
            <a:xfrm>
              <a:off x="5652120" y="3212976"/>
              <a:ext cx="504056"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3779912" y="3212976"/>
              <a:ext cx="504056"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 name="矩形 2"/>
          <p:cNvSpPr/>
          <p:nvPr/>
        </p:nvSpPr>
        <p:spPr>
          <a:xfrm>
            <a:off x="24064" y="2924944"/>
            <a:ext cx="904273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p:cNvGrpSpPr/>
          <p:nvPr/>
        </p:nvGrpSpPr>
        <p:grpSpPr>
          <a:xfrm>
            <a:off x="1907704" y="2924944"/>
            <a:ext cx="6192688" cy="360040"/>
            <a:chOff x="3779912" y="3212976"/>
            <a:chExt cx="6192688" cy="360040"/>
          </a:xfrm>
        </p:grpSpPr>
        <p:sp>
          <p:nvSpPr>
            <p:cNvPr id="8" name="矩形 7"/>
            <p:cNvSpPr/>
            <p:nvPr/>
          </p:nvSpPr>
          <p:spPr>
            <a:xfrm>
              <a:off x="9396536" y="3212976"/>
              <a:ext cx="576064"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779912" y="3212976"/>
              <a:ext cx="504056"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矩形 9"/>
          <p:cNvSpPr/>
          <p:nvPr/>
        </p:nvSpPr>
        <p:spPr>
          <a:xfrm>
            <a:off x="29862" y="3536920"/>
            <a:ext cx="904273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1" name="群組 10"/>
          <p:cNvGrpSpPr/>
          <p:nvPr/>
        </p:nvGrpSpPr>
        <p:grpSpPr>
          <a:xfrm>
            <a:off x="3779912" y="3536920"/>
            <a:ext cx="4320480" cy="648072"/>
            <a:chOff x="3779912" y="3176880"/>
            <a:chExt cx="4320480" cy="648072"/>
          </a:xfrm>
        </p:grpSpPr>
        <p:sp>
          <p:nvSpPr>
            <p:cNvPr id="12" name="矩形 11"/>
            <p:cNvSpPr/>
            <p:nvPr/>
          </p:nvSpPr>
          <p:spPr>
            <a:xfrm>
              <a:off x="7524328" y="3176880"/>
              <a:ext cx="57606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779912" y="3176880"/>
              <a:ext cx="504056"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 name="群組 16"/>
          <p:cNvGrpSpPr/>
          <p:nvPr/>
        </p:nvGrpSpPr>
        <p:grpSpPr>
          <a:xfrm>
            <a:off x="4114248" y="3717032"/>
            <a:ext cx="4247305" cy="885074"/>
            <a:chOff x="4114248" y="3717032"/>
            <a:chExt cx="4247305" cy="885074"/>
          </a:xfrm>
        </p:grpSpPr>
        <p:sp>
          <p:nvSpPr>
            <p:cNvPr id="14" name="弧形箭號 (左彎) 13"/>
            <p:cNvSpPr/>
            <p:nvPr/>
          </p:nvSpPr>
          <p:spPr>
            <a:xfrm>
              <a:off x="4427984" y="3717032"/>
              <a:ext cx="117145" cy="36004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5" name="弧形箭號 (左彎) 14"/>
            <p:cNvSpPr/>
            <p:nvPr/>
          </p:nvSpPr>
          <p:spPr>
            <a:xfrm>
              <a:off x="8244408" y="3717032"/>
              <a:ext cx="117145" cy="36004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6" name="文字方塊 15"/>
            <p:cNvSpPr txBox="1"/>
            <p:nvPr/>
          </p:nvSpPr>
          <p:spPr>
            <a:xfrm>
              <a:off x="4114248" y="4232774"/>
              <a:ext cx="885179" cy="369332"/>
            </a:xfrm>
            <a:prstGeom prst="rect">
              <a:avLst/>
            </a:prstGeom>
            <a:noFill/>
          </p:spPr>
          <p:txBody>
            <a:bodyPr wrap="none" rtlCol="0">
              <a:spAutoFit/>
            </a:bodyPr>
            <a:lstStyle/>
            <a:p>
              <a:r>
                <a:rPr lang="en-US" altLang="zh-TW" b="1" dirty="0" smtClean="0">
                  <a:solidFill>
                    <a:srgbClr val="FF0000"/>
                  </a:solidFill>
                </a:rPr>
                <a:t>5 times</a:t>
              </a:r>
              <a:endParaRPr lang="zh-TW" altLang="en-US" b="1" dirty="0">
                <a:solidFill>
                  <a:srgbClr val="FF0000"/>
                </a:solidFill>
              </a:endParaRPr>
            </a:p>
          </p:txBody>
        </p:sp>
      </p:grpSp>
    </p:spTree>
    <p:extLst>
      <p:ext uri="{BB962C8B-B14F-4D97-AF65-F5344CB8AC3E}">
        <p14:creationId xmlns:p14="http://schemas.microsoft.com/office/powerpoint/2010/main" val="23659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332656"/>
            <a:ext cx="4766840" cy="320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17893" y="3588802"/>
            <a:ext cx="4766840" cy="320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35496" y="-27384"/>
            <a:ext cx="5638147" cy="369332"/>
          </a:xfrm>
          <a:prstGeom prst="rect">
            <a:avLst/>
          </a:prstGeom>
          <a:noFill/>
        </p:spPr>
        <p:txBody>
          <a:bodyPr wrap="none" rtlCol="0">
            <a:spAutoFit/>
          </a:bodyPr>
          <a:lstStyle/>
          <a:p>
            <a:r>
              <a:rPr lang="en-US" altLang="zh-TW" dirty="0" smtClean="0"/>
              <a:t>3-hourly mean translation speed (l: landfall; d: departure) </a:t>
            </a:r>
            <a:endParaRPr lang="zh-TW" altLang="en-US" dirty="0"/>
          </a:p>
        </p:txBody>
      </p:sp>
      <p:sp>
        <p:nvSpPr>
          <p:cNvPr id="6" name="文字方塊 5"/>
          <p:cNvSpPr txBox="1"/>
          <p:nvPr/>
        </p:nvSpPr>
        <p:spPr>
          <a:xfrm>
            <a:off x="238476" y="260648"/>
            <a:ext cx="2842253" cy="369332"/>
          </a:xfrm>
          <a:prstGeom prst="rect">
            <a:avLst/>
          </a:prstGeom>
          <a:noFill/>
        </p:spPr>
        <p:txBody>
          <a:bodyPr wrap="none" rtlCol="0">
            <a:spAutoFit/>
          </a:bodyPr>
          <a:lstStyle/>
          <a:p>
            <a:r>
              <a:rPr lang="en-US" altLang="zh-TW" dirty="0" smtClean="0"/>
              <a:t>Stratified by landfall latitude</a:t>
            </a:r>
            <a:endParaRPr lang="zh-TW" altLang="en-US" dirty="0"/>
          </a:p>
        </p:txBody>
      </p:sp>
      <p:sp>
        <p:nvSpPr>
          <p:cNvPr id="7" name="文字方塊 6"/>
          <p:cNvSpPr txBox="1"/>
          <p:nvPr/>
        </p:nvSpPr>
        <p:spPr>
          <a:xfrm>
            <a:off x="239488" y="3501008"/>
            <a:ext cx="2999091" cy="369332"/>
          </a:xfrm>
          <a:prstGeom prst="rect">
            <a:avLst/>
          </a:prstGeom>
          <a:noFill/>
        </p:spPr>
        <p:txBody>
          <a:bodyPr wrap="none" rtlCol="0">
            <a:spAutoFit/>
          </a:bodyPr>
          <a:lstStyle/>
          <a:p>
            <a:r>
              <a:rPr lang="en-US" altLang="zh-TW" dirty="0" smtClean="0"/>
              <a:t>Stratified by translation speed</a:t>
            </a:r>
            <a:endParaRPr lang="zh-TW" altLang="en-US" dirty="0"/>
          </a:p>
        </p:txBody>
      </p:sp>
      <p:sp>
        <p:nvSpPr>
          <p:cNvPr id="5" name="文字方塊 4"/>
          <p:cNvSpPr txBox="1"/>
          <p:nvPr/>
        </p:nvSpPr>
        <p:spPr>
          <a:xfrm>
            <a:off x="4759556" y="692696"/>
            <a:ext cx="4254947" cy="2585323"/>
          </a:xfrm>
          <a:prstGeom prst="rect">
            <a:avLst/>
          </a:prstGeom>
          <a:noFill/>
        </p:spPr>
        <p:txBody>
          <a:bodyPr wrap="none" rtlCol="0">
            <a:spAutoFit/>
          </a:bodyPr>
          <a:lstStyle/>
          <a:p>
            <a:r>
              <a:rPr lang="en-US" altLang="zh-TW" b="1" dirty="0" smtClean="0"/>
              <a:t>Before landfall,</a:t>
            </a:r>
          </a:p>
          <a:p>
            <a:r>
              <a:rPr lang="en-US" altLang="zh-TW" dirty="0" smtClean="0"/>
              <a:t>Continuously tracking  typhoons accelerate</a:t>
            </a:r>
          </a:p>
          <a:p>
            <a:r>
              <a:rPr lang="en-US" altLang="zh-TW" dirty="0" smtClean="0"/>
              <a:t>     as they approach Taiwan’s eastern coast.</a:t>
            </a:r>
          </a:p>
          <a:p>
            <a:r>
              <a:rPr lang="en-US" altLang="zh-TW" dirty="0" smtClean="0"/>
              <a:t>     (</a:t>
            </a:r>
            <a:r>
              <a:rPr lang="en-US" altLang="zh-TW" dirty="0" err="1" smtClean="0"/>
              <a:t>Yeh</a:t>
            </a:r>
            <a:r>
              <a:rPr lang="en-US" altLang="zh-TW" dirty="0" smtClean="0"/>
              <a:t> and Elsberry 1993a) </a:t>
            </a:r>
          </a:p>
          <a:p>
            <a:endParaRPr lang="en-US" altLang="zh-TW" dirty="0"/>
          </a:p>
          <a:p>
            <a:r>
              <a:rPr lang="en-US" altLang="zh-TW" b="1" dirty="0" smtClean="0"/>
              <a:t>While overland, </a:t>
            </a:r>
          </a:p>
          <a:p>
            <a:r>
              <a:rPr lang="en-US" altLang="zh-TW" dirty="0"/>
              <a:t> </a:t>
            </a:r>
            <a:r>
              <a:rPr lang="en-US" altLang="zh-TW" dirty="0" smtClean="0"/>
              <a:t>   the average </a:t>
            </a:r>
            <a:r>
              <a:rPr lang="en-US" altLang="zh-TW" b="1" dirty="0" smtClean="0">
                <a:solidFill>
                  <a:srgbClr val="00B050"/>
                </a:solidFill>
              </a:rPr>
              <a:t>NLT speed decreases</a:t>
            </a:r>
            <a:r>
              <a:rPr lang="en-US" altLang="zh-TW" dirty="0" smtClean="0"/>
              <a:t>;</a:t>
            </a:r>
          </a:p>
          <a:p>
            <a:r>
              <a:rPr lang="en-US" altLang="zh-TW" dirty="0"/>
              <a:t> </a:t>
            </a:r>
            <a:r>
              <a:rPr lang="en-US" altLang="zh-TW" dirty="0" smtClean="0"/>
              <a:t>   the average </a:t>
            </a:r>
            <a:r>
              <a:rPr lang="en-US" altLang="zh-TW" b="1" dirty="0" smtClean="0">
                <a:solidFill>
                  <a:srgbClr val="FF0000"/>
                </a:solidFill>
              </a:rPr>
              <a:t>SLT continue to speed up</a:t>
            </a:r>
            <a:r>
              <a:rPr lang="en-US" altLang="zh-TW" dirty="0" smtClean="0"/>
              <a:t>;</a:t>
            </a:r>
          </a:p>
          <a:p>
            <a:r>
              <a:rPr lang="en-US" altLang="zh-TW" dirty="0"/>
              <a:t> </a:t>
            </a:r>
            <a:r>
              <a:rPr lang="en-US" altLang="zh-TW" dirty="0" smtClean="0"/>
              <a:t>   </a:t>
            </a:r>
          </a:p>
        </p:txBody>
      </p:sp>
      <p:sp>
        <p:nvSpPr>
          <p:cNvPr id="9" name="矩形 8"/>
          <p:cNvSpPr/>
          <p:nvPr/>
        </p:nvSpPr>
        <p:spPr>
          <a:xfrm>
            <a:off x="4804209" y="629980"/>
            <a:ext cx="4208223" cy="261747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799805" y="2108792"/>
            <a:ext cx="4208223" cy="11386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4828273" y="3861048"/>
            <a:ext cx="4208223" cy="23042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4766840" y="3891079"/>
            <a:ext cx="4245649" cy="2585323"/>
          </a:xfrm>
          <a:prstGeom prst="rect">
            <a:avLst/>
          </a:prstGeom>
          <a:noFill/>
        </p:spPr>
        <p:txBody>
          <a:bodyPr wrap="none" rtlCol="0">
            <a:spAutoFit/>
          </a:bodyPr>
          <a:lstStyle/>
          <a:p>
            <a:r>
              <a:rPr lang="en-US" altLang="zh-TW" b="1" dirty="0"/>
              <a:t>Before landfall,</a:t>
            </a:r>
          </a:p>
          <a:p>
            <a:r>
              <a:rPr lang="zh-TW" altLang="en-US" dirty="0" smtClean="0"/>
              <a:t>   </a:t>
            </a:r>
            <a:r>
              <a:rPr lang="en-US" altLang="zh-TW" dirty="0"/>
              <a:t>V</a:t>
            </a:r>
            <a:r>
              <a:rPr lang="en-US" altLang="zh-TW" dirty="0" smtClean="0"/>
              <a:t>elocity increase. </a:t>
            </a:r>
            <a:endParaRPr lang="en-US" altLang="zh-TW" dirty="0"/>
          </a:p>
          <a:p>
            <a:endParaRPr lang="en-US" altLang="zh-TW" b="1" dirty="0" smtClean="0"/>
          </a:p>
          <a:p>
            <a:r>
              <a:rPr lang="en-US" altLang="zh-TW" b="1" dirty="0" smtClean="0"/>
              <a:t>While overland,</a:t>
            </a:r>
            <a:r>
              <a:rPr lang="en-US" altLang="zh-TW" dirty="0" smtClean="0"/>
              <a:t> </a:t>
            </a:r>
          </a:p>
          <a:p>
            <a:r>
              <a:rPr lang="en-US" altLang="zh-TW" dirty="0"/>
              <a:t> </a:t>
            </a:r>
            <a:r>
              <a:rPr lang="en-US" altLang="zh-TW" dirty="0" smtClean="0"/>
              <a:t>   the average </a:t>
            </a:r>
            <a:r>
              <a:rPr lang="en-US" altLang="zh-TW" b="1" dirty="0" smtClean="0">
                <a:solidFill>
                  <a:srgbClr val="00B050"/>
                </a:solidFill>
              </a:rPr>
              <a:t>SLOW and Medium north </a:t>
            </a:r>
          </a:p>
          <a:p>
            <a:r>
              <a:rPr lang="en-US" altLang="zh-TW" b="1" dirty="0">
                <a:solidFill>
                  <a:srgbClr val="00B050"/>
                </a:solidFill>
              </a:rPr>
              <a:t> </a:t>
            </a:r>
            <a:r>
              <a:rPr lang="en-US" altLang="zh-TW" b="1" dirty="0" smtClean="0">
                <a:solidFill>
                  <a:srgbClr val="00B050"/>
                </a:solidFill>
              </a:rPr>
              <a:t>  speed decreases</a:t>
            </a:r>
            <a:r>
              <a:rPr lang="en-US" altLang="zh-TW" dirty="0" smtClean="0"/>
              <a:t>. </a:t>
            </a:r>
          </a:p>
          <a:p>
            <a:r>
              <a:rPr lang="en-US" altLang="zh-TW" b="1" dirty="0" smtClean="0">
                <a:solidFill>
                  <a:srgbClr val="FF0000"/>
                </a:solidFill>
              </a:rPr>
              <a:t>   Fast speed increase. </a:t>
            </a:r>
            <a:endParaRPr lang="en-US" altLang="zh-TW" dirty="0" smtClean="0"/>
          </a:p>
          <a:p>
            <a:r>
              <a:rPr lang="en-US" altLang="zh-TW" dirty="0"/>
              <a:t> </a:t>
            </a:r>
            <a:r>
              <a:rPr lang="en-US" altLang="zh-TW" dirty="0" smtClean="0"/>
              <a:t>  </a:t>
            </a:r>
            <a:r>
              <a:rPr lang="en-US" altLang="zh-TW" dirty="0" smtClean="0">
                <a:solidFill>
                  <a:srgbClr val="002060"/>
                </a:solidFill>
              </a:rPr>
              <a:t>&gt;1000mm decrease comparable to SLOW.</a:t>
            </a:r>
            <a:endParaRPr lang="en-US" altLang="zh-TW" dirty="0">
              <a:solidFill>
                <a:srgbClr val="002060"/>
              </a:solidFill>
            </a:endParaRPr>
          </a:p>
          <a:p>
            <a:r>
              <a:rPr lang="en-US" altLang="zh-TW" dirty="0" smtClean="0"/>
              <a:t> </a:t>
            </a:r>
          </a:p>
        </p:txBody>
      </p:sp>
      <p:sp>
        <p:nvSpPr>
          <p:cNvPr id="15" name="矩形 14"/>
          <p:cNvSpPr/>
          <p:nvPr/>
        </p:nvSpPr>
        <p:spPr>
          <a:xfrm>
            <a:off x="4836613" y="4653136"/>
            <a:ext cx="4208223" cy="151216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向右箭號 3"/>
          <p:cNvSpPr/>
          <p:nvPr/>
        </p:nvSpPr>
        <p:spPr>
          <a:xfrm flipH="1">
            <a:off x="3491880" y="2924944"/>
            <a:ext cx="93610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83934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2" y="1052736"/>
            <a:ext cx="863121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0" y="0"/>
            <a:ext cx="9128717" cy="369332"/>
          </a:xfrm>
          <a:prstGeom prst="rect">
            <a:avLst/>
          </a:prstGeom>
          <a:noFill/>
        </p:spPr>
        <p:txBody>
          <a:bodyPr wrap="none" rtlCol="0">
            <a:spAutoFit/>
          </a:bodyPr>
          <a:lstStyle/>
          <a:p>
            <a:r>
              <a:rPr lang="en-US" altLang="zh-TW" b="1" dirty="0" smtClean="0"/>
              <a:t>Composite rainfall(mm) data by 21 CWB station, also 1 and 1000 m height contour are shown.</a:t>
            </a:r>
            <a:endParaRPr lang="zh-TW" altLang="en-US" b="1" dirty="0"/>
          </a:p>
        </p:txBody>
      </p:sp>
      <p:sp>
        <p:nvSpPr>
          <p:cNvPr id="2" name="橢圓 1"/>
          <p:cNvSpPr/>
          <p:nvPr/>
        </p:nvSpPr>
        <p:spPr>
          <a:xfrm>
            <a:off x="1331640" y="2553056"/>
            <a:ext cx="144016" cy="1391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4295632" y="2557878"/>
            <a:ext cx="144016" cy="1391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467544" y="3140968"/>
            <a:ext cx="1107996" cy="646331"/>
          </a:xfrm>
          <a:prstGeom prst="rect">
            <a:avLst/>
          </a:prstGeom>
          <a:noFill/>
        </p:spPr>
        <p:txBody>
          <a:bodyPr wrap="none" rtlCol="0">
            <a:spAutoFit/>
          </a:bodyPr>
          <a:lstStyle/>
          <a:p>
            <a:r>
              <a:rPr lang="en-US" altLang="zh-TW" b="1" dirty="0" err="1" smtClean="0">
                <a:solidFill>
                  <a:srgbClr val="FF0000"/>
                </a:solidFill>
              </a:rPr>
              <a:t>Alishan</a:t>
            </a:r>
            <a:endParaRPr lang="en-US" altLang="zh-TW" b="1" dirty="0" smtClean="0">
              <a:solidFill>
                <a:srgbClr val="FF0000"/>
              </a:solidFill>
            </a:endParaRPr>
          </a:p>
          <a:p>
            <a:r>
              <a:rPr lang="en-US" altLang="zh-TW" b="1" dirty="0" smtClean="0">
                <a:solidFill>
                  <a:srgbClr val="FF0000"/>
                </a:solidFill>
              </a:rPr>
              <a:t>(325 mm)</a:t>
            </a:r>
            <a:endParaRPr lang="zh-TW" altLang="en-US" b="1" dirty="0">
              <a:solidFill>
                <a:srgbClr val="FF0000"/>
              </a:solidFill>
            </a:endParaRPr>
          </a:p>
        </p:txBody>
      </p:sp>
      <p:sp>
        <p:nvSpPr>
          <p:cNvPr id="7" name="文字方塊 6"/>
          <p:cNvSpPr txBox="1"/>
          <p:nvPr/>
        </p:nvSpPr>
        <p:spPr>
          <a:xfrm>
            <a:off x="3515535" y="3140968"/>
            <a:ext cx="1107996" cy="646331"/>
          </a:xfrm>
          <a:prstGeom prst="rect">
            <a:avLst/>
          </a:prstGeom>
          <a:noFill/>
        </p:spPr>
        <p:txBody>
          <a:bodyPr wrap="none" rtlCol="0">
            <a:spAutoFit/>
          </a:bodyPr>
          <a:lstStyle/>
          <a:p>
            <a:r>
              <a:rPr lang="en-US" altLang="zh-TW" b="1" dirty="0" err="1" smtClean="0">
                <a:solidFill>
                  <a:srgbClr val="FF0000"/>
                </a:solidFill>
              </a:rPr>
              <a:t>Alishan</a:t>
            </a:r>
            <a:endParaRPr lang="en-US" altLang="zh-TW" b="1" dirty="0" smtClean="0">
              <a:solidFill>
                <a:srgbClr val="FF0000"/>
              </a:solidFill>
            </a:endParaRPr>
          </a:p>
          <a:p>
            <a:r>
              <a:rPr lang="en-US" altLang="zh-TW" b="1" dirty="0" smtClean="0">
                <a:solidFill>
                  <a:srgbClr val="FF0000"/>
                </a:solidFill>
              </a:rPr>
              <a:t>(162 mm)</a:t>
            </a:r>
            <a:endParaRPr lang="zh-TW" altLang="en-US" b="1" dirty="0">
              <a:solidFill>
                <a:srgbClr val="FF0000"/>
              </a:solidFill>
            </a:endParaRPr>
          </a:p>
        </p:txBody>
      </p:sp>
      <p:grpSp>
        <p:nvGrpSpPr>
          <p:cNvPr id="8" name="群組 7"/>
          <p:cNvGrpSpPr/>
          <p:nvPr/>
        </p:nvGrpSpPr>
        <p:grpSpPr>
          <a:xfrm>
            <a:off x="656571" y="4221088"/>
            <a:ext cx="4779525" cy="369332"/>
            <a:chOff x="683568" y="4283804"/>
            <a:chExt cx="4779525" cy="369332"/>
          </a:xfrm>
        </p:grpSpPr>
        <p:sp>
          <p:nvSpPr>
            <p:cNvPr id="6" name="文字方塊 5"/>
            <p:cNvSpPr txBox="1"/>
            <p:nvPr/>
          </p:nvSpPr>
          <p:spPr>
            <a:xfrm>
              <a:off x="683568" y="4283804"/>
              <a:ext cx="1707519" cy="369332"/>
            </a:xfrm>
            <a:prstGeom prst="rect">
              <a:avLst/>
            </a:prstGeom>
            <a:noFill/>
          </p:spPr>
          <p:txBody>
            <a:bodyPr wrap="none" rtlCol="0">
              <a:spAutoFit/>
            </a:bodyPr>
            <a:lstStyle/>
            <a:p>
              <a:r>
                <a:rPr lang="en-US" altLang="zh-TW" b="1" dirty="0" smtClean="0">
                  <a:solidFill>
                    <a:srgbClr val="FF0000"/>
                  </a:solidFill>
                </a:rPr>
                <a:t>Sum = 2128 mm</a:t>
              </a:r>
              <a:endParaRPr lang="zh-TW" altLang="en-US" b="1" dirty="0">
                <a:solidFill>
                  <a:srgbClr val="FF0000"/>
                </a:solidFill>
              </a:endParaRPr>
            </a:p>
          </p:txBody>
        </p:sp>
        <p:sp>
          <p:nvSpPr>
            <p:cNvPr id="9" name="文字方塊 8"/>
            <p:cNvSpPr txBox="1"/>
            <p:nvPr/>
          </p:nvSpPr>
          <p:spPr>
            <a:xfrm>
              <a:off x="3872593" y="4283804"/>
              <a:ext cx="1590500" cy="369332"/>
            </a:xfrm>
            <a:prstGeom prst="rect">
              <a:avLst/>
            </a:prstGeom>
            <a:noFill/>
          </p:spPr>
          <p:txBody>
            <a:bodyPr wrap="none" rtlCol="0">
              <a:spAutoFit/>
            </a:bodyPr>
            <a:lstStyle/>
            <a:p>
              <a:r>
                <a:rPr lang="en-US" altLang="zh-TW" b="1" dirty="0" smtClean="0">
                  <a:solidFill>
                    <a:srgbClr val="FF0000"/>
                  </a:solidFill>
                </a:rPr>
                <a:t>Sum = 809 mm</a:t>
              </a:r>
              <a:endParaRPr lang="zh-TW" altLang="en-US" b="1" dirty="0">
                <a:solidFill>
                  <a:srgbClr val="FF0000"/>
                </a:solidFill>
              </a:endParaRPr>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642" y="1574493"/>
            <a:ext cx="6000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49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683568" y="476672"/>
            <a:ext cx="7992888" cy="5832648"/>
            <a:chOff x="1064622" y="404664"/>
            <a:chExt cx="7464020" cy="545175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764" b="33118"/>
            <a:stretch/>
          </p:blipFill>
          <p:spPr bwMode="auto">
            <a:xfrm>
              <a:off x="1064622" y="404664"/>
              <a:ext cx="7010400" cy="2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t="66882" r="64761"/>
            <a:stretch/>
          </p:blipFill>
          <p:spPr bwMode="auto">
            <a:xfrm>
              <a:off x="1066800" y="3212976"/>
              <a:ext cx="2470484" cy="2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8567" y="436255"/>
              <a:ext cx="6000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文字方塊 2"/>
          <p:cNvSpPr txBox="1"/>
          <p:nvPr/>
        </p:nvSpPr>
        <p:spPr>
          <a:xfrm>
            <a:off x="1115616" y="2627620"/>
            <a:ext cx="1789272" cy="369332"/>
          </a:xfrm>
          <a:prstGeom prst="rect">
            <a:avLst/>
          </a:prstGeom>
          <a:noFill/>
        </p:spPr>
        <p:txBody>
          <a:bodyPr wrap="none" rtlCol="0">
            <a:spAutoFit/>
          </a:bodyPr>
          <a:lstStyle/>
          <a:p>
            <a:r>
              <a:rPr lang="en-US" altLang="zh-TW" b="1" dirty="0" smtClean="0">
                <a:solidFill>
                  <a:srgbClr val="FF0000"/>
                </a:solidFill>
              </a:rPr>
              <a:t>Less than 50 mm</a:t>
            </a:r>
            <a:endParaRPr lang="zh-TW" altLang="en-US" b="1" dirty="0">
              <a:solidFill>
                <a:srgbClr val="FF0000"/>
              </a:solidFill>
            </a:endParaRPr>
          </a:p>
        </p:txBody>
      </p:sp>
      <p:sp>
        <p:nvSpPr>
          <p:cNvPr id="6" name="文字方塊 5"/>
          <p:cNvSpPr txBox="1"/>
          <p:nvPr/>
        </p:nvSpPr>
        <p:spPr>
          <a:xfrm>
            <a:off x="3347864" y="3516034"/>
            <a:ext cx="5462649" cy="923330"/>
          </a:xfrm>
          <a:prstGeom prst="rect">
            <a:avLst/>
          </a:prstGeom>
          <a:noFill/>
          <a:ln w="19050">
            <a:solidFill>
              <a:srgbClr val="00B0F0"/>
            </a:solidFill>
          </a:ln>
        </p:spPr>
        <p:txBody>
          <a:bodyPr wrap="none" rtlCol="0">
            <a:spAutoFit/>
          </a:bodyPr>
          <a:lstStyle/>
          <a:p>
            <a:r>
              <a:rPr lang="en-US" altLang="zh-TW" dirty="0" smtClean="0"/>
              <a:t>The pattern is phase locked with the topography,</a:t>
            </a:r>
          </a:p>
          <a:p>
            <a:r>
              <a:rPr lang="en-US" altLang="zh-TW" dirty="0" smtClean="0"/>
              <a:t>reflecting the interaction of the typhoon circulation and </a:t>
            </a:r>
          </a:p>
          <a:p>
            <a:r>
              <a:rPr lang="en-US" altLang="zh-TW" dirty="0" smtClean="0"/>
              <a:t>the CMR. (Chang et al. 1993) </a:t>
            </a:r>
            <a:endParaRPr lang="zh-TW" altLang="en-US" dirty="0"/>
          </a:p>
        </p:txBody>
      </p:sp>
      <p:grpSp>
        <p:nvGrpSpPr>
          <p:cNvPr id="16" name="群組 15"/>
          <p:cNvGrpSpPr/>
          <p:nvPr/>
        </p:nvGrpSpPr>
        <p:grpSpPr>
          <a:xfrm>
            <a:off x="3347864" y="4439364"/>
            <a:ext cx="5472608" cy="2157988"/>
            <a:chOff x="3347864" y="4439364"/>
            <a:chExt cx="5472608" cy="2157988"/>
          </a:xfrm>
        </p:grpSpPr>
        <p:sp>
          <p:nvSpPr>
            <p:cNvPr id="7" name="矩形 6"/>
            <p:cNvSpPr/>
            <p:nvPr/>
          </p:nvSpPr>
          <p:spPr>
            <a:xfrm>
              <a:off x="3347864" y="4439364"/>
              <a:ext cx="5462648" cy="21579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3347864" y="4572090"/>
              <a:ext cx="1780424" cy="1200329"/>
            </a:xfrm>
            <a:prstGeom prst="rect">
              <a:avLst/>
            </a:prstGeom>
            <a:noFill/>
          </p:spPr>
          <p:txBody>
            <a:bodyPr wrap="none" rtlCol="0">
              <a:spAutoFit/>
            </a:bodyPr>
            <a:lstStyle/>
            <a:p>
              <a:r>
                <a:rPr lang="en-US" altLang="zh-TW" dirty="0" err="1" smtClean="0"/>
                <a:t>Diabatic</a:t>
              </a:r>
              <a:r>
                <a:rPr lang="en-US" altLang="zh-TW" dirty="0" smtClean="0"/>
                <a:t> heating </a:t>
              </a:r>
            </a:p>
            <a:p>
              <a:r>
                <a:rPr lang="en-US" altLang="zh-TW" dirty="0" smtClean="0"/>
                <a:t>associated with </a:t>
              </a:r>
            </a:p>
            <a:p>
              <a:r>
                <a:rPr lang="en-US" altLang="zh-TW" dirty="0" smtClean="0"/>
                <a:t>(terrain-induced)</a:t>
              </a:r>
            </a:p>
            <a:p>
              <a:r>
                <a:rPr lang="en-US" altLang="zh-TW" dirty="0" smtClean="0"/>
                <a:t>convection</a:t>
              </a:r>
              <a:endParaRPr lang="zh-TW" altLang="en-US" dirty="0"/>
            </a:p>
          </p:txBody>
        </p:sp>
        <p:sp>
          <p:nvSpPr>
            <p:cNvPr id="11" name="文字方塊 10"/>
            <p:cNvSpPr txBox="1"/>
            <p:nvPr/>
          </p:nvSpPr>
          <p:spPr>
            <a:xfrm>
              <a:off x="5392130" y="4987588"/>
              <a:ext cx="1412118" cy="369332"/>
            </a:xfrm>
            <a:prstGeom prst="rect">
              <a:avLst/>
            </a:prstGeom>
            <a:noFill/>
          </p:spPr>
          <p:txBody>
            <a:bodyPr wrap="none" rtlCol="0">
              <a:spAutoFit/>
            </a:bodyPr>
            <a:lstStyle/>
            <a:p>
              <a:r>
                <a:rPr lang="en-US" altLang="zh-TW" dirty="0" smtClean="0"/>
                <a:t>PV tendency</a:t>
              </a:r>
              <a:endParaRPr lang="zh-TW" altLang="en-US" dirty="0"/>
            </a:p>
          </p:txBody>
        </p:sp>
        <p:sp>
          <p:nvSpPr>
            <p:cNvPr id="12" name="文字方塊 11"/>
            <p:cNvSpPr txBox="1"/>
            <p:nvPr/>
          </p:nvSpPr>
          <p:spPr>
            <a:xfrm>
              <a:off x="6954768" y="5006207"/>
              <a:ext cx="1865704" cy="369332"/>
            </a:xfrm>
            <a:prstGeom prst="rect">
              <a:avLst/>
            </a:prstGeom>
            <a:noFill/>
          </p:spPr>
          <p:txBody>
            <a:bodyPr wrap="none" rtlCol="0">
              <a:spAutoFit/>
            </a:bodyPr>
            <a:lstStyle/>
            <a:p>
              <a:r>
                <a:rPr lang="en-US" altLang="zh-TW" dirty="0" smtClean="0"/>
                <a:t>Typhoon’s motion</a:t>
              </a:r>
              <a:endParaRPr lang="zh-TW" altLang="en-US" dirty="0"/>
            </a:p>
          </p:txBody>
        </p:sp>
        <p:sp>
          <p:nvSpPr>
            <p:cNvPr id="10" name="矩形 9"/>
            <p:cNvSpPr/>
            <p:nvPr/>
          </p:nvSpPr>
          <p:spPr>
            <a:xfrm>
              <a:off x="3395992" y="4572090"/>
              <a:ext cx="1692000" cy="1200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5457474" y="4987642"/>
              <a:ext cx="1224000" cy="4064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7002197" y="5008764"/>
              <a:ext cx="1728000" cy="4064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右箭號 12"/>
            <p:cNvSpPr/>
            <p:nvPr/>
          </p:nvSpPr>
          <p:spPr>
            <a:xfrm>
              <a:off x="5112151" y="5085184"/>
              <a:ext cx="324000" cy="18210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向右箭號 16"/>
            <p:cNvSpPr/>
            <p:nvPr/>
          </p:nvSpPr>
          <p:spPr>
            <a:xfrm>
              <a:off x="6695768" y="5085184"/>
              <a:ext cx="282365" cy="18210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4180013" y="5879013"/>
              <a:ext cx="3798349" cy="646331"/>
            </a:xfrm>
            <a:prstGeom prst="rect">
              <a:avLst/>
            </a:prstGeom>
            <a:noFill/>
          </p:spPr>
          <p:txBody>
            <a:bodyPr wrap="square" rtlCol="0">
              <a:spAutoFit/>
            </a:bodyPr>
            <a:lstStyle/>
            <a:p>
              <a:r>
                <a:rPr lang="en-US" altLang="zh-TW" dirty="0" smtClean="0">
                  <a:solidFill>
                    <a:schemeClr val="tx1">
                      <a:lumMod val="75000"/>
                      <a:lumOff val="25000"/>
                    </a:schemeClr>
                  </a:solidFill>
                </a:rPr>
                <a:t>NLT slow-moving cases – large rainfalls;</a:t>
              </a:r>
            </a:p>
            <a:p>
              <a:r>
                <a:rPr lang="en-US" altLang="zh-TW" dirty="0" smtClean="0">
                  <a:solidFill>
                    <a:schemeClr val="tx1">
                      <a:lumMod val="75000"/>
                      <a:lumOff val="25000"/>
                    </a:schemeClr>
                  </a:solidFill>
                </a:rPr>
                <a:t>SLT pre-landfall acceleration.</a:t>
              </a:r>
              <a:endParaRPr lang="zh-TW" altLang="en-US" dirty="0">
                <a:solidFill>
                  <a:schemeClr val="tx1">
                    <a:lumMod val="75000"/>
                    <a:lumOff val="25000"/>
                  </a:schemeClr>
                </a:solidFill>
              </a:endParaRPr>
            </a:p>
          </p:txBody>
        </p:sp>
      </p:grpSp>
    </p:spTree>
    <p:extLst>
      <p:ext uri="{BB962C8B-B14F-4D97-AF65-F5344CB8AC3E}">
        <p14:creationId xmlns:p14="http://schemas.microsoft.com/office/powerpoint/2010/main" val="5982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4572000" y="2789927"/>
            <a:ext cx="4104456" cy="2862322"/>
          </a:xfrm>
          <a:prstGeom prst="rect">
            <a:avLst/>
          </a:prstGeom>
          <a:noFill/>
        </p:spPr>
        <p:txBody>
          <a:bodyPr wrap="square" rtlCol="0">
            <a:spAutoFit/>
          </a:bodyPr>
          <a:lstStyle/>
          <a:p>
            <a:r>
              <a:rPr lang="en-US" altLang="zh-TW" dirty="0" smtClean="0"/>
              <a:t>For consistency with previous </a:t>
            </a:r>
          </a:p>
          <a:p>
            <a:r>
              <a:rPr lang="en-US" altLang="zh-TW" dirty="0"/>
              <a:t> </a:t>
            </a:r>
            <a:r>
              <a:rPr lang="en-US" altLang="zh-TW" dirty="0" smtClean="0"/>
              <a:t>                      “semi-idealized” studies…. </a:t>
            </a:r>
          </a:p>
          <a:p>
            <a:endParaRPr lang="en-US" altLang="zh-TW" u="sng" dirty="0" smtClean="0"/>
          </a:p>
          <a:p>
            <a:r>
              <a:rPr lang="en-US" altLang="zh-TW" b="1" u="sng" dirty="0" smtClean="0"/>
              <a:t>Basic state</a:t>
            </a:r>
          </a:p>
          <a:p>
            <a:r>
              <a:rPr lang="en-US" altLang="zh-TW" dirty="0" smtClean="0"/>
              <a:t>Jordan’s(1958) </a:t>
            </a:r>
            <a:r>
              <a:rPr lang="en-US" altLang="zh-TW" dirty="0" err="1" smtClean="0"/>
              <a:t>Caribean</a:t>
            </a:r>
            <a:r>
              <a:rPr lang="en-US" altLang="zh-TW" dirty="0" smtClean="0"/>
              <a:t> hurricane-season composite T and humidity sounding.</a:t>
            </a:r>
          </a:p>
          <a:p>
            <a:r>
              <a:rPr lang="en-US" altLang="zh-TW" dirty="0" smtClean="0"/>
              <a:t>SST = 29</a:t>
            </a:r>
            <a:r>
              <a:rPr lang="en-US" altLang="zh-TW" dirty="0" smtClean="0">
                <a:latin typeface="新細明體"/>
                <a:ea typeface="新細明體"/>
              </a:rPr>
              <a:t>∘</a:t>
            </a:r>
            <a:r>
              <a:rPr lang="en-US" altLang="zh-TW" dirty="0" smtClean="0">
                <a:ea typeface="新細明體"/>
              </a:rPr>
              <a:t>C</a:t>
            </a:r>
            <a:r>
              <a:rPr lang="en-US" altLang="zh-TW" dirty="0" smtClean="0"/>
              <a:t> </a:t>
            </a:r>
          </a:p>
          <a:p>
            <a:r>
              <a:rPr lang="en-US" altLang="zh-TW" dirty="0" smtClean="0"/>
              <a:t>Initialized with uniform easterly flow</a:t>
            </a:r>
          </a:p>
          <a:p>
            <a:r>
              <a:rPr lang="en-US" altLang="zh-TW" b="1" dirty="0" smtClean="0">
                <a:solidFill>
                  <a:srgbClr val="FF0000"/>
                </a:solidFill>
              </a:rPr>
              <a:t>Beta effect</a:t>
            </a:r>
          </a:p>
          <a:p>
            <a:endParaRPr lang="zh-TW" altLang="en-US" dirty="0"/>
          </a:p>
        </p:txBody>
      </p:sp>
      <p:sp>
        <p:nvSpPr>
          <p:cNvPr id="9" name="文字方塊 8"/>
          <p:cNvSpPr txBox="1"/>
          <p:nvPr/>
        </p:nvSpPr>
        <p:spPr>
          <a:xfrm>
            <a:off x="4572000" y="2804774"/>
            <a:ext cx="3779912" cy="2585323"/>
          </a:xfrm>
          <a:prstGeom prst="rect">
            <a:avLst/>
          </a:prstGeom>
          <a:noFill/>
        </p:spPr>
        <p:txBody>
          <a:bodyPr wrap="square" rtlCol="0">
            <a:spAutoFit/>
          </a:bodyPr>
          <a:lstStyle/>
          <a:p>
            <a:r>
              <a:rPr lang="en-US" altLang="zh-TW" b="1" u="sng" dirty="0" smtClean="0"/>
              <a:t>Parameterization</a:t>
            </a:r>
          </a:p>
          <a:p>
            <a:r>
              <a:rPr lang="en-US" altLang="zh-TW" dirty="0" smtClean="0"/>
              <a:t>PBL - YSU</a:t>
            </a:r>
          </a:p>
          <a:p>
            <a:r>
              <a:rPr lang="en-US" altLang="zh-TW" dirty="0" smtClean="0"/>
              <a:t>Sub-grid mixing - </a:t>
            </a:r>
            <a:r>
              <a:rPr lang="en-US" altLang="zh-TW" dirty="0" err="1" smtClean="0"/>
              <a:t>Smagorinsky</a:t>
            </a:r>
            <a:r>
              <a:rPr lang="en-US" altLang="zh-TW" dirty="0" smtClean="0"/>
              <a:t> option</a:t>
            </a:r>
          </a:p>
          <a:p>
            <a:r>
              <a:rPr lang="en-US" altLang="zh-TW" dirty="0" smtClean="0"/>
              <a:t>Microphysics - Lin et al.(1983) </a:t>
            </a:r>
          </a:p>
          <a:p>
            <a:r>
              <a:rPr lang="en-US" altLang="zh-TW" dirty="0" smtClean="0"/>
              <a:t>Radiation – Rapid </a:t>
            </a:r>
            <a:r>
              <a:rPr lang="en-US" altLang="zh-TW" dirty="0" err="1" smtClean="0"/>
              <a:t>Radiative</a:t>
            </a:r>
            <a:r>
              <a:rPr lang="en-US" altLang="zh-TW" dirty="0" smtClean="0"/>
              <a:t> Transfer Model(RRTM; </a:t>
            </a:r>
            <a:r>
              <a:rPr lang="en-US" altLang="zh-TW" dirty="0" err="1" smtClean="0"/>
              <a:t>Mlawer</a:t>
            </a:r>
            <a:r>
              <a:rPr lang="en-US" altLang="zh-TW" dirty="0" smtClean="0"/>
              <a:t> et al. 1997) and </a:t>
            </a:r>
          </a:p>
          <a:p>
            <a:r>
              <a:rPr lang="en-US" altLang="zh-TW" dirty="0" err="1" smtClean="0"/>
              <a:t>Dudhia</a:t>
            </a:r>
            <a:r>
              <a:rPr lang="en-US" altLang="zh-TW" dirty="0" smtClean="0"/>
              <a:t>(1989) radiation package.</a:t>
            </a:r>
          </a:p>
          <a:p>
            <a:endParaRPr lang="en-US" altLang="zh-TW" dirty="0" smtClean="0"/>
          </a:p>
          <a:p>
            <a:endParaRPr lang="zh-TW" altLang="en-US" dirty="0"/>
          </a:p>
        </p:txBody>
      </p:sp>
      <p:sp>
        <p:nvSpPr>
          <p:cNvPr id="2" name="標題 1"/>
          <p:cNvSpPr>
            <a:spLocks noGrp="1"/>
          </p:cNvSpPr>
          <p:nvPr>
            <p:ph type="title"/>
          </p:nvPr>
        </p:nvSpPr>
        <p:spPr/>
        <p:txBody>
          <a:bodyPr>
            <a:normAutofit fontScale="90000"/>
          </a:bodyPr>
          <a:lstStyle/>
          <a:p>
            <a:r>
              <a:rPr lang="en-US" altLang="zh-TW" b="1" dirty="0" smtClean="0">
                <a:effectLst>
                  <a:outerShdw blurRad="38100" dist="38100" dir="2700000" algn="tl">
                    <a:srgbClr val="000000">
                      <a:alpha val="43137"/>
                    </a:srgbClr>
                  </a:outerShdw>
                </a:effectLst>
              </a:rPr>
              <a:t>Model settings and potential </a:t>
            </a:r>
            <a:r>
              <a:rPr lang="en-US" altLang="zh-TW" b="1" dirty="0" err="1" smtClean="0">
                <a:effectLst>
                  <a:outerShdw blurRad="38100" dist="38100" dir="2700000" algn="tl">
                    <a:srgbClr val="000000">
                      <a:alpha val="43137"/>
                    </a:srgbClr>
                  </a:outerShdw>
                </a:effectLst>
              </a:rPr>
              <a:t>vorticity</a:t>
            </a:r>
            <a:r>
              <a:rPr lang="en-US" altLang="zh-TW" b="1" dirty="0" smtClean="0">
                <a:effectLst>
                  <a:outerShdw blurRad="38100" dist="38100" dir="2700000" algn="tl">
                    <a:srgbClr val="000000">
                      <a:alpha val="43137"/>
                    </a:srgbClr>
                  </a:outerShdw>
                </a:effectLst>
              </a:rPr>
              <a:t> tendency diagnosis</a:t>
            </a:r>
          </a:p>
        </p:txBody>
      </p:sp>
      <p:sp>
        <p:nvSpPr>
          <p:cNvPr id="3" name="內容版面配置區 2"/>
          <p:cNvSpPr>
            <a:spLocks noGrp="1"/>
          </p:cNvSpPr>
          <p:nvPr>
            <p:ph idx="1"/>
          </p:nvPr>
        </p:nvSpPr>
        <p:spPr/>
        <p:txBody>
          <a:bodyPr>
            <a:normAutofit/>
          </a:bodyPr>
          <a:lstStyle/>
          <a:p>
            <a:r>
              <a:rPr lang="en-US" altLang="zh-TW" sz="2600" dirty="0" smtClean="0"/>
              <a:t>A “semi-idealized” variant of the “real data” WRF model(V 3.1.1)</a:t>
            </a:r>
            <a:endParaRPr lang="zh-TW" altLang="en-US" sz="2600" dirty="0"/>
          </a:p>
        </p:txBody>
      </p:sp>
      <p:grpSp>
        <p:nvGrpSpPr>
          <p:cNvPr id="10" name="群組 9"/>
          <p:cNvGrpSpPr/>
          <p:nvPr/>
        </p:nvGrpSpPr>
        <p:grpSpPr>
          <a:xfrm>
            <a:off x="35496" y="2924944"/>
            <a:ext cx="4464496" cy="3001580"/>
            <a:chOff x="35496" y="2924944"/>
            <a:chExt cx="4464496" cy="3001580"/>
          </a:xfrm>
        </p:grpSpPr>
        <p:sp>
          <p:nvSpPr>
            <p:cNvPr id="4" name="矩形 3"/>
            <p:cNvSpPr/>
            <p:nvPr/>
          </p:nvSpPr>
          <p:spPr>
            <a:xfrm>
              <a:off x="1029679" y="2924944"/>
              <a:ext cx="3024336" cy="25922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043608" y="3997346"/>
              <a:ext cx="3456384" cy="923330"/>
            </a:xfrm>
            <a:prstGeom prst="rect">
              <a:avLst/>
            </a:prstGeom>
            <a:noFill/>
          </p:spPr>
          <p:txBody>
            <a:bodyPr wrap="square" rtlCol="0">
              <a:spAutoFit/>
            </a:bodyPr>
            <a:lstStyle/>
            <a:p>
              <a:r>
                <a:rPr lang="en-US" altLang="zh-TW" dirty="0" smtClean="0"/>
                <a:t>Model top = 10 </a:t>
              </a:r>
              <a:r>
                <a:rPr lang="en-US" altLang="zh-TW" dirty="0" err="1" smtClean="0"/>
                <a:t>hPa</a:t>
              </a:r>
              <a:r>
                <a:rPr lang="en-US" altLang="zh-TW" dirty="0" smtClean="0"/>
                <a:t>. (35 levels)</a:t>
              </a:r>
            </a:p>
            <a:p>
              <a:r>
                <a:rPr lang="en-US" altLang="zh-TW" dirty="0" smtClean="0"/>
                <a:t>Horizontal resolution = 5 km</a:t>
              </a:r>
            </a:p>
            <a:p>
              <a:endParaRPr lang="zh-TW" altLang="en-US" dirty="0"/>
            </a:p>
          </p:txBody>
        </p:sp>
        <p:sp>
          <p:nvSpPr>
            <p:cNvPr id="6" name="文字方塊 5"/>
            <p:cNvSpPr txBox="1"/>
            <p:nvPr/>
          </p:nvSpPr>
          <p:spPr>
            <a:xfrm>
              <a:off x="35496" y="4131550"/>
              <a:ext cx="994183" cy="369332"/>
            </a:xfrm>
            <a:prstGeom prst="rect">
              <a:avLst/>
            </a:prstGeom>
            <a:noFill/>
          </p:spPr>
          <p:txBody>
            <a:bodyPr wrap="none" rtlCol="0">
              <a:spAutoFit/>
            </a:bodyPr>
            <a:lstStyle/>
            <a:p>
              <a:r>
                <a:rPr lang="en-US" altLang="zh-TW" b="1" dirty="0" smtClean="0">
                  <a:solidFill>
                    <a:srgbClr val="FF0000"/>
                  </a:solidFill>
                </a:rPr>
                <a:t>1500 km</a:t>
              </a:r>
              <a:endParaRPr lang="zh-TW" altLang="en-US" b="1" dirty="0">
                <a:solidFill>
                  <a:srgbClr val="FF0000"/>
                </a:solidFill>
              </a:endParaRPr>
            </a:p>
          </p:txBody>
        </p:sp>
        <p:sp>
          <p:nvSpPr>
            <p:cNvPr id="7" name="文字方塊 6"/>
            <p:cNvSpPr txBox="1"/>
            <p:nvPr/>
          </p:nvSpPr>
          <p:spPr>
            <a:xfrm>
              <a:off x="2016272" y="5557192"/>
              <a:ext cx="994183" cy="369332"/>
            </a:xfrm>
            <a:prstGeom prst="rect">
              <a:avLst/>
            </a:prstGeom>
            <a:noFill/>
          </p:spPr>
          <p:txBody>
            <a:bodyPr wrap="none" rtlCol="0">
              <a:spAutoFit/>
            </a:bodyPr>
            <a:lstStyle/>
            <a:p>
              <a:r>
                <a:rPr lang="en-US" altLang="zh-TW" b="1" dirty="0" smtClean="0">
                  <a:solidFill>
                    <a:srgbClr val="FF0000"/>
                  </a:solidFill>
                </a:rPr>
                <a:t>1500 km</a:t>
              </a:r>
              <a:endParaRPr lang="zh-TW" altLang="en-US" b="1" dirty="0">
                <a:solidFill>
                  <a:srgbClr val="FF0000"/>
                </a:solidFill>
              </a:endParaRPr>
            </a:p>
          </p:txBody>
        </p:sp>
        <p:sp>
          <p:nvSpPr>
            <p:cNvPr id="8" name="矩形 7"/>
            <p:cNvSpPr/>
            <p:nvPr/>
          </p:nvSpPr>
          <p:spPr>
            <a:xfrm>
              <a:off x="1031504" y="3645024"/>
              <a:ext cx="2120132" cy="369332"/>
            </a:xfrm>
            <a:prstGeom prst="rect">
              <a:avLst/>
            </a:prstGeom>
          </p:spPr>
          <p:txBody>
            <a:bodyPr wrap="none">
              <a:spAutoFit/>
            </a:bodyPr>
            <a:lstStyle/>
            <a:p>
              <a:r>
                <a:rPr lang="en-US" altLang="zh-TW" b="1" u="sng" dirty="0"/>
                <a:t>One square </a:t>
              </a:r>
              <a:r>
                <a:rPr lang="en-US" altLang="zh-TW" b="1" u="sng" dirty="0" smtClean="0"/>
                <a:t>domain</a:t>
              </a:r>
              <a:endParaRPr lang="en-US" altLang="zh-TW" b="1" u="sng" dirty="0"/>
            </a:p>
          </p:txBody>
        </p:sp>
      </p:grpSp>
      <p:sp>
        <p:nvSpPr>
          <p:cNvPr id="11" name="矩形 10"/>
          <p:cNvSpPr/>
          <p:nvPr/>
        </p:nvSpPr>
        <p:spPr>
          <a:xfrm>
            <a:off x="4427983" y="2668960"/>
            <a:ext cx="4236597" cy="306429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6" name="群組 25"/>
          <p:cNvGrpSpPr/>
          <p:nvPr/>
        </p:nvGrpSpPr>
        <p:grpSpPr>
          <a:xfrm>
            <a:off x="4590568" y="2809197"/>
            <a:ext cx="4104456" cy="2636027"/>
            <a:chOff x="4621606" y="2818489"/>
            <a:chExt cx="4104456" cy="2636027"/>
          </a:xfrm>
        </p:grpSpPr>
        <p:sp>
          <p:nvSpPr>
            <p:cNvPr id="13" name="文字方塊 12"/>
            <p:cNvSpPr txBox="1"/>
            <p:nvPr/>
          </p:nvSpPr>
          <p:spPr>
            <a:xfrm>
              <a:off x="4621606" y="2818489"/>
              <a:ext cx="4104456" cy="923330"/>
            </a:xfrm>
            <a:prstGeom prst="rect">
              <a:avLst/>
            </a:prstGeom>
            <a:noFill/>
          </p:spPr>
          <p:txBody>
            <a:bodyPr wrap="square" rtlCol="0">
              <a:spAutoFit/>
            </a:bodyPr>
            <a:lstStyle/>
            <a:p>
              <a:r>
                <a:rPr lang="en-US" altLang="zh-TW" b="1" u="sng" dirty="0" smtClean="0"/>
                <a:t>Typhoon initialization</a:t>
              </a:r>
            </a:p>
            <a:p>
              <a:r>
                <a:rPr lang="en-US" altLang="zh-TW" dirty="0" smtClean="0"/>
                <a:t>WRF tropical cyclone bogus scheme.</a:t>
              </a:r>
            </a:p>
            <a:p>
              <a:r>
                <a:rPr lang="en-US" altLang="zh-TW" dirty="0" smtClean="0"/>
                <a:t>With </a:t>
              </a:r>
              <a:r>
                <a:rPr lang="en-US" altLang="zh-TW" dirty="0" err="1" smtClean="0"/>
                <a:t>Rankine</a:t>
              </a:r>
              <a:r>
                <a:rPr lang="en-US" altLang="zh-TW" dirty="0" smtClean="0"/>
                <a:t> wind profile.</a:t>
              </a:r>
            </a:p>
          </p:txBody>
        </p:sp>
        <p:grpSp>
          <p:nvGrpSpPr>
            <p:cNvPr id="25" name="群組 24"/>
            <p:cNvGrpSpPr/>
            <p:nvPr/>
          </p:nvGrpSpPr>
          <p:grpSpPr>
            <a:xfrm>
              <a:off x="5004048" y="3997346"/>
              <a:ext cx="2592288" cy="1457170"/>
              <a:chOff x="4932040" y="3997346"/>
              <a:chExt cx="2592288" cy="1457170"/>
            </a:xfrm>
          </p:grpSpPr>
          <p:sp>
            <p:nvSpPr>
              <p:cNvPr id="19" name="文字方塊 18"/>
              <p:cNvSpPr txBox="1"/>
              <p:nvPr/>
            </p:nvSpPr>
            <p:spPr>
              <a:xfrm>
                <a:off x="6170512" y="5085184"/>
                <a:ext cx="309700" cy="369332"/>
              </a:xfrm>
              <a:prstGeom prst="rect">
                <a:avLst/>
              </a:prstGeom>
              <a:noFill/>
            </p:spPr>
            <p:txBody>
              <a:bodyPr wrap="none" rtlCol="0">
                <a:spAutoFit/>
              </a:bodyPr>
              <a:lstStyle/>
              <a:p>
                <a:r>
                  <a:rPr lang="en-US" altLang="zh-TW" dirty="0" smtClean="0"/>
                  <a:t>R</a:t>
                </a:r>
                <a:endParaRPr lang="zh-TW" altLang="en-US" dirty="0"/>
              </a:p>
            </p:txBody>
          </p:sp>
          <p:grpSp>
            <p:nvGrpSpPr>
              <p:cNvPr id="24" name="群組 23"/>
              <p:cNvGrpSpPr/>
              <p:nvPr/>
            </p:nvGrpSpPr>
            <p:grpSpPr>
              <a:xfrm>
                <a:off x="4932040" y="3997346"/>
                <a:ext cx="2592288" cy="1159846"/>
                <a:chOff x="4932040" y="3997346"/>
                <a:chExt cx="2592288" cy="1159846"/>
              </a:xfrm>
            </p:grpSpPr>
            <p:cxnSp>
              <p:nvCxnSpPr>
                <p:cNvPr id="15" name="直線接點 14"/>
                <p:cNvCxnSpPr/>
                <p:nvPr/>
              </p:nvCxnSpPr>
              <p:spPr>
                <a:xfrm>
                  <a:off x="5292080" y="3997346"/>
                  <a:ext cx="0" cy="11598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292080" y="5157192"/>
                  <a:ext cx="22322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4932040" y="4316216"/>
                  <a:ext cx="393056" cy="369332"/>
                </a:xfrm>
                <a:prstGeom prst="rect">
                  <a:avLst/>
                </a:prstGeom>
                <a:noFill/>
              </p:spPr>
              <p:txBody>
                <a:bodyPr wrap="none" rtlCol="0">
                  <a:spAutoFit/>
                </a:bodyPr>
                <a:lstStyle/>
                <a:p>
                  <a:r>
                    <a:rPr lang="en-US" altLang="zh-TW" dirty="0" err="1" smtClean="0"/>
                    <a:t>Vt</a:t>
                  </a:r>
                  <a:endParaRPr lang="zh-TW" altLang="en-US" dirty="0"/>
                </a:p>
              </p:txBody>
            </p:sp>
            <p:cxnSp>
              <p:nvCxnSpPr>
                <p:cNvPr id="21" name="直線接點 20"/>
                <p:cNvCxnSpPr/>
                <p:nvPr/>
              </p:nvCxnSpPr>
              <p:spPr>
                <a:xfrm flipV="1">
                  <a:off x="5292080" y="4221088"/>
                  <a:ext cx="576064" cy="936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手繪多邊形 22"/>
                <p:cNvSpPr/>
                <p:nvPr/>
              </p:nvSpPr>
              <p:spPr>
                <a:xfrm>
                  <a:off x="5878286" y="4215740"/>
                  <a:ext cx="1444722" cy="870327"/>
                </a:xfrm>
                <a:custGeom>
                  <a:avLst/>
                  <a:gdLst>
                    <a:gd name="connsiteX0" fmla="*/ 0 w 1444722"/>
                    <a:gd name="connsiteY0" fmla="*/ 0 h 870327"/>
                    <a:gd name="connsiteX1" fmla="*/ 261257 w 1444722"/>
                    <a:gd name="connsiteY1" fmla="*/ 498764 h 870327"/>
                    <a:gd name="connsiteX2" fmla="*/ 1223158 w 1444722"/>
                    <a:gd name="connsiteY2" fmla="*/ 831273 h 870327"/>
                    <a:gd name="connsiteX3" fmla="*/ 1436914 w 1444722"/>
                    <a:gd name="connsiteY3" fmla="*/ 866899 h 870327"/>
                    <a:gd name="connsiteX4" fmla="*/ 1377537 w 1444722"/>
                    <a:gd name="connsiteY4" fmla="*/ 866899 h 87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722" h="870327">
                      <a:moveTo>
                        <a:pt x="0" y="0"/>
                      </a:moveTo>
                      <a:cubicBezTo>
                        <a:pt x="28698" y="180109"/>
                        <a:pt x="57397" y="360219"/>
                        <a:pt x="261257" y="498764"/>
                      </a:cubicBezTo>
                      <a:cubicBezTo>
                        <a:pt x="465117" y="637309"/>
                        <a:pt x="1027215" y="769917"/>
                        <a:pt x="1223158" y="831273"/>
                      </a:cubicBezTo>
                      <a:cubicBezTo>
                        <a:pt x="1419101" y="892629"/>
                        <a:pt x="1411184" y="860961"/>
                        <a:pt x="1436914" y="866899"/>
                      </a:cubicBezTo>
                      <a:cubicBezTo>
                        <a:pt x="1462644" y="872837"/>
                        <a:pt x="1420090" y="869868"/>
                        <a:pt x="1377537" y="86689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sp>
        <p:nvSpPr>
          <p:cNvPr id="27" name="文字方塊 26"/>
          <p:cNvSpPr txBox="1"/>
          <p:nvPr/>
        </p:nvSpPr>
        <p:spPr>
          <a:xfrm>
            <a:off x="4572000" y="2815768"/>
            <a:ext cx="4104456" cy="1477328"/>
          </a:xfrm>
          <a:prstGeom prst="rect">
            <a:avLst/>
          </a:prstGeom>
          <a:noFill/>
        </p:spPr>
        <p:txBody>
          <a:bodyPr wrap="square" rtlCol="0">
            <a:spAutoFit/>
          </a:bodyPr>
          <a:lstStyle/>
          <a:p>
            <a:r>
              <a:rPr lang="en-US" altLang="zh-TW" b="1" u="sng" dirty="0" smtClean="0"/>
              <a:t>Terrain</a:t>
            </a:r>
          </a:p>
          <a:p>
            <a:r>
              <a:rPr lang="en-US" altLang="zh-TW" dirty="0" smtClean="0"/>
              <a:t>Only Taiwan topography.</a:t>
            </a:r>
          </a:p>
          <a:p>
            <a:r>
              <a:rPr lang="en-US" altLang="zh-TW" dirty="0" smtClean="0"/>
              <a:t>(by 30-s resolution USGS database.)</a:t>
            </a:r>
          </a:p>
          <a:p>
            <a:r>
              <a:rPr lang="en-US" altLang="zh-TW" dirty="0" smtClean="0"/>
              <a:t>Give the same roughness length and moisture availability as the ocean. </a:t>
            </a:r>
            <a:endParaRPr lang="zh-TW" altLang="en-US" dirty="0"/>
          </a:p>
        </p:txBody>
      </p:sp>
    </p:spTree>
    <p:extLst>
      <p:ext uri="{BB962C8B-B14F-4D97-AF65-F5344CB8AC3E}">
        <p14:creationId xmlns:p14="http://schemas.microsoft.com/office/powerpoint/2010/main" val="321718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9"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13500"/>
            <a:ext cx="6804248" cy="104734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4" name="文字方塊 3"/>
          <p:cNvSpPr txBox="1"/>
          <p:nvPr/>
        </p:nvSpPr>
        <p:spPr>
          <a:xfrm>
            <a:off x="129072" y="323364"/>
            <a:ext cx="5739072" cy="369332"/>
          </a:xfrm>
          <a:prstGeom prst="rect">
            <a:avLst/>
          </a:prstGeom>
          <a:noFill/>
        </p:spPr>
        <p:txBody>
          <a:bodyPr wrap="none" rtlCol="0">
            <a:spAutoFit/>
          </a:bodyPr>
          <a:lstStyle/>
          <a:p>
            <a:r>
              <a:rPr lang="en-US" altLang="zh-TW" dirty="0" err="1" smtClean="0"/>
              <a:t>Inviscid</a:t>
            </a:r>
            <a:r>
              <a:rPr lang="en-US" altLang="zh-TW" dirty="0" smtClean="0"/>
              <a:t> PV tendency equation [WW00(5)(B-13);WW01 (1)</a:t>
            </a:r>
            <a:r>
              <a:rPr lang="zh-TW" altLang="en-US" dirty="0" smtClean="0"/>
              <a:t> </a:t>
            </a:r>
            <a:r>
              <a:rPr lang="en-US" altLang="zh-TW" dirty="0" smtClean="0"/>
              <a:t>]</a:t>
            </a:r>
            <a:endParaRPr lang="zh-TW" altLang="en-US" dirty="0"/>
          </a:p>
        </p:txBody>
      </p:sp>
      <p:sp>
        <p:nvSpPr>
          <p:cNvPr id="5" name="矩形 4"/>
          <p:cNvSpPr/>
          <p:nvPr/>
        </p:nvSpPr>
        <p:spPr>
          <a:xfrm>
            <a:off x="1153716" y="980728"/>
            <a:ext cx="6804248" cy="104734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022038"/>
            <a:ext cx="7949347" cy="98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文字方塊 37"/>
          <p:cNvSpPr txBox="1"/>
          <p:nvPr/>
        </p:nvSpPr>
        <p:spPr>
          <a:xfrm>
            <a:off x="281472" y="2564904"/>
            <a:ext cx="2426690" cy="369332"/>
          </a:xfrm>
          <a:prstGeom prst="rect">
            <a:avLst/>
          </a:prstGeom>
          <a:noFill/>
        </p:spPr>
        <p:txBody>
          <a:bodyPr wrap="none" rtlCol="0">
            <a:spAutoFit/>
          </a:bodyPr>
          <a:lstStyle/>
          <a:p>
            <a:r>
              <a:rPr lang="en-US" altLang="zh-TW" dirty="0" smtClean="0"/>
              <a:t>DH can be expanded as </a:t>
            </a:r>
            <a:endParaRPr lang="zh-TW" altLang="en-US" dirty="0"/>
          </a:p>
        </p:txBody>
      </p:sp>
      <p:sp>
        <p:nvSpPr>
          <p:cNvPr id="40" name="矩形 39"/>
          <p:cNvSpPr/>
          <p:nvPr/>
        </p:nvSpPr>
        <p:spPr>
          <a:xfrm>
            <a:off x="413994" y="3022038"/>
            <a:ext cx="8190454" cy="104734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31605" t="44289" r="47716" b="46289"/>
          <a:stretch/>
        </p:blipFill>
        <p:spPr bwMode="auto">
          <a:xfrm>
            <a:off x="4932040" y="4632424"/>
            <a:ext cx="3168352" cy="81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矩形 18"/>
          <p:cNvSpPr/>
          <p:nvPr/>
        </p:nvSpPr>
        <p:spPr>
          <a:xfrm>
            <a:off x="1181178" y="4524256"/>
            <a:ext cx="6919214" cy="214510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14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1463" t="18143" r="53144" b="66337"/>
          <a:stretch/>
        </p:blipFill>
        <p:spPr bwMode="auto">
          <a:xfrm>
            <a:off x="1349728" y="4615769"/>
            <a:ext cx="3397083" cy="192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644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708" y="1535138"/>
            <a:ext cx="51054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106" y="3645024"/>
            <a:ext cx="582065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單箭頭接點 5"/>
          <p:cNvCxnSpPr/>
          <p:nvPr/>
        </p:nvCxnSpPr>
        <p:spPr>
          <a:xfrm flipV="1">
            <a:off x="2043708" y="1535138"/>
            <a:ext cx="1080120" cy="109768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272" y="3645024"/>
            <a:ext cx="66960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47621" y="179348"/>
            <a:ext cx="1576072" cy="369332"/>
          </a:xfrm>
          <a:prstGeom prst="rect">
            <a:avLst/>
          </a:prstGeom>
        </p:spPr>
        <p:txBody>
          <a:bodyPr wrap="none">
            <a:spAutoFit/>
          </a:bodyPr>
          <a:lstStyle/>
          <a:p>
            <a:r>
              <a:rPr lang="en-US" altLang="zh-TW" dirty="0"/>
              <a:t>[</a:t>
            </a:r>
            <a:r>
              <a:rPr lang="en-US" altLang="zh-TW" dirty="0" smtClean="0"/>
              <a:t>WW00 eq.(3)]</a:t>
            </a:r>
            <a:endParaRPr lang="zh-TW" altLang="en-US" dirty="0"/>
          </a:p>
        </p:txBody>
      </p:sp>
      <p:sp>
        <p:nvSpPr>
          <p:cNvPr id="7" name="矩形 6"/>
          <p:cNvSpPr/>
          <p:nvPr/>
        </p:nvSpPr>
        <p:spPr>
          <a:xfrm>
            <a:off x="1785224" y="3660484"/>
            <a:ext cx="5829103" cy="145372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34555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b="1" dirty="0" smtClean="0">
                <a:effectLst>
                  <a:outerShdw blurRad="38100" dist="38100" dir="2700000" algn="tl">
                    <a:srgbClr val="000000">
                      <a:alpha val="43137"/>
                    </a:srgbClr>
                  </a:outerShdw>
                </a:effectLst>
              </a:rPr>
              <a:t>Outline</a:t>
            </a:r>
            <a:endParaRPr lang="zh-TW" altLang="en-US" sz="4000"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normAutofit lnSpcReduction="10000"/>
          </a:bodyPr>
          <a:lstStyle/>
          <a:p>
            <a:r>
              <a:rPr lang="en-US" altLang="zh-TW" dirty="0" smtClean="0"/>
              <a:t>Keywords</a:t>
            </a:r>
          </a:p>
          <a:p>
            <a:r>
              <a:rPr lang="en-US" altLang="zh-TW" dirty="0" smtClean="0"/>
              <a:t>Introduction</a:t>
            </a:r>
          </a:p>
          <a:p>
            <a:r>
              <a:rPr lang="en-US" altLang="zh-TW" dirty="0" smtClean="0"/>
              <a:t>Observations</a:t>
            </a:r>
          </a:p>
          <a:p>
            <a:r>
              <a:rPr lang="en-US" altLang="zh-TW" dirty="0" smtClean="0"/>
              <a:t>Model settings and potential </a:t>
            </a:r>
            <a:r>
              <a:rPr lang="en-US" altLang="zh-TW" dirty="0" err="1" smtClean="0"/>
              <a:t>vorticity</a:t>
            </a:r>
            <a:r>
              <a:rPr lang="en-US" altLang="zh-TW" dirty="0" smtClean="0"/>
              <a:t> tendency diagnosis</a:t>
            </a:r>
          </a:p>
          <a:p>
            <a:r>
              <a:rPr lang="en-US" altLang="zh-TW" dirty="0" smtClean="0"/>
              <a:t>Numerical results</a:t>
            </a:r>
          </a:p>
          <a:p>
            <a:r>
              <a:rPr lang="en-US" altLang="zh-TW" dirty="0" smtClean="0"/>
              <a:t>Discussion and summary</a:t>
            </a:r>
          </a:p>
          <a:p>
            <a:r>
              <a:rPr lang="en-US" altLang="zh-TW" dirty="0" smtClean="0"/>
              <a:t>Reference</a:t>
            </a:r>
          </a:p>
          <a:p>
            <a:pPr marL="0" indent="0">
              <a:buNone/>
            </a:pPr>
            <a:endParaRPr lang="zh-TW" altLang="en-US" dirty="0"/>
          </a:p>
        </p:txBody>
      </p:sp>
    </p:spTree>
    <p:extLst>
      <p:ext uri="{BB962C8B-B14F-4D97-AF65-F5344CB8AC3E}">
        <p14:creationId xmlns:p14="http://schemas.microsoft.com/office/powerpoint/2010/main" val="902388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39552" y="404664"/>
            <a:ext cx="1576072" cy="369332"/>
          </a:xfrm>
          <a:prstGeom prst="rect">
            <a:avLst/>
          </a:prstGeom>
          <a:noFill/>
        </p:spPr>
        <p:txBody>
          <a:bodyPr wrap="none" rtlCol="0">
            <a:spAutoFit/>
          </a:bodyPr>
          <a:lstStyle/>
          <a:p>
            <a:r>
              <a:rPr lang="en-US" altLang="zh-TW" dirty="0" smtClean="0"/>
              <a:t>[WW00 eq.(6)]</a:t>
            </a:r>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980728"/>
            <a:ext cx="3881810" cy="960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627784" y="980728"/>
            <a:ext cx="3960440" cy="93610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5" name="群組 4"/>
          <p:cNvGrpSpPr/>
          <p:nvPr/>
        </p:nvGrpSpPr>
        <p:grpSpPr>
          <a:xfrm>
            <a:off x="2483768" y="1864048"/>
            <a:ext cx="1250342" cy="452894"/>
            <a:chOff x="899592" y="1946508"/>
            <a:chExt cx="1250342" cy="452894"/>
          </a:xfrm>
        </p:grpSpPr>
        <p:grpSp>
          <p:nvGrpSpPr>
            <p:cNvPr id="6" name="群組 5"/>
            <p:cNvGrpSpPr/>
            <p:nvPr/>
          </p:nvGrpSpPr>
          <p:grpSpPr>
            <a:xfrm>
              <a:off x="1108440" y="1946508"/>
              <a:ext cx="727257" cy="100351"/>
              <a:chOff x="1146540" y="2816952"/>
              <a:chExt cx="727257" cy="180866"/>
            </a:xfrm>
          </p:grpSpPr>
          <p:cxnSp>
            <p:nvCxnSpPr>
              <p:cNvPr id="23" name="直線接點 22"/>
              <p:cNvCxnSpPr/>
              <p:nvPr/>
            </p:nvCxnSpPr>
            <p:spPr>
              <a:xfrm>
                <a:off x="1153716" y="2996940"/>
                <a:ext cx="720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rot="5400000">
                <a:off x="1056540" y="2906952"/>
                <a:ext cx="180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rot="5400000">
                <a:off x="1783798" y="2907820"/>
                <a:ext cx="17999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 name="文字方塊 6"/>
            <p:cNvSpPr txBox="1"/>
            <p:nvPr/>
          </p:nvSpPr>
          <p:spPr>
            <a:xfrm>
              <a:off x="899592" y="2060848"/>
              <a:ext cx="1250342" cy="338554"/>
            </a:xfrm>
            <a:prstGeom prst="rect">
              <a:avLst/>
            </a:prstGeom>
            <a:noFill/>
            <a:ln>
              <a:noFill/>
            </a:ln>
          </p:spPr>
          <p:txBody>
            <a:bodyPr wrap="none" rtlCol="0">
              <a:spAutoFit/>
            </a:bodyPr>
            <a:lstStyle/>
            <a:p>
              <a:r>
                <a:rPr lang="en-US" altLang="zh-TW" sz="1600" b="1" dirty="0" smtClean="0">
                  <a:solidFill>
                    <a:srgbClr val="00B050"/>
                  </a:solidFill>
                </a:rPr>
                <a:t>PV tendency</a:t>
              </a:r>
              <a:endParaRPr lang="zh-TW" altLang="en-US" sz="1600" b="1" dirty="0">
                <a:solidFill>
                  <a:srgbClr val="00B050"/>
                </a:solidFill>
              </a:endParaRPr>
            </a:p>
          </p:txBody>
        </p:sp>
      </p:grpSp>
      <p:grpSp>
        <p:nvGrpSpPr>
          <p:cNvPr id="27" name="群組 26"/>
          <p:cNvGrpSpPr/>
          <p:nvPr/>
        </p:nvGrpSpPr>
        <p:grpSpPr>
          <a:xfrm>
            <a:off x="2383931" y="5162061"/>
            <a:ext cx="4708349" cy="1752351"/>
            <a:chOff x="2214514" y="4808958"/>
            <a:chExt cx="4708349" cy="1752351"/>
          </a:xfrm>
        </p:grpSpPr>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167" t="67817" r="48858" b="18966"/>
            <a:stretch/>
          </p:blipFill>
          <p:spPr bwMode="auto">
            <a:xfrm>
              <a:off x="2214514" y="4808958"/>
              <a:ext cx="4708349" cy="175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矩形 27"/>
            <p:cNvSpPr/>
            <p:nvPr/>
          </p:nvSpPr>
          <p:spPr>
            <a:xfrm>
              <a:off x="2267744" y="4941168"/>
              <a:ext cx="4608512" cy="14401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 name="文字方塊 31"/>
          <p:cNvSpPr txBox="1"/>
          <p:nvPr/>
        </p:nvSpPr>
        <p:spPr>
          <a:xfrm>
            <a:off x="539552" y="2316942"/>
            <a:ext cx="2755498" cy="369332"/>
          </a:xfrm>
          <a:prstGeom prst="rect">
            <a:avLst/>
          </a:prstGeom>
          <a:noFill/>
        </p:spPr>
        <p:txBody>
          <a:bodyPr wrap="none" rtlCol="0">
            <a:spAutoFit/>
          </a:bodyPr>
          <a:lstStyle/>
          <a:p>
            <a:r>
              <a:rPr lang="en-US" altLang="zh-TW" dirty="0" smtClean="0"/>
              <a:t>Apply least square method,</a:t>
            </a:r>
            <a:endParaRPr lang="zh-TW" altLang="en-US" dirty="0"/>
          </a:p>
        </p:txBody>
      </p:sp>
      <p:grpSp>
        <p:nvGrpSpPr>
          <p:cNvPr id="30" name="群組 29"/>
          <p:cNvGrpSpPr/>
          <p:nvPr/>
        </p:nvGrpSpPr>
        <p:grpSpPr>
          <a:xfrm>
            <a:off x="517687" y="2852936"/>
            <a:ext cx="8230777" cy="2016152"/>
            <a:chOff x="517687" y="2852936"/>
            <a:chExt cx="8230777" cy="2016152"/>
          </a:xfrm>
        </p:grpSpPr>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a:stretch/>
          </p:blipFill>
          <p:spPr bwMode="auto">
            <a:xfrm>
              <a:off x="4772948" y="2852936"/>
              <a:ext cx="3327857" cy="2001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53239"/>
            <a:stretch/>
          </p:blipFill>
          <p:spPr bwMode="auto">
            <a:xfrm>
              <a:off x="517687" y="2996952"/>
              <a:ext cx="3327857" cy="187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矩形 28"/>
            <p:cNvSpPr/>
            <p:nvPr/>
          </p:nvSpPr>
          <p:spPr>
            <a:xfrm>
              <a:off x="4427984" y="3748354"/>
              <a:ext cx="264816" cy="461665"/>
            </a:xfrm>
            <a:prstGeom prst="rect">
              <a:avLst/>
            </a:prstGeom>
          </p:spPr>
          <p:txBody>
            <a:bodyPr wrap="none">
              <a:spAutoFit/>
            </a:bodyPr>
            <a:lstStyle/>
            <a:p>
              <a:r>
                <a:rPr lang="en-US" altLang="zh-TW" sz="2400" b="1" dirty="0"/>
                <a:t>,</a:t>
              </a:r>
              <a:endParaRPr lang="zh-TW" altLang="en-US" sz="2400" b="1" dirty="0"/>
            </a:p>
          </p:txBody>
        </p:sp>
        <p:sp>
          <p:nvSpPr>
            <p:cNvPr id="36" name="矩形 35"/>
            <p:cNvSpPr/>
            <p:nvPr/>
          </p:nvSpPr>
          <p:spPr>
            <a:xfrm>
              <a:off x="539552" y="2924944"/>
              <a:ext cx="8208912" cy="194414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33492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b="1" dirty="0" smtClean="0">
                <a:effectLst>
                  <a:outerShdw blurRad="38100" dist="38100" dir="2700000" algn="tl">
                    <a:srgbClr val="000000">
                      <a:alpha val="43137"/>
                    </a:srgbClr>
                  </a:outerShdw>
                </a:effectLst>
              </a:rPr>
              <a:t>Numerical results</a:t>
            </a:r>
            <a:endParaRPr lang="zh-TW" altLang="en-US" sz="40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548133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179512" y="1124744"/>
            <a:ext cx="4359720" cy="369332"/>
          </a:xfrm>
          <a:prstGeom prst="rect">
            <a:avLst/>
          </a:prstGeom>
          <a:noFill/>
        </p:spPr>
        <p:txBody>
          <a:bodyPr wrap="none" rtlCol="0">
            <a:spAutoFit/>
          </a:bodyPr>
          <a:lstStyle/>
          <a:p>
            <a:r>
              <a:rPr lang="en-US" altLang="zh-TW" b="1" i="1" dirty="0" smtClean="0"/>
              <a:t>a. Overview of the OC and T3N experiments</a:t>
            </a:r>
            <a:endParaRPr lang="zh-TW" altLang="en-US" b="1" i="1" dirty="0"/>
          </a:p>
        </p:txBody>
      </p:sp>
      <p:sp>
        <p:nvSpPr>
          <p:cNvPr id="5" name="文字方塊 4"/>
          <p:cNvSpPr txBox="1"/>
          <p:nvPr/>
        </p:nvSpPr>
        <p:spPr>
          <a:xfrm>
            <a:off x="5086194" y="2541409"/>
            <a:ext cx="421910" cy="276999"/>
          </a:xfrm>
          <a:prstGeom prst="rect">
            <a:avLst/>
          </a:prstGeom>
          <a:noFill/>
        </p:spPr>
        <p:txBody>
          <a:bodyPr wrap="none" rtlCol="0">
            <a:spAutoFit/>
          </a:bodyPr>
          <a:lstStyle/>
          <a:p>
            <a:r>
              <a:rPr lang="en-US" altLang="zh-TW" sz="1200" b="1" dirty="0" smtClean="0"/>
              <a:t>72h</a:t>
            </a:r>
            <a:endParaRPr lang="zh-TW" altLang="en-US" sz="1200" b="1" dirty="0"/>
          </a:p>
        </p:txBody>
      </p:sp>
      <p:sp>
        <p:nvSpPr>
          <p:cNvPr id="6" name="文字方塊 5"/>
          <p:cNvSpPr txBox="1"/>
          <p:nvPr/>
        </p:nvSpPr>
        <p:spPr>
          <a:xfrm>
            <a:off x="598860" y="1681063"/>
            <a:ext cx="1296509" cy="307777"/>
          </a:xfrm>
          <a:prstGeom prst="rect">
            <a:avLst/>
          </a:prstGeom>
          <a:noFill/>
        </p:spPr>
        <p:txBody>
          <a:bodyPr wrap="none" rtlCol="0">
            <a:spAutoFit/>
          </a:bodyPr>
          <a:lstStyle/>
          <a:p>
            <a:r>
              <a:rPr lang="en-US" altLang="zh-TW" sz="1400" b="1" dirty="0" smtClean="0"/>
              <a:t>3-hourly tracks</a:t>
            </a:r>
            <a:endParaRPr lang="zh-TW" altLang="en-US" sz="1400" b="1" dirty="0"/>
          </a:p>
        </p:txBody>
      </p:sp>
      <p:grpSp>
        <p:nvGrpSpPr>
          <p:cNvPr id="9" name="群組 8"/>
          <p:cNvGrpSpPr/>
          <p:nvPr/>
        </p:nvGrpSpPr>
        <p:grpSpPr>
          <a:xfrm>
            <a:off x="4342621" y="5818993"/>
            <a:ext cx="418622" cy="647703"/>
            <a:chOff x="6552172" y="3744975"/>
            <a:chExt cx="535092" cy="932232"/>
          </a:xfrm>
        </p:grpSpPr>
        <p:sp>
          <p:nvSpPr>
            <p:cNvPr id="8" name="手繪多邊形 7"/>
            <p:cNvSpPr/>
            <p:nvPr/>
          </p:nvSpPr>
          <p:spPr>
            <a:xfrm>
              <a:off x="6552172" y="3744975"/>
              <a:ext cx="369992" cy="767132"/>
            </a:xfrm>
            <a:custGeom>
              <a:avLst/>
              <a:gdLst>
                <a:gd name="connsiteX0" fmla="*/ 343928 w 369992"/>
                <a:gd name="connsiteY0" fmla="*/ 1525 h 767132"/>
                <a:gd name="connsiteX1" fmla="*/ 1028 w 369992"/>
                <a:gd name="connsiteY1" fmla="*/ 446025 h 767132"/>
                <a:gd name="connsiteX2" fmla="*/ 242328 w 369992"/>
                <a:gd name="connsiteY2" fmla="*/ 763525 h 767132"/>
                <a:gd name="connsiteX3" fmla="*/ 369328 w 369992"/>
                <a:gd name="connsiteY3" fmla="*/ 611125 h 767132"/>
                <a:gd name="connsiteX4" fmla="*/ 191528 w 369992"/>
                <a:gd name="connsiteY4" fmla="*/ 509525 h 767132"/>
                <a:gd name="connsiteX5" fmla="*/ 204228 w 369992"/>
                <a:gd name="connsiteY5" fmla="*/ 306325 h 767132"/>
                <a:gd name="connsiteX6" fmla="*/ 343928 w 369992"/>
                <a:gd name="connsiteY6" fmla="*/ 1525 h 76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992" h="767132">
                  <a:moveTo>
                    <a:pt x="343928" y="1525"/>
                  </a:moveTo>
                  <a:cubicBezTo>
                    <a:pt x="310061" y="24808"/>
                    <a:pt x="17961" y="319025"/>
                    <a:pt x="1028" y="446025"/>
                  </a:cubicBezTo>
                  <a:cubicBezTo>
                    <a:pt x="-15905" y="573025"/>
                    <a:pt x="180945" y="736008"/>
                    <a:pt x="242328" y="763525"/>
                  </a:cubicBezTo>
                  <a:cubicBezTo>
                    <a:pt x="303711" y="791042"/>
                    <a:pt x="377795" y="653458"/>
                    <a:pt x="369328" y="611125"/>
                  </a:cubicBezTo>
                  <a:cubicBezTo>
                    <a:pt x="360861" y="568792"/>
                    <a:pt x="219045" y="560325"/>
                    <a:pt x="191528" y="509525"/>
                  </a:cubicBezTo>
                  <a:cubicBezTo>
                    <a:pt x="164011" y="458725"/>
                    <a:pt x="178828" y="384642"/>
                    <a:pt x="204228" y="306325"/>
                  </a:cubicBezTo>
                  <a:cubicBezTo>
                    <a:pt x="229628" y="228008"/>
                    <a:pt x="377795" y="-21758"/>
                    <a:pt x="343928" y="1525"/>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手繪多邊形 9"/>
            <p:cNvSpPr/>
            <p:nvPr/>
          </p:nvSpPr>
          <p:spPr>
            <a:xfrm flipH="1" flipV="1">
              <a:off x="6717272" y="3910075"/>
              <a:ext cx="369992" cy="767132"/>
            </a:xfrm>
            <a:custGeom>
              <a:avLst/>
              <a:gdLst>
                <a:gd name="connsiteX0" fmla="*/ 343928 w 369992"/>
                <a:gd name="connsiteY0" fmla="*/ 1525 h 767132"/>
                <a:gd name="connsiteX1" fmla="*/ 1028 w 369992"/>
                <a:gd name="connsiteY1" fmla="*/ 446025 h 767132"/>
                <a:gd name="connsiteX2" fmla="*/ 242328 w 369992"/>
                <a:gd name="connsiteY2" fmla="*/ 763525 h 767132"/>
                <a:gd name="connsiteX3" fmla="*/ 369328 w 369992"/>
                <a:gd name="connsiteY3" fmla="*/ 611125 h 767132"/>
                <a:gd name="connsiteX4" fmla="*/ 191528 w 369992"/>
                <a:gd name="connsiteY4" fmla="*/ 509525 h 767132"/>
                <a:gd name="connsiteX5" fmla="*/ 204228 w 369992"/>
                <a:gd name="connsiteY5" fmla="*/ 306325 h 767132"/>
                <a:gd name="connsiteX6" fmla="*/ 343928 w 369992"/>
                <a:gd name="connsiteY6" fmla="*/ 1525 h 76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992" h="767132">
                  <a:moveTo>
                    <a:pt x="343928" y="1525"/>
                  </a:moveTo>
                  <a:cubicBezTo>
                    <a:pt x="310061" y="24808"/>
                    <a:pt x="17961" y="319025"/>
                    <a:pt x="1028" y="446025"/>
                  </a:cubicBezTo>
                  <a:cubicBezTo>
                    <a:pt x="-15905" y="573025"/>
                    <a:pt x="180945" y="736008"/>
                    <a:pt x="242328" y="763525"/>
                  </a:cubicBezTo>
                  <a:cubicBezTo>
                    <a:pt x="303711" y="791042"/>
                    <a:pt x="377795" y="653458"/>
                    <a:pt x="369328" y="611125"/>
                  </a:cubicBezTo>
                  <a:cubicBezTo>
                    <a:pt x="360861" y="568792"/>
                    <a:pt x="219045" y="560325"/>
                    <a:pt x="191528" y="509525"/>
                  </a:cubicBezTo>
                  <a:cubicBezTo>
                    <a:pt x="164011" y="458725"/>
                    <a:pt x="178828" y="384642"/>
                    <a:pt x="204228" y="306325"/>
                  </a:cubicBezTo>
                  <a:cubicBezTo>
                    <a:pt x="229628" y="228008"/>
                    <a:pt x="377795" y="-21758"/>
                    <a:pt x="343928" y="1525"/>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p:cNvSpPr txBox="1"/>
          <p:nvPr/>
        </p:nvSpPr>
        <p:spPr>
          <a:xfrm>
            <a:off x="3884266" y="6453336"/>
            <a:ext cx="1412884" cy="338554"/>
          </a:xfrm>
          <a:prstGeom prst="rect">
            <a:avLst/>
          </a:prstGeom>
          <a:solidFill>
            <a:srgbClr val="FF0000"/>
          </a:solidFill>
          <a:ln>
            <a:solidFill>
              <a:srgbClr val="FF0000"/>
            </a:solidFill>
          </a:ln>
        </p:spPr>
        <p:txBody>
          <a:bodyPr wrap="square" rtlCol="0">
            <a:spAutoFit/>
          </a:bodyPr>
          <a:lstStyle/>
          <a:p>
            <a:pPr algn="ctr"/>
            <a:r>
              <a:rPr lang="en-US" altLang="zh-TW" sz="1600" b="1" dirty="0" smtClean="0">
                <a:solidFill>
                  <a:schemeClr val="accent6">
                    <a:lumMod val="20000"/>
                    <a:lumOff val="80000"/>
                  </a:schemeClr>
                </a:solidFill>
              </a:rPr>
              <a:t>50km, 50m/s</a:t>
            </a:r>
            <a:endParaRPr lang="zh-TW" altLang="en-US" sz="1600" b="1" dirty="0">
              <a:solidFill>
                <a:schemeClr val="accent6">
                  <a:lumMod val="20000"/>
                  <a:lumOff val="80000"/>
                </a:schemeClr>
              </a:solidFill>
            </a:endParaRPr>
          </a:p>
        </p:txBody>
      </p:sp>
      <p:grpSp>
        <p:nvGrpSpPr>
          <p:cNvPr id="20" name="群組 19"/>
          <p:cNvGrpSpPr/>
          <p:nvPr/>
        </p:nvGrpSpPr>
        <p:grpSpPr>
          <a:xfrm>
            <a:off x="5912532" y="2016666"/>
            <a:ext cx="2664296" cy="1606242"/>
            <a:chOff x="5580112" y="1678742"/>
            <a:chExt cx="2664296" cy="1606242"/>
          </a:xfrm>
        </p:grpSpPr>
        <p:grpSp>
          <p:nvGrpSpPr>
            <p:cNvPr id="17" name="群組 16"/>
            <p:cNvGrpSpPr/>
            <p:nvPr/>
          </p:nvGrpSpPr>
          <p:grpSpPr>
            <a:xfrm>
              <a:off x="6079050" y="1847216"/>
              <a:ext cx="1877326" cy="1231036"/>
              <a:chOff x="6079050" y="1847216"/>
              <a:chExt cx="1877326" cy="1231036"/>
            </a:xfrm>
          </p:grpSpPr>
          <p:sp>
            <p:nvSpPr>
              <p:cNvPr id="12" name="文字方塊 11"/>
              <p:cNvSpPr txBox="1"/>
              <p:nvPr/>
            </p:nvSpPr>
            <p:spPr>
              <a:xfrm>
                <a:off x="6444208" y="1847216"/>
                <a:ext cx="1512168" cy="461665"/>
              </a:xfrm>
              <a:prstGeom prst="rect">
                <a:avLst/>
              </a:prstGeom>
              <a:noFill/>
            </p:spPr>
            <p:txBody>
              <a:bodyPr wrap="square" rtlCol="0">
                <a:spAutoFit/>
              </a:bodyPr>
              <a:lstStyle/>
              <a:p>
                <a:r>
                  <a:rPr lang="en-US" altLang="zh-TW" sz="2400" b="1" dirty="0" smtClean="0"/>
                  <a:t>T 3 N</a:t>
                </a:r>
                <a:endParaRPr lang="zh-TW" altLang="en-US" sz="2400" b="1" dirty="0"/>
              </a:p>
            </p:txBody>
          </p:sp>
          <p:cxnSp>
            <p:nvCxnSpPr>
              <p:cNvPr id="14" name="直線單箭頭接點 13"/>
              <p:cNvCxnSpPr/>
              <p:nvPr/>
            </p:nvCxnSpPr>
            <p:spPr>
              <a:xfrm flipH="1">
                <a:off x="6588224" y="2262505"/>
                <a:ext cx="216024" cy="374407"/>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7164288" y="2262505"/>
                <a:ext cx="216024" cy="374407"/>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079050" y="2708920"/>
                <a:ext cx="797206" cy="369332"/>
              </a:xfrm>
              <a:prstGeom prst="rect">
                <a:avLst/>
              </a:prstGeom>
              <a:solidFill>
                <a:srgbClr val="00B050"/>
              </a:solidFill>
              <a:ln>
                <a:solidFill>
                  <a:srgbClr val="00B050"/>
                </a:solidFill>
              </a:ln>
            </p:spPr>
            <p:txBody>
              <a:bodyPr wrap="none" rtlCol="0">
                <a:spAutoFit/>
              </a:bodyPr>
              <a:lstStyle/>
              <a:p>
                <a:r>
                  <a:rPr lang="en-US" altLang="zh-TW" b="1" dirty="0">
                    <a:solidFill>
                      <a:schemeClr val="bg1">
                        <a:lumMod val="95000"/>
                      </a:schemeClr>
                    </a:solidFill>
                  </a:rPr>
                  <a:t>-</a:t>
                </a:r>
                <a:r>
                  <a:rPr lang="en-US" altLang="zh-TW" b="1" dirty="0" smtClean="0">
                    <a:solidFill>
                      <a:schemeClr val="bg1">
                        <a:lumMod val="95000"/>
                      </a:schemeClr>
                    </a:solidFill>
                  </a:rPr>
                  <a:t>3 m/s</a:t>
                </a:r>
                <a:endParaRPr lang="zh-TW" altLang="en-US" b="1" dirty="0">
                  <a:solidFill>
                    <a:schemeClr val="bg1">
                      <a:lumMod val="95000"/>
                    </a:schemeClr>
                  </a:solidFill>
                </a:endParaRPr>
              </a:p>
            </p:txBody>
          </p:sp>
          <p:sp>
            <p:nvSpPr>
              <p:cNvPr id="18" name="文字方塊 17"/>
              <p:cNvSpPr txBox="1"/>
              <p:nvPr/>
            </p:nvSpPr>
            <p:spPr>
              <a:xfrm>
                <a:off x="7159170" y="2708920"/>
                <a:ext cx="531620" cy="369332"/>
              </a:xfrm>
              <a:prstGeom prst="rect">
                <a:avLst/>
              </a:prstGeom>
              <a:solidFill>
                <a:srgbClr val="0070C0"/>
              </a:solidFill>
              <a:ln>
                <a:solidFill>
                  <a:srgbClr val="0070C0"/>
                </a:solidFill>
              </a:ln>
            </p:spPr>
            <p:txBody>
              <a:bodyPr wrap="none" rtlCol="0">
                <a:spAutoFit/>
              </a:bodyPr>
              <a:lstStyle/>
              <a:p>
                <a:r>
                  <a:rPr lang="en-US" altLang="zh-TW" b="1" dirty="0" smtClean="0">
                    <a:solidFill>
                      <a:schemeClr val="bg1"/>
                    </a:solidFill>
                  </a:rPr>
                  <a:t>NLT</a:t>
                </a:r>
                <a:endParaRPr lang="zh-TW" altLang="en-US" b="1" dirty="0">
                  <a:solidFill>
                    <a:schemeClr val="bg1"/>
                  </a:solidFill>
                </a:endParaRPr>
              </a:p>
            </p:txBody>
          </p:sp>
        </p:grpSp>
        <p:sp>
          <p:nvSpPr>
            <p:cNvPr id="19" name="矩形 18"/>
            <p:cNvSpPr/>
            <p:nvPr/>
          </p:nvSpPr>
          <p:spPr>
            <a:xfrm>
              <a:off x="5580112" y="1678742"/>
              <a:ext cx="2664296" cy="1606242"/>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1" name="文字方塊 20"/>
          <p:cNvSpPr txBox="1"/>
          <p:nvPr/>
        </p:nvSpPr>
        <p:spPr>
          <a:xfrm>
            <a:off x="3933132" y="3923650"/>
            <a:ext cx="904607" cy="369332"/>
          </a:xfrm>
          <a:prstGeom prst="rect">
            <a:avLst/>
          </a:prstGeom>
          <a:solidFill>
            <a:srgbClr val="FF0000"/>
          </a:solidFill>
        </p:spPr>
        <p:txBody>
          <a:bodyPr wrap="none" rtlCol="0">
            <a:spAutoFit/>
          </a:bodyPr>
          <a:lstStyle/>
          <a:p>
            <a:r>
              <a:rPr lang="en-US" altLang="zh-TW" b="1" dirty="0" smtClean="0">
                <a:solidFill>
                  <a:schemeClr val="bg1"/>
                </a:solidFill>
              </a:rPr>
              <a:t>4.0 m/s</a:t>
            </a:r>
            <a:endParaRPr lang="zh-TW" altLang="en-US" b="1" dirty="0">
              <a:solidFill>
                <a:schemeClr val="bg1"/>
              </a:solidFill>
            </a:endParaRPr>
          </a:p>
        </p:txBody>
      </p:sp>
      <p:sp>
        <p:nvSpPr>
          <p:cNvPr id="23" name="文字方塊 22"/>
          <p:cNvSpPr txBox="1"/>
          <p:nvPr/>
        </p:nvSpPr>
        <p:spPr>
          <a:xfrm>
            <a:off x="3451369" y="3356992"/>
            <a:ext cx="904607" cy="369332"/>
          </a:xfrm>
          <a:prstGeom prst="rect">
            <a:avLst/>
          </a:prstGeom>
          <a:solidFill>
            <a:srgbClr val="FF0000"/>
          </a:solidFill>
        </p:spPr>
        <p:txBody>
          <a:bodyPr wrap="none" rtlCol="0">
            <a:spAutoFit/>
          </a:bodyPr>
          <a:lstStyle/>
          <a:p>
            <a:r>
              <a:rPr lang="en-US" altLang="zh-TW" b="1" dirty="0" smtClean="0">
                <a:solidFill>
                  <a:schemeClr val="bg1"/>
                </a:solidFill>
              </a:rPr>
              <a:t>4.2 m/s</a:t>
            </a:r>
            <a:endParaRPr lang="zh-TW" altLang="en-US" b="1" dirty="0">
              <a:solidFill>
                <a:schemeClr val="bg1"/>
              </a:solidFill>
            </a:endParaRPr>
          </a:p>
        </p:txBody>
      </p:sp>
      <p:sp>
        <p:nvSpPr>
          <p:cNvPr id="24" name="文字方塊 23"/>
          <p:cNvSpPr txBox="1"/>
          <p:nvPr/>
        </p:nvSpPr>
        <p:spPr>
          <a:xfrm>
            <a:off x="2467876" y="3939798"/>
            <a:ext cx="904607" cy="369332"/>
          </a:xfrm>
          <a:prstGeom prst="rect">
            <a:avLst/>
          </a:prstGeom>
          <a:solidFill>
            <a:srgbClr val="FF0000"/>
          </a:solidFill>
        </p:spPr>
        <p:txBody>
          <a:bodyPr wrap="none" rtlCol="0">
            <a:spAutoFit/>
          </a:bodyPr>
          <a:lstStyle/>
          <a:p>
            <a:r>
              <a:rPr lang="en-US" altLang="zh-TW" b="1" dirty="0" smtClean="0">
                <a:solidFill>
                  <a:schemeClr val="bg1"/>
                </a:solidFill>
              </a:rPr>
              <a:t>5.2 m/s</a:t>
            </a:r>
            <a:endParaRPr lang="zh-TW" altLang="en-US" b="1" dirty="0">
              <a:solidFill>
                <a:schemeClr val="bg1"/>
              </a:solidFill>
            </a:endParaRPr>
          </a:p>
        </p:txBody>
      </p:sp>
      <p:sp>
        <p:nvSpPr>
          <p:cNvPr id="25" name="文字方塊 24"/>
          <p:cNvSpPr txBox="1"/>
          <p:nvPr/>
        </p:nvSpPr>
        <p:spPr>
          <a:xfrm>
            <a:off x="990762" y="3595866"/>
            <a:ext cx="904607" cy="369332"/>
          </a:xfrm>
          <a:prstGeom prst="rect">
            <a:avLst/>
          </a:prstGeom>
          <a:solidFill>
            <a:srgbClr val="FF0000"/>
          </a:solidFill>
        </p:spPr>
        <p:txBody>
          <a:bodyPr wrap="none" rtlCol="0">
            <a:spAutoFit/>
          </a:bodyPr>
          <a:lstStyle/>
          <a:p>
            <a:r>
              <a:rPr lang="en-US" altLang="zh-TW" b="1" dirty="0" smtClean="0">
                <a:solidFill>
                  <a:schemeClr val="bg1"/>
                </a:solidFill>
              </a:rPr>
              <a:t>3.0 m/s</a:t>
            </a:r>
            <a:endParaRPr lang="zh-TW" altLang="en-US" b="1" dirty="0">
              <a:solidFill>
                <a:schemeClr val="bg1"/>
              </a:solidFill>
            </a:endParaRPr>
          </a:p>
        </p:txBody>
      </p:sp>
      <p:sp>
        <p:nvSpPr>
          <p:cNvPr id="26" name="文字方塊 25"/>
          <p:cNvSpPr txBox="1"/>
          <p:nvPr/>
        </p:nvSpPr>
        <p:spPr>
          <a:xfrm>
            <a:off x="990762" y="3201134"/>
            <a:ext cx="904607" cy="369332"/>
          </a:xfrm>
          <a:prstGeom prst="rect">
            <a:avLst/>
          </a:prstGeom>
          <a:solidFill>
            <a:srgbClr val="FF0000"/>
          </a:solidFill>
        </p:spPr>
        <p:txBody>
          <a:bodyPr wrap="none" rtlCol="0">
            <a:spAutoFit/>
          </a:bodyPr>
          <a:lstStyle/>
          <a:p>
            <a:r>
              <a:rPr lang="en-US" altLang="zh-TW" b="1" dirty="0" smtClean="0">
                <a:solidFill>
                  <a:schemeClr val="bg1"/>
                </a:solidFill>
              </a:rPr>
              <a:t>2.4 m/s</a:t>
            </a:r>
            <a:endParaRPr lang="zh-TW" altLang="en-US" b="1" dirty="0">
              <a:solidFill>
                <a:schemeClr val="bg1"/>
              </a:solidFill>
            </a:endParaRPr>
          </a:p>
        </p:txBody>
      </p:sp>
      <p:sp>
        <p:nvSpPr>
          <p:cNvPr id="27" name="文字方塊 26"/>
          <p:cNvSpPr txBox="1"/>
          <p:nvPr/>
        </p:nvSpPr>
        <p:spPr>
          <a:xfrm>
            <a:off x="990761" y="2810560"/>
            <a:ext cx="904607" cy="369332"/>
          </a:xfrm>
          <a:prstGeom prst="rect">
            <a:avLst/>
          </a:prstGeom>
          <a:solidFill>
            <a:srgbClr val="FF0000"/>
          </a:solidFill>
        </p:spPr>
        <p:txBody>
          <a:bodyPr wrap="none" rtlCol="0">
            <a:spAutoFit/>
          </a:bodyPr>
          <a:lstStyle/>
          <a:p>
            <a:r>
              <a:rPr lang="en-US" altLang="zh-TW" b="1" dirty="0" smtClean="0">
                <a:solidFill>
                  <a:schemeClr val="bg1"/>
                </a:solidFill>
              </a:rPr>
              <a:t>1.2 m/s</a:t>
            </a:r>
            <a:endParaRPr lang="zh-TW" altLang="en-US" b="1" dirty="0">
              <a:solidFill>
                <a:schemeClr val="bg1"/>
              </a:solidFill>
            </a:endParaRPr>
          </a:p>
        </p:txBody>
      </p:sp>
      <p:grpSp>
        <p:nvGrpSpPr>
          <p:cNvPr id="28" name="群組 27"/>
          <p:cNvGrpSpPr/>
          <p:nvPr/>
        </p:nvGrpSpPr>
        <p:grpSpPr>
          <a:xfrm>
            <a:off x="5899968" y="3939798"/>
            <a:ext cx="2664296" cy="1606242"/>
            <a:chOff x="5580112" y="1678742"/>
            <a:chExt cx="2664296" cy="1606242"/>
          </a:xfrm>
        </p:grpSpPr>
        <p:sp>
          <p:nvSpPr>
            <p:cNvPr id="31" name="文字方塊 30"/>
            <p:cNvSpPr txBox="1"/>
            <p:nvPr/>
          </p:nvSpPr>
          <p:spPr>
            <a:xfrm>
              <a:off x="6444208" y="1847216"/>
              <a:ext cx="1512168" cy="461665"/>
            </a:xfrm>
            <a:prstGeom prst="rect">
              <a:avLst/>
            </a:prstGeom>
            <a:noFill/>
          </p:spPr>
          <p:txBody>
            <a:bodyPr wrap="square" rtlCol="0">
              <a:spAutoFit/>
            </a:bodyPr>
            <a:lstStyle/>
            <a:p>
              <a:r>
                <a:rPr lang="en-US" altLang="zh-TW" sz="2400" b="1" dirty="0" smtClean="0"/>
                <a:t>O C</a:t>
              </a:r>
              <a:endParaRPr lang="zh-TW" altLang="en-US" sz="2400" b="1" dirty="0"/>
            </a:p>
          </p:txBody>
        </p:sp>
        <p:sp>
          <p:nvSpPr>
            <p:cNvPr id="30" name="矩形 29"/>
            <p:cNvSpPr/>
            <p:nvPr/>
          </p:nvSpPr>
          <p:spPr>
            <a:xfrm>
              <a:off x="5580112" y="1678742"/>
              <a:ext cx="2664296" cy="1606242"/>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 name="文字方塊 21"/>
          <p:cNvSpPr txBox="1"/>
          <p:nvPr/>
        </p:nvSpPr>
        <p:spPr>
          <a:xfrm>
            <a:off x="6691540" y="4581590"/>
            <a:ext cx="1120820" cy="400110"/>
          </a:xfrm>
          <a:prstGeom prst="rect">
            <a:avLst/>
          </a:prstGeom>
          <a:noFill/>
        </p:spPr>
        <p:txBody>
          <a:bodyPr wrap="none" rtlCol="0">
            <a:spAutoFit/>
          </a:bodyPr>
          <a:lstStyle/>
          <a:p>
            <a:r>
              <a:rPr lang="en-US" altLang="zh-TW" sz="2000" b="1" dirty="0" smtClean="0"/>
              <a:t>3887mm</a:t>
            </a:r>
            <a:endParaRPr lang="zh-TW" altLang="en-US" sz="2000" b="1" dirty="0"/>
          </a:p>
        </p:txBody>
      </p:sp>
      <p:sp>
        <p:nvSpPr>
          <p:cNvPr id="37" name="文字方塊 36"/>
          <p:cNvSpPr txBox="1"/>
          <p:nvPr/>
        </p:nvSpPr>
        <p:spPr>
          <a:xfrm>
            <a:off x="6684270" y="2813600"/>
            <a:ext cx="1120820" cy="400110"/>
          </a:xfrm>
          <a:prstGeom prst="rect">
            <a:avLst/>
          </a:prstGeom>
          <a:noFill/>
        </p:spPr>
        <p:txBody>
          <a:bodyPr wrap="none" rtlCol="0">
            <a:spAutoFit/>
          </a:bodyPr>
          <a:lstStyle/>
          <a:p>
            <a:r>
              <a:rPr lang="en-US" altLang="zh-TW" sz="2000" b="1" dirty="0" smtClean="0"/>
              <a:t>5437mm</a:t>
            </a:r>
            <a:endParaRPr lang="zh-TW" altLang="en-US" sz="2000" b="1" dirty="0"/>
          </a:p>
        </p:txBody>
      </p:sp>
      <p:grpSp>
        <p:nvGrpSpPr>
          <p:cNvPr id="38" name="群組 37"/>
          <p:cNvGrpSpPr/>
          <p:nvPr/>
        </p:nvGrpSpPr>
        <p:grpSpPr>
          <a:xfrm>
            <a:off x="5899968" y="2016666"/>
            <a:ext cx="2664296" cy="1606242"/>
            <a:chOff x="5580112" y="1678742"/>
            <a:chExt cx="2664296" cy="1606242"/>
          </a:xfrm>
        </p:grpSpPr>
        <p:sp>
          <p:nvSpPr>
            <p:cNvPr id="41" name="文字方塊 40"/>
            <p:cNvSpPr txBox="1"/>
            <p:nvPr/>
          </p:nvSpPr>
          <p:spPr>
            <a:xfrm>
              <a:off x="6444208" y="1847216"/>
              <a:ext cx="1512168" cy="461665"/>
            </a:xfrm>
            <a:prstGeom prst="rect">
              <a:avLst/>
            </a:prstGeom>
            <a:noFill/>
          </p:spPr>
          <p:txBody>
            <a:bodyPr wrap="square" rtlCol="0">
              <a:spAutoFit/>
            </a:bodyPr>
            <a:lstStyle/>
            <a:p>
              <a:r>
                <a:rPr lang="en-US" altLang="zh-TW" sz="2400" b="1" dirty="0" smtClean="0"/>
                <a:t>T 3 N</a:t>
              </a:r>
              <a:endParaRPr lang="zh-TW" altLang="en-US" sz="2400" b="1" dirty="0"/>
            </a:p>
          </p:txBody>
        </p:sp>
        <p:sp>
          <p:nvSpPr>
            <p:cNvPr id="40" name="矩形 39"/>
            <p:cNvSpPr/>
            <p:nvPr/>
          </p:nvSpPr>
          <p:spPr>
            <a:xfrm>
              <a:off x="5580112" y="1678742"/>
              <a:ext cx="2664296" cy="1606242"/>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6" name="橢圓 35"/>
          <p:cNvSpPr/>
          <p:nvPr/>
        </p:nvSpPr>
        <p:spPr>
          <a:xfrm rot="1118324">
            <a:off x="1903427" y="2770688"/>
            <a:ext cx="929215" cy="2161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6350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250"/>
                                  </p:stCondLst>
                                  <p:childTnLst>
                                    <p:set>
                                      <p:cBhvr>
                                        <p:cTn id="19" dur="1" fill="hold">
                                          <p:stCondLst>
                                            <p:cond delay="0"/>
                                          </p:stCondLst>
                                        </p:cTn>
                                        <p:tgtEl>
                                          <p:spTgt spid="23"/>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grpId="0" nodeType="afterEffect">
                                  <p:stCondLst>
                                    <p:cond delay="50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250"/>
                                  </p:stCondLst>
                                  <p:childTnLst>
                                    <p:set>
                                      <p:cBhvr>
                                        <p:cTn id="29" dur="1" fill="hold">
                                          <p:stCondLst>
                                            <p:cond delay="0"/>
                                          </p:stCondLst>
                                        </p:cTn>
                                        <p:tgtEl>
                                          <p:spTgt spid="26"/>
                                        </p:tgtEl>
                                        <p:attrNameLst>
                                          <p:attrName>style.visibility</p:attrName>
                                        </p:attrNameLst>
                                      </p:cBhvr>
                                      <p:to>
                                        <p:strVal val="visible"/>
                                      </p:to>
                                    </p:set>
                                  </p:childTnLst>
                                </p:cTn>
                              </p:par>
                            </p:childTnLst>
                          </p:cTn>
                        </p:par>
                        <p:par>
                          <p:cTn id="30" fill="hold">
                            <p:stCondLst>
                              <p:cond delay="250"/>
                            </p:stCondLst>
                            <p:childTnLst>
                              <p:par>
                                <p:cTn id="31" presetID="1" presetClass="entr" presetSubtype="0" fill="hold" grpId="0" nodeType="afterEffect">
                                  <p:stCondLst>
                                    <p:cond delay="50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2" grpId="0"/>
      <p:bldP spid="37"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9512" y="260648"/>
            <a:ext cx="3865161" cy="369332"/>
          </a:xfrm>
          <a:prstGeom prst="rect">
            <a:avLst/>
          </a:prstGeom>
          <a:noFill/>
        </p:spPr>
        <p:txBody>
          <a:bodyPr wrap="none" rtlCol="0">
            <a:spAutoFit/>
          </a:bodyPr>
          <a:lstStyle/>
          <a:p>
            <a:r>
              <a:rPr lang="en-US" altLang="zh-TW" b="1" i="1" dirty="0" smtClean="0"/>
              <a:t>b. Motion of the OC and T3N typhoons</a:t>
            </a:r>
            <a:endParaRPr lang="zh-TW" altLang="en-US" b="1"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04508"/>
            <a:ext cx="5760640" cy="565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111424" y="5301208"/>
            <a:ext cx="194421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819326" y="3887374"/>
            <a:ext cx="1149581" cy="166586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563887" y="2573601"/>
            <a:ext cx="1255439" cy="131377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484372" y="950248"/>
            <a:ext cx="1431444" cy="14401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334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107504" y="620688"/>
            <a:ext cx="8712968" cy="4814649"/>
            <a:chOff x="107504" y="620688"/>
            <a:chExt cx="8712968" cy="4814649"/>
          </a:xfrm>
        </p:grpSpPr>
        <p:grpSp>
          <p:nvGrpSpPr>
            <p:cNvPr id="5" name="群組 4"/>
            <p:cNvGrpSpPr/>
            <p:nvPr/>
          </p:nvGrpSpPr>
          <p:grpSpPr>
            <a:xfrm>
              <a:off x="107504" y="620688"/>
              <a:ext cx="8712968" cy="4422650"/>
              <a:chOff x="107504" y="1742654"/>
              <a:chExt cx="8712968" cy="4422650"/>
            </a:xfrm>
          </p:grpSpPr>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4502385" y="1742654"/>
                <a:ext cx="4318087" cy="4415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107504" y="1750051"/>
                <a:ext cx="4318086" cy="4415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16" y="5072414"/>
              <a:ext cx="8089156" cy="36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群組 3"/>
          <p:cNvGrpSpPr/>
          <p:nvPr/>
        </p:nvGrpSpPr>
        <p:grpSpPr>
          <a:xfrm>
            <a:off x="1006407" y="1124744"/>
            <a:ext cx="2520280" cy="4561243"/>
            <a:chOff x="683569" y="1230002"/>
            <a:chExt cx="2520280" cy="4561243"/>
          </a:xfrm>
        </p:grpSpPr>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9" y="1230002"/>
              <a:ext cx="2520280" cy="4561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4590" y="1320949"/>
              <a:ext cx="8572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文字方塊 6"/>
          <p:cNvSpPr txBox="1"/>
          <p:nvPr/>
        </p:nvSpPr>
        <p:spPr>
          <a:xfrm>
            <a:off x="179512" y="260648"/>
            <a:ext cx="979755" cy="369332"/>
          </a:xfrm>
          <a:prstGeom prst="rect">
            <a:avLst/>
          </a:prstGeom>
          <a:solidFill>
            <a:srgbClr val="FF0000"/>
          </a:solidFill>
        </p:spPr>
        <p:txBody>
          <a:bodyPr wrap="none" rtlCol="0">
            <a:spAutoFit/>
          </a:bodyPr>
          <a:lstStyle/>
          <a:p>
            <a:r>
              <a:rPr lang="en-US" altLang="zh-TW" b="1" dirty="0" smtClean="0">
                <a:solidFill>
                  <a:schemeClr val="bg1"/>
                </a:solidFill>
              </a:rPr>
              <a:t>24-27 </a:t>
            </a:r>
            <a:r>
              <a:rPr lang="en-US" altLang="zh-TW" b="1" dirty="0" err="1" smtClean="0">
                <a:solidFill>
                  <a:schemeClr val="bg1"/>
                </a:solidFill>
              </a:rPr>
              <a:t>hr</a:t>
            </a:r>
            <a:endParaRPr lang="zh-TW" altLang="en-US" b="1" dirty="0">
              <a:solidFill>
                <a:schemeClr val="bg1"/>
              </a:solidFill>
            </a:endParaRPr>
          </a:p>
        </p:txBody>
      </p:sp>
      <p:sp>
        <p:nvSpPr>
          <p:cNvPr id="8" name="文字方塊 7"/>
          <p:cNvSpPr txBox="1"/>
          <p:nvPr/>
        </p:nvSpPr>
        <p:spPr>
          <a:xfrm>
            <a:off x="1008802" y="5517232"/>
            <a:ext cx="3059142" cy="1200329"/>
          </a:xfrm>
          <a:prstGeom prst="rect">
            <a:avLst/>
          </a:prstGeom>
          <a:noFill/>
          <a:ln w="28575">
            <a:solidFill>
              <a:srgbClr val="00B0F0"/>
            </a:solidFill>
          </a:ln>
        </p:spPr>
        <p:txBody>
          <a:bodyPr wrap="square" rtlCol="0">
            <a:spAutoFit/>
          </a:bodyPr>
          <a:lstStyle/>
          <a:p>
            <a:r>
              <a:rPr lang="en-US" altLang="zh-TW" b="1" dirty="0" smtClean="0">
                <a:solidFill>
                  <a:schemeClr val="accent6">
                    <a:lumMod val="50000"/>
                  </a:schemeClr>
                </a:solidFill>
              </a:rPr>
              <a:t>Vertically  averaged Q                                                                                      </a:t>
            </a:r>
          </a:p>
          <a:p>
            <a:r>
              <a:rPr lang="en-US" altLang="zh-TW" b="1" dirty="0" smtClean="0">
                <a:solidFill>
                  <a:srgbClr val="002060"/>
                </a:solidFill>
              </a:rPr>
              <a:t>Symmetric PV structure </a:t>
            </a:r>
          </a:p>
          <a:p>
            <a:r>
              <a:rPr lang="en-US" altLang="zh-TW" b="1" dirty="0" smtClean="0">
                <a:solidFill>
                  <a:srgbClr val="002060"/>
                </a:solidFill>
              </a:rPr>
              <a:t> (PVU = 10^(-6) m^2*K/(kg*s))</a:t>
            </a:r>
          </a:p>
          <a:p>
            <a:r>
              <a:rPr lang="en-US" altLang="zh-TW" b="1" dirty="0" smtClean="0"/>
              <a:t>Motion vector(C) </a:t>
            </a:r>
            <a:r>
              <a:rPr lang="en-US" altLang="zh-TW" dirty="0" smtClean="0"/>
              <a:t>,</a:t>
            </a:r>
            <a:r>
              <a:rPr lang="en-US" altLang="zh-TW" b="1" dirty="0" smtClean="0"/>
              <a:t> </a:t>
            </a:r>
            <a:r>
              <a:rPr lang="en-US" altLang="zh-TW" b="1" dirty="0" smtClean="0">
                <a:solidFill>
                  <a:srgbClr val="FF0000"/>
                </a:solidFill>
              </a:rPr>
              <a:t>DH</a:t>
            </a:r>
            <a:endParaRPr lang="zh-TW" altLang="en-US" b="1" dirty="0">
              <a:solidFill>
                <a:srgbClr val="FF0000"/>
              </a:solidFill>
            </a:endParaRPr>
          </a:p>
        </p:txBody>
      </p:sp>
      <p:sp>
        <p:nvSpPr>
          <p:cNvPr id="14" name="文字方塊 13"/>
          <p:cNvSpPr txBox="1"/>
          <p:nvPr/>
        </p:nvSpPr>
        <p:spPr>
          <a:xfrm>
            <a:off x="5436096" y="5517232"/>
            <a:ext cx="3059142" cy="646331"/>
          </a:xfrm>
          <a:prstGeom prst="rect">
            <a:avLst/>
          </a:prstGeom>
          <a:noFill/>
          <a:ln w="28575">
            <a:solidFill>
              <a:srgbClr val="00B0F0"/>
            </a:solidFill>
          </a:ln>
        </p:spPr>
        <p:txBody>
          <a:bodyPr wrap="square" rtlCol="0">
            <a:spAutoFit/>
          </a:bodyPr>
          <a:lstStyle/>
          <a:p>
            <a:r>
              <a:rPr lang="en-US" altLang="zh-TW" b="1" dirty="0" smtClean="0">
                <a:solidFill>
                  <a:srgbClr val="00B050"/>
                </a:solidFill>
              </a:rPr>
              <a:t>Rainfall(mm)</a:t>
            </a:r>
          </a:p>
          <a:p>
            <a:r>
              <a:rPr lang="en-US" altLang="zh-TW" b="1" dirty="0" smtClean="0">
                <a:solidFill>
                  <a:srgbClr val="0070C0"/>
                </a:solidFill>
              </a:rPr>
              <a:t>1</a:t>
            </a:r>
            <a:r>
              <a:rPr lang="en-US" altLang="zh-TW" b="1" baseline="30000" dirty="0" smtClean="0">
                <a:solidFill>
                  <a:srgbClr val="0070C0"/>
                </a:solidFill>
              </a:rPr>
              <a:t>st</a:t>
            </a:r>
            <a:r>
              <a:rPr lang="en-US" altLang="zh-TW" b="1" dirty="0" smtClean="0">
                <a:solidFill>
                  <a:srgbClr val="0070C0"/>
                </a:solidFill>
              </a:rPr>
              <a:t> level wind vector</a:t>
            </a:r>
          </a:p>
        </p:txBody>
      </p:sp>
      <p:sp>
        <p:nvSpPr>
          <p:cNvPr id="10" name="矩形 9"/>
          <p:cNvSpPr/>
          <p:nvPr/>
        </p:nvSpPr>
        <p:spPr>
          <a:xfrm>
            <a:off x="1547664" y="2204864"/>
            <a:ext cx="1907014" cy="15121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6012160" y="2132856"/>
            <a:ext cx="1907014" cy="15121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2427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0"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49032" y="665584"/>
            <a:ext cx="8551684" cy="4797763"/>
            <a:chOff x="149032" y="665584"/>
            <a:chExt cx="8551684" cy="4797763"/>
          </a:xfrm>
        </p:grpSpPr>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100424"/>
              <a:ext cx="8089156" cy="36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32" y="665584"/>
              <a:ext cx="85058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文字方塊 7"/>
          <p:cNvSpPr txBox="1"/>
          <p:nvPr/>
        </p:nvSpPr>
        <p:spPr>
          <a:xfrm>
            <a:off x="1008802" y="5517232"/>
            <a:ext cx="3059142" cy="1200329"/>
          </a:xfrm>
          <a:prstGeom prst="rect">
            <a:avLst/>
          </a:prstGeom>
          <a:noFill/>
          <a:ln w="28575">
            <a:solidFill>
              <a:srgbClr val="00B0F0"/>
            </a:solidFill>
          </a:ln>
        </p:spPr>
        <p:txBody>
          <a:bodyPr wrap="square" rtlCol="0">
            <a:spAutoFit/>
          </a:bodyPr>
          <a:lstStyle/>
          <a:p>
            <a:r>
              <a:rPr lang="en-US" altLang="zh-TW" b="1" dirty="0" smtClean="0">
                <a:solidFill>
                  <a:schemeClr val="accent6">
                    <a:lumMod val="50000"/>
                  </a:schemeClr>
                </a:solidFill>
              </a:rPr>
              <a:t>Vertically  averaged Q                                                                                      </a:t>
            </a:r>
          </a:p>
          <a:p>
            <a:r>
              <a:rPr lang="en-US" altLang="zh-TW" b="1" dirty="0" smtClean="0">
                <a:solidFill>
                  <a:srgbClr val="002060"/>
                </a:solidFill>
              </a:rPr>
              <a:t>Symmetric PV structure </a:t>
            </a:r>
          </a:p>
          <a:p>
            <a:r>
              <a:rPr lang="en-US" altLang="zh-TW" b="1" dirty="0" smtClean="0">
                <a:solidFill>
                  <a:srgbClr val="002060"/>
                </a:solidFill>
              </a:rPr>
              <a:t> (PVU = 10^(-6) m^2*K/(kg*s))</a:t>
            </a:r>
          </a:p>
          <a:p>
            <a:r>
              <a:rPr lang="en-US" altLang="zh-TW" b="1" dirty="0" smtClean="0"/>
              <a:t>Motion vector(C) </a:t>
            </a:r>
            <a:r>
              <a:rPr lang="en-US" altLang="zh-TW" dirty="0" smtClean="0"/>
              <a:t>,</a:t>
            </a:r>
            <a:r>
              <a:rPr lang="en-US" altLang="zh-TW" b="1" dirty="0" smtClean="0"/>
              <a:t> </a:t>
            </a:r>
            <a:r>
              <a:rPr lang="en-US" altLang="zh-TW" b="1" dirty="0" smtClean="0">
                <a:solidFill>
                  <a:srgbClr val="FF0000"/>
                </a:solidFill>
              </a:rPr>
              <a:t>DH</a:t>
            </a:r>
            <a:endParaRPr lang="zh-TW" altLang="en-US" b="1" dirty="0">
              <a:solidFill>
                <a:srgbClr val="FF0000"/>
              </a:solidFill>
            </a:endParaRPr>
          </a:p>
        </p:txBody>
      </p:sp>
      <p:sp>
        <p:nvSpPr>
          <p:cNvPr id="14" name="文字方塊 13"/>
          <p:cNvSpPr txBox="1"/>
          <p:nvPr/>
        </p:nvSpPr>
        <p:spPr>
          <a:xfrm>
            <a:off x="5436096" y="5517232"/>
            <a:ext cx="3059142" cy="646331"/>
          </a:xfrm>
          <a:prstGeom prst="rect">
            <a:avLst/>
          </a:prstGeom>
          <a:noFill/>
          <a:ln w="28575">
            <a:solidFill>
              <a:srgbClr val="00B0F0"/>
            </a:solidFill>
          </a:ln>
        </p:spPr>
        <p:txBody>
          <a:bodyPr wrap="square" rtlCol="0">
            <a:spAutoFit/>
          </a:bodyPr>
          <a:lstStyle/>
          <a:p>
            <a:r>
              <a:rPr lang="en-US" altLang="zh-TW" b="1" dirty="0" smtClean="0">
                <a:solidFill>
                  <a:srgbClr val="00B050"/>
                </a:solidFill>
              </a:rPr>
              <a:t>Rainfall(mm)</a:t>
            </a:r>
          </a:p>
          <a:p>
            <a:r>
              <a:rPr lang="en-US" altLang="zh-TW" b="1" dirty="0" smtClean="0">
                <a:solidFill>
                  <a:srgbClr val="0070C0"/>
                </a:solidFill>
              </a:rPr>
              <a:t>1</a:t>
            </a:r>
            <a:r>
              <a:rPr lang="en-US" altLang="zh-TW" b="1" baseline="30000" dirty="0" smtClean="0">
                <a:solidFill>
                  <a:srgbClr val="0070C0"/>
                </a:solidFill>
              </a:rPr>
              <a:t>st</a:t>
            </a:r>
            <a:r>
              <a:rPr lang="en-US" altLang="zh-TW" b="1" dirty="0" smtClean="0">
                <a:solidFill>
                  <a:srgbClr val="0070C0"/>
                </a:solidFill>
              </a:rPr>
              <a:t> level wind vector</a:t>
            </a:r>
          </a:p>
        </p:txBody>
      </p:sp>
      <p:sp>
        <p:nvSpPr>
          <p:cNvPr id="7" name="文字方塊 6"/>
          <p:cNvSpPr txBox="1"/>
          <p:nvPr/>
        </p:nvSpPr>
        <p:spPr>
          <a:xfrm>
            <a:off x="179512" y="260648"/>
            <a:ext cx="981359" cy="369332"/>
          </a:xfrm>
          <a:prstGeom prst="rect">
            <a:avLst/>
          </a:prstGeom>
          <a:solidFill>
            <a:srgbClr val="FF0000"/>
          </a:solidFill>
        </p:spPr>
        <p:txBody>
          <a:bodyPr wrap="none" rtlCol="0">
            <a:spAutoFit/>
          </a:bodyPr>
          <a:lstStyle/>
          <a:p>
            <a:r>
              <a:rPr lang="en-US" altLang="zh-TW" b="1" dirty="0" smtClean="0">
                <a:solidFill>
                  <a:schemeClr val="bg1"/>
                </a:solidFill>
              </a:rPr>
              <a:t>32-35 </a:t>
            </a:r>
            <a:r>
              <a:rPr lang="en-US" altLang="zh-TW" b="1" dirty="0" err="1" smtClean="0">
                <a:solidFill>
                  <a:schemeClr val="bg1"/>
                </a:solidFill>
              </a:rPr>
              <a:t>hr</a:t>
            </a:r>
            <a:endParaRPr lang="zh-TW" altLang="en-US" b="1" dirty="0">
              <a:solidFill>
                <a:schemeClr val="bg1"/>
              </a:solidFill>
            </a:endParaRPr>
          </a:p>
        </p:txBody>
      </p:sp>
      <p:sp>
        <p:nvSpPr>
          <p:cNvPr id="18" name="矩形 17"/>
          <p:cNvSpPr/>
          <p:nvPr/>
        </p:nvSpPr>
        <p:spPr>
          <a:xfrm>
            <a:off x="1907704" y="2204864"/>
            <a:ext cx="1546974" cy="7920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6527264" y="2132856"/>
            <a:ext cx="1330950" cy="7425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1325579" y="3717032"/>
            <a:ext cx="1950277" cy="369332"/>
          </a:xfrm>
          <a:prstGeom prst="rect">
            <a:avLst/>
          </a:prstGeom>
          <a:solidFill>
            <a:schemeClr val="bg1"/>
          </a:solidFill>
        </p:spPr>
        <p:txBody>
          <a:bodyPr wrap="none" rtlCol="0">
            <a:spAutoFit/>
          </a:bodyPr>
          <a:lstStyle/>
          <a:p>
            <a:r>
              <a:rPr lang="en-US" altLang="zh-TW" b="1" dirty="0" smtClean="0">
                <a:solidFill>
                  <a:srgbClr val="FF0000"/>
                </a:solidFill>
              </a:rPr>
              <a:t>Accelerate landfall</a:t>
            </a:r>
            <a:endParaRPr lang="zh-TW" altLang="en-US" b="1" dirty="0">
              <a:solidFill>
                <a:srgbClr val="FF0000"/>
              </a:solidFill>
            </a:endParaRPr>
          </a:p>
        </p:txBody>
      </p:sp>
      <p:grpSp>
        <p:nvGrpSpPr>
          <p:cNvPr id="10" name="群組 9"/>
          <p:cNvGrpSpPr/>
          <p:nvPr/>
        </p:nvGrpSpPr>
        <p:grpSpPr>
          <a:xfrm>
            <a:off x="2015832" y="1012428"/>
            <a:ext cx="5628424" cy="3969048"/>
            <a:chOff x="985839" y="1988840"/>
            <a:chExt cx="5628424" cy="3969048"/>
          </a:xfrm>
        </p:grpSpPr>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39" y="1988840"/>
              <a:ext cx="5628424" cy="3969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0014" y="2132856"/>
              <a:ext cx="8572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2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891" y="5514176"/>
            <a:ext cx="7949347" cy="98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矩形 24"/>
          <p:cNvSpPr/>
          <p:nvPr/>
        </p:nvSpPr>
        <p:spPr>
          <a:xfrm>
            <a:off x="420333" y="5514176"/>
            <a:ext cx="8190454" cy="104734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p:cNvGrpSpPr/>
          <p:nvPr/>
        </p:nvGrpSpPr>
        <p:grpSpPr>
          <a:xfrm>
            <a:off x="2915816" y="5484271"/>
            <a:ext cx="5400600" cy="1202810"/>
            <a:chOff x="2915816" y="5484271"/>
            <a:chExt cx="5400600" cy="1202810"/>
          </a:xfrm>
        </p:grpSpPr>
        <p:sp>
          <p:nvSpPr>
            <p:cNvPr id="12" name="矩形 11"/>
            <p:cNvSpPr/>
            <p:nvPr/>
          </p:nvSpPr>
          <p:spPr>
            <a:xfrm>
              <a:off x="7812360" y="5486752"/>
              <a:ext cx="504056" cy="1200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5364088" y="5484271"/>
              <a:ext cx="504056" cy="1200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2915816" y="5484271"/>
              <a:ext cx="504056" cy="1200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44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 presetClass="entr" presetSubtype="0" fill="hold" nodeType="withEffect">
                                  <p:stCondLst>
                                    <p:cond delay="50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5"/>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animBg="1"/>
      <p:bldP spid="14" grpId="1" animBg="1"/>
      <p:bldP spid="18" grpId="0" animBg="1"/>
      <p:bldP spid="18" grpId="1" animBg="1"/>
      <p:bldP spid="19" grpId="0" animBg="1"/>
      <p:bldP spid="19" grpId="1" animBg="1"/>
      <p:bldP spid="3" grpId="0" animBg="1"/>
      <p:bldP spid="3" grpId="1" animBg="1"/>
      <p:bldP spid="25" grpId="0" animBg="1"/>
      <p:bldP spid="2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183" y="1988840"/>
            <a:ext cx="6646289"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437"/>
          <a:stretch/>
        </p:blipFill>
        <p:spPr bwMode="auto">
          <a:xfrm>
            <a:off x="0" y="711030"/>
            <a:ext cx="2339752" cy="2141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179512" y="260648"/>
            <a:ext cx="981359" cy="369332"/>
          </a:xfrm>
          <a:prstGeom prst="rect">
            <a:avLst/>
          </a:prstGeom>
          <a:solidFill>
            <a:srgbClr val="FF0000"/>
          </a:solidFill>
        </p:spPr>
        <p:txBody>
          <a:bodyPr wrap="none" rtlCol="0">
            <a:spAutoFit/>
          </a:bodyPr>
          <a:lstStyle/>
          <a:p>
            <a:r>
              <a:rPr lang="en-US" altLang="zh-TW" b="1" dirty="0" smtClean="0">
                <a:solidFill>
                  <a:schemeClr val="bg1"/>
                </a:solidFill>
              </a:rPr>
              <a:t>32-35 </a:t>
            </a:r>
            <a:r>
              <a:rPr lang="en-US" altLang="zh-TW" b="1" dirty="0" err="1" smtClean="0">
                <a:solidFill>
                  <a:schemeClr val="bg1"/>
                </a:solidFill>
              </a:rPr>
              <a:t>hr</a:t>
            </a:r>
            <a:endParaRPr lang="zh-TW" altLang="en-US" b="1" dirty="0">
              <a:solidFill>
                <a:schemeClr val="bg1"/>
              </a:solidFill>
            </a:endParaRPr>
          </a:p>
        </p:txBody>
      </p:sp>
      <p:cxnSp>
        <p:nvCxnSpPr>
          <p:cNvPr id="5" name="直線接點 4"/>
          <p:cNvCxnSpPr/>
          <p:nvPr/>
        </p:nvCxnSpPr>
        <p:spPr>
          <a:xfrm flipV="1">
            <a:off x="770816" y="1124744"/>
            <a:ext cx="1008112" cy="115212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5497327" y="1472475"/>
            <a:ext cx="1378929" cy="4605581"/>
            <a:chOff x="5497327" y="1472475"/>
            <a:chExt cx="1378929" cy="4605581"/>
          </a:xfrm>
        </p:grpSpPr>
        <p:sp>
          <p:nvSpPr>
            <p:cNvPr id="10" name="矩形 9"/>
            <p:cNvSpPr/>
            <p:nvPr/>
          </p:nvSpPr>
          <p:spPr>
            <a:xfrm>
              <a:off x="5497327" y="2117616"/>
              <a:ext cx="1378929" cy="3960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p:nvPr/>
          </p:nvCxnSpPr>
          <p:spPr>
            <a:xfrm flipV="1">
              <a:off x="5940152" y="2513660"/>
              <a:ext cx="0" cy="316835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字方塊 12"/>
                <p:cNvSpPr txBox="1"/>
                <p:nvPr/>
              </p:nvSpPr>
              <p:spPr>
                <a:xfrm>
                  <a:off x="5693707" y="1472475"/>
                  <a:ext cx="986167"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b="1" i="1" smtClean="0">
                                <a:solidFill>
                                  <a:srgbClr val="FF0000"/>
                                </a:solidFill>
                                <a:latin typeface="Cambria Math"/>
                              </a:rPr>
                            </m:ctrlPr>
                          </m:fPr>
                          <m:num>
                            <m:r>
                              <a:rPr lang="en-US" altLang="zh-TW" b="1" i="1" smtClean="0">
                                <a:solidFill>
                                  <a:srgbClr val="FF0000"/>
                                </a:solidFill>
                                <a:latin typeface="Cambria Math"/>
                              </a:rPr>
                              <m:t>𝝏</m:t>
                            </m:r>
                            <m:r>
                              <a:rPr lang="en-US" altLang="zh-TW" b="1" i="1" smtClean="0">
                                <a:solidFill>
                                  <a:srgbClr val="FF0000"/>
                                </a:solidFill>
                                <a:latin typeface="Cambria Math"/>
                              </a:rPr>
                              <m:t>𝑸</m:t>
                            </m:r>
                          </m:num>
                          <m:den>
                            <m:r>
                              <a:rPr lang="en-US" altLang="zh-TW" b="1" i="1" smtClean="0">
                                <a:solidFill>
                                  <a:srgbClr val="FF0000"/>
                                </a:solidFill>
                                <a:latin typeface="Cambria Math"/>
                              </a:rPr>
                              <m:t>𝝏</m:t>
                            </m:r>
                            <m:r>
                              <a:rPr lang="en-US" altLang="zh-TW" b="1" i="1" smtClean="0">
                                <a:solidFill>
                                  <a:srgbClr val="FF0000"/>
                                </a:solidFill>
                                <a:latin typeface="Cambria Math"/>
                              </a:rPr>
                              <m:t>𝒛</m:t>
                            </m:r>
                          </m:den>
                        </m:f>
                        <m:r>
                          <a:rPr lang="en-US" altLang="zh-TW" b="1" i="1" smtClean="0">
                            <a:solidFill>
                              <a:srgbClr val="FF0000"/>
                            </a:solidFill>
                            <a:latin typeface="Cambria Math"/>
                          </a:rPr>
                          <m:t>&lt;</m:t>
                        </m:r>
                        <m:r>
                          <a:rPr lang="en-US" altLang="zh-TW" b="1" i="1" smtClean="0">
                            <a:solidFill>
                              <a:srgbClr val="FF0000"/>
                            </a:solidFill>
                            <a:latin typeface="Cambria Math"/>
                          </a:rPr>
                          <m:t>𝟎</m:t>
                        </m:r>
                      </m:oMath>
                    </m:oMathPara>
                  </a14:m>
                  <a:endParaRPr lang="zh-TW" altLang="en-US" b="1" dirty="0">
                    <a:solidFill>
                      <a:srgbClr val="FF0000"/>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5693707" y="1472475"/>
                  <a:ext cx="986167" cy="619016"/>
                </a:xfrm>
                <a:prstGeom prst="rect">
                  <a:avLst/>
                </a:prstGeom>
                <a:blipFill rotWithShape="1">
                  <a:blip r:embed="rId4"/>
                  <a:stretch>
                    <a:fillRect/>
                  </a:stretch>
                </a:blipFill>
              </p:spPr>
              <p:txBody>
                <a:bodyPr/>
                <a:lstStyle/>
                <a:p>
                  <a:r>
                    <a:rPr lang="zh-TW" altLang="en-US">
                      <a:noFill/>
                    </a:rPr>
                    <a:t> </a:t>
                  </a:r>
                </a:p>
              </p:txBody>
            </p:sp>
          </mc:Fallback>
        </mc:AlternateContent>
      </p:grpSp>
      <p:grpSp>
        <p:nvGrpSpPr>
          <p:cNvPr id="17" name="群組 16"/>
          <p:cNvGrpSpPr/>
          <p:nvPr/>
        </p:nvGrpSpPr>
        <p:grpSpPr>
          <a:xfrm>
            <a:off x="3635896" y="1484784"/>
            <a:ext cx="1378929" cy="4605581"/>
            <a:chOff x="5497327" y="1472475"/>
            <a:chExt cx="1378929" cy="4605581"/>
          </a:xfrm>
        </p:grpSpPr>
        <p:sp>
          <p:nvSpPr>
            <p:cNvPr id="18" name="矩形 17"/>
            <p:cNvSpPr/>
            <p:nvPr/>
          </p:nvSpPr>
          <p:spPr>
            <a:xfrm>
              <a:off x="5497327" y="2117616"/>
              <a:ext cx="1378929" cy="3960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0" name="文字方塊 19"/>
                <p:cNvSpPr txBox="1"/>
                <p:nvPr/>
              </p:nvSpPr>
              <p:spPr>
                <a:xfrm>
                  <a:off x="5693707" y="1472475"/>
                  <a:ext cx="888385"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b="1" i="1" smtClean="0">
                                <a:solidFill>
                                  <a:srgbClr val="FF0000"/>
                                </a:solidFill>
                                <a:latin typeface="Cambria Math"/>
                              </a:rPr>
                            </m:ctrlPr>
                          </m:fPr>
                          <m:num>
                            <m:r>
                              <a:rPr lang="en-US" altLang="zh-TW" b="1" i="1" smtClean="0">
                                <a:solidFill>
                                  <a:srgbClr val="FF0000"/>
                                </a:solidFill>
                                <a:latin typeface="Cambria Math"/>
                              </a:rPr>
                              <m:t>𝝏</m:t>
                            </m:r>
                            <m:r>
                              <a:rPr lang="en-US" altLang="zh-TW" b="1" i="1" smtClean="0">
                                <a:solidFill>
                                  <a:srgbClr val="FF0000"/>
                                </a:solidFill>
                                <a:latin typeface="Cambria Math"/>
                              </a:rPr>
                              <m:t>𝑸</m:t>
                            </m:r>
                          </m:num>
                          <m:den>
                            <m:r>
                              <a:rPr lang="en-US" altLang="zh-TW" b="1" i="1" smtClean="0">
                                <a:solidFill>
                                  <a:srgbClr val="FF0000"/>
                                </a:solidFill>
                                <a:latin typeface="Cambria Math"/>
                              </a:rPr>
                              <m:t>𝝏</m:t>
                            </m:r>
                            <m:r>
                              <a:rPr lang="en-US" altLang="zh-TW" b="1" i="1" smtClean="0">
                                <a:solidFill>
                                  <a:srgbClr val="FF0000"/>
                                </a:solidFill>
                                <a:latin typeface="Cambria Math"/>
                              </a:rPr>
                              <m:t>𝒛</m:t>
                            </m:r>
                          </m:den>
                        </m:f>
                        <m:r>
                          <a:rPr lang="en-US" altLang="zh-TW" b="1" i="1" smtClean="0">
                            <a:solidFill>
                              <a:srgbClr val="FF0000"/>
                            </a:solidFill>
                            <a:latin typeface="Cambria Math"/>
                          </a:rPr>
                          <m:t>~</m:t>
                        </m:r>
                        <m:r>
                          <a:rPr lang="en-US" altLang="zh-TW" b="1" i="1" smtClean="0">
                            <a:solidFill>
                              <a:srgbClr val="FF0000"/>
                            </a:solidFill>
                            <a:latin typeface="Cambria Math"/>
                          </a:rPr>
                          <m:t>𝟎</m:t>
                        </m:r>
                      </m:oMath>
                    </m:oMathPara>
                  </a14:m>
                  <a:endParaRPr lang="zh-TW" altLang="en-US" b="1" dirty="0">
                    <a:solidFill>
                      <a:srgbClr val="FF0000"/>
                    </a:solidFill>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5693707" y="1472475"/>
                  <a:ext cx="888385" cy="619016"/>
                </a:xfrm>
                <a:prstGeom prst="rect">
                  <a:avLst/>
                </a:prstGeom>
                <a:blipFill rotWithShape="1">
                  <a:blip r:embed="rId5"/>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20551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33792" y="764704"/>
            <a:ext cx="8568952" cy="4698643"/>
            <a:chOff x="133792" y="764704"/>
            <a:chExt cx="8568952" cy="4698643"/>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92" y="764704"/>
              <a:ext cx="8568952" cy="430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100424"/>
              <a:ext cx="8089156" cy="36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文字方塊 6"/>
          <p:cNvSpPr txBox="1"/>
          <p:nvPr/>
        </p:nvSpPr>
        <p:spPr>
          <a:xfrm>
            <a:off x="179512" y="260648"/>
            <a:ext cx="981359" cy="369332"/>
          </a:xfrm>
          <a:prstGeom prst="rect">
            <a:avLst/>
          </a:prstGeom>
          <a:solidFill>
            <a:srgbClr val="FF0000"/>
          </a:solidFill>
        </p:spPr>
        <p:txBody>
          <a:bodyPr wrap="none" rtlCol="0">
            <a:spAutoFit/>
          </a:bodyPr>
          <a:lstStyle/>
          <a:p>
            <a:r>
              <a:rPr lang="en-US" altLang="zh-TW" b="1" dirty="0" smtClean="0">
                <a:solidFill>
                  <a:schemeClr val="bg1"/>
                </a:solidFill>
              </a:rPr>
              <a:t>48-57 </a:t>
            </a:r>
            <a:r>
              <a:rPr lang="en-US" altLang="zh-TW" b="1" dirty="0" err="1" smtClean="0">
                <a:solidFill>
                  <a:schemeClr val="bg1"/>
                </a:solidFill>
              </a:rPr>
              <a:t>hr</a:t>
            </a:r>
            <a:endParaRPr lang="zh-TW" altLang="en-US" b="1" dirty="0">
              <a:solidFill>
                <a:schemeClr val="bg1"/>
              </a:solidFill>
            </a:endParaRPr>
          </a:p>
        </p:txBody>
      </p:sp>
      <p:sp>
        <p:nvSpPr>
          <p:cNvPr id="8" name="文字方塊 7"/>
          <p:cNvSpPr txBox="1"/>
          <p:nvPr/>
        </p:nvSpPr>
        <p:spPr>
          <a:xfrm>
            <a:off x="1008802" y="5517232"/>
            <a:ext cx="3059142" cy="1200329"/>
          </a:xfrm>
          <a:prstGeom prst="rect">
            <a:avLst/>
          </a:prstGeom>
          <a:noFill/>
          <a:ln w="28575">
            <a:solidFill>
              <a:srgbClr val="00B0F0"/>
            </a:solidFill>
          </a:ln>
        </p:spPr>
        <p:txBody>
          <a:bodyPr wrap="square" rtlCol="0">
            <a:spAutoFit/>
          </a:bodyPr>
          <a:lstStyle/>
          <a:p>
            <a:r>
              <a:rPr lang="en-US" altLang="zh-TW" b="1" dirty="0" smtClean="0">
                <a:solidFill>
                  <a:schemeClr val="accent6">
                    <a:lumMod val="50000"/>
                  </a:schemeClr>
                </a:solidFill>
              </a:rPr>
              <a:t>Vertically  averaged Q                                                                                      </a:t>
            </a:r>
          </a:p>
          <a:p>
            <a:r>
              <a:rPr lang="en-US" altLang="zh-TW" b="1" dirty="0" smtClean="0">
                <a:solidFill>
                  <a:srgbClr val="002060"/>
                </a:solidFill>
              </a:rPr>
              <a:t>Symmetric PV structure </a:t>
            </a:r>
          </a:p>
          <a:p>
            <a:r>
              <a:rPr lang="en-US" altLang="zh-TW" b="1" dirty="0" smtClean="0">
                <a:solidFill>
                  <a:srgbClr val="002060"/>
                </a:solidFill>
              </a:rPr>
              <a:t> (PVU = 10^(-6) m^2*K/(kg*s))</a:t>
            </a:r>
          </a:p>
          <a:p>
            <a:r>
              <a:rPr lang="en-US" altLang="zh-TW" b="1" dirty="0" smtClean="0"/>
              <a:t>Motion vector(C) </a:t>
            </a:r>
            <a:r>
              <a:rPr lang="en-US" altLang="zh-TW" dirty="0" smtClean="0"/>
              <a:t>,</a:t>
            </a:r>
            <a:r>
              <a:rPr lang="en-US" altLang="zh-TW" b="1" dirty="0" smtClean="0"/>
              <a:t> </a:t>
            </a:r>
            <a:r>
              <a:rPr lang="en-US" altLang="zh-TW" b="1" dirty="0" smtClean="0">
                <a:solidFill>
                  <a:srgbClr val="FF0000"/>
                </a:solidFill>
              </a:rPr>
              <a:t>DH</a:t>
            </a:r>
            <a:endParaRPr lang="zh-TW" altLang="en-US" b="1" dirty="0">
              <a:solidFill>
                <a:srgbClr val="FF0000"/>
              </a:solidFill>
            </a:endParaRPr>
          </a:p>
        </p:txBody>
      </p:sp>
      <p:sp>
        <p:nvSpPr>
          <p:cNvPr id="14" name="文字方塊 13"/>
          <p:cNvSpPr txBox="1"/>
          <p:nvPr/>
        </p:nvSpPr>
        <p:spPr>
          <a:xfrm>
            <a:off x="5436096" y="5517232"/>
            <a:ext cx="3059142" cy="646331"/>
          </a:xfrm>
          <a:prstGeom prst="rect">
            <a:avLst/>
          </a:prstGeom>
          <a:noFill/>
          <a:ln w="28575">
            <a:solidFill>
              <a:srgbClr val="00B0F0"/>
            </a:solidFill>
          </a:ln>
        </p:spPr>
        <p:txBody>
          <a:bodyPr wrap="square" rtlCol="0">
            <a:spAutoFit/>
          </a:bodyPr>
          <a:lstStyle/>
          <a:p>
            <a:r>
              <a:rPr lang="en-US" altLang="zh-TW" b="1" dirty="0" smtClean="0">
                <a:solidFill>
                  <a:srgbClr val="00B050"/>
                </a:solidFill>
              </a:rPr>
              <a:t>Rainfall(mm)</a:t>
            </a:r>
          </a:p>
          <a:p>
            <a:r>
              <a:rPr lang="en-US" altLang="zh-TW" b="1" dirty="0" smtClean="0">
                <a:solidFill>
                  <a:srgbClr val="0070C0"/>
                </a:solidFill>
              </a:rPr>
              <a:t>1</a:t>
            </a:r>
            <a:r>
              <a:rPr lang="en-US" altLang="zh-TW" b="1" baseline="30000" dirty="0" smtClean="0">
                <a:solidFill>
                  <a:srgbClr val="0070C0"/>
                </a:solidFill>
              </a:rPr>
              <a:t>st</a:t>
            </a:r>
            <a:r>
              <a:rPr lang="en-US" altLang="zh-TW" b="1" dirty="0" smtClean="0">
                <a:solidFill>
                  <a:srgbClr val="0070C0"/>
                </a:solidFill>
              </a:rPr>
              <a:t> level wind vector</a:t>
            </a:r>
          </a:p>
        </p:txBody>
      </p:sp>
      <p:grpSp>
        <p:nvGrpSpPr>
          <p:cNvPr id="11" name="群組 10"/>
          <p:cNvGrpSpPr/>
          <p:nvPr/>
        </p:nvGrpSpPr>
        <p:grpSpPr>
          <a:xfrm>
            <a:off x="1766101" y="1306488"/>
            <a:ext cx="5304334" cy="4634313"/>
            <a:chOff x="3839666" y="764704"/>
            <a:chExt cx="5304334" cy="4634313"/>
          </a:xfrm>
        </p:grpSpPr>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666" y="764704"/>
              <a:ext cx="5304334" cy="46343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9044" y="4807890"/>
              <a:ext cx="857250" cy="52387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10" name="矩形 9"/>
          <p:cNvSpPr/>
          <p:nvPr/>
        </p:nvSpPr>
        <p:spPr>
          <a:xfrm>
            <a:off x="3185247" y="3933056"/>
            <a:ext cx="538862" cy="21602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797340" y="1321336"/>
            <a:ext cx="1401730" cy="369332"/>
          </a:xfrm>
          <a:prstGeom prst="rect">
            <a:avLst/>
          </a:prstGeom>
          <a:solidFill>
            <a:schemeClr val="bg1"/>
          </a:solidFill>
        </p:spPr>
        <p:txBody>
          <a:bodyPr wrap="none" rtlCol="0">
            <a:spAutoFit/>
          </a:bodyPr>
          <a:lstStyle/>
          <a:p>
            <a:r>
              <a:rPr lang="en-US" altLang="zh-TW" b="1" dirty="0" smtClean="0">
                <a:solidFill>
                  <a:srgbClr val="FF0000"/>
                </a:solidFill>
              </a:rPr>
              <a:t>Enlarged T.C.</a:t>
            </a:r>
            <a:endParaRPr lang="zh-TW" altLang="en-US" b="1" dirty="0">
              <a:solidFill>
                <a:srgbClr val="FF0000"/>
              </a:solidFill>
            </a:endParaRPr>
          </a:p>
        </p:txBody>
      </p:sp>
      <p:grpSp>
        <p:nvGrpSpPr>
          <p:cNvPr id="9" name="群組 8"/>
          <p:cNvGrpSpPr/>
          <p:nvPr/>
        </p:nvGrpSpPr>
        <p:grpSpPr>
          <a:xfrm>
            <a:off x="2688461" y="2950046"/>
            <a:ext cx="1135815" cy="1340902"/>
            <a:chOff x="2688461" y="2950046"/>
            <a:chExt cx="1135815" cy="1340902"/>
          </a:xfrm>
        </p:grpSpPr>
        <p:sp>
          <p:nvSpPr>
            <p:cNvPr id="16" name="向右箭號 15"/>
            <p:cNvSpPr/>
            <p:nvPr/>
          </p:nvSpPr>
          <p:spPr>
            <a:xfrm rot="13500000" flipH="1" flipV="1">
              <a:off x="2294358" y="3344149"/>
              <a:ext cx="1212576" cy="42437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3347864" y="3921616"/>
              <a:ext cx="476412" cy="369332"/>
            </a:xfrm>
            <a:prstGeom prst="rect">
              <a:avLst/>
            </a:prstGeom>
            <a:solidFill>
              <a:srgbClr val="FF0000"/>
            </a:solidFill>
            <a:ln>
              <a:solidFill>
                <a:schemeClr val="tx1"/>
              </a:solidFill>
            </a:ln>
          </p:spPr>
          <p:txBody>
            <a:bodyPr wrap="none" rtlCol="0">
              <a:spAutoFit/>
            </a:bodyPr>
            <a:lstStyle/>
            <a:p>
              <a:r>
                <a:rPr lang="en-US" altLang="zh-TW" b="1" dirty="0" smtClean="0">
                  <a:solidFill>
                    <a:schemeClr val="bg1"/>
                  </a:solidFill>
                </a:rPr>
                <a:t>DH</a:t>
              </a:r>
              <a:endParaRPr lang="zh-TW" altLang="en-US" b="1" dirty="0">
                <a:solidFill>
                  <a:schemeClr val="bg1"/>
                </a:solidFill>
              </a:endParaRPr>
            </a:p>
          </p:txBody>
        </p:sp>
      </p:grpSp>
      <p:grpSp>
        <p:nvGrpSpPr>
          <p:cNvPr id="6" name="群組 5"/>
          <p:cNvGrpSpPr/>
          <p:nvPr/>
        </p:nvGrpSpPr>
        <p:grpSpPr>
          <a:xfrm>
            <a:off x="153892" y="2879147"/>
            <a:ext cx="2089251" cy="1067662"/>
            <a:chOff x="153892" y="2879147"/>
            <a:chExt cx="2089251" cy="1067662"/>
          </a:xfrm>
        </p:grpSpPr>
        <p:sp>
          <p:nvSpPr>
            <p:cNvPr id="2" name="向右箭號 1"/>
            <p:cNvSpPr/>
            <p:nvPr/>
          </p:nvSpPr>
          <p:spPr>
            <a:xfrm flipH="1">
              <a:off x="1008802" y="2879147"/>
              <a:ext cx="1234341" cy="424370"/>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153892" y="3300478"/>
              <a:ext cx="1173078" cy="646331"/>
            </a:xfrm>
            <a:prstGeom prst="rect">
              <a:avLst/>
            </a:prstGeom>
            <a:solidFill>
              <a:srgbClr val="002060"/>
            </a:solidFill>
            <a:ln>
              <a:solidFill>
                <a:schemeClr val="tx1"/>
              </a:solidFill>
            </a:ln>
          </p:spPr>
          <p:txBody>
            <a:bodyPr wrap="none" rtlCol="0">
              <a:spAutoFit/>
            </a:bodyPr>
            <a:lstStyle/>
            <a:p>
              <a:r>
                <a:rPr lang="en-US" altLang="zh-TW" b="1" dirty="0" smtClean="0">
                  <a:solidFill>
                    <a:schemeClr val="bg1"/>
                  </a:solidFill>
                </a:rPr>
                <a:t>STEERING </a:t>
              </a:r>
            </a:p>
            <a:p>
              <a:r>
                <a:rPr lang="en-US" altLang="zh-TW" b="1" dirty="0">
                  <a:solidFill>
                    <a:schemeClr val="bg1"/>
                  </a:solidFill>
                </a:rPr>
                <a:t> </a:t>
              </a:r>
              <a:r>
                <a:rPr lang="en-US" altLang="zh-TW" b="1" dirty="0" smtClean="0">
                  <a:solidFill>
                    <a:schemeClr val="bg1"/>
                  </a:solidFill>
                </a:rPr>
                <a:t>   FLOW</a:t>
              </a:r>
              <a:endParaRPr lang="zh-TW" altLang="en-US" b="1" dirty="0">
                <a:solidFill>
                  <a:schemeClr val="bg1"/>
                </a:solidFill>
              </a:endParaRPr>
            </a:p>
          </p:txBody>
        </p:sp>
      </p:grpSp>
      <p:grpSp>
        <p:nvGrpSpPr>
          <p:cNvPr id="5" name="群組 4"/>
          <p:cNvGrpSpPr/>
          <p:nvPr/>
        </p:nvGrpSpPr>
        <p:grpSpPr>
          <a:xfrm>
            <a:off x="1115616" y="1907540"/>
            <a:ext cx="1200131" cy="1184537"/>
            <a:chOff x="1115616" y="1907540"/>
            <a:chExt cx="1200131" cy="1184537"/>
          </a:xfrm>
        </p:grpSpPr>
        <p:sp>
          <p:nvSpPr>
            <p:cNvPr id="15" name="向右箭號 14"/>
            <p:cNvSpPr/>
            <p:nvPr/>
          </p:nvSpPr>
          <p:spPr>
            <a:xfrm rot="2700000" flipH="1">
              <a:off x="1751350" y="2527680"/>
              <a:ext cx="704424" cy="424370"/>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1115616" y="1907540"/>
              <a:ext cx="1104148" cy="369332"/>
            </a:xfrm>
            <a:prstGeom prst="rect">
              <a:avLst/>
            </a:prstGeom>
            <a:solidFill>
              <a:schemeClr val="accent3">
                <a:lumMod val="50000"/>
              </a:schemeClr>
            </a:solidFill>
            <a:ln>
              <a:solidFill>
                <a:schemeClr val="tx1"/>
              </a:solidFill>
            </a:ln>
          </p:spPr>
          <p:txBody>
            <a:bodyPr wrap="none" rtlCol="0">
              <a:spAutoFit/>
            </a:bodyPr>
            <a:lstStyle/>
            <a:p>
              <a:r>
                <a:rPr lang="el-GR" altLang="zh-TW" b="1" dirty="0" smtClean="0">
                  <a:solidFill>
                    <a:schemeClr val="bg1"/>
                  </a:solidFill>
                </a:rPr>
                <a:t>β</a:t>
              </a:r>
              <a:r>
                <a:rPr lang="en-US" altLang="zh-TW" b="1" dirty="0" smtClean="0">
                  <a:solidFill>
                    <a:schemeClr val="bg1"/>
                  </a:solidFill>
                </a:rPr>
                <a:t> -EFFECT</a:t>
              </a:r>
              <a:endParaRPr lang="zh-TW" altLang="en-US" b="1" dirty="0">
                <a:solidFill>
                  <a:schemeClr val="bg1"/>
                </a:solidFill>
              </a:endParaRPr>
            </a:p>
          </p:txBody>
        </p:sp>
      </p:grpSp>
      <p:grpSp>
        <p:nvGrpSpPr>
          <p:cNvPr id="13" name="群組 12"/>
          <p:cNvGrpSpPr/>
          <p:nvPr/>
        </p:nvGrpSpPr>
        <p:grpSpPr>
          <a:xfrm>
            <a:off x="1667690" y="2597616"/>
            <a:ext cx="6334859" cy="1732628"/>
            <a:chOff x="1667690" y="2597616"/>
            <a:chExt cx="6334859" cy="1732628"/>
          </a:xfrm>
        </p:grpSpPr>
        <p:sp>
          <p:nvSpPr>
            <p:cNvPr id="12" name="矩形 11"/>
            <p:cNvSpPr/>
            <p:nvPr/>
          </p:nvSpPr>
          <p:spPr>
            <a:xfrm>
              <a:off x="1667690" y="3303517"/>
              <a:ext cx="1055039" cy="9874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2878421" y="2597616"/>
              <a:ext cx="707650" cy="9874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6084168" y="3342813"/>
              <a:ext cx="1055039" cy="9874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7294899" y="2636912"/>
              <a:ext cx="707650" cy="9874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文字方塊 18"/>
          <p:cNvSpPr txBox="1"/>
          <p:nvPr/>
        </p:nvSpPr>
        <p:spPr>
          <a:xfrm>
            <a:off x="2416629" y="764704"/>
            <a:ext cx="1496756" cy="369332"/>
          </a:xfrm>
          <a:prstGeom prst="rect">
            <a:avLst/>
          </a:prstGeom>
          <a:solidFill>
            <a:schemeClr val="accent6">
              <a:lumMod val="50000"/>
            </a:schemeClr>
          </a:solidFill>
          <a:ln>
            <a:solidFill>
              <a:schemeClr val="tx1"/>
            </a:solidFill>
          </a:ln>
        </p:spPr>
        <p:txBody>
          <a:bodyPr wrap="none" rtlCol="0">
            <a:spAutoFit/>
          </a:bodyPr>
          <a:lstStyle/>
          <a:p>
            <a:r>
              <a:rPr lang="en-US" altLang="zh-TW" b="1" dirty="0" smtClean="0">
                <a:solidFill>
                  <a:schemeClr val="bg1"/>
                </a:solidFill>
              </a:rPr>
              <a:t>Larger rainfall</a:t>
            </a:r>
            <a:endParaRPr lang="zh-TW" altLang="en-US" b="1" dirty="0">
              <a:solidFill>
                <a:schemeClr val="bg1"/>
              </a:solidFill>
            </a:endParaRPr>
          </a:p>
        </p:txBody>
      </p:sp>
    </p:spTree>
    <p:extLst>
      <p:ext uri="{BB962C8B-B14F-4D97-AF65-F5344CB8AC3E}">
        <p14:creationId xmlns:p14="http://schemas.microsoft.com/office/powerpoint/2010/main" val="87132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25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0" grpId="0" animBg="1"/>
      <p:bldP spid="2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899592" y="1454729"/>
            <a:ext cx="7547544" cy="2085192"/>
            <a:chOff x="-1632816" y="2246510"/>
            <a:chExt cx="7547544" cy="2085192"/>
          </a:xfrm>
        </p:grpSpPr>
        <p:sp>
          <p:nvSpPr>
            <p:cNvPr id="8" name="矩形 7"/>
            <p:cNvSpPr/>
            <p:nvPr/>
          </p:nvSpPr>
          <p:spPr>
            <a:xfrm>
              <a:off x="-685488" y="3803848"/>
              <a:ext cx="6265600" cy="512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 name="群組 2"/>
            <p:cNvGrpSpPr/>
            <p:nvPr/>
          </p:nvGrpSpPr>
          <p:grpSpPr>
            <a:xfrm>
              <a:off x="-1476672" y="2246510"/>
              <a:ext cx="7391400" cy="1557338"/>
              <a:chOff x="-1215808" y="2216774"/>
              <a:chExt cx="7391400" cy="1557338"/>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020" r="-2376" b="54457"/>
              <a:stretch/>
            </p:blipFill>
            <p:spPr bwMode="auto">
              <a:xfrm>
                <a:off x="-424624" y="2216774"/>
                <a:ext cx="6600216" cy="1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94204" b="54457"/>
              <a:stretch/>
            </p:blipFill>
            <p:spPr bwMode="auto">
              <a:xfrm>
                <a:off x="-1215808" y="2216775"/>
                <a:ext cx="791184" cy="1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207" t="69918" b="14492"/>
            <a:stretch/>
          </p:blipFill>
          <p:spPr bwMode="auto">
            <a:xfrm>
              <a:off x="-124430" y="3783379"/>
              <a:ext cx="5704542" cy="53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7" t="69918" r="93925" b="14492"/>
            <a:stretch/>
          </p:blipFill>
          <p:spPr bwMode="auto">
            <a:xfrm>
              <a:off x="-1632816" y="3798619"/>
              <a:ext cx="981551" cy="53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矩形 13"/>
          <p:cNvSpPr/>
          <p:nvPr/>
        </p:nvSpPr>
        <p:spPr>
          <a:xfrm>
            <a:off x="755576" y="1340768"/>
            <a:ext cx="7691560" cy="23042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5" name="群組 14"/>
          <p:cNvGrpSpPr/>
          <p:nvPr/>
        </p:nvGrpSpPr>
        <p:grpSpPr>
          <a:xfrm>
            <a:off x="2353504" y="30457"/>
            <a:ext cx="6827008" cy="6854927"/>
            <a:chOff x="2353504" y="30457"/>
            <a:chExt cx="6827008" cy="6854927"/>
          </a:xfrm>
        </p:grpSpPr>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1195"/>
            <a:stretch/>
          </p:blipFill>
          <p:spPr bwMode="auto">
            <a:xfrm>
              <a:off x="2411760" y="3190418"/>
              <a:ext cx="6768752" cy="369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447" b="53517"/>
            <a:stretch/>
          </p:blipFill>
          <p:spPr bwMode="auto">
            <a:xfrm>
              <a:off x="2353504" y="30457"/>
              <a:ext cx="6768752" cy="318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文字方塊 18"/>
            <p:cNvSpPr txBox="1"/>
            <p:nvPr/>
          </p:nvSpPr>
          <p:spPr>
            <a:xfrm>
              <a:off x="4644008" y="332656"/>
              <a:ext cx="936104" cy="461665"/>
            </a:xfrm>
            <a:prstGeom prst="rect">
              <a:avLst/>
            </a:prstGeom>
            <a:noFill/>
          </p:spPr>
          <p:txBody>
            <a:bodyPr wrap="square" rtlCol="0">
              <a:spAutoFit/>
            </a:bodyPr>
            <a:lstStyle/>
            <a:p>
              <a:r>
                <a:rPr lang="en-US" altLang="zh-TW" sz="2400" b="1" dirty="0" smtClean="0"/>
                <a:t>T 5 N</a:t>
              </a:r>
              <a:endParaRPr lang="zh-TW" altLang="en-US" sz="2400" b="1" dirty="0"/>
            </a:p>
          </p:txBody>
        </p:sp>
        <p:sp>
          <p:nvSpPr>
            <p:cNvPr id="20" name="文字方塊 19"/>
            <p:cNvSpPr txBox="1"/>
            <p:nvPr/>
          </p:nvSpPr>
          <p:spPr>
            <a:xfrm>
              <a:off x="4644008" y="3573016"/>
              <a:ext cx="1132690" cy="461665"/>
            </a:xfrm>
            <a:prstGeom prst="rect">
              <a:avLst/>
            </a:prstGeom>
            <a:noFill/>
          </p:spPr>
          <p:txBody>
            <a:bodyPr wrap="square" rtlCol="0">
              <a:spAutoFit/>
            </a:bodyPr>
            <a:lstStyle/>
            <a:p>
              <a:r>
                <a:rPr lang="en-US" altLang="zh-TW" sz="2400" b="1" dirty="0" smtClean="0"/>
                <a:t>T 10 N</a:t>
              </a:r>
              <a:endParaRPr lang="zh-TW" altLang="en-US" sz="2400" b="1" dirty="0"/>
            </a:p>
          </p:txBody>
        </p:sp>
      </p:grpSp>
      <p:sp>
        <p:nvSpPr>
          <p:cNvPr id="16" name="文字方塊 15"/>
          <p:cNvSpPr txBox="1"/>
          <p:nvPr/>
        </p:nvSpPr>
        <p:spPr>
          <a:xfrm>
            <a:off x="380479" y="2082422"/>
            <a:ext cx="1973023" cy="1107996"/>
          </a:xfrm>
          <a:prstGeom prst="rect">
            <a:avLst/>
          </a:prstGeom>
          <a:solidFill>
            <a:srgbClr val="FF0000"/>
          </a:solidFill>
          <a:ln>
            <a:noFill/>
          </a:ln>
        </p:spPr>
        <p:txBody>
          <a:bodyPr wrap="square" rtlCol="0">
            <a:spAutoFit/>
          </a:bodyPr>
          <a:lstStyle/>
          <a:p>
            <a:pPr algn="ctr"/>
            <a:r>
              <a:rPr lang="en-US" altLang="zh-TW" sz="2200" b="1" dirty="0" smtClean="0">
                <a:solidFill>
                  <a:schemeClr val="accent6">
                    <a:lumMod val="20000"/>
                    <a:lumOff val="80000"/>
                  </a:schemeClr>
                </a:solidFill>
              </a:rPr>
              <a:t>strongly steered</a:t>
            </a:r>
          </a:p>
          <a:p>
            <a:pPr algn="ctr"/>
            <a:r>
              <a:rPr lang="en-US" altLang="zh-TW" sz="2200" b="1" dirty="0">
                <a:solidFill>
                  <a:schemeClr val="accent6">
                    <a:lumMod val="20000"/>
                    <a:lumOff val="80000"/>
                  </a:schemeClr>
                </a:solidFill>
              </a:rPr>
              <a:t>typhoons</a:t>
            </a:r>
            <a:endParaRPr lang="zh-TW" altLang="en-US" sz="2200" b="1" dirty="0">
              <a:solidFill>
                <a:schemeClr val="accent6">
                  <a:lumMod val="20000"/>
                  <a:lumOff val="80000"/>
                </a:schemeClr>
              </a:solidFill>
            </a:endParaRPr>
          </a:p>
        </p:txBody>
      </p:sp>
      <p:sp>
        <p:nvSpPr>
          <p:cNvPr id="21" name="矩形 20"/>
          <p:cNvSpPr/>
          <p:nvPr/>
        </p:nvSpPr>
        <p:spPr>
          <a:xfrm>
            <a:off x="284386" y="4222829"/>
            <a:ext cx="2165208" cy="646331"/>
          </a:xfrm>
          <a:prstGeom prst="rect">
            <a:avLst/>
          </a:prstGeom>
          <a:solidFill>
            <a:srgbClr val="002060"/>
          </a:solidFill>
          <a:ln>
            <a:noFill/>
          </a:ln>
        </p:spPr>
        <p:txBody>
          <a:bodyPr wrap="none">
            <a:spAutoFit/>
          </a:bodyPr>
          <a:lstStyle/>
          <a:p>
            <a:pPr algn="ctr"/>
            <a:r>
              <a:rPr lang="en-US" altLang="zh-TW" b="1" dirty="0">
                <a:solidFill>
                  <a:schemeClr val="accent5">
                    <a:lumMod val="20000"/>
                    <a:lumOff val="80000"/>
                  </a:schemeClr>
                </a:solidFill>
              </a:rPr>
              <a:t>asymmetric </a:t>
            </a:r>
            <a:r>
              <a:rPr lang="en-US" altLang="zh-TW" b="1" dirty="0" err="1">
                <a:solidFill>
                  <a:schemeClr val="accent5">
                    <a:lumMod val="20000"/>
                    <a:lumOff val="80000"/>
                  </a:schemeClr>
                </a:solidFill>
              </a:rPr>
              <a:t>diabatic</a:t>
            </a:r>
            <a:r>
              <a:rPr lang="zh-TW" altLang="en-US" b="1" dirty="0">
                <a:solidFill>
                  <a:schemeClr val="accent5">
                    <a:lumMod val="20000"/>
                    <a:lumOff val="80000"/>
                  </a:schemeClr>
                </a:solidFill>
              </a:rPr>
              <a:t> </a:t>
            </a:r>
            <a:endParaRPr lang="en-US" altLang="zh-TW" b="1" dirty="0" smtClean="0">
              <a:solidFill>
                <a:schemeClr val="accent5">
                  <a:lumMod val="20000"/>
                  <a:lumOff val="80000"/>
                </a:schemeClr>
              </a:solidFill>
            </a:endParaRPr>
          </a:p>
          <a:p>
            <a:pPr algn="ctr"/>
            <a:r>
              <a:rPr lang="en-US" altLang="zh-TW" b="1" dirty="0" smtClean="0">
                <a:solidFill>
                  <a:schemeClr val="accent5">
                    <a:lumMod val="20000"/>
                    <a:lumOff val="80000"/>
                  </a:schemeClr>
                </a:solidFill>
              </a:rPr>
              <a:t>heating</a:t>
            </a:r>
            <a:endParaRPr lang="zh-TW" altLang="en-US" b="1" dirty="0">
              <a:solidFill>
                <a:schemeClr val="accent5">
                  <a:lumMod val="20000"/>
                  <a:lumOff val="80000"/>
                </a:schemeClr>
              </a:solidFill>
            </a:endParaRPr>
          </a:p>
        </p:txBody>
      </p:sp>
      <p:grpSp>
        <p:nvGrpSpPr>
          <p:cNvPr id="25" name="群組 24"/>
          <p:cNvGrpSpPr/>
          <p:nvPr/>
        </p:nvGrpSpPr>
        <p:grpSpPr>
          <a:xfrm>
            <a:off x="181972" y="3429000"/>
            <a:ext cx="2289448" cy="2289448"/>
            <a:chOff x="181972" y="3504670"/>
            <a:chExt cx="2289448" cy="2289448"/>
          </a:xfrm>
        </p:grpSpPr>
        <p:sp>
          <p:nvSpPr>
            <p:cNvPr id="24" name="矩形 23"/>
            <p:cNvSpPr/>
            <p:nvPr/>
          </p:nvSpPr>
          <p:spPr>
            <a:xfrm rot="2700000">
              <a:off x="1254696" y="3478232"/>
              <a:ext cx="144000" cy="2289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rot="18900000" flipH="1">
              <a:off x="1255898" y="3504670"/>
              <a:ext cx="144000" cy="2289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8" name="群組 27"/>
          <p:cNvGrpSpPr/>
          <p:nvPr/>
        </p:nvGrpSpPr>
        <p:grpSpPr>
          <a:xfrm>
            <a:off x="35496" y="260648"/>
            <a:ext cx="2456891" cy="657364"/>
            <a:chOff x="35496" y="260648"/>
            <a:chExt cx="2456891" cy="657364"/>
          </a:xfrm>
        </p:grpSpPr>
        <p:sp>
          <p:nvSpPr>
            <p:cNvPr id="4" name="文字方塊 3"/>
            <p:cNvSpPr txBox="1"/>
            <p:nvPr/>
          </p:nvSpPr>
          <p:spPr>
            <a:xfrm>
              <a:off x="179512" y="260648"/>
              <a:ext cx="1906356" cy="369332"/>
            </a:xfrm>
            <a:prstGeom prst="rect">
              <a:avLst/>
            </a:prstGeom>
            <a:noFill/>
          </p:spPr>
          <p:txBody>
            <a:bodyPr wrap="none" rtlCol="0">
              <a:spAutoFit/>
            </a:bodyPr>
            <a:lstStyle/>
            <a:p>
              <a:r>
                <a:rPr lang="en-US" altLang="zh-TW" b="1" i="1" dirty="0" smtClean="0"/>
                <a:t>c. Sensitivity tests</a:t>
              </a:r>
              <a:endParaRPr lang="zh-TW" altLang="en-US" b="1" i="1" dirty="0"/>
            </a:p>
          </p:txBody>
        </p:sp>
        <p:sp>
          <p:nvSpPr>
            <p:cNvPr id="26" name="文字方塊 25"/>
            <p:cNvSpPr txBox="1"/>
            <p:nvPr/>
          </p:nvSpPr>
          <p:spPr>
            <a:xfrm>
              <a:off x="35496" y="548680"/>
              <a:ext cx="2456891" cy="369332"/>
            </a:xfrm>
            <a:prstGeom prst="rect">
              <a:avLst/>
            </a:prstGeom>
            <a:noFill/>
          </p:spPr>
          <p:txBody>
            <a:bodyPr wrap="none" rtlCol="0">
              <a:spAutoFit/>
            </a:bodyPr>
            <a:lstStyle/>
            <a:p>
              <a:r>
                <a:rPr lang="en-US" altLang="zh-TW" b="1" i="1" dirty="0" smtClean="0"/>
                <a:t>-Steering  flow intensity</a:t>
              </a:r>
              <a:endParaRPr lang="zh-TW" altLang="en-US" b="1" i="1" dirty="0"/>
            </a:p>
          </p:txBody>
        </p:sp>
      </p:grpSp>
    </p:spTree>
    <p:extLst>
      <p:ext uri="{BB962C8B-B14F-4D97-AF65-F5344CB8AC3E}">
        <p14:creationId xmlns:p14="http://schemas.microsoft.com/office/powerpoint/2010/main" val="246340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35496" y="260648"/>
            <a:ext cx="3040576" cy="657364"/>
            <a:chOff x="35496" y="260648"/>
            <a:chExt cx="3040576" cy="657364"/>
          </a:xfrm>
        </p:grpSpPr>
        <p:sp>
          <p:nvSpPr>
            <p:cNvPr id="5" name="文字方塊 4"/>
            <p:cNvSpPr txBox="1"/>
            <p:nvPr/>
          </p:nvSpPr>
          <p:spPr>
            <a:xfrm>
              <a:off x="179512" y="260648"/>
              <a:ext cx="1906356" cy="369332"/>
            </a:xfrm>
            <a:prstGeom prst="rect">
              <a:avLst/>
            </a:prstGeom>
            <a:noFill/>
          </p:spPr>
          <p:txBody>
            <a:bodyPr wrap="none" rtlCol="0">
              <a:spAutoFit/>
            </a:bodyPr>
            <a:lstStyle/>
            <a:p>
              <a:r>
                <a:rPr lang="en-US" altLang="zh-TW" b="1" i="1" dirty="0" smtClean="0"/>
                <a:t>c. Sensitivity tests</a:t>
              </a:r>
              <a:endParaRPr lang="zh-TW" altLang="en-US" b="1" i="1" dirty="0"/>
            </a:p>
          </p:txBody>
        </p:sp>
        <p:sp>
          <p:nvSpPr>
            <p:cNvPr id="6" name="文字方塊 5"/>
            <p:cNvSpPr txBox="1"/>
            <p:nvPr/>
          </p:nvSpPr>
          <p:spPr>
            <a:xfrm>
              <a:off x="35496" y="548680"/>
              <a:ext cx="3040576" cy="369332"/>
            </a:xfrm>
            <a:prstGeom prst="rect">
              <a:avLst/>
            </a:prstGeom>
            <a:noFill/>
          </p:spPr>
          <p:txBody>
            <a:bodyPr wrap="none" rtlCol="0">
              <a:spAutoFit/>
            </a:bodyPr>
            <a:lstStyle/>
            <a:p>
              <a:r>
                <a:rPr lang="en-US" altLang="zh-TW" b="1" i="1" dirty="0" smtClean="0"/>
                <a:t>-Initial vortex strength</a:t>
              </a:r>
              <a:r>
                <a:rPr lang="zh-TW" altLang="en-US" b="1" i="1" dirty="0" smtClean="0"/>
                <a:t> </a:t>
              </a:r>
              <a:r>
                <a:rPr lang="en-US" altLang="zh-TW" b="1" i="1" dirty="0" smtClean="0"/>
                <a:t>or size </a:t>
              </a:r>
              <a:endParaRPr lang="zh-TW" altLang="en-US" b="1" i="1" dirty="0"/>
            </a:p>
          </p:txBody>
        </p:sp>
      </p:grpSp>
      <p:grpSp>
        <p:nvGrpSpPr>
          <p:cNvPr id="7" name="群組 6"/>
          <p:cNvGrpSpPr/>
          <p:nvPr/>
        </p:nvGrpSpPr>
        <p:grpSpPr>
          <a:xfrm>
            <a:off x="5940152" y="1556792"/>
            <a:ext cx="2664296" cy="1606242"/>
            <a:chOff x="5580112" y="1678742"/>
            <a:chExt cx="2664296" cy="1606242"/>
          </a:xfrm>
        </p:grpSpPr>
        <p:grpSp>
          <p:nvGrpSpPr>
            <p:cNvPr id="8" name="群組 7"/>
            <p:cNvGrpSpPr/>
            <p:nvPr/>
          </p:nvGrpSpPr>
          <p:grpSpPr>
            <a:xfrm>
              <a:off x="5638212" y="1847216"/>
              <a:ext cx="2489800" cy="1231036"/>
              <a:chOff x="5638212" y="1847216"/>
              <a:chExt cx="2489800" cy="1231036"/>
            </a:xfrm>
          </p:grpSpPr>
          <p:sp>
            <p:nvSpPr>
              <p:cNvPr id="10" name="文字方塊 9"/>
              <p:cNvSpPr txBox="1"/>
              <p:nvPr/>
            </p:nvSpPr>
            <p:spPr>
              <a:xfrm>
                <a:off x="6255804" y="1847216"/>
                <a:ext cx="1512168" cy="461665"/>
              </a:xfrm>
              <a:prstGeom prst="rect">
                <a:avLst/>
              </a:prstGeom>
              <a:noFill/>
            </p:spPr>
            <p:txBody>
              <a:bodyPr wrap="square" rtlCol="0">
                <a:spAutoFit/>
              </a:bodyPr>
              <a:lstStyle/>
              <a:p>
                <a:r>
                  <a:rPr lang="en-US" altLang="zh-TW" sz="2400" b="1" dirty="0" smtClean="0"/>
                  <a:t>T 3 V 65</a:t>
                </a:r>
                <a:endParaRPr lang="zh-TW" altLang="en-US" sz="2400" b="1" dirty="0"/>
              </a:p>
            </p:txBody>
          </p:sp>
          <p:cxnSp>
            <p:nvCxnSpPr>
              <p:cNvPr id="11" name="直線單箭頭接點 10"/>
              <p:cNvCxnSpPr/>
              <p:nvPr/>
            </p:nvCxnSpPr>
            <p:spPr>
              <a:xfrm flipH="1">
                <a:off x="6399820" y="2262505"/>
                <a:ext cx="216024" cy="374407"/>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7164288" y="2262505"/>
                <a:ext cx="216024" cy="374407"/>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638212" y="2708920"/>
                <a:ext cx="797206" cy="369332"/>
              </a:xfrm>
              <a:prstGeom prst="rect">
                <a:avLst/>
              </a:prstGeom>
              <a:solidFill>
                <a:srgbClr val="00B050"/>
              </a:solidFill>
              <a:ln>
                <a:solidFill>
                  <a:srgbClr val="00B050"/>
                </a:solidFill>
              </a:ln>
            </p:spPr>
            <p:txBody>
              <a:bodyPr wrap="none" rtlCol="0">
                <a:spAutoFit/>
              </a:bodyPr>
              <a:lstStyle/>
              <a:p>
                <a:r>
                  <a:rPr lang="en-US" altLang="zh-TW" b="1" dirty="0">
                    <a:solidFill>
                      <a:schemeClr val="bg1">
                        <a:lumMod val="95000"/>
                      </a:schemeClr>
                    </a:solidFill>
                  </a:rPr>
                  <a:t>-</a:t>
                </a:r>
                <a:r>
                  <a:rPr lang="en-US" altLang="zh-TW" b="1" dirty="0" smtClean="0">
                    <a:solidFill>
                      <a:schemeClr val="bg1">
                        <a:lumMod val="95000"/>
                      </a:schemeClr>
                    </a:solidFill>
                  </a:rPr>
                  <a:t>3 m/s</a:t>
                </a:r>
                <a:endParaRPr lang="zh-TW" altLang="en-US" b="1" dirty="0">
                  <a:solidFill>
                    <a:schemeClr val="bg1">
                      <a:lumMod val="95000"/>
                    </a:schemeClr>
                  </a:solidFill>
                </a:endParaRPr>
              </a:p>
            </p:txBody>
          </p:sp>
          <p:sp>
            <p:nvSpPr>
              <p:cNvPr id="14" name="文字方塊 13"/>
              <p:cNvSpPr txBox="1"/>
              <p:nvPr/>
            </p:nvSpPr>
            <p:spPr>
              <a:xfrm>
                <a:off x="6634142" y="2708920"/>
                <a:ext cx="1493870" cy="369332"/>
              </a:xfrm>
              <a:prstGeom prst="rect">
                <a:avLst/>
              </a:prstGeom>
              <a:solidFill>
                <a:srgbClr val="0070C0"/>
              </a:solidFill>
              <a:ln>
                <a:solidFill>
                  <a:srgbClr val="0070C0"/>
                </a:solidFill>
              </a:ln>
            </p:spPr>
            <p:txBody>
              <a:bodyPr wrap="none" rtlCol="0">
                <a:spAutoFit/>
              </a:bodyPr>
              <a:lstStyle/>
              <a:p>
                <a:r>
                  <a:rPr lang="en-US" altLang="zh-TW" b="1" dirty="0" err="1" smtClean="0">
                    <a:solidFill>
                      <a:schemeClr val="bg1"/>
                    </a:solidFill>
                  </a:rPr>
                  <a:t>Vmax</a:t>
                </a:r>
                <a:r>
                  <a:rPr lang="en-US" altLang="zh-TW" b="1" dirty="0" smtClean="0">
                    <a:solidFill>
                      <a:schemeClr val="bg1"/>
                    </a:solidFill>
                  </a:rPr>
                  <a:t> =65m/s</a:t>
                </a:r>
                <a:endParaRPr lang="zh-TW" altLang="en-US" b="1" dirty="0">
                  <a:solidFill>
                    <a:schemeClr val="bg1"/>
                  </a:solidFill>
                </a:endParaRPr>
              </a:p>
            </p:txBody>
          </p:sp>
        </p:grpSp>
        <p:sp>
          <p:nvSpPr>
            <p:cNvPr id="9" name="矩形 8"/>
            <p:cNvSpPr/>
            <p:nvPr/>
          </p:nvSpPr>
          <p:spPr>
            <a:xfrm>
              <a:off x="5580112" y="1678742"/>
              <a:ext cx="2664296" cy="1606242"/>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 name="群組 14"/>
          <p:cNvGrpSpPr/>
          <p:nvPr/>
        </p:nvGrpSpPr>
        <p:grpSpPr>
          <a:xfrm>
            <a:off x="6012160" y="4127014"/>
            <a:ext cx="2664296" cy="1606242"/>
            <a:chOff x="5580112" y="1678742"/>
            <a:chExt cx="2664296" cy="1606242"/>
          </a:xfrm>
        </p:grpSpPr>
        <p:grpSp>
          <p:nvGrpSpPr>
            <p:cNvPr id="16" name="群組 15"/>
            <p:cNvGrpSpPr/>
            <p:nvPr/>
          </p:nvGrpSpPr>
          <p:grpSpPr>
            <a:xfrm>
              <a:off x="5667360" y="1847216"/>
              <a:ext cx="2495144" cy="1231036"/>
              <a:chOff x="5667360" y="1847216"/>
              <a:chExt cx="2495144" cy="1231036"/>
            </a:xfrm>
          </p:grpSpPr>
          <p:sp>
            <p:nvSpPr>
              <p:cNvPr id="18" name="文字方塊 17"/>
              <p:cNvSpPr txBox="1"/>
              <p:nvPr/>
            </p:nvSpPr>
            <p:spPr>
              <a:xfrm>
                <a:off x="6255804" y="1847216"/>
                <a:ext cx="1512168" cy="461665"/>
              </a:xfrm>
              <a:prstGeom prst="rect">
                <a:avLst/>
              </a:prstGeom>
              <a:noFill/>
            </p:spPr>
            <p:txBody>
              <a:bodyPr wrap="square" rtlCol="0">
                <a:spAutoFit/>
              </a:bodyPr>
              <a:lstStyle/>
              <a:p>
                <a:r>
                  <a:rPr lang="en-US" altLang="zh-TW" sz="2400" b="1" dirty="0" smtClean="0"/>
                  <a:t>T 3 R 75</a:t>
                </a:r>
                <a:endParaRPr lang="zh-TW" altLang="en-US" sz="2400" b="1" dirty="0"/>
              </a:p>
            </p:txBody>
          </p:sp>
          <p:cxnSp>
            <p:nvCxnSpPr>
              <p:cNvPr id="19" name="直線單箭頭接點 18"/>
              <p:cNvCxnSpPr/>
              <p:nvPr/>
            </p:nvCxnSpPr>
            <p:spPr>
              <a:xfrm flipH="1">
                <a:off x="6399820" y="2262505"/>
                <a:ext cx="216024" cy="374407"/>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7164288" y="2262505"/>
                <a:ext cx="216024" cy="374407"/>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667360" y="2708920"/>
                <a:ext cx="797206" cy="369332"/>
              </a:xfrm>
              <a:prstGeom prst="rect">
                <a:avLst/>
              </a:prstGeom>
              <a:solidFill>
                <a:srgbClr val="00B050"/>
              </a:solidFill>
              <a:ln>
                <a:solidFill>
                  <a:srgbClr val="00B050"/>
                </a:solidFill>
              </a:ln>
            </p:spPr>
            <p:txBody>
              <a:bodyPr wrap="none" rtlCol="0">
                <a:spAutoFit/>
              </a:bodyPr>
              <a:lstStyle/>
              <a:p>
                <a:r>
                  <a:rPr lang="en-US" altLang="zh-TW" b="1" dirty="0">
                    <a:solidFill>
                      <a:schemeClr val="bg1">
                        <a:lumMod val="95000"/>
                      </a:schemeClr>
                    </a:solidFill>
                  </a:rPr>
                  <a:t>-</a:t>
                </a:r>
                <a:r>
                  <a:rPr lang="en-US" altLang="zh-TW" b="1" dirty="0" smtClean="0">
                    <a:solidFill>
                      <a:schemeClr val="bg1">
                        <a:lumMod val="95000"/>
                      </a:schemeClr>
                    </a:solidFill>
                  </a:rPr>
                  <a:t>3 m/s</a:t>
                </a:r>
                <a:endParaRPr lang="zh-TW" altLang="en-US" b="1" dirty="0">
                  <a:solidFill>
                    <a:schemeClr val="bg1">
                      <a:lumMod val="95000"/>
                    </a:schemeClr>
                  </a:solidFill>
                </a:endParaRPr>
              </a:p>
            </p:txBody>
          </p:sp>
          <p:sp>
            <p:nvSpPr>
              <p:cNvPr id="22" name="文字方塊 21"/>
              <p:cNvSpPr txBox="1"/>
              <p:nvPr/>
            </p:nvSpPr>
            <p:spPr>
              <a:xfrm>
                <a:off x="6629712" y="2699628"/>
                <a:ext cx="1532792" cy="369332"/>
              </a:xfrm>
              <a:prstGeom prst="rect">
                <a:avLst/>
              </a:prstGeom>
              <a:solidFill>
                <a:srgbClr val="0070C0"/>
              </a:solidFill>
              <a:ln>
                <a:solidFill>
                  <a:srgbClr val="0070C0"/>
                </a:solidFill>
              </a:ln>
            </p:spPr>
            <p:txBody>
              <a:bodyPr wrap="none" rtlCol="0">
                <a:spAutoFit/>
              </a:bodyPr>
              <a:lstStyle/>
              <a:p>
                <a:r>
                  <a:rPr lang="en-US" altLang="zh-TW" b="1" dirty="0" smtClean="0">
                    <a:solidFill>
                      <a:schemeClr val="bg1"/>
                    </a:solidFill>
                  </a:rPr>
                  <a:t>RMW = 75 km</a:t>
                </a:r>
                <a:endParaRPr lang="zh-TW" altLang="en-US" b="1" dirty="0">
                  <a:solidFill>
                    <a:schemeClr val="bg1"/>
                  </a:solidFill>
                </a:endParaRPr>
              </a:p>
            </p:txBody>
          </p:sp>
        </p:grpSp>
        <p:sp>
          <p:nvSpPr>
            <p:cNvPr id="17" name="矩形 16"/>
            <p:cNvSpPr/>
            <p:nvPr/>
          </p:nvSpPr>
          <p:spPr>
            <a:xfrm>
              <a:off x="5580112" y="1678742"/>
              <a:ext cx="2664296" cy="1606242"/>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3639"/>
            <a:ext cx="58293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6" y="3703320"/>
            <a:ext cx="5791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矩形 22"/>
          <p:cNvSpPr/>
          <p:nvPr/>
        </p:nvSpPr>
        <p:spPr>
          <a:xfrm>
            <a:off x="899592" y="2295714"/>
            <a:ext cx="1440160" cy="867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899592" y="5085184"/>
            <a:ext cx="1440160" cy="867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8" name="群組 27"/>
          <p:cNvGrpSpPr/>
          <p:nvPr/>
        </p:nvGrpSpPr>
        <p:grpSpPr>
          <a:xfrm>
            <a:off x="755576" y="1569318"/>
            <a:ext cx="7831249" cy="3947914"/>
            <a:chOff x="827584" y="2652152"/>
            <a:chExt cx="7210797" cy="3539515"/>
          </a:xfrm>
        </p:grpSpPr>
        <p:grpSp>
          <p:nvGrpSpPr>
            <p:cNvPr id="29" name="群組 28"/>
            <p:cNvGrpSpPr/>
            <p:nvPr/>
          </p:nvGrpSpPr>
          <p:grpSpPr>
            <a:xfrm>
              <a:off x="899592" y="2756952"/>
              <a:ext cx="7138789" cy="3419475"/>
              <a:chOff x="899592" y="2756952"/>
              <a:chExt cx="7138789" cy="3419475"/>
            </a:xfrm>
          </p:grpSpPr>
          <p:pic>
            <p:nvPicPr>
              <p:cNvPr id="3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4202"/>
              <a:stretch/>
            </p:blipFill>
            <p:spPr bwMode="auto">
              <a:xfrm>
                <a:off x="1787232" y="2756952"/>
                <a:ext cx="6251149"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93497"/>
              <a:stretch/>
            </p:blipFill>
            <p:spPr bwMode="auto">
              <a:xfrm>
                <a:off x="899592" y="2756952"/>
                <a:ext cx="88764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 name="矩形 29"/>
            <p:cNvSpPr/>
            <p:nvPr/>
          </p:nvSpPr>
          <p:spPr>
            <a:xfrm>
              <a:off x="827584" y="2652152"/>
              <a:ext cx="7210797" cy="35395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41" name="直線接點 40"/>
          <p:cNvCxnSpPr/>
          <p:nvPr/>
        </p:nvCxnSpPr>
        <p:spPr>
          <a:xfrm>
            <a:off x="853872" y="3686552"/>
            <a:ext cx="72107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842824" y="4323576"/>
            <a:ext cx="72107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842824" y="3356992"/>
            <a:ext cx="72107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2" y="980728"/>
            <a:ext cx="6003178" cy="3270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8" name="群組 47"/>
          <p:cNvGrpSpPr/>
          <p:nvPr/>
        </p:nvGrpSpPr>
        <p:grpSpPr>
          <a:xfrm>
            <a:off x="8982" y="3725390"/>
            <a:ext cx="5975880" cy="3087985"/>
            <a:chOff x="133792" y="1143000"/>
            <a:chExt cx="8568952" cy="4320347"/>
          </a:xfrm>
        </p:grpSpPr>
        <p:pic>
          <p:nvPicPr>
            <p:cNvPr id="49"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t="8787"/>
            <a:stretch/>
          </p:blipFill>
          <p:spPr bwMode="auto">
            <a:xfrm>
              <a:off x="133792" y="1143000"/>
              <a:ext cx="8568952" cy="3926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5100424"/>
              <a:ext cx="8089156" cy="36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1" name="文字方塊 50"/>
          <p:cNvSpPr txBox="1"/>
          <p:nvPr/>
        </p:nvSpPr>
        <p:spPr>
          <a:xfrm>
            <a:off x="474074" y="3826172"/>
            <a:ext cx="1512168" cy="461665"/>
          </a:xfrm>
          <a:prstGeom prst="rect">
            <a:avLst/>
          </a:prstGeom>
          <a:noFill/>
        </p:spPr>
        <p:txBody>
          <a:bodyPr wrap="square" rtlCol="0">
            <a:spAutoFit/>
          </a:bodyPr>
          <a:lstStyle/>
          <a:p>
            <a:r>
              <a:rPr lang="en-US" altLang="zh-TW" sz="2400" b="1" dirty="0" smtClean="0"/>
              <a:t>T 3 N</a:t>
            </a:r>
            <a:endParaRPr lang="zh-TW" altLang="en-US" sz="2400" b="1" dirty="0"/>
          </a:p>
        </p:txBody>
      </p:sp>
      <p:sp>
        <p:nvSpPr>
          <p:cNvPr id="52" name="文字方塊 51"/>
          <p:cNvSpPr txBox="1"/>
          <p:nvPr/>
        </p:nvSpPr>
        <p:spPr>
          <a:xfrm>
            <a:off x="423413" y="1095127"/>
            <a:ext cx="1512168" cy="461665"/>
          </a:xfrm>
          <a:prstGeom prst="rect">
            <a:avLst/>
          </a:prstGeom>
          <a:noFill/>
        </p:spPr>
        <p:txBody>
          <a:bodyPr wrap="square" rtlCol="0">
            <a:spAutoFit/>
          </a:bodyPr>
          <a:lstStyle/>
          <a:p>
            <a:r>
              <a:rPr lang="en-US" altLang="zh-TW" sz="2400" b="1" dirty="0" smtClean="0"/>
              <a:t>T 3 N V25</a:t>
            </a:r>
            <a:endParaRPr lang="zh-TW" altLang="en-US" sz="2400" b="1" dirty="0"/>
          </a:p>
        </p:txBody>
      </p:sp>
      <p:grpSp>
        <p:nvGrpSpPr>
          <p:cNvPr id="47" name="群組 46"/>
          <p:cNvGrpSpPr/>
          <p:nvPr/>
        </p:nvGrpSpPr>
        <p:grpSpPr>
          <a:xfrm>
            <a:off x="899592" y="1809868"/>
            <a:ext cx="1860894" cy="4142636"/>
            <a:chOff x="899592" y="1809868"/>
            <a:chExt cx="1860894" cy="4142636"/>
          </a:xfrm>
        </p:grpSpPr>
        <p:sp>
          <p:nvSpPr>
            <p:cNvPr id="42" name="向右箭號 41"/>
            <p:cNvSpPr/>
            <p:nvPr/>
          </p:nvSpPr>
          <p:spPr>
            <a:xfrm rot="2826042">
              <a:off x="1443037" y="5219802"/>
              <a:ext cx="936000" cy="374407"/>
            </a:xfrm>
            <a:prstGeom prst="rightArrow">
              <a:avLst>
                <a:gd name="adj1" fmla="val 27777"/>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向右箭號 53"/>
            <p:cNvSpPr/>
            <p:nvPr/>
          </p:nvSpPr>
          <p:spPr>
            <a:xfrm>
              <a:off x="1604049" y="2168896"/>
              <a:ext cx="324000" cy="324000"/>
            </a:xfrm>
            <a:prstGeom prst="rightArrow">
              <a:avLst>
                <a:gd name="adj1" fmla="val 27777"/>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文字方塊 42"/>
            <p:cNvSpPr txBox="1"/>
            <p:nvPr/>
          </p:nvSpPr>
          <p:spPr>
            <a:xfrm>
              <a:off x="1935348" y="2204864"/>
              <a:ext cx="476412" cy="369332"/>
            </a:xfrm>
            <a:prstGeom prst="rect">
              <a:avLst/>
            </a:prstGeom>
            <a:solidFill>
              <a:schemeClr val="bg2"/>
            </a:solidFill>
          </p:spPr>
          <p:txBody>
            <a:bodyPr wrap="none" rtlCol="0">
              <a:spAutoFit/>
            </a:bodyPr>
            <a:lstStyle/>
            <a:p>
              <a:r>
                <a:rPr lang="en-US" altLang="zh-TW" b="1" dirty="0" smtClean="0">
                  <a:solidFill>
                    <a:srgbClr val="FF0000"/>
                  </a:solidFill>
                </a:rPr>
                <a:t>DH</a:t>
              </a:r>
              <a:endParaRPr lang="zh-TW" altLang="en-US" b="1" dirty="0">
                <a:solidFill>
                  <a:srgbClr val="FF0000"/>
                </a:solidFill>
              </a:endParaRPr>
            </a:p>
          </p:txBody>
        </p:sp>
        <p:sp>
          <p:nvSpPr>
            <p:cNvPr id="56" name="文字方塊 55"/>
            <p:cNvSpPr txBox="1"/>
            <p:nvPr/>
          </p:nvSpPr>
          <p:spPr>
            <a:xfrm>
              <a:off x="2284074" y="5583172"/>
              <a:ext cx="476412" cy="369332"/>
            </a:xfrm>
            <a:prstGeom prst="rect">
              <a:avLst/>
            </a:prstGeom>
            <a:solidFill>
              <a:schemeClr val="bg2"/>
            </a:solidFill>
          </p:spPr>
          <p:txBody>
            <a:bodyPr wrap="none" rtlCol="0">
              <a:spAutoFit/>
            </a:bodyPr>
            <a:lstStyle/>
            <a:p>
              <a:r>
                <a:rPr lang="en-US" altLang="zh-TW" b="1" dirty="0" smtClean="0">
                  <a:solidFill>
                    <a:srgbClr val="FF0000"/>
                  </a:solidFill>
                </a:rPr>
                <a:t>DH</a:t>
              </a:r>
              <a:endParaRPr lang="zh-TW" altLang="en-US" b="1" dirty="0">
                <a:solidFill>
                  <a:srgbClr val="FF0000"/>
                </a:solidFill>
              </a:endParaRPr>
            </a:p>
          </p:txBody>
        </p:sp>
        <p:sp>
          <p:nvSpPr>
            <p:cNvPr id="57" name="文字方塊 56"/>
            <p:cNvSpPr txBox="1"/>
            <p:nvPr/>
          </p:nvSpPr>
          <p:spPr>
            <a:xfrm>
              <a:off x="899592" y="1809868"/>
              <a:ext cx="306494" cy="369332"/>
            </a:xfrm>
            <a:prstGeom prst="rect">
              <a:avLst/>
            </a:prstGeom>
            <a:solidFill>
              <a:schemeClr val="bg2"/>
            </a:solidFill>
          </p:spPr>
          <p:txBody>
            <a:bodyPr wrap="none" rtlCol="0">
              <a:spAutoFit/>
            </a:bodyPr>
            <a:lstStyle/>
            <a:p>
              <a:r>
                <a:rPr lang="en-US" altLang="zh-TW" b="1" dirty="0" smtClean="0"/>
                <a:t>C</a:t>
              </a:r>
              <a:endParaRPr lang="zh-TW" altLang="en-US" b="1" dirty="0"/>
            </a:p>
          </p:txBody>
        </p:sp>
        <p:sp>
          <p:nvSpPr>
            <p:cNvPr id="58" name="文字方塊 57"/>
            <p:cNvSpPr txBox="1"/>
            <p:nvPr/>
          </p:nvSpPr>
          <p:spPr>
            <a:xfrm>
              <a:off x="1832995" y="3968276"/>
              <a:ext cx="306494" cy="369332"/>
            </a:xfrm>
            <a:prstGeom prst="rect">
              <a:avLst/>
            </a:prstGeom>
            <a:solidFill>
              <a:schemeClr val="bg2"/>
            </a:solidFill>
          </p:spPr>
          <p:txBody>
            <a:bodyPr wrap="none" rtlCol="0">
              <a:spAutoFit/>
            </a:bodyPr>
            <a:lstStyle/>
            <a:p>
              <a:r>
                <a:rPr lang="en-US" altLang="zh-TW" b="1" dirty="0" smtClean="0"/>
                <a:t>C</a:t>
              </a:r>
              <a:endParaRPr lang="zh-TW" altLang="en-US" b="1" dirty="0"/>
            </a:p>
          </p:txBody>
        </p:sp>
        <p:sp>
          <p:nvSpPr>
            <p:cNvPr id="59" name="向右箭號 58"/>
            <p:cNvSpPr/>
            <p:nvPr/>
          </p:nvSpPr>
          <p:spPr>
            <a:xfrm rot="17492214">
              <a:off x="1353609" y="4608832"/>
              <a:ext cx="720000" cy="288000"/>
            </a:xfrm>
            <a:prstGeom prst="rightArrow">
              <a:avLst>
                <a:gd name="adj1" fmla="val 2777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向右箭號 59"/>
            <p:cNvSpPr/>
            <p:nvPr/>
          </p:nvSpPr>
          <p:spPr>
            <a:xfrm rot="14214069">
              <a:off x="1300244" y="1996367"/>
              <a:ext cx="468000" cy="288000"/>
            </a:xfrm>
            <a:prstGeom prst="rightArrow">
              <a:avLst>
                <a:gd name="adj1" fmla="val 2777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31421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07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07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0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7" grpId="0" animBg="1"/>
      <p:bldP spid="27" grpId="1" animBg="1"/>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5496" y="260648"/>
            <a:ext cx="3291286" cy="657364"/>
            <a:chOff x="35496" y="260648"/>
            <a:chExt cx="3291286" cy="657364"/>
          </a:xfrm>
        </p:grpSpPr>
        <p:sp>
          <p:nvSpPr>
            <p:cNvPr id="3" name="文字方塊 2"/>
            <p:cNvSpPr txBox="1"/>
            <p:nvPr/>
          </p:nvSpPr>
          <p:spPr>
            <a:xfrm>
              <a:off x="179512" y="260648"/>
              <a:ext cx="1906356" cy="369332"/>
            </a:xfrm>
            <a:prstGeom prst="rect">
              <a:avLst/>
            </a:prstGeom>
            <a:noFill/>
          </p:spPr>
          <p:txBody>
            <a:bodyPr wrap="none" rtlCol="0">
              <a:spAutoFit/>
            </a:bodyPr>
            <a:lstStyle/>
            <a:p>
              <a:r>
                <a:rPr lang="en-US" altLang="zh-TW" b="1" i="1" dirty="0" smtClean="0"/>
                <a:t>c. Sensitivity tests</a:t>
              </a:r>
              <a:endParaRPr lang="zh-TW" altLang="en-US" b="1" i="1" dirty="0"/>
            </a:p>
          </p:txBody>
        </p:sp>
        <p:sp>
          <p:nvSpPr>
            <p:cNvPr id="4" name="文字方塊 3"/>
            <p:cNvSpPr txBox="1"/>
            <p:nvPr/>
          </p:nvSpPr>
          <p:spPr>
            <a:xfrm>
              <a:off x="35496" y="548680"/>
              <a:ext cx="3291286" cy="369332"/>
            </a:xfrm>
            <a:prstGeom prst="rect">
              <a:avLst/>
            </a:prstGeom>
            <a:noFill/>
          </p:spPr>
          <p:txBody>
            <a:bodyPr wrap="none" rtlCol="0">
              <a:spAutoFit/>
            </a:bodyPr>
            <a:lstStyle/>
            <a:p>
              <a:r>
                <a:rPr lang="en-US" altLang="zh-TW" b="1" i="1" dirty="0" smtClean="0"/>
                <a:t>-Approaching angle and latitude</a:t>
              </a:r>
              <a:endParaRPr lang="zh-TW" altLang="en-US" b="1" i="1" dirty="0"/>
            </a:p>
          </p:txBody>
        </p:sp>
      </p:grpSp>
      <p:grpSp>
        <p:nvGrpSpPr>
          <p:cNvPr id="7" name="群組 6"/>
          <p:cNvGrpSpPr/>
          <p:nvPr/>
        </p:nvGrpSpPr>
        <p:grpSpPr>
          <a:xfrm>
            <a:off x="358315" y="1351008"/>
            <a:ext cx="4104456" cy="4526264"/>
            <a:chOff x="179512" y="1484784"/>
            <a:chExt cx="5256584" cy="5102328"/>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5256584" cy="510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772911" y="5286752"/>
              <a:ext cx="1914624" cy="713348"/>
            </a:xfrm>
            <a:prstGeom prst="rect">
              <a:avLst/>
            </a:prstGeom>
            <a:noFill/>
          </p:spPr>
          <p:txBody>
            <a:bodyPr wrap="square" rtlCol="0">
              <a:spAutoFit/>
            </a:bodyPr>
            <a:lstStyle/>
            <a:p>
              <a:r>
                <a:rPr lang="en-US" altLang="zh-TW" sz="2400" b="1" dirty="0" smtClean="0"/>
                <a:t>T 5 S</a:t>
              </a:r>
              <a:endParaRPr lang="zh-TW" altLang="en-US" sz="2400" b="1" dirty="0"/>
            </a:p>
          </p:txBody>
        </p:sp>
      </p:grpSp>
      <p:grpSp>
        <p:nvGrpSpPr>
          <p:cNvPr id="8" name="群組 7"/>
          <p:cNvGrpSpPr/>
          <p:nvPr/>
        </p:nvGrpSpPr>
        <p:grpSpPr>
          <a:xfrm>
            <a:off x="740728" y="1569318"/>
            <a:ext cx="7831249" cy="3947914"/>
            <a:chOff x="827584" y="2652152"/>
            <a:chExt cx="7210797" cy="3539515"/>
          </a:xfrm>
        </p:grpSpPr>
        <p:grpSp>
          <p:nvGrpSpPr>
            <p:cNvPr id="9" name="群組 8"/>
            <p:cNvGrpSpPr/>
            <p:nvPr/>
          </p:nvGrpSpPr>
          <p:grpSpPr>
            <a:xfrm>
              <a:off x="899592" y="2756952"/>
              <a:ext cx="7138789" cy="3419475"/>
              <a:chOff x="899592" y="2756952"/>
              <a:chExt cx="7138789" cy="3419475"/>
            </a:xfrm>
          </p:grpSpPr>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202"/>
              <a:stretch/>
            </p:blipFill>
            <p:spPr bwMode="auto">
              <a:xfrm>
                <a:off x="1787232" y="2756952"/>
                <a:ext cx="6251149"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93497"/>
              <a:stretch/>
            </p:blipFill>
            <p:spPr bwMode="auto">
              <a:xfrm>
                <a:off x="899592" y="2756952"/>
                <a:ext cx="88764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矩形 9"/>
            <p:cNvSpPr/>
            <p:nvPr/>
          </p:nvSpPr>
          <p:spPr>
            <a:xfrm>
              <a:off x="827584" y="2652152"/>
              <a:ext cx="7210797" cy="35395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3" name="直線接點 12"/>
          <p:cNvCxnSpPr/>
          <p:nvPr/>
        </p:nvCxnSpPr>
        <p:spPr>
          <a:xfrm>
            <a:off x="869112" y="5301208"/>
            <a:ext cx="72107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05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b="1" dirty="0" smtClean="0">
                <a:effectLst>
                  <a:outerShdw blurRad="38100" dist="38100" dir="2700000" algn="tl">
                    <a:srgbClr val="000000">
                      <a:alpha val="43137"/>
                    </a:srgbClr>
                  </a:outerShdw>
                </a:effectLst>
              </a:rPr>
              <a:t>Keywords</a:t>
            </a:r>
            <a:endParaRPr lang="zh-TW" altLang="en-US" sz="4000"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lstStyle/>
          <a:p>
            <a:r>
              <a:rPr lang="en-US" altLang="zh-TW" dirty="0" smtClean="0"/>
              <a:t>Beta-Effect</a:t>
            </a:r>
          </a:p>
          <a:p>
            <a:r>
              <a:rPr lang="en-US" altLang="zh-TW" dirty="0" smtClean="0"/>
              <a:t>PV</a:t>
            </a:r>
            <a:r>
              <a:rPr lang="zh-TW" altLang="en-US" dirty="0" smtClean="0"/>
              <a:t> </a:t>
            </a:r>
            <a:r>
              <a:rPr lang="en-US" altLang="zh-TW" dirty="0" smtClean="0"/>
              <a:t>Tendency Diagnosis Equation</a:t>
            </a:r>
          </a:p>
          <a:p>
            <a:pPr marL="0" indent="0">
              <a:buNone/>
            </a:pPr>
            <a:endParaRPr lang="zh-TW" altLang="en-US" dirty="0"/>
          </a:p>
        </p:txBody>
      </p:sp>
    </p:spTree>
    <p:extLst>
      <p:ext uri="{BB962C8B-B14F-4D97-AF65-F5344CB8AC3E}">
        <p14:creationId xmlns:p14="http://schemas.microsoft.com/office/powerpoint/2010/main" val="2054127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b="1" dirty="0" smtClean="0">
                <a:effectLst>
                  <a:outerShdw blurRad="38100" dist="38100" dir="2700000" algn="tl">
                    <a:srgbClr val="000000">
                      <a:alpha val="43137"/>
                    </a:srgbClr>
                  </a:outerShdw>
                </a:effectLst>
              </a:rPr>
              <a:t>Discussion and summary</a:t>
            </a:r>
            <a:endParaRPr lang="zh-TW" altLang="en-US" sz="4000"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normAutofit/>
          </a:bodyPr>
          <a:lstStyle/>
          <a:p>
            <a:r>
              <a:rPr lang="en-US" altLang="zh-TW" sz="2200" dirty="0"/>
              <a:t>Data from </a:t>
            </a:r>
            <a:r>
              <a:rPr lang="en-US" altLang="zh-TW" sz="2200" dirty="0" smtClean="0"/>
              <a:t>61 continuous-track </a:t>
            </a:r>
            <a:r>
              <a:rPr lang="en-US" altLang="zh-TW" sz="2200" dirty="0"/>
              <a:t>typhoons that made landfall on </a:t>
            </a:r>
            <a:r>
              <a:rPr lang="en-US" altLang="zh-TW" sz="2200" dirty="0" smtClean="0"/>
              <a:t>the eastern </a:t>
            </a:r>
            <a:r>
              <a:rPr lang="en-US" altLang="zh-TW" sz="2200" dirty="0"/>
              <a:t>coast of Taiwan between 1960 and 2010 </a:t>
            </a:r>
            <a:r>
              <a:rPr lang="en-US" altLang="zh-TW" sz="2200" dirty="0" smtClean="0"/>
              <a:t>are analyzed.</a:t>
            </a:r>
          </a:p>
          <a:p>
            <a:endParaRPr lang="en-US" altLang="zh-TW" sz="2200" dirty="0" smtClean="0"/>
          </a:p>
          <a:p>
            <a:endParaRPr lang="en-US" altLang="zh-TW" sz="2200" dirty="0"/>
          </a:p>
          <a:p>
            <a:endParaRPr lang="en-US" altLang="zh-TW" sz="2200" dirty="0" smtClean="0"/>
          </a:p>
          <a:p>
            <a:pPr>
              <a:spcBef>
                <a:spcPts val="0"/>
              </a:spcBef>
              <a:defRPr/>
            </a:pPr>
            <a:r>
              <a:rPr lang="en-US" altLang="zh-TW" sz="2200" dirty="0" smtClean="0"/>
              <a:t>As </a:t>
            </a:r>
            <a:r>
              <a:rPr lang="en-US" altLang="zh-TW" sz="2200" dirty="0"/>
              <a:t>in the observations, </a:t>
            </a:r>
            <a:r>
              <a:rPr lang="en-US" altLang="zh-TW" sz="2200" b="1" dirty="0">
                <a:solidFill>
                  <a:srgbClr val="FF0000"/>
                </a:solidFill>
              </a:rPr>
              <a:t>the NLT </a:t>
            </a:r>
            <a:r>
              <a:rPr lang="en-US" altLang="zh-TW" sz="2200" dirty="0"/>
              <a:t>storms in our tend to turn toward the island and accelerate in the hours preceding landfall, only to slow down substantially while over land.</a:t>
            </a:r>
          </a:p>
          <a:p>
            <a:pPr marL="0" indent="0">
              <a:spcBef>
                <a:spcPts val="0"/>
              </a:spcBef>
              <a:buNone/>
              <a:defRPr/>
            </a:pPr>
            <a:endParaRPr lang="en-US" altLang="zh-TW" sz="2200" dirty="0"/>
          </a:p>
          <a:p>
            <a:endParaRPr lang="en-US" altLang="zh-TW" sz="2200" dirty="0"/>
          </a:p>
          <a:p>
            <a:endParaRPr lang="en-US" altLang="zh-TW" sz="2200" dirty="0" smtClean="0"/>
          </a:p>
          <a:p>
            <a:endParaRPr lang="en-US" altLang="zh-TW" sz="2200" dirty="0"/>
          </a:p>
          <a:p>
            <a:endParaRPr lang="en-US" altLang="zh-TW" sz="2200" dirty="0" smtClean="0"/>
          </a:p>
          <a:p>
            <a:endParaRPr lang="en-US" altLang="zh-TW" sz="2200" dirty="0"/>
          </a:p>
          <a:p>
            <a:endParaRPr lang="en-US" altLang="zh-TW" sz="2200" dirty="0" smtClean="0"/>
          </a:p>
          <a:p>
            <a:endParaRPr lang="en-US" altLang="zh-TW" sz="2200" dirty="0"/>
          </a:p>
          <a:p>
            <a:endParaRPr lang="en-US" altLang="zh-TW" sz="2200" dirty="0" smtClean="0"/>
          </a:p>
        </p:txBody>
      </p:sp>
      <p:grpSp>
        <p:nvGrpSpPr>
          <p:cNvPr id="13" name="群組 12"/>
          <p:cNvGrpSpPr/>
          <p:nvPr/>
        </p:nvGrpSpPr>
        <p:grpSpPr>
          <a:xfrm>
            <a:off x="1274374" y="2564904"/>
            <a:ext cx="6321962" cy="830997"/>
            <a:chOff x="1274374" y="2564904"/>
            <a:chExt cx="6321962" cy="830997"/>
          </a:xfrm>
        </p:grpSpPr>
        <p:grpSp>
          <p:nvGrpSpPr>
            <p:cNvPr id="11" name="群組 10"/>
            <p:cNvGrpSpPr/>
            <p:nvPr/>
          </p:nvGrpSpPr>
          <p:grpSpPr>
            <a:xfrm>
              <a:off x="1418390" y="2564904"/>
              <a:ext cx="6177946" cy="830997"/>
              <a:chOff x="1259632" y="2564904"/>
              <a:chExt cx="6177946" cy="830997"/>
            </a:xfrm>
          </p:grpSpPr>
          <p:sp>
            <p:nvSpPr>
              <p:cNvPr id="8" name="文字方塊 7"/>
              <p:cNvSpPr txBox="1"/>
              <p:nvPr/>
            </p:nvSpPr>
            <p:spPr>
              <a:xfrm>
                <a:off x="1309245" y="2564904"/>
                <a:ext cx="3706416" cy="646331"/>
              </a:xfrm>
              <a:prstGeom prst="rect">
                <a:avLst/>
              </a:prstGeom>
              <a:noFill/>
            </p:spPr>
            <p:txBody>
              <a:bodyPr wrap="square" rtlCol="0">
                <a:spAutoFit/>
              </a:bodyPr>
              <a:lstStyle/>
              <a:p>
                <a:r>
                  <a:rPr lang="en-US" altLang="zh-TW" b="1" dirty="0">
                    <a:solidFill>
                      <a:srgbClr val="FF0000"/>
                    </a:solidFill>
                  </a:rPr>
                  <a:t>FAST (60% SLT</a:t>
                </a:r>
                <a:r>
                  <a:rPr lang="en-US" altLang="zh-TW" b="1" dirty="0" smtClean="0">
                    <a:solidFill>
                      <a:srgbClr val="FF0000"/>
                    </a:solidFill>
                  </a:rPr>
                  <a:t>)  typhoons accelerate</a:t>
                </a:r>
                <a:endParaRPr lang="zh-TW" altLang="en-US" b="1" dirty="0">
                  <a:solidFill>
                    <a:srgbClr val="FF0000"/>
                  </a:solidFill>
                </a:endParaRPr>
              </a:p>
              <a:p>
                <a:endParaRPr lang="zh-TW" altLang="en-US" dirty="0"/>
              </a:p>
            </p:txBody>
          </p:sp>
          <p:sp>
            <p:nvSpPr>
              <p:cNvPr id="9" name="矩形 8"/>
              <p:cNvSpPr/>
              <p:nvPr/>
            </p:nvSpPr>
            <p:spPr>
              <a:xfrm>
                <a:off x="1259632" y="3026569"/>
                <a:ext cx="3756029" cy="369332"/>
              </a:xfrm>
              <a:prstGeom prst="rect">
                <a:avLst/>
              </a:prstGeom>
            </p:spPr>
            <p:txBody>
              <a:bodyPr wrap="none">
                <a:spAutoFit/>
              </a:bodyPr>
              <a:lstStyle/>
              <a:p>
                <a:pPr algn="ctr"/>
                <a:r>
                  <a:rPr lang="en-US" altLang="zh-TW" b="1" dirty="0">
                    <a:solidFill>
                      <a:srgbClr val="00B050"/>
                    </a:solidFill>
                  </a:rPr>
                  <a:t>SLOW (77% NLT</a:t>
                </a:r>
                <a:r>
                  <a:rPr lang="en-US" altLang="zh-TW" b="1" dirty="0" smtClean="0">
                    <a:solidFill>
                      <a:srgbClr val="00B050"/>
                    </a:solidFill>
                  </a:rPr>
                  <a:t>) typhoons decelerate</a:t>
                </a:r>
                <a:endParaRPr lang="zh-TW" altLang="en-US" b="1" dirty="0">
                  <a:solidFill>
                    <a:srgbClr val="00B050"/>
                  </a:solidFill>
                </a:endParaRPr>
              </a:p>
            </p:txBody>
          </p:sp>
          <p:sp>
            <p:nvSpPr>
              <p:cNvPr id="10" name="文字方塊 9"/>
              <p:cNvSpPr txBox="1"/>
              <p:nvPr/>
            </p:nvSpPr>
            <p:spPr>
              <a:xfrm>
                <a:off x="5132652" y="2780929"/>
                <a:ext cx="2304926" cy="369332"/>
              </a:xfrm>
              <a:prstGeom prst="rect">
                <a:avLst/>
              </a:prstGeom>
              <a:noFill/>
            </p:spPr>
            <p:txBody>
              <a:bodyPr wrap="none" rtlCol="0">
                <a:spAutoFit/>
              </a:bodyPr>
              <a:lstStyle/>
              <a:p>
                <a:r>
                  <a:rPr lang="en-US" altLang="zh-TW" b="1" dirty="0"/>
                  <a:t>d</a:t>
                </a:r>
                <a:r>
                  <a:rPr lang="en-US" altLang="zh-TW" b="1" dirty="0" smtClean="0"/>
                  <a:t>uring landfall period.</a:t>
                </a:r>
                <a:endParaRPr lang="zh-TW" altLang="en-US" b="1" dirty="0"/>
              </a:p>
            </p:txBody>
          </p:sp>
        </p:grpSp>
        <p:sp>
          <p:nvSpPr>
            <p:cNvPr id="12" name="矩形 11"/>
            <p:cNvSpPr/>
            <p:nvPr/>
          </p:nvSpPr>
          <p:spPr>
            <a:xfrm>
              <a:off x="1274374" y="2564904"/>
              <a:ext cx="6321962" cy="8309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663814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p:spPr>
        <p:txBody>
          <a:bodyPr>
            <a:normAutofit/>
          </a:bodyPr>
          <a:lstStyle/>
          <a:p>
            <a:r>
              <a:rPr lang="en-US" altLang="zh-TW" sz="2200" b="1" dirty="0" smtClean="0"/>
              <a:t>PV-based</a:t>
            </a:r>
            <a:r>
              <a:rPr lang="en-US" altLang="zh-TW" sz="2200" dirty="0" smtClean="0"/>
              <a:t> </a:t>
            </a:r>
            <a:r>
              <a:rPr lang="en-US" altLang="zh-TW" sz="2200" dirty="0"/>
              <a:t>analysis suggests that asymmetric </a:t>
            </a:r>
            <a:r>
              <a:rPr lang="en-US" altLang="zh-TW" sz="2200" b="1" dirty="0" err="1">
                <a:solidFill>
                  <a:srgbClr val="FF0000"/>
                </a:solidFill>
              </a:rPr>
              <a:t>diabatic</a:t>
            </a:r>
            <a:r>
              <a:rPr lang="en-US" altLang="zh-TW" sz="2200" b="1" dirty="0">
                <a:solidFill>
                  <a:srgbClr val="FF0000"/>
                </a:solidFill>
              </a:rPr>
              <a:t> heating(DH) </a:t>
            </a:r>
            <a:r>
              <a:rPr lang="en-US" altLang="zh-TW" sz="2200" dirty="0"/>
              <a:t>associated with topography can also help explain the complex motions of these TCs as they approach and pass over the island</a:t>
            </a:r>
            <a:r>
              <a:rPr lang="en-US" altLang="zh-TW" sz="2200" dirty="0" smtClean="0"/>
              <a:t>.</a:t>
            </a:r>
          </a:p>
          <a:p>
            <a:endParaRPr lang="en-US" altLang="zh-TW" sz="2200" dirty="0"/>
          </a:p>
          <a:p>
            <a:endParaRPr lang="en-US" altLang="zh-TW" sz="2200" dirty="0" smtClean="0"/>
          </a:p>
          <a:p>
            <a:endParaRPr lang="en-US" altLang="zh-TW" sz="2200" dirty="0"/>
          </a:p>
          <a:p>
            <a:endParaRPr lang="en-US" altLang="zh-TW" sz="2200" dirty="0"/>
          </a:p>
          <a:p>
            <a:endParaRPr lang="zh-TW" altLang="en-US" dirty="0"/>
          </a:p>
        </p:txBody>
      </p:sp>
      <p:grpSp>
        <p:nvGrpSpPr>
          <p:cNvPr id="15" name="群組 14"/>
          <p:cNvGrpSpPr/>
          <p:nvPr/>
        </p:nvGrpSpPr>
        <p:grpSpPr>
          <a:xfrm>
            <a:off x="611560" y="1772816"/>
            <a:ext cx="7805331" cy="988420"/>
            <a:chOff x="655101" y="1653886"/>
            <a:chExt cx="7805331" cy="98842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01" y="1672702"/>
              <a:ext cx="7805331" cy="96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群組 11"/>
            <p:cNvGrpSpPr/>
            <p:nvPr/>
          </p:nvGrpSpPr>
          <p:grpSpPr>
            <a:xfrm>
              <a:off x="2957344" y="1653886"/>
              <a:ext cx="5370120" cy="988420"/>
              <a:chOff x="2957344" y="1653886"/>
              <a:chExt cx="5370120" cy="988420"/>
            </a:xfrm>
          </p:grpSpPr>
          <p:sp>
            <p:nvSpPr>
              <p:cNvPr id="9" name="矩形 8"/>
              <p:cNvSpPr/>
              <p:nvPr/>
            </p:nvSpPr>
            <p:spPr>
              <a:xfrm>
                <a:off x="2957344" y="1654894"/>
                <a:ext cx="504056" cy="9830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v</a:t>
                </a:r>
                <a:endParaRPr lang="zh-TW" altLang="en-US" dirty="0"/>
              </a:p>
            </p:txBody>
          </p:sp>
          <p:sp>
            <p:nvSpPr>
              <p:cNvPr id="10" name="矩形 9"/>
              <p:cNvSpPr/>
              <p:nvPr/>
            </p:nvSpPr>
            <p:spPr>
              <a:xfrm>
                <a:off x="5394568" y="1653886"/>
                <a:ext cx="504056" cy="9830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a:t>
                </a:r>
                <a:endParaRPr lang="zh-TW" altLang="en-US" dirty="0"/>
              </a:p>
            </p:txBody>
          </p:sp>
          <p:sp>
            <p:nvSpPr>
              <p:cNvPr id="11" name="矩形 10"/>
              <p:cNvSpPr/>
              <p:nvPr/>
            </p:nvSpPr>
            <p:spPr>
              <a:xfrm>
                <a:off x="7823408" y="1659280"/>
                <a:ext cx="504056" cy="9830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a:t>
                </a:r>
                <a:endParaRPr lang="zh-TW" altLang="en-US" dirty="0"/>
              </a:p>
            </p:txBody>
          </p:sp>
        </p:grpSp>
      </p:grpSp>
    </p:spTree>
    <p:extLst>
      <p:ext uri="{BB962C8B-B14F-4D97-AF65-F5344CB8AC3E}">
        <p14:creationId xmlns:p14="http://schemas.microsoft.com/office/powerpoint/2010/main" val="1261301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p:cNvGrpSpPr/>
          <p:nvPr/>
        </p:nvGrpSpPr>
        <p:grpSpPr>
          <a:xfrm>
            <a:off x="395536" y="1052736"/>
            <a:ext cx="8723656" cy="3960440"/>
            <a:chOff x="395536" y="1052736"/>
            <a:chExt cx="8723656" cy="396044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052736"/>
              <a:ext cx="447518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52736"/>
              <a:ext cx="4011189" cy="393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5" name="表格 4"/>
          <p:cNvGraphicFramePr>
            <a:graphicFrameLocks noGrp="1"/>
          </p:cNvGraphicFramePr>
          <p:nvPr>
            <p:extLst>
              <p:ext uri="{D42A27DB-BD31-4B8C-83A1-F6EECF244321}">
                <p14:modId xmlns:p14="http://schemas.microsoft.com/office/powerpoint/2010/main" val="1344454582"/>
              </p:ext>
            </p:extLst>
          </p:nvPr>
        </p:nvGraphicFramePr>
        <p:xfrm>
          <a:off x="395536" y="260648"/>
          <a:ext cx="8496944" cy="531440"/>
        </p:xfrm>
        <a:graphic>
          <a:graphicData uri="http://schemas.openxmlformats.org/drawingml/2006/table">
            <a:tbl>
              <a:tblPr firstRow="1" bandRow="1">
                <a:tableStyleId>{5940675A-B579-460E-94D1-54222C63F5DA}</a:tableStyleId>
              </a:tblPr>
              <a:tblGrid>
                <a:gridCol w="4248472"/>
                <a:gridCol w="4248472"/>
              </a:tblGrid>
              <a:tr h="531440">
                <a:tc>
                  <a:txBody>
                    <a:bodyPr/>
                    <a:lstStyle/>
                    <a:p>
                      <a:pPr algn="ctr"/>
                      <a:r>
                        <a:rPr lang="en-US" altLang="zh-TW" sz="2600" b="1" dirty="0" smtClean="0">
                          <a:solidFill>
                            <a:schemeClr val="accent5">
                              <a:lumMod val="20000"/>
                              <a:lumOff val="80000"/>
                            </a:schemeClr>
                          </a:solidFill>
                        </a:rPr>
                        <a:t>NLT (T3N)</a:t>
                      </a:r>
                      <a:endParaRPr lang="zh-TW" altLang="en-US" sz="2600" b="1" dirty="0">
                        <a:solidFill>
                          <a:schemeClr val="accent5">
                            <a:lumMod val="20000"/>
                            <a:lumOff val="80000"/>
                          </a:schemeClr>
                        </a:solidFill>
                      </a:endParaRPr>
                    </a:p>
                  </a:txBody>
                  <a:tcPr>
                    <a:solidFill>
                      <a:srgbClr val="002060"/>
                    </a:solidFill>
                  </a:tcPr>
                </a:tc>
                <a:tc>
                  <a:txBody>
                    <a:bodyPr/>
                    <a:lstStyle/>
                    <a:p>
                      <a:pPr algn="ctr"/>
                      <a:r>
                        <a:rPr lang="en-US" altLang="zh-TW" sz="2600" b="1" dirty="0" smtClean="0">
                          <a:solidFill>
                            <a:schemeClr val="accent5">
                              <a:lumMod val="20000"/>
                              <a:lumOff val="80000"/>
                            </a:schemeClr>
                          </a:solidFill>
                        </a:rPr>
                        <a:t>SLT(T5S)</a:t>
                      </a:r>
                      <a:endParaRPr lang="zh-TW" altLang="en-US" sz="2600" b="1" dirty="0">
                        <a:solidFill>
                          <a:schemeClr val="accent5">
                            <a:lumMod val="20000"/>
                            <a:lumOff val="80000"/>
                          </a:schemeClr>
                        </a:solidFill>
                      </a:endParaRPr>
                    </a:p>
                  </a:txBody>
                  <a:tcPr>
                    <a:solidFill>
                      <a:srgbClr val="002060"/>
                    </a:solidFill>
                  </a:tcPr>
                </a:tc>
              </a:tr>
            </a:tbl>
          </a:graphicData>
        </a:graphic>
      </p:graphicFrame>
      <p:cxnSp>
        <p:nvCxnSpPr>
          <p:cNvPr id="14" name="直線接點 13"/>
          <p:cNvCxnSpPr/>
          <p:nvPr/>
        </p:nvCxnSpPr>
        <p:spPr>
          <a:xfrm>
            <a:off x="4644008" y="692696"/>
            <a:ext cx="12130" cy="5976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表格 14"/>
          <p:cNvGraphicFramePr>
            <a:graphicFrameLocks noGrp="1"/>
          </p:cNvGraphicFramePr>
          <p:nvPr>
            <p:extLst>
              <p:ext uri="{D42A27DB-BD31-4B8C-83A1-F6EECF244321}">
                <p14:modId xmlns:p14="http://schemas.microsoft.com/office/powerpoint/2010/main" val="1738044682"/>
              </p:ext>
            </p:extLst>
          </p:nvPr>
        </p:nvGraphicFramePr>
        <p:xfrm>
          <a:off x="425149" y="257607"/>
          <a:ext cx="4248472" cy="531440"/>
        </p:xfrm>
        <a:graphic>
          <a:graphicData uri="http://schemas.openxmlformats.org/drawingml/2006/table">
            <a:tbl>
              <a:tblPr firstRow="1" bandRow="1">
                <a:tableStyleId>{5940675A-B579-460E-94D1-54222C63F5DA}</a:tableStyleId>
              </a:tblPr>
              <a:tblGrid>
                <a:gridCol w="4248472"/>
              </a:tblGrid>
              <a:tr h="531440">
                <a:tc>
                  <a:txBody>
                    <a:bodyPr/>
                    <a:lstStyle/>
                    <a:p>
                      <a:pPr algn="ctr"/>
                      <a:r>
                        <a:rPr lang="en-US" altLang="zh-TW" sz="2600" b="1" dirty="0" smtClean="0">
                          <a:solidFill>
                            <a:schemeClr val="accent5">
                              <a:lumMod val="20000"/>
                              <a:lumOff val="80000"/>
                            </a:schemeClr>
                          </a:solidFill>
                        </a:rPr>
                        <a:t>NLT (T3N)</a:t>
                      </a:r>
                      <a:endParaRPr lang="zh-TW" altLang="en-US" sz="2600" b="1" dirty="0">
                        <a:solidFill>
                          <a:schemeClr val="accent5">
                            <a:lumMod val="20000"/>
                            <a:lumOff val="80000"/>
                          </a:schemeClr>
                        </a:solidFill>
                      </a:endParaRPr>
                    </a:p>
                  </a:txBody>
                  <a:tcPr>
                    <a:solidFill>
                      <a:srgbClr val="002060"/>
                    </a:solidFill>
                  </a:tcPr>
                </a:tc>
              </a:tr>
            </a:tbl>
          </a:graphicData>
        </a:graphic>
      </p:graphicFrame>
      <p:grpSp>
        <p:nvGrpSpPr>
          <p:cNvPr id="25" name="群組 24"/>
          <p:cNvGrpSpPr/>
          <p:nvPr/>
        </p:nvGrpSpPr>
        <p:grpSpPr>
          <a:xfrm>
            <a:off x="611560" y="5517232"/>
            <a:ext cx="1789570" cy="1152128"/>
            <a:chOff x="611560" y="5517232"/>
            <a:chExt cx="1789570" cy="1152128"/>
          </a:xfrm>
        </p:grpSpPr>
        <p:sp>
          <p:nvSpPr>
            <p:cNvPr id="17" name="矩形 16"/>
            <p:cNvSpPr/>
            <p:nvPr/>
          </p:nvSpPr>
          <p:spPr>
            <a:xfrm>
              <a:off x="611560" y="5517232"/>
              <a:ext cx="1789570" cy="1152128"/>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773296" y="5734997"/>
              <a:ext cx="1494448" cy="646331"/>
            </a:xfrm>
            <a:prstGeom prst="rect">
              <a:avLst/>
            </a:prstGeom>
          </p:spPr>
          <p:txBody>
            <a:bodyPr wrap="none">
              <a:spAutoFit/>
            </a:bodyPr>
            <a:lstStyle/>
            <a:p>
              <a:pPr algn="ctr"/>
              <a:r>
                <a:rPr lang="en-US" altLang="zh-TW" b="1" dirty="0">
                  <a:solidFill>
                    <a:schemeClr val="accent5">
                      <a:lumMod val="20000"/>
                      <a:lumOff val="80000"/>
                    </a:schemeClr>
                  </a:solidFill>
                </a:rPr>
                <a:t>phase-locked </a:t>
              </a:r>
              <a:endParaRPr lang="en-US" altLang="zh-TW" b="1" dirty="0" smtClean="0">
                <a:solidFill>
                  <a:schemeClr val="accent5">
                    <a:lumMod val="20000"/>
                    <a:lumOff val="80000"/>
                  </a:schemeClr>
                </a:solidFill>
              </a:endParaRPr>
            </a:p>
            <a:p>
              <a:pPr algn="ctr"/>
              <a:r>
                <a:rPr lang="en-US" altLang="zh-TW" b="1" dirty="0" smtClean="0">
                  <a:solidFill>
                    <a:schemeClr val="accent5">
                      <a:lumMod val="20000"/>
                      <a:lumOff val="80000"/>
                    </a:schemeClr>
                  </a:solidFill>
                </a:rPr>
                <a:t>convection </a:t>
              </a:r>
              <a:endParaRPr lang="zh-TW" altLang="en-US" b="1" dirty="0">
                <a:solidFill>
                  <a:schemeClr val="accent5">
                    <a:lumMod val="20000"/>
                    <a:lumOff val="80000"/>
                  </a:schemeClr>
                </a:solidFill>
              </a:endParaRPr>
            </a:p>
          </p:txBody>
        </p:sp>
      </p:grpSp>
      <p:grpSp>
        <p:nvGrpSpPr>
          <p:cNvPr id="26" name="群組 25"/>
          <p:cNvGrpSpPr/>
          <p:nvPr/>
        </p:nvGrpSpPr>
        <p:grpSpPr>
          <a:xfrm>
            <a:off x="3646526" y="5517232"/>
            <a:ext cx="1789570" cy="1152128"/>
            <a:chOff x="3646526" y="5517232"/>
            <a:chExt cx="1789570" cy="1152128"/>
          </a:xfrm>
        </p:grpSpPr>
        <p:sp>
          <p:nvSpPr>
            <p:cNvPr id="20" name="矩形 19"/>
            <p:cNvSpPr/>
            <p:nvPr/>
          </p:nvSpPr>
          <p:spPr>
            <a:xfrm>
              <a:off x="3646526" y="5517232"/>
              <a:ext cx="1789570" cy="1152128"/>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3811483" y="5674022"/>
              <a:ext cx="1480597" cy="923330"/>
            </a:xfrm>
            <a:prstGeom prst="rect">
              <a:avLst/>
            </a:prstGeom>
          </p:spPr>
          <p:txBody>
            <a:bodyPr wrap="none">
              <a:spAutoFit/>
            </a:bodyPr>
            <a:lstStyle/>
            <a:p>
              <a:pPr algn="ctr"/>
              <a:r>
                <a:rPr lang="en-US" altLang="zh-TW" b="1" dirty="0">
                  <a:solidFill>
                    <a:schemeClr val="accent5">
                      <a:lumMod val="20000"/>
                      <a:lumOff val="80000"/>
                    </a:schemeClr>
                  </a:solidFill>
                </a:rPr>
                <a:t>NLTs </a:t>
              </a:r>
              <a:r>
                <a:rPr lang="en-US" altLang="zh-TW" b="1" dirty="0" smtClean="0">
                  <a:solidFill>
                    <a:schemeClr val="accent5">
                      <a:lumMod val="20000"/>
                      <a:lumOff val="80000"/>
                    </a:schemeClr>
                  </a:solidFill>
                </a:rPr>
                <a:t> linger</a:t>
              </a:r>
            </a:p>
            <a:p>
              <a:pPr algn="ctr"/>
              <a:r>
                <a:rPr lang="en-US" altLang="zh-TW" b="1" dirty="0" smtClean="0">
                  <a:solidFill>
                    <a:schemeClr val="accent5">
                      <a:lumMod val="20000"/>
                      <a:lumOff val="80000"/>
                    </a:schemeClr>
                  </a:solidFill>
                </a:rPr>
                <a:t> </a:t>
              </a:r>
              <a:r>
                <a:rPr lang="en-US" altLang="zh-TW" b="1" dirty="0">
                  <a:solidFill>
                    <a:schemeClr val="accent5">
                      <a:lumMod val="20000"/>
                      <a:lumOff val="80000"/>
                    </a:schemeClr>
                  </a:solidFill>
                </a:rPr>
                <a:t>much longer </a:t>
              </a:r>
              <a:endParaRPr lang="en-US" altLang="zh-TW" b="1" dirty="0" smtClean="0">
                <a:solidFill>
                  <a:schemeClr val="accent5">
                    <a:lumMod val="20000"/>
                    <a:lumOff val="80000"/>
                  </a:schemeClr>
                </a:solidFill>
              </a:endParaRPr>
            </a:p>
            <a:p>
              <a:pPr algn="ctr"/>
              <a:r>
                <a:rPr lang="en-US" altLang="zh-TW" b="1" dirty="0" smtClean="0">
                  <a:solidFill>
                    <a:schemeClr val="accent5">
                      <a:lumMod val="20000"/>
                      <a:lumOff val="80000"/>
                    </a:schemeClr>
                  </a:solidFill>
                </a:rPr>
                <a:t>over </a:t>
              </a:r>
              <a:r>
                <a:rPr lang="en-US" altLang="zh-TW" b="1" dirty="0">
                  <a:solidFill>
                    <a:schemeClr val="accent5">
                      <a:lumMod val="20000"/>
                      <a:lumOff val="80000"/>
                    </a:schemeClr>
                  </a:solidFill>
                </a:rPr>
                <a:t>land</a:t>
              </a:r>
              <a:endParaRPr lang="zh-TW" altLang="en-US" b="1" dirty="0">
                <a:solidFill>
                  <a:schemeClr val="accent5">
                    <a:lumMod val="20000"/>
                    <a:lumOff val="80000"/>
                  </a:schemeClr>
                </a:solidFill>
              </a:endParaRPr>
            </a:p>
          </p:txBody>
        </p:sp>
      </p:grpSp>
      <p:grpSp>
        <p:nvGrpSpPr>
          <p:cNvPr id="27" name="群組 26"/>
          <p:cNvGrpSpPr/>
          <p:nvPr/>
        </p:nvGrpSpPr>
        <p:grpSpPr>
          <a:xfrm>
            <a:off x="6742870" y="5517232"/>
            <a:ext cx="1789570" cy="1152128"/>
            <a:chOff x="6742870" y="5517232"/>
            <a:chExt cx="1789570" cy="1152128"/>
          </a:xfrm>
        </p:grpSpPr>
        <p:sp>
          <p:nvSpPr>
            <p:cNvPr id="21" name="矩形 20"/>
            <p:cNvSpPr/>
            <p:nvPr/>
          </p:nvSpPr>
          <p:spPr>
            <a:xfrm>
              <a:off x="6742870" y="5517232"/>
              <a:ext cx="1789570" cy="11521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6876256" y="5733256"/>
              <a:ext cx="1652119" cy="646331"/>
            </a:xfrm>
            <a:prstGeom prst="rect">
              <a:avLst/>
            </a:prstGeom>
          </p:spPr>
          <p:txBody>
            <a:bodyPr wrap="none">
              <a:spAutoFit/>
            </a:bodyPr>
            <a:lstStyle/>
            <a:p>
              <a:pPr algn="ctr"/>
              <a:r>
                <a:rPr lang="en-US" altLang="zh-TW" b="1" dirty="0">
                  <a:solidFill>
                    <a:schemeClr val="accent6">
                      <a:lumMod val="20000"/>
                      <a:lumOff val="80000"/>
                    </a:schemeClr>
                  </a:solidFill>
                </a:rPr>
                <a:t>large </a:t>
              </a:r>
              <a:endParaRPr lang="en-US" altLang="zh-TW" b="1" dirty="0" smtClean="0">
                <a:solidFill>
                  <a:schemeClr val="accent6">
                    <a:lumMod val="20000"/>
                    <a:lumOff val="80000"/>
                  </a:schemeClr>
                </a:solidFill>
              </a:endParaRPr>
            </a:p>
            <a:p>
              <a:pPr algn="ctr"/>
              <a:r>
                <a:rPr lang="en-US" altLang="zh-TW" b="1" dirty="0" smtClean="0">
                  <a:solidFill>
                    <a:schemeClr val="accent6">
                      <a:lumMod val="20000"/>
                      <a:lumOff val="80000"/>
                    </a:schemeClr>
                  </a:solidFill>
                </a:rPr>
                <a:t>rainfall </a:t>
              </a:r>
              <a:r>
                <a:rPr lang="en-US" altLang="zh-TW" b="1" dirty="0">
                  <a:solidFill>
                    <a:schemeClr val="accent6">
                      <a:lumMod val="20000"/>
                      <a:lumOff val="80000"/>
                    </a:schemeClr>
                  </a:solidFill>
                </a:rPr>
                <a:t>amount</a:t>
              </a:r>
              <a:endParaRPr lang="zh-TW" altLang="en-US" b="1" dirty="0">
                <a:solidFill>
                  <a:schemeClr val="accent6">
                    <a:lumMod val="20000"/>
                    <a:lumOff val="80000"/>
                  </a:schemeClr>
                </a:solidFill>
              </a:endParaRPr>
            </a:p>
          </p:txBody>
        </p:sp>
      </p:grpSp>
      <p:sp>
        <p:nvSpPr>
          <p:cNvPr id="23" name="向右箭號 22"/>
          <p:cNvSpPr/>
          <p:nvPr/>
        </p:nvSpPr>
        <p:spPr>
          <a:xfrm>
            <a:off x="2627784" y="5908630"/>
            <a:ext cx="792088" cy="40069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向右箭號 23"/>
          <p:cNvSpPr/>
          <p:nvPr/>
        </p:nvSpPr>
        <p:spPr>
          <a:xfrm>
            <a:off x="5724128" y="5949280"/>
            <a:ext cx="792088" cy="40069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3744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b="1" dirty="0" smtClean="0">
                <a:effectLst>
                  <a:outerShdw blurRad="38100" dist="38100" dir="2700000" algn="tl">
                    <a:srgbClr val="000000">
                      <a:alpha val="43137"/>
                    </a:srgbClr>
                  </a:outerShdw>
                </a:effectLst>
              </a:rPr>
              <a:t>Reference</a:t>
            </a:r>
            <a:endParaRPr lang="zh-TW" altLang="en-US" sz="4000"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normAutofit fontScale="92500" lnSpcReduction="20000"/>
          </a:bodyPr>
          <a:lstStyle/>
          <a:p>
            <a:r>
              <a:rPr lang="en-US" altLang="zh-TW" sz="1600" dirty="0"/>
              <a:t>Wu, L., and B. Wang, 2000: A potential </a:t>
            </a:r>
            <a:r>
              <a:rPr lang="en-US" altLang="zh-TW" sz="1600" dirty="0" err="1"/>
              <a:t>vorticity</a:t>
            </a:r>
            <a:r>
              <a:rPr lang="en-US" altLang="zh-TW" sz="1600" dirty="0"/>
              <a:t> tendency </a:t>
            </a:r>
            <a:r>
              <a:rPr lang="en-US" altLang="zh-TW" sz="1600" dirty="0" smtClean="0"/>
              <a:t>diagnostic approach </a:t>
            </a:r>
            <a:r>
              <a:rPr lang="en-US" altLang="zh-TW" sz="1600" dirty="0"/>
              <a:t>for tropical cyclone motion. Mon. </a:t>
            </a:r>
            <a:r>
              <a:rPr lang="en-US" altLang="zh-TW" sz="1600" dirty="0" err="1"/>
              <a:t>Wea</a:t>
            </a:r>
            <a:r>
              <a:rPr lang="en-US" altLang="zh-TW" sz="1600" dirty="0" smtClean="0"/>
              <a:t>. Rev</a:t>
            </a:r>
            <a:r>
              <a:rPr lang="en-US" altLang="zh-TW" sz="1600" dirty="0"/>
              <a:t>., 128, 1899–1911.</a:t>
            </a:r>
          </a:p>
          <a:p>
            <a:r>
              <a:rPr lang="en-US" altLang="zh-TW" sz="1600" dirty="0"/>
              <a:t>Wu, L., and B. Wang, </a:t>
            </a:r>
            <a:r>
              <a:rPr lang="en-US" altLang="zh-TW" sz="1600" dirty="0" smtClean="0"/>
              <a:t>2001</a:t>
            </a:r>
            <a:r>
              <a:rPr lang="en-US" altLang="zh-TW" sz="1600" dirty="0"/>
              <a:t>: Effects of convective heating on </a:t>
            </a:r>
            <a:r>
              <a:rPr lang="en-US" altLang="zh-TW" sz="1600" dirty="0" smtClean="0"/>
              <a:t>movement and </a:t>
            </a:r>
            <a:r>
              <a:rPr lang="en-US" altLang="zh-TW" sz="1600" dirty="0"/>
              <a:t>vertical coupling of tropical cyclones: A numerical </a:t>
            </a:r>
            <a:r>
              <a:rPr lang="en-US" altLang="zh-TW" sz="1600" dirty="0" smtClean="0"/>
              <a:t>study. </a:t>
            </a:r>
            <a:r>
              <a:rPr lang="fr-FR" altLang="zh-TW" sz="1600" dirty="0" smtClean="0"/>
              <a:t>J</a:t>
            </a:r>
            <a:r>
              <a:rPr lang="fr-FR" altLang="zh-TW" sz="1600" dirty="0"/>
              <a:t>. Atmos. Sci., 58, 3639–3649</a:t>
            </a:r>
            <a:r>
              <a:rPr lang="fr-FR" altLang="zh-TW" sz="1600" dirty="0" smtClean="0"/>
              <a:t>.</a:t>
            </a:r>
          </a:p>
          <a:p>
            <a:r>
              <a:rPr lang="en-US" altLang="zh-TW" sz="1600" dirty="0" err="1"/>
              <a:t>Fiorino</a:t>
            </a:r>
            <a:r>
              <a:rPr lang="en-US" altLang="zh-TW" sz="1600" dirty="0"/>
              <a:t>, M. J., and R. L. Elsberry, 1989: Some aspects of </a:t>
            </a:r>
            <a:r>
              <a:rPr lang="en-US" altLang="zh-TW" sz="1600" dirty="0" smtClean="0"/>
              <a:t>vortex structure </a:t>
            </a:r>
            <a:r>
              <a:rPr lang="en-US" altLang="zh-TW" sz="1600" dirty="0"/>
              <a:t>related to tropical cyclone motion. </a:t>
            </a:r>
            <a:r>
              <a:rPr lang="en-US" altLang="zh-TW" sz="1600" i="1" dirty="0"/>
              <a:t>J. Atmos. Sci., </a:t>
            </a:r>
            <a:r>
              <a:rPr lang="en-US" altLang="zh-TW" sz="1600" b="1" dirty="0"/>
              <a:t>46</a:t>
            </a:r>
            <a:r>
              <a:rPr lang="en-US" altLang="zh-TW" sz="1600" b="1" dirty="0" smtClean="0"/>
              <a:t>, </a:t>
            </a:r>
            <a:r>
              <a:rPr lang="en-US" altLang="zh-TW" sz="1600" dirty="0" smtClean="0"/>
              <a:t>975–990.</a:t>
            </a:r>
          </a:p>
          <a:p>
            <a:r>
              <a:rPr lang="en-US" altLang="zh-TW" sz="1600" dirty="0" err="1"/>
              <a:t>Yeh</a:t>
            </a:r>
            <a:r>
              <a:rPr lang="en-US" altLang="zh-TW" sz="1600" dirty="0"/>
              <a:t>, T.-C., and R. L. Elsberry, 1993a: Interaction of typhoons </a:t>
            </a:r>
            <a:r>
              <a:rPr lang="en-US" altLang="zh-TW" sz="1600" dirty="0" smtClean="0"/>
              <a:t>with the </a:t>
            </a:r>
            <a:r>
              <a:rPr lang="en-US" altLang="zh-TW" sz="1600" dirty="0"/>
              <a:t>Taiwan orography. Part I: Upstream track </a:t>
            </a:r>
            <a:r>
              <a:rPr lang="en-US" altLang="zh-TW" sz="1600" dirty="0" err="1" smtClean="0"/>
              <a:t>deflections.Mon</a:t>
            </a:r>
            <a:r>
              <a:rPr lang="en-US" altLang="zh-TW" sz="1600" dirty="0"/>
              <a:t>. </a:t>
            </a:r>
            <a:r>
              <a:rPr lang="en-US" altLang="zh-TW" sz="1600" dirty="0" err="1"/>
              <a:t>Wea</a:t>
            </a:r>
            <a:r>
              <a:rPr lang="en-US" altLang="zh-TW" sz="1600" dirty="0"/>
              <a:t>. Rev., 121, 3193–3212</a:t>
            </a:r>
            <a:r>
              <a:rPr lang="en-US" altLang="zh-TW" sz="1600" dirty="0" smtClean="0"/>
              <a:t>.</a:t>
            </a:r>
          </a:p>
          <a:p>
            <a:r>
              <a:rPr lang="en-US" altLang="zh-TW" sz="1600" dirty="0" err="1"/>
              <a:t>Zehnder</a:t>
            </a:r>
            <a:r>
              <a:rPr lang="en-US" altLang="zh-TW" sz="1600" dirty="0"/>
              <a:t>, J. A., 1993: The influence of large-scale topography </a:t>
            </a:r>
            <a:r>
              <a:rPr lang="en-US" altLang="zh-TW" sz="1600" dirty="0" smtClean="0"/>
              <a:t>on </a:t>
            </a:r>
            <a:r>
              <a:rPr lang="fr-FR" altLang="zh-TW" sz="1600" dirty="0" smtClean="0"/>
              <a:t>barotropic </a:t>
            </a:r>
            <a:r>
              <a:rPr lang="fr-FR" altLang="zh-TW" sz="1600" dirty="0"/>
              <a:t>vortex motion. J. Atmos. Sci., 50, 2519–2532.</a:t>
            </a:r>
            <a:endParaRPr lang="en-US" altLang="zh-TW" sz="1600" dirty="0"/>
          </a:p>
          <a:p>
            <a:r>
              <a:rPr lang="en-US" altLang="zh-TW" sz="1600" dirty="0" err="1"/>
              <a:t>Yeh</a:t>
            </a:r>
            <a:r>
              <a:rPr lang="en-US" altLang="zh-TW" sz="1600" dirty="0"/>
              <a:t>, T.-C., and R. L. Elsberry, 1993b: Interaction of typhoons with the </a:t>
            </a:r>
            <a:r>
              <a:rPr lang="en-US" altLang="zh-TW" sz="1600" dirty="0" smtClean="0"/>
              <a:t>Taiwan </a:t>
            </a:r>
            <a:r>
              <a:rPr lang="en-US" altLang="zh-TW" sz="1600" dirty="0" err="1" smtClean="0"/>
              <a:t>torography</a:t>
            </a:r>
            <a:r>
              <a:rPr lang="en-US" altLang="zh-TW" sz="1600" dirty="0"/>
              <a:t>. Part II: Continuous and discontinuous </a:t>
            </a:r>
            <a:r>
              <a:rPr lang="en-US" altLang="zh-TW" sz="1600" dirty="0" smtClean="0"/>
              <a:t>tracks across </a:t>
            </a:r>
            <a:r>
              <a:rPr lang="en-US" altLang="zh-TW" sz="1600" dirty="0"/>
              <a:t>the island. Mon. </a:t>
            </a:r>
            <a:r>
              <a:rPr lang="en-US" altLang="zh-TW" sz="1600" dirty="0" err="1"/>
              <a:t>Wea</a:t>
            </a:r>
            <a:r>
              <a:rPr lang="en-US" altLang="zh-TW" sz="1600" dirty="0"/>
              <a:t>. Rev., 121, 3213–3233.</a:t>
            </a:r>
            <a:endParaRPr lang="en-US" altLang="zh-TW" sz="1600" dirty="0" smtClean="0"/>
          </a:p>
          <a:p>
            <a:r>
              <a:rPr lang="en-US" altLang="zh-TW" sz="1600" dirty="0" smtClean="0"/>
              <a:t>Wikipedia</a:t>
            </a:r>
          </a:p>
          <a:p>
            <a:r>
              <a:rPr lang="en-US" altLang="zh-TW" sz="1600" dirty="0">
                <a:hlinkClick r:id="rId2"/>
              </a:rPr>
              <a:t>http://www-das.uwyo.edu/~geerts/cwx/notes/chap14/roughness.html</a:t>
            </a:r>
            <a:endParaRPr lang="en-US" altLang="zh-TW" sz="1600" dirty="0"/>
          </a:p>
          <a:p>
            <a:r>
              <a:rPr lang="en-US" altLang="zh-TW" sz="1600" dirty="0" smtClean="0">
                <a:hlinkClick r:id="rId3"/>
              </a:rPr>
              <a:t>http</a:t>
            </a:r>
            <a:r>
              <a:rPr lang="en-US" altLang="zh-TW" sz="1600" dirty="0">
                <a:hlinkClick r:id="rId3"/>
              </a:rPr>
              <a:t>://</a:t>
            </a:r>
            <a:r>
              <a:rPr lang="en-US" altLang="zh-TW" sz="1600" dirty="0" smtClean="0">
                <a:hlinkClick r:id="rId3"/>
              </a:rPr>
              <a:t>rammb.cira.colostate.edu/wmovl/vrl/tutorials/satmanueumetsat/satmanu/basic/parameters/pv.htm</a:t>
            </a:r>
            <a:endParaRPr lang="en-US" altLang="zh-TW" sz="1600" dirty="0"/>
          </a:p>
          <a:p>
            <a:r>
              <a:rPr lang="en-US" altLang="zh-TW" sz="1600" dirty="0" smtClean="0">
                <a:hlinkClick r:id="rId4"/>
              </a:rPr>
              <a:t>www.weather.com.hk</a:t>
            </a:r>
            <a:endParaRPr lang="en-US" altLang="zh-TW" sz="1600" dirty="0" smtClean="0"/>
          </a:p>
          <a:p>
            <a:r>
              <a:rPr lang="en-US" altLang="zh-TW" sz="1600" dirty="0">
                <a:hlinkClick r:id="rId5"/>
              </a:rPr>
              <a:t>https://www.e-education.psu.edu/meteo241//</a:t>
            </a:r>
            <a:r>
              <a:rPr lang="en-US" altLang="zh-TW" sz="1600" dirty="0" smtClean="0">
                <a:hlinkClick r:id="rId5"/>
              </a:rPr>
              <a:t>files/meteo241/flash/Section8/beta_drift0704.swf</a:t>
            </a:r>
            <a:endParaRPr lang="en-US" altLang="zh-TW" sz="1600" dirty="0" smtClean="0"/>
          </a:p>
          <a:p>
            <a:r>
              <a:rPr lang="en-US" altLang="zh-TW" sz="1600" dirty="0">
                <a:hlinkClick r:id="rId6"/>
              </a:rPr>
              <a:t>https://courseware.e-education.psu.edu/simsphere/workbook/ch03.html</a:t>
            </a:r>
            <a:endParaRPr lang="en-US" altLang="zh-TW" sz="1600" dirty="0" smtClean="0"/>
          </a:p>
          <a:p>
            <a:r>
              <a:rPr lang="zh-TW" altLang="en-US" sz="1600" dirty="0" smtClean="0"/>
              <a:t>薛正峰，</a:t>
            </a:r>
            <a:r>
              <a:rPr lang="en-US" altLang="zh-TW" sz="1600" dirty="0" smtClean="0"/>
              <a:t>2004</a:t>
            </a:r>
            <a:r>
              <a:rPr lang="zh-TW" altLang="en-US" sz="1600" dirty="0" smtClean="0"/>
              <a:t>：</a:t>
            </a:r>
            <a:r>
              <a:rPr lang="zh-TW" altLang="en-US" sz="1600" dirty="0"/>
              <a:t>地形及渦旋初始化對類似納莉颱風路徑</a:t>
            </a:r>
            <a:r>
              <a:rPr lang="zh-TW" altLang="en-US" sz="1600" dirty="0" smtClean="0"/>
              <a:t>及環</a:t>
            </a:r>
            <a:r>
              <a:rPr lang="zh-TW" altLang="en-US" sz="1600" dirty="0"/>
              <a:t>流變化之影響 。國立中央大學，大氣物理研究所，碩士論文，共 </a:t>
            </a:r>
            <a:r>
              <a:rPr lang="en-US" altLang="zh-TW" sz="1600" dirty="0"/>
              <a:t>134 </a:t>
            </a:r>
            <a:r>
              <a:rPr lang="zh-TW" altLang="en-US" sz="1600" dirty="0" smtClean="0"/>
              <a:t>頁</a:t>
            </a:r>
            <a:endParaRPr lang="en-US" altLang="zh-TW" sz="1600" dirty="0" smtClean="0"/>
          </a:p>
          <a:p>
            <a:endParaRPr lang="en-US" altLang="zh-TW" sz="1600" dirty="0" smtClean="0"/>
          </a:p>
        </p:txBody>
      </p:sp>
    </p:spTree>
    <p:extLst>
      <p:ext uri="{BB962C8B-B14F-4D97-AF65-F5344CB8AC3E}">
        <p14:creationId xmlns:p14="http://schemas.microsoft.com/office/powerpoint/2010/main" val="1514702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57200" y="2574032"/>
            <a:ext cx="8229600" cy="1143000"/>
          </a:xfrm>
        </p:spPr>
        <p:txBody>
          <a:bodyPr>
            <a:normAutofit/>
          </a:bodyPr>
          <a:lstStyle/>
          <a:p>
            <a:r>
              <a:rPr lang="en-US" altLang="zh-TW" sz="3600" b="1" i="1" u="sng" dirty="0" smtClean="0">
                <a:effectLst>
                  <a:outerShdw blurRad="38100" dist="38100" dir="2700000" algn="tl">
                    <a:srgbClr val="000000">
                      <a:alpha val="43137"/>
                    </a:srgbClr>
                  </a:outerShdw>
                </a:effectLst>
              </a:rPr>
              <a:t>Thanks for your listening!</a:t>
            </a:r>
            <a:endParaRPr lang="zh-TW" altLang="en-US" sz="36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2356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865908" cy="517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0" y="0"/>
            <a:ext cx="7976992" cy="646331"/>
          </a:xfrm>
          <a:prstGeom prst="rect">
            <a:avLst/>
          </a:prstGeom>
          <a:noFill/>
        </p:spPr>
        <p:txBody>
          <a:bodyPr wrap="none" rtlCol="0">
            <a:spAutoFit/>
          </a:bodyPr>
          <a:lstStyle/>
          <a:p>
            <a:r>
              <a:rPr lang="en-US" altLang="zh-TW" b="1" dirty="0" smtClean="0"/>
              <a:t>1960~2010  61 continuous-track cases, </a:t>
            </a:r>
            <a:r>
              <a:rPr lang="en-US" altLang="zh-TW" b="1" dirty="0" err="1" smtClean="0"/>
              <a:t>Saffir</a:t>
            </a:r>
            <a:r>
              <a:rPr lang="en-US" altLang="zh-TW" b="1" dirty="0" smtClean="0"/>
              <a:t>-Simpson hurricane scale(TS, C1~C4). </a:t>
            </a:r>
          </a:p>
          <a:p>
            <a:r>
              <a:rPr lang="en-US" altLang="zh-TW" b="1" dirty="0" smtClean="0"/>
              <a:t>Data from 21 CWB surface stations(overland).</a:t>
            </a:r>
            <a:endParaRPr lang="zh-TW" altLang="en-US" b="1" dirty="0"/>
          </a:p>
        </p:txBody>
      </p:sp>
      <p:sp>
        <p:nvSpPr>
          <p:cNvPr id="4" name="矩形 3"/>
          <p:cNvSpPr/>
          <p:nvPr/>
        </p:nvSpPr>
        <p:spPr>
          <a:xfrm>
            <a:off x="1187624" y="1484784"/>
            <a:ext cx="2232248" cy="18722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9970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do we use PV?  </a:t>
            </a:r>
            <a:endParaRPr lang="zh-TW" altLang="en-US" dirty="0"/>
          </a:p>
        </p:txBody>
      </p:sp>
      <p:grpSp>
        <p:nvGrpSpPr>
          <p:cNvPr id="6" name="群組 5"/>
          <p:cNvGrpSpPr/>
          <p:nvPr/>
        </p:nvGrpSpPr>
        <p:grpSpPr>
          <a:xfrm>
            <a:off x="2508200" y="2780928"/>
            <a:ext cx="4104457" cy="920637"/>
            <a:chOff x="2627783" y="1700808"/>
            <a:chExt cx="4104457" cy="920637"/>
          </a:xfrm>
        </p:grpSpPr>
        <mc:AlternateContent xmlns:mc="http://schemas.openxmlformats.org/markup-compatibility/2006" xmlns:a14="http://schemas.microsoft.com/office/drawing/2010/main">
          <mc:Choice Requires="a14">
            <p:sp>
              <p:nvSpPr>
                <p:cNvPr id="4" name="矩形 3"/>
                <p:cNvSpPr/>
                <p:nvPr/>
              </p:nvSpPr>
              <p:spPr>
                <a:xfrm>
                  <a:off x="2627784" y="1700808"/>
                  <a:ext cx="3984873" cy="920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600" b="1" i="1" smtClean="0">
                            <a:latin typeface="Cambria Math"/>
                          </a:rPr>
                          <m:t>𝑬𝒓𝒕𝒆𝒍</m:t>
                        </m:r>
                        <m:r>
                          <a:rPr lang="en-US" altLang="zh-TW" sz="2600" b="1" i="1" smtClean="0">
                            <a:latin typeface="Cambria Math"/>
                          </a:rPr>
                          <m:t> </m:t>
                        </m:r>
                        <m:r>
                          <a:rPr lang="en-US" altLang="zh-TW" sz="2600" b="1" i="1" smtClean="0">
                            <a:latin typeface="Cambria Math"/>
                          </a:rPr>
                          <m:t>𝑷</m:t>
                        </m:r>
                        <m:r>
                          <a:rPr lang="en-US" altLang="zh-TW" sz="2600" b="1" i="1">
                            <a:latin typeface="Cambria Math"/>
                          </a:rPr>
                          <m:t>𝐕</m:t>
                        </m:r>
                        <m:r>
                          <a:rPr lang="en-US" altLang="zh-TW" sz="2600" b="1">
                            <a:latin typeface="Cambria Math"/>
                          </a:rPr>
                          <m:t>= </m:t>
                        </m:r>
                        <m:r>
                          <a:rPr lang="en-US" altLang="zh-TW" sz="2600" b="1" i="1">
                            <a:latin typeface="Cambria Math"/>
                          </a:rPr>
                          <m:t>−</m:t>
                        </m:r>
                        <m:r>
                          <a:rPr lang="en-US" altLang="zh-TW" sz="2600" b="1" i="1">
                            <a:latin typeface="Cambria Math"/>
                          </a:rPr>
                          <m:t>𝐠</m:t>
                        </m:r>
                        <m:r>
                          <a:rPr lang="en-US" altLang="zh-TW" sz="2600" b="1">
                            <a:latin typeface="Cambria Math"/>
                          </a:rPr>
                          <m:t>(</m:t>
                        </m:r>
                        <m:r>
                          <a:rPr lang="en-US" altLang="zh-TW" sz="2600" b="1" i="1">
                            <a:latin typeface="Cambria Math"/>
                          </a:rPr>
                          <m:t>𝛇</m:t>
                        </m:r>
                        <m:r>
                          <a:rPr lang="en-US" altLang="zh-TW" sz="2600" b="1">
                            <a:latin typeface="Cambria Math"/>
                          </a:rPr>
                          <m:t>+</m:t>
                        </m:r>
                        <m:r>
                          <a:rPr lang="en-US" altLang="zh-TW" sz="2600" b="1" i="1">
                            <a:latin typeface="Cambria Math"/>
                          </a:rPr>
                          <m:t>𝐟</m:t>
                        </m:r>
                        <m:r>
                          <a:rPr lang="en-US" altLang="zh-TW" sz="2600" b="1">
                            <a:latin typeface="Cambria Math"/>
                          </a:rPr>
                          <m:t>)</m:t>
                        </m:r>
                        <m:f>
                          <m:fPr>
                            <m:ctrlPr>
                              <a:rPr lang="zh-TW" altLang="zh-TW" sz="2600" b="1" i="1">
                                <a:latin typeface="Cambria Math"/>
                              </a:rPr>
                            </m:ctrlPr>
                          </m:fPr>
                          <m:num>
                            <m:r>
                              <a:rPr lang="en-US" altLang="zh-TW" sz="2600" b="1" i="1">
                                <a:latin typeface="Cambria Math"/>
                              </a:rPr>
                              <m:t>𝝏𝜽</m:t>
                            </m:r>
                          </m:num>
                          <m:den>
                            <m:r>
                              <a:rPr lang="en-US" altLang="zh-TW" sz="2600" b="1" i="1">
                                <a:latin typeface="Cambria Math"/>
                              </a:rPr>
                              <m:t>𝝏</m:t>
                            </m:r>
                            <m:r>
                              <a:rPr lang="en-US" altLang="zh-TW" sz="2600" b="1" i="1">
                                <a:latin typeface="Cambria Math"/>
                              </a:rPr>
                              <m:t>𝒑</m:t>
                            </m:r>
                          </m:den>
                        </m:f>
                      </m:oMath>
                    </m:oMathPara>
                  </a14:m>
                  <a:endParaRPr lang="zh-TW" altLang="zh-TW" sz="2600" b="1" dirty="0"/>
                </a:p>
              </p:txBody>
            </p:sp>
          </mc:Choice>
          <mc:Fallback xmlns="">
            <p:sp>
              <p:nvSpPr>
                <p:cNvPr id="4" name="矩形 3"/>
                <p:cNvSpPr>
                  <a:spLocks noRot="1" noChangeAspect="1" noMove="1" noResize="1" noEditPoints="1" noAdjustHandles="1" noChangeArrowheads="1" noChangeShapeType="1" noTextEdit="1"/>
                </p:cNvSpPr>
                <p:nvPr/>
              </p:nvSpPr>
              <p:spPr>
                <a:xfrm>
                  <a:off x="2627784" y="1700808"/>
                  <a:ext cx="3984873" cy="920637"/>
                </a:xfrm>
                <a:prstGeom prst="rect">
                  <a:avLst/>
                </a:prstGeom>
                <a:blipFill rotWithShape="1">
                  <a:blip r:embed="rId3"/>
                  <a:stretch>
                    <a:fillRect/>
                  </a:stretch>
                </a:blipFill>
              </p:spPr>
              <p:txBody>
                <a:bodyPr/>
                <a:lstStyle/>
                <a:p>
                  <a:r>
                    <a:rPr lang="zh-TW" altLang="en-US">
                      <a:noFill/>
                    </a:rPr>
                    <a:t> </a:t>
                  </a:r>
                </a:p>
              </p:txBody>
            </p:sp>
          </mc:Fallback>
        </mc:AlternateContent>
        <p:sp>
          <p:nvSpPr>
            <p:cNvPr id="5" name="矩形 4"/>
            <p:cNvSpPr/>
            <p:nvPr/>
          </p:nvSpPr>
          <p:spPr>
            <a:xfrm>
              <a:off x="2627783" y="1738908"/>
              <a:ext cx="4104457" cy="88253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p:cNvSpPr txBox="1"/>
          <p:nvPr/>
        </p:nvSpPr>
        <p:spPr>
          <a:xfrm>
            <a:off x="1115616" y="3818071"/>
            <a:ext cx="6912768" cy="3139321"/>
          </a:xfrm>
          <a:prstGeom prst="rect">
            <a:avLst/>
          </a:prstGeom>
          <a:noFill/>
        </p:spPr>
        <p:txBody>
          <a:bodyPr wrap="square" rtlCol="0">
            <a:spAutoFit/>
          </a:bodyPr>
          <a:lstStyle/>
          <a:p>
            <a:pPr marL="342900" indent="-342900">
              <a:buFont typeface="Arial" panose="020B0604020202020204" pitchFamily="34" charset="0"/>
              <a:buChar char="•"/>
            </a:pPr>
            <a:endParaRPr lang="en-US" altLang="zh-TW" sz="2200" dirty="0" smtClean="0"/>
          </a:p>
          <a:p>
            <a:pPr marL="342900" indent="-342900">
              <a:buFont typeface="Arial" panose="020B0604020202020204" pitchFamily="34" charset="0"/>
              <a:buChar char="•"/>
            </a:pPr>
            <a:r>
              <a:rPr lang="en-US" altLang="zh-TW" sz="2200" dirty="0" smtClean="0"/>
              <a:t>Conservation  </a:t>
            </a:r>
          </a:p>
          <a:p>
            <a:r>
              <a:rPr lang="en-US" altLang="zh-TW" sz="2200" dirty="0"/>
              <a:t> </a:t>
            </a:r>
            <a:r>
              <a:rPr lang="en-US" altLang="zh-TW" sz="2200" dirty="0" smtClean="0"/>
              <a:t>     - Adiabatic </a:t>
            </a:r>
            <a:r>
              <a:rPr lang="en-US" altLang="zh-TW" sz="2200" dirty="0"/>
              <a:t>stream (no </a:t>
            </a:r>
            <a:r>
              <a:rPr lang="en-US" altLang="zh-TW" sz="2200" dirty="0" err="1"/>
              <a:t>diabatic</a:t>
            </a:r>
            <a:r>
              <a:rPr lang="en-US" altLang="zh-TW" sz="2200" dirty="0"/>
              <a:t> heating or cooling)</a:t>
            </a:r>
          </a:p>
          <a:p>
            <a:r>
              <a:rPr lang="en-US" altLang="zh-TW" sz="2200" dirty="0" smtClean="0"/>
              <a:t>      - No friction</a:t>
            </a:r>
          </a:p>
          <a:p>
            <a:endParaRPr lang="en-US" altLang="zh-TW" sz="2200" dirty="0"/>
          </a:p>
          <a:p>
            <a:pPr marL="285750" indent="-285750">
              <a:buFont typeface="Arial" panose="020B0604020202020204" pitchFamily="34" charset="0"/>
              <a:buChar char="•"/>
            </a:pPr>
            <a:r>
              <a:rPr lang="en-US" altLang="zh-TW" sz="2200" dirty="0" smtClean="0"/>
              <a:t> </a:t>
            </a:r>
            <a:r>
              <a:rPr lang="en-US" altLang="zh-TW" sz="2200" dirty="0" err="1" smtClean="0"/>
              <a:t>Invertibility</a:t>
            </a:r>
            <a:endParaRPr lang="en-US" altLang="zh-TW" sz="2200" dirty="0" smtClean="0"/>
          </a:p>
          <a:p>
            <a:pPr marL="285750" indent="-285750">
              <a:buFont typeface="Arial" panose="020B0604020202020204" pitchFamily="34" charset="0"/>
              <a:buChar char="•"/>
            </a:pPr>
            <a:endParaRPr lang="en-US" altLang="zh-TW" sz="2200" dirty="0" smtClean="0"/>
          </a:p>
          <a:p>
            <a:pPr marL="285750" indent="-285750">
              <a:buFont typeface="Arial" panose="020B0604020202020204" pitchFamily="34" charset="0"/>
              <a:buChar char="•"/>
            </a:pPr>
            <a:r>
              <a:rPr lang="en-US" altLang="zh-TW" sz="2200" dirty="0" smtClean="0"/>
              <a:t>PV </a:t>
            </a:r>
            <a:r>
              <a:rPr lang="en-US" altLang="zh-TW" sz="2200" dirty="0" err="1" smtClean="0"/>
              <a:t>anomoly</a:t>
            </a:r>
            <a:endParaRPr lang="en-US" altLang="zh-TW" sz="2200" dirty="0" smtClean="0"/>
          </a:p>
          <a:p>
            <a:pPr marL="285750" indent="-285750">
              <a:buFont typeface="Arial" panose="020B0604020202020204" pitchFamily="34" charset="0"/>
              <a:buChar char="•"/>
            </a:pPr>
            <a:endParaRPr lang="zh-TW" altLang="en-US" sz="2200" dirty="0"/>
          </a:p>
        </p:txBody>
      </p:sp>
      <p:grpSp>
        <p:nvGrpSpPr>
          <p:cNvPr id="13" name="群組 12"/>
          <p:cNvGrpSpPr/>
          <p:nvPr/>
        </p:nvGrpSpPr>
        <p:grpSpPr>
          <a:xfrm>
            <a:off x="2843808" y="1700808"/>
            <a:ext cx="3240360" cy="882537"/>
            <a:chOff x="3000040" y="2762487"/>
            <a:chExt cx="3240360" cy="882537"/>
          </a:xfrm>
        </p:grpSpPr>
        <p:sp>
          <p:nvSpPr>
            <p:cNvPr id="12" name="矩形 11"/>
            <p:cNvSpPr/>
            <p:nvPr/>
          </p:nvSpPr>
          <p:spPr>
            <a:xfrm>
              <a:off x="3491880" y="2762487"/>
              <a:ext cx="2232247" cy="88253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9" name="矩形 8"/>
                <p:cNvSpPr/>
                <p:nvPr/>
              </p:nvSpPr>
              <p:spPr>
                <a:xfrm>
                  <a:off x="3000040" y="2822427"/>
                  <a:ext cx="3240360" cy="8225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500" b="1" i="1">
                            <a:latin typeface="Cambria Math"/>
                          </a:rPr>
                          <m:t>𝐏𝐕</m:t>
                        </m:r>
                        <m:r>
                          <a:rPr lang="en-US" altLang="zh-TW" sz="2500" b="1">
                            <a:latin typeface="Cambria Math"/>
                          </a:rPr>
                          <m:t>= </m:t>
                        </m:r>
                        <m:f>
                          <m:fPr>
                            <m:ctrlPr>
                              <a:rPr lang="zh-TW" altLang="zh-TW" sz="2500" b="1" i="1">
                                <a:latin typeface="Cambria Math"/>
                              </a:rPr>
                            </m:ctrlPr>
                          </m:fPr>
                          <m:num>
                            <m:r>
                              <a:rPr lang="en-US" altLang="zh-TW" sz="2500" b="1">
                                <a:latin typeface="Cambria Math"/>
                              </a:rPr>
                              <m:t>(</m:t>
                            </m:r>
                            <m:r>
                              <a:rPr lang="en-US" altLang="zh-TW" sz="2500" b="1" i="1">
                                <a:latin typeface="Cambria Math"/>
                              </a:rPr>
                              <m:t>𝛇</m:t>
                            </m:r>
                            <m:r>
                              <a:rPr lang="en-US" altLang="zh-TW" sz="2500" b="1">
                                <a:latin typeface="Cambria Math"/>
                              </a:rPr>
                              <m:t>+</m:t>
                            </m:r>
                            <m:r>
                              <a:rPr lang="en-US" altLang="zh-TW" sz="2500" b="1" i="1">
                                <a:latin typeface="Cambria Math"/>
                              </a:rPr>
                              <m:t>𝐟</m:t>
                            </m:r>
                            <m:r>
                              <a:rPr lang="en-US" altLang="zh-TW" sz="2500" b="1">
                                <a:latin typeface="Cambria Math"/>
                              </a:rPr>
                              <m:t>)</m:t>
                            </m:r>
                          </m:num>
                          <m:den>
                            <m:r>
                              <a:rPr lang="en-US" altLang="zh-TW" sz="2500" b="1" i="1">
                                <a:latin typeface="Cambria Math"/>
                              </a:rPr>
                              <m:t>𝑯</m:t>
                            </m:r>
                          </m:den>
                        </m:f>
                      </m:oMath>
                    </m:oMathPara>
                  </a14:m>
                  <a:endParaRPr lang="zh-TW" altLang="zh-TW" sz="2500" b="1" dirty="0"/>
                </a:p>
              </p:txBody>
            </p:sp>
          </mc:Choice>
          <mc:Fallback xmlns="">
            <p:sp>
              <p:nvSpPr>
                <p:cNvPr id="9" name="矩形 8"/>
                <p:cNvSpPr>
                  <a:spLocks noRot="1" noChangeAspect="1" noMove="1" noResize="1" noEditPoints="1" noAdjustHandles="1" noChangeArrowheads="1" noChangeShapeType="1" noTextEdit="1"/>
                </p:cNvSpPr>
                <p:nvPr/>
              </p:nvSpPr>
              <p:spPr>
                <a:xfrm>
                  <a:off x="3000040" y="2822427"/>
                  <a:ext cx="3240360" cy="822597"/>
                </a:xfrm>
                <a:prstGeom prst="rect">
                  <a:avLst/>
                </a:prstGeom>
                <a:blipFill rotWithShape="1">
                  <a:blip r:embed="rId4"/>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1143402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Least-square method</a:t>
            </a:r>
            <a:endParaRPr lang="zh-TW" altLang="en-US" dirty="0"/>
          </a:p>
        </p:txBody>
      </p:sp>
      <p:grpSp>
        <p:nvGrpSpPr>
          <p:cNvPr id="14" name="群組 13"/>
          <p:cNvGrpSpPr/>
          <p:nvPr/>
        </p:nvGrpSpPr>
        <p:grpSpPr>
          <a:xfrm>
            <a:off x="5292080" y="3057662"/>
            <a:ext cx="2808312" cy="2088234"/>
            <a:chOff x="5580112" y="3717032"/>
            <a:chExt cx="2808312" cy="2088234"/>
          </a:xfrm>
        </p:grpSpPr>
        <p:cxnSp>
          <p:nvCxnSpPr>
            <p:cNvPr id="10" name="直線單箭頭接點 9"/>
            <p:cNvCxnSpPr/>
            <p:nvPr/>
          </p:nvCxnSpPr>
          <p:spPr>
            <a:xfrm>
              <a:off x="5580112" y="5805264"/>
              <a:ext cx="28083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V="1">
              <a:off x="5580112" y="3717032"/>
              <a:ext cx="0" cy="20882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橢圓 15"/>
          <p:cNvSpPr/>
          <p:nvPr/>
        </p:nvSpPr>
        <p:spPr>
          <a:xfrm>
            <a:off x="5876528" y="3633726"/>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6228184" y="3426086"/>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6012160" y="4209790"/>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7020272" y="3426086"/>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6444208" y="4137782"/>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5876528" y="4713846"/>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7524328" y="3426086"/>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6804248" y="2985654"/>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7308304" y="3201678"/>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5508104" y="4437112"/>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7164288" y="3705734"/>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6588224" y="4569830"/>
            <a:ext cx="144016" cy="14401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5" name="群組 34"/>
          <p:cNvGrpSpPr/>
          <p:nvPr/>
        </p:nvGrpSpPr>
        <p:grpSpPr>
          <a:xfrm>
            <a:off x="5292080" y="2482759"/>
            <a:ext cx="3096344" cy="2231087"/>
            <a:chOff x="5292080" y="2206025"/>
            <a:chExt cx="3096344" cy="2231087"/>
          </a:xfrm>
        </p:grpSpPr>
        <p:cxnSp>
          <p:nvCxnSpPr>
            <p:cNvPr id="30" name="直線接點 29"/>
            <p:cNvCxnSpPr/>
            <p:nvPr/>
          </p:nvCxnSpPr>
          <p:spPr>
            <a:xfrm flipV="1">
              <a:off x="5292080" y="2924944"/>
              <a:ext cx="2520280" cy="15121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7168218" y="2206025"/>
              <a:ext cx="1220206" cy="430887"/>
            </a:xfrm>
            <a:prstGeom prst="rect">
              <a:avLst/>
            </a:prstGeom>
            <a:noFill/>
          </p:spPr>
          <p:txBody>
            <a:bodyPr wrap="none" rtlCol="0">
              <a:spAutoFit/>
            </a:bodyPr>
            <a:lstStyle/>
            <a:p>
              <a:r>
                <a:rPr lang="en-US" altLang="zh-TW" sz="2200" b="1" i="1" dirty="0" smtClean="0">
                  <a:solidFill>
                    <a:srgbClr val="FF0000"/>
                  </a:solidFill>
                </a:rPr>
                <a:t>y = ax +b</a:t>
              </a:r>
              <a:endParaRPr lang="zh-TW" altLang="en-US" sz="2200" b="1" i="1" dirty="0">
                <a:solidFill>
                  <a:srgbClr val="FF0000"/>
                </a:solidFill>
              </a:endParaRPr>
            </a:p>
          </p:txBody>
        </p:sp>
      </p:grpSp>
      <p:sp>
        <p:nvSpPr>
          <p:cNvPr id="33" name="文字方塊 32"/>
          <p:cNvSpPr txBox="1"/>
          <p:nvPr/>
        </p:nvSpPr>
        <p:spPr>
          <a:xfrm>
            <a:off x="5173415" y="2616322"/>
            <a:ext cx="288862" cy="369332"/>
          </a:xfrm>
          <a:prstGeom prst="rect">
            <a:avLst/>
          </a:prstGeom>
          <a:noFill/>
        </p:spPr>
        <p:txBody>
          <a:bodyPr wrap="none" rtlCol="0">
            <a:spAutoFit/>
          </a:bodyPr>
          <a:lstStyle/>
          <a:p>
            <a:r>
              <a:rPr lang="en-US" altLang="zh-TW" dirty="0" smtClean="0"/>
              <a:t>y</a:t>
            </a:r>
            <a:endParaRPr lang="zh-TW" altLang="en-US" dirty="0"/>
          </a:p>
        </p:txBody>
      </p:sp>
      <p:sp>
        <p:nvSpPr>
          <p:cNvPr id="34" name="文字方塊 33"/>
          <p:cNvSpPr txBox="1"/>
          <p:nvPr/>
        </p:nvSpPr>
        <p:spPr>
          <a:xfrm>
            <a:off x="8171570" y="4931876"/>
            <a:ext cx="288862" cy="369332"/>
          </a:xfrm>
          <a:prstGeom prst="rect">
            <a:avLst/>
          </a:prstGeom>
          <a:noFill/>
        </p:spPr>
        <p:txBody>
          <a:bodyPr wrap="none" rtlCol="0">
            <a:spAutoFit/>
          </a:bodyPr>
          <a:lstStyle/>
          <a:p>
            <a:r>
              <a:rPr lang="en-US" altLang="zh-TW" dirty="0" smtClean="0"/>
              <a:t>x</a:t>
            </a:r>
            <a:endParaRPr lang="zh-TW" altLang="en-US" dirty="0"/>
          </a:p>
        </p:txBody>
      </p:sp>
      <mc:AlternateContent xmlns:mc="http://schemas.openxmlformats.org/markup-compatibility/2006" xmlns:a14="http://schemas.microsoft.com/office/drawing/2010/main">
        <mc:Choice Requires="a14">
          <p:sp>
            <p:nvSpPr>
              <p:cNvPr id="37" name="矩形 36"/>
              <p:cNvSpPr/>
              <p:nvPr/>
            </p:nvSpPr>
            <p:spPr>
              <a:xfrm>
                <a:off x="7493755" y="4586761"/>
                <a:ext cx="894669" cy="3981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a:rPr>
                        <m:t>(</m:t>
                      </m:r>
                      <m:sSub>
                        <m:sSubPr>
                          <m:ctrlPr>
                            <a:rPr lang="zh-TW" altLang="zh-TW" i="1">
                              <a:latin typeface="Cambria Math"/>
                            </a:rPr>
                          </m:ctrlPr>
                        </m:sSubPr>
                        <m:e>
                          <m:r>
                            <a:rPr lang="en-US" altLang="zh-TW" i="1">
                              <a:latin typeface="Cambria Math"/>
                            </a:rPr>
                            <m:t>𝑥</m:t>
                          </m:r>
                        </m:e>
                        <m:sub>
                          <m:r>
                            <a:rPr lang="en-US" altLang="zh-TW" i="1">
                              <a:latin typeface="Cambria Math"/>
                            </a:rPr>
                            <m:t>𝑖</m:t>
                          </m:r>
                        </m:sub>
                      </m:sSub>
                      <m:r>
                        <a:rPr lang="en-US" altLang="zh-TW" i="1">
                          <a:latin typeface="Cambria Math"/>
                        </a:rPr>
                        <m:t>,</m:t>
                      </m:r>
                      <m:sSub>
                        <m:sSubPr>
                          <m:ctrlPr>
                            <a:rPr lang="zh-TW" altLang="zh-TW" i="1">
                              <a:latin typeface="Cambria Math"/>
                            </a:rPr>
                          </m:ctrlPr>
                        </m:sSubPr>
                        <m:e>
                          <m:r>
                            <a:rPr lang="en-US" altLang="zh-TW" i="1">
                              <a:latin typeface="Cambria Math"/>
                            </a:rPr>
                            <m:t>𝑦</m:t>
                          </m:r>
                        </m:e>
                        <m:sub>
                          <m:r>
                            <a:rPr lang="en-US" altLang="zh-TW" i="1">
                              <a:latin typeface="Cambria Math"/>
                            </a:rPr>
                            <m:t>𝑖</m:t>
                          </m:r>
                        </m:sub>
                      </m:sSub>
                      <m:r>
                        <a:rPr lang="en-US" altLang="zh-TW" i="1">
                          <a:latin typeface="Cambria Math"/>
                        </a:rPr>
                        <m:t>)</m:t>
                      </m:r>
                    </m:oMath>
                  </m:oMathPara>
                </a14:m>
                <a:endParaRPr lang="zh-TW" altLang="zh-TW" dirty="0"/>
              </a:p>
            </p:txBody>
          </p:sp>
        </mc:Choice>
        <mc:Fallback xmlns="">
          <p:sp>
            <p:nvSpPr>
              <p:cNvPr id="37" name="矩形 36"/>
              <p:cNvSpPr>
                <a:spLocks noRot="1" noChangeAspect="1" noMove="1" noResize="1" noEditPoints="1" noAdjustHandles="1" noChangeArrowheads="1" noChangeShapeType="1" noTextEdit="1"/>
              </p:cNvSpPr>
              <p:nvPr/>
            </p:nvSpPr>
            <p:spPr>
              <a:xfrm>
                <a:off x="7493755" y="4586761"/>
                <a:ext cx="894669" cy="398186"/>
              </a:xfrm>
              <a:prstGeom prst="rect">
                <a:avLst/>
              </a:prstGeom>
              <a:blipFill rotWithShape="1">
                <a:blip r:embed="rId2"/>
                <a:stretch>
                  <a:fillRect b="-4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矩形 38"/>
              <p:cNvSpPr/>
              <p:nvPr/>
            </p:nvSpPr>
            <p:spPr>
              <a:xfrm>
                <a:off x="179512" y="1662709"/>
                <a:ext cx="4572000" cy="157940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altLang="zh-TW" sz="2000" b="1" i="1">
                          <a:latin typeface="Cambria Math" panose="02040503050406030204" pitchFamily="18" charset="0"/>
                          <a:ea typeface="Cambria Math" panose="02040503050406030204" pitchFamily="18" charset="0"/>
                        </a:rPr>
                        <m:t>𝐄</m:t>
                      </m:r>
                      <m:r>
                        <a:rPr lang="en-US" altLang="zh-TW" sz="2000" b="1">
                          <a:latin typeface="Cambria Math" panose="02040503050406030204" pitchFamily="18" charset="0"/>
                          <a:ea typeface="Cambria Math" panose="02040503050406030204" pitchFamily="18" charset="0"/>
                        </a:rPr>
                        <m:t>= </m:t>
                      </m:r>
                      <m:sSub>
                        <m:sSubPr>
                          <m:ctrlPr>
                            <a:rPr lang="zh-TW" altLang="zh-TW" sz="2000" b="1" i="1">
                              <a:latin typeface="Cambria Math"/>
                            </a:rPr>
                          </m:ctrlPr>
                        </m:sSubPr>
                        <m:e>
                          <m:r>
                            <a:rPr lang="en-US" altLang="zh-TW" sz="2000" b="1" i="1">
                              <a:latin typeface="Cambria Math" panose="02040503050406030204" pitchFamily="18" charset="0"/>
                              <a:ea typeface="Cambria Math" panose="02040503050406030204" pitchFamily="18" charset="0"/>
                            </a:rPr>
                            <m:t>𝒚</m:t>
                          </m:r>
                        </m:e>
                        <m:sub>
                          <m:r>
                            <a:rPr lang="en-US" altLang="zh-TW" sz="2000" b="1" i="1">
                              <a:latin typeface="Cambria Math" panose="02040503050406030204" pitchFamily="18" charset="0"/>
                              <a:ea typeface="Cambria Math" panose="02040503050406030204" pitchFamily="18" charset="0"/>
                            </a:rPr>
                            <m:t>𝒊</m:t>
                          </m:r>
                        </m:sub>
                      </m:sSub>
                      <m:r>
                        <a:rPr lang="en-US" altLang="zh-TW" sz="2000" b="1" i="1">
                          <a:latin typeface="Cambria Math" panose="02040503050406030204" pitchFamily="18" charset="0"/>
                          <a:ea typeface="Cambria Math" panose="02040503050406030204" pitchFamily="18" charset="0"/>
                        </a:rPr>
                        <m:t>−</m:t>
                      </m:r>
                      <m:r>
                        <a:rPr lang="en-US" altLang="zh-TW" sz="2000" b="1" i="1">
                          <a:latin typeface="Cambria Math" panose="02040503050406030204" pitchFamily="18" charset="0"/>
                          <a:ea typeface="Cambria Math" panose="02040503050406030204" pitchFamily="18" charset="0"/>
                        </a:rPr>
                        <m:t>𝒚</m:t>
                      </m:r>
                      <m:r>
                        <a:rPr lang="en-US" altLang="zh-TW" sz="2000" b="1" i="1">
                          <a:latin typeface="Cambria Math" panose="02040503050406030204" pitchFamily="18" charset="0"/>
                          <a:ea typeface="Cambria Math" panose="02040503050406030204" pitchFamily="18" charset="0"/>
                        </a:rPr>
                        <m:t>= </m:t>
                      </m:r>
                      <m:sSub>
                        <m:sSubPr>
                          <m:ctrlPr>
                            <a:rPr lang="zh-TW" altLang="zh-TW" sz="2000" b="1" i="1">
                              <a:latin typeface="Cambria Math"/>
                            </a:rPr>
                          </m:ctrlPr>
                        </m:sSubPr>
                        <m:e>
                          <m:r>
                            <a:rPr lang="en-US" altLang="zh-TW" sz="2000" b="1" i="1">
                              <a:latin typeface="Cambria Math" panose="02040503050406030204" pitchFamily="18" charset="0"/>
                              <a:ea typeface="Cambria Math" panose="02040503050406030204" pitchFamily="18" charset="0"/>
                            </a:rPr>
                            <m:t>𝒚</m:t>
                          </m:r>
                        </m:e>
                        <m:sub>
                          <m:r>
                            <a:rPr lang="en-US" altLang="zh-TW" sz="2000" b="1" i="1">
                              <a:latin typeface="Cambria Math" panose="02040503050406030204" pitchFamily="18" charset="0"/>
                              <a:ea typeface="Cambria Math" panose="02040503050406030204" pitchFamily="18" charset="0"/>
                            </a:rPr>
                            <m:t>𝒊</m:t>
                          </m:r>
                        </m:sub>
                      </m:sSub>
                      <m:r>
                        <a:rPr lang="en-US" altLang="zh-TW" sz="2000" b="1" i="1">
                          <a:latin typeface="Cambria Math" panose="02040503050406030204" pitchFamily="18" charset="0"/>
                          <a:ea typeface="Cambria Math" panose="02040503050406030204" pitchFamily="18" charset="0"/>
                        </a:rPr>
                        <m:t>−(</m:t>
                      </m:r>
                      <m:r>
                        <a:rPr lang="en-US" altLang="zh-TW" sz="2000" b="1" i="1">
                          <a:latin typeface="Cambria Math" panose="02040503050406030204" pitchFamily="18" charset="0"/>
                          <a:ea typeface="Cambria Math" panose="02040503050406030204" pitchFamily="18" charset="0"/>
                        </a:rPr>
                        <m:t>𝒂</m:t>
                      </m:r>
                      <m:sSub>
                        <m:sSubPr>
                          <m:ctrlPr>
                            <a:rPr lang="zh-TW" altLang="zh-TW" sz="2000" b="1" i="1">
                              <a:latin typeface="Cambria Math"/>
                            </a:rPr>
                          </m:ctrlPr>
                        </m:sSubPr>
                        <m:e>
                          <m:r>
                            <a:rPr lang="en-US" altLang="zh-TW" sz="2000" b="1" i="1">
                              <a:latin typeface="Cambria Math" panose="02040503050406030204" pitchFamily="18" charset="0"/>
                              <a:ea typeface="Cambria Math" panose="02040503050406030204" pitchFamily="18" charset="0"/>
                            </a:rPr>
                            <m:t>𝒙</m:t>
                          </m:r>
                        </m:e>
                        <m:sub>
                          <m:r>
                            <a:rPr lang="en-US" altLang="zh-TW" sz="2000" b="1" i="1">
                              <a:latin typeface="Cambria Math" panose="02040503050406030204" pitchFamily="18" charset="0"/>
                              <a:ea typeface="Cambria Math" panose="02040503050406030204" pitchFamily="18" charset="0"/>
                            </a:rPr>
                            <m:t>𝒊</m:t>
                          </m:r>
                        </m:sub>
                      </m:sSub>
                      <m:r>
                        <a:rPr lang="en-US" altLang="zh-TW" sz="2000" b="1" i="1">
                          <a:latin typeface="Cambria Math" panose="02040503050406030204" pitchFamily="18" charset="0"/>
                          <a:ea typeface="Cambria Math" panose="02040503050406030204" pitchFamily="18" charset="0"/>
                        </a:rPr>
                        <m:t>+</m:t>
                      </m:r>
                      <m:r>
                        <a:rPr lang="en-US" altLang="zh-TW" sz="2000" b="1" i="1">
                          <a:latin typeface="Cambria Math" panose="02040503050406030204" pitchFamily="18" charset="0"/>
                          <a:ea typeface="Cambria Math" panose="02040503050406030204" pitchFamily="18" charset="0"/>
                        </a:rPr>
                        <m:t>𝒃</m:t>
                      </m:r>
                      <m:r>
                        <a:rPr lang="en-US" altLang="zh-TW" sz="2000" b="1" i="1">
                          <a:latin typeface="Cambria Math" panose="02040503050406030204" pitchFamily="18" charset="0"/>
                          <a:ea typeface="Cambria Math" panose="02040503050406030204" pitchFamily="18" charset="0"/>
                        </a:rPr>
                        <m:t>) </m:t>
                      </m:r>
                    </m:oMath>
                  </m:oMathPara>
                </a14:m>
                <a:endParaRPr lang="zh-TW" altLang="zh-TW" sz="2000" b="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zh-TW" altLang="zh-TW" sz="2000" b="1" i="1">
                              <a:latin typeface="Cambria Math"/>
                            </a:rPr>
                          </m:ctrlPr>
                        </m:sSupPr>
                        <m:e>
                          <m:r>
                            <a:rPr lang="en-US" altLang="zh-TW" sz="2000" b="1" i="1">
                              <a:latin typeface="Cambria Math" panose="02040503050406030204" pitchFamily="18" charset="0"/>
                              <a:ea typeface="Cambria Math" panose="02040503050406030204" pitchFamily="18" charset="0"/>
                            </a:rPr>
                            <m:t>𝑬</m:t>
                          </m:r>
                        </m:e>
                        <m:sup>
                          <m:r>
                            <a:rPr lang="en-US" altLang="zh-TW" sz="2000" b="1" i="1">
                              <a:latin typeface="Cambria Math" panose="02040503050406030204" pitchFamily="18" charset="0"/>
                              <a:ea typeface="Cambria Math" panose="02040503050406030204" pitchFamily="18" charset="0"/>
                            </a:rPr>
                            <m:t>𝟐</m:t>
                          </m:r>
                        </m:sup>
                      </m:sSup>
                      <m:r>
                        <a:rPr lang="en-US" altLang="zh-TW" sz="2000" b="1" i="1">
                          <a:latin typeface="Cambria Math" panose="02040503050406030204" pitchFamily="18" charset="0"/>
                          <a:ea typeface="Cambria Math" panose="02040503050406030204" pitchFamily="18" charset="0"/>
                        </a:rPr>
                        <m:t>=</m:t>
                      </m:r>
                      <m:nary>
                        <m:naryPr>
                          <m:chr m:val="∑"/>
                          <m:limLoc m:val="undOvr"/>
                          <m:ctrlPr>
                            <a:rPr lang="zh-TW" altLang="zh-TW" sz="2000" b="1" i="1">
                              <a:latin typeface="Cambria Math"/>
                            </a:rPr>
                          </m:ctrlPr>
                        </m:naryPr>
                        <m:sub>
                          <m:r>
                            <a:rPr lang="en-US" altLang="zh-TW" sz="2000" b="1" i="1">
                              <a:latin typeface="Cambria Math" panose="02040503050406030204" pitchFamily="18" charset="0"/>
                              <a:ea typeface="Cambria Math" panose="02040503050406030204" pitchFamily="18" charset="0"/>
                            </a:rPr>
                            <m:t>𝒊</m:t>
                          </m:r>
                          <m:r>
                            <a:rPr lang="en-US" altLang="zh-TW" sz="2000" b="1" i="1">
                              <a:latin typeface="Cambria Math" panose="02040503050406030204" pitchFamily="18" charset="0"/>
                              <a:ea typeface="Cambria Math" panose="02040503050406030204" pitchFamily="18" charset="0"/>
                            </a:rPr>
                            <m:t>=</m:t>
                          </m:r>
                          <m:r>
                            <a:rPr lang="en-US" altLang="zh-TW" sz="2000" b="1" i="1">
                              <a:latin typeface="Cambria Math" panose="02040503050406030204" pitchFamily="18" charset="0"/>
                              <a:ea typeface="Cambria Math" panose="02040503050406030204" pitchFamily="18" charset="0"/>
                            </a:rPr>
                            <m:t>𝟏</m:t>
                          </m:r>
                        </m:sub>
                        <m:sup>
                          <m:r>
                            <a:rPr lang="en-US" altLang="zh-TW" sz="2000" b="1" i="1">
                              <a:latin typeface="Cambria Math" panose="02040503050406030204" pitchFamily="18" charset="0"/>
                              <a:ea typeface="Cambria Math" panose="02040503050406030204" pitchFamily="18" charset="0"/>
                            </a:rPr>
                            <m:t>𝑵</m:t>
                          </m:r>
                        </m:sup>
                        <m:e>
                          <m:sSup>
                            <m:sSupPr>
                              <m:ctrlPr>
                                <a:rPr lang="zh-TW" altLang="zh-TW" sz="2000" b="1" i="1">
                                  <a:latin typeface="Cambria Math"/>
                                </a:rPr>
                              </m:ctrlPr>
                            </m:sSupPr>
                            <m:e>
                              <m:r>
                                <a:rPr lang="en-US" altLang="zh-TW" sz="2000" b="1" i="1">
                                  <a:latin typeface="Cambria Math" panose="02040503050406030204" pitchFamily="18" charset="0"/>
                                  <a:ea typeface="Cambria Math" panose="02040503050406030204" pitchFamily="18" charset="0"/>
                                </a:rPr>
                                <m:t>(</m:t>
                              </m:r>
                              <m:sSub>
                                <m:sSubPr>
                                  <m:ctrlPr>
                                    <a:rPr lang="zh-TW" altLang="zh-TW" sz="2000" b="1" i="1">
                                      <a:latin typeface="Cambria Math"/>
                                    </a:rPr>
                                  </m:ctrlPr>
                                </m:sSubPr>
                                <m:e>
                                  <m:r>
                                    <a:rPr lang="en-US" altLang="zh-TW" sz="2000" b="1" i="1">
                                      <a:latin typeface="Cambria Math" panose="02040503050406030204" pitchFamily="18" charset="0"/>
                                      <a:ea typeface="Cambria Math" panose="02040503050406030204" pitchFamily="18" charset="0"/>
                                    </a:rPr>
                                    <m:t>𝒚</m:t>
                                  </m:r>
                                </m:e>
                                <m:sub>
                                  <m:r>
                                    <a:rPr lang="en-US" altLang="zh-TW" sz="2000" b="1" i="1">
                                      <a:latin typeface="Cambria Math" panose="02040503050406030204" pitchFamily="18" charset="0"/>
                                      <a:ea typeface="Cambria Math" panose="02040503050406030204" pitchFamily="18" charset="0"/>
                                    </a:rPr>
                                    <m:t>𝒊</m:t>
                                  </m:r>
                                </m:sub>
                              </m:sSub>
                              <m:r>
                                <a:rPr lang="en-US" altLang="zh-TW" sz="2000" b="1" i="1">
                                  <a:latin typeface="Cambria Math" panose="02040503050406030204" pitchFamily="18" charset="0"/>
                                  <a:ea typeface="Cambria Math" panose="02040503050406030204" pitchFamily="18" charset="0"/>
                                </a:rPr>
                                <m:t>−</m:t>
                              </m:r>
                              <m:r>
                                <a:rPr lang="en-US" altLang="zh-TW" sz="2000" b="1" i="1">
                                  <a:latin typeface="Cambria Math" panose="02040503050406030204" pitchFamily="18" charset="0"/>
                                  <a:ea typeface="Cambria Math" panose="02040503050406030204" pitchFamily="18" charset="0"/>
                                </a:rPr>
                                <m:t>𝒂</m:t>
                              </m:r>
                              <m:sSub>
                                <m:sSubPr>
                                  <m:ctrlPr>
                                    <a:rPr lang="zh-TW" altLang="zh-TW" sz="2000" b="1" i="1">
                                      <a:latin typeface="Cambria Math"/>
                                    </a:rPr>
                                  </m:ctrlPr>
                                </m:sSubPr>
                                <m:e>
                                  <m:r>
                                    <a:rPr lang="en-US" altLang="zh-TW" sz="2000" b="1" i="1">
                                      <a:latin typeface="Cambria Math" panose="02040503050406030204" pitchFamily="18" charset="0"/>
                                      <a:ea typeface="Cambria Math" panose="02040503050406030204" pitchFamily="18" charset="0"/>
                                    </a:rPr>
                                    <m:t>𝒙</m:t>
                                  </m:r>
                                </m:e>
                                <m:sub>
                                  <m:r>
                                    <a:rPr lang="en-US" altLang="zh-TW" sz="2000" b="1" i="1">
                                      <a:latin typeface="Cambria Math" panose="02040503050406030204" pitchFamily="18" charset="0"/>
                                      <a:ea typeface="Cambria Math" panose="02040503050406030204" pitchFamily="18" charset="0"/>
                                    </a:rPr>
                                    <m:t>𝒊</m:t>
                                  </m:r>
                                </m:sub>
                              </m:sSub>
                              <m:r>
                                <a:rPr lang="en-US" altLang="zh-TW" sz="2000" b="1" i="1">
                                  <a:latin typeface="Cambria Math" panose="02040503050406030204" pitchFamily="18" charset="0"/>
                                  <a:ea typeface="Cambria Math" panose="02040503050406030204" pitchFamily="18" charset="0"/>
                                </a:rPr>
                                <m:t>−</m:t>
                              </m:r>
                              <m:r>
                                <a:rPr lang="en-US" altLang="zh-TW" sz="2000" b="1" i="1">
                                  <a:latin typeface="Cambria Math" panose="02040503050406030204" pitchFamily="18" charset="0"/>
                                  <a:ea typeface="Cambria Math" panose="02040503050406030204" pitchFamily="18" charset="0"/>
                                </a:rPr>
                                <m:t>𝒃</m:t>
                              </m:r>
                              <m:r>
                                <a:rPr lang="en-US" altLang="zh-TW" sz="2000" b="1" i="1">
                                  <a:latin typeface="Cambria Math" panose="02040503050406030204" pitchFamily="18" charset="0"/>
                                  <a:ea typeface="Cambria Math" panose="02040503050406030204" pitchFamily="18" charset="0"/>
                                </a:rPr>
                                <m:t>)</m:t>
                              </m:r>
                            </m:e>
                            <m:sup>
                              <m:r>
                                <a:rPr lang="en-US" altLang="zh-TW" sz="2000" b="1" i="1">
                                  <a:latin typeface="Cambria Math" panose="02040503050406030204" pitchFamily="18" charset="0"/>
                                  <a:ea typeface="Cambria Math" panose="02040503050406030204" pitchFamily="18" charset="0"/>
                                </a:rPr>
                                <m:t>𝟐</m:t>
                              </m:r>
                            </m:sup>
                          </m:sSup>
                        </m:e>
                      </m:nary>
                      <m:r>
                        <a:rPr lang="en-US" altLang="zh-TW" sz="2000" b="1" i="1">
                          <a:latin typeface="Cambria Math" panose="02040503050406030204" pitchFamily="18" charset="0"/>
                          <a:ea typeface="Cambria Math" panose="02040503050406030204" pitchFamily="18" charset="0"/>
                        </a:rPr>
                        <m:t> </m:t>
                      </m:r>
                    </m:oMath>
                  </m:oMathPara>
                </a14:m>
                <a:endParaRPr lang="en-US" altLang="zh-TW" sz="2000" b="1" dirty="0" smtClean="0">
                  <a:latin typeface="Cambria Math" panose="02040503050406030204" pitchFamily="18" charset="0"/>
                </a:endParaRPr>
              </a:p>
              <a:p>
                <a:endParaRPr lang="zh-TW" altLang="zh-TW" sz="2000" b="1" dirty="0">
                  <a:latin typeface="Cambria Math" panose="02040503050406030204" pitchFamily="18" charset="0"/>
                </a:endParaRPr>
              </a:p>
            </p:txBody>
          </p:sp>
        </mc:Choice>
        <mc:Fallback xmlns="">
          <p:sp>
            <p:nvSpPr>
              <p:cNvPr id="39" name="矩形 38"/>
              <p:cNvSpPr>
                <a:spLocks noRot="1" noChangeAspect="1" noMove="1" noResize="1" noEditPoints="1" noAdjustHandles="1" noChangeArrowheads="1" noChangeShapeType="1" noTextEdit="1"/>
              </p:cNvSpPr>
              <p:nvPr/>
            </p:nvSpPr>
            <p:spPr>
              <a:xfrm>
                <a:off x="179512" y="1662709"/>
                <a:ext cx="4572000" cy="1579407"/>
              </a:xfrm>
              <a:prstGeom prst="rect">
                <a:avLst/>
              </a:prstGeom>
              <a:blipFill rotWithShape="1">
                <a:blip r:embed="rId3"/>
                <a:stretch>
                  <a:fillRect/>
                </a:stretch>
              </a:blipFill>
            </p:spPr>
            <p:txBody>
              <a:bodyPr/>
              <a:lstStyle/>
              <a:p>
                <a:r>
                  <a:rPr lang="zh-TW" altLang="en-US">
                    <a:noFill/>
                  </a:rPr>
                  <a:t> </a:t>
                </a:r>
              </a:p>
            </p:txBody>
          </p:sp>
        </mc:Fallback>
      </mc:AlternateContent>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021" t="37593" r="53958" b="45910"/>
          <a:stretch/>
        </p:blipFill>
        <p:spPr bwMode="auto">
          <a:xfrm>
            <a:off x="360487" y="3088494"/>
            <a:ext cx="4210050" cy="169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2813" t="52690" r="58542" b="31801"/>
          <a:stretch/>
        </p:blipFill>
        <p:spPr bwMode="auto">
          <a:xfrm>
            <a:off x="874018" y="4903810"/>
            <a:ext cx="3409950" cy="1595474"/>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42" name="群組 41"/>
          <p:cNvGrpSpPr/>
          <p:nvPr/>
        </p:nvGrpSpPr>
        <p:grpSpPr>
          <a:xfrm>
            <a:off x="5292080" y="3573016"/>
            <a:ext cx="3452351" cy="2458457"/>
            <a:chOff x="5292080" y="3573016"/>
            <a:chExt cx="3452351" cy="2458457"/>
          </a:xfrm>
        </p:grpSpPr>
        <mc:AlternateContent xmlns:mc="http://schemas.openxmlformats.org/markup-compatibility/2006" xmlns:a14="http://schemas.microsoft.com/office/drawing/2010/main">
          <mc:Choice Requires="a14">
            <p:sp>
              <p:nvSpPr>
                <p:cNvPr id="41" name="矩形 40"/>
                <p:cNvSpPr/>
                <p:nvPr/>
              </p:nvSpPr>
              <p:spPr>
                <a:xfrm>
                  <a:off x="5440128" y="5301208"/>
                  <a:ext cx="3304303" cy="730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zh-TW" sz="2000" b="1" i="1" smtClean="0">
                                <a:solidFill>
                                  <a:srgbClr val="00B050"/>
                                </a:solidFill>
                                <a:latin typeface="Cambria Math"/>
                              </a:rPr>
                            </m:ctrlPr>
                          </m:sSubPr>
                          <m:e>
                            <m:r>
                              <a:rPr lang="en-US" altLang="zh-TW" sz="2000" b="1">
                                <a:solidFill>
                                  <a:srgbClr val="00B050"/>
                                </a:solidFill>
                                <a:latin typeface="Cambria Math"/>
                              </a:rPr>
                              <m:t>(</m:t>
                            </m:r>
                            <m:f>
                              <m:fPr>
                                <m:ctrlPr>
                                  <a:rPr lang="zh-TW" altLang="zh-TW" sz="2000" b="1" i="1">
                                    <a:solidFill>
                                      <a:srgbClr val="00B050"/>
                                    </a:solidFill>
                                    <a:latin typeface="Cambria Math"/>
                                  </a:rPr>
                                </m:ctrlPr>
                              </m:fPr>
                              <m:num>
                                <m:r>
                                  <a:rPr lang="en-US" altLang="zh-TW" sz="2000" b="1" i="1">
                                    <a:solidFill>
                                      <a:srgbClr val="00B050"/>
                                    </a:solidFill>
                                    <a:latin typeface="Cambria Math"/>
                                  </a:rPr>
                                  <m:t>𝝏</m:t>
                                </m:r>
                                <m:r>
                                  <a:rPr lang="en-US" altLang="zh-TW" sz="2000" b="1" i="1">
                                    <a:solidFill>
                                      <a:srgbClr val="00B050"/>
                                    </a:solidFill>
                                    <a:latin typeface="Cambria Math"/>
                                  </a:rPr>
                                  <m:t>𝑷</m:t>
                                </m:r>
                              </m:num>
                              <m:den>
                                <m:r>
                                  <a:rPr lang="en-US" altLang="zh-TW" sz="2000" b="1" i="1">
                                    <a:solidFill>
                                      <a:srgbClr val="00B050"/>
                                    </a:solidFill>
                                    <a:latin typeface="Cambria Math"/>
                                  </a:rPr>
                                  <m:t>𝝏</m:t>
                                </m:r>
                                <m:r>
                                  <a:rPr lang="en-US" altLang="zh-TW" sz="2000" b="1" i="1">
                                    <a:solidFill>
                                      <a:srgbClr val="00B050"/>
                                    </a:solidFill>
                                    <a:latin typeface="Cambria Math"/>
                                  </a:rPr>
                                  <m:t>𝒕</m:t>
                                </m:r>
                              </m:den>
                            </m:f>
                            <m:r>
                              <a:rPr lang="en-US" altLang="zh-TW" sz="2000" b="1" i="1">
                                <a:solidFill>
                                  <a:srgbClr val="00B050"/>
                                </a:solidFill>
                                <a:latin typeface="Cambria Math"/>
                              </a:rPr>
                              <m:t>)</m:t>
                            </m:r>
                          </m:e>
                          <m:sub>
                            <m:r>
                              <a:rPr lang="en-US" altLang="zh-TW" sz="2000" b="1" i="1">
                                <a:solidFill>
                                  <a:srgbClr val="00B050"/>
                                </a:solidFill>
                                <a:latin typeface="Cambria Math"/>
                              </a:rPr>
                              <m:t>𝟏</m:t>
                            </m:r>
                          </m:sub>
                        </m:sSub>
                        <m:r>
                          <a:rPr lang="en-US" altLang="zh-TW" sz="2000" b="1" i="1">
                            <a:solidFill>
                              <a:srgbClr val="00B050"/>
                            </a:solidFill>
                            <a:latin typeface="Cambria Math"/>
                          </a:rPr>
                          <m:t>= −</m:t>
                        </m:r>
                        <m:sSub>
                          <m:sSubPr>
                            <m:ctrlPr>
                              <a:rPr lang="zh-TW" altLang="zh-TW" sz="2000" b="1" i="1">
                                <a:solidFill>
                                  <a:srgbClr val="00B050"/>
                                </a:solidFill>
                                <a:latin typeface="Cambria Math"/>
                              </a:rPr>
                            </m:ctrlPr>
                          </m:sSubPr>
                          <m:e>
                            <m:r>
                              <a:rPr lang="en-US" altLang="zh-TW" sz="2000" b="1" i="1">
                                <a:solidFill>
                                  <a:srgbClr val="00B050"/>
                                </a:solidFill>
                                <a:latin typeface="Cambria Math"/>
                              </a:rPr>
                              <m:t>𝑪</m:t>
                            </m:r>
                          </m:e>
                          <m:sub>
                            <m:r>
                              <a:rPr lang="en-US" altLang="zh-TW" sz="2000" b="1" i="1">
                                <a:solidFill>
                                  <a:srgbClr val="00B050"/>
                                </a:solidFill>
                                <a:latin typeface="Cambria Math"/>
                              </a:rPr>
                              <m:t>𝒙</m:t>
                            </m:r>
                          </m:sub>
                        </m:sSub>
                        <m:f>
                          <m:fPr>
                            <m:ctrlPr>
                              <a:rPr lang="zh-TW" altLang="zh-TW" sz="2000" b="1" i="1">
                                <a:solidFill>
                                  <a:srgbClr val="00B050"/>
                                </a:solidFill>
                                <a:latin typeface="Cambria Math"/>
                              </a:rPr>
                            </m:ctrlPr>
                          </m:fPr>
                          <m:num>
                            <m:r>
                              <a:rPr lang="en-US" altLang="zh-TW" sz="2000" b="1" i="1">
                                <a:solidFill>
                                  <a:srgbClr val="00B050"/>
                                </a:solidFill>
                                <a:latin typeface="Cambria Math"/>
                              </a:rPr>
                              <m:t>𝝏</m:t>
                            </m:r>
                            <m:sSub>
                              <m:sSubPr>
                                <m:ctrlPr>
                                  <a:rPr lang="zh-TW" altLang="zh-TW" sz="2000" b="1" i="1">
                                    <a:solidFill>
                                      <a:srgbClr val="00B050"/>
                                    </a:solidFill>
                                    <a:latin typeface="Cambria Math"/>
                                  </a:rPr>
                                </m:ctrlPr>
                              </m:sSubPr>
                              <m:e>
                                <m:r>
                                  <a:rPr lang="en-US" altLang="zh-TW" sz="2000" b="1" i="1">
                                    <a:solidFill>
                                      <a:srgbClr val="00B050"/>
                                    </a:solidFill>
                                    <a:latin typeface="Cambria Math"/>
                                  </a:rPr>
                                  <m:t>𝑷</m:t>
                                </m:r>
                              </m:e>
                              <m:sub>
                                <m:r>
                                  <a:rPr lang="en-US" altLang="zh-TW" sz="2000" b="1" i="1">
                                    <a:solidFill>
                                      <a:srgbClr val="00B050"/>
                                    </a:solidFill>
                                    <a:latin typeface="Cambria Math"/>
                                  </a:rPr>
                                  <m:t>𝒔</m:t>
                                </m:r>
                              </m:sub>
                            </m:sSub>
                          </m:num>
                          <m:den>
                            <m:r>
                              <a:rPr lang="en-US" altLang="zh-TW" sz="2000" b="1" i="1">
                                <a:solidFill>
                                  <a:srgbClr val="00B050"/>
                                </a:solidFill>
                                <a:latin typeface="Cambria Math"/>
                              </a:rPr>
                              <m:t>𝝏</m:t>
                            </m:r>
                            <m:r>
                              <a:rPr lang="en-US" altLang="zh-TW" sz="2000" b="1" i="1">
                                <a:solidFill>
                                  <a:srgbClr val="00B050"/>
                                </a:solidFill>
                                <a:latin typeface="Cambria Math"/>
                              </a:rPr>
                              <m:t>𝒙</m:t>
                            </m:r>
                          </m:den>
                        </m:f>
                        <m:r>
                          <a:rPr lang="en-US" altLang="zh-TW" sz="2000" b="1" i="1">
                            <a:solidFill>
                              <a:srgbClr val="00B050"/>
                            </a:solidFill>
                            <a:latin typeface="Cambria Math"/>
                          </a:rPr>
                          <m:t>− </m:t>
                        </m:r>
                        <m:sSub>
                          <m:sSubPr>
                            <m:ctrlPr>
                              <a:rPr lang="zh-TW" altLang="zh-TW" sz="2000" b="1" i="1">
                                <a:solidFill>
                                  <a:srgbClr val="00B050"/>
                                </a:solidFill>
                                <a:latin typeface="Cambria Math"/>
                              </a:rPr>
                            </m:ctrlPr>
                          </m:sSubPr>
                          <m:e>
                            <m:r>
                              <a:rPr lang="en-US" altLang="zh-TW" sz="2000" b="1" i="1">
                                <a:solidFill>
                                  <a:srgbClr val="00B050"/>
                                </a:solidFill>
                                <a:latin typeface="Cambria Math"/>
                              </a:rPr>
                              <m:t>𝑪</m:t>
                            </m:r>
                          </m:e>
                          <m:sub>
                            <m:r>
                              <a:rPr lang="en-US" altLang="zh-TW" sz="2000" b="1" i="1">
                                <a:solidFill>
                                  <a:srgbClr val="00B050"/>
                                </a:solidFill>
                                <a:latin typeface="Cambria Math"/>
                              </a:rPr>
                              <m:t>𝒚</m:t>
                            </m:r>
                          </m:sub>
                        </m:sSub>
                        <m:f>
                          <m:fPr>
                            <m:ctrlPr>
                              <a:rPr lang="zh-TW" altLang="zh-TW" sz="2000" b="1" i="1">
                                <a:solidFill>
                                  <a:srgbClr val="00B050"/>
                                </a:solidFill>
                                <a:latin typeface="Cambria Math"/>
                              </a:rPr>
                            </m:ctrlPr>
                          </m:fPr>
                          <m:num>
                            <m:r>
                              <a:rPr lang="en-US" altLang="zh-TW" sz="2000" b="1" i="1">
                                <a:solidFill>
                                  <a:srgbClr val="00B050"/>
                                </a:solidFill>
                                <a:latin typeface="Cambria Math"/>
                              </a:rPr>
                              <m:t>𝝏</m:t>
                            </m:r>
                            <m:sSub>
                              <m:sSubPr>
                                <m:ctrlPr>
                                  <a:rPr lang="zh-TW" altLang="zh-TW" sz="2000" b="1" i="1">
                                    <a:solidFill>
                                      <a:srgbClr val="00B050"/>
                                    </a:solidFill>
                                    <a:latin typeface="Cambria Math"/>
                                  </a:rPr>
                                </m:ctrlPr>
                              </m:sSubPr>
                              <m:e>
                                <m:r>
                                  <a:rPr lang="en-US" altLang="zh-TW" sz="2000" b="1" i="1">
                                    <a:solidFill>
                                      <a:srgbClr val="00B050"/>
                                    </a:solidFill>
                                    <a:latin typeface="Cambria Math"/>
                                  </a:rPr>
                                  <m:t>𝑷</m:t>
                                </m:r>
                              </m:e>
                              <m:sub>
                                <m:r>
                                  <a:rPr lang="en-US" altLang="zh-TW" sz="2000" b="1" i="1">
                                    <a:solidFill>
                                      <a:srgbClr val="00B050"/>
                                    </a:solidFill>
                                    <a:latin typeface="Cambria Math"/>
                                  </a:rPr>
                                  <m:t>𝒔</m:t>
                                </m:r>
                              </m:sub>
                            </m:sSub>
                          </m:num>
                          <m:den>
                            <m:r>
                              <a:rPr lang="en-US" altLang="zh-TW" sz="2000" b="1" i="1">
                                <a:solidFill>
                                  <a:srgbClr val="00B050"/>
                                </a:solidFill>
                                <a:latin typeface="Cambria Math"/>
                              </a:rPr>
                              <m:t>𝝏</m:t>
                            </m:r>
                            <m:r>
                              <a:rPr lang="en-US" altLang="zh-TW" sz="2000" b="1" i="1">
                                <a:solidFill>
                                  <a:srgbClr val="00B050"/>
                                </a:solidFill>
                                <a:latin typeface="Cambria Math"/>
                              </a:rPr>
                              <m:t>𝒚</m:t>
                            </m:r>
                          </m:den>
                        </m:f>
                      </m:oMath>
                    </m:oMathPara>
                  </a14:m>
                  <a:endParaRPr lang="zh-TW" altLang="zh-TW" sz="2000" b="1" dirty="0">
                    <a:solidFill>
                      <a:srgbClr val="00B050"/>
                    </a:solidFill>
                  </a:endParaRPr>
                </a:p>
              </p:txBody>
            </p:sp>
          </mc:Choice>
          <mc:Fallback xmlns="">
            <p:sp>
              <p:nvSpPr>
                <p:cNvPr id="41" name="矩形 40"/>
                <p:cNvSpPr>
                  <a:spLocks noRot="1" noChangeAspect="1" noMove="1" noResize="1" noEditPoints="1" noAdjustHandles="1" noChangeArrowheads="1" noChangeShapeType="1" noTextEdit="1"/>
                </p:cNvSpPr>
                <p:nvPr/>
              </p:nvSpPr>
              <p:spPr>
                <a:xfrm>
                  <a:off x="5440128" y="5301208"/>
                  <a:ext cx="3304303" cy="730265"/>
                </a:xfrm>
                <a:prstGeom prst="rect">
                  <a:avLst/>
                </a:prstGeom>
                <a:blipFill rotWithShape="1">
                  <a:blip r:embed="rId6"/>
                  <a:stretch>
                    <a:fillRect/>
                  </a:stretch>
                </a:blipFill>
              </p:spPr>
              <p:txBody>
                <a:bodyPr/>
                <a:lstStyle/>
                <a:p>
                  <a:r>
                    <a:rPr lang="zh-TW" altLang="en-US">
                      <a:noFill/>
                    </a:rPr>
                    <a:t> </a:t>
                  </a:r>
                </a:p>
              </p:txBody>
            </p:sp>
          </mc:Fallback>
        </mc:AlternateContent>
        <p:cxnSp>
          <p:nvCxnSpPr>
            <p:cNvPr id="45" name="直線接點 44"/>
            <p:cNvCxnSpPr/>
            <p:nvPr/>
          </p:nvCxnSpPr>
          <p:spPr>
            <a:xfrm flipV="1">
              <a:off x="5292080" y="3573016"/>
              <a:ext cx="2520280" cy="15121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411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97768"/>
            <a:ext cx="8229600" cy="1143000"/>
          </a:xfrm>
        </p:spPr>
        <p:txBody>
          <a:bodyPr>
            <a:normAutofit/>
          </a:bodyPr>
          <a:lstStyle/>
          <a:p>
            <a:r>
              <a:rPr lang="en-US" altLang="zh-TW" dirty="0" smtClean="0"/>
              <a:t>Beta-Effect</a:t>
            </a:r>
            <a:endParaRPr lang="zh-TW" altLang="en-US" dirty="0"/>
          </a:p>
        </p:txBody>
      </p:sp>
      <mc:AlternateContent xmlns:mc="http://schemas.openxmlformats.org/markup-compatibility/2006" xmlns:a14="http://schemas.microsoft.com/office/drawing/2010/main">
        <mc:Choice Requires="a14">
          <p:sp>
            <p:nvSpPr>
              <p:cNvPr id="5" name="文字方塊 4"/>
              <p:cNvSpPr txBox="1"/>
              <p:nvPr/>
            </p:nvSpPr>
            <p:spPr>
              <a:xfrm>
                <a:off x="871816" y="1196752"/>
                <a:ext cx="1227836" cy="758028"/>
              </a:xfrm>
              <a:prstGeom prst="rect">
                <a:avLst/>
              </a:prstGeom>
              <a:noFill/>
              <a:ln w="28575">
                <a:solidFill>
                  <a:srgbClr val="00B0F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sz="2200" b="0" i="1" smtClean="0">
                          <a:latin typeface="Cambria Math"/>
                        </a:rPr>
                        <m:t>𝛽</m:t>
                      </m:r>
                      <m:r>
                        <a:rPr lang="en-US" altLang="zh-TW" sz="2200" b="0" i="1" smtClean="0">
                          <a:latin typeface="Cambria Math"/>
                        </a:rPr>
                        <m:t>= </m:t>
                      </m:r>
                      <m:f>
                        <m:fPr>
                          <m:ctrlPr>
                            <a:rPr lang="en-US" altLang="zh-TW" sz="2200" i="1" smtClean="0">
                              <a:latin typeface="Cambria Math"/>
                            </a:rPr>
                          </m:ctrlPr>
                        </m:fPr>
                        <m:num>
                          <m:r>
                            <a:rPr lang="en-US" altLang="zh-TW" sz="2200" b="0" i="1" smtClean="0">
                              <a:latin typeface="Cambria Math"/>
                            </a:rPr>
                            <m:t>𝑑𝑓</m:t>
                          </m:r>
                        </m:num>
                        <m:den>
                          <m:r>
                            <a:rPr lang="en-US" altLang="zh-TW" sz="2200" b="0" i="1" smtClean="0">
                              <a:latin typeface="Cambria Math"/>
                            </a:rPr>
                            <m:t>𝑑</m:t>
                          </m:r>
                          <m:r>
                            <a:rPr lang="en-US" altLang="zh-TW" sz="2200" b="0" i="1" smtClean="0">
                              <a:latin typeface="Cambria Math"/>
                              <a:ea typeface="Cambria Math"/>
                            </a:rPr>
                            <m:t>∅</m:t>
                          </m:r>
                        </m:den>
                      </m:f>
                    </m:oMath>
                  </m:oMathPara>
                </a14:m>
                <a:endParaRPr lang="zh-TW" altLang="en-US" sz="2200" i="1"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871816" y="1196752"/>
                <a:ext cx="1227836" cy="758028"/>
              </a:xfrm>
              <a:prstGeom prst="rect">
                <a:avLst/>
              </a:prstGeom>
              <a:blipFill rotWithShape="1">
                <a:blip r:embed="rId2"/>
                <a:stretch>
                  <a:fillRect/>
                </a:stretch>
              </a:blipFill>
              <a:ln w="28575">
                <a:solidFill>
                  <a:srgbClr val="00B0F0"/>
                </a:solidFill>
              </a:ln>
            </p:spPr>
            <p:txBody>
              <a:bodyPr/>
              <a:lstStyle/>
              <a:p>
                <a:r>
                  <a:rPr lang="zh-TW" altLang="en-US">
                    <a:noFill/>
                  </a:rPr>
                  <a:t> </a:t>
                </a:r>
              </a:p>
            </p:txBody>
          </p:sp>
        </mc:Fallback>
      </mc:AlternateContent>
      <p:sp>
        <p:nvSpPr>
          <p:cNvPr id="6" name="橢圓 5"/>
          <p:cNvSpPr/>
          <p:nvPr/>
        </p:nvSpPr>
        <p:spPr>
          <a:xfrm>
            <a:off x="1244780" y="3608068"/>
            <a:ext cx="2448272" cy="230425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p:cNvGrpSpPr/>
          <p:nvPr/>
        </p:nvGrpSpPr>
        <p:grpSpPr>
          <a:xfrm>
            <a:off x="2267744" y="4436344"/>
            <a:ext cx="418622" cy="647703"/>
            <a:chOff x="6552172" y="3744975"/>
            <a:chExt cx="535092" cy="932232"/>
          </a:xfrm>
        </p:grpSpPr>
        <p:sp>
          <p:nvSpPr>
            <p:cNvPr id="8" name="手繪多邊形 7"/>
            <p:cNvSpPr/>
            <p:nvPr/>
          </p:nvSpPr>
          <p:spPr>
            <a:xfrm>
              <a:off x="6552172" y="3744975"/>
              <a:ext cx="369992" cy="767132"/>
            </a:xfrm>
            <a:custGeom>
              <a:avLst/>
              <a:gdLst>
                <a:gd name="connsiteX0" fmla="*/ 343928 w 369992"/>
                <a:gd name="connsiteY0" fmla="*/ 1525 h 767132"/>
                <a:gd name="connsiteX1" fmla="*/ 1028 w 369992"/>
                <a:gd name="connsiteY1" fmla="*/ 446025 h 767132"/>
                <a:gd name="connsiteX2" fmla="*/ 242328 w 369992"/>
                <a:gd name="connsiteY2" fmla="*/ 763525 h 767132"/>
                <a:gd name="connsiteX3" fmla="*/ 369328 w 369992"/>
                <a:gd name="connsiteY3" fmla="*/ 611125 h 767132"/>
                <a:gd name="connsiteX4" fmla="*/ 191528 w 369992"/>
                <a:gd name="connsiteY4" fmla="*/ 509525 h 767132"/>
                <a:gd name="connsiteX5" fmla="*/ 204228 w 369992"/>
                <a:gd name="connsiteY5" fmla="*/ 306325 h 767132"/>
                <a:gd name="connsiteX6" fmla="*/ 343928 w 369992"/>
                <a:gd name="connsiteY6" fmla="*/ 1525 h 76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992" h="767132">
                  <a:moveTo>
                    <a:pt x="343928" y="1525"/>
                  </a:moveTo>
                  <a:cubicBezTo>
                    <a:pt x="310061" y="24808"/>
                    <a:pt x="17961" y="319025"/>
                    <a:pt x="1028" y="446025"/>
                  </a:cubicBezTo>
                  <a:cubicBezTo>
                    <a:pt x="-15905" y="573025"/>
                    <a:pt x="180945" y="736008"/>
                    <a:pt x="242328" y="763525"/>
                  </a:cubicBezTo>
                  <a:cubicBezTo>
                    <a:pt x="303711" y="791042"/>
                    <a:pt x="377795" y="653458"/>
                    <a:pt x="369328" y="611125"/>
                  </a:cubicBezTo>
                  <a:cubicBezTo>
                    <a:pt x="360861" y="568792"/>
                    <a:pt x="219045" y="560325"/>
                    <a:pt x="191528" y="509525"/>
                  </a:cubicBezTo>
                  <a:cubicBezTo>
                    <a:pt x="164011" y="458725"/>
                    <a:pt x="178828" y="384642"/>
                    <a:pt x="204228" y="306325"/>
                  </a:cubicBezTo>
                  <a:cubicBezTo>
                    <a:pt x="229628" y="228008"/>
                    <a:pt x="377795" y="-21758"/>
                    <a:pt x="343928" y="1525"/>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手繪多邊形 8"/>
            <p:cNvSpPr/>
            <p:nvPr/>
          </p:nvSpPr>
          <p:spPr>
            <a:xfrm flipH="1" flipV="1">
              <a:off x="6717272" y="3910075"/>
              <a:ext cx="369992" cy="767132"/>
            </a:xfrm>
            <a:custGeom>
              <a:avLst/>
              <a:gdLst>
                <a:gd name="connsiteX0" fmla="*/ 343928 w 369992"/>
                <a:gd name="connsiteY0" fmla="*/ 1525 h 767132"/>
                <a:gd name="connsiteX1" fmla="*/ 1028 w 369992"/>
                <a:gd name="connsiteY1" fmla="*/ 446025 h 767132"/>
                <a:gd name="connsiteX2" fmla="*/ 242328 w 369992"/>
                <a:gd name="connsiteY2" fmla="*/ 763525 h 767132"/>
                <a:gd name="connsiteX3" fmla="*/ 369328 w 369992"/>
                <a:gd name="connsiteY3" fmla="*/ 611125 h 767132"/>
                <a:gd name="connsiteX4" fmla="*/ 191528 w 369992"/>
                <a:gd name="connsiteY4" fmla="*/ 509525 h 767132"/>
                <a:gd name="connsiteX5" fmla="*/ 204228 w 369992"/>
                <a:gd name="connsiteY5" fmla="*/ 306325 h 767132"/>
                <a:gd name="connsiteX6" fmla="*/ 343928 w 369992"/>
                <a:gd name="connsiteY6" fmla="*/ 1525 h 76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992" h="767132">
                  <a:moveTo>
                    <a:pt x="343928" y="1525"/>
                  </a:moveTo>
                  <a:cubicBezTo>
                    <a:pt x="310061" y="24808"/>
                    <a:pt x="17961" y="319025"/>
                    <a:pt x="1028" y="446025"/>
                  </a:cubicBezTo>
                  <a:cubicBezTo>
                    <a:pt x="-15905" y="573025"/>
                    <a:pt x="180945" y="736008"/>
                    <a:pt x="242328" y="763525"/>
                  </a:cubicBezTo>
                  <a:cubicBezTo>
                    <a:pt x="303711" y="791042"/>
                    <a:pt x="377795" y="653458"/>
                    <a:pt x="369328" y="611125"/>
                  </a:cubicBezTo>
                  <a:cubicBezTo>
                    <a:pt x="360861" y="568792"/>
                    <a:pt x="219045" y="560325"/>
                    <a:pt x="191528" y="509525"/>
                  </a:cubicBezTo>
                  <a:cubicBezTo>
                    <a:pt x="164011" y="458725"/>
                    <a:pt x="178828" y="384642"/>
                    <a:pt x="204228" y="306325"/>
                  </a:cubicBezTo>
                  <a:cubicBezTo>
                    <a:pt x="229628" y="228008"/>
                    <a:pt x="377795" y="-21758"/>
                    <a:pt x="343928" y="1525"/>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p:cNvSpPr txBox="1"/>
          <p:nvPr/>
        </p:nvSpPr>
        <p:spPr>
          <a:xfrm>
            <a:off x="582589" y="2433856"/>
            <a:ext cx="777777" cy="369332"/>
          </a:xfrm>
          <a:prstGeom prst="rect">
            <a:avLst/>
          </a:prstGeom>
          <a:solidFill>
            <a:srgbClr val="FF0000"/>
          </a:solidFill>
          <a:ln>
            <a:solidFill>
              <a:srgbClr val="002060"/>
            </a:solidFill>
          </a:ln>
        </p:spPr>
        <p:txBody>
          <a:bodyPr wrap="none" rtlCol="0">
            <a:spAutoFit/>
          </a:bodyPr>
          <a:lstStyle/>
          <a:p>
            <a:r>
              <a:rPr lang="en-US" altLang="zh-TW" b="1" dirty="0" smtClean="0">
                <a:solidFill>
                  <a:schemeClr val="bg1"/>
                </a:solidFill>
              </a:rPr>
              <a:t>Radial</a:t>
            </a:r>
            <a:endParaRPr lang="zh-TW" altLang="en-US" b="1" dirty="0">
              <a:solidFill>
                <a:schemeClr val="bg1"/>
              </a:solidFill>
            </a:endParaRPr>
          </a:p>
        </p:txBody>
      </p:sp>
      <p:sp>
        <p:nvSpPr>
          <p:cNvPr id="11" name="文字方塊 10"/>
          <p:cNvSpPr txBox="1"/>
          <p:nvPr/>
        </p:nvSpPr>
        <p:spPr>
          <a:xfrm>
            <a:off x="4556436" y="2446338"/>
            <a:ext cx="1167692" cy="369332"/>
          </a:xfrm>
          <a:prstGeom prst="rect">
            <a:avLst/>
          </a:prstGeom>
          <a:solidFill>
            <a:srgbClr val="FF0000"/>
          </a:solidFill>
          <a:ln>
            <a:solidFill>
              <a:srgbClr val="002060"/>
            </a:solidFill>
          </a:ln>
        </p:spPr>
        <p:txBody>
          <a:bodyPr wrap="none" rtlCol="0">
            <a:spAutoFit/>
          </a:bodyPr>
          <a:lstStyle/>
          <a:p>
            <a:r>
              <a:rPr lang="en-US" altLang="zh-TW" b="1" dirty="0" smtClean="0">
                <a:solidFill>
                  <a:schemeClr val="bg1"/>
                </a:solidFill>
              </a:rPr>
              <a:t>Tangential</a:t>
            </a:r>
            <a:endParaRPr lang="zh-TW" altLang="en-US" b="1" dirty="0">
              <a:solidFill>
                <a:schemeClr val="bg1"/>
              </a:solidFill>
            </a:endParaRPr>
          </a:p>
        </p:txBody>
      </p:sp>
      <p:sp>
        <p:nvSpPr>
          <p:cNvPr id="12" name="橢圓 11"/>
          <p:cNvSpPr/>
          <p:nvPr/>
        </p:nvSpPr>
        <p:spPr>
          <a:xfrm>
            <a:off x="5652120" y="3645024"/>
            <a:ext cx="2448272" cy="230425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p:cNvGrpSpPr/>
          <p:nvPr/>
        </p:nvGrpSpPr>
        <p:grpSpPr>
          <a:xfrm>
            <a:off x="6660232" y="4473300"/>
            <a:ext cx="418622" cy="647703"/>
            <a:chOff x="6552172" y="3744975"/>
            <a:chExt cx="535092" cy="932232"/>
          </a:xfrm>
        </p:grpSpPr>
        <p:sp>
          <p:nvSpPr>
            <p:cNvPr id="14" name="手繪多邊形 13"/>
            <p:cNvSpPr/>
            <p:nvPr/>
          </p:nvSpPr>
          <p:spPr>
            <a:xfrm>
              <a:off x="6552172" y="3744975"/>
              <a:ext cx="369992" cy="767132"/>
            </a:xfrm>
            <a:custGeom>
              <a:avLst/>
              <a:gdLst>
                <a:gd name="connsiteX0" fmla="*/ 343928 w 369992"/>
                <a:gd name="connsiteY0" fmla="*/ 1525 h 767132"/>
                <a:gd name="connsiteX1" fmla="*/ 1028 w 369992"/>
                <a:gd name="connsiteY1" fmla="*/ 446025 h 767132"/>
                <a:gd name="connsiteX2" fmla="*/ 242328 w 369992"/>
                <a:gd name="connsiteY2" fmla="*/ 763525 h 767132"/>
                <a:gd name="connsiteX3" fmla="*/ 369328 w 369992"/>
                <a:gd name="connsiteY3" fmla="*/ 611125 h 767132"/>
                <a:gd name="connsiteX4" fmla="*/ 191528 w 369992"/>
                <a:gd name="connsiteY4" fmla="*/ 509525 h 767132"/>
                <a:gd name="connsiteX5" fmla="*/ 204228 w 369992"/>
                <a:gd name="connsiteY5" fmla="*/ 306325 h 767132"/>
                <a:gd name="connsiteX6" fmla="*/ 343928 w 369992"/>
                <a:gd name="connsiteY6" fmla="*/ 1525 h 76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992" h="767132">
                  <a:moveTo>
                    <a:pt x="343928" y="1525"/>
                  </a:moveTo>
                  <a:cubicBezTo>
                    <a:pt x="310061" y="24808"/>
                    <a:pt x="17961" y="319025"/>
                    <a:pt x="1028" y="446025"/>
                  </a:cubicBezTo>
                  <a:cubicBezTo>
                    <a:pt x="-15905" y="573025"/>
                    <a:pt x="180945" y="736008"/>
                    <a:pt x="242328" y="763525"/>
                  </a:cubicBezTo>
                  <a:cubicBezTo>
                    <a:pt x="303711" y="791042"/>
                    <a:pt x="377795" y="653458"/>
                    <a:pt x="369328" y="611125"/>
                  </a:cubicBezTo>
                  <a:cubicBezTo>
                    <a:pt x="360861" y="568792"/>
                    <a:pt x="219045" y="560325"/>
                    <a:pt x="191528" y="509525"/>
                  </a:cubicBezTo>
                  <a:cubicBezTo>
                    <a:pt x="164011" y="458725"/>
                    <a:pt x="178828" y="384642"/>
                    <a:pt x="204228" y="306325"/>
                  </a:cubicBezTo>
                  <a:cubicBezTo>
                    <a:pt x="229628" y="228008"/>
                    <a:pt x="377795" y="-21758"/>
                    <a:pt x="343928" y="1525"/>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手繪多邊形 14"/>
            <p:cNvSpPr/>
            <p:nvPr/>
          </p:nvSpPr>
          <p:spPr>
            <a:xfrm flipH="1" flipV="1">
              <a:off x="6717272" y="3910075"/>
              <a:ext cx="369992" cy="767132"/>
            </a:xfrm>
            <a:custGeom>
              <a:avLst/>
              <a:gdLst>
                <a:gd name="connsiteX0" fmla="*/ 343928 w 369992"/>
                <a:gd name="connsiteY0" fmla="*/ 1525 h 767132"/>
                <a:gd name="connsiteX1" fmla="*/ 1028 w 369992"/>
                <a:gd name="connsiteY1" fmla="*/ 446025 h 767132"/>
                <a:gd name="connsiteX2" fmla="*/ 242328 w 369992"/>
                <a:gd name="connsiteY2" fmla="*/ 763525 h 767132"/>
                <a:gd name="connsiteX3" fmla="*/ 369328 w 369992"/>
                <a:gd name="connsiteY3" fmla="*/ 611125 h 767132"/>
                <a:gd name="connsiteX4" fmla="*/ 191528 w 369992"/>
                <a:gd name="connsiteY4" fmla="*/ 509525 h 767132"/>
                <a:gd name="connsiteX5" fmla="*/ 204228 w 369992"/>
                <a:gd name="connsiteY5" fmla="*/ 306325 h 767132"/>
                <a:gd name="connsiteX6" fmla="*/ 343928 w 369992"/>
                <a:gd name="connsiteY6" fmla="*/ 1525 h 76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992" h="767132">
                  <a:moveTo>
                    <a:pt x="343928" y="1525"/>
                  </a:moveTo>
                  <a:cubicBezTo>
                    <a:pt x="310061" y="24808"/>
                    <a:pt x="17961" y="319025"/>
                    <a:pt x="1028" y="446025"/>
                  </a:cubicBezTo>
                  <a:cubicBezTo>
                    <a:pt x="-15905" y="573025"/>
                    <a:pt x="180945" y="736008"/>
                    <a:pt x="242328" y="763525"/>
                  </a:cubicBezTo>
                  <a:cubicBezTo>
                    <a:pt x="303711" y="791042"/>
                    <a:pt x="377795" y="653458"/>
                    <a:pt x="369328" y="611125"/>
                  </a:cubicBezTo>
                  <a:cubicBezTo>
                    <a:pt x="360861" y="568792"/>
                    <a:pt x="219045" y="560325"/>
                    <a:pt x="191528" y="509525"/>
                  </a:cubicBezTo>
                  <a:cubicBezTo>
                    <a:pt x="164011" y="458725"/>
                    <a:pt x="178828" y="384642"/>
                    <a:pt x="204228" y="306325"/>
                  </a:cubicBezTo>
                  <a:cubicBezTo>
                    <a:pt x="229628" y="228008"/>
                    <a:pt x="377795" y="-21758"/>
                    <a:pt x="343928" y="1525"/>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 name="向下箭號 15"/>
          <p:cNvSpPr/>
          <p:nvPr/>
        </p:nvSpPr>
        <p:spPr>
          <a:xfrm>
            <a:off x="2411760" y="3629784"/>
            <a:ext cx="144729" cy="79132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下箭號 16"/>
          <p:cNvSpPr/>
          <p:nvPr/>
        </p:nvSpPr>
        <p:spPr>
          <a:xfrm flipV="1">
            <a:off x="2411760" y="5085952"/>
            <a:ext cx="144729" cy="79132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下箭號 17"/>
          <p:cNvSpPr/>
          <p:nvPr/>
        </p:nvSpPr>
        <p:spPr>
          <a:xfrm rot="5400000">
            <a:off x="3225027" y="4344137"/>
            <a:ext cx="144729" cy="79132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下箭號 18"/>
          <p:cNvSpPr/>
          <p:nvPr/>
        </p:nvSpPr>
        <p:spPr>
          <a:xfrm rot="16200000" flipH="1">
            <a:off x="1582928" y="4329841"/>
            <a:ext cx="144729" cy="79132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p:cNvGrpSpPr/>
          <p:nvPr/>
        </p:nvGrpSpPr>
        <p:grpSpPr>
          <a:xfrm>
            <a:off x="1278326" y="3645024"/>
            <a:ext cx="2426639" cy="2267299"/>
            <a:chOff x="1278326" y="3645024"/>
            <a:chExt cx="2426639" cy="2267299"/>
          </a:xfrm>
        </p:grpSpPr>
        <p:sp>
          <p:nvSpPr>
            <p:cNvPr id="21" name="右彎箭號 20"/>
            <p:cNvSpPr/>
            <p:nvPr/>
          </p:nvSpPr>
          <p:spPr>
            <a:xfrm rot="10800000">
              <a:off x="1629037" y="3645024"/>
              <a:ext cx="912600" cy="791320"/>
            </a:xfrm>
            <a:prstGeom prst="bentArrow">
              <a:avLst>
                <a:gd name="adj1" fmla="val 21148"/>
                <a:gd name="adj2" fmla="val 27889"/>
                <a:gd name="adj3" fmla="val 23074"/>
                <a:gd name="adj4" fmla="val 769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2" name="右彎箭號 21"/>
            <p:cNvSpPr/>
            <p:nvPr/>
          </p:nvSpPr>
          <p:spPr>
            <a:xfrm rot="16200000">
              <a:off x="2967259" y="4028966"/>
              <a:ext cx="645249" cy="830162"/>
            </a:xfrm>
            <a:prstGeom prst="bentArrow">
              <a:avLst>
                <a:gd name="adj1" fmla="val 9593"/>
                <a:gd name="adj2" fmla="val 27889"/>
                <a:gd name="adj3" fmla="val 23074"/>
                <a:gd name="adj4" fmla="val 747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3" name="右彎箭號 22"/>
            <p:cNvSpPr/>
            <p:nvPr/>
          </p:nvSpPr>
          <p:spPr>
            <a:xfrm rot="5400000">
              <a:off x="1370782" y="4583877"/>
              <a:ext cx="645249" cy="830162"/>
            </a:xfrm>
            <a:prstGeom prst="bentArrow">
              <a:avLst>
                <a:gd name="adj1" fmla="val 9593"/>
                <a:gd name="adj2" fmla="val 27889"/>
                <a:gd name="adj3" fmla="val 23074"/>
                <a:gd name="adj4" fmla="val 629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4" name="右彎箭號 23"/>
            <p:cNvSpPr/>
            <p:nvPr/>
          </p:nvSpPr>
          <p:spPr>
            <a:xfrm>
              <a:off x="2418503" y="5321583"/>
              <a:ext cx="456300" cy="590740"/>
            </a:xfrm>
            <a:prstGeom prst="bentArrow">
              <a:avLst>
                <a:gd name="adj1" fmla="val 22208"/>
                <a:gd name="adj2" fmla="val 28852"/>
                <a:gd name="adj3" fmla="val 23074"/>
                <a:gd name="adj4" fmla="val 769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25" name="等腰三角形 24"/>
          <p:cNvSpPr/>
          <p:nvPr/>
        </p:nvSpPr>
        <p:spPr>
          <a:xfrm>
            <a:off x="7847651" y="4540347"/>
            <a:ext cx="505482" cy="32498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等腰三角形 25"/>
          <p:cNvSpPr/>
          <p:nvPr/>
        </p:nvSpPr>
        <p:spPr>
          <a:xfrm flipV="1">
            <a:off x="5404190" y="4544172"/>
            <a:ext cx="505482" cy="32498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等腰三角形 26"/>
          <p:cNvSpPr/>
          <p:nvPr/>
        </p:nvSpPr>
        <p:spPr>
          <a:xfrm rot="5400000" flipV="1">
            <a:off x="6620790" y="3467290"/>
            <a:ext cx="505482" cy="32498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等腰三角形 27"/>
          <p:cNvSpPr/>
          <p:nvPr/>
        </p:nvSpPr>
        <p:spPr>
          <a:xfrm rot="16200000" flipH="1" flipV="1">
            <a:off x="6714714" y="5745258"/>
            <a:ext cx="505482" cy="32498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向下箭號 28"/>
          <p:cNvSpPr/>
          <p:nvPr/>
        </p:nvSpPr>
        <p:spPr>
          <a:xfrm rot="5400000" flipH="1">
            <a:off x="2016010" y="2571920"/>
            <a:ext cx="905811" cy="994027"/>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向下箭號 29"/>
          <p:cNvSpPr/>
          <p:nvPr/>
        </p:nvSpPr>
        <p:spPr>
          <a:xfrm rot="10800000" flipH="1">
            <a:off x="7272037" y="2486589"/>
            <a:ext cx="1044379" cy="103696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1" name="群組 30"/>
          <p:cNvGrpSpPr/>
          <p:nvPr/>
        </p:nvGrpSpPr>
        <p:grpSpPr>
          <a:xfrm>
            <a:off x="5178544" y="2924944"/>
            <a:ext cx="3425904" cy="3439107"/>
            <a:chOff x="5178544" y="2924944"/>
            <a:chExt cx="3425904" cy="3439107"/>
          </a:xfrm>
        </p:grpSpPr>
        <p:sp>
          <p:nvSpPr>
            <p:cNvPr id="32" name="右彎箭號 31"/>
            <p:cNvSpPr/>
            <p:nvPr/>
          </p:nvSpPr>
          <p:spPr>
            <a:xfrm>
              <a:off x="8028384" y="4121422"/>
              <a:ext cx="576064" cy="733084"/>
            </a:xfrm>
            <a:prstGeom prst="bentArrow">
              <a:avLst>
                <a:gd name="adj1" fmla="val 22208"/>
                <a:gd name="adj2" fmla="val 28852"/>
                <a:gd name="adj3" fmla="val 23074"/>
                <a:gd name="adj4" fmla="val 769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右彎箭號 32"/>
            <p:cNvSpPr/>
            <p:nvPr/>
          </p:nvSpPr>
          <p:spPr>
            <a:xfrm rot="16200000" flipH="1" flipV="1">
              <a:off x="6901799" y="5840531"/>
              <a:ext cx="456300" cy="590740"/>
            </a:xfrm>
            <a:prstGeom prst="bentArrow">
              <a:avLst>
                <a:gd name="adj1" fmla="val 22208"/>
                <a:gd name="adj2" fmla="val 28852"/>
                <a:gd name="adj3" fmla="val 23074"/>
                <a:gd name="adj4" fmla="val 769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4" name="右彎箭號 33"/>
            <p:cNvSpPr/>
            <p:nvPr/>
          </p:nvSpPr>
          <p:spPr>
            <a:xfrm flipH="1" flipV="1">
              <a:off x="5178544" y="4541836"/>
              <a:ext cx="576064" cy="733084"/>
            </a:xfrm>
            <a:prstGeom prst="bentArrow">
              <a:avLst>
                <a:gd name="adj1" fmla="val 22208"/>
                <a:gd name="adj2" fmla="val 28852"/>
                <a:gd name="adj3" fmla="val 23074"/>
                <a:gd name="adj4" fmla="val 769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5" name="右彎箭號 34"/>
            <p:cNvSpPr/>
            <p:nvPr/>
          </p:nvSpPr>
          <p:spPr>
            <a:xfrm rot="16200000">
              <a:off x="6089824" y="2847281"/>
              <a:ext cx="861401" cy="1016728"/>
            </a:xfrm>
            <a:prstGeom prst="bentArrow">
              <a:avLst>
                <a:gd name="adj1" fmla="val 22208"/>
                <a:gd name="adj2" fmla="val 28852"/>
                <a:gd name="adj3" fmla="val 23074"/>
                <a:gd name="adj4" fmla="val 769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Tree>
    <p:extLst>
      <p:ext uri="{BB962C8B-B14F-4D97-AF65-F5344CB8AC3E}">
        <p14:creationId xmlns:p14="http://schemas.microsoft.com/office/powerpoint/2010/main" val="2823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b="1" dirty="0" smtClean="0"/>
              <a:t>Roughness length</a:t>
            </a:r>
            <a:endParaRPr lang="zh-TW" altLang="en-US"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05" t="58136" r="25760" b="16751"/>
          <a:stretch/>
        </p:blipFill>
        <p:spPr bwMode="auto">
          <a:xfrm>
            <a:off x="539552" y="1844824"/>
            <a:ext cx="8172401" cy="233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1015820" y="5445224"/>
            <a:ext cx="7699672" cy="646331"/>
          </a:xfrm>
          <a:prstGeom prst="rect">
            <a:avLst/>
          </a:prstGeom>
          <a:noFill/>
        </p:spPr>
        <p:txBody>
          <a:bodyPr wrap="none" rtlCol="0">
            <a:spAutoFit/>
          </a:bodyPr>
          <a:lstStyle/>
          <a:p>
            <a:r>
              <a:rPr lang="en-US" altLang="zh-TW" dirty="0" smtClean="0"/>
              <a:t>Originated from  Laura </a:t>
            </a:r>
            <a:r>
              <a:rPr lang="en-US" altLang="zh-TW" dirty="0" err="1" smtClean="0"/>
              <a:t>Bianco</a:t>
            </a:r>
            <a:r>
              <a:rPr lang="en-US" altLang="zh-TW" dirty="0" smtClean="0"/>
              <a:t>(2008)</a:t>
            </a:r>
          </a:p>
          <a:p>
            <a:r>
              <a:rPr lang="en-US" altLang="zh-TW" dirty="0" smtClean="0">
                <a:hlinkClick r:id="rId3"/>
              </a:rPr>
              <a:t>http</a:t>
            </a:r>
            <a:r>
              <a:rPr lang="en-US" altLang="zh-TW" dirty="0">
                <a:hlinkClick r:id="rId3"/>
              </a:rPr>
              <a:t>://cires.colorado.edu/science/groups/pielke/classes/at7500/Bianco_SFC.pdf</a:t>
            </a:r>
            <a:endParaRPr lang="zh-TW" altLang="en-US" dirty="0"/>
          </a:p>
        </p:txBody>
      </p:sp>
    </p:spTree>
    <p:extLst>
      <p:ext uri="{BB962C8B-B14F-4D97-AF65-F5344CB8AC3E}">
        <p14:creationId xmlns:p14="http://schemas.microsoft.com/office/powerpoint/2010/main" val="2810603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3092009" y="2010397"/>
            <a:ext cx="3264832" cy="3181847"/>
            <a:chOff x="1244780" y="1844824"/>
            <a:chExt cx="4263324" cy="4067500"/>
          </a:xfrm>
        </p:grpSpPr>
        <p:sp>
          <p:nvSpPr>
            <p:cNvPr id="4" name="橢圓 3"/>
            <p:cNvSpPr/>
            <p:nvPr/>
          </p:nvSpPr>
          <p:spPr>
            <a:xfrm>
              <a:off x="1244780" y="1844824"/>
              <a:ext cx="4263324" cy="40675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p:cNvGrpSpPr/>
            <p:nvPr/>
          </p:nvGrpSpPr>
          <p:grpSpPr>
            <a:xfrm>
              <a:off x="2972557" y="3369047"/>
              <a:ext cx="728972" cy="1143333"/>
              <a:chOff x="6552172" y="3744975"/>
              <a:chExt cx="535092" cy="932232"/>
            </a:xfrm>
          </p:grpSpPr>
          <p:sp>
            <p:nvSpPr>
              <p:cNvPr id="6" name="手繪多邊形 5"/>
              <p:cNvSpPr/>
              <p:nvPr/>
            </p:nvSpPr>
            <p:spPr>
              <a:xfrm>
                <a:off x="6552172" y="3744975"/>
                <a:ext cx="369992" cy="767132"/>
              </a:xfrm>
              <a:custGeom>
                <a:avLst/>
                <a:gdLst>
                  <a:gd name="connsiteX0" fmla="*/ 343928 w 369992"/>
                  <a:gd name="connsiteY0" fmla="*/ 1525 h 767132"/>
                  <a:gd name="connsiteX1" fmla="*/ 1028 w 369992"/>
                  <a:gd name="connsiteY1" fmla="*/ 446025 h 767132"/>
                  <a:gd name="connsiteX2" fmla="*/ 242328 w 369992"/>
                  <a:gd name="connsiteY2" fmla="*/ 763525 h 767132"/>
                  <a:gd name="connsiteX3" fmla="*/ 369328 w 369992"/>
                  <a:gd name="connsiteY3" fmla="*/ 611125 h 767132"/>
                  <a:gd name="connsiteX4" fmla="*/ 191528 w 369992"/>
                  <a:gd name="connsiteY4" fmla="*/ 509525 h 767132"/>
                  <a:gd name="connsiteX5" fmla="*/ 204228 w 369992"/>
                  <a:gd name="connsiteY5" fmla="*/ 306325 h 767132"/>
                  <a:gd name="connsiteX6" fmla="*/ 343928 w 369992"/>
                  <a:gd name="connsiteY6" fmla="*/ 1525 h 76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992" h="767132">
                    <a:moveTo>
                      <a:pt x="343928" y="1525"/>
                    </a:moveTo>
                    <a:cubicBezTo>
                      <a:pt x="310061" y="24808"/>
                      <a:pt x="17961" y="319025"/>
                      <a:pt x="1028" y="446025"/>
                    </a:cubicBezTo>
                    <a:cubicBezTo>
                      <a:pt x="-15905" y="573025"/>
                      <a:pt x="180945" y="736008"/>
                      <a:pt x="242328" y="763525"/>
                    </a:cubicBezTo>
                    <a:cubicBezTo>
                      <a:pt x="303711" y="791042"/>
                      <a:pt x="377795" y="653458"/>
                      <a:pt x="369328" y="611125"/>
                    </a:cubicBezTo>
                    <a:cubicBezTo>
                      <a:pt x="360861" y="568792"/>
                      <a:pt x="219045" y="560325"/>
                      <a:pt x="191528" y="509525"/>
                    </a:cubicBezTo>
                    <a:cubicBezTo>
                      <a:pt x="164011" y="458725"/>
                      <a:pt x="178828" y="384642"/>
                      <a:pt x="204228" y="306325"/>
                    </a:cubicBezTo>
                    <a:cubicBezTo>
                      <a:pt x="229628" y="228008"/>
                      <a:pt x="377795" y="-21758"/>
                      <a:pt x="343928" y="1525"/>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手繪多邊形 6"/>
              <p:cNvSpPr/>
              <p:nvPr/>
            </p:nvSpPr>
            <p:spPr>
              <a:xfrm flipH="1" flipV="1">
                <a:off x="6717272" y="3910075"/>
                <a:ext cx="369992" cy="767132"/>
              </a:xfrm>
              <a:custGeom>
                <a:avLst/>
                <a:gdLst>
                  <a:gd name="connsiteX0" fmla="*/ 343928 w 369992"/>
                  <a:gd name="connsiteY0" fmla="*/ 1525 h 767132"/>
                  <a:gd name="connsiteX1" fmla="*/ 1028 w 369992"/>
                  <a:gd name="connsiteY1" fmla="*/ 446025 h 767132"/>
                  <a:gd name="connsiteX2" fmla="*/ 242328 w 369992"/>
                  <a:gd name="connsiteY2" fmla="*/ 763525 h 767132"/>
                  <a:gd name="connsiteX3" fmla="*/ 369328 w 369992"/>
                  <a:gd name="connsiteY3" fmla="*/ 611125 h 767132"/>
                  <a:gd name="connsiteX4" fmla="*/ 191528 w 369992"/>
                  <a:gd name="connsiteY4" fmla="*/ 509525 h 767132"/>
                  <a:gd name="connsiteX5" fmla="*/ 204228 w 369992"/>
                  <a:gd name="connsiteY5" fmla="*/ 306325 h 767132"/>
                  <a:gd name="connsiteX6" fmla="*/ 343928 w 369992"/>
                  <a:gd name="connsiteY6" fmla="*/ 1525 h 76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992" h="767132">
                    <a:moveTo>
                      <a:pt x="343928" y="1525"/>
                    </a:moveTo>
                    <a:cubicBezTo>
                      <a:pt x="310061" y="24808"/>
                      <a:pt x="17961" y="319025"/>
                      <a:pt x="1028" y="446025"/>
                    </a:cubicBezTo>
                    <a:cubicBezTo>
                      <a:pt x="-15905" y="573025"/>
                      <a:pt x="180945" y="736008"/>
                      <a:pt x="242328" y="763525"/>
                    </a:cubicBezTo>
                    <a:cubicBezTo>
                      <a:pt x="303711" y="791042"/>
                      <a:pt x="377795" y="653458"/>
                      <a:pt x="369328" y="611125"/>
                    </a:cubicBezTo>
                    <a:cubicBezTo>
                      <a:pt x="360861" y="568792"/>
                      <a:pt x="219045" y="560325"/>
                      <a:pt x="191528" y="509525"/>
                    </a:cubicBezTo>
                    <a:cubicBezTo>
                      <a:pt x="164011" y="458725"/>
                      <a:pt x="178828" y="384642"/>
                      <a:pt x="204228" y="306325"/>
                    </a:cubicBezTo>
                    <a:cubicBezTo>
                      <a:pt x="229628" y="228008"/>
                      <a:pt x="377795" y="-21758"/>
                      <a:pt x="343928" y="1525"/>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10" name="向下箭號 9"/>
          <p:cNvSpPr/>
          <p:nvPr/>
        </p:nvSpPr>
        <p:spPr>
          <a:xfrm flipV="1">
            <a:off x="5923527" y="2970946"/>
            <a:ext cx="631096" cy="105346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8" name="文字方塊 7"/>
              <p:cNvSpPr txBox="1"/>
              <p:nvPr/>
            </p:nvSpPr>
            <p:spPr>
              <a:xfrm>
                <a:off x="6076192" y="5661248"/>
                <a:ext cx="2528256" cy="971676"/>
              </a:xfrm>
              <a:prstGeom prst="rect">
                <a:avLst/>
              </a:prstGeom>
              <a:noFill/>
              <a:ln w="38100">
                <a:solidFill>
                  <a:srgbClr val="00B0F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3000" b="1" i="1" smtClean="0">
                              <a:latin typeface="Cambria Math"/>
                            </a:rPr>
                          </m:ctrlPr>
                        </m:fPr>
                        <m:num>
                          <m:r>
                            <a:rPr lang="en-US" altLang="zh-TW" sz="3000" b="1" i="1" smtClean="0">
                              <a:latin typeface="Cambria Math"/>
                            </a:rPr>
                            <m:t>𝒅</m:t>
                          </m:r>
                          <m:r>
                            <a:rPr lang="en-US" altLang="zh-TW" sz="3000" b="1" i="1" smtClean="0">
                              <a:latin typeface="Cambria Math"/>
                            </a:rPr>
                            <m:t>(</m:t>
                          </m:r>
                          <m:r>
                            <a:rPr lang="el-GR" altLang="zh-TW" sz="3000" b="1" i="1" smtClean="0">
                              <a:latin typeface="Cambria Math"/>
                            </a:rPr>
                            <m:t>𝜻</m:t>
                          </m:r>
                          <m:r>
                            <a:rPr lang="en-US" altLang="zh-TW" sz="3000" b="1" i="1" smtClean="0">
                              <a:latin typeface="Cambria Math"/>
                            </a:rPr>
                            <m:t>+</m:t>
                          </m:r>
                          <m:r>
                            <a:rPr lang="en-US" altLang="zh-TW" sz="3000" b="1" i="1">
                              <a:latin typeface="Cambria Math"/>
                            </a:rPr>
                            <m:t>𝒇</m:t>
                          </m:r>
                          <m:r>
                            <a:rPr lang="en-US" altLang="zh-TW" sz="3000" b="1" i="1" smtClean="0">
                              <a:latin typeface="Cambria Math"/>
                            </a:rPr>
                            <m:t>)</m:t>
                          </m:r>
                        </m:num>
                        <m:den>
                          <m:r>
                            <a:rPr lang="en-US" altLang="zh-TW" sz="3000" b="1" i="1" smtClean="0">
                              <a:latin typeface="Cambria Math"/>
                            </a:rPr>
                            <m:t>𝒅𝒕</m:t>
                          </m:r>
                        </m:den>
                      </m:f>
                      <m:r>
                        <a:rPr lang="en-US" altLang="zh-TW" sz="3000" b="1" i="1" smtClean="0">
                          <a:latin typeface="Cambria Math"/>
                        </a:rPr>
                        <m:t> </m:t>
                      </m:r>
                      <m:r>
                        <a:rPr lang="en-US" altLang="zh-TW" sz="3000" b="1" i="1" smtClean="0">
                          <a:latin typeface="Cambria Math"/>
                          <a:ea typeface="Cambria Math"/>
                        </a:rPr>
                        <m:t>=</m:t>
                      </m:r>
                      <m:r>
                        <a:rPr lang="en-US" altLang="zh-TW" sz="3000" b="1" i="1" smtClean="0">
                          <a:latin typeface="Cambria Math"/>
                          <a:ea typeface="Cambria Math"/>
                        </a:rPr>
                        <m:t>𝟎</m:t>
                      </m:r>
                    </m:oMath>
                  </m:oMathPara>
                </a14:m>
                <a:endParaRPr lang="zh-TW" altLang="en-US" sz="3000" b="1"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6076192" y="5661248"/>
                <a:ext cx="2528256" cy="971676"/>
              </a:xfrm>
              <a:prstGeom prst="rect">
                <a:avLst/>
              </a:prstGeom>
              <a:blipFill rotWithShape="1">
                <a:blip r:embed="rId3"/>
                <a:stretch>
                  <a:fillRect/>
                </a:stretch>
              </a:blipFill>
              <a:ln w="38100">
                <a:solidFill>
                  <a:srgbClr val="00B0F0"/>
                </a:solidFill>
              </a:ln>
            </p:spPr>
            <p:txBody>
              <a:bodyPr/>
              <a:lstStyle/>
              <a:p>
                <a:r>
                  <a:rPr lang="zh-TW" altLang="en-US">
                    <a:noFill/>
                  </a:rPr>
                  <a:t> </a:t>
                </a:r>
              </a:p>
            </p:txBody>
          </p:sp>
        </mc:Fallback>
      </mc:AlternateContent>
      <p:sp>
        <p:nvSpPr>
          <p:cNvPr id="9" name="向下箭號 8"/>
          <p:cNvSpPr/>
          <p:nvPr/>
        </p:nvSpPr>
        <p:spPr>
          <a:xfrm>
            <a:off x="2840814" y="3023607"/>
            <a:ext cx="631096" cy="105346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7" name="群組 36"/>
          <p:cNvGrpSpPr/>
          <p:nvPr/>
        </p:nvGrpSpPr>
        <p:grpSpPr>
          <a:xfrm>
            <a:off x="499720" y="1113997"/>
            <a:ext cx="7888704" cy="5267331"/>
            <a:chOff x="70666" y="764704"/>
            <a:chExt cx="9001000" cy="5760640"/>
          </a:xfrm>
        </p:grpSpPr>
        <p:grpSp>
          <p:nvGrpSpPr>
            <p:cNvPr id="38" name="群組 37"/>
            <p:cNvGrpSpPr/>
            <p:nvPr/>
          </p:nvGrpSpPr>
          <p:grpSpPr>
            <a:xfrm rot="10800000">
              <a:off x="5200940" y="764704"/>
              <a:ext cx="3870726" cy="3672408"/>
              <a:chOff x="-468560" y="1628800"/>
              <a:chExt cx="4878838" cy="4824536"/>
            </a:xfrm>
          </p:grpSpPr>
          <p:sp>
            <p:nvSpPr>
              <p:cNvPr id="39" name="手繪多邊形 38"/>
              <p:cNvSpPr/>
              <p:nvPr/>
            </p:nvSpPr>
            <p:spPr>
              <a:xfrm>
                <a:off x="847958" y="3102459"/>
                <a:ext cx="2339802" cy="2382336"/>
              </a:xfrm>
              <a:custGeom>
                <a:avLst/>
                <a:gdLst>
                  <a:gd name="connsiteX0" fmla="*/ 330211 w 2339802"/>
                  <a:gd name="connsiteY0" fmla="*/ 678233 h 2382336"/>
                  <a:gd name="connsiteX1" fmla="*/ 804996 w 2339802"/>
                  <a:gd name="connsiteY1" fmla="*/ 10018 h 2382336"/>
                  <a:gd name="connsiteX2" fmla="*/ 1824904 w 2339802"/>
                  <a:gd name="connsiteY2" fmla="*/ 361710 h 2382336"/>
                  <a:gd name="connsiteX3" fmla="*/ 2334857 w 2339802"/>
                  <a:gd name="connsiteY3" fmla="*/ 1469541 h 2382336"/>
                  <a:gd name="connsiteX4" fmla="*/ 2000750 w 2339802"/>
                  <a:gd name="connsiteY4" fmla="*/ 2348772 h 2382336"/>
                  <a:gd name="connsiteX5" fmla="*/ 752242 w 2339802"/>
                  <a:gd name="connsiteY5" fmla="*/ 2137756 h 2382336"/>
                  <a:gd name="connsiteX6" fmla="*/ 13688 w 2339802"/>
                  <a:gd name="connsiteY6" fmla="*/ 1557464 h 2382336"/>
                  <a:gd name="connsiteX7" fmla="*/ 330211 w 2339802"/>
                  <a:gd name="connsiteY7" fmla="*/ 678233 h 238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9802" h="2382336">
                    <a:moveTo>
                      <a:pt x="330211" y="678233"/>
                    </a:moveTo>
                    <a:cubicBezTo>
                      <a:pt x="462096" y="420325"/>
                      <a:pt x="555881" y="62772"/>
                      <a:pt x="804996" y="10018"/>
                    </a:cubicBezTo>
                    <a:cubicBezTo>
                      <a:pt x="1054111" y="-42736"/>
                      <a:pt x="1569927" y="118456"/>
                      <a:pt x="1824904" y="361710"/>
                    </a:cubicBezTo>
                    <a:cubicBezTo>
                      <a:pt x="2079881" y="604964"/>
                      <a:pt x="2305549" y="1138364"/>
                      <a:pt x="2334857" y="1469541"/>
                    </a:cubicBezTo>
                    <a:cubicBezTo>
                      <a:pt x="2364165" y="1800718"/>
                      <a:pt x="2264519" y="2237403"/>
                      <a:pt x="2000750" y="2348772"/>
                    </a:cubicBezTo>
                    <a:cubicBezTo>
                      <a:pt x="1736981" y="2460141"/>
                      <a:pt x="1083419" y="2269641"/>
                      <a:pt x="752242" y="2137756"/>
                    </a:cubicBezTo>
                    <a:cubicBezTo>
                      <a:pt x="421065" y="2005871"/>
                      <a:pt x="89888" y="1797787"/>
                      <a:pt x="13688" y="1557464"/>
                    </a:cubicBezTo>
                    <a:cubicBezTo>
                      <a:pt x="-62512" y="1317141"/>
                      <a:pt x="198326" y="936141"/>
                      <a:pt x="330211" y="67823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手繪多邊形 39"/>
              <p:cNvSpPr/>
              <p:nvPr/>
            </p:nvSpPr>
            <p:spPr>
              <a:xfrm>
                <a:off x="539552" y="2631348"/>
                <a:ext cx="2954233" cy="3173916"/>
              </a:xfrm>
              <a:custGeom>
                <a:avLst/>
                <a:gdLst>
                  <a:gd name="connsiteX0" fmla="*/ 330211 w 2339802"/>
                  <a:gd name="connsiteY0" fmla="*/ 678233 h 2382336"/>
                  <a:gd name="connsiteX1" fmla="*/ 804996 w 2339802"/>
                  <a:gd name="connsiteY1" fmla="*/ 10018 h 2382336"/>
                  <a:gd name="connsiteX2" fmla="*/ 1824904 w 2339802"/>
                  <a:gd name="connsiteY2" fmla="*/ 361710 h 2382336"/>
                  <a:gd name="connsiteX3" fmla="*/ 2334857 w 2339802"/>
                  <a:gd name="connsiteY3" fmla="*/ 1469541 h 2382336"/>
                  <a:gd name="connsiteX4" fmla="*/ 2000750 w 2339802"/>
                  <a:gd name="connsiteY4" fmla="*/ 2348772 h 2382336"/>
                  <a:gd name="connsiteX5" fmla="*/ 752242 w 2339802"/>
                  <a:gd name="connsiteY5" fmla="*/ 2137756 h 2382336"/>
                  <a:gd name="connsiteX6" fmla="*/ 13688 w 2339802"/>
                  <a:gd name="connsiteY6" fmla="*/ 1557464 h 2382336"/>
                  <a:gd name="connsiteX7" fmla="*/ 330211 w 2339802"/>
                  <a:gd name="connsiteY7" fmla="*/ 678233 h 238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9802" h="2382336">
                    <a:moveTo>
                      <a:pt x="330211" y="678233"/>
                    </a:moveTo>
                    <a:cubicBezTo>
                      <a:pt x="462096" y="420325"/>
                      <a:pt x="555881" y="62772"/>
                      <a:pt x="804996" y="10018"/>
                    </a:cubicBezTo>
                    <a:cubicBezTo>
                      <a:pt x="1054111" y="-42736"/>
                      <a:pt x="1569927" y="118456"/>
                      <a:pt x="1824904" y="361710"/>
                    </a:cubicBezTo>
                    <a:cubicBezTo>
                      <a:pt x="2079881" y="604964"/>
                      <a:pt x="2305549" y="1138364"/>
                      <a:pt x="2334857" y="1469541"/>
                    </a:cubicBezTo>
                    <a:cubicBezTo>
                      <a:pt x="2364165" y="1800718"/>
                      <a:pt x="2264519" y="2237403"/>
                      <a:pt x="2000750" y="2348772"/>
                    </a:cubicBezTo>
                    <a:cubicBezTo>
                      <a:pt x="1736981" y="2460141"/>
                      <a:pt x="1083419" y="2269641"/>
                      <a:pt x="752242" y="2137756"/>
                    </a:cubicBezTo>
                    <a:cubicBezTo>
                      <a:pt x="421065" y="2005871"/>
                      <a:pt x="89888" y="1797787"/>
                      <a:pt x="13688" y="1557464"/>
                    </a:cubicBezTo>
                    <a:cubicBezTo>
                      <a:pt x="-62512" y="1317141"/>
                      <a:pt x="198326" y="936141"/>
                      <a:pt x="330211" y="67823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手繪多邊形 40"/>
              <p:cNvSpPr/>
              <p:nvPr/>
            </p:nvSpPr>
            <p:spPr>
              <a:xfrm>
                <a:off x="35496" y="1988840"/>
                <a:ext cx="3950785" cy="4176464"/>
              </a:xfrm>
              <a:custGeom>
                <a:avLst/>
                <a:gdLst>
                  <a:gd name="connsiteX0" fmla="*/ 330211 w 2339802"/>
                  <a:gd name="connsiteY0" fmla="*/ 678233 h 2382336"/>
                  <a:gd name="connsiteX1" fmla="*/ 804996 w 2339802"/>
                  <a:gd name="connsiteY1" fmla="*/ 10018 h 2382336"/>
                  <a:gd name="connsiteX2" fmla="*/ 1824904 w 2339802"/>
                  <a:gd name="connsiteY2" fmla="*/ 361710 h 2382336"/>
                  <a:gd name="connsiteX3" fmla="*/ 2334857 w 2339802"/>
                  <a:gd name="connsiteY3" fmla="*/ 1469541 h 2382336"/>
                  <a:gd name="connsiteX4" fmla="*/ 2000750 w 2339802"/>
                  <a:gd name="connsiteY4" fmla="*/ 2348772 h 2382336"/>
                  <a:gd name="connsiteX5" fmla="*/ 752242 w 2339802"/>
                  <a:gd name="connsiteY5" fmla="*/ 2137756 h 2382336"/>
                  <a:gd name="connsiteX6" fmla="*/ 13688 w 2339802"/>
                  <a:gd name="connsiteY6" fmla="*/ 1557464 h 2382336"/>
                  <a:gd name="connsiteX7" fmla="*/ 330211 w 2339802"/>
                  <a:gd name="connsiteY7" fmla="*/ 678233 h 238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9802" h="2382336">
                    <a:moveTo>
                      <a:pt x="330211" y="678233"/>
                    </a:moveTo>
                    <a:cubicBezTo>
                      <a:pt x="462096" y="420325"/>
                      <a:pt x="555881" y="62772"/>
                      <a:pt x="804996" y="10018"/>
                    </a:cubicBezTo>
                    <a:cubicBezTo>
                      <a:pt x="1054111" y="-42736"/>
                      <a:pt x="1569927" y="118456"/>
                      <a:pt x="1824904" y="361710"/>
                    </a:cubicBezTo>
                    <a:cubicBezTo>
                      <a:pt x="2079881" y="604964"/>
                      <a:pt x="2305549" y="1138364"/>
                      <a:pt x="2334857" y="1469541"/>
                    </a:cubicBezTo>
                    <a:cubicBezTo>
                      <a:pt x="2364165" y="1800718"/>
                      <a:pt x="2264519" y="2237403"/>
                      <a:pt x="2000750" y="2348772"/>
                    </a:cubicBezTo>
                    <a:cubicBezTo>
                      <a:pt x="1736981" y="2460141"/>
                      <a:pt x="1083419" y="2269641"/>
                      <a:pt x="752242" y="2137756"/>
                    </a:cubicBezTo>
                    <a:cubicBezTo>
                      <a:pt x="421065" y="2005871"/>
                      <a:pt x="89888" y="1797787"/>
                      <a:pt x="13688" y="1557464"/>
                    </a:cubicBezTo>
                    <a:cubicBezTo>
                      <a:pt x="-62512" y="1317141"/>
                      <a:pt x="198326" y="936141"/>
                      <a:pt x="330211" y="67823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手繪多邊形 41"/>
              <p:cNvSpPr/>
              <p:nvPr/>
            </p:nvSpPr>
            <p:spPr>
              <a:xfrm>
                <a:off x="-468560" y="1628800"/>
                <a:ext cx="4752528" cy="4824536"/>
              </a:xfrm>
              <a:custGeom>
                <a:avLst/>
                <a:gdLst>
                  <a:gd name="connsiteX0" fmla="*/ 330211 w 2339802"/>
                  <a:gd name="connsiteY0" fmla="*/ 678233 h 2382336"/>
                  <a:gd name="connsiteX1" fmla="*/ 804996 w 2339802"/>
                  <a:gd name="connsiteY1" fmla="*/ 10018 h 2382336"/>
                  <a:gd name="connsiteX2" fmla="*/ 1824904 w 2339802"/>
                  <a:gd name="connsiteY2" fmla="*/ 361710 h 2382336"/>
                  <a:gd name="connsiteX3" fmla="*/ 2334857 w 2339802"/>
                  <a:gd name="connsiteY3" fmla="*/ 1469541 h 2382336"/>
                  <a:gd name="connsiteX4" fmla="*/ 2000750 w 2339802"/>
                  <a:gd name="connsiteY4" fmla="*/ 2348772 h 2382336"/>
                  <a:gd name="connsiteX5" fmla="*/ 752242 w 2339802"/>
                  <a:gd name="connsiteY5" fmla="*/ 2137756 h 2382336"/>
                  <a:gd name="connsiteX6" fmla="*/ 13688 w 2339802"/>
                  <a:gd name="connsiteY6" fmla="*/ 1557464 h 2382336"/>
                  <a:gd name="connsiteX7" fmla="*/ 330211 w 2339802"/>
                  <a:gd name="connsiteY7" fmla="*/ 678233 h 238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9802" h="2382336">
                    <a:moveTo>
                      <a:pt x="330211" y="678233"/>
                    </a:moveTo>
                    <a:cubicBezTo>
                      <a:pt x="462096" y="420325"/>
                      <a:pt x="555881" y="62772"/>
                      <a:pt x="804996" y="10018"/>
                    </a:cubicBezTo>
                    <a:cubicBezTo>
                      <a:pt x="1054111" y="-42736"/>
                      <a:pt x="1569927" y="118456"/>
                      <a:pt x="1824904" y="361710"/>
                    </a:cubicBezTo>
                    <a:cubicBezTo>
                      <a:pt x="2079881" y="604964"/>
                      <a:pt x="2305549" y="1138364"/>
                      <a:pt x="2334857" y="1469541"/>
                    </a:cubicBezTo>
                    <a:cubicBezTo>
                      <a:pt x="2364165" y="1800718"/>
                      <a:pt x="2264519" y="2237403"/>
                      <a:pt x="2000750" y="2348772"/>
                    </a:cubicBezTo>
                    <a:cubicBezTo>
                      <a:pt x="1736981" y="2460141"/>
                      <a:pt x="1083419" y="2269641"/>
                      <a:pt x="752242" y="2137756"/>
                    </a:cubicBezTo>
                    <a:cubicBezTo>
                      <a:pt x="421065" y="2005871"/>
                      <a:pt x="89888" y="1797787"/>
                      <a:pt x="13688" y="1557464"/>
                    </a:cubicBezTo>
                    <a:cubicBezTo>
                      <a:pt x="-62512" y="1317141"/>
                      <a:pt x="198326" y="936141"/>
                      <a:pt x="330211" y="67823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3" name="等腰三角形 42"/>
              <p:cNvSpPr/>
              <p:nvPr/>
            </p:nvSpPr>
            <p:spPr>
              <a:xfrm flipH="1" flipV="1">
                <a:off x="3845805" y="4338895"/>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等腰三角形 43"/>
              <p:cNvSpPr/>
              <p:nvPr/>
            </p:nvSpPr>
            <p:spPr>
              <a:xfrm flipH="1" flipV="1">
                <a:off x="4157537" y="4365104"/>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等腰三角形 44"/>
              <p:cNvSpPr/>
              <p:nvPr/>
            </p:nvSpPr>
            <p:spPr>
              <a:xfrm flipH="1" flipV="1">
                <a:off x="3365449" y="4418634"/>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等腰三角形 45"/>
              <p:cNvSpPr/>
              <p:nvPr/>
            </p:nvSpPr>
            <p:spPr>
              <a:xfrm flipH="1" flipV="1">
                <a:off x="3040700" y="4491295"/>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等腰三角形 46"/>
              <p:cNvSpPr/>
              <p:nvPr/>
            </p:nvSpPr>
            <p:spPr>
              <a:xfrm rot="1200000">
                <a:off x="1206124" y="3371275"/>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等腰三角形 47"/>
              <p:cNvSpPr/>
              <p:nvPr/>
            </p:nvSpPr>
            <p:spPr>
              <a:xfrm rot="1200000">
                <a:off x="952468" y="3239185"/>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等腰三角形 48"/>
              <p:cNvSpPr/>
              <p:nvPr/>
            </p:nvSpPr>
            <p:spPr>
              <a:xfrm rot="1200000">
                <a:off x="356236" y="3292715"/>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等腰三角形 49"/>
              <p:cNvSpPr/>
              <p:nvPr/>
            </p:nvSpPr>
            <p:spPr>
              <a:xfrm rot="1200000">
                <a:off x="-164369" y="3365376"/>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p:cNvGrpSpPr/>
            <p:nvPr/>
          </p:nvGrpSpPr>
          <p:grpSpPr>
            <a:xfrm>
              <a:off x="70666" y="2852936"/>
              <a:ext cx="3856775" cy="3672408"/>
              <a:chOff x="-468560" y="1628800"/>
              <a:chExt cx="4861253" cy="4824536"/>
            </a:xfrm>
          </p:grpSpPr>
          <p:sp>
            <p:nvSpPr>
              <p:cNvPr id="22" name="手繪多邊形 21"/>
              <p:cNvSpPr/>
              <p:nvPr/>
            </p:nvSpPr>
            <p:spPr>
              <a:xfrm>
                <a:off x="847958" y="3102459"/>
                <a:ext cx="2339802" cy="2382336"/>
              </a:xfrm>
              <a:custGeom>
                <a:avLst/>
                <a:gdLst>
                  <a:gd name="connsiteX0" fmla="*/ 330211 w 2339802"/>
                  <a:gd name="connsiteY0" fmla="*/ 678233 h 2382336"/>
                  <a:gd name="connsiteX1" fmla="*/ 804996 w 2339802"/>
                  <a:gd name="connsiteY1" fmla="*/ 10018 h 2382336"/>
                  <a:gd name="connsiteX2" fmla="*/ 1824904 w 2339802"/>
                  <a:gd name="connsiteY2" fmla="*/ 361710 h 2382336"/>
                  <a:gd name="connsiteX3" fmla="*/ 2334857 w 2339802"/>
                  <a:gd name="connsiteY3" fmla="*/ 1469541 h 2382336"/>
                  <a:gd name="connsiteX4" fmla="*/ 2000750 w 2339802"/>
                  <a:gd name="connsiteY4" fmla="*/ 2348772 h 2382336"/>
                  <a:gd name="connsiteX5" fmla="*/ 752242 w 2339802"/>
                  <a:gd name="connsiteY5" fmla="*/ 2137756 h 2382336"/>
                  <a:gd name="connsiteX6" fmla="*/ 13688 w 2339802"/>
                  <a:gd name="connsiteY6" fmla="*/ 1557464 h 2382336"/>
                  <a:gd name="connsiteX7" fmla="*/ 330211 w 2339802"/>
                  <a:gd name="connsiteY7" fmla="*/ 678233 h 238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9802" h="2382336">
                    <a:moveTo>
                      <a:pt x="330211" y="678233"/>
                    </a:moveTo>
                    <a:cubicBezTo>
                      <a:pt x="462096" y="420325"/>
                      <a:pt x="555881" y="62772"/>
                      <a:pt x="804996" y="10018"/>
                    </a:cubicBezTo>
                    <a:cubicBezTo>
                      <a:pt x="1054111" y="-42736"/>
                      <a:pt x="1569927" y="118456"/>
                      <a:pt x="1824904" y="361710"/>
                    </a:cubicBezTo>
                    <a:cubicBezTo>
                      <a:pt x="2079881" y="604964"/>
                      <a:pt x="2305549" y="1138364"/>
                      <a:pt x="2334857" y="1469541"/>
                    </a:cubicBezTo>
                    <a:cubicBezTo>
                      <a:pt x="2364165" y="1800718"/>
                      <a:pt x="2264519" y="2237403"/>
                      <a:pt x="2000750" y="2348772"/>
                    </a:cubicBezTo>
                    <a:cubicBezTo>
                      <a:pt x="1736981" y="2460141"/>
                      <a:pt x="1083419" y="2269641"/>
                      <a:pt x="752242" y="2137756"/>
                    </a:cubicBezTo>
                    <a:cubicBezTo>
                      <a:pt x="421065" y="2005871"/>
                      <a:pt x="89888" y="1797787"/>
                      <a:pt x="13688" y="1557464"/>
                    </a:cubicBezTo>
                    <a:cubicBezTo>
                      <a:pt x="-62512" y="1317141"/>
                      <a:pt x="198326" y="936141"/>
                      <a:pt x="330211" y="67823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24"/>
              <p:cNvSpPr/>
              <p:nvPr/>
            </p:nvSpPr>
            <p:spPr>
              <a:xfrm>
                <a:off x="539552" y="2631348"/>
                <a:ext cx="2954233" cy="3173916"/>
              </a:xfrm>
              <a:custGeom>
                <a:avLst/>
                <a:gdLst>
                  <a:gd name="connsiteX0" fmla="*/ 330211 w 2339802"/>
                  <a:gd name="connsiteY0" fmla="*/ 678233 h 2382336"/>
                  <a:gd name="connsiteX1" fmla="*/ 804996 w 2339802"/>
                  <a:gd name="connsiteY1" fmla="*/ 10018 h 2382336"/>
                  <a:gd name="connsiteX2" fmla="*/ 1824904 w 2339802"/>
                  <a:gd name="connsiteY2" fmla="*/ 361710 h 2382336"/>
                  <a:gd name="connsiteX3" fmla="*/ 2334857 w 2339802"/>
                  <a:gd name="connsiteY3" fmla="*/ 1469541 h 2382336"/>
                  <a:gd name="connsiteX4" fmla="*/ 2000750 w 2339802"/>
                  <a:gd name="connsiteY4" fmla="*/ 2348772 h 2382336"/>
                  <a:gd name="connsiteX5" fmla="*/ 752242 w 2339802"/>
                  <a:gd name="connsiteY5" fmla="*/ 2137756 h 2382336"/>
                  <a:gd name="connsiteX6" fmla="*/ 13688 w 2339802"/>
                  <a:gd name="connsiteY6" fmla="*/ 1557464 h 2382336"/>
                  <a:gd name="connsiteX7" fmla="*/ 330211 w 2339802"/>
                  <a:gd name="connsiteY7" fmla="*/ 678233 h 238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9802" h="2382336">
                    <a:moveTo>
                      <a:pt x="330211" y="678233"/>
                    </a:moveTo>
                    <a:cubicBezTo>
                      <a:pt x="462096" y="420325"/>
                      <a:pt x="555881" y="62772"/>
                      <a:pt x="804996" y="10018"/>
                    </a:cubicBezTo>
                    <a:cubicBezTo>
                      <a:pt x="1054111" y="-42736"/>
                      <a:pt x="1569927" y="118456"/>
                      <a:pt x="1824904" y="361710"/>
                    </a:cubicBezTo>
                    <a:cubicBezTo>
                      <a:pt x="2079881" y="604964"/>
                      <a:pt x="2305549" y="1138364"/>
                      <a:pt x="2334857" y="1469541"/>
                    </a:cubicBezTo>
                    <a:cubicBezTo>
                      <a:pt x="2364165" y="1800718"/>
                      <a:pt x="2264519" y="2237403"/>
                      <a:pt x="2000750" y="2348772"/>
                    </a:cubicBezTo>
                    <a:cubicBezTo>
                      <a:pt x="1736981" y="2460141"/>
                      <a:pt x="1083419" y="2269641"/>
                      <a:pt x="752242" y="2137756"/>
                    </a:cubicBezTo>
                    <a:cubicBezTo>
                      <a:pt x="421065" y="2005871"/>
                      <a:pt x="89888" y="1797787"/>
                      <a:pt x="13688" y="1557464"/>
                    </a:cubicBezTo>
                    <a:cubicBezTo>
                      <a:pt x="-62512" y="1317141"/>
                      <a:pt x="198326" y="936141"/>
                      <a:pt x="330211" y="67823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手繪多邊形 25"/>
              <p:cNvSpPr/>
              <p:nvPr/>
            </p:nvSpPr>
            <p:spPr>
              <a:xfrm>
                <a:off x="35496" y="1988840"/>
                <a:ext cx="3950785" cy="4176464"/>
              </a:xfrm>
              <a:custGeom>
                <a:avLst/>
                <a:gdLst>
                  <a:gd name="connsiteX0" fmla="*/ 330211 w 2339802"/>
                  <a:gd name="connsiteY0" fmla="*/ 678233 h 2382336"/>
                  <a:gd name="connsiteX1" fmla="*/ 804996 w 2339802"/>
                  <a:gd name="connsiteY1" fmla="*/ 10018 h 2382336"/>
                  <a:gd name="connsiteX2" fmla="*/ 1824904 w 2339802"/>
                  <a:gd name="connsiteY2" fmla="*/ 361710 h 2382336"/>
                  <a:gd name="connsiteX3" fmla="*/ 2334857 w 2339802"/>
                  <a:gd name="connsiteY3" fmla="*/ 1469541 h 2382336"/>
                  <a:gd name="connsiteX4" fmla="*/ 2000750 w 2339802"/>
                  <a:gd name="connsiteY4" fmla="*/ 2348772 h 2382336"/>
                  <a:gd name="connsiteX5" fmla="*/ 752242 w 2339802"/>
                  <a:gd name="connsiteY5" fmla="*/ 2137756 h 2382336"/>
                  <a:gd name="connsiteX6" fmla="*/ 13688 w 2339802"/>
                  <a:gd name="connsiteY6" fmla="*/ 1557464 h 2382336"/>
                  <a:gd name="connsiteX7" fmla="*/ 330211 w 2339802"/>
                  <a:gd name="connsiteY7" fmla="*/ 678233 h 238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9802" h="2382336">
                    <a:moveTo>
                      <a:pt x="330211" y="678233"/>
                    </a:moveTo>
                    <a:cubicBezTo>
                      <a:pt x="462096" y="420325"/>
                      <a:pt x="555881" y="62772"/>
                      <a:pt x="804996" y="10018"/>
                    </a:cubicBezTo>
                    <a:cubicBezTo>
                      <a:pt x="1054111" y="-42736"/>
                      <a:pt x="1569927" y="118456"/>
                      <a:pt x="1824904" y="361710"/>
                    </a:cubicBezTo>
                    <a:cubicBezTo>
                      <a:pt x="2079881" y="604964"/>
                      <a:pt x="2305549" y="1138364"/>
                      <a:pt x="2334857" y="1469541"/>
                    </a:cubicBezTo>
                    <a:cubicBezTo>
                      <a:pt x="2364165" y="1800718"/>
                      <a:pt x="2264519" y="2237403"/>
                      <a:pt x="2000750" y="2348772"/>
                    </a:cubicBezTo>
                    <a:cubicBezTo>
                      <a:pt x="1736981" y="2460141"/>
                      <a:pt x="1083419" y="2269641"/>
                      <a:pt x="752242" y="2137756"/>
                    </a:cubicBezTo>
                    <a:cubicBezTo>
                      <a:pt x="421065" y="2005871"/>
                      <a:pt x="89888" y="1797787"/>
                      <a:pt x="13688" y="1557464"/>
                    </a:cubicBezTo>
                    <a:cubicBezTo>
                      <a:pt x="-62512" y="1317141"/>
                      <a:pt x="198326" y="936141"/>
                      <a:pt x="330211" y="67823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手繪多邊形 26"/>
              <p:cNvSpPr/>
              <p:nvPr/>
            </p:nvSpPr>
            <p:spPr>
              <a:xfrm>
                <a:off x="-468560" y="1628800"/>
                <a:ext cx="4752528" cy="4824536"/>
              </a:xfrm>
              <a:custGeom>
                <a:avLst/>
                <a:gdLst>
                  <a:gd name="connsiteX0" fmla="*/ 330211 w 2339802"/>
                  <a:gd name="connsiteY0" fmla="*/ 678233 h 2382336"/>
                  <a:gd name="connsiteX1" fmla="*/ 804996 w 2339802"/>
                  <a:gd name="connsiteY1" fmla="*/ 10018 h 2382336"/>
                  <a:gd name="connsiteX2" fmla="*/ 1824904 w 2339802"/>
                  <a:gd name="connsiteY2" fmla="*/ 361710 h 2382336"/>
                  <a:gd name="connsiteX3" fmla="*/ 2334857 w 2339802"/>
                  <a:gd name="connsiteY3" fmla="*/ 1469541 h 2382336"/>
                  <a:gd name="connsiteX4" fmla="*/ 2000750 w 2339802"/>
                  <a:gd name="connsiteY4" fmla="*/ 2348772 h 2382336"/>
                  <a:gd name="connsiteX5" fmla="*/ 752242 w 2339802"/>
                  <a:gd name="connsiteY5" fmla="*/ 2137756 h 2382336"/>
                  <a:gd name="connsiteX6" fmla="*/ 13688 w 2339802"/>
                  <a:gd name="connsiteY6" fmla="*/ 1557464 h 2382336"/>
                  <a:gd name="connsiteX7" fmla="*/ 330211 w 2339802"/>
                  <a:gd name="connsiteY7" fmla="*/ 678233 h 238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9802" h="2382336">
                    <a:moveTo>
                      <a:pt x="330211" y="678233"/>
                    </a:moveTo>
                    <a:cubicBezTo>
                      <a:pt x="462096" y="420325"/>
                      <a:pt x="555881" y="62772"/>
                      <a:pt x="804996" y="10018"/>
                    </a:cubicBezTo>
                    <a:cubicBezTo>
                      <a:pt x="1054111" y="-42736"/>
                      <a:pt x="1569927" y="118456"/>
                      <a:pt x="1824904" y="361710"/>
                    </a:cubicBezTo>
                    <a:cubicBezTo>
                      <a:pt x="2079881" y="604964"/>
                      <a:pt x="2305549" y="1138364"/>
                      <a:pt x="2334857" y="1469541"/>
                    </a:cubicBezTo>
                    <a:cubicBezTo>
                      <a:pt x="2364165" y="1800718"/>
                      <a:pt x="2264519" y="2237403"/>
                      <a:pt x="2000750" y="2348772"/>
                    </a:cubicBezTo>
                    <a:cubicBezTo>
                      <a:pt x="1736981" y="2460141"/>
                      <a:pt x="1083419" y="2269641"/>
                      <a:pt x="752242" y="2137756"/>
                    </a:cubicBezTo>
                    <a:cubicBezTo>
                      <a:pt x="421065" y="2005871"/>
                      <a:pt x="89888" y="1797787"/>
                      <a:pt x="13688" y="1557464"/>
                    </a:cubicBezTo>
                    <a:cubicBezTo>
                      <a:pt x="-62512" y="1317141"/>
                      <a:pt x="198326" y="936141"/>
                      <a:pt x="330211" y="678233"/>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8" name="等腰三角形 27"/>
              <p:cNvSpPr/>
              <p:nvPr/>
            </p:nvSpPr>
            <p:spPr>
              <a:xfrm>
                <a:off x="3828220" y="4338895"/>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等腰三角形 28"/>
              <p:cNvSpPr/>
              <p:nvPr/>
            </p:nvSpPr>
            <p:spPr>
              <a:xfrm>
                <a:off x="4139952" y="4365104"/>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等腰三角形 29"/>
              <p:cNvSpPr/>
              <p:nvPr/>
            </p:nvSpPr>
            <p:spPr>
              <a:xfrm>
                <a:off x="3347864" y="4418634"/>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等腰三角形 30"/>
              <p:cNvSpPr/>
              <p:nvPr/>
            </p:nvSpPr>
            <p:spPr>
              <a:xfrm>
                <a:off x="3023115" y="4491295"/>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等腰三角形 31"/>
              <p:cNvSpPr/>
              <p:nvPr/>
            </p:nvSpPr>
            <p:spPr>
              <a:xfrm rot="1200000" flipH="1" flipV="1">
                <a:off x="1188539" y="3371275"/>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等腰三角形 32"/>
              <p:cNvSpPr/>
              <p:nvPr/>
            </p:nvSpPr>
            <p:spPr>
              <a:xfrm rot="1200000" flipH="1" flipV="1">
                <a:off x="934883" y="3239185"/>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等腰三角形 33"/>
              <p:cNvSpPr/>
              <p:nvPr/>
            </p:nvSpPr>
            <p:spPr>
              <a:xfrm rot="1200000" flipH="1" flipV="1">
                <a:off x="338651" y="3292715"/>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等腰三角形 34"/>
              <p:cNvSpPr/>
              <p:nvPr/>
            </p:nvSpPr>
            <p:spPr>
              <a:xfrm rot="1200000" flipH="1" flipV="1">
                <a:off x="-181954" y="3365376"/>
                <a:ext cx="252741" cy="1624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3" name="群組 12"/>
          <p:cNvGrpSpPr/>
          <p:nvPr/>
        </p:nvGrpSpPr>
        <p:grpSpPr>
          <a:xfrm>
            <a:off x="1286608" y="1749939"/>
            <a:ext cx="6941923" cy="2870724"/>
            <a:chOff x="882103" y="1994393"/>
            <a:chExt cx="7920724" cy="3139580"/>
          </a:xfrm>
        </p:grpSpPr>
        <mc:AlternateContent xmlns:mc="http://schemas.openxmlformats.org/markup-compatibility/2006" xmlns:a14="http://schemas.microsoft.com/office/drawing/2010/main">
          <mc:Choice Requires="a14">
            <p:sp>
              <p:nvSpPr>
                <p:cNvPr id="12" name="矩形 11"/>
                <p:cNvSpPr/>
                <p:nvPr/>
              </p:nvSpPr>
              <p:spPr>
                <a:xfrm>
                  <a:off x="882103" y="4629071"/>
                  <a:ext cx="2014488" cy="504902"/>
                </a:xfrm>
                <a:prstGeom prst="rect">
                  <a:avLst/>
                </a:prstGeom>
                <a:solidFill>
                  <a:srgbClr val="002060"/>
                </a:solidFill>
              </p:spPr>
              <p:txBody>
                <a:bodyPr wrap="none">
                  <a:spAutoFit/>
                </a:bodyPr>
                <a:lstStyle/>
                <a:p>
                  <a14:m>
                    <m:oMath xmlns:m="http://schemas.openxmlformats.org/officeDocument/2006/math">
                      <m:r>
                        <a:rPr lang="en-US" altLang="zh-TW" sz="2400" b="1" i="1" smtClean="0">
                          <a:solidFill>
                            <a:schemeClr val="bg1"/>
                          </a:solidFill>
                          <a:latin typeface="Cambria Math"/>
                        </a:rPr>
                        <m:t>𝒇</m:t>
                      </m:r>
                    </m:oMath>
                  </a14:m>
                  <a:r>
                    <a:rPr lang="zh-TW" altLang="en-US" sz="2400" dirty="0" smtClean="0">
                      <a:solidFill>
                        <a:schemeClr val="bg1"/>
                      </a:solidFill>
                    </a:rPr>
                    <a:t> </a:t>
                  </a:r>
                  <a:r>
                    <a:rPr lang="en-US" altLang="zh-TW" sz="2400" b="1" i="1" dirty="0" smtClean="0">
                      <a:solidFill>
                        <a:schemeClr val="bg1"/>
                      </a:solidFill>
                      <a:latin typeface="Cambria Math" panose="02040503050406030204" pitchFamily="18" charset="0"/>
                      <a:ea typeface="Cambria Math" panose="02040503050406030204" pitchFamily="18" charset="0"/>
                    </a:rPr>
                    <a:t>decreases </a:t>
                  </a:r>
                  <a:endParaRPr lang="zh-TW" altLang="en-US" sz="2400" b="1" i="1" dirty="0">
                    <a:solidFill>
                      <a:schemeClr val="bg1"/>
                    </a:solidFill>
                    <a:latin typeface="Cambria Math" panose="020405030504060302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882103" y="4629071"/>
                  <a:ext cx="2014488" cy="504902"/>
                </a:xfrm>
                <a:prstGeom prst="rect">
                  <a:avLst/>
                </a:prstGeom>
                <a:blipFill rotWithShape="1">
                  <a:blip r:embed="rId4"/>
                  <a:stretch>
                    <a:fillRect l="-2759" t="-13158" r="-4483" b="-263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6861500" y="1994393"/>
                  <a:ext cx="1941327" cy="504902"/>
                </a:xfrm>
                <a:prstGeom prst="rect">
                  <a:avLst/>
                </a:prstGeom>
                <a:solidFill>
                  <a:srgbClr val="002060"/>
                </a:solidFill>
              </p:spPr>
              <p:txBody>
                <a:bodyPr wrap="none">
                  <a:spAutoFit/>
                </a:bodyPr>
                <a:lstStyle/>
                <a:p>
                  <a14:m>
                    <m:oMath xmlns:m="http://schemas.openxmlformats.org/officeDocument/2006/math">
                      <m:r>
                        <a:rPr lang="en-US" altLang="zh-TW" sz="2400" b="1" i="1" smtClean="0">
                          <a:solidFill>
                            <a:schemeClr val="bg1"/>
                          </a:solidFill>
                          <a:latin typeface="Cambria Math"/>
                        </a:rPr>
                        <m:t>𝒇</m:t>
                      </m:r>
                    </m:oMath>
                  </a14:m>
                  <a:r>
                    <a:rPr lang="zh-TW" altLang="en-US" sz="2400" dirty="0" smtClean="0">
                      <a:solidFill>
                        <a:schemeClr val="bg1"/>
                      </a:solidFill>
                    </a:rPr>
                    <a:t> </a:t>
                  </a:r>
                  <a:r>
                    <a:rPr lang="en-US" altLang="zh-TW" sz="2400" b="1" i="1" dirty="0" smtClean="0">
                      <a:solidFill>
                        <a:schemeClr val="bg1"/>
                      </a:solidFill>
                      <a:latin typeface="Cambria Math" panose="02040503050406030204" pitchFamily="18" charset="0"/>
                      <a:ea typeface="Cambria Math" panose="02040503050406030204" pitchFamily="18" charset="0"/>
                    </a:rPr>
                    <a:t>increases </a:t>
                  </a:r>
                  <a:endParaRPr lang="zh-TW" altLang="en-US" sz="2400" b="1" i="1" dirty="0">
                    <a:solidFill>
                      <a:schemeClr val="bg1"/>
                    </a:solidFill>
                    <a:latin typeface="Cambria Math" panose="020405030504060302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6861500" y="1994393"/>
                  <a:ext cx="1941327" cy="504902"/>
                </a:xfrm>
                <a:prstGeom prst="rect">
                  <a:avLst/>
                </a:prstGeom>
                <a:blipFill rotWithShape="1">
                  <a:blip r:embed="rId5"/>
                  <a:stretch>
                    <a:fillRect l="-3226" t="-13158" r="-4301" b="-26316"/>
                  </a:stretch>
                </a:blipFill>
              </p:spPr>
              <p:txBody>
                <a:bodyPr/>
                <a:lstStyle/>
                <a:p>
                  <a:r>
                    <a:rPr lang="zh-TW" altLang="en-US">
                      <a:noFill/>
                    </a:rPr>
                    <a:t> </a:t>
                  </a:r>
                </a:p>
              </p:txBody>
            </p:sp>
          </mc:Fallback>
        </mc:AlternateContent>
      </p:grpSp>
      <p:grpSp>
        <p:nvGrpSpPr>
          <p:cNvPr id="15" name="群組 14"/>
          <p:cNvGrpSpPr/>
          <p:nvPr/>
        </p:nvGrpSpPr>
        <p:grpSpPr>
          <a:xfrm>
            <a:off x="1108870" y="2271599"/>
            <a:ext cx="7449458" cy="2853120"/>
            <a:chOff x="704364" y="2517702"/>
            <a:chExt cx="8499821" cy="3120328"/>
          </a:xfrm>
        </p:grpSpPr>
        <mc:AlternateContent xmlns:mc="http://schemas.openxmlformats.org/markup-compatibility/2006" xmlns:a14="http://schemas.microsoft.com/office/drawing/2010/main">
          <mc:Choice Requires="a14">
            <p:sp>
              <p:nvSpPr>
                <p:cNvPr id="11" name="矩形 10"/>
                <p:cNvSpPr/>
                <p:nvPr/>
              </p:nvSpPr>
              <p:spPr>
                <a:xfrm>
                  <a:off x="704364" y="5133128"/>
                  <a:ext cx="2299449" cy="504902"/>
                </a:xfrm>
                <a:prstGeom prst="rect">
                  <a:avLst/>
                </a:prstGeom>
                <a:solidFill>
                  <a:srgbClr val="FF0000"/>
                </a:solidFill>
              </p:spPr>
              <p:txBody>
                <a:bodyPr wrap="none">
                  <a:spAutoFit/>
                </a:bodyPr>
                <a:lstStyle/>
                <a:p>
                  <a:pPr/>
                  <a14:m>
                    <m:oMathPara xmlns:m="http://schemas.openxmlformats.org/officeDocument/2006/math">
                      <m:oMathParaPr>
                        <m:jc m:val="centerGroup"/>
                      </m:oMathParaPr>
                      <m:oMath xmlns:m="http://schemas.openxmlformats.org/officeDocument/2006/math">
                        <m:r>
                          <a:rPr lang="el-GR" altLang="zh-TW" sz="2400" b="1" i="1" smtClean="0">
                            <a:solidFill>
                              <a:schemeClr val="bg1"/>
                            </a:solidFill>
                            <a:latin typeface="Cambria Math"/>
                          </a:rPr>
                          <m:t>𝜻</m:t>
                        </m:r>
                        <m:r>
                          <a:rPr lang="en-US" altLang="zh-TW" sz="2400" b="1" i="1" smtClean="0">
                            <a:solidFill>
                              <a:schemeClr val="bg1"/>
                            </a:solidFill>
                            <a:latin typeface="Cambria Math"/>
                          </a:rPr>
                          <m:t> </m:t>
                        </m:r>
                        <m:r>
                          <a:rPr lang="en-US" altLang="zh-TW" sz="2400" b="1" i="1" smtClean="0">
                            <a:solidFill>
                              <a:schemeClr val="bg1"/>
                            </a:solidFill>
                            <a:latin typeface="Cambria Math"/>
                          </a:rPr>
                          <m:t>𝒊𝒏𝒄𝒓𝒆𝒂𝒔𝒆𝒔</m:t>
                        </m:r>
                        <m:r>
                          <a:rPr lang="en-US" altLang="zh-TW" sz="2400" b="1" i="1" smtClean="0">
                            <a:solidFill>
                              <a:schemeClr val="bg1"/>
                            </a:solidFill>
                            <a:latin typeface="Cambria Math"/>
                          </a:rPr>
                          <m:t> </m:t>
                        </m:r>
                      </m:oMath>
                    </m:oMathPara>
                  </a14:m>
                  <a:endParaRPr lang="zh-TW" altLang="en-US" sz="2400" dirty="0">
                    <a:solidFill>
                      <a:schemeClr val="bg1"/>
                    </a:solidFill>
                  </a:endParaRPr>
                </a:p>
              </p:txBody>
            </p:sp>
          </mc:Choice>
          <mc:Fallback xmlns="">
            <p:sp>
              <p:nvSpPr>
                <p:cNvPr id="11" name="矩形 10"/>
                <p:cNvSpPr>
                  <a:spLocks noRot="1" noChangeAspect="1" noMove="1" noResize="1" noEditPoints="1" noAdjustHandles="1" noChangeArrowheads="1" noChangeShapeType="1" noTextEdit="1"/>
                </p:cNvSpPr>
                <p:nvPr/>
              </p:nvSpPr>
              <p:spPr>
                <a:xfrm>
                  <a:off x="704364" y="5133128"/>
                  <a:ext cx="2299449" cy="504902"/>
                </a:xfrm>
                <a:prstGeom prst="rect">
                  <a:avLst/>
                </a:prstGeom>
                <a:blipFill rotWithShape="1">
                  <a:blip r:embed="rId6"/>
                  <a:stretch>
                    <a:fillRect l="-303" b="-1578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842550" y="2517702"/>
                  <a:ext cx="2361635" cy="504902"/>
                </a:xfrm>
                <a:prstGeom prst="rect">
                  <a:avLst/>
                </a:prstGeom>
                <a:solidFill>
                  <a:srgbClr val="FF0000"/>
                </a:solidFill>
              </p:spPr>
              <p:txBody>
                <a:bodyPr wrap="none">
                  <a:spAutoFit/>
                </a:bodyPr>
                <a:lstStyle/>
                <a:p>
                  <a:pPr/>
                  <a14:m>
                    <m:oMathPara xmlns:m="http://schemas.openxmlformats.org/officeDocument/2006/math">
                      <m:oMathParaPr>
                        <m:jc m:val="centerGroup"/>
                      </m:oMathParaPr>
                      <m:oMath xmlns:m="http://schemas.openxmlformats.org/officeDocument/2006/math">
                        <m:r>
                          <a:rPr lang="el-GR" altLang="zh-TW" sz="2400" b="1" i="1" smtClean="0">
                            <a:solidFill>
                              <a:schemeClr val="bg1"/>
                            </a:solidFill>
                            <a:latin typeface="Cambria Math"/>
                          </a:rPr>
                          <m:t>𝜻</m:t>
                        </m:r>
                        <m:r>
                          <a:rPr lang="en-US" altLang="zh-TW" sz="2400" b="1" i="1" smtClean="0">
                            <a:solidFill>
                              <a:schemeClr val="bg1"/>
                            </a:solidFill>
                            <a:latin typeface="Cambria Math"/>
                          </a:rPr>
                          <m:t> </m:t>
                        </m:r>
                        <m:r>
                          <a:rPr lang="en-US" altLang="zh-TW" sz="2400" b="1" i="1" smtClean="0">
                            <a:solidFill>
                              <a:schemeClr val="bg1"/>
                            </a:solidFill>
                            <a:latin typeface="Cambria Math"/>
                          </a:rPr>
                          <m:t>𝒅𝒆𝒄𝒓𝒆𝒂𝒔𝒆𝒔</m:t>
                        </m:r>
                        <m:r>
                          <a:rPr lang="en-US" altLang="zh-TW" sz="2400" b="1" i="1" smtClean="0">
                            <a:solidFill>
                              <a:schemeClr val="bg1"/>
                            </a:solidFill>
                            <a:latin typeface="Cambria Math"/>
                          </a:rPr>
                          <m:t> </m:t>
                        </m:r>
                      </m:oMath>
                    </m:oMathPara>
                  </a14:m>
                  <a:endParaRPr lang="zh-TW" altLang="en-US" sz="2400" dirty="0">
                    <a:solidFill>
                      <a:schemeClr val="bg1"/>
                    </a:solidFill>
                  </a:endParaRPr>
                </a:p>
              </p:txBody>
            </p:sp>
          </mc:Choice>
          <mc:Fallback xmlns="">
            <p:sp>
              <p:nvSpPr>
                <p:cNvPr id="16" name="矩形 15"/>
                <p:cNvSpPr>
                  <a:spLocks noRot="1" noChangeAspect="1" noMove="1" noResize="1" noEditPoints="1" noAdjustHandles="1" noChangeArrowheads="1" noChangeShapeType="1" noTextEdit="1"/>
                </p:cNvSpPr>
                <p:nvPr/>
              </p:nvSpPr>
              <p:spPr>
                <a:xfrm>
                  <a:off x="6842550" y="2517702"/>
                  <a:ext cx="2361635" cy="504902"/>
                </a:xfrm>
                <a:prstGeom prst="rect">
                  <a:avLst/>
                </a:prstGeom>
                <a:blipFill rotWithShape="1">
                  <a:blip r:embed="rId7"/>
                  <a:stretch>
                    <a:fillRect b="-17333"/>
                  </a:stretch>
                </a:blipFill>
              </p:spPr>
              <p:txBody>
                <a:bodyPr/>
                <a:lstStyle/>
                <a:p>
                  <a:r>
                    <a:rPr lang="zh-TW" altLang="en-US">
                      <a:noFill/>
                    </a:rPr>
                    <a:t> </a:t>
                  </a:r>
                </a:p>
              </p:txBody>
            </p:sp>
          </mc:Fallback>
        </mc:AlternateContent>
      </p:grpSp>
      <p:sp>
        <p:nvSpPr>
          <p:cNvPr id="52" name="向下箭號 51"/>
          <p:cNvSpPr/>
          <p:nvPr/>
        </p:nvSpPr>
        <p:spPr>
          <a:xfrm rot="8081812">
            <a:off x="2852219" y="1281157"/>
            <a:ext cx="1638062" cy="192285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51" name="文字方塊 50"/>
              <p:cNvSpPr txBox="1"/>
              <p:nvPr/>
            </p:nvSpPr>
            <p:spPr>
              <a:xfrm>
                <a:off x="6604772" y="4652836"/>
                <a:ext cx="1227836" cy="758028"/>
              </a:xfrm>
              <a:prstGeom prst="rect">
                <a:avLst/>
              </a:prstGeom>
              <a:noFill/>
              <a:ln w="28575">
                <a:solidFill>
                  <a:srgbClr val="00B0F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sz="2200" b="0" i="1" smtClean="0">
                          <a:latin typeface="Cambria Math"/>
                        </a:rPr>
                        <m:t>𝛽</m:t>
                      </m:r>
                      <m:r>
                        <a:rPr lang="en-US" altLang="zh-TW" sz="2200" b="0" i="1" smtClean="0">
                          <a:latin typeface="Cambria Math"/>
                        </a:rPr>
                        <m:t>= </m:t>
                      </m:r>
                      <m:f>
                        <m:fPr>
                          <m:ctrlPr>
                            <a:rPr lang="en-US" altLang="zh-TW" sz="2200" i="1" smtClean="0">
                              <a:latin typeface="Cambria Math"/>
                            </a:rPr>
                          </m:ctrlPr>
                        </m:fPr>
                        <m:num>
                          <m:r>
                            <a:rPr lang="en-US" altLang="zh-TW" sz="2200" b="0" i="1" smtClean="0">
                              <a:latin typeface="Cambria Math"/>
                            </a:rPr>
                            <m:t>𝑑𝑓</m:t>
                          </m:r>
                        </m:num>
                        <m:den>
                          <m:r>
                            <a:rPr lang="en-US" altLang="zh-TW" sz="2200" b="0" i="1" smtClean="0">
                              <a:latin typeface="Cambria Math"/>
                            </a:rPr>
                            <m:t>𝑑</m:t>
                          </m:r>
                          <m:r>
                            <a:rPr lang="en-US" altLang="zh-TW" sz="2200" b="0" i="1" smtClean="0">
                              <a:latin typeface="Cambria Math"/>
                              <a:ea typeface="Cambria Math"/>
                            </a:rPr>
                            <m:t>∅</m:t>
                          </m:r>
                        </m:den>
                      </m:f>
                    </m:oMath>
                  </m:oMathPara>
                </a14:m>
                <a:endParaRPr lang="zh-TW" altLang="en-US" sz="2200" i="1" dirty="0"/>
              </a:p>
            </p:txBody>
          </p:sp>
        </mc:Choice>
        <mc:Fallback xmlns="">
          <p:sp>
            <p:nvSpPr>
              <p:cNvPr id="51" name="文字方塊 50"/>
              <p:cNvSpPr txBox="1">
                <a:spLocks noRot="1" noChangeAspect="1" noMove="1" noResize="1" noEditPoints="1" noAdjustHandles="1" noChangeArrowheads="1" noChangeShapeType="1" noTextEdit="1"/>
              </p:cNvSpPr>
              <p:nvPr/>
            </p:nvSpPr>
            <p:spPr>
              <a:xfrm>
                <a:off x="6604772" y="4652836"/>
                <a:ext cx="1227836" cy="758028"/>
              </a:xfrm>
              <a:prstGeom prst="rect">
                <a:avLst/>
              </a:prstGeom>
              <a:blipFill rotWithShape="1">
                <a:blip r:embed="rId8"/>
                <a:stretch>
                  <a:fillRect/>
                </a:stretch>
              </a:blipFill>
              <a:ln w="28575">
                <a:solidFill>
                  <a:srgbClr val="00B0F0"/>
                </a:solidFill>
              </a:ln>
            </p:spPr>
            <p:txBody>
              <a:bodyPr/>
              <a:lstStyle/>
              <a:p>
                <a:r>
                  <a:rPr lang="zh-TW" altLang="en-US">
                    <a:noFill/>
                  </a:rPr>
                  <a:t> </a:t>
                </a:r>
              </a:p>
            </p:txBody>
          </p:sp>
        </mc:Fallback>
      </mc:AlternateContent>
      <p:sp>
        <p:nvSpPr>
          <p:cNvPr id="53" name="標題 1"/>
          <p:cNvSpPr txBox="1">
            <a:spLocks/>
          </p:cNvSpPr>
          <p:nvPr/>
        </p:nvSpPr>
        <p:spPr>
          <a:xfrm>
            <a:off x="457200" y="-9939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b="1" dirty="0" smtClean="0"/>
              <a:t>Beta-Effect</a:t>
            </a:r>
            <a:endParaRPr lang="zh-TW" altLang="en-US" b="1" dirty="0"/>
          </a:p>
        </p:txBody>
      </p:sp>
      <p:sp>
        <p:nvSpPr>
          <p:cNvPr id="54" name="標題 1"/>
          <p:cNvSpPr txBox="1">
            <a:spLocks/>
          </p:cNvSpPr>
          <p:nvPr/>
        </p:nvSpPr>
        <p:spPr>
          <a:xfrm>
            <a:off x="-2196752" y="98985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altLang="zh-TW" sz="2600" b="1" u="sng" dirty="0" smtClean="0"/>
              <a:t>Global </a:t>
            </a:r>
            <a:r>
              <a:rPr lang="el-GR" altLang="zh-TW" sz="2600" b="1" u="sng" dirty="0" smtClean="0"/>
              <a:t>β</a:t>
            </a:r>
            <a:r>
              <a:rPr lang="en-US" altLang="zh-TW" sz="2600" b="1" u="sng" dirty="0" smtClean="0"/>
              <a:t> –Effect(N.H.)</a:t>
            </a:r>
            <a:endParaRPr lang="zh-TW" altLang="en-US" sz="2600" u="sng" dirty="0"/>
          </a:p>
        </p:txBody>
      </p:sp>
    </p:spTree>
    <p:extLst>
      <p:ext uri="{BB962C8B-B14F-4D97-AF65-F5344CB8AC3E}">
        <p14:creationId xmlns:p14="http://schemas.microsoft.com/office/powerpoint/2010/main" val="26208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55420" y="2043756"/>
            <a:ext cx="9417450" cy="4841628"/>
            <a:chOff x="2095532" y="1928553"/>
            <a:chExt cx="9417450" cy="4841628"/>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635" t="26364" r="12856" b="16818"/>
            <a:stretch/>
          </p:blipFill>
          <p:spPr bwMode="auto">
            <a:xfrm>
              <a:off x="2161309" y="1928553"/>
              <a:ext cx="9160626" cy="415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字方塊 9"/>
            <p:cNvSpPr txBox="1"/>
            <p:nvPr/>
          </p:nvSpPr>
          <p:spPr>
            <a:xfrm>
              <a:off x="2095532" y="6123850"/>
              <a:ext cx="9417450" cy="646331"/>
            </a:xfrm>
            <a:prstGeom prst="rect">
              <a:avLst/>
            </a:prstGeom>
            <a:noFill/>
          </p:spPr>
          <p:txBody>
            <a:bodyPr wrap="none" rtlCol="0">
              <a:spAutoFit/>
            </a:bodyPr>
            <a:lstStyle/>
            <a:p>
              <a:r>
                <a:rPr lang="en-US" altLang="zh-TW" dirty="0" smtClean="0"/>
                <a:t>Plot originate from </a:t>
              </a:r>
              <a:r>
                <a:rPr lang="en-US" altLang="zh-TW" dirty="0"/>
                <a:t>Wang, S. T., 1980: Prediction of the behavior and intensity of typhoons</a:t>
              </a:r>
            </a:p>
            <a:p>
              <a:r>
                <a:rPr lang="en-US" altLang="zh-TW" dirty="0"/>
                <a:t>in Taiwan and its vicinity (in Chinese). Chinese </a:t>
              </a:r>
              <a:r>
                <a:rPr lang="en-US" altLang="zh-TW" dirty="0" smtClean="0"/>
                <a:t>National Science </a:t>
              </a:r>
              <a:r>
                <a:rPr lang="en-US" altLang="zh-TW" dirty="0"/>
                <a:t>Council Research Rep. 108, 100 pp.</a:t>
              </a:r>
              <a:endParaRPr lang="zh-TW" altLang="en-US" dirty="0"/>
            </a:p>
          </p:txBody>
        </p:sp>
      </p:grpSp>
      <p:sp>
        <p:nvSpPr>
          <p:cNvPr id="2" name="標題 1"/>
          <p:cNvSpPr>
            <a:spLocks noGrp="1"/>
          </p:cNvSpPr>
          <p:nvPr>
            <p:ph type="title"/>
          </p:nvPr>
        </p:nvSpPr>
        <p:spPr/>
        <p:txBody>
          <a:bodyPr>
            <a:normAutofit fontScale="90000"/>
          </a:bodyPr>
          <a:lstStyle/>
          <a:p>
            <a:r>
              <a:rPr lang="en-US" altLang="zh-TW" dirty="0" smtClean="0"/>
              <a:t>Continuous-track/Discontinuous-track</a:t>
            </a:r>
            <a:endParaRPr lang="zh-TW" altLang="en-US" dirty="0"/>
          </a:p>
        </p:txBody>
      </p:sp>
      <p:grpSp>
        <p:nvGrpSpPr>
          <p:cNvPr id="6" name="群組 5"/>
          <p:cNvGrpSpPr/>
          <p:nvPr/>
        </p:nvGrpSpPr>
        <p:grpSpPr>
          <a:xfrm>
            <a:off x="172340" y="2043756"/>
            <a:ext cx="8998644" cy="4818985"/>
            <a:chOff x="172620" y="2274453"/>
            <a:chExt cx="8846819" cy="4588288"/>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 t="11539" r="20308" b="24546"/>
            <a:stretch/>
          </p:blipFill>
          <p:spPr bwMode="auto">
            <a:xfrm>
              <a:off x="172620" y="2274453"/>
              <a:ext cx="8775523" cy="396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6562035" y="6493409"/>
              <a:ext cx="2457404" cy="369332"/>
            </a:xfrm>
            <a:prstGeom prst="rect">
              <a:avLst/>
            </a:prstGeom>
            <a:noFill/>
          </p:spPr>
          <p:txBody>
            <a:bodyPr wrap="none" rtlCol="0">
              <a:spAutoFit/>
            </a:bodyPr>
            <a:lstStyle/>
            <a:p>
              <a:r>
                <a:rPr lang="en-US" altLang="zh-TW" dirty="0" smtClean="0"/>
                <a:t>Plot originate from CWB</a:t>
              </a:r>
              <a:endParaRPr lang="zh-TW" altLang="en-US" dirty="0"/>
            </a:p>
          </p:txBody>
        </p:sp>
      </p:grpSp>
      <p:sp>
        <p:nvSpPr>
          <p:cNvPr id="9" name="矩形 8"/>
          <p:cNvSpPr/>
          <p:nvPr/>
        </p:nvSpPr>
        <p:spPr>
          <a:xfrm>
            <a:off x="191234" y="1556792"/>
            <a:ext cx="3021212" cy="492443"/>
          </a:xfrm>
          <a:prstGeom prst="rect">
            <a:avLst/>
          </a:prstGeom>
        </p:spPr>
        <p:txBody>
          <a:bodyPr wrap="none">
            <a:spAutoFit/>
          </a:bodyPr>
          <a:lstStyle/>
          <a:p>
            <a:pPr marL="457200" indent="-457200">
              <a:buFont typeface="Arial" panose="020B0604020202020204" pitchFamily="34" charset="0"/>
              <a:buChar char="•"/>
            </a:pPr>
            <a:r>
              <a:rPr lang="en-US" altLang="zh-TW" sz="2600" b="1" u="sng" dirty="0"/>
              <a:t>Continuous-track</a:t>
            </a:r>
            <a:endParaRPr lang="zh-TW" altLang="en-US" sz="2600" b="1" u="sng" dirty="0"/>
          </a:p>
        </p:txBody>
      </p:sp>
      <p:sp>
        <p:nvSpPr>
          <p:cNvPr id="13" name="矩形 12"/>
          <p:cNvSpPr/>
          <p:nvPr/>
        </p:nvSpPr>
        <p:spPr>
          <a:xfrm>
            <a:off x="203756" y="1537628"/>
            <a:ext cx="8990859" cy="523220"/>
          </a:xfrm>
          <a:prstGeom prst="rect">
            <a:avLst/>
          </a:prstGeom>
        </p:spPr>
        <p:txBody>
          <a:bodyPr wrap="none">
            <a:spAutoFit/>
          </a:bodyPr>
          <a:lstStyle/>
          <a:p>
            <a:pPr marL="457200" indent="-457200">
              <a:buFont typeface="Arial" panose="020B0604020202020204" pitchFamily="34" charset="0"/>
              <a:buChar char="•"/>
            </a:pPr>
            <a:r>
              <a:rPr lang="en-US" altLang="zh-TW" sz="2600" b="1" u="sng" dirty="0" smtClean="0"/>
              <a:t>Discontinuous-track (</a:t>
            </a:r>
            <a:r>
              <a:rPr lang="en-US" altLang="zh-TW" sz="2800" dirty="0"/>
              <a:t>Wang (1980) and </a:t>
            </a:r>
            <a:r>
              <a:rPr lang="en-US" altLang="zh-TW" sz="2800" dirty="0" err="1"/>
              <a:t>Shieh</a:t>
            </a:r>
            <a:r>
              <a:rPr lang="en-US" altLang="zh-TW" sz="2800" dirty="0"/>
              <a:t> et al. (1998) </a:t>
            </a:r>
            <a:r>
              <a:rPr lang="en-US" altLang="zh-TW" sz="2600" b="1" u="sng" dirty="0" smtClean="0"/>
              <a:t>)</a:t>
            </a:r>
            <a:endParaRPr lang="zh-TW" altLang="en-US" sz="2600" b="1" u="sng" dirty="0"/>
          </a:p>
        </p:txBody>
      </p:sp>
      <p:grpSp>
        <p:nvGrpSpPr>
          <p:cNvPr id="12" name="群組 11"/>
          <p:cNvGrpSpPr/>
          <p:nvPr/>
        </p:nvGrpSpPr>
        <p:grpSpPr>
          <a:xfrm>
            <a:off x="899592" y="3522712"/>
            <a:ext cx="1884040" cy="1972816"/>
            <a:chOff x="899592" y="3522712"/>
            <a:chExt cx="1884040" cy="1972816"/>
          </a:xfrm>
        </p:grpSpPr>
        <p:sp>
          <p:nvSpPr>
            <p:cNvPr id="11" name="矩形 10"/>
            <p:cNvSpPr/>
            <p:nvPr/>
          </p:nvSpPr>
          <p:spPr>
            <a:xfrm>
              <a:off x="899592" y="3522712"/>
              <a:ext cx="9144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869232" y="4581128"/>
              <a:ext cx="9144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矩形 16"/>
          <p:cNvSpPr/>
          <p:nvPr/>
        </p:nvSpPr>
        <p:spPr>
          <a:xfrm>
            <a:off x="7052080" y="2348880"/>
            <a:ext cx="1480360" cy="11414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2129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651" y="1692810"/>
            <a:ext cx="2386570" cy="462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標題 1"/>
          <p:cNvSpPr txBox="1">
            <a:spLocks/>
          </p:cNvSpPr>
          <p:nvPr/>
        </p:nvSpPr>
        <p:spPr>
          <a:xfrm>
            <a:off x="-1620688" y="98072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altLang="zh-TW" sz="2600" b="1" u="sng" dirty="0" smtClean="0"/>
              <a:t>Topographic </a:t>
            </a:r>
            <a:r>
              <a:rPr lang="el-GR" altLang="zh-TW" sz="2600" b="1" u="sng" dirty="0" smtClean="0"/>
              <a:t>β</a:t>
            </a:r>
            <a:r>
              <a:rPr lang="en-US" altLang="zh-TW" sz="2600" b="1" u="sng" dirty="0" smtClean="0"/>
              <a:t> –Effect(N.H.)</a:t>
            </a:r>
            <a:endParaRPr lang="zh-TW" altLang="en-US" sz="2600" u="sng" dirty="0"/>
          </a:p>
        </p:txBody>
      </p:sp>
      <p:grpSp>
        <p:nvGrpSpPr>
          <p:cNvPr id="2" name="群組 1"/>
          <p:cNvGrpSpPr/>
          <p:nvPr/>
        </p:nvGrpSpPr>
        <p:grpSpPr>
          <a:xfrm>
            <a:off x="4716016" y="2778543"/>
            <a:ext cx="2676630" cy="2810697"/>
            <a:chOff x="4587917" y="2278633"/>
            <a:chExt cx="3440467" cy="3170737"/>
          </a:xfrm>
        </p:grpSpPr>
        <p:grpSp>
          <p:nvGrpSpPr>
            <p:cNvPr id="5" name="群組 4"/>
            <p:cNvGrpSpPr/>
            <p:nvPr/>
          </p:nvGrpSpPr>
          <p:grpSpPr>
            <a:xfrm>
              <a:off x="4724401" y="2420888"/>
              <a:ext cx="3159968" cy="2848461"/>
              <a:chOff x="1244780" y="1844824"/>
              <a:chExt cx="4263324" cy="4067500"/>
            </a:xfrm>
          </p:grpSpPr>
          <p:sp>
            <p:nvSpPr>
              <p:cNvPr id="6" name="橢圓 5"/>
              <p:cNvSpPr/>
              <p:nvPr/>
            </p:nvSpPr>
            <p:spPr>
              <a:xfrm>
                <a:off x="1244780" y="1844824"/>
                <a:ext cx="4263324" cy="40675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p:cNvGrpSpPr/>
              <p:nvPr/>
            </p:nvGrpSpPr>
            <p:grpSpPr>
              <a:xfrm>
                <a:off x="2972557" y="3369047"/>
                <a:ext cx="728972" cy="1143333"/>
                <a:chOff x="6552172" y="3744975"/>
                <a:chExt cx="535092" cy="932232"/>
              </a:xfrm>
            </p:grpSpPr>
            <p:sp>
              <p:nvSpPr>
                <p:cNvPr id="8" name="手繪多邊形 7"/>
                <p:cNvSpPr/>
                <p:nvPr/>
              </p:nvSpPr>
              <p:spPr>
                <a:xfrm>
                  <a:off x="6552172" y="3744975"/>
                  <a:ext cx="369992" cy="767132"/>
                </a:xfrm>
                <a:custGeom>
                  <a:avLst/>
                  <a:gdLst>
                    <a:gd name="connsiteX0" fmla="*/ 343928 w 369992"/>
                    <a:gd name="connsiteY0" fmla="*/ 1525 h 767132"/>
                    <a:gd name="connsiteX1" fmla="*/ 1028 w 369992"/>
                    <a:gd name="connsiteY1" fmla="*/ 446025 h 767132"/>
                    <a:gd name="connsiteX2" fmla="*/ 242328 w 369992"/>
                    <a:gd name="connsiteY2" fmla="*/ 763525 h 767132"/>
                    <a:gd name="connsiteX3" fmla="*/ 369328 w 369992"/>
                    <a:gd name="connsiteY3" fmla="*/ 611125 h 767132"/>
                    <a:gd name="connsiteX4" fmla="*/ 191528 w 369992"/>
                    <a:gd name="connsiteY4" fmla="*/ 509525 h 767132"/>
                    <a:gd name="connsiteX5" fmla="*/ 204228 w 369992"/>
                    <a:gd name="connsiteY5" fmla="*/ 306325 h 767132"/>
                    <a:gd name="connsiteX6" fmla="*/ 343928 w 369992"/>
                    <a:gd name="connsiteY6" fmla="*/ 1525 h 76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992" h="767132">
                      <a:moveTo>
                        <a:pt x="343928" y="1525"/>
                      </a:moveTo>
                      <a:cubicBezTo>
                        <a:pt x="310061" y="24808"/>
                        <a:pt x="17961" y="319025"/>
                        <a:pt x="1028" y="446025"/>
                      </a:cubicBezTo>
                      <a:cubicBezTo>
                        <a:pt x="-15905" y="573025"/>
                        <a:pt x="180945" y="736008"/>
                        <a:pt x="242328" y="763525"/>
                      </a:cubicBezTo>
                      <a:cubicBezTo>
                        <a:pt x="303711" y="791042"/>
                        <a:pt x="377795" y="653458"/>
                        <a:pt x="369328" y="611125"/>
                      </a:cubicBezTo>
                      <a:cubicBezTo>
                        <a:pt x="360861" y="568792"/>
                        <a:pt x="219045" y="560325"/>
                        <a:pt x="191528" y="509525"/>
                      </a:cubicBezTo>
                      <a:cubicBezTo>
                        <a:pt x="164011" y="458725"/>
                        <a:pt x="178828" y="384642"/>
                        <a:pt x="204228" y="306325"/>
                      </a:cubicBezTo>
                      <a:cubicBezTo>
                        <a:pt x="229628" y="228008"/>
                        <a:pt x="377795" y="-21758"/>
                        <a:pt x="343928" y="1525"/>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手繪多邊形 8"/>
                <p:cNvSpPr/>
                <p:nvPr/>
              </p:nvSpPr>
              <p:spPr>
                <a:xfrm flipH="1" flipV="1">
                  <a:off x="6717272" y="3910075"/>
                  <a:ext cx="369992" cy="767132"/>
                </a:xfrm>
                <a:custGeom>
                  <a:avLst/>
                  <a:gdLst>
                    <a:gd name="connsiteX0" fmla="*/ 343928 w 369992"/>
                    <a:gd name="connsiteY0" fmla="*/ 1525 h 767132"/>
                    <a:gd name="connsiteX1" fmla="*/ 1028 w 369992"/>
                    <a:gd name="connsiteY1" fmla="*/ 446025 h 767132"/>
                    <a:gd name="connsiteX2" fmla="*/ 242328 w 369992"/>
                    <a:gd name="connsiteY2" fmla="*/ 763525 h 767132"/>
                    <a:gd name="connsiteX3" fmla="*/ 369328 w 369992"/>
                    <a:gd name="connsiteY3" fmla="*/ 611125 h 767132"/>
                    <a:gd name="connsiteX4" fmla="*/ 191528 w 369992"/>
                    <a:gd name="connsiteY4" fmla="*/ 509525 h 767132"/>
                    <a:gd name="connsiteX5" fmla="*/ 204228 w 369992"/>
                    <a:gd name="connsiteY5" fmla="*/ 306325 h 767132"/>
                    <a:gd name="connsiteX6" fmla="*/ 343928 w 369992"/>
                    <a:gd name="connsiteY6" fmla="*/ 1525 h 76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992" h="767132">
                      <a:moveTo>
                        <a:pt x="343928" y="1525"/>
                      </a:moveTo>
                      <a:cubicBezTo>
                        <a:pt x="310061" y="24808"/>
                        <a:pt x="17961" y="319025"/>
                        <a:pt x="1028" y="446025"/>
                      </a:cubicBezTo>
                      <a:cubicBezTo>
                        <a:pt x="-15905" y="573025"/>
                        <a:pt x="180945" y="736008"/>
                        <a:pt x="242328" y="763525"/>
                      </a:cubicBezTo>
                      <a:cubicBezTo>
                        <a:pt x="303711" y="791042"/>
                        <a:pt x="377795" y="653458"/>
                        <a:pt x="369328" y="611125"/>
                      </a:cubicBezTo>
                      <a:cubicBezTo>
                        <a:pt x="360861" y="568792"/>
                        <a:pt x="219045" y="560325"/>
                        <a:pt x="191528" y="509525"/>
                      </a:cubicBezTo>
                      <a:cubicBezTo>
                        <a:pt x="164011" y="458725"/>
                        <a:pt x="178828" y="384642"/>
                        <a:pt x="204228" y="306325"/>
                      </a:cubicBezTo>
                      <a:cubicBezTo>
                        <a:pt x="229628" y="228008"/>
                        <a:pt x="377795" y="-21758"/>
                        <a:pt x="343928" y="1525"/>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10" name="向下箭號 9"/>
            <p:cNvSpPr/>
            <p:nvPr/>
          </p:nvSpPr>
          <p:spPr>
            <a:xfrm flipV="1">
              <a:off x="7668344" y="3577437"/>
              <a:ext cx="360040" cy="54974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下箭號 10"/>
            <p:cNvSpPr/>
            <p:nvPr/>
          </p:nvSpPr>
          <p:spPr>
            <a:xfrm>
              <a:off x="4587917" y="3630099"/>
              <a:ext cx="360040" cy="54974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下箭號 11"/>
            <p:cNvSpPr/>
            <p:nvPr/>
          </p:nvSpPr>
          <p:spPr>
            <a:xfrm rot="16200000" flipV="1">
              <a:off x="6012323" y="2183779"/>
              <a:ext cx="360040" cy="54974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下箭號 12"/>
            <p:cNvSpPr/>
            <p:nvPr/>
          </p:nvSpPr>
          <p:spPr>
            <a:xfrm rot="16200000">
              <a:off x="6099880" y="4994476"/>
              <a:ext cx="360040" cy="54974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 name="群組 16"/>
          <p:cNvGrpSpPr/>
          <p:nvPr/>
        </p:nvGrpSpPr>
        <p:grpSpPr>
          <a:xfrm>
            <a:off x="4211960" y="2060848"/>
            <a:ext cx="1847704" cy="3528392"/>
            <a:chOff x="3913262" y="2204864"/>
            <a:chExt cx="1847704" cy="3528392"/>
          </a:xfrm>
        </p:grpSpPr>
        <p:grpSp>
          <p:nvGrpSpPr>
            <p:cNvPr id="18" name="群組 17"/>
            <p:cNvGrpSpPr/>
            <p:nvPr/>
          </p:nvGrpSpPr>
          <p:grpSpPr>
            <a:xfrm>
              <a:off x="3913262" y="4365104"/>
              <a:ext cx="1288402" cy="1368152"/>
              <a:chOff x="3913262" y="2060848"/>
              <a:chExt cx="1288402" cy="1368152"/>
            </a:xfrm>
          </p:grpSpPr>
          <p:sp>
            <p:nvSpPr>
              <p:cNvPr id="19" name="橢圓 18"/>
              <p:cNvSpPr/>
              <p:nvPr/>
            </p:nvSpPr>
            <p:spPr>
              <a:xfrm>
                <a:off x="3913262" y="2060848"/>
                <a:ext cx="1288402" cy="136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4307346" y="2391852"/>
                <a:ext cx="391454" cy="677108"/>
              </a:xfrm>
              <a:prstGeom prst="rect">
                <a:avLst/>
              </a:prstGeom>
              <a:noFill/>
            </p:spPr>
            <p:txBody>
              <a:bodyPr wrap="none" rtlCol="0">
                <a:spAutoFit/>
              </a:bodyPr>
              <a:lstStyle/>
              <a:p>
                <a:r>
                  <a:rPr lang="en-US" altLang="zh-TW" sz="3800" b="1" dirty="0" smtClean="0"/>
                  <a:t>L</a:t>
                </a:r>
                <a:endParaRPr lang="zh-TW" altLang="en-US" sz="3800" b="1" dirty="0"/>
              </a:p>
            </p:txBody>
          </p:sp>
        </p:grpSp>
        <p:grpSp>
          <p:nvGrpSpPr>
            <p:cNvPr id="16" name="群組 15"/>
            <p:cNvGrpSpPr/>
            <p:nvPr/>
          </p:nvGrpSpPr>
          <p:grpSpPr>
            <a:xfrm>
              <a:off x="4201294" y="2204864"/>
              <a:ext cx="1487664" cy="1368152"/>
              <a:chOff x="4201294" y="2204864"/>
              <a:chExt cx="1487664" cy="1368152"/>
            </a:xfrm>
          </p:grpSpPr>
          <p:grpSp>
            <p:nvGrpSpPr>
              <p:cNvPr id="15" name="群組 14"/>
              <p:cNvGrpSpPr/>
              <p:nvPr/>
            </p:nvGrpSpPr>
            <p:grpSpPr>
              <a:xfrm>
                <a:off x="4283968" y="2204864"/>
                <a:ext cx="1288402" cy="1368152"/>
                <a:chOff x="4355976" y="1988840"/>
                <a:chExt cx="1288402" cy="1368152"/>
              </a:xfrm>
            </p:grpSpPr>
            <p:sp>
              <p:nvSpPr>
                <p:cNvPr id="4" name="橢圓 3"/>
                <p:cNvSpPr/>
                <p:nvPr/>
              </p:nvSpPr>
              <p:spPr>
                <a:xfrm>
                  <a:off x="4355976" y="1988840"/>
                  <a:ext cx="1288402" cy="136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4750060" y="2319844"/>
                  <a:ext cx="492443" cy="677108"/>
                </a:xfrm>
                <a:prstGeom prst="rect">
                  <a:avLst/>
                </a:prstGeom>
                <a:noFill/>
              </p:spPr>
              <p:txBody>
                <a:bodyPr wrap="none" rtlCol="0">
                  <a:spAutoFit/>
                </a:bodyPr>
                <a:lstStyle/>
                <a:p>
                  <a:r>
                    <a:rPr lang="en-US" altLang="zh-TW" sz="3800" b="1" dirty="0" smtClean="0"/>
                    <a:t>H</a:t>
                  </a:r>
                  <a:endParaRPr lang="zh-TW" altLang="en-US" sz="3800" b="1" dirty="0"/>
                </a:p>
              </p:txBody>
            </p:sp>
          </p:grpSp>
          <p:sp>
            <p:nvSpPr>
              <p:cNvPr id="21" name="等腰三角形 20"/>
              <p:cNvSpPr/>
              <p:nvPr/>
            </p:nvSpPr>
            <p:spPr>
              <a:xfrm rot="10800000" flipH="1">
                <a:off x="5487358" y="2827979"/>
                <a:ext cx="201600" cy="12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等腰三角形 21"/>
              <p:cNvSpPr/>
              <p:nvPr/>
            </p:nvSpPr>
            <p:spPr>
              <a:xfrm rot="10800000" flipH="1" flipV="1">
                <a:off x="4201294" y="2836424"/>
                <a:ext cx="200517" cy="1236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等腰三角形 24"/>
            <p:cNvSpPr/>
            <p:nvPr/>
          </p:nvSpPr>
          <p:spPr>
            <a:xfrm rot="10800000" flipH="1" flipV="1">
              <a:off x="5559366" y="4905998"/>
              <a:ext cx="201600" cy="12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等腰三角形 25"/>
            <p:cNvSpPr/>
            <p:nvPr/>
          </p:nvSpPr>
          <p:spPr>
            <a:xfrm rot="10800000" flipH="1">
              <a:off x="4273302" y="4926324"/>
              <a:ext cx="200517" cy="1236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向下箭號 28"/>
          <p:cNvSpPr/>
          <p:nvPr/>
        </p:nvSpPr>
        <p:spPr>
          <a:xfrm rot="7358402">
            <a:off x="2857396" y="1594394"/>
            <a:ext cx="1436903" cy="281379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4499992" y="6474839"/>
            <a:ext cx="4680520" cy="369332"/>
          </a:xfrm>
          <a:prstGeom prst="rect">
            <a:avLst/>
          </a:prstGeom>
          <a:noFill/>
        </p:spPr>
        <p:txBody>
          <a:bodyPr wrap="square" rtlCol="0">
            <a:spAutoFit/>
          </a:bodyPr>
          <a:lstStyle/>
          <a:p>
            <a:r>
              <a:rPr lang="en-US" altLang="zh-TW" dirty="0" smtClean="0"/>
              <a:t>Taiwan topography originate from Google earth.</a:t>
            </a:r>
            <a:endParaRPr lang="zh-TW" altLang="en-US" dirty="0"/>
          </a:p>
        </p:txBody>
      </p:sp>
    </p:spTree>
    <p:extLst>
      <p:ext uri="{BB962C8B-B14F-4D97-AF65-F5344CB8AC3E}">
        <p14:creationId xmlns:p14="http://schemas.microsoft.com/office/powerpoint/2010/main" val="39905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71400"/>
            <a:ext cx="8229600" cy="1143000"/>
          </a:xfrm>
        </p:spPr>
        <p:txBody>
          <a:bodyPr>
            <a:normAutofit/>
          </a:bodyPr>
          <a:lstStyle/>
          <a:p>
            <a:r>
              <a:rPr lang="en-US" altLang="zh-TW" b="1" dirty="0"/>
              <a:t>PV</a:t>
            </a:r>
            <a:r>
              <a:rPr lang="zh-TW" altLang="en-US" b="1" dirty="0"/>
              <a:t> </a:t>
            </a:r>
            <a:r>
              <a:rPr lang="en-US" altLang="zh-TW" b="1" dirty="0"/>
              <a:t>Tendency Diagnosis </a:t>
            </a:r>
            <a:r>
              <a:rPr lang="en-US" altLang="zh-TW" b="1" dirty="0" smtClean="0"/>
              <a:t>Equation</a:t>
            </a:r>
            <a:endParaRPr lang="zh-TW" alt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91080"/>
            <a:ext cx="6804248" cy="104734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5" name="文字方塊 4"/>
          <p:cNvSpPr txBox="1"/>
          <p:nvPr/>
        </p:nvSpPr>
        <p:spPr>
          <a:xfrm>
            <a:off x="35496" y="764704"/>
            <a:ext cx="5739072" cy="369332"/>
          </a:xfrm>
          <a:prstGeom prst="rect">
            <a:avLst/>
          </a:prstGeom>
          <a:noFill/>
        </p:spPr>
        <p:txBody>
          <a:bodyPr wrap="none" rtlCol="0">
            <a:spAutoFit/>
          </a:bodyPr>
          <a:lstStyle/>
          <a:p>
            <a:r>
              <a:rPr lang="en-US" altLang="zh-TW" dirty="0" err="1" smtClean="0"/>
              <a:t>Inviscid</a:t>
            </a:r>
            <a:r>
              <a:rPr lang="en-US" altLang="zh-TW" dirty="0" smtClean="0"/>
              <a:t> PV tendency equation [WW00(5)(B-13);WW01 (1)</a:t>
            </a:r>
            <a:r>
              <a:rPr lang="zh-TW" altLang="en-US" dirty="0" smtClean="0"/>
              <a:t> </a:t>
            </a:r>
            <a:r>
              <a:rPr lang="en-US" altLang="zh-TW" dirty="0" smtClean="0"/>
              <a:t>]</a:t>
            </a:r>
            <a:endParaRPr lang="zh-TW" altLang="en-US" dirty="0"/>
          </a:p>
        </p:txBody>
      </p:sp>
      <p:sp>
        <p:nvSpPr>
          <p:cNvPr id="6" name="矩形 5"/>
          <p:cNvSpPr/>
          <p:nvPr/>
        </p:nvSpPr>
        <p:spPr>
          <a:xfrm>
            <a:off x="1153716" y="1291080"/>
            <a:ext cx="6804248" cy="104734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p:cNvGrpSpPr/>
          <p:nvPr/>
        </p:nvGrpSpPr>
        <p:grpSpPr>
          <a:xfrm>
            <a:off x="899592" y="2215934"/>
            <a:ext cx="7020272" cy="709010"/>
            <a:chOff x="899592" y="1938354"/>
            <a:chExt cx="7020272" cy="709010"/>
          </a:xfrm>
        </p:grpSpPr>
        <p:grpSp>
          <p:nvGrpSpPr>
            <p:cNvPr id="8" name="群組 7"/>
            <p:cNvGrpSpPr/>
            <p:nvPr/>
          </p:nvGrpSpPr>
          <p:grpSpPr>
            <a:xfrm>
              <a:off x="1108440" y="1946506"/>
              <a:ext cx="833172" cy="100352"/>
              <a:chOff x="1146540" y="2816952"/>
              <a:chExt cx="833172" cy="180868"/>
            </a:xfrm>
          </p:grpSpPr>
          <p:cxnSp>
            <p:nvCxnSpPr>
              <p:cNvPr id="25" name="直線接點 24"/>
              <p:cNvCxnSpPr/>
              <p:nvPr/>
            </p:nvCxnSpPr>
            <p:spPr>
              <a:xfrm>
                <a:off x="1153716" y="2996952"/>
                <a:ext cx="8259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rot="5400000">
                <a:off x="1056540" y="2906952"/>
                <a:ext cx="180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rot="5400000">
                <a:off x="1889712" y="2907820"/>
                <a:ext cx="180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9" name="文字方塊 8"/>
            <p:cNvSpPr txBox="1"/>
            <p:nvPr/>
          </p:nvSpPr>
          <p:spPr>
            <a:xfrm>
              <a:off x="899592" y="2060848"/>
              <a:ext cx="1250342" cy="338554"/>
            </a:xfrm>
            <a:prstGeom prst="rect">
              <a:avLst/>
            </a:prstGeom>
            <a:noFill/>
            <a:ln>
              <a:noFill/>
            </a:ln>
          </p:spPr>
          <p:txBody>
            <a:bodyPr wrap="none" rtlCol="0">
              <a:spAutoFit/>
            </a:bodyPr>
            <a:lstStyle/>
            <a:p>
              <a:r>
                <a:rPr lang="en-US" altLang="zh-TW" sz="1600" b="1" dirty="0" smtClean="0">
                  <a:solidFill>
                    <a:srgbClr val="00B050"/>
                  </a:solidFill>
                </a:rPr>
                <a:t>PV tendency</a:t>
              </a:r>
              <a:endParaRPr lang="zh-TW" altLang="en-US" sz="1600" b="1" dirty="0">
                <a:solidFill>
                  <a:srgbClr val="00B050"/>
                </a:solidFill>
              </a:endParaRPr>
            </a:p>
          </p:txBody>
        </p:sp>
        <p:grpSp>
          <p:nvGrpSpPr>
            <p:cNvPr id="10" name="群組 9"/>
            <p:cNvGrpSpPr/>
            <p:nvPr/>
          </p:nvGrpSpPr>
          <p:grpSpPr>
            <a:xfrm>
              <a:off x="2172612" y="1944275"/>
              <a:ext cx="1751316" cy="116572"/>
              <a:chOff x="1153716" y="2816952"/>
              <a:chExt cx="825996" cy="180868"/>
            </a:xfrm>
          </p:grpSpPr>
          <p:cxnSp>
            <p:nvCxnSpPr>
              <p:cNvPr id="22" name="直線接點 21"/>
              <p:cNvCxnSpPr/>
              <p:nvPr/>
            </p:nvCxnSpPr>
            <p:spPr>
              <a:xfrm>
                <a:off x="1153716" y="2996952"/>
                <a:ext cx="8259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rot="5400000">
                <a:off x="1068182" y="2906952"/>
                <a:ext cx="18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rot="5400000">
                <a:off x="1889712" y="2907820"/>
                <a:ext cx="18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2339752" y="2045603"/>
              <a:ext cx="1476366" cy="584775"/>
            </a:xfrm>
            <a:prstGeom prst="rect">
              <a:avLst/>
            </a:prstGeom>
            <a:noFill/>
            <a:ln>
              <a:noFill/>
            </a:ln>
          </p:spPr>
          <p:txBody>
            <a:bodyPr wrap="none" rtlCol="0">
              <a:spAutoFit/>
            </a:bodyPr>
            <a:lstStyle/>
            <a:p>
              <a:r>
                <a:rPr lang="en-US" altLang="zh-TW" sz="1600" b="1" dirty="0" smtClean="0">
                  <a:solidFill>
                    <a:srgbClr val="FF0000"/>
                  </a:solidFill>
                </a:rPr>
                <a:t>Horizontal </a:t>
              </a:r>
            </a:p>
            <a:p>
              <a:r>
                <a:rPr lang="en-US" altLang="zh-TW" sz="1600" b="1" dirty="0" smtClean="0">
                  <a:solidFill>
                    <a:srgbClr val="FF0000"/>
                  </a:solidFill>
                </a:rPr>
                <a:t>Advection (HA)</a:t>
              </a:r>
              <a:endParaRPr lang="zh-TW" altLang="en-US" sz="1600" b="1" dirty="0">
                <a:solidFill>
                  <a:srgbClr val="FF0000"/>
                </a:solidFill>
              </a:endParaRPr>
            </a:p>
          </p:txBody>
        </p:sp>
        <p:grpSp>
          <p:nvGrpSpPr>
            <p:cNvPr id="12" name="群組 11"/>
            <p:cNvGrpSpPr/>
            <p:nvPr/>
          </p:nvGrpSpPr>
          <p:grpSpPr>
            <a:xfrm>
              <a:off x="4067929" y="1938354"/>
              <a:ext cx="1224151" cy="116573"/>
              <a:chOff x="1153706" y="2816952"/>
              <a:chExt cx="826006" cy="180868"/>
            </a:xfrm>
          </p:grpSpPr>
          <p:cxnSp>
            <p:nvCxnSpPr>
              <p:cNvPr id="19" name="直線接點 18"/>
              <p:cNvCxnSpPr/>
              <p:nvPr/>
            </p:nvCxnSpPr>
            <p:spPr>
              <a:xfrm>
                <a:off x="1153716" y="2996952"/>
                <a:ext cx="82599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5400000">
                <a:off x="1063706" y="2906952"/>
                <a:ext cx="180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rot="5400000">
                <a:off x="1889712" y="2907820"/>
                <a:ext cx="180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3" name="群組 12"/>
            <p:cNvGrpSpPr/>
            <p:nvPr/>
          </p:nvGrpSpPr>
          <p:grpSpPr>
            <a:xfrm>
              <a:off x="5628996" y="1949371"/>
              <a:ext cx="2290868" cy="116573"/>
              <a:chOff x="1153716" y="2816952"/>
              <a:chExt cx="825996" cy="180868"/>
            </a:xfrm>
          </p:grpSpPr>
          <p:cxnSp>
            <p:nvCxnSpPr>
              <p:cNvPr id="16" name="直線接點 15"/>
              <p:cNvCxnSpPr/>
              <p:nvPr/>
            </p:nvCxnSpPr>
            <p:spPr>
              <a:xfrm>
                <a:off x="1153716" y="2996952"/>
                <a:ext cx="82599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rot="5400000">
                <a:off x="1068182" y="2906952"/>
                <a:ext cx="18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a:off x="1889712" y="2907820"/>
                <a:ext cx="18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4" name="文字方塊 13"/>
            <p:cNvSpPr txBox="1"/>
            <p:nvPr/>
          </p:nvSpPr>
          <p:spPr>
            <a:xfrm>
              <a:off x="5796136" y="2050700"/>
              <a:ext cx="2022670" cy="338554"/>
            </a:xfrm>
            <a:prstGeom prst="rect">
              <a:avLst/>
            </a:prstGeom>
            <a:noFill/>
            <a:ln>
              <a:noFill/>
            </a:ln>
          </p:spPr>
          <p:txBody>
            <a:bodyPr wrap="none" rtlCol="0">
              <a:spAutoFit/>
            </a:bodyPr>
            <a:lstStyle/>
            <a:p>
              <a:r>
                <a:rPr lang="en-US" altLang="zh-TW" sz="1600" b="1" dirty="0" err="1" smtClean="0">
                  <a:solidFill>
                    <a:srgbClr val="FFC000"/>
                  </a:solidFill>
                </a:rPr>
                <a:t>Diabatic</a:t>
              </a:r>
              <a:r>
                <a:rPr lang="en-US" altLang="zh-TW" sz="1600" b="1" dirty="0" smtClean="0">
                  <a:solidFill>
                    <a:srgbClr val="FFC000"/>
                  </a:solidFill>
                </a:rPr>
                <a:t> Heating (DH)</a:t>
              </a:r>
              <a:endParaRPr lang="zh-TW" altLang="en-US" sz="1600" b="1" dirty="0">
                <a:solidFill>
                  <a:srgbClr val="FFC000"/>
                </a:solidFill>
              </a:endParaRPr>
            </a:p>
          </p:txBody>
        </p:sp>
        <p:sp>
          <p:nvSpPr>
            <p:cNvPr id="15" name="文字方塊 14"/>
            <p:cNvSpPr txBox="1"/>
            <p:nvPr/>
          </p:nvSpPr>
          <p:spPr>
            <a:xfrm>
              <a:off x="4139952" y="2062589"/>
              <a:ext cx="1457450" cy="584775"/>
            </a:xfrm>
            <a:prstGeom prst="rect">
              <a:avLst/>
            </a:prstGeom>
            <a:noFill/>
            <a:ln>
              <a:noFill/>
            </a:ln>
          </p:spPr>
          <p:txBody>
            <a:bodyPr wrap="none" rtlCol="0">
              <a:spAutoFit/>
            </a:bodyPr>
            <a:lstStyle/>
            <a:p>
              <a:r>
                <a:rPr lang="en-US" altLang="zh-TW" sz="1600" b="1" dirty="0" smtClean="0">
                  <a:solidFill>
                    <a:srgbClr val="002060"/>
                  </a:solidFill>
                </a:rPr>
                <a:t>Vertical </a:t>
              </a:r>
            </a:p>
            <a:p>
              <a:r>
                <a:rPr lang="en-US" altLang="zh-TW" sz="1600" b="1" dirty="0" smtClean="0">
                  <a:solidFill>
                    <a:srgbClr val="002060"/>
                  </a:solidFill>
                </a:rPr>
                <a:t>Advection (VA)</a:t>
              </a:r>
              <a:endParaRPr lang="zh-TW" altLang="en-US" sz="1600" b="1" dirty="0">
                <a:solidFill>
                  <a:srgbClr val="002060"/>
                </a:solidFill>
              </a:endParaRPr>
            </a:p>
          </p:txBody>
        </p:sp>
      </p:grpSp>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66054"/>
            <a:ext cx="7949347" cy="98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文字方塊 28"/>
          <p:cNvSpPr txBox="1"/>
          <p:nvPr/>
        </p:nvSpPr>
        <p:spPr>
          <a:xfrm>
            <a:off x="281472" y="2774394"/>
            <a:ext cx="2426690" cy="369332"/>
          </a:xfrm>
          <a:prstGeom prst="rect">
            <a:avLst/>
          </a:prstGeom>
          <a:noFill/>
        </p:spPr>
        <p:txBody>
          <a:bodyPr wrap="none" rtlCol="0">
            <a:spAutoFit/>
          </a:bodyPr>
          <a:lstStyle/>
          <a:p>
            <a:r>
              <a:rPr lang="en-US" altLang="zh-TW" dirty="0" smtClean="0"/>
              <a:t>DH can be expanded as </a:t>
            </a:r>
            <a:endParaRPr lang="zh-TW" altLang="en-US" dirty="0"/>
          </a:p>
        </p:txBody>
      </p:sp>
      <p:sp>
        <p:nvSpPr>
          <p:cNvPr id="30" name="矩形 29"/>
          <p:cNvSpPr/>
          <p:nvPr/>
        </p:nvSpPr>
        <p:spPr>
          <a:xfrm>
            <a:off x="413994" y="3166054"/>
            <a:ext cx="8190454" cy="104734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1" name="群組 30"/>
          <p:cNvGrpSpPr/>
          <p:nvPr/>
        </p:nvGrpSpPr>
        <p:grpSpPr>
          <a:xfrm>
            <a:off x="2831468" y="4112056"/>
            <a:ext cx="660412" cy="108024"/>
            <a:chOff x="1153716" y="2816952"/>
            <a:chExt cx="825996" cy="180868"/>
          </a:xfrm>
        </p:grpSpPr>
        <p:cxnSp>
          <p:nvCxnSpPr>
            <p:cNvPr id="32" name="直線接點 31"/>
            <p:cNvCxnSpPr/>
            <p:nvPr/>
          </p:nvCxnSpPr>
          <p:spPr>
            <a:xfrm>
              <a:off x="1153716" y="2996952"/>
              <a:ext cx="82599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rot="5400000">
              <a:off x="1068182" y="2906952"/>
              <a:ext cx="18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rot="5400000">
              <a:off x="1889712" y="2907820"/>
              <a:ext cx="18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3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31605" t="44289" r="47716" b="46289"/>
          <a:stretch/>
        </p:blipFill>
        <p:spPr bwMode="auto">
          <a:xfrm>
            <a:off x="4932040" y="4581128"/>
            <a:ext cx="3168352" cy="81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矩形 35"/>
          <p:cNvSpPr/>
          <p:nvPr/>
        </p:nvSpPr>
        <p:spPr>
          <a:xfrm>
            <a:off x="1181178" y="4437112"/>
            <a:ext cx="6919214" cy="214510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1463" t="18143" r="53144" b="66337"/>
          <a:stretch/>
        </p:blipFill>
        <p:spPr bwMode="auto">
          <a:xfrm>
            <a:off x="1349728" y="4581128"/>
            <a:ext cx="3397083" cy="192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00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p:bldP spid="30" grpId="0" animBg="1"/>
      <p:bldP spid="3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b="1" dirty="0" smtClean="0">
                <a:effectLst>
                  <a:outerShdw blurRad="38100" dist="38100" dir="2700000" algn="tl">
                    <a:srgbClr val="000000">
                      <a:alpha val="43137"/>
                    </a:srgbClr>
                  </a:outerShdw>
                </a:effectLst>
              </a:rPr>
              <a:t>Introduction</a:t>
            </a:r>
            <a:endParaRPr lang="zh-TW" altLang="en-US" sz="4000" b="1" dirty="0">
              <a:effectLst>
                <a:outerShdw blurRad="38100" dist="38100" dir="2700000" algn="tl">
                  <a:srgbClr val="000000">
                    <a:alpha val="43137"/>
                  </a:srgbClr>
                </a:outerShdw>
              </a:effectLst>
            </a:endParaRPr>
          </a:p>
        </p:txBody>
      </p:sp>
      <p:sp>
        <p:nvSpPr>
          <p:cNvPr id="4" name="內容版面配置區 3"/>
          <p:cNvSpPr>
            <a:spLocks noGrp="1"/>
          </p:cNvSpPr>
          <p:nvPr>
            <p:ph idx="1"/>
          </p:nvPr>
        </p:nvSpPr>
        <p:spPr/>
        <p:txBody>
          <a:bodyPr>
            <a:normAutofit/>
          </a:bodyPr>
          <a:lstStyle/>
          <a:p>
            <a:r>
              <a:rPr lang="en-US" altLang="zh-TW" sz="2000" dirty="0"/>
              <a:t>The annual </a:t>
            </a:r>
            <a:r>
              <a:rPr lang="en-US" altLang="zh-TW" sz="2000" dirty="0" smtClean="0"/>
              <a:t>precipitation of </a:t>
            </a:r>
            <a:r>
              <a:rPr lang="en-US" altLang="zh-TW" sz="2000" dirty="0"/>
              <a:t>Taiwan is approximately 2500 mm, with </a:t>
            </a:r>
            <a:r>
              <a:rPr lang="en-US" altLang="zh-TW" sz="2000" dirty="0" smtClean="0"/>
              <a:t>most of </a:t>
            </a:r>
            <a:r>
              <a:rPr lang="en-US" altLang="zh-TW" sz="2000" dirty="0"/>
              <a:t>the heavy rainfall resulting from </a:t>
            </a:r>
            <a:r>
              <a:rPr lang="en-US" altLang="zh-TW" sz="2000" dirty="0" err="1"/>
              <a:t>landfalling</a:t>
            </a:r>
            <a:r>
              <a:rPr lang="en-US" altLang="zh-TW" sz="2000" dirty="0"/>
              <a:t> typhoons</a:t>
            </a:r>
            <a:r>
              <a:rPr lang="en-US" altLang="zh-TW" sz="2000" dirty="0" smtClean="0"/>
              <a:t>, when </a:t>
            </a:r>
            <a:r>
              <a:rPr lang="en-US" altLang="zh-TW" sz="2000" dirty="0"/>
              <a:t>and where the air is forced to rise over the </a:t>
            </a:r>
            <a:r>
              <a:rPr lang="en-US" altLang="zh-TW" sz="2000" dirty="0" smtClean="0"/>
              <a:t>range(Chang </a:t>
            </a:r>
            <a:r>
              <a:rPr lang="en-US" altLang="zh-TW" sz="2000" dirty="0"/>
              <a:t>1982). </a:t>
            </a:r>
            <a:endParaRPr lang="en-US" altLang="zh-TW" sz="2000" dirty="0" smtClean="0"/>
          </a:p>
          <a:p>
            <a:endParaRPr lang="en-US" altLang="zh-TW" sz="2000" dirty="0" smtClean="0"/>
          </a:p>
          <a:p>
            <a:r>
              <a:rPr lang="en-US" altLang="zh-TW" sz="2000" dirty="0" smtClean="0"/>
              <a:t>The </a:t>
            </a:r>
            <a:r>
              <a:rPr lang="en-US" altLang="zh-TW" sz="2000" dirty="0"/>
              <a:t>typhoon rainfall pattern is </a:t>
            </a:r>
            <a:r>
              <a:rPr lang="en-US" altLang="zh-TW" sz="2000" dirty="0" smtClean="0"/>
              <a:t>phase locked </a:t>
            </a:r>
            <a:r>
              <a:rPr lang="en-US" altLang="zh-TW" sz="2000" dirty="0"/>
              <a:t>with the CMR, with its southwestern slope </a:t>
            </a:r>
            <a:r>
              <a:rPr lang="en-US" altLang="zh-TW" sz="2000" dirty="0" smtClean="0"/>
              <a:t>receiving especially </a:t>
            </a:r>
            <a:r>
              <a:rPr lang="en-US" altLang="zh-TW" sz="2000" dirty="0"/>
              <a:t>large amounts (Chang et al. 1993</a:t>
            </a:r>
            <a:r>
              <a:rPr lang="en-US" altLang="zh-TW" sz="2000" dirty="0" smtClean="0"/>
              <a:t>).</a:t>
            </a:r>
          </a:p>
        </p:txBody>
      </p:sp>
    </p:spTree>
    <p:extLst>
      <p:ext uri="{BB962C8B-B14F-4D97-AF65-F5344CB8AC3E}">
        <p14:creationId xmlns:p14="http://schemas.microsoft.com/office/powerpoint/2010/main" val="1884316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a:bodyPr>
          <a:lstStyle/>
          <a:p>
            <a:r>
              <a:rPr lang="en-US" altLang="zh-TW" sz="2000" dirty="0"/>
              <a:t>Numerous studies have examined the impact of the  CMR on </a:t>
            </a:r>
            <a:r>
              <a:rPr lang="en-US" altLang="zh-TW" sz="2000" dirty="0" err="1"/>
              <a:t>landfalling</a:t>
            </a:r>
            <a:r>
              <a:rPr lang="en-US" altLang="zh-TW" sz="2000" dirty="0"/>
              <a:t> tropical cyclones (TCs</a:t>
            </a:r>
            <a:r>
              <a:rPr lang="en-US" altLang="zh-TW" sz="2000" dirty="0" smtClean="0"/>
              <a:t>).</a:t>
            </a:r>
          </a:p>
          <a:p>
            <a:pPr marL="0" indent="0">
              <a:buNone/>
            </a:pPr>
            <a:r>
              <a:rPr lang="zh-TW" altLang="en-US" sz="2000" dirty="0" smtClean="0"/>
              <a:t>     </a:t>
            </a:r>
            <a:endParaRPr lang="en-US" altLang="zh-TW" sz="2000" dirty="0" smtClean="0"/>
          </a:p>
          <a:p>
            <a:pPr marL="0" indent="0">
              <a:buNone/>
            </a:pPr>
            <a:r>
              <a:rPr lang="zh-TW" altLang="en-US" sz="2000" dirty="0"/>
              <a:t> </a:t>
            </a:r>
            <a:r>
              <a:rPr lang="zh-TW" altLang="en-US" sz="2000" dirty="0" smtClean="0"/>
              <a:t>    </a:t>
            </a:r>
            <a:r>
              <a:rPr lang="en-US" altLang="zh-TW" sz="2000" dirty="0" smtClean="0"/>
              <a:t>-The </a:t>
            </a:r>
            <a:r>
              <a:rPr lang="en-US" altLang="zh-TW" sz="2000" dirty="0"/>
              <a:t>Taiwan terrain may enhance the southward flow on the western side of the typhoon circulation via </a:t>
            </a:r>
            <a:r>
              <a:rPr lang="en-US" altLang="zh-TW" sz="2000" b="1" dirty="0" smtClean="0">
                <a:solidFill>
                  <a:srgbClr val="FF0000"/>
                </a:solidFill>
              </a:rPr>
              <a:t>the channel </a:t>
            </a:r>
            <a:r>
              <a:rPr lang="en-US" altLang="zh-TW" sz="2000" b="1" dirty="0">
                <a:solidFill>
                  <a:srgbClr val="FF0000"/>
                </a:solidFill>
              </a:rPr>
              <a:t>effect </a:t>
            </a:r>
            <a:r>
              <a:rPr lang="en-US" altLang="zh-TW" sz="2000" dirty="0"/>
              <a:t>and thus further influence the typhoon track </a:t>
            </a:r>
            <a:r>
              <a:rPr lang="en-US" altLang="zh-TW" sz="2000" dirty="0" smtClean="0"/>
              <a:t>. (</a:t>
            </a:r>
            <a:r>
              <a:rPr lang="en-US" altLang="zh-TW" sz="2000" dirty="0" err="1"/>
              <a:t>Yeh</a:t>
            </a:r>
            <a:r>
              <a:rPr lang="en-US" altLang="zh-TW" sz="2000" dirty="0"/>
              <a:t> </a:t>
            </a:r>
            <a:r>
              <a:rPr lang="en-US" altLang="zh-TW" sz="2000" dirty="0" smtClean="0"/>
              <a:t>and Elsberry </a:t>
            </a:r>
            <a:r>
              <a:rPr lang="en-US" altLang="zh-TW" sz="2000" dirty="0"/>
              <a:t>(1993a) </a:t>
            </a:r>
            <a:r>
              <a:rPr lang="en-US" altLang="zh-TW" sz="2000" dirty="0" smtClean="0"/>
              <a:t>,Bender </a:t>
            </a:r>
            <a:r>
              <a:rPr lang="en-US" altLang="zh-TW" sz="2000" dirty="0"/>
              <a:t>et al</a:t>
            </a:r>
            <a:r>
              <a:rPr lang="en-US" altLang="zh-TW" sz="2000" dirty="0" smtClean="0"/>
              <a:t>. 1987</a:t>
            </a:r>
            <a:r>
              <a:rPr lang="en-US" altLang="zh-TW" sz="2000" dirty="0"/>
              <a:t>, </a:t>
            </a:r>
            <a:r>
              <a:rPr lang="en-US" altLang="zh-TW" sz="2000" dirty="0" err="1"/>
              <a:t>Jian</a:t>
            </a:r>
            <a:r>
              <a:rPr lang="en-US" altLang="zh-TW" sz="2000" dirty="0"/>
              <a:t> and Wu (2008</a:t>
            </a:r>
            <a:r>
              <a:rPr lang="en-US" altLang="zh-TW" sz="2000" dirty="0" smtClean="0"/>
              <a:t>)) </a:t>
            </a:r>
          </a:p>
          <a:p>
            <a:pPr marL="0" indent="0">
              <a:buNone/>
            </a:pPr>
            <a:r>
              <a:rPr lang="en-US" altLang="zh-TW" sz="2000" dirty="0"/>
              <a:t> </a:t>
            </a:r>
            <a:r>
              <a:rPr lang="en-US" altLang="zh-TW" sz="2000" dirty="0" smtClean="0"/>
              <a:t>     - The </a:t>
            </a:r>
            <a:r>
              <a:rPr lang="en-US" altLang="zh-TW" sz="2000" b="1" dirty="0">
                <a:solidFill>
                  <a:srgbClr val="FF0000"/>
                </a:solidFill>
              </a:rPr>
              <a:t>topographic </a:t>
            </a:r>
            <a:r>
              <a:rPr lang="el-GR" altLang="zh-TW" sz="2000" b="1" dirty="0" smtClean="0">
                <a:solidFill>
                  <a:srgbClr val="FF0000"/>
                </a:solidFill>
              </a:rPr>
              <a:t>β</a:t>
            </a:r>
            <a:r>
              <a:rPr lang="en-US" altLang="zh-TW" sz="2000" b="1" dirty="0" smtClean="0">
                <a:solidFill>
                  <a:srgbClr val="FF0000"/>
                </a:solidFill>
              </a:rPr>
              <a:t> </a:t>
            </a:r>
            <a:r>
              <a:rPr lang="en-US" altLang="zh-TW" sz="2000" b="1" dirty="0">
                <a:solidFill>
                  <a:srgbClr val="FF0000"/>
                </a:solidFill>
              </a:rPr>
              <a:t>effect </a:t>
            </a:r>
            <a:r>
              <a:rPr lang="en-US" altLang="zh-TW" sz="2000" dirty="0" smtClean="0"/>
              <a:t>on tropical </a:t>
            </a:r>
            <a:r>
              <a:rPr lang="en-US" altLang="zh-TW" sz="2000" dirty="0"/>
              <a:t>cyclone motion has also been shown to be </a:t>
            </a:r>
            <a:r>
              <a:rPr lang="en-US" altLang="zh-TW" sz="2000" dirty="0" smtClean="0"/>
              <a:t>important in </a:t>
            </a:r>
            <a:r>
              <a:rPr lang="en-US" altLang="zh-TW" sz="2000" dirty="0"/>
              <a:t>other areas with a large-scale </a:t>
            </a:r>
            <a:r>
              <a:rPr lang="en-US" altLang="zh-TW" sz="2000" dirty="0" smtClean="0"/>
              <a:t>topography</a:t>
            </a:r>
            <a:r>
              <a:rPr lang="en-US" altLang="zh-TW" sz="2000" dirty="0"/>
              <a:t>.</a:t>
            </a:r>
            <a:r>
              <a:rPr lang="de-DE" altLang="zh-TW" sz="2000" dirty="0" smtClean="0"/>
              <a:t> </a:t>
            </a:r>
            <a:r>
              <a:rPr lang="de-DE" altLang="zh-TW" sz="2000" dirty="0"/>
              <a:t>(Zehnder 1993</a:t>
            </a:r>
            <a:r>
              <a:rPr lang="de-DE" altLang="zh-TW" sz="2000" dirty="0" smtClean="0"/>
              <a:t>).</a:t>
            </a:r>
          </a:p>
          <a:p>
            <a:pPr marL="0" indent="0">
              <a:buNone/>
            </a:pPr>
            <a:r>
              <a:rPr lang="de-DE" altLang="zh-TW" sz="2000" dirty="0"/>
              <a:t> </a:t>
            </a:r>
            <a:r>
              <a:rPr lang="de-DE" altLang="zh-TW" sz="2000" dirty="0" smtClean="0"/>
              <a:t>    - </a:t>
            </a:r>
            <a:r>
              <a:rPr lang="en-US" altLang="zh-TW" sz="2000" dirty="0"/>
              <a:t>In summary, </a:t>
            </a:r>
            <a:r>
              <a:rPr lang="en-US" altLang="zh-TW" sz="2000" b="1" dirty="0">
                <a:solidFill>
                  <a:srgbClr val="FF0000"/>
                </a:solidFill>
              </a:rPr>
              <a:t>the </a:t>
            </a:r>
            <a:r>
              <a:rPr lang="en-US" altLang="zh-TW" sz="2000" b="1" dirty="0" smtClean="0">
                <a:solidFill>
                  <a:srgbClr val="FF0000"/>
                </a:solidFill>
              </a:rPr>
              <a:t>southward deflection </a:t>
            </a:r>
            <a:r>
              <a:rPr lang="en-US" altLang="zh-TW" sz="2000" b="1" dirty="0">
                <a:solidFill>
                  <a:srgbClr val="FF0000"/>
                </a:solidFill>
              </a:rPr>
              <a:t>track</a:t>
            </a:r>
            <a:r>
              <a:rPr lang="en-US" altLang="zh-TW" sz="2000" dirty="0"/>
              <a:t> or looping before landfall for NLT</a:t>
            </a:r>
            <a:r>
              <a:rPr lang="en-US" altLang="zh-TW" sz="2000" dirty="0" smtClean="0"/>
              <a:t>, in </a:t>
            </a:r>
            <a:r>
              <a:rPr lang="en-US" altLang="zh-TW" sz="2000" dirty="0"/>
              <a:t>general, may lead to a larger rainfall event in </a:t>
            </a:r>
            <a:r>
              <a:rPr lang="en-US" altLang="zh-TW" sz="2000" dirty="0" smtClean="0"/>
              <a:t>Taiwan before </a:t>
            </a:r>
            <a:r>
              <a:rPr lang="en-US" altLang="zh-TW" sz="2000" dirty="0"/>
              <a:t>the typhoon </a:t>
            </a:r>
            <a:r>
              <a:rPr lang="en-US" altLang="zh-TW" sz="2000" dirty="0" smtClean="0"/>
              <a:t>landfall(Su </a:t>
            </a:r>
            <a:r>
              <a:rPr lang="en-US" altLang="zh-TW" sz="2000" dirty="0"/>
              <a:t>et al. 2012).</a:t>
            </a:r>
            <a:endParaRPr lang="en-US" altLang="zh-TW" sz="2000" dirty="0" smtClean="0"/>
          </a:p>
          <a:p>
            <a:pPr marL="0" indent="0">
              <a:buNone/>
            </a:pPr>
            <a:endParaRPr lang="zh-TW" altLang="en-US" sz="2000" dirty="0"/>
          </a:p>
        </p:txBody>
      </p:sp>
    </p:spTree>
    <p:extLst>
      <p:ext uri="{BB962C8B-B14F-4D97-AF65-F5344CB8AC3E}">
        <p14:creationId xmlns:p14="http://schemas.microsoft.com/office/powerpoint/2010/main" val="1708649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a:bodyPr>
          <a:lstStyle/>
          <a:p>
            <a:r>
              <a:rPr lang="en-US" altLang="zh-TW" sz="2000" dirty="0"/>
              <a:t>Herein, we pursue a different </a:t>
            </a:r>
            <a:r>
              <a:rPr lang="en-US" altLang="zh-TW" sz="2000" dirty="0" smtClean="0"/>
              <a:t>and/or complementary approach </a:t>
            </a:r>
            <a:r>
              <a:rPr lang="en-US" altLang="zh-TW" sz="2000" dirty="0"/>
              <a:t>and hypothesize </a:t>
            </a:r>
            <a:r>
              <a:rPr lang="en-US" altLang="zh-TW" sz="2000" b="1" dirty="0">
                <a:solidFill>
                  <a:srgbClr val="FF0000"/>
                </a:solidFill>
              </a:rPr>
              <a:t>that convective activity </a:t>
            </a:r>
            <a:r>
              <a:rPr lang="en-US" altLang="zh-TW" sz="2000" b="1" dirty="0" smtClean="0">
                <a:solidFill>
                  <a:srgbClr val="FF0000"/>
                </a:solidFill>
              </a:rPr>
              <a:t>forced by </a:t>
            </a:r>
            <a:r>
              <a:rPr lang="en-US" altLang="zh-TW" sz="2000" b="1" dirty="0">
                <a:solidFill>
                  <a:srgbClr val="FF0000"/>
                </a:solidFill>
              </a:rPr>
              <a:t>the CMR has a material impact on the track of a </a:t>
            </a:r>
            <a:r>
              <a:rPr lang="en-US" altLang="zh-TW" sz="2000" b="1" dirty="0" smtClean="0">
                <a:solidFill>
                  <a:srgbClr val="FF0000"/>
                </a:solidFill>
              </a:rPr>
              <a:t>typhoon as </a:t>
            </a:r>
            <a:r>
              <a:rPr lang="en-US" altLang="zh-TW" sz="2000" b="1" dirty="0">
                <a:solidFill>
                  <a:srgbClr val="FF0000"/>
                </a:solidFill>
              </a:rPr>
              <a:t>it approaches and passes the island</a:t>
            </a:r>
            <a:r>
              <a:rPr lang="en-US" altLang="zh-TW" sz="2000" dirty="0"/>
              <a:t>, which </a:t>
            </a:r>
            <a:r>
              <a:rPr lang="en-US" altLang="zh-TW" sz="2000" dirty="0" smtClean="0"/>
              <a:t>we will </a:t>
            </a:r>
            <a:r>
              <a:rPr lang="en-US" altLang="zh-TW" sz="2000" dirty="0"/>
              <a:t>demonstrate using a potential </a:t>
            </a:r>
            <a:r>
              <a:rPr lang="en-US" altLang="zh-TW" sz="2000" dirty="0" err="1"/>
              <a:t>vorticity</a:t>
            </a:r>
            <a:r>
              <a:rPr lang="en-US" altLang="zh-TW" sz="2000" dirty="0"/>
              <a:t> (PV) </a:t>
            </a:r>
            <a:r>
              <a:rPr lang="en-US" altLang="zh-TW" sz="2000" dirty="0" smtClean="0"/>
              <a:t>tendency analysis following Wu </a:t>
            </a:r>
            <a:r>
              <a:rPr lang="en-US" altLang="zh-TW" sz="2000" dirty="0"/>
              <a:t>and Wang (2000, hereafterWW00).</a:t>
            </a:r>
            <a:endParaRPr lang="zh-TW" altLang="en-US" sz="2000" dirty="0"/>
          </a:p>
        </p:txBody>
      </p:sp>
    </p:spTree>
    <p:extLst>
      <p:ext uri="{BB962C8B-B14F-4D97-AF65-F5344CB8AC3E}">
        <p14:creationId xmlns:p14="http://schemas.microsoft.com/office/powerpoint/2010/main" val="2879040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3792</TotalTime>
  <Words>3459</Words>
  <Application>Microsoft Office PowerPoint</Application>
  <PresentationFormat>如螢幕大小 (4:3)</PresentationFormat>
  <Paragraphs>449</Paragraphs>
  <Slides>40</Slides>
  <Notes>25</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Office 佈景主題</vt:lpstr>
      <vt:lpstr>     On the geographic asymmetry of         typhoon translation speed across            the mountainous island of Taiwan </vt:lpstr>
      <vt:lpstr>Outline</vt:lpstr>
      <vt:lpstr>Keywords</vt:lpstr>
      <vt:lpstr>PowerPoint 簡報</vt:lpstr>
      <vt:lpstr>PowerPoint 簡報</vt:lpstr>
      <vt:lpstr>PV Tendency Diagnosis Equation</vt:lpstr>
      <vt:lpstr>Introduction</vt:lpstr>
      <vt:lpstr>PowerPoint 簡報</vt:lpstr>
      <vt:lpstr>PowerPoint 簡報</vt:lpstr>
      <vt:lpstr>Observations</vt:lpstr>
      <vt:lpstr>Observations</vt:lpstr>
      <vt:lpstr>PowerPoint 簡報</vt:lpstr>
      <vt:lpstr>PowerPoint 簡報</vt:lpstr>
      <vt:lpstr>PowerPoint 簡報</vt:lpstr>
      <vt:lpstr>PowerPoint 簡報</vt:lpstr>
      <vt:lpstr>PowerPoint 簡報</vt:lpstr>
      <vt:lpstr>Model settings and potential vorticity tendency diagnosis</vt:lpstr>
      <vt:lpstr>PowerPoint 簡報</vt:lpstr>
      <vt:lpstr>PowerPoint 簡報</vt:lpstr>
      <vt:lpstr>PowerPoint 簡報</vt:lpstr>
      <vt:lpstr>Numerical results</vt:lpstr>
      <vt:lpstr>PowerPoint 簡報</vt:lpstr>
      <vt:lpstr>PowerPoint 簡報</vt:lpstr>
      <vt:lpstr>PowerPoint 簡報</vt:lpstr>
      <vt:lpstr>PowerPoint 簡報</vt:lpstr>
      <vt:lpstr>PowerPoint 簡報</vt:lpstr>
      <vt:lpstr>PowerPoint 簡報</vt:lpstr>
      <vt:lpstr>PowerPoint 簡報</vt:lpstr>
      <vt:lpstr>PowerPoint 簡報</vt:lpstr>
      <vt:lpstr>Discussion and summary</vt:lpstr>
      <vt:lpstr>PowerPoint 簡報</vt:lpstr>
      <vt:lpstr>PowerPoint 簡報</vt:lpstr>
      <vt:lpstr>Reference</vt:lpstr>
      <vt:lpstr>Thanks for your listening!</vt:lpstr>
      <vt:lpstr>PowerPoint 簡報</vt:lpstr>
      <vt:lpstr>Why do we use PV?  </vt:lpstr>
      <vt:lpstr>Least-square method</vt:lpstr>
      <vt:lpstr>Beta-Effect</vt:lpstr>
      <vt:lpstr>Roughness length</vt:lpstr>
      <vt:lpstr>Continuous-track/Discontinuous-track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On the geographic asymmetry of         typhoon translation speed across            the mountainous island of Taiwan </dc:title>
  <dc:creator>Vindy</dc:creator>
  <cp:lastModifiedBy>h</cp:lastModifiedBy>
  <cp:revision>299</cp:revision>
  <dcterms:created xsi:type="dcterms:W3CDTF">2013-10-03T04:36:24Z</dcterms:created>
  <dcterms:modified xsi:type="dcterms:W3CDTF">2013-10-17T07:04:46Z</dcterms:modified>
</cp:coreProperties>
</file>