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8" r:id="rId3"/>
    <p:sldId id="289" r:id="rId4"/>
    <p:sldId id="290" r:id="rId5"/>
    <p:sldId id="291" r:id="rId6"/>
    <p:sldId id="256" r:id="rId7"/>
    <p:sldId id="259" r:id="rId8"/>
    <p:sldId id="260" r:id="rId9"/>
    <p:sldId id="257" r:id="rId10"/>
    <p:sldId id="294" r:id="rId11"/>
    <p:sldId id="266" r:id="rId12"/>
    <p:sldId id="267" r:id="rId13"/>
    <p:sldId id="268" r:id="rId14"/>
    <p:sldId id="269" r:id="rId15"/>
    <p:sldId id="295" r:id="rId16"/>
    <p:sldId id="296" r:id="rId17"/>
    <p:sldId id="297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27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7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29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96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0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40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31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316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37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31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72148-4D55-4247-A74A-41C1F55864C9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AB1F9-83D4-4E2D-AF06-83227D80A57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7624" y="249289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Developing and non-developing TC on positive and negative phase of </a:t>
            </a:r>
            <a:r>
              <a:rPr lang="en-US" altLang="zh-TW" sz="2800" b="1" dirty="0" err="1" smtClean="0"/>
              <a:t>Rossby</a:t>
            </a:r>
            <a:r>
              <a:rPr lang="en-US" altLang="zh-TW" sz="2800" b="1" dirty="0" smtClean="0"/>
              <a:t> wave</a:t>
            </a:r>
            <a:endParaRPr lang="zh-TW" altLang="en-US" sz="2800" b="1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371600" y="407707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dirty="0" smtClean="0"/>
              <a:t>Lin </a:t>
            </a:r>
            <a:r>
              <a:rPr lang="en-US" altLang="zh-TW" sz="2000" dirty="0" err="1" smtClean="0"/>
              <a:t>Ching</a:t>
            </a:r>
            <a:endParaRPr lang="en-US" altLang="zh-TW" sz="2000" dirty="0" smtClean="0"/>
          </a:p>
          <a:p>
            <a:pPr marL="0" indent="0" algn="ctr">
              <a:buNone/>
            </a:pPr>
            <a:r>
              <a:rPr lang="en-US" altLang="zh-TW" sz="2000" dirty="0" smtClean="0"/>
              <a:t>24 Sep 2013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439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4624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Genesis of Typhoon </a:t>
            </a:r>
            <a:r>
              <a:rPr lang="en-US" altLang="zh-TW" dirty="0" err="1"/>
              <a:t>Nari</a:t>
            </a:r>
            <a:r>
              <a:rPr lang="en-US" altLang="zh-TW" dirty="0"/>
              <a:t> (2001): An “Ideal</a:t>
            </a:r>
            <a:r>
              <a:rPr lang="en-US" altLang="zh-TW" dirty="0" smtClean="0"/>
              <a:t>” Storm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5126"/>
            <a:ext cx="5218610" cy="58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564681" y="5483353"/>
            <a:ext cx="121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4-hPa drop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64881" y="5492645"/>
            <a:ext cx="133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30-hPa </a:t>
            </a:r>
            <a:r>
              <a:rPr lang="en-US" altLang="zh-TW" dirty="0">
                <a:solidFill>
                  <a:srgbClr val="0000FF"/>
                </a:solidFill>
              </a:rPr>
              <a:t>drop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63390" y="782702"/>
            <a:ext cx="305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The </a:t>
            </a:r>
            <a:r>
              <a:rPr lang="en-US" altLang="zh-TW" dirty="0">
                <a:solidFill>
                  <a:srgbClr val="0000FF"/>
                </a:solidFill>
              </a:rPr>
              <a:t>warming column increases in </a:t>
            </a:r>
            <a:r>
              <a:rPr lang="en-US" altLang="zh-TW" dirty="0" smtClean="0">
                <a:solidFill>
                  <a:srgbClr val="0000FF"/>
                </a:solidFill>
              </a:rPr>
              <a:t>magnitude and </a:t>
            </a:r>
            <a:r>
              <a:rPr lang="en-US" altLang="zh-TW" dirty="0">
                <a:solidFill>
                  <a:srgbClr val="0000FF"/>
                </a:solidFill>
              </a:rPr>
              <a:t>expands in depth with </a:t>
            </a:r>
            <a:r>
              <a:rPr lang="en-US" altLang="zh-TW" dirty="0" smtClean="0">
                <a:solidFill>
                  <a:srgbClr val="0000FF"/>
                </a:solidFill>
              </a:rPr>
              <a:t>time.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The </a:t>
            </a:r>
            <a:r>
              <a:rPr lang="en-US" altLang="zh-TW" dirty="0">
                <a:solidFill>
                  <a:srgbClr val="0000FF"/>
                </a:solidFill>
              </a:rPr>
              <a:t>warming core remains at 200 hPa throughout the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96-h period</a:t>
            </a:r>
            <a:r>
              <a:rPr lang="en-US" altLang="zh-TW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The </a:t>
            </a:r>
            <a:r>
              <a:rPr lang="en-US" altLang="zh-TW" dirty="0">
                <a:solidFill>
                  <a:srgbClr val="0000FF"/>
                </a:solidFill>
              </a:rPr>
              <a:t>upper-level warming rate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increases </a:t>
            </a:r>
            <a:r>
              <a:rPr lang="en-US" altLang="zh-TW" dirty="0">
                <a:solidFill>
                  <a:srgbClr val="0000FF"/>
                </a:solidFill>
              </a:rPr>
              <a:t>more significantly near 36 </a:t>
            </a:r>
            <a:r>
              <a:rPr lang="en-US" altLang="zh-TW" dirty="0" smtClean="0">
                <a:solidFill>
                  <a:srgbClr val="0000FF"/>
                </a:solidFill>
              </a:rPr>
              <a:t>h, which coincides </a:t>
            </a:r>
            <a:r>
              <a:rPr lang="en-US" altLang="zh-TW" dirty="0">
                <a:solidFill>
                  <a:srgbClr val="0000FF"/>
                </a:solidFill>
              </a:rPr>
              <a:t>with the onset of significant </a:t>
            </a:r>
            <a:r>
              <a:rPr lang="en-US" altLang="zh-TW" dirty="0" smtClean="0">
                <a:solidFill>
                  <a:srgbClr val="0000FF"/>
                </a:solidFill>
              </a:rPr>
              <a:t>intensification (SI).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4030" y="6362164"/>
            <a:ext cx="2801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UW: upper-level </a:t>
            </a:r>
            <a:r>
              <a:rPr lang="en-US" altLang="zh-TW" sz="1400" dirty="0"/>
              <a:t>warming </a:t>
            </a:r>
            <a:r>
              <a:rPr lang="en-US" altLang="zh-TW" sz="1400" dirty="0" smtClean="0"/>
              <a:t>only</a:t>
            </a:r>
          </a:p>
          <a:p>
            <a:r>
              <a:rPr lang="en-US" altLang="zh-TW" sz="1400" dirty="0" err="1"/>
              <a:t>dT</a:t>
            </a:r>
            <a:r>
              <a:rPr lang="en-US" altLang="zh-TW" sz="1400" dirty="0"/>
              <a:t>(z, t) &gt; 0 in the </a:t>
            </a:r>
            <a:r>
              <a:rPr lang="en-US" altLang="zh-TW" sz="1400" dirty="0" smtClean="0"/>
              <a:t>100–300 </a:t>
            </a:r>
            <a:r>
              <a:rPr lang="en-US" altLang="zh-TW" sz="1400" dirty="0"/>
              <a:t>hPa layer</a:t>
            </a:r>
            <a:endParaRPr lang="zh-TW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3851920" y="4423558"/>
            <a:ext cx="2502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>
                <a:solidFill>
                  <a:srgbClr val="FF0000"/>
                </a:solidFill>
              </a:rPr>
              <a:t>78% </a:t>
            </a:r>
            <a:r>
              <a:rPr lang="en-US" altLang="zh-TW" sz="1200" dirty="0" smtClean="0">
                <a:solidFill>
                  <a:srgbClr val="FF0000"/>
                </a:solidFill>
              </a:rPr>
              <a:t>of the </a:t>
            </a:r>
            <a:r>
              <a:rPr lang="en-US" altLang="zh-TW" sz="1200" dirty="0">
                <a:solidFill>
                  <a:srgbClr val="FF0000"/>
                </a:solidFill>
              </a:rPr>
              <a:t>MSLP changes</a:t>
            </a:r>
            <a:endParaRPr lang="zh-TW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58162" y="4149080"/>
            <a:ext cx="31343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The </a:t>
            </a:r>
            <a:r>
              <a:rPr lang="en-US" altLang="zh-TW" dirty="0">
                <a:solidFill>
                  <a:srgbClr val="0000FF"/>
                </a:solidFill>
              </a:rPr>
              <a:t>increased upper-level warming </a:t>
            </a:r>
            <a:r>
              <a:rPr lang="en-US" altLang="zh-TW" dirty="0" smtClean="0">
                <a:solidFill>
                  <a:srgbClr val="0000FF"/>
                </a:solidFill>
              </a:rPr>
              <a:t>rate near </a:t>
            </a:r>
            <a:r>
              <a:rPr lang="en-US" altLang="zh-TW" dirty="0">
                <a:solidFill>
                  <a:srgbClr val="0000FF"/>
                </a:solidFill>
              </a:rPr>
              <a:t>36 h explains well the trigger of </a:t>
            </a:r>
            <a:r>
              <a:rPr lang="en-US" altLang="zh-TW" dirty="0" err="1">
                <a:solidFill>
                  <a:srgbClr val="0000FF"/>
                </a:solidFill>
              </a:rPr>
              <a:t>Nari’s</a:t>
            </a:r>
            <a:r>
              <a:rPr lang="en-US" altLang="zh-TW" dirty="0">
                <a:solidFill>
                  <a:srgbClr val="0000FF"/>
                </a:solidFill>
              </a:rPr>
              <a:t> </a:t>
            </a:r>
            <a:r>
              <a:rPr lang="en-US" altLang="zh-TW" dirty="0" smtClean="0">
                <a:solidFill>
                  <a:srgbClr val="0000FF"/>
                </a:solidFill>
              </a:rPr>
              <a:t>SI.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Warming </a:t>
            </a:r>
            <a:r>
              <a:rPr lang="en-US" altLang="zh-TW" dirty="0">
                <a:solidFill>
                  <a:srgbClr val="0000FF"/>
                </a:solidFill>
              </a:rPr>
              <a:t>at lower </a:t>
            </a:r>
            <a:r>
              <a:rPr lang="en-US" altLang="zh-TW" dirty="0" smtClean="0">
                <a:solidFill>
                  <a:srgbClr val="0000FF"/>
                </a:solidFill>
              </a:rPr>
              <a:t>temperatures </a:t>
            </a:r>
            <a:r>
              <a:rPr lang="en-US" altLang="zh-TW" dirty="0">
                <a:solidFill>
                  <a:srgbClr val="0000FF"/>
                </a:solidFill>
              </a:rPr>
              <a:t>aloft is </a:t>
            </a:r>
            <a:r>
              <a:rPr lang="en-US" altLang="zh-TW" dirty="0" smtClean="0">
                <a:solidFill>
                  <a:srgbClr val="0000FF"/>
                </a:solidFill>
              </a:rPr>
              <a:t>more </a:t>
            </a:r>
            <a:r>
              <a:rPr lang="en-US" altLang="zh-TW" dirty="0">
                <a:solidFill>
                  <a:srgbClr val="0000FF"/>
                </a:solidFill>
              </a:rPr>
              <a:t>effective than the </a:t>
            </a:r>
            <a:r>
              <a:rPr lang="en-US" altLang="zh-TW" dirty="0" smtClean="0">
                <a:solidFill>
                  <a:srgbClr val="0000FF"/>
                </a:solidFill>
              </a:rPr>
              <a:t>lower-level warming </a:t>
            </a:r>
            <a:r>
              <a:rPr lang="en-US" altLang="zh-TW" dirty="0">
                <a:solidFill>
                  <a:srgbClr val="0000FF"/>
                </a:solidFill>
              </a:rPr>
              <a:t>in </a:t>
            </a:r>
            <a:r>
              <a:rPr lang="en-US" altLang="zh-TW" dirty="0" smtClean="0">
                <a:solidFill>
                  <a:srgbClr val="0000FF"/>
                </a:solidFill>
              </a:rPr>
              <a:t>hydrostatically inducing </a:t>
            </a:r>
            <a:r>
              <a:rPr lang="en-US" altLang="zh-TW" dirty="0">
                <a:solidFill>
                  <a:srgbClr val="0000FF"/>
                </a:solidFill>
              </a:rPr>
              <a:t>MSLP </a:t>
            </a:r>
            <a:r>
              <a:rPr lang="en-US" altLang="zh-TW" dirty="0" smtClean="0">
                <a:solidFill>
                  <a:srgbClr val="0000FF"/>
                </a:solidFill>
              </a:rPr>
              <a:t>falls.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42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957"/>
          <a:stretch/>
        </p:blipFill>
        <p:spPr bwMode="auto">
          <a:xfrm>
            <a:off x="323528" y="855309"/>
            <a:ext cx="4214281" cy="535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07"/>
          <a:stretch/>
        </p:blipFill>
        <p:spPr bwMode="auto">
          <a:xfrm>
            <a:off x="4606191" y="3540777"/>
            <a:ext cx="4214281" cy="291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05146" y="251356"/>
            <a:ext cx="5418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6 h prior to, 6 h after and 18 h after </a:t>
            </a:r>
            <a:r>
              <a:rPr lang="en-US" altLang="zh-TW" dirty="0" smtClean="0"/>
              <a:t>the onset </a:t>
            </a:r>
            <a:r>
              <a:rPr lang="en-US" altLang="zh-TW" dirty="0"/>
              <a:t>of SI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88024" y="1314634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Typical </a:t>
            </a:r>
            <a:r>
              <a:rPr lang="en-US" altLang="zh-TW" dirty="0">
                <a:solidFill>
                  <a:srgbClr val="0000FF"/>
                </a:solidFill>
              </a:rPr>
              <a:t>in- up- and outward </a:t>
            </a:r>
            <a:r>
              <a:rPr lang="en-US" altLang="zh-TW" dirty="0" smtClean="0">
                <a:solidFill>
                  <a:srgbClr val="0000FF"/>
                </a:solidFill>
              </a:rPr>
              <a:t>circulation</a:t>
            </a:r>
          </a:p>
          <a:p>
            <a:endParaRPr lang="en-US" altLang="zh-TW" dirty="0" smtClean="0">
              <a:solidFill>
                <a:srgbClr val="0000FF"/>
              </a:solidFill>
            </a:endParaRPr>
          </a:p>
          <a:p>
            <a:r>
              <a:rPr lang="en-US" altLang="zh-TW" dirty="0" smtClean="0">
                <a:solidFill>
                  <a:srgbClr val="0000FF"/>
                </a:solidFill>
              </a:rPr>
              <a:t>The warming </a:t>
            </a:r>
            <a:r>
              <a:rPr lang="en-US" altLang="zh-TW" dirty="0">
                <a:solidFill>
                  <a:srgbClr val="0000FF"/>
                </a:solidFill>
              </a:rPr>
              <a:t>core grows </a:t>
            </a:r>
            <a:r>
              <a:rPr lang="en-US" altLang="zh-TW" dirty="0" smtClean="0">
                <a:solidFill>
                  <a:srgbClr val="0000FF"/>
                </a:solidFill>
              </a:rPr>
              <a:t>in intensity </a:t>
            </a:r>
            <a:r>
              <a:rPr lang="en-US" altLang="zh-TW" dirty="0">
                <a:solidFill>
                  <a:srgbClr val="0000FF"/>
                </a:solidFill>
              </a:rPr>
              <a:t>and volume with time during SI, under the </a:t>
            </a:r>
            <a:r>
              <a:rPr lang="en-US" altLang="zh-TW" dirty="0" smtClean="0">
                <a:solidFill>
                  <a:srgbClr val="0000FF"/>
                </a:solidFill>
              </a:rPr>
              <a:t>protection of </a:t>
            </a:r>
            <a:r>
              <a:rPr lang="en-US" altLang="zh-TW" dirty="0">
                <a:solidFill>
                  <a:srgbClr val="0000FF"/>
                </a:solidFill>
              </a:rPr>
              <a:t>a deep-layer divergent circulation in the </a:t>
            </a:r>
            <a:r>
              <a:rPr lang="en-US" altLang="zh-TW" dirty="0" smtClean="0">
                <a:solidFill>
                  <a:srgbClr val="0000FF"/>
                </a:solidFill>
              </a:rPr>
              <a:t>outer region.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5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9987"/>
            <a:ext cx="5221119" cy="571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116632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Genesis of Typhoon </a:t>
            </a:r>
            <a:r>
              <a:rPr lang="en-US" altLang="zh-TW" dirty="0" err="1"/>
              <a:t>Chanchau</a:t>
            </a:r>
            <a:r>
              <a:rPr lang="en-US" altLang="zh-TW" dirty="0"/>
              <a:t> (2006</a:t>
            </a:r>
            <a:r>
              <a:rPr lang="en-US" altLang="zh-TW" dirty="0" smtClean="0"/>
              <a:t>) Under </a:t>
            </a:r>
            <a:r>
              <a:rPr lang="en-US" altLang="zh-TW" dirty="0"/>
              <a:t>Intense Vertical Wind Shear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73555" y="836712"/>
            <a:ext cx="35349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onset of SI is </a:t>
            </a:r>
            <a:r>
              <a:rPr lang="en-US" altLang="zh-TW" dirty="0" smtClean="0"/>
              <a:t>triggered until 192-h.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upper-level warming is peaked in the 400–450 </a:t>
            </a:r>
            <a:r>
              <a:rPr lang="en-US" altLang="zh-TW" dirty="0" smtClean="0"/>
              <a:t>hPa layer.</a:t>
            </a:r>
          </a:p>
          <a:p>
            <a:r>
              <a:rPr lang="en-US" altLang="zh-TW" dirty="0" smtClean="0"/>
              <a:t>Intense VWS </a:t>
            </a:r>
            <a:r>
              <a:rPr lang="en-US" altLang="zh-TW" dirty="0"/>
              <a:t>with the peak magnitude </a:t>
            </a:r>
            <a:r>
              <a:rPr lang="en-US" altLang="zh-TW" dirty="0" smtClean="0"/>
              <a:t>of greater </a:t>
            </a:r>
            <a:r>
              <a:rPr lang="en-US" altLang="zh-TW" dirty="0"/>
              <a:t>than 6 </a:t>
            </a:r>
            <a:r>
              <a:rPr lang="en-US" altLang="zh-TW" dirty="0" smtClean="0"/>
              <a:t>x 10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 s</a:t>
            </a:r>
            <a:r>
              <a:rPr lang="en-US" altLang="zh-TW" baseline="30000" dirty="0"/>
              <a:t>-1</a:t>
            </a:r>
            <a:r>
              <a:rPr lang="en-US" altLang="zh-TW" dirty="0" smtClean="0"/>
              <a:t> centered </a:t>
            </a:r>
            <a:r>
              <a:rPr lang="en-US" altLang="zh-TW" dirty="0"/>
              <a:t>at 320 hPa and intense SRFs with the peak </a:t>
            </a:r>
            <a:r>
              <a:rPr lang="en-US" altLang="zh-TW" dirty="0" smtClean="0"/>
              <a:t>magnitude of </a:t>
            </a:r>
            <a:r>
              <a:rPr lang="en-US" altLang="zh-TW" dirty="0"/>
              <a:t>greater 20–25 m </a:t>
            </a:r>
            <a:r>
              <a:rPr lang="en-US" altLang="zh-TW" dirty="0" smtClean="0"/>
              <a:t>s</a:t>
            </a:r>
            <a:r>
              <a:rPr lang="en-US" altLang="zh-TW" baseline="30000" dirty="0"/>
              <a:t>-1</a:t>
            </a:r>
            <a:r>
              <a:rPr lang="en-US" altLang="zh-TW" dirty="0" smtClean="0"/>
              <a:t> </a:t>
            </a:r>
            <a:r>
              <a:rPr lang="en-US" altLang="zh-TW" dirty="0"/>
              <a:t>in the peak warming </a:t>
            </a:r>
            <a:r>
              <a:rPr lang="en-US" altLang="zh-TW" dirty="0" smtClean="0"/>
              <a:t>layer until </a:t>
            </a:r>
            <a:r>
              <a:rPr lang="en-US" altLang="zh-TW" dirty="0"/>
              <a:t>the onset of </a:t>
            </a:r>
            <a:r>
              <a:rPr lang="en-US" altLang="zh-TW" dirty="0" smtClean="0"/>
              <a:t>SI.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increased warming depth and rate near 192 h </a:t>
            </a:r>
            <a:r>
              <a:rPr lang="en-US" altLang="zh-TW" dirty="0" smtClean="0"/>
              <a:t>that trigger </a:t>
            </a:r>
            <a:r>
              <a:rPr lang="en-US" altLang="zh-TW" dirty="0"/>
              <a:t>the SI of </a:t>
            </a:r>
            <a:r>
              <a:rPr lang="en-US" altLang="zh-TW" dirty="0" err="1" smtClean="0"/>
              <a:t>Chanchau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If only the </a:t>
            </a:r>
            <a:r>
              <a:rPr lang="en-US" altLang="zh-TW" dirty="0" smtClean="0"/>
              <a:t>peak warming </a:t>
            </a:r>
            <a:r>
              <a:rPr lang="en-US" altLang="zh-TW" dirty="0"/>
              <a:t>layer of 300–500 hPa is considered (curve UW2</a:t>
            </a:r>
            <a:r>
              <a:rPr lang="en-US" altLang="zh-TW" dirty="0" smtClean="0"/>
              <a:t>), the </a:t>
            </a:r>
            <a:r>
              <a:rPr lang="en-US" altLang="zh-TW" dirty="0"/>
              <a:t>storm is </a:t>
            </a:r>
            <a:r>
              <a:rPr lang="en-US" altLang="zh-TW" dirty="0" smtClean="0"/>
              <a:t>weaker </a:t>
            </a:r>
            <a:r>
              <a:rPr lang="en-US" altLang="zh-TW" dirty="0"/>
              <a:t>than that shown </a:t>
            </a:r>
            <a:r>
              <a:rPr lang="en-US" altLang="zh-TW" dirty="0" smtClean="0"/>
              <a:t>in UW1 </a:t>
            </a:r>
            <a:r>
              <a:rPr lang="en-US" altLang="zh-TW" dirty="0"/>
              <a:t>(166–500 hPa)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27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6"/>
          <a:stretch/>
        </p:blipFill>
        <p:spPr bwMode="auto">
          <a:xfrm>
            <a:off x="180554" y="764704"/>
            <a:ext cx="4372676" cy="545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4" b="-696"/>
          <a:stretch/>
        </p:blipFill>
        <p:spPr bwMode="auto">
          <a:xfrm>
            <a:off x="4572000" y="3429000"/>
            <a:ext cx="4372676" cy="310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5146" y="251356"/>
            <a:ext cx="5418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 </a:t>
            </a:r>
            <a:r>
              <a:rPr lang="en-US" altLang="zh-TW" dirty="0"/>
              <a:t>h prior to, </a:t>
            </a:r>
            <a:r>
              <a:rPr lang="en-US" altLang="zh-TW" dirty="0" smtClean="0"/>
              <a:t>9 </a:t>
            </a:r>
            <a:r>
              <a:rPr lang="en-US" altLang="zh-TW" dirty="0"/>
              <a:t>h after and </a:t>
            </a:r>
            <a:r>
              <a:rPr lang="en-US" altLang="zh-TW" dirty="0" smtClean="0"/>
              <a:t>36 </a:t>
            </a:r>
            <a:r>
              <a:rPr lang="en-US" altLang="zh-TW" dirty="0"/>
              <a:t>h after </a:t>
            </a:r>
            <a:r>
              <a:rPr lang="en-US" altLang="zh-TW" dirty="0" smtClean="0"/>
              <a:t>the onset </a:t>
            </a:r>
            <a:r>
              <a:rPr lang="en-US" altLang="zh-TW" dirty="0"/>
              <a:t>of SI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553230" y="1340768"/>
            <a:ext cx="4276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intensification </a:t>
            </a:r>
            <a:r>
              <a:rPr lang="en-US" altLang="zh-TW" dirty="0"/>
              <a:t>of a warm core near 400 hPa within the </a:t>
            </a:r>
            <a:r>
              <a:rPr lang="en-US" altLang="zh-TW" dirty="0" smtClean="0"/>
              <a:t>radius of </a:t>
            </a:r>
            <a:r>
              <a:rPr lang="en-US" altLang="zh-TW" dirty="0"/>
              <a:t>more than 200 km from </a:t>
            </a:r>
            <a:r>
              <a:rPr lang="en-US" altLang="zh-TW" dirty="0" smtClean="0"/>
              <a:t>2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C </a:t>
            </a:r>
            <a:r>
              <a:rPr lang="en-US" altLang="zh-TW" dirty="0"/>
              <a:t>at 189 h to </a:t>
            </a:r>
            <a:r>
              <a:rPr lang="en-US" altLang="zh-TW" dirty="0" smtClean="0"/>
              <a:t>6</a:t>
            </a:r>
            <a:r>
              <a:rPr lang="en-US" altLang="zh-TW" baseline="30000" dirty="0"/>
              <a:t>o</a:t>
            </a:r>
            <a:r>
              <a:rPr lang="en-US" altLang="zh-TW" dirty="0" smtClean="0"/>
              <a:t>C </a:t>
            </a:r>
            <a:r>
              <a:rPr lang="en-US" altLang="zh-TW" dirty="0"/>
              <a:t>at 201 h</a:t>
            </a:r>
            <a:r>
              <a:rPr lang="en-US" altLang="zh-TW" dirty="0" smtClean="0"/>
              <a:t>, and 7</a:t>
            </a:r>
            <a:r>
              <a:rPr lang="en-US" altLang="zh-TW" baseline="30000" dirty="0"/>
              <a:t>o</a:t>
            </a:r>
            <a:r>
              <a:rPr lang="en-US" altLang="zh-TW" dirty="0" smtClean="0"/>
              <a:t>C </a:t>
            </a:r>
            <a:r>
              <a:rPr lang="en-US" altLang="zh-TW" dirty="0"/>
              <a:t>at 228 h.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437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05273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The upper-level warming accounts for more than 75% of the MSLP </a:t>
            </a:r>
            <a:r>
              <a:rPr lang="en-US" altLang="zh-TW" sz="2400" dirty="0" smtClean="0"/>
              <a:t>changes.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higher-level warming is more </a:t>
            </a:r>
            <a:r>
              <a:rPr lang="en-US" altLang="zh-TW" sz="2400" dirty="0" smtClean="0"/>
              <a:t>effective than </a:t>
            </a:r>
            <a:r>
              <a:rPr lang="en-US" altLang="zh-TW" sz="2400" dirty="0"/>
              <a:t>the lower-level one in hydrostatically inducing </a:t>
            </a:r>
            <a:r>
              <a:rPr lang="en-US" altLang="zh-TW" sz="2400" dirty="0" smtClean="0"/>
              <a:t>MSLP falls.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The </a:t>
            </a:r>
            <a:r>
              <a:rPr lang="en-US" altLang="zh-TW" sz="2400" dirty="0"/>
              <a:t>onset of TCG is triggered when more </a:t>
            </a:r>
            <a:r>
              <a:rPr lang="en-US" altLang="zh-TW" sz="2400" dirty="0">
                <a:solidFill>
                  <a:srgbClr val="0000FF"/>
                </a:solidFill>
              </a:rPr>
              <a:t>rapid warming </a:t>
            </a:r>
            <a:r>
              <a:rPr lang="en-US" altLang="zh-TW" sz="2400" dirty="0" smtClean="0"/>
              <a:t>and </a:t>
            </a:r>
            <a:r>
              <a:rPr lang="en-US" altLang="zh-TW" sz="2400" dirty="0" smtClean="0">
                <a:solidFill>
                  <a:srgbClr val="0000FF"/>
                </a:solidFill>
              </a:rPr>
              <a:t>increased </a:t>
            </a:r>
            <a:r>
              <a:rPr lang="en-US" altLang="zh-TW" sz="2400" dirty="0">
                <a:solidFill>
                  <a:srgbClr val="0000FF"/>
                </a:solidFill>
              </a:rPr>
              <a:t>warming depth </a:t>
            </a:r>
            <a:r>
              <a:rPr lang="en-US" altLang="zh-TW" sz="2400" dirty="0"/>
              <a:t>take place in the upper </a:t>
            </a:r>
            <a:r>
              <a:rPr lang="en-US" altLang="zh-TW" sz="2400" dirty="0" smtClean="0"/>
              <a:t>troposphere where </a:t>
            </a:r>
            <a:r>
              <a:rPr lang="en-US" altLang="zh-TW" sz="2400" dirty="0"/>
              <a:t>both VWS and SRFs are weak or </a:t>
            </a:r>
            <a:r>
              <a:rPr lang="en-US" altLang="zh-TW" sz="2400" dirty="0" smtClean="0"/>
              <a:t>significantly reduced.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Given </a:t>
            </a:r>
            <a:r>
              <a:rPr lang="en-US" altLang="zh-TW" sz="2400" dirty="0"/>
              <a:t>warm SSTs and </a:t>
            </a:r>
            <a:r>
              <a:rPr lang="en-US" altLang="zh-TW" sz="2400" dirty="0" smtClean="0"/>
              <a:t>other favorable </a:t>
            </a:r>
            <a:r>
              <a:rPr lang="en-US" altLang="zh-TW" sz="2400" dirty="0"/>
              <a:t>conditions, the </a:t>
            </a:r>
            <a:r>
              <a:rPr lang="en-US" altLang="zh-TW" sz="2400" dirty="0">
                <a:solidFill>
                  <a:srgbClr val="0000FF"/>
                </a:solidFill>
              </a:rPr>
              <a:t>upper-level processes</a:t>
            </a:r>
            <a:r>
              <a:rPr lang="en-US" altLang="zh-TW" sz="2400" dirty="0"/>
              <a:t>, especially</a:t>
            </a:r>
            <a:r>
              <a:rPr lang="en-US" altLang="zh-TW" sz="2400" dirty="0" smtClean="0"/>
              <a:t>, VWS </a:t>
            </a:r>
            <a:r>
              <a:rPr lang="en-US" altLang="zh-TW" sz="2400" dirty="0"/>
              <a:t>and SRFs, play critical roles in determining the </a:t>
            </a:r>
            <a:r>
              <a:rPr lang="en-US" altLang="zh-TW" sz="2400" dirty="0" smtClean="0"/>
              <a:t>onset of TCG.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zh-TW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Even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</a:rPr>
              <a:t>with all favorable low-level conditions, TCG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may not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</a:rPr>
              <a:t>likely occur if an upper-level warm column could not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be established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</a:rPr>
              <a:t>due to the detrimental impact of intense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</a:rPr>
              <a:t>upper-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</a:rPr>
              <a:t>level VWS and ventilation.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332656"/>
            <a:ext cx="3204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/>
              <a:t>Concluding Remarks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491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07" y="96874"/>
            <a:ext cx="3528392" cy="296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53"/>
          <a:stretch/>
        </p:blipFill>
        <p:spPr bwMode="auto">
          <a:xfrm>
            <a:off x="4572000" y="246112"/>
            <a:ext cx="44930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464800" y="2967335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600hPa relative vorticity</a:t>
            </a:r>
          </a:p>
          <a:p>
            <a:r>
              <a:rPr lang="en-US" altLang="zh-TW" dirty="0" smtClean="0"/>
              <a:t>zonal wind</a:t>
            </a:r>
          </a:p>
          <a:p>
            <a:r>
              <a:rPr lang="en-US" altLang="zh-TW" dirty="0" smtClean="0"/>
              <a:t>co-moving streamlines</a:t>
            </a:r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59646"/>
            <a:ext cx="5392266" cy="387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868144" y="465313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9, 3, and 1 km</a:t>
            </a:r>
          </a:p>
          <a:p>
            <a:r>
              <a:rPr lang="en-US" altLang="zh-TW" dirty="0" smtClean="0"/>
              <a:t>66 hours simulation</a:t>
            </a:r>
          </a:p>
          <a:p>
            <a:r>
              <a:rPr lang="en-US" altLang="zh-TW" dirty="0" smtClean="0"/>
              <a:t>36 vertical levels</a:t>
            </a:r>
          </a:p>
          <a:p>
            <a:r>
              <a:rPr lang="en-US" altLang="zh-TW" dirty="0" smtClean="0"/>
              <a:t>model top is 50 hPa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280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220"/>
            <a:ext cx="2946648" cy="54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08" y="206355"/>
            <a:ext cx="2918820" cy="531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20" y="5716488"/>
            <a:ext cx="368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87624" y="60932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LLV is intensifying with time and begins to merge with the vertically tilted AEW </a:t>
            </a:r>
            <a:r>
              <a:rPr lang="en-US" altLang="zh-TW" dirty="0" err="1" smtClean="0"/>
              <a:t>vortew</a:t>
            </a:r>
            <a:r>
              <a:rPr lang="en-US" altLang="zh-TW" dirty="0" smtClean="0"/>
              <a:t> from the top</a:t>
            </a:r>
          </a:p>
        </p:txBody>
      </p:sp>
    </p:spTree>
    <p:extLst>
      <p:ext uri="{BB962C8B-B14F-4D97-AF65-F5344CB8AC3E}">
        <p14:creationId xmlns:p14="http://schemas.microsoft.com/office/powerpoint/2010/main" val="341584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647841" cy="52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819"/>
            <a:ext cx="3600400" cy="524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20" y="5553419"/>
            <a:ext cx="368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4381" y="5912211"/>
            <a:ext cx="786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merging of the LLV and AEW is realized by the bottom-up growth of cyclonic vorticity associated with the LLV and the mid-level cyclonic vorticity of the AEW.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212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-24TCdperolrwind.jpg"/>
          <p:cNvPicPr>
            <a:picLocks noChangeAspect="1"/>
          </p:cNvPicPr>
          <p:nvPr/>
        </p:nvPicPr>
        <p:blipFill>
          <a:blip r:embed="rId2" cstate="print"/>
          <a:srcRect l="945" t="20787" r="3307" b="23937"/>
          <a:stretch>
            <a:fillRect/>
          </a:stretch>
        </p:blipFill>
        <p:spPr>
          <a:xfrm>
            <a:off x="443048" y="217003"/>
            <a:ext cx="4157196" cy="1800000"/>
          </a:xfrm>
          <a:prstGeom prst="rect">
            <a:avLst/>
          </a:prstGeom>
        </p:spPr>
      </p:pic>
      <p:pic>
        <p:nvPicPr>
          <p:cNvPr id="3" name="圖片 2" descr="TCdperolrwind.jpg"/>
          <p:cNvPicPr>
            <a:picLocks/>
          </p:cNvPicPr>
          <p:nvPr/>
        </p:nvPicPr>
        <p:blipFill>
          <a:blip r:embed="rId3" cstate="print"/>
          <a:srcRect l="945" t="20787" r="3307" b="23937"/>
          <a:stretch>
            <a:fillRect/>
          </a:stretch>
        </p:blipFill>
        <p:spPr>
          <a:xfrm>
            <a:off x="4613481" y="2538000"/>
            <a:ext cx="4158000" cy="1800000"/>
          </a:xfrm>
          <a:prstGeom prst="rect">
            <a:avLst/>
          </a:prstGeom>
        </p:spPr>
      </p:pic>
      <p:pic>
        <p:nvPicPr>
          <p:cNvPr id="4" name="圖片 3" descr="+24TCdperolrwind.jpg"/>
          <p:cNvPicPr>
            <a:picLocks noChangeAspect="1"/>
          </p:cNvPicPr>
          <p:nvPr/>
        </p:nvPicPr>
        <p:blipFill>
          <a:blip r:embed="rId4" cstate="print"/>
          <a:srcRect l="945" t="20787" r="3307" b="23937"/>
          <a:stretch>
            <a:fillRect/>
          </a:stretch>
        </p:blipFill>
        <p:spPr>
          <a:xfrm>
            <a:off x="443114" y="4941168"/>
            <a:ext cx="4157130" cy="1800000"/>
          </a:xfrm>
          <a:prstGeom prst="rect">
            <a:avLst/>
          </a:prstGeom>
        </p:spPr>
      </p:pic>
      <p:pic>
        <p:nvPicPr>
          <p:cNvPr id="5" name="圖片 4" descr="+24TCdpervertical.jpg"/>
          <p:cNvPicPr>
            <a:picLocks noChangeAspect="1"/>
          </p:cNvPicPr>
          <p:nvPr/>
        </p:nvPicPr>
        <p:blipFill>
          <a:blip r:embed="rId5" cstate="print"/>
          <a:srcRect l="9449" t="630" r="3307" b="8819"/>
          <a:stretch>
            <a:fillRect/>
          </a:stretch>
        </p:blipFill>
        <p:spPr>
          <a:xfrm>
            <a:off x="5436098" y="4338000"/>
            <a:ext cx="3237285" cy="2520000"/>
          </a:xfrm>
          <a:prstGeom prst="rect">
            <a:avLst/>
          </a:prstGeom>
        </p:spPr>
      </p:pic>
      <p:pic>
        <p:nvPicPr>
          <p:cNvPr id="6" name="圖片 5" descr="TCdpervertical.jpg"/>
          <p:cNvPicPr>
            <a:picLocks noChangeAspect="1"/>
          </p:cNvPicPr>
          <p:nvPr/>
        </p:nvPicPr>
        <p:blipFill>
          <a:blip r:embed="rId6" cstate="print"/>
          <a:srcRect l="9449" t="630" r="3307" b="8819"/>
          <a:stretch>
            <a:fillRect/>
          </a:stretch>
        </p:blipFill>
        <p:spPr>
          <a:xfrm>
            <a:off x="874772" y="2178000"/>
            <a:ext cx="3237260" cy="2520000"/>
          </a:xfrm>
          <a:prstGeom prst="rect">
            <a:avLst/>
          </a:prstGeom>
        </p:spPr>
      </p:pic>
      <p:pic>
        <p:nvPicPr>
          <p:cNvPr id="7" name="圖片 6" descr="-24TCdpervertical.jpg"/>
          <p:cNvPicPr>
            <a:picLocks noChangeAspect="1"/>
          </p:cNvPicPr>
          <p:nvPr/>
        </p:nvPicPr>
        <p:blipFill>
          <a:blip r:embed="rId7" cstate="print"/>
          <a:srcRect l="9449" t="630" r="3307" b="8819"/>
          <a:stretch>
            <a:fillRect/>
          </a:stretch>
        </p:blipFill>
        <p:spPr>
          <a:xfrm>
            <a:off x="5436096" y="0"/>
            <a:ext cx="3237287" cy="2520000"/>
          </a:xfrm>
          <a:prstGeom prst="rect">
            <a:avLst/>
          </a:prstGeom>
        </p:spPr>
      </p:pic>
      <p:cxnSp>
        <p:nvCxnSpPr>
          <p:cNvPr id="9" name="肘形接點 8"/>
          <p:cNvCxnSpPr/>
          <p:nvPr/>
        </p:nvCxnSpPr>
        <p:spPr>
          <a:xfrm>
            <a:off x="0" y="2060848"/>
            <a:ext cx="9144000" cy="477152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接點 11"/>
          <p:cNvCxnSpPr/>
          <p:nvPr/>
        </p:nvCxnSpPr>
        <p:spPr>
          <a:xfrm flipV="1">
            <a:off x="0" y="4344835"/>
            <a:ext cx="9144000" cy="452317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600244" y="1075334"/>
            <a:ext cx="78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-1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3560" y="325333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0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00244" y="565650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1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+24TCdnervertical.jpg"/>
          <p:cNvPicPr>
            <a:picLocks noChangeAspect="1"/>
          </p:cNvPicPr>
          <p:nvPr/>
        </p:nvPicPr>
        <p:blipFill>
          <a:blip r:embed="rId2" cstate="print"/>
          <a:srcRect l="9449" t="630" r="3307" b="8819"/>
          <a:stretch>
            <a:fillRect/>
          </a:stretch>
        </p:blipFill>
        <p:spPr>
          <a:xfrm>
            <a:off x="5436100" y="4338000"/>
            <a:ext cx="3237285" cy="2520000"/>
          </a:xfrm>
          <a:prstGeom prst="rect">
            <a:avLst/>
          </a:prstGeom>
        </p:spPr>
      </p:pic>
      <p:pic>
        <p:nvPicPr>
          <p:cNvPr id="12" name="圖片 11" descr="TCdnervertical.jpg"/>
          <p:cNvPicPr>
            <a:picLocks noChangeAspect="1"/>
          </p:cNvPicPr>
          <p:nvPr/>
        </p:nvPicPr>
        <p:blipFill>
          <a:blip r:embed="rId3" cstate="print"/>
          <a:srcRect l="9449" t="630" r="3307" b="8819"/>
          <a:stretch>
            <a:fillRect/>
          </a:stretch>
        </p:blipFill>
        <p:spPr>
          <a:xfrm>
            <a:off x="874772" y="2169000"/>
            <a:ext cx="3237260" cy="2520000"/>
          </a:xfrm>
          <a:prstGeom prst="rect">
            <a:avLst/>
          </a:prstGeom>
        </p:spPr>
      </p:pic>
      <p:pic>
        <p:nvPicPr>
          <p:cNvPr id="13" name="圖片 12" descr="-24TCdnervertical.jpg"/>
          <p:cNvPicPr>
            <a:picLocks noChangeAspect="1"/>
          </p:cNvPicPr>
          <p:nvPr/>
        </p:nvPicPr>
        <p:blipFill>
          <a:blip r:embed="rId4" cstate="print"/>
          <a:srcRect l="9449" t="630" r="3307" b="8819"/>
          <a:stretch>
            <a:fillRect/>
          </a:stretch>
        </p:blipFill>
        <p:spPr>
          <a:xfrm>
            <a:off x="5436098" y="0"/>
            <a:ext cx="3237287" cy="2520000"/>
          </a:xfrm>
          <a:prstGeom prst="rect">
            <a:avLst/>
          </a:prstGeom>
        </p:spPr>
      </p:pic>
      <p:pic>
        <p:nvPicPr>
          <p:cNvPr id="8" name="圖片 7" descr="-24TCdnerolrwind.jpg"/>
          <p:cNvPicPr>
            <a:picLocks noChangeAspect="1"/>
          </p:cNvPicPr>
          <p:nvPr/>
        </p:nvPicPr>
        <p:blipFill>
          <a:blip r:embed="rId5" cstate="print"/>
          <a:srcRect l="945" t="20787" r="3307" b="23937"/>
          <a:stretch>
            <a:fillRect/>
          </a:stretch>
        </p:blipFill>
        <p:spPr>
          <a:xfrm>
            <a:off x="456309" y="223044"/>
            <a:ext cx="4157172" cy="1800000"/>
          </a:xfrm>
          <a:prstGeom prst="rect">
            <a:avLst/>
          </a:prstGeom>
        </p:spPr>
      </p:pic>
      <p:pic>
        <p:nvPicPr>
          <p:cNvPr id="9" name="圖片 8" descr="TCdnerolrwind.jpg"/>
          <p:cNvPicPr>
            <a:picLocks noChangeAspect="1"/>
          </p:cNvPicPr>
          <p:nvPr/>
        </p:nvPicPr>
        <p:blipFill>
          <a:blip r:embed="rId6" cstate="print"/>
          <a:srcRect l="945" t="20787" r="3307" b="23937"/>
          <a:stretch>
            <a:fillRect/>
          </a:stretch>
        </p:blipFill>
        <p:spPr>
          <a:xfrm>
            <a:off x="4633460" y="2538000"/>
            <a:ext cx="4157261" cy="1800000"/>
          </a:xfrm>
          <a:prstGeom prst="rect">
            <a:avLst/>
          </a:prstGeom>
        </p:spPr>
      </p:pic>
      <p:pic>
        <p:nvPicPr>
          <p:cNvPr id="10" name="圖片 9" descr="+24TCdnerolrwind.jpg"/>
          <p:cNvPicPr>
            <a:picLocks noChangeAspect="1"/>
          </p:cNvPicPr>
          <p:nvPr/>
        </p:nvPicPr>
        <p:blipFill>
          <a:blip r:embed="rId7" cstate="print"/>
          <a:srcRect l="945" t="20787" r="3307" b="23937"/>
          <a:stretch>
            <a:fillRect/>
          </a:stretch>
        </p:blipFill>
        <p:spPr>
          <a:xfrm>
            <a:off x="436092" y="4949888"/>
            <a:ext cx="4157256" cy="1800000"/>
          </a:xfrm>
          <a:prstGeom prst="rect">
            <a:avLst/>
          </a:prstGeom>
        </p:spPr>
      </p:pic>
      <p:cxnSp>
        <p:nvCxnSpPr>
          <p:cNvPr id="14" name="肘形接點 13"/>
          <p:cNvCxnSpPr/>
          <p:nvPr/>
        </p:nvCxnSpPr>
        <p:spPr>
          <a:xfrm>
            <a:off x="0" y="2060848"/>
            <a:ext cx="9144000" cy="477152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/>
          <p:nvPr/>
        </p:nvCxnSpPr>
        <p:spPr>
          <a:xfrm flipV="1">
            <a:off x="0" y="4344835"/>
            <a:ext cx="9144000" cy="452317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600244" y="1075334"/>
            <a:ext cx="78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-1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3560" y="325333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0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00244" y="565650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28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+24TCnpervertical.jpg"/>
          <p:cNvPicPr>
            <a:picLocks noChangeAspect="1"/>
          </p:cNvPicPr>
          <p:nvPr/>
        </p:nvPicPr>
        <p:blipFill>
          <a:blip r:embed="rId2" cstate="print"/>
          <a:srcRect l="9449" t="630" r="3307" b="8819"/>
          <a:stretch>
            <a:fillRect/>
          </a:stretch>
        </p:blipFill>
        <p:spPr>
          <a:xfrm>
            <a:off x="5436100" y="4338000"/>
            <a:ext cx="3237285" cy="2520000"/>
          </a:xfrm>
          <a:prstGeom prst="rect">
            <a:avLst/>
          </a:prstGeom>
        </p:spPr>
      </p:pic>
      <p:pic>
        <p:nvPicPr>
          <p:cNvPr id="18" name="圖片 17" descr="00TCnpervertical.jpg"/>
          <p:cNvPicPr>
            <a:picLocks noChangeAspect="1"/>
          </p:cNvPicPr>
          <p:nvPr/>
        </p:nvPicPr>
        <p:blipFill>
          <a:blip r:embed="rId3" cstate="print"/>
          <a:srcRect l="9449" t="630" r="3307" b="8819"/>
          <a:stretch>
            <a:fillRect/>
          </a:stretch>
        </p:blipFill>
        <p:spPr>
          <a:xfrm>
            <a:off x="874760" y="2169000"/>
            <a:ext cx="3237272" cy="2520000"/>
          </a:xfrm>
          <a:prstGeom prst="rect">
            <a:avLst/>
          </a:prstGeom>
        </p:spPr>
      </p:pic>
      <p:pic>
        <p:nvPicPr>
          <p:cNvPr id="19" name="圖片 18" descr="-24TCnpervertical.jpg"/>
          <p:cNvPicPr>
            <a:picLocks noChangeAspect="1"/>
          </p:cNvPicPr>
          <p:nvPr/>
        </p:nvPicPr>
        <p:blipFill>
          <a:blip r:embed="rId4" cstate="print"/>
          <a:srcRect l="9449" t="630" r="3307" b="8819"/>
          <a:stretch>
            <a:fillRect/>
          </a:stretch>
        </p:blipFill>
        <p:spPr>
          <a:xfrm>
            <a:off x="5436097" y="-9624"/>
            <a:ext cx="3237287" cy="2520000"/>
          </a:xfrm>
          <a:prstGeom prst="rect">
            <a:avLst/>
          </a:prstGeom>
        </p:spPr>
      </p:pic>
      <p:pic>
        <p:nvPicPr>
          <p:cNvPr id="14" name="圖片 13" descr="-24TCnperolrwind.jpg"/>
          <p:cNvPicPr>
            <a:picLocks noChangeAspect="1"/>
          </p:cNvPicPr>
          <p:nvPr/>
        </p:nvPicPr>
        <p:blipFill>
          <a:blip r:embed="rId5" cstate="print"/>
          <a:srcRect l="945" t="20787" r="3307" b="23937"/>
          <a:stretch>
            <a:fillRect/>
          </a:stretch>
        </p:blipFill>
        <p:spPr>
          <a:xfrm>
            <a:off x="456309" y="223044"/>
            <a:ext cx="4157172" cy="1800000"/>
          </a:xfrm>
          <a:prstGeom prst="rect">
            <a:avLst/>
          </a:prstGeom>
        </p:spPr>
      </p:pic>
      <p:pic>
        <p:nvPicPr>
          <p:cNvPr id="15" name="圖片 14" descr="+24TCnperolrwind.jpg"/>
          <p:cNvPicPr>
            <a:picLocks noChangeAspect="1"/>
          </p:cNvPicPr>
          <p:nvPr/>
        </p:nvPicPr>
        <p:blipFill>
          <a:blip r:embed="rId6" cstate="print"/>
          <a:srcRect l="945" t="20787" r="3307" b="23937"/>
          <a:stretch>
            <a:fillRect/>
          </a:stretch>
        </p:blipFill>
        <p:spPr>
          <a:xfrm>
            <a:off x="436092" y="4949888"/>
            <a:ext cx="4157256" cy="1800000"/>
          </a:xfrm>
          <a:prstGeom prst="rect">
            <a:avLst/>
          </a:prstGeom>
        </p:spPr>
      </p:pic>
      <p:pic>
        <p:nvPicPr>
          <p:cNvPr id="16" name="圖片 15" descr="00TCnperolrwind.jpg"/>
          <p:cNvPicPr>
            <a:picLocks noChangeAspect="1"/>
          </p:cNvPicPr>
          <p:nvPr/>
        </p:nvPicPr>
        <p:blipFill>
          <a:blip r:embed="rId7" cstate="print"/>
          <a:srcRect l="945" t="20787" r="3307" b="23937"/>
          <a:stretch>
            <a:fillRect/>
          </a:stretch>
        </p:blipFill>
        <p:spPr>
          <a:xfrm>
            <a:off x="4633460" y="2529000"/>
            <a:ext cx="4157358" cy="1800000"/>
          </a:xfrm>
          <a:prstGeom prst="rect">
            <a:avLst/>
          </a:prstGeom>
        </p:spPr>
      </p:pic>
      <p:cxnSp>
        <p:nvCxnSpPr>
          <p:cNvPr id="8" name="肘形接點 7"/>
          <p:cNvCxnSpPr/>
          <p:nvPr/>
        </p:nvCxnSpPr>
        <p:spPr>
          <a:xfrm>
            <a:off x="0" y="2060848"/>
            <a:ext cx="9144000" cy="477152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接點 8"/>
          <p:cNvCxnSpPr/>
          <p:nvPr/>
        </p:nvCxnSpPr>
        <p:spPr>
          <a:xfrm flipV="1">
            <a:off x="0" y="4344835"/>
            <a:ext cx="9144000" cy="452317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600244" y="1075334"/>
            <a:ext cx="78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-1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3560" y="325333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0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600244" y="565650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4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+24TCnnervertical.jpg"/>
          <p:cNvPicPr>
            <a:picLocks noChangeAspect="1"/>
          </p:cNvPicPr>
          <p:nvPr/>
        </p:nvPicPr>
        <p:blipFill>
          <a:blip r:embed="rId2" cstate="print"/>
          <a:srcRect l="9449" t="630" r="3307" b="8819"/>
          <a:stretch>
            <a:fillRect/>
          </a:stretch>
        </p:blipFill>
        <p:spPr>
          <a:xfrm>
            <a:off x="5440934" y="4348655"/>
            <a:ext cx="3237285" cy="2520000"/>
          </a:xfrm>
          <a:prstGeom prst="rect">
            <a:avLst/>
          </a:prstGeom>
        </p:spPr>
      </p:pic>
      <p:pic>
        <p:nvPicPr>
          <p:cNvPr id="12" name="圖片 11" descr="00TCnnervertical.jpg"/>
          <p:cNvPicPr>
            <a:picLocks noChangeAspect="1"/>
          </p:cNvPicPr>
          <p:nvPr/>
        </p:nvPicPr>
        <p:blipFill>
          <a:blip r:embed="rId3" cstate="print"/>
          <a:srcRect l="9449" t="630" r="3307" b="8819"/>
          <a:stretch>
            <a:fillRect/>
          </a:stretch>
        </p:blipFill>
        <p:spPr>
          <a:xfrm>
            <a:off x="874760" y="2169000"/>
            <a:ext cx="3237272" cy="2520000"/>
          </a:xfrm>
          <a:prstGeom prst="rect">
            <a:avLst/>
          </a:prstGeom>
        </p:spPr>
      </p:pic>
      <p:pic>
        <p:nvPicPr>
          <p:cNvPr id="13" name="圖片 12" descr="-24TCnnervertical.jpg"/>
          <p:cNvPicPr>
            <a:picLocks noChangeAspect="1"/>
          </p:cNvPicPr>
          <p:nvPr/>
        </p:nvPicPr>
        <p:blipFill>
          <a:blip r:embed="rId4" cstate="print"/>
          <a:srcRect l="9449" t="630" r="3307" b="8819"/>
          <a:stretch>
            <a:fillRect/>
          </a:stretch>
        </p:blipFill>
        <p:spPr>
          <a:xfrm>
            <a:off x="5440932" y="-9624"/>
            <a:ext cx="3237287" cy="2520000"/>
          </a:xfrm>
          <a:prstGeom prst="rect">
            <a:avLst/>
          </a:prstGeom>
        </p:spPr>
      </p:pic>
      <p:pic>
        <p:nvPicPr>
          <p:cNvPr id="8" name="圖片 7" descr="-24TCnnerolrwind.jpg"/>
          <p:cNvPicPr>
            <a:picLocks noChangeAspect="1"/>
          </p:cNvPicPr>
          <p:nvPr/>
        </p:nvPicPr>
        <p:blipFill>
          <a:blip r:embed="rId5" cstate="print"/>
          <a:srcRect l="945" t="20787" r="3307" b="23937"/>
          <a:stretch>
            <a:fillRect/>
          </a:stretch>
        </p:blipFill>
        <p:spPr>
          <a:xfrm>
            <a:off x="456309" y="223044"/>
            <a:ext cx="4157172" cy="1800000"/>
          </a:xfrm>
          <a:prstGeom prst="rect">
            <a:avLst/>
          </a:prstGeom>
        </p:spPr>
      </p:pic>
      <p:pic>
        <p:nvPicPr>
          <p:cNvPr id="9" name="圖片 8" descr="+24TCnnerolrwind.jpg"/>
          <p:cNvPicPr>
            <a:picLocks noChangeAspect="1"/>
          </p:cNvPicPr>
          <p:nvPr/>
        </p:nvPicPr>
        <p:blipFill>
          <a:blip r:embed="rId6" cstate="print"/>
          <a:srcRect l="945" t="20787" r="3307" b="23937"/>
          <a:stretch>
            <a:fillRect/>
          </a:stretch>
        </p:blipFill>
        <p:spPr>
          <a:xfrm>
            <a:off x="436092" y="4949888"/>
            <a:ext cx="4157256" cy="1800000"/>
          </a:xfrm>
          <a:prstGeom prst="rect">
            <a:avLst/>
          </a:prstGeom>
        </p:spPr>
      </p:pic>
      <p:pic>
        <p:nvPicPr>
          <p:cNvPr id="10" name="圖片 9" descr="00TCnnerolrwind.jpg"/>
          <p:cNvPicPr>
            <a:picLocks noChangeAspect="1"/>
          </p:cNvPicPr>
          <p:nvPr/>
        </p:nvPicPr>
        <p:blipFill>
          <a:blip r:embed="rId7" cstate="print"/>
          <a:srcRect l="945" t="20787" r="3307" b="23937"/>
          <a:stretch>
            <a:fillRect/>
          </a:stretch>
        </p:blipFill>
        <p:spPr>
          <a:xfrm>
            <a:off x="4633460" y="2538000"/>
            <a:ext cx="4157358" cy="1800000"/>
          </a:xfrm>
          <a:prstGeom prst="rect">
            <a:avLst/>
          </a:prstGeom>
        </p:spPr>
      </p:pic>
      <p:cxnSp>
        <p:nvCxnSpPr>
          <p:cNvPr id="14" name="肘形接點 13"/>
          <p:cNvCxnSpPr/>
          <p:nvPr/>
        </p:nvCxnSpPr>
        <p:spPr>
          <a:xfrm>
            <a:off x="0" y="2060848"/>
            <a:ext cx="9144000" cy="477152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/>
          <p:nvPr/>
        </p:nvCxnSpPr>
        <p:spPr>
          <a:xfrm flipV="1">
            <a:off x="0" y="4344835"/>
            <a:ext cx="9144000" cy="452317"/>
          </a:xfrm>
          <a:prstGeom prst="bentConnector3">
            <a:avLst>
              <a:gd name="adj1" fmla="val 48043"/>
            </a:avLst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600244" y="1075334"/>
            <a:ext cx="78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-1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83560" y="3253334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0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600244" y="5656502"/>
            <a:ext cx="719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Day 1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7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4800" dirty="0" smtClean="0"/>
              <a:t>Upper-level processes in tropical cyclogenesis</a:t>
            </a:r>
            <a:endParaRPr lang="zh-TW" altLang="en-US" sz="4800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251520" y="4869160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 algn="just"/>
            <a:r>
              <a:rPr lang="en-US" altLang="zh-TW" sz="1600" dirty="0" err="1" smtClean="0">
                <a:solidFill>
                  <a:schemeClr val="tx1"/>
                </a:solidFill>
              </a:rPr>
              <a:t>Cecelski</a:t>
            </a:r>
            <a:r>
              <a:rPr lang="en-US" altLang="zh-TW" sz="1600" dirty="0" smtClean="0">
                <a:solidFill>
                  <a:schemeClr val="tx1"/>
                </a:solidFill>
              </a:rPr>
              <a:t>, S. F. and D.-L. Zhang, 2013: Genesis of Hurricane Julia (2010) within an African Easterly wave: low-level vortices and upper-level warming. </a:t>
            </a:r>
            <a:r>
              <a:rPr lang="en-US" altLang="zh-TW" sz="1600" i="1" dirty="0" smtClean="0">
                <a:solidFill>
                  <a:schemeClr val="tx1"/>
                </a:solidFill>
              </a:rPr>
              <a:t>J. Atmos. Sci., </a:t>
            </a:r>
            <a:r>
              <a:rPr lang="en-US" altLang="zh-TW" sz="1600" dirty="0" smtClean="0">
                <a:solidFill>
                  <a:schemeClr val="tx1"/>
                </a:solidFill>
              </a:rPr>
              <a:t>doi:10.1175/JAS-D-13-043.1.</a:t>
            </a:r>
          </a:p>
          <a:p>
            <a:pPr marL="360363" indent="-360363" algn="just"/>
            <a:r>
              <a:rPr lang="en-US" altLang="zh-TW" sz="1600" dirty="0" smtClean="0">
                <a:solidFill>
                  <a:schemeClr val="tx1"/>
                </a:solidFill>
              </a:rPr>
              <a:t>Zhang, D.-L. and H. Chen, 2012: </a:t>
            </a:r>
            <a:r>
              <a:rPr lang="en-US" altLang="zh-TW" sz="1600" dirty="0">
                <a:solidFill>
                  <a:schemeClr val="tx1"/>
                </a:solidFill>
              </a:rPr>
              <a:t>Importance of the upper-level warm core in the </a:t>
            </a:r>
            <a:r>
              <a:rPr lang="en-US" altLang="zh-TW" sz="1600" dirty="0" smtClean="0">
                <a:solidFill>
                  <a:schemeClr val="tx1"/>
                </a:solidFill>
              </a:rPr>
              <a:t>rapid intensification </a:t>
            </a:r>
            <a:r>
              <a:rPr lang="en-US" altLang="zh-TW" sz="1600" dirty="0">
                <a:solidFill>
                  <a:schemeClr val="tx1"/>
                </a:solidFill>
              </a:rPr>
              <a:t>of a tropical </a:t>
            </a:r>
            <a:r>
              <a:rPr lang="en-US" altLang="zh-TW" sz="1600" dirty="0" smtClean="0">
                <a:solidFill>
                  <a:schemeClr val="tx1"/>
                </a:solidFill>
              </a:rPr>
              <a:t>cyclone. </a:t>
            </a:r>
            <a:r>
              <a:rPr lang="en-US" altLang="zh-TW" sz="1600" i="1" dirty="0" err="1" smtClean="0">
                <a:solidFill>
                  <a:schemeClr val="tx1"/>
                </a:solidFill>
              </a:rPr>
              <a:t>Geophys</a:t>
            </a:r>
            <a:r>
              <a:rPr lang="en-US" altLang="zh-TW" sz="1600" i="1" dirty="0" smtClean="0">
                <a:solidFill>
                  <a:schemeClr val="tx1"/>
                </a:solidFill>
              </a:rPr>
              <a:t>. Res. </a:t>
            </a:r>
            <a:r>
              <a:rPr lang="en-US" altLang="zh-TW" sz="1600" i="1" dirty="0" err="1" smtClean="0">
                <a:solidFill>
                  <a:schemeClr val="tx1"/>
                </a:solidFill>
              </a:rPr>
              <a:t>Lett</a:t>
            </a:r>
            <a:r>
              <a:rPr lang="en-US" altLang="zh-TW" sz="1600" i="1" dirty="0" smtClean="0">
                <a:solidFill>
                  <a:schemeClr val="tx1"/>
                </a:solidFill>
              </a:rPr>
              <a:t>., </a:t>
            </a:r>
            <a:r>
              <a:rPr lang="en-US" altLang="zh-TW" sz="1600" dirty="0" smtClean="0">
                <a:solidFill>
                  <a:schemeClr val="tx1"/>
                </a:solidFill>
              </a:rPr>
              <a:t>doi:10.1029/2011GL050578. </a:t>
            </a:r>
          </a:p>
          <a:p>
            <a:pPr marL="360363" indent="-360363" algn="just"/>
            <a:r>
              <a:rPr lang="en-US" altLang="zh-TW" sz="1600" dirty="0" smtClean="0">
                <a:solidFill>
                  <a:schemeClr val="tx1"/>
                </a:solidFill>
              </a:rPr>
              <a:t>Zhang</a:t>
            </a:r>
            <a:r>
              <a:rPr lang="en-US" altLang="zh-TW" sz="1600" dirty="0">
                <a:solidFill>
                  <a:schemeClr val="tx1"/>
                </a:solidFill>
              </a:rPr>
              <a:t>, D.-L. and L. Zhu, 2012: Roles of upper-level processes in tropical cyclogenesis</a:t>
            </a:r>
            <a:r>
              <a:rPr lang="en-US" altLang="zh-TW" sz="1600" dirty="0" smtClean="0">
                <a:solidFill>
                  <a:schemeClr val="tx1"/>
                </a:solidFill>
              </a:rPr>
              <a:t>. </a:t>
            </a:r>
            <a:r>
              <a:rPr lang="en-US" altLang="zh-TW" sz="1600" i="1" dirty="0" err="1" smtClean="0">
                <a:solidFill>
                  <a:schemeClr val="tx1"/>
                </a:solidFill>
              </a:rPr>
              <a:t>Geophys</a:t>
            </a:r>
            <a:r>
              <a:rPr lang="en-US" altLang="zh-TW" sz="1600" i="1" dirty="0">
                <a:solidFill>
                  <a:schemeClr val="tx1"/>
                </a:solidFill>
              </a:rPr>
              <a:t>. Res. </a:t>
            </a:r>
            <a:r>
              <a:rPr lang="en-US" altLang="zh-TW" sz="1600" i="1" dirty="0" err="1">
                <a:solidFill>
                  <a:schemeClr val="tx1"/>
                </a:solidFill>
              </a:rPr>
              <a:t>Lett</a:t>
            </a:r>
            <a:r>
              <a:rPr lang="en-US" altLang="zh-TW" sz="1600" i="1" dirty="0">
                <a:solidFill>
                  <a:schemeClr val="tx1"/>
                </a:solidFill>
              </a:rPr>
              <a:t>., </a:t>
            </a:r>
            <a:r>
              <a:rPr lang="en-US" altLang="zh-TW" sz="1600" dirty="0">
                <a:solidFill>
                  <a:schemeClr val="tx1"/>
                </a:solidFill>
              </a:rPr>
              <a:t>doi:10.1029/2012GL053140</a:t>
            </a:r>
            <a:r>
              <a:rPr lang="en-US" altLang="zh-TW" sz="1600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85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53344" y="2014229"/>
            <a:ext cx="2427373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51519" y="918012"/>
            <a:ext cx="2429197" cy="9988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720109" cy="656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160221" y="54868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WRF 1km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51520" y="76062"/>
            <a:ext cx="31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WRF nested-grid (27/9/3/1 km)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91801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Shaded: T’</a:t>
            </a:r>
          </a:p>
          <a:p>
            <a:r>
              <a:rPr lang="en-US" altLang="zh-TW" dirty="0" smtClean="0"/>
              <a:t>Contour: </a:t>
            </a:r>
            <a:r>
              <a:rPr lang="el-GR" altLang="zh-TW" dirty="0" smtClean="0"/>
              <a:t>θ</a:t>
            </a:r>
            <a:endParaRPr lang="en-US" altLang="zh-TW" dirty="0" smtClean="0"/>
          </a:p>
          <a:p>
            <a:r>
              <a:rPr lang="en-US" altLang="zh-TW" dirty="0" smtClean="0"/>
              <a:t>storm-relative flows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779912" y="5561164"/>
            <a:ext cx="2335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 smtClean="0"/>
              <a:t>Curve A: </a:t>
            </a:r>
            <a:r>
              <a:rPr lang="en-US" altLang="zh-TW" sz="1200" b="1" dirty="0" err="1" smtClean="0"/>
              <a:t>Pmin</a:t>
            </a:r>
            <a:r>
              <a:rPr lang="en-US" altLang="zh-TW" sz="1200" b="1" dirty="0" smtClean="0"/>
              <a:t> (p’)</a:t>
            </a:r>
          </a:p>
          <a:p>
            <a:r>
              <a:rPr lang="en-US" altLang="zh-TW" sz="1200" b="1" dirty="0" smtClean="0">
                <a:solidFill>
                  <a:srgbClr val="FF0000"/>
                </a:solidFill>
              </a:rPr>
              <a:t>Curve B: p’ above 380-K surface</a:t>
            </a:r>
          </a:p>
          <a:p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</a:rPr>
              <a:t>Curve </a:t>
            </a:r>
            <a:r>
              <a:rPr lang="en-US" altLang="zh-TW" sz="1200" b="1" dirty="0" smtClean="0">
                <a:solidFill>
                  <a:schemeClr val="accent5">
                    <a:lumMod val="75000"/>
                  </a:schemeClr>
                </a:solidFill>
              </a:rPr>
              <a:t>C: </a:t>
            </a:r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</a:rPr>
              <a:t>p’ </a:t>
            </a:r>
            <a:r>
              <a:rPr lang="en-US" altLang="zh-TW" sz="1200" b="1" dirty="0" smtClean="0">
                <a:solidFill>
                  <a:schemeClr val="accent5">
                    <a:lumMod val="75000"/>
                  </a:schemeClr>
                </a:solidFill>
              </a:rPr>
              <a:t>beneath </a:t>
            </a:r>
            <a:r>
              <a:rPr lang="en-US" altLang="zh-TW" sz="1200" b="1" dirty="0">
                <a:solidFill>
                  <a:schemeClr val="accent5">
                    <a:lumMod val="75000"/>
                  </a:schemeClr>
                </a:solidFill>
              </a:rPr>
              <a:t>380-K </a:t>
            </a:r>
            <a:r>
              <a:rPr lang="en-US" altLang="zh-TW" sz="1200" b="1" dirty="0" smtClean="0">
                <a:solidFill>
                  <a:schemeClr val="accent5">
                    <a:lumMod val="75000"/>
                  </a:schemeClr>
                </a:solidFill>
              </a:rPr>
              <a:t>surface</a:t>
            </a:r>
            <a:endParaRPr lang="en-US" altLang="zh-TW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2" y="3441680"/>
            <a:ext cx="32038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rgbClr val="0000FF"/>
                </a:solidFill>
              </a:rPr>
              <a:t>The isentropic surfaces descend to their lowest altitudes with the peak warm core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rgbClr val="0000FF"/>
                </a:solidFill>
              </a:rPr>
              <a:t>The peak warming is more than 18</a:t>
            </a:r>
            <a:r>
              <a:rPr lang="en-US" altLang="zh-TW" baseline="30000" dirty="0" smtClean="0">
                <a:solidFill>
                  <a:srgbClr val="0000FF"/>
                </a:solidFill>
              </a:rPr>
              <a:t>o</a:t>
            </a:r>
            <a:r>
              <a:rPr lang="en-US" altLang="zh-TW" dirty="0" smtClean="0">
                <a:solidFill>
                  <a:srgbClr val="0000FF"/>
                </a:solidFill>
              </a:rPr>
              <a:t>C near Z=14 km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dirty="0" smtClean="0">
                <a:solidFill>
                  <a:srgbClr val="0000FF"/>
                </a:solidFill>
              </a:rPr>
              <a:t>The warming core of stratospheric origin could contribute more than twice as much as the lower-level warming column to pressure changes during the RI.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3156" y="2448151"/>
                <a:ext cx="1815176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𝑑𝑙𝑛𝑃</m:t>
                      </m:r>
                      <m:r>
                        <a:rPr lang="en-US" altLang="zh-TW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𝑅𝑇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𝑑𝑧</m:t>
                      </m:r>
                    </m:oMath>
                  </m:oMathPara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6" y="2448151"/>
                <a:ext cx="1815176" cy="564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51520" y="2132856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Hydrostatic equation: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83156" y="3013049"/>
                <a:ext cx="2097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e>
                      </m:acc>
                      <m:d>
                        <m:d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</a:rPr>
                        <m:t>+</m:t>
                      </m:r>
                      <m:r>
                        <a:rPr lang="en-US" altLang="zh-TW" i="1">
                          <a:latin typeface="Cambria Math"/>
                        </a:rPr>
                        <m:t>𝑇</m:t>
                      </m:r>
                      <m:r>
                        <a:rPr lang="en-US" altLang="zh-TW" i="1">
                          <a:latin typeface="Cambria Math"/>
                        </a:rPr>
                        <m:t>′(</m:t>
                      </m:r>
                      <m:r>
                        <a:rPr lang="en-US" altLang="zh-TW" i="1">
                          <a:latin typeface="Cambria Math"/>
                        </a:rPr>
                        <m:t>𝑧</m:t>
                      </m:r>
                      <m:r>
                        <a:rPr lang="en-US" altLang="zh-TW" i="1">
                          <a:latin typeface="Cambria Math"/>
                        </a:rPr>
                        <m:t>,</m:t>
                      </m:r>
                      <m:r>
                        <a:rPr lang="en-US" altLang="zh-TW" i="1">
                          <a:latin typeface="Cambria Math"/>
                        </a:rPr>
                        <m:t>𝑡</m:t>
                      </m:r>
                      <m:r>
                        <a:rPr lang="en-US" altLang="zh-TW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56" y="3013049"/>
                <a:ext cx="209756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248472" cy="44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719293" y="1383159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T = 30 h</a:t>
            </a:r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556055" y="223840"/>
            <a:ext cx="26642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Upper-level convergence and subsidence in the eye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1012086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Strong divergent outflow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19293" y="2060848"/>
            <a:ext cx="250105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51721" y="2717304"/>
            <a:ext cx="151216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563889" y="870171"/>
            <a:ext cx="144015" cy="11906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 flipV="1">
            <a:off x="467544" y="1916832"/>
            <a:ext cx="1584177" cy="93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467544" y="1381418"/>
            <a:ext cx="0" cy="535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099" y="1988840"/>
            <a:ext cx="4595397" cy="412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5943738" y="692696"/>
            <a:ext cx="15901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Cyclonic inflow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929921" y="1383159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Z = 17.5 km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6798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2038196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/>
              <a:t>The formation of an </a:t>
            </a:r>
            <a:r>
              <a:rPr lang="en-US" altLang="zh-TW" sz="2400" dirty="0">
                <a:solidFill>
                  <a:srgbClr val="0000FF"/>
                </a:solidFill>
              </a:rPr>
              <a:t>upper-level warming core</a:t>
            </a:r>
            <a:r>
              <a:rPr lang="en-US" altLang="zh-TW" sz="2400" dirty="0"/>
              <a:t>, coinciding with the onset of RI, due to the </a:t>
            </a:r>
            <a:r>
              <a:rPr lang="en-US" altLang="zh-TW" sz="2400" dirty="0">
                <a:solidFill>
                  <a:srgbClr val="0000FF"/>
                </a:solidFill>
              </a:rPr>
              <a:t>descent of stratospheric </a:t>
            </a:r>
            <a:r>
              <a:rPr lang="en-US" altLang="zh-TW" sz="2400" dirty="0" smtClean="0">
                <a:solidFill>
                  <a:srgbClr val="0000FF"/>
                </a:solidFill>
              </a:rPr>
              <a:t>air</a:t>
            </a:r>
            <a:r>
              <a:rPr lang="en-US" altLang="zh-TW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upper divergent outflow </a:t>
            </a:r>
            <a:r>
              <a:rPr lang="en-US" altLang="zh-TW" sz="2400" dirty="0"/>
              <a:t>layer favors the </a:t>
            </a:r>
            <a:r>
              <a:rPr lang="en-US" altLang="zh-TW" sz="2400" dirty="0">
                <a:solidFill>
                  <a:srgbClr val="0000FF"/>
                </a:solidFill>
              </a:rPr>
              <a:t>generation of a warm core </a:t>
            </a:r>
            <a:r>
              <a:rPr lang="en-US" altLang="zh-TW" sz="2400" dirty="0"/>
              <a:t>by protecting it from ventilation by environmental </a:t>
            </a:r>
            <a:r>
              <a:rPr lang="en-US" altLang="zh-TW" sz="2400" dirty="0" smtClean="0"/>
              <a:t>flows.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400" dirty="0" smtClean="0"/>
              <a:t>Based </a:t>
            </a:r>
            <a:r>
              <a:rPr lang="en-US" altLang="zh-TW" sz="2400" dirty="0"/>
              <a:t>on a hydrostatic argument, the </a:t>
            </a:r>
            <a:r>
              <a:rPr lang="en-US" altLang="zh-TW" sz="2400" dirty="0">
                <a:solidFill>
                  <a:srgbClr val="0000FF"/>
                </a:solidFill>
              </a:rPr>
              <a:t>upper-level warming in the eye</a:t>
            </a:r>
            <a:r>
              <a:rPr lang="en-US" altLang="zh-TW" sz="2400" dirty="0"/>
              <a:t> is more effective than the lower-level warming in </a:t>
            </a:r>
            <a:r>
              <a:rPr lang="en-US" altLang="zh-TW" sz="2400" dirty="0">
                <a:solidFill>
                  <a:srgbClr val="0000FF"/>
                </a:solidFill>
              </a:rPr>
              <a:t>causing surface pressure falls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395536" y="1318116"/>
            <a:ext cx="3204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/>
              <a:t>Concluding Remarks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780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890</Words>
  <Application>Microsoft Office PowerPoint</Application>
  <PresentationFormat>如螢幕大小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Upper-level processes in tropical cyclogenesis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Upper-level processes in tropical cyclogenesis</dc:title>
  <dc:creator>CLin</dc:creator>
  <cp:lastModifiedBy>CLin</cp:lastModifiedBy>
  <cp:revision>34</cp:revision>
  <dcterms:created xsi:type="dcterms:W3CDTF">2013-09-23T07:21:12Z</dcterms:created>
  <dcterms:modified xsi:type="dcterms:W3CDTF">2013-09-24T01:58:31Z</dcterms:modified>
</cp:coreProperties>
</file>