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6" r:id="rId3"/>
    <p:sldId id="295" r:id="rId4"/>
    <p:sldId id="257" r:id="rId5"/>
    <p:sldId id="258" r:id="rId6"/>
    <p:sldId id="273" r:id="rId7"/>
    <p:sldId id="274" r:id="rId8"/>
    <p:sldId id="277" r:id="rId9"/>
    <p:sldId id="278" r:id="rId10"/>
    <p:sldId id="280" r:id="rId11"/>
    <p:sldId id="297" r:id="rId12"/>
    <p:sldId id="298" r:id="rId13"/>
    <p:sldId id="261" r:id="rId14"/>
    <p:sldId id="299" r:id="rId15"/>
    <p:sldId id="300" r:id="rId16"/>
    <p:sldId id="301" r:id="rId17"/>
    <p:sldId id="306" r:id="rId18"/>
    <p:sldId id="304" r:id="rId19"/>
    <p:sldId id="303" r:id="rId20"/>
    <p:sldId id="296" r:id="rId21"/>
    <p:sldId id="287" r:id="rId22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ADFD8C0-4D4F-4AC2-ACF2-1AAFDEC48FB1}" type="datetimeFigureOut">
              <a:rPr lang="zh-TW" altLang="en-US"/>
              <a:pPr>
                <a:defRPr/>
              </a:pPr>
              <a:t>2013/9/17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62750EF-5204-423D-B7C2-B3FC173933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6824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94D5F-A6BD-470A-AB62-60CD457EAA32}" type="datetimeFigureOut">
              <a:rPr lang="zh-TW" altLang="en-US"/>
              <a:pPr>
                <a:defRPr/>
              </a:pPr>
              <a:t>2013/9/17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2B53F-27D9-491C-8868-628571DCD0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040E2-280C-494A-ACC0-E99B6D7A6C04}" type="datetimeFigureOut">
              <a:rPr lang="zh-TW" altLang="en-US"/>
              <a:pPr>
                <a:defRPr/>
              </a:pPr>
              <a:t>2013/9/17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00DF6-BA7A-4F27-B0D5-E55B8D64BB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C7630-6D0C-4F3F-BD45-9FB21593F30C}" type="datetimeFigureOut">
              <a:rPr lang="zh-TW" altLang="en-US"/>
              <a:pPr>
                <a:defRPr/>
              </a:pPr>
              <a:t>2013/9/17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91EC7-EE7E-47BE-B4C5-356DFF8507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509C7-56BB-4694-A974-7B78FFE27DB6}" type="datetimeFigureOut">
              <a:rPr lang="zh-TW" altLang="en-US"/>
              <a:pPr>
                <a:defRPr/>
              </a:pPr>
              <a:t>2013/9/17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F22B-406E-42EA-8813-91A846B46D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963A1-EC30-47E3-A4B7-B4E5CD9031B7}" type="datetimeFigureOut">
              <a:rPr lang="zh-TW" altLang="en-US"/>
              <a:pPr>
                <a:defRPr/>
              </a:pPr>
              <a:t>2013/9/17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296F0-0EAB-43AE-941B-1F60A06C02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37293-D4DD-4AD3-ACF0-D4F8FA896B69}" type="datetimeFigureOut">
              <a:rPr lang="zh-TW" altLang="en-US"/>
              <a:pPr>
                <a:defRPr/>
              </a:pPr>
              <a:t>2013/9/17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0278A-740D-4A57-ABC6-4605BE4E78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78D30-8F35-4F12-8850-932E5388EC75}" type="datetimeFigureOut">
              <a:rPr lang="zh-TW" altLang="en-US"/>
              <a:pPr>
                <a:defRPr/>
              </a:pPr>
              <a:t>2013/9/17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CEBE-0BE2-4828-B9CA-AE01796BE9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4DD73-B908-497B-A89B-EAFFB645020A}" type="datetimeFigureOut">
              <a:rPr lang="zh-TW" altLang="en-US"/>
              <a:pPr>
                <a:defRPr/>
              </a:pPr>
              <a:t>2013/9/17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E343B-F4C1-48CB-8F37-AE3846CDDE3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C5093-DA70-4FF5-8012-CB44E87C9C19}" type="datetimeFigureOut">
              <a:rPr lang="zh-TW" altLang="en-US"/>
              <a:pPr>
                <a:defRPr/>
              </a:pPr>
              <a:t>2013/9/17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1F8-B568-450F-8F5C-E215DC9E0E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A9F6E-C3ED-4438-B2E7-188EBFD13149}" type="datetimeFigureOut">
              <a:rPr lang="zh-TW" altLang="en-US"/>
              <a:pPr>
                <a:defRPr/>
              </a:pPr>
              <a:t>2013/9/17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01ECA-93DA-46DA-9E6A-84AB384C02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8A239-64A4-4768-9E14-DDFC2F4FC3D2}" type="datetimeFigureOut">
              <a:rPr lang="zh-TW" altLang="en-US"/>
              <a:pPr>
                <a:defRPr/>
              </a:pPr>
              <a:t>2013/9/17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3D5E0-B276-4F40-898D-978CA8D8A2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A5FC0FB-F70B-48E9-BA44-9DB436F9BADD}" type="datetimeFigureOut">
              <a:rPr lang="zh-TW" altLang="en-US"/>
              <a:pPr>
                <a:defRPr/>
              </a:pPr>
              <a:t>2013/9/17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C66DC-38A0-4731-970A-22A60CEC07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標題 1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TW" sz="3200" b="1" dirty="0" smtClean="0">
                <a:solidFill>
                  <a:srgbClr val="3333FF"/>
                </a:solidFill>
              </a:rPr>
              <a:t>Water Budget and Precipitation Efficiency of Typhoons </a:t>
            </a:r>
            <a:r>
              <a:rPr lang="en-US" altLang="zh-TW" sz="3200" b="1" dirty="0" err="1" smtClean="0">
                <a:solidFill>
                  <a:srgbClr val="3333FF"/>
                </a:solidFill>
              </a:rPr>
              <a:t>Morakot</a:t>
            </a:r>
            <a:r>
              <a:rPr lang="en-US" altLang="zh-TW" sz="3200" b="1" dirty="0" smtClean="0">
                <a:solidFill>
                  <a:srgbClr val="3333FF"/>
                </a:solidFill>
              </a:rPr>
              <a:t> (2009</a:t>
            </a:r>
            <a:r>
              <a:rPr lang="en-US" altLang="zh-TW" sz="3200" b="1" dirty="0" smtClean="0">
                <a:solidFill>
                  <a:srgbClr val="3333FF"/>
                </a:solidFill>
              </a:rPr>
              <a:t>)</a:t>
            </a:r>
            <a:endParaRPr lang="zh-TW" altLang="en-US" sz="3200" b="1" dirty="0" smtClean="0">
              <a:solidFill>
                <a:srgbClr val="3333FF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9750" y="1844675"/>
            <a:ext cx="7777163" cy="501332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Ming-Jen Yang</a:t>
            </a:r>
            <a:r>
              <a:rPr lang="en-US" altLang="zh-TW" sz="2400" baseline="30000" dirty="0" smtClean="0">
                <a:solidFill>
                  <a:schemeClr val="tx1"/>
                </a:solidFill>
              </a:rPr>
              <a:t>1</a:t>
            </a:r>
            <a:r>
              <a:rPr lang="en-US" altLang="zh-TW" sz="2400" dirty="0" smtClean="0">
                <a:solidFill>
                  <a:schemeClr val="tx1"/>
                </a:solidFill>
              </a:rPr>
              <a:t>, Hsiao-Ling Huang</a:t>
            </a:r>
            <a:r>
              <a:rPr lang="en-US" altLang="zh-TW" sz="2400" baseline="30000" dirty="0" smtClean="0">
                <a:solidFill>
                  <a:schemeClr val="tx1"/>
                </a:solidFill>
              </a:rPr>
              <a:t>1</a:t>
            </a:r>
            <a:r>
              <a:rPr lang="en-US" altLang="zh-TW" sz="2400" dirty="0" smtClean="0">
                <a:solidFill>
                  <a:schemeClr val="tx1"/>
                </a:solidFill>
              </a:rPr>
              <a:t>, and Chung-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Hsiung</a:t>
            </a:r>
            <a:r>
              <a:rPr lang="en-US" altLang="zh-TW" sz="2400" dirty="0" smtClean="0">
                <a:solidFill>
                  <a:schemeClr val="tx1"/>
                </a:solidFill>
              </a:rPr>
              <a:t> Sui</a:t>
            </a:r>
            <a:r>
              <a:rPr lang="en-US" altLang="zh-TW" sz="2400" baseline="30000" dirty="0" smtClean="0">
                <a:solidFill>
                  <a:schemeClr val="tx1"/>
                </a:solidFill>
              </a:rPr>
              <a:t>2</a:t>
            </a:r>
            <a:r>
              <a:rPr lang="en-US" altLang="zh-TW" sz="2400" dirty="0" smtClean="0">
                <a:solidFill>
                  <a:schemeClr val="tx1"/>
                </a:solidFill>
              </a:rPr>
              <a:t/>
            </a:r>
            <a:br>
              <a:rPr lang="en-US" altLang="zh-TW" sz="2400" dirty="0" smtClean="0">
                <a:solidFill>
                  <a:schemeClr val="tx1"/>
                </a:solidFill>
              </a:rPr>
            </a:br>
            <a:r>
              <a:rPr lang="en-US" altLang="zh-TW" sz="2000" i="1" baseline="30000" dirty="0" smtClean="0">
                <a:solidFill>
                  <a:schemeClr val="tx1"/>
                </a:solidFill>
              </a:rPr>
              <a:t>1</a:t>
            </a:r>
            <a:r>
              <a:rPr lang="en-US" altLang="zh-TW" sz="2000" i="1" dirty="0" smtClean="0">
                <a:solidFill>
                  <a:schemeClr val="tx1"/>
                </a:solidFill>
              </a:rPr>
              <a:t>National Central University, Taiwan</a:t>
            </a:r>
            <a:r>
              <a:rPr lang="en-US" altLang="zh-TW" sz="2000" dirty="0" smtClean="0">
                <a:solidFill>
                  <a:schemeClr val="tx1"/>
                </a:solidFill>
              </a:rPr>
              <a:t> </a:t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en-US" altLang="zh-TW" sz="2000" i="1" baseline="30000" dirty="0" smtClean="0">
                <a:solidFill>
                  <a:schemeClr val="tx1"/>
                </a:solidFill>
              </a:rPr>
              <a:t>2</a:t>
            </a:r>
            <a:r>
              <a:rPr lang="en-US" altLang="zh-TW" sz="2000" i="1" dirty="0" smtClean="0">
                <a:solidFill>
                  <a:schemeClr val="tx1"/>
                </a:solidFill>
              </a:rPr>
              <a:t>National Taiwan University, Taiwan</a:t>
            </a:r>
            <a:r>
              <a:rPr lang="en-US" altLang="zh-TW" sz="2400" i="1" dirty="0" smtClean="0">
                <a:solidFill>
                  <a:schemeClr val="tx1"/>
                </a:solidFill>
              </a:rPr>
              <a:t/>
            </a:r>
            <a:br>
              <a:rPr lang="en-US" altLang="zh-TW" sz="2400" i="1" dirty="0" smtClean="0">
                <a:solidFill>
                  <a:schemeClr val="tx1"/>
                </a:solidFill>
              </a:rPr>
            </a:br>
            <a:endParaRPr lang="en-US" altLang="zh-TW" sz="2400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400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400" b="1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400" b="1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400" b="1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400" b="1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400" b="1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400" b="1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400" b="1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400" b="1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400" b="1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400" b="1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400" b="1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400" b="1" i="1" smtClean="0">
                <a:solidFill>
                  <a:schemeClr val="tx1"/>
                </a:solidFill>
              </a:rPr>
              <a:t>2013 </a:t>
            </a:r>
            <a:r>
              <a:rPr lang="en-US" altLang="zh-TW" sz="2400" b="1" i="1" dirty="0" smtClean="0">
                <a:solidFill>
                  <a:schemeClr val="tx1"/>
                </a:solidFill>
              </a:rPr>
              <a:t>AOGS at Brisbane, Australia</a:t>
            </a: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067944" y="2924944"/>
            <a:ext cx="4248472" cy="2952328"/>
            <a:chOff x="720" y="1188"/>
            <a:chExt cx="8568" cy="444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0" y="1188"/>
              <a:ext cx="8568" cy="4116"/>
            </a:xfrm>
            <a:prstGeom prst="rect">
              <a:avLst/>
            </a:prstGeom>
            <a:noFill/>
          </p:spPr>
        </p:pic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2352" y="1403"/>
              <a:ext cx="5659" cy="4225"/>
              <a:chOff x="2352" y="1403"/>
              <a:chExt cx="5659" cy="4225"/>
            </a:xfrm>
          </p:grpSpPr>
          <p:sp>
            <p:nvSpPr>
              <p:cNvPr id="1030" name="Text Box 6"/>
              <p:cNvSpPr txBox="1">
                <a:spLocks noChangeArrowheads="1"/>
              </p:cNvSpPr>
              <p:nvPr/>
            </p:nvSpPr>
            <p:spPr bwMode="auto">
              <a:xfrm>
                <a:off x="4403" y="5268"/>
                <a:ext cx="1357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Time (UTC)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032" name="Text Box 8"/>
              <p:cNvSpPr txBox="1">
                <a:spLocks noChangeArrowheads="1"/>
              </p:cNvSpPr>
              <p:nvPr/>
            </p:nvSpPr>
            <p:spPr bwMode="auto">
              <a:xfrm>
                <a:off x="6318" y="4195"/>
                <a:ext cx="745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0.3 </a:t>
                </a:r>
                <a:r>
                  <a:rPr kumimoji="1" lang="en-US" altLang="zh-TW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km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033" name="Text Box 9"/>
              <p:cNvSpPr txBox="1">
                <a:spLocks noChangeArrowheads="1"/>
              </p:cNvSpPr>
              <p:nvPr/>
            </p:nvSpPr>
            <p:spPr bwMode="auto">
              <a:xfrm>
                <a:off x="7266" y="3139"/>
                <a:ext cx="745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0.9 </a:t>
                </a:r>
                <a:r>
                  <a:rPr kumimoji="1" lang="en-US" altLang="zh-TW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km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034" name="Text Box 10"/>
              <p:cNvSpPr txBox="1">
                <a:spLocks noChangeArrowheads="1"/>
              </p:cNvSpPr>
              <p:nvPr/>
            </p:nvSpPr>
            <p:spPr bwMode="auto">
              <a:xfrm>
                <a:off x="5465" y="1403"/>
                <a:ext cx="39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CR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>
                <a:off x="4072" y="3899"/>
                <a:ext cx="39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DR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036" name="Text Box 12"/>
              <p:cNvSpPr txBox="1">
                <a:spLocks noChangeArrowheads="1"/>
              </p:cNvSpPr>
              <p:nvPr/>
            </p:nvSpPr>
            <p:spPr bwMode="auto">
              <a:xfrm>
                <a:off x="6947" y="2424"/>
                <a:ext cx="39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PE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037" name="Text Box 13"/>
              <p:cNvSpPr txBox="1">
                <a:spLocks noChangeArrowheads="1"/>
              </p:cNvSpPr>
              <p:nvPr/>
            </p:nvSpPr>
            <p:spPr bwMode="auto">
              <a:xfrm>
                <a:off x="2352" y="4367"/>
                <a:ext cx="39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ER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>
                <a:off x="6858" y="3672"/>
                <a:ext cx="745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0.6 </a:t>
                </a:r>
                <a:r>
                  <a:rPr kumimoji="1" lang="en-US" altLang="zh-TW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km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899592" y="2708920"/>
            <a:ext cx="3096344" cy="3024336"/>
            <a:chOff x="5303" y="1404"/>
            <a:chExt cx="3972" cy="4140"/>
          </a:xfrm>
        </p:grpSpPr>
        <p:pic>
          <p:nvPicPr>
            <p:cNvPr id="1040" name="Picture 16" descr="Radar_MOSA_CV_20090808120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03" y="1501"/>
              <a:ext cx="3972" cy="3972"/>
            </a:xfrm>
            <a:prstGeom prst="rect">
              <a:avLst/>
            </a:prstGeom>
            <a:noFill/>
          </p:spPr>
        </p:pic>
        <p:grpSp>
          <p:nvGrpSpPr>
            <p:cNvPr id="1041" name="Group 17"/>
            <p:cNvGrpSpPr>
              <a:grpSpLocks/>
            </p:cNvGrpSpPr>
            <p:nvPr/>
          </p:nvGrpSpPr>
          <p:grpSpPr bwMode="auto">
            <a:xfrm>
              <a:off x="5372" y="1404"/>
              <a:ext cx="3400" cy="4140"/>
              <a:chOff x="4892" y="1104"/>
              <a:chExt cx="3400" cy="4140"/>
            </a:xfrm>
          </p:grpSpPr>
          <p:sp>
            <p:nvSpPr>
              <p:cNvPr id="1042" name="Text Box 18"/>
              <p:cNvSpPr txBox="1">
                <a:spLocks noChangeArrowheads="1"/>
              </p:cNvSpPr>
              <p:nvPr/>
            </p:nvSpPr>
            <p:spPr bwMode="auto">
              <a:xfrm>
                <a:off x="6944" y="1104"/>
                <a:ext cx="60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122E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043" name="Text Box 19"/>
              <p:cNvSpPr txBox="1">
                <a:spLocks noChangeArrowheads="1"/>
              </p:cNvSpPr>
              <p:nvPr/>
            </p:nvSpPr>
            <p:spPr bwMode="auto">
              <a:xfrm>
                <a:off x="7691" y="1104"/>
                <a:ext cx="60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124E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044" name="Text Box 20"/>
              <p:cNvSpPr txBox="1">
                <a:spLocks noChangeArrowheads="1"/>
              </p:cNvSpPr>
              <p:nvPr/>
            </p:nvSpPr>
            <p:spPr bwMode="auto">
              <a:xfrm>
                <a:off x="4892" y="1344"/>
                <a:ext cx="60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28N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045" name="Text Box 21"/>
              <p:cNvSpPr txBox="1">
                <a:spLocks noChangeArrowheads="1"/>
              </p:cNvSpPr>
              <p:nvPr/>
            </p:nvSpPr>
            <p:spPr bwMode="auto">
              <a:xfrm>
                <a:off x="4892" y="2172"/>
                <a:ext cx="60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26N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046" name="Text Box 22"/>
              <p:cNvSpPr txBox="1">
                <a:spLocks noChangeArrowheads="1"/>
              </p:cNvSpPr>
              <p:nvPr/>
            </p:nvSpPr>
            <p:spPr bwMode="auto">
              <a:xfrm>
                <a:off x="4892" y="3000"/>
                <a:ext cx="60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24N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047" name="Text Box 23"/>
              <p:cNvSpPr txBox="1">
                <a:spLocks noChangeArrowheads="1"/>
              </p:cNvSpPr>
              <p:nvPr/>
            </p:nvSpPr>
            <p:spPr bwMode="auto">
              <a:xfrm>
                <a:off x="4892" y="3828"/>
                <a:ext cx="60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22N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048" name="Text Box 24"/>
              <p:cNvSpPr txBox="1">
                <a:spLocks noChangeArrowheads="1"/>
              </p:cNvSpPr>
              <p:nvPr/>
            </p:nvSpPr>
            <p:spPr bwMode="auto">
              <a:xfrm>
                <a:off x="4892" y="4656"/>
                <a:ext cx="60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20N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049" name="Text Box 25"/>
              <p:cNvSpPr txBox="1">
                <a:spLocks noChangeArrowheads="1"/>
              </p:cNvSpPr>
              <p:nvPr/>
            </p:nvSpPr>
            <p:spPr bwMode="auto">
              <a:xfrm>
                <a:off x="5411" y="4884"/>
                <a:ext cx="60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118E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050" name="Text Box 26"/>
              <p:cNvSpPr txBox="1">
                <a:spLocks noChangeArrowheads="1"/>
              </p:cNvSpPr>
              <p:nvPr/>
            </p:nvSpPr>
            <p:spPr bwMode="auto">
              <a:xfrm>
                <a:off x="6178" y="4884"/>
                <a:ext cx="60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120E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字方塊 12"/>
          <p:cNvSpPr txBox="1">
            <a:spLocks noChangeArrowheads="1"/>
          </p:cNvSpPr>
          <p:nvPr/>
        </p:nvSpPr>
        <p:spPr bwMode="auto">
          <a:xfrm>
            <a:off x="684213" y="836613"/>
            <a:ext cx="1482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>
                <a:latin typeface="Calibri" pitchFamily="34" charset="0"/>
              </a:rPr>
              <a:t>CWB_OBS</a:t>
            </a:r>
            <a:endParaRPr kumimoji="0" lang="zh-TW" altLang="en-US" sz="2400">
              <a:latin typeface="Calibri" pitchFamily="34" charset="0"/>
            </a:endParaRPr>
          </a:p>
        </p:txBody>
      </p:sp>
      <p:sp>
        <p:nvSpPr>
          <p:cNvPr id="29698" name="文字方塊 13"/>
          <p:cNvSpPr txBox="1">
            <a:spLocks noChangeArrowheads="1"/>
          </p:cNvSpPr>
          <p:nvPr/>
        </p:nvSpPr>
        <p:spPr bwMode="auto">
          <a:xfrm>
            <a:off x="3563938" y="836613"/>
            <a:ext cx="1365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>
                <a:latin typeface="Calibri" pitchFamily="34" charset="0"/>
              </a:rPr>
              <a:t>WRF_CTL</a:t>
            </a:r>
            <a:endParaRPr kumimoji="0" lang="zh-TW" altLang="en-US" sz="2400">
              <a:latin typeface="Calibri" pitchFamily="34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3413" y="1052513"/>
            <a:ext cx="639762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7200" y="1265238"/>
            <a:ext cx="2438400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1265238"/>
            <a:ext cx="2438400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文字方塊 13"/>
          <p:cNvSpPr txBox="1">
            <a:spLocks noChangeArrowheads="1"/>
          </p:cNvSpPr>
          <p:nvPr/>
        </p:nvSpPr>
        <p:spPr bwMode="auto">
          <a:xfrm>
            <a:off x="6062663" y="836613"/>
            <a:ext cx="1495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>
                <a:latin typeface="Calibri" pitchFamily="34" charset="0"/>
              </a:rPr>
              <a:t>WRF_FLAT</a:t>
            </a:r>
            <a:endParaRPr kumimoji="0" lang="zh-TW" altLang="en-US" sz="2400">
              <a:latin typeface="Calibri" pitchFamily="34" charset="0"/>
            </a:endParaRPr>
          </a:p>
        </p:txBody>
      </p:sp>
      <p:sp>
        <p:nvSpPr>
          <p:cNvPr id="29703" name="文字方塊 15"/>
          <p:cNvSpPr txBox="1">
            <a:spLocks noChangeArrowheads="1"/>
          </p:cNvSpPr>
          <p:nvPr/>
        </p:nvSpPr>
        <p:spPr bwMode="auto">
          <a:xfrm>
            <a:off x="3203575" y="4283075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b="1">
                <a:latin typeface="Calibri" pitchFamily="34" charset="0"/>
              </a:rPr>
              <a:t>3847</a:t>
            </a:r>
            <a:endParaRPr kumimoji="0" lang="zh-TW" altLang="en-US" b="1">
              <a:latin typeface="Calibri" pitchFamily="34" charset="0"/>
            </a:endParaRPr>
          </a:p>
        </p:txBody>
      </p:sp>
      <p:sp>
        <p:nvSpPr>
          <p:cNvPr id="29704" name="文字方塊 16"/>
          <p:cNvSpPr txBox="1">
            <a:spLocks noChangeArrowheads="1"/>
          </p:cNvSpPr>
          <p:nvPr/>
        </p:nvSpPr>
        <p:spPr bwMode="auto">
          <a:xfrm>
            <a:off x="4090988" y="3357563"/>
            <a:ext cx="696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b="1">
                <a:latin typeface="Calibri" pitchFamily="34" charset="0"/>
              </a:rPr>
              <a:t>3392</a:t>
            </a:r>
            <a:endParaRPr kumimoji="0" lang="zh-TW" altLang="en-US" b="1">
              <a:latin typeface="Calibri" pitchFamily="34" charset="0"/>
            </a:endParaRPr>
          </a:p>
        </p:txBody>
      </p:sp>
      <p:sp>
        <p:nvSpPr>
          <p:cNvPr id="29705" name="文字方塊 16"/>
          <p:cNvSpPr txBox="1">
            <a:spLocks noChangeArrowheads="1"/>
          </p:cNvSpPr>
          <p:nvPr/>
        </p:nvSpPr>
        <p:spPr bwMode="auto">
          <a:xfrm>
            <a:off x="3384550" y="3141663"/>
            <a:ext cx="698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b="1">
                <a:latin typeface="Calibri" pitchFamily="34" charset="0"/>
              </a:rPr>
              <a:t>2323</a:t>
            </a:r>
            <a:endParaRPr kumimoji="0" lang="zh-TW" altLang="en-US" b="1">
              <a:latin typeface="Calibri" pitchFamily="34" charset="0"/>
            </a:endParaRPr>
          </a:p>
        </p:txBody>
      </p:sp>
      <p:pic>
        <p:nvPicPr>
          <p:cNvPr id="2970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1268413"/>
            <a:ext cx="2498725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文字方塊 13"/>
          <p:cNvSpPr txBox="1">
            <a:spLocks noChangeArrowheads="1"/>
          </p:cNvSpPr>
          <p:nvPr/>
        </p:nvSpPr>
        <p:spPr bwMode="auto">
          <a:xfrm>
            <a:off x="633413" y="4149725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b="1">
                <a:latin typeface="Calibri" pitchFamily="34" charset="0"/>
              </a:rPr>
              <a:t>2477</a:t>
            </a:r>
            <a:endParaRPr kumimoji="0" lang="zh-TW" altLang="en-US" b="1">
              <a:latin typeface="Calibri" pitchFamily="34" charset="0"/>
            </a:endParaRPr>
          </a:p>
        </p:txBody>
      </p:sp>
      <p:sp>
        <p:nvSpPr>
          <p:cNvPr id="29708" name="文字方塊 14"/>
          <p:cNvSpPr txBox="1">
            <a:spLocks noChangeArrowheads="1"/>
          </p:cNvSpPr>
          <p:nvPr/>
        </p:nvSpPr>
        <p:spPr bwMode="auto">
          <a:xfrm>
            <a:off x="561975" y="3429000"/>
            <a:ext cx="696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b="1">
                <a:latin typeface="Calibri" pitchFamily="34" charset="0"/>
              </a:rPr>
              <a:t>2683</a:t>
            </a:r>
            <a:endParaRPr kumimoji="0" lang="zh-TW" altLang="en-US" b="1">
              <a:latin typeface="Calibri" pitchFamily="34" charset="0"/>
            </a:endParaRPr>
          </a:p>
        </p:txBody>
      </p:sp>
      <p:sp>
        <p:nvSpPr>
          <p:cNvPr id="29709" name="文字方塊 12"/>
          <p:cNvSpPr txBox="1">
            <a:spLocks noChangeArrowheads="1"/>
          </p:cNvSpPr>
          <p:nvPr/>
        </p:nvSpPr>
        <p:spPr bwMode="auto">
          <a:xfrm>
            <a:off x="323850" y="333375"/>
            <a:ext cx="8820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200">
                <a:solidFill>
                  <a:srgbClr val="3333FF"/>
                </a:solidFill>
                <a:latin typeface="Calibri" pitchFamily="34" charset="0"/>
              </a:rPr>
              <a:t>72-h Rainfall (08/07/00 ~ 08/10/00 UTC)</a:t>
            </a:r>
            <a:endParaRPr kumimoji="0" lang="zh-TW" altLang="en-US" sz="3200">
              <a:solidFill>
                <a:srgbClr val="3333FF"/>
              </a:solidFill>
              <a:latin typeface="Calibri" pitchFamily="34" charset="0"/>
            </a:endParaRPr>
          </a:p>
        </p:txBody>
      </p:sp>
      <p:sp>
        <p:nvSpPr>
          <p:cNvPr id="29710" name="文字方塊 5"/>
          <p:cNvSpPr txBox="1">
            <a:spLocks noChangeArrowheads="1"/>
          </p:cNvSpPr>
          <p:nvPr/>
        </p:nvSpPr>
        <p:spPr bwMode="auto">
          <a:xfrm>
            <a:off x="8459788" y="908050"/>
            <a:ext cx="417512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kumimoji="0" lang="en-US" altLang="zh-TW" sz="2000" b="1">
                <a:latin typeface="Calibri" pitchFamily="34" charset="0"/>
              </a:rPr>
              <a:t>mm</a:t>
            </a:r>
            <a:endParaRPr kumimoji="0" lang="zh-TW" altLang="en-US" sz="2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9" name="文字方塊 12"/>
          <p:cNvSpPr txBox="1">
            <a:spLocks noChangeArrowheads="1"/>
          </p:cNvSpPr>
          <p:nvPr/>
        </p:nvSpPr>
        <p:spPr bwMode="auto">
          <a:xfrm>
            <a:off x="467544" y="620688"/>
            <a:ext cx="8820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200" dirty="0" smtClean="0">
                <a:solidFill>
                  <a:srgbClr val="3333FF"/>
                </a:solidFill>
                <a:latin typeface="Calibri" pitchFamily="34" charset="0"/>
              </a:rPr>
              <a:t>Oceanic Stage (0000 </a:t>
            </a:r>
            <a:r>
              <a:rPr kumimoji="0" lang="en-US" altLang="zh-TW" sz="3200" dirty="0">
                <a:solidFill>
                  <a:srgbClr val="3333FF"/>
                </a:solidFill>
                <a:latin typeface="Calibri" pitchFamily="34" charset="0"/>
              </a:rPr>
              <a:t>~ </a:t>
            </a:r>
            <a:r>
              <a:rPr kumimoji="0" lang="en-US" altLang="zh-TW" sz="3200" dirty="0" smtClean="0">
                <a:solidFill>
                  <a:srgbClr val="3333FF"/>
                </a:solidFill>
                <a:latin typeface="Calibri" pitchFamily="34" charset="0"/>
              </a:rPr>
              <a:t>0100 UTC 7 August 2009)</a:t>
            </a:r>
            <a:endParaRPr kumimoji="0" lang="zh-TW" altLang="en-US" sz="3200" dirty="0">
              <a:solidFill>
                <a:srgbClr val="3333FF"/>
              </a:solidFill>
              <a:latin typeface="Calibri" pitchFamily="34" charset="0"/>
            </a:endParaRPr>
          </a:p>
        </p:txBody>
      </p:sp>
      <p:pic>
        <p:nvPicPr>
          <p:cNvPr id="27" name="圖片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181153" cy="3038669"/>
          </a:xfrm>
          <a:prstGeom prst="rect">
            <a:avLst/>
          </a:prstGeom>
          <a:noFill/>
        </p:spPr>
      </p:pic>
      <p:grpSp>
        <p:nvGrpSpPr>
          <p:cNvPr id="28" name="Group 5"/>
          <p:cNvGrpSpPr>
            <a:grpSpLocks/>
          </p:cNvGrpSpPr>
          <p:nvPr/>
        </p:nvGrpSpPr>
        <p:grpSpPr bwMode="auto">
          <a:xfrm>
            <a:off x="179512" y="2780928"/>
            <a:ext cx="4743238" cy="2301798"/>
            <a:chOff x="2022" y="4020"/>
            <a:chExt cx="7470" cy="3624"/>
          </a:xfrm>
        </p:grpSpPr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02" y="4020"/>
              <a:ext cx="150" cy="144"/>
            </a:xfrm>
            <a:prstGeom prst="rect">
              <a:avLst/>
            </a:prstGeom>
            <a:noFill/>
          </p:spPr>
        </p:pic>
        <p:pic>
          <p:nvPicPr>
            <p:cNvPr id="32" name="圖片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22" y="7260"/>
              <a:ext cx="7470" cy="384"/>
            </a:xfrm>
            <a:prstGeom prst="rect">
              <a:avLst/>
            </a:prstGeom>
            <a:noFill/>
          </p:spPr>
        </p:pic>
      </p:grpSp>
      <p:grpSp>
        <p:nvGrpSpPr>
          <p:cNvPr id="6156" name="Group 12"/>
          <p:cNvGrpSpPr>
            <a:grpSpLocks/>
          </p:cNvGrpSpPr>
          <p:nvPr/>
        </p:nvGrpSpPr>
        <p:grpSpPr bwMode="auto">
          <a:xfrm>
            <a:off x="3635897" y="1628800"/>
            <a:ext cx="5508104" cy="3119115"/>
            <a:chOff x="996" y="1220"/>
            <a:chExt cx="7786" cy="4344"/>
          </a:xfrm>
        </p:grpSpPr>
        <p:pic>
          <p:nvPicPr>
            <p:cNvPr id="6157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4" y="1220"/>
              <a:ext cx="3828" cy="4344"/>
            </a:xfrm>
            <a:prstGeom prst="rect">
              <a:avLst/>
            </a:prstGeom>
            <a:noFill/>
          </p:spPr>
        </p:pic>
        <p:pic>
          <p:nvPicPr>
            <p:cNvPr id="6158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96" y="1222"/>
              <a:ext cx="3840" cy="40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9" name="文字方塊 12"/>
          <p:cNvSpPr txBox="1">
            <a:spLocks noChangeArrowheads="1"/>
          </p:cNvSpPr>
          <p:nvPr/>
        </p:nvSpPr>
        <p:spPr bwMode="auto">
          <a:xfrm>
            <a:off x="467544" y="620688"/>
            <a:ext cx="8820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200" dirty="0" smtClean="0">
                <a:solidFill>
                  <a:srgbClr val="3333FF"/>
                </a:solidFill>
                <a:latin typeface="Calibri" pitchFamily="34" charset="0"/>
              </a:rPr>
              <a:t>Landfall Stage (00730 </a:t>
            </a:r>
            <a:r>
              <a:rPr kumimoji="0" lang="en-US" altLang="zh-TW" sz="3200" dirty="0">
                <a:solidFill>
                  <a:srgbClr val="3333FF"/>
                </a:solidFill>
                <a:latin typeface="Calibri" pitchFamily="34" charset="0"/>
              </a:rPr>
              <a:t>~ </a:t>
            </a:r>
            <a:r>
              <a:rPr kumimoji="0" lang="en-US" altLang="zh-TW" sz="3200" dirty="0" smtClean="0">
                <a:solidFill>
                  <a:srgbClr val="3333FF"/>
                </a:solidFill>
                <a:latin typeface="Calibri" pitchFamily="34" charset="0"/>
              </a:rPr>
              <a:t>0830 UTC 8 August 2009)</a:t>
            </a:r>
            <a:endParaRPr kumimoji="0" lang="zh-TW" altLang="en-US" sz="3200" dirty="0">
              <a:solidFill>
                <a:srgbClr val="3333FF"/>
              </a:solidFill>
              <a:latin typeface="Calibri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9512" y="2780928"/>
            <a:ext cx="4743238" cy="2301798"/>
            <a:chOff x="2022" y="4020"/>
            <a:chExt cx="7470" cy="3624"/>
          </a:xfrm>
        </p:grpSpPr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02" y="4020"/>
              <a:ext cx="150" cy="144"/>
            </a:xfrm>
            <a:prstGeom prst="rect">
              <a:avLst/>
            </a:prstGeom>
            <a:noFill/>
          </p:spPr>
        </p:pic>
        <p:pic>
          <p:nvPicPr>
            <p:cNvPr id="32" name="圖片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22" y="7260"/>
              <a:ext cx="7470" cy="384"/>
            </a:xfrm>
            <a:prstGeom prst="rect">
              <a:avLst/>
            </a:prstGeom>
            <a:noFill/>
          </p:spPr>
        </p:pic>
      </p:grpSp>
      <p:pic>
        <p:nvPicPr>
          <p:cNvPr id="7171" name="圖片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" y="1268760"/>
            <a:ext cx="3550761" cy="3399344"/>
          </a:xfrm>
          <a:prstGeom prst="rect">
            <a:avLst/>
          </a:prstGeom>
          <a:noFill/>
        </p:spPr>
      </p:pic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3707904" y="1340768"/>
            <a:ext cx="5436096" cy="3600400"/>
            <a:chOff x="998" y="5902"/>
            <a:chExt cx="7786" cy="4344"/>
          </a:xfrm>
        </p:grpSpPr>
        <p:pic>
          <p:nvPicPr>
            <p:cNvPr id="7181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44" y="5902"/>
              <a:ext cx="3840" cy="4344"/>
            </a:xfrm>
            <a:prstGeom prst="rect">
              <a:avLst/>
            </a:prstGeom>
            <a:noFill/>
          </p:spPr>
        </p:pic>
        <p:pic>
          <p:nvPicPr>
            <p:cNvPr id="7182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98" y="5904"/>
              <a:ext cx="3840" cy="40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36671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文字方塊 13"/>
          <p:cNvSpPr txBox="1">
            <a:spLocks noChangeArrowheads="1"/>
          </p:cNvSpPr>
          <p:nvPr/>
        </p:nvSpPr>
        <p:spPr bwMode="auto">
          <a:xfrm>
            <a:off x="3687763" y="-26988"/>
            <a:ext cx="7286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latin typeface="Calibri" pitchFamily="34" charset="0"/>
              </a:rPr>
              <a:t>(mm h</a:t>
            </a:r>
            <a:r>
              <a:rPr kumimoji="0" lang="en-US" altLang="zh-TW" sz="1600" b="1" baseline="30000">
                <a:latin typeface="Calibri" pitchFamily="34" charset="0"/>
              </a:rPr>
              <a:t>-1</a:t>
            </a:r>
            <a:r>
              <a:rPr kumimoji="0" lang="en-US" altLang="zh-TW" sz="1600" b="1">
                <a:latin typeface="Calibri" pitchFamily="34" charset="0"/>
              </a:rPr>
              <a:t>)</a:t>
            </a:r>
            <a:endParaRPr kumimoji="0" lang="zh-TW" altLang="en-US" sz="1600" b="1" baseline="30000">
              <a:latin typeface="Calibri" pitchFamily="34" charset="0"/>
            </a:endParaRPr>
          </a:p>
        </p:txBody>
      </p:sp>
      <p:sp>
        <p:nvSpPr>
          <p:cNvPr id="30723" name="文字方塊 11"/>
          <p:cNvSpPr txBox="1">
            <a:spLocks noChangeArrowheads="1"/>
          </p:cNvSpPr>
          <p:nvPr/>
        </p:nvSpPr>
        <p:spPr bwMode="auto">
          <a:xfrm rot="16200000">
            <a:off x="8033498" y="4854094"/>
            <a:ext cx="15120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kumimoji="0" lang="en-US" altLang="zh-TW" sz="1600" b="1" dirty="0" err="1">
                <a:solidFill>
                  <a:srgbClr val="FF0000"/>
                </a:solidFill>
                <a:latin typeface="Calibri" pitchFamily="34" charset="0"/>
              </a:rPr>
              <a:t>Rainrate</a:t>
            </a:r>
            <a:r>
              <a:rPr kumimoji="0" lang="en-US" altLang="zh-TW" sz="1600" b="1" dirty="0">
                <a:solidFill>
                  <a:srgbClr val="FF0000"/>
                </a:solidFill>
                <a:latin typeface="Calibri" pitchFamily="34" charset="0"/>
              </a:rPr>
              <a:t> (mm h</a:t>
            </a:r>
            <a:r>
              <a:rPr kumimoji="0" lang="en-US" altLang="zh-TW" sz="1600" b="1" baseline="30000" dirty="0">
                <a:solidFill>
                  <a:srgbClr val="FF0000"/>
                </a:solidFill>
                <a:latin typeface="Calibri" pitchFamily="34" charset="0"/>
              </a:rPr>
              <a:t>-1</a:t>
            </a:r>
            <a:r>
              <a:rPr kumimoji="0" lang="en-US" altLang="zh-TW" sz="1600" b="1" dirty="0">
                <a:solidFill>
                  <a:srgbClr val="FF0000"/>
                </a:solidFill>
                <a:latin typeface="Calibri" pitchFamily="34" charset="0"/>
              </a:rPr>
              <a:t>)</a:t>
            </a:r>
            <a:endParaRPr kumimoji="0" lang="zh-TW" altLang="en-US" sz="1600" b="1" baseline="30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724" name="文字方塊 14"/>
          <p:cNvSpPr txBox="1">
            <a:spLocks noChangeArrowheads="1"/>
          </p:cNvSpPr>
          <p:nvPr/>
        </p:nvSpPr>
        <p:spPr bwMode="auto">
          <a:xfrm rot="16200000">
            <a:off x="3768333" y="4952747"/>
            <a:ext cx="1133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kumimoji="0" lang="en-US" altLang="zh-TW" sz="1600" b="1" dirty="0">
                <a:solidFill>
                  <a:srgbClr val="3333FF"/>
                </a:solidFill>
                <a:latin typeface="Calibri" pitchFamily="34" charset="0"/>
              </a:rPr>
              <a:t>Efficiency (%)</a:t>
            </a:r>
            <a:endParaRPr kumimoji="0" lang="zh-TW" altLang="en-US" sz="1600" b="1" baseline="30000" dirty="0">
              <a:solidFill>
                <a:srgbClr val="3333FF"/>
              </a:solidFill>
              <a:latin typeface="Calibri" pitchFamily="34" charset="0"/>
            </a:endParaRPr>
          </a:p>
        </p:txBody>
      </p:sp>
      <p:sp>
        <p:nvSpPr>
          <p:cNvPr id="30726" name="文字方塊 20"/>
          <p:cNvSpPr txBox="1">
            <a:spLocks noChangeArrowheads="1"/>
          </p:cNvSpPr>
          <p:nvPr/>
        </p:nvSpPr>
        <p:spPr bwMode="auto">
          <a:xfrm>
            <a:off x="4643438" y="3644900"/>
            <a:ext cx="6810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3333FF"/>
                </a:solidFill>
                <a:latin typeface="Calibri" pitchFamily="34" charset="0"/>
              </a:rPr>
              <a:t>CTL Run</a:t>
            </a:r>
            <a:endParaRPr kumimoji="0" lang="zh-TW" altLang="en-US" sz="1600" b="1" baseline="30000">
              <a:solidFill>
                <a:srgbClr val="3333FF"/>
              </a:solidFill>
              <a:latin typeface="Calibri" pitchFamily="34" charset="0"/>
            </a:endParaRPr>
          </a:p>
        </p:txBody>
      </p:sp>
      <p:grpSp>
        <p:nvGrpSpPr>
          <p:cNvPr id="30727" name="群組 18"/>
          <p:cNvGrpSpPr>
            <a:grpSpLocks/>
          </p:cNvGrpSpPr>
          <p:nvPr/>
        </p:nvGrpSpPr>
        <p:grpSpPr bwMode="auto">
          <a:xfrm>
            <a:off x="3790950" y="198438"/>
            <a:ext cx="5049838" cy="3028950"/>
            <a:chOff x="3790545" y="198438"/>
            <a:chExt cx="5050631" cy="3028950"/>
          </a:xfrm>
        </p:grpSpPr>
        <p:pic>
          <p:nvPicPr>
            <p:cNvPr id="3073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0545" y="198438"/>
              <a:ext cx="5050631" cy="302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文字方塊 12"/>
            <p:cNvSpPr txBox="1"/>
            <p:nvPr/>
          </p:nvSpPr>
          <p:spPr>
            <a:xfrm>
              <a:off x="6156291" y="333375"/>
              <a:ext cx="435043" cy="1841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2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FLAT    </a:t>
              </a:r>
              <a:endParaRPr kumimoji="0" lang="zh-TW" altLang="en-US" sz="1200" b="1" baseline="30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227763" y="549275"/>
            <a:ext cx="973137" cy="244792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20" name="AutoShape 3"/>
          <p:cNvCxnSpPr>
            <a:cxnSpLocks noChangeShapeType="1"/>
          </p:cNvCxnSpPr>
          <p:nvPr/>
        </p:nvCxnSpPr>
        <p:spPr bwMode="auto">
          <a:xfrm flipH="1">
            <a:off x="4500563" y="2997200"/>
            <a:ext cx="1727200" cy="57626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4" name="AutoShape 3"/>
          <p:cNvCxnSpPr>
            <a:cxnSpLocks noChangeShapeType="1"/>
          </p:cNvCxnSpPr>
          <p:nvPr/>
        </p:nvCxnSpPr>
        <p:spPr bwMode="auto">
          <a:xfrm>
            <a:off x="7235825" y="2997200"/>
            <a:ext cx="1296988" cy="57626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4532759" y="3473624"/>
            <a:ext cx="4010798" cy="3384376"/>
            <a:chOff x="1536" y="743"/>
            <a:chExt cx="7240" cy="5773"/>
          </a:xfrm>
        </p:grpSpPr>
        <p:sp>
          <p:nvSpPr>
            <p:cNvPr id="5123" name="Text Box 3"/>
            <p:cNvSpPr txBox="1">
              <a:spLocks noChangeArrowheads="1"/>
            </p:cNvSpPr>
            <p:nvPr/>
          </p:nvSpPr>
          <p:spPr bwMode="auto">
            <a:xfrm>
              <a:off x="4535" y="6156"/>
              <a:ext cx="1357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Time (UTC)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36" y="743"/>
              <a:ext cx="7240" cy="54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699792" y="188640"/>
            <a:ext cx="3672210" cy="3096158"/>
            <a:chOff x="979" y="251"/>
            <a:chExt cx="7240" cy="5898"/>
          </a:xfrm>
        </p:grpSpPr>
        <p:sp>
          <p:nvSpPr>
            <p:cNvPr id="8195" name="Text Box 3"/>
            <p:cNvSpPr txBox="1">
              <a:spLocks noChangeArrowheads="1"/>
            </p:cNvSpPr>
            <p:nvPr/>
          </p:nvSpPr>
          <p:spPr bwMode="auto">
            <a:xfrm>
              <a:off x="3973" y="5789"/>
              <a:ext cx="1357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Time (UTC)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1239" y="2952"/>
              <a:ext cx="360" cy="1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rgbClr val="070397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Efficiency (%)</a:t>
              </a:r>
              <a:r>
                <a:rPr kumimoji="1" lang="en-US" altLang="zh-TW" sz="1200" b="1" i="0" u="none" strike="noStrike" cap="none" normalizeH="0" baseline="30000" smtClean="0">
                  <a:ln>
                    <a:noFill/>
                  </a:ln>
                  <a:solidFill>
                    <a:srgbClr val="070397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 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9" y="251"/>
              <a:ext cx="7240" cy="5443"/>
            </a:xfrm>
            <a:prstGeom prst="rect">
              <a:avLst/>
            </a:prstGeom>
            <a:noFill/>
          </p:spPr>
        </p:pic>
      </p:grp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84984"/>
            <a:ext cx="3260725" cy="3360737"/>
          </a:xfrm>
          <a:prstGeom prst="rect">
            <a:avLst/>
          </a:prstGeom>
          <a:noFill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262313"/>
            <a:ext cx="3268662" cy="3595687"/>
          </a:xfrm>
          <a:prstGeom prst="rect">
            <a:avLst/>
          </a:prstGeom>
          <a:noFill/>
        </p:spPr>
      </p:pic>
      <p:sp>
        <p:nvSpPr>
          <p:cNvPr id="10" name="文字方塊 14"/>
          <p:cNvSpPr txBox="1">
            <a:spLocks noChangeArrowheads="1"/>
          </p:cNvSpPr>
          <p:nvPr/>
        </p:nvSpPr>
        <p:spPr bwMode="auto">
          <a:xfrm rot="16200000">
            <a:off x="1968133" y="1568371"/>
            <a:ext cx="1133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kumimoji="0" lang="en-US" altLang="zh-TW" sz="1600" b="1" dirty="0">
                <a:solidFill>
                  <a:srgbClr val="3333FF"/>
                </a:solidFill>
                <a:latin typeface="Calibri" pitchFamily="34" charset="0"/>
              </a:rPr>
              <a:t>Efficiency (%)</a:t>
            </a:r>
            <a:endParaRPr kumimoji="0" lang="zh-TW" altLang="en-US" sz="1600" b="1" baseline="30000" dirty="0">
              <a:solidFill>
                <a:srgbClr val="3333FF"/>
              </a:solidFill>
              <a:latin typeface="Calibri" pitchFamily="34" charset="0"/>
            </a:endParaRPr>
          </a:p>
        </p:txBody>
      </p:sp>
      <p:sp>
        <p:nvSpPr>
          <p:cNvPr id="11" name="文字方塊 11"/>
          <p:cNvSpPr txBox="1">
            <a:spLocks noChangeArrowheads="1"/>
          </p:cNvSpPr>
          <p:nvPr/>
        </p:nvSpPr>
        <p:spPr bwMode="auto">
          <a:xfrm rot="5400000" flipV="1">
            <a:off x="5665057" y="1397677"/>
            <a:ext cx="16561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kumimoji="0" lang="en-US" altLang="zh-TW" sz="1600" b="1" dirty="0" err="1">
                <a:solidFill>
                  <a:srgbClr val="FF0000"/>
                </a:solidFill>
                <a:latin typeface="Calibri" pitchFamily="34" charset="0"/>
              </a:rPr>
              <a:t>Rainrate</a:t>
            </a:r>
            <a:r>
              <a:rPr kumimoji="0" lang="en-US" altLang="zh-TW" sz="1600" b="1" dirty="0">
                <a:solidFill>
                  <a:srgbClr val="FF0000"/>
                </a:solidFill>
                <a:latin typeface="Calibri" pitchFamily="34" charset="0"/>
              </a:rPr>
              <a:t> (mm h</a:t>
            </a:r>
            <a:r>
              <a:rPr kumimoji="0" lang="en-US" altLang="zh-TW" sz="1600" b="1" baseline="30000" dirty="0">
                <a:solidFill>
                  <a:srgbClr val="FF0000"/>
                </a:solidFill>
                <a:latin typeface="Calibri" pitchFamily="34" charset="0"/>
              </a:rPr>
              <a:t>-1</a:t>
            </a:r>
            <a:r>
              <a:rPr kumimoji="0" lang="en-US" altLang="zh-TW" sz="1600" b="1" dirty="0">
                <a:solidFill>
                  <a:srgbClr val="FF0000"/>
                </a:solidFill>
                <a:latin typeface="Calibri" pitchFamily="34" charset="0"/>
              </a:rPr>
              <a:t>)</a:t>
            </a:r>
            <a:endParaRPr kumimoji="0" lang="zh-TW" altLang="en-US" sz="1600" b="1" baseline="30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文字方塊 13"/>
          <p:cNvSpPr txBox="1">
            <a:spLocks noChangeArrowheads="1"/>
          </p:cNvSpPr>
          <p:nvPr/>
        </p:nvSpPr>
        <p:spPr bwMode="auto">
          <a:xfrm>
            <a:off x="971600" y="2996952"/>
            <a:ext cx="21214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Water Vapor Budget</a:t>
            </a:r>
            <a:endParaRPr kumimoji="0" lang="zh-TW" altLang="en-US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" name="文字方塊 13"/>
          <p:cNvSpPr txBox="1">
            <a:spLocks noChangeArrowheads="1"/>
          </p:cNvSpPr>
          <p:nvPr/>
        </p:nvSpPr>
        <p:spPr bwMode="auto">
          <a:xfrm>
            <a:off x="5652120" y="2924944"/>
            <a:ext cx="25076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Liquid/Ice Water Budget</a:t>
            </a:r>
            <a:endParaRPr kumimoji="0" lang="zh-TW" altLang="en-US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97408" cy="666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14288"/>
            <a:ext cx="81248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2800" dirty="0" smtClean="0"/>
              <a:t>Further </a:t>
            </a:r>
            <a:r>
              <a:rPr lang="en-US" altLang="zh-TW" sz="2800" dirty="0" err="1" smtClean="0"/>
              <a:t>devision</a:t>
            </a:r>
            <a:r>
              <a:rPr lang="en-US" altLang="zh-TW" sz="2800" dirty="0" smtClean="0"/>
              <a:t> of microphysical parameters </a:t>
            </a:r>
            <a:br>
              <a:rPr lang="en-US" altLang="zh-TW" sz="2800" dirty="0" smtClean="0"/>
            </a:br>
            <a:r>
              <a:rPr lang="en-US" altLang="zh-TW" sz="2800" dirty="0" smtClean="0"/>
              <a:t>into three components</a:t>
            </a:r>
            <a:endParaRPr lang="zh-TW" altLang="en-US" sz="2800" dirty="0" smtClean="0">
              <a:solidFill>
                <a:srgbClr val="3333FF"/>
              </a:solidFill>
            </a:endParaRPr>
          </a:p>
        </p:txBody>
      </p:sp>
      <p:sp>
        <p:nvSpPr>
          <p:cNvPr id="16386" name="矩形 2"/>
          <p:cNvSpPr>
            <a:spLocks noChangeArrowheads="1"/>
          </p:cNvSpPr>
          <p:nvPr/>
        </p:nvSpPr>
        <p:spPr bwMode="auto">
          <a:xfrm>
            <a:off x="755576" y="1268760"/>
            <a:ext cx="792003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 dirty="0" smtClean="0">
                <a:solidFill>
                  <a:srgbClr val="FF0000"/>
                </a:solidFill>
                <a:latin typeface="Calibri" pitchFamily="34" charset="0"/>
              </a:rPr>
              <a:t>Condensation Ratio</a:t>
            </a:r>
            <a:r>
              <a:rPr kumimoji="0" lang="en-US" altLang="zh-TW" dirty="0" smtClean="0">
                <a:latin typeface="Calibri" pitchFamily="34" charset="0"/>
              </a:rPr>
              <a:t>: </a:t>
            </a:r>
            <a:r>
              <a:rPr kumimoji="0" lang="en-US" altLang="zh-TW" i="1" dirty="0" smtClean="0">
                <a:latin typeface="Calibri" pitchFamily="34" charset="0"/>
              </a:rPr>
              <a:t> </a:t>
            </a:r>
            <a:endParaRPr kumimoji="0" lang="en-US" altLang="zh-TW" i="1" dirty="0">
              <a:latin typeface="Calibri" pitchFamily="34" charset="0"/>
            </a:endParaRPr>
          </a:p>
          <a:p>
            <a:endParaRPr kumimoji="0" lang="en-US" altLang="zh-TW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kumimoji="0" lang="en-US" altLang="zh-TW" sz="2400" b="1" dirty="0" smtClean="0">
                <a:solidFill>
                  <a:srgbClr val="FF0000"/>
                </a:solidFill>
                <a:latin typeface="Calibri" pitchFamily="34" charset="0"/>
              </a:rPr>
              <a:t>Deposition Ratio:</a:t>
            </a:r>
          </a:p>
          <a:p>
            <a:endParaRPr kumimoji="0" lang="en-US" altLang="zh-TW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kumimoji="0" lang="en-US" altLang="zh-TW" sz="2400" b="1" dirty="0" smtClean="0">
                <a:solidFill>
                  <a:srgbClr val="FF0000"/>
                </a:solidFill>
                <a:latin typeface="Calibri" pitchFamily="34" charset="0"/>
              </a:rPr>
              <a:t>Evaporation Ratio</a:t>
            </a:r>
            <a:r>
              <a:rPr kumimoji="0" lang="en-US" altLang="zh-TW" dirty="0" smtClean="0">
                <a:latin typeface="Calibri" pitchFamily="34" charset="0"/>
              </a:rPr>
              <a:t>:</a:t>
            </a:r>
            <a:r>
              <a:rPr kumimoji="0" lang="en-US" altLang="zh-TW" i="1" dirty="0" smtClean="0">
                <a:latin typeface="Calibri" pitchFamily="34" charset="0"/>
              </a:rPr>
              <a:t> </a:t>
            </a:r>
          </a:p>
          <a:p>
            <a:endParaRPr kumimoji="0" lang="en-US" altLang="zh-TW" i="1" dirty="0" smtClean="0">
              <a:latin typeface="Calibri" pitchFamily="34" charset="0"/>
            </a:endParaRPr>
          </a:p>
          <a:p>
            <a:endParaRPr kumimoji="0" lang="en-US" altLang="zh-TW" dirty="0">
              <a:latin typeface="Calibri" pitchFamily="34" charset="0"/>
            </a:endParaRPr>
          </a:p>
          <a:p>
            <a:r>
              <a:rPr kumimoji="0" lang="en-US" altLang="zh-TW" dirty="0">
                <a:latin typeface="Calibri" pitchFamily="34" charset="0"/>
              </a:rPr>
              <a:t>where             is the </a:t>
            </a:r>
            <a:r>
              <a:rPr kumimoji="0" lang="en-US" altLang="zh-TW" dirty="0" smtClean="0">
                <a:latin typeface="Calibri" pitchFamily="34" charset="0"/>
              </a:rPr>
              <a:t>total condensation </a:t>
            </a:r>
            <a:r>
              <a:rPr kumimoji="0" lang="en-US" altLang="zh-TW" dirty="0">
                <a:latin typeface="Calibri" pitchFamily="34" charset="0"/>
              </a:rPr>
              <a:t>and deposition;                    </a:t>
            </a:r>
          </a:p>
          <a:p>
            <a:r>
              <a:rPr kumimoji="0" lang="en-US" altLang="zh-TW" dirty="0">
                <a:latin typeface="Calibri" pitchFamily="34" charset="0"/>
              </a:rPr>
              <a:t>                        is the </a:t>
            </a:r>
            <a:r>
              <a:rPr kumimoji="0" lang="en-US" altLang="zh-TW" dirty="0" smtClean="0">
                <a:latin typeface="Calibri" pitchFamily="34" charset="0"/>
              </a:rPr>
              <a:t>cloud water condensation; </a:t>
            </a:r>
            <a:endParaRPr kumimoji="0" lang="en-US" altLang="zh-TW" dirty="0">
              <a:latin typeface="Calibri" pitchFamily="34" charset="0"/>
            </a:endParaRPr>
          </a:p>
          <a:p>
            <a:r>
              <a:rPr kumimoji="0" lang="en-US" altLang="zh-TW" dirty="0">
                <a:latin typeface="Calibri" pitchFamily="34" charset="0"/>
              </a:rPr>
              <a:t>                        is the </a:t>
            </a:r>
            <a:r>
              <a:rPr kumimoji="0" lang="en-US" altLang="zh-TW" dirty="0" smtClean="0">
                <a:latin typeface="Calibri" pitchFamily="34" charset="0"/>
              </a:rPr>
              <a:t>snow deposition; </a:t>
            </a:r>
            <a:endParaRPr kumimoji="0" lang="en-US" altLang="zh-TW" dirty="0">
              <a:latin typeface="Calibri" pitchFamily="34" charset="0"/>
            </a:endParaRPr>
          </a:p>
          <a:p>
            <a:r>
              <a:rPr kumimoji="0" lang="en-US" altLang="zh-TW" dirty="0">
                <a:latin typeface="Calibri" pitchFamily="34" charset="0"/>
              </a:rPr>
              <a:t>                        is the </a:t>
            </a:r>
            <a:r>
              <a:rPr kumimoji="0" lang="en-US" altLang="zh-TW" dirty="0" err="1" smtClean="0">
                <a:latin typeface="Calibri" pitchFamily="34" charset="0"/>
              </a:rPr>
              <a:t>graupel</a:t>
            </a:r>
            <a:r>
              <a:rPr kumimoji="0" lang="en-US" altLang="zh-TW" dirty="0" smtClean="0">
                <a:latin typeface="Calibri" pitchFamily="34" charset="0"/>
              </a:rPr>
              <a:t> deposition; </a:t>
            </a:r>
            <a:r>
              <a:rPr kumimoji="0" lang="en-US" altLang="zh-TW" dirty="0">
                <a:latin typeface="Calibri" pitchFamily="34" charset="0"/>
              </a:rPr>
              <a:t/>
            </a:r>
            <a:br>
              <a:rPr kumimoji="0" lang="en-US" altLang="zh-TW" dirty="0">
                <a:latin typeface="Calibri" pitchFamily="34" charset="0"/>
              </a:rPr>
            </a:br>
            <a:r>
              <a:rPr kumimoji="0" lang="en-US" altLang="zh-TW" dirty="0">
                <a:latin typeface="Calibri" pitchFamily="34" charset="0"/>
              </a:rPr>
              <a:t>                        is the </a:t>
            </a:r>
            <a:r>
              <a:rPr kumimoji="0" lang="en-US" altLang="zh-TW" dirty="0" smtClean="0">
                <a:latin typeface="Calibri" pitchFamily="34" charset="0"/>
              </a:rPr>
              <a:t>cloud ice deposition;</a:t>
            </a:r>
            <a:endParaRPr kumimoji="0" lang="en-US" altLang="zh-TW" dirty="0">
              <a:latin typeface="Calibri" pitchFamily="34" charset="0"/>
            </a:endParaRPr>
          </a:p>
          <a:p>
            <a:r>
              <a:rPr kumimoji="0" lang="en-US" altLang="zh-TW" dirty="0">
                <a:latin typeface="Calibri" pitchFamily="34" charset="0"/>
              </a:rPr>
              <a:t>                        </a:t>
            </a:r>
          </a:p>
          <a:p>
            <a:r>
              <a:rPr kumimoji="0" lang="en-US" altLang="zh-TW" dirty="0">
                <a:latin typeface="Calibri" pitchFamily="34" charset="0"/>
              </a:rPr>
              <a:t>                        is the </a:t>
            </a:r>
            <a:r>
              <a:rPr kumimoji="0" lang="en-US" altLang="zh-TW" dirty="0" smtClean="0">
                <a:latin typeface="Calibri" pitchFamily="34" charset="0"/>
              </a:rPr>
              <a:t>raindrop evaporation</a:t>
            </a:r>
            <a:endParaRPr kumimoji="0" lang="en-US" altLang="zh-TW" dirty="0">
              <a:latin typeface="Calibri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578349"/>
            <a:ext cx="600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00808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20888"/>
            <a:ext cx="32194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06896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6973" y="3942581"/>
            <a:ext cx="7429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4293096"/>
            <a:ext cx="5238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4581128"/>
            <a:ext cx="4953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4941168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640" y="5301208"/>
            <a:ext cx="704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9" name="Group 15"/>
          <p:cNvGrpSpPr>
            <a:grpSpLocks/>
          </p:cNvGrpSpPr>
          <p:nvPr/>
        </p:nvGrpSpPr>
        <p:grpSpPr bwMode="auto">
          <a:xfrm>
            <a:off x="1977048" y="4038600"/>
            <a:ext cx="5440680" cy="2819400"/>
            <a:chOff x="720" y="6168"/>
            <a:chExt cx="8568" cy="4440"/>
          </a:xfrm>
        </p:grpSpPr>
        <p:pic>
          <p:nvPicPr>
            <p:cNvPr id="11280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0" y="6168"/>
              <a:ext cx="8568" cy="4104"/>
            </a:xfrm>
            <a:prstGeom prst="rect">
              <a:avLst/>
            </a:prstGeom>
            <a:noFill/>
          </p:spPr>
        </p:pic>
        <p:grpSp>
          <p:nvGrpSpPr>
            <p:cNvPr id="11281" name="Group 17"/>
            <p:cNvGrpSpPr>
              <a:grpSpLocks/>
            </p:cNvGrpSpPr>
            <p:nvPr/>
          </p:nvGrpSpPr>
          <p:grpSpPr bwMode="auto">
            <a:xfrm>
              <a:off x="3921" y="6336"/>
              <a:ext cx="3293" cy="4272"/>
              <a:chOff x="3921" y="6408"/>
              <a:chExt cx="3293" cy="4272"/>
            </a:xfrm>
          </p:grpSpPr>
          <p:sp>
            <p:nvSpPr>
              <p:cNvPr id="11283" name="Text Box 19"/>
              <p:cNvSpPr txBox="1">
                <a:spLocks noChangeArrowheads="1"/>
              </p:cNvSpPr>
              <p:nvPr/>
            </p:nvSpPr>
            <p:spPr bwMode="auto">
              <a:xfrm>
                <a:off x="4463" y="10320"/>
                <a:ext cx="1357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Time (UTC)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1285" name="Text Box 21"/>
              <p:cNvSpPr txBox="1">
                <a:spLocks noChangeArrowheads="1"/>
              </p:cNvSpPr>
              <p:nvPr/>
            </p:nvSpPr>
            <p:spPr bwMode="auto">
              <a:xfrm>
                <a:off x="6222" y="9211"/>
                <a:ext cx="745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0.3 </a:t>
                </a:r>
                <a:r>
                  <a:rPr kumimoji="1" lang="en-US" altLang="zh-TW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km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1286" name="Text Box 22"/>
              <p:cNvSpPr txBox="1">
                <a:spLocks noChangeArrowheads="1"/>
              </p:cNvSpPr>
              <p:nvPr/>
            </p:nvSpPr>
            <p:spPr bwMode="auto">
              <a:xfrm>
                <a:off x="6462" y="8179"/>
                <a:ext cx="745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0.9 </a:t>
                </a:r>
                <a:r>
                  <a:rPr kumimoji="1" lang="en-US" altLang="zh-TW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km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1287" name="Text Box 23"/>
              <p:cNvSpPr txBox="1">
                <a:spLocks noChangeArrowheads="1"/>
              </p:cNvSpPr>
              <p:nvPr/>
            </p:nvSpPr>
            <p:spPr bwMode="auto">
              <a:xfrm>
                <a:off x="4451" y="6408"/>
                <a:ext cx="39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CR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1288" name="Text Box 24"/>
              <p:cNvSpPr txBox="1">
                <a:spLocks noChangeArrowheads="1"/>
              </p:cNvSpPr>
              <p:nvPr/>
            </p:nvSpPr>
            <p:spPr bwMode="auto">
              <a:xfrm>
                <a:off x="3921" y="9035"/>
                <a:ext cx="39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DR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1289" name="Text Box 25"/>
              <p:cNvSpPr txBox="1">
                <a:spLocks noChangeArrowheads="1"/>
              </p:cNvSpPr>
              <p:nvPr/>
            </p:nvSpPr>
            <p:spPr bwMode="auto">
              <a:xfrm>
                <a:off x="5705" y="7464"/>
                <a:ext cx="39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PE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1290" name="Text Box 26"/>
              <p:cNvSpPr txBox="1">
                <a:spLocks noChangeArrowheads="1"/>
              </p:cNvSpPr>
              <p:nvPr/>
            </p:nvSpPr>
            <p:spPr bwMode="auto">
              <a:xfrm>
                <a:off x="4463" y="9472"/>
                <a:ext cx="39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ER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1291" name="Text Box 27"/>
              <p:cNvSpPr txBox="1">
                <a:spLocks noChangeArrowheads="1"/>
              </p:cNvSpPr>
              <p:nvPr/>
            </p:nvSpPr>
            <p:spPr bwMode="auto">
              <a:xfrm>
                <a:off x="6293" y="8703"/>
                <a:ext cx="745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0.6 </a:t>
                </a:r>
                <a:r>
                  <a:rPr kumimoji="1" lang="en-US" altLang="zh-TW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km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1292" name="Text Box 28"/>
              <p:cNvSpPr txBox="1">
                <a:spLocks noChangeArrowheads="1"/>
              </p:cNvSpPr>
              <p:nvPr/>
            </p:nvSpPr>
            <p:spPr bwMode="auto">
              <a:xfrm>
                <a:off x="6469" y="7680"/>
                <a:ext cx="745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1.2 </a:t>
                </a:r>
                <a:r>
                  <a:rPr kumimoji="1" lang="en-US" altLang="zh-TW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km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</p:grpSp>
      <p:grpSp>
        <p:nvGrpSpPr>
          <p:cNvPr id="11293" name="Group 29"/>
          <p:cNvGrpSpPr>
            <a:grpSpLocks/>
          </p:cNvGrpSpPr>
          <p:nvPr/>
        </p:nvGrpSpPr>
        <p:grpSpPr bwMode="auto">
          <a:xfrm>
            <a:off x="1977048" y="980728"/>
            <a:ext cx="5440680" cy="2819400"/>
            <a:chOff x="720" y="1188"/>
            <a:chExt cx="8568" cy="4440"/>
          </a:xfrm>
        </p:grpSpPr>
        <p:pic>
          <p:nvPicPr>
            <p:cNvPr id="11294" name="Picture 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0" y="1188"/>
              <a:ext cx="8568" cy="4116"/>
            </a:xfrm>
            <a:prstGeom prst="rect">
              <a:avLst/>
            </a:prstGeom>
            <a:noFill/>
          </p:spPr>
        </p:pic>
        <p:grpSp>
          <p:nvGrpSpPr>
            <p:cNvPr id="11295" name="Group 31"/>
            <p:cNvGrpSpPr>
              <a:grpSpLocks/>
            </p:cNvGrpSpPr>
            <p:nvPr/>
          </p:nvGrpSpPr>
          <p:grpSpPr bwMode="auto">
            <a:xfrm>
              <a:off x="2352" y="1403"/>
              <a:ext cx="5659" cy="4225"/>
              <a:chOff x="2352" y="1403"/>
              <a:chExt cx="5659" cy="4225"/>
            </a:xfrm>
          </p:grpSpPr>
          <p:sp>
            <p:nvSpPr>
              <p:cNvPr id="11297" name="Text Box 33"/>
              <p:cNvSpPr txBox="1">
                <a:spLocks noChangeArrowheads="1"/>
              </p:cNvSpPr>
              <p:nvPr/>
            </p:nvSpPr>
            <p:spPr bwMode="auto">
              <a:xfrm>
                <a:off x="4403" y="5268"/>
                <a:ext cx="1357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Time (UTC)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1299" name="Text Box 35"/>
              <p:cNvSpPr txBox="1">
                <a:spLocks noChangeArrowheads="1"/>
              </p:cNvSpPr>
              <p:nvPr/>
            </p:nvSpPr>
            <p:spPr bwMode="auto">
              <a:xfrm>
                <a:off x="6318" y="4195"/>
                <a:ext cx="745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0.3 </a:t>
                </a:r>
                <a:r>
                  <a:rPr kumimoji="1" lang="en-US" altLang="zh-TW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km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1300" name="Text Box 36"/>
              <p:cNvSpPr txBox="1">
                <a:spLocks noChangeArrowheads="1"/>
              </p:cNvSpPr>
              <p:nvPr/>
            </p:nvSpPr>
            <p:spPr bwMode="auto">
              <a:xfrm>
                <a:off x="7266" y="3139"/>
                <a:ext cx="745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0.9 </a:t>
                </a:r>
                <a:r>
                  <a:rPr kumimoji="1" lang="en-US" altLang="zh-TW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km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1301" name="Text Box 37"/>
              <p:cNvSpPr txBox="1">
                <a:spLocks noChangeArrowheads="1"/>
              </p:cNvSpPr>
              <p:nvPr/>
            </p:nvSpPr>
            <p:spPr bwMode="auto">
              <a:xfrm>
                <a:off x="5465" y="1403"/>
                <a:ext cx="39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CR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1302" name="Text Box 38"/>
              <p:cNvSpPr txBox="1">
                <a:spLocks noChangeArrowheads="1"/>
              </p:cNvSpPr>
              <p:nvPr/>
            </p:nvSpPr>
            <p:spPr bwMode="auto">
              <a:xfrm>
                <a:off x="4072" y="3899"/>
                <a:ext cx="39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DR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1303" name="Text Box 39"/>
              <p:cNvSpPr txBox="1">
                <a:spLocks noChangeArrowheads="1"/>
              </p:cNvSpPr>
              <p:nvPr/>
            </p:nvSpPr>
            <p:spPr bwMode="auto">
              <a:xfrm>
                <a:off x="6947" y="2424"/>
                <a:ext cx="39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PE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1304" name="Text Box 40"/>
              <p:cNvSpPr txBox="1">
                <a:spLocks noChangeArrowheads="1"/>
              </p:cNvSpPr>
              <p:nvPr/>
            </p:nvSpPr>
            <p:spPr bwMode="auto">
              <a:xfrm>
                <a:off x="2352" y="4367"/>
                <a:ext cx="39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ER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1305" name="Text Box 41"/>
              <p:cNvSpPr txBox="1">
                <a:spLocks noChangeArrowheads="1"/>
              </p:cNvSpPr>
              <p:nvPr/>
            </p:nvSpPr>
            <p:spPr bwMode="auto">
              <a:xfrm>
                <a:off x="6858" y="3672"/>
                <a:ext cx="745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0.6 </a:t>
                </a:r>
                <a:r>
                  <a:rPr kumimoji="1" lang="en-US" altLang="zh-TW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km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</p:grpSp>
      <p:sp>
        <p:nvSpPr>
          <p:cNvPr id="42" name="文字方塊 12"/>
          <p:cNvSpPr txBox="1">
            <a:spLocks noChangeArrowheads="1"/>
          </p:cNvSpPr>
          <p:nvPr/>
        </p:nvSpPr>
        <p:spPr bwMode="auto">
          <a:xfrm>
            <a:off x="323850" y="332656"/>
            <a:ext cx="8820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200" dirty="0" err="1" smtClean="0">
                <a:solidFill>
                  <a:srgbClr val="3333FF"/>
                </a:solidFill>
                <a:latin typeface="Calibri" pitchFamily="34" charset="0"/>
              </a:rPr>
              <a:t>Lagrangian</a:t>
            </a:r>
            <a:r>
              <a:rPr kumimoji="0" lang="en-US" altLang="zh-TW" sz="3200" dirty="0" smtClean="0">
                <a:solidFill>
                  <a:srgbClr val="3333FF"/>
                </a:solidFill>
                <a:latin typeface="Calibri" pitchFamily="34" charset="0"/>
              </a:rPr>
              <a:t> evolution of microphysical parameters</a:t>
            </a:r>
            <a:endParaRPr kumimoji="0" lang="zh-TW" altLang="en-US" sz="3200" dirty="0">
              <a:solidFill>
                <a:srgbClr val="3333FF"/>
              </a:solidFill>
              <a:latin typeface="Calibri" pitchFamily="34" charset="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683568" y="1916832"/>
            <a:ext cx="78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Cell A</a:t>
            </a:r>
            <a:endParaRPr lang="zh-TW" altLang="en-US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755576" y="486916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Cell B</a:t>
            </a:r>
            <a:endParaRPr lang="zh-TW" altLang="en-US" dirty="0"/>
          </a:p>
        </p:txBody>
      </p:sp>
      <p:sp>
        <p:nvSpPr>
          <p:cNvPr id="45" name="文字方塊 14"/>
          <p:cNvSpPr txBox="1">
            <a:spLocks noChangeArrowheads="1"/>
          </p:cNvSpPr>
          <p:nvPr/>
        </p:nvSpPr>
        <p:spPr bwMode="auto">
          <a:xfrm rot="16200000">
            <a:off x="1081209" y="2297773"/>
            <a:ext cx="14401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kumimoji="0" lang="en-US" altLang="zh-TW" sz="1600" b="1" dirty="0" smtClean="0">
                <a:solidFill>
                  <a:srgbClr val="3333FF"/>
                </a:solidFill>
                <a:latin typeface="Calibri" pitchFamily="34" charset="0"/>
              </a:rPr>
              <a:t>Efficiency 1 </a:t>
            </a:r>
            <a:r>
              <a:rPr kumimoji="0" lang="en-US" altLang="zh-TW" sz="1600" b="1" dirty="0">
                <a:solidFill>
                  <a:srgbClr val="3333FF"/>
                </a:solidFill>
                <a:latin typeface="Calibri" pitchFamily="34" charset="0"/>
              </a:rPr>
              <a:t>(%)</a:t>
            </a:r>
            <a:endParaRPr kumimoji="0" lang="zh-TW" altLang="en-US" sz="1600" b="1" baseline="30000" dirty="0">
              <a:solidFill>
                <a:srgbClr val="3333FF"/>
              </a:solidFill>
              <a:latin typeface="Calibri" pitchFamily="34" charset="0"/>
            </a:endParaRPr>
          </a:p>
        </p:txBody>
      </p:sp>
      <p:sp>
        <p:nvSpPr>
          <p:cNvPr id="47" name="文字方塊 14"/>
          <p:cNvSpPr txBox="1">
            <a:spLocks noChangeArrowheads="1"/>
          </p:cNvSpPr>
          <p:nvPr/>
        </p:nvSpPr>
        <p:spPr bwMode="auto">
          <a:xfrm rot="16200000" flipH="1">
            <a:off x="735339" y="4889398"/>
            <a:ext cx="2160238" cy="24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kumimoji="0" lang="en-US" altLang="zh-TW" sz="1600" b="1" dirty="0" smtClean="0">
                <a:solidFill>
                  <a:srgbClr val="3333FF"/>
                </a:solidFill>
                <a:latin typeface="Calibri" pitchFamily="34" charset="0"/>
              </a:rPr>
              <a:t>Efficiency 1 </a:t>
            </a:r>
            <a:r>
              <a:rPr kumimoji="0" lang="en-US" altLang="zh-TW" sz="1600" b="1" dirty="0">
                <a:solidFill>
                  <a:srgbClr val="3333FF"/>
                </a:solidFill>
                <a:latin typeface="Calibri" pitchFamily="34" charset="0"/>
              </a:rPr>
              <a:t>(%)</a:t>
            </a:r>
            <a:endParaRPr kumimoji="0" lang="zh-TW" altLang="en-US" sz="1600" b="1" baseline="30000" dirty="0">
              <a:solidFill>
                <a:srgbClr val="3333FF"/>
              </a:solidFill>
              <a:latin typeface="Calibri" pitchFamily="34" charset="0"/>
            </a:endParaRPr>
          </a:p>
        </p:txBody>
      </p:sp>
      <p:sp>
        <p:nvSpPr>
          <p:cNvPr id="48" name="文字方塊 14"/>
          <p:cNvSpPr txBox="1">
            <a:spLocks noChangeArrowheads="1"/>
          </p:cNvSpPr>
          <p:nvPr/>
        </p:nvSpPr>
        <p:spPr bwMode="auto">
          <a:xfrm rot="16200000">
            <a:off x="6859822" y="2450169"/>
            <a:ext cx="14401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kumimoji="0" lang="en-US" altLang="zh-TW" sz="1600" b="1" dirty="0" smtClean="0">
                <a:solidFill>
                  <a:srgbClr val="3333FF"/>
                </a:solidFill>
                <a:latin typeface="Calibri" pitchFamily="34" charset="0"/>
              </a:rPr>
              <a:t>Efficiency 2 </a:t>
            </a:r>
            <a:r>
              <a:rPr kumimoji="0" lang="en-US" altLang="zh-TW" sz="1600" b="1" dirty="0">
                <a:solidFill>
                  <a:srgbClr val="3333FF"/>
                </a:solidFill>
                <a:latin typeface="Calibri" pitchFamily="34" charset="0"/>
              </a:rPr>
              <a:t>(%)</a:t>
            </a:r>
            <a:endParaRPr kumimoji="0" lang="zh-TW" altLang="en-US" sz="1600" b="1" baseline="30000" dirty="0">
              <a:solidFill>
                <a:srgbClr val="3333FF"/>
              </a:solidFill>
              <a:latin typeface="Calibri" pitchFamily="34" charset="0"/>
            </a:endParaRPr>
          </a:p>
        </p:txBody>
      </p:sp>
      <p:sp>
        <p:nvSpPr>
          <p:cNvPr id="49" name="文字方塊 14"/>
          <p:cNvSpPr txBox="1">
            <a:spLocks noChangeArrowheads="1"/>
          </p:cNvSpPr>
          <p:nvPr/>
        </p:nvSpPr>
        <p:spPr bwMode="auto">
          <a:xfrm rot="16200000">
            <a:off x="6471999" y="4818057"/>
            <a:ext cx="23042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kumimoji="0" lang="en-US" altLang="zh-TW" sz="1600" b="1" dirty="0" smtClean="0">
                <a:solidFill>
                  <a:srgbClr val="3333FF"/>
                </a:solidFill>
                <a:latin typeface="Calibri" pitchFamily="34" charset="0"/>
              </a:rPr>
              <a:t>Efficiency 2 </a:t>
            </a:r>
            <a:r>
              <a:rPr kumimoji="0" lang="en-US" altLang="zh-TW" sz="1600" b="1" dirty="0">
                <a:solidFill>
                  <a:srgbClr val="3333FF"/>
                </a:solidFill>
                <a:latin typeface="Calibri" pitchFamily="34" charset="0"/>
              </a:rPr>
              <a:t>(%)</a:t>
            </a:r>
            <a:endParaRPr kumimoji="0" lang="zh-TW" altLang="en-US" sz="1600" b="1" baseline="30000" dirty="0">
              <a:solidFill>
                <a:srgbClr val="3333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1616985" y="1124744"/>
            <a:ext cx="5440093" cy="2811463"/>
            <a:chOff x="720" y="1199"/>
            <a:chExt cx="8568" cy="4429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0" y="1199"/>
              <a:ext cx="8568" cy="4080"/>
            </a:xfrm>
            <a:prstGeom prst="rect">
              <a:avLst/>
            </a:prstGeom>
            <a:noFill/>
          </p:spPr>
        </p:pic>
        <p:grpSp>
          <p:nvGrpSpPr>
            <p:cNvPr id="13316" name="Group 4"/>
            <p:cNvGrpSpPr>
              <a:grpSpLocks/>
            </p:cNvGrpSpPr>
            <p:nvPr/>
          </p:nvGrpSpPr>
          <p:grpSpPr bwMode="auto">
            <a:xfrm>
              <a:off x="3952" y="1415"/>
              <a:ext cx="2791" cy="4213"/>
              <a:chOff x="3952" y="1415"/>
              <a:chExt cx="2791" cy="4213"/>
            </a:xfrm>
          </p:grpSpPr>
          <p:sp>
            <p:nvSpPr>
              <p:cNvPr id="13318" name="Text Box 6"/>
              <p:cNvSpPr txBox="1">
                <a:spLocks noChangeArrowheads="1"/>
              </p:cNvSpPr>
              <p:nvPr/>
            </p:nvSpPr>
            <p:spPr bwMode="auto">
              <a:xfrm>
                <a:off x="4403" y="5268"/>
                <a:ext cx="1357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Time (UTC)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3320" name="Text Box 8"/>
              <p:cNvSpPr txBox="1">
                <a:spLocks noChangeArrowheads="1"/>
              </p:cNvSpPr>
              <p:nvPr/>
            </p:nvSpPr>
            <p:spPr bwMode="auto">
              <a:xfrm>
                <a:off x="5478" y="4219"/>
                <a:ext cx="745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0.3 </a:t>
                </a:r>
                <a:r>
                  <a:rPr kumimoji="1" lang="en-US" altLang="zh-TW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km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3321" name="Text Box 9"/>
              <p:cNvSpPr txBox="1">
                <a:spLocks noChangeArrowheads="1"/>
              </p:cNvSpPr>
              <p:nvPr/>
            </p:nvSpPr>
            <p:spPr bwMode="auto">
              <a:xfrm>
                <a:off x="5998" y="3660"/>
                <a:ext cx="745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0.6 </a:t>
                </a:r>
                <a:r>
                  <a:rPr kumimoji="1" lang="en-US" altLang="zh-TW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km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3322" name="Text Box 10"/>
              <p:cNvSpPr txBox="1">
                <a:spLocks noChangeArrowheads="1"/>
              </p:cNvSpPr>
              <p:nvPr/>
            </p:nvSpPr>
            <p:spPr bwMode="auto">
              <a:xfrm>
                <a:off x="4925" y="1415"/>
                <a:ext cx="39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CR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3323" name="Text Box 11"/>
              <p:cNvSpPr txBox="1">
                <a:spLocks noChangeArrowheads="1"/>
              </p:cNvSpPr>
              <p:nvPr/>
            </p:nvSpPr>
            <p:spPr bwMode="auto">
              <a:xfrm>
                <a:off x="3952" y="3803"/>
                <a:ext cx="39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DR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3324" name="Text Box 12"/>
              <p:cNvSpPr txBox="1">
                <a:spLocks noChangeArrowheads="1"/>
              </p:cNvSpPr>
              <p:nvPr/>
            </p:nvSpPr>
            <p:spPr bwMode="auto">
              <a:xfrm>
                <a:off x="6155" y="2484"/>
                <a:ext cx="39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PE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3325" name="Text Box 13"/>
              <p:cNvSpPr txBox="1">
                <a:spLocks noChangeArrowheads="1"/>
              </p:cNvSpPr>
              <p:nvPr/>
            </p:nvSpPr>
            <p:spPr bwMode="auto">
              <a:xfrm>
                <a:off x="4414" y="4331"/>
                <a:ext cx="39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ER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</p:grpSp>
      <p:grpSp>
        <p:nvGrpSpPr>
          <p:cNvPr id="13326" name="Group 14"/>
          <p:cNvGrpSpPr>
            <a:grpSpLocks/>
          </p:cNvGrpSpPr>
          <p:nvPr/>
        </p:nvGrpSpPr>
        <p:grpSpPr bwMode="auto">
          <a:xfrm>
            <a:off x="1688993" y="4030663"/>
            <a:ext cx="5440093" cy="2827337"/>
            <a:chOff x="720" y="6227"/>
            <a:chExt cx="8568" cy="4453"/>
          </a:xfrm>
        </p:grpSpPr>
        <p:pic>
          <p:nvPicPr>
            <p:cNvPr id="13327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0" y="6227"/>
              <a:ext cx="8568" cy="4080"/>
            </a:xfrm>
            <a:prstGeom prst="rect">
              <a:avLst/>
            </a:prstGeom>
            <a:noFill/>
          </p:spPr>
        </p:pic>
        <p:grpSp>
          <p:nvGrpSpPr>
            <p:cNvPr id="13328" name="Group 16"/>
            <p:cNvGrpSpPr>
              <a:grpSpLocks/>
            </p:cNvGrpSpPr>
            <p:nvPr/>
          </p:nvGrpSpPr>
          <p:grpSpPr bwMode="auto">
            <a:xfrm>
              <a:off x="4463" y="6996"/>
              <a:ext cx="3808" cy="3684"/>
              <a:chOff x="4463" y="6996"/>
              <a:chExt cx="3808" cy="3684"/>
            </a:xfrm>
          </p:grpSpPr>
          <p:sp>
            <p:nvSpPr>
              <p:cNvPr id="13330" name="Text Box 18"/>
              <p:cNvSpPr txBox="1">
                <a:spLocks noChangeArrowheads="1"/>
              </p:cNvSpPr>
              <p:nvPr/>
            </p:nvSpPr>
            <p:spPr bwMode="auto">
              <a:xfrm>
                <a:off x="4463" y="10320"/>
                <a:ext cx="1357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Time (UTC)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3332" name="Text Box 20"/>
              <p:cNvSpPr txBox="1">
                <a:spLocks noChangeArrowheads="1"/>
              </p:cNvSpPr>
              <p:nvPr/>
            </p:nvSpPr>
            <p:spPr bwMode="auto">
              <a:xfrm>
                <a:off x="5705" y="9187"/>
                <a:ext cx="745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0.3 </a:t>
                </a:r>
                <a:r>
                  <a:rPr kumimoji="1" lang="en-US" altLang="zh-TW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km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3333" name="Text Box 21"/>
              <p:cNvSpPr txBox="1">
                <a:spLocks noChangeArrowheads="1"/>
              </p:cNvSpPr>
              <p:nvPr/>
            </p:nvSpPr>
            <p:spPr bwMode="auto">
              <a:xfrm>
                <a:off x="6047" y="8687"/>
                <a:ext cx="745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0.6 </a:t>
                </a:r>
                <a:r>
                  <a:rPr kumimoji="1" lang="en-US" altLang="zh-TW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km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3334" name="Text Box 22"/>
              <p:cNvSpPr txBox="1">
                <a:spLocks noChangeArrowheads="1"/>
              </p:cNvSpPr>
              <p:nvPr/>
            </p:nvSpPr>
            <p:spPr bwMode="auto">
              <a:xfrm>
                <a:off x="4583" y="6996"/>
                <a:ext cx="39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CR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3335" name="Text Box 23"/>
              <p:cNvSpPr txBox="1">
                <a:spLocks noChangeArrowheads="1"/>
              </p:cNvSpPr>
              <p:nvPr/>
            </p:nvSpPr>
            <p:spPr bwMode="auto">
              <a:xfrm>
                <a:off x="7880" y="9047"/>
                <a:ext cx="39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DR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3336" name="Text Box 24"/>
              <p:cNvSpPr txBox="1">
                <a:spLocks noChangeArrowheads="1"/>
              </p:cNvSpPr>
              <p:nvPr/>
            </p:nvSpPr>
            <p:spPr bwMode="auto">
              <a:xfrm>
                <a:off x="5705" y="7464"/>
                <a:ext cx="39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PE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3337" name="Text Box 25"/>
              <p:cNvSpPr txBox="1">
                <a:spLocks noChangeArrowheads="1"/>
              </p:cNvSpPr>
              <p:nvPr/>
            </p:nvSpPr>
            <p:spPr bwMode="auto">
              <a:xfrm>
                <a:off x="7489" y="8351"/>
                <a:ext cx="39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ER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</p:grpSp>
      <p:sp>
        <p:nvSpPr>
          <p:cNvPr id="26" name="文字方塊 12"/>
          <p:cNvSpPr txBox="1">
            <a:spLocks noChangeArrowheads="1"/>
          </p:cNvSpPr>
          <p:nvPr/>
        </p:nvSpPr>
        <p:spPr bwMode="auto">
          <a:xfrm>
            <a:off x="323850" y="332656"/>
            <a:ext cx="8820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200" dirty="0" err="1" smtClean="0">
                <a:solidFill>
                  <a:srgbClr val="3333FF"/>
                </a:solidFill>
                <a:latin typeface="Calibri" pitchFamily="34" charset="0"/>
              </a:rPr>
              <a:t>Lagrangian</a:t>
            </a:r>
            <a:r>
              <a:rPr kumimoji="0" lang="en-US" altLang="zh-TW" sz="3200" dirty="0" smtClean="0">
                <a:solidFill>
                  <a:srgbClr val="3333FF"/>
                </a:solidFill>
                <a:latin typeface="Calibri" pitchFamily="34" charset="0"/>
              </a:rPr>
              <a:t> evolution of microphysical parameters</a:t>
            </a:r>
            <a:endParaRPr kumimoji="0" lang="zh-TW" altLang="en-US" sz="3200" dirty="0">
              <a:solidFill>
                <a:srgbClr val="3333FF"/>
              </a:solidFill>
              <a:latin typeface="Calibri" pitchFamily="34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67544" y="191683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Cell C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539552" y="48691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Cell D</a:t>
            </a:r>
            <a:endParaRPr lang="zh-TW" altLang="en-US" dirty="0"/>
          </a:p>
        </p:txBody>
      </p:sp>
      <p:sp>
        <p:nvSpPr>
          <p:cNvPr id="29" name="文字方塊 14"/>
          <p:cNvSpPr txBox="1">
            <a:spLocks noChangeArrowheads="1"/>
          </p:cNvSpPr>
          <p:nvPr/>
        </p:nvSpPr>
        <p:spPr bwMode="auto">
          <a:xfrm rot="16200000">
            <a:off x="799928" y="2297772"/>
            <a:ext cx="14401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kumimoji="0" lang="en-US" altLang="zh-TW" sz="1600" b="1" dirty="0" smtClean="0">
                <a:solidFill>
                  <a:srgbClr val="3333FF"/>
                </a:solidFill>
                <a:latin typeface="Calibri" pitchFamily="34" charset="0"/>
              </a:rPr>
              <a:t>Efficiency 1 </a:t>
            </a:r>
            <a:r>
              <a:rPr kumimoji="0" lang="en-US" altLang="zh-TW" sz="1600" b="1" dirty="0">
                <a:solidFill>
                  <a:srgbClr val="3333FF"/>
                </a:solidFill>
                <a:latin typeface="Calibri" pitchFamily="34" charset="0"/>
              </a:rPr>
              <a:t>(%)</a:t>
            </a:r>
            <a:endParaRPr kumimoji="0" lang="zh-TW" altLang="en-US" sz="1600" b="1" baseline="30000" dirty="0">
              <a:solidFill>
                <a:srgbClr val="3333FF"/>
              </a:solidFill>
              <a:latin typeface="Calibri" pitchFamily="34" charset="0"/>
            </a:endParaRPr>
          </a:p>
        </p:txBody>
      </p:sp>
      <p:sp>
        <p:nvSpPr>
          <p:cNvPr id="30" name="文字方塊 14"/>
          <p:cNvSpPr txBox="1">
            <a:spLocks noChangeArrowheads="1"/>
          </p:cNvSpPr>
          <p:nvPr/>
        </p:nvSpPr>
        <p:spPr bwMode="auto">
          <a:xfrm rot="16200000">
            <a:off x="799931" y="4998076"/>
            <a:ext cx="15121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kumimoji="0" lang="en-US" altLang="zh-TW" sz="1600" b="1" dirty="0" smtClean="0">
                <a:solidFill>
                  <a:srgbClr val="3333FF"/>
                </a:solidFill>
                <a:latin typeface="Calibri" pitchFamily="34" charset="0"/>
              </a:rPr>
              <a:t>Efficiency 1 </a:t>
            </a:r>
            <a:r>
              <a:rPr kumimoji="0" lang="en-US" altLang="zh-TW" sz="1600" b="1" dirty="0">
                <a:solidFill>
                  <a:srgbClr val="3333FF"/>
                </a:solidFill>
                <a:latin typeface="Calibri" pitchFamily="34" charset="0"/>
              </a:rPr>
              <a:t>(%)</a:t>
            </a:r>
            <a:endParaRPr kumimoji="0" lang="zh-TW" altLang="en-US" sz="1600" b="1" baseline="30000" dirty="0">
              <a:solidFill>
                <a:srgbClr val="3333FF"/>
              </a:solidFill>
              <a:latin typeface="Calibri" pitchFamily="34" charset="0"/>
            </a:endParaRPr>
          </a:p>
        </p:txBody>
      </p:sp>
      <p:sp>
        <p:nvSpPr>
          <p:cNvPr id="31" name="文字方塊 14"/>
          <p:cNvSpPr txBox="1">
            <a:spLocks noChangeArrowheads="1"/>
          </p:cNvSpPr>
          <p:nvPr/>
        </p:nvSpPr>
        <p:spPr bwMode="auto">
          <a:xfrm rot="16200000">
            <a:off x="6497547" y="2450168"/>
            <a:ext cx="14401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kumimoji="0" lang="en-US" altLang="zh-TW" sz="1600" b="1" dirty="0" smtClean="0">
                <a:solidFill>
                  <a:srgbClr val="3333FF"/>
                </a:solidFill>
                <a:latin typeface="Calibri" pitchFamily="34" charset="0"/>
              </a:rPr>
              <a:t>Efficiency 2 </a:t>
            </a:r>
            <a:r>
              <a:rPr kumimoji="0" lang="en-US" altLang="zh-TW" sz="1600" b="1" dirty="0">
                <a:solidFill>
                  <a:srgbClr val="3333FF"/>
                </a:solidFill>
                <a:latin typeface="Calibri" pitchFamily="34" charset="0"/>
              </a:rPr>
              <a:t>(%)</a:t>
            </a:r>
            <a:endParaRPr kumimoji="0" lang="zh-TW" altLang="en-US" sz="1600" b="1" baseline="30000" dirty="0">
              <a:solidFill>
                <a:srgbClr val="3333FF"/>
              </a:solidFill>
              <a:latin typeface="Calibri" pitchFamily="34" charset="0"/>
            </a:endParaRPr>
          </a:p>
        </p:txBody>
      </p:sp>
      <p:sp>
        <p:nvSpPr>
          <p:cNvPr id="32" name="文字方塊 14"/>
          <p:cNvSpPr txBox="1">
            <a:spLocks noChangeArrowheads="1"/>
          </p:cNvSpPr>
          <p:nvPr/>
        </p:nvSpPr>
        <p:spPr bwMode="auto">
          <a:xfrm rot="16200000">
            <a:off x="6389535" y="4926067"/>
            <a:ext cx="18001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kumimoji="0" lang="en-US" altLang="zh-TW" sz="1600" b="1" dirty="0" smtClean="0">
                <a:solidFill>
                  <a:srgbClr val="3333FF"/>
                </a:solidFill>
                <a:latin typeface="Calibri" pitchFamily="34" charset="0"/>
              </a:rPr>
              <a:t>Efficiency 2 </a:t>
            </a:r>
            <a:r>
              <a:rPr kumimoji="0" lang="en-US" altLang="zh-TW" sz="1600" b="1" dirty="0">
                <a:solidFill>
                  <a:srgbClr val="3333FF"/>
                </a:solidFill>
                <a:latin typeface="Calibri" pitchFamily="34" charset="0"/>
              </a:rPr>
              <a:t>(%)</a:t>
            </a:r>
            <a:endParaRPr kumimoji="0" lang="zh-TW" altLang="en-US" sz="1600" b="1" baseline="30000" dirty="0">
              <a:solidFill>
                <a:srgbClr val="3333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207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latin typeface="Comic Sans MS" pitchFamily="66" charset="0"/>
              </a:rPr>
              <a:t>Introduction</a:t>
            </a:r>
            <a:endParaRPr lang="zh-TW" altLang="en-US" dirty="0">
              <a:latin typeface="Comic Sans MS" pitchFamily="66" charset="0"/>
            </a:endParaRPr>
          </a:p>
        </p:txBody>
      </p:sp>
      <p:sp>
        <p:nvSpPr>
          <p:cNvPr id="15362" name="內容版面配置區 2"/>
          <p:cNvSpPr>
            <a:spLocks noGrp="1"/>
          </p:cNvSpPr>
          <p:nvPr>
            <p:ph idx="1"/>
          </p:nvPr>
        </p:nvSpPr>
        <p:spPr>
          <a:xfrm>
            <a:off x="323850" y="836613"/>
            <a:ext cx="8424863" cy="5400675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Morakot’s landfall on Taiwan occurred concurrently with the </a:t>
            </a:r>
            <a:r>
              <a:rPr lang="en-US" altLang="zh-TW" sz="200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southwesterly</a:t>
            </a:r>
            <a:r>
              <a:rPr lang="en-US" altLang="zh-TW" sz="2000" b="1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200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monsoonal flow</a:t>
            </a:r>
            <a:r>
              <a:rPr lang="en-US" altLang="zh-TW" sz="20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</a:t>
            </a:r>
            <a:r>
              <a:rPr lang="en-US" altLang="zh-TW" sz="200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very slow movement </a:t>
            </a:r>
            <a:r>
              <a:rPr lang="en-US" altLang="zh-TW" sz="20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and the  </a:t>
            </a:r>
            <a:r>
              <a:rPr lang="en-US" altLang="zh-TW" sz="200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continuous formation of mesoscale convection</a:t>
            </a:r>
            <a:r>
              <a:rPr lang="en-US" altLang="zh-TW" sz="20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. </a:t>
            </a:r>
            <a:r>
              <a:rPr lang="en-US" altLang="zh-TW" sz="1600" smtClean="0">
                <a:solidFill>
                  <a:srgbClr val="3333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(Chien and Kuo 2011; TAO)</a:t>
            </a:r>
          </a:p>
          <a:p>
            <a:pPr eaLnBrk="1" hangingPunct="1"/>
            <a:r>
              <a:rPr lang="en-US" altLang="zh-TW" sz="20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 terrain of Taiwan strongly determines the Morridakot </a:t>
            </a:r>
            <a:r>
              <a:rPr lang="en-US" altLang="zh-TW" sz="200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rainfall distribution </a:t>
            </a:r>
            <a:r>
              <a:rPr lang="en-US" altLang="zh-TW" sz="20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at the time of landfall. </a:t>
            </a:r>
            <a:r>
              <a:rPr lang="en-US" altLang="zh-TW" sz="1600" smtClean="0">
                <a:solidFill>
                  <a:srgbClr val="3333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(Fang et al. 2011 in WAF; Huang et al. 2011 and Yen et al. 2011 in TAO)</a:t>
            </a:r>
            <a:r>
              <a:rPr lang="en-US" altLang="zh-TW" sz="16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</a:p>
          <a:p>
            <a:pPr eaLnBrk="1" hangingPunct="1"/>
            <a:r>
              <a:rPr lang="en-US" altLang="zh-TW" sz="20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PE (Precipitation Efficiency) was used to predict rainfall from grid-scale vapor convergence in operational model forecasts</a:t>
            </a:r>
            <a:r>
              <a:rPr lang="en-US" altLang="zh-TW" sz="18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1600" smtClean="0">
                <a:solidFill>
                  <a:srgbClr val="3333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(Doswell et al. 1996; Auer and Marwitz 1968; Heymsfield and Schotz 1985; Chong and Hauser 1989; Li et al. 2002a; Tao et al. 2004; Sui et al. 2005)</a:t>
            </a:r>
            <a:r>
              <a:rPr lang="en-US" altLang="zh-TW" sz="16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.</a:t>
            </a:r>
          </a:p>
          <a:p>
            <a:pPr eaLnBrk="1" hangingPunct="1"/>
            <a:r>
              <a:rPr lang="en-US" altLang="zh-TW" sz="2000" smtClean="0">
                <a:solidFill>
                  <a:srgbClr val="3333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Yang et al. (2011; MWR) </a:t>
            </a:r>
            <a:r>
              <a:rPr lang="en-US" altLang="zh-TW" sz="20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investigates the evolution of the water vapor, cloud, and precipitation budgets of Nari (2001) prio to and after </a:t>
            </a:r>
            <a:r>
              <a:rPr lang="en-US" altLang="zh-TW" sz="200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landfall on Taiwan</a:t>
            </a:r>
            <a:r>
              <a:rPr lang="en-US" altLang="zh-TW" sz="20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. </a:t>
            </a:r>
          </a:p>
          <a:p>
            <a:pPr eaLnBrk="1" hangingPunct="1"/>
            <a:r>
              <a:rPr lang="en-US" altLang="zh-TW" sz="20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 water budget study may help us to understand the physical mechanisms producing the </a:t>
            </a:r>
            <a:r>
              <a:rPr lang="en-US" altLang="zh-TW" sz="200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heavy rainfall on Taiwan</a:t>
            </a:r>
            <a:r>
              <a:rPr lang="en-US" altLang="zh-TW" sz="20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for Morakot, and improve the microphysical parameterization for TCs in the future.</a:t>
            </a:r>
            <a:endParaRPr lang="zh-TW" altLang="en-US" sz="200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2913176" y="1340768"/>
            <a:ext cx="5441291" cy="2797175"/>
            <a:chOff x="720" y="1199"/>
            <a:chExt cx="8568" cy="4405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0" y="1199"/>
              <a:ext cx="8568" cy="4092"/>
            </a:xfrm>
            <a:prstGeom prst="rect">
              <a:avLst/>
            </a:prstGeom>
            <a:noFill/>
          </p:spPr>
        </p:pic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4403" y="5244"/>
              <a:ext cx="1357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Longitude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4721" y="4235"/>
              <a:ext cx="74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0.4 </a:t>
              </a:r>
              <a:r>
                <a:rPr kumimoji="1" lang="en-US" altLang="zh-TW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km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4857" y="3780"/>
              <a:ext cx="74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0.8 </a:t>
              </a:r>
              <a:r>
                <a:rPr kumimoji="1" lang="en-US" altLang="zh-TW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km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4403" y="1440"/>
              <a:ext cx="39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CR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6065" y="3660"/>
              <a:ext cx="39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DR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4571" y="2664"/>
              <a:ext cx="39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PE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7729" y="4271"/>
              <a:ext cx="39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ER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grpSp>
        <p:nvGrpSpPr>
          <p:cNvPr id="14348" name="Group 12"/>
          <p:cNvGrpSpPr>
            <a:grpSpLocks/>
          </p:cNvGrpSpPr>
          <p:nvPr/>
        </p:nvGrpSpPr>
        <p:grpSpPr bwMode="auto">
          <a:xfrm>
            <a:off x="2913129" y="4068763"/>
            <a:ext cx="5432478" cy="2789237"/>
            <a:chOff x="720" y="6599"/>
            <a:chExt cx="8556" cy="4393"/>
          </a:xfrm>
        </p:grpSpPr>
        <p:pic>
          <p:nvPicPr>
            <p:cNvPr id="14349" name="圖片 4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0" y="6599"/>
              <a:ext cx="8556" cy="4092"/>
            </a:xfrm>
            <a:prstGeom prst="rect">
              <a:avLst/>
            </a:prstGeom>
            <a:noFill/>
          </p:spPr>
        </p:pic>
        <p:sp>
          <p:nvSpPr>
            <p:cNvPr id="14351" name="Text Box 15"/>
            <p:cNvSpPr txBox="1">
              <a:spLocks noChangeArrowheads="1"/>
            </p:cNvSpPr>
            <p:nvPr/>
          </p:nvSpPr>
          <p:spPr bwMode="auto">
            <a:xfrm>
              <a:off x="4403" y="10632"/>
              <a:ext cx="121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Longitude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4353" name="Text Box 17"/>
            <p:cNvSpPr txBox="1">
              <a:spLocks noChangeArrowheads="1"/>
            </p:cNvSpPr>
            <p:nvPr/>
          </p:nvSpPr>
          <p:spPr bwMode="auto">
            <a:xfrm>
              <a:off x="4893" y="9636"/>
              <a:ext cx="74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0.4 </a:t>
              </a:r>
              <a:r>
                <a:rPr kumimoji="1" lang="en-US" altLang="zh-TW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km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4354" name="Text Box 18"/>
            <p:cNvSpPr txBox="1">
              <a:spLocks noChangeArrowheads="1"/>
            </p:cNvSpPr>
            <p:nvPr/>
          </p:nvSpPr>
          <p:spPr bwMode="auto">
            <a:xfrm>
              <a:off x="5029" y="9181"/>
              <a:ext cx="74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0.8 </a:t>
              </a:r>
              <a:r>
                <a:rPr kumimoji="1" lang="en-US" altLang="zh-TW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km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4355" name="Text Box 19"/>
            <p:cNvSpPr txBox="1">
              <a:spLocks noChangeArrowheads="1"/>
            </p:cNvSpPr>
            <p:nvPr/>
          </p:nvSpPr>
          <p:spPr bwMode="auto">
            <a:xfrm>
              <a:off x="3351" y="6937"/>
              <a:ext cx="39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CR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4356" name="Text Box 20"/>
            <p:cNvSpPr txBox="1">
              <a:spLocks noChangeArrowheads="1"/>
            </p:cNvSpPr>
            <p:nvPr/>
          </p:nvSpPr>
          <p:spPr bwMode="auto">
            <a:xfrm>
              <a:off x="6801" y="7524"/>
              <a:ext cx="39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DR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4357" name="Text Box 21"/>
            <p:cNvSpPr txBox="1">
              <a:spLocks noChangeArrowheads="1"/>
            </p:cNvSpPr>
            <p:nvPr/>
          </p:nvSpPr>
          <p:spPr bwMode="auto">
            <a:xfrm>
              <a:off x="3602" y="8041"/>
              <a:ext cx="39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PE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4358" name="Text Box 22"/>
            <p:cNvSpPr txBox="1">
              <a:spLocks noChangeArrowheads="1"/>
            </p:cNvSpPr>
            <p:nvPr/>
          </p:nvSpPr>
          <p:spPr bwMode="auto">
            <a:xfrm>
              <a:off x="7985" y="9061"/>
              <a:ext cx="39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ER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4359" name="Text Box 23"/>
            <p:cNvSpPr txBox="1">
              <a:spLocks noChangeArrowheads="1"/>
            </p:cNvSpPr>
            <p:nvPr/>
          </p:nvSpPr>
          <p:spPr bwMode="auto">
            <a:xfrm>
              <a:off x="5063" y="8737"/>
              <a:ext cx="74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1.2 </a:t>
              </a:r>
              <a:r>
                <a:rPr kumimoji="1" lang="en-US" altLang="zh-TW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km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sp>
        <p:nvSpPr>
          <p:cNvPr id="27" name="文字方塊 12"/>
          <p:cNvSpPr txBox="1">
            <a:spLocks noChangeArrowheads="1"/>
          </p:cNvSpPr>
          <p:nvPr/>
        </p:nvSpPr>
        <p:spPr bwMode="auto">
          <a:xfrm>
            <a:off x="107504" y="116632"/>
            <a:ext cx="88201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3200" dirty="0" err="1" smtClean="0">
                <a:solidFill>
                  <a:srgbClr val="3333FF"/>
                </a:solidFill>
                <a:latin typeface="Calibri" pitchFamily="34" charset="0"/>
              </a:rPr>
              <a:t>Eulerian</a:t>
            </a:r>
            <a:r>
              <a:rPr kumimoji="0" lang="en-US" altLang="zh-TW" sz="3200" dirty="0" smtClean="0">
                <a:solidFill>
                  <a:srgbClr val="3333FF"/>
                </a:solidFill>
                <a:latin typeface="Calibri" pitchFamily="34" charset="0"/>
              </a:rPr>
              <a:t> evolution of microphysical parameters</a:t>
            </a:r>
          </a:p>
          <a:p>
            <a:pPr algn="ctr"/>
            <a:r>
              <a:rPr kumimoji="0" lang="en-US" altLang="zh-TW" sz="3200" dirty="0" smtClean="0">
                <a:solidFill>
                  <a:srgbClr val="3333FF"/>
                </a:solidFill>
                <a:latin typeface="Calibri" pitchFamily="34" charset="0"/>
              </a:rPr>
              <a:t>In two time-averaged cross sections</a:t>
            </a:r>
            <a:endParaRPr kumimoji="0" lang="zh-TW" altLang="en-US" sz="3200" dirty="0">
              <a:solidFill>
                <a:srgbClr val="3333FF"/>
              </a:solidFill>
              <a:latin typeface="Calibri" pitchFamily="34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83568" y="2780928"/>
            <a:ext cx="182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Cross Section A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539552" y="5013176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Cross Section B</a:t>
            </a:r>
            <a:endParaRPr lang="zh-TW" altLang="en-US" dirty="0"/>
          </a:p>
        </p:txBody>
      </p:sp>
      <p:sp>
        <p:nvSpPr>
          <p:cNvPr id="30" name="文字方塊 14"/>
          <p:cNvSpPr txBox="1">
            <a:spLocks noChangeArrowheads="1"/>
          </p:cNvSpPr>
          <p:nvPr/>
        </p:nvSpPr>
        <p:spPr bwMode="auto">
          <a:xfrm rot="16200000">
            <a:off x="1952473" y="2297770"/>
            <a:ext cx="14401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kumimoji="0" lang="en-US" altLang="zh-TW" sz="1600" b="1" dirty="0" smtClean="0">
                <a:solidFill>
                  <a:srgbClr val="3333FF"/>
                </a:solidFill>
                <a:latin typeface="Calibri" pitchFamily="34" charset="0"/>
              </a:rPr>
              <a:t>Efficiency 1 </a:t>
            </a:r>
            <a:r>
              <a:rPr kumimoji="0" lang="en-US" altLang="zh-TW" sz="1600" b="1" dirty="0">
                <a:solidFill>
                  <a:srgbClr val="3333FF"/>
                </a:solidFill>
                <a:latin typeface="Calibri" pitchFamily="34" charset="0"/>
              </a:rPr>
              <a:t>(%)</a:t>
            </a:r>
            <a:endParaRPr kumimoji="0" lang="zh-TW" altLang="en-US" sz="1600" b="1" baseline="30000" dirty="0">
              <a:solidFill>
                <a:srgbClr val="3333FF"/>
              </a:solidFill>
              <a:latin typeface="Calibri" pitchFamily="34" charset="0"/>
            </a:endParaRPr>
          </a:p>
        </p:txBody>
      </p:sp>
      <p:sp>
        <p:nvSpPr>
          <p:cNvPr id="31" name="文字方塊 14"/>
          <p:cNvSpPr txBox="1">
            <a:spLocks noChangeArrowheads="1"/>
          </p:cNvSpPr>
          <p:nvPr/>
        </p:nvSpPr>
        <p:spPr bwMode="auto">
          <a:xfrm rot="16200000">
            <a:off x="1979719" y="5322110"/>
            <a:ext cx="14401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kumimoji="0" lang="en-US" altLang="zh-TW" sz="1600" b="1" dirty="0" smtClean="0">
                <a:solidFill>
                  <a:srgbClr val="3333FF"/>
                </a:solidFill>
                <a:latin typeface="Calibri" pitchFamily="34" charset="0"/>
              </a:rPr>
              <a:t>Efficiency 1 </a:t>
            </a:r>
            <a:r>
              <a:rPr kumimoji="0" lang="en-US" altLang="zh-TW" sz="1600" b="1" dirty="0">
                <a:solidFill>
                  <a:srgbClr val="3333FF"/>
                </a:solidFill>
                <a:latin typeface="Calibri" pitchFamily="34" charset="0"/>
              </a:rPr>
              <a:t>(%)</a:t>
            </a:r>
            <a:endParaRPr kumimoji="0" lang="zh-TW" altLang="en-US" sz="1600" b="1" baseline="30000" dirty="0">
              <a:solidFill>
                <a:srgbClr val="3333FF"/>
              </a:solidFill>
              <a:latin typeface="Calibri" pitchFamily="34" charset="0"/>
            </a:endParaRPr>
          </a:p>
        </p:txBody>
      </p:sp>
      <p:sp>
        <p:nvSpPr>
          <p:cNvPr id="32" name="文字方塊 14"/>
          <p:cNvSpPr txBox="1">
            <a:spLocks noChangeArrowheads="1"/>
          </p:cNvSpPr>
          <p:nvPr/>
        </p:nvSpPr>
        <p:spPr bwMode="auto">
          <a:xfrm rot="16200000">
            <a:off x="7753408" y="2450165"/>
            <a:ext cx="14401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kumimoji="0" lang="en-US" altLang="zh-TW" sz="1600" b="1" dirty="0" smtClean="0">
                <a:solidFill>
                  <a:srgbClr val="3333FF"/>
                </a:solidFill>
                <a:latin typeface="Calibri" pitchFamily="34" charset="0"/>
              </a:rPr>
              <a:t>Efficiency 2 </a:t>
            </a:r>
            <a:r>
              <a:rPr kumimoji="0" lang="en-US" altLang="zh-TW" sz="1600" b="1" dirty="0">
                <a:solidFill>
                  <a:srgbClr val="3333FF"/>
                </a:solidFill>
                <a:latin typeface="Calibri" pitchFamily="34" charset="0"/>
              </a:rPr>
              <a:t>(%)</a:t>
            </a:r>
            <a:endParaRPr kumimoji="0" lang="zh-TW" altLang="en-US" sz="1600" b="1" baseline="30000" dirty="0">
              <a:solidFill>
                <a:srgbClr val="3333FF"/>
              </a:solidFill>
              <a:latin typeface="Calibri" pitchFamily="34" charset="0"/>
            </a:endParaRPr>
          </a:p>
        </p:txBody>
      </p:sp>
      <p:sp>
        <p:nvSpPr>
          <p:cNvPr id="33" name="文字方塊 14"/>
          <p:cNvSpPr txBox="1">
            <a:spLocks noChangeArrowheads="1"/>
          </p:cNvSpPr>
          <p:nvPr/>
        </p:nvSpPr>
        <p:spPr bwMode="auto">
          <a:xfrm rot="16200000">
            <a:off x="7616221" y="5106088"/>
            <a:ext cx="17281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kumimoji="0" lang="en-US" altLang="zh-TW" sz="1600" b="1" dirty="0" smtClean="0">
                <a:solidFill>
                  <a:srgbClr val="3333FF"/>
                </a:solidFill>
                <a:latin typeface="Calibri" pitchFamily="34" charset="0"/>
              </a:rPr>
              <a:t>Efficiency 2 </a:t>
            </a:r>
            <a:r>
              <a:rPr kumimoji="0" lang="en-US" altLang="zh-TW" sz="1600" b="1" dirty="0">
                <a:solidFill>
                  <a:srgbClr val="3333FF"/>
                </a:solidFill>
                <a:latin typeface="Calibri" pitchFamily="34" charset="0"/>
              </a:rPr>
              <a:t>(%)</a:t>
            </a:r>
            <a:endParaRPr kumimoji="0" lang="zh-TW" altLang="en-US" sz="1600" b="1" baseline="30000" dirty="0">
              <a:solidFill>
                <a:srgbClr val="3333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Conclusions</a:t>
            </a:r>
            <a:endParaRPr lang="zh-TW" altLang="en-US" sz="4000" dirty="0" smtClean="0">
              <a:solidFill>
                <a:srgbClr val="FF0000"/>
              </a:solidFill>
              <a:latin typeface="Comic Sans MS" pitchFamily="66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268413"/>
            <a:ext cx="8518525" cy="5589587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The 1-km WRF run reproduced </a:t>
            </a:r>
            <a:r>
              <a:rPr lang="en-US" altLang="zh-TW" sz="2800" dirty="0" err="1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resonably</a:t>
            </a:r>
            <a:r>
              <a:rPr lang="en-US" altLang="zh-TW" sz="2800" dirty="0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 well the </a:t>
            </a:r>
            <a:r>
              <a:rPr lang="en-US" altLang="zh-TW" sz="2800" dirty="0" err="1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Morakot</a:t>
            </a:r>
            <a:r>
              <a:rPr lang="en-US" altLang="zh-TW" sz="2800" dirty="0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 track, the organization, the sizes of eye and </a:t>
            </a:r>
            <a:r>
              <a:rPr lang="en-US" altLang="zh-TW" sz="2800" dirty="0" err="1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eyewall</a:t>
            </a:r>
            <a:r>
              <a:rPr lang="en-US" altLang="zh-TW" sz="2800" dirty="0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, major convective cells on outer </a:t>
            </a:r>
            <a:r>
              <a:rPr lang="en-US" altLang="zh-TW" sz="2800" dirty="0" err="1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rainbands</a:t>
            </a:r>
            <a:r>
              <a:rPr lang="en-US" altLang="zh-TW" sz="2800" dirty="0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, and rainfall maxima on southwestern Taiwan.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The surface </a:t>
            </a:r>
            <a:r>
              <a:rPr lang="en-US" altLang="zh-TW" sz="2800" dirty="0" err="1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rainrate</a:t>
            </a:r>
            <a:r>
              <a:rPr lang="en-US" altLang="zh-TW" sz="2800" dirty="0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 (</a:t>
            </a:r>
            <a:r>
              <a:rPr lang="en-US" altLang="zh-TW" sz="2800" dirty="0" smtClean="0">
                <a:solidFill>
                  <a:srgbClr val="3333FF"/>
                </a:solidFill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36-54 mm/h</a:t>
            </a:r>
            <a:r>
              <a:rPr lang="en-US" altLang="zh-TW" sz="2800" dirty="0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) and PE (</a:t>
            </a:r>
            <a:r>
              <a:rPr lang="en-US" altLang="zh-TW" sz="2800" dirty="0" smtClean="0">
                <a:solidFill>
                  <a:srgbClr val="3333FF"/>
                </a:solidFill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75-100%</a:t>
            </a:r>
            <a:r>
              <a:rPr lang="en-US" altLang="zh-TW" sz="2800" dirty="0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) over southwest Taiwan are highly correlated.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The surface </a:t>
            </a:r>
            <a:r>
              <a:rPr lang="en-US" altLang="zh-TW" sz="2800" dirty="0" err="1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rainrate</a:t>
            </a:r>
            <a:r>
              <a:rPr lang="en-US" altLang="zh-TW" sz="2800" dirty="0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 and PE of the no-terrain run are only </a:t>
            </a:r>
            <a:r>
              <a:rPr lang="en-US" altLang="zh-TW" sz="2800" dirty="0" smtClean="0">
                <a:solidFill>
                  <a:srgbClr val="3333FF"/>
                </a:solidFill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50% </a:t>
            </a:r>
            <a:r>
              <a:rPr lang="en-US" altLang="zh-TW" sz="2800" dirty="0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and </a:t>
            </a:r>
            <a:r>
              <a:rPr lang="en-US" altLang="zh-TW" sz="2800" dirty="0" smtClean="0">
                <a:solidFill>
                  <a:srgbClr val="3333FF"/>
                </a:solidFill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15-20% </a:t>
            </a:r>
            <a:r>
              <a:rPr lang="en-US" altLang="zh-TW" sz="2800" dirty="0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less than those of full-terrain run.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By following the movement of major convective cells, PEs are </a:t>
            </a:r>
            <a:r>
              <a:rPr lang="en-US" altLang="zh-TW" sz="2800" dirty="0" smtClean="0">
                <a:solidFill>
                  <a:srgbClr val="3333FF"/>
                </a:solidFill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60%-75% over ocean and &gt; 95% above terrain</a:t>
            </a:r>
            <a:r>
              <a:rPr lang="en-US" altLang="zh-TW" sz="2800" dirty="0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.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The </a:t>
            </a:r>
            <a:r>
              <a:rPr lang="en-US" altLang="zh-TW" sz="2800" dirty="0" err="1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Lagrangian</a:t>
            </a:r>
            <a:r>
              <a:rPr lang="en-US" altLang="zh-TW" sz="2800" dirty="0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 evolution</a:t>
            </a:r>
            <a:r>
              <a:rPr lang="en-US" altLang="zh-TW" sz="2800" dirty="0" smtClean="0">
                <a:solidFill>
                  <a:srgbClr val="3333FF"/>
                </a:solidFill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2800" dirty="0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of major cells shows that </a:t>
            </a:r>
            <a:r>
              <a:rPr lang="en-US" altLang="zh-TW" sz="2800" dirty="0" smtClean="0">
                <a:solidFill>
                  <a:srgbClr val="3333FF"/>
                </a:solidFill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PE and CR are increased on the windward slope but decreased on the lee side; the reverse trend is found for the DR and ER</a:t>
            </a:r>
            <a:r>
              <a:rPr lang="en-US" altLang="zh-TW" sz="2800" dirty="0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.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The </a:t>
            </a:r>
            <a:r>
              <a:rPr lang="en-US" altLang="zh-TW" sz="2800" dirty="0" err="1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Lagrangian</a:t>
            </a:r>
            <a:r>
              <a:rPr lang="en-US" altLang="zh-TW" sz="2800" dirty="0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 evolution is also </a:t>
            </a:r>
            <a:r>
              <a:rPr lang="en-US" altLang="zh-TW" sz="2800" dirty="0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confirmed</a:t>
            </a:r>
            <a:r>
              <a:rPr lang="en-US" altLang="zh-TW" sz="2800" dirty="0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 by the changes of microphysical parameters across the mountains in two time-and-space-averaged cross sections in </a:t>
            </a:r>
            <a:r>
              <a:rPr lang="en-US" altLang="zh-TW" sz="2800" dirty="0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an </a:t>
            </a:r>
            <a:r>
              <a:rPr lang="en-US" altLang="zh-TW" sz="2800" dirty="0" err="1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Eulerian</a:t>
            </a:r>
            <a:r>
              <a:rPr lang="en-US" altLang="zh-TW" sz="2800" dirty="0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 framework</a:t>
            </a:r>
            <a:r>
              <a:rPr lang="en-US" altLang="zh-TW" sz="2800" dirty="0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2800" dirty="0" smtClean="0"/>
              <a:t>Budget Equations </a:t>
            </a:r>
            <a:r>
              <a:rPr lang="en-US" altLang="zh-TW" sz="2800" dirty="0" smtClean="0">
                <a:solidFill>
                  <a:srgbClr val="3333FF"/>
                </a:solidFill>
              </a:rPr>
              <a:t>[from </a:t>
            </a:r>
            <a:r>
              <a:rPr lang="en-US" altLang="zh-TW" sz="2800" dirty="0" smtClean="0">
                <a:solidFill>
                  <a:srgbClr val="3333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Yang et al. (2011;MWR</a:t>
            </a:r>
            <a:r>
              <a:rPr lang="en-US" altLang="zh-TW" sz="2800" dirty="0" smtClean="0">
                <a:solidFill>
                  <a:srgbClr val="3333FF"/>
                </a:solidFill>
              </a:rPr>
              <a:t>)]</a:t>
            </a:r>
            <a:endParaRPr lang="zh-TW" altLang="en-US" sz="2800" dirty="0" smtClean="0">
              <a:solidFill>
                <a:srgbClr val="3333FF"/>
              </a:solidFill>
            </a:endParaRPr>
          </a:p>
        </p:txBody>
      </p:sp>
      <p:sp>
        <p:nvSpPr>
          <p:cNvPr id="16386" name="矩形 2"/>
          <p:cNvSpPr>
            <a:spLocks noChangeArrowheads="1"/>
          </p:cNvSpPr>
          <p:nvPr/>
        </p:nvSpPr>
        <p:spPr bwMode="auto">
          <a:xfrm>
            <a:off x="755650" y="1038225"/>
            <a:ext cx="7920038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 dirty="0">
                <a:solidFill>
                  <a:srgbClr val="FF0000"/>
                </a:solidFill>
                <a:latin typeface="Calibri" pitchFamily="34" charset="0"/>
              </a:rPr>
              <a:t>Water vapor budget</a:t>
            </a:r>
            <a:r>
              <a:rPr kumimoji="0" lang="en-US" altLang="zh-TW" dirty="0">
                <a:latin typeface="Calibri" pitchFamily="34" charset="0"/>
              </a:rPr>
              <a:t>: </a:t>
            </a:r>
            <a:r>
              <a:rPr kumimoji="0" lang="en-US" altLang="zh-TW" i="1" dirty="0" err="1">
                <a:latin typeface="Calibri" pitchFamily="34" charset="0"/>
              </a:rPr>
              <a:t>q</a:t>
            </a:r>
            <a:r>
              <a:rPr kumimoji="0" lang="en-US" altLang="zh-TW" i="1" baseline="-25000" dirty="0" err="1">
                <a:latin typeface="Calibri" pitchFamily="34" charset="0"/>
              </a:rPr>
              <a:t>v</a:t>
            </a:r>
            <a:r>
              <a:rPr kumimoji="0" lang="en-US" altLang="zh-TW" i="1" dirty="0">
                <a:latin typeface="Calibri" pitchFamily="34" charset="0"/>
              </a:rPr>
              <a:t> </a:t>
            </a:r>
          </a:p>
          <a:p>
            <a:endParaRPr kumimoji="0" lang="en-US" altLang="zh-TW" dirty="0">
              <a:latin typeface="Calibri" pitchFamily="34" charset="0"/>
            </a:endParaRPr>
          </a:p>
          <a:p>
            <a:r>
              <a:rPr kumimoji="0" lang="en-US" altLang="zh-TW" sz="2400" b="1" dirty="0">
                <a:solidFill>
                  <a:srgbClr val="FF0000"/>
                </a:solidFill>
                <a:latin typeface="Calibri" pitchFamily="34" charset="0"/>
              </a:rPr>
              <a:t>Cloud budget</a:t>
            </a:r>
            <a:r>
              <a:rPr kumimoji="0" lang="en-US" altLang="zh-TW" dirty="0">
                <a:latin typeface="Calibri" pitchFamily="34" charset="0"/>
              </a:rPr>
              <a:t>: </a:t>
            </a:r>
            <a:r>
              <a:rPr kumimoji="0" lang="en-US" altLang="zh-TW" i="1" dirty="0">
                <a:latin typeface="Calibri" pitchFamily="34" charset="0"/>
              </a:rPr>
              <a:t>q</a:t>
            </a:r>
            <a:r>
              <a:rPr kumimoji="0" lang="en-US" altLang="zh-TW" i="1" baseline="-25000" dirty="0">
                <a:latin typeface="Calibri" pitchFamily="34" charset="0"/>
              </a:rPr>
              <a:t>c</a:t>
            </a:r>
            <a:r>
              <a:rPr kumimoji="0" lang="en-US" altLang="zh-TW" i="1" dirty="0">
                <a:latin typeface="Calibri" pitchFamily="34" charset="0"/>
              </a:rPr>
              <a:t> = </a:t>
            </a:r>
            <a:r>
              <a:rPr kumimoji="0" lang="en-US" altLang="zh-TW" i="1" dirty="0" err="1">
                <a:latin typeface="Calibri" pitchFamily="34" charset="0"/>
              </a:rPr>
              <a:t>q</a:t>
            </a:r>
            <a:r>
              <a:rPr kumimoji="0" lang="en-US" altLang="zh-TW" i="1" baseline="-25000" dirty="0" err="1">
                <a:latin typeface="Calibri" pitchFamily="34" charset="0"/>
              </a:rPr>
              <a:t>w</a:t>
            </a:r>
            <a:r>
              <a:rPr kumimoji="0" lang="en-US" altLang="zh-TW" i="1" dirty="0">
                <a:latin typeface="Calibri" pitchFamily="34" charset="0"/>
              </a:rPr>
              <a:t> + </a:t>
            </a:r>
            <a:r>
              <a:rPr kumimoji="0" lang="en-US" altLang="zh-TW" i="1" dirty="0" err="1">
                <a:latin typeface="Calibri" pitchFamily="34" charset="0"/>
              </a:rPr>
              <a:t>q</a:t>
            </a:r>
            <a:r>
              <a:rPr kumimoji="0" lang="en-US" altLang="zh-TW" i="1" baseline="-25000" dirty="0" err="1">
                <a:latin typeface="Calibri" pitchFamily="34" charset="0"/>
              </a:rPr>
              <a:t>i</a:t>
            </a:r>
            <a:r>
              <a:rPr kumimoji="0" lang="en-US" altLang="zh-TW" i="1" dirty="0">
                <a:latin typeface="Calibri" pitchFamily="34" charset="0"/>
              </a:rPr>
              <a:t> </a:t>
            </a:r>
          </a:p>
          <a:p>
            <a:endParaRPr kumimoji="0" lang="en-US" altLang="zh-TW" dirty="0">
              <a:latin typeface="Calibri" pitchFamily="34" charset="0"/>
            </a:endParaRPr>
          </a:p>
          <a:p>
            <a:endParaRPr kumimoji="0" lang="en-US" altLang="zh-TW" dirty="0">
              <a:latin typeface="Calibri" pitchFamily="34" charset="0"/>
            </a:endParaRPr>
          </a:p>
          <a:p>
            <a:r>
              <a:rPr kumimoji="0" lang="en-US" altLang="zh-TW" dirty="0">
                <a:latin typeface="Calibri" pitchFamily="34" charset="0"/>
              </a:rPr>
              <a:t>where             is the </a:t>
            </a:r>
            <a:r>
              <a:rPr kumimoji="0" lang="en-US" altLang="zh-TW" dirty="0" smtClean="0">
                <a:latin typeface="Calibri" pitchFamily="34" charset="0"/>
              </a:rPr>
              <a:t>total condensation </a:t>
            </a:r>
            <a:r>
              <a:rPr kumimoji="0" lang="en-US" altLang="zh-TW" dirty="0">
                <a:latin typeface="Calibri" pitchFamily="34" charset="0"/>
              </a:rPr>
              <a:t>and deposition;                    </a:t>
            </a:r>
          </a:p>
          <a:p>
            <a:r>
              <a:rPr kumimoji="0" lang="en-US" altLang="zh-TW" dirty="0">
                <a:latin typeface="Calibri" pitchFamily="34" charset="0"/>
              </a:rPr>
              <a:t>                        is the evaporation and sublimation; </a:t>
            </a:r>
          </a:p>
          <a:p>
            <a:r>
              <a:rPr kumimoji="0" lang="en-US" altLang="zh-TW" dirty="0">
                <a:latin typeface="Calibri" pitchFamily="34" charset="0"/>
              </a:rPr>
              <a:t>                        is the net horizontal flux convergence; </a:t>
            </a:r>
          </a:p>
          <a:p>
            <a:r>
              <a:rPr kumimoji="0" lang="en-US" altLang="zh-TW" dirty="0">
                <a:latin typeface="Calibri" pitchFamily="34" charset="0"/>
              </a:rPr>
              <a:t>                        is the vertical flux convergence; </a:t>
            </a:r>
            <a:br>
              <a:rPr kumimoji="0" lang="en-US" altLang="zh-TW" dirty="0">
                <a:latin typeface="Calibri" pitchFamily="34" charset="0"/>
              </a:rPr>
            </a:br>
            <a:r>
              <a:rPr kumimoji="0" lang="en-US" altLang="zh-TW" dirty="0">
                <a:latin typeface="Calibri" pitchFamily="34" charset="0"/>
              </a:rPr>
              <a:t>                        is the divergence term </a:t>
            </a:r>
          </a:p>
          <a:p>
            <a:r>
              <a:rPr kumimoji="0" lang="en-US" altLang="zh-TW" dirty="0">
                <a:latin typeface="Calibri" pitchFamily="34" charset="0"/>
              </a:rPr>
              <a:t>                        is the numerical diffusion </a:t>
            </a:r>
          </a:p>
          <a:p>
            <a:r>
              <a:rPr kumimoji="0" lang="en-US" altLang="zh-TW" dirty="0">
                <a:latin typeface="Calibri" pitchFamily="34" charset="0"/>
              </a:rPr>
              <a:t>                        is the boundary layer source and vertical (turbulent) diffusion</a:t>
            </a:r>
          </a:p>
          <a:p>
            <a:r>
              <a:rPr kumimoji="0" lang="en-US" altLang="zh-TW" dirty="0">
                <a:latin typeface="Calibri" pitchFamily="34" charset="0"/>
              </a:rPr>
              <a:t>                        is the residual term </a:t>
            </a:r>
          </a:p>
          <a:p>
            <a:r>
              <a:rPr kumimoji="0" lang="en-US" altLang="zh-TW" dirty="0">
                <a:latin typeface="Calibri" pitchFamily="34" charset="0"/>
              </a:rPr>
              <a:t>                        is the precipitation flux.</a:t>
            </a:r>
          </a:p>
        </p:txBody>
      </p:sp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755650" y="5294313"/>
            <a:ext cx="74168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 dirty="0">
                <a:solidFill>
                  <a:srgbClr val="FF0000"/>
                </a:solidFill>
                <a:latin typeface="Calibri" pitchFamily="34" charset="0"/>
              </a:rPr>
              <a:t>CMPE</a:t>
            </a:r>
            <a:r>
              <a:rPr kumimoji="0" lang="en-US" altLang="zh-TW" dirty="0">
                <a:latin typeface="Calibri" pitchFamily="34" charset="0"/>
              </a:rPr>
              <a:t> (Cloud Microphysics Precipitation </a:t>
            </a:r>
            <a:r>
              <a:rPr kumimoji="0" lang="en-US" altLang="zh-TW" dirty="0" smtClean="0">
                <a:latin typeface="Calibri" pitchFamily="34" charset="0"/>
              </a:rPr>
              <a:t>Efficiency; CMPE2, Sui et al. 2007):</a:t>
            </a:r>
            <a:endParaRPr kumimoji="0" lang="en-US" altLang="zh-TW" dirty="0">
              <a:latin typeface="Calibri" pitchFamily="34" charset="0"/>
            </a:endParaRPr>
          </a:p>
          <a:p>
            <a:r>
              <a:rPr kumimoji="0" lang="en-US" altLang="zh-TW" dirty="0">
                <a:latin typeface="Calibri" pitchFamily="34" charset="0"/>
              </a:rPr>
              <a:t> </a:t>
            </a:r>
          </a:p>
          <a:p>
            <a:endParaRPr kumimoji="0" lang="en-US" altLang="zh-TW" dirty="0">
              <a:latin typeface="Calibri" pitchFamily="34" charset="0"/>
            </a:endParaRPr>
          </a:p>
        </p:txBody>
      </p:sp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981325"/>
            <a:ext cx="52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3295650"/>
            <a:ext cx="4857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3549650"/>
            <a:ext cx="5048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3800475"/>
            <a:ext cx="3810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4087813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250" y="4408488"/>
            <a:ext cx="457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813" y="4640263"/>
            <a:ext cx="495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150" y="4884738"/>
            <a:ext cx="161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640" y="1412776"/>
            <a:ext cx="60293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03648" y="2060848"/>
            <a:ext cx="63341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75656" y="2579762"/>
            <a:ext cx="600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672" y="5805264"/>
            <a:ext cx="37147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574675" y="765175"/>
            <a:ext cx="8001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0" lang="en-US" altLang="zh-TW" sz="2800" b="1">
                <a:solidFill>
                  <a:schemeClr val="tx2"/>
                </a:solidFill>
                <a:latin typeface="Calibri" pitchFamily="34" charset="0"/>
              </a:rPr>
              <a:t>WRF domain and physics for Morakot Simulation</a:t>
            </a:r>
          </a:p>
        </p:txBody>
      </p:sp>
      <p:sp>
        <p:nvSpPr>
          <p:cNvPr id="19458" name="Rectangle 7"/>
          <p:cNvSpPr>
            <a:spLocks noRot="1" noChangeArrowheads="1"/>
          </p:cNvSpPr>
          <p:nvPr/>
        </p:nvSpPr>
        <p:spPr bwMode="auto">
          <a:xfrm>
            <a:off x="0" y="1700213"/>
            <a:ext cx="83581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kumimoji="0" lang="en-US" altLang="zh-TW" sz="2000">
                <a:latin typeface="Calibri" pitchFamily="34" charset="0"/>
              </a:rPr>
              <a:t>9/3/1 km (416x301 / 541x535/ </a:t>
            </a:r>
            <a:r>
              <a:rPr kumimoji="0" lang="en-US" altLang="zh-TW" sz="2000">
                <a:solidFill>
                  <a:srgbClr val="FF0000"/>
                </a:solidFill>
                <a:latin typeface="Calibri" pitchFamily="34" charset="0"/>
              </a:rPr>
              <a:t>451x628</a:t>
            </a:r>
            <a:r>
              <a:rPr kumimoji="0" lang="en-US" altLang="zh-TW" sz="2000">
                <a:latin typeface="Calibri" pitchFamily="34" charset="0"/>
              </a:rPr>
              <a:t>)</a:t>
            </a:r>
          </a:p>
        </p:txBody>
      </p:sp>
      <p:sp>
        <p:nvSpPr>
          <p:cNvPr id="19459" name="Rectangle 6"/>
          <p:cNvSpPr>
            <a:spLocks noRot="1" noChangeArrowheads="1"/>
          </p:cNvSpPr>
          <p:nvPr/>
        </p:nvSpPr>
        <p:spPr bwMode="auto">
          <a:xfrm>
            <a:off x="5580063" y="2709863"/>
            <a:ext cx="3563937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kumimoji="0" lang="en-US" altLang="zh-TW" sz="2000" dirty="0">
                <a:latin typeface="Calibri" pitchFamily="34" charset="0"/>
              </a:rPr>
              <a:t>31 sigma (</a:t>
            </a:r>
            <a:r>
              <a:rPr kumimoji="0" lang="en-US" altLang="zh-TW" sz="2000" i="1" dirty="0">
                <a:latin typeface="Calibri" pitchFamily="34" charset="0"/>
                <a:sym typeface="Symbol" pitchFamily="18" charset="2"/>
              </a:rPr>
              <a:t></a:t>
            </a:r>
            <a:r>
              <a:rPr kumimoji="0" lang="en-US" altLang="zh-TW" sz="2000" dirty="0">
                <a:latin typeface="Calibri" pitchFamily="34" charset="0"/>
              </a:rPr>
              <a:t>) levels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kumimoji="0" lang="en-US" altLang="zh-TW" sz="2000" dirty="0">
                <a:latin typeface="Calibri" pitchFamily="34" charset="0"/>
              </a:rPr>
              <a:t>Two-way feedbacks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kumimoji="0" lang="en-US" altLang="zh-TW" sz="2000" dirty="0">
                <a:latin typeface="Calibri" pitchFamily="34" charset="0"/>
              </a:rPr>
              <a:t>No CPS is used!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kumimoji="0" lang="en-US" altLang="zh-TW" sz="2000" dirty="0">
                <a:solidFill>
                  <a:srgbClr val="00B0F0"/>
                </a:solidFill>
                <a:latin typeface="Calibri" pitchFamily="34" charset="0"/>
              </a:rPr>
              <a:t>WRF Single-Moment </a:t>
            </a:r>
            <a:br>
              <a:rPr kumimoji="0" lang="en-US" altLang="zh-TW" sz="2000" dirty="0">
                <a:solidFill>
                  <a:srgbClr val="00B0F0"/>
                </a:solidFill>
                <a:latin typeface="Calibri" pitchFamily="34" charset="0"/>
              </a:rPr>
            </a:br>
            <a:r>
              <a:rPr kumimoji="0" lang="en-US" altLang="zh-TW" sz="2000" dirty="0">
                <a:solidFill>
                  <a:srgbClr val="00B0F0"/>
                </a:solidFill>
                <a:latin typeface="Calibri" pitchFamily="34" charset="0"/>
              </a:rPr>
              <a:t>6-class scheme (WSM6)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kumimoji="0" lang="en-US" altLang="zh-TW" sz="2000" dirty="0">
                <a:latin typeface="Calibri" pitchFamily="34" charset="0"/>
              </a:rPr>
              <a:t>IC/BC: </a:t>
            </a:r>
            <a:r>
              <a:rPr kumimoji="0" lang="en-US" altLang="zh-TW" sz="2000" dirty="0" smtClean="0">
                <a:latin typeface="Calibri" pitchFamily="34" charset="0"/>
              </a:rPr>
              <a:t>ECMWF </a:t>
            </a:r>
            <a:r>
              <a:rPr kumimoji="0" lang="en-US" altLang="zh-TW" sz="2000" dirty="0">
                <a:latin typeface="Calibri" pitchFamily="34" charset="0"/>
              </a:rPr>
              <a:t>1.125</a:t>
            </a:r>
            <a:r>
              <a:rPr kumimoji="0" lang="en-US" altLang="zh-TW" sz="2000" dirty="0">
                <a:latin typeface="Century" pitchFamily="18" charset="0"/>
              </a:rPr>
              <a:t>º</a:t>
            </a:r>
            <a:r>
              <a:rPr kumimoji="0" lang="en-US" altLang="zh-TW" sz="2000" dirty="0">
                <a:latin typeface="Calibri" pitchFamily="34" charset="0"/>
              </a:rPr>
              <a:t> </a:t>
            </a:r>
            <a:br>
              <a:rPr kumimoji="0" lang="en-US" altLang="zh-TW" sz="2000" dirty="0">
                <a:latin typeface="Calibri" pitchFamily="34" charset="0"/>
              </a:rPr>
            </a:br>
            <a:r>
              <a:rPr kumimoji="0" lang="en-US" altLang="zh-TW" sz="2000" dirty="0">
                <a:latin typeface="Calibri" pitchFamily="34" charset="0"/>
              </a:rPr>
              <a:t>            </a:t>
            </a:r>
            <a:r>
              <a:rPr kumimoji="0" lang="en-US" altLang="zh-TW" sz="2000" dirty="0" err="1">
                <a:latin typeface="Calibri" pitchFamily="34" charset="0"/>
              </a:rPr>
              <a:t>lat</a:t>
            </a:r>
            <a:r>
              <a:rPr kumimoji="0" lang="en-US" altLang="zh-TW" sz="2000" dirty="0">
                <a:latin typeface="Calibri" pitchFamily="34" charset="0"/>
              </a:rPr>
              <a:t>/</a:t>
            </a:r>
            <a:r>
              <a:rPr kumimoji="0" lang="en-US" altLang="zh-TW" sz="2000" dirty="0" err="1">
                <a:latin typeface="Calibri" pitchFamily="34" charset="0"/>
              </a:rPr>
              <a:t>lon</a:t>
            </a:r>
            <a:endParaRPr kumimoji="0" lang="en-US" altLang="zh-TW" sz="2000" dirty="0">
              <a:latin typeface="Calibri" pitchFamily="34" charset="0"/>
            </a:endParaRP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kumimoji="0" lang="en-US" altLang="zh-TW" sz="2000" dirty="0">
                <a:latin typeface="Calibri" pitchFamily="34" charset="0"/>
              </a:rPr>
              <a:t>Initial time: 0000 </a:t>
            </a:r>
            <a:r>
              <a:rPr kumimoji="0" lang="en-US" altLang="zh-TW" sz="2000" dirty="0" smtClean="0">
                <a:latin typeface="Calibri" pitchFamily="34" charset="0"/>
              </a:rPr>
              <a:t>UTC</a:t>
            </a:r>
            <a:endParaRPr kumimoji="0" lang="en-US" altLang="zh-TW" sz="2000" dirty="0">
              <a:latin typeface="Calibri" pitchFamily="34" charset="0"/>
            </a:endParaRP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en-US" altLang="zh-TW" sz="2000" dirty="0">
                <a:latin typeface="Calibri" pitchFamily="34" charset="0"/>
              </a:rPr>
              <a:t>	            6 Aug 2009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kumimoji="0" lang="en-US" altLang="zh-TW" sz="2000" dirty="0">
                <a:latin typeface="Calibri" pitchFamily="34" charset="0"/>
              </a:rPr>
              <a:t>Integration length:</a:t>
            </a:r>
            <a:br>
              <a:rPr kumimoji="0" lang="en-US" altLang="zh-TW" sz="2000" dirty="0">
                <a:latin typeface="Calibri" pitchFamily="34" charset="0"/>
              </a:rPr>
            </a:br>
            <a:r>
              <a:rPr kumimoji="0" lang="en-US" altLang="zh-TW" sz="2000" dirty="0">
                <a:latin typeface="Calibri" pitchFamily="34" charset="0"/>
              </a:rPr>
              <a:t>            96 h</a:t>
            </a:r>
            <a:endParaRPr kumimoji="0" lang="en-US" altLang="zh-TW" sz="2000" baseline="30000" dirty="0">
              <a:latin typeface="Calibri" pitchFamily="34" charset="0"/>
            </a:endParaRPr>
          </a:p>
        </p:txBody>
      </p:sp>
      <p:pic>
        <p:nvPicPr>
          <p:cNvPr id="2050" name="圖片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5796136" cy="440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0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dirty="0">
                <a:latin typeface="+mj-lt"/>
                <a:ea typeface="+mj-ea"/>
                <a:cs typeface="+mj-cs"/>
              </a:rPr>
              <a:t>Tracks from the </a:t>
            </a:r>
            <a:r>
              <a:rPr kumimoji="0" lang="en-US" altLang="zh-TW" sz="36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CWB</a:t>
            </a:r>
            <a:r>
              <a:rPr kumimoji="0" lang="en-US" altLang="zh-TW" sz="3600" dirty="0">
                <a:latin typeface="+mj-lt"/>
                <a:ea typeface="+mj-ea"/>
                <a:cs typeface="+mj-cs"/>
              </a:rPr>
              <a:t> </a:t>
            </a:r>
            <a:r>
              <a:rPr kumimoji="0" lang="en-US" altLang="zh-TW" sz="3600" dirty="0" smtClean="0">
                <a:latin typeface="+mj-lt"/>
                <a:ea typeface="+mj-ea"/>
                <a:cs typeface="+mj-cs"/>
              </a:rPr>
              <a:t>(OBS) and </a:t>
            </a:r>
            <a:r>
              <a:rPr kumimoji="0" lang="en-US" altLang="zh-TW" sz="3600" dirty="0" smtClean="0">
                <a:solidFill>
                  <a:srgbClr val="C89800"/>
                </a:solidFill>
                <a:latin typeface="+mj-lt"/>
                <a:ea typeface="+mj-ea"/>
                <a:cs typeface="+mj-cs"/>
              </a:rPr>
              <a:t>WRF (CTL/FLAT)</a:t>
            </a:r>
            <a:endParaRPr kumimoji="0" lang="zh-TW" altLang="en-US" sz="3600" dirty="0">
              <a:solidFill>
                <a:srgbClr val="C898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5080000" cy="4135437"/>
          </a:xfrm>
          <a:prstGeom prst="rect">
            <a:avLst/>
          </a:prstGeom>
          <a:noFill/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275856" y="4221088"/>
            <a:ext cx="5715000" cy="2452687"/>
            <a:chOff x="744" y="8354"/>
            <a:chExt cx="9000" cy="3862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0" y="8354"/>
              <a:ext cx="8604" cy="3468"/>
            </a:xfrm>
            <a:prstGeom prst="rect">
              <a:avLst/>
            </a:prstGeom>
            <a:noFill/>
          </p:spPr>
        </p:pic>
        <p:grpSp>
          <p:nvGrpSpPr>
            <p:cNvPr id="3077" name="Group 5"/>
            <p:cNvGrpSpPr>
              <a:grpSpLocks/>
            </p:cNvGrpSpPr>
            <p:nvPr/>
          </p:nvGrpSpPr>
          <p:grpSpPr bwMode="auto">
            <a:xfrm>
              <a:off x="744" y="8976"/>
              <a:ext cx="8160" cy="3240"/>
              <a:chOff x="744" y="8976"/>
              <a:chExt cx="8160" cy="3240"/>
            </a:xfrm>
          </p:grpSpPr>
          <p:sp>
            <p:nvSpPr>
              <p:cNvPr id="3078" name="Text Box 6"/>
              <p:cNvSpPr txBox="1">
                <a:spLocks noChangeArrowheads="1"/>
              </p:cNvSpPr>
              <p:nvPr/>
            </p:nvSpPr>
            <p:spPr bwMode="auto">
              <a:xfrm>
                <a:off x="4739" y="11856"/>
                <a:ext cx="1357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Time (UTC)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3079" name="Text Box 7"/>
              <p:cNvSpPr txBox="1">
                <a:spLocks noChangeArrowheads="1"/>
              </p:cNvSpPr>
              <p:nvPr/>
            </p:nvSpPr>
            <p:spPr bwMode="auto">
              <a:xfrm>
                <a:off x="744" y="9312"/>
                <a:ext cx="360" cy="1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SLP (hPa)</a:t>
                </a:r>
                <a:r>
                  <a:rPr kumimoji="1" lang="en-US" altLang="zh-TW" sz="1200" b="0" i="0" u="none" strike="noStrike" cap="none" normalizeH="0" baseline="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 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3080" name="Text Box 8"/>
              <p:cNvSpPr txBox="1">
                <a:spLocks noChangeArrowheads="1"/>
              </p:cNvSpPr>
              <p:nvPr/>
            </p:nvSpPr>
            <p:spPr bwMode="auto">
              <a:xfrm>
                <a:off x="5662" y="8976"/>
                <a:ext cx="698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OBS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3081" name="Text Box 9"/>
              <p:cNvSpPr txBox="1">
                <a:spLocks noChangeArrowheads="1"/>
              </p:cNvSpPr>
              <p:nvPr/>
            </p:nvSpPr>
            <p:spPr bwMode="auto">
              <a:xfrm>
                <a:off x="7162" y="10920"/>
                <a:ext cx="83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rgbClr val="00682F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FLAT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3082" name="Text Box 10"/>
              <p:cNvSpPr txBox="1">
                <a:spLocks noChangeArrowheads="1"/>
              </p:cNvSpPr>
              <p:nvPr/>
            </p:nvSpPr>
            <p:spPr bwMode="auto">
              <a:xfrm>
                <a:off x="8257" y="9552"/>
                <a:ext cx="647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ea typeface="新細明體" pitchFamily="18" charset="-120"/>
                    <a:cs typeface="新細明體" pitchFamily="18" charset="-120"/>
                  </a:rPr>
                  <a:t>CTL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群組 60"/>
          <p:cNvGrpSpPr>
            <a:grpSpLocks/>
          </p:cNvGrpSpPr>
          <p:nvPr/>
        </p:nvGrpSpPr>
        <p:grpSpPr bwMode="auto">
          <a:xfrm>
            <a:off x="323850" y="1341438"/>
            <a:ext cx="3571875" cy="3571875"/>
            <a:chOff x="5104581" y="44576"/>
            <a:chExt cx="3571875" cy="3571923"/>
          </a:xfrm>
        </p:grpSpPr>
        <p:pic>
          <p:nvPicPr>
            <p:cNvPr id="24600" name="圖片 57" descr="Radar_MOSA_CV_200908081100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4581" y="44624"/>
              <a:ext cx="3571875" cy="357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601" name="群組 58"/>
            <p:cNvGrpSpPr>
              <a:grpSpLocks/>
            </p:cNvGrpSpPr>
            <p:nvPr/>
          </p:nvGrpSpPr>
          <p:grpSpPr bwMode="auto">
            <a:xfrm>
              <a:off x="5104581" y="44576"/>
              <a:ext cx="2946400" cy="3569123"/>
              <a:chOff x="5076056" y="692696"/>
              <a:chExt cx="2946552" cy="3569065"/>
            </a:xfrm>
          </p:grpSpPr>
          <p:sp>
            <p:nvSpPr>
              <p:cNvPr id="24602" name="文字方塊 34"/>
              <p:cNvSpPr txBox="1">
                <a:spLocks noChangeArrowheads="1"/>
              </p:cNvSpPr>
              <p:nvPr/>
            </p:nvSpPr>
            <p:spPr bwMode="auto">
              <a:xfrm>
                <a:off x="5652120" y="4077075"/>
                <a:ext cx="32861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118E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03" name="文字方塊 35"/>
              <p:cNvSpPr txBox="1">
                <a:spLocks noChangeArrowheads="1"/>
              </p:cNvSpPr>
              <p:nvPr/>
            </p:nvSpPr>
            <p:spPr bwMode="auto">
              <a:xfrm>
                <a:off x="6340982" y="4077075"/>
                <a:ext cx="354322" cy="184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120E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04" name="文字方塊 36"/>
              <p:cNvSpPr txBox="1">
                <a:spLocks noChangeArrowheads="1"/>
              </p:cNvSpPr>
              <p:nvPr/>
            </p:nvSpPr>
            <p:spPr bwMode="auto">
              <a:xfrm>
                <a:off x="7026048" y="692696"/>
                <a:ext cx="35426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122E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05" name="文字方塊 37"/>
              <p:cNvSpPr txBox="1">
                <a:spLocks noChangeArrowheads="1"/>
              </p:cNvSpPr>
              <p:nvPr/>
            </p:nvSpPr>
            <p:spPr bwMode="auto">
              <a:xfrm>
                <a:off x="7668344" y="692696"/>
                <a:ext cx="35426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124E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06" name="文字方塊 39"/>
              <p:cNvSpPr txBox="1">
                <a:spLocks noChangeArrowheads="1"/>
              </p:cNvSpPr>
              <p:nvPr/>
            </p:nvSpPr>
            <p:spPr bwMode="auto">
              <a:xfrm>
                <a:off x="5076056" y="3140968"/>
                <a:ext cx="31258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22N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07" name="文字方塊 41"/>
              <p:cNvSpPr txBox="1">
                <a:spLocks noChangeArrowheads="1"/>
              </p:cNvSpPr>
              <p:nvPr/>
            </p:nvSpPr>
            <p:spPr bwMode="auto">
              <a:xfrm>
                <a:off x="5076056" y="1638738"/>
                <a:ext cx="31258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26N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08" name="文字方塊 42"/>
              <p:cNvSpPr txBox="1">
                <a:spLocks noChangeArrowheads="1"/>
              </p:cNvSpPr>
              <p:nvPr/>
            </p:nvSpPr>
            <p:spPr bwMode="auto">
              <a:xfrm>
                <a:off x="5076056" y="2380308"/>
                <a:ext cx="312637" cy="184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24N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09" name="文字方塊 43"/>
              <p:cNvSpPr txBox="1">
                <a:spLocks noChangeArrowheads="1"/>
              </p:cNvSpPr>
              <p:nvPr/>
            </p:nvSpPr>
            <p:spPr bwMode="auto">
              <a:xfrm>
                <a:off x="5076056" y="908720"/>
                <a:ext cx="31258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28N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10" name="文字方塊 39"/>
              <p:cNvSpPr txBox="1">
                <a:spLocks noChangeArrowheads="1"/>
              </p:cNvSpPr>
              <p:nvPr/>
            </p:nvSpPr>
            <p:spPr bwMode="auto">
              <a:xfrm>
                <a:off x="5076056" y="3892406"/>
                <a:ext cx="31258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20N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4578" name="群組 55"/>
          <p:cNvGrpSpPr>
            <a:grpSpLocks/>
          </p:cNvGrpSpPr>
          <p:nvPr/>
        </p:nvGrpSpPr>
        <p:grpSpPr bwMode="auto">
          <a:xfrm>
            <a:off x="5364163" y="188913"/>
            <a:ext cx="2833687" cy="6561137"/>
            <a:chOff x="5251901" y="188367"/>
            <a:chExt cx="2832372" cy="6562836"/>
          </a:xfrm>
        </p:grpSpPr>
        <p:sp>
          <p:nvSpPr>
            <p:cNvPr id="24586" name="文字方塊 34"/>
            <p:cNvSpPr txBox="1">
              <a:spLocks noChangeArrowheads="1"/>
            </p:cNvSpPr>
            <p:nvPr/>
          </p:nvSpPr>
          <p:spPr bwMode="auto">
            <a:xfrm>
              <a:off x="5251901" y="188367"/>
              <a:ext cx="328670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118E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4587" name="文字方塊 35"/>
            <p:cNvSpPr txBox="1">
              <a:spLocks noChangeArrowheads="1"/>
            </p:cNvSpPr>
            <p:nvPr/>
          </p:nvSpPr>
          <p:spPr bwMode="auto">
            <a:xfrm>
              <a:off x="5833348" y="188367"/>
              <a:ext cx="354322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120E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4588" name="文字方塊 36"/>
            <p:cNvSpPr txBox="1">
              <a:spLocks noChangeArrowheads="1"/>
            </p:cNvSpPr>
            <p:nvPr/>
          </p:nvSpPr>
          <p:spPr bwMode="auto">
            <a:xfrm>
              <a:off x="6481246" y="188367"/>
              <a:ext cx="35426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122E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4589" name="文字方塊 37"/>
            <p:cNvSpPr txBox="1">
              <a:spLocks noChangeArrowheads="1"/>
            </p:cNvSpPr>
            <p:nvPr/>
          </p:nvSpPr>
          <p:spPr bwMode="auto">
            <a:xfrm>
              <a:off x="7057103" y="188367"/>
              <a:ext cx="35426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124E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4590" name="文字方塊 39"/>
            <p:cNvSpPr txBox="1">
              <a:spLocks noChangeArrowheads="1"/>
            </p:cNvSpPr>
            <p:nvPr/>
          </p:nvSpPr>
          <p:spPr bwMode="auto">
            <a:xfrm>
              <a:off x="7771277" y="2565009"/>
              <a:ext cx="312637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22N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4591" name="文字方塊 40"/>
            <p:cNvSpPr txBox="1">
              <a:spLocks noChangeArrowheads="1"/>
            </p:cNvSpPr>
            <p:nvPr/>
          </p:nvSpPr>
          <p:spPr bwMode="auto">
            <a:xfrm>
              <a:off x="7771277" y="3285204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20N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4592" name="文字方塊 41"/>
            <p:cNvSpPr txBox="1">
              <a:spLocks noChangeArrowheads="1"/>
            </p:cNvSpPr>
            <p:nvPr/>
          </p:nvSpPr>
          <p:spPr bwMode="auto">
            <a:xfrm>
              <a:off x="7771277" y="1196741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26N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4593" name="文字方塊 42"/>
            <p:cNvSpPr txBox="1">
              <a:spLocks noChangeArrowheads="1"/>
            </p:cNvSpPr>
            <p:nvPr/>
          </p:nvSpPr>
          <p:spPr bwMode="auto">
            <a:xfrm>
              <a:off x="7771277" y="1916834"/>
              <a:ext cx="312637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24N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4594" name="文字方塊 43"/>
            <p:cNvSpPr txBox="1">
              <a:spLocks noChangeArrowheads="1"/>
            </p:cNvSpPr>
            <p:nvPr/>
          </p:nvSpPr>
          <p:spPr bwMode="auto">
            <a:xfrm>
              <a:off x="7771277" y="507837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28N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4595" name="文字方塊 39"/>
            <p:cNvSpPr txBox="1">
              <a:spLocks noChangeArrowheads="1"/>
            </p:cNvSpPr>
            <p:nvPr/>
          </p:nvSpPr>
          <p:spPr bwMode="auto">
            <a:xfrm>
              <a:off x="7771636" y="5877905"/>
              <a:ext cx="312637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22N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4596" name="文字方塊 40"/>
            <p:cNvSpPr txBox="1">
              <a:spLocks noChangeArrowheads="1"/>
            </p:cNvSpPr>
            <p:nvPr/>
          </p:nvSpPr>
          <p:spPr bwMode="auto">
            <a:xfrm>
              <a:off x="7771277" y="6566537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20N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4597" name="文字方塊 41"/>
            <p:cNvSpPr txBox="1">
              <a:spLocks noChangeArrowheads="1"/>
            </p:cNvSpPr>
            <p:nvPr/>
          </p:nvSpPr>
          <p:spPr bwMode="auto">
            <a:xfrm>
              <a:off x="7771635" y="4509473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26N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4598" name="文字方塊 42"/>
            <p:cNvSpPr txBox="1">
              <a:spLocks noChangeArrowheads="1"/>
            </p:cNvSpPr>
            <p:nvPr/>
          </p:nvSpPr>
          <p:spPr bwMode="auto">
            <a:xfrm>
              <a:off x="7771636" y="5189082"/>
              <a:ext cx="312637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24N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4599" name="文字方塊 43"/>
            <p:cNvSpPr txBox="1">
              <a:spLocks noChangeArrowheads="1"/>
            </p:cNvSpPr>
            <p:nvPr/>
          </p:nvSpPr>
          <p:spPr bwMode="auto">
            <a:xfrm>
              <a:off x="7771635" y="3811082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28N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</p:grpSp>
      <p:pic>
        <p:nvPicPr>
          <p:cNvPr id="24579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74650"/>
            <a:ext cx="3008313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659188"/>
            <a:ext cx="3008313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1773238"/>
            <a:ext cx="350837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文字方塊 1"/>
          <p:cNvSpPr txBox="1">
            <a:spLocks noChangeArrowheads="1"/>
          </p:cNvSpPr>
          <p:nvPr/>
        </p:nvSpPr>
        <p:spPr bwMode="auto">
          <a:xfrm>
            <a:off x="2195513" y="188913"/>
            <a:ext cx="2560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 b="1">
                <a:solidFill>
                  <a:srgbClr val="00B0F0"/>
                </a:solidFill>
                <a:latin typeface="Calibri" pitchFamily="34" charset="0"/>
              </a:rPr>
              <a:t>08/08/11 UTC</a:t>
            </a:r>
            <a:endParaRPr kumimoji="0" lang="zh-TW" altLang="en-US" sz="3200" b="1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24583" name="文字方塊 1"/>
          <p:cNvSpPr txBox="1">
            <a:spLocks noChangeArrowheads="1"/>
          </p:cNvSpPr>
          <p:nvPr/>
        </p:nvSpPr>
        <p:spPr bwMode="auto">
          <a:xfrm>
            <a:off x="611188" y="765175"/>
            <a:ext cx="223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>
                <a:latin typeface="Calibri" pitchFamily="34" charset="0"/>
              </a:rPr>
              <a:t>OBS @ CWB</a:t>
            </a:r>
            <a:endParaRPr kumimoji="0" lang="zh-TW" altLang="en-US" sz="3200">
              <a:latin typeface="Calibri" pitchFamily="34" charset="0"/>
            </a:endParaRPr>
          </a:p>
        </p:txBody>
      </p:sp>
      <p:sp>
        <p:nvSpPr>
          <p:cNvPr id="24584" name="文字方塊 5"/>
          <p:cNvSpPr txBox="1">
            <a:spLocks noChangeArrowheads="1"/>
          </p:cNvSpPr>
          <p:nvPr/>
        </p:nvSpPr>
        <p:spPr bwMode="auto">
          <a:xfrm>
            <a:off x="8151813" y="765175"/>
            <a:ext cx="779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>
                <a:latin typeface="Calibri" pitchFamily="34" charset="0"/>
              </a:rPr>
              <a:t>CTL</a:t>
            </a:r>
            <a:endParaRPr kumimoji="0" lang="zh-TW" altLang="en-US" sz="3200">
              <a:latin typeface="Calibri" pitchFamily="34" charset="0"/>
            </a:endParaRPr>
          </a:p>
        </p:txBody>
      </p:sp>
      <p:sp>
        <p:nvSpPr>
          <p:cNvPr id="24585" name="文字方塊 5"/>
          <p:cNvSpPr txBox="1">
            <a:spLocks noChangeArrowheads="1"/>
          </p:cNvSpPr>
          <p:nvPr/>
        </p:nvSpPr>
        <p:spPr bwMode="auto">
          <a:xfrm>
            <a:off x="8151813" y="6096000"/>
            <a:ext cx="95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>
                <a:latin typeface="Calibri" pitchFamily="34" charset="0"/>
              </a:rPr>
              <a:t>FLAT</a:t>
            </a:r>
            <a:endParaRPr kumimoji="0" lang="zh-TW" altLang="en-US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群組 60"/>
          <p:cNvGrpSpPr>
            <a:grpSpLocks/>
          </p:cNvGrpSpPr>
          <p:nvPr/>
        </p:nvGrpSpPr>
        <p:grpSpPr bwMode="auto">
          <a:xfrm>
            <a:off x="323850" y="1341438"/>
            <a:ext cx="3571875" cy="3571875"/>
            <a:chOff x="5104581" y="44576"/>
            <a:chExt cx="3571875" cy="3571923"/>
          </a:xfrm>
        </p:grpSpPr>
        <p:pic>
          <p:nvPicPr>
            <p:cNvPr id="25624" name="圖片 57" descr="Radar_MOSA_CV_200908081200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4581" y="44624"/>
              <a:ext cx="3571875" cy="357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625" name="群組 58"/>
            <p:cNvGrpSpPr>
              <a:grpSpLocks/>
            </p:cNvGrpSpPr>
            <p:nvPr/>
          </p:nvGrpSpPr>
          <p:grpSpPr bwMode="auto">
            <a:xfrm>
              <a:off x="5104581" y="44576"/>
              <a:ext cx="2946400" cy="3569123"/>
              <a:chOff x="5076056" y="692696"/>
              <a:chExt cx="2946552" cy="3569065"/>
            </a:xfrm>
          </p:grpSpPr>
          <p:sp>
            <p:nvSpPr>
              <p:cNvPr id="25626" name="文字方塊 34"/>
              <p:cNvSpPr txBox="1">
                <a:spLocks noChangeArrowheads="1"/>
              </p:cNvSpPr>
              <p:nvPr/>
            </p:nvSpPr>
            <p:spPr bwMode="auto">
              <a:xfrm>
                <a:off x="5652120" y="4077075"/>
                <a:ext cx="32861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118E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627" name="文字方塊 35"/>
              <p:cNvSpPr txBox="1">
                <a:spLocks noChangeArrowheads="1"/>
              </p:cNvSpPr>
              <p:nvPr/>
            </p:nvSpPr>
            <p:spPr bwMode="auto">
              <a:xfrm>
                <a:off x="6340982" y="4077075"/>
                <a:ext cx="354322" cy="184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120E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628" name="文字方塊 36"/>
              <p:cNvSpPr txBox="1">
                <a:spLocks noChangeArrowheads="1"/>
              </p:cNvSpPr>
              <p:nvPr/>
            </p:nvSpPr>
            <p:spPr bwMode="auto">
              <a:xfrm>
                <a:off x="7026048" y="692696"/>
                <a:ext cx="35426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122E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629" name="文字方塊 37"/>
              <p:cNvSpPr txBox="1">
                <a:spLocks noChangeArrowheads="1"/>
              </p:cNvSpPr>
              <p:nvPr/>
            </p:nvSpPr>
            <p:spPr bwMode="auto">
              <a:xfrm>
                <a:off x="7668344" y="692696"/>
                <a:ext cx="35426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124E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630" name="文字方塊 39"/>
              <p:cNvSpPr txBox="1">
                <a:spLocks noChangeArrowheads="1"/>
              </p:cNvSpPr>
              <p:nvPr/>
            </p:nvSpPr>
            <p:spPr bwMode="auto">
              <a:xfrm>
                <a:off x="5076056" y="3140968"/>
                <a:ext cx="31258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22N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631" name="文字方塊 41"/>
              <p:cNvSpPr txBox="1">
                <a:spLocks noChangeArrowheads="1"/>
              </p:cNvSpPr>
              <p:nvPr/>
            </p:nvSpPr>
            <p:spPr bwMode="auto">
              <a:xfrm>
                <a:off x="5076056" y="1638738"/>
                <a:ext cx="31258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26N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632" name="文字方塊 42"/>
              <p:cNvSpPr txBox="1">
                <a:spLocks noChangeArrowheads="1"/>
              </p:cNvSpPr>
              <p:nvPr/>
            </p:nvSpPr>
            <p:spPr bwMode="auto">
              <a:xfrm>
                <a:off x="5076056" y="2380308"/>
                <a:ext cx="312637" cy="184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24N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633" name="文字方塊 43"/>
              <p:cNvSpPr txBox="1">
                <a:spLocks noChangeArrowheads="1"/>
              </p:cNvSpPr>
              <p:nvPr/>
            </p:nvSpPr>
            <p:spPr bwMode="auto">
              <a:xfrm>
                <a:off x="5076056" y="908720"/>
                <a:ext cx="31258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28N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634" name="文字方塊 39"/>
              <p:cNvSpPr txBox="1">
                <a:spLocks noChangeArrowheads="1"/>
              </p:cNvSpPr>
              <p:nvPr/>
            </p:nvSpPr>
            <p:spPr bwMode="auto">
              <a:xfrm>
                <a:off x="5076056" y="3892406"/>
                <a:ext cx="31258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20N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5602" name="群組 55"/>
          <p:cNvGrpSpPr>
            <a:grpSpLocks/>
          </p:cNvGrpSpPr>
          <p:nvPr/>
        </p:nvGrpSpPr>
        <p:grpSpPr bwMode="auto">
          <a:xfrm>
            <a:off x="5364163" y="188913"/>
            <a:ext cx="2833687" cy="6561137"/>
            <a:chOff x="5251901" y="188367"/>
            <a:chExt cx="2832372" cy="6562836"/>
          </a:xfrm>
        </p:grpSpPr>
        <p:sp>
          <p:nvSpPr>
            <p:cNvPr id="25610" name="文字方塊 34"/>
            <p:cNvSpPr txBox="1">
              <a:spLocks noChangeArrowheads="1"/>
            </p:cNvSpPr>
            <p:nvPr/>
          </p:nvSpPr>
          <p:spPr bwMode="auto">
            <a:xfrm>
              <a:off x="5251901" y="188367"/>
              <a:ext cx="328670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118E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5611" name="文字方塊 35"/>
            <p:cNvSpPr txBox="1">
              <a:spLocks noChangeArrowheads="1"/>
            </p:cNvSpPr>
            <p:nvPr/>
          </p:nvSpPr>
          <p:spPr bwMode="auto">
            <a:xfrm>
              <a:off x="5833348" y="188367"/>
              <a:ext cx="354322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120E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5612" name="文字方塊 36"/>
            <p:cNvSpPr txBox="1">
              <a:spLocks noChangeArrowheads="1"/>
            </p:cNvSpPr>
            <p:nvPr/>
          </p:nvSpPr>
          <p:spPr bwMode="auto">
            <a:xfrm>
              <a:off x="6481246" y="188367"/>
              <a:ext cx="35426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122E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5613" name="文字方塊 37"/>
            <p:cNvSpPr txBox="1">
              <a:spLocks noChangeArrowheads="1"/>
            </p:cNvSpPr>
            <p:nvPr/>
          </p:nvSpPr>
          <p:spPr bwMode="auto">
            <a:xfrm>
              <a:off x="7057103" y="188367"/>
              <a:ext cx="35426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124E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5614" name="文字方塊 39"/>
            <p:cNvSpPr txBox="1">
              <a:spLocks noChangeArrowheads="1"/>
            </p:cNvSpPr>
            <p:nvPr/>
          </p:nvSpPr>
          <p:spPr bwMode="auto">
            <a:xfrm>
              <a:off x="7771277" y="2565009"/>
              <a:ext cx="312637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22N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5615" name="文字方塊 40"/>
            <p:cNvSpPr txBox="1">
              <a:spLocks noChangeArrowheads="1"/>
            </p:cNvSpPr>
            <p:nvPr/>
          </p:nvSpPr>
          <p:spPr bwMode="auto">
            <a:xfrm>
              <a:off x="7771277" y="3285204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20N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5616" name="文字方塊 41"/>
            <p:cNvSpPr txBox="1">
              <a:spLocks noChangeArrowheads="1"/>
            </p:cNvSpPr>
            <p:nvPr/>
          </p:nvSpPr>
          <p:spPr bwMode="auto">
            <a:xfrm>
              <a:off x="7771277" y="1196741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26N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5617" name="文字方塊 42"/>
            <p:cNvSpPr txBox="1">
              <a:spLocks noChangeArrowheads="1"/>
            </p:cNvSpPr>
            <p:nvPr/>
          </p:nvSpPr>
          <p:spPr bwMode="auto">
            <a:xfrm>
              <a:off x="7771277" y="1916834"/>
              <a:ext cx="312637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24N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5618" name="文字方塊 43"/>
            <p:cNvSpPr txBox="1">
              <a:spLocks noChangeArrowheads="1"/>
            </p:cNvSpPr>
            <p:nvPr/>
          </p:nvSpPr>
          <p:spPr bwMode="auto">
            <a:xfrm>
              <a:off x="7771277" y="507837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28N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5619" name="文字方塊 39"/>
            <p:cNvSpPr txBox="1">
              <a:spLocks noChangeArrowheads="1"/>
            </p:cNvSpPr>
            <p:nvPr/>
          </p:nvSpPr>
          <p:spPr bwMode="auto">
            <a:xfrm>
              <a:off x="7771636" y="5877905"/>
              <a:ext cx="312637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22N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5620" name="文字方塊 40"/>
            <p:cNvSpPr txBox="1">
              <a:spLocks noChangeArrowheads="1"/>
            </p:cNvSpPr>
            <p:nvPr/>
          </p:nvSpPr>
          <p:spPr bwMode="auto">
            <a:xfrm>
              <a:off x="7771277" y="6566537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20N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5621" name="文字方塊 41"/>
            <p:cNvSpPr txBox="1">
              <a:spLocks noChangeArrowheads="1"/>
            </p:cNvSpPr>
            <p:nvPr/>
          </p:nvSpPr>
          <p:spPr bwMode="auto">
            <a:xfrm>
              <a:off x="7771635" y="4509473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26N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5622" name="文字方塊 42"/>
            <p:cNvSpPr txBox="1">
              <a:spLocks noChangeArrowheads="1"/>
            </p:cNvSpPr>
            <p:nvPr/>
          </p:nvSpPr>
          <p:spPr bwMode="auto">
            <a:xfrm>
              <a:off x="7771636" y="5189082"/>
              <a:ext cx="312637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24N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5623" name="文字方塊 43"/>
            <p:cNvSpPr txBox="1">
              <a:spLocks noChangeArrowheads="1"/>
            </p:cNvSpPr>
            <p:nvPr/>
          </p:nvSpPr>
          <p:spPr bwMode="auto">
            <a:xfrm>
              <a:off x="7771635" y="3811082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28N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</p:grpSp>
      <p:pic>
        <p:nvPicPr>
          <p:cNvPr id="25603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74650"/>
            <a:ext cx="3008313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659188"/>
            <a:ext cx="3008313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1773238"/>
            <a:ext cx="350837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文字方塊 1"/>
          <p:cNvSpPr txBox="1">
            <a:spLocks noChangeArrowheads="1"/>
          </p:cNvSpPr>
          <p:nvPr/>
        </p:nvSpPr>
        <p:spPr bwMode="auto">
          <a:xfrm>
            <a:off x="2195513" y="188913"/>
            <a:ext cx="2560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 b="1">
                <a:solidFill>
                  <a:srgbClr val="00B0F0"/>
                </a:solidFill>
                <a:latin typeface="Calibri" pitchFamily="34" charset="0"/>
              </a:rPr>
              <a:t>08/08/12 UTC</a:t>
            </a:r>
            <a:endParaRPr kumimoji="0" lang="zh-TW" altLang="en-US" sz="3200" b="1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25607" name="文字方塊 1"/>
          <p:cNvSpPr txBox="1">
            <a:spLocks noChangeArrowheads="1"/>
          </p:cNvSpPr>
          <p:nvPr/>
        </p:nvSpPr>
        <p:spPr bwMode="auto">
          <a:xfrm>
            <a:off x="611188" y="765175"/>
            <a:ext cx="223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>
                <a:latin typeface="Calibri" pitchFamily="34" charset="0"/>
              </a:rPr>
              <a:t>OBS @ CWB</a:t>
            </a:r>
            <a:endParaRPr kumimoji="0" lang="zh-TW" altLang="en-US" sz="3200">
              <a:latin typeface="Calibri" pitchFamily="34" charset="0"/>
            </a:endParaRPr>
          </a:p>
        </p:txBody>
      </p:sp>
      <p:sp>
        <p:nvSpPr>
          <p:cNvPr id="25608" name="文字方塊 5"/>
          <p:cNvSpPr txBox="1">
            <a:spLocks noChangeArrowheads="1"/>
          </p:cNvSpPr>
          <p:nvPr/>
        </p:nvSpPr>
        <p:spPr bwMode="auto">
          <a:xfrm>
            <a:off x="8151813" y="765175"/>
            <a:ext cx="779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>
                <a:latin typeface="Calibri" pitchFamily="34" charset="0"/>
              </a:rPr>
              <a:t>CTL</a:t>
            </a:r>
            <a:endParaRPr kumimoji="0" lang="zh-TW" altLang="en-US" sz="3200">
              <a:latin typeface="Calibri" pitchFamily="34" charset="0"/>
            </a:endParaRPr>
          </a:p>
        </p:txBody>
      </p:sp>
      <p:sp>
        <p:nvSpPr>
          <p:cNvPr id="25609" name="文字方塊 5"/>
          <p:cNvSpPr txBox="1">
            <a:spLocks noChangeArrowheads="1"/>
          </p:cNvSpPr>
          <p:nvPr/>
        </p:nvSpPr>
        <p:spPr bwMode="auto">
          <a:xfrm>
            <a:off x="8151813" y="6096000"/>
            <a:ext cx="95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>
                <a:latin typeface="Calibri" pitchFamily="34" charset="0"/>
              </a:rPr>
              <a:t>FLAT</a:t>
            </a:r>
            <a:endParaRPr kumimoji="0" lang="zh-TW" altLang="en-US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60325"/>
            <a:ext cx="1874838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60325"/>
            <a:ext cx="1874837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60325"/>
            <a:ext cx="187325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765175"/>
            <a:ext cx="617537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文字方塊 12"/>
          <p:cNvSpPr txBox="1">
            <a:spLocks noChangeArrowheads="1"/>
          </p:cNvSpPr>
          <p:nvPr/>
        </p:nvSpPr>
        <p:spPr bwMode="auto">
          <a:xfrm>
            <a:off x="-7938" y="188913"/>
            <a:ext cx="1196976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>
                <a:latin typeface="Calibri" pitchFamily="34" charset="0"/>
              </a:rPr>
              <a:t>CWB_</a:t>
            </a:r>
            <a:br>
              <a:rPr kumimoji="0" lang="en-US" altLang="zh-TW" sz="3200">
                <a:latin typeface="Calibri" pitchFamily="34" charset="0"/>
              </a:rPr>
            </a:br>
            <a:r>
              <a:rPr kumimoji="0" lang="en-US" altLang="zh-TW" sz="3200">
                <a:latin typeface="Calibri" pitchFamily="34" charset="0"/>
              </a:rPr>
              <a:t>OBS</a:t>
            </a:r>
            <a:endParaRPr kumimoji="0" lang="zh-TW" altLang="en-US" sz="3200">
              <a:latin typeface="Calibri" pitchFamily="34" charset="0"/>
            </a:endParaRPr>
          </a:p>
        </p:txBody>
      </p:sp>
      <p:sp>
        <p:nvSpPr>
          <p:cNvPr id="27654" name="文字方塊 13"/>
          <p:cNvSpPr txBox="1">
            <a:spLocks noChangeArrowheads="1"/>
          </p:cNvSpPr>
          <p:nvPr/>
        </p:nvSpPr>
        <p:spPr bwMode="auto">
          <a:xfrm>
            <a:off x="-1588" y="4283075"/>
            <a:ext cx="11668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>
                <a:latin typeface="Calibri" pitchFamily="34" charset="0"/>
              </a:rPr>
              <a:t>WRF_</a:t>
            </a:r>
            <a:br>
              <a:rPr kumimoji="0" lang="en-US" altLang="zh-TW" sz="3200">
                <a:latin typeface="Calibri" pitchFamily="34" charset="0"/>
              </a:rPr>
            </a:br>
            <a:r>
              <a:rPr kumimoji="0" lang="en-US" altLang="zh-TW" sz="3200">
                <a:latin typeface="Calibri" pitchFamily="34" charset="0"/>
              </a:rPr>
              <a:t>CTL</a:t>
            </a:r>
            <a:endParaRPr kumimoji="0" lang="zh-TW" altLang="en-US" sz="3200">
              <a:latin typeface="Calibri" pitchFamily="34" charset="0"/>
            </a:endParaRPr>
          </a:p>
        </p:txBody>
      </p:sp>
      <p:pic>
        <p:nvPicPr>
          <p:cNvPr id="2765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3516313"/>
            <a:ext cx="1828800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3516313"/>
            <a:ext cx="1828800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450" y="3516313"/>
            <a:ext cx="1828800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文字方塊 5"/>
          <p:cNvSpPr txBox="1">
            <a:spLocks noChangeArrowheads="1"/>
          </p:cNvSpPr>
          <p:nvPr/>
        </p:nvSpPr>
        <p:spPr bwMode="auto">
          <a:xfrm>
            <a:off x="7380288" y="600075"/>
            <a:ext cx="417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kumimoji="0" lang="en-US" altLang="zh-TW" sz="2000" b="1">
                <a:latin typeface="Calibri" pitchFamily="34" charset="0"/>
              </a:rPr>
              <a:t>mm</a:t>
            </a:r>
            <a:endParaRPr kumimoji="0" lang="zh-TW" altLang="en-US" sz="2000" b="1">
              <a:latin typeface="Calibri" pitchFamily="34" charset="0"/>
            </a:endParaRPr>
          </a:p>
        </p:txBody>
      </p:sp>
      <p:sp>
        <p:nvSpPr>
          <p:cNvPr id="27659" name="文字方塊 11"/>
          <p:cNvSpPr txBox="1">
            <a:spLocks noChangeArrowheads="1"/>
          </p:cNvSpPr>
          <p:nvPr/>
        </p:nvSpPr>
        <p:spPr bwMode="auto">
          <a:xfrm>
            <a:off x="2339975" y="3141663"/>
            <a:ext cx="641350" cy="368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2400" b="1">
                <a:solidFill>
                  <a:schemeClr val="bg1"/>
                </a:solidFill>
                <a:latin typeface="Calibri" pitchFamily="34" charset="0"/>
              </a:rPr>
              <a:t>Day1</a:t>
            </a:r>
            <a:endParaRPr kumimoji="0" lang="zh-TW" alt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660" name="文字方塊 12"/>
          <p:cNvSpPr txBox="1">
            <a:spLocks noChangeArrowheads="1"/>
          </p:cNvSpPr>
          <p:nvPr/>
        </p:nvSpPr>
        <p:spPr bwMode="auto">
          <a:xfrm>
            <a:off x="4289425" y="3141663"/>
            <a:ext cx="642938" cy="368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2400" b="1">
                <a:solidFill>
                  <a:schemeClr val="bg1"/>
                </a:solidFill>
                <a:latin typeface="Calibri" pitchFamily="34" charset="0"/>
              </a:rPr>
              <a:t>Day2</a:t>
            </a:r>
            <a:endParaRPr kumimoji="0" lang="zh-TW" alt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661" name="文字方塊 13"/>
          <p:cNvSpPr txBox="1">
            <a:spLocks noChangeArrowheads="1"/>
          </p:cNvSpPr>
          <p:nvPr/>
        </p:nvSpPr>
        <p:spPr bwMode="auto">
          <a:xfrm>
            <a:off x="6162675" y="3141663"/>
            <a:ext cx="641350" cy="368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2400" b="1">
                <a:solidFill>
                  <a:schemeClr val="bg1"/>
                </a:solidFill>
                <a:latin typeface="Calibri" pitchFamily="34" charset="0"/>
              </a:rPr>
              <a:t>Day3</a:t>
            </a:r>
            <a:endParaRPr kumimoji="0" lang="zh-TW" alt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60325"/>
            <a:ext cx="1874838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60325"/>
            <a:ext cx="1874837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60325"/>
            <a:ext cx="187325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765175"/>
            <a:ext cx="617537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3516313"/>
            <a:ext cx="1828800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3516313"/>
            <a:ext cx="1828800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450" y="3516313"/>
            <a:ext cx="1828800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文字方塊 12"/>
          <p:cNvSpPr txBox="1">
            <a:spLocks noChangeArrowheads="1"/>
          </p:cNvSpPr>
          <p:nvPr/>
        </p:nvSpPr>
        <p:spPr bwMode="auto">
          <a:xfrm>
            <a:off x="-7938" y="188913"/>
            <a:ext cx="1196976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>
                <a:latin typeface="Calibri" pitchFamily="34" charset="0"/>
              </a:rPr>
              <a:t>CWB_</a:t>
            </a:r>
            <a:br>
              <a:rPr kumimoji="0" lang="en-US" altLang="zh-TW" sz="3200">
                <a:latin typeface="Calibri" pitchFamily="34" charset="0"/>
              </a:rPr>
            </a:br>
            <a:r>
              <a:rPr kumimoji="0" lang="en-US" altLang="zh-TW" sz="3200">
                <a:latin typeface="Calibri" pitchFamily="34" charset="0"/>
              </a:rPr>
              <a:t>OBS</a:t>
            </a:r>
            <a:endParaRPr kumimoji="0" lang="zh-TW" altLang="en-US" sz="3200">
              <a:latin typeface="Calibri" pitchFamily="34" charset="0"/>
            </a:endParaRPr>
          </a:p>
        </p:txBody>
      </p:sp>
      <p:sp>
        <p:nvSpPr>
          <p:cNvPr id="28681" name="文字方塊 13"/>
          <p:cNvSpPr txBox="1">
            <a:spLocks noChangeArrowheads="1"/>
          </p:cNvSpPr>
          <p:nvPr/>
        </p:nvSpPr>
        <p:spPr bwMode="auto">
          <a:xfrm>
            <a:off x="-1588" y="4283075"/>
            <a:ext cx="11668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>
                <a:latin typeface="Calibri" pitchFamily="34" charset="0"/>
              </a:rPr>
              <a:t>WRF_</a:t>
            </a:r>
            <a:br>
              <a:rPr kumimoji="0" lang="en-US" altLang="zh-TW" sz="3200">
                <a:latin typeface="Calibri" pitchFamily="34" charset="0"/>
              </a:rPr>
            </a:br>
            <a:r>
              <a:rPr kumimoji="0" lang="en-US" altLang="zh-TW" sz="3200">
                <a:latin typeface="Calibri" pitchFamily="34" charset="0"/>
              </a:rPr>
              <a:t>FLAT</a:t>
            </a:r>
            <a:endParaRPr kumimoji="0" lang="zh-TW" altLang="en-US" sz="3200">
              <a:latin typeface="Calibri" pitchFamily="34" charset="0"/>
            </a:endParaRPr>
          </a:p>
        </p:txBody>
      </p:sp>
      <p:sp>
        <p:nvSpPr>
          <p:cNvPr id="28682" name="文字方塊 12"/>
          <p:cNvSpPr txBox="1">
            <a:spLocks noChangeArrowheads="1"/>
          </p:cNvSpPr>
          <p:nvPr/>
        </p:nvSpPr>
        <p:spPr bwMode="auto">
          <a:xfrm>
            <a:off x="2339975" y="3141663"/>
            <a:ext cx="641350" cy="368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2400" b="1">
                <a:solidFill>
                  <a:schemeClr val="bg1"/>
                </a:solidFill>
                <a:latin typeface="Calibri" pitchFamily="34" charset="0"/>
              </a:rPr>
              <a:t>Day1</a:t>
            </a:r>
            <a:endParaRPr kumimoji="0" lang="zh-TW" alt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683" name="文字方塊 14"/>
          <p:cNvSpPr txBox="1">
            <a:spLocks noChangeArrowheads="1"/>
          </p:cNvSpPr>
          <p:nvPr/>
        </p:nvSpPr>
        <p:spPr bwMode="auto">
          <a:xfrm>
            <a:off x="4289425" y="3141663"/>
            <a:ext cx="642938" cy="368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2400" b="1">
                <a:solidFill>
                  <a:schemeClr val="bg1"/>
                </a:solidFill>
                <a:latin typeface="Calibri" pitchFamily="34" charset="0"/>
              </a:rPr>
              <a:t>Day2</a:t>
            </a:r>
            <a:endParaRPr kumimoji="0" lang="zh-TW" alt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684" name="文字方塊 15"/>
          <p:cNvSpPr txBox="1">
            <a:spLocks noChangeArrowheads="1"/>
          </p:cNvSpPr>
          <p:nvPr/>
        </p:nvSpPr>
        <p:spPr bwMode="auto">
          <a:xfrm>
            <a:off x="6162675" y="3141663"/>
            <a:ext cx="641350" cy="368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2400" b="1">
                <a:solidFill>
                  <a:schemeClr val="bg1"/>
                </a:solidFill>
                <a:latin typeface="Calibri" pitchFamily="34" charset="0"/>
              </a:rPr>
              <a:t>Day3</a:t>
            </a:r>
            <a:endParaRPr kumimoji="0" lang="zh-TW" alt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685" name="文字方塊 5"/>
          <p:cNvSpPr txBox="1">
            <a:spLocks noChangeArrowheads="1"/>
          </p:cNvSpPr>
          <p:nvPr/>
        </p:nvSpPr>
        <p:spPr bwMode="auto">
          <a:xfrm>
            <a:off x="7380288" y="600075"/>
            <a:ext cx="417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kumimoji="0" lang="en-US" altLang="zh-TW" sz="2000" b="1">
                <a:latin typeface="Calibri" pitchFamily="34" charset="0"/>
              </a:rPr>
              <a:t>mm</a:t>
            </a:r>
            <a:endParaRPr kumimoji="0" lang="zh-TW" altLang="en-US" sz="2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2412</TotalTime>
  <Words>862</Words>
  <Application>Microsoft Office PowerPoint</Application>
  <PresentationFormat>如螢幕大小 (4:3)</PresentationFormat>
  <Paragraphs>249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佈景主題</vt:lpstr>
      <vt:lpstr>Water Budget and Precipitation Efficiency of Typhoons Morakot (2009)</vt:lpstr>
      <vt:lpstr>Introduction</vt:lpstr>
      <vt:lpstr>Budget Equations [from Yang et al. (2011;MWR)]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Further devision of microphysical parameters  into three components</vt:lpstr>
      <vt:lpstr>PowerPoint 簡報</vt:lpstr>
      <vt:lpstr>PowerPoint 簡報</vt:lpstr>
      <vt:lpstr>PowerPoint 簡報</vt:lpstr>
      <vt:lpstr>Conclusions</vt:lpstr>
    </vt:vector>
  </TitlesOfParts>
  <Company>atm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sling</dc:creator>
  <cp:lastModifiedBy>mingjen</cp:lastModifiedBy>
  <cp:revision>258</cp:revision>
  <dcterms:created xsi:type="dcterms:W3CDTF">2012-08-07T09:25:29Z</dcterms:created>
  <dcterms:modified xsi:type="dcterms:W3CDTF">2013-09-17T01:41:36Z</dcterms:modified>
</cp:coreProperties>
</file>