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97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301" r:id="rId14"/>
    <p:sldId id="299" r:id="rId15"/>
    <p:sldId id="271" r:id="rId16"/>
    <p:sldId id="274" r:id="rId17"/>
    <p:sldId id="272" r:id="rId18"/>
    <p:sldId id="285" r:id="rId19"/>
    <p:sldId id="273" r:id="rId20"/>
    <p:sldId id="275" r:id="rId21"/>
    <p:sldId id="288" r:id="rId22"/>
    <p:sldId id="289" r:id="rId23"/>
    <p:sldId id="280" r:id="rId24"/>
    <p:sldId id="292" r:id="rId25"/>
    <p:sldId id="291" r:id="rId26"/>
    <p:sldId id="293" r:id="rId27"/>
    <p:sldId id="276" r:id="rId28"/>
    <p:sldId id="277" r:id="rId29"/>
    <p:sldId id="278" r:id="rId30"/>
    <p:sldId id="294" r:id="rId31"/>
    <p:sldId id="295" r:id="rId32"/>
    <p:sldId id="279" r:id="rId33"/>
    <p:sldId id="302" r:id="rId34"/>
    <p:sldId id="303" r:id="rId35"/>
    <p:sldId id="304" r:id="rId36"/>
    <p:sldId id="305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4" autoAdjust="0"/>
  </p:normalViewPr>
  <p:slideViewPr>
    <p:cSldViewPr>
      <p:cViewPr>
        <p:scale>
          <a:sx n="100" d="100"/>
          <a:sy n="100" d="100"/>
        </p:scale>
        <p:origin x="-2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EBFA-5573-4574-99A4-6D17ABDC4E87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1F302-D9E8-42B1-8D58-9F26F8E515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06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its breakdown, and subsequent eddy flux of PV from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into the eye. This instability is more common in hurricanes because the radial profile of PV typically has a maximum in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region, where PV is continually produced by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350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observations showed a dynamic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with significant azimuthal variability on short times scales (30~60 min) during a 6-h rapid intensification and deepening period before it made landfall.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diameter of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is approximately</a:t>
            </a:r>
            <a:r>
              <a:rPr lang="en-US" altLang="zh-TW" baseline="0" dirty="0" smtClean="0"/>
              <a:t> 45-50 km. (inferred from the radar data)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91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evolution of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asymmetries from higher to lower azimuthal wavenumbers.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It is not known whether the high-wavenumber asymmetries evolve into lower-wavenumber asymmetries, or whether the high-wavenumber asymmetries grow first, decay, and then are followed by a slower-growing lower-wavenumber asymmetry.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17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Vertical structure of the inner core. (1052 UTC)</a:t>
            </a:r>
          </a:p>
          <a:p>
            <a:r>
              <a:rPr lang="zh-TW" altLang="en-US" dirty="0" smtClean="0"/>
              <a:t>高層雷達迴波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2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In computing the relative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, it was assumed that the winds measured on the flight legs were </a:t>
            </a:r>
            <a:r>
              <a:rPr lang="en-US" altLang="zh-TW" b="1" dirty="0" smtClean="0"/>
              <a:t>mostly tangential </a:t>
            </a:r>
            <a:r>
              <a:rPr lang="en-US" altLang="zh-TW" dirty="0" smtClean="0"/>
              <a:t>since the aircraft flew above the boundary layer directly through the vortex center.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04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relative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was calculated using centered differencing of the winds on this regular grid.</a:t>
            </a:r>
          </a:p>
          <a:p>
            <a:r>
              <a:rPr lang="en-US" altLang="zh-TW" dirty="0" smtClean="0"/>
              <a:t>Eye</a:t>
            </a:r>
            <a:r>
              <a:rPr lang="en-US" altLang="zh-TW" baseline="0" dirty="0" smtClean="0"/>
              <a:t> d</a:t>
            </a:r>
            <a:r>
              <a:rPr lang="en-US" altLang="zh-TW" dirty="0" smtClean="0"/>
              <a:t>iameter of Dolly is 50</a:t>
            </a:r>
            <a:r>
              <a:rPr lang="en-US" altLang="zh-TW" baseline="0" dirty="0" smtClean="0"/>
              <a:t> km.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940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Eye diameter has decreased slightly to 45 km.</a:t>
            </a:r>
          </a:p>
          <a:p>
            <a:r>
              <a:rPr lang="en-US" altLang="zh-TW" dirty="0" smtClean="0"/>
              <a:t>Since the Rayleigh necessary condition for </a:t>
            </a:r>
            <a:r>
              <a:rPr lang="en-US" altLang="zh-TW" dirty="0" err="1" smtClean="0"/>
              <a:t>barotropic</a:t>
            </a:r>
            <a:r>
              <a:rPr lang="en-US" altLang="zh-TW" dirty="0" smtClean="0"/>
              <a:t> instability was satisfied on some portions of the radial legs. (radial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gradient changes sign)</a:t>
            </a:r>
          </a:p>
          <a:p>
            <a:r>
              <a:rPr lang="en-US" altLang="zh-TW" dirty="0" smtClean="0"/>
              <a:t>To confirm that the origin of the Dolly asymmetries was dynamic instability of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489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 = 6341 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98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離心力</a:t>
            </a:r>
            <a:r>
              <a:rPr lang="en-US" altLang="zh-TW" dirty="0" smtClean="0"/>
              <a:t>+</a:t>
            </a:r>
            <a:r>
              <a:rPr lang="zh-TW" altLang="en-US" dirty="0" smtClean="0"/>
              <a:t>科氏力</a:t>
            </a:r>
            <a:r>
              <a:rPr lang="en-US" altLang="zh-TW" dirty="0" smtClean="0"/>
              <a:t>+</a:t>
            </a:r>
            <a:r>
              <a:rPr lang="zh-TW" altLang="en-US" dirty="0" smtClean="0"/>
              <a:t>氣壓梯度力</a:t>
            </a:r>
            <a:r>
              <a:rPr lang="en-US" altLang="zh-TW" dirty="0" smtClean="0"/>
              <a:t>=0</a:t>
            </a:r>
          </a:p>
          <a:p>
            <a:r>
              <a:rPr lang="en-US" altLang="zh-TW" dirty="0" smtClean="0"/>
              <a:t>The asymmetric mixing of high PV air from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into the eye increases the centrifugal term in the gradient wind balance equation.</a:t>
            </a:r>
          </a:p>
          <a:p>
            <a:r>
              <a:rPr lang="zh-TW" altLang="en-US" dirty="0" smtClean="0"/>
              <a:t>到底這樣的不對稱性是加強還是減弱氣旋各有說詞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79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78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Rarely are land-based Doppler radar able to capture intricate structural</a:t>
            </a:r>
            <a:r>
              <a:rPr lang="en-US" altLang="zh-TW" b="1" baseline="0" dirty="0" smtClean="0"/>
              <a:t> details of organized </a:t>
            </a:r>
            <a:r>
              <a:rPr lang="en-US" altLang="zh-TW" b="1" baseline="0" dirty="0" err="1" smtClean="0"/>
              <a:t>eyewalls</a:t>
            </a:r>
            <a:r>
              <a:rPr lang="en-US" altLang="zh-TW" baseline="0" dirty="0" smtClean="0"/>
              <a:t>, because the hurricane typically becomes disorganized as it approached the coast, and because there is relatively short window of time prior to landfall that the storm is in radar range.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6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Rarely are land-based Doppler radar able to capture intricate structural</a:t>
            </a:r>
            <a:r>
              <a:rPr lang="en-US" altLang="zh-TW" baseline="0" dirty="0" smtClean="0"/>
              <a:t> details of organized </a:t>
            </a:r>
            <a:r>
              <a:rPr lang="en-US" altLang="zh-TW" baseline="0" dirty="0" err="1" smtClean="0"/>
              <a:t>eyewalls</a:t>
            </a:r>
            <a:r>
              <a:rPr lang="en-US" altLang="zh-TW" baseline="0" dirty="0" smtClean="0"/>
              <a:t>, because the hurricane typically becomes disorganized as it approached the coast, and because there is relatively short window of time prior to landfall that the storm is </a:t>
            </a:r>
            <a:r>
              <a:rPr lang="en-US" altLang="zh-TW" baseline="0" smtClean="0"/>
              <a:t>in radar range.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6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(These intensity estimates are based in part upon multiple aircraft reconnaissance missions that were conducted in Dolly from both the National Oceanic and Atmospheric</a:t>
            </a:r>
            <a:r>
              <a:rPr lang="en-US" altLang="zh-TW" baseline="0" dirty="0" smtClean="0"/>
              <a:t> Administration and the U.S. Air Force (USAF) Reserve 53</a:t>
            </a:r>
            <a:r>
              <a:rPr lang="en-US" altLang="zh-TW" baseline="30000" dirty="0" smtClean="0"/>
              <a:t>rd</a:t>
            </a:r>
            <a:r>
              <a:rPr lang="en-US" altLang="zh-TW" baseline="0" dirty="0" smtClean="0"/>
              <a:t> Weather Reconnaissance Squadron WC-130J aircraft.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32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Four critical environmental parameters for tropical cyclone intensity</a:t>
            </a:r>
            <a:r>
              <a:rPr lang="en-US" altLang="zh-TW" baseline="0" dirty="0" smtClean="0"/>
              <a:t> change are the deep-layer vertical wind shear, sea surface temperature(SST), low-to midlevel relative humidity, and upper-level divergence.</a:t>
            </a:r>
          </a:p>
          <a:p>
            <a:r>
              <a:rPr lang="en-US" altLang="zh-TW" baseline="0" dirty="0" smtClean="0"/>
              <a:t>RSST: SST data now be improved by using sea ice data to simulate SSTs in ice-cover region.</a:t>
            </a:r>
          </a:p>
          <a:p>
            <a:r>
              <a:rPr lang="zh-TW" altLang="en-US" baseline="0" dirty="0" smtClean="0"/>
              <a:t>為什麼要用</a:t>
            </a:r>
            <a:r>
              <a:rPr lang="en-US" altLang="zh-TW" baseline="0" smtClean="0"/>
              <a:t>RSST?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63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environment</a:t>
            </a:r>
            <a:r>
              <a:rPr lang="en-US" altLang="zh-TW" baseline="0" dirty="0" smtClean="0"/>
              <a:t> was very favorable for intensification between 1200 UTC 22 July and 0000 UTC 23 July.</a:t>
            </a:r>
          </a:p>
          <a:p>
            <a:r>
              <a:rPr lang="en-US" altLang="zh-TW" baseline="0" dirty="0" smtClean="0"/>
              <a:t>The environmental became less favorable from 0000 to 1200 UTC 23 July.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51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with prominent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asymmetries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68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National Weather Service Doppler radar located in Brownsville, Texas. (Wind - red;</a:t>
            </a:r>
            <a:r>
              <a:rPr lang="en-US" altLang="zh-TW" baseline="0" dirty="0" smtClean="0"/>
              <a:t> Pressure - Blue)</a:t>
            </a:r>
          </a:p>
          <a:p>
            <a:r>
              <a:rPr lang="en-US" altLang="zh-TW" baseline="0" dirty="0" smtClean="0"/>
              <a:t>A time series of best-track intensity.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F302-D9E8-42B1-8D58-9F26F8E515E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5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1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1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03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22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66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95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24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38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4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2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57E9-62F8-43DF-84FF-9F8B98235CFE}" type="datetimeFigureOut">
              <a:rPr lang="zh-TW" altLang="en-US" smtClean="0"/>
              <a:t>2013/6/11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CB33-15B9-49E3-989F-6D1B48BD4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ysun.com/pics/6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5256584" cy="1944216"/>
          </a:xfrm>
          <a:solidFill>
            <a:srgbClr val="002060">
              <a:alpha val="54000"/>
            </a:srgbClr>
          </a:solidFill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Observed Inner-Core Structural Variability in Hurricane Dolly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9935" y="6308038"/>
            <a:ext cx="2840360" cy="694928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</a:rPr>
              <a:t>Yu-Fen Huang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2708920"/>
            <a:ext cx="5370894" cy="369332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Hendricks E. A., B. d. </a:t>
            </a:r>
            <a:r>
              <a:rPr lang="en-US" altLang="zh-TW" b="1" dirty="0" err="1" smtClean="0">
                <a:solidFill>
                  <a:schemeClr val="bg1"/>
                </a:solidFill>
              </a:rPr>
              <a:t>Mcnoldy</a:t>
            </a:r>
            <a:r>
              <a:rPr lang="en-US" altLang="zh-TW" b="1" dirty="0" smtClean="0">
                <a:solidFill>
                  <a:schemeClr val="bg1"/>
                </a:solidFill>
              </a:rPr>
              <a:t>, and Wayne H. Schubert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4139952" y="1052736"/>
            <a:ext cx="1656184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635896" y="404432"/>
            <a:ext cx="0" cy="4824536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821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3995936" y="1539885"/>
            <a:ext cx="1368152" cy="1601083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707904" y="382352"/>
            <a:ext cx="0" cy="4824536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When Dolly was rapidly intensifying and deepening, the environmental condition were generally becoming </a:t>
            </a:r>
            <a:r>
              <a:rPr lang="en-US" altLang="zh-TW" b="1" dirty="0" smtClean="0"/>
              <a:t>less favorable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rapid intensification and deepening event may have been more strongly controlled by the vortex </a:t>
            </a:r>
            <a:r>
              <a:rPr lang="en-US" altLang="zh-TW" b="1" dirty="0" smtClean="0">
                <a:solidFill>
                  <a:srgbClr val="FF0000"/>
                </a:solidFill>
              </a:rPr>
              <a:t>internal dynamics </a:t>
            </a:r>
            <a:r>
              <a:rPr lang="en-US" altLang="zh-TW" dirty="0" smtClean="0"/>
              <a:t>than the environmental condition for this case.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3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Inner-core analysis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7550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4" y="0"/>
            <a:ext cx="8060272" cy="346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4" y="3460782"/>
            <a:ext cx="8060272" cy="333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1" y="1916832"/>
            <a:ext cx="9180512" cy="394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6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5051"/>
            <a:ext cx="9180512" cy="61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345051"/>
            <a:ext cx="2267744" cy="2088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1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68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4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This demonstrates that the asymmetries in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are primarily confined to </a:t>
            </a:r>
            <a:r>
              <a:rPr lang="en-US" altLang="zh-TW" b="1" dirty="0" smtClean="0"/>
              <a:t>lower levels </a:t>
            </a:r>
            <a:r>
              <a:rPr lang="en-US" altLang="zh-TW" dirty="0" smtClean="0"/>
              <a:t>during the instability.</a:t>
            </a:r>
          </a:p>
          <a:p>
            <a:endParaRPr lang="en-US" altLang="zh-TW" dirty="0"/>
          </a:p>
          <a:p>
            <a:r>
              <a:rPr lang="en-US" altLang="zh-TW" dirty="0"/>
              <a:t>No </a:t>
            </a:r>
            <a:r>
              <a:rPr lang="en-US" altLang="zh-TW" dirty="0" err="1"/>
              <a:t>upshear</a:t>
            </a:r>
            <a:r>
              <a:rPr lang="en-US" altLang="zh-TW" dirty="0"/>
              <a:t> tilt of the asymmetries in the vertical, which would signify that a </a:t>
            </a:r>
            <a:r>
              <a:rPr lang="en-US" altLang="zh-TW" b="1" dirty="0" err="1">
                <a:solidFill>
                  <a:srgbClr val="FF0000"/>
                </a:solidFill>
              </a:rPr>
              <a:t>baroclinic</a:t>
            </a:r>
            <a:r>
              <a:rPr lang="en-US" altLang="zh-TW" b="1" dirty="0">
                <a:solidFill>
                  <a:srgbClr val="FF0000"/>
                </a:solidFill>
              </a:rPr>
              <a:t> instability</a:t>
            </a:r>
            <a:r>
              <a:rPr lang="en-US" altLang="zh-TW" dirty="0"/>
              <a:t> is occurring. 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02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3176" y="40466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Flight level: 700 </a:t>
            </a:r>
            <a:r>
              <a:rPr lang="en-US" altLang="zh-TW" dirty="0" err="1" smtClean="0"/>
              <a:t>hPa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4685"/>
            <a:ext cx="5380855" cy="53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TC intensity change is caused by environmental, oceanic, and internal dynamical factors. (Wang and Wu 2004).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An important internal process is the dynamic instability.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1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3" t="-212" b="66136"/>
          <a:stretch/>
        </p:blipFill>
        <p:spPr bwMode="auto">
          <a:xfrm>
            <a:off x="179512" y="206249"/>
            <a:ext cx="3485297" cy="31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2622253" y="2636912"/>
            <a:ext cx="6516216" cy="4176464"/>
            <a:chOff x="2627785" y="2564908"/>
            <a:chExt cx="6336704" cy="404044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5" y="2564908"/>
              <a:ext cx="6336704" cy="404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987824" y="6156019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NE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740352" y="6156012"/>
              <a:ext cx="493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SW</a:t>
              </a:r>
              <a:endParaRPr lang="zh-TW" altLang="en-US" dirty="0"/>
            </a:p>
          </p:txBody>
        </p:sp>
      </p:grpSp>
      <p:cxnSp>
        <p:nvCxnSpPr>
          <p:cNvPr id="6" name="直線單箭頭接點 5"/>
          <p:cNvCxnSpPr/>
          <p:nvPr/>
        </p:nvCxnSpPr>
        <p:spPr>
          <a:xfrm flipH="1">
            <a:off x="976268" y="838678"/>
            <a:ext cx="2016224" cy="18722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4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33355" r="25157" b="33290"/>
          <a:stretch/>
        </p:blipFill>
        <p:spPr bwMode="auto">
          <a:xfrm>
            <a:off x="179513" y="116632"/>
            <a:ext cx="6624736" cy="29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2529674" y="2492897"/>
            <a:ext cx="6621411" cy="4330374"/>
            <a:chOff x="2542857" y="2420888"/>
            <a:chExt cx="6333379" cy="4170761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857" y="2420888"/>
              <a:ext cx="6333379" cy="4170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2987824" y="6156012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NW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631120" y="61452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SE</a:t>
              </a:r>
              <a:endParaRPr lang="zh-TW" altLang="en-US" dirty="0"/>
            </a:p>
          </p:txBody>
        </p:sp>
      </p:grpSp>
      <p:cxnSp>
        <p:nvCxnSpPr>
          <p:cNvPr id="9" name="直線單箭頭接點 8"/>
          <p:cNvCxnSpPr/>
          <p:nvPr/>
        </p:nvCxnSpPr>
        <p:spPr>
          <a:xfrm>
            <a:off x="755576" y="692696"/>
            <a:ext cx="1944216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139952" y="762754"/>
            <a:ext cx="1944216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68" b="34063"/>
          <a:stretch/>
        </p:blipFill>
        <p:spPr bwMode="auto">
          <a:xfrm>
            <a:off x="107504" y="188640"/>
            <a:ext cx="608065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2241046" y="2470423"/>
            <a:ext cx="6920468" cy="4387577"/>
            <a:chOff x="2241046" y="2470423"/>
            <a:chExt cx="6920468" cy="438757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046" y="2470423"/>
              <a:ext cx="6920468" cy="4387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2980958" y="634067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822280" y="634067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</a:t>
              </a:r>
              <a:endParaRPr lang="zh-TW" altLang="en-US" dirty="0"/>
            </a:p>
          </p:txBody>
        </p:sp>
      </p:grpSp>
      <p:cxnSp>
        <p:nvCxnSpPr>
          <p:cNvPr id="8" name="直線單箭頭接點 7"/>
          <p:cNvCxnSpPr/>
          <p:nvPr/>
        </p:nvCxnSpPr>
        <p:spPr>
          <a:xfrm>
            <a:off x="1547664" y="548680"/>
            <a:ext cx="0" cy="2020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572000" y="544372"/>
            <a:ext cx="0" cy="2020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Numerical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Shallow-water model.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4722"/>
            <a:ext cx="6794026" cy="29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15616" y="6021288"/>
            <a:ext cx="283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Base on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-divergence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17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Double Fourier </a:t>
            </a:r>
            <a:r>
              <a:rPr lang="en-US" altLang="zh-TW" dirty="0" err="1" smtClean="0"/>
              <a:t>pseudospectral</a:t>
            </a:r>
            <a:r>
              <a:rPr lang="en-US" altLang="zh-TW" dirty="0" smtClean="0"/>
              <a:t> discretization.</a:t>
            </a:r>
          </a:p>
          <a:p>
            <a:r>
              <a:rPr lang="en-US" altLang="zh-TW" dirty="0" smtClean="0"/>
              <a:t>600 km * 600 km </a:t>
            </a:r>
            <a:r>
              <a:rPr lang="zh-TW" altLang="en-US" dirty="0"/>
              <a:t>→</a:t>
            </a:r>
            <a:r>
              <a:rPr lang="en-US" altLang="zh-TW" dirty="0" smtClean="0"/>
              <a:t>  512 * 512 points.</a:t>
            </a:r>
          </a:p>
          <a:p>
            <a:r>
              <a:rPr lang="en-US" altLang="zh-TW" dirty="0" err="1" smtClean="0"/>
              <a:t>Dealiasing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 170 Fourier modes</a:t>
            </a:r>
          </a:p>
          <a:p>
            <a:pPr marL="0" indent="0">
              <a:buNone/>
            </a:pPr>
            <a:r>
              <a:rPr lang="zh-TW" altLang="en-US" dirty="0" smtClean="0"/>
              <a:t>                        →</a:t>
            </a:r>
            <a:r>
              <a:rPr lang="en-US" altLang="zh-TW" dirty="0" smtClean="0"/>
              <a:t> resolution is 3.52 km.</a:t>
            </a:r>
          </a:p>
          <a:p>
            <a:endParaRPr lang="en-US" altLang="zh-TW" dirty="0"/>
          </a:p>
          <a:p>
            <a:r>
              <a:rPr lang="en-US" altLang="zh-TW" dirty="0" smtClean="0"/>
              <a:t>The numerical diffusion coefficient was set to 25 m</a:t>
            </a:r>
            <a:r>
              <a:rPr lang="en-US" altLang="zh-TW" sz="3000" baseline="20000" dirty="0" smtClean="0"/>
              <a:t>2</a:t>
            </a:r>
            <a:r>
              <a:rPr lang="en-US" altLang="zh-TW" dirty="0" smtClean="0"/>
              <a:t>/s</a:t>
            </a:r>
          </a:p>
          <a:p>
            <a:r>
              <a:rPr lang="en-US" altLang="zh-TW" dirty="0" smtClean="0"/>
              <a:t>Time differencing was using a third-order explicit scheme with a time step of 4 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Initial condition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thin </a:t>
            </a:r>
            <a:r>
              <a:rPr lang="en-US" altLang="zh-TW" dirty="0" err="1" smtClean="0"/>
              <a:t>voricity</a:t>
            </a:r>
            <a:r>
              <a:rPr lang="en-US" altLang="zh-TW" dirty="0" smtClean="0"/>
              <a:t> ring was constructed in accordance with the flight-level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of  leg 1 from r = 0 to 30 km.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439814" cy="321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452320" y="3501008"/>
            <a:ext cx="51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eye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52320" y="4380665"/>
            <a:ext cx="91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</a:rPr>
              <a:t>eyewall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ring was constructed such that the maximum tangential velocity was set to 40 m/s.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=1−3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=2.0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5</m:t>
                    </m:r>
                    <m:r>
                      <a:rPr lang="en-US" altLang="zh-TW" i="1">
                        <a:latin typeface="Cambria Math"/>
                      </a:rPr>
                      <m:t>.0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15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km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dirty="0" smtClean="0"/>
                  <a:t>9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km</a:t>
                </a:r>
                <a:endParaRPr lang="zh-TW" alt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23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km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27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km</a:t>
                </a:r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0"/>
          <a:stretch/>
        </p:blipFill>
        <p:spPr bwMode="auto">
          <a:xfrm>
            <a:off x="4385853" y="2996952"/>
            <a:ext cx="449567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9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</a:rPr>
                      <m:t>𝜉</m:t>
                    </m:r>
                    <m:r>
                      <a:rPr lang="en-US" altLang="zh-TW" b="0" i="1" smtClean="0">
                        <a:latin typeface="Cambria Math"/>
                      </a:rPr>
                      <m:t>)/</m:t>
                    </m:r>
                    <m:r>
                      <a:rPr lang="en-US" altLang="zh-TW" b="0" i="1" smtClean="0">
                        <a:latin typeface="Cambria Math"/>
                      </a:rPr>
                      <m:t>h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8129"/>
            <a:ext cx="89058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90688"/>
            <a:ext cx="88963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24025"/>
            <a:ext cx="8915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 aircraft reconnaissance missions, airborne radar data have shown that significant variability in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region. (Marks et al. 1992; </a:t>
            </a:r>
            <a:r>
              <a:rPr lang="en-US" altLang="zh-TW" dirty="0" err="1" smtClean="0"/>
              <a:t>Reasor</a:t>
            </a:r>
            <a:r>
              <a:rPr lang="en-US" altLang="zh-TW" dirty="0" smtClean="0"/>
              <a:t> et al. 2000; Roux and </a:t>
            </a:r>
            <a:r>
              <a:rPr lang="en-US" altLang="zh-TW" dirty="0" err="1" smtClean="0"/>
              <a:t>Viltard</a:t>
            </a:r>
            <a:r>
              <a:rPr lang="en-US" altLang="zh-TW" dirty="0" smtClean="0"/>
              <a:t> 2004)</a:t>
            </a:r>
            <a:endParaRPr lang="zh-TW" altLang="en-US" dirty="0"/>
          </a:p>
        </p:txBody>
      </p:sp>
      <p:pic>
        <p:nvPicPr>
          <p:cNvPr id="2052" name="Picture 4" descr="http://upload.wikimedia.org/wikipedia/commons/thumb/c/c5/NOAA_WP-3D_Orions.jpg/300px-NOAA_WP-3D_Or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29431"/>
            <a:ext cx="3528392" cy="28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Barotropic</a:t>
            </a:r>
            <a:r>
              <a:rPr lang="en-US" altLang="zh-TW" dirty="0" smtClean="0"/>
              <a:t> instability of a vortex with Dolly’s observed radial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profile can produce the high azimuthal wavenumber asymmetric variability of similar structure and on similar time scales that were observed.</a:t>
            </a:r>
          </a:p>
        </p:txBody>
      </p:sp>
    </p:spTree>
    <p:extLst>
      <p:ext uri="{BB962C8B-B14F-4D97-AF65-F5344CB8AC3E}">
        <p14:creationId xmlns:p14="http://schemas.microsoft.com/office/powerpoint/2010/main" val="16650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most likely cause of the high-wavenumber asymmetries is a convectively modified form of dynamic instability of a thin potential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ring.</a:t>
            </a:r>
          </a:p>
          <a:p>
            <a:endParaRPr lang="en-US" altLang="zh-TW" dirty="0"/>
          </a:p>
          <a:p>
            <a:r>
              <a:rPr lang="en-US" altLang="zh-TW" dirty="0"/>
              <a:t>The asymmetric mixing of high PV air from the </a:t>
            </a:r>
            <a:r>
              <a:rPr lang="en-US" altLang="zh-TW" dirty="0" err="1"/>
              <a:t>eyewall</a:t>
            </a:r>
            <a:r>
              <a:rPr lang="en-US" altLang="zh-TW" dirty="0"/>
              <a:t> into the eye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The internal vortex dynamics were dominant contributors to the rapid intensification and deepening. 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8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Thanks for your listening!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5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Rankine</a:t>
            </a:r>
            <a:r>
              <a:rPr lang="en-US" altLang="zh-TW" dirty="0" smtClean="0"/>
              <a:t> vortex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3" y="4365104"/>
            <a:ext cx="7524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3" y="1888711"/>
            <a:ext cx="64293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1963"/>
            <a:ext cx="82105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9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04813"/>
            <a:ext cx="72771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31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1.bp.blogspot.com/-3IT_6PZwgoo/Taf5onadOJI/AAAAAAAAAjY/EhroF8D_ptE/s400/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72816"/>
            <a:ext cx="886250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observations of the inner core of Dolly were taken from the National Weather Service Weather Surveillance Radar-1988 Doppler (WSR-88D) in Brownsville, Texas, prior to landfall.</a:t>
            </a:r>
          </a:p>
        </p:txBody>
      </p:sp>
      <p:pic>
        <p:nvPicPr>
          <p:cNvPr id="4" name="Picture 2" descr="Photo of a NexRad tow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2026"/>
            <a:ext cx="1977008" cy="29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dynamic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with significant azimuthal variability on short times scales (30 min to 1 h) during a 6-h rapid intensification and deepening period before it made landfall.</a:t>
            </a:r>
          </a:p>
        </p:txBody>
      </p:sp>
      <p:pic>
        <p:nvPicPr>
          <p:cNvPr id="4" name="Picture 2" descr="Photo of a NexRad tow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2026"/>
            <a:ext cx="1977008" cy="29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Synoptic history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Dolly’s origin can be traced to a tropical wave exiting Africa on 11 July 2008.</a:t>
            </a:r>
          </a:p>
          <a:p>
            <a:endParaRPr lang="en-US" altLang="zh-TW" dirty="0"/>
          </a:p>
          <a:p>
            <a:r>
              <a:rPr lang="en-US" altLang="zh-TW" dirty="0" smtClean="0"/>
              <a:t>20 July 2008 formed into a tropical storm, when it was in the western Caribbean Sea.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56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" y="432048"/>
            <a:ext cx="915740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99992" y="2768780"/>
            <a:ext cx="133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slow down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76056" y="37170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Yucatan peninsula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2915816" y="1916832"/>
            <a:ext cx="72008" cy="10520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699792" y="2968835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2008072318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75 </a:t>
            </a:r>
            <a:r>
              <a:rPr lang="en-US" altLang="zh-TW" dirty="0" err="1" smtClean="0">
                <a:solidFill>
                  <a:srgbClr val="C00000"/>
                </a:solidFill>
              </a:rPr>
              <a:t>kt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" y="24552"/>
            <a:ext cx="9193187" cy="54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5692606"/>
            <a:ext cx="748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National Hurricane Center (NHC) best-track intensity estimates are shown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 flipH="1" flipV="1">
            <a:off x="5076056" y="4509120"/>
            <a:ext cx="828092" cy="3600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481990" y="3585790"/>
            <a:ext cx="160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significant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eyewall</a:t>
            </a:r>
            <a:r>
              <a:rPr lang="en-US" altLang="zh-TW" b="1" dirty="0" smtClean="0">
                <a:solidFill>
                  <a:srgbClr val="C00000"/>
                </a:solidFill>
              </a:rPr>
              <a:t> asymmetries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4499992" y="260648"/>
            <a:ext cx="0" cy="4824536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610117" y="395372"/>
            <a:ext cx="16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1"/>
                </a:solidFill>
              </a:rPr>
              <a:t>Rapid intensify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Environmental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zh-TW" dirty="0" smtClean="0"/>
              <a:t>SHRD: magnitude of the deep-layer 850-200 </a:t>
            </a:r>
            <a:r>
              <a:rPr lang="en-US" altLang="zh-TW" dirty="0" err="1" smtClean="0"/>
              <a:t>hPa</a:t>
            </a:r>
            <a:r>
              <a:rPr lang="zh-TW" altLang="en-US" dirty="0" smtClean="0"/>
              <a:t> </a:t>
            </a:r>
            <a:r>
              <a:rPr lang="en-US" altLang="zh-TW" dirty="0" smtClean="0"/>
              <a:t>sheer vector averaged from r=200 to 800 km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RSST: Reynolds analysis sea surface temperature (Reynolds and Smith 1993)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D200: 200hPa divergence averaged from r=0 to 1000 km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RHMD: 700-500hPa relative humidity averaged from r = 200 to 800 km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3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1235</Words>
  <Application>Microsoft Office PowerPoint</Application>
  <PresentationFormat>如螢幕大小 (4:3)</PresentationFormat>
  <Paragraphs>120</Paragraphs>
  <Slides>36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Observed Inner-Core Structural Variability in Hurricane Dolly</vt:lpstr>
      <vt:lpstr>Introduction</vt:lpstr>
      <vt:lpstr>PowerPoint 簡報</vt:lpstr>
      <vt:lpstr>PowerPoint 簡報</vt:lpstr>
      <vt:lpstr>PowerPoint 簡報</vt:lpstr>
      <vt:lpstr>Synoptic history</vt:lpstr>
      <vt:lpstr>PowerPoint 簡報</vt:lpstr>
      <vt:lpstr>PowerPoint 簡報</vt:lpstr>
      <vt:lpstr>Environmental analysis</vt:lpstr>
      <vt:lpstr>PowerPoint 簡報</vt:lpstr>
      <vt:lpstr>PowerPoint 簡報</vt:lpstr>
      <vt:lpstr>PowerPoint 簡報</vt:lpstr>
      <vt:lpstr>Inner-core analysis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Numerical Simulation</vt:lpstr>
      <vt:lpstr>PowerPoint 簡報</vt:lpstr>
      <vt:lpstr>Initial condition</vt:lpstr>
      <vt:lpstr>PowerPoint 簡報</vt:lpstr>
      <vt:lpstr>PowerPoint 簡報</vt:lpstr>
      <vt:lpstr>PowerPoint 簡報</vt:lpstr>
      <vt:lpstr>PowerPoint 簡報</vt:lpstr>
      <vt:lpstr>PowerPoint 簡報</vt:lpstr>
      <vt:lpstr>Summery</vt:lpstr>
      <vt:lpstr>Thanks for your listening!</vt:lpstr>
      <vt:lpstr>Rankine vortex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Observed Inner-Core Structural Variability in Hurricane Dolly</dc:title>
  <dc:creator>Vindy</dc:creator>
  <cp:lastModifiedBy>h</cp:lastModifiedBy>
  <cp:revision>106</cp:revision>
  <dcterms:created xsi:type="dcterms:W3CDTF">2013-05-14T06:56:58Z</dcterms:created>
  <dcterms:modified xsi:type="dcterms:W3CDTF">2013-06-11T05:57:53Z</dcterms:modified>
</cp:coreProperties>
</file>