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4" r:id="rId3"/>
    <p:sldId id="268" r:id="rId4"/>
    <p:sldId id="270" r:id="rId5"/>
    <p:sldId id="261" r:id="rId6"/>
    <p:sldId id="272" r:id="rId7"/>
    <p:sldId id="271" r:id="rId8"/>
    <p:sldId id="269" r:id="rId9"/>
    <p:sldId id="280" r:id="rId10"/>
    <p:sldId id="281" r:id="rId11"/>
    <p:sldId id="266" r:id="rId12"/>
    <p:sldId id="265" r:id="rId13"/>
    <p:sldId id="267" r:id="rId14"/>
    <p:sldId id="275" r:id="rId15"/>
    <p:sldId id="282" r:id="rId16"/>
    <p:sldId id="284" r:id="rId17"/>
    <p:sldId id="294" r:id="rId18"/>
    <p:sldId id="285" r:id="rId19"/>
    <p:sldId id="278" r:id="rId20"/>
    <p:sldId id="276" r:id="rId21"/>
    <p:sldId id="296" r:id="rId22"/>
    <p:sldId id="279" r:id="rId23"/>
    <p:sldId id="258" r:id="rId24"/>
    <p:sldId id="295" r:id="rId25"/>
    <p:sldId id="293" r:id="rId26"/>
    <p:sldId id="286" r:id="rId27"/>
    <p:sldId id="283" r:id="rId28"/>
    <p:sldId id="287" r:id="rId29"/>
    <p:sldId id="288" r:id="rId30"/>
    <p:sldId id="289" r:id="rId31"/>
    <p:sldId id="277" r:id="rId32"/>
    <p:sldId id="290" r:id="rId33"/>
    <p:sldId id="291" r:id="rId34"/>
    <p:sldId id="292" r:id="rId3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AE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1326" autoAdjust="0"/>
  </p:normalViewPr>
  <p:slideViewPr>
    <p:cSldViewPr>
      <p:cViewPr>
        <p:scale>
          <a:sx n="100" d="100"/>
          <a:sy n="100" d="100"/>
        </p:scale>
        <p:origin x="-29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0D1A13-7971-44CC-B2E3-10A7F71D5CB0}" type="doc">
      <dgm:prSet loTypeId="urn:microsoft.com/office/officeart/2005/8/layout/list1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115A30FE-23B6-4807-A831-6A8F18BB051E}">
      <dgm:prSet phldrT="[文字]" custT="1"/>
      <dgm:spPr/>
      <dgm:t>
        <a:bodyPr/>
        <a:lstStyle/>
        <a:p>
          <a:pPr algn="ctr"/>
          <a:r>
            <a:rPr lang="en-US" altLang="zh-TW" sz="2400" b="1" dirty="0" smtClean="0"/>
            <a:t>Introduction</a:t>
          </a:r>
          <a:endParaRPr lang="zh-TW" altLang="en-US" sz="2400" b="1" dirty="0"/>
        </a:p>
      </dgm:t>
    </dgm:pt>
    <dgm:pt modelId="{9BFAAF92-21B7-4E0F-9D2B-C71BCE976C73}" type="parTrans" cxnId="{5EDCA6B2-34AB-4B9B-9DFD-888495C7DDC1}">
      <dgm:prSet/>
      <dgm:spPr/>
      <dgm:t>
        <a:bodyPr/>
        <a:lstStyle/>
        <a:p>
          <a:endParaRPr lang="zh-TW" altLang="en-US"/>
        </a:p>
      </dgm:t>
    </dgm:pt>
    <dgm:pt modelId="{0F250A8D-5BF4-4519-B263-84419A28F5EB}" type="sibTrans" cxnId="{5EDCA6B2-34AB-4B9B-9DFD-888495C7DDC1}">
      <dgm:prSet/>
      <dgm:spPr/>
      <dgm:t>
        <a:bodyPr/>
        <a:lstStyle/>
        <a:p>
          <a:endParaRPr lang="zh-TW" altLang="en-US"/>
        </a:p>
      </dgm:t>
    </dgm:pt>
    <dgm:pt modelId="{47E5EB74-5B76-43F4-A6EB-9A5DDB9FE188}">
      <dgm:prSet phldrT="[文字]" custT="1"/>
      <dgm:spPr/>
      <dgm:t>
        <a:bodyPr/>
        <a:lstStyle/>
        <a:p>
          <a:pPr algn="ctr"/>
          <a:r>
            <a:rPr lang="en-US" altLang="zh-TW" sz="2400" b="1" dirty="0" smtClean="0"/>
            <a:t>Methodology</a:t>
          </a:r>
          <a:endParaRPr lang="zh-TW" altLang="en-US" sz="2400" b="1" dirty="0"/>
        </a:p>
      </dgm:t>
    </dgm:pt>
    <dgm:pt modelId="{B5A39F30-D218-4711-A271-6AD90B4D8244}" type="parTrans" cxnId="{98479CFB-A0D9-4E46-B563-7BACF0483A3B}">
      <dgm:prSet/>
      <dgm:spPr/>
      <dgm:t>
        <a:bodyPr/>
        <a:lstStyle/>
        <a:p>
          <a:endParaRPr lang="zh-TW" altLang="en-US"/>
        </a:p>
      </dgm:t>
    </dgm:pt>
    <dgm:pt modelId="{47857F57-BAB8-4735-9288-EF773345D441}" type="sibTrans" cxnId="{98479CFB-A0D9-4E46-B563-7BACF0483A3B}">
      <dgm:prSet/>
      <dgm:spPr/>
      <dgm:t>
        <a:bodyPr/>
        <a:lstStyle/>
        <a:p>
          <a:endParaRPr lang="zh-TW" altLang="en-US"/>
        </a:p>
      </dgm:t>
    </dgm:pt>
    <dgm:pt modelId="{E97F6D28-CFE7-4EAD-B4FB-2C7637B81236}">
      <dgm:prSet phldrT="[文字]" custT="1"/>
      <dgm:spPr/>
      <dgm:t>
        <a:bodyPr/>
        <a:lstStyle/>
        <a:p>
          <a:pPr algn="ctr"/>
          <a:r>
            <a:rPr lang="en-US" altLang="zh-TW" sz="2400" b="1" dirty="0" smtClean="0"/>
            <a:t>Work flow</a:t>
          </a:r>
          <a:endParaRPr lang="zh-TW" altLang="en-US" sz="2400" b="1" dirty="0"/>
        </a:p>
      </dgm:t>
    </dgm:pt>
    <dgm:pt modelId="{DA2EE377-F8FE-4410-9582-B457B27116AA}" type="parTrans" cxnId="{A25CCD8F-E628-4148-9B05-B45E3BC3285A}">
      <dgm:prSet/>
      <dgm:spPr/>
      <dgm:t>
        <a:bodyPr/>
        <a:lstStyle/>
        <a:p>
          <a:endParaRPr lang="zh-TW" altLang="en-US"/>
        </a:p>
      </dgm:t>
    </dgm:pt>
    <dgm:pt modelId="{6CAEF699-D200-44A0-81E8-87D0B016861E}" type="sibTrans" cxnId="{A25CCD8F-E628-4148-9B05-B45E3BC3285A}">
      <dgm:prSet/>
      <dgm:spPr/>
      <dgm:t>
        <a:bodyPr/>
        <a:lstStyle/>
        <a:p>
          <a:endParaRPr lang="zh-TW" altLang="en-US"/>
        </a:p>
      </dgm:t>
    </dgm:pt>
    <dgm:pt modelId="{0394E778-397D-4353-AA41-B7CA971452F4}">
      <dgm:prSet phldrT="[文字]" custT="1"/>
      <dgm:spPr/>
      <dgm:t>
        <a:bodyPr/>
        <a:lstStyle/>
        <a:p>
          <a:pPr algn="ctr"/>
          <a:r>
            <a:rPr lang="en-US" altLang="zh-TW" sz="2400" b="1" dirty="0" smtClean="0"/>
            <a:t>Results and discussion</a:t>
          </a:r>
          <a:endParaRPr lang="zh-TW" altLang="en-US" sz="2400" b="1" dirty="0"/>
        </a:p>
      </dgm:t>
    </dgm:pt>
    <dgm:pt modelId="{726DA5D0-4957-4EB3-9656-BD4DB749AE4A}" type="parTrans" cxnId="{778406DF-872B-4E0F-85EF-8B8B093D8D27}">
      <dgm:prSet/>
      <dgm:spPr/>
      <dgm:t>
        <a:bodyPr/>
        <a:lstStyle/>
        <a:p>
          <a:endParaRPr lang="zh-TW" altLang="en-US"/>
        </a:p>
      </dgm:t>
    </dgm:pt>
    <dgm:pt modelId="{F5D912B6-F5E8-4689-B3A6-2CD7BEF94AE6}" type="sibTrans" cxnId="{778406DF-872B-4E0F-85EF-8B8B093D8D27}">
      <dgm:prSet/>
      <dgm:spPr/>
      <dgm:t>
        <a:bodyPr/>
        <a:lstStyle/>
        <a:p>
          <a:endParaRPr lang="zh-TW" altLang="en-US"/>
        </a:p>
      </dgm:t>
    </dgm:pt>
    <dgm:pt modelId="{FEC66BEE-D9AD-4F3B-8497-AA57A7D6354A}">
      <dgm:prSet phldrT="[文字]" custT="1"/>
      <dgm:spPr/>
      <dgm:t>
        <a:bodyPr/>
        <a:lstStyle/>
        <a:p>
          <a:pPr algn="ctr"/>
          <a:r>
            <a:rPr lang="en-US" altLang="zh-TW" sz="2400" b="1" dirty="0" smtClean="0"/>
            <a:t>Conclusions</a:t>
          </a:r>
          <a:endParaRPr lang="zh-TW" altLang="en-US" sz="2400" b="1" dirty="0"/>
        </a:p>
      </dgm:t>
    </dgm:pt>
    <dgm:pt modelId="{F7F587CA-B5CB-42B4-A69B-6C6E8BF82905}" type="parTrans" cxnId="{AEF92AA7-7E21-4D55-84C1-E14B59A337C3}">
      <dgm:prSet/>
      <dgm:spPr/>
      <dgm:t>
        <a:bodyPr/>
        <a:lstStyle/>
        <a:p>
          <a:endParaRPr lang="zh-TW" altLang="en-US"/>
        </a:p>
      </dgm:t>
    </dgm:pt>
    <dgm:pt modelId="{14E06C35-613B-4A61-A6E3-0C5213549E74}" type="sibTrans" cxnId="{AEF92AA7-7E21-4D55-84C1-E14B59A337C3}">
      <dgm:prSet/>
      <dgm:spPr/>
      <dgm:t>
        <a:bodyPr/>
        <a:lstStyle/>
        <a:p>
          <a:endParaRPr lang="zh-TW" altLang="en-US"/>
        </a:p>
      </dgm:t>
    </dgm:pt>
    <dgm:pt modelId="{D33EE050-9AED-4374-9E3C-AD1317E5265B}">
      <dgm:prSet phldrT="[文字]" custT="1"/>
      <dgm:spPr/>
      <dgm:t>
        <a:bodyPr/>
        <a:lstStyle/>
        <a:p>
          <a:pPr algn="ctr"/>
          <a:r>
            <a:rPr lang="en-US" altLang="zh-TW" sz="2400" b="1" dirty="0" smtClean="0"/>
            <a:t>References</a:t>
          </a:r>
          <a:endParaRPr lang="zh-TW" altLang="en-US" sz="2400" b="1" dirty="0"/>
        </a:p>
      </dgm:t>
    </dgm:pt>
    <dgm:pt modelId="{A53F3C34-288F-44AC-AA6A-05A9F6E557DA}" type="parTrans" cxnId="{0356E5FE-F691-48AF-A05C-2921F37E6126}">
      <dgm:prSet/>
      <dgm:spPr/>
      <dgm:t>
        <a:bodyPr/>
        <a:lstStyle/>
        <a:p>
          <a:endParaRPr lang="zh-TW" altLang="en-US"/>
        </a:p>
      </dgm:t>
    </dgm:pt>
    <dgm:pt modelId="{16DF260D-2DCE-449F-AC5B-28574B1E3539}" type="sibTrans" cxnId="{0356E5FE-F691-48AF-A05C-2921F37E6126}">
      <dgm:prSet/>
      <dgm:spPr/>
      <dgm:t>
        <a:bodyPr/>
        <a:lstStyle/>
        <a:p>
          <a:endParaRPr lang="zh-TW" altLang="en-US"/>
        </a:p>
      </dgm:t>
    </dgm:pt>
    <dgm:pt modelId="{49BFD96E-041C-4F28-824A-E02717FBA1C9}">
      <dgm:prSet phldrT="[文字]" custT="1"/>
      <dgm:spPr/>
      <dgm:t>
        <a:bodyPr/>
        <a:lstStyle/>
        <a:p>
          <a:r>
            <a:rPr lang="en-US" altLang="zh-TW" sz="2400" dirty="0" smtClean="0"/>
            <a:t>Ranked probability score (RPS)</a:t>
          </a:r>
          <a:endParaRPr lang="zh-TW" altLang="en-US" sz="2400" dirty="0"/>
        </a:p>
      </dgm:t>
    </dgm:pt>
    <dgm:pt modelId="{78BD6319-F2E3-4110-BBD2-360AAA002B63}" type="parTrans" cxnId="{4B6877FA-1762-4CC0-8D17-24535332C16A}">
      <dgm:prSet/>
      <dgm:spPr/>
      <dgm:t>
        <a:bodyPr/>
        <a:lstStyle/>
        <a:p>
          <a:endParaRPr lang="zh-TW" altLang="en-US"/>
        </a:p>
      </dgm:t>
    </dgm:pt>
    <dgm:pt modelId="{B14500E5-937B-4933-AD8B-2A72EDF05DB6}" type="sibTrans" cxnId="{4B6877FA-1762-4CC0-8D17-24535332C16A}">
      <dgm:prSet/>
      <dgm:spPr/>
      <dgm:t>
        <a:bodyPr/>
        <a:lstStyle/>
        <a:p>
          <a:endParaRPr lang="zh-TW" altLang="en-US"/>
        </a:p>
      </dgm:t>
    </dgm:pt>
    <dgm:pt modelId="{8022C8AC-4617-49A3-AC00-5AE212E685F6}">
      <dgm:prSet phldrT="[文字]" custT="1"/>
      <dgm:spPr/>
      <dgm:t>
        <a:bodyPr/>
        <a:lstStyle/>
        <a:p>
          <a:r>
            <a:rPr lang="en-US" altLang="zh-TW" sz="2400" dirty="0" err="1" smtClean="0"/>
            <a:t>Vlfo</a:t>
          </a:r>
          <a:r>
            <a:rPr lang="en-US" altLang="zh-TW" sz="2400" dirty="0" smtClean="0"/>
            <a:t> model</a:t>
          </a:r>
          <a:endParaRPr lang="zh-TW" altLang="en-US" sz="2400" dirty="0"/>
        </a:p>
      </dgm:t>
    </dgm:pt>
    <dgm:pt modelId="{875D209E-9080-4502-A97E-BB786B0F83E2}" type="parTrans" cxnId="{3FD511A0-D5E7-447D-8D03-9B7321807F54}">
      <dgm:prSet/>
      <dgm:spPr/>
      <dgm:t>
        <a:bodyPr/>
        <a:lstStyle/>
        <a:p>
          <a:endParaRPr lang="zh-TW" altLang="en-US"/>
        </a:p>
      </dgm:t>
    </dgm:pt>
    <dgm:pt modelId="{C2600261-011A-4FCB-8994-368EC08A5B43}" type="sibTrans" cxnId="{3FD511A0-D5E7-447D-8D03-9B7321807F54}">
      <dgm:prSet/>
      <dgm:spPr/>
      <dgm:t>
        <a:bodyPr/>
        <a:lstStyle/>
        <a:p>
          <a:endParaRPr lang="zh-TW" altLang="en-US"/>
        </a:p>
      </dgm:t>
    </dgm:pt>
    <dgm:pt modelId="{05A8281C-23B3-4153-9A3B-95BA409520CA}">
      <dgm:prSet phldrT="[文字]" custT="1"/>
      <dgm:spPr/>
      <dgm:t>
        <a:bodyPr/>
        <a:lstStyle/>
        <a:p>
          <a:r>
            <a:rPr lang="en-US" altLang="zh-TW" sz="2400" dirty="0" smtClean="0"/>
            <a:t>QPE data</a:t>
          </a:r>
          <a:endParaRPr lang="zh-TW" altLang="en-US" sz="2400" dirty="0"/>
        </a:p>
      </dgm:t>
    </dgm:pt>
    <dgm:pt modelId="{817BD7A6-876E-44AE-A93B-D73B86DAD058}" type="parTrans" cxnId="{AC6B4081-2024-40E3-A85E-229958FAB3A9}">
      <dgm:prSet/>
      <dgm:spPr/>
      <dgm:t>
        <a:bodyPr/>
        <a:lstStyle/>
        <a:p>
          <a:endParaRPr lang="zh-TW" altLang="en-US"/>
        </a:p>
      </dgm:t>
    </dgm:pt>
    <dgm:pt modelId="{D07B8643-2A1C-4413-8764-9C581E2400CD}" type="sibTrans" cxnId="{AC6B4081-2024-40E3-A85E-229958FAB3A9}">
      <dgm:prSet/>
      <dgm:spPr/>
      <dgm:t>
        <a:bodyPr/>
        <a:lstStyle/>
        <a:p>
          <a:endParaRPr lang="zh-TW" altLang="en-US"/>
        </a:p>
      </dgm:t>
    </dgm:pt>
    <dgm:pt modelId="{65DA4113-2E2C-4C5F-8592-C1D9D30E31AA}" type="pres">
      <dgm:prSet presAssocID="{390D1A13-7971-44CC-B2E3-10A7F71D5CB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5683CEE-6CFB-45BD-BD98-64D0B0984EB6}" type="pres">
      <dgm:prSet presAssocID="{115A30FE-23B6-4807-A831-6A8F18BB051E}" presName="parentLin" presStyleCnt="0"/>
      <dgm:spPr/>
    </dgm:pt>
    <dgm:pt modelId="{C2BBA7D1-0A38-4E45-9BA0-6080C5F07921}" type="pres">
      <dgm:prSet presAssocID="{115A30FE-23B6-4807-A831-6A8F18BB051E}" presName="parentLeftMargin" presStyleLbl="node1" presStyleIdx="0" presStyleCnt="6"/>
      <dgm:spPr/>
      <dgm:t>
        <a:bodyPr/>
        <a:lstStyle/>
        <a:p>
          <a:endParaRPr lang="zh-TW" altLang="en-US"/>
        </a:p>
      </dgm:t>
    </dgm:pt>
    <dgm:pt modelId="{A90BCE56-D257-4AC1-9D13-4419218408C9}" type="pres">
      <dgm:prSet presAssocID="{115A30FE-23B6-4807-A831-6A8F18BB051E}" presName="parentText" presStyleLbl="node1" presStyleIdx="0" presStyleCnt="6" custScaleX="77859" custScaleY="158793" custLinFactNeighborX="-59973" custLinFactNeighborY="-19345">
        <dgm:presLayoutVars>
          <dgm:chMax val="0"/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zh-TW" altLang="en-US"/>
        </a:p>
      </dgm:t>
    </dgm:pt>
    <dgm:pt modelId="{6949B17E-19A5-4EF4-B5B4-BB2C2EFFABD4}" type="pres">
      <dgm:prSet presAssocID="{115A30FE-23B6-4807-A831-6A8F18BB051E}" presName="negativeSpace" presStyleCnt="0"/>
      <dgm:spPr/>
    </dgm:pt>
    <dgm:pt modelId="{D9394080-F928-422B-A452-31B369C8EA94}" type="pres">
      <dgm:prSet presAssocID="{115A30FE-23B6-4807-A831-6A8F18BB051E}" presName="childText" presStyleLbl="conFgAcc1" presStyleIdx="0" presStyleCnt="6" custScaleX="24499" custLinFactY="-100000" custLinFactNeighborX="8876" custLinFactNeighborY="-1669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088697-5A8A-4596-9D6A-880C004F3741}" type="pres">
      <dgm:prSet presAssocID="{0F250A8D-5BF4-4519-B263-84419A28F5EB}" presName="spaceBetweenRectangles" presStyleCnt="0"/>
      <dgm:spPr/>
    </dgm:pt>
    <dgm:pt modelId="{51A9079D-03E0-4538-B245-3AC6DE27D429}" type="pres">
      <dgm:prSet presAssocID="{47E5EB74-5B76-43F4-A6EB-9A5DDB9FE188}" presName="parentLin" presStyleCnt="0"/>
      <dgm:spPr/>
    </dgm:pt>
    <dgm:pt modelId="{25490C55-CE15-4F22-A03E-9CF4A95444BF}" type="pres">
      <dgm:prSet presAssocID="{47E5EB74-5B76-43F4-A6EB-9A5DDB9FE188}" presName="parentLeftMargin" presStyleLbl="node1" presStyleIdx="0" presStyleCnt="6"/>
      <dgm:spPr/>
      <dgm:t>
        <a:bodyPr/>
        <a:lstStyle/>
        <a:p>
          <a:endParaRPr lang="zh-TW" altLang="en-US"/>
        </a:p>
      </dgm:t>
    </dgm:pt>
    <dgm:pt modelId="{8D6BAB3B-5318-4551-852F-BFC4E636A473}" type="pres">
      <dgm:prSet presAssocID="{47E5EB74-5B76-43F4-A6EB-9A5DDB9FE188}" presName="parentText" presStyleLbl="node1" presStyleIdx="1" presStyleCnt="6" custScaleX="77859" custScaleY="158110" custLinFactNeighborX="-59973" custLinFactNeighborY="-36430">
        <dgm:presLayoutVars>
          <dgm:chMax val="0"/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zh-TW" altLang="en-US"/>
        </a:p>
      </dgm:t>
    </dgm:pt>
    <dgm:pt modelId="{9190AC5D-F570-4023-BE3D-0980A1BAEADF}" type="pres">
      <dgm:prSet presAssocID="{47E5EB74-5B76-43F4-A6EB-9A5DDB9FE188}" presName="negativeSpace" presStyleCnt="0"/>
      <dgm:spPr/>
    </dgm:pt>
    <dgm:pt modelId="{5632AB6B-DD04-42D9-BE1A-14F7BCB9C994}" type="pres">
      <dgm:prSet presAssocID="{47E5EB74-5B76-43F4-A6EB-9A5DDB9FE188}" presName="childText" presStyleLbl="conFgAcc1" presStyleIdx="1" presStyleCnt="6" custScaleX="64497" custScaleY="98429" custLinFactY="-527" custLinFactNeighborX="40501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ABF415-9D3E-4569-ADD8-A68F70FD7DC9}" type="pres">
      <dgm:prSet presAssocID="{47857F57-BAB8-4735-9288-EF773345D441}" presName="spaceBetweenRectangles" presStyleCnt="0"/>
      <dgm:spPr/>
    </dgm:pt>
    <dgm:pt modelId="{108CA70F-B4FB-48EC-959D-06440073B21F}" type="pres">
      <dgm:prSet presAssocID="{E97F6D28-CFE7-4EAD-B4FB-2C7637B81236}" presName="parentLin" presStyleCnt="0"/>
      <dgm:spPr/>
    </dgm:pt>
    <dgm:pt modelId="{18C53274-8FC5-4C0E-9132-821A7D1F2F7F}" type="pres">
      <dgm:prSet presAssocID="{E97F6D28-CFE7-4EAD-B4FB-2C7637B81236}" presName="parentLeftMargin" presStyleLbl="node1" presStyleIdx="1" presStyleCnt="6"/>
      <dgm:spPr/>
      <dgm:t>
        <a:bodyPr/>
        <a:lstStyle/>
        <a:p>
          <a:endParaRPr lang="zh-TW" altLang="en-US"/>
        </a:p>
      </dgm:t>
    </dgm:pt>
    <dgm:pt modelId="{15734035-D383-4377-B1F4-43970D8DF8A3}" type="pres">
      <dgm:prSet presAssocID="{E97F6D28-CFE7-4EAD-B4FB-2C7637B81236}" presName="parentText" presStyleLbl="node1" presStyleIdx="2" presStyleCnt="6" custScaleX="77859" custScaleY="158110" custLinFactNeighborX="-59973" custLinFactNeighborY="-5130">
        <dgm:presLayoutVars>
          <dgm:chMax val="0"/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zh-TW" altLang="en-US"/>
        </a:p>
      </dgm:t>
    </dgm:pt>
    <dgm:pt modelId="{3FA4CB0F-AC4D-427C-957E-1E91336E99D6}" type="pres">
      <dgm:prSet presAssocID="{E97F6D28-CFE7-4EAD-B4FB-2C7637B81236}" presName="negativeSpace" presStyleCnt="0"/>
      <dgm:spPr/>
    </dgm:pt>
    <dgm:pt modelId="{7E7DF519-DB7B-4008-8019-3A8A683BDAC2}" type="pres">
      <dgm:prSet presAssocID="{E97F6D28-CFE7-4EAD-B4FB-2C7637B81236}" presName="childText" presStyleLbl="conFgAcc1" presStyleIdx="2" presStyleCnt="6" custFlipVert="1" custScaleX="11998" custScaleY="22701" custLinFactY="-55970" custLinFactNeighborX="13251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8F973A-9200-4D38-9552-2CCC8F1D06DC}" type="pres">
      <dgm:prSet presAssocID="{6CAEF699-D200-44A0-81E8-87D0B016861E}" presName="spaceBetweenRectangles" presStyleCnt="0"/>
      <dgm:spPr/>
    </dgm:pt>
    <dgm:pt modelId="{BFE7EB8C-173B-4553-9E13-5F8646A7FA01}" type="pres">
      <dgm:prSet presAssocID="{0394E778-397D-4353-AA41-B7CA971452F4}" presName="parentLin" presStyleCnt="0"/>
      <dgm:spPr/>
    </dgm:pt>
    <dgm:pt modelId="{8EFC8C86-E535-448B-85D8-9F95070A3805}" type="pres">
      <dgm:prSet presAssocID="{0394E778-397D-4353-AA41-B7CA971452F4}" presName="parentLeftMargin" presStyleLbl="node1" presStyleIdx="2" presStyleCnt="6"/>
      <dgm:spPr/>
      <dgm:t>
        <a:bodyPr/>
        <a:lstStyle/>
        <a:p>
          <a:endParaRPr lang="zh-TW" altLang="en-US"/>
        </a:p>
      </dgm:t>
    </dgm:pt>
    <dgm:pt modelId="{54D40746-07E3-4DA7-9924-0B5F36165270}" type="pres">
      <dgm:prSet presAssocID="{0394E778-397D-4353-AA41-B7CA971452F4}" presName="parentText" presStyleLbl="node1" presStyleIdx="3" presStyleCnt="6" custScaleX="77859" custScaleY="158110" custLinFactNeighborX="-59973" custLinFactNeighborY="38918">
        <dgm:presLayoutVars>
          <dgm:chMax val="0"/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zh-TW" altLang="en-US"/>
        </a:p>
      </dgm:t>
    </dgm:pt>
    <dgm:pt modelId="{2FCD2B00-AF62-4767-AA8A-1B9C61489E13}" type="pres">
      <dgm:prSet presAssocID="{0394E778-397D-4353-AA41-B7CA971452F4}" presName="negativeSpace" presStyleCnt="0"/>
      <dgm:spPr/>
    </dgm:pt>
    <dgm:pt modelId="{F5A8B62F-8794-43F7-943E-FE8E2928D1A1}" type="pres">
      <dgm:prSet presAssocID="{0394E778-397D-4353-AA41-B7CA971452F4}" presName="childText" presStyleLbl="conFgAcc1" presStyleIdx="3" presStyleCnt="6" custScaleX="24752" custScaleY="92732" custLinFactY="-781" custLinFactNeighborX="5501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4DEF7E-D15F-4153-9891-F5AC3CF230C5}" type="pres">
      <dgm:prSet presAssocID="{F5D912B6-F5E8-4689-B3A6-2CD7BEF94AE6}" presName="spaceBetweenRectangles" presStyleCnt="0"/>
      <dgm:spPr/>
    </dgm:pt>
    <dgm:pt modelId="{E3CAC26C-EA9D-437C-A63B-0C85A7E2433E}" type="pres">
      <dgm:prSet presAssocID="{FEC66BEE-D9AD-4F3B-8497-AA57A7D6354A}" presName="parentLin" presStyleCnt="0"/>
      <dgm:spPr/>
    </dgm:pt>
    <dgm:pt modelId="{82A388FF-1642-4B78-81F2-7979E3F5FBD9}" type="pres">
      <dgm:prSet presAssocID="{FEC66BEE-D9AD-4F3B-8497-AA57A7D6354A}" presName="parentLeftMargin" presStyleLbl="node1" presStyleIdx="3" presStyleCnt="6"/>
      <dgm:spPr/>
      <dgm:t>
        <a:bodyPr/>
        <a:lstStyle/>
        <a:p>
          <a:endParaRPr lang="zh-TW" altLang="en-US"/>
        </a:p>
      </dgm:t>
    </dgm:pt>
    <dgm:pt modelId="{235F11C3-5F67-4E97-800E-E5358958E59C}" type="pres">
      <dgm:prSet presAssocID="{FEC66BEE-D9AD-4F3B-8497-AA57A7D6354A}" presName="parentText" presStyleLbl="node1" presStyleIdx="4" presStyleCnt="6" custScaleX="77859" custScaleY="158110" custLinFactNeighborX="-59973" custLinFactNeighborY="38918">
        <dgm:presLayoutVars>
          <dgm:chMax val="0"/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zh-TW" altLang="en-US"/>
        </a:p>
      </dgm:t>
    </dgm:pt>
    <dgm:pt modelId="{4D8DD0D0-8A7D-4926-A978-EDA5B01EBCE2}" type="pres">
      <dgm:prSet presAssocID="{FEC66BEE-D9AD-4F3B-8497-AA57A7D6354A}" presName="negativeSpace" presStyleCnt="0"/>
      <dgm:spPr/>
    </dgm:pt>
    <dgm:pt modelId="{94EF5A67-CD05-46DD-889C-64340A29DFD7}" type="pres">
      <dgm:prSet presAssocID="{FEC66BEE-D9AD-4F3B-8497-AA57A7D6354A}" presName="childText" presStyleLbl="conFgAcc1" presStyleIdx="4" presStyleCnt="6" custScaleX="13748" custScaleY="78371" custLinFactY="-50008" custLinFactNeighborX="11501" custLinFactNeighborY="-100000">
        <dgm:presLayoutVars>
          <dgm:bulletEnabled val="1"/>
        </dgm:presLayoutVars>
      </dgm:prSet>
      <dgm:spPr/>
    </dgm:pt>
    <dgm:pt modelId="{EDDA1926-3F3C-4449-9EF6-F1E119171FB8}" type="pres">
      <dgm:prSet presAssocID="{14E06C35-613B-4A61-A6E3-0C5213549E74}" presName="spaceBetweenRectangles" presStyleCnt="0"/>
      <dgm:spPr/>
    </dgm:pt>
    <dgm:pt modelId="{71BA5E20-CBDD-40D8-9A17-6B2AD8A2B399}" type="pres">
      <dgm:prSet presAssocID="{D33EE050-9AED-4374-9E3C-AD1317E5265B}" presName="parentLin" presStyleCnt="0"/>
      <dgm:spPr/>
    </dgm:pt>
    <dgm:pt modelId="{9862807E-E300-4F52-AF12-3B61B35930D2}" type="pres">
      <dgm:prSet presAssocID="{D33EE050-9AED-4374-9E3C-AD1317E5265B}" presName="parentLeftMargin" presStyleLbl="node1" presStyleIdx="4" presStyleCnt="6"/>
      <dgm:spPr/>
      <dgm:t>
        <a:bodyPr/>
        <a:lstStyle/>
        <a:p>
          <a:endParaRPr lang="zh-TW" altLang="en-US"/>
        </a:p>
      </dgm:t>
    </dgm:pt>
    <dgm:pt modelId="{4A18850B-6310-4CB7-B192-946723A23090}" type="pres">
      <dgm:prSet presAssocID="{D33EE050-9AED-4374-9E3C-AD1317E5265B}" presName="parentText" presStyleLbl="node1" presStyleIdx="5" presStyleCnt="6" custScaleX="77859" custScaleY="158110" custLinFactNeighborX="-59973" custLinFactNeighborY="46475">
        <dgm:presLayoutVars>
          <dgm:chMax val="0"/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zh-TW" altLang="en-US"/>
        </a:p>
      </dgm:t>
    </dgm:pt>
    <dgm:pt modelId="{DECB3412-7C87-41EC-8C51-E69B0B695460}" type="pres">
      <dgm:prSet presAssocID="{D33EE050-9AED-4374-9E3C-AD1317E5265B}" presName="negativeSpace" presStyleCnt="0"/>
      <dgm:spPr/>
    </dgm:pt>
    <dgm:pt modelId="{D0FB0231-2644-4296-9C7F-D067ACC02E22}" type="pres">
      <dgm:prSet presAssocID="{D33EE050-9AED-4374-9E3C-AD1317E5265B}" presName="childText" presStyleLbl="conFgAcc1" presStyleIdx="5" presStyleCnt="6" custFlipVert="1" custScaleX="8498" custScaleY="38407" custLinFactY="-95" custLinFactNeighborX="18500" custLinFactNeighborY="-100000">
        <dgm:presLayoutVars>
          <dgm:bulletEnabled val="1"/>
        </dgm:presLayoutVars>
      </dgm:prSet>
      <dgm:spPr/>
    </dgm:pt>
  </dgm:ptLst>
  <dgm:cxnLst>
    <dgm:cxn modelId="{3FD511A0-D5E7-447D-8D03-9B7321807F54}" srcId="{47E5EB74-5B76-43F4-A6EB-9A5DDB9FE188}" destId="{8022C8AC-4617-49A3-AC00-5AE212E685F6}" srcOrd="2" destOrd="0" parTransId="{875D209E-9080-4502-A97E-BB786B0F83E2}" sibTransId="{C2600261-011A-4FCB-8994-368EC08A5B43}"/>
    <dgm:cxn modelId="{3ADA92D8-27F9-4F66-908C-1D447660B273}" type="presOf" srcId="{390D1A13-7971-44CC-B2E3-10A7F71D5CB0}" destId="{65DA4113-2E2C-4C5F-8592-C1D9D30E31AA}" srcOrd="0" destOrd="0" presId="urn:microsoft.com/office/officeart/2005/8/layout/list1"/>
    <dgm:cxn modelId="{83FCE7FC-4761-4ECF-95B2-544527C5D512}" type="presOf" srcId="{E97F6D28-CFE7-4EAD-B4FB-2C7637B81236}" destId="{15734035-D383-4377-B1F4-43970D8DF8A3}" srcOrd="1" destOrd="0" presId="urn:microsoft.com/office/officeart/2005/8/layout/list1"/>
    <dgm:cxn modelId="{5EDCA6B2-34AB-4B9B-9DFD-888495C7DDC1}" srcId="{390D1A13-7971-44CC-B2E3-10A7F71D5CB0}" destId="{115A30FE-23B6-4807-A831-6A8F18BB051E}" srcOrd="0" destOrd="0" parTransId="{9BFAAF92-21B7-4E0F-9D2B-C71BCE976C73}" sibTransId="{0F250A8D-5BF4-4519-B263-84419A28F5EB}"/>
    <dgm:cxn modelId="{98479CFB-A0D9-4E46-B563-7BACF0483A3B}" srcId="{390D1A13-7971-44CC-B2E3-10A7F71D5CB0}" destId="{47E5EB74-5B76-43F4-A6EB-9A5DDB9FE188}" srcOrd="1" destOrd="0" parTransId="{B5A39F30-D218-4711-A271-6AD90B4D8244}" sibTransId="{47857F57-BAB8-4735-9288-EF773345D441}"/>
    <dgm:cxn modelId="{CBDD7FDD-9640-4702-A648-02FAE7AF41E1}" type="presOf" srcId="{47E5EB74-5B76-43F4-A6EB-9A5DDB9FE188}" destId="{25490C55-CE15-4F22-A03E-9CF4A95444BF}" srcOrd="0" destOrd="0" presId="urn:microsoft.com/office/officeart/2005/8/layout/list1"/>
    <dgm:cxn modelId="{63EBBEED-5BE0-45FA-B1CE-F52D4A094E6F}" type="presOf" srcId="{05A8281C-23B3-4153-9A3B-95BA409520CA}" destId="{5632AB6B-DD04-42D9-BE1A-14F7BCB9C994}" srcOrd="0" destOrd="0" presId="urn:microsoft.com/office/officeart/2005/8/layout/list1"/>
    <dgm:cxn modelId="{4B6877FA-1762-4CC0-8D17-24535332C16A}" srcId="{47E5EB74-5B76-43F4-A6EB-9A5DDB9FE188}" destId="{49BFD96E-041C-4F28-824A-E02717FBA1C9}" srcOrd="1" destOrd="0" parTransId="{78BD6319-F2E3-4110-BBD2-360AAA002B63}" sibTransId="{B14500E5-937B-4933-AD8B-2A72EDF05DB6}"/>
    <dgm:cxn modelId="{65352788-775C-400A-A78C-90A4D1359604}" type="presOf" srcId="{0394E778-397D-4353-AA41-B7CA971452F4}" destId="{54D40746-07E3-4DA7-9924-0B5F36165270}" srcOrd="1" destOrd="0" presId="urn:microsoft.com/office/officeart/2005/8/layout/list1"/>
    <dgm:cxn modelId="{0356E5FE-F691-48AF-A05C-2921F37E6126}" srcId="{390D1A13-7971-44CC-B2E3-10A7F71D5CB0}" destId="{D33EE050-9AED-4374-9E3C-AD1317E5265B}" srcOrd="5" destOrd="0" parTransId="{A53F3C34-288F-44AC-AA6A-05A9F6E557DA}" sibTransId="{16DF260D-2DCE-449F-AC5B-28574B1E3539}"/>
    <dgm:cxn modelId="{A25CCD8F-E628-4148-9B05-B45E3BC3285A}" srcId="{390D1A13-7971-44CC-B2E3-10A7F71D5CB0}" destId="{E97F6D28-CFE7-4EAD-B4FB-2C7637B81236}" srcOrd="2" destOrd="0" parTransId="{DA2EE377-F8FE-4410-9582-B457B27116AA}" sibTransId="{6CAEF699-D200-44A0-81E8-87D0B016861E}"/>
    <dgm:cxn modelId="{51248EC4-B64D-46B9-889E-D051F80E6E71}" type="presOf" srcId="{0394E778-397D-4353-AA41-B7CA971452F4}" destId="{8EFC8C86-E535-448B-85D8-9F95070A3805}" srcOrd="0" destOrd="0" presId="urn:microsoft.com/office/officeart/2005/8/layout/list1"/>
    <dgm:cxn modelId="{AEF92AA7-7E21-4D55-84C1-E14B59A337C3}" srcId="{390D1A13-7971-44CC-B2E3-10A7F71D5CB0}" destId="{FEC66BEE-D9AD-4F3B-8497-AA57A7D6354A}" srcOrd="4" destOrd="0" parTransId="{F7F587CA-B5CB-42B4-A69B-6C6E8BF82905}" sibTransId="{14E06C35-613B-4A61-A6E3-0C5213549E74}"/>
    <dgm:cxn modelId="{FD7F09D5-47BA-41DE-A903-3AFC7D2195D3}" type="presOf" srcId="{E97F6D28-CFE7-4EAD-B4FB-2C7637B81236}" destId="{18C53274-8FC5-4C0E-9132-821A7D1F2F7F}" srcOrd="0" destOrd="0" presId="urn:microsoft.com/office/officeart/2005/8/layout/list1"/>
    <dgm:cxn modelId="{778406DF-872B-4E0F-85EF-8B8B093D8D27}" srcId="{390D1A13-7971-44CC-B2E3-10A7F71D5CB0}" destId="{0394E778-397D-4353-AA41-B7CA971452F4}" srcOrd="3" destOrd="0" parTransId="{726DA5D0-4957-4EB3-9656-BD4DB749AE4A}" sibTransId="{F5D912B6-F5E8-4689-B3A6-2CD7BEF94AE6}"/>
    <dgm:cxn modelId="{AC6B4081-2024-40E3-A85E-229958FAB3A9}" srcId="{47E5EB74-5B76-43F4-A6EB-9A5DDB9FE188}" destId="{05A8281C-23B3-4153-9A3B-95BA409520CA}" srcOrd="0" destOrd="0" parTransId="{817BD7A6-876E-44AE-A93B-D73B86DAD058}" sibTransId="{D07B8643-2A1C-4413-8764-9C581E2400CD}"/>
    <dgm:cxn modelId="{3DF49869-EDF6-4F91-A08E-0B0168DF6D39}" type="presOf" srcId="{FEC66BEE-D9AD-4F3B-8497-AA57A7D6354A}" destId="{235F11C3-5F67-4E97-800E-E5358958E59C}" srcOrd="1" destOrd="0" presId="urn:microsoft.com/office/officeart/2005/8/layout/list1"/>
    <dgm:cxn modelId="{331AB325-DA00-4FBE-A39B-25CA2ACAC207}" type="presOf" srcId="{49BFD96E-041C-4F28-824A-E02717FBA1C9}" destId="{5632AB6B-DD04-42D9-BE1A-14F7BCB9C994}" srcOrd="0" destOrd="1" presId="urn:microsoft.com/office/officeart/2005/8/layout/list1"/>
    <dgm:cxn modelId="{71C2AF9E-FFAF-4937-8CEF-A8DC998E58D9}" type="presOf" srcId="{FEC66BEE-D9AD-4F3B-8497-AA57A7D6354A}" destId="{82A388FF-1642-4B78-81F2-7979E3F5FBD9}" srcOrd="0" destOrd="0" presId="urn:microsoft.com/office/officeart/2005/8/layout/list1"/>
    <dgm:cxn modelId="{5A1B6BEA-7E1D-4D81-B7CF-BC72066A62F1}" type="presOf" srcId="{D33EE050-9AED-4374-9E3C-AD1317E5265B}" destId="{4A18850B-6310-4CB7-B192-946723A23090}" srcOrd="1" destOrd="0" presId="urn:microsoft.com/office/officeart/2005/8/layout/list1"/>
    <dgm:cxn modelId="{F6426B9E-9C51-4D15-8399-06EEDFC14824}" type="presOf" srcId="{115A30FE-23B6-4807-A831-6A8F18BB051E}" destId="{C2BBA7D1-0A38-4E45-9BA0-6080C5F07921}" srcOrd="0" destOrd="0" presId="urn:microsoft.com/office/officeart/2005/8/layout/list1"/>
    <dgm:cxn modelId="{69BF7505-A5A0-43E6-9FCA-0B16C42C37A8}" type="presOf" srcId="{115A30FE-23B6-4807-A831-6A8F18BB051E}" destId="{A90BCE56-D257-4AC1-9D13-4419218408C9}" srcOrd="1" destOrd="0" presId="urn:microsoft.com/office/officeart/2005/8/layout/list1"/>
    <dgm:cxn modelId="{5B2D8501-D598-4812-A62F-39855A5DF3D6}" type="presOf" srcId="{8022C8AC-4617-49A3-AC00-5AE212E685F6}" destId="{5632AB6B-DD04-42D9-BE1A-14F7BCB9C994}" srcOrd="0" destOrd="2" presId="urn:microsoft.com/office/officeart/2005/8/layout/list1"/>
    <dgm:cxn modelId="{7E189A2E-4A07-4214-B3FB-96EF1B5BE4B0}" type="presOf" srcId="{47E5EB74-5B76-43F4-A6EB-9A5DDB9FE188}" destId="{8D6BAB3B-5318-4551-852F-BFC4E636A473}" srcOrd="1" destOrd="0" presId="urn:microsoft.com/office/officeart/2005/8/layout/list1"/>
    <dgm:cxn modelId="{BAEBCB99-1C21-47A5-999C-AA55DEBB492B}" type="presOf" srcId="{D33EE050-9AED-4374-9E3C-AD1317E5265B}" destId="{9862807E-E300-4F52-AF12-3B61B35930D2}" srcOrd="0" destOrd="0" presId="urn:microsoft.com/office/officeart/2005/8/layout/list1"/>
    <dgm:cxn modelId="{B06E3334-BC83-4164-92F8-2AF6883C0393}" type="presParOf" srcId="{65DA4113-2E2C-4C5F-8592-C1D9D30E31AA}" destId="{F5683CEE-6CFB-45BD-BD98-64D0B0984EB6}" srcOrd="0" destOrd="0" presId="urn:microsoft.com/office/officeart/2005/8/layout/list1"/>
    <dgm:cxn modelId="{B95C6925-C941-451B-B47F-1D95E6EACF22}" type="presParOf" srcId="{F5683CEE-6CFB-45BD-BD98-64D0B0984EB6}" destId="{C2BBA7D1-0A38-4E45-9BA0-6080C5F07921}" srcOrd="0" destOrd="0" presId="urn:microsoft.com/office/officeart/2005/8/layout/list1"/>
    <dgm:cxn modelId="{AE8B79C0-AA43-441B-A83C-0682D8929A8C}" type="presParOf" srcId="{F5683CEE-6CFB-45BD-BD98-64D0B0984EB6}" destId="{A90BCE56-D257-4AC1-9D13-4419218408C9}" srcOrd="1" destOrd="0" presId="urn:microsoft.com/office/officeart/2005/8/layout/list1"/>
    <dgm:cxn modelId="{7739B45F-DB2B-4AE6-A5E5-2C5CEF302844}" type="presParOf" srcId="{65DA4113-2E2C-4C5F-8592-C1D9D30E31AA}" destId="{6949B17E-19A5-4EF4-B5B4-BB2C2EFFABD4}" srcOrd="1" destOrd="0" presId="urn:microsoft.com/office/officeart/2005/8/layout/list1"/>
    <dgm:cxn modelId="{04FBDE6B-9217-4179-864F-FE50098E7715}" type="presParOf" srcId="{65DA4113-2E2C-4C5F-8592-C1D9D30E31AA}" destId="{D9394080-F928-422B-A452-31B369C8EA94}" srcOrd="2" destOrd="0" presId="urn:microsoft.com/office/officeart/2005/8/layout/list1"/>
    <dgm:cxn modelId="{771644AE-FA34-4ECD-BD2D-48D30964B856}" type="presParOf" srcId="{65DA4113-2E2C-4C5F-8592-C1D9D30E31AA}" destId="{4E088697-5A8A-4596-9D6A-880C004F3741}" srcOrd="3" destOrd="0" presId="urn:microsoft.com/office/officeart/2005/8/layout/list1"/>
    <dgm:cxn modelId="{0E91F833-075E-4543-8D36-46E23F20E2EF}" type="presParOf" srcId="{65DA4113-2E2C-4C5F-8592-C1D9D30E31AA}" destId="{51A9079D-03E0-4538-B245-3AC6DE27D429}" srcOrd="4" destOrd="0" presId="urn:microsoft.com/office/officeart/2005/8/layout/list1"/>
    <dgm:cxn modelId="{2E0AAFD7-E7C2-4AF7-8F9E-A9D90E34899D}" type="presParOf" srcId="{51A9079D-03E0-4538-B245-3AC6DE27D429}" destId="{25490C55-CE15-4F22-A03E-9CF4A95444BF}" srcOrd="0" destOrd="0" presId="urn:microsoft.com/office/officeart/2005/8/layout/list1"/>
    <dgm:cxn modelId="{143BE10D-7C0E-4129-98B7-5D4BF4D64B78}" type="presParOf" srcId="{51A9079D-03E0-4538-B245-3AC6DE27D429}" destId="{8D6BAB3B-5318-4551-852F-BFC4E636A473}" srcOrd="1" destOrd="0" presId="urn:microsoft.com/office/officeart/2005/8/layout/list1"/>
    <dgm:cxn modelId="{114FCF22-5554-4129-815E-AFFA99751CB9}" type="presParOf" srcId="{65DA4113-2E2C-4C5F-8592-C1D9D30E31AA}" destId="{9190AC5D-F570-4023-BE3D-0980A1BAEADF}" srcOrd="5" destOrd="0" presId="urn:microsoft.com/office/officeart/2005/8/layout/list1"/>
    <dgm:cxn modelId="{E0D14F7A-1F19-4EAC-BDFA-53D5BA1FC8F8}" type="presParOf" srcId="{65DA4113-2E2C-4C5F-8592-C1D9D30E31AA}" destId="{5632AB6B-DD04-42D9-BE1A-14F7BCB9C994}" srcOrd="6" destOrd="0" presId="urn:microsoft.com/office/officeart/2005/8/layout/list1"/>
    <dgm:cxn modelId="{CA025B4B-BBB6-4E12-B5B6-25A8BB6BA5E3}" type="presParOf" srcId="{65DA4113-2E2C-4C5F-8592-C1D9D30E31AA}" destId="{CAABF415-9D3E-4569-ADD8-A68F70FD7DC9}" srcOrd="7" destOrd="0" presId="urn:microsoft.com/office/officeart/2005/8/layout/list1"/>
    <dgm:cxn modelId="{0FE9DAA4-3312-400A-AB64-AA32EBB8BF0F}" type="presParOf" srcId="{65DA4113-2E2C-4C5F-8592-C1D9D30E31AA}" destId="{108CA70F-B4FB-48EC-959D-06440073B21F}" srcOrd="8" destOrd="0" presId="urn:microsoft.com/office/officeart/2005/8/layout/list1"/>
    <dgm:cxn modelId="{89503846-A58B-4F61-8349-1944D02A7A79}" type="presParOf" srcId="{108CA70F-B4FB-48EC-959D-06440073B21F}" destId="{18C53274-8FC5-4C0E-9132-821A7D1F2F7F}" srcOrd="0" destOrd="0" presId="urn:microsoft.com/office/officeart/2005/8/layout/list1"/>
    <dgm:cxn modelId="{799CA4AA-9448-4ED4-8E22-647C75361136}" type="presParOf" srcId="{108CA70F-B4FB-48EC-959D-06440073B21F}" destId="{15734035-D383-4377-B1F4-43970D8DF8A3}" srcOrd="1" destOrd="0" presId="urn:microsoft.com/office/officeart/2005/8/layout/list1"/>
    <dgm:cxn modelId="{1BC8212C-8319-4E60-A396-F84CEC4C73BD}" type="presParOf" srcId="{65DA4113-2E2C-4C5F-8592-C1D9D30E31AA}" destId="{3FA4CB0F-AC4D-427C-957E-1E91336E99D6}" srcOrd="9" destOrd="0" presId="urn:microsoft.com/office/officeart/2005/8/layout/list1"/>
    <dgm:cxn modelId="{19DABA40-DF27-4C86-9A68-8F11CB58234F}" type="presParOf" srcId="{65DA4113-2E2C-4C5F-8592-C1D9D30E31AA}" destId="{7E7DF519-DB7B-4008-8019-3A8A683BDAC2}" srcOrd="10" destOrd="0" presId="urn:microsoft.com/office/officeart/2005/8/layout/list1"/>
    <dgm:cxn modelId="{7BCABD2A-C05F-4E30-944C-5C3F15B00AF5}" type="presParOf" srcId="{65DA4113-2E2C-4C5F-8592-C1D9D30E31AA}" destId="{DD8F973A-9200-4D38-9552-2CCC8F1D06DC}" srcOrd="11" destOrd="0" presId="urn:microsoft.com/office/officeart/2005/8/layout/list1"/>
    <dgm:cxn modelId="{D1131A9E-1685-4753-B1C7-F95D8753993B}" type="presParOf" srcId="{65DA4113-2E2C-4C5F-8592-C1D9D30E31AA}" destId="{BFE7EB8C-173B-4553-9E13-5F8646A7FA01}" srcOrd="12" destOrd="0" presId="urn:microsoft.com/office/officeart/2005/8/layout/list1"/>
    <dgm:cxn modelId="{9D7F0B8D-113D-4C28-BE86-3B2EBBAECE75}" type="presParOf" srcId="{BFE7EB8C-173B-4553-9E13-5F8646A7FA01}" destId="{8EFC8C86-E535-448B-85D8-9F95070A3805}" srcOrd="0" destOrd="0" presId="urn:microsoft.com/office/officeart/2005/8/layout/list1"/>
    <dgm:cxn modelId="{9694FDE3-9E2E-488B-AEE1-547F9CEA27A4}" type="presParOf" srcId="{BFE7EB8C-173B-4553-9E13-5F8646A7FA01}" destId="{54D40746-07E3-4DA7-9924-0B5F36165270}" srcOrd="1" destOrd="0" presId="urn:microsoft.com/office/officeart/2005/8/layout/list1"/>
    <dgm:cxn modelId="{6902CB05-A468-4B94-B8EE-912038966418}" type="presParOf" srcId="{65DA4113-2E2C-4C5F-8592-C1D9D30E31AA}" destId="{2FCD2B00-AF62-4767-AA8A-1B9C61489E13}" srcOrd="13" destOrd="0" presId="urn:microsoft.com/office/officeart/2005/8/layout/list1"/>
    <dgm:cxn modelId="{88395A55-D7CB-4496-8887-665E055F27BA}" type="presParOf" srcId="{65DA4113-2E2C-4C5F-8592-C1D9D30E31AA}" destId="{F5A8B62F-8794-43F7-943E-FE8E2928D1A1}" srcOrd="14" destOrd="0" presId="urn:microsoft.com/office/officeart/2005/8/layout/list1"/>
    <dgm:cxn modelId="{D7495370-638D-4E99-A58F-9E73D1A390F7}" type="presParOf" srcId="{65DA4113-2E2C-4C5F-8592-C1D9D30E31AA}" destId="{D34DEF7E-D15F-4153-9891-F5AC3CF230C5}" srcOrd="15" destOrd="0" presId="urn:microsoft.com/office/officeart/2005/8/layout/list1"/>
    <dgm:cxn modelId="{1C6E2CE1-D9DC-4B53-90F7-4B1E1E7B6593}" type="presParOf" srcId="{65DA4113-2E2C-4C5F-8592-C1D9D30E31AA}" destId="{E3CAC26C-EA9D-437C-A63B-0C85A7E2433E}" srcOrd="16" destOrd="0" presId="urn:microsoft.com/office/officeart/2005/8/layout/list1"/>
    <dgm:cxn modelId="{AE61371B-C5A1-4112-A7CF-B6D524D05962}" type="presParOf" srcId="{E3CAC26C-EA9D-437C-A63B-0C85A7E2433E}" destId="{82A388FF-1642-4B78-81F2-7979E3F5FBD9}" srcOrd="0" destOrd="0" presId="urn:microsoft.com/office/officeart/2005/8/layout/list1"/>
    <dgm:cxn modelId="{28DBACCD-52CD-41AB-BE45-7A1A057F6C6D}" type="presParOf" srcId="{E3CAC26C-EA9D-437C-A63B-0C85A7E2433E}" destId="{235F11C3-5F67-4E97-800E-E5358958E59C}" srcOrd="1" destOrd="0" presId="urn:microsoft.com/office/officeart/2005/8/layout/list1"/>
    <dgm:cxn modelId="{EC0BA1D9-0F05-4924-A55B-530665BD6935}" type="presParOf" srcId="{65DA4113-2E2C-4C5F-8592-C1D9D30E31AA}" destId="{4D8DD0D0-8A7D-4926-A978-EDA5B01EBCE2}" srcOrd="17" destOrd="0" presId="urn:microsoft.com/office/officeart/2005/8/layout/list1"/>
    <dgm:cxn modelId="{4D066BFF-1DE3-4DEF-B83D-5080D9245A54}" type="presParOf" srcId="{65DA4113-2E2C-4C5F-8592-C1D9D30E31AA}" destId="{94EF5A67-CD05-46DD-889C-64340A29DFD7}" srcOrd="18" destOrd="0" presId="urn:microsoft.com/office/officeart/2005/8/layout/list1"/>
    <dgm:cxn modelId="{B4A39112-3447-4F7D-B022-7917290261F6}" type="presParOf" srcId="{65DA4113-2E2C-4C5F-8592-C1D9D30E31AA}" destId="{EDDA1926-3F3C-4449-9EF6-F1E119171FB8}" srcOrd="19" destOrd="0" presId="urn:microsoft.com/office/officeart/2005/8/layout/list1"/>
    <dgm:cxn modelId="{96B854AF-FB1D-423C-AFC5-5677ACA56585}" type="presParOf" srcId="{65DA4113-2E2C-4C5F-8592-C1D9D30E31AA}" destId="{71BA5E20-CBDD-40D8-9A17-6B2AD8A2B399}" srcOrd="20" destOrd="0" presId="urn:microsoft.com/office/officeart/2005/8/layout/list1"/>
    <dgm:cxn modelId="{D068FECE-5B27-421E-A966-86D0F0F94F9C}" type="presParOf" srcId="{71BA5E20-CBDD-40D8-9A17-6B2AD8A2B399}" destId="{9862807E-E300-4F52-AF12-3B61B35930D2}" srcOrd="0" destOrd="0" presId="urn:microsoft.com/office/officeart/2005/8/layout/list1"/>
    <dgm:cxn modelId="{96FA139A-9C26-4F87-891F-D20170833B87}" type="presParOf" srcId="{71BA5E20-CBDD-40D8-9A17-6B2AD8A2B399}" destId="{4A18850B-6310-4CB7-B192-946723A23090}" srcOrd="1" destOrd="0" presId="urn:microsoft.com/office/officeart/2005/8/layout/list1"/>
    <dgm:cxn modelId="{97140821-E01C-4650-8BCD-A0D56728B68F}" type="presParOf" srcId="{65DA4113-2E2C-4C5F-8592-C1D9D30E31AA}" destId="{DECB3412-7C87-41EC-8C51-E69B0B695460}" srcOrd="21" destOrd="0" presId="urn:microsoft.com/office/officeart/2005/8/layout/list1"/>
    <dgm:cxn modelId="{E9471883-621A-434F-A636-1460418B2111}" type="presParOf" srcId="{65DA4113-2E2C-4C5F-8592-C1D9D30E31AA}" destId="{D0FB0231-2644-4296-9C7F-D067ACC02E2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A862D2-3A8E-4EE7-B3DC-248C1432E800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16DAC35-5FCD-40F6-8BE4-56BBD8340144}">
      <dgm:prSet phldrT="[文字]"/>
      <dgm:spPr/>
      <dgm:t>
        <a:bodyPr/>
        <a:lstStyle/>
        <a:p>
          <a:r>
            <a:rPr lang="en-US" altLang="zh-TW" dirty="0" err="1" smtClean="0"/>
            <a:t>Vlfo</a:t>
          </a:r>
          <a:r>
            <a:rPr lang="en-US" altLang="zh-TW" dirty="0" smtClean="0"/>
            <a:t> model</a:t>
          </a:r>
          <a:endParaRPr lang="zh-TW" altLang="en-US" dirty="0"/>
        </a:p>
      </dgm:t>
    </dgm:pt>
    <dgm:pt modelId="{8446AAC8-623C-40CF-A0E9-151499DFD6E0}" type="parTrans" cxnId="{2264D783-A0CC-4946-933E-C665CB1A56B7}">
      <dgm:prSet/>
      <dgm:spPr/>
      <dgm:t>
        <a:bodyPr/>
        <a:lstStyle/>
        <a:p>
          <a:endParaRPr lang="zh-TW" altLang="en-US"/>
        </a:p>
      </dgm:t>
    </dgm:pt>
    <dgm:pt modelId="{AA8EDB55-F72D-4A88-9CD0-742AC0C495FF}" type="sibTrans" cxnId="{2264D783-A0CC-4946-933E-C665CB1A56B7}">
      <dgm:prSet/>
      <dgm:spPr/>
      <dgm:t>
        <a:bodyPr/>
        <a:lstStyle/>
        <a:p>
          <a:endParaRPr lang="zh-TW" altLang="en-US"/>
        </a:p>
      </dgm:t>
    </dgm:pt>
    <dgm:pt modelId="{AB832EC4-1A4A-4193-80BA-89F41AA0D66C}">
      <dgm:prSet phldrT="[文字]" custT="1"/>
      <dgm:spPr/>
      <dgm:t>
        <a:bodyPr/>
        <a:lstStyle/>
        <a:p>
          <a:pPr algn="ctr"/>
          <a:r>
            <a:rPr lang="en-US" altLang="zh-TW" sz="2400" dirty="0" smtClean="0"/>
            <a:t>QPE</a:t>
          </a:r>
          <a:endParaRPr lang="zh-TW" altLang="en-US" sz="2400" dirty="0"/>
        </a:p>
      </dgm:t>
    </dgm:pt>
    <dgm:pt modelId="{C82B4875-F07F-4349-82A3-0BF7D223D1C3}" type="parTrans" cxnId="{4B3C43A5-FD1B-4073-A586-4CA7B240770D}">
      <dgm:prSet/>
      <dgm:spPr/>
      <dgm:t>
        <a:bodyPr/>
        <a:lstStyle/>
        <a:p>
          <a:endParaRPr lang="zh-TW" altLang="en-US"/>
        </a:p>
      </dgm:t>
    </dgm:pt>
    <dgm:pt modelId="{D36790FC-C72C-45EC-9A78-2ED846CCA2D5}" type="sibTrans" cxnId="{4B3C43A5-FD1B-4073-A586-4CA7B240770D}">
      <dgm:prSet/>
      <dgm:spPr/>
      <dgm:t>
        <a:bodyPr/>
        <a:lstStyle/>
        <a:p>
          <a:endParaRPr lang="zh-TW" altLang="en-US"/>
        </a:p>
      </dgm:t>
    </dgm:pt>
    <dgm:pt modelId="{DD1C0AE5-E710-48DD-AED9-7D1D2F81BFA9}">
      <dgm:prSet phldrT="[文字]" custT="1"/>
      <dgm:spPr/>
      <dgm:t>
        <a:bodyPr/>
        <a:lstStyle/>
        <a:p>
          <a:pPr algn="ctr"/>
          <a:r>
            <a:rPr lang="en-US" altLang="zh-TW" sz="2400" dirty="0" smtClean="0"/>
            <a:t>DEM</a:t>
          </a:r>
          <a:endParaRPr lang="zh-TW" altLang="en-US" sz="2400" dirty="0"/>
        </a:p>
      </dgm:t>
    </dgm:pt>
    <dgm:pt modelId="{34457D52-14DE-466F-9076-EC69B7CD2333}" type="parTrans" cxnId="{C6CC8F0E-6945-469F-88E5-B842911C4D62}">
      <dgm:prSet/>
      <dgm:spPr/>
      <dgm:t>
        <a:bodyPr/>
        <a:lstStyle/>
        <a:p>
          <a:endParaRPr lang="zh-TW" altLang="en-US"/>
        </a:p>
      </dgm:t>
    </dgm:pt>
    <dgm:pt modelId="{2CA560F5-E53B-48EE-A420-BC1665D2F7F0}" type="sibTrans" cxnId="{C6CC8F0E-6945-469F-88E5-B842911C4D62}">
      <dgm:prSet/>
      <dgm:spPr/>
      <dgm:t>
        <a:bodyPr/>
        <a:lstStyle/>
        <a:p>
          <a:endParaRPr lang="zh-TW" altLang="en-US"/>
        </a:p>
      </dgm:t>
    </dgm:pt>
    <dgm:pt modelId="{DB2D2A5E-4460-4984-8316-4C92562F82BD}">
      <dgm:prSet phldrT="[文字]" custT="1"/>
      <dgm:spPr/>
      <dgm:t>
        <a:bodyPr/>
        <a:lstStyle/>
        <a:p>
          <a:pPr algn="l"/>
          <a:r>
            <a:rPr lang="en-US" altLang="zh-TW" sz="2000" dirty="0" smtClean="0"/>
            <a:t>GAG</a:t>
          </a:r>
          <a:endParaRPr lang="zh-TW" altLang="en-US" sz="2000" dirty="0"/>
        </a:p>
      </dgm:t>
    </dgm:pt>
    <dgm:pt modelId="{A28EBDB4-73D8-435B-AC73-D8E6C642E30B}" type="parTrans" cxnId="{87E12F18-C8E9-4238-888E-AFC8F3C70F1D}">
      <dgm:prSet/>
      <dgm:spPr/>
      <dgm:t>
        <a:bodyPr/>
        <a:lstStyle/>
        <a:p>
          <a:endParaRPr lang="zh-TW" altLang="en-US"/>
        </a:p>
      </dgm:t>
    </dgm:pt>
    <dgm:pt modelId="{6206412F-96EC-487D-8DD0-C2F1B0AC4C73}" type="sibTrans" cxnId="{87E12F18-C8E9-4238-888E-AFC8F3C70F1D}">
      <dgm:prSet/>
      <dgm:spPr/>
      <dgm:t>
        <a:bodyPr/>
        <a:lstStyle/>
        <a:p>
          <a:endParaRPr lang="zh-TW" altLang="en-US"/>
        </a:p>
      </dgm:t>
    </dgm:pt>
    <dgm:pt modelId="{9BE3051F-A9C1-435F-8C08-67700A47EDA2}">
      <dgm:prSet phldrT="[文字]" custT="1"/>
      <dgm:spPr/>
      <dgm:t>
        <a:bodyPr/>
        <a:lstStyle/>
        <a:p>
          <a:pPr algn="l"/>
          <a:r>
            <a:rPr lang="en-US" altLang="zh-TW" sz="2000" dirty="0" smtClean="0"/>
            <a:t>RAD</a:t>
          </a:r>
          <a:endParaRPr lang="zh-TW" altLang="en-US" sz="2000" dirty="0"/>
        </a:p>
      </dgm:t>
    </dgm:pt>
    <dgm:pt modelId="{E1122327-67D7-40AD-9BDE-5902AA29E91F}" type="parTrans" cxnId="{23D1A5D3-79FE-45CC-8632-4639581E3602}">
      <dgm:prSet/>
      <dgm:spPr/>
      <dgm:t>
        <a:bodyPr/>
        <a:lstStyle/>
        <a:p>
          <a:endParaRPr lang="zh-TW" altLang="en-US"/>
        </a:p>
      </dgm:t>
    </dgm:pt>
    <dgm:pt modelId="{A316AA09-EBA7-4109-ACA0-E2DA74BD44FF}" type="sibTrans" cxnId="{23D1A5D3-79FE-45CC-8632-4639581E3602}">
      <dgm:prSet/>
      <dgm:spPr/>
      <dgm:t>
        <a:bodyPr/>
        <a:lstStyle/>
        <a:p>
          <a:endParaRPr lang="zh-TW" altLang="en-US"/>
        </a:p>
      </dgm:t>
    </dgm:pt>
    <dgm:pt modelId="{9CCE1728-C261-40AA-9E93-8367362BFBD4}">
      <dgm:prSet phldrT="[文字]" custT="1"/>
      <dgm:spPr/>
      <dgm:t>
        <a:bodyPr/>
        <a:lstStyle/>
        <a:p>
          <a:pPr algn="l"/>
          <a:r>
            <a:rPr lang="en-US" altLang="zh-TW" sz="2000" dirty="0" smtClean="0"/>
            <a:t>MS</a:t>
          </a:r>
          <a:endParaRPr lang="zh-TW" altLang="en-US" sz="2000" dirty="0"/>
        </a:p>
      </dgm:t>
    </dgm:pt>
    <dgm:pt modelId="{8F88FC1F-9717-4064-BBE0-9F5A103A821D}" type="parTrans" cxnId="{7500711C-690E-4F5F-9B74-A1BA110F2FFA}">
      <dgm:prSet/>
      <dgm:spPr/>
      <dgm:t>
        <a:bodyPr/>
        <a:lstStyle/>
        <a:p>
          <a:endParaRPr lang="zh-TW" altLang="en-US"/>
        </a:p>
      </dgm:t>
    </dgm:pt>
    <dgm:pt modelId="{594743D1-1878-4E74-97E2-6371F314CB36}" type="sibTrans" cxnId="{7500711C-690E-4F5F-9B74-A1BA110F2FFA}">
      <dgm:prSet/>
      <dgm:spPr/>
      <dgm:t>
        <a:bodyPr/>
        <a:lstStyle/>
        <a:p>
          <a:endParaRPr lang="zh-TW" altLang="en-US"/>
        </a:p>
      </dgm:t>
    </dgm:pt>
    <dgm:pt modelId="{9C01FCA3-F4A4-4260-AB9C-DFCC1B059A12}">
      <dgm:prSet phldrT="[文字]" custT="1"/>
      <dgm:spPr/>
      <dgm:t>
        <a:bodyPr/>
        <a:lstStyle/>
        <a:p>
          <a:pPr algn="l"/>
          <a:r>
            <a:rPr lang="en-US" altLang="zh-TW" sz="2000" dirty="0" smtClean="0">
              <a:solidFill>
                <a:srgbClr val="FF0000"/>
              </a:solidFill>
            </a:rPr>
            <a:t>S</a:t>
          </a:r>
          <a:r>
            <a:rPr lang="en-US" altLang="zh-TW" sz="1050" dirty="0" smtClean="0">
              <a:solidFill>
                <a:srgbClr val="FF0000"/>
              </a:solidFill>
            </a:rPr>
            <a:t>0</a:t>
          </a:r>
          <a:r>
            <a:rPr lang="en-US" altLang="zh-TW" sz="2000" dirty="0" smtClean="0"/>
            <a:t>: bed slope</a:t>
          </a:r>
          <a:endParaRPr lang="zh-TW" altLang="en-US" sz="2000" dirty="0"/>
        </a:p>
      </dgm:t>
    </dgm:pt>
    <dgm:pt modelId="{FD9FB11D-3B16-48C7-865B-305C02C7F1E5}" type="parTrans" cxnId="{9431A80F-6CD3-4788-A56D-86FBBE22178D}">
      <dgm:prSet/>
      <dgm:spPr/>
      <dgm:t>
        <a:bodyPr/>
        <a:lstStyle/>
        <a:p>
          <a:endParaRPr lang="zh-TW" altLang="en-US"/>
        </a:p>
      </dgm:t>
    </dgm:pt>
    <dgm:pt modelId="{2F06FF5D-20F2-4E1C-8569-5A68A27E59F6}" type="sibTrans" cxnId="{9431A80F-6CD3-4788-A56D-86FBBE22178D}">
      <dgm:prSet/>
      <dgm:spPr/>
      <dgm:t>
        <a:bodyPr/>
        <a:lstStyle/>
        <a:p>
          <a:endParaRPr lang="zh-TW" altLang="en-US"/>
        </a:p>
      </dgm:t>
    </dgm:pt>
    <dgm:pt modelId="{A900D404-AD1F-461A-AF53-B2FECD6DEFE9}">
      <dgm:prSet phldrT="[文字]" custT="1"/>
      <dgm:spPr/>
      <dgm:t>
        <a:bodyPr/>
        <a:lstStyle/>
        <a:p>
          <a:pPr algn="l"/>
          <a:r>
            <a:rPr lang="en-US" altLang="zh-TW" sz="2000" dirty="0" smtClean="0"/>
            <a:t>Flow </a:t>
          </a:r>
          <a:r>
            <a:rPr lang="en-US" sz="2000" b="0" i="0" dirty="0" smtClean="0"/>
            <a:t>property</a:t>
          </a:r>
          <a:endParaRPr lang="zh-TW" altLang="en-US" sz="2000" dirty="0"/>
        </a:p>
      </dgm:t>
    </dgm:pt>
    <dgm:pt modelId="{85249070-58A2-4ECF-9DC5-841FDCE18A0F}" type="parTrans" cxnId="{69A513DD-C3E3-419E-8CE2-71D5A54EB1AA}">
      <dgm:prSet/>
      <dgm:spPr/>
      <dgm:t>
        <a:bodyPr/>
        <a:lstStyle/>
        <a:p>
          <a:endParaRPr lang="zh-TW" altLang="en-US"/>
        </a:p>
      </dgm:t>
    </dgm:pt>
    <dgm:pt modelId="{04A4F0C5-F022-410F-A261-80B083917C90}" type="sibTrans" cxnId="{69A513DD-C3E3-419E-8CE2-71D5A54EB1AA}">
      <dgm:prSet/>
      <dgm:spPr/>
      <dgm:t>
        <a:bodyPr/>
        <a:lstStyle/>
        <a:p>
          <a:endParaRPr lang="zh-TW" altLang="en-US"/>
        </a:p>
      </dgm:t>
    </dgm:pt>
    <dgm:pt modelId="{24CE2122-A8D5-4077-92FE-F2E53699B5CD}">
      <dgm:prSet phldrT="[文字]" custT="1"/>
      <dgm:spPr/>
      <dgm:t>
        <a:bodyPr/>
        <a:lstStyle/>
        <a:p>
          <a:pPr algn="ctr"/>
          <a:r>
            <a:rPr lang="en-US" altLang="zh-TW" sz="2400" dirty="0" smtClean="0"/>
            <a:t>STATSGO</a:t>
          </a:r>
          <a:endParaRPr lang="zh-TW" altLang="en-US" sz="2400" dirty="0"/>
        </a:p>
      </dgm:t>
    </dgm:pt>
    <dgm:pt modelId="{F80DD33A-5ECF-46D3-A407-48D90CFBE0B8}" type="parTrans" cxnId="{BF1A8366-613D-4246-B94C-F15FB2DD48DC}">
      <dgm:prSet/>
      <dgm:spPr/>
      <dgm:t>
        <a:bodyPr/>
        <a:lstStyle/>
        <a:p>
          <a:endParaRPr lang="zh-TW" altLang="en-US"/>
        </a:p>
      </dgm:t>
    </dgm:pt>
    <dgm:pt modelId="{D55E7E61-AA9D-4C42-B33A-FE5D245F73AD}" type="sibTrans" cxnId="{BF1A8366-613D-4246-B94C-F15FB2DD48DC}">
      <dgm:prSet/>
      <dgm:spPr/>
      <dgm:t>
        <a:bodyPr/>
        <a:lstStyle/>
        <a:p>
          <a:endParaRPr lang="zh-TW" altLang="en-US"/>
        </a:p>
      </dgm:t>
    </dgm:pt>
    <dgm:pt modelId="{6894D6E0-4461-4B0B-8BC1-827CC510B394}">
      <dgm:prSet phldrT="[文字]" custT="1"/>
      <dgm:spPr/>
      <dgm:t>
        <a:bodyPr/>
        <a:lstStyle/>
        <a:p>
          <a:pPr algn="l"/>
          <a:r>
            <a:rPr lang="en-US" altLang="zh-TW" sz="1800" dirty="0" smtClean="0">
              <a:latin typeface="+mj-ea"/>
              <a:ea typeface="+mj-ea"/>
            </a:rPr>
            <a:t> </a:t>
          </a:r>
          <a:r>
            <a:rPr lang="en-US" altLang="zh-TW" sz="1800" dirty="0" smtClean="0">
              <a:latin typeface="+mn-lt"/>
              <a:ea typeface="+mj-ea"/>
            </a:rPr>
            <a:t>Initial soil properties like </a:t>
          </a:r>
          <a:r>
            <a:rPr lang="en-US" altLang="zh-TW" sz="1800" b="1" dirty="0" smtClean="0">
              <a:solidFill>
                <a:srgbClr val="FF0000"/>
              </a:solidFill>
              <a:latin typeface="+mn-lt"/>
              <a:ea typeface="+mj-ea"/>
            </a:rPr>
            <a:t>K</a:t>
          </a:r>
          <a:r>
            <a:rPr lang="en-US" altLang="zh-TW" sz="1800" dirty="0" smtClean="0">
              <a:solidFill>
                <a:srgbClr val="FF0000"/>
              </a:solidFill>
              <a:latin typeface="+mn-lt"/>
              <a:ea typeface="+mj-ea"/>
            </a:rPr>
            <a:t>,</a:t>
          </a:r>
          <a:r>
            <a:rPr lang="zh-TW" altLang="zh-TW" sz="1800" dirty="0" smtClean="0">
              <a:solidFill>
                <a:srgbClr val="FF0000"/>
              </a:solidFill>
            </a:rPr>
            <a:t>ψ</a:t>
          </a:r>
          <a:r>
            <a:rPr lang="en-US" altLang="zh-TW" sz="1800" dirty="0" smtClean="0">
              <a:latin typeface="+mn-lt"/>
              <a:ea typeface="+mj-ea"/>
            </a:rPr>
            <a:t>and </a:t>
          </a:r>
          <a:r>
            <a:rPr lang="en-US" altLang="zh-TW" sz="1800" b="1" dirty="0" smtClean="0">
              <a:solidFill>
                <a:srgbClr val="FF0000"/>
              </a:solidFill>
              <a:latin typeface="+mn-lt"/>
              <a:ea typeface="+mj-ea"/>
            </a:rPr>
            <a:t>n</a:t>
          </a:r>
          <a:endParaRPr lang="zh-TW" altLang="en-US" sz="1800" b="1" dirty="0">
            <a:solidFill>
              <a:srgbClr val="FF0000"/>
            </a:solidFill>
            <a:latin typeface="+mn-lt"/>
            <a:ea typeface="+mj-ea"/>
          </a:endParaRPr>
        </a:p>
      </dgm:t>
    </dgm:pt>
    <dgm:pt modelId="{7F9D810B-6F7E-45D0-ACF9-CE53375E94B5}" type="parTrans" cxnId="{D5B77689-C11F-49AB-B107-1EE621C5AC2B}">
      <dgm:prSet/>
      <dgm:spPr/>
      <dgm:t>
        <a:bodyPr/>
        <a:lstStyle/>
        <a:p>
          <a:endParaRPr lang="zh-TW" altLang="en-US"/>
        </a:p>
      </dgm:t>
    </dgm:pt>
    <dgm:pt modelId="{C0ED839E-278F-4CDA-94AC-03C4D5A77B77}" type="sibTrans" cxnId="{D5B77689-C11F-49AB-B107-1EE621C5AC2B}">
      <dgm:prSet/>
      <dgm:spPr/>
      <dgm:t>
        <a:bodyPr/>
        <a:lstStyle/>
        <a:p>
          <a:endParaRPr lang="zh-TW" altLang="en-US"/>
        </a:p>
      </dgm:t>
    </dgm:pt>
    <dgm:pt modelId="{2E67D480-3274-4D5A-8F92-88F9E2B3B441}">
      <dgm:prSet phldrT="[文字]" custT="1"/>
      <dgm:spPr/>
      <dgm:t>
        <a:bodyPr/>
        <a:lstStyle/>
        <a:p>
          <a:r>
            <a:rPr lang="en-US" altLang="zh-TW" sz="2400" dirty="0" smtClean="0">
              <a:latin typeface="+mj-lt"/>
              <a:ea typeface="+mj-ea"/>
            </a:rPr>
            <a:t>Parameter maps(</a:t>
          </a:r>
          <a:r>
            <a:rPr lang="en-US" altLang="zh-TW" sz="2400" dirty="0" err="1" smtClean="0">
              <a:latin typeface="+mj-lt"/>
              <a:ea typeface="+mj-ea"/>
            </a:rPr>
            <a:t>i</a:t>
          </a:r>
          <a:r>
            <a:rPr lang="en-US" altLang="zh-TW" sz="2400" dirty="0" smtClean="0">
              <a:latin typeface="+mj-lt"/>
              <a:ea typeface="+mj-ea"/>
            </a:rPr>
            <a:t>=0~4)</a:t>
          </a:r>
        </a:p>
      </dgm:t>
    </dgm:pt>
    <dgm:pt modelId="{00AB8396-F733-41F3-B606-839BD759FCF2}" type="parTrans" cxnId="{421DE1AD-3B10-4437-A0B6-6D4ADB6C611C}">
      <dgm:prSet/>
      <dgm:spPr/>
      <dgm:t>
        <a:bodyPr/>
        <a:lstStyle/>
        <a:p>
          <a:endParaRPr lang="zh-TW" altLang="en-US"/>
        </a:p>
      </dgm:t>
    </dgm:pt>
    <dgm:pt modelId="{37867343-6B4F-4912-A02F-4CD5238D1200}" type="sibTrans" cxnId="{421DE1AD-3B10-4437-A0B6-6D4ADB6C611C}">
      <dgm:prSet/>
      <dgm:spPr/>
      <dgm:t>
        <a:bodyPr/>
        <a:lstStyle/>
        <a:p>
          <a:endParaRPr lang="zh-TW" altLang="en-US"/>
        </a:p>
      </dgm:t>
    </dgm:pt>
    <dgm:pt modelId="{F9EB3156-F390-4D4E-B9C3-5AA3066E927C}">
      <dgm:prSet phldrT="[文字]" custT="1"/>
      <dgm:spPr/>
      <dgm:t>
        <a:bodyPr/>
        <a:lstStyle/>
        <a:p>
          <a:r>
            <a:rPr lang="en-US" altLang="zh-TW" sz="1800" dirty="0" smtClean="0">
              <a:latin typeface="+mj-lt"/>
              <a:ea typeface="+mj-ea"/>
            </a:rPr>
            <a:t>The scalars for </a:t>
          </a:r>
          <a:r>
            <a:rPr lang="en-US" altLang="zh-TW" sz="1800" b="1" dirty="0" smtClean="0">
              <a:solidFill>
                <a:srgbClr val="FF0000"/>
              </a:solidFill>
              <a:latin typeface="+mj-ea"/>
              <a:ea typeface="+mj-ea"/>
            </a:rPr>
            <a:t>K</a:t>
          </a:r>
          <a:r>
            <a:rPr lang="el-GR" altLang="zh-TW" sz="1800" b="0" dirty="0" smtClean="0">
              <a:latin typeface="+mj-ea"/>
              <a:ea typeface="+mj-ea"/>
            </a:rPr>
            <a:t> </a:t>
          </a:r>
          <a:r>
            <a:rPr lang="en-US" altLang="zh-TW" sz="1800" dirty="0" smtClean="0">
              <a:latin typeface="+mj-ea"/>
              <a:ea typeface="+mj-ea"/>
            </a:rPr>
            <a:t>and </a:t>
          </a:r>
          <a:r>
            <a:rPr lang="en-US" altLang="zh-TW" sz="1800" b="1" dirty="0" smtClean="0">
              <a:solidFill>
                <a:srgbClr val="FF0000"/>
              </a:solidFill>
              <a:latin typeface="+mj-ea"/>
              <a:ea typeface="+mj-ea"/>
            </a:rPr>
            <a:t>n</a:t>
          </a:r>
          <a:r>
            <a:rPr lang="zh-TW" altLang="en-US" sz="1800" b="1" dirty="0" smtClean="0">
              <a:latin typeface="+mj-ea"/>
              <a:ea typeface="+mj-ea"/>
            </a:rPr>
            <a:t> </a:t>
          </a:r>
          <a:r>
            <a:rPr lang="en-US" altLang="zh-TW" sz="1800" b="1" dirty="0" smtClean="0">
              <a:latin typeface="+mj-ea"/>
              <a:ea typeface="+mj-ea"/>
            </a:rPr>
            <a:t>:</a:t>
          </a:r>
          <a:endParaRPr lang="en-US" altLang="zh-TW" sz="1800" dirty="0" smtClean="0">
            <a:latin typeface="+mj-lt"/>
            <a:ea typeface="+mj-ea"/>
          </a:endParaRPr>
        </a:p>
      </dgm:t>
    </dgm:pt>
    <dgm:pt modelId="{69B50B4B-8869-4D92-8AE4-C430CA0414CF}" type="sibTrans" cxnId="{94E806D3-D15C-476F-B413-565F2ED089CB}">
      <dgm:prSet/>
      <dgm:spPr/>
      <dgm:t>
        <a:bodyPr/>
        <a:lstStyle/>
        <a:p>
          <a:endParaRPr lang="zh-TW" altLang="en-US"/>
        </a:p>
      </dgm:t>
    </dgm:pt>
    <dgm:pt modelId="{A743CB9E-E80B-4ED2-8DA0-0DD783E0D8A4}" type="parTrans" cxnId="{94E806D3-D15C-476F-B413-565F2ED089CB}">
      <dgm:prSet/>
      <dgm:spPr/>
      <dgm:t>
        <a:bodyPr/>
        <a:lstStyle/>
        <a:p>
          <a:endParaRPr lang="zh-TW" altLang="en-US"/>
        </a:p>
      </dgm:t>
    </dgm:pt>
    <dgm:pt modelId="{7D7FCC43-C586-4E15-B525-9638F0A65DAB}">
      <dgm:prSet phldrT="[文字]" custT="1"/>
      <dgm:spPr/>
      <dgm:t>
        <a:bodyPr/>
        <a:lstStyle/>
        <a:p>
          <a:r>
            <a:rPr lang="zh-TW" altLang="en-US" sz="1800" b="0" dirty="0" smtClean="0">
              <a:latin typeface="+mn-lt"/>
              <a:ea typeface="+mj-ea"/>
            </a:rPr>
            <a:t> </a:t>
          </a:r>
          <a:r>
            <a:rPr lang="el-GR" altLang="zh-TW" sz="1800" b="0" dirty="0" smtClean="0">
              <a:solidFill>
                <a:srgbClr val="FF0000"/>
              </a:solidFill>
              <a:latin typeface="+mn-lt"/>
              <a:ea typeface="+mj-ea"/>
            </a:rPr>
            <a:t>θ</a:t>
          </a:r>
          <a:r>
            <a:rPr lang="en-US" altLang="zh-TW" sz="1800" b="0" dirty="0" smtClean="0">
              <a:latin typeface="+mn-lt"/>
              <a:ea typeface="+mj-ea"/>
            </a:rPr>
            <a:t>  from 20% to 100%  (+20% *</a:t>
          </a:r>
          <a:r>
            <a:rPr lang="en-US" altLang="zh-TW" sz="1800" b="0" dirty="0" err="1" smtClean="0">
              <a:latin typeface="+mn-lt"/>
              <a:ea typeface="+mj-ea"/>
            </a:rPr>
            <a:t>i</a:t>
          </a:r>
          <a:r>
            <a:rPr lang="en-US" altLang="zh-TW" sz="1800" b="0" dirty="0" smtClean="0">
              <a:latin typeface="+mn-lt"/>
              <a:ea typeface="+mj-ea"/>
            </a:rPr>
            <a:t>)</a:t>
          </a:r>
          <a:endParaRPr lang="en-US" altLang="zh-TW" sz="1800" dirty="0" smtClean="0">
            <a:latin typeface="+mj-lt"/>
            <a:ea typeface="+mj-ea"/>
          </a:endParaRPr>
        </a:p>
      </dgm:t>
    </dgm:pt>
    <dgm:pt modelId="{E3CE6AC1-467B-434F-B3A2-6C4BE5E4BACA}" type="parTrans" cxnId="{D25FE6CE-F1B6-4C58-A612-DDD29204C268}">
      <dgm:prSet/>
      <dgm:spPr/>
      <dgm:t>
        <a:bodyPr/>
        <a:lstStyle/>
        <a:p>
          <a:endParaRPr lang="zh-TW" altLang="en-US"/>
        </a:p>
      </dgm:t>
    </dgm:pt>
    <dgm:pt modelId="{3777F285-8C2E-47B6-9F51-4BCC4759CBB2}" type="sibTrans" cxnId="{D25FE6CE-F1B6-4C58-A612-DDD29204C268}">
      <dgm:prSet/>
      <dgm:spPr/>
      <dgm:t>
        <a:bodyPr/>
        <a:lstStyle/>
        <a:p>
          <a:endParaRPr lang="zh-TW" altLang="en-US"/>
        </a:p>
      </dgm:t>
    </dgm:pt>
    <dgm:pt modelId="{935BAA71-8903-4096-9749-9E3D9F8B18BF}" type="pres">
      <dgm:prSet presAssocID="{B7A862D2-3A8E-4EE7-B3DC-248C1432E80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F067DCD-C76A-4E17-96F2-DFC5C011D5E3}" type="pres">
      <dgm:prSet presAssocID="{516DAC35-5FCD-40F6-8BE4-56BBD8340144}" presName="centerShape" presStyleLbl="node0" presStyleIdx="0" presStyleCnt="1"/>
      <dgm:spPr>
        <a:prstGeom prst="flowChartDecision">
          <a:avLst/>
        </a:prstGeom>
      </dgm:spPr>
      <dgm:t>
        <a:bodyPr/>
        <a:lstStyle/>
        <a:p>
          <a:endParaRPr lang="zh-TW" altLang="en-US"/>
        </a:p>
      </dgm:t>
    </dgm:pt>
    <dgm:pt modelId="{3DE333A7-A93C-424A-824B-824E7D966D17}" type="pres">
      <dgm:prSet presAssocID="{C82B4875-F07F-4349-82A3-0BF7D223D1C3}" presName="parTrans" presStyleLbl="bgSibTrans2D1" presStyleIdx="0" presStyleCnt="4"/>
      <dgm:spPr/>
      <dgm:t>
        <a:bodyPr/>
        <a:lstStyle/>
        <a:p>
          <a:endParaRPr lang="zh-TW" altLang="en-US"/>
        </a:p>
      </dgm:t>
    </dgm:pt>
    <dgm:pt modelId="{5B6ED519-412D-405E-AA0C-6A2C77866329}" type="pres">
      <dgm:prSet presAssocID="{AB832EC4-1A4A-4193-80BA-89F41AA0D66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CD9788-34A9-4265-B560-6D226696A5DE}" type="pres">
      <dgm:prSet presAssocID="{34457D52-14DE-466F-9076-EC69B7CD2333}" presName="parTrans" presStyleLbl="bgSibTrans2D1" presStyleIdx="1" presStyleCnt="4"/>
      <dgm:spPr/>
      <dgm:t>
        <a:bodyPr/>
        <a:lstStyle/>
        <a:p>
          <a:endParaRPr lang="zh-TW" altLang="en-US"/>
        </a:p>
      </dgm:t>
    </dgm:pt>
    <dgm:pt modelId="{9D8E79DF-3C8C-4EBC-A717-14F953136004}" type="pres">
      <dgm:prSet presAssocID="{DD1C0AE5-E710-48DD-AED9-7D1D2F81BFA9}" presName="node" presStyleLbl="node1" presStyleIdx="1" presStyleCnt="4" custScaleY="8423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9F43E5-70E4-46AB-A993-FA6C825CD4C2}" type="pres">
      <dgm:prSet presAssocID="{F80DD33A-5ECF-46D3-A407-48D90CFBE0B8}" presName="parTrans" presStyleLbl="bgSibTrans2D1" presStyleIdx="2" presStyleCnt="4"/>
      <dgm:spPr/>
      <dgm:t>
        <a:bodyPr/>
        <a:lstStyle/>
        <a:p>
          <a:endParaRPr lang="zh-TW" altLang="en-US"/>
        </a:p>
      </dgm:t>
    </dgm:pt>
    <dgm:pt modelId="{C97D7CAD-71D5-4F1E-B645-7FF3CBC0A518}" type="pres">
      <dgm:prSet presAssocID="{24CE2122-A8D5-4077-92FE-F2E53699B5CD}" presName="node" presStyleLbl="node1" presStyleIdx="2" presStyleCnt="4" custScaleX="103104" custScaleY="90573" custRadScaleRad="105274" custRadScaleInc="124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65F92D-4729-4017-857B-C1BDBEF2DE36}" type="pres">
      <dgm:prSet presAssocID="{00AB8396-F733-41F3-B606-839BD759FCF2}" presName="parTrans" presStyleLbl="bgSibTrans2D1" presStyleIdx="3" presStyleCnt="4" custLinFactNeighborX="-8857"/>
      <dgm:spPr/>
      <dgm:t>
        <a:bodyPr/>
        <a:lstStyle/>
        <a:p>
          <a:endParaRPr lang="zh-TW" altLang="en-US"/>
        </a:p>
      </dgm:t>
    </dgm:pt>
    <dgm:pt modelId="{640D6002-B1C6-4173-933E-459C3A320154}" type="pres">
      <dgm:prSet presAssocID="{2E67D480-3274-4D5A-8F92-88F9E2B3B441}" presName="node" presStyleLbl="node1" presStyleIdx="3" presStyleCnt="4" custScaleX="113644" custScaleY="185282" custRadScaleRad="96170" custRadScaleInc="903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2E258B4-8A24-4D75-83D2-6E43EBAE7328}" type="presOf" srcId="{6894D6E0-4461-4B0B-8BC1-827CC510B394}" destId="{C97D7CAD-71D5-4F1E-B645-7FF3CBC0A518}" srcOrd="0" destOrd="1" presId="urn:microsoft.com/office/officeart/2005/8/layout/radial4"/>
    <dgm:cxn modelId="{2264D783-A0CC-4946-933E-C665CB1A56B7}" srcId="{B7A862D2-3A8E-4EE7-B3DC-248C1432E800}" destId="{516DAC35-5FCD-40F6-8BE4-56BBD8340144}" srcOrd="0" destOrd="0" parTransId="{8446AAC8-623C-40CF-A0E9-151499DFD6E0}" sibTransId="{AA8EDB55-F72D-4A88-9CD0-742AC0C495FF}"/>
    <dgm:cxn modelId="{56ABEFB6-DF2D-4EE9-8D68-FB647562B260}" type="presOf" srcId="{00AB8396-F733-41F3-B606-839BD759FCF2}" destId="{E265F92D-4729-4017-857B-C1BDBEF2DE36}" srcOrd="0" destOrd="0" presId="urn:microsoft.com/office/officeart/2005/8/layout/radial4"/>
    <dgm:cxn modelId="{3DDEC047-86E5-43EC-A55F-E4D9AE8E03E9}" type="presOf" srcId="{DD1C0AE5-E710-48DD-AED9-7D1D2F81BFA9}" destId="{9D8E79DF-3C8C-4EBC-A717-14F953136004}" srcOrd="0" destOrd="0" presId="urn:microsoft.com/office/officeart/2005/8/layout/radial4"/>
    <dgm:cxn modelId="{69A513DD-C3E3-419E-8CE2-71D5A54EB1AA}" srcId="{DD1C0AE5-E710-48DD-AED9-7D1D2F81BFA9}" destId="{A900D404-AD1F-461A-AF53-B2FECD6DEFE9}" srcOrd="1" destOrd="0" parTransId="{85249070-58A2-4ECF-9DC5-841FDCE18A0F}" sibTransId="{04A4F0C5-F022-410F-A261-80B083917C90}"/>
    <dgm:cxn modelId="{D5B77689-C11F-49AB-B107-1EE621C5AC2B}" srcId="{24CE2122-A8D5-4077-92FE-F2E53699B5CD}" destId="{6894D6E0-4461-4B0B-8BC1-827CC510B394}" srcOrd="0" destOrd="0" parTransId="{7F9D810B-6F7E-45D0-ACF9-CE53375E94B5}" sibTransId="{C0ED839E-278F-4CDA-94AC-03C4D5A77B77}"/>
    <dgm:cxn modelId="{414564EA-A73D-480D-B949-9A7195FC1315}" type="presOf" srcId="{AB832EC4-1A4A-4193-80BA-89F41AA0D66C}" destId="{5B6ED519-412D-405E-AA0C-6A2C77866329}" srcOrd="0" destOrd="0" presId="urn:microsoft.com/office/officeart/2005/8/layout/radial4"/>
    <dgm:cxn modelId="{25615EE7-D8E1-47DE-82E4-46C31A5B7424}" type="presOf" srcId="{F80DD33A-5ECF-46D3-A407-48D90CFBE0B8}" destId="{539F43E5-70E4-46AB-A993-FA6C825CD4C2}" srcOrd="0" destOrd="0" presId="urn:microsoft.com/office/officeart/2005/8/layout/radial4"/>
    <dgm:cxn modelId="{BF1A8366-613D-4246-B94C-F15FB2DD48DC}" srcId="{516DAC35-5FCD-40F6-8BE4-56BBD8340144}" destId="{24CE2122-A8D5-4077-92FE-F2E53699B5CD}" srcOrd="2" destOrd="0" parTransId="{F80DD33A-5ECF-46D3-A407-48D90CFBE0B8}" sibTransId="{D55E7E61-AA9D-4C42-B33A-FE5D245F73AD}"/>
    <dgm:cxn modelId="{23D1A5D3-79FE-45CC-8632-4639581E3602}" srcId="{AB832EC4-1A4A-4193-80BA-89F41AA0D66C}" destId="{9BE3051F-A9C1-435F-8C08-67700A47EDA2}" srcOrd="1" destOrd="0" parTransId="{E1122327-67D7-40AD-9BDE-5902AA29E91F}" sibTransId="{A316AA09-EBA7-4109-ACA0-E2DA74BD44FF}"/>
    <dgm:cxn modelId="{87E12F18-C8E9-4238-888E-AFC8F3C70F1D}" srcId="{AB832EC4-1A4A-4193-80BA-89F41AA0D66C}" destId="{DB2D2A5E-4460-4984-8316-4C92562F82BD}" srcOrd="0" destOrd="0" parTransId="{A28EBDB4-73D8-435B-AC73-D8E6C642E30B}" sibTransId="{6206412F-96EC-487D-8DD0-C2F1B0AC4C73}"/>
    <dgm:cxn modelId="{07551E2D-0108-470A-B75A-82DA61DF012A}" type="presOf" srcId="{34457D52-14DE-466F-9076-EC69B7CD2333}" destId="{14CD9788-34A9-4265-B560-6D226696A5DE}" srcOrd="0" destOrd="0" presId="urn:microsoft.com/office/officeart/2005/8/layout/radial4"/>
    <dgm:cxn modelId="{04C790B4-EC31-4851-84C1-596266BD4F0D}" type="presOf" srcId="{F9EB3156-F390-4D4E-B9C3-5AA3066E927C}" destId="{640D6002-B1C6-4173-933E-459C3A320154}" srcOrd="0" destOrd="1" presId="urn:microsoft.com/office/officeart/2005/8/layout/radial4"/>
    <dgm:cxn modelId="{4B3C43A5-FD1B-4073-A586-4CA7B240770D}" srcId="{516DAC35-5FCD-40F6-8BE4-56BBD8340144}" destId="{AB832EC4-1A4A-4193-80BA-89F41AA0D66C}" srcOrd="0" destOrd="0" parTransId="{C82B4875-F07F-4349-82A3-0BF7D223D1C3}" sibTransId="{D36790FC-C72C-45EC-9A78-2ED846CCA2D5}"/>
    <dgm:cxn modelId="{C8C8BC21-2202-4602-AE2B-B575814E161F}" type="presOf" srcId="{516DAC35-5FCD-40F6-8BE4-56BBD8340144}" destId="{EF067DCD-C76A-4E17-96F2-DFC5C011D5E3}" srcOrd="0" destOrd="0" presId="urn:microsoft.com/office/officeart/2005/8/layout/radial4"/>
    <dgm:cxn modelId="{E6DDEEA1-E0A9-458B-9405-307937D8D4B7}" type="presOf" srcId="{9C01FCA3-F4A4-4260-AB9C-DFCC1B059A12}" destId="{9D8E79DF-3C8C-4EBC-A717-14F953136004}" srcOrd="0" destOrd="1" presId="urn:microsoft.com/office/officeart/2005/8/layout/radial4"/>
    <dgm:cxn modelId="{51ED4D84-D13E-4641-A1F3-84F7AF65861D}" type="presOf" srcId="{A900D404-AD1F-461A-AF53-B2FECD6DEFE9}" destId="{9D8E79DF-3C8C-4EBC-A717-14F953136004}" srcOrd="0" destOrd="2" presId="urn:microsoft.com/office/officeart/2005/8/layout/radial4"/>
    <dgm:cxn modelId="{C959BCBA-4D3D-4987-A982-57E76843AFE1}" type="presOf" srcId="{9BE3051F-A9C1-435F-8C08-67700A47EDA2}" destId="{5B6ED519-412D-405E-AA0C-6A2C77866329}" srcOrd="0" destOrd="2" presId="urn:microsoft.com/office/officeart/2005/8/layout/radial4"/>
    <dgm:cxn modelId="{1109F02B-E2DF-41A8-94D9-240D9F7C2C63}" type="presOf" srcId="{2E67D480-3274-4D5A-8F92-88F9E2B3B441}" destId="{640D6002-B1C6-4173-933E-459C3A320154}" srcOrd="0" destOrd="0" presId="urn:microsoft.com/office/officeart/2005/8/layout/radial4"/>
    <dgm:cxn modelId="{9431A80F-6CD3-4788-A56D-86FBBE22178D}" srcId="{DD1C0AE5-E710-48DD-AED9-7D1D2F81BFA9}" destId="{9C01FCA3-F4A4-4260-AB9C-DFCC1B059A12}" srcOrd="0" destOrd="0" parTransId="{FD9FB11D-3B16-48C7-865B-305C02C7F1E5}" sibTransId="{2F06FF5D-20F2-4E1C-8569-5A68A27E59F6}"/>
    <dgm:cxn modelId="{314DAD18-6037-4F3C-AA6F-D3D1A3331481}" type="presOf" srcId="{7D7FCC43-C586-4E15-B525-9638F0A65DAB}" destId="{640D6002-B1C6-4173-933E-459C3A320154}" srcOrd="0" destOrd="2" presId="urn:microsoft.com/office/officeart/2005/8/layout/radial4"/>
    <dgm:cxn modelId="{7500711C-690E-4F5F-9B74-A1BA110F2FFA}" srcId="{AB832EC4-1A4A-4193-80BA-89F41AA0D66C}" destId="{9CCE1728-C261-40AA-9E93-8367362BFBD4}" srcOrd="2" destOrd="0" parTransId="{8F88FC1F-9717-4064-BBE0-9F5A103A821D}" sibTransId="{594743D1-1878-4E74-97E2-6371F314CB36}"/>
    <dgm:cxn modelId="{DB22978C-95A8-4E04-B34F-C15CAEF3E0B7}" type="presOf" srcId="{B7A862D2-3A8E-4EE7-B3DC-248C1432E800}" destId="{935BAA71-8903-4096-9749-9E3D9F8B18BF}" srcOrd="0" destOrd="0" presId="urn:microsoft.com/office/officeart/2005/8/layout/radial4"/>
    <dgm:cxn modelId="{94E806D3-D15C-476F-B413-565F2ED089CB}" srcId="{2E67D480-3274-4D5A-8F92-88F9E2B3B441}" destId="{F9EB3156-F390-4D4E-B9C3-5AA3066E927C}" srcOrd="0" destOrd="0" parTransId="{A743CB9E-E80B-4ED2-8DA0-0DD783E0D8A4}" sibTransId="{69B50B4B-8869-4D92-8AE4-C430CA0414CF}"/>
    <dgm:cxn modelId="{27E13497-BA43-44DD-A7CC-0A2CAD69EF4E}" type="presOf" srcId="{9CCE1728-C261-40AA-9E93-8367362BFBD4}" destId="{5B6ED519-412D-405E-AA0C-6A2C77866329}" srcOrd="0" destOrd="3" presId="urn:microsoft.com/office/officeart/2005/8/layout/radial4"/>
    <dgm:cxn modelId="{C6CC8F0E-6945-469F-88E5-B842911C4D62}" srcId="{516DAC35-5FCD-40F6-8BE4-56BBD8340144}" destId="{DD1C0AE5-E710-48DD-AED9-7D1D2F81BFA9}" srcOrd="1" destOrd="0" parTransId="{34457D52-14DE-466F-9076-EC69B7CD2333}" sibTransId="{2CA560F5-E53B-48EE-A420-BC1665D2F7F0}"/>
    <dgm:cxn modelId="{07696FC3-B93E-49A2-99D6-FF7AB2860B80}" type="presOf" srcId="{24CE2122-A8D5-4077-92FE-F2E53699B5CD}" destId="{C97D7CAD-71D5-4F1E-B645-7FF3CBC0A518}" srcOrd="0" destOrd="0" presId="urn:microsoft.com/office/officeart/2005/8/layout/radial4"/>
    <dgm:cxn modelId="{D25FE6CE-F1B6-4C58-A612-DDD29204C268}" srcId="{2E67D480-3274-4D5A-8F92-88F9E2B3B441}" destId="{7D7FCC43-C586-4E15-B525-9638F0A65DAB}" srcOrd="1" destOrd="0" parTransId="{E3CE6AC1-467B-434F-B3A2-6C4BE5E4BACA}" sibTransId="{3777F285-8C2E-47B6-9F51-4BCC4759CBB2}"/>
    <dgm:cxn modelId="{87AD192D-B8FF-4E2D-9CF9-6A588887C36B}" type="presOf" srcId="{C82B4875-F07F-4349-82A3-0BF7D223D1C3}" destId="{3DE333A7-A93C-424A-824B-824E7D966D17}" srcOrd="0" destOrd="0" presId="urn:microsoft.com/office/officeart/2005/8/layout/radial4"/>
    <dgm:cxn modelId="{630E2F8B-234B-45F2-AA16-67DFB6728E9D}" type="presOf" srcId="{DB2D2A5E-4460-4984-8316-4C92562F82BD}" destId="{5B6ED519-412D-405E-AA0C-6A2C77866329}" srcOrd="0" destOrd="1" presId="urn:microsoft.com/office/officeart/2005/8/layout/radial4"/>
    <dgm:cxn modelId="{421DE1AD-3B10-4437-A0B6-6D4ADB6C611C}" srcId="{516DAC35-5FCD-40F6-8BE4-56BBD8340144}" destId="{2E67D480-3274-4D5A-8F92-88F9E2B3B441}" srcOrd="3" destOrd="0" parTransId="{00AB8396-F733-41F3-B606-839BD759FCF2}" sibTransId="{37867343-6B4F-4912-A02F-4CD5238D1200}"/>
    <dgm:cxn modelId="{DD469E22-2D20-4A43-B097-F7DB8A145ADE}" type="presParOf" srcId="{935BAA71-8903-4096-9749-9E3D9F8B18BF}" destId="{EF067DCD-C76A-4E17-96F2-DFC5C011D5E3}" srcOrd="0" destOrd="0" presId="urn:microsoft.com/office/officeart/2005/8/layout/radial4"/>
    <dgm:cxn modelId="{048DC86A-3B11-494B-807A-53C7FC663912}" type="presParOf" srcId="{935BAA71-8903-4096-9749-9E3D9F8B18BF}" destId="{3DE333A7-A93C-424A-824B-824E7D966D17}" srcOrd="1" destOrd="0" presId="urn:microsoft.com/office/officeart/2005/8/layout/radial4"/>
    <dgm:cxn modelId="{1AB782C8-AAE4-4799-9418-AAB4ECAA24EF}" type="presParOf" srcId="{935BAA71-8903-4096-9749-9E3D9F8B18BF}" destId="{5B6ED519-412D-405E-AA0C-6A2C77866329}" srcOrd="2" destOrd="0" presId="urn:microsoft.com/office/officeart/2005/8/layout/radial4"/>
    <dgm:cxn modelId="{3FD6C0C6-A3E9-4B4E-88B6-0E2138FB7599}" type="presParOf" srcId="{935BAA71-8903-4096-9749-9E3D9F8B18BF}" destId="{14CD9788-34A9-4265-B560-6D226696A5DE}" srcOrd="3" destOrd="0" presId="urn:microsoft.com/office/officeart/2005/8/layout/radial4"/>
    <dgm:cxn modelId="{11491803-5DF8-4DFF-834D-4C89AF3E3C10}" type="presParOf" srcId="{935BAA71-8903-4096-9749-9E3D9F8B18BF}" destId="{9D8E79DF-3C8C-4EBC-A717-14F953136004}" srcOrd="4" destOrd="0" presId="urn:microsoft.com/office/officeart/2005/8/layout/radial4"/>
    <dgm:cxn modelId="{37076EE0-6229-44C7-8E54-810B8E8B6904}" type="presParOf" srcId="{935BAA71-8903-4096-9749-9E3D9F8B18BF}" destId="{539F43E5-70E4-46AB-A993-FA6C825CD4C2}" srcOrd="5" destOrd="0" presId="urn:microsoft.com/office/officeart/2005/8/layout/radial4"/>
    <dgm:cxn modelId="{1E3EEFBA-8EF3-4A14-AB03-67EFD3F3D22D}" type="presParOf" srcId="{935BAA71-8903-4096-9749-9E3D9F8B18BF}" destId="{C97D7CAD-71D5-4F1E-B645-7FF3CBC0A518}" srcOrd="6" destOrd="0" presId="urn:microsoft.com/office/officeart/2005/8/layout/radial4"/>
    <dgm:cxn modelId="{0958C16A-D8AB-4047-B35D-8883F56E746A}" type="presParOf" srcId="{935BAA71-8903-4096-9749-9E3D9F8B18BF}" destId="{E265F92D-4729-4017-857B-C1BDBEF2DE36}" srcOrd="7" destOrd="0" presId="urn:microsoft.com/office/officeart/2005/8/layout/radial4"/>
    <dgm:cxn modelId="{D40BA4A4-776C-4FF6-9D88-A488986633E5}" type="presParOf" srcId="{935BAA71-8903-4096-9749-9E3D9F8B18BF}" destId="{640D6002-B1C6-4173-933E-459C3A320154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A1A06F-6250-45AA-A8EE-E0ABA50403AD}" type="doc">
      <dgm:prSet loTypeId="urn:microsoft.com/office/officeart/2005/8/layout/radial6" loCatId="cycle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367780CD-F9A5-489C-9778-108D3785FEC6}">
      <dgm:prSet phldrT="[文字]"/>
      <dgm:spPr/>
      <dgm:t>
        <a:bodyPr/>
        <a:lstStyle/>
        <a:p>
          <a:r>
            <a:rPr lang="en-US" altLang="zh-TW" dirty="0" smtClean="0"/>
            <a:t>125 ensemble</a:t>
          </a:r>
          <a:endParaRPr lang="zh-TW" altLang="en-US" dirty="0"/>
        </a:p>
      </dgm:t>
    </dgm:pt>
    <dgm:pt modelId="{E0FB8B9A-C0AD-4DAA-9696-9C7ECAA7C188}" type="parTrans" cxnId="{751B6FA6-00F2-4683-A116-13872DB86859}">
      <dgm:prSet/>
      <dgm:spPr/>
      <dgm:t>
        <a:bodyPr/>
        <a:lstStyle/>
        <a:p>
          <a:endParaRPr lang="zh-TW" altLang="en-US"/>
        </a:p>
      </dgm:t>
    </dgm:pt>
    <dgm:pt modelId="{A0766B80-F580-4713-A489-8A319D78D763}" type="sibTrans" cxnId="{751B6FA6-00F2-4683-A116-13872DB86859}">
      <dgm:prSet/>
      <dgm:spPr/>
      <dgm:t>
        <a:bodyPr/>
        <a:lstStyle/>
        <a:p>
          <a:endParaRPr lang="zh-TW" altLang="en-US"/>
        </a:p>
      </dgm:t>
    </dgm:pt>
    <dgm:pt modelId="{7AFEC086-118C-45C5-BAC3-3167215025A6}">
      <dgm:prSet phldrT="[文字]"/>
      <dgm:spPr/>
      <dgm:t>
        <a:bodyPr/>
        <a:lstStyle/>
        <a:p>
          <a:r>
            <a:rPr lang="en-US" altLang="zh-TW" dirty="0" smtClean="0"/>
            <a:t>Time</a:t>
          </a:r>
          <a:endParaRPr lang="zh-TW" altLang="en-US" dirty="0"/>
        </a:p>
      </dgm:t>
    </dgm:pt>
    <dgm:pt modelId="{290A681A-0F27-4B8E-89E8-2BC99197C28B}" type="parTrans" cxnId="{79D0259B-D296-45BE-9F9E-4C8138F70CB6}">
      <dgm:prSet/>
      <dgm:spPr/>
      <dgm:t>
        <a:bodyPr/>
        <a:lstStyle/>
        <a:p>
          <a:endParaRPr lang="zh-TW" altLang="en-US"/>
        </a:p>
      </dgm:t>
    </dgm:pt>
    <dgm:pt modelId="{FB9A25F9-9585-4ABB-AEF7-4A2638286833}" type="sibTrans" cxnId="{79D0259B-D296-45BE-9F9E-4C8138F70CB6}">
      <dgm:prSet/>
      <dgm:spPr/>
      <dgm:t>
        <a:bodyPr/>
        <a:lstStyle/>
        <a:p>
          <a:endParaRPr lang="zh-TW" altLang="en-US"/>
        </a:p>
      </dgm:t>
    </dgm:pt>
    <dgm:pt modelId="{7B1083D5-5DCA-4A72-9C5B-3568F1575E7D}">
      <dgm:prSet phldrT="[文字]"/>
      <dgm:spPr/>
      <dgm:t>
        <a:bodyPr/>
        <a:lstStyle/>
        <a:p>
          <a:r>
            <a:rPr lang="en-US" altLang="zh-TW" dirty="0" smtClean="0"/>
            <a:t>peak</a:t>
          </a:r>
          <a:endParaRPr lang="zh-TW" altLang="en-US" dirty="0"/>
        </a:p>
      </dgm:t>
    </dgm:pt>
    <dgm:pt modelId="{FEDEBD8E-381A-4F33-94F9-F5DCB47D1A93}" type="parTrans" cxnId="{65E5C999-D451-4AFC-86F1-2E8DC382BB0B}">
      <dgm:prSet/>
      <dgm:spPr/>
      <dgm:t>
        <a:bodyPr/>
        <a:lstStyle/>
        <a:p>
          <a:endParaRPr lang="zh-TW" altLang="en-US"/>
        </a:p>
      </dgm:t>
    </dgm:pt>
    <dgm:pt modelId="{DE123615-B194-4EB7-AE74-4DE8DCC2DE98}" type="sibTrans" cxnId="{65E5C999-D451-4AFC-86F1-2E8DC382BB0B}">
      <dgm:prSet/>
      <dgm:spPr/>
      <dgm:t>
        <a:bodyPr/>
        <a:lstStyle/>
        <a:p>
          <a:endParaRPr lang="zh-TW" altLang="en-US"/>
        </a:p>
      </dgm:t>
    </dgm:pt>
    <dgm:pt modelId="{855979BC-586C-42E8-B7C5-889FE4C1B18A}">
      <dgm:prSet phldrT="[文字]"/>
      <dgm:spPr/>
      <dgm:t>
        <a:bodyPr/>
        <a:lstStyle/>
        <a:p>
          <a:r>
            <a:rPr lang="en-US" altLang="zh-TW" dirty="0" smtClean="0"/>
            <a:t>volume</a:t>
          </a:r>
          <a:endParaRPr lang="zh-TW" altLang="en-US" dirty="0"/>
        </a:p>
      </dgm:t>
    </dgm:pt>
    <dgm:pt modelId="{6405F52A-CD7A-4ACD-AAB9-EE99DFC8CEA9}" type="parTrans" cxnId="{D0E8D177-BE74-4EEC-92BA-BA9344957AB6}">
      <dgm:prSet/>
      <dgm:spPr/>
      <dgm:t>
        <a:bodyPr/>
        <a:lstStyle/>
        <a:p>
          <a:endParaRPr lang="zh-TW" altLang="en-US"/>
        </a:p>
      </dgm:t>
    </dgm:pt>
    <dgm:pt modelId="{C1B22EB9-ED04-4CDC-A227-D7D32DB1D681}" type="sibTrans" cxnId="{D0E8D177-BE74-4EEC-92BA-BA9344957AB6}">
      <dgm:prSet/>
      <dgm:spPr/>
      <dgm:t>
        <a:bodyPr/>
        <a:lstStyle/>
        <a:p>
          <a:endParaRPr lang="zh-TW" altLang="en-US"/>
        </a:p>
      </dgm:t>
    </dgm:pt>
    <dgm:pt modelId="{A7D6280B-C7E6-42B9-BB24-BAF5A1FA86D0}" type="pres">
      <dgm:prSet presAssocID="{10A1A06F-6250-45AA-A8EE-E0ABA50403A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D7E1AF6-5613-4909-BE36-60096C1C78B3}" type="pres">
      <dgm:prSet presAssocID="{367780CD-F9A5-489C-9778-108D3785FEC6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0CF3FED4-B5F4-453D-94BA-B1CCAC92B59E}" type="pres">
      <dgm:prSet presAssocID="{7AFEC086-118C-45C5-BAC3-3167215025A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6ECA8F-5C32-4A4D-9406-1D32326EA2C4}" type="pres">
      <dgm:prSet presAssocID="{7AFEC086-118C-45C5-BAC3-3167215025A6}" presName="dummy" presStyleCnt="0"/>
      <dgm:spPr/>
    </dgm:pt>
    <dgm:pt modelId="{CA1BF8E1-1470-4687-AD45-0C41F040F450}" type="pres">
      <dgm:prSet presAssocID="{FB9A25F9-9585-4ABB-AEF7-4A2638286833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E7632AE9-CF4A-471F-9D28-54C18485DB1B}" type="pres">
      <dgm:prSet presAssocID="{855979BC-586C-42E8-B7C5-889FE4C1B18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71F070-6CDB-4C80-9D1F-965E942E4912}" type="pres">
      <dgm:prSet presAssocID="{855979BC-586C-42E8-B7C5-889FE4C1B18A}" presName="dummy" presStyleCnt="0"/>
      <dgm:spPr/>
    </dgm:pt>
    <dgm:pt modelId="{96BDFFCF-3A4C-48D0-A240-256A4BCDE9F3}" type="pres">
      <dgm:prSet presAssocID="{C1B22EB9-ED04-4CDC-A227-D7D32DB1D681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0DDEF7A2-1CFB-427A-AA0D-167D49B501BA}" type="pres">
      <dgm:prSet presAssocID="{7B1083D5-5DCA-4A72-9C5B-3568F1575E7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174A52-556D-4E91-B49C-4053578CFAB4}" type="pres">
      <dgm:prSet presAssocID="{7B1083D5-5DCA-4A72-9C5B-3568F1575E7D}" presName="dummy" presStyleCnt="0"/>
      <dgm:spPr/>
    </dgm:pt>
    <dgm:pt modelId="{C142C51C-4B6D-4CC3-9488-0363E5D9EB3B}" type="pres">
      <dgm:prSet presAssocID="{DE123615-B194-4EB7-AE74-4DE8DCC2DE98}" presName="sibTrans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79D0259B-D296-45BE-9F9E-4C8138F70CB6}" srcId="{367780CD-F9A5-489C-9778-108D3785FEC6}" destId="{7AFEC086-118C-45C5-BAC3-3167215025A6}" srcOrd="0" destOrd="0" parTransId="{290A681A-0F27-4B8E-89E8-2BC99197C28B}" sibTransId="{FB9A25F9-9585-4ABB-AEF7-4A2638286833}"/>
    <dgm:cxn modelId="{751B6FA6-00F2-4683-A116-13872DB86859}" srcId="{10A1A06F-6250-45AA-A8EE-E0ABA50403AD}" destId="{367780CD-F9A5-489C-9778-108D3785FEC6}" srcOrd="0" destOrd="0" parTransId="{E0FB8B9A-C0AD-4DAA-9696-9C7ECAA7C188}" sibTransId="{A0766B80-F580-4713-A489-8A319D78D763}"/>
    <dgm:cxn modelId="{AB8EBA99-9689-45CC-9C09-2F9FD956A191}" type="presOf" srcId="{855979BC-586C-42E8-B7C5-889FE4C1B18A}" destId="{E7632AE9-CF4A-471F-9D28-54C18485DB1B}" srcOrd="0" destOrd="0" presId="urn:microsoft.com/office/officeart/2005/8/layout/radial6"/>
    <dgm:cxn modelId="{09A98159-19E8-4540-B415-E3054304E42C}" type="presOf" srcId="{10A1A06F-6250-45AA-A8EE-E0ABA50403AD}" destId="{A7D6280B-C7E6-42B9-BB24-BAF5A1FA86D0}" srcOrd="0" destOrd="0" presId="urn:microsoft.com/office/officeart/2005/8/layout/radial6"/>
    <dgm:cxn modelId="{D0E8D177-BE74-4EEC-92BA-BA9344957AB6}" srcId="{367780CD-F9A5-489C-9778-108D3785FEC6}" destId="{855979BC-586C-42E8-B7C5-889FE4C1B18A}" srcOrd="1" destOrd="0" parTransId="{6405F52A-CD7A-4ACD-AAB9-EE99DFC8CEA9}" sibTransId="{C1B22EB9-ED04-4CDC-A227-D7D32DB1D681}"/>
    <dgm:cxn modelId="{80A387FF-34E7-4A72-9560-1C9DAAC9E8D5}" type="presOf" srcId="{367780CD-F9A5-489C-9778-108D3785FEC6}" destId="{8D7E1AF6-5613-4909-BE36-60096C1C78B3}" srcOrd="0" destOrd="0" presId="urn:microsoft.com/office/officeart/2005/8/layout/radial6"/>
    <dgm:cxn modelId="{E2EB6E1B-B008-44FE-B8E7-351A9062527C}" type="presOf" srcId="{DE123615-B194-4EB7-AE74-4DE8DCC2DE98}" destId="{C142C51C-4B6D-4CC3-9488-0363E5D9EB3B}" srcOrd="0" destOrd="0" presId="urn:microsoft.com/office/officeart/2005/8/layout/radial6"/>
    <dgm:cxn modelId="{65E5C999-D451-4AFC-86F1-2E8DC382BB0B}" srcId="{367780CD-F9A5-489C-9778-108D3785FEC6}" destId="{7B1083D5-5DCA-4A72-9C5B-3568F1575E7D}" srcOrd="2" destOrd="0" parTransId="{FEDEBD8E-381A-4F33-94F9-F5DCB47D1A93}" sibTransId="{DE123615-B194-4EB7-AE74-4DE8DCC2DE98}"/>
    <dgm:cxn modelId="{70ED06CF-1BC8-4C61-B8C3-37BE1AD10176}" type="presOf" srcId="{7B1083D5-5DCA-4A72-9C5B-3568F1575E7D}" destId="{0DDEF7A2-1CFB-427A-AA0D-167D49B501BA}" srcOrd="0" destOrd="0" presId="urn:microsoft.com/office/officeart/2005/8/layout/radial6"/>
    <dgm:cxn modelId="{B14448B9-2A6C-4500-86CD-1F86F2128FF7}" type="presOf" srcId="{FB9A25F9-9585-4ABB-AEF7-4A2638286833}" destId="{CA1BF8E1-1470-4687-AD45-0C41F040F450}" srcOrd="0" destOrd="0" presId="urn:microsoft.com/office/officeart/2005/8/layout/radial6"/>
    <dgm:cxn modelId="{5C038A6A-9429-4825-B670-55E107635A99}" type="presOf" srcId="{7AFEC086-118C-45C5-BAC3-3167215025A6}" destId="{0CF3FED4-B5F4-453D-94BA-B1CCAC92B59E}" srcOrd="0" destOrd="0" presId="urn:microsoft.com/office/officeart/2005/8/layout/radial6"/>
    <dgm:cxn modelId="{3B317BE7-A008-43C4-98A1-5AD0A5C03683}" type="presOf" srcId="{C1B22EB9-ED04-4CDC-A227-D7D32DB1D681}" destId="{96BDFFCF-3A4C-48D0-A240-256A4BCDE9F3}" srcOrd="0" destOrd="0" presId="urn:microsoft.com/office/officeart/2005/8/layout/radial6"/>
    <dgm:cxn modelId="{1B794B85-00D2-429B-B64A-86B01890AE4D}" type="presParOf" srcId="{A7D6280B-C7E6-42B9-BB24-BAF5A1FA86D0}" destId="{8D7E1AF6-5613-4909-BE36-60096C1C78B3}" srcOrd="0" destOrd="0" presId="urn:microsoft.com/office/officeart/2005/8/layout/radial6"/>
    <dgm:cxn modelId="{615D4689-D6BC-428E-94F6-929CCC49AFF6}" type="presParOf" srcId="{A7D6280B-C7E6-42B9-BB24-BAF5A1FA86D0}" destId="{0CF3FED4-B5F4-453D-94BA-B1CCAC92B59E}" srcOrd="1" destOrd="0" presId="urn:microsoft.com/office/officeart/2005/8/layout/radial6"/>
    <dgm:cxn modelId="{5680CACC-A78C-468F-A8B3-485876B9450F}" type="presParOf" srcId="{A7D6280B-C7E6-42B9-BB24-BAF5A1FA86D0}" destId="{D96ECA8F-5C32-4A4D-9406-1D32326EA2C4}" srcOrd="2" destOrd="0" presId="urn:microsoft.com/office/officeart/2005/8/layout/radial6"/>
    <dgm:cxn modelId="{77CC0F04-7AD3-4DBC-B6F1-21729931D37F}" type="presParOf" srcId="{A7D6280B-C7E6-42B9-BB24-BAF5A1FA86D0}" destId="{CA1BF8E1-1470-4687-AD45-0C41F040F450}" srcOrd="3" destOrd="0" presId="urn:microsoft.com/office/officeart/2005/8/layout/radial6"/>
    <dgm:cxn modelId="{8C62ABE6-1B98-4816-A531-AB8B99FC3C83}" type="presParOf" srcId="{A7D6280B-C7E6-42B9-BB24-BAF5A1FA86D0}" destId="{E7632AE9-CF4A-471F-9D28-54C18485DB1B}" srcOrd="4" destOrd="0" presId="urn:microsoft.com/office/officeart/2005/8/layout/radial6"/>
    <dgm:cxn modelId="{A3CAF950-6226-409B-A54B-A0DE923CF2CA}" type="presParOf" srcId="{A7D6280B-C7E6-42B9-BB24-BAF5A1FA86D0}" destId="{7871F070-6CDB-4C80-9D1F-965E942E4912}" srcOrd="5" destOrd="0" presId="urn:microsoft.com/office/officeart/2005/8/layout/radial6"/>
    <dgm:cxn modelId="{AC7019BE-99A2-4D3A-AD39-7E7F2B67DDBC}" type="presParOf" srcId="{A7D6280B-C7E6-42B9-BB24-BAF5A1FA86D0}" destId="{96BDFFCF-3A4C-48D0-A240-256A4BCDE9F3}" srcOrd="6" destOrd="0" presId="urn:microsoft.com/office/officeart/2005/8/layout/radial6"/>
    <dgm:cxn modelId="{380EC025-5838-4D8C-B57B-02B8540A7F83}" type="presParOf" srcId="{A7D6280B-C7E6-42B9-BB24-BAF5A1FA86D0}" destId="{0DDEF7A2-1CFB-427A-AA0D-167D49B501BA}" srcOrd="7" destOrd="0" presId="urn:microsoft.com/office/officeart/2005/8/layout/radial6"/>
    <dgm:cxn modelId="{C7B39A58-80BE-4538-91C5-542363F72708}" type="presParOf" srcId="{A7D6280B-C7E6-42B9-BB24-BAF5A1FA86D0}" destId="{F1174A52-556D-4E91-B49C-4053578CFAB4}" srcOrd="8" destOrd="0" presId="urn:microsoft.com/office/officeart/2005/8/layout/radial6"/>
    <dgm:cxn modelId="{8E3C5B50-AFEE-462C-AE45-F44A8DB2ADA1}" type="presParOf" srcId="{A7D6280B-C7E6-42B9-BB24-BAF5A1FA86D0}" destId="{C142C51C-4B6D-4CC3-9488-0363E5D9EB3B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3F48AB-086D-464C-BB4B-8962E0EB5DBF}" type="doc">
      <dgm:prSet loTypeId="urn:microsoft.com/office/officeart/2005/8/layout/hList6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D6074090-F91F-42CE-9C13-86E64874758A}">
      <dgm:prSet phldrT="[文字]"/>
      <dgm:spPr/>
      <dgm:t>
        <a:bodyPr/>
        <a:lstStyle/>
        <a:p>
          <a:r>
            <a:rPr lang="en-US" altLang="zh-TW" dirty="0" smtClean="0"/>
            <a:t>Probability distribution function  (</a:t>
          </a:r>
          <a:r>
            <a:rPr lang="en-US" altLang="zh-TW" dirty="0" err="1" smtClean="0"/>
            <a:t>pdf</a:t>
          </a:r>
          <a:r>
            <a:rPr lang="en-US" altLang="zh-TW" dirty="0" smtClean="0"/>
            <a:t>)</a:t>
          </a:r>
          <a:endParaRPr lang="zh-TW" altLang="en-US" dirty="0"/>
        </a:p>
      </dgm:t>
    </dgm:pt>
    <dgm:pt modelId="{EB3B0928-4389-4B2E-B36C-B18619EAC3F4}" type="parTrans" cxnId="{4CB0A4A3-E56D-48A8-97EE-C133933C4203}">
      <dgm:prSet/>
      <dgm:spPr/>
      <dgm:t>
        <a:bodyPr/>
        <a:lstStyle/>
        <a:p>
          <a:endParaRPr lang="zh-TW" altLang="en-US"/>
        </a:p>
      </dgm:t>
    </dgm:pt>
    <dgm:pt modelId="{492C15AC-506E-44E6-B6F1-BEC774188C81}" type="sibTrans" cxnId="{4CB0A4A3-E56D-48A8-97EE-C133933C4203}">
      <dgm:prSet/>
      <dgm:spPr/>
      <dgm:t>
        <a:bodyPr/>
        <a:lstStyle/>
        <a:p>
          <a:endParaRPr lang="zh-TW" altLang="en-US"/>
        </a:p>
      </dgm:t>
    </dgm:pt>
    <dgm:pt modelId="{1FE3C8D1-CBEA-4CB7-9710-D5CDCA5F814F}">
      <dgm:prSet phldrT="[文字]"/>
      <dgm:spPr/>
      <dgm:t>
        <a:bodyPr/>
        <a:lstStyle/>
        <a:p>
          <a:r>
            <a:rPr lang="en-US" altLang="zh-TW" dirty="0" smtClean="0"/>
            <a:t>Cumulative distribution function (</a:t>
          </a:r>
          <a:r>
            <a:rPr lang="en-US" altLang="zh-TW" dirty="0" err="1" smtClean="0"/>
            <a:t>cdf</a:t>
          </a:r>
          <a:r>
            <a:rPr lang="en-US" altLang="zh-TW" dirty="0" smtClean="0"/>
            <a:t>)</a:t>
          </a:r>
          <a:endParaRPr lang="zh-TW" altLang="en-US" dirty="0"/>
        </a:p>
      </dgm:t>
    </dgm:pt>
    <dgm:pt modelId="{BA9018EE-D486-44F4-A8F5-91CA21F62501}" type="parTrans" cxnId="{7CCD5B5F-386D-43A0-B65C-CE23245858D5}">
      <dgm:prSet/>
      <dgm:spPr/>
      <dgm:t>
        <a:bodyPr/>
        <a:lstStyle/>
        <a:p>
          <a:endParaRPr lang="zh-TW" altLang="en-US"/>
        </a:p>
      </dgm:t>
    </dgm:pt>
    <dgm:pt modelId="{BC21AD80-BDF3-42E0-99DE-B55253A976B9}" type="sibTrans" cxnId="{7CCD5B5F-386D-43A0-B65C-CE23245858D5}">
      <dgm:prSet/>
      <dgm:spPr/>
      <dgm:t>
        <a:bodyPr/>
        <a:lstStyle/>
        <a:p>
          <a:endParaRPr lang="zh-TW" altLang="en-US"/>
        </a:p>
      </dgm:t>
    </dgm:pt>
    <dgm:pt modelId="{B4A821C4-BA4C-464E-9142-7DC456AF0EB8}">
      <dgm:prSet phldrT="[文字]"/>
      <dgm:spPr/>
      <dgm:t>
        <a:bodyPr/>
        <a:lstStyle/>
        <a:p>
          <a:r>
            <a:rPr lang="en-US" altLang="zh-TW" dirty="0" smtClean="0"/>
            <a:t>Ranked probability score (RPS)</a:t>
          </a:r>
          <a:endParaRPr lang="zh-TW" altLang="en-US" dirty="0"/>
        </a:p>
      </dgm:t>
    </dgm:pt>
    <dgm:pt modelId="{3E59B461-959D-4723-BAC6-259290974554}" type="parTrans" cxnId="{837A731F-1223-4F4B-A429-7413DA8BF723}">
      <dgm:prSet/>
      <dgm:spPr/>
      <dgm:t>
        <a:bodyPr/>
        <a:lstStyle/>
        <a:p>
          <a:endParaRPr lang="zh-TW" altLang="en-US"/>
        </a:p>
      </dgm:t>
    </dgm:pt>
    <dgm:pt modelId="{6882A361-D432-4B98-99A0-CCC0687AFC41}" type="sibTrans" cxnId="{837A731F-1223-4F4B-A429-7413DA8BF723}">
      <dgm:prSet/>
      <dgm:spPr/>
      <dgm:t>
        <a:bodyPr/>
        <a:lstStyle/>
        <a:p>
          <a:endParaRPr lang="zh-TW" altLang="en-US"/>
        </a:p>
      </dgm:t>
    </dgm:pt>
    <dgm:pt modelId="{CBBDB830-C67F-444A-850D-AE1803CF3AA0}" type="pres">
      <dgm:prSet presAssocID="{143F48AB-086D-464C-BB4B-8962E0EB5DB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5423EC-319F-4DDA-8CB5-895942C587DC}" type="pres">
      <dgm:prSet presAssocID="{D6074090-F91F-42CE-9C13-86E64874758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A61763-424C-4573-B2C4-F88CDBD3F35B}" type="pres">
      <dgm:prSet presAssocID="{492C15AC-506E-44E6-B6F1-BEC774188C81}" presName="sibTrans" presStyleCnt="0"/>
      <dgm:spPr/>
    </dgm:pt>
    <dgm:pt modelId="{1269263E-6AD0-4087-B81E-44F00254B552}" type="pres">
      <dgm:prSet presAssocID="{1FE3C8D1-CBEA-4CB7-9710-D5CDCA5F814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4B63423-CC9A-4D4C-B3AF-FF606C0DBCE1}" type="pres">
      <dgm:prSet presAssocID="{BC21AD80-BDF3-42E0-99DE-B55253A976B9}" presName="sibTrans" presStyleCnt="0"/>
      <dgm:spPr/>
    </dgm:pt>
    <dgm:pt modelId="{97B93AB9-DC1F-4B52-819C-D66DF3CF9AAD}" type="pres">
      <dgm:prSet presAssocID="{B4A821C4-BA4C-464E-9142-7DC456AF0EB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E39E76F-475C-49B6-9A2F-B82D44EB92FD}" type="presOf" srcId="{D6074090-F91F-42CE-9C13-86E64874758A}" destId="{095423EC-319F-4DDA-8CB5-895942C587DC}" srcOrd="0" destOrd="0" presId="urn:microsoft.com/office/officeart/2005/8/layout/hList6"/>
    <dgm:cxn modelId="{EA3C4524-2DC1-4061-8AC7-FC3B5F361979}" type="presOf" srcId="{1FE3C8D1-CBEA-4CB7-9710-D5CDCA5F814F}" destId="{1269263E-6AD0-4087-B81E-44F00254B552}" srcOrd="0" destOrd="0" presId="urn:microsoft.com/office/officeart/2005/8/layout/hList6"/>
    <dgm:cxn modelId="{4CB0A4A3-E56D-48A8-97EE-C133933C4203}" srcId="{143F48AB-086D-464C-BB4B-8962E0EB5DBF}" destId="{D6074090-F91F-42CE-9C13-86E64874758A}" srcOrd="0" destOrd="0" parTransId="{EB3B0928-4389-4B2E-B36C-B18619EAC3F4}" sibTransId="{492C15AC-506E-44E6-B6F1-BEC774188C81}"/>
    <dgm:cxn modelId="{CD768E75-34C4-4F2A-A83B-BF3559B6A8E3}" type="presOf" srcId="{B4A821C4-BA4C-464E-9142-7DC456AF0EB8}" destId="{97B93AB9-DC1F-4B52-819C-D66DF3CF9AAD}" srcOrd="0" destOrd="0" presId="urn:microsoft.com/office/officeart/2005/8/layout/hList6"/>
    <dgm:cxn modelId="{837A731F-1223-4F4B-A429-7413DA8BF723}" srcId="{143F48AB-086D-464C-BB4B-8962E0EB5DBF}" destId="{B4A821C4-BA4C-464E-9142-7DC456AF0EB8}" srcOrd="2" destOrd="0" parTransId="{3E59B461-959D-4723-BAC6-259290974554}" sibTransId="{6882A361-D432-4B98-99A0-CCC0687AFC41}"/>
    <dgm:cxn modelId="{7CCD5B5F-386D-43A0-B65C-CE23245858D5}" srcId="{143F48AB-086D-464C-BB4B-8962E0EB5DBF}" destId="{1FE3C8D1-CBEA-4CB7-9710-D5CDCA5F814F}" srcOrd="1" destOrd="0" parTransId="{BA9018EE-D486-44F4-A8F5-91CA21F62501}" sibTransId="{BC21AD80-BDF3-42E0-99DE-B55253A976B9}"/>
    <dgm:cxn modelId="{3E5B9C2F-18AD-4235-B998-B05925EBC9D5}" type="presOf" srcId="{143F48AB-086D-464C-BB4B-8962E0EB5DBF}" destId="{CBBDB830-C67F-444A-850D-AE1803CF3AA0}" srcOrd="0" destOrd="0" presId="urn:microsoft.com/office/officeart/2005/8/layout/hList6"/>
    <dgm:cxn modelId="{328E037B-9CCB-40B1-937A-A3C00D67DD22}" type="presParOf" srcId="{CBBDB830-C67F-444A-850D-AE1803CF3AA0}" destId="{095423EC-319F-4DDA-8CB5-895942C587DC}" srcOrd="0" destOrd="0" presId="urn:microsoft.com/office/officeart/2005/8/layout/hList6"/>
    <dgm:cxn modelId="{46372389-8D21-4A36-A3B5-3E8939D8C671}" type="presParOf" srcId="{CBBDB830-C67F-444A-850D-AE1803CF3AA0}" destId="{18A61763-424C-4573-B2C4-F88CDBD3F35B}" srcOrd="1" destOrd="0" presId="urn:microsoft.com/office/officeart/2005/8/layout/hList6"/>
    <dgm:cxn modelId="{2ED076B8-9430-4BD6-B39A-A53651FFE922}" type="presParOf" srcId="{CBBDB830-C67F-444A-850D-AE1803CF3AA0}" destId="{1269263E-6AD0-4087-B81E-44F00254B552}" srcOrd="2" destOrd="0" presId="urn:microsoft.com/office/officeart/2005/8/layout/hList6"/>
    <dgm:cxn modelId="{A06D5416-CC00-401A-90C1-9EE84AA942F4}" type="presParOf" srcId="{CBBDB830-C67F-444A-850D-AE1803CF3AA0}" destId="{E4B63423-CC9A-4D4C-B3AF-FF606C0DBCE1}" srcOrd="3" destOrd="0" presId="urn:microsoft.com/office/officeart/2005/8/layout/hList6"/>
    <dgm:cxn modelId="{85CD6121-20F3-4CD6-9133-85A15845C342}" type="presParOf" srcId="{CBBDB830-C67F-444A-850D-AE1803CF3AA0}" destId="{97B93AB9-DC1F-4B52-819C-D66DF3CF9AA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94080-F928-422B-A452-31B369C8EA94}">
      <dsp:nvSpPr>
        <dsp:cNvPr id="0" name=""/>
        <dsp:cNvSpPr/>
      </dsp:nvSpPr>
      <dsp:spPr>
        <a:xfrm>
          <a:off x="730459" y="108157"/>
          <a:ext cx="201616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0BCE56-D257-4AC1-9D13-4419218408C9}">
      <dsp:nvSpPr>
        <dsp:cNvPr id="0" name=""/>
        <dsp:cNvSpPr/>
      </dsp:nvSpPr>
      <dsp:spPr>
        <a:xfrm>
          <a:off x="164703" y="68410"/>
          <a:ext cx="4485238" cy="515632"/>
        </a:xfrm>
        <a:prstGeom prst="hexag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/>
            <a:t>Introduction</a:t>
          </a:r>
          <a:endParaRPr lang="zh-TW" altLang="en-US" sz="2400" b="1" kern="1200" dirty="0"/>
        </a:p>
      </dsp:txBody>
      <dsp:txXfrm>
        <a:off x="581442" y="116319"/>
        <a:ext cx="3651760" cy="419814"/>
      </dsp:txXfrm>
    </dsp:sp>
    <dsp:sp modelId="{5632AB6B-DD04-42D9-BE1A-14F7BCB9C994}">
      <dsp:nvSpPr>
        <dsp:cNvPr id="0" name=""/>
        <dsp:cNvSpPr/>
      </dsp:nvSpPr>
      <dsp:spPr>
        <a:xfrm>
          <a:off x="2921754" y="1104720"/>
          <a:ext cx="5307845" cy="15006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08280" rIns="63870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400" kern="1200" dirty="0" smtClean="0"/>
            <a:t>QPE data</a:t>
          </a: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400" kern="1200" dirty="0" smtClean="0"/>
            <a:t>Ranked probability score (RPS)</a:t>
          </a: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400" kern="1200" dirty="0" err="1" smtClean="0"/>
            <a:t>Vlfo</a:t>
          </a:r>
          <a:r>
            <a:rPr lang="en-US" altLang="zh-TW" sz="2400" kern="1200" dirty="0" smtClean="0"/>
            <a:t> model</a:t>
          </a:r>
          <a:endParaRPr lang="zh-TW" altLang="en-US" sz="2400" kern="1200" dirty="0"/>
        </a:p>
      </dsp:txBody>
      <dsp:txXfrm>
        <a:off x="2921754" y="1104720"/>
        <a:ext cx="5307845" cy="1500648"/>
      </dsp:txXfrm>
    </dsp:sp>
    <dsp:sp modelId="{8D6BAB3B-5318-4551-852F-BFC4E636A473}">
      <dsp:nvSpPr>
        <dsp:cNvPr id="0" name=""/>
        <dsp:cNvSpPr/>
      </dsp:nvSpPr>
      <dsp:spPr>
        <a:xfrm>
          <a:off x="164703" y="702804"/>
          <a:ext cx="4485238" cy="513414"/>
        </a:xfrm>
        <a:prstGeom prst="hexag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/>
            <a:t>Methodology</a:t>
          </a:r>
          <a:endParaRPr lang="zh-TW" altLang="en-US" sz="2400" b="1" kern="1200" dirty="0"/>
        </a:p>
      </dsp:txBody>
      <dsp:txXfrm>
        <a:off x="581257" y="750486"/>
        <a:ext cx="3652130" cy="418050"/>
      </dsp:txXfrm>
    </dsp:sp>
    <dsp:sp modelId="{7E7DF519-DB7B-4008-8019-3A8A683BDAC2}">
      <dsp:nvSpPr>
        <dsp:cNvPr id="0" name=""/>
        <dsp:cNvSpPr/>
      </dsp:nvSpPr>
      <dsp:spPr>
        <a:xfrm flipV="1">
          <a:off x="1090504" y="2868709"/>
          <a:ext cx="987387" cy="629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734035-D383-4377-B1F4-43970D8DF8A3}">
      <dsp:nvSpPr>
        <dsp:cNvPr id="0" name=""/>
        <dsp:cNvSpPr/>
      </dsp:nvSpPr>
      <dsp:spPr>
        <a:xfrm>
          <a:off x="164703" y="2715545"/>
          <a:ext cx="4485238" cy="513414"/>
        </a:xfrm>
        <a:prstGeom prst="hexag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/>
            <a:t>Work flow</a:t>
          </a:r>
          <a:endParaRPr lang="zh-TW" altLang="en-US" sz="2400" b="1" kern="1200" dirty="0"/>
        </a:p>
      </dsp:txBody>
      <dsp:txXfrm>
        <a:off x="581257" y="2763227"/>
        <a:ext cx="3652130" cy="418050"/>
      </dsp:txXfrm>
    </dsp:sp>
    <dsp:sp modelId="{F5A8B62F-8794-43F7-943E-FE8E2928D1A1}">
      <dsp:nvSpPr>
        <dsp:cNvPr id="0" name=""/>
        <dsp:cNvSpPr/>
      </dsp:nvSpPr>
      <dsp:spPr>
        <a:xfrm>
          <a:off x="452710" y="3495075"/>
          <a:ext cx="2036990" cy="2570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40746-07E3-4DA7-9924-0B5F36165270}">
      <dsp:nvSpPr>
        <dsp:cNvPr id="0" name=""/>
        <dsp:cNvSpPr/>
      </dsp:nvSpPr>
      <dsp:spPr>
        <a:xfrm>
          <a:off x="164703" y="3331960"/>
          <a:ext cx="4485238" cy="513414"/>
        </a:xfrm>
        <a:prstGeom prst="hexag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/>
            <a:t>Results and discussion</a:t>
          </a:r>
          <a:endParaRPr lang="zh-TW" altLang="en-US" sz="2400" b="1" kern="1200" dirty="0"/>
        </a:p>
      </dsp:txBody>
      <dsp:txXfrm>
        <a:off x="581257" y="3379642"/>
        <a:ext cx="3652130" cy="418050"/>
      </dsp:txXfrm>
    </dsp:sp>
    <dsp:sp modelId="{94EF5A67-CD05-46DD-889C-64340A29DFD7}">
      <dsp:nvSpPr>
        <dsp:cNvPr id="0" name=""/>
        <dsp:cNvSpPr/>
      </dsp:nvSpPr>
      <dsp:spPr>
        <a:xfrm>
          <a:off x="946486" y="4026126"/>
          <a:ext cx="1131405" cy="2172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5F11C3-5F67-4E97-800E-E5358958E59C}">
      <dsp:nvSpPr>
        <dsp:cNvPr id="0" name=""/>
        <dsp:cNvSpPr/>
      </dsp:nvSpPr>
      <dsp:spPr>
        <a:xfrm>
          <a:off x="164703" y="3999467"/>
          <a:ext cx="4485238" cy="513414"/>
        </a:xfrm>
        <a:prstGeom prst="hexag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/>
            <a:t>Conclusions</a:t>
          </a:r>
          <a:endParaRPr lang="zh-TW" altLang="en-US" sz="2400" b="1" kern="1200" dirty="0"/>
        </a:p>
      </dsp:txBody>
      <dsp:txXfrm>
        <a:off x="581257" y="4047149"/>
        <a:ext cx="3652130" cy="418050"/>
      </dsp:txXfrm>
    </dsp:sp>
    <dsp:sp modelId="{D0FB0231-2644-4296-9C7F-D067ACC02E22}">
      <dsp:nvSpPr>
        <dsp:cNvPr id="0" name=""/>
        <dsp:cNvSpPr/>
      </dsp:nvSpPr>
      <dsp:spPr>
        <a:xfrm flipV="1">
          <a:off x="1522475" y="4689224"/>
          <a:ext cx="699351" cy="1064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8850B-6310-4CB7-B192-946723A23090}">
      <dsp:nvSpPr>
        <dsp:cNvPr id="0" name=""/>
        <dsp:cNvSpPr/>
      </dsp:nvSpPr>
      <dsp:spPr>
        <a:xfrm>
          <a:off x="164703" y="4632020"/>
          <a:ext cx="4485238" cy="513414"/>
        </a:xfrm>
        <a:prstGeom prst="hexag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/>
            <a:t>References</a:t>
          </a:r>
          <a:endParaRPr lang="zh-TW" altLang="en-US" sz="2400" b="1" kern="1200" dirty="0"/>
        </a:p>
      </dsp:txBody>
      <dsp:txXfrm>
        <a:off x="581257" y="4679702"/>
        <a:ext cx="3652130" cy="418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67DCD-C76A-4E17-96F2-DFC5C011D5E3}">
      <dsp:nvSpPr>
        <dsp:cNvPr id="0" name=""/>
        <dsp:cNvSpPr/>
      </dsp:nvSpPr>
      <dsp:spPr>
        <a:xfrm>
          <a:off x="2931801" y="2759222"/>
          <a:ext cx="2221992" cy="2221992"/>
        </a:xfrm>
        <a:prstGeom prst="flowChartDecis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err="1" smtClean="0"/>
            <a:t>Vlfo</a:t>
          </a:r>
          <a:r>
            <a:rPr lang="en-US" altLang="zh-TW" sz="3200" kern="1200" dirty="0" smtClean="0"/>
            <a:t> model</a:t>
          </a:r>
          <a:endParaRPr lang="zh-TW" altLang="en-US" sz="3200" kern="1200" dirty="0"/>
        </a:p>
      </dsp:txBody>
      <dsp:txXfrm>
        <a:off x="3487299" y="3314720"/>
        <a:ext cx="1110996" cy="1110996"/>
      </dsp:txXfrm>
    </dsp:sp>
    <dsp:sp modelId="{3DE333A7-A93C-424A-824B-824E7D966D17}">
      <dsp:nvSpPr>
        <dsp:cNvPr id="0" name=""/>
        <dsp:cNvSpPr/>
      </dsp:nvSpPr>
      <dsp:spPr>
        <a:xfrm rot="11700000">
          <a:off x="951742" y="2985494"/>
          <a:ext cx="1941832" cy="6332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B6ED519-412D-405E-AA0C-6A2C77866329}">
      <dsp:nvSpPr>
        <dsp:cNvPr id="0" name=""/>
        <dsp:cNvSpPr/>
      </dsp:nvSpPr>
      <dsp:spPr>
        <a:xfrm>
          <a:off x="-70620" y="2206480"/>
          <a:ext cx="2110892" cy="1688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QPE</a:t>
          </a:r>
          <a:endParaRPr lang="zh-TW" altLang="en-US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000" kern="1200" dirty="0" smtClean="0"/>
            <a:t>GAG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000" kern="1200" dirty="0" smtClean="0"/>
            <a:t>RAD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000" kern="1200" dirty="0" smtClean="0"/>
            <a:t>MS</a:t>
          </a:r>
          <a:endParaRPr lang="zh-TW" altLang="en-US" sz="2000" kern="1200" dirty="0"/>
        </a:p>
      </dsp:txBody>
      <dsp:txXfrm>
        <a:off x="-21159" y="2255941"/>
        <a:ext cx="2011970" cy="1589791"/>
      </dsp:txXfrm>
    </dsp:sp>
    <dsp:sp modelId="{14CD9788-34A9-4265-B560-6D226696A5DE}">
      <dsp:nvSpPr>
        <dsp:cNvPr id="0" name=""/>
        <dsp:cNvSpPr/>
      </dsp:nvSpPr>
      <dsp:spPr>
        <a:xfrm rot="14700000">
          <a:off x="2144264" y="1564303"/>
          <a:ext cx="1941832" cy="6332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D8E79DF-3C8C-4EBC-A717-14F953136004}">
      <dsp:nvSpPr>
        <dsp:cNvPr id="0" name=""/>
        <dsp:cNvSpPr/>
      </dsp:nvSpPr>
      <dsp:spPr>
        <a:xfrm>
          <a:off x="1649407" y="289786"/>
          <a:ext cx="2110892" cy="1422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DEM</a:t>
          </a:r>
          <a:endParaRPr lang="zh-TW" altLang="en-US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000" kern="1200" dirty="0" smtClean="0">
              <a:solidFill>
                <a:srgbClr val="FF0000"/>
              </a:solidFill>
            </a:rPr>
            <a:t>S</a:t>
          </a:r>
          <a:r>
            <a:rPr lang="en-US" altLang="zh-TW" sz="1050" kern="1200" dirty="0" smtClean="0">
              <a:solidFill>
                <a:srgbClr val="FF0000"/>
              </a:solidFill>
            </a:rPr>
            <a:t>0</a:t>
          </a:r>
          <a:r>
            <a:rPr lang="en-US" altLang="zh-TW" sz="2000" kern="1200" dirty="0" smtClean="0"/>
            <a:t>: bed slope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000" kern="1200" dirty="0" smtClean="0"/>
            <a:t>Flow </a:t>
          </a:r>
          <a:r>
            <a:rPr lang="en-US" sz="2000" b="0" i="0" kern="1200" dirty="0" smtClean="0"/>
            <a:t>property</a:t>
          </a:r>
          <a:endParaRPr lang="zh-TW" altLang="en-US" sz="2000" kern="1200" dirty="0"/>
        </a:p>
      </dsp:txBody>
      <dsp:txXfrm>
        <a:off x="1691068" y="331447"/>
        <a:ext cx="2027570" cy="1339081"/>
      </dsp:txXfrm>
    </dsp:sp>
    <dsp:sp modelId="{539F43E5-70E4-46AB-A993-FA6C825CD4C2}">
      <dsp:nvSpPr>
        <dsp:cNvPr id="0" name=""/>
        <dsp:cNvSpPr/>
      </dsp:nvSpPr>
      <dsp:spPr>
        <a:xfrm rot="17733534">
          <a:off x="3977965" y="1493990"/>
          <a:ext cx="2099615" cy="6332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7D7CAD-71D5-4F1E-B645-7FF3CBC0A518}">
      <dsp:nvSpPr>
        <dsp:cNvPr id="0" name=""/>
        <dsp:cNvSpPr/>
      </dsp:nvSpPr>
      <dsp:spPr>
        <a:xfrm>
          <a:off x="4392494" y="98788"/>
          <a:ext cx="2176414" cy="15295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STATSGO</a:t>
          </a:r>
          <a:endParaRPr lang="zh-TW" altLang="en-US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smtClean="0">
              <a:latin typeface="+mj-ea"/>
              <a:ea typeface="+mj-ea"/>
            </a:rPr>
            <a:t> </a:t>
          </a:r>
          <a:r>
            <a:rPr lang="en-US" altLang="zh-TW" sz="1800" kern="1200" dirty="0" smtClean="0">
              <a:latin typeface="+mn-lt"/>
              <a:ea typeface="+mj-ea"/>
            </a:rPr>
            <a:t>Initial soil properties like </a:t>
          </a:r>
          <a:r>
            <a:rPr lang="en-US" altLang="zh-TW" sz="1800" b="1" kern="1200" dirty="0" smtClean="0">
              <a:solidFill>
                <a:srgbClr val="FF0000"/>
              </a:solidFill>
              <a:latin typeface="+mn-lt"/>
              <a:ea typeface="+mj-ea"/>
            </a:rPr>
            <a:t>K</a:t>
          </a:r>
          <a:r>
            <a:rPr lang="en-US" altLang="zh-TW" sz="1800" kern="1200" dirty="0" smtClean="0">
              <a:solidFill>
                <a:srgbClr val="FF0000"/>
              </a:solidFill>
              <a:latin typeface="+mn-lt"/>
              <a:ea typeface="+mj-ea"/>
            </a:rPr>
            <a:t>,</a:t>
          </a:r>
          <a:r>
            <a:rPr lang="zh-TW" altLang="zh-TW" sz="1800" kern="1200" dirty="0" smtClean="0">
              <a:solidFill>
                <a:srgbClr val="FF0000"/>
              </a:solidFill>
            </a:rPr>
            <a:t>ψ</a:t>
          </a:r>
          <a:r>
            <a:rPr lang="en-US" altLang="zh-TW" sz="1800" kern="1200" dirty="0" smtClean="0">
              <a:latin typeface="+mn-lt"/>
              <a:ea typeface="+mj-ea"/>
            </a:rPr>
            <a:t>and </a:t>
          </a:r>
          <a:r>
            <a:rPr lang="en-US" altLang="zh-TW" sz="1800" b="1" kern="1200" dirty="0" smtClean="0">
              <a:solidFill>
                <a:srgbClr val="FF0000"/>
              </a:solidFill>
              <a:latin typeface="+mn-lt"/>
              <a:ea typeface="+mj-ea"/>
            </a:rPr>
            <a:t>n</a:t>
          </a:r>
          <a:endParaRPr lang="zh-TW" altLang="en-US" sz="1800" b="1" kern="1200" dirty="0">
            <a:solidFill>
              <a:srgbClr val="FF0000"/>
            </a:solidFill>
            <a:latin typeface="+mn-lt"/>
            <a:ea typeface="+mj-ea"/>
          </a:endParaRPr>
        </a:p>
      </dsp:txBody>
      <dsp:txXfrm>
        <a:off x="4437292" y="143586"/>
        <a:ext cx="2086818" cy="1439922"/>
      </dsp:txXfrm>
    </dsp:sp>
    <dsp:sp modelId="{E265F92D-4729-4017-857B-C1BDBEF2DE36}">
      <dsp:nvSpPr>
        <dsp:cNvPr id="0" name=""/>
        <dsp:cNvSpPr/>
      </dsp:nvSpPr>
      <dsp:spPr>
        <a:xfrm rot="20943864">
          <a:off x="5059605" y="3149327"/>
          <a:ext cx="1827249" cy="6332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0D6002-B1C6-4173-933E-459C3A320154}">
      <dsp:nvSpPr>
        <dsp:cNvPr id="0" name=""/>
        <dsp:cNvSpPr/>
      </dsp:nvSpPr>
      <dsp:spPr>
        <a:xfrm>
          <a:off x="5832652" y="1728200"/>
          <a:ext cx="2398902" cy="31288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+mj-lt"/>
              <a:ea typeface="+mj-ea"/>
            </a:rPr>
            <a:t>Parameter maps(</a:t>
          </a:r>
          <a:r>
            <a:rPr lang="en-US" altLang="zh-TW" sz="2400" kern="1200" dirty="0" err="1" smtClean="0">
              <a:latin typeface="+mj-lt"/>
              <a:ea typeface="+mj-ea"/>
            </a:rPr>
            <a:t>i</a:t>
          </a:r>
          <a:r>
            <a:rPr lang="en-US" altLang="zh-TW" sz="2400" kern="1200" dirty="0" smtClean="0">
              <a:latin typeface="+mj-lt"/>
              <a:ea typeface="+mj-ea"/>
            </a:rPr>
            <a:t>=0~4)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smtClean="0">
              <a:latin typeface="+mj-lt"/>
              <a:ea typeface="+mj-ea"/>
            </a:rPr>
            <a:t>The scalars for </a:t>
          </a:r>
          <a:r>
            <a:rPr lang="en-US" altLang="zh-TW" sz="1800" b="1" kern="1200" dirty="0" smtClean="0">
              <a:solidFill>
                <a:srgbClr val="FF0000"/>
              </a:solidFill>
              <a:latin typeface="+mj-ea"/>
              <a:ea typeface="+mj-ea"/>
            </a:rPr>
            <a:t>K</a:t>
          </a:r>
          <a:r>
            <a:rPr lang="el-GR" altLang="zh-TW" sz="1800" b="0" kern="1200" dirty="0" smtClean="0">
              <a:latin typeface="+mj-ea"/>
              <a:ea typeface="+mj-ea"/>
            </a:rPr>
            <a:t> </a:t>
          </a:r>
          <a:r>
            <a:rPr lang="en-US" altLang="zh-TW" sz="1800" kern="1200" dirty="0" smtClean="0">
              <a:latin typeface="+mj-ea"/>
              <a:ea typeface="+mj-ea"/>
            </a:rPr>
            <a:t>and </a:t>
          </a:r>
          <a:r>
            <a:rPr lang="en-US" altLang="zh-TW" sz="1800" b="1" kern="1200" dirty="0" smtClean="0">
              <a:solidFill>
                <a:srgbClr val="FF0000"/>
              </a:solidFill>
              <a:latin typeface="+mj-ea"/>
              <a:ea typeface="+mj-ea"/>
            </a:rPr>
            <a:t>n</a:t>
          </a:r>
          <a:r>
            <a:rPr lang="zh-TW" altLang="en-US" sz="1800" b="1" kern="1200" dirty="0" smtClean="0">
              <a:latin typeface="+mj-ea"/>
              <a:ea typeface="+mj-ea"/>
            </a:rPr>
            <a:t> </a:t>
          </a:r>
          <a:r>
            <a:rPr lang="en-US" altLang="zh-TW" sz="1800" b="1" kern="1200" dirty="0" smtClean="0">
              <a:latin typeface="+mj-ea"/>
              <a:ea typeface="+mj-ea"/>
            </a:rPr>
            <a:t>:</a:t>
          </a:r>
          <a:endParaRPr lang="en-US" altLang="zh-TW" sz="1800" kern="1200" dirty="0" smtClean="0">
            <a:latin typeface="+mj-lt"/>
            <a:ea typeface="+mj-e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0" kern="1200" dirty="0" smtClean="0">
              <a:latin typeface="+mn-lt"/>
              <a:ea typeface="+mj-ea"/>
            </a:rPr>
            <a:t> </a:t>
          </a:r>
          <a:r>
            <a:rPr lang="el-GR" altLang="zh-TW" sz="1800" b="0" kern="1200" dirty="0" smtClean="0">
              <a:solidFill>
                <a:srgbClr val="FF0000"/>
              </a:solidFill>
              <a:latin typeface="+mn-lt"/>
              <a:ea typeface="+mj-ea"/>
            </a:rPr>
            <a:t>θ</a:t>
          </a:r>
          <a:r>
            <a:rPr lang="en-US" altLang="zh-TW" sz="1800" b="0" kern="1200" dirty="0" smtClean="0">
              <a:latin typeface="+mn-lt"/>
              <a:ea typeface="+mj-ea"/>
            </a:rPr>
            <a:t>  from 20% to 100%  (+20% *</a:t>
          </a:r>
          <a:r>
            <a:rPr lang="en-US" altLang="zh-TW" sz="1800" b="0" kern="1200" dirty="0" err="1" smtClean="0">
              <a:latin typeface="+mn-lt"/>
              <a:ea typeface="+mj-ea"/>
            </a:rPr>
            <a:t>i</a:t>
          </a:r>
          <a:r>
            <a:rPr lang="en-US" altLang="zh-TW" sz="1800" b="0" kern="1200" dirty="0" smtClean="0">
              <a:latin typeface="+mn-lt"/>
              <a:ea typeface="+mj-ea"/>
            </a:rPr>
            <a:t>)</a:t>
          </a:r>
          <a:endParaRPr lang="en-US" altLang="zh-TW" sz="1800" kern="1200" dirty="0" smtClean="0">
            <a:latin typeface="+mj-lt"/>
            <a:ea typeface="+mj-ea"/>
          </a:endParaRPr>
        </a:p>
      </dsp:txBody>
      <dsp:txXfrm>
        <a:off x="5902913" y="1798461"/>
        <a:ext cx="2258380" cy="29883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75C4E-961D-4F42-A8CD-4A1E028D37B0}" type="datetimeFigureOut">
              <a:rPr lang="zh-TW" altLang="en-US" smtClean="0"/>
              <a:pPr/>
              <a:t>2013/5/21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CE382-EF18-486A-B83F-B19D80F227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402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Blue River basin, Oklahoma</a:t>
            </a:r>
          </a:p>
          <a:p>
            <a:r>
              <a:rPr lang="zh-TW" altLang="en-US" dirty="0" smtClean="0"/>
              <a:t>是密西西碧和的支流中</a:t>
            </a:r>
            <a:endParaRPr lang="en-US" altLang="zh-TW" dirty="0" smtClean="0"/>
          </a:p>
          <a:p>
            <a:r>
              <a:rPr lang="en-US" altLang="zh-TW" dirty="0" smtClean="0"/>
              <a:t>Red river</a:t>
            </a:r>
            <a:r>
              <a:rPr lang="zh-TW" altLang="en-US" dirty="0" smtClean="0"/>
              <a:t> 的一小段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KTLX</a:t>
            </a:r>
            <a:r>
              <a:rPr lang="zh-TW" altLang="en-US" dirty="0" smtClean="0"/>
              <a:t>雷達跟上游距離</a:t>
            </a:r>
            <a:r>
              <a:rPr lang="en-US" altLang="zh-TW" dirty="0" smtClean="0"/>
              <a:t>80KM</a:t>
            </a:r>
          </a:p>
          <a:p>
            <a:r>
              <a:rPr lang="zh-TW" altLang="en-US" dirty="0" smtClean="0"/>
              <a:t>下游距離</a:t>
            </a:r>
            <a:r>
              <a:rPr lang="en-US" altLang="zh-TW" dirty="0" smtClean="0"/>
              <a:t>200KM</a:t>
            </a:r>
          </a:p>
          <a:p>
            <a:r>
              <a:rPr lang="zh-TW" altLang="en-US" dirty="0" smtClean="0"/>
              <a:t>可能因為距離太遠而有迴波上的誤差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E382-EF18-486A-B83F-B19D80F2271A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4606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四張分佈圖分別是 最大流量發生時間</a:t>
            </a:r>
            <a:endParaRPr lang="en-US" altLang="zh-TW" dirty="0" smtClean="0"/>
          </a:p>
          <a:p>
            <a:r>
              <a:rPr lang="zh-TW" altLang="en-US" dirty="0" smtClean="0"/>
              <a:t>最大峰值</a:t>
            </a:r>
            <a:endParaRPr lang="en-US" altLang="zh-TW" dirty="0" smtClean="0"/>
          </a:p>
          <a:p>
            <a:r>
              <a:rPr lang="zh-TW" altLang="en-US" dirty="0" smtClean="0"/>
              <a:t>總量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跟實際觀測的流線圖，</a:t>
            </a:r>
            <a:endParaRPr lang="en-US" altLang="zh-TW" dirty="0" smtClean="0"/>
          </a:p>
          <a:p>
            <a:r>
              <a:rPr lang="zh-TW" altLang="en-US" dirty="0" smtClean="0"/>
              <a:t>圖中粗直線式實際觀測的值，可以看到各種資料的</a:t>
            </a:r>
            <a:r>
              <a:rPr lang="en-US" altLang="zh-TW" dirty="0" smtClean="0"/>
              <a:t>pattern</a:t>
            </a:r>
            <a:r>
              <a:rPr lang="zh-TW" altLang="en-US" dirty="0" smtClean="0"/>
              <a:t>都是呈現雙峰分佈，</a:t>
            </a:r>
            <a:endParaRPr lang="en-US" altLang="zh-TW" dirty="0" smtClean="0"/>
          </a:p>
          <a:p>
            <a:r>
              <a:rPr lang="zh-TW" altLang="en-US" dirty="0" smtClean="0"/>
              <a:t>而這雙峰的分佈就是代入不同參數空間的結果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從做圖中基本上很難看出各個的細部過程 ，只看得出</a:t>
            </a:r>
            <a:r>
              <a:rPr lang="en-US" altLang="zh-TW" dirty="0" smtClean="0"/>
              <a:t>MS</a:t>
            </a:r>
            <a:r>
              <a:rPr lang="zh-TW" altLang="en-US" dirty="0" smtClean="0"/>
              <a:t>的表現和其他的資料最不相同</a:t>
            </a:r>
            <a:endParaRPr lang="en-US" altLang="zh-TW" dirty="0" smtClean="0"/>
          </a:p>
          <a:p>
            <a:r>
              <a:rPr lang="zh-TW" altLang="en-US" dirty="0" smtClean="0"/>
              <a:t>而且在各個輸出結果上，</a:t>
            </a:r>
            <a:r>
              <a:rPr lang="en-US" altLang="zh-TW" dirty="0" smtClean="0"/>
              <a:t>MS</a:t>
            </a:r>
            <a:r>
              <a:rPr lang="zh-TW" altLang="en-US" dirty="0" smtClean="0"/>
              <a:t>的分佈都是數值最低的，速度最快，</a:t>
            </a:r>
            <a:endParaRPr lang="en-US" altLang="zh-TW" dirty="0" smtClean="0"/>
          </a:p>
          <a:p>
            <a:r>
              <a:rPr lang="zh-TW" altLang="en-US" dirty="0" smtClean="0"/>
              <a:t>表示</a:t>
            </a:r>
            <a:r>
              <a:rPr lang="en-US" altLang="zh-TW" dirty="0" smtClean="0"/>
              <a:t>MS</a:t>
            </a:r>
            <a:r>
              <a:rPr lang="zh-TW" altLang="en-US" dirty="0" smtClean="0"/>
              <a:t>可能在原本的資料上就有低估降水的情形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E382-EF18-486A-B83F-B19D80F2271A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3299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在</a:t>
            </a:r>
            <a:r>
              <a:rPr lang="en-US" altLang="zh-TW" dirty="0" smtClean="0"/>
              <a:t>PDF</a:t>
            </a:r>
            <a:r>
              <a:rPr lang="zh-TW" altLang="en-US" dirty="0" smtClean="0"/>
              <a:t> 的圖形中，大部分的分佈都呈現雙峰形狀的分佈，而作者細看這些分佈後，發現這些峰值是因為不同參數空間帶入</a:t>
            </a:r>
            <a:r>
              <a:rPr lang="en-US" altLang="zh-TW" dirty="0" err="1" smtClean="0"/>
              <a:t>Vlfo</a:t>
            </a:r>
            <a:r>
              <a:rPr lang="zh-TW" altLang="en-US" dirty="0" smtClean="0"/>
              <a:t>模式的結果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而其中，最敏感的參數就是 初始土壤飽和度</a:t>
            </a:r>
            <a:r>
              <a:rPr lang="el-GR" altLang="zh-TW" dirty="0" smtClean="0">
                <a:solidFill>
                  <a:srgbClr val="FF0000"/>
                </a:solidFill>
              </a:rPr>
              <a:t>θ</a:t>
            </a:r>
            <a:r>
              <a:rPr lang="zh-TW" altLang="en-US" dirty="0" smtClean="0">
                <a:solidFill>
                  <a:srgbClr val="FF0000"/>
                </a:solidFill>
              </a:rPr>
              <a:t> ，作者發現當</a:t>
            </a:r>
            <a:r>
              <a:rPr lang="el-GR" altLang="zh-TW" dirty="0" smtClean="0">
                <a:solidFill>
                  <a:srgbClr val="FF0000"/>
                </a:solidFill>
              </a:rPr>
              <a:t>θ</a:t>
            </a:r>
            <a:r>
              <a:rPr lang="zh-TW" altLang="en-US" dirty="0" smtClean="0">
                <a:solidFill>
                  <a:srgbClr val="FF0000"/>
                </a:solidFill>
              </a:rPr>
              <a:t>射為飽和時的成員都會有較大的</a:t>
            </a:r>
            <a:r>
              <a:rPr lang="en-US" altLang="zh-TW" dirty="0" smtClean="0">
                <a:solidFill>
                  <a:srgbClr val="FF0000"/>
                </a:solidFill>
              </a:rPr>
              <a:t>peak </a:t>
            </a:r>
            <a:r>
              <a:rPr lang="zh-TW" altLang="en-US" dirty="0" smtClean="0">
                <a:solidFill>
                  <a:srgbClr val="FF0000"/>
                </a:solidFill>
              </a:rPr>
              <a:t>跟</a:t>
            </a:r>
            <a:r>
              <a:rPr lang="en-US" altLang="zh-TW" dirty="0" smtClean="0">
                <a:solidFill>
                  <a:srgbClr val="FF0000"/>
                </a:solidFill>
              </a:rPr>
              <a:t>VOLUME</a:t>
            </a:r>
            <a:r>
              <a:rPr lang="zh-TW" altLang="en-US" dirty="0" smtClean="0">
                <a:solidFill>
                  <a:srgbClr val="FF0000"/>
                </a:solidFill>
              </a:rPr>
              <a:t>值的峰中，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但時間的分佈卻較為分散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這是因為當初始的土壤飽和度</a:t>
            </a:r>
            <a:r>
              <a:rPr lang="el-GR" altLang="zh-TW" dirty="0" smtClean="0">
                <a:solidFill>
                  <a:srgbClr val="FF0000"/>
                </a:solidFill>
              </a:rPr>
              <a:t>θ</a:t>
            </a:r>
            <a:r>
              <a:rPr lang="zh-TW" altLang="en-US" dirty="0" smtClean="0">
                <a:solidFill>
                  <a:srgbClr val="FF0000"/>
                </a:solidFill>
              </a:rPr>
              <a:t>決定了土壤入滲的非線性作用的影響，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當</a:t>
            </a:r>
            <a:r>
              <a:rPr lang="el-GR" altLang="zh-TW" dirty="0" smtClean="0">
                <a:solidFill>
                  <a:srgbClr val="FF0000"/>
                </a:solidFill>
              </a:rPr>
              <a:t>θ</a:t>
            </a:r>
            <a:r>
              <a:rPr lang="zh-TW" altLang="en-US" dirty="0" smtClean="0">
                <a:solidFill>
                  <a:srgbClr val="FF0000"/>
                </a:solidFill>
              </a:rPr>
              <a:t>為飽和時，在土壤上方產生的積水可能造成土壤更容易產生地下水回流效應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使得造成高流量的時間很難預報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但是流量的值卻會特別高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E382-EF18-486A-B83F-B19D80F2271A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8027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而將各個資料的</a:t>
            </a:r>
            <a:r>
              <a:rPr lang="en-US" altLang="zh-TW" dirty="0" smtClean="0"/>
              <a:t>PDF</a:t>
            </a:r>
            <a:r>
              <a:rPr lang="zh-TW" altLang="en-US" dirty="0" smtClean="0"/>
              <a:t>整理成</a:t>
            </a:r>
            <a:r>
              <a:rPr lang="en-US" altLang="zh-TW" dirty="0" smtClean="0"/>
              <a:t>CDF</a:t>
            </a:r>
            <a:r>
              <a:rPr lang="zh-TW" altLang="en-US" dirty="0" smtClean="0"/>
              <a:t>表示如此圖所示，可以看到在時間上</a:t>
            </a:r>
            <a:r>
              <a:rPr lang="en-US" altLang="zh-TW" dirty="0" smtClean="0"/>
              <a:t>RAD-G</a:t>
            </a:r>
            <a:r>
              <a:rPr lang="zh-TW" altLang="en-US" dirty="0" smtClean="0"/>
              <a:t>是最接近觀測的，</a:t>
            </a:r>
            <a:endParaRPr lang="en-US" altLang="zh-TW" dirty="0" smtClean="0"/>
          </a:p>
          <a:p>
            <a:r>
              <a:rPr lang="en-US" altLang="zh-TW" dirty="0" smtClean="0"/>
              <a:t>PEAK</a:t>
            </a:r>
            <a:r>
              <a:rPr lang="zh-TW" altLang="en-US" dirty="0" smtClean="0"/>
              <a:t>上則是</a:t>
            </a:r>
            <a:r>
              <a:rPr lang="en-US" altLang="zh-TW" dirty="0" smtClean="0"/>
              <a:t>RAD</a:t>
            </a:r>
            <a:r>
              <a:rPr lang="zh-TW" altLang="en-US" dirty="0" smtClean="0"/>
              <a:t>跟</a:t>
            </a:r>
            <a:r>
              <a:rPr lang="en-US" altLang="zh-TW" dirty="0" smtClean="0"/>
              <a:t>MS-G</a:t>
            </a:r>
            <a:r>
              <a:rPr lang="zh-TW" altLang="en-US" dirty="0" smtClean="0"/>
              <a:t>最接近，</a:t>
            </a:r>
            <a:r>
              <a:rPr lang="en-US" altLang="zh-TW" dirty="0" smtClean="0"/>
              <a:t>RAD-LG</a:t>
            </a:r>
            <a:r>
              <a:rPr lang="zh-TW" altLang="en-US" dirty="0" smtClean="0"/>
              <a:t>跟</a:t>
            </a:r>
            <a:r>
              <a:rPr lang="en-US" altLang="zh-TW" dirty="0" smtClean="0"/>
              <a:t>RAD-G</a:t>
            </a:r>
            <a:r>
              <a:rPr lang="zh-TW" altLang="en-US" dirty="0" smtClean="0"/>
              <a:t>都嚴重高估</a:t>
            </a:r>
            <a:endParaRPr lang="en-US" altLang="zh-TW" dirty="0" smtClean="0"/>
          </a:p>
          <a:p>
            <a:r>
              <a:rPr lang="en-US" altLang="zh-TW" dirty="0" smtClean="0"/>
              <a:t>VOLUME</a:t>
            </a:r>
            <a:r>
              <a:rPr lang="zh-TW" altLang="en-US" dirty="0" smtClean="0"/>
              <a:t>則是</a:t>
            </a:r>
            <a:r>
              <a:rPr lang="en-US" altLang="zh-TW" dirty="0" smtClean="0"/>
              <a:t>MS</a:t>
            </a:r>
            <a:r>
              <a:rPr lang="zh-TW" altLang="en-US" dirty="0" smtClean="0"/>
              <a:t>最接近</a:t>
            </a:r>
            <a:r>
              <a:rPr lang="en-US" altLang="zh-TW" dirty="0" smtClean="0"/>
              <a:t>,RAD-</a:t>
            </a:r>
            <a:r>
              <a:rPr lang="en-US" altLang="zh-TW" baseline="0" dirty="0" smtClean="0"/>
              <a:t>G</a:t>
            </a:r>
            <a:r>
              <a:rPr lang="zh-TW" altLang="en-US" baseline="0" dirty="0" smtClean="0"/>
              <a:t>和</a:t>
            </a:r>
            <a:r>
              <a:rPr lang="en-US" altLang="zh-TW" baseline="0" dirty="0" smtClean="0"/>
              <a:t> –LG</a:t>
            </a:r>
            <a:r>
              <a:rPr lang="zh-TW" altLang="en-US" baseline="0" dirty="0" smtClean="0"/>
              <a:t>依樣高估 甚至沒包含到觀測值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E382-EF18-486A-B83F-B19D80F2271A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3890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從統計圖表中可以看到</a:t>
            </a:r>
            <a:endParaRPr lang="en-US" altLang="zh-TW" dirty="0" smtClean="0"/>
          </a:p>
          <a:p>
            <a:r>
              <a:rPr lang="zh-TW" altLang="en-US" dirty="0" smtClean="0"/>
              <a:t>首先和前面</a:t>
            </a:r>
            <a:r>
              <a:rPr lang="en-US" altLang="zh-TW" dirty="0" smtClean="0"/>
              <a:t>CDF</a:t>
            </a:r>
            <a:r>
              <a:rPr lang="zh-TW" altLang="en-US" dirty="0" smtClean="0"/>
              <a:t>得圖呼應的是，在前面表現很好的點，都有著比較高的分數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MS</a:t>
            </a:r>
            <a:r>
              <a:rPr lang="zh-TW" altLang="en-US" dirty="0" smtClean="0"/>
              <a:t> </a:t>
            </a:r>
            <a:r>
              <a:rPr lang="en-US" altLang="zh-TW" dirty="0" smtClean="0"/>
              <a:t>MS-G</a:t>
            </a:r>
            <a:r>
              <a:rPr lang="zh-TW" altLang="en-US" dirty="0" smtClean="0"/>
              <a:t>雖然對</a:t>
            </a:r>
            <a:r>
              <a:rPr lang="en-US" altLang="zh-TW" dirty="0" smtClean="0"/>
              <a:t>TIME</a:t>
            </a:r>
            <a:r>
              <a:rPr lang="zh-TW" altLang="en-US" dirty="0" smtClean="0"/>
              <a:t>的模擬很差，但是在</a:t>
            </a:r>
            <a:r>
              <a:rPr lang="en-US" altLang="zh-TW" dirty="0" smtClean="0"/>
              <a:t>PEAK</a:t>
            </a:r>
            <a:r>
              <a:rPr lang="zh-TW" altLang="en-US" dirty="0" smtClean="0"/>
              <a:t>跟</a:t>
            </a:r>
            <a:r>
              <a:rPr lang="en-US" altLang="zh-TW" dirty="0" smtClean="0"/>
              <a:t>VOLUME</a:t>
            </a:r>
            <a:r>
              <a:rPr lang="zh-TW" altLang="en-US" dirty="0" smtClean="0"/>
              <a:t>卻都不錯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因為</a:t>
            </a:r>
            <a:r>
              <a:rPr lang="en-US" altLang="zh-TW" dirty="0" smtClean="0"/>
              <a:t>RAD</a:t>
            </a:r>
            <a:r>
              <a:rPr lang="zh-TW" altLang="en-US" dirty="0" smtClean="0"/>
              <a:t>的反衍資料是高估的，所以會造成</a:t>
            </a:r>
            <a:r>
              <a:rPr lang="en-US" altLang="zh-TW" dirty="0" smtClean="0"/>
              <a:t>RAD</a:t>
            </a:r>
            <a:r>
              <a:rPr lang="zh-TW" altLang="en-US" dirty="0" smtClean="0"/>
              <a:t>的降雨量是較高，進而影響到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E382-EF18-486A-B83F-B19D80F2271A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9972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E382-EF18-486A-B83F-B19D80F2271A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4388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當雨量筒相對估計值的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bias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較大時 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(g/r&gt;b)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則是將位置點資料加上 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雨量筒跟估計值的差值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當雨量筒相對估計值得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BIAS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較小時 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則將位置點的資料乘以其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bias 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以放大</a:t>
            </a:r>
            <a:endParaRPr lang="en-US" altLang="zh-TW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E382-EF18-486A-B83F-B19D80F2271A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0853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E382-EF18-486A-B83F-B19D80F2271A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7483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在</a:t>
            </a:r>
            <a:r>
              <a:rPr lang="en-US" altLang="zh-TW" dirty="0" smtClean="0"/>
              <a:t>ms</a:t>
            </a:r>
            <a:r>
              <a:rPr lang="zh-TW" altLang="en-US" dirty="0" smtClean="0"/>
              <a:t>沒資料的區域，</a:t>
            </a:r>
            <a:r>
              <a:rPr lang="en-US" altLang="zh-TW" dirty="0" err="1" smtClean="0"/>
              <a:t>lg</a:t>
            </a:r>
            <a:r>
              <a:rPr lang="zh-TW" altLang="en-US" dirty="0" smtClean="0"/>
              <a:t>會給予跟</a:t>
            </a:r>
            <a:r>
              <a:rPr lang="en-US" altLang="zh-TW" dirty="0" smtClean="0"/>
              <a:t>gag</a:t>
            </a:r>
            <a:r>
              <a:rPr lang="zh-TW" altLang="en-US" dirty="0" smtClean="0"/>
              <a:t>相同分佈的資訊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E382-EF18-486A-B83F-B19D80F2271A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9202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Gag</a:t>
            </a:r>
          </a:p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Incorporated on an hourly bias</a:t>
            </a:r>
          </a:p>
          <a:p>
            <a:endParaRPr lang="en-US" altLang="zh-TW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</a:t>
            </a: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在卡是做標</a:t>
            </a:r>
            <a:endParaRPr lang="en-US" altLang="zh-TW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資料來源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KFWS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NEXRAD</a:t>
            </a:r>
          </a:p>
          <a:p>
            <a:endParaRPr lang="en-US" altLang="zh-TW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TW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</a:t>
            </a:r>
            <a:endParaRPr lang="en-US" altLang="zh-TW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使用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 Severe Storms Laboratory are evaluated in this study. </a:t>
            </a: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使用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QPESUMS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來估計結合雷達 模式 衛星 的資料</a:t>
            </a:r>
            <a:endParaRPr lang="en-US" altLang="zh-TW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利用自動尋找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melting layer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來捨掉受汙染的直</a:t>
            </a:r>
            <a:endParaRPr lang="en-US" altLang="zh-TW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而亮帶會造成估計的高估</a:t>
            </a:r>
            <a:endParaRPr lang="en-US" altLang="zh-TW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目標是分析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在水文模式中的準確性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E382-EF18-486A-B83F-B19D80F2271A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8333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-g </a:t>
            </a:r>
            <a:r>
              <a:rPr lang="zh-TW" altLang="en-US" dirty="0" smtClean="0"/>
              <a:t>假設調整後的</a:t>
            </a:r>
            <a:r>
              <a:rPr lang="en-US" altLang="zh-TW" dirty="0" smtClean="0"/>
              <a:t>R</a:t>
            </a:r>
            <a:r>
              <a:rPr lang="zh-TW" altLang="en-US" dirty="0" smtClean="0"/>
              <a:t>跟</a:t>
            </a:r>
            <a:r>
              <a:rPr lang="en-US" altLang="zh-TW" dirty="0" smtClean="0"/>
              <a:t>G</a:t>
            </a:r>
            <a:r>
              <a:rPr lang="zh-TW" altLang="en-US" dirty="0" smtClean="0"/>
              <a:t>的差異維</a:t>
            </a:r>
            <a:r>
              <a:rPr lang="en-US" altLang="zh-TW" dirty="0" smtClean="0"/>
              <a:t>0er</a:t>
            </a:r>
          </a:p>
          <a:p>
            <a:endParaRPr lang="en-US" altLang="zh-TW" dirty="0" smtClean="0"/>
          </a:p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adaptable parameter, </a:t>
            </a:r>
          </a:p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denotes the threshold for the multiplicative sample bias</a:t>
            </a:r>
          </a:p>
          <a:p>
            <a:endParaRPr lang="en-US" altLang="zh-TW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當雨量筒相對估計值的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bias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較大時 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(g/r&gt;b)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則是將位置點資料加上 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雨量筒跟估計值的差值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當雨量筒相對估計值得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BIAS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較小時 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則將位置點的資料乘以其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bias 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以放大</a:t>
            </a:r>
            <a:endParaRPr lang="en-US" altLang="zh-TW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E382-EF18-486A-B83F-B19D80F2271A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4359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E382-EF18-486A-B83F-B19D80F2271A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0309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dirty="0" smtClean="0">
                <a:solidFill>
                  <a:srgbClr val="FF0000"/>
                </a:solidFill>
              </a:rPr>
              <a:t>Subcritical</a:t>
            </a:r>
            <a:r>
              <a:rPr lang="en-US" altLang="zh-TW" sz="1200" baseline="0" dirty="0" smtClean="0">
                <a:solidFill>
                  <a:srgbClr val="FF0000"/>
                </a:solidFill>
              </a:rPr>
              <a:t> =&gt;</a:t>
            </a:r>
            <a:r>
              <a:rPr lang="en-US" altLang="zh-TW" sz="1200" dirty="0" smtClean="0">
                <a:solidFill>
                  <a:srgbClr val="FF0000"/>
                </a:solidFill>
              </a:rPr>
              <a:t>neglect the backwater effect</a:t>
            </a:r>
            <a:r>
              <a:rPr lang="en-US" altLang="zh-TW" sz="1200" dirty="0" smtClean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E382-EF18-486A-B83F-B19D80F2271A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9592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E382-EF18-486A-B83F-B19D80F2271A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6147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  <a:p>
            <a:r>
              <a:rPr lang="en-US" altLang="zh-TW" dirty="0" smtClean="0"/>
              <a:t>DEM</a:t>
            </a:r>
            <a:r>
              <a:rPr lang="zh-TW" altLang="en-US" dirty="0" smtClean="0"/>
              <a:t> 數值地形模式</a:t>
            </a:r>
            <a:endParaRPr lang="en-US" altLang="zh-TW" dirty="0" smtClean="0"/>
          </a:p>
          <a:p>
            <a:r>
              <a:rPr lang="en-US" altLang="zh-TW" dirty="0" smtClean="0"/>
              <a:t>STATSGA </a:t>
            </a:r>
            <a:r>
              <a:rPr lang="zh-TW" altLang="en-US" dirty="0" smtClean="0"/>
              <a:t>區域土壤地理資料庫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E382-EF18-486A-B83F-B19D80F2271A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5299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觀測的流量資訊有固有的</a:t>
            </a:r>
            <a:r>
              <a:rPr lang="en-US" altLang="zh-TW" dirty="0" smtClean="0"/>
              <a:t>3~6%</a:t>
            </a:r>
            <a:r>
              <a:rPr lang="zh-TW" altLang="en-US" dirty="0" smtClean="0"/>
              <a:t>的誤差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sauar</a:t>
            </a:r>
            <a:r>
              <a:rPr lang="en-US" altLang="zh-TW" dirty="0" smtClean="0"/>
              <a:t> and Meyer 1992)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The </a:t>
            </a:r>
            <a:r>
              <a:rPr lang="en-US" altLang="zh-TW" dirty="0" err="1" smtClean="0"/>
              <a:t>pdf</a:t>
            </a:r>
            <a:r>
              <a:rPr lang="en-US" altLang="zh-TW" dirty="0" smtClean="0"/>
              <a:t> </a:t>
            </a:r>
            <a:r>
              <a:rPr lang="zh-TW" altLang="en-US" dirty="0" smtClean="0"/>
              <a:t>提供水文系集模擬結果的分佈資訊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,</a:t>
            </a:r>
            <a:r>
              <a:rPr lang="zh-TW" altLang="en-US" baseline="0" dirty="0" smtClean="0"/>
              <a:t>而這無法從一般統計分析上得到</a:t>
            </a:r>
            <a:endParaRPr lang="en-US" altLang="zh-TW" baseline="0" dirty="0" smtClean="0"/>
          </a:p>
          <a:p>
            <a:endParaRPr lang="en-US" altLang="zh-TW" baseline="0" dirty="0" smtClean="0"/>
          </a:p>
          <a:p>
            <a:r>
              <a:rPr lang="en-US" altLang="zh-TW" baseline="0" dirty="0" smtClean="0"/>
              <a:t>CDF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involves deriving the region in the phase space where </a:t>
            </a:r>
          </a:p>
          <a:p>
            <a:r>
              <a:rPr lang="en-US" altLang="zh-TW" baseline="0" dirty="0" smtClean="0"/>
              <a:t>CDF</a:t>
            </a:r>
            <a:r>
              <a:rPr lang="zh-TW" altLang="en-US" baseline="0" dirty="0" smtClean="0"/>
              <a:t> 代表</a:t>
            </a:r>
            <a:r>
              <a:rPr lang="en-US" altLang="zh-TW" baseline="0" dirty="0" smtClean="0"/>
              <a:t>90%</a:t>
            </a:r>
            <a:r>
              <a:rPr lang="zh-TW" altLang="en-US" baseline="0" dirty="0" smtClean="0"/>
              <a:t>模擬坐落的相位空間</a:t>
            </a:r>
            <a:endParaRPr lang="en-US" altLang="zh-TW" baseline="0" dirty="0" smtClean="0"/>
          </a:p>
          <a:p>
            <a:endParaRPr lang="en-US" altLang="zh-TW" baseline="0" dirty="0" smtClean="0"/>
          </a:p>
          <a:p>
            <a:r>
              <a:rPr lang="en-US" altLang="zh-TW" dirty="0" smtClean="0"/>
              <a:t>RPS</a:t>
            </a:r>
            <a:r>
              <a:rPr lang="zh-TW" altLang="en-US" dirty="0" smtClean="0"/>
              <a:t>可提供系集分佈和實際發生的契合分數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E382-EF18-486A-B83F-B19D80F2271A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9238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E382-EF18-486A-B83F-B19D80F2271A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0987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5215-E6A0-4487-980C-AA3FD6D0864F}" type="datetimeFigureOut">
              <a:rPr lang="zh-TW" altLang="en-US" smtClean="0"/>
              <a:pPr/>
              <a:t>2013/5/21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6DA2-335E-4EA6-B2FC-25BF5D6B9C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5215-E6A0-4487-980C-AA3FD6D0864F}" type="datetimeFigureOut">
              <a:rPr lang="zh-TW" altLang="en-US" smtClean="0"/>
              <a:pPr/>
              <a:t>2013/5/21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6DA2-335E-4EA6-B2FC-25BF5D6B9C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5215-E6A0-4487-980C-AA3FD6D0864F}" type="datetimeFigureOut">
              <a:rPr lang="zh-TW" altLang="en-US" smtClean="0"/>
              <a:pPr/>
              <a:t>2013/5/21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6DA2-335E-4EA6-B2FC-25BF5D6B9C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5215-E6A0-4487-980C-AA3FD6D0864F}" type="datetimeFigureOut">
              <a:rPr lang="zh-TW" altLang="en-US" smtClean="0"/>
              <a:pPr/>
              <a:t>2013/5/21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6DA2-335E-4EA6-B2FC-25BF5D6B9C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5215-E6A0-4487-980C-AA3FD6D0864F}" type="datetimeFigureOut">
              <a:rPr lang="zh-TW" altLang="en-US" smtClean="0"/>
              <a:pPr/>
              <a:t>2013/5/21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6DA2-335E-4EA6-B2FC-25BF5D6B9C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5215-E6A0-4487-980C-AA3FD6D0864F}" type="datetimeFigureOut">
              <a:rPr lang="zh-TW" altLang="en-US" smtClean="0"/>
              <a:pPr/>
              <a:t>2013/5/21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6DA2-335E-4EA6-B2FC-25BF5D6B9C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5215-E6A0-4487-980C-AA3FD6D0864F}" type="datetimeFigureOut">
              <a:rPr lang="zh-TW" altLang="en-US" smtClean="0"/>
              <a:pPr/>
              <a:t>2013/5/21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6DA2-335E-4EA6-B2FC-25BF5D6B9C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5215-E6A0-4487-980C-AA3FD6D0864F}" type="datetimeFigureOut">
              <a:rPr lang="zh-TW" altLang="en-US" smtClean="0"/>
              <a:pPr/>
              <a:t>2013/5/21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6DA2-335E-4EA6-B2FC-25BF5D6B9C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5215-E6A0-4487-980C-AA3FD6D0864F}" type="datetimeFigureOut">
              <a:rPr lang="zh-TW" altLang="en-US" smtClean="0"/>
              <a:pPr/>
              <a:t>2013/5/21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6DA2-335E-4EA6-B2FC-25BF5D6B9C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5215-E6A0-4487-980C-AA3FD6D0864F}" type="datetimeFigureOut">
              <a:rPr lang="zh-TW" altLang="en-US" smtClean="0"/>
              <a:pPr/>
              <a:t>2013/5/21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6DA2-335E-4EA6-B2FC-25BF5D6B9C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5215-E6A0-4487-980C-AA3FD6D0864F}" type="datetimeFigureOut">
              <a:rPr lang="zh-TW" altLang="en-US" smtClean="0"/>
              <a:pPr/>
              <a:t>2013/5/21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6DA2-335E-4EA6-B2FC-25BF5D6B9C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E5215-E6A0-4487-980C-AA3FD6D0864F}" type="datetimeFigureOut">
              <a:rPr lang="zh-TW" altLang="en-US" smtClean="0"/>
              <a:pPr/>
              <a:t>2013/5/21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A6DA2-335E-4EA6-B2FC-25BF5D6B9C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diagramLayout" Target="../diagrams/layout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Data" Target="../diagrams/data4.xml"/><Relationship Id="rId2" Type="http://schemas.openxmlformats.org/officeDocument/2006/relationships/notesSlide" Target="../notesSlides/notesSlide8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38.png"/><Relationship Id="rId5" Type="http://schemas.openxmlformats.org/officeDocument/2006/relationships/diagramQuickStyle" Target="../diagrams/quickStyle3.xml"/><Relationship Id="rId15" Type="http://schemas.openxmlformats.org/officeDocument/2006/relationships/diagramColors" Target="../diagrams/colors4.xml"/><Relationship Id="rId10" Type="http://schemas.openxmlformats.org/officeDocument/2006/relationships/image" Target="../media/image37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36.png"/><Relationship Id="rId1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52.png"/><Relationship Id="rId7" Type="http://schemas.openxmlformats.org/officeDocument/2006/relationships/image" Target="../media/image5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gif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5076056" y="4941168"/>
            <a:ext cx="3816424" cy="1656184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六邊形 4"/>
          <p:cNvSpPr/>
          <p:nvPr/>
        </p:nvSpPr>
        <p:spPr>
          <a:xfrm>
            <a:off x="251520" y="404664"/>
            <a:ext cx="8568952" cy="1584176"/>
          </a:xfrm>
          <a:prstGeom prst="hexagon">
            <a:avLst>
              <a:gd name="adj" fmla="val 45268"/>
              <a:gd name="vf" fmla="val 1154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400" dirty="0"/>
          </a:p>
        </p:txBody>
      </p:sp>
      <p:sp>
        <p:nvSpPr>
          <p:cNvPr id="6" name="六邊形 5"/>
          <p:cNvSpPr/>
          <p:nvPr/>
        </p:nvSpPr>
        <p:spPr>
          <a:xfrm>
            <a:off x="251520" y="2132856"/>
            <a:ext cx="8568952" cy="1584176"/>
          </a:xfrm>
          <a:prstGeom prst="hexagon">
            <a:avLst>
              <a:gd name="adj" fmla="val 45268"/>
              <a:gd name="vf" fmla="val 1154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400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6064" y="476672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altLang="zh-TW" sz="3200" b="1" dirty="0" smtClean="0">
                <a:solidFill>
                  <a:schemeClr val="bg1"/>
                </a:solidFill>
              </a:rPr>
              <a:t>A Method for Evaluating the Accuracy of 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   </a:t>
            </a:r>
            <a:r>
              <a:rPr lang="en-US" altLang="zh-TW" sz="3200" b="1" dirty="0" smtClean="0">
                <a:solidFill>
                  <a:schemeClr val="bg1"/>
                </a:solidFill>
              </a:rPr>
              <a:t/>
            </a:r>
            <a:br>
              <a:rPr lang="en-US" altLang="zh-TW" sz="3200" b="1" dirty="0" smtClean="0">
                <a:solidFill>
                  <a:schemeClr val="bg1"/>
                </a:solidFill>
              </a:rPr>
            </a:br>
            <a:r>
              <a:rPr lang="en-US" altLang="zh-TW" sz="3200" b="1" dirty="0" smtClean="0">
                <a:solidFill>
                  <a:schemeClr val="bg1"/>
                </a:solidFill>
              </a:rPr>
              <a:t>Quantitative Precipitation Estimates </a:t>
            </a:r>
            <a:br>
              <a:rPr lang="en-US" altLang="zh-TW" sz="3200" b="1" dirty="0" smtClean="0">
                <a:solidFill>
                  <a:schemeClr val="bg1"/>
                </a:solidFill>
              </a:rPr>
            </a:br>
            <a:r>
              <a:rPr lang="en-US" altLang="zh-TW" sz="3200" b="1" dirty="0" smtClean="0">
                <a:solidFill>
                  <a:schemeClr val="bg1"/>
                </a:solidFill>
              </a:rPr>
              <a:t>from a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 </a:t>
            </a:r>
            <a:r>
              <a:rPr lang="en-US" altLang="zh-TW" sz="3200" b="1" dirty="0" smtClean="0">
                <a:solidFill>
                  <a:schemeClr val="bg1"/>
                </a:solidFill>
              </a:rPr>
              <a:t>Hydrologic Modeling Perspective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99592" y="2324472"/>
            <a:ext cx="7272808" cy="1248544"/>
          </a:xfrm>
        </p:spPr>
        <p:txBody>
          <a:bodyPr>
            <a:normAutofit/>
          </a:bodyPr>
          <a:lstStyle/>
          <a:p>
            <a:pPr algn="l"/>
            <a:r>
              <a:rPr lang="en-US" altLang="zh-TW" sz="2000" b="1" dirty="0" err="1" smtClean="0">
                <a:solidFill>
                  <a:schemeClr val="bg1"/>
                </a:solidFill>
              </a:rPr>
              <a:t>Gourley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, Jonathan J., Baxter E. Vieux,</a:t>
            </a:r>
            <a:r>
              <a:rPr lang="en-US" altLang="zh-TW" sz="2000" dirty="0" smtClean="0">
                <a:solidFill>
                  <a:schemeClr val="bg1"/>
                </a:solidFill>
              </a:rPr>
              <a:t> 2005: A Method for Evaluating </a:t>
            </a:r>
          </a:p>
          <a:p>
            <a:pPr algn="l"/>
            <a:r>
              <a:rPr lang="zh-TW" altLang="en-US" sz="2000" dirty="0" smtClean="0">
                <a:solidFill>
                  <a:schemeClr val="bg1"/>
                </a:solidFill>
              </a:rPr>
              <a:t>   </a:t>
            </a:r>
            <a:r>
              <a:rPr lang="en-US" altLang="zh-TW" sz="2000" dirty="0" smtClean="0">
                <a:solidFill>
                  <a:schemeClr val="bg1"/>
                </a:solidFill>
              </a:rPr>
              <a:t>the Accuracy of Quantitative Precipitation Estimates from a </a:t>
            </a:r>
            <a:r>
              <a:rPr lang="zh-TW" altLang="en-US" sz="2000" dirty="0" smtClean="0">
                <a:solidFill>
                  <a:schemeClr val="bg1"/>
                </a:solidFill>
              </a:rPr>
              <a:t>  </a:t>
            </a:r>
            <a:endParaRPr lang="en-US" altLang="zh-TW" sz="2000" dirty="0" smtClean="0">
              <a:solidFill>
                <a:schemeClr val="bg1"/>
              </a:solidFill>
            </a:endParaRPr>
          </a:p>
          <a:p>
            <a:pPr algn="l"/>
            <a:r>
              <a:rPr lang="zh-TW" altLang="en-US" sz="2000" dirty="0" smtClean="0">
                <a:solidFill>
                  <a:schemeClr val="bg1"/>
                </a:solidFill>
              </a:rPr>
              <a:t>   </a:t>
            </a:r>
            <a:r>
              <a:rPr lang="en-US" altLang="zh-TW" sz="2000" dirty="0" smtClean="0">
                <a:solidFill>
                  <a:schemeClr val="bg1"/>
                </a:solidFill>
              </a:rPr>
              <a:t>Hydrologic Modeling Perspective. </a:t>
            </a:r>
            <a:r>
              <a:rPr lang="en-US" altLang="zh-TW" sz="2000" i="1" dirty="0" smtClean="0">
                <a:solidFill>
                  <a:schemeClr val="bg1"/>
                </a:solidFill>
              </a:rPr>
              <a:t>J. Hydrometeor</a:t>
            </a:r>
            <a:r>
              <a:rPr lang="en-US" altLang="zh-TW" sz="2000" dirty="0" smtClean="0">
                <a:solidFill>
                  <a:schemeClr val="bg1"/>
                </a:solidFill>
              </a:rPr>
              <a:t>, 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6</a:t>
            </a:r>
            <a:r>
              <a:rPr lang="en-US" altLang="zh-TW" sz="2000" dirty="0" smtClean="0">
                <a:solidFill>
                  <a:schemeClr val="bg1"/>
                </a:solidFill>
              </a:rPr>
              <a:t>, 115–133.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436096" y="5157192"/>
            <a:ext cx="3203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Speaker: Yi-</a:t>
            </a:r>
            <a:r>
              <a:rPr lang="en-US" altLang="zh-TW" sz="2000" dirty="0" err="1" smtClean="0"/>
              <a:t>Jui</a:t>
            </a:r>
            <a:r>
              <a:rPr lang="en-US" altLang="zh-TW" sz="2000" dirty="0" smtClean="0"/>
              <a:t> ,Su</a:t>
            </a:r>
          </a:p>
          <a:p>
            <a:r>
              <a:rPr lang="en-US" altLang="zh-TW" sz="2000" dirty="0" smtClean="0"/>
              <a:t>Advisor: </a:t>
            </a:r>
          </a:p>
          <a:p>
            <a:r>
              <a:rPr lang="zh-TW" altLang="en-US" sz="2000" dirty="0" smtClean="0"/>
              <a:t>      </a:t>
            </a:r>
            <a:r>
              <a:rPr lang="en-US" altLang="zh-TW" sz="2000" dirty="0" smtClean="0"/>
              <a:t>Professor  Ming-</a:t>
            </a:r>
            <a:r>
              <a:rPr lang="en-US" altLang="zh-TW" sz="2000" dirty="0" err="1" smtClean="0"/>
              <a:t>Jen,Yang</a:t>
            </a:r>
            <a:endParaRPr lang="en-US" altLang="zh-TW" sz="2000" dirty="0" smtClean="0"/>
          </a:p>
          <a:p>
            <a:r>
              <a:rPr lang="en-US" altLang="zh-TW" sz="2000" dirty="0" smtClean="0"/>
              <a:t>Date : 2013/05/21</a:t>
            </a:r>
            <a:endParaRPr lang="zh-TW" altLang="en-US" sz="2000" dirty="0"/>
          </a:p>
        </p:txBody>
      </p:sp>
      <p:sp>
        <p:nvSpPr>
          <p:cNvPr id="10" name="五邊形 9"/>
          <p:cNvSpPr/>
          <p:nvPr/>
        </p:nvSpPr>
        <p:spPr>
          <a:xfrm>
            <a:off x="0" y="1268760"/>
            <a:ext cx="899592" cy="1584176"/>
          </a:xfrm>
          <a:prstGeom prst="homePlate">
            <a:avLst>
              <a:gd name="adj" fmla="val 7943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endParaRPr lang="en-US" altLang="zh-TW" dirty="0" smtClean="0"/>
          </a:p>
        </p:txBody>
      </p:sp>
      <p:sp>
        <p:nvSpPr>
          <p:cNvPr id="11" name="五邊形 10"/>
          <p:cNvSpPr/>
          <p:nvPr/>
        </p:nvSpPr>
        <p:spPr>
          <a:xfrm flipH="1">
            <a:off x="8172400" y="1268760"/>
            <a:ext cx="971600" cy="1584176"/>
          </a:xfrm>
          <a:prstGeom prst="homePlate">
            <a:avLst>
              <a:gd name="adj" fmla="val 73081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endParaRPr lang="en-US" altLang="zh-TW" dirty="0" smtClean="0"/>
          </a:p>
        </p:txBody>
      </p:sp>
      <p:pic>
        <p:nvPicPr>
          <p:cNvPr id="26626" name="Picture 2" descr="http://upload.wikimedia.org/wikipedia/en/a/a7/Blue_River_Oklah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861048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778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TW" sz="2400" dirty="0" smtClean="0"/>
              <a:t>     Overland flow</a:t>
            </a:r>
          </a:p>
          <a:p>
            <a:endParaRPr lang="en-US" altLang="zh-TW" sz="2400" dirty="0" smtClean="0"/>
          </a:p>
          <a:p>
            <a:pPr>
              <a:buNone/>
            </a:pPr>
            <a:r>
              <a:rPr lang="en-US" altLang="zh-TW" sz="2400" dirty="0" smtClean="0"/>
              <a:t>     Channelized flow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The soil infiltration rate ( 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 ) use the Green-</a:t>
            </a:r>
            <a:r>
              <a:rPr lang="en-US" altLang="zh-TW" sz="2400" dirty="0" err="1" smtClean="0"/>
              <a:t>Ampt</a:t>
            </a:r>
            <a:r>
              <a:rPr lang="en-US" altLang="zh-TW" sz="2400" dirty="0" smtClean="0"/>
              <a:t> equation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To compute the cumulative infiltration (I),</a:t>
            </a:r>
          </a:p>
          <a:p>
            <a:pPr>
              <a:buNone/>
            </a:pPr>
            <a:r>
              <a:rPr lang="en-US" altLang="zh-TW" sz="2400" dirty="0" smtClean="0"/>
              <a:t>         we should know  K,</a:t>
            </a:r>
            <a:r>
              <a:rPr lang="el-GR" altLang="zh-TW" sz="2400" dirty="0" smtClean="0">
                <a:latin typeface="+mj-ea"/>
              </a:rPr>
              <a:t> </a:t>
            </a:r>
            <a:r>
              <a:rPr lang="zh-TW" altLang="zh-TW" sz="2400" dirty="0" smtClean="0"/>
              <a:t>ψ</a:t>
            </a:r>
            <a:r>
              <a:rPr lang="en-US" altLang="zh-TW" sz="2400" dirty="0" smtClean="0">
                <a:latin typeface="+mj-ea"/>
              </a:rPr>
              <a:t>and </a:t>
            </a:r>
            <a:r>
              <a:rPr lang="el-GR" altLang="zh-TW" sz="2400" dirty="0" smtClean="0">
                <a:latin typeface="+mj-ea"/>
              </a:rPr>
              <a:t>θ</a:t>
            </a:r>
            <a:endParaRPr lang="en-US" altLang="zh-TW" sz="2400" dirty="0" smtClean="0">
              <a:latin typeface="+mj-ea"/>
            </a:endParaRPr>
          </a:p>
          <a:p>
            <a:endParaRPr lang="en-US" altLang="zh-TW" sz="2400" dirty="0" smtClean="0"/>
          </a:p>
          <a:p>
            <a:pPr>
              <a:buNone/>
            </a:pPr>
            <a:endParaRPr lang="en-US" altLang="zh-TW" sz="2400" dirty="0" smtClean="0"/>
          </a:p>
          <a:p>
            <a:pPr>
              <a:buNone/>
            </a:pPr>
            <a:endParaRPr lang="en-US" altLang="zh-TW" sz="2400" dirty="0" smtClean="0"/>
          </a:p>
        </p:txBody>
      </p:sp>
      <p:sp>
        <p:nvSpPr>
          <p:cNvPr id="5" name="五邊形 4"/>
          <p:cNvSpPr/>
          <p:nvPr/>
        </p:nvSpPr>
        <p:spPr>
          <a:xfrm>
            <a:off x="0" y="-27384"/>
            <a:ext cx="1835696" cy="720080"/>
          </a:xfrm>
          <a:prstGeom prst="homePlate">
            <a:avLst>
              <a:gd name="adj" fmla="val 4400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en-US" altLang="zh-TW" dirty="0" smtClean="0"/>
              <a:t>Methodology</a:t>
            </a:r>
          </a:p>
        </p:txBody>
      </p:sp>
      <p:sp>
        <p:nvSpPr>
          <p:cNvPr id="7" name="六邊形 6"/>
          <p:cNvSpPr/>
          <p:nvPr/>
        </p:nvSpPr>
        <p:spPr>
          <a:xfrm>
            <a:off x="1547664" y="332656"/>
            <a:ext cx="6192688" cy="720080"/>
          </a:xfrm>
          <a:prstGeom prst="hexagon">
            <a:avLst>
              <a:gd name="adj" fmla="val 45268"/>
              <a:gd name="vf" fmla="val 11547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TW" sz="4000" dirty="0" err="1" smtClean="0"/>
              <a:t>Vlfo</a:t>
            </a:r>
            <a:r>
              <a:rPr lang="en-US" altLang="zh-TW" sz="4000" dirty="0" smtClean="0"/>
              <a:t> model</a:t>
            </a:r>
            <a:r>
              <a:rPr lang="zh-TW" altLang="en-US" sz="4000" dirty="0" smtClean="0"/>
              <a:t> </a:t>
            </a:r>
            <a:r>
              <a:rPr lang="en-US" altLang="zh-TW" dirty="0" smtClean="0"/>
              <a:t>(Vieux and Vieux 2002)</a:t>
            </a:r>
            <a:endParaRPr lang="zh-TW" altLang="en-US" dirty="0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9491" y="1916832"/>
            <a:ext cx="4667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1607" y="1556792"/>
            <a:ext cx="2776537" cy="900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1624" y="2564904"/>
            <a:ext cx="1748408" cy="7847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890725"/>
            <a:ext cx="432048" cy="3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4005064"/>
            <a:ext cx="2447925" cy="619125"/>
          </a:xfrm>
          <a:prstGeom prst="rect">
            <a:avLst/>
          </a:prstGeom>
          <a:noFill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4005064"/>
            <a:ext cx="2304256" cy="80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84368" y="4221088"/>
            <a:ext cx="561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字方塊 18"/>
          <p:cNvSpPr txBox="1"/>
          <p:nvPr/>
        </p:nvSpPr>
        <p:spPr>
          <a:xfrm>
            <a:off x="4283968" y="422108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, and</a:t>
            </a:r>
            <a:endParaRPr lang="zh-TW" altLang="en-US" sz="2000" dirty="0"/>
          </a:p>
        </p:txBody>
      </p:sp>
      <p:sp>
        <p:nvSpPr>
          <p:cNvPr id="14" name="左大括弧 13"/>
          <p:cNvSpPr/>
          <p:nvPr/>
        </p:nvSpPr>
        <p:spPr>
          <a:xfrm>
            <a:off x="611560" y="1628800"/>
            <a:ext cx="216024" cy="12961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altLang="zh-TW" sz="4800" dirty="0" smtClean="0">
                <a:solidFill>
                  <a:srgbClr val="FF0000"/>
                </a:solidFill>
              </a:rPr>
              <a:t>n</a:t>
            </a:r>
            <a:r>
              <a:rPr lang="en-US" altLang="zh-TW" sz="4800" dirty="0" smtClean="0"/>
              <a:t> : Manning coefficient</a:t>
            </a:r>
          </a:p>
          <a:p>
            <a:r>
              <a:rPr lang="en-US" altLang="zh-TW" sz="4800" dirty="0" smtClean="0"/>
              <a:t>r : rainfall rate</a:t>
            </a:r>
          </a:p>
          <a:p>
            <a:r>
              <a:rPr lang="en-US" altLang="zh-TW" sz="4800" dirty="0" smtClean="0"/>
              <a:t>A: Cross-sectional area</a:t>
            </a:r>
          </a:p>
          <a:p>
            <a:r>
              <a:rPr lang="en-US" altLang="zh-TW" sz="4800" dirty="0" smtClean="0"/>
              <a:t>Q : channel flow rate</a:t>
            </a:r>
            <a:endParaRPr lang="zh-TW" altLang="en-US" sz="4800" dirty="0" smtClean="0"/>
          </a:p>
          <a:p>
            <a:r>
              <a:rPr lang="en-US" altLang="zh-TW" sz="4800" dirty="0" smtClean="0">
                <a:solidFill>
                  <a:srgbClr val="FF0000"/>
                </a:solidFill>
              </a:rPr>
              <a:t>S</a:t>
            </a:r>
            <a:r>
              <a:rPr lang="en-US" altLang="zh-TW" sz="2000" dirty="0" smtClean="0">
                <a:solidFill>
                  <a:srgbClr val="FF0000"/>
                </a:solidFill>
              </a:rPr>
              <a:t>0</a:t>
            </a:r>
            <a:r>
              <a:rPr lang="en-US" altLang="zh-TW" sz="4800" dirty="0" smtClean="0"/>
              <a:t>: bed slope</a:t>
            </a:r>
          </a:p>
          <a:p>
            <a:pPr lvl="0"/>
            <a:r>
              <a:rPr lang="en-US" altLang="zh-TW" sz="4800" dirty="0" smtClean="0">
                <a:solidFill>
                  <a:srgbClr val="FF0000"/>
                </a:solidFill>
              </a:rPr>
              <a:t>K</a:t>
            </a:r>
            <a:r>
              <a:rPr lang="en-US" altLang="zh-TW" sz="4800" dirty="0" smtClean="0"/>
              <a:t>: saturated hydraulic conductivity</a:t>
            </a:r>
            <a:endParaRPr lang="zh-TW" altLang="en-US" sz="4800" dirty="0" smtClean="0"/>
          </a:p>
          <a:p>
            <a:r>
              <a:rPr lang="zh-TW" altLang="zh-TW" sz="4400" dirty="0" smtClean="0"/>
              <a:t>ψ</a:t>
            </a:r>
            <a:r>
              <a:rPr lang="en-US" altLang="zh-TW" sz="4800" dirty="0" smtClean="0"/>
              <a:t>: soil suction at wetting front </a:t>
            </a:r>
          </a:p>
          <a:p>
            <a:pPr>
              <a:buNone/>
            </a:pPr>
            <a:r>
              <a:rPr lang="en-US" altLang="zh-TW" sz="4800" dirty="0" smtClean="0"/>
              <a:t>       (as </a:t>
            </a:r>
            <a:r>
              <a:rPr lang="en-US" altLang="zh-TW" sz="4800" dirty="0" smtClean="0">
                <a:solidFill>
                  <a:srgbClr val="FF0000"/>
                </a:solidFill>
              </a:rPr>
              <a:t>1/K</a:t>
            </a:r>
            <a:r>
              <a:rPr lang="en-US" altLang="zh-TW" sz="4800" dirty="0" smtClean="0"/>
              <a:t> ,Chow et al.1998)</a:t>
            </a:r>
            <a:endParaRPr lang="zh-TW" altLang="en-US" sz="4800" dirty="0" smtClean="0"/>
          </a:p>
          <a:p>
            <a:pPr lvl="0"/>
            <a:r>
              <a:rPr lang="el-GR" altLang="zh-TW" sz="4800" dirty="0" smtClean="0">
                <a:solidFill>
                  <a:srgbClr val="FF0000"/>
                </a:solidFill>
              </a:rPr>
              <a:t>θ</a:t>
            </a:r>
            <a:r>
              <a:rPr lang="en-US" altLang="zh-TW" sz="4800" dirty="0" smtClean="0"/>
              <a:t>: initial fractional water content</a:t>
            </a:r>
            <a:endParaRPr lang="zh-TW" altLang="en-US" sz="4800" dirty="0" smtClean="0"/>
          </a:p>
          <a:p>
            <a:pPr lvl="0"/>
            <a:endParaRPr lang="zh-TW" altLang="en-US" sz="4800" dirty="0" smtClean="0"/>
          </a:p>
          <a:p>
            <a:endParaRPr lang="zh-TW" altLang="en-US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0975" cy="295275"/>
          </a:xfrm>
          <a:prstGeom prst="rect">
            <a:avLst/>
          </a:prstGeom>
          <a:noFill/>
        </p:spPr>
      </p:pic>
      <p:sp>
        <p:nvSpPr>
          <p:cNvPr id="6" name="五邊形 5"/>
          <p:cNvSpPr/>
          <p:nvPr/>
        </p:nvSpPr>
        <p:spPr>
          <a:xfrm>
            <a:off x="0" y="-27384"/>
            <a:ext cx="1835696" cy="720080"/>
          </a:xfrm>
          <a:prstGeom prst="homePlate">
            <a:avLst>
              <a:gd name="adj" fmla="val 4400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en-US" altLang="zh-TW" dirty="0" smtClean="0"/>
              <a:t>Methodology</a:t>
            </a:r>
          </a:p>
        </p:txBody>
      </p:sp>
      <p:sp>
        <p:nvSpPr>
          <p:cNvPr id="7" name="六邊形 6"/>
          <p:cNvSpPr/>
          <p:nvPr/>
        </p:nvSpPr>
        <p:spPr>
          <a:xfrm>
            <a:off x="1547664" y="332656"/>
            <a:ext cx="6192688" cy="720080"/>
          </a:xfrm>
          <a:prstGeom prst="hexagon">
            <a:avLst>
              <a:gd name="adj" fmla="val 45268"/>
              <a:gd name="vf" fmla="val 11547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TW" sz="4000" dirty="0" smtClean="0"/>
              <a:t>The variable inputted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弧形向右箭號 26"/>
          <p:cNvSpPr/>
          <p:nvPr/>
        </p:nvSpPr>
        <p:spPr>
          <a:xfrm>
            <a:off x="971600" y="4437112"/>
            <a:ext cx="3240360" cy="1944216"/>
          </a:xfrm>
          <a:prstGeom prst="curvedRightArrow">
            <a:avLst>
              <a:gd name="adj1" fmla="val 25000"/>
              <a:gd name="adj2" fmla="val 41523"/>
              <a:gd name="adj3" fmla="val 25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</p:nvPr>
        </p:nvGraphicFramePr>
        <p:xfrm>
          <a:off x="467544" y="260648"/>
          <a:ext cx="8229600" cy="521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4211960" y="5373216"/>
            <a:ext cx="3240360" cy="129614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7 rainfall inputs </a:t>
            </a:r>
          </a:p>
          <a:p>
            <a:pPr algn="ctr"/>
            <a:r>
              <a:rPr lang="en-US" altLang="zh-TW" sz="2400" dirty="0" smtClean="0"/>
              <a:t>125 ensemble</a:t>
            </a:r>
            <a:endParaRPr lang="zh-TW" altLang="en-US" sz="2400" dirty="0"/>
          </a:p>
        </p:txBody>
      </p:sp>
      <p:sp>
        <p:nvSpPr>
          <p:cNvPr id="34" name="五邊形 33"/>
          <p:cNvSpPr/>
          <p:nvPr/>
        </p:nvSpPr>
        <p:spPr>
          <a:xfrm>
            <a:off x="0" y="-27384"/>
            <a:ext cx="1835696" cy="720080"/>
          </a:xfrm>
          <a:prstGeom prst="homePlate">
            <a:avLst>
              <a:gd name="adj" fmla="val 44007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TW" dirty="0" smtClean="0"/>
              <a:t>Work flow</a:t>
            </a:r>
            <a:endParaRPr lang="zh-TW" alt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3212976"/>
            <a:ext cx="1656184" cy="227977"/>
          </a:xfrm>
          <a:prstGeom prst="rect">
            <a:avLst/>
          </a:prstGeom>
          <a:noFill/>
        </p:spPr>
      </p:pic>
      <p:graphicFrame>
        <p:nvGraphicFramePr>
          <p:cNvPr id="21" name="表格 20"/>
          <p:cNvGraphicFramePr>
            <a:graphicFrameLocks noGrp="1"/>
          </p:cNvGraphicFramePr>
          <p:nvPr/>
        </p:nvGraphicFramePr>
        <p:xfrm>
          <a:off x="5847571" y="4077072"/>
          <a:ext cx="3188925" cy="91058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25235"/>
                <a:gridCol w="552738"/>
                <a:gridCol w="552738"/>
                <a:gridCol w="552738"/>
                <a:gridCol w="552738"/>
                <a:gridCol w="552738"/>
              </a:tblGrid>
              <a:tr h="240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 smtClean="0"/>
                        <a:t>K</a:t>
                      </a:r>
                      <a:endParaRPr lang="zh-TW" sz="11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7971" marR="979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 smtClean="0"/>
                        <a:t>25%</a:t>
                      </a:r>
                      <a:endParaRPr lang="zh-TW" sz="11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7971" marR="979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 smtClean="0"/>
                        <a:t>62.5%</a:t>
                      </a:r>
                      <a:endParaRPr lang="zh-TW" sz="11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7971" marR="979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 smtClean="0"/>
                        <a:t>100%</a:t>
                      </a:r>
                      <a:endParaRPr lang="zh-TW" sz="11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7971" marR="979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 smtClean="0"/>
                        <a:t>137.5%</a:t>
                      </a:r>
                      <a:endParaRPr lang="zh-TW" sz="11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7971" marR="979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 smtClean="0"/>
                        <a:t>175%</a:t>
                      </a:r>
                      <a:endParaRPr lang="zh-TW" sz="11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7971" marR="97971" marT="0" marB="0" anchor="ctr"/>
                </a:tc>
              </a:tr>
              <a:tr h="240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100" kern="100" dirty="0" smtClean="0"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lang="zh-TW" sz="11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7971" marR="979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 smtClean="0"/>
                        <a:t>25%</a:t>
                      </a:r>
                      <a:endParaRPr lang="zh-TW" sz="11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7971" marR="979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 smtClean="0"/>
                        <a:t>62.5%</a:t>
                      </a:r>
                      <a:endParaRPr lang="zh-TW" sz="11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7971" marR="979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 smtClean="0"/>
                        <a:t>100%</a:t>
                      </a:r>
                      <a:endParaRPr lang="zh-TW" sz="11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7971" marR="979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 smtClean="0"/>
                        <a:t>137.5%</a:t>
                      </a:r>
                      <a:endParaRPr lang="zh-TW" sz="11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7971" marR="979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 smtClean="0"/>
                        <a:t>175%</a:t>
                      </a:r>
                      <a:endParaRPr lang="zh-TW" sz="11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7971" marR="97971" marT="0" marB="0" anchor="ctr"/>
                </a:tc>
              </a:tr>
              <a:tr h="240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100" kern="100" dirty="0"/>
                        <a:t>θ</a:t>
                      </a:r>
                      <a:endParaRPr lang="zh-TW" sz="11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7971" marR="979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 smtClean="0"/>
                        <a:t>20</a:t>
                      </a:r>
                      <a:r>
                        <a:rPr lang="en-US" altLang="zh-TW" sz="1100" kern="100" dirty="0" smtClean="0"/>
                        <a:t>%</a:t>
                      </a:r>
                      <a:endParaRPr lang="zh-TW" sz="11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7971" marR="979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 smtClean="0"/>
                        <a:t>40</a:t>
                      </a:r>
                      <a:r>
                        <a:rPr lang="en-US" altLang="zh-TW" sz="1100" kern="100" dirty="0" smtClean="0"/>
                        <a:t>%</a:t>
                      </a:r>
                      <a:endParaRPr lang="zh-TW" sz="11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7971" marR="979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 smtClean="0"/>
                        <a:t>60</a:t>
                      </a:r>
                      <a:r>
                        <a:rPr lang="en-US" altLang="zh-TW" sz="1100" kern="100" dirty="0" smtClean="0"/>
                        <a:t>%</a:t>
                      </a:r>
                      <a:endParaRPr lang="zh-TW" sz="11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7971" marR="979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 smtClean="0"/>
                        <a:t>80</a:t>
                      </a:r>
                      <a:r>
                        <a:rPr lang="en-US" altLang="zh-TW" sz="1100" kern="100" dirty="0" smtClean="0"/>
                        <a:t>%</a:t>
                      </a:r>
                      <a:endParaRPr lang="zh-TW" sz="11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7971" marR="979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 smtClean="0"/>
                        <a:t>100</a:t>
                      </a:r>
                      <a:r>
                        <a:rPr lang="en-US" altLang="zh-TW" sz="1100" kern="100" dirty="0" smtClean="0"/>
                        <a:t>%</a:t>
                      </a:r>
                      <a:endParaRPr lang="zh-TW" sz="11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7971" marR="97971" marT="0" marB="0" anchor="ctr"/>
                </a:tc>
              </a:tr>
            </a:tbl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1691680" y="3284984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69000"/>
            </a:pPr>
            <a:r>
              <a:rPr lang="en-US" altLang="zh-TW" sz="2000" dirty="0" smtClean="0"/>
              <a:t> -G</a:t>
            </a:r>
          </a:p>
          <a:p>
            <a:pPr>
              <a:buSzPct val="69000"/>
            </a:pPr>
            <a:r>
              <a:rPr lang="en-US" altLang="zh-TW" sz="2000" dirty="0" smtClean="0"/>
              <a:t> -LG</a:t>
            </a:r>
            <a:endParaRPr lang="zh-TW" altLang="en-US" sz="2000" dirty="0"/>
          </a:p>
        </p:txBody>
      </p:sp>
      <p:sp>
        <p:nvSpPr>
          <p:cNvPr id="18" name="左大括弧 17"/>
          <p:cNvSpPr/>
          <p:nvPr/>
        </p:nvSpPr>
        <p:spPr>
          <a:xfrm>
            <a:off x="1691680" y="3284984"/>
            <a:ext cx="72008" cy="72008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字方塊 20"/>
          <p:cNvSpPr txBox="1"/>
          <p:nvPr/>
        </p:nvSpPr>
        <p:spPr>
          <a:xfrm>
            <a:off x="4139952" y="3790126"/>
            <a:ext cx="1944216" cy="646986"/>
          </a:xfrm>
          <a:prstGeom prst="roundRect">
            <a:avLst/>
          </a:prstGeom>
          <a:ln>
            <a:solidFill>
              <a:srgbClr val="C2AE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chemeClr val="tx1"/>
                </a:solidFill>
              </a:rPr>
              <a:t>     The total</a:t>
            </a:r>
          </a:p>
          <a:p>
            <a:r>
              <a:rPr lang="en-US" altLang="zh-TW" sz="1600" dirty="0" smtClean="0">
                <a:solidFill>
                  <a:schemeClr val="tx1"/>
                </a:solidFill>
              </a:rPr>
              <a:t>discharge volume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915816" y="45710"/>
            <a:ext cx="1944216" cy="64698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600" dirty="0" smtClean="0"/>
              <a:t>The time of </a:t>
            </a:r>
            <a:r>
              <a:rPr lang="en-US" altLang="zh-TW" sz="1600" dirty="0" smtClean="0">
                <a:solidFill>
                  <a:schemeClr val="tx1"/>
                </a:solidFill>
              </a:rPr>
              <a:t>maximum discharge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5496" y="3573016"/>
            <a:ext cx="1368152" cy="57888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400" dirty="0" smtClean="0"/>
              <a:t>The </a:t>
            </a:r>
          </a:p>
          <a:p>
            <a:r>
              <a:rPr lang="en-US" altLang="zh-TW" sz="1400" dirty="0" smtClean="0"/>
              <a:t>maximum peak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graphicFrame>
        <p:nvGraphicFramePr>
          <p:cNvPr id="15" name="內容版面配置區 14"/>
          <p:cNvGraphicFramePr>
            <a:graphicFrameLocks noGrp="1"/>
          </p:cNvGraphicFramePr>
          <p:nvPr>
            <p:ph idx="1"/>
          </p:nvPr>
        </p:nvGraphicFramePr>
        <p:xfrm>
          <a:off x="107504" y="188640"/>
          <a:ext cx="4608512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向右箭號 19"/>
          <p:cNvSpPr/>
          <p:nvPr/>
        </p:nvSpPr>
        <p:spPr>
          <a:xfrm>
            <a:off x="4211960" y="2060848"/>
            <a:ext cx="1872208" cy="7200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Mean value</a:t>
            </a:r>
            <a:endParaRPr lang="zh-TW" altLang="en-US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pSp>
        <p:nvGrpSpPr>
          <p:cNvPr id="36" name="群組 35"/>
          <p:cNvGrpSpPr/>
          <p:nvPr/>
        </p:nvGrpSpPr>
        <p:grpSpPr>
          <a:xfrm>
            <a:off x="6228184" y="116632"/>
            <a:ext cx="2736304" cy="3960440"/>
            <a:chOff x="6228184" y="908720"/>
            <a:chExt cx="2736304" cy="4248472"/>
          </a:xfrm>
        </p:grpSpPr>
        <p:sp>
          <p:nvSpPr>
            <p:cNvPr id="22" name="圓角化同側角落矩形 21"/>
            <p:cNvSpPr/>
            <p:nvPr/>
          </p:nvSpPr>
          <p:spPr>
            <a:xfrm>
              <a:off x="6228184" y="908720"/>
              <a:ext cx="2736304" cy="720080"/>
            </a:xfrm>
            <a:prstGeom prst="round2Same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Compare to the observation</a:t>
              </a:r>
            </a:p>
          </p:txBody>
        </p:sp>
        <p:sp>
          <p:nvSpPr>
            <p:cNvPr id="24" name="圓角化同側角落矩形 23"/>
            <p:cNvSpPr/>
            <p:nvPr/>
          </p:nvSpPr>
          <p:spPr>
            <a:xfrm>
              <a:off x="6228184" y="1700808"/>
              <a:ext cx="2736304" cy="3456384"/>
            </a:xfrm>
            <a:prstGeom prst="round2SameRect">
              <a:avLst>
                <a:gd name="adj1" fmla="val 0"/>
                <a:gd name="adj2" fmla="val 1106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endParaRPr lang="en-US" altLang="zh-TW" sz="2000" dirty="0" smtClean="0"/>
            </a:p>
            <a:p>
              <a:pPr>
                <a:buFont typeface="Arial" pitchFamily="34" charset="0"/>
                <a:buChar char="•"/>
              </a:pPr>
              <a:r>
                <a:rPr lang="en-US" altLang="zh-TW" sz="2000" dirty="0" smtClean="0"/>
                <a:t>Runoff </a:t>
              </a:r>
            </a:p>
            <a:p>
              <a:r>
                <a:rPr lang="en-US" altLang="zh-TW" sz="2000" dirty="0" smtClean="0"/>
                <a:t>  coefficient</a:t>
              </a:r>
            </a:p>
            <a:p>
              <a:endParaRPr lang="en-US" altLang="zh-TW" sz="2000" dirty="0" smtClean="0"/>
            </a:p>
            <a:p>
              <a:pPr>
                <a:buFont typeface="Arial" pitchFamily="34" charset="0"/>
                <a:buChar char="•"/>
              </a:pPr>
              <a:r>
                <a:rPr lang="en-US" altLang="zh-TW" sz="2000" dirty="0" smtClean="0"/>
                <a:t>Bias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2000" dirty="0" smtClean="0"/>
                <a:t>Mean absolute error</a:t>
              </a:r>
            </a:p>
            <a:p>
              <a:pPr>
                <a:buFont typeface="Arial" pitchFamily="34" charset="0"/>
                <a:buChar char="•"/>
              </a:pPr>
              <a:endParaRPr lang="en-US" altLang="zh-TW" sz="2000" dirty="0" smtClean="0"/>
            </a:p>
            <a:p>
              <a:pPr>
                <a:buFont typeface="Arial" pitchFamily="34" charset="0"/>
                <a:buChar char="•"/>
              </a:pPr>
              <a:endParaRPr lang="en-US" altLang="zh-TW" sz="2000" dirty="0" smtClean="0"/>
            </a:p>
            <a:p>
              <a:pPr>
                <a:buFont typeface="Arial" pitchFamily="34" charset="0"/>
                <a:buChar char="•"/>
              </a:pPr>
              <a:r>
                <a:rPr lang="en-US" altLang="zh-TW" sz="2000" dirty="0" smtClean="0"/>
                <a:t>Root-mean-square  error</a:t>
              </a:r>
            </a:p>
            <a:p>
              <a:pPr>
                <a:buFont typeface="Arial" pitchFamily="34" charset="0"/>
                <a:buChar char="•"/>
              </a:pPr>
              <a:endParaRPr lang="en-US" altLang="zh-TW" sz="2000" dirty="0" smtClean="0"/>
            </a:p>
            <a:p>
              <a:pPr>
                <a:buFont typeface="Arial" pitchFamily="34" charset="0"/>
                <a:buChar char="•"/>
              </a:pPr>
              <a:endParaRPr lang="zh-TW" altLang="en-US" sz="2000" dirty="0"/>
            </a:p>
          </p:txBody>
        </p:sp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68344" y="1651794"/>
              <a:ext cx="1176435" cy="613792"/>
            </a:xfrm>
            <a:prstGeom prst="rect">
              <a:avLst/>
            </a:prstGeom>
            <a:noFill/>
          </p:spPr>
        </p:pic>
        <p:pic>
          <p:nvPicPr>
            <p:cNvPr id="23558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596336" y="2501488"/>
              <a:ext cx="1268766" cy="596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0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948264" y="3582918"/>
              <a:ext cx="1944216" cy="25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1" name="Picture 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948264" y="4664347"/>
              <a:ext cx="1892337" cy="308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42" name="資料庫圖表 41"/>
          <p:cNvGraphicFramePr/>
          <p:nvPr/>
        </p:nvGraphicFramePr>
        <p:xfrm>
          <a:off x="1403648" y="4477568"/>
          <a:ext cx="7056784" cy="2191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4" name="圓形箭號 43"/>
          <p:cNvSpPr/>
          <p:nvPr/>
        </p:nvSpPr>
        <p:spPr>
          <a:xfrm rot="15623268" flipH="1">
            <a:off x="267779" y="4079797"/>
            <a:ext cx="1660870" cy="1722742"/>
          </a:xfrm>
          <a:prstGeom prst="circularArrow">
            <a:avLst>
              <a:gd name="adj1" fmla="val 14221"/>
              <a:gd name="adj2" fmla="val 1188287"/>
              <a:gd name="adj3" fmla="val 20030611"/>
              <a:gd name="adj4" fmla="val 12564377"/>
              <a:gd name="adj5" fmla="val 125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5" name="五邊形 44"/>
          <p:cNvSpPr/>
          <p:nvPr/>
        </p:nvSpPr>
        <p:spPr>
          <a:xfrm>
            <a:off x="0" y="-27384"/>
            <a:ext cx="1835696" cy="720080"/>
          </a:xfrm>
          <a:prstGeom prst="homePlate">
            <a:avLst>
              <a:gd name="adj" fmla="val 44007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TW" dirty="0" smtClean="0"/>
              <a:t>Work flow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Three case as follow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We just discuss the first case and its result</a:t>
            </a:r>
            <a:endParaRPr lang="zh-TW" altLang="en-US" dirty="0"/>
          </a:p>
        </p:txBody>
      </p:sp>
      <p:sp>
        <p:nvSpPr>
          <p:cNvPr id="5" name="五邊形 4"/>
          <p:cNvSpPr/>
          <p:nvPr/>
        </p:nvSpPr>
        <p:spPr>
          <a:xfrm>
            <a:off x="0" y="-27384"/>
            <a:ext cx="1835696" cy="720080"/>
          </a:xfrm>
          <a:prstGeom prst="homePlate">
            <a:avLst>
              <a:gd name="adj" fmla="val 4400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endParaRPr lang="en-US" altLang="zh-TW" dirty="0" smtClean="0"/>
          </a:p>
        </p:txBody>
      </p:sp>
      <p:sp>
        <p:nvSpPr>
          <p:cNvPr id="7" name="六邊形 6"/>
          <p:cNvSpPr/>
          <p:nvPr/>
        </p:nvSpPr>
        <p:spPr>
          <a:xfrm>
            <a:off x="1547664" y="332656"/>
            <a:ext cx="6192688" cy="720080"/>
          </a:xfrm>
          <a:prstGeom prst="hexagon">
            <a:avLst>
              <a:gd name="adj" fmla="val 45268"/>
              <a:gd name="vf" fmla="val 11547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en-US" altLang="zh-TW" sz="4000" dirty="0" smtClean="0"/>
              <a:t>Results &amp; discussion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153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0" y="3212976"/>
            <a:ext cx="9144000" cy="36004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Total precipitation</a:t>
            </a:r>
          </a:p>
          <a:p>
            <a:r>
              <a:rPr lang="en-US" altLang="zh-TW" sz="2800" dirty="0" smtClean="0"/>
              <a:t>-G</a:t>
            </a:r>
            <a:r>
              <a:rPr lang="zh-TW" altLang="en-US" sz="2800" dirty="0" smtClean="0"/>
              <a:t> </a:t>
            </a:r>
            <a:r>
              <a:rPr lang="en-US" altLang="zh-TW" sz="2800" dirty="0" smtClean="0">
                <a:solidFill>
                  <a:srgbClr val="FF0000"/>
                </a:solidFill>
              </a:rPr>
              <a:t>maintain</a:t>
            </a:r>
            <a:r>
              <a:rPr lang="en-US" altLang="zh-TW" sz="2800" dirty="0" smtClean="0"/>
              <a:t> the pattern</a:t>
            </a:r>
          </a:p>
          <a:p>
            <a:r>
              <a:rPr lang="en-US" altLang="zh-TW" sz="2800" dirty="0" smtClean="0"/>
              <a:t>-LG</a:t>
            </a:r>
            <a:r>
              <a:rPr lang="zh-TW" altLang="en-US" sz="2800" dirty="0" smtClean="0"/>
              <a:t> </a:t>
            </a:r>
            <a:r>
              <a:rPr lang="en-US" altLang="zh-TW" sz="2800" dirty="0" smtClean="0">
                <a:solidFill>
                  <a:srgbClr val="FF0000"/>
                </a:solidFill>
              </a:rPr>
              <a:t>smooth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the spatial details </a:t>
            </a:r>
          </a:p>
          <a:p>
            <a:r>
              <a:rPr lang="en-US" altLang="zh-TW" sz="2800" dirty="0" smtClean="0"/>
              <a:t>The KTLX radar was </a:t>
            </a:r>
            <a:r>
              <a:rPr lang="en-US" altLang="zh-TW" sz="2800" dirty="0" err="1" smtClean="0">
                <a:solidFill>
                  <a:srgbClr val="FF0000"/>
                </a:solidFill>
              </a:rPr>
              <a:t>miscalibration</a:t>
            </a:r>
            <a:r>
              <a:rPr lang="en-US" altLang="zh-TW" sz="2800" dirty="0" smtClean="0"/>
              <a:t> and overestimate</a:t>
            </a:r>
            <a:r>
              <a:rPr lang="en-US" altLang="zh-TW" sz="2800" dirty="0"/>
              <a:t>. </a:t>
            </a:r>
            <a:r>
              <a:rPr lang="en-US" altLang="zh-TW" sz="1800" dirty="0" smtClean="0"/>
              <a:t>(</a:t>
            </a:r>
            <a:r>
              <a:rPr lang="en-US" altLang="zh-TW" sz="1800" i="1" dirty="0" err="1" smtClean="0"/>
              <a:t>Gourley</a:t>
            </a:r>
            <a:r>
              <a:rPr lang="en-US" altLang="zh-TW" sz="1800" i="1" dirty="0" smtClean="0"/>
              <a:t> </a:t>
            </a:r>
            <a:r>
              <a:rPr lang="en-US" altLang="zh-TW" sz="1800" i="1" dirty="0"/>
              <a:t>et </a:t>
            </a:r>
            <a:r>
              <a:rPr lang="en-US" altLang="zh-TW" sz="1800" i="1" dirty="0" smtClean="0"/>
              <a:t>al.2003)</a:t>
            </a:r>
            <a:r>
              <a:rPr lang="en-US" altLang="zh-TW" sz="1800" dirty="0" smtClean="0"/>
              <a:t> </a:t>
            </a:r>
            <a:endParaRPr lang="en-US" altLang="zh-TW" sz="2800" dirty="0" smtClean="0"/>
          </a:p>
          <a:p>
            <a:endParaRPr lang="zh-TW" altLang="en-US" sz="2800" dirty="0"/>
          </a:p>
        </p:txBody>
      </p:sp>
      <p:sp>
        <p:nvSpPr>
          <p:cNvPr id="5" name="五邊形 4"/>
          <p:cNvSpPr/>
          <p:nvPr/>
        </p:nvSpPr>
        <p:spPr>
          <a:xfrm>
            <a:off x="0" y="-27384"/>
            <a:ext cx="1835696" cy="720080"/>
          </a:xfrm>
          <a:prstGeom prst="homePlate">
            <a:avLst>
              <a:gd name="adj" fmla="val 4400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en-US" altLang="zh-TW" dirty="0" smtClean="0"/>
              <a:t>Results &amp; discussion</a:t>
            </a:r>
          </a:p>
        </p:txBody>
      </p:sp>
      <p:sp>
        <p:nvSpPr>
          <p:cNvPr id="7" name="六邊形 6"/>
          <p:cNvSpPr/>
          <p:nvPr/>
        </p:nvSpPr>
        <p:spPr>
          <a:xfrm>
            <a:off x="1547664" y="332656"/>
            <a:ext cx="6192688" cy="720080"/>
          </a:xfrm>
          <a:prstGeom prst="hexagon">
            <a:avLst>
              <a:gd name="adj" fmla="val 45268"/>
              <a:gd name="vf" fmla="val 11547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TW" sz="4000" dirty="0" smtClean="0"/>
              <a:t>Case1: 23 Oct 2002</a:t>
            </a:r>
            <a:endParaRPr lang="zh-TW" altLang="en-US" sz="4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196637"/>
            <a:ext cx="5017021" cy="540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6810" y="4846715"/>
            <a:ext cx="3337677" cy="65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6858" y="5786106"/>
            <a:ext cx="3155622" cy="66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五邊形 4"/>
          <p:cNvSpPr/>
          <p:nvPr/>
        </p:nvSpPr>
        <p:spPr>
          <a:xfrm>
            <a:off x="0" y="-27384"/>
            <a:ext cx="1835696" cy="720080"/>
          </a:xfrm>
          <a:prstGeom prst="homePlate">
            <a:avLst>
              <a:gd name="adj" fmla="val 4400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en-US" altLang="zh-TW" sz="2400" dirty="0" smtClean="0"/>
              <a:t>Case 1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033" y="765997"/>
            <a:ext cx="3811807" cy="288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836712"/>
            <a:ext cx="3741001" cy="288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1320" y="3664426"/>
            <a:ext cx="3714656" cy="2880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37136" y="3664426"/>
            <a:ext cx="4409975" cy="2880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1556792"/>
            <a:ext cx="615553" cy="985206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n-US" altLang="zh-TW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Time</a:t>
            </a:r>
            <a:endParaRPr lang="zh-TW" alt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11960" y="1639701"/>
            <a:ext cx="615553" cy="963405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n-US" altLang="zh-TW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Peak</a:t>
            </a:r>
            <a:endParaRPr lang="zh-TW" alt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4221088"/>
            <a:ext cx="615553" cy="1463862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n-US" altLang="zh-TW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Volume</a:t>
            </a:r>
            <a:endParaRPr lang="zh-TW" alt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88495" y="4104457"/>
            <a:ext cx="615553" cy="1887633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n-US" altLang="zh-TW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Discharge</a:t>
            </a:r>
            <a:endParaRPr lang="zh-TW" alt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259632" y="378904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MS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220072" y="76470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MS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907704" y="9807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MS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555776" y="11967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RAD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627784" y="184482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RAD-G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7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 the PDF pattern, </a:t>
            </a:r>
            <a:r>
              <a:rPr lang="en-US" altLang="zh-TW" dirty="0" smtClean="0">
                <a:solidFill>
                  <a:srgbClr val="FF0000"/>
                </a:solidFill>
              </a:rPr>
              <a:t>Bimodal shape </a:t>
            </a:r>
            <a:r>
              <a:rPr lang="en-US" altLang="zh-TW" dirty="0" smtClean="0"/>
              <a:t>caused by the parameter maps set in the </a:t>
            </a:r>
            <a:r>
              <a:rPr lang="en-US" altLang="zh-TW" dirty="0" err="1" smtClean="0"/>
              <a:t>Vlfo</a:t>
            </a:r>
            <a:r>
              <a:rPr lang="en-US" altLang="zh-TW" dirty="0" smtClean="0"/>
              <a:t> model.</a:t>
            </a:r>
          </a:p>
          <a:p>
            <a:pPr lvl="0"/>
            <a:r>
              <a:rPr lang="en-US" altLang="zh-TW" dirty="0" smtClean="0"/>
              <a:t>The members of  </a:t>
            </a:r>
            <a:r>
              <a:rPr lang="el-GR" altLang="zh-TW" dirty="0" smtClean="0">
                <a:solidFill>
                  <a:srgbClr val="FF0000"/>
                </a:solidFill>
              </a:rPr>
              <a:t>θ</a:t>
            </a:r>
            <a:r>
              <a:rPr lang="en-US" altLang="zh-TW" dirty="0" smtClean="0">
                <a:solidFill>
                  <a:srgbClr val="FF0000"/>
                </a:solidFill>
              </a:rPr>
              <a:t> set as 100% </a:t>
            </a:r>
            <a:r>
              <a:rPr lang="en-US" altLang="zh-TW" dirty="0" smtClean="0"/>
              <a:t>have higher peak and volume mode, but </a:t>
            </a:r>
            <a:r>
              <a:rPr lang="en-US" altLang="zh-TW" dirty="0" smtClean="0">
                <a:solidFill>
                  <a:srgbClr val="FF0000"/>
                </a:solidFill>
              </a:rPr>
              <a:t>lower time density</a:t>
            </a:r>
          </a:p>
          <a:p>
            <a:pPr lvl="0">
              <a:buNone/>
            </a:pPr>
            <a:r>
              <a:rPr lang="zh-TW" altLang="en-US" dirty="0" smtClean="0"/>
              <a:t>    </a:t>
            </a:r>
            <a:r>
              <a:rPr lang="en-US" altLang="zh-TW" dirty="0" smtClean="0"/>
              <a:t>∵ the nonlinear effect for the </a:t>
            </a:r>
            <a:r>
              <a:rPr lang="en-US" altLang="zh-TW" dirty="0" smtClean="0">
                <a:solidFill>
                  <a:srgbClr val="FF0000"/>
                </a:solidFill>
              </a:rPr>
              <a:t>soil infiltration rate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五邊形 3"/>
          <p:cNvSpPr/>
          <p:nvPr/>
        </p:nvSpPr>
        <p:spPr>
          <a:xfrm>
            <a:off x="0" y="-27384"/>
            <a:ext cx="1835696" cy="720080"/>
          </a:xfrm>
          <a:prstGeom prst="homePlate">
            <a:avLst>
              <a:gd name="adj" fmla="val 4400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en-US" altLang="zh-TW" sz="2400" dirty="0" smtClean="0"/>
              <a:t>Case 1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5229200"/>
            <a:ext cx="4857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3131840" y="602128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↖ The infiltration as </a:t>
            </a:r>
            <a:r>
              <a:rPr lang="en-US" altLang="zh-TW" dirty="0" err="1" smtClean="0"/>
              <a:t>ponding</a:t>
            </a:r>
            <a:endParaRPr lang="zh-TW" altLang="en-US" dirty="0"/>
          </a:p>
        </p:txBody>
      </p:sp>
      <p:cxnSp>
        <p:nvCxnSpPr>
          <p:cNvPr id="8" name="直線單箭頭接點 7"/>
          <p:cNvCxnSpPr/>
          <p:nvPr/>
        </p:nvCxnSpPr>
        <p:spPr>
          <a:xfrm>
            <a:off x="3635896" y="4797152"/>
            <a:ext cx="432048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五邊形 4"/>
          <p:cNvSpPr/>
          <p:nvPr/>
        </p:nvSpPr>
        <p:spPr>
          <a:xfrm>
            <a:off x="0" y="-27384"/>
            <a:ext cx="1835696" cy="720080"/>
          </a:xfrm>
          <a:prstGeom prst="homePlate">
            <a:avLst>
              <a:gd name="adj" fmla="val 4400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en-US" altLang="zh-TW" sz="2400" dirty="0" smtClean="0"/>
              <a:t>Case 1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958" y="724279"/>
            <a:ext cx="3961026" cy="313676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713613"/>
            <a:ext cx="4015896" cy="314743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1556792"/>
            <a:ext cx="615553" cy="985206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n-US" altLang="zh-TW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Time</a:t>
            </a:r>
            <a:endParaRPr lang="zh-TW" alt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27984" y="1628800"/>
            <a:ext cx="615553" cy="963405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n-US" altLang="zh-TW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Peak</a:t>
            </a:r>
            <a:endParaRPr lang="zh-TW" alt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4221088"/>
            <a:ext cx="615553" cy="1463862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n-US" altLang="zh-TW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Volume</a:t>
            </a:r>
            <a:endParaRPr lang="zh-TW" alt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220072" y="3717032"/>
            <a:ext cx="3707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GAG</a:t>
            </a:r>
            <a:r>
              <a:rPr lang="zh-TW" altLang="en-US" sz="1200" dirty="0" smtClean="0"/>
              <a:t>       </a:t>
            </a:r>
            <a:r>
              <a:rPr lang="en-US" altLang="zh-TW" sz="1200" dirty="0" smtClean="0"/>
              <a:t>RAD</a:t>
            </a:r>
            <a:r>
              <a:rPr lang="zh-TW" altLang="en-US" sz="1200" dirty="0" smtClean="0"/>
              <a:t>    </a:t>
            </a:r>
            <a:r>
              <a:rPr lang="en-US" altLang="zh-TW" sz="1200" dirty="0" smtClean="0"/>
              <a:t>RAD-G</a:t>
            </a:r>
            <a:r>
              <a:rPr lang="zh-TW" altLang="en-US" sz="1200" dirty="0" smtClean="0"/>
              <a:t>     </a:t>
            </a:r>
            <a:r>
              <a:rPr lang="en-US" altLang="zh-TW" sz="1200" dirty="0" smtClean="0"/>
              <a:t>RAD-LG</a:t>
            </a:r>
            <a:r>
              <a:rPr lang="zh-TW" altLang="en-US" sz="1200" dirty="0" smtClean="0"/>
              <a:t>    </a:t>
            </a:r>
            <a:r>
              <a:rPr lang="en-US" altLang="zh-TW" sz="1200" dirty="0" smtClean="0"/>
              <a:t>MS</a:t>
            </a:r>
            <a:r>
              <a:rPr lang="zh-TW" altLang="en-US" sz="1200" dirty="0" smtClean="0"/>
              <a:t>      </a:t>
            </a:r>
            <a:r>
              <a:rPr lang="en-US" altLang="zh-TW" sz="1200" dirty="0" smtClean="0"/>
              <a:t>MS-G</a:t>
            </a:r>
            <a:r>
              <a:rPr lang="zh-TW" altLang="en-US" sz="1200" dirty="0" smtClean="0"/>
              <a:t>    </a:t>
            </a:r>
            <a:r>
              <a:rPr lang="en-US" altLang="zh-TW" sz="1200" dirty="0" smtClean="0"/>
              <a:t>MS-LG</a:t>
            </a:r>
            <a:r>
              <a:rPr lang="zh-TW" altLang="en-US" sz="1200" dirty="0" smtClean="0"/>
              <a:t>  </a:t>
            </a:r>
            <a:endParaRPr lang="zh-TW" altLang="en-US" sz="12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043608" y="3656057"/>
            <a:ext cx="37079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GAG</a:t>
            </a:r>
            <a:r>
              <a:rPr lang="zh-TW" altLang="en-US" sz="1200" dirty="0" smtClean="0"/>
              <a:t>       </a:t>
            </a:r>
            <a:r>
              <a:rPr lang="en-US" altLang="zh-TW" sz="1200" dirty="0" smtClean="0"/>
              <a:t>RAD</a:t>
            </a:r>
            <a:r>
              <a:rPr lang="zh-TW" altLang="en-US" sz="1200" dirty="0" smtClean="0"/>
              <a:t>    </a:t>
            </a:r>
            <a:r>
              <a:rPr lang="en-US" altLang="zh-TW" sz="1200" dirty="0" smtClean="0"/>
              <a:t>RAD-G</a:t>
            </a:r>
            <a:r>
              <a:rPr lang="zh-TW" altLang="en-US" sz="1200" dirty="0" smtClean="0"/>
              <a:t>     </a:t>
            </a:r>
            <a:r>
              <a:rPr lang="en-US" altLang="zh-TW" sz="1200" dirty="0" smtClean="0"/>
              <a:t>RAD-LG</a:t>
            </a:r>
            <a:r>
              <a:rPr lang="zh-TW" altLang="en-US" sz="1200" dirty="0" smtClean="0"/>
              <a:t>    </a:t>
            </a:r>
            <a:r>
              <a:rPr lang="en-US" altLang="zh-TW" sz="1200" dirty="0" smtClean="0"/>
              <a:t>MS</a:t>
            </a:r>
            <a:r>
              <a:rPr lang="zh-TW" altLang="en-US" sz="1200" dirty="0" smtClean="0"/>
              <a:t>      </a:t>
            </a:r>
            <a:r>
              <a:rPr lang="en-US" altLang="zh-TW" sz="1200" dirty="0" smtClean="0"/>
              <a:t>MS-G</a:t>
            </a:r>
            <a:r>
              <a:rPr lang="zh-TW" altLang="en-US" sz="1200" dirty="0" smtClean="0"/>
              <a:t>    </a:t>
            </a:r>
            <a:r>
              <a:rPr lang="en-US" altLang="zh-TW" sz="1200" dirty="0" smtClean="0"/>
              <a:t>MS-LG</a:t>
            </a:r>
            <a:r>
              <a:rPr lang="zh-TW" altLang="en-US" sz="1200" dirty="0" smtClean="0"/>
              <a:t>  </a:t>
            </a:r>
            <a:endParaRPr lang="zh-TW" altLang="en-US" sz="12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 cstate="print"/>
          <a:srcRect l="371" t="1176" r="-371" b="-334"/>
          <a:stretch/>
        </p:blipFill>
        <p:spPr>
          <a:xfrm>
            <a:off x="611560" y="3863181"/>
            <a:ext cx="3842174" cy="2994819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755576" y="6608385"/>
            <a:ext cx="37079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GAG</a:t>
            </a:r>
            <a:r>
              <a:rPr lang="zh-TW" altLang="en-US" sz="1200" dirty="0" smtClean="0"/>
              <a:t>       </a:t>
            </a:r>
            <a:r>
              <a:rPr lang="en-US" altLang="zh-TW" sz="1200" dirty="0" smtClean="0"/>
              <a:t>RAD</a:t>
            </a:r>
            <a:r>
              <a:rPr lang="zh-TW" altLang="en-US" sz="1200" dirty="0" smtClean="0"/>
              <a:t>    </a:t>
            </a:r>
            <a:r>
              <a:rPr lang="en-US" altLang="zh-TW" sz="1200" dirty="0" smtClean="0"/>
              <a:t>RAD-G</a:t>
            </a:r>
            <a:r>
              <a:rPr lang="zh-TW" altLang="en-US" sz="1200" dirty="0" smtClean="0"/>
              <a:t>     </a:t>
            </a:r>
            <a:r>
              <a:rPr lang="en-US" altLang="zh-TW" sz="1200" dirty="0" smtClean="0"/>
              <a:t>RAD-LG</a:t>
            </a:r>
            <a:r>
              <a:rPr lang="zh-TW" altLang="en-US" sz="1200" dirty="0" smtClean="0"/>
              <a:t>    </a:t>
            </a:r>
            <a:r>
              <a:rPr lang="en-US" altLang="zh-TW" sz="1200" dirty="0" smtClean="0"/>
              <a:t>MS</a:t>
            </a:r>
            <a:r>
              <a:rPr lang="zh-TW" altLang="en-US" sz="1200" dirty="0" smtClean="0"/>
              <a:t>      </a:t>
            </a:r>
            <a:r>
              <a:rPr lang="en-US" altLang="zh-TW" sz="1200" dirty="0" smtClean="0"/>
              <a:t>MS-G</a:t>
            </a:r>
            <a:r>
              <a:rPr lang="zh-TW" altLang="en-US" sz="1200" dirty="0" smtClean="0"/>
              <a:t>    </a:t>
            </a:r>
            <a:r>
              <a:rPr lang="en-US" altLang="zh-TW" sz="1200" dirty="0" smtClean="0"/>
              <a:t>MS-LG</a:t>
            </a:r>
            <a:r>
              <a:rPr lang="zh-TW" altLang="en-US" sz="1200" dirty="0" smtClean="0"/>
              <a:t>  </a:t>
            </a:r>
            <a:endParaRPr lang="zh-TW" altLang="en-US" sz="1200" dirty="0"/>
          </a:p>
        </p:txBody>
      </p:sp>
      <p:sp>
        <p:nvSpPr>
          <p:cNvPr id="14" name="五角星形 13"/>
          <p:cNvSpPr/>
          <p:nvPr/>
        </p:nvSpPr>
        <p:spPr>
          <a:xfrm>
            <a:off x="2267744" y="1412776"/>
            <a:ext cx="72008" cy="7200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五角星形 14"/>
          <p:cNvSpPr/>
          <p:nvPr/>
        </p:nvSpPr>
        <p:spPr>
          <a:xfrm>
            <a:off x="8028384" y="2204864"/>
            <a:ext cx="72008" cy="7200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五角星形 15"/>
          <p:cNvSpPr/>
          <p:nvPr/>
        </p:nvSpPr>
        <p:spPr>
          <a:xfrm>
            <a:off x="3059832" y="5229200"/>
            <a:ext cx="72008" cy="7200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五角星形 16"/>
          <p:cNvSpPr/>
          <p:nvPr/>
        </p:nvSpPr>
        <p:spPr>
          <a:xfrm>
            <a:off x="5940152" y="2132856"/>
            <a:ext cx="72008" cy="7200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1547664" y="616530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overestimate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084168" y="314096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overestimate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0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44008" y="1196752"/>
            <a:ext cx="4042792" cy="4929411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2400" dirty="0" smtClean="0"/>
              <a:t>RAD-G have the best performance in Time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The </a:t>
            </a:r>
            <a:r>
              <a:rPr lang="en-US" altLang="zh-TW" sz="2400" dirty="0" smtClean="0">
                <a:solidFill>
                  <a:srgbClr val="FF0000"/>
                </a:solidFill>
              </a:rPr>
              <a:t>MS ,MS-G </a:t>
            </a:r>
            <a:r>
              <a:rPr lang="en-US" altLang="zh-TW" sz="2400" dirty="0" smtClean="0"/>
              <a:t>are bad predictions in </a:t>
            </a:r>
            <a:r>
              <a:rPr lang="en-US" altLang="zh-TW" sz="2400" dirty="0" smtClean="0">
                <a:solidFill>
                  <a:srgbClr val="FF0000"/>
                </a:solidFill>
              </a:rPr>
              <a:t>Time</a:t>
            </a:r>
            <a:r>
              <a:rPr lang="en-US" altLang="zh-TW" sz="2400" dirty="0" smtClean="0"/>
              <a:t>, but  good in </a:t>
            </a:r>
            <a:r>
              <a:rPr lang="en-US" altLang="zh-TW" sz="2400" dirty="0" smtClean="0">
                <a:solidFill>
                  <a:srgbClr val="FF0000"/>
                </a:solidFill>
              </a:rPr>
              <a:t>Peak</a:t>
            </a:r>
            <a:r>
              <a:rPr lang="en-US" altLang="zh-TW" sz="2400" dirty="0" smtClean="0"/>
              <a:t> and </a:t>
            </a:r>
            <a:r>
              <a:rPr lang="en-US" altLang="zh-TW" sz="2400" dirty="0" smtClean="0">
                <a:solidFill>
                  <a:srgbClr val="FF0000"/>
                </a:solidFill>
              </a:rPr>
              <a:t>Volume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Having more relationship with the gauge data(GAG,RAD-LG,MS-LG) will tend to have </a:t>
            </a:r>
            <a:r>
              <a:rPr lang="en-US" altLang="zh-TW" sz="2400" dirty="0" smtClean="0">
                <a:solidFill>
                  <a:srgbClr val="FF0000"/>
                </a:solidFill>
              </a:rPr>
              <a:t>better performance in time than in peak and volume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-</a:t>
            </a:r>
            <a:r>
              <a:rPr lang="en-US" altLang="zh-TW" sz="2400" dirty="0" smtClean="0">
                <a:solidFill>
                  <a:srgbClr val="FF0000"/>
                </a:solidFill>
              </a:rPr>
              <a:t>LG </a:t>
            </a:r>
            <a:r>
              <a:rPr lang="en-US" altLang="zh-TW" sz="2400" dirty="0" smtClean="0"/>
              <a:t>were bad in Peak and Volume</a:t>
            </a:r>
          </a:p>
          <a:p>
            <a:endParaRPr lang="en-US" altLang="zh-TW" sz="2400" dirty="0" smtClean="0"/>
          </a:p>
        </p:txBody>
      </p:sp>
      <p:sp>
        <p:nvSpPr>
          <p:cNvPr id="5" name="五邊形 4"/>
          <p:cNvSpPr/>
          <p:nvPr/>
        </p:nvSpPr>
        <p:spPr>
          <a:xfrm>
            <a:off x="0" y="-27384"/>
            <a:ext cx="1835696" cy="720080"/>
          </a:xfrm>
          <a:prstGeom prst="homePlate">
            <a:avLst>
              <a:gd name="adj" fmla="val 4400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en-US" altLang="zh-TW" sz="2400" dirty="0" smtClean="0"/>
              <a:t>Case 1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107504" y="1124744"/>
            <a:ext cx="4514003" cy="4669791"/>
            <a:chOff x="388644" y="1574237"/>
            <a:chExt cx="4232863" cy="4148289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0446" y="1574237"/>
              <a:ext cx="4161061" cy="4148289"/>
            </a:xfrm>
            <a:prstGeom prst="rect">
              <a:avLst/>
            </a:prstGeom>
          </p:spPr>
        </p:pic>
        <p:sp>
          <p:nvSpPr>
            <p:cNvPr id="6" name="五角星形 5"/>
            <p:cNvSpPr/>
            <p:nvPr/>
          </p:nvSpPr>
          <p:spPr>
            <a:xfrm>
              <a:off x="388644" y="2276872"/>
              <a:ext cx="72008" cy="72008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五角星形 6"/>
            <p:cNvSpPr/>
            <p:nvPr/>
          </p:nvSpPr>
          <p:spPr>
            <a:xfrm>
              <a:off x="388644" y="3429000"/>
              <a:ext cx="72008" cy="72008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五角星形 7"/>
            <p:cNvSpPr/>
            <p:nvPr/>
          </p:nvSpPr>
          <p:spPr>
            <a:xfrm>
              <a:off x="388644" y="4077072"/>
              <a:ext cx="72008" cy="72008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五角星形 8"/>
            <p:cNvSpPr/>
            <p:nvPr/>
          </p:nvSpPr>
          <p:spPr>
            <a:xfrm>
              <a:off x="388644" y="5229200"/>
              <a:ext cx="72008" cy="72008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五角星形 9"/>
            <p:cNvSpPr/>
            <p:nvPr/>
          </p:nvSpPr>
          <p:spPr>
            <a:xfrm>
              <a:off x="388644" y="2636912"/>
              <a:ext cx="72008" cy="72008"/>
            </a:xfrm>
            <a:prstGeom prst="star5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11" name="五角星形 10"/>
            <p:cNvSpPr/>
            <p:nvPr/>
          </p:nvSpPr>
          <p:spPr>
            <a:xfrm>
              <a:off x="388644" y="3752301"/>
              <a:ext cx="72008" cy="72008"/>
            </a:xfrm>
            <a:prstGeom prst="star5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12" name="五角星形 11"/>
            <p:cNvSpPr/>
            <p:nvPr/>
          </p:nvSpPr>
          <p:spPr>
            <a:xfrm>
              <a:off x="388644" y="5006338"/>
              <a:ext cx="72008" cy="72008"/>
            </a:xfrm>
            <a:prstGeom prst="star5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230832" y="1307901"/>
          <a:ext cx="8229600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六邊形 4"/>
          <p:cNvSpPr/>
          <p:nvPr/>
        </p:nvSpPr>
        <p:spPr>
          <a:xfrm>
            <a:off x="1547664" y="332656"/>
            <a:ext cx="6192688" cy="720080"/>
          </a:xfrm>
          <a:prstGeom prst="hexagon">
            <a:avLst>
              <a:gd name="adj" fmla="val 45268"/>
              <a:gd name="vf" fmla="val 1154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 smtClean="0"/>
              <a:t>Outline</a:t>
            </a:r>
            <a:endParaRPr lang="zh-TW" altLang="en-US" sz="4400" dirty="0"/>
          </a:p>
        </p:txBody>
      </p:sp>
      <p:sp>
        <p:nvSpPr>
          <p:cNvPr id="7" name="五邊形 6"/>
          <p:cNvSpPr/>
          <p:nvPr/>
        </p:nvSpPr>
        <p:spPr>
          <a:xfrm>
            <a:off x="0" y="-27384"/>
            <a:ext cx="1835696" cy="720080"/>
          </a:xfrm>
          <a:prstGeom prst="homePlate">
            <a:avLst>
              <a:gd name="adj" fmla="val 4400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endParaRPr lang="en-US" altLang="zh-TW" dirty="0" smtClean="0"/>
          </a:p>
        </p:txBody>
      </p:sp>
    </p:spTree>
  </p:cSld>
  <p:clrMapOvr>
    <a:masterClrMapping/>
  </p:clrMapOvr>
  <p:transition advTm="31437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dirty="0" smtClean="0"/>
              <a:t>Setting the range of parametric uncertainty and</a:t>
            </a:r>
            <a:r>
              <a:rPr lang="zh-TW" altLang="en-US" dirty="0" smtClean="0"/>
              <a:t> </a:t>
            </a:r>
            <a:r>
              <a:rPr lang="en-US" altLang="zh-TW" dirty="0" smtClean="0"/>
              <a:t>the algorithms of objectively evaluating QPE provide more  objective estimation.</a:t>
            </a:r>
          </a:p>
          <a:p>
            <a:endParaRPr lang="en-US" altLang="zh-TW" dirty="0" smtClean="0"/>
          </a:p>
          <a:p>
            <a:r>
              <a:rPr lang="el-GR" altLang="zh-TW" dirty="0" smtClean="0">
                <a:solidFill>
                  <a:srgbClr val="FF0000"/>
                </a:solidFill>
              </a:rPr>
              <a:t>θ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/>
              <a:t>is a important parameter for infiltration, we need the initial data and the spatial variability.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Ranked probability score </a:t>
            </a:r>
            <a:r>
              <a:rPr lang="en-US" altLang="zh-TW" dirty="0" smtClean="0">
                <a:solidFill>
                  <a:srgbClr val="FF0000"/>
                </a:solidFill>
              </a:rPr>
              <a:t>(RPS) 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/>
              <a:t>can show the capability for ensemble  forecast.</a:t>
            </a:r>
          </a:p>
        </p:txBody>
      </p:sp>
      <p:sp>
        <p:nvSpPr>
          <p:cNvPr id="5" name="五邊形 4"/>
          <p:cNvSpPr/>
          <p:nvPr/>
        </p:nvSpPr>
        <p:spPr>
          <a:xfrm>
            <a:off x="0" y="-27384"/>
            <a:ext cx="1835696" cy="720080"/>
          </a:xfrm>
          <a:prstGeom prst="homePlate">
            <a:avLst>
              <a:gd name="adj" fmla="val 4400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endParaRPr lang="en-US" altLang="zh-TW" dirty="0" smtClean="0"/>
          </a:p>
        </p:txBody>
      </p:sp>
      <p:sp>
        <p:nvSpPr>
          <p:cNvPr id="7" name="六邊形 6"/>
          <p:cNvSpPr/>
          <p:nvPr/>
        </p:nvSpPr>
        <p:spPr>
          <a:xfrm>
            <a:off x="1547664" y="332656"/>
            <a:ext cx="6192688" cy="720080"/>
          </a:xfrm>
          <a:prstGeom prst="hexagon">
            <a:avLst>
              <a:gd name="adj" fmla="val 45268"/>
              <a:gd name="vf" fmla="val 11547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TW" sz="2800" dirty="0" smtClean="0"/>
              <a:t>Summary and 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Rain gauge data </a:t>
            </a:r>
            <a:r>
              <a:rPr lang="en-US" altLang="zh-TW" dirty="0" smtClean="0">
                <a:solidFill>
                  <a:srgbClr val="FF0000"/>
                </a:solidFill>
              </a:rPr>
              <a:t>can’t </a:t>
            </a:r>
            <a:r>
              <a:rPr lang="en-US" altLang="zh-TW" dirty="0" smtClean="0"/>
              <a:t>provide a accurate depiction of  </a:t>
            </a:r>
            <a:r>
              <a:rPr lang="en-US" altLang="zh-TW" dirty="0" smtClean="0">
                <a:solidFill>
                  <a:srgbClr val="FF0000"/>
                </a:solidFill>
              </a:rPr>
              <a:t>the spatial variability</a:t>
            </a:r>
            <a:r>
              <a:rPr lang="en-US" altLang="zh-TW" dirty="0" smtClean="0"/>
              <a:t> of the rainfall field .</a:t>
            </a:r>
          </a:p>
          <a:p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>
                <a:solidFill>
                  <a:srgbClr val="FF0000"/>
                </a:solidFill>
              </a:rPr>
              <a:t>Satellite data </a:t>
            </a:r>
            <a:r>
              <a:rPr lang="en-US" altLang="zh-TW" dirty="0" smtClean="0"/>
              <a:t>may play an important role in QPE where ground-based radar cannot obtain a representative, low-level sample.</a:t>
            </a:r>
          </a:p>
          <a:p>
            <a:endParaRPr lang="en-US" altLang="zh-TW" dirty="0" smtClean="0"/>
          </a:p>
        </p:txBody>
      </p:sp>
      <p:sp>
        <p:nvSpPr>
          <p:cNvPr id="5" name="五邊形 4"/>
          <p:cNvSpPr/>
          <p:nvPr/>
        </p:nvSpPr>
        <p:spPr>
          <a:xfrm>
            <a:off x="0" y="-27384"/>
            <a:ext cx="1835696" cy="720080"/>
          </a:xfrm>
          <a:prstGeom prst="homePlate">
            <a:avLst>
              <a:gd name="adj" fmla="val 4400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endParaRPr lang="en-US" altLang="zh-TW" dirty="0" smtClean="0"/>
          </a:p>
        </p:txBody>
      </p:sp>
      <p:sp>
        <p:nvSpPr>
          <p:cNvPr id="7" name="六邊形 6"/>
          <p:cNvSpPr/>
          <p:nvPr/>
        </p:nvSpPr>
        <p:spPr>
          <a:xfrm>
            <a:off x="1547664" y="332656"/>
            <a:ext cx="6192688" cy="720080"/>
          </a:xfrm>
          <a:prstGeom prst="hexagon">
            <a:avLst>
              <a:gd name="adj" fmla="val 45268"/>
              <a:gd name="vf" fmla="val 11547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TW" sz="2800" dirty="0" smtClean="0"/>
              <a:t>Summary and 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Mean field bias adjustment(-G) </a:t>
            </a:r>
            <a:r>
              <a:rPr lang="en-US" altLang="zh-TW" sz="2800" dirty="0" smtClean="0"/>
              <a:t>have better result than </a:t>
            </a:r>
            <a:r>
              <a:rPr lang="en-US" altLang="zh-TW" sz="2800" dirty="0" smtClean="0">
                <a:solidFill>
                  <a:srgbClr val="FF0000"/>
                </a:solidFill>
              </a:rPr>
              <a:t>local bias adjustment (-LG) </a:t>
            </a:r>
            <a:r>
              <a:rPr lang="en-US" altLang="zh-TW" sz="2800" dirty="0" smtClean="0"/>
              <a:t>in the hydrologic simulation.</a:t>
            </a:r>
          </a:p>
          <a:p>
            <a:pPr>
              <a:buNone/>
            </a:pPr>
            <a:r>
              <a:rPr lang="en-US" altLang="zh-TW" sz="2800" dirty="0" smtClean="0"/>
              <a:t>    ∵ -LG emphasis on individual rain gauge measurements, and </a:t>
            </a:r>
            <a:r>
              <a:rPr lang="en-US" altLang="zh-TW" sz="2800" dirty="0" smtClean="0">
                <a:solidFill>
                  <a:srgbClr val="FF0000"/>
                </a:solidFill>
              </a:rPr>
              <a:t>the spatial details</a:t>
            </a:r>
            <a:r>
              <a:rPr lang="en-US" altLang="zh-TW" sz="2800" dirty="0" smtClean="0"/>
              <a:t> in original rainfall field are </a:t>
            </a:r>
            <a:r>
              <a:rPr lang="en-US" altLang="zh-TW" sz="2800" dirty="0" smtClean="0">
                <a:solidFill>
                  <a:srgbClr val="FF0000"/>
                </a:solidFill>
              </a:rPr>
              <a:t>smoothed</a:t>
            </a:r>
            <a:r>
              <a:rPr lang="en-US" altLang="zh-TW" sz="2800" dirty="0" smtClean="0"/>
              <a:t>.</a:t>
            </a:r>
          </a:p>
        </p:txBody>
      </p:sp>
      <p:sp>
        <p:nvSpPr>
          <p:cNvPr id="5" name="五邊形 4"/>
          <p:cNvSpPr/>
          <p:nvPr/>
        </p:nvSpPr>
        <p:spPr>
          <a:xfrm>
            <a:off x="0" y="-27384"/>
            <a:ext cx="1835696" cy="720080"/>
          </a:xfrm>
          <a:prstGeom prst="homePlate">
            <a:avLst>
              <a:gd name="adj" fmla="val 4400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endParaRPr lang="en-US" altLang="zh-TW" dirty="0" smtClean="0"/>
          </a:p>
        </p:txBody>
      </p:sp>
      <p:sp>
        <p:nvSpPr>
          <p:cNvPr id="7" name="六邊形 6"/>
          <p:cNvSpPr/>
          <p:nvPr/>
        </p:nvSpPr>
        <p:spPr>
          <a:xfrm>
            <a:off x="1547664" y="332656"/>
            <a:ext cx="6192688" cy="720080"/>
          </a:xfrm>
          <a:prstGeom prst="hexagon">
            <a:avLst>
              <a:gd name="adj" fmla="val 45268"/>
              <a:gd name="vf" fmla="val 11547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TW" sz="2800" dirty="0" smtClean="0"/>
              <a:t>Summary and conclusions</a:t>
            </a:r>
          </a:p>
        </p:txBody>
      </p:sp>
      <p:grpSp>
        <p:nvGrpSpPr>
          <p:cNvPr id="18" name="群組 17"/>
          <p:cNvGrpSpPr/>
          <p:nvPr/>
        </p:nvGrpSpPr>
        <p:grpSpPr>
          <a:xfrm>
            <a:off x="395536" y="4221088"/>
            <a:ext cx="8424936" cy="2346037"/>
            <a:chOff x="323528" y="4163690"/>
            <a:chExt cx="8424936" cy="2346037"/>
          </a:xfrm>
        </p:grpSpPr>
        <p:grpSp>
          <p:nvGrpSpPr>
            <p:cNvPr id="23" name="群組 5"/>
            <p:cNvGrpSpPr/>
            <p:nvPr/>
          </p:nvGrpSpPr>
          <p:grpSpPr>
            <a:xfrm>
              <a:off x="323528" y="4163690"/>
              <a:ext cx="8424936" cy="2232248"/>
              <a:chOff x="395536" y="4379713"/>
              <a:chExt cx="8424936" cy="2232248"/>
            </a:xfrm>
          </p:grpSpPr>
          <p:grpSp>
            <p:nvGrpSpPr>
              <p:cNvPr id="28" name="群組 57"/>
              <p:cNvGrpSpPr/>
              <p:nvPr/>
            </p:nvGrpSpPr>
            <p:grpSpPr>
              <a:xfrm>
                <a:off x="395536" y="4379713"/>
                <a:ext cx="8208912" cy="2217638"/>
                <a:chOff x="395536" y="4451722"/>
                <a:chExt cx="8208912" cy="2217638"/>
              </a:xfrm>
            </p:grpSpPr>
            <p:grpSp>
              <p:nvGrpSpPr>
                <p:cNvPr id="30" name="群組 49"/>
                <p:cNvGrpSpPr/>
                <p:nvPr/>
              </p:nvGrpSpPr>
              <p:grpSpPr>
                <a:xfrm>
                  <a:off x="395536" y="4581128"/>
                  <a:ext cx="8208912" cy="2088232"/>
                  <a:chOff x="6199786" y="3347392"/>
                  <a:chExt cx="9133948" cy="2227448"/>
                </a:xfrm>
              </p:grpSpPr>
              <p:sp>
                <p:nvSpPr>
                  <p:cNvPr id="32" name="矩形 31"/>
                  <p:cNvSpPr/>
                  <p:nvPr/>
                </p:nvSpPr>
                <p:spPr>
                  <a:xfrm>
                    <a:off x="6199786" y="3347392"/>
                    <a:ext cx="9133948" cy="222744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pic>
                <p:nvPicPr>
                  <p:cNvPr id="33" name="Picture 15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504679" y="4193689"/>
                    <a:ext cx="2466975" cy="628650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31" name="Picture 17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148064" y="4451722"/>
                  <a:ext cx="3240360" cy="841983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</p:pic>
          </p:grpSp>
          <p:sp>
            <p:nvSpPr>
              <p:cNvPr id="29" name="文字方塊 28"/>
              <p:cNvSpPr txBox="1"/>
              <p:nvPr/>
            </p:nvSpPr>
            <p:spPr>
              <a:xfrm>
                <a:off x="5040560" y="5965630"/>
                <a:ext cx="37799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/>
                  <a:t>保留相較於雨量計資料高估的</a:t>
                </a:r>
                <a:r>
                  <a:rPr lang="zh-TW" altLang="en-US" dirty="0"/>
                  <a:t>估計</a:t>
                </a:r>
                <a:r>
                  <a:rPr lang="zh-TW" altLang="en-US" dirty="0" smtClean="0"/>
                  <a:t>，而低估部分則是雨量計的線性內差</a:t>
                </a:r>
                <a:endParaRPr lang="zh-TW" altLang="en-US" dirty="0"/>
              </a:p>
            </p:txBody>
          </p:sp>
        </p:grpSp>
        <p:pic>
          <p:nvPicPr>
            <p:cNvPr id="24" name="Picture 1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03648" y="4581128"/>
              <a:ext cx="1543050" cy="7048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</p:pic>
        <p:sp>
          <p:nvSpPr>
            <p:cNvPr id="25" name="文字方塊 24"/>
            <p:cNvSpPr txBox="1"/>
            <p:nvPr/>
          </p:nvSpPr>
          <p:spPr>
            <a:xfrm>
              <a:off x="539552" y="4221088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smtClean="0"/>
                <a:t>-G</a:t>
              </a:r>
              <a:endParaRPr lang="zh-TW" altLang="en-US" sz="2800" dirty="0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4283968" y="4293096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smtClean="0"/>
                <a:t>-LG</a:t>
              </a:r>
              <a:endParaRPr lang="zh-TW" altLang="en-US" sz="2800" dirty="0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562325" y="5586397"/>
              <a:ext cx="37799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/>
                <a:t>在雷達資料的空間分佈下做變化，但會因降雨分布跟雨量筒位置的關係而錯估降雨</a:t>
              </a:r>
              <a:endParaRPr lang="zh-TW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altLang="zh-TW" dirty="0" smtClean="0"/>
          </a:p>
          <a:p>
            <a:r>
              <a:rPr lang="en-US" altLang="zh-TW" dirty="0" err="1" smtClean="0"/>
              <a:t>Gourley</a:t>
            </a:r>
            <a:r>
              <a:rPr lang="en-US" altLang="zh-TW" dirty="0" smtClean="0"/>
              <a:t>, Jonathan J., Baxter E. Vieux, 2005: A Method for Evaluating the Accuracy of Quantitative Precipitation Estimates from a     Hydrologic Modeling Perspective. J. Hydrometeor, 6, 115–133.</a:t>
            </a:r>
          </a:p>
          <a:p>
            <a:endParaRPr lang="en-US" altLang="zh-TW" dirty="0" smtClean="0"/>
          </a:p>
          <a:p>
            <a:r>
              <a:rPr lang="en-US" altLang="zh-TW" dirty="0" err="1" smtClean="0"/>
              <a:t>Wilks</a:t>
            </a:r>
            <a:r>
              <a:rPr lang="en-US" altLang="zh-TW" dirty="0" smtClean="0"/>
              <a:t>, D. S., 1995: </a:t>
            </a:r>
            <a:r>
              <a:rPr lang="en-US" altLang="zh-TW" i="1" dirty="0" smtClean="0"/>
              <a:t>Statistical Methods in the Atmospheric Sciences: An Introduction. Academic Press, 467 pp.</a:t>
            </a:r>
          </a:p>
          <a:p>
            <a:endParaRPr lang="en-US" altLang="zh-TW" dirty="0" smtClean="0"/>
          </a:p>
          <a:p>
            <a:r>
              <a:rPr lang="en-US" altLang="zh-TW" dirty="0" err="1" smtClean="0"/>
              <a:t>Seo</a:t>
            </a:r>
            <a:r>
              <a:rPr lang="en-US" altLang="zh-TW" dirty="0" smtClean="0"/>
              <a:t>, D.-J., and J. P. </a:t>
            </a:r>
            <a:r>
              <a:rPr lang="en-US" altLang="zh-TW" dirty="0" err="1" smtClean="0"/>
              <a:t>Breidenbach</a:t>
            </a:r>
            <a:r>
              <a:rPr lang="en-US" altLang="zh-TW" dirty="0" smtClean="0"/>
              <a:t>, 2002: Real-time correction of spatially </a:t>
            </a:r>
            <a:r>
              <a:rPr lang="en-US" altLang="zh-TW" dirty="0" err="1" smtClean="0"/>
              <a:t>nonuniform</a:t>
            </a:r>
            <a:r>
              <a:rPr lang="en-US" altLang="zh-TW" dirty="0" smtClean="0"/>
              <a:t> bias in radar rainfall data using rain gauge measurements. </a:t>
            </a:r>
            <a:r>
              <a:rPr lang="en-US" altLang="zh-TW" i="1" dirty="0" smtClean="0"/>
              <a:t>J. Hydrometeor., </a:t>
            </a:r>
            <a:r>
              <a:rPr lang="en-US" altLang="zh-TW" b="1" i="1" dirty="0" smtClean="0"/>
              <a:t>3, 93–111.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Wilson, James W., Edward A. </a:t>
            </a:r>
            <a:r>
              <a:rPr lang="en-US" altLang="zh-TW" dirty="0" err="1" smtClean="0"/>
              <a:t>Brandes</a:t>
            </a:r>
            <a:r>
              <a:rPr lang="en-US" altLang="zh-TW" dirty="0" smtClean="0"/>
              <a:t>, 1979: Radar Measurement of Rainfall—A Summary. </a:t>
            </a:r>
            <a:r>
              <a:rPr lang="en-US" altLang="zh-TW" i="1" dirty="0" smtClean="0"/>
              <a:t>Bull. Amer. Meteor. Soc.</a:t>
            </a:r>
            <a:r>
              <a:rPr lang="en-US" altLang="zh-TW" dirty="0" smtClean="0"/>
              <a:t>, </a:t>
            </a:r>
            <a:r>
              <a:rPr lang="en-US" altLang="zh-TW" b="1" dirty="0" smtClean="0"/>
              <a:t>60</a:t>
            </a:r>
            <a:r>
              <a:rPr lang="en-US" altLang="zh-TW" dirty="0" smtClean="0"/>
              <a:t>, 1048–1058.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Oklahoma Water Survey : http://oklahomawatersurvey.org/?p=387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The KTLX radar  : http://weather.gladstonefamily.net/site/KTLX</a:t>
            </a:r>
            <a:endParaRPr lang="zh-TW" altLang="en-US" dirty="0"/>
          </a:p>
        </p:txBody>
      </p:sp>
      <p:sp>
        <p:nvSpPr>
          <p:cNvPr id="4" name="六邊形 3"/>
          <p:cNvSpPr/>
          <p:nvPr/>
        </p:nvSpPr>
        <p:spPr>
          <a:xfrm>
            <a:off x="1547664" y="332656"/>
            <a:ext cx="6192688" cy="720080"/>
          </a:xfrm>
          <a:prstGeom prst="hexagon">
            <a:avLst>
              <a:gd name="adj" fmla="val 45268"/>
              <a:gd name="vf" fmla="val 11547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 smtClean="0"/>
              <a:t>References</a:t>
            </a:r>
            <a:endParaRPr lang="zh-TW" altLang="en-US" sz="4400" dirty="0"/>
          </a:p>
        </p:txBody>
      </p:sp>
      <p:sp>
        <p:nvSpPr>
          <p:cNvPr id="5" name="五邊形 4"/>
          <p:cNvSpPr/>
          <p:nvPr/>
        </p:nvSpPr>
        <p:spPr>
          <a:xfrm>
            <a:off x="0" y="-27384"/>
            <a:ext cx="1835696" cy="720080"/>
          </a:xfrm>
          <a:prstGeom prst="homePlate">
            <a:avLst>
              <a:gd name="adj" fmla="val 4400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1" name="六邊形 10"/>
          <p:cNvSpPr/>
          <p:nvPr/>
        </p:nvSpPr>
        <p:spPr>
          <a:xfrm>
            <a:off x="251520" y="2460029"/>
            <a:ext cx="8568952" cy="1584176"/>
          </a:xfrm>
          <a:prstGeom prst="hexagon">
            <a:avLst>
              <a:gd name="adj" fmla="val 45268"/>
              <a:gd name="vf" fmla="val 1154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 smtClean="0"/>
              <a:t>Thanks for Your Attention</a:t>
            </a:r>
            <a:endParaRPr lang="zh-TW" altLang="en-US" sz="4400" dirty="0" smtClean="0"/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976064" y="47667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副標題 2"/>
          <p:cNvSpPr txBox="1">
            <a:spLocks/>
          </p:cNvSpPr>
          <p:nvPr/>
        </p:nvSpPr>
        <p:spPr>
          <a:xfrm>
            <a:off x="899592" y="2651645"/>
            <a:ext cx="7272808" cy="1248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五邊形 14"/>
          <p:cNvSpPr/>
          <p:nvPr/>
        </p:nvSpPr>
        <p:spPr>
          <a:xfrm>
            <a:off x="0" y="1667941"/>
            <a:ext cx="899592" cy="1584176"/>
          </a:xfrm>
          <a:prstGeom prst="homePlate">
            <a:avLst>
              <a:gd name="adj" fmla="val 7943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endParaRPr lang="en-US" altLang="zh-TW" dirty="0" smtClean="0"/>
          </a:p>
        </p:txBody>
      </p:sp>
      <p:sp>
        <p:nvSpPr>
          <p:cNvPr id="16" name="五邊形 15"/>
          <p:cNvSpPr/>
          <p:nvPr/>
        </p:nvSpPr>
        <p:spPr>
          <a:xfrm flipH="1">
            <a:off x="8172400" y="1667941"/>
            <a:ext cx="971600" cy="1584176"/>
          </a:xfrm>
          <a:prstGeom prst="homePlate">
            <a:avLst>
              <a:gd name="adj" fmla="val 73081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endParaRPr lang="en-US" altLang="zh-TW" dirty="0" smtClean="0"/>
          </a:p>
        </p:txBody>
      </p:sp>
      <p:sp>
        <p:nvSpPr>
          <p:cNvPr id="17" name="五邊形 16"/>
          <p:cNvSpPr/>
          <p:nvPr/>
        </p:nvSpPr>
        <p:spPr>
          <a:xfrm>
            <a:off x="-36512" y="3252117"/>
            <a:ext cx="899592" cy="1584176"/>
          </a:xfrm>
          <a:prstGeom prst="homePlate">
            <a:avLst>
              <a:gd name="adj" fmla="val 7943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endParaRPr lang="en-US" altLang="zh-TW" dirty="0" smtClean="0"/>
          </a:p>
        </p:txBody>
      </p:sp>
      <p:sp>
        <p:nvSpPr>
          <p:cNvPr id="18" name="五邊形 17"/>
          <p:cNvSpPr/>
          <p:nvPr/>
        </p:nvSpPr>
        <p:spPr>
          <a:xfrm flipH="1">
            <a:off x="8172400" y="3252117"/>
            <a:ext cx="971600" cy="1584176"/>
          </a:xfrm>
          <a:prstGeom prst="homePlate">
            <a:avLst>
              <a:gd name="adj" fmla="val 73081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endParaRPr lang="en-US" altLang="zh-TW" dirty="0" smtClean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525963"/>
          </a:xfrm>
        </p:spPr>
        <p:txBody>
          <a:bodyPr>
            <a:noAutofit/>
          </a:bodyPr>
          <a:lstStyle/>
          <a:p>
            <a:r>
              <a:rPr lang="en-US" altLang="zh-TW" sz="2000" dirty="0" smtClean="0"/>
              <a:t>Applies a Gaussian Weighting function</a:t>
            </a:r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the first guess space</a:t>
            </a:r>
          </a:p>
          <a:p>
            <a:endParaRPr lang="en-US" altLang="zh-TW" sz="2000" dirty="0" smtClean="0"/>
          </a:p>
          <a:p>
            <a:pPr>
              <a:buNone/>
            </a:pPr>
            <a:endParaRPr lang="en-US" altLang="zh-TW" sz="2000" dirty="0" smtClean="0"/>
          </a:p>
          <a:p>
            <a:pPr>
              <a:buNone/>
            </a:pPr>
            <a:endParaRPr lang="en-US" altLang="zh-TW" sz="2000" dirty="0" smtClean="0"/>
          </a:p>
          <a:p>
            <a:r>
              <a:rPr lang="en-US" altLang="zh-TW" sz="2000" dirty="0" smtClean="0"/>
              <a:t>The analysis points</a:t>
            </a:r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pPr>
              <a:buNone/>
            </a:pPr>
            <a:r>
              <a:rPr lang="en-US" altLang="zh-TW" sz="2000" dirty="0" smtClean="0"/>
              <a:t>      ,where </a:t>
            </a:r>
          </a:p>
          <a:p>
            <a:r>
              <a:rPr lang="en-US" altLang="zh-TW" sz="2000" dirty="0" smtClean="0"/>
              <a:t>Just the function of relative distance</a:t>
            </a:r>
            <a:endParaRPr lang="zh-TW" altLang="en-US" sz="2000" dirty="0"/>
          </a:p>
        </p:txBody>
      </p:sp>
      <p:sp>
        <p:nvSpPr>
          <p:cNvPr id="6" name="六邊形 5"/>
          <p:cNvSpPr/>
          <p:nvPr/>
        </p:nvSpPr>
        <p:spPr>
          <a:xfrm>
            <a:off x="1547664" y="332656"/>
            <a:ext cx="6192688" cy="720080"/>
          </a:xfrm>
          <a:prstGeom prst="hexagon">
            <a:avLst>
              <a:gd name="adj" fmla="val 45268"/>
              <a:gd name="vf" fmla="val 1154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solidFill>
                  <a:schemeClr val="bg1"/>
                </a:solidFill>
              </a:rPr>
              <a:t>Barnes Objective analysis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7" name="五邊形 6"/>
          <p:cNvSpPr/>
          <p:nvPr/>
        </p:nvSpPr>
        <p:spPr>
          <a:xfrm>
            <a:off x="0" y="-27384"/>
            <a:ext cx="1835696" cy="720080"/>
          </a:xfrm>
          <a:prstGeom prst="homePlate">
            <a:avLst>
              <a:gd name="adj" fmla="val 4400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zh-TW" altLang="en-US" dirty="0" smtClean="0"/>
              <a:t>補充</a:t>
            </a:r>
            <a:endParaRPr lang="en-US" altLang="zh-TW" dirty="0" smtClean="0"/>
          </a:p>
        </p:txBody>
      </p:sp>
      <p:sp>
        <p:nvSpPr>
          <p:cNvPr id="10" name="矩形 9"/>
          <p:cNvSpPr/>
          <p:nvPr/>
        </p:nvSpPr>
        <p:spPr>
          <a:xfrm>
            <a:off x="539552" y="6309320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 smtClean="0"/>
              <a:t>圖片來源 </a:t>
            </a:r>
            <a:r>
              <a:rPr lang="en-US" altLang="zh-TW" sz="1200" dirty="0" smtClean="0"/>
              <a:t>Dr. </a:t>
            </a:r>
            <a:r>
              <a:rPr lang="en-US" altLang="zh-TW" sz="1200" dirty="0" err="1" smtClean="0"/>
              <a:t>Shu-Chih</a:t>
            </a:r>
            <a:r>
              <a:rPr lang="en-US" altLang="zh-TW" sz="1200" dirty="0" smtClean="0"/>
              <a:t> Yang, data assimilation class </a:t>
            </a:r>
            <a:endParaRPr lang="zh-TW" altLang="en-U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3744416" cy="379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1" y="1930548"/>
            <a:ext cx="2160240" cy="511299"/>
          </a:xfrm>
          <a:prstGeom prst="rect">
            <a:avLst/>
          </a:prstGeom>
          <a:noFill/>
        </p:spPr>
      </p:pic>
      <p:cxnSp>
        <p:nvCxnSpPr>
          <p:cNvPr id="20" name="直線單箭頭接點 19"/>
          <p:cNvCxnSpPr/>
          <p:nvPr/>
        </p:nvCxnSpPr>
        <p:spPr>
          <a:xfrm>
            <a:off x="1403648" y="4437112"/>
            <a:ext cx="504056" cy="720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1763688" y="45091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B050"/>
                </a:solidFill>
              </a:rPr>
              <a:t>d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2636912"/>
            <a:ext cx="1656184" cy="801030"/>
          </a:xfrm>
          <a:prstGeom prst="rect">
            <a:avLst/>
          </a:prstGeom>
          <a:noFill/>
        </p:spPr>
      </p:pic>
      <p:cxnSp>
        <p:nvCxnSpPr>
          <p:cNvPr id="32" name="直線單箭頭接點 31"/>
          <p:cNvCxnSpPr/>
          <p:nvPr/>
        </p:nvCxnSpPr>
        <p:spPr>
          <a:xfrm flipH="1">
            <a:off x="3347864" y="4077072"/>
            <a:ext cx="360040" cy="504056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 flipH="1" flipV="1">
            <a:off x="3419872" y="3789040"/>
            <a:ext cx="288032" cy="28803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橢圓 43"/>
          <p:cNvSpPr/>
          <p:nvPr/>
        </p:nvSpPr>
        <p:spPr>
          <a:xfrm>
            <a:off x="3347864" y="3645024"/>
            <a:ext cx="72008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33" name="Picture 9" descr="http://www.unidata.ucar.edu/software/gempak/tutorial/oaeq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293096"/>
            <a:ext cx="3133049" cy="677416"/>
          </a:xfrm>
          <a:prstGeom prst="rect">
            <a:avLst/>
          </a:prstGeom>
          <a:noFill/>
        </p:spPr>
      </p:pic>
      <p:pic>
        <p:nvPicPr>
          <p:cNvPr id="1035" name="Picture 11" descr="http://www.unidata.ucar.edu/software/gempak/tutorial/oaeq4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5186173"/>
            <a:ext cx="1872208" cy="382952"/>
          </a:xfrm>
          <a:prstGeom prst="rect">
            <a:avLst/>
          </a:prstGeom>
          <a:noFill/>
        </p:spPr>
      </p:pic>
      <p:sp>
        <p:nvSpPr>
          <p:cNvPr id="56" name="文字方塊 55"/>
          <p:cNvSpPr txBox="1"/>
          <p:nvPr/>
        </p:nvSpPr>
        <p:spPr>
          <a:xfrm>
            <a:off x="7740352" y="522920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 smtClean="0"/>
              <a:t>Γ</a:t>
            </a:r>
            <a:r>
              <a:rPr lang="en-US" altLang="zh-TW" dirty="0" smtClean="0"/>
              <a:t> =[0,1]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8244408" y="616530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hlinkClick r:id="rId8" action="ppaction://hlinksldjump"/>
              </a:rPr>
              <a:t>Back </a:t>
            </a:r>
            <a:endParaRPr lang="zh-TW" altLang="en-US" sz="1400" dirty="0"/>
          </a:p>
        </p:txBody>
      </p:sp>
    </p:spTree>
  </p:cSld>
  <p:clrMapOvr>
    <a:masterClrMapping/>
  </p:clrMapOvr>
  <p:transition advTm="1688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112987"/>
          </a:xfrm>
        </p:spPr>
        <p:txBody>
          <a:bodyPr>
            <a:normAutofit lnSpcReduction="10000"/>
          </a:bodyPr>
          <a:lstStyle/>
          <a:p>
            <a:pPr lvl="0"/>
            <a:r>
              <a:rPr lang="en-US" altLang="zh-TW" dirty="0" smtClean="0"/>
              <a:t>Significances levels of RPS differences</a:t>
            </a:r>
          </a:p>
          <a:p>
            <a:r>
              <a:rPr lang="en-US" altLang="zh-TW" dirty="0" smtClean="0"/>
              <a:t>MS is significantly different from others</a:t>
            </a:r>
          </a:p>
          <a:p>
            <a:pPr lvl="0">
              <a:buNone/>
            </a:pPr>
            <a:endParaRPr lang="zh-TW" altLang="en-US" dirty="0"/>
          </a:p>
        </p:txBody>
      </p:sp>
      <p:sp>
        <p:nvSpPr>
          <p:cNvPr id="5" name="五邊形 4"/>
          <p:cNvSpPr/>
          <p:nvPr/>
        </p:nvSpPr>
        <p:spPr>
          <a:xfrm>
            <a:off x="0" y="-27384"/>
            <a:ext cx="1835696" cy="720080"/>
          </a:xfrm>
          <a:prstGeom prst="homePlate">
            <a:avLst>
              <a:gd name="adj" fmla="val 4400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en-US" altLang="zh-TW" dirty="0" smtClean="0"/>
              <a:t>Case 1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623" y="836712"/>
            <a:ext cx="8475472" cy="4176464"/>
          </a:xfrm>
          <a:prstGeom prst="rect">
            <a:avLst/>
          </a:prstGeom>
        </p:spPr>
      </p:pic>
      <p:sp>
        <p:nvSpPr>
          <p:cNvPr id="8" name="L-圖案 7"/>
          <p:cNvSpPr/>
          <p:nvPr/>
        </p:nvSpPr>
        <p:spPr>
          <a:xfrm>
            <a:off x="6156176" y="1196752"/>
            <a:ext cx="2736304" cy="792088"/>
          </a:xfrm>
          <a:prstGeom prst="corner">
            <a:avLst>
              <a:gd name="adj1" fmla="val 19686"/>
              <a:gd name="adj2" fmla="val 5506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L-圖案 5"/>
          <p:cNvSpPr/>
          <p:nvPr/>
        </p:nvSpPr>
        <p:spPr>
          <a:xfrm>
            <a:off x="6084168" y="2492896"/>
            <a:ext cx="2736304" cy="792088"/>
          </a:xfrm>
          <a:prstGeom prst="corner">
            <a:avLst>
              <a:gd name="adj1" fmla="val 19686"/>
              <a:gd name="adj2" fmla="val 5506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L-圖案 6"/>
          <p:cNvSpPr/>
          <p:nvPr/>
        </p:nvSpPr>
        <p:spPr>
          <a:xfrm>
            <a:off x="6156176" y="3789040"/>
            <a:ext cx="2736304" cy="792088"/>
          </a:xfrm>
          <a:prstGeom prst="corner">
            <a:avLst>
              <a:gd name="adj1" fmla="val 19686"/>
              <a:gd name="adj2" fmla="val 5506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0648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五邊形 4"/>
          <p:cNvSpPr/>
          <p:nvPr/>
        </p:nvSpPr>
        <p:spPr>
          <a:xfrm>
            <a:off x="0" y="-27384"/>
            <a:ext cx="1835696" cy="720080"/>
          </a:xfrm>
          <a:prstGeom prst="homePlate">
            <a:avLst>
              <a:gd name="adj" fmla="val 4400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en-US" altLang="zh-TW" dirty="0" smtClean="0"/>
              <a:t>Results &amp; discussion</a:t>
            </a:r>
          </a:p>
        </p:txBody>
      </p:sp>
      <p:sp>
        <p:nvSpPr>
          <p:cNvPr id="7" name="六邊形 6"/>
          <p:cNvSpPr/>
          <p:nvPr/>
        </p:nvSpPr>
        <p:spPr>
          <a:xfrm>
            <a:off x="1547664" y="332656"/>
            <a:ext cx="6192688" cy="720080"/>
          </a:xfrm>
          <a:prstGeom prst="hexagon">
            <a:avLst>
              <a:gd name="adj" fmla="val 45268"/>
              <a:gd name="vf" fmla="val 11547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TW" sz="2800" dirty="0" smtClean="0"/>
              <a:t>Case2: 28 Oct 2002</a:t>
            </a:r>
            <a:endParaRPr lang="zh-TW" altLang="en-US" sz="2800" dirty="0"/>
          </a:p>
        </p:txBody>
      </p:sp>
      <p:grpSp>
        <p:nvGrpSpPr>
          <p:cNvPr id="6" name="群組 5"/>
          <p:cNvGrpSpPr/>
          <p:nvPr/>
        </p:nvGrpSpPr>
        <p:grpSpPr>
          <a:xfrm>
            <a:off x="2543854" y="1960240"/>
            <a:ext cx="6113917" cy="4432203"/>
            <a:chOff x="402299" y="465556"/>
            <a:chExt cx="8339401" cy="5926887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2299" y="465556"/>
              <a:ext cx="8339401" cy="5926887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4" cstate="print"/>
            <a:srcRect r="44781"/>
            <a:stretch/>
          </p:blipFill>
          <p:spPr>
            <a:xfrm>
              <a:off x="3635896" y="3863181"/>
              <a:ext cx="4464496" cy="875707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4" cstate="print"/>
            <a:srcRect l="48984"/>
            <a:stretch/>
          </p:blipFill>
          <p:spPr>
            <a:xfrm>
              <a:off x="3635896" y="4793974"/>
              <a:ext cx="4124710" cy="875707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五邊形 4"/>
          <p:cNvSpPr/>
          <p:nvPr/>
        </p:nvSpPr>
        <p:spPr>
          <a:xfrm>
            <a:off x="0" y="-27384"/>
            <a:ext cx="1835696" cy="720080"/>
          </a:xfrm>
          <a:prstGeom prst="homePlate">
            <a:avLst>
              <a:gd name="adj" fmla="val 4400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en-US" altLang="zh-TW" dirty="0"/>
              <a:t>Case2</a:t>
            </a: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3528" y="332656"/>
            <a:ext cx="4680472" cy="301107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8457" y="3353646"/>
            <a:ext cx="4829294" cy="3144314"/>
          </a:xfrm>
          <a:prstGeom prst="rect">
            <a:avLst/>
          </a:prstGeom>
        </p:spPr>
      </p:pic>
      <p:sp>
        <p:nvSpPr>
          <p:cNvPr id="7" name="五角星形 6"/>
          <p:cNvSpPr/>
          <p:nvPr/>
        </p:nvSpPr>
        <p:spPr>
          <a:xfrm>
            <a:off x="4355976" y="1124744"/>
            <a:ext cx="72008" cy="7200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五角星形 7"/>
          <p:cNvSpPr/>
          <p:nvPr/>
        </p:nvSpPr>
        <p:spPr>
          <a:xfrm>
            <a:off x="5940152" y="1844824"/>
            <a:ext cx="72008" cy="7200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五角星形 9"/>
          <p:cNvSpPr/>
          <p:nvPr/>
        </p:nvSpPr>
        <p:spPr>
          <a:xfrm>
            <a:off x="8604448" y="2060848"/>
            <a:ext cx="72008" cy="7200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五角星形 10"/>
          <p:cNvSpPr/>
          <p:nvPr/>
        </p:nvSpPr>
        <p:spPr>
          <a:xfrm>
            <a:off x="4355976" y="2780928"/>
            <a:ext cx="72008" cy="7200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五角星形 11"/>
          <p:cNvSpPr/>
          <p:nvPr/>
        </p:nvSpPr>
        <p:spPr>
          <a:xfrm>
            <a:off x="4355976" y="2204864"/>
            <a:ext cx="72008" cy="72008"/>
          </a:xfrm>
          <a:prstGeom prst="star5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13" name="五角星形 12"/>
          <p:cNvSpPr/>
          <p:nvPr/>
        </p:nvSpPr>
        <p:spPr>
          <a:xfrm>
            <a:off x="4355976" y="980728"/>
            <a:ext cx="72008" cy="72008"/>
          </a:xfrm>
          <a:prstGeom prst="star5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14" name="五角星形 13"/>
          <p:cNvSpPr/>
          <p:nvPr/>
        </p:nvSpPr>
        <p:spPr>
          <a:xfrm>
            <a:off x="4355976" y="3140968"/>
            <a:ext cx="72008" cy="72008"/>
          </a:xfrm>
          <a:prstGeom prst="star5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14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五邊形 4"/>
          <p:cNvSpPr/>
          <p:nvPr/>
        </p:nvSpPr>
        <p:spPr>
          <a:xfrm>
            <a:off x="0" y="-27384"/>
            <a:ext cx="1835696" cy="720080"/>
          </a:xfrm>
          <a:prstGeom prst="homePlate">
            <a:avLst>
              <a:gd name="adj" fmla="val 4400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en-US" altLang="zh-TW" dirty="0"/>
              <a:t>Case2</a:t>
            </a:r>
            <a:endParaRPr lang="en-US" altLang="zh-TW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1481" y="3839336"/>
            <a:ext cx="3990621" cy="2880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073" y="836712"/>
            <a:ext cx="3817199" cy="288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0877" y="692696"/>
            <a:ext cx="3864107" cy="288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537" y="3839336"/>
            <a:ext cx="3805463" cy="2880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6535" y="1556792"/>
            <a:ext cx="615553" cy="985206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n-US" altLang="zh-TW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Time</a:t>
            </a:r>
            <a:endParaRPr lang="zh-TW" alt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88495" y="1639701"/>
            <a:ext cx="615553" cy="963405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n-US" altLang="zh-TW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Peak</a:t>
            </a:r>
            <a:endParaRPr lang="zh-TW" alt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6535" y="4221088"/>
            <a:ext cx="615553" cy="1463862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n-US" altLang="zh-TW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Volume</a:t>
            </a:r>
            <a:endParaRPr lang="zh-TW" alt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7308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The ensemble approach can provide </a:t>
            </a:r>
            <a:r>
              <a:rPr lang="en-US" altLang="zh-TW" dirty="0" smtClean="0">
                <a:solidFill>
                  <a:srgbClr val="FF0000"/>
                </a:solidFill>
              </a:rPr>
              <a:t>a setting user-specified ranges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/>
              <a:t>and be more </a:t>
            </a:r>
            <a:r>
              <a:rPr lang="en-US" altLang="zh-TW" dirty="0" smtClean="0">
                <a:solidFill>
                  <a:srgbClr val="FF0000"/>
                </a:solidFill>
              </a:rPr>
              <a:t>objective</a:t>
            </a:r>
          </a:p>
          <a:p>
            <a:pPr>
              <a:buNone/>
            </a:pPr>
            <a:r>
              <a:rPr lang="en-US" altLang="zh-TW" dirty="0" smtClean="0"/>
              <a:t>   ∵it’s not a designed to favor a model input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The unique methodology has been developed to </a:t>
            </a:r>
            <a:r>
              <a:rPr lang="en-US" altLang="zh-TW" dirty="0" smtClean="0">
                <a:solidFill>
                  <a:srgbClr val="FF0000"/>
                </a:solidFill>
              </a:rPr>
              <a:t>evaluate the relative skill</a:t>
            </a:r>
            <a:r>
              <a:rPr lang="en-US" altLang="zh-TW" dirty="0" smtClean="0"/>
              <a:t> of hydrologic simulations </a:t>
            </a:r>
            <a:r>
              <a:rPr lang="en-US" altLang="zh-TW" dirty="0" smtClean="0">
                <a:solidFill>
                  <a:srgbClr val="FF0000"/>
                </a:solidFill>
              </a:rPr>
              <a:t>using different QPE inputs</a:t>
            </a:r>
          </a:p>
          <a:p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 smtClean="0"/>
              <a:t>Analyze the accuracy of the </a:t>
            </a:r>
            <a:r>
              <a:rPr lang="en-US" altLang="zh-TW" dirty="0" err="1" smtClean="0">
                <a:solidFill>
                  <a:srgbClr val="FF0000"/>
                </a:solidFill>
              </a:rPr>
              <a:t>multisensor</a:t>
            </a:r>
            <a:r>
              <a:rPr lang="en-US" altLang="zh-TW" dirty="0" smtClean="0"/>
              <a:t> to QPE on hydrologic simulation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 smtClean="0"/>
          </a:p>
        </p:txBody>
      </p:sp>
      <p:sp>
        <p:nvSpPr>
          <p:cNvPr id="5" name="六邊形 4"/>
          <p:cNvSpPr/>
          <p:nvPr/>
        </p:nvSpPr>
        <p:spPr>
          <a:xfrm>
            <a:off x="1547664" y="332656"/>
            <a:ext cx="6192688" cy="720080"/>
          </a:xfrm>
          <a:prstGeom prst="hexagon">
            <a:avLst>
              <a:gd name="adj" fmla="val 45268"/>
              <a:gd name="vf" fmla="val 11547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 smtClean="0"/>
              <a:t>introduction</a:t>
            </a:r>
            <a:endParaRPr lang="zh-TW" altLang="en-US" sz="4400" dirty="0"/>
          </a:p>
        </p:txBody>
      </p:sp>
      <p:sp>
        <p:nvSpPr>
          <p:cNvPr id="7" name="五邊形 6"/>
          <p:cNvSpPr/>
          <p:nvPr/>
        </p:nvSpPr>
        <p:spPr>
          <a:xfrm>
            <a:off x="0" y="-27384"/>
            <a:ext cx="1835696" cy="720080"/>
          </a:xfrm>
          <a:prstGeom prst="homePlate">
            <a:avLst>
              <a:gd name="adj" fmla="val 4400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endParaRPr lang="en-US" altLang="zh-TW" dirty="0" smtClean="0"/>
          </a:p>
        </p:txBody>
      </p:sp>
    </p:spTree>
  </p:cSld>
  <p:clrMapOvr>
    <a:masterClrMapping/>
  </p:clrMapOvr>
  <p:transition advTm="37329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五邊形 4"/>
          <p:cNvSpPr/>
          <p:nvPr/>
        </p:nvSpPr>
        <p:spPr>
          <a:xfrm>
            <a:off x="0" y="-27384"/>
            <a:ext cx="1835696" cy="720080"/>
          </a:xfrm>
          <a:prstGeom prst="homePlate">
            <a:avLst>
              <a:gd name="adj" fmla="val 4400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en-US" altLang="zh-TW" dirty="0"/>
              <a:t>Case2</a:t>
            </a:r>
            <a:endParaRPr lang="en-US" altLang="zh-TW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854" y="836712"/>
            <a:ext cx="3729114" cy="2880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9866" y="982437"/>
            <a:ext cx="3720566" cy="288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764" y="3776840"/>
            <a:ext cx="3864874" cy="2880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556792"/>
            <a:ext cx="615553" cy="985206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n-US" altLang="zh-TW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Time</a:t>
            </a:r>
            <a:endParaRPr lang="zh-TW" alt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11960" y="1639701"/>
            <a:ext cx="615553" cy="963405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n-US" altLang="zh-TW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Peak</a:t>
            </a:r>
            <a:endParaRPr lang="zh-TW" alt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4221088"/>
            <a:ext cx="615553" cy="1463862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n-US" altLang="zh-TW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Volume</a:t>
            </a:r>
            <a:endParaRPr lang="zh-TW" alt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3845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五邊形 4"/>
          <p:cNvSpPr/>
          <p:nvPr/>
        </p:nvSpPr>
        <p:spPr>
          <a:xfrm>
            <a:off x="0" y="-27384"/>
            <a:ext cx="1835696" cy="720080"/>
          </a:xfrm>
          <a:prstGeom prst="homePlate">
            <a:avLst>
              <a:gd name="adj" fmla="val 4400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en-US" altLang="zh-TW" dirty="0" smtClean="0"/>
              <a:t>Results &amp; discussion</a:t>
            </a:r>
          </a:p>
        </p:txBody>
      </p:sp>
      <p:sp>
        <p:nvSpPr>
          <p:cNvPr id="7" name="六邊形 6"/>
          <p:cNvSpPr/>
          <p:nvPr/>
        </p:nvSpPr>
        <p:spPr>
          <a:xfrm>
            <a:off x="1547664" y="332656"/>
            <a:ext cx="6192688" cy="720080"/>
          </a:xfrm>
          <a:prstGeom prst="hexagon">
            <a:avLst>
              <a:gd name="adj" fmla="val 45268"/>
              <a:gd name="vf" fmla="val 11547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TW" sz="2800" dirty="0" smtClean="0"/>
              <a:t>Case3: 03 Dec 2002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1997111" y="1617779"/>
            <a:ext cx="6696744" cy="4678219"/>
            <a:chOff x="1866843" y="1625104"/>
            <a:chExt cx="6696744" cy="4678219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6843" y="1625104"/>
              <a:ext cx="6696744" cy="4678219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3" cstate="print"/>
            <a:srcRect r="44781"/>
            <a:stretch/>
          </p:blipFill>
          <p:spPr>
            <a:xfrm>
              <a:off x="4716016" y="4375208"/>
              <a:ext cx="3273084" cy="654865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3" cstate="print"/>
            <a:srcRect l="48984"/>
            <a:stretch/>
          </p:blipFill>
          <p:spPr>
            <a:xfrm>
              <a:off x="4716016" y="5071267"/>
              <a:ext cx="3023974" cy="654865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五邊形 4"/>
          <p:cNvSpPr/>
          <p:nvPr/>
        </p:nvSpPr>
        <p:spPr>
          <a:xfrm>
            <a:off x="0" y="-27384"/>
            <a:ext cx="1835696" cy="720080"/>
          </a:xfrm>
          <a:prstGeom prst="homePlate">
            <a:avLst>
              <a:gd name="adj" fmla="val 4400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en-US" altLang="zh-TW" dirty="0"/>
              <a:t>Case3</a:t>
            </a:r>
            <a:endParaRPr lang="en-US" altLang="zh-TW" dirty="0" smtClean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32656"/>
            <a:ext cx="4352469" cy="283099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4659" y="3284984"/>
            <a:ext cx="4919118" cy="3142646"/>
          </a:xfrm>
          <a:prstGeom prst="rect">
            <a:avLst/>
          </a:prstGeom>
        </p:spPr>
      </p:pic>
      <p:sp>
        <p:nvSpPr>
          <p:cNvPr id="6" name="五角星形 5"/>
          <p:cNvSpPr/>
          <p:nvPr/>
        </p:nvSpPr>
        <p:spPr>
          <a:xfrm>
            <a:off x="4283968" y="908720"/>
            <a:ext cx="72008" cy="7200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五角星形 6"/>
          <p:cNvSpPr/>
          <p:nvPr/>
        </p:nvSpPr>
        <p:spPr>
          <a:xfrm>
            <a:off x="4283968" y="1916832"/>
            <a:ext cx="72008" cy="7200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五角星形 7"/>
          <p:cNvSpPr/>
          <p:nvPr/>
        </p:nvSpPr>
        <p:spPr>
          <a:xfrm>
            <a:off x="4355976" y="2780928"/>
            <a:ext cx="72008" cy="7200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五角星形 8"/>
          <p:cNvSpPr/>
          <p:nvPr/>
        </p:nvSpPr>
        <p:spPr>
          <a:xfrm>
            <a:off x="4283968" y="1052736"/>
            <a:ext cx="72008" cy="72008"/>
          </a:xfrm>
          <a:prstGeom prst="star5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10" name="五角星形 9"/>
          <p:cNvSpPr/>
          <p:nvPr/>
        </p:nvSpPr>
        <p:spPr>
          <a:xfrm>
            <a:off x="4283968" y="1556792"/>
            <a:ext cx="72008" cy="72008"/>
          </a:xfrm>
          <a:prstGeom prst="star5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13" name="五角星形 12"/>
          <p:cNvSpPr/>
          <p:nvPr/>
        </p:nvSpPr>
        <p:spPr>
          <a:xfrm>
            <a:off x="4283968" y="2420888"/>
            <a:ext cx="72008" cy="72008"/>
          </a:xfrm>
          <a:prstGeom prst="star5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10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五邊形 4"/>
          <p:cNvSpPr/>
          <p:nvPr/>
        </p:nvSpPr>
        <p:spPr>
          <a:xfrm>
            <a:off x="0" y="-27384"/>
            <a:ext cx="1835696" cy="720080"/>
          </a:xfrm>
          <a:prstGeom prst="homePlate">
            <a:avLst>
              <a:gd name="adj" fmla="val 4400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en-US" altLang="zh-TW" dirty="0"/>
              <a:t>Case3</a:t>
            </a:r>
            <a:endParaRPr lang="en-US" altLang="zh-TW" dirty="0" smtClean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645024"/>
            <a:ext cx="3877031" cy="288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6348" y="765024"/>
            <a:ext cx="3706195" cy="288000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69638" y="692696"/>
            <a:ext cx="3886310" cy="2880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5906" y="3615995"/>
            <a:ext cx="3810972" cy="2880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20551" y="1556792"/>
            <a:ext cx="615553" cy="985206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n-US" altLang="zh-TW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Time</a:t>
            </a:r>
            <a:endParaRPr lang="zh-TW" alt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32511" y="1639701"/>
            <a:ext cx="615553" cy="963405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n-US" altLang="zh-TW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Peak</a:t>
            </a:r>
            <a:endParaRPr lang="zh-TW" alt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0551" y="4221088"/>
            <a:ext cx="615553" cy="1463862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n-US" altLang="zh-TW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Volume</a:t>
            </a:r>
            <a:endParaRPr lang="zh-TW" alt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1486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五邊形 4"/>
          <p:cNvSpPr/>
          <p:nvPr/>
        </p:nvSpPr>
        <p:spPr>
          <a:xfrm>
            <a:off x="0" y="-27384"/>
            <a:ext cx="1835696" cy="720080"/>
          </a:xfrm>
          <a:prstGeom prst="homePlate">
            <a:avLst>
              <a:gd name="adj" fmla="val 4400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en-US" altLang="zh-TW" dirty="0"/>
              <a:t>Case3</a:t>
            </a:r>
            <a:endParaRPr lang="en-US" altLang="zh-TW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61296"/>
            <a:ext cx="3792712" cy="2880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983181"/>
            <a:ext cx="3846382" cy="288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863181"/>
            <a:ext cx="3780683" cy="2880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76535" y="1556792"/>
            <a:ext cx="615553" cy="985206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n-US" altLang="zh-TW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Time</a:t>
            </a:r>
            <a:endParaRPr lang="zh-TW" alt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88495" y="1639701"/>
            <a:ext cx="615553" cy="963405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n-US" altLang="zh-TW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Peak</a:t>
            </a:r>
            <a:endParaRPr lang="zh-TW" alt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6535" y="4221088"/>
            <a:ext cx="615553" cy="1463862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n-US" altLang="zh-TW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Volume</a:t>
            </a:r>
            <a:endParaRPr lang="zh-TW" alt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386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3" descr="fig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6992"/>
            <a:ext cx="4283968" cy="3497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Blue River basin, Oklahoma</a:t>
            </a:r>
          </a:p>
          <a:p>
            <a:r>
              <a:rPr lang="en-US" altLang="zh-TW" dirty="0" smtClean="0"/>
              <a:t>Hourly discharge observations </a:t>
            </a:r>
          </a:p>
          <a:p>
            <a:pPr>
              <a:buNone/>
            </a:pPr>
            <a:r>
              <a:rPr lang="en-US" altLang="zh-TW" dirty="0" smtClean="0"/>
              <a:t>    from USGS</a:t>
            </a:r>
            <a:endParaRPr lang="zh-TW" altLang="en-US" sz="1600" dirty="0"/>
          </a:p>
        </p:txBody>
      </p:sp>
      <p:sp>
        <p:nvSpPr>
          <p:cNvPr id="6" name="五邊形 5"/>
          <p:cNvSpPr/>
          <p:nvPr/>
        </p:nvSpPr>
        <p:spPr>
          <a:xfrm>
            <a:off x="0" y="-27384"/>
            <a:ext cx="1835696" cy="720080"/>
          </a:xfrm>
          <a:prstGeom prst="homePlate">
            <a:avLst>
              <a:gd name="adj" fmla="val 4400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en-US" altLang="zh-TW" dirty="0" smtClean="0"/>
              <a:t>introduction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279299"/>
            <a:ext cx="4536504" cy="3462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六邊形 8"/>
          <p:cNvSpPr/>
          <p:nvPr/>
        </p:nvSpPr>
        <p:spPr>
          <a:xfrm>
            <a:off x="1547664" y="332656"/>
            <a:ext cx="6192688" cy="720080"/>
          </a:xfrm>
          <a:prstGeom prst="hexagon">
            <a:avLst>
              <a:gd name="adj" fmla="val 45268"/>
              <a:gd name="vf" fmla="val 11547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 smtClean="0"/>
              <a:t>Background</a:t>
            </a:r>
            <a:endParaRPr lang="en-US" altLang="zh-TW" sz="4400" dirty="0" smtClean="0"/>
          </a:p>
        </p:txBody>
      </p:sp>
      <p:cxnSp>
        <p:nvCxnSpPr>
          <p:cNvPr id="12" name="直線單箭頭接點 11"/>
          <p:cNvCxnSpPr/>
          <p:nvPr/>
        </p:nvCxnSpPr>
        <p:spPr>
          <a:xfrm flipH="1">
            <a:off x="5436096" y="2492896"/>
            <a:ext cx="1656184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106810"/>
            <a:ext cx="1971675" cy="1962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文字方塊 9"/>
          <p:cNvSpPr txBox="1"/>
          <p:nvPr/>
        </p:nvSpPr>
        <p:spPr>
          <a:xfrm>
            <a:off x="7092280" y="2564904"/>
            <a:ext cx="1764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KTLX</a:t>
            </a:r>
            <a:r>
              <a:rPr lang="zh-TW" altLang="en-US" dirty="0" smtClean="0"/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(WSR-88D)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43808" y="2977207"/>
            <a:ext cx="16930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TW" sz="1200" dirty="0" smtClean="0"/>
              <a:t>(site number 07332500)</a:t>
            </a:r>
            <a:endParaRPr lang="zh-TW" altLang="en-US" sz="1200" dirty="0"/>
          </a:p>
        </p:txBody>
      </p:sp>
    </p:spTree>
  </p:cSld>
  <p:clrMapOvr>
    <a:masterClrMapping/>
  </p:clrMapOvr>
  <p:transition advTm="4882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GAG (gauge only)</a:t>
            </a:r>
            <a:endParaRPr lang="en-US" altLang="zh-TW" sz="2400" dirty="0" smtClean="0"/>
          </a:p>
          <a:p>
            <a:pPr marL="620713" indent="-257175">
              <a:buFont typeface="Wingdings" pitchFamily="2" charset="2"/>
              <a:buChar char="Ø"/>
            </a:pPr>
            <a:r>
              <a:rPr lang="en-US" altLang="zh-TW" sz="2400" dirty="0" smtClean="0"/>
              <a:t>Oklahoma </a:t>
            </a:r>
            <a:r>
              <a:rPr lang="en-US" altLang="zh-TW" sz="2400" dirty="0" err="1" smtClean="0"/>
              <a:t>Meso</a:t>
            </a:r>
            <a:r>
              <a:rPr lang="en-US" altLang="zh-TW" sz="2400" dirty="0" smtClean="0"/>
              <a:t>-network(</a:t>
            </a:r>
            <a:r>
              <a:rPr lang="en-US" altLang="zh-TW" sz="2400" dirty="0" err="1" smtClean="0"/>
              <a:t>Mesonet</a:t>
            </a:r>
            <a:r>
              <a:rPr lang="en-US" altLang="zh-TW" sz="2400" dirty="0" smtClean="0"/>
              <a:t>)</a:t>
            </a:r>
          </a:p>
          <a:p>
            <a:pPr marL="620713" indent="-257175">
              <a:buFont typeface="Wingdings" pitchFamily="2" charset="2"/>
              <a:buChar char="Ø"/>
            </a:pPr>
            <a:r>
              <a:rPr lang="en-US" altLang="zh-TW" sz="2400" dirty="0" smtClean="0"/>
              <a:t>1km x 1km common grid using a </a:t>
            </a:r>
            <a:r>
              <a:rPr lang="en-US" altLang="zh-TW" sz="2400" dirty="0" smtClean="0">
                <a:solidFill>
                  <a:srgbClr val="FF0000"/>
                </a:solidFill>
              </a:rPr>
              <a:t>Barnes </a:t>
            </a:r>
            <a:r>
              <a:rPr lang="en-US" altLang="zh-TW" sz="2400" dirty="0" smtClean="0"/>
              <a:t>scheme (Barnes 1964)</a:t>
            </a:r>
          </a:p>
          <a:p>
            <a:r>
              <a:rPr lang="en-US" altLang="zh-TW" dirty="0" smtClean="0"/>
              <a:t>RAD (radar only)</a:t>
            </a:r>
            <a:endParaRPr lang="en-US" altLang="zh-TW" sz="2400" dirty="0" smtClean="0"/>
          </a:p>
          <a:p>
            <a:pPr indent="20638">
              <a:buFont typeface="Wingdings" pitchFamily="2" charset="2"/>
              <a:buChar char="Ø"/>
            </a:pPr>
            <a:r>
              <a:rPr lang="en-US" altLang="zh-TW" sz="2400" dirty="0" smtClean="0"/>
              <a:t>Data from </a:t>
            </a:r>
            <a:r>
              <a:rPr lang="en-US" altLang="zh-TW" sz="2400" dirty="0" smtClean="0">
                <a:solidFill>
                  <a:srgbClr val="FF0000"/>
                </a:solidFill>
              </a:rPr>
              <a:t>KTLX</a:t>
            </a:r>
          </a:p>
          <a:p>
            <a:pPr indent="20638">
              <a:buFont typeface="Wingdings" pitchFamily="2" charset="2"/>
              <a:buChar char="Ø"/>
            </a:pPr>
            <a:r>
              <a:rPr lang="en-US" altLang="zh-TW" sz="2400" dirty="0" smtClean="0"/>
              <a:t>Empirical formula :</a:t>
            </a:r>
            <a:r>
              <a:rPr lang="zh-TW" altLang="en-US" sz="2400" dirty="0" smtClean="0"/>
              <a:t>            </a:t>
            </a:r>
            <a:r>
              <a:rPr lang="en-US" altLang="zh-TW" sz="2400" dirty="0" smtClean="0"/>
              <a:t>                           </a:t>
            </a:r>
            <a:r>
              <a:rPr lang="en-US" altLang="zh-TW" sz="1900" i="1" dirty="0" smtClean="0"/>
              <a:t>(Woodley et al. 1975)</a:t>
            </a:r>
          </a:p>
          <a:p>
            <a:r>
              <a:rPr lang="en-US" altLang="zh-TW" dirty="0" smtClean="0"/>
              <a:t>MS (</a:t>
            </a:r>
            <a:r>
              <a:rPr lang="en-US" altLang="zh-TW" dirty="0" err="1" smtClean="0"/>
              <a:t>multisensor</a:t>
            </a:r>
            <a:r>
              <a:rPr lang="en-US" altLang="zh-TW" dirty="0" smtClean="0"/>
              <a:t>)</a:t>
            </a:r>
          </a:p>
          <a:p>
            <a:pPr indent="20638">
              <a:buFont typeface="Wingdings" pitchFamily="2" charset="2"/>
              <a:buChar char="Ø"/>
            </a:pPr>
            <a:r>
              <a:rPr lang="en-US" altLang="zh-TW" sz="2400" dirty="0" smtClean="0"/>
              <a:t>By QPESUMS       </a:t>
            </a:r>
            <a:r>
              <a:rPr lang="en-US" altLang="zh-TW" sz="1900" i="1" dirty="0" smtClean="0"/>
              <a:t>(</a:t>
            </a:r>
            <a:r>
              <a:rPr lang="en-US" altLang="zh-TW" sz="1900" i="1" dirty="0" err="1" smtClean="0"/>
              <a:t>Gourley</a:t>
            </a:r>
            <a:r>
              <a:rPr lang="en-US" altLang="zh-TW" sz="1900" i="1" dirty="0" smtClean="0"/>
              <a:t> et al.2001)</a:t>
            </a:r>
            <a:endParaRPr lang="en-US" altLang="zh-TW" sz="2400" i="1" dirty="0" smtClean="0"/>
          </a:p>
          <a:p>
            <a:pPr indent="20638">
              <a:buFont typeface="Wingdings" pitchFamily="2" charset="2"/>
              <a:buChar char="Ø"/>
            </a:pPr>
            <a:r>
              <a:rPr lang="en-US" altLang="zh-TW" sz="2400" dirty="0" smtClean="0"/>
              <a:t>Complex from </a:t>
            </a:r>
            <a:r>
              <a:rPr lang="en-US" altLang="zh-TW" sz="2400" dirty="0" smtClean="0">
                <a:solidFill>
                  <a:srgbClr val="FF0000"/>
                </a:solidFill>
              </a:rPr>
              <a:t>radar</a:t>
            </a:r>
            <a:r>
              <a:rPr lang="en-US" altLang="zh-TW" sz="2400" dirty="0" smtClean="0"/>
              <a:t>, </a:t>
            </a:r>
            <a:r>
              <a:rPr lang="en-US" altLang="zh-TW" sz="2400" dirty="0" smtClean="0">
                <a:solidFill>
                  <a:srgbClr val="FF0000"/>
                </a:solidFill>
              </a:rPr>
              <a:t>numerical models</a:t>
            </a:r>
            <a:r>
              <a:rPr lang="en-US" altLang="zh-TW" sz="2400" dirty="0" smtClean="0"/>
              <a:t> and </a:t>
            </a:r>
            <a:r>
              <a:rPr lang="en-US" altLang="zh-TW" sz="2400" dirty="0" smtClean="0">
                <a:solidFill>
                  <a:srgbClr val="FF0000"/>
                </a:solidFill>
              </a:rPr>
              <a:t>infrared satellite </a:t>
            </a:r>
            <a:r>
              <a:rPr lang="en-US" altLang="zh-TW" sz="2400" dirty="0" smtClean="0"/>
              <a:t>data</a:t>
            </a:r>
          </a:p>
          <a:p>
            <a:pPr indent="20638">
              <a:buFont typeface="Wingdings" pitchFamily="2" charset="2"/>
              <a:buChar char="Ø"/>
            </a:pPr>
            <a:endParaRPr lang="en-US" altLang="zh-TW" sz="2400" dirty="0" smtClean="0"/>
          </a:p>
          <a:p>
            <a:r>
              <a:rPr lang="en-US" altLang="zh-TW" dirty="0" smtClean="0"/>
              <a:t>Gauge-adjustment</a:t>
            </a:r>
            <a:r>
              <a:rPr lang="zh-TW" altLang="en-US" dirty="0" smtClean="0"/>
              <a:t> </a:t>
            </a:r>
            <a:r>
              <a:rPr lang="en-US" altLang="zh-TW" dirty="0" smtClean="0"/>
              <a:t>for RAD and MS</a:t>
            </a:r>
            <a:endParaRPr lang="zh-TW" altLang="en-US" dirty="0"/>
          </a:p>
        </p:txBody>
      </p:sp>
      <p:sp>
        <p:nvSpPr>
          <p:cNvPr id="5" name="五邊形 4"/>
          <p:cNvSpPr/>
          <p:nvPr/>
        </p:nvSpPr>
        <p:spPr>
          <a:xfrm>
            <a:off x="0" y="-27384"/>
            <a:ext cx="1835696" cy="720080"/>
          </a:xfrm>
          <a:prstGeom prst="homePlate">
            <a:avLst>
              <a:gd name="adj" fmla="val 4400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en-US" altLang="zh-TW" dirty="0" smtClean="0"/>
              <a:t>Methodology</a:t>
            </a:r>
          </a:p>
        </p:txBody>
      </p:sp>
      <p:sp>
        <p:nvSpPr>
          <p:cNvPr id="7" name="六邊形 6"/>
          <p:cNvSpPr/>
          <p:nvPr/>
        </p:nvSpPr>
        <p:spPr>
          <a:xfrm>
            <a:off x="1547664" y="332656"/>
            <a:ext cx="6192688" cy="720080"/>
          </a:xfrm>
          <a:prstGeom prst="hexagon">
            <a:avLst>
              <a:gd name="adj" fmla="val 45268"/>
              <a:gd name="vf" fmla="val 11547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TW" sz="4000" dirty="0" smtClean="0"/>
              <a:t>QPE data</a:t>
            </a:r>
            <a:endParaRPr lang="zh-TW" altLang="en-US" sz="4000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3645024"/>
            <a:ext cx="1728192" cy="395015"/>
          </a:xfrm>
          <a:prstGeom prst="rect">
            <a:avLst/>
          </a:prstGeom>
          <a:noFill/>
        </p:spPr>
      </p:pic>
      <p:sp>
        <p:nvSpPr>
          <p:cNvPr id="8" name="文字方塊 7"/>
          <p:cNvSpPr txBox="1"/>
          <p:nvPr/>
        </p:nvSpPr>
        <p:spPr>
          <a:xfrm>
            <a:off x="8172400" y="6021288"/>
            <a:ext cx="755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50" dirty="0" smtClean="0">
                <a:solidFill>
                  <a:srgbClr val="FF0000"/>
                </a:solidFill>
                <a:hlinkClick r:id="rId4" action="ppaction://hlinksldjump"/>
              </a:rPr>
              <a:t>註</a:t>
            </a:r>
            <a:r>
              <a:rPr lang="en-US" altLang="zh-TW" sz="1050" dirty="0" smtClean="0">
                <a:solidFill>
                  <a:srgbClr val="FF0000"/>
                </a:solidFill>
                <a:hlinkClick r:id="rId4" action="ppaction://hlinksldjump"/>
              </a:rPr>
              <a:t>1</a:t>
            </a:r>
            <a:endParaRPr lang="zh-TW" altLang="en-US" sz="105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051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39552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Mean field bias adjustments (-G)</a:t>
            </a:r>
          </a:p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Local bias adjustment (-LG)</a:t>
            </a:r>
          </a:p>
          <a:p>
            <a:endParaRPr lang="zh-TW" altLang="en-US" dirty="0"/>
          </a:p>
        </p:txBody>
      </p:sp>
      <p:sp>
        <p:nvSpPr>
          <p:cNvPr id="5" name="五邊形 4"/>
          <p:cNvSpPr/>
          <p:nvPr/>
        </p:nvSpPr>
        <p:spPr>
          <a:xfrm>
            <a:off x="0" y="-27384"/>
            <a:ext cx="1835696" cy="720080"/>
          </a:xfrm>
          <a:prstGeom prst="homePlate">
            <a:avLst>
              <a:gd name="adj" fmla="val 4400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en-US" altLang="zh-TW" dirty="0" smtClean="0"/>
              <a:t>Methodology</a:t>
            </a:r>
          </a:p>
        </p:txBody>
      </p:sp>
      <p:sp>
        <p:nvSpPr>
          <p:cNvPr id="7" name="六邊形 6"/>
          <p:cNvSpPr/>
          <p:nvPr/>
        </p:nvSpPr>
        <p:spPr>
          <a:xfrm>
            <a:off x="1547664" y="332656"/>
            <a:ext cx="6192688" cy="720080"/>
          </a:xfrm>
          <a:prstGeom prst="hexagon">
            <a:avLst>
              <a:gd name="adj" fmla="val 45268"/>
              <a:gd name="vf" fmla="val 11547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 smtClean="0"/>
              <a:t>Gauge-adjustment</a:t>
            </a:r>
            <a:endParaRPr lang="zh-TW" altLang="en-US" sz="2800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844824"/>
            <a:ext cx="4838700" cy="857250"/>
          </a:xfrm>
          <a:prstGeom prst="rect">
            <a:avLst/>
          </a:prstGeom>
          <a:noFill/>
        </p:spPr>
      </p:pic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2492896"/>
            <a:ext cx="100965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5" cstate="print"/>
          <a:srcRect t="6720"/>
          <a:stretch>
            <a:fillRect/>
          </a:stretch>
        </p:blipFill>
        <p:spPr bwMode="auto">
          <a:xfrm>
            <a:off x="899592" y="4633134"/>
            <a:ext cx="3096344" cy="177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字方塊 18"/>
          <p:cNvSpPr txBox="1"/>
          <p:nvPr/>
        </p:nvSpPr>
        <p:spPr>
          <a:xfrm>
            <a:off x="251520" y="441711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i="1" dirty="0" smtClean="0"/>
              <a:t>where</a:t>
            </a:r>
            <a:endParaRPr lang="zh-TW" altLang="en-US" sz="2000" i="1" dirty="0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6407696" y="144016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 smtClean="0"/>
              <a:t>(Wilson and </a:t>
            </a:r>
            <a:r>
              <a:rPr lang="en-US" altLang="zh-TW" i="1" dirty="0" err="1" smtClean="0"/>
              <a:t>Brandes</a:t>
            </a:r>
            <a:r>
              <a:rPr lang="en-US" altLang="zh-TW" i="1" dirty="0" smtClean="0"/>
              <a:t> 1979)</a:t>
            </a:r>
            <a:endParaRPr lang="zh-TW" altLang="en-US" i="1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5580112" y="316835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en-US" altLang="zh-TW" dirty="0" err="1" smtClean="0"/>
              <a:t>Seo</a:t>
            </a:r>
            <a:r>
              <a:rPr lang="en-US" altLang="zh-TW" dirty="0" smtClean="0"/>
              <a:t> and </a:t>
            </a:r>
            <a:r>
              <a:rPr lang="en-US" altLang="zh-TW" dirty="0" err="1" smtClean="0"/>
              <a:t>Breidenbach</a:t>
            </a:r>
            <a:r>
              <a:rPr lang="en-US" altLang="zh-TW" dirty="0" smtClean="0"/>
              <a:t> 2002)</a:t>
            </a:r>
            <a:endParaRPr lang="zh-TW" altLang="en-US" dirty="0"/>
          </a:p>
        </p:txBody>
      </p:sp>
      <p:pic>
        <p:nvPicPr>
          <p:cNvPr id="26642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697030"/>
            <a:ext cx="3224929" cy="7920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58" name="群組 57"/>
          <p:cNvGrpSpPr/>
          <p:nvPr/>
        </p:nvGrpSpPr>
        <p:grpSpPr>
          <a:xfrm>
            <a:off x="323528" y="4509120"/>
            <a:ext cx="5436096" cy="2088232"/>
            <a:chOff x="323528" y="4581128"/>
            <a:chExt cx="5436096" cy="2088232"/>
          </a:xfrm>
        </p:grpSpPr>
        <p:grpSp>
          <p:nvGrpSpPr>
            <p:cNvPr id="50" name="群組 49"/>
            <p:cNvGrpSpPr/>
            <p:nvPr/>
          </p:nvGrpSpPr>
          <p:grpSpPr>
            <a:xfrm>
              <a:off x="323528" y="4581128"/>
              <a:ext cx="5436096" cy="2088232"/>
              <a:chOff x="6119664" y="3347392"/>
              <a:chExt cx="6048672" cy="2227448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6119664" y="3347392"/>
                <a:ext cx="6048672" cy="22274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47" name="Picture 15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680520" y="4653136"/>
                <a:ext cx="2466975" cy="628650"/>
              </a:xfrm>
              <a:prstGeom prst="rect">
                <a:avLst/>
              </a:prstGeom>
              <a:noFill/>
            </p:spPr>
          </p:pic>
        </p:grpSp>
        <p:pic>
          <p:nvPicPr>
            <p:cNvPr id="29713" name="Picture 17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5576" y="4653136"/>
              <a:ext cx="3240360" cy="84198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</p:pic>
        <p:cxnSp>
          <p:nvCxnSpPr>
            <p:cNvPr id="56" name="直線單箭頭接點 55"/>
            <p:cNvCxnSpPr/>
            <p:nvPr/>
          </p:nvCxnSpPr>
          <p:spPr>
            <a:xfrm flipV="1">
              <a:off x="395536" y="5085184"/>
              <a:ext cx="288032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645" name="Picture 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4077072"/>
            <a:ext cx="4499992" cy="252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1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3816424"/>
            <a:ext cx="1584176" cy="621747"/>
          </a:xfrm>
          <a:prstGeom prst="rect">
            <a:avLst/>
          </a:prstGeom>
          <a:noFill/>
        </p:spPr>
      </p:pic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cxnSp>
        <p:nvCxnSpPr>
          <p:cNvPr id="65" name="直線單箭頭接點 64"/>
          <p:cNvCxnSpPr/>
          <p:nvPr/>
        </p:nvCxnSpPr>
        <p:spPr>
          <a:xfrm flipV="1">
            <a:off x="4211960" y="2780928"/>
            <a:ext cx="288032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7" name="群組 66"/>
          <p:cNvGrpSpPr/>
          <p:nvPr/>
        </p:nvGrpSpPr>
        <p:grpSpPr>
          <a:xfrm>
            <a:off x="6372200" y="2276872"/>
            <a:ext cx="2047106" cy="704850"/>
            <a:chOff x="6372200" y="2276872"/>
            <a:chExt cx="2047106" cy="704850"/>
          </a:xfrm>
        </p:grpSpPr>
        <p:pic>
          <p:nvPicPr>
            <p:cNvPr id="29715" name="Picture 19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76256" y="2276872"/>
              <a:ext cx="1543050" cy="7048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</p:pic>
        <p:cxnSp>
          <p:nvCxnSpPr>
            <p:cNvPr id="66" name="直線單箭頭接點 65"/>
            <p:cNvCxnSpPr/>
            <p:nvPr/>
          </p:nvCxnSpPr>
          <p:spPr>
            <a:xfrm flipV="1">
              <a:off x="6372200" y="2636912"/>
              <a:ext cx="288032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文字方塊 42"/>
          <p:cNvSpPr txBox="1"/>
          <p:nvPr/>
        </p:nvSpPr>
        <p:spPr>
          <a:xfrm>
            <a:off x="395536" y="630932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 </a:t>
            </a:r>
            <a:r>
              <a:rPr lang="el-GR" altLang="zh-TW" dirty="0" smtClean="0"/>
              <a:t>β</a:t>
            </a:r>
            <a:r>
              <a:rPr lang="en-US" altLang="zh-TW" sz="1200" dirty="0" smtClean="0"/>
              <a:t>t</a:t>
            </a:r>
            <a:r>
              <a:rPr lang="en-US" altLang="zh-TW" dirty="0" smtClean="0"/>
              <a:t> is the threshold for multiplicative sample bias 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For the ensemble results, we use the </a:t>
            </a:r>
            <a:r>
              <a:rPr lang="en-US" altLang="zh-TW" dirty="0" smtClean="0">
                <a:solidFill>
                  <a:srgbClr val="FF0000"/>
                </a:solidFill>
              </a:rPr>
              <a:t>Gaussian kernel density estimation </a:t>
            </a:r>
            <a:r>
              <a:rPr lang="en-US" altLang="zh-TW" dirty="0" smtClean="0"/>
              <a:t>to get the </a:t>
            </a:r>
            <a:r>
              <a:rPr lang="en-US" altLang="zh-TW" dirty="0" smtClean="0">
                <a:solidFill>
                  <a:srgbClr val="FF0000"/>
                </a:solidFill>
              </a:rPr>
              <a:t>probability density function (</a:t>
            </a:r>
            <a:r>
              <a:rPr lang="en-US" altLang="zh-TW" dirty="0" err="1" smtClean="0">
                <a:solidFill>
                  <a:srgbClr val="FF0000"/>
                </a:solidFill>
              </a:rPr>
              <a:t>pdf</a:t>
            </a:r>
            <a:r>
              <a:rPr lang="en-US" altLang="zh-TW" dirty="0" smtClean="0">
                <a:solidFill>
                  <a:srgbClr val="FF0000"/>
                </a:solidFill>
              </a:rPr>
              <a:t>).</a:t>
            </a:r>
            <a:r>
              <a:rPr lang="en-US" altLang="zh-TW" dirty="0" smtClean="0"/>
              <a:t> </a:t>
            </a:r>
            <a:r>
              <a:rPr lang="en-US" altLang="zh-TW" sz="2400" i="1" dirty="0" smtClean="0"/>
              <a:t>(Silverman 1986)</a:t>
            </a:r>
          </a:p>
          <a:p>
            <a:endParaRPr lang="en-US" altLang="zh-TW" sz="2400" i="1" dirty="0" smtClean="0"/>
          </a:p>
          <a:p>
            <a:endParaRPr lang="en-US" altLang="zh-TW" sz="2400" i="1" dirty="0" smtClean="0"/>
          </a:p>
          <a:p>
            <a:r>
              <a:rPr lang="en-US" altLang="zh-TW" dirty="0" smtClean="0"/>
              <a:t>To assess the ensemble skill, we use the </a:t>
            </a:r>
            <a:r>
              <a:rPr lang="en-US" altLang="zh-TW" dirty="0" smtClean="0">
                <a:solidFill>
                  <a:srgbClr val="FF0000"/>
                </a:solidFill>
              </a:rPr>
              <a:t>ranked probability score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/>
              <a:t>(RPS; </a:t>
            </a:r>
            <a:r>
              <a:rPr lang="en-US" altLang="zh-TW" dirty="0" err="1" smtClean="0"/>
              <a:t>Wilks</a:t>
            </a:r>
            <a:r>
              <a:rPr lang="en-US" altLang="zh-TW" dirty="0" smtClean="0"/>
              <a:t> 1995)</a:t>
            </a:r>
            <a:endParaRPr lang="zh-TW" altLang="en-US" dirty="0" smtClean="0"/>
          </a:p>
        </p:txBody>
      </p:sp>
      <p:sp>
        <p:nvSpPr>
          <p:cNvPr id="5" name="五邊形 4"/>
          <p:cNvSpPr/>
          <p:nvPr/>
        </p:nvSpPr>
        <p:spPr>
          <a:xfrm>
            <a:off x="0" y="-27384"/>
            <a:ext cx="1835696" cy="720080"/>
          </a:xfrm>
          <a:prstGeom prst="homePlate">
            <a:avLst>
              <a:gd name="adj" fmla="val 4400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en-US" altLang="zh-TW" dirty="0" smtClean="0"/>
              <a:t>Methodology</a:t>
            </a:r>
          </a:p>
        </p:txBody>
      </p:sp>
      <p:sp>
        <p:nvSpPr>
          <p:cNvPr id="7" name="六邊形 6"/>
          <p:cNvSpPr/>
          <p:nvPr/>
        </p:nvSpPr>
        <p:spPr>
          <a:xfrm>
            <a:off x="1547664" y="332656"/>
            <a:ext cx="6192688" cy="720080"/>
          </a:xfrm>
          <a:prstGeom prst="hexagon">
            <a:avLst>
              <a:gd name="adj" fmla="val 45268"/>
              <a:gd name="vf" fmla="val 11547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TW" sz="2800" dirty="0" smtClean="0"/>
              <a:t>Ranked probability score (RPS)</a:t>
            </a:r>
            <a:endParaRPr lang="zh-TW" altLang="en-US" sz="2800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140968"/>
            <a:ext cx="4032448" cy="89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501008"/>
            <a:ext cx="1800200" cy="41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文字方塊 12"/>
          <p:cNvSpPr txBox="1"/>
          <p:nvPr/>
        </p:nvSpPr>
        <p:spPr>
          <a:xfrm>
            <a:off x="5580112" y="357301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i="1" dirty="0" smtClean="0"/>
              <a:t>, where</a:t>
            </a:r>
            <a:endParaRPr lang="zh-TW" altLang="en-US" sz="2000" i="1" dirty="0"/>
          </a:p>
        </p:txBody>
      </p:sp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373216"/>
            <a:ext cx="4392488" cy="94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7662" name="Picture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5423495"/>
            <a:ext cx="2585119" cy="9578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4" name="文字方塊 13"/>
          <p:cNvSpPr txBox="1"/>
          <p:nvPr/>
        </p:nvSpPr>
        <p:spPr>
          <a:xfrm>
            <a:off x="1825316" y="505416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↙ J is the event number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dirty="0" smtClean="0"/>
              <a:t>Example:</a:t>
            </a:r>
          </a:p>
          <a:p>
            <a:r>
              <a:rPr lang="en-US" altLang="zh-TW" dirty="0" smtClean="0"/>
              <a:t>If the threshold table of the pdfs  as</a:t>
            </a:r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r>
              <a:rPr lang="en-US" altLang="zh-TW" dirty="0" smtClean="0"/>
              <a:t>the </a:t>
            </a:r>
            <a:r>
              <a:rPr lang="en-US" altLang="zh-TW" dirty="0" smtClean="0">
                <a:solidFill>
                  <a:srgbClr val="FF0000"/>
                </a:solidFill>
              </a:rPr>
              <a:t>cumulative distribution function (</a:t>
            </a:r>
            <a:r>
              <a:rPr lang="en-US" altLang="zh-TW" dirty="0" err="1" smtClean="0">
                <a:solidFill>
                  <a:srgbClr val="FF0000"/>
                </a:solidFill>
              </a:rPr>
              <a:t>cdf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</a:p>
          <a:p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5" name="五邊形 4"/>
          <p:cNvSpPr/>
          <p:nvPr/>
        </p:nvSpPr>
        <p:spPr>
          <a:xfrm>
            <a:off x="0" y="-27384"/>
            <a:ext cx="1835696" cy="720080"/>
          </a:xfrm>
          <a:prstGeom prst="homePlate">
            <a:avLst>
              <a:gd name="adj" fmla="val 4400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en-US" altLang="zh-TW" dirty="0" smtClean="0"/>
              <a:t>Methodology</a:t>
            </a:r>
          </a:p>
        </p:txBody>
      </p:sp>
      <p:sp>
        <p:nvSpPr>
          <p:cNvPr id="6" name="六邊形 5"/>
          <p:cNvSpPr/>
          <p:nvPr/>
        </p:nvSpPr>
        <p:spPr>
          <a:xfrm>
            <a:off x="1547664" y="332656"/>
            <a:ext cx="6192688" cy="720080"/>
          </a:xfrm>
          <a:prstGeom prst="hexagon">
            <a:avLst>
              <a:gd name="adj" fmla="val 45268"/>
              <a:gd name="vf" fmla="val 11547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TW" sz="2800" dirty="0" smtClean="0"/>
              <a:t>Ranked probability score (RPS)</a:t>
            </a:r>
            <a:endParaRPr lang="zh-TW" altLang="en-US" sz="2800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276835"/>
              </p:ext>
            </p:extLst>
          </p:nvPr>
        </p:nvGraphicFramePr>
        <p:xfrm>
          <a:off x="1554169" y="2416913"/>
          <a:ext cx="6035662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007"/>
                <a:gridCol w="1572885"/>
                <a:gridCol w="1572885"/>
                <a:gridCol w="1572885"/>
              </a:tblGrid>
              <a:tr h="29056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err="1" smtClean="0"/>
                        <a:t>Pdfs</a:t>
                      </a:r>
                      <a:r>
                        <a:rPr lang="en-US" altLang="zh-TW" sz="1600" dirty="0" smtClean="0"/>
                        <a:t> table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0~0.5 mm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0.6mm ~4 mm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&gt;4mm</a:t>
                      </a:r>
                      <a:endParaRPr lang="zh-TW" altLang="en-US" sz="1600" dirty="0"/>
                    </a:p>
                  </a:txBody>
                  <a:tcPr/>
                </a:tc>
              </a:tr>
              <a:tr h="32137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/>
                        <a:t>Case1</a:t>
                      </a:r>
                      <a:endParaRPr lang="zh-TW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0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1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0</a:t>
                      </a:r>
                      <a:endParaRPr lang="zh-TW" altLang="en-US" sz="1600" dirty="0"/>
                    </a:p>
                  </a:txBody>
                  <a:tcPr/>
                </a:tc>
              </a:tr>
              <a:tr h="32137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/>
                        <a:t>Caer2</a:t>
                      </a:r>
                      <a:endParaRPr lang="zh-TW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0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0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1</a:t>
                      </a:r>
                      <a:endParaRPr lang="zh-TW" altLang="en-US" sz="1600" dirty="0"/>
                    </a:p>
                  </a:txBody>
                  <a:tcPr/>
                </a:tc>
              </a:tr>
              <a:tr h="32137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/>
                        <a:t>Forecast</a:t>
                      </a:r>
                      <a:endParaRPr lang="zh-TW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0.4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0.5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0.1</a:t>
                      </a:r>
                      <a:endParaRPr lang="zh-TW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向右箭號 11"/>
          <p:cNvSpPr/>
          <p:nvPr/>
        </p:nvSpPr>
        <p:spPr>
          <a:xfrm>
            <a:off x="474059" y="5984123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786629"/>
              </p:ext>
            </p:extLst>
          </p:nvPr>
        </p:nvGraphicFramePr>
        <p:xfrm>
          <a:off x="1545051" y="4267356"/>
          <a:ext cx="6035662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007"/>
                <a:gridCol w="1572885"/>
                <a:gridCol w="1572885"/>
                <a:gridCol w="1572885"/>
              </a:tblGrid>
              <a:tr h="29056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err="1" smtClean="0"/>
                        <a:t>Pdfs</a:t>
                      </a:r>
                      <a:r>
                        <a:rPr lang="en-US" altLang="zh-TW" sz="1600" dirty="0" smtClean="0"/>
                        <a:t> table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0~0.5 mm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0.6mm ~4 mm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&gt;4mm</a:t>
                      </a:r>
                      <a:endParaRPr lang="zh-TW" altLang="en-US" sz="1600" dirty="0"/>
                    </a:p>
                  </a:txBody>
                  <a:tcPr/>
                </a:tc>
              </a:tr>
              <a:tr h="32137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/>
                        <a:t>Case1</a:t>
                      </a:r>
                      <a:endParaRPr lang="zh-TW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0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1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1</a:t>
                      </a:r>
                      <a:endParaRPr lang="zh-TW" altLang="en-US" sz="1600" dirty="0"/>
                    </a:p>
                  </a:txBody>
                  <a:tcPr/>
                </a:tc>
              </a:tr>
              <a:tr h="32137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/>
                        <a:t>Caer2</a:t>
                      </a:r>
                      <a:endParaRPr lang="zh-TW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0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0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1</a:t>
                      </a:r>
                      <a:endParaRPr lang="zh-TW" altLang="en-US" sz="1600" dirty="0"/>
                    </a:p>
                  </a:txBody>
                  <a:tcPr/>
                </a:tc>
              </a:tr>
              <a:tr h="32137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/>
                        <a:t>Forecast</a:t>
                      </a:r>
                      <a:endParaRPr lang="zh-TW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0.4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0.9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1</a:t>
                      </a:r>
                      <a:endParaRPr lang="zh-TW" altLang="en-US" sz="16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403648" y="5733256"/>
                <a:ext cx="742265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𝑅𝑃𝑆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altLang="zh-TW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(0.4−0)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TW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(0.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800" dirty="0" smtClean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=0.17</m:t>
                    </m:r>
                  </m:oMath>
                </a14:m>
                <a:endParaRPr lang="zh-TW" altLang="en-US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𝑅𝑃𝑆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altLang="zh-TW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(0.4−0)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TW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(0.9−0)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800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(1−1)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=0.97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733256"/>
                <a:ext cx="7422652" cy="861774"/>
              </a:xfrm>
              <a:prstGeom prst="rect">
                <a:avLst/>
              </a:prstGeom>
              <a:blipFill rotWithShape="0">
                <a:blip r:embed="rId2"/>
                <a:stretch>
                  <a:fillRect t="-11972" b="-246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t="9732"/>
          <a:stretch>
            <a:fillRect/>
          </a:stretch>
        </p:blipFill>
        <p:spPr bwMode="auto">
          <a:xfrm>
            <a:off x="1547664" y="1916832"/>
            <a:ext cx="5184576" cy="133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864" y="3140968"/>
            <a:ext cx="8229600" cy="1008111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For the </a:t>
            </a:r>
            <a:r>
              <a:rPr lang="en-US" altLang="zh-TW" sz="2400" dirty="0" smtClean="0">
                <a:solidFill>
                  <a:srgbClr val="FF0000"/>
                </a:solidFill>
              </a:rPr>
              <a:t>kinematic wave</a:t>
            </a:r>
            <a:r>
              <a:rPr lang="en-US" altLang="zh-TW" sz="2400" dirty="0" smtClean="0"/>
              <a:t>, the order of </a:t>
            </a:r>
            <a:r>
              <a:rPr lang="en-US" altLang="zh-TW" sz="2400" dirty="0" smtClean="0">
                <a:solidFill>
                  <a:srgbClr val="FF0000"/>
                </a:solidFill>
              </a:rPr>
              <a:t>slope &gt;&gt; </a:t>
            </a:r>
            <a:r>
              <a:rPr lang="en-US" altLang="zh-TW" sz="2400" dirty="0" smtClean="0"/>
              <a:t>other forcing:</a:t>
            </a:r>
          </a:p>
          <a:p>
            <a:pPr>
              <a:buNone/>
            </a:pPr>
            <a:r>
              <a:rPr lang="en-US" altLang="zh-TW" sz="2400" dirty="0" smtClean="0"/>
              <a:t>                                              , and we assume that it’s </a:t>
            </a:r>
            <a:r>
              <a:rPr lang="en-US" altLang="zh-TW" sz="2400" dirty="0" smtClean="0">
                <a:solidFill>
                  <a:srgbClr val="FF0000"/>
                </a:solidFill>
              </a:rPr>
              <a:t>subcritical</a:t>
            </a:r>
            <a:r>
              <a:rPr lang="en-US" altLang="zh-TW" sz="2400" dirty="0" smtClean="0"/>
              <a:t>                   </a:t>
            </a:r>
          </a:p>
          <a:p>
            <a:pPr>
              <a:buNone/>
            </a:pPr>
            <a:endParaRPr lang="en-US" altLang="zh-TW" sz="2400" dirty="0" smtClean="0"/>
          </a:p>
        </p:txBody>
      </p:sp>
      <p:sp>
        <p:nvSpPr>
          <p:cNvPr id="5" name="五邊形 4"/>
          <p:cNvSpPr/>
          <p:nvPr/>
        </p:nvSpPr>
        <p:spPr>
          <a:xfrm>
            <a:off x="0" y="-27384"/>
            <a:ext cx="1835696" cy="720080"/>
          </a:xfrm>
          <a:prstGeom prst="homePlate">
            <a:avLst>
              <a:gd name="adj" fmla="val 4400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en-US" altLang="zh-TW" dirty="0" smtClean="0"/>
              <a:t>Methodology</a:t>
            </a:r>
          </a:p>
        </p:txBody>
      </p:sp>
      <p:sp>
        <p:nvSpPr>
          <p:cNvPr id="7" name="六邊形 6"/>
          <p:cNvSpPr/>
          <p:nvPr/>
        </p:nvSpPr>
        <p:spPr>
          <a:xfrm>
            <a:off x="1547664" y="332656"/>
            <a:ext cx="6192688" cy="720080"/>
          </a:xfrm>
          <a:prstGeom prst="hexagon">
            <a:avLst>
              <a:gd name="adj" fmla="val 45268"/>
              <a:gd name="vf" fmla="val 11547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TW" sz="4000" dirty="0" err="1" smtClean="0"/>
              <a:t>Vlfo</a:t>
            </a:r>
            <a:r>
              <a:rPr lang="en-US" altLang="zh-TW" sz="4000" dirty="0" smtClean="0"/>
              <a:t> model </a:t>
            </a:r>
            <a:r>
              <a:rPr lang="en-US" altLang="zh-TW" dirty="0" smtClean="0"/>
              <a:t>(Vieux and Vieux 2002)</a:t>
            </a:r>
            <a:endParaRPr lang="zh-TW" altLang="en-US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/>
          <a:srcRect r="63235"/>
          <a:stretch>
            <a:fillRect/>
          </a:stretch>
        </p:blipFill>
        <p:spPr bwMode="auto">
          <a:xfrm>
            <a:off x="1475656" y="4456534"/>
            <a:ext cx="115212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17" name="群組 16"/>
          <p:cNvGrpSpPr/>
          <p:nvPr/>
        </p:nvGrpSpPr>
        <p:grpSpPr>
          <a:xfrm>
            <a:off x="4355976" y="4149080"/>
            <a:ext cx="3158108" cy="969596"/>
            <a:chOff x="5230316" y="4365104"/>
            <a:chExt cx="3158108" cy="969596"/>
          </a:xfrm>
        </p:grpSpPr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30316" y="4725144"/>
              <a:ext cx="3086100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69" name="Picture 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88224" y="4725144"/>
              <a:ext cx="1008112" cy="609556"/>
            </a:xfrm>
            <a:prstGeom prst="rect">
              <a:avLst/>
            </a:prstGeom>
            <a:noFill/>
          </p:spPr>
        </p:pic>
        <p:sp>
          <p:nvSpPr>
            <p:cNvPr id="11" name="文字方塊 10"/>
            <p:cNvSpPr txBox="1"/>
            <p:nvPr/>
          </p:nvSpPr>
          <p:spPr>
            <a:xfrm>
              <a:off x="6948264" y="4365104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As w&gt;&gt;h</a:t>
              </a:r>
              <a:endParaRPr lang="zh-TW" altLang="en-US" dirty="0"/>
            </a:p>
          </p:txBody>
        </p:sp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8335" y="3645024"/>
            <a:ext cx="7334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96716" y="3645024"/>
            <a:ext cx="4191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 cstate="print"/>
          <a:srcRect l="85020" t="22908"/>
          <a:stretch>
            <a:fillRect/>
          </a:stretch>
        </p:blipFill>
        <p:spPr bwMode="auto">
          <a:xfrm>
            <a:off x="2771800" y="4600550"/>
            <a:ext cx="469429" cy="48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6093296"/>
            <a:ext cx="4667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5733256"/>
            <a:ext cx="2776537" cy="900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5" name="文字方塊 24"/>
          <p:cNvSpPr txBox="1"/>
          <p:nvPr/>
        </p:nvSpPr>
        <p:spPr>
          <a:xfrm>
            <a:off x="6948264" y="2012647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i</a:t>
            </a:r>
            <a:r>
              <a:rPr lang="en-US" altLang="zh-TW" dirty="0" smtClean="0"/>
              <a:t> :Soil infiltration rate</a:t>
            </a:r>
          </a:p>
          <a:p>
            <a:r>
              <a:rPr lang="en-US" altLang="zh-TW" dirty="0" smtClean="0"/>
              <a:t>r :Rainfall rate</a:t>
            </a:r>
            <a:endParaRPr lang="zh-TW" altLang="en-US" dirty="0" smtClean="0"/>
          </a:p>
          <a:p>
            <a:r>
              <a:rPr lang="en-US" altLang="zh-TW" dirty="0" smtClean="0"/>
              <a:t>S</a:t>
            </a:r>
            <a:r>
              <a:rPr lang="en-US" altLang="zh-TW" sz="900" dirty="0" smtClean="0"/>
              <a:t>0</a:t>
            </a:r>
            <a:r>
              <a:rPr lang="en-US" altLang="zh-TW" dirty="0" smtClean="0"/>
              <a:t>: bed slope</a:t>
            </a:r>
          </a:p>
          <a:p>
            <a:r>
              <a:rPr lang="en-US" altLang="zh-TW" dirty="0" err="1" smtClean="0"/>
              <a:t>S</a:t>
            </a:r>
            <a:r>
              <a:rPr lang="en-US" altLang="zh-TW" sz="900" dirty="0" err="1" smtClean="0"/>
              <a:t>f</a:t>
            </a:r>
            <a:r>
              <a:rPr lang="en-US" altLang="zh-TW" dirty="0" smtClean="0"/>
              <a:t>:  friction slope</a:t>
            </a:r>
            <a:endParaRPr lang="zh-TW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539552" y="1484784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sz="2400" dirty="0" smtClean="0"/>
              <a:t>   By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the </a:t>
            </a:r>
            <a:r>
              <a:rPr lang="en-US" altLang="zh-TW" sz="2400" dirty="0" smtClean="0">
                <a:solidFill>
                  <a:srgbClr val="FF0000"/>
                </a:solidFill>
              </a:rPr>
              <a:t>1D</a:t>
            </a:r>
            <a:r>
              <a:rPr lang="zh-TW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</a:rPr>
              <a:t>conservation of mass </a:t>
            </a:r>
            <a:r>
              <a:rPr lang="en-US" altLang="zh-TW" sz="2400" dirty="0" smtClean="0"/>
              <a:t>and </a:t>
            </a:r>
            <a:r>
              <a:rPr lang="en-US" altLang="zh-TW" sz="2400" dirty="0" smtClean="0">
                <a:solidFill>
                  <a:srgbClr val="FF0000"/>
                </a:solidFill>
              </a:rPr>
              <a:t>momentum equations</a:t>
            </a:r>
            <a:r>
              <a:rPr lang="en-US" altLang="zh-TW" sz="2400" dirty="0" smtClean="0"/>
              <a:t> :</a:t>
            </a:r>
          </a:p>
        </p:txBody>
      </p:sp>
      <p:sp>
        <p:nvSpPr>
          <p:cNvPr id="29" name="矩形 28"/>
          <p:cNvSpPr/>
          <p:nvPr/>
        </p:nvSpPr>
        <p:spPr>
          <a:xfrm>
            <a:off x="504056" y="4110171"/>
            <a:ext cx="51378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sz="2400" dirty="0" smtClean="0"/>
              <a:t>   The </a:t>
            </a:r>
            <a:r>
              <a:rPr lang="en-US" altLang="zh-TW" sz="2400" dirty="0" err="1" smtClean="0"/>
              <a:t>Mannig’s</a:t>
            </a:r>
            <a:r>
              <a:rPr lang="en-US" altLang="zh-TW" sz="2400" dirty="0" smtClean="0"/>
              <a:t> equation in SI units:</a:t>
            </a:r>
          </a:p>
          <a:p>
            <a:pPr>
              <a:buNone/>
            </a:pPr>
            <a:r>
              <a:rPr lang="en-US" altLang="zh-TW" sz="2400" dirty="0" smtClean="0"/>
              <a:t>                                              ;</a:t>
            </a:r>
          </a:p>
        </p:txBody>
      </p:sp>
      <p:sp>
        <p:nvSpPr>
          <p:cNvPr id="30" name="矩形 29"/>
          <p:cNvSpPr/>
          <p:nvPr/>
        </p:nvSpPr>
        <p:spPr>
          <a:xfrm>
            <a:off x="467544" y="522920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sz="2400" dirty="0" smtClean="0"/>
              <a:t>   Substituting all into (B1), we got the governing equation used in the </a:t>
            </a:r>
            <a:r>
              <a:rPr lang="en-US" altLang="zh-TW" sz="2400" dirty="0" err="1" smtClean="0"/>
              <a:t>Vlfo</a:t>
            </a:r>
            <a:r>
              <a:rPr lang="en-US" altLang="zh-TW" sz="2400" dirty="0" smtClean="0"/>
              <a:t> model: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4499992" y="50758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↖ R is the hydraulic radius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9" grpId="0"/>
      <p:bldP spid="30" grpId="0"/>
      <p:bldP spid="22" grpId="0"/>
      <p:bldP spid="22" grpId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2021</Words>
  <Application>Microsoft Office PowerPoint</Application>
  <PresentationFormat>如螢幕大小 (4:3)</PresentationFormat>
  <Paragraphs>415</Paragraphs>
  <Slides>34</Slides>
  <Notes>17</Notes>
  <HiddenSlides>10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5" baseType="lpstr">
      <vt:lpstr>Office 佈景主題</vt:lpstr>
      <vt:lpstr>A Method for Evaluating the Accuracy of     Quantitative Precipitation Estimates  from a Hydrologic Modeling Perspective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Su2ray</dc:creator>
  <cp:lastModifiedBy>h</cp:lastModifiedBy>
  <cp:revision>170</cp:revision>
  <dcterms:created xsi:type="dcterms:W3CDTF">2013-05-06T06:36:05Z</dcterms:created>
  <dcterms:modified xsi:type="dcterms:W3CDTF">2013-05-21T06:23:06Z</dcterms:modified>
</cp:coreProperties>
</file>