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2" r:id="rId3"/>
    <p:sldId id="257" r:id="rId4"/>
    <p:sldId id="263" r:id="rId5"/>
    <p:sldId id="258" r:id="rId6"/>
    <p:sldId id="260" r:id="rId7"/>
    <p:sldId id="265" r:id="rId8"/>
    <p:sldId id="262" r:id="rId9"/>
    <p:sldId id="266" r:id="rId10"/>
    <p:sldId id="267" r:id="rId11"/>
    <p:sldId id="268" r:id="rId12"/>
    <p:sldId id="269" r:id="rId13"/>
    <p:sldId id="270" r:id="rId14"/>
    <p:sldId id="272" r:id="rId15"/>
    <p:sldId id="276" r:id="rId16"/>
    <p:sldId id="273" r:id="rId17"/>
    <p:sldId id="274" r:id="rId18"/>
    <p:sldId id="277" r:id="rId19"/>
    <p:sldId id="271" r:id="rId20"/>
    <p:sldId id="300" r:id="rId21"/>
    <p:sldId id="275" r:id="rId22"/>
    <p:sldId id="278" r:id="rId23"/>
    <p:sldId id="280" r:id="rId24"/>
    <p:sldId id="279" r:id="rId25"/>
    <p:sldId id="301" r:id="rId26"/>
    <p:sldId id="281" r:id="rId27"/>
    <p:sldId id="264" r:id="rId28"/>
    <p:sldId id="285" r:id="rId29"/>
    <p:sldId id="290" r:id="rId30"/>
    <p:sldId id="287" r:id="rId31"/>
    <p:sldId id="288" r:id="rId32"/>
    <p:sldId id="286" r:id="rId33"/>
    <p:sldId id="291" r:id="rId34"/>
    <p:sldId id="302" r:id="rId35"/>
    <p:sldId id="283" r:id="rId36"/>
    <p:sldId id="292" r:id="rId37"/>
    <p:sldId id="293" r:id="rId38"/>
    <p:sldId id="284" r:id="rId39"/>
    <p:sldId id="299" r:id="rId40"/>
    <p:sldId id="298"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50" autoAdjust="0"/>
  </p:normalViewPr>
  <p:slideViewPr>
    <p:cSldViewPr>
      <p:cViewPr>
        <p:scale>
          <a:sx n="100" d="100"/>
          <a:sy n="100" d="100"/>
        </p:scale>
        <p:origin x="-2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FE381-A68D-4764-A6FF-2648588E363E}" type="datetimeFigureOut">
              <a:rPr lang="zh-TW" altLang="en-US" smtClean="0"/>
              <a:pPr/>
              <a:t>2013/5/14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6BF43-231B-4E4E-916C-3A5955BFA8F4}" type="slidenum">
              <a:rPr lang="zh-TW" altLang="en-US" smtClean="0"/>
              <a:pPr/>
              <a:t>‹#›</a:t>
            </a:fld>
            <a:endParaRPr lang="zh-TW" altLang="en-US"/>
          </a:p>
        </p:txBody>
      </p:sp>
    </p:spTree>
    <p:extLst>
      <p:ext uri="{BB962C8B-B14F-4D97-AF65-F5344CB8AC3E}">
        <p14:creationId xmlns:p14="http://schemas.microsoft.com/office/powerpoint/2010/main" val="384990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mc.ncep.noaa.gov/mmb/ylin/pcpanl/stage2/" TargetMode="External"/><Relationship Id="rId7" Type="http://schemas.openxmlformats.org/officeDocument/2006/relationships/hyperlink" Target="http://cdict.net/q/State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cdict.net/q/United" TargetMode="External"/><Relationship Id="rId5" Type="http://schemas.openxmlformats.org/officeDocument/2006/relationships/hyperlink" Target="http://cdict.net/q/Continental" TargetMode="External"/><Relationship Id="rId4" Type="http://schemas.openxmlformats.org/officeDocument/2006/relationships/hyperlink" Target="http://cdict.net/q/CONU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This study investigated the performance of the WRF in forecasting</a:t>
            </a:r>
          </a:p>
          <a:p>
            <a:r>
              <a:rPr lang="en-US" altLang="zh-TW" sz="1200" kern="1200" baseline="0" dirty="0" smtClean="0">
                <a:solidFill>
                  <a:schemeClr val="tx1"/>
                </a:solidFill>
                <a:latin typeface="+mn-lt"/>
                <a:ea typeface="+mn-ea"/>
                <a:cs typeface="+mn-cs"/>
              </a:rPr>
              <a:t>precipitation, hurricane track, and landfall time using various microphysics and cumulus schemes.</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Simple ice</a:t>
            </a:r>
          </a:p>
          <a:p>
            <a:r>
              <a:rPr lang="en-US" altLang="zh-TW" sz="1200" kern="1200" baseline="0" dirty="0" smtClean="0">
                <a:solidFill>
                  <a:schemeClr val="tx1"/>
                </a:solidFill>
                <a:latin typeface="+mn-lt"/>
                <a:ea typeface="+mn-ea"/>
                <a:cs typeface="+mn-cs"/>
              </a:rPr>
              <a:t>Semi-</a:t>
            </a:r>
            <a:r>
              <a:rPr lang="en-US" altLang="zh-TW" sz="1200" kern="1200" baseline="0" dirty="0" err="1" smtClean="0">
                <a:solidFill>
                  <a:schemeClr val="tx1"/>
                </a:solidFill>
                <a:latin typeface="+mn-lt"/>
                <a:ea typeface="+mn-ea"/>
                <a:cs typeface="+mn-cs"/>
              </a:rPr>
              <a:t>lagrangian</a:t>
            </a:r>
            <a:r>
              <a:rPr lang="en-US" altLang="zh-TW" sz="1200" kern="1200" baseline="0" dirty="0" smtClean="0">
                <a:solidFill>
                  <a:schemeClr val="tx1"/>
                </a:solidFill>
                <a:latin typeface="+mn-lt"/>
                <a:ea typeface="+mn-ea"/>
                <a:cs typeface="+mn-cs"/>
              </a:rPr>
              <a:t> fall terms in V3.2</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30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Mixed phase</a:t>
            </a:r>
          </a:p>
          <a:p>
            <a:r>
              <a:rPr lang="en-US" altLang="zh-TW" sz="1200" kern="1200" baseline="0" dirty="0" smtClean="0">
                <a:solidFill>
                  <a:schemeClr val="tx1"/>
                </a:solidFill>
                <a:latin typeface="+mn-lt"/>
                <a:ea typeface="+mn-ea"/>
                <a:cs typeface="+mn-cs"/>
              </a:rPr>
              <a:t>Semi-</a:t>
            </a:r>
            <a:r>
              <a:rPr lang="en-US" altLang="zh-TW" sz="1200" kern="1200" baseline="0" dirty="0" err="1" smtClean="0">
                <a:solidFill>
                  <a:schemeClr val="tx1"/>
                </a:solidFill>
                <a:latin typeface="+mn-lt"/>
                <a:ea typeface="+mn-ea"/>
                <a:cs typeface="+mn-cs"/>
              </a:rPr>
              <a:t>lagrangian</a:t>
            </a:r>
            <a:r>
              <a:rPr lang="en-US" altLang="zh-TW" sz="1200" kern="1200" baseline="0" dirty="0" smtClean="0">
                <a:solidFill>
                  <a:schemeClr val="tx1"/>
                </a:solidFill>
                <a:latin typeface="+mn-lt"/>
                <a:ea typeface="+mn-ea"/>
                <a:cs typeface="+mn-cs"/>
              </a:rPr>
              <a:t> fall terms in V3.2</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31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r>
              <a:rPr lang="en-US" altLang="zh-TW" sz="1200" dirty="0" err="1" smtClean="0"/>
              <a:t>Advects</a:t>
            </a:r>
            <a:r>
              <a:rPr lang="en-US" altLang="zh-TW" sz="1200" dirty="0" smtClean="0"/>
              <a:t> total condensate and water vapor </a:t>
            </a:r>
          </a:p>
          <a:p>
            <a:r>
              <a:rPr lang="en-US" altLang="zh-TW" sz="1200" dirty="0" smtClean="0"/>
              <a:t>(This unique aspect makes it computationally efficient </a:t>
            </a:r>
          </a:p>
          <a:p>
            <a:r>
              <a:rPr lang="en-US" altLang="zh-TW" sz="1200" dirty="0" smtClean="0"/>
              <a:t>Most other schemes </a:t>
            </a:r>
            <a:r>
              <a:rPr lang="en-US" altLang="zh-TW" sz="1200" dirty="0" err="1" smtClean="0"/>
              <a:t>advect</a:t>
            </a:r>
            <a:r>
              <a:rPr lang="en-US" altLang="zh-TW" sz="1200" dirty="0" smtClean="0"/>
              <a:t> each species separately) </a:t>
            </a:r>
          </a:p>
          <a:p>
            <a:pPr>
              <a:buFont typeface="Arial" pitchFamily="34" charset="0"/>
              <a:buChar char="•"/>
            </a:pPr>
            <a:r>
              <a:rPr lang="en-US" altLang="zh-TW" dirty="0" smtClean="0"/>
              <a:t>sleet (frozen raindrops)</a:t>
            </a:r>
            <a:endParaRPr lang="en-US" altLang="zh-TW" sz="1200" dirty="0" smtClean="0"/>
          </a:p>
          <a:p>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33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Furthermore, the results revealed that the overestimations were higher over land than over the Gulf region.</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39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1" dirty="0" smtClean="0"/>
              <a:t>mph :</a:t>
            </a:r>
            <a:r>
              <a:rPr lang="en-US" altLang="zh-TW" b="1" baseline="0" dirty="0" smtClean="0"/>
              <a:t> </a:t>
            </a:r>
            <a:r>
              <a:rPr lang="en-US" altLang="zh-TW" b="1" dirty="0" smtClean="0"/>
              <a:t>miles per hour</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r>
              <a:rPr lang="en-US" altLang="zh-TW" sz="1200" kern="1200" baseline="0" dirty="0" smtClean="0">
                <a:solidFill>
                  <a:schemeClr val="tx1"/>
                </a:solidFill>
                <a:latin typeface="+mn-lt"/>
                <a:ea typeface="+mn-ea"/>
                <a:cs typeface="+mn-cs"/>
              </a:rPr>
              <a:t> In all simulations, the 6-hourly analyses from the </a:t>
            </a:r>
            <a:r>
              <a:rPr lang="en-US" altLang="zh-TW" sz="1200" b="1" u="sng" kern="1200" baseline="0" dirty="0" smtClean="0">
                <a:solidFill>
                  <a:schemeClr val="tx1"/>
                </a:solidFill>
                <a:latin typeface="+mn-lt"/>
                <a:ea typeface="+mn-ea"/>
                <a:cs typeface="+mn-cs"/>
              </a:rPr>
              <a:t>Global Forecast System (GFS)</a:t>
            </a:r>
            <a:r>
              <a:rPr lang="en-US" altLang="zh-TW" sz="1200" b="0" u="none"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developed by the National</a:t>
            </a:r>
          </a:p>
          <a:p>
            <a:r>
              <a:rPr lang="en-US" altLang="zh-TW" sz="1200" kern="1200" baseline="0" dirty="0" smtClean="0">
                <a:solidFill>
                  <a:schemeClr val="tx1"/>
                </a:solidFill>
                <a:latin typeface="+mn-lt"/>
                <a:ea typeface="+mn-ea"/>
                <a:cs typeface="+mn-cs"/>
              </a:rPr>
              <a:t>  Centers for Environmental Prediction (NCEP), were used as the </a:t>
            </a:r>
            <a:r>
              <a:rPr lang="en-US" altLang="zh-TW" sz="1200" b="1" u="sng" kern="1200" baseline="0" dirty="0" smtClean="0">
                <a:solidFill>
                  <a:schemeClr val="tx1"/>
                </a:solidFill>
                <a:latin typeface="+mn-lt"/>
                <a:ea typeface="+mn-ea"/>
                <a:cs typeface="+mn-cs"/>
              </a:rPr>
              <a:t>initial </a:t>
            </a:r>
            <a:r>
              <a:rPr lang="en-US" altLang="zh-TW" sz="1200" b="0" u="none" kern="1200" baseline="0" dirty="0" smtClean="0">
                <a:solidFill>
                  <a:schemeClr val="tx1"/>
                </a:solidFill>
                <a:latin typeface="+mn-lt"/>
                <a:ea typeface="+mn-ea"/>
                <a:cs typeface="+mn-cs"/>
              </a:rPr>
              <a:t>and</a:t>
            </a:r>
            <a:r>
              <a:rPr lang="en-US" altLang="zh-TW" sz="1200" b="1" u="sng" kern="1200" baseline="0" dirty="0" smtClean="0">
                <a:solidFill>
                  <a:schemeClr val="tx1"/>
                </a:solidFill>
                <a:latin typeface="+mn-lt"/>
                <a:ea typeface="+mn-ea"/>
                <a:cs typeface="+mn-cs"/>
              </a:rPr>
              <a:t> boundary conditions </a:t>
            </a:r>
            <a:r>
              <a:rPr lang="en-US" altLang="zh-TW" sz="1200" kern="1200" baseline="0" dirty="0" smtClean="0">
                <a:solidFill>
                  <a:schemeClr val="tx1"/>
                </a:solidFill>
                <a:latin typeface="+mn-lt"/>
                <a:ea typeface="+mn-ea"/>
                <a:cs typeface="+mn-cs"/>
              </a:rPr>
              <a:t>of the model.</a:t>
            </a:r>
          </a:p>
          <a:p>
            <a:pPr>
              <a:buFont typeface="Arial" pitchFamily="34" charset="0"/>
              <a:buChar char="•"/>
            </a:pPr>
            <a:r>
              <a:rPr lang="en-US" altLang="zh-TW" sz="1200" kern="1200" baseline="0" dirty="0" smtClean="0">
                <a:solidFill>
                  <a:schemeClr val="tx1"/>
                </a:solidFill>
                <a:latin typeface="+mn-lt"/>
                <a:ea typeface="+mn-ea"/>
                <a:cs typeface="+mn-cs"/>
              </a:rPr>
              <a:t> The simulation was performed in ‘predictive’ mode, with observations only updated at boundaries throughout</a:t>
            </a:r>
          </a:p>
          <a:p>
            <a:r>
              <a:rPr lang="en-US" altLang="zh-TW" sz="1200" kern="1200" baseline="0" dirty="0" smtClean="0">
                <a:solidFill>
                  <a:schemeClr val="tx1"/>
                </a:solidFill>
                <a:latin typeface="+mn-lt"/>
                <a:ea typeface="+mn-ea"/>
                <a:cs typeface="+mn-cs"/>
              </a:rPr>
              <a:t>   the simulation (i.e., no observation assimilation).</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The areal extent of the storm was calculated as the number of grid pixels (WRF grid point, hereafter pixel)</a:t>
            </a:r>
          </a:p>
          <a:p>
            <a:r>
              <a:rPr lang="en-US" altLang="zh-TW" sz="1200" kern="1200" baseline="0" dirty="0" smtClean="0">
                <a:solidFill>
                  <a:schemeClr val="tx1"/>
                </a:solidFill>
                <a:latin typeface="+mn-lt"/>
                <a:ea typeface="+mn-ea"/>
                <a:cs typeface="+mn-cs"/>
              </a:rPr>
              <a:t>that exceed a specified rainfall threshold, multiplied by the pixel size.</a:t>
            </a:r>
          </a:p>
          <a:p>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Table 1 lists the areal extents computed based on three thresholds (1, 2, and 10 mm h21).</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Furthermore, the results revealed that the overestimations were higher over land than over the Gulf region.</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21</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baseline="0" dirty="0" smtClean="0">
                <a:solidFill>
                  <a:schemeClr val="tx1"/>
                </a:solidFill>
                <a:latin typeface="+mn-lt"/>
                <a:ea typeface="+mn-ea"/>
                <a:cs typeface="+mn-cs"/>
              </a:rPr>
              <a:t>Clipping refers to setting any negative mixing ratios to zero after the transport step is complete.</a:t>
            </a:r>
          </a:p>
          <a:p>
            <a:r>
              <a:rPr lang="en-US" altLang="zh-TW" sz="1200" kern="1200" baseline="0" dirty="0" smtClean="0">
                <a:solidFill>
                  <a:schemeClr val="tx1"/>
                </a:solidFill>
                <a:latin typeface="+mn-lt"/>
                <a:ea typeface="+mn-ea"/>
                <a:cs typeface="+mn-cs"/>
              </a:rPr>
              <a:t>The clipping removes the negative moisture values but results in an approximately 15.4% increase in the integrated tracer mass.</a:t>
            </a:r>
          </a:p>
          <a:p>
            <a:r>
              <a:rPr lang="en-US" altLang="zh-TW" sz="1200" kern="1200" baseline="0" dirty="0" smtClean="0">
                <a:solidFill>
                  <a:schemeClr val="tx1"/>
                </a:solidFill>
                <a:latin typeface="+mn-lt"/>
                <a:ea typeface="+mn-ea"/>
                <a:cs typeface="+mn-cs"/>
              </a:rPr>
              <a:t>Mass is no longer conserved when clipping negative mixing ratios—it is increased by the amount of clipped</a:t>
            </a:r>
          </a:p>
          <a:p>
            <a:r>
              <a:rPr lang="en-US" altLang="zh-TW" sz="1200" kern="1200" baseline="0" dirty="0" smtClean="0">
                <a:solidFill>
                  <a:schemeClr val="tx1"/>
                </a:solidFill>
                <a:latin typeface="+mn-lt"/>
                <a:ea typeface="+mn-ea"/>
                <a:cs typeface="+mn-cs"/>
              </a:rPr>
              <a:t>tracer mass.</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25</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None/>
            </a:pPr>
            <a:r>
              <a:rPr lang="en-US" altLang="zh-TW" sz="1400" b="1" dirty="0" smtClean="0">
                <a:hlinkClick r:id="rId3"/>
              </a:rPr>
              <a:t>Stage II: NCEP National Multi-sensor Hourly Precipitation Analysis</a:t>
            </a:r>
            <a:r>
              <a:rPr lang="en-US" altLang="zh-TW" sz="1400" b="1" dirty="0" smtClean="0"/>
              <a:t> </a:t>
            </a:r>
          </a:p>
          <a:p>
            <a:pPr>
              <a:buNone/>
            </a:pPr>
            <a:r>
              <a:rPr lang="en-US" altLang="zh-TW" sz="1400" b="1" dirty="0" smtClean="0"/>
              <a:t>          </a:t>
            </a:r>
            <a:r>
              <a:rPr lang="en-US" altLang="zh-TW" sz="1200" dirty="0" smtClean="0"/>
              <a:t>Generated at NCEP, from hourly radar precipitation estimates and from hourly gauge reports. Generated at ~35 minutes after the top of the hour, and again at T+6h and T+18h. No manual QC.</a:t>
            </a:r>
          </a:p>
          <a:p>
            <a:endParaRPr lang="en-US" altLang="zh-TW" sz="1200" kern="1200" dirty="0" smtClean="0">
              <a:solidFill>
                <a:schemeClr val="tx1"/>
              </a:solidFill>
              <a:latin typeface="+mn-lt"/>
              <a:ea typeface="+mn-ea"/>
              <a:cs typeface="+mn-cs"/>
              <a:hlinkClick r:id="rId4"/>
            </a:endParaRPr>
          </a:p>
          <a:p>
            <a:r>
              <a:rPr lang="en-US" altLang="zh-TW" sz="1200" kern="1200" dirty="0" smtClean="0">
                <a:solidFill>
                  <a:schemeClr val="tx1"/>
                </a:solidFill>
                <a:latin typeface="+mn-lt"/>
                <a:ea typeface="+mn-ea"/>
                <a:cs typeface="+mn-cs"/>
                <a:hlinkClick r:id="rId4"/>
              </a:rPr>
              <a:t>CONUS</a:t>
            </a:r>
            <a:r>
              <a:rPr lang="en-US" altLang="zh-TW" sz="1200" kern="1200" baseline="0" dirty="0" smtClean="0">
                <a:solidFill>
                  <a:schemeClr val="tx1"/>
                </a:solidFill>
                <a:latin typeface="+mn-lt"/>
                <a:ea typeface="+mn-ea"/>
                <a:cs typeface="+mn-cs"/>
              </a:rPr>
              <a:t> -- </a:t>
            </a:r>
            <a:r>
              <a:rPr lang="en-US" altLang="zh-TW" sz="1200" kern="1200" dirty="0" smtClean="0">
                <a:solidFill>
                  <a:schemeClr val="tx1"/>
                </a:solidFill>
                <a:latin typeface="+mn-lt"/>
                <a:ea typeface="+mn-ea"/>
                <a:cs typeface="+mn-cs"/>
                <a:hlinkClick r:id="rId5"/>
              </a:rPr>
              <a:t>Continental</a:t>
            </a:r>
            <a:r>
              <a:rPr lang="en-US" altLang="zh-TW" dirty="0" smtClean="0"/>
              <a:t> </a:t>
            </a:r>
            <a:r>
              <a:rPr lang="en-US" altLang="zh-TW" sz="1200" kern="1200" dirty="0" smtClean="0">
                <a:solidFill>
                  <a:schemeClr val="tx1"/>
                </a:solidFill>
                <a:latin typeface="+mn-lt"/>
                <a:ea typeface="+mn-ea"/>
                <a:cs typeface="+mn-cs"/>
                <a:hlinkClick r:id="rId6"/>
              </a:rPr>
              <a:t>United</a:t>
            </a:r>
            <a:r>
              <a:rPr lang="en-US" altLang="zh-TW" dirty="0" smtClean="0"/>
              <a:t> </a:t>
            </a:r>
            <a:r>
              <a:rPr lang="en-US" altLang="zh-TW" sz="1200" kern="1200" dirty="0" smtClean="0">
                <a:solidFill>
                  <a:schemeClr val="tx1"/>
                </a:solidFill>
                <a:latin typeface="+mn-lt"/>
                <a:ea typeface="+mn-ea"/>
                <a:cs typeface="+mn-cs"/>
                <a:hlinkClick r:id="rId7"/>
              </a:rPr>
              <a:t>States</a:t>
            </a:r>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26</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D6BF43-231B-4E4E-916C-3A5955BFA8F4}" type="slidenum">
              <a:rPr lang="zh-TW" altLang="en-US" smtClean="0"/>
              <a:pPr/>
              <a:t>29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AE9284E-1352-412F-B92B-2E7187CE8C2D}" type="datetimeFigureOut">
              <a:rPr lang="zh-TW" altLang="en-US" smtClean="0"/>
              <a:pPr/>
              <a:t>2013/5/14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26C4675-505C-4F0F-9AD7-81BF0C05A1E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9284E-1352-412F-B92B-2E7187CE8C2D}" type="datetimeFigureOut">
              <a:rPr lang="zh-TW" altLang="en-US" smtClean="0"/>
              <a:pPr/>
              <a:t>2013/5/14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C4675-505C-4F0F-9AD7-81BF0C05A1E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mc.ncep.noaa.gov/mmb/ylin/pcpanl/stage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zh.wikipedia.org/wiki/%E5%BE%B7%E5%85%8B%E8%90%A8%E6%96%AF%E5%B7%9E"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zh.wikipedia.org/wiki/%E5%8D%A1%E6%A2%85%E4%BC%A6" TargetMode="External"/><Relationship Id="rId5" Type="http://schemas.openxmlformats.org/officeDocument/2006/relationships/hyperlink" Target="http://zh.wikipedia.org/wiki/%E8%B7%AF%E6%98%93%E6%96%AF%E5%AE%89%E9%82%A3%E5%B7%9E" TargetMode="External"/><Relationship Id="rId4" Type="http://schemas.openxmlformats.org/officeDocument/2006/relationships/hyperlink" Target="http://zh.wikipedia.org/w/index.php?title=%E8%90%A8%E5%AE%BE%E5%B8%95%E6%96%AF&amp;action=edit&amp;redlink=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332656"/>
            <a:ext cx="7772400" cy="1944216"/>
          </a:xfrm>
        </p:spPr>
        <p:txBody>
          <a:bodyPr>
            <a:normAutofit fontScale="90000"/>
          </a:bodyPr>
          <a:lstStyle/>
          <a:p>
            <a:r>
              <a:rPr lang="en-US" altLang="zh-TW" b="1" dirty="0" smtClean="0"/>
              <a:t>Assessing the Impacts of Different WRF Precipitation Physics in</a:t>
            </a:r>
            <a:br>
              <a:rPr lang="en-US" altLang="zh-TW" b="1" dirty="0" smtClean="0"/>
            </a:br>
            <a:r>
              <a:rPr lang="en-US" altLang="zh-TW" b="1" dirty="0" smtClean="0"/>
              <a:t>Hurricane Simulations</a:t>
            </a:r>
            <a:endParaRPr lang="zh-TW" altLang="en-US" b="1" dirty="0"/>
          </a:p>
        </p:txBody>
      </p:sp>
      <p:sp>
        <p:nvSpPr>
          <p:cNvPr id="3" name="副標題 2"/>
          <p:cNvSpPr>
            <a:spLocks noGrp="1"/>
          </p:cNvSpPr>
          <p:nvPr>
            <p:ph type="subTitle" idx="1"/>
          </p:nvPr>
        </p:nvSpPr>
        <p:spPr>
          <a:xfrm>
            <a:off x="467544" y="5919664"/>
            <a:ext cx="8460432" cy="938336"/>
          </a:xfrm>
        </p:spPr>
        <p:txBody>
          <a:bodyPr>
            <a:normAutofit fontScale="70000" lnSpcReduction="20000"/>
          </a:bodyPr>
          <a:lstStyle/>
          <a:p>
            <a:r>
              <a:rPr lang="en-US" altLang="zh-TW" dirty="0" err="1" smtClean="0"/>
              <a:t>Nasrollahi</a:t>
            </a:r>
            <a:r>
              <a:rPr lang="en-US" altLang="zh-TW" dirty="0" smtClean="0"/>
              <a:t>, N., A. </a:t>
            </a:r>
            <a:r>
              <a:rPr lang="en-US" altLang="zh-TW" dirty="0" err="1" smtClean="0"/>
              <a:t>AghaKouchak</a:t>
            </a:r>
            <a:r>
              <a:rPr lang="en-US" altLang="zh-TW" dirty="0" smtClean="0"/>
              <a:t>, J. Li, X. </a:t>
            </a:r>
            <a:r>
              <a:rPr lang="en-US" altLang="zh-TW" dirty="0" err="1" smtClean="0"/>
              <a:t>Gao</a:t>
            </a:r>
            <a:r>
              <a:rPr lang="en-US" altLang="zh-TW" dirty="0" smtClean="0"/>
              <a:t>, K. Hsu, and S. </a:t>
            </a:r>
            <a:r>
              <a:rPr lang="en-US" altLang="zh-TW" dirty="0" err="1" smtClean="0"/>
              <a:t>Sorroshian</a:t>
            </a:r>
            <a:r>
              <a:rPr lang="en-US" altLang="zh-TW" dirty="0" smtClean="0"/>
              <a:t>, 2012: Assessing the impacts of different WRF precipitation physics in hurricane simulations. </a:t>
            </a:r>
            <a:r>
              <a:rPr lang="en-US" altLang="zh-TW" i="1" dirty="0" err="1" smtClean="0"/>
              <a:t>Wea</a:t>
            </a:r>
            <a:r>
              <a:rPr lang="en-US" altLang="zh-TW" i="1" dirty="0" smtClean="0"/>
              <a:t>. Forecasting</a:t>
            </a:r>
            <a:r>
              <a:rPr lang="en-US" altLang="zh-TW" dirty="0" smtClean="0"/>
              <a:t>, </a:t>
            </a:r>
            <a:r>
              <a:rPr lang="en-US" altLang="zh-TW" b="1" dirty="0" smtClean="0"/>
              <a:t>27</a:t>
            </a:r>
            <a:r>
              <a:rPr lang="en-US" altLang="zh-TW" dirty="0" smtClean="0"/>
              <a:t>, 1003–1016.</a:t>
            </a:r>
            <a:endParaRPr lang="zh-TW" altLang="en-US" dirty="0"/>
          </a:p>
        </p:txBody>
      </p:sp>
      <p:sp>
        <p:nvSpPr>
          <p:cNvPr id="4" name="文字方塊 3"/>
          <p:cNvSpPr txBox="1"/>
          <p:nvPr/>
        </p:nvSpPr>
        <p:spPr>
          <a:xfrm>
            <a:off x="0" y="2636912"/>
            <a:ext cx="9144000" cy="1477328"/>
          </a:xfrm>
          <a:prstGeom prst="rect">
            <a:avLst/>
          </a:prstGeom>
          <a:noFill/>
        </p:spPr>
        <p:txBody>
          <a:bodyPr wrap="square" rtlCol="0">
            <a:spAutoFit/>
          </a:bodyPr>
          <a:lstStyle/>
          <a:p>
            <a:pPr algn="ctr"/>
            <a:r>
              <a:rPr lang="en-US" altLang="zh-TW" dirty="0" smtClean="0"/>
              <a:t>NASRIN NASROLLAHI, AMIR AGHAKOUCHAK, JIALUN LI, XIAOGANG GAO,</a:t>
            </a:r>
          </a:p>
          <a:p>
            <a:pPr algn="ctr"/>
            <a:r>
              <a:rPr lang="en-US" altLang="zh-TW" dirty="0" smtClean="0"/>
              <a:t>KUOLIN HSU, AND SOROOSH SOROOSHIAN</a:t>
            </a:r>
          </a:p>
          <a:p>
            <a:pPr algn="ctr"/>
            <a:r>
              <a:rPr lang="en-US" altLang="zh-TW" dirty="0" smtClean="0"/>
              <a:t>Center for Hydrometeorology and Remote Sensing, University of California, Irvine, Irvine, California</a:t>
            </a:r>
          </a:p>
          <a:p>
            <a:pPr algn="ctr"/>
            <a:r>
              <a:rPr lang="en-US" altLang="zh-TW" dirty="0" smtClean="0"/>
              <a:t>(Manuscript received 14 July 2010, in final form 23 February 2012)</a:t>
            </a:r>
            <a:endParaRPr lang="zh-TW" altLang="en-US" dirty="0"/>
          </a:p>
        </p:txBody>
      </p:sp>
      <p:sp>
        <p:nvSpPr>
          <p:cNvPr id="5" name="文字方塊 4"/>
          <p:cNvSpPr txBox="1"/>
          <p:nvPr/>
        </p:nvSpPr>
        <p:spPr>
          <a:xfrm>
            <a:off x="5831632" y="4797152"/>
            <a:ext cx="3312368" cy="923330"/>
          </a:xfrm>
          <a:prstGeom prst="rect">
            <a:avLst/>
          </a:prstGeom>
          <a:noFill/>
        </p:spPr>
        <p:txBody>
          <a:bodyPr wrap="square" rtlCol="0">
            <a:spAutoFit/>
          </a:bodyPr>
          <a:lstStyle/>
          <a:p>
            <a:r>
              <a:rPr lang="zh-TW" altLang="en-US" dirty="0" smtClean="0"/>
              <a:t>指導教授</a:t>
            </a:r>
            <a:r>
              <a:rPr lang="en-US" altLang="zh-TW" dirty="0" smtClean="0"/>
              <a:t>:</a:t>
            </a:r>
            <a:r>
              <a:rPr lang="zh-TW" altLang="en-US" dirty="0" smtClean="0"/>
              <a:t>楊明仁  老師</a:t>
            </a:r>
            <a:endParaRPr lang="en-US" altLang="zh-TW" dirty="0" smtClean="0"/>
          </a:p>
          <a:p>
            <a:r>
              <a:rPr lang="zh-TW" altLang="en-US" dirty="0" smtClean="0"/>
              <a:t>報告者</a:t>
            </a:r>
            <a:r>
              <a:rPr lang="en-US" altLang="zh-TW" dirty="0" smtClean="0"/>
              <a:t>:</a:t>
            </a:r>
            <a:r>
              <a:rPr lang="zh-TW" altLang="en-US" dirty="0" smtClean="0"/>
              <a:t>鍾宜娟</a:t>
            </a:r>
            <a:endParaRPr lang="en-US" altLang="zh-TW" dirty="0" smtClean="0"/>
          </a:p>
          <a:p>
            <a:r>
              <a:rPr lang="zh-TW" altLang="en-US" dirty="0" smtClean="0"/>
              <a:t>報告日期</a:t>
            </a:r>
            <a:r>
              <a:rPr lang="en-US" altLang="zh-TW" dirty="0" smtClean="0"/>
              <a:t>:2013/5/14</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6904" t="19023" r="15114" b="19818"/>
          <a:stretch>
            <a:fillRect/>
          </a:stretch>
        </p:blipFill>
        <p:spPr bwMode="auto">
          <a:xfrm>
            <a:off x="323528" y="692696"/>
            <a:ext cx="8424936" cy="6165304"/>
          </a:xfrm>
          <a:prstGeom prst="rect">
            <a:avLst/>
          </a:prstGeom>
          <a:noFill/>
          <a:ln w="9525">
            <a:noFill/>
            <a:miter lim="800000"/>
            <a:headEnd/>
            <a:tailEnd/>
          </a:ln>
        </p:spPr>
      </p:pic>
      <p:sp>
        <p:nvSpPr>
          <p:cNvPr id="5" name="文字方塊 4"/>
          <p:cNvSpPr txBox="1"/>
          <p:nvPr/>
        </p:nvSpPr>
        <p:spPr>
          <a:xfrm>
            <a:off x="395536" y="188640"/>
            <a:ext cx="8424936" cy="400110"/>
          </a:xfrm>
          <a:prstGeom prst="rect">
            <a:avLst/>
          </a:prstGeom>
          <a:noFill/>
        </p:spPr>
        <p:txBody>
          <a:bodyPr wrap="square" rtlCol="0">
            <a:spAutoFit/>
          </a:bodyPr>
          <a:lstStyle/>
          <a:p>
            <a:pPr>
              <a:buFont typeface="Arial" pitchFamily="34" charset="0"/>
              <a:buChar char="•"/>
            </a:pPr>
            <a:r>
              <a:rPr lang="en-US" altLang="zh-TW" sz="2000" dirty="0" smtClean="0"/>
              <a:t> The </a:t>
            </a:r>
            <a:r>
              <a:rPr lang="en-US" altLang="zh-TW" sz="2000" b="1" u="sng" dirty="0" smtClean="0"/>
              <a:t>error (%) of the modeled precipitation </a:t>
            </a:r>
            <a:r>
              <a:rPr lang="en-US" altLang="zh-TW" sz="2000" dirty="0" smtClean="0"/>
              <a:t>with respect to the observations.</a:t>
            </a:r>
            <a:endParaRPr lang="zh-TW" altLang="en-US" sz="2000" dirty="0"/>
          </a:p>
        </p:txBody>
      </p:sp>
      <p:sp>
        <p:nvSpPr>
          <p:cNvPr id="6" name="矩形 5"/>
          <p:cNvSpPr/>
          <p:nvPr/>
        </p:nvSpPr>
        <p:spPr>
          <a:xfrm>
            <a:off x="323528" y="5733256"/>
            <a:ext cx="1080120" cy="21602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矩形 6"/>
          <p:cNvSpPr/>
          <p:nvPr/>
        </p:nvSpPr>
        <p:spPr>
          <a:xfrm>
            <a:off x="4067944" y="2708920"/>
            <a:ext cx="864096" cy="2880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矩形 7"/>
          <p:cNvSpPr/>
          <p:nvPr/>
        </p:nvSpPr>
        <p:spPr>
          <a:xfrm>
            <a:off x="323528" y="1988840"/>
            <a:ext cx="864096" cy="28803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p:cNvSpPr/>
          <p:nvPr/>
        </p:nvSpPr>
        <p:spPr>
          <a:xfrm>
            <a:off x="2051720" y="1988840"/>
            <a:ext cx="1656184" cy="28803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矩形 9"/>
          <p:cNvSpPr/>
          <p:nvPr/>
        </p:nvSpPr>
        <p:spPr>
          <a:xfrm>
            <a:off x="323528" y="3429000"/>
            <a:ext cx="864096" cy="28803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矩形 10"/>
          <p:cNvSpPr/>
          <p:nvPr/>
        </p:nvSpPr>
        <p:spPr>
          <a:xfrm>
            <a:off x="4355976" y="3429000"/>
            <a:ext cx="576064" cy="28803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矩形 11"/>
          <p:cNvSpPr/>
          <p:nvPr/>
        </p:nvSpPr>
        <p:spPr>
          <a:xfrm>
            <a:off x="323528" y="2708920"/>
            <a:ext cx="936104" cy="2880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矩形 12"/>
          <p:cNvSpPr/>
          <p:nvPr/>
        </p:nvSpPr>
        <p:spPr>
          <a:xfrm>
            <a:off x="5508104" y="2708920"/>
            <a:ext cx="2880320" cy="2880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 name="矩形 13"/>
          <p:cNvSpPr/>
          <p:nvPr/>
        </p:nvSpPr>
        <p:spPr>
          <a:xfrm>
            <a:off x="323528" y="2708920"/>
            <a:ext cx="864096" cy="2880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 name="矩形 14"/>
          <p:cNvSpPr/>
          <p:nvPr/>
        </p:nvSpPr>
        <p:spPr>
          <a:xfrm>
            <a:off x="1979712" y="5733256"/>
            <a:ext cx="1872208" cy="2880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horizont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4"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63672" t="41342" r="22270" b="37602"/>
          <a:stretch>
            <a:fillRect/>
          </a:stretch>
        </p:blipFill>
        <p:spPr bwMode="auto">
          <a:xfrm>
            <a:off x="1547664" y="4869160"/>
            <a:ext cx="1656184" cy="1368152"/>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20018" t="63561" r="65924" b="15045"/>
          <a:stretch>
            <a:fillRect/>
          </a:stretch>
        </p:blipFill>
        <p:spPr bwMode="auto">
          <a:xfrm>
            <a:off x="3131840" y="836712"/>
            <a:ext cx="1584176" cy="1296144"/>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48788" t="41342" r="37154" b="37602"/>
          <a:stretch>
            <a:fillRect/>
          </a:stretch>
        </p:blipFill>
        <p:spPr bwMode="auto">
          <a:xfrm>
            <a:off x="1547664" y="3573016"/>
            <a:ext cx="1656184" cy="1296144"/>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34644" t="41342" r="52038" b="37602"/>
          <a:stretch>
            <a:fillRect/>
          </a:stretch>
        </p:blipFill>
        <p:spPr bwMode="auto">
          <a:xfrm>
            <a:off x="1619672" y="2204864"/>
            <a:ext cx="1566174" cy="1392154"/>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20645" t="41342" r="66182" b="37602"/>
          <a:stretch>
            <a:fillRect/>
          </a:stretch>
        </p:blipFill>
        <p:spPr bwMode="auto">
          <a:xfrm>
            <a:off x="1691680" y="836712"/>
            <a:ext cx="1512168" cy="1296144"/>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34730" t="63561" r="51952" b="15045"/>
          <a:stretch>
            <a:fillRect/>
          </a:stretch>
        </p:blipFill>
        <p:spPr bwMode="auto">
          <a:xfrm>
            <a:off x="3203848" y="2204864"/>
            <a:ext cx="1512168" cy="1380682"/>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l="48702" t="63561" r="37240" b="15045"/>
          <a:stretch>
            <a:fillRect/>
          </a:stretch>
        </p:blipFill>
        <p:spPr bwMode="auto">
          <a:xfrm>
            <a:off x="3131840" y="3573016"/>
            <a:ext cx="1512168" cy="1296144"/>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l="64153" t="63561" r="22270" b="15045"/>
          <a:stretch>
            <a:fillRect/>
          </a:stretch>
        </p:blipFill>
        <p:spPr bwMode="auto">
          <a:xfrm>
            <a:off x="3203848" y="4869160"/>
            <a:ext cx="1512168" cy="136815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63418" t="18107" r="21971" b="59450"/>
          <a:stretch>
            <a:fillRect/>
          </a:stretch>
        </p:blipFill>
        <p:spPr bwMode="auto">
          <a:xfrm>
            <a:off x="4644008" y="4869160"/>
            <a:ext cx="1584176" cy="1368152"/>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l="20251" t="41594" r="66467" b="37144"/>
          <a:stretch>
            <a:fillRect/>
          </a:stretch>
        </p:blipFill>
        <p:spPr bwMode="auto">
          <a:xfrm>
            <a:off x="6228184" y="836712"/>
            <a:ext cx="1440160" cy="1296144"/>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l="20251" t="65081" r="66467" b="14563"/>
          <a:stretch>
            <a:fillRect/>
          </a:stretch>
        </p:blipFill>
        <p:spPr bwMode="auto">
          <a:xfrm>
            <a:off x="7703840" y="908720"/>
            <a:ext cx="1440160" cy="1240904"/>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l="49395" t="18107" r="37323" b="59450"/>
          <a:stretch>
            <a:fillRect/>
          </a:stretch>
        </p:blipFill>
        <p:spPr bwMode="auto">
          <a:xfrm>
            <a:off x="4716016" y="3573016"/>
            <a:ext cx="1440160" cy="1368152"/>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l="34707" t="18107" r="52011" b="59450"/>
          <a:stretch>
            <a:fillRect/>
          </a:stretch>
        </p:blipFill>
        <p:spPr bwMode="auto">
          <a:xfrm>
            <a:off x="4716016" y="2204864"/>
            <a:ext cx="1440160" cy="1440160"/>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l="20251" t="18107" r="66657" b="59450"/>
          <a:stretch>
            <a:fillRect/>
          </a:stretch>
        </p:blipFill>
        <p:spPr bwMode="auto">
          <a:xfrm>
            <a:off x="4644008" y="836712"/>
            <a:ext cx="1512168" cy="1368152"/>
          </a:xfrm>
          <a:prstGeom prst="rect">
            <a:avLst/>
          </a:prstGeom>
          <a:noFill/>
          <a:ln w="9525">
            <a:noFill/>
            <a:miter lim="800000"/>
            <a:headEnd/>
            <a:tailEnd/>
          </a:ln>
        </p:spPr>
      </p:pic>
      <p:pic>
        <p:nvPicPr>
          <p:cNvPr id="19" name="Picture 3"/>
          <p:cNvPicPr>
            <a:picLocks noChangeAspect="1" noChangeArrowheads="1"/>
          </p:cNvPicPr>
          <p:nvPr/>
        </p:nvPicPr>
        <p:blipFill>
          <a:blip r:embed="rId3" cstate="print"/>
          <a:srcRect l="34785" t="41594" r="51933" b="37144"/>
          <a:stretch>
            <a:fillRect/>
          </a:stretch>
        </p:blipFill>
        <p:spPr bwMode="auto">
          <a:xfrm>
            <a:off x="6228184" y="2204864"/>
            <a:ext cx="1440160" cy="1368152"/>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l="49317" t="41594" r="37401" b="37144"/>
          <a:stretch>
            <a:fillRect/>
          </a:stretch>
        </p:blipFill>
        <p:spPr bwMode="auto">
          <a:xfrm>
            <a:off x="6228184" y="3573016"/>
            <a:ext cx="1440160" cy="1296144"/>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srcRect l="63851" t="41594" r="22867" b="37144"/>
          <a:stretch>
            <a:fillRect/>
          </a:stretch>
        </p:blipFill>
        <p:spPr bwMode="auto">
          <a:xfrm>
            <a:off x="6228184" y="4869160"/>
            <a:ext cx="1440160" cy="1296144"/>
          </a:xfrm>
          <a:prstGeom prst="rect">
            <a:avLst/>
          </a:prstGeom>
          <a:noFill/>
          <a:ln w="9525">
            <a:noFill/>
            <a:miter lim="800000"/>
            <a:headEnd/>
            <a:tailEnd/>
          </a:ln>
        </p:spPr>
      </p:pic>
      <p:pic>
        <p:nvPicPr>
          <p:cNvPr id="22" name="Picture 3"/>
          <p:cNvPicPr>
            <a:picLocks noChangeAspect="1" noChangeArrowheads="1"/>
          </p:cNvPicPr>
          <p:nvPr/>
        </p:nvPicPr>
        <p:blipFill>
          <a:blip r:embed="rId3" cstate="print"/>
          <a:srcRect l="34785" t="65081" r="51933" b="14563"/>
          <a:stretch>
            <a:fillRect/>
          </a:stretch>
        </p:blipFill>
        <p:spPr bwMode="auto">
          <a:xfrm>
            <a:off x="7703840" y="2276872"/>
            <a:ext cx="1440160" cy="1312912"/>
          </a:xfrm>
          <a:prstGeom prst="rect">
            <a:avLst/>
          </a:prstGeom>
          <a:noFill/>
          <a:ln w="9525">
            <a:noFill/>
            <a:miter lim="800000"/>
            <a:headEnd/>
            <a:tailEnd/>
          </a:ln>
        </p:spPr>
      </p:pic>
      <p:pic>
        <p:nvPicPr>
          <p:cNvPr id="23" name="Picture 3"/>
          <p:cNvPicPr>
            <a:picLocks noChangeAspect="1" noChangeArrowheads="1"/>
          </p:cNvPicPr>
          <p:nvPr/>
        </p:nvPicPr>
        <p:blipFill>
          <a:blip r:embed="rId3" cstate="print"/>
          <a:srcRect l="49318" t="65081" r="37400" b="14563"/>
          <a:stretch>
            <a:fillRect/>
          </a:stretch>
        </p:blipFill>
        <p:spPr bwMode="auto">
          <a:xfrm>
            <a:off x="7703840" y="3645024"/>
            <a:ext cx="1440160" cy="1240904"/>
          </a:xfrm>
          <a:prstGeom prst="rect">
            <a:avLst/>
          </a:prstGeom>
          <a:noFill/>
          <a:ln w="9525">
            <a:noFill/>
            <a:miter lim="800000"/>
            <a:headEnd/>
            <a:tailEnd/>
          </a:ln>
        </p:spPr>
      </p:pic>
      <p:pic>
        <p:nvPicPr>
          <p:cNvPr id="24" name="Picture 3"/>
          <p:cNvPicPr>
            <a:picLocks noChangeAspect="1" noChangeArrowheads="1"/>
          </p:cNvPicPr>
          <p:nvPr/>
        </p:nvPicPr>
        <p:blipFill>
          <a:blip r:embed="rId3" cstate="print"/>
          <a:srcRect l="63851" t="65081" r="22746" b="14563"/>
          <a:stretch>
            <a:fillRect/>
          </a:stretch>
        </p:blipFill>
        <p:spPr bwMode="auto">
          <a:xfrm>
            <a:off x="7690756" y="4941168"/>
            <a:ext cx="1453244" cy="1240904"/>
          </a:xfrm>
          <a:prstGeom prst="rect">
            <a:avLst/>
          </a:prstGeom>
          <a:noFill/>
          <a:ln w="9525">
            <a:noFill/>
            <a:miter lim="800000"/>
            <a:headEnd/>
            <a:tailEnd/>
          </a:ln>
        </p:spPr>
      </p:pic>
      <p:sp>
        <p:nvSpPr>
          <p:cNvPr id="25" name="文字方塊 24"/>
          <p:cNvSpPr txBox="1"/>
          <p:nvPr/>
        </p:nvSpPr>
        <p:spPr>
          <a:xfrm>
            <a:off x="179512" y="0"/>
            <a:ext cx="8820472" cy="707886"/>
          </a:xfrm>
          <a:prstGeom prst="rect">
            <a:avLst/>
          </a:prstGeom>
          <a:noFill/>
        </p:spPr>
        <p:txBody>
          <a:bodyPr wrap="square" rtlCol="0">
            <a:spAutoFit/>
          </a:bodyPr>
          <a:lstStyle/>
          <a:p>
            <a:pPr>
              <a:buFont typeface="Arial" pitchFamily="34" charset="0"/>
              <a:buChar char="•"/>
            </a:pPr>
            <a:r>
              <a:rPr lang="en-US" altLang="zh-TW" sz="2000" dirty="0" smtClean="0"/>
              <a:t>Observed and simulated </a:t>
            </a:r>
            <a:r>
              <a:rPr lang="en-US" altLang="zh-TW" sz="2000" b="1" u="sng" dirty="0" smtClean="0"/>
              <a:t>precipitation patterns</a:t>
            </a:r>
            <a:r>
              <a:rPr lang="en-US" altLang="zh-TW" sz="2000" dirty="0" smtClean="0"/>
              <a:t> </a:t>
            </a:r>
            <a:r>
              <a:rPr lang="en-US" altLang="zh-TW" sz="2000" b="1" u="sng" dirty="0" smtClean="0"/>
              <a:t>above 90 percentiles </a:t>
            </a:r>
            <a:r>
              <a:rPr lang="en-US" altLang="zh-TW" sz="2000" dirty="0" smtClean="0"/>
              <a:t>at </a:t>
            </a:r>
            <a:r>
              <a:rPr lang="en-US" altLang="zh-TW" sz="2000" b="1" dirty="0" smtClean="0"/>
              <a:t>1000 UTC </a:t>
            </a:r>
          </a:p>
          <a:p>
            <a:r>
              <a:rPr lang="en-US" altLang="zh-TW" sz="2000" b="1" dirty="0" smtClean="0"/>
              <a:t>  24 Sep 2005.</a:t>
            </a:r>
            <a:endParaRPr lang="zh-TW" altLang="en-US" sz="2000" b="1" dirty="0"/>
          </a:p>
        </p:txBody>
      </p:sp>
      <p:pic>
        <p:nvPicPr>
          <p:cNvPr id="4100" name="Picture 4"/>
          <p:cNvPicPr>
            <a:picLocks noChangeAspect="1" noChangeArrowheads="1"/>
          </p:cNvPicPr>
          <p:nvPr/>
        </p:nvPicPr>
        <p:blipFill>
          <a:blip r:embed="rId4" cstate="print"/>
          <a:srcRect l="77365" t="15744" r="15666" b="29919"/>
          <a:stretch>
            <a:fillRect/>
          </a:stretch>
        </p:blipFill>
        <p:spPr bwMode="auto">
          <a:xfrm>
            <a:off x="611560" y="2708920"/>
            <a:ext cx="591320" cy="2592288"/>
          </a:xfrm>
          <a:prstGeom prst="rect">
            <a:avLst/>
          </a:prstGeom>
          <a:noFill/>
          <a:ln w="9525">
            <a:noFill/>
            <a:miter lim="800000"/>
            <a:headEnd/>
            <a:tailEnd/>
          </a:ln>
        </p:spPr>
      </p:pic>
      <p:sp>
        <p:nvSpPr>
          <p:cNvPr id="28" name="矩形 27"/>
          <p:cNvSpPr/>
          <p:nvPr/>
        </p:nvSpPr>
        <p:spPr>
          <a:xfrm>
            <a:off x="3131840" y="3573016"/>
            <a:ext cx="1512168" cy="13681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Picture 2"/>
          <p:cNvPicPr>
            <a:picLocks noChangeAspect="1" noChangeArrowheads="1"/>
          </p:cNvPicPr>
          <p:nvPr/>
        </p:nvPicPr>
        <p:blipFill>
          <a:blip r:embed="rId2" cstate="print"/>
          <a:srcRect l="20461" t="12728" r="66343" b="65205"/>
          <a:stretch>
            <a:fillRect/>
          </a:stretch>
        </p:blipFill>
        <p:spPr bwMode="auto">
          <a:xfrm>
            <a:off x="0" y="836712"/>
            <a:ext cx="1691680" cy="1590576"/>
          </a:xfrm>
          <a:prstGeom prst="rect">
            <a:avLst/>
          </a:prstGeom>
          <a:noFill/>
          <a:ln w="9525">
            <a:noFill/>
            <a:miter lim="800000"/>
            <a:headEnd/>
            <a:tailEnd/>
          </a:ln>
        </p:spPr>
      </p:pic>
      <p:sp>
        <p:nvSpPr>
          <p:cNvPr id="26" name="矩形 25"/>
          <p:cNvSpPr/>
          <p:nvPr/>
        </p:nvSpPr>
        <p:spPr>
          <a:xfrm rot="5400000">
            <a:off x="2663788" y="2816932"/>
            <a:ext cx="5544616" cy="158417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0" y="836712"/>
            <a:ext cx="1691680" cy="172819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6"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63283" t="31100" r="23435" b="50000"/>
          <a:stretch>
            <a:fillRect/>
          </a:stretch>
        </p:blipFill>
        <p:spPr bwMode="auto">
          <a:xfrm>
            <a:off x="4499992" y="4725144"/>
            <a:ext cx="1440160" cy="115212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0013" t="14951" r="66945" b="64948"/>
          <a:stretch>
            <a:fillRect/>
          </a:stretch>
        </p:blipFill>
        <p:spPr bwMode="auto">
          <a:xfrm>
            <a:off x="0" y="1268760"/>
            <a:ext cx="1662005" cy="144016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19788" t="58891" r="66945" b="19818"/>
          <a:stretch>
            <a:fillRect/>
          </a:stretch>
        </p:blipFill>
        <p:spPr bwMode="auto">
          <a:xfrm>
            <a:off x="3059832" y="1052736"/>
            <a:ext cx="1440160" cy="122740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4304" t="38834" r="53092" b="41109"/>
          <a:stretch>
            <a:fillRect/>
          </a:stretch>
        </p:blipFill>
        <p:spPr bwMode="auto">
          <a:xfrm>
            <a:off x="1619672" y="2276872"/>
            <a:ext cx="1368152" cy="122413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8820" t="38834" r="37913" b="41109"/>
          <a:stretch>
            <a:fillRect/>
          </a:stretch>
        </p:blipFill>
        <p:spPr bwMode="auto">
          <a:xfrm>
            <a:off x="1619672" y="3501008"/>
            <a:ext cx="1440160" cy="1224136"/>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63337" t="38834" r="23397" b="41109"/>
          <a:stretch>
            <a:fillRect/>
          </a:stretch>
        </p:blipFill>
        <p:spPr bwMode="auto">
          <a:xfrm>
            <a:off x="1619672" y="4725144"/>
            <a:ext cx="1440160" cy="1224136"/>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34304" t="58891" r="52429" b="19818"/>
          <a:stretch>
            <a:fillRect/>
          </a:stretch>
        </p:blipFill>
        <p:spPr bwMode="auto">
          <a:xfrm>
            <a:off x="3059832" y="2204864"/>
            <a:ext cx="1440160" cy="1299417"/>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48820" t="58891" r="37913" b="19818"/>
          <a:stretch>
            <a:fillRect/>
          </a:stretch>
        </p:blipFill>
        <p:spPr bwMode="auto">
          <a:xfrm>
            <a:off x="3059832" y="3429000"/>
            <a:ext cx="1440160" cy="1299417"/>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63337" t="58891" r="23165" b="19818"/>
          <a:stretch>
            <a:fillRect/>
          </a:stretch>
        </p:blipFill>
        <p:spPr bwMode="auto">
          <a:xfrm>
            <a:off x="3059832" y="4653136"/>
            <a:ext cx="1465312" cy="1299417"/>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3" cstate="print"/>
          <a:srcRect l="19788" t="38834" r="66945" b="41109"/>
          <a:stretch>
            <a:fillRect/>
          </a:stretch>
        </p:blipFill>
        <p:spPr bwMode="auto">
          <a:xfrm>
            <a:off x="1619672" y="1124744"/>
            <a:ext cx="1440160" cy="1152128"/>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srcRect l="20115" t="51043" r="66603" b="28876"/>
          <a:stretch>
            <a:fillRect/>
          </a:stretch>
        </p:blipFill>
        <p:spPr bwMode="auto">
          <a:xfrm>
            <a:off x="5940152" y="1052736"/>
            <a:ext cx="1440160" cy="1224136"/>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srcRect l="63947" t="70987" r="23435" b="8657"/>
          <a:stretch>
            <a:fillRect/>
          </a:stretch>
        </p:blipFill>
        <p:spPr bwMode="auto">
          <a:xfrm>
            <a:off x="7380312" y="4581128"/>
            <a:ext cx="1368152" cy="1312912"/>
          </a:xfrm>
          <a:prstGeom prst="rect">
            <a:avLst/>
          </a:prstGeom>
          <a:noFill/>
          <a:ln w="9525">
            <a:noFill/>
            <a:miter lim="800000"/>
            <a:headEnd/>
            <a:tailEnd/>
          </a:ln>
        </p:spPr>
      </p:pic>
      <p:pic>
        <p:nvPicPr>
          <p:cNvPr id="17" name="Picture 3"/>
          <p:cNvPicPr>
            <a:picLocks noChangeAspect="1" noChangeArrowheads="1"/>
          </p:cNvPicPr>
          <p:nvPr/>
        </p:nvPicPr>
        <p:blipFill>
          <a:blip r:embed="rId2" cstate="print"/>
          <a:srcRect l="49259" t="31100" r="38123" b="50000"/>
          <a:stretch>
            <a:fillRect/>
          </a:stretch>
        </p:blipFill>
        <p:spPr bwMode="auto">
          <a:xfrm>
            <a:off x="4499992" y="3501008"/>
            <a:ext cx="1368152" cy="1152128"/>
          </a:xfrm>
          <a:prstGeom prst="rect">
            <a:avLst/>
          </a:prstGeom>
          <a:noFill/>
          <a:ln w="9525">
            <a:noFill/>
            <a:miter lim="800000"/>
            <a:headEnd/>
            <a:tailEnd/>
          </a:ln>
        </p:spPr>
      </p:pic>
      <p:pic>
        <p:nvPicPr>
          <p:cNvPr id="18" name="Picture 3"/>
          <p:cNvPicPr>
            <a:picLocks noChangeAspect="1" noChangeArrowheads="1"/>
          </p:cNvPicPr>
          <p:nvPr/>
        </p:nvPicPr>
        <p:blipFill>
          <a:blip r:embed="rId2" cstate="print"/>
          <a:srcRect l="34571" t="31100" r="52811" b="50000"/>
          <a:stretch>
            <a:fillRect/>
          </a:stretch>
        </p:blipFill>
        <p:spPr bwMode="auto">
          <a:xfrm>
            <a:off x="4499992" y="2276872"/>
            <a:ext cx="1368152" cy="1152128"/>
          </a:xfrm>
          <a:prstGeom prst="rect">
            <a:avLst/>
          </a:prstGeom>
          <a:noFill/>
          <a:ln w="9525">
            <a:noFill/>
            <a:miter lim="800000"/>
            <a:headEnd/>
            <a:tailEnd/>
          </a:ln>
        </p:spPr>
      </p:pic>
      <p:pic>
        <p:nvPicPr>
          <p:cNvPr id="19" name="Picture 3"/>
          <p:cNvPicPr>
            <a:picLocks noChangeAspect="1" noChangeArrowheads="1"/>
          </p:cNvPicPr>
          <p:nvPr/>
        </p:nvPicPr>
        <p:blipFill>
          <a:blip r:embed="rId2" cstate="print"/>
          <a:srcRect l="20115" t="31100" r="66835" b="50000"/>
          <a:stretch>
            <a:fillRect/>
          </a:stretch>
        </p:blipFill>
        <p:spPr bwMode="auto">
          <a:xfrm>
            <a:off x="4499992" y="1124744"/>
            <a:ext cx="1415008" cy="1152128"/>
          </a:xfrm>
          <a:prstGeom prst="rect">
            <a:avLst/>
          </a:prstGeom>
          <a:noFill/>
          <a:ln w="9525">
            <a:noFill/>
            <a:miter lim="800000"/>
            <a:headEnd/>
            <a:tailEnd/>
          </a:ln>
        </p:spPr>
      </p:pic>
      <p:pic>
        <p:nvPicPr>
          <p:cNvPr id="20" name="Picture 3"/>
          <p:cNvPicPr>
            <a:picLocks noChangeAspect="1" noChangeArrowheads="1"/>
          </p:cNvPicPr>
          <p:nvPr/>
        </p:nvPicPr>
        <p:blipFill>
          <a:blip r:embed="rId2" cstate="print"/>
          <a:srcRect l="34726" t="51043" r="52656" b="28876"/>
          <a:stretch>
            <a:fillRect/>
          </a:stretch>
        </p:blipFill>
        <p:spPr bwMode="auto">
          <a:xfrm>
            <a:off x="5940152" y="2276872"/>
            <a:ext cx="1368152" cy="1152128"/>
          </a:xfrm>
          <a:prstGeom prst="rect">
            <a:avLst/>
          </a:prstGeom>
          <a:noFill/>
          <a:ln w="9525">
            <a:noFill/>
            <a:miter lim="800000"/>
            <a:headEnd/>
            <a:tailEnd/>
          </a:ln>
        </p:spPr>
      </p:pic>
      <p:pic>
        <p:nvPicPr>
          <p:cNvPr id="21" name="Picture 3"/>
          <p:cNvPicPr>
            <a:picLocks noChangeAspect="1" noChangeArrowheads="1"/>
          </p:cNvPicPr>
          <p:nvPr/>
        </p:nvPicPr>
        <p:blipFill>
          <a:blip r:embed="rId2" cstate="print"/>
          <a:srcRect l="49182" t="51043" r="37536" b="28876"/>
          <a:stretch>
            <a:fillRect/>
          </a:stretch>
        </p:blipFill>
        <p:spPr bwMode="auto">
          <a:xfrm>
            <a:off x="5940152" y="3429000"/>
            <a:ext cx="1440160" cy="1224136"/>
          </a:xfrm>
          <a:prstGeom prst="rect">
            <a:avLst/>
          </a:prstGeom>
          <a:noFill/>
          <a:ln w="9525">
            <a:noFill/>
            <a:miter lim="800000"/>
            <a:headEnd/>
            <a:tailEnd/>
          </a:ln>
        </p:spPr>
      </p:pic>
      <p:pic>
        <p:nvPicPr>
          <p:cNvPr id="22" name="Picture 3"/>
          <p:cNvPicPr>
            <a:picLocks noChangeAspect="1" noChangeArrowheads="1"/>
          </p:cNvPicPr>
          <p:nvPr/>
        </p:nvPicPr>
        <p:blipFill>
          <a:blip r:embed="rId2" cstate="print"/>
          <a:srcRect l="63715" t="51043" r="23435" b="28876"/>
          <a:stretch>
            <a:fillRect/>
          </a:stretch>
        </p:blipFill>
        <p:spPr bwMode="auto">
          <a:xfrm>
            <a:off x="5940152" y="4653136"/>
            <a:ext cx="1393304" cy="1224136"/>
          </a:xfrm>
          <a:prstGeom prst="rect">
            <a:avLst/>
          </a:prstGeom>
          <a:noFill/>
          <a:ln w="9525">
            <a:noFill/>
            <a:miter lim="800000"/>
            <a:headEnd/>
            <a:tailEnd/>
          </a:ln>
        </p:spPr>
      </p:pic>
      <p:pic>
        <p:nvPicPr>
          <p:cNvPr id="23" name="Picture 3"/>
          <p:cNvPicPr>
            <a:picLocks noChangeAspect="1" noChangeArrowheads="1"/>
          </p:cNvPicPr>
          <p:nvPr/>
        </p:nvPicPr>
        <p:blipFill>
          <a:blip r:embed="rId2" cstate="print"/>
          <a:srcRect l="49259" t="70987" r="37459" b="8657"/>
          <a:stretch>
            <a:fillRect/>
          </a:stretch>
        </p:blipFill>
        <p:spPr bwMode="auto">
          <a:xfrm>
            <a:off x="7380312" y="3429000"/>
            <a:ext cx="1440160" cy="1240904"/>
          </a:xfrm>
          <a:prstGeom prst="rect">
            <a:avLst/>
          </a:prstGeom>
          <a:noFill/>
          <a:ln w="9525">
            <a:noFill/>
            <a:miter lim="800000"/>
            <a:headEnd/>
            <a:tailEnd/>
          </a:ln>
        </p:spPr>
      </p:pic>
      <p:pic>
        <p:nvPicPr>
          <p:cNvPr id="24" name="Picture 3"/>
          <p:cNvPicPr>
            <a:picLocks noChangeAspect="1" noChangeArrowheads="1"/>
          </p:cNvPicPr>
          <p:nvPr/>
        </p:nvPicPr>
        <p:blipFill>
          <a:blip r:embed="rId2" cstate="print"/>
          <a:srcRect l="34726" t="72259" r="51992" b="8657"/>
          <a:stretch>
            <a:fillRect/>
          </a:stretch>
        </p:blipFill>
        <p:spPr bwMode="auto">
          <a:xfrm>
            <a:off x="7380312" y="2348880"/>
            <a:ext cx="1440160" cy="1152128"/>
          </a:xfrm>
          <a:prstGeom prst="rect">
            <a:avLst/>
          </a:prstGeom>
          <a:noFill/>
          <a:ln w="9525">
            <a:noFill/>
            <a:miter lim="800000"/>
            <a:headEnd/>
            <a:tailEnd/>
          </a:ln>
        </p:spPr>
      </p:pic>
      <p:pic>
        <p:nvPicPr>
          <p:cNvPr id="25" name="Picture 3"/>
          <p:cNvPicPr>
            <a:picLocks noChangeAspect="1" noChangeArrowheads="1"/>
          </p:cNvPicPr>
          <p:nvPr/>
        </p:nvPicPr>
        <p:blipFill>
          <a:blip r:embed="rId2" cstate="print"/>
          <a:srcRect l="20115" t="70987" r="66603" b="8657"/>
          <a:stretch>
            <a:fillRect/>
          </a:stretch>
        </p:blipFill>
        <p:spPr bwMode="auto">
          <a:xfrm>
            <a:off x="7380312" y="1052736"/>
            <a:ext cx="1440160" cy="1240904"/>
          </a:xfrm>
          <a:prstGeom prst="rect">
            <a:avLst/>
          </a:prstGeom>
          <a:noFill/>
          <a:ln w="9525">
            <a:noFill/>
            <a:miter lim="800000"/>
            <a:headEnd/>
            <a:tailEnd/>
          </a:ln>
        </p:spPr>
      </p:pic>
      <p:sp>
        <p:nvSpPr>
          <p:cNvPr id="26" name="文字方塊 25"/>
          <p:cNvSpPr txBox="1"/>
          <p:nvPr/>
        </p:nvSpPr>
        <p:spPr>
          <a:xfrm>
            <a:off x="179512" y="188640"/>
            <a:ext cx="8352928" cy="707886"/>
          </a:xfrm>
          <a:prstGeom prst="rect">
            <a:avLst/>
          </a:prstGeom>
          <a:noFill/>
        </p:spPr>
        <p:txBody>
          <a:bodyPr wrap="square" rtlCol="0">
            <a:spAutoFit/>
          </a:bodyPr>
          <a:lstStyle/>
          <a:p>
            <a:pPr>
              <a:buFont typeface="Arial" pitchFamily="34" charset="0"/>
              <a:buChar char="•"/>
            </a:pPr>
            <a:r>
              <a:rPr lang="en-US" altLang="zh-TW" sz="2000" dirty="0" smtClean="0"/>
              <a:t> Observed and simulated </a:t>
            </a:r>
            <a:r>
              <a:rPr lang="en-US" altLang="zh-TW" sz="2000" b="1" u="sng" dirty="0" smtClean="0"/>
              <a:t>daily average precipitation rates </a:t>
            </a:r>
            <a:r>
              <a:rPr lang="en-US" altLang="zh-TW" sz="2000" dirty="0" smtClean="0"/>
              <a:t>from </a:t>
            </a:r>
            <a:r>
              <a:rPr lang="en-US" altLang="zh-TW" sz="2000" b="1" dirty="0" smtClean="0"/>
              <a:t>0000 to 2400 </a:t>
            </a:r>
          </a:p>
          <a:p>
            <a:r>
              <a:rPr lang="en-US" altLang="zh-TW" sz="2000" b="1" dirty="0" smtClean="0"/>
              <a:t>   UTC 24 Sep 2005.</a:t>
            </a:r>
            <a:endParaRPr lang="zh-TW" altLang="en-US" sz="2000" b="1" dirty="0"/>
          </a:p>
        </p:txBody>
      </p:sp>
      <p:sp>
        <p:nvSpPr>
          <p:cNvPr id="27" name="矩形 26"/>
          <p:cNvSpPr/>
          <p:nvPr/>
        </p:nvSpPr>
        <p:spPr>
          <a:xfrm>
            <a:off x="4499992" y="1124744"/>
            <a:ext cx="1440160" cy="48245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619672" y="4725144"/>
            <a:ext cx="1440160" cy="12241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4" name="Picture 4"/>
          <p:cNvPicPr>
            <a:picLocks noChangeAspect="1" noChangeArrowheads="1"/>
          </p:cNvPicPr>
          <p:nvPr/>
        </p:nvPicPr>
        <p:blipFill>
          <a:blip r:embed="rId4" cstate="print"/>
          <a:srcRect l="77365" t="16925" r="15666" b="29919"/>
          <a:stretch>
            <a:fillRect/>
          </a:stretch>
        </p:blipFill>
        <p:spPr bwMode="auto">
          <a:xfrm>
            <a:off x="755576" y="2924944"/>
            <a:ext cx="554089" cy="2376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33005" t="13360" r="31215" b="11863"/>
          <a:stretch>
            <a:fillRect/>
          </a:stretch>
        </p:blipFill>
        <p:spPr bwMode="auto">
          <a:xfrm>
            <a:off x="2339752" y="0"/>
            <a:ext cx="6624736" cy="6768752"/>
          </a:xfrm>
          <a:prstGeom prst="rect">
            <a:avLst/>
          </a:prstGeom>
          <a:noFill/>
          <a:ln w="9525">
            <a:noFill/>
            <a:miter lim="800000"/>
            <a:headEnd/>
            <a:tailEnd/>
          </a:ln>
        </p:spPr>
      </p:pic>
      <p:sp>
        <p:nvSpPr>
          <p:cNvPr id="6" name="文字方塊 5"/>
          <p:cNvSpPr txBox="1"/>
          <p:nvPr/>
        </p:nvSpPr>
        <p:spPr>
          <a:xfrm>
            <a:off x="0" y="332656"/>
            <a:ext cx="2483768" cy="1754326"/>
          </a:xfrm>
          <a:prstGeom prst="rect">
            <a:avLst/>
          </a:prstGeom>
          <a:noFill/>
        </p:spPr>
        <p:txBody>
          <a:bodyPr wrap="square" rtlCol="0">
            <a:spAutoFit/>
          </a:bodyPr>
          <a:lstStyle/>
          <a:p>
            <a:pPr>
              <a:buFont typeface="Arial" pitchFamily="34" charset="0"/>
              <a:buChar char="•"/>
            </a:pPr>
            <a:r>
              <a:rPr lang="en-US" altLang="zh-TW" sz="2200" b="1" dirty="0" smtClean="0"/>
              <a:t> Hourly averaged   </a:t>
            </a:r>
          </a:p>
          <a:p>
            <a:r>
              <a:rPr lang="en-US" altLang="zh-TW" sz="2200" b="1" dirty="0" smtClean="0"/>
              <a:t>   </a:t>
            </a:r>
            <a:r>
              <a:rPr lang="en-US" altLang="zh-TW" sz="2200" b="1" u="sng" dirty="0" smtClean="0"/>
              <a:t>rainfall rates </a:t>
            </a:r>
          </a:p>
          <a:p>
            <a:r>
              <a:rPr lang="en-US" altLang="zh-TW" sz="2200" b="1" dirty="0" smtClean="0"/>
              <a:t>   spatially averaged </a:t>
            </a:r>
          </a:p>
          <a:p>
            <a:r>
              <a:rPr lang="en-US" altLang="zh-TW" sz="2200" b="1" dirty="0" smtClean="0"/>
              <a:t>   </a:t>
            </a:r>
            <a:r>
              <a:rPr lang="en-US" altLang="zh-TW" sz="2000" dirty="0" smtClean="0"/>
              <a:t>over the dashed  </a:t>
            </a:r>
          </a:p>
          <a:p>
            <a:r>
              <a:rPr lang="en-US" altLang="zh-TW" sz="2000" dirty="0" smtClean="0"/>
              <a:t>   rectangular.</a:t>
            </a:r>
            <a:endParaRPr lang="zh-TW" altLang="en-US" sz="2000" dirty="0"/>
          </a:p>
        </p:txBody>
      </p:sp>
      <p:pic>
        <p:nvPicPr>
          <p:cNvPr id="7" name="Picture 2"/>
          <p:cNvPicPr>
            <a:picLocks noChangeAspect="1" noChangeArrowheads="1"/>
          </p:cNvPicPr>
          <p:nvPr/>
        </p:nvPicPr>
        <p:blipFill>
          <a:blip r:embed="rId3" cstate="print"/>
          <a:srcRect/>
          <a:stretch>
            <a:fillRect/>
          </a:stretch>
        </p:blipFill>
        <p:spPr bwMode="auto">
          <a:xfrm>
            <a:off x="323528" y="2204864"/>
            <a:ext cx="4518208" cy="3308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矩形 7"/>
          <p:cNvSpPr/>
          <p:nvPr/>
        </p:nvSpPr>
        <p:spPr>
          <a:xfrm>
            <a:off x="2555776" y="116632"/>
            <a:ext cx="6264696" cy="12961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83768" y="4077072"/>
            <a:ext cx="6264696" cy="12241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483768" y="2780928"/>
            <a:ext cx="6264696" cy="1152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flipV="1">
            <a:off x="6156176" y="0"/>
            <a:ext cx="72008" cy="6858000"/>
          </a:xfrm>
          <a:prstGeom prst="line">
            <a:avLst/>
          </a:prstGeom>
        </p:spPr>
        <p:style>
          <a:lnRef idx="2">
            <a:schemeClr val="accent2"/>
          </a:lnRef>
          <a:fillRef idx="0">
            <a:schemeClr val="accent2"/>
          </a:fillRef>
          <a:effectRef idx="1">
            <a:schemeClr val="accent2"/>
          </a:effectRef>
          <a:fontRef idx="minor">
            <a:schemeClr val="tx1"/>
          </a:fontRef>
        </p:style>
      </p:cxnSp>
      <p:sp>
        <p:nvSpPr>
          <p:cNvPr id="11" name="文字方塊 10"/>
          <p:cNvSpPr txBox="1"/>
          <p:nvPr/>
        </p:nvSpPr>
        <p:spPr>
          <a:xfrm>
            <a:off x="4788024" y="1124744"/>
            <a:ext cx="16561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TW" dirty="0" smtClean="0"/>
              <a:t>9/24   0740UTC</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500"/>
                            </p:stCondLst>
                            <p:childTnLst>
                              <p:par>
                                <p:cTn id="49" presetID="3" presetClass="entr" presetSubtype="1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500"/>
                            </p:stCondLst>
                            <p:childTnLst>
                              <p:par>
                                <p:cTn id="58" presetID="3" presetClass="entr" presetSubtype="10" fill="hold" grpId="2"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linds(horizontal)">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9" grpId="2"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1816" t="29270" r="15396" b="13207"/>
          <a:stretch>
            <a:fillRect/>
          </a:stretch>
        </p:blipFill>
        <p:spPr bwMode="auto">
          <a:xfrm>
            <a:off x="3023320" y="332656"/>
            <a:ext cx="6120680" cy="33123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1610" t="22438" r="16040" b="21271"/>
          <a:stretch>
            <a:fillRect/>
          </a:stretch>
        </p:blipFill>
        <p:spPr bwMode="auto">
          <a:xfrm>
            <a:off x="0" y="3501008"/>
            <a:ext cx="6012160" cy="3168352"/>
          </a:xfrm>
          <a:prstGeom prst="rect">
            <a:avLst/>
          </a:prstGeom>
          <a:noFill/>
          <a:ln w="9525">
            <a:noFill/>
            <a:miter lim="800000"/>
            <a:headEnd/>
            <a:tailEnd/>
          </a:ln>
        </p:spPr>
      </p:pic>
      <p:sp>
        <p:nvSpPr>
          <p:cNvPr id="6" name="矩形 5"/>
          <p:cNvSpPr/>
          <p:nvPr/>
        </p:nvSpPr>
        <p:spPr>
          <a:xfrm>
            <a:off x="7452320" y="2276872"/>
            <a:ext cx="288032" cy="7200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矩形 6"/>
          <p:cNvSpPr/>
          <p:nvPr/>
        </p:nvSpPr>
        <p:spPr>
          <a:xfrm rot="18965232">
            <a:off x="6940150" y="3215785"/>
            <a:ext cx="830364" cy="2477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矩形 7"/>
          <p:cNvSpPr/>
          <p:nvPr/>
        </p:nvSpPr>
        <p:spPr>
          <a:xfrm>
            <a:off x="4932040" y="620688"/>
            <a:ext cx="288032" cy="237626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p:cNvSpPr/>
          <p:nvPr/>
        </p:nvSpPr>
        <p:spPr>
          <a:xfrm rot="18965232">
            <a:off x="4556991" y="3148122"/>
            <a:ext cx="747627" cy="258117"/>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p:cNvSpPr txBox="1"/>
          <p:nvPr/>
        </p:nvSpPr>
        <p:spPr>
          <a:xfrm>
            <a:off x="179512" y="1412776"/>
            <a:ext cx="2808312" cy="1200329"/>
          </a:xfrm>
          <a:prstGeom prst="rect">
            <a:avLst/>
          </a:prstGeom>
          <a:noFill/>
        </p:spPr>
        <p:txBody>
          <a:bodyPr wrap="square" rtlCol="0">
            <a:spAutoFit/>
          </a:bodyPr>
          <a:lstStyle/>
          <a:p>
            <a:r>
              <a:rPr lang="en-US" altLang="zh-TW" b="1" dirty="0" smtClean="0"/>
              <a:t>Average bias </a:t>
            </a:r>
          </a:p>
          <a:p>
            <a:r>
              <a:rPr lang="en-US" altLang="zh-TW" dirty="0" smtClean="0"/>
              <a:t>in </a:t>
            </a:r>
            <a:r>
              <a:rPr lang="en-US" altLang="zh-TW" u="sng" dirty="0" smtClean="0"/>
              <a:t>24-h (prior to landfall)</a:t>
            </a:r>
          </a:p>
          <a:p>
            <a:r>
              <a:rPr lang="en-US" altLang="zh-TW" dirty="0" smtClean="0"/>
              <a:t>and </a:t>
            </a:r>
            <a:r>
              <a:rPr lang="en-US" altLang="zh-TW" u="sng" dirty="0" smtClean="0"/>
              <a:t>12-h(after landfall)</a:t>
            </a:r>
          </a:p>
          <a:p>
            <a:r>
              <a:rPr lang="en-US" altLang="zh-TW" dirty="0" smtClean="0"/>
              <a:t>precipitation accumulations.</a:t>
            </a:r>
            <a:endParaRPr lang="zh-TW" altLang="en-US" dirty="0"/>
          </a:p>
        </p:txBody>
      </p:sp>
      <p:sp>
        <p:nvSpPr>
          <p:cNvPr id="12" name="文字方塊 11"/>
          <p:cNvSpPr txBox="1"/>
          <p:nvPr/>
        </p:nvSpPr>
        <p:spPr>
          <a:xfrm>
            <a:off x="0" y="0"/>
            <a:ext cx="4644008" cy="400110"/>
          </a:xfrm>
          <a:prstGeom prst="rect">
            <a:avLst/>
          </a:prstGeom>
          <a:noFill/>
        </p:spPr>
        <p:txBody>
          <a:bodyPr wrap="square" rtlCol="0">
            <a:spAutoFit/>
          </a:bodyPr>
          <a:lstStyle/>
          <a:p>
            <a:pPr>
              <a:buFont typeface="Arial" pitchFamily="34" charset="0"/>
              <a:buChar char="•"/>
            </a:pPr>
            <a:r>
              <a:rPr lang="en-US" altLang="zh-TW" sz="2000" b="1" u="sng" dirty="0" smtClean="0"/>
              <a:t> Biases</a:t>
            </a:r>
            <a:r>
              <a:rPr lang="en-US" altLang="zh-TW" sz="2000" b="1" dirty="0" smtClean="0"/>
              <a:t> </a:t>
            </a:r>
            <a:r>
              <a:rPr lang="en-US" altLang="zh-TW" sz="2000" dirty="0" smtClean="0"/>
              <a:t>of </a:t>
            </a:r>
            <a:r>
              <a:rPr lang="en-US" altLang="zh-TW" sz="2000" b="1" u="sng" dirty="0" smtClean="0"/>
              <a:t>precipitation accumulations.</a:t>
            </a:r>
            <a:endParaRPr lang="zh-TW" altLang="en-US" sz="2000" b="1" u="sng" dirty="0"/>
          </a:p>
        </p:txBody>
      </p:sp>
      <p:sp>
        <p:nvSpPr>
          <p:cNvPr id="13" name="文字方塊 12"/>
          <p:cNvSpPr txBox="1"/>
          <p:nvPr/>
        </p:nvSpPr>
        <p:spPr>
          <a:xfrm>
            <a:off x="5940152" y="4293096"/>
            <a:ext cx="3347864" cy="1200329"/>
          </a:xfrm>
          <a:prstGeom prst="rect">
            <a:avLst/>
          </a:prstGeom>
          <a:noFill/>
        </p:spPr>
        <p:txBody>
          <a:bodyPr wrap="square" rtlCol="0">
            <a:spAutoFit/>
          </a:bodyPr>
          <a:lstStyle/>
          <a:p>
            <a:r>
              <a:rPr lang="en-US" altLang="zh-TW" b="1" dirty="0" smtClean="0"/>
              <a:t>Total bias</a:t>
            </a:r>
          </a:p>
          <a:p>
            <a:r>
              <a:rPr lang="en-US" altLang="zh-TW" u="sng" dirty="0" smtClean="0"/>
              <a:t>96-h</a:t>
            </a:r>
            <a:r>
              <a:rPr lang="en-US" altLang="zh-TW" dirty="0" smtClean="0"/>
              <a:t> precipitation accumulations</a:t>
            </a:r>
          </a:p>
          <a:p>
            <a:r>
              <a:rPr lang="en-US" altLang="zh-TW" dirty="0" smtClean="0"/>
              <a:t>(1200 UTC 21 Sep–1200 UTC 25 Sep)</a:t>
            </a:r>
            <a:endParaRPr lang="zh-TW" altLang="en-US" dirty="0"/>
          </a:p>
        </p:txBody>
      </p:sp>
      <p:sp>
        <p:nvSpPr>
          <p:cNvPr id="14" name="矩形 13"/>
          <p:cNvSpPr/>
          <p:nvPr/>
        </p:nvSpPr>
        <p:spPr>
          <a:xfrm>
            <a:off x="4932040" y="620688"/>
            <a:ext cx="864096" cy="237626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7" name="矩形 16"/>
          <p:cNvSpPr/>
          <p:nvPr/>
        </p:nvSpPr>
        <p:spPr>
          <a:xfrm rot="18965232">
            <a:off x="4802454" y="2953855"/>
            <a:ext cx="814531" cy="64075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0" name="矩形 19"/>
          <p:cNvSpPr/>
          <p:nvPr/>
        </p:nvSpPr>
        <p:spPr>
          <a:xfrm>
            <a:off x="2699792" y="3789040"/>
            <a:ext cx="360040" cy="2232248"/>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22" name="直線接點 21"/>
          <p:cNvCxnSpPr/>
          <p:nvPr/>
        </p:nvCxnSpPr>
        <p:spPr>
          <a:xfrm>
            <a:off x="395536" y="3789040"/>
            <a:ext cx="2304256" cy="0"/>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sp>
        <p:nvSpPr>
          <p:cNvPr id="24" name="矩形 23"/>
          <p:cNvSpPr/>
          <p:nvPr/>
        </p:nvSpPr>
        <p:spPr>
          <a:xfrm rot="18965232">
            <a:off x="2406827" y="6197454"/>
            <a:ext cx="620935" cy="28013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5" name="矩形 24"/>
          <p:cNvSpPr/>
          <p:nvPr/>
        </p:nvSpPr>
        <p:spPr>
          <a:xfrm>
            <a:off x="1115616" y="5013176"/>
            <a:ext cx="288032" cy="10081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6" name="矩形 25"/>
          <p:cNvSpPr/>
          <p:nvPr/>
        </p:nvSpPr>
        <p:spPr>
          <a:xfrm rot="18965232">
            <a:off x="746349" y="6260204"/>
            <a:ext cx="666528" cy="24209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27" name="直線接點 26"/>
          <p:cNvCxnSpPr/>
          <p:nvPr/>
        </p:nvCxnSpPr>
        <p:spPr>
          <a:xfrm>
            <a:off x="539552" y="5013176"/>
            <a:ext cx="576064" cy="0"/>
          </a:xfrm>
          <a:prstGeom prst="line">
            <a:avLst/>
          </a:prstGeom>
          <a:ln>
            <a:solidFill>
              <a:schemeClr val="accent1"/>
            </a:solidFill>
            <a:prstDash val="sysDash"/>
          </a:ln>
        </p:spPr>
        <p:style>
          <a:lnRef idx="2">
            <a:schemeClr val="accent2"/>
          </a:lnRef>
          <a:fillRef idx="0">
            <a:schemeClr val="accent2"/>
          </a:fillRef>
          <a:effectRef idx="1">
            <a:schemeClr val="accent2"/>
          </a:effectRef>
          <a:fontRef idx="minor">
            <a:schemeClr val="tx1"/>
          </a:fontRef>
        </p:style>
      </p:cxnSp>
      <p:sp>
        <p:nvSpPr>
          <p:cNvPr id="29" name="矩形 28"/>
          <p:cNvSpPr/>
          <p:nvPr/>
        </p:nvSpPr>
        <p:spPr>
          <a:xfrm>
            <a:off x="2699792" y="3717032"/>
            <a:ext cx="360040" cy="2304256"/>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0" name="矩形 29"/>
          <p:cNvSpPr/>
          <p:nvPr/>
        </p:nvSpPr>
        <p:spPr>
          <a:xfrm>
            <a:off x="539552" y="4653136"/>
            <a:ext cx="360040" cy="136815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1" name="矩形 30"/>
          <p:cNvSpPr/>
          <p:nvPr/>
        </p:nvSpPr>
        <p:spPr>
          <a:xfrm>
            <a:off x="1619672" y="4221088"/>
            <a:ext cx="288032" cy="1800200"/>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2" name="矩形 31"/>
          <p:cNvSpPr/>
          <p:nvPr/>
        </p:nvSpPr>
        <p:spPr>
          <a:xfrm>
            <a:off x="3779912" y="4509120"/>
            <a:ext cx="360040" cy="1512168"/>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3" name="矩形 32"/>
          <p:cNvSpPr/>
          <p:nvPr/>
        </p:nvSpPr>
        <p:spPr>
          <a:xfrm>
            <a:off x="4860032" y="4221088"/>
            <a:ext cx="360040" cy="1800200"/>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4" name="矩形 33"/>
          <p:cNvSpPr/>
          <p:nvPr/>
        </p:nvSpPr>
        <p:spPr>
          <a:xfrm rot="18965232">
            <a:off x="2455742" y="6280911"/>
            <a:ext cx="620935" cy="18311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5" name="矩形 34"/>
          <p:cNvSpPr/>
          <p:nvPr/>
        </p:nvSpPr>
        <p:spPr>
          <a:xfrm rot="18965232">
            <a:off x="3382775" y="6317628"/>
            <a:ext cx="717547" cy="19590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6" name="矩形 35"/>
          <p:cNvSpPr/>
          <p:nvPr/>
        </p:nvSpPr>
        <p:spPr>
          <a:xfrm rot="18965232">
            <a:off x="4383394" y="6347921"/>
            <a:ext cx="809262" cy="197661"/>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7" name="矩形 36"/>
          <p:cNvSpPr/>
          <p:nvPr/>
        </p:nvSpPr>
        <p:spPr>
          <a:xfrm rot="18965232">
            <a:off x="189850" y="6197453"/>
            <a:ext cx="620935" cy="28013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8" name="矩形 37"/>
          <p:cNvSpPr/>
          <p:nvPr/>
        </p:nvSpPr>
        <p:spPr>
          <a:xfrm rot="18965232">
            <a:off x="1293320" y="6217070"/>
            <a:ext cx="667977" cy="256508"/>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40" name="直線接點 39"/>
          <p:cNvCxnSpPr/>
          <p:nvPr/>
        </p:nvCxnSpPr>
        <p:spPr>
          <a:xfrm>
            <a:off x="1619672" y="3573016"/>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2" name="直線接點 41"/>
          <p:cNvCxnSpPr/>
          <p:nvPr/>
        </p:nvCxnSpPr>
        <p:spPr>
          <a:xfrm>
            <a:off x="3779912" y="3573016"/>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3" name="直線接點 42"/>
          <p:cNvCxnSpPr/>
          <p:nvPr/>
        </p:nvCxnSpPr>
        <p:spPr>
          <a:xfrm>
            <a:off x="2699792" y="3573016"/>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7" name="直線接點 46"/>
          <p:cNvCxnSpPr/>
          <p:nvPr/>
        </p:nvCxnSpPr>
        <p:spPr>
          <a:xfrm>
            <a:off x="4860032" y="3645024"/>
            <a:ext cx="1" cy="2448272"/>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3" name="直線接點 52"/>
          <p:cNvCxnSpPr/>
          <p:nvPr/>
        </p:nvCxnSpPr>
        <p:spPr>
          <a:xfrm>
            <a:off x="4644008" y="476672"/>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4" name="直線接點 53"/>
          <p:cNvCxnSpPr/>
          <p:nvPr/>
        </p:nvCxnSpPr>
        <p:spPr>
          <a:xfrm>
            <a:off x="5796136" y="476672"/>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5" name="直線接點 54"/>
          <p:cNvCxnSpPr/>
          <p:nvPr/>
        </p:nvCxnSpPr>
        <p:spPr>
          <a:xfrm>
            <a:off x="6876256" y="476672"/>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6" name="直線接點 55"/>
          <p:cNvCxnSpPr/>
          <p:nvPr/>
        </p:nvCxnSpPr>
        <p:spPr>
          <a:xfrm>
            <a:off x="7956376" y="476672"/>
            <a:ext cx="0" cy="252028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57" name="矩形 56"/>
          <p:cNvSpPr/>
          <p:nvPr/>
        </p:nvSpPr>
        <p:spPr>
          <a:xfrm>
            <a:off x="1115616" y="4869160"/>
            <a:ext cx="504056" cy="1224136"/>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58" name="矩形 57"/>
          <p:cNvSpPr/>
          <p:nvPr/>
        </p:nvSpPr>
        <p:spPr>
          <a:xfrm>
            <a:off x="2195736" y="4509120"/>
            <a:ext cx="504056" cy="1584176"/>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59" name="矩形 58"/>
          <p:cNvSpPr/>
          <p:nvPr/>
        </p:nvSpPr>
        <p:spPr>
          <a:xfrm>
            <a:off x="3275856" y="4293096"/>
            <a:ext cx="504056" cy="1800200"/>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60" name="矩形 59"/>
          <p:cNvSpPr/>
          <p:nvPr/>
        </p:nvSpPr>
        <p:spPr>
          <a:xfrm>
            <a:off x="4355976" y="4869160"/>
            <a:ext cx="504056" cy="1224136"/>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61" name="矩形 60"/>
          <p:cNvSpPr/>
          <p:nvPr/>
        </p:nvSpPr>
        <p:spPr>
          <a:xfrm>
            <a:off x="5436096" y="4797152"/>
            <a:ext cx="504056" cy="1296144"/>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62" name="矩形 61"/>
          <p:cNvSpPr/>
          <p:nvPr/>
        </p:nvSpPr>
        <p:spPr>
          <a:xfrm rot="18965232">
            <a:off x="794202" y="6149746"/>
            <a:ext cx="789419" cy="429633"/>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3" name="矩形 62"/>
          <p:cNvSpPr/>
          <p:nvPr/>
        </p:nvSpPr>
        <p:spPr>
          <a:xfrm rot="18965232">
            <a:off x="1874322" y="6214674"/>
            <a:ext cx="789419" cy="429633"/>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4" name="矩形 63"/>
          <p:cNvSpPr/>
          <p:nvPr/>
        </p:nvSpPr>
        <p:spPr>
          <a:xfrm rot="18965232">
            <a:off x="2954443" y="6214675"/>
            <a:ext cx="789419" cy="429633"/>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5" name="矩形 64"/>
          <p:cNvSpPr/>
          <p:nvPr/>
        </p:nvSpPr>
        <p:spPr>
          <a:xfrm rot="18965232">
            <a:off x="3860852" y="6237521"/>
            <a:ext cx="945364" cy="429633"/>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6" name="矩形 65"/>
          <p:cNvSpPr/>
          <p:nvPr/>
        </p:nvSpPr>
        <p:spPr>
          <a:xfrm rot="18965232">
            <a:off x="5063897" y="6235148"/>
            <a:ext cx="848458" cy="429633"/>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68" name="直線接點 67"/>
          <p:cNvCxnSpPr/>
          <p:nvPr/>
        </p:nvCxnSpPr>
        <p:spPr>
          <a:xfrm flipV="1">
            <a:off x="539552" y="4797152"/>
            <a:ext cx="5544616" cy="72008"/>
          </a:xfrm>
          <a:prstGeom prst="line">
            <a:avLst/>
          </a:prstGeom>
          <a:ln>
            <a:solidFill>
              <a:schemeClr val="accent4"/>
            </a:solidFill>
            <a:prstDash val="sysDash"/>
          </a:ln>
        </p:spPr>
        <p:style>
          <a:lnRef idx="2">
            <a:schemeClr val="accent1"/>
          </a:lnRef>
          <a:fillRef idx="0">
            <a:schemeClr val="accent1"/>
          </a:fillRef>
          <a:effectRef idx="1">
            <a:schemeClr val="accent1"/>
          </a:effectRef>
          <a:fontRef idx="minor">
            <a:schemeClr val="tx1"/>
          </a:fontRef>
        </p:style>
      </p:cxnSp>
      <p:sp>
        <p:nvSpPr>
          <p:cNvPr id="70" name="矩形 69"/>
          <p:cNvSpPr/>
          <p:nvPr/>
        </p:nvSpPr>
        <p:spPr>
          <a:xfrm>
            <a:off x="3563888" y="4797152"/>
            <a:ext cx="216024" cy="1224136"/>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1" name="矩形 70"/>
          <p:cNvSpPr/>
          <p:nvPr/>
        </p:nvSpPr>
        <p:spPr>
          <a:xfrm rot="18965232">
            <a:off x="3194620" y="6218582"/>
            <a:ext cx="666528" cy="242092"/>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2" name="矩形 71"/>
          <p:cNvSpPr/>
          <p:nvPr/>
        </p:nvSpPr>
        <p:spPr>
          <a:xfrm>
            <a:off x="5436096" y="4797152"/>
            <a:ext cx="504056" cy="1224136"/>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3" name="矩形 72"/>
          <p:cNvSpPr/>
          <p:nvPr/>
        </p:nvSpPr>
        <p:spPr>
          <a:xfrm rot="18965232">
            <a:off x="5043150" y="6178585"/>
            <a:ext cx="893490" cy="481506"/>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52" name="直線接點 51"/>
          <p:cNvCxnSpPr/>
          <p:nvPr/>
        </p:nvCxnSpPr>
        <p:spPr>
          <a:xfrm>
            <a:off x="3563888" y="620688"/>
            <a:ext cx="2304256" cy="0"/>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67" name="直線接點 66"/>
          <p:cNvCxnSpPr/>
          <p:nvPr/>
        </p:nvCxnSpPr>
        <p:spPr>
          <a:xfrm>
            <a:off x="3419872" y="2708920"/>
            <a:ext cx="5724128"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blinds(horizontal)">
                                      <p:cBhvr>
                                        <p:cTn id="34" dur="500"/>
                                        <p:tgtEl>
                                          <p:spTgt spid="67"/>
                                        </p:tgtEl>
                                      </p:cBhvr>
                                    </p:animEffect>
                                  </p:childTnLst>
                                </p:cTn>
                              </p:par>
                              <p:par>
                                <p:cTn id="35" presetID="3" presetClass="entr" presetSubtype="1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par>
                                <p:cTn id="52" presetID="3" presetClass="entr" presetSubtype="1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67"/>
                                        </p:tgtEl>
                                      </p:cBhvr>
                                    </p:animEffect>
                                    <p:set>
                                      <p:cBhvr>
                                        <p:cTn id="65" dur="1" fill="hold">
                                          <p:stCondLst>
                                            <p:cond delay="499"/>
                                          </p:stCondLst>
                                        </p:cTn>
                                        <p:tgtEl>
                                          <p:spTgt spid="67"/>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52"/>
                                        </p:tgtEl>
                                      </p:cBhvr>
                                    </p:animEffect>
                                    <p:set>
                                      <p:cBhvr>
                                        <p:cTn id="68" dur="1" fill="hold">
                                          <p:stCondLst>
                                            <p:cond delay="499"/>
                                          </p:stCondLst>
                                        </p:cTn>
                                        <p:tgtEl>
                                          <p:spTgt spid="52"/>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7"/>
                                        </p:tgtEl>
                                      </p:cBhvr>
                                    </p:animEffect>
                                    <p:set>
                                      <p:cBhvr>
                                        <p:cTn id="77" dur="1" fill="hold">
                                          <p:stCondLst>
                                            <p:cond delay="499"/>
                                          </p:stCondLst>
                                        </p:cTn>
                                        <p:tgtEl>
                                          <p:spTgt spid="7"/>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22"/>
                                        </p:tgtEl>
                                      </p:cBhvr>
                                    </p:animEffect>
                                    <p:set>
                                      <p:cBhvr>
                                        <p:cTn id="95" dur="1" fill="hold">
                                          <p:stCondLst>
                                            <p:cond delay="499"/>
                                          </p:stCondLst>
                                        </p:cTn>
                                        <p:tgtEl>
                                          <p:spTgt spid="22"/>
                                        </p:tgtEl>
                                        <p:attrNameLst>
                                          <p:attrName>style.visibility</p:attrName>
                                        </p:attrNameLst>
                                      </p:cBhvr>
                                      <p:to>
                                        <p:strVal val="hidden"/>
                                      </p:to>
                                    </p:set>
                                  </p:childTnLst>
                                </p:cTn>
                              </p:par>
                            </p:childTnLst>
                          </p:cTn>
                        </p:par>
                        <p:par>
                          <p:cTn id="96" fill="hold">
                            <p:stCondLst>
                              <p:cond delay="500"/>
                            </p:stCondLst>
                            <p:childTnLst>
                              <p:par>
                                <p:cTn id="97" presetID="3" presetClass="entr" presetSubtype="1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linds(horizontal)">
                                      <p:cBhvr>
                                        <p:cTn id="99" dur="500"/>
                                        <p:tgtEl>
                                          <p:spTgt spid="2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blinds(horizontal)">
                                      <p:cBhvr>
                                        <p:cTn id="105" dur="500"/>
                                        <p:tgtEl>
                                          <p:spTgt spid="31"/>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blinds(horizontal)">
                                      <p:cBhvr>
                                        <p:cTn id="111" dur="500"/>
                                        <p:tgtEl>
                                          <p:spTgt spid="3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blinds(horizontal)">
                                      <p:cBhvr>
                                        <p:cTn id="114" dur="500"/>
                                        <p:tgtEl>
                                          <p:spTgt spid="3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linds(horizontal)">
                                      <p:cBhvr>
                                        <p:cTn id="117" dur="500"/>
                                        <p:tgtEl>
                                          <p:spTgt spid="35"/>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linds(horizontal)">
                                      <p:cBhvr>
                                        <p:cTn id="120" dur="500"/>
                                        <p:tgtEl>
                                          <p:spTgt spid="3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linds(horizontal)">
                                      <p:cBhvr>
                                        <p:cTn id="123" dur="500"/>
                                        <p:tgtEl>
                                          <p:spTgt spid="37"/>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blinds(horizontal)">
                                      <p:cBhvr>
                                        <p:cTn id="126" dur="500"/>
                                        <p:tgtEl>
                                          <p:spTgt spid="3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grpId="1" nodeType="clickEffect">
                                  <p:stCondLst>
                                    <p:cond delay="0"/>
                                  </p:stCondLst>
                                  <p:childTnLst>
                                    <p:animEffect transition="out" filter="blinds(horizontal)">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par>
                                <p:cTn id="132" presetID="3" presetClass="exit" presetSubtype="10" fill="hold" grpId="1" nodeType="withEffect">
                                  <p:stCondLst>
                                    <p:cond delay="0"/>
                                  </p:stCondLst>
                                  <p:childTnLst>
                                    <p:animEffect transition="out" filter="blinds(horizontal)">
                                      <p:cBhvr>
                                        <p:cTn id="133" dur="500"/>
                                        <p:tgtEl>
                                          <p:spTgt spid="30"/>
                                        </p:tgtEl>
                                      </p:cBhvr>
                                    </p:animEffect>
                                    <p:set>
                                      <p:cBhvr>
                                        <p:cTn id="134" dur="1" fill="hold">
                                          <p:stCondLst>
                                            <p:cond delay="499"/>
                                          </p:stCondLst>
                                        </p:cTn>
                                        <p:tgtEl>
                                          <p:spTgt spid="30"/>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31"/>
                                        </p:tgtEl>
                                      </p:cBhvr>
                                    </p:animEffect>
                                    <p:set>
                                      <p:cBhvr>
                                        <p:cTn id="137" dur="1" fill="hold">
                                          <p:stCondLst>
                                            <p:cond delay="499"/>
                                          </p:stCondLst>
                                        </p:cTn>
                                        <p:tgtEl>
                                          <p:spTgt spid="31"/>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32"/>
                                        </p:tgtEl>
                                      </p:cBhvr>
                                    </p:animEffect>
                                    <p:set>
                                      <p:cBhvr>
                                        <p:cTn id="140" dur="1" fill="hold">
                                          <p:stCondLst>
                                            <p:cond delay="499"/>
                                          </p:stCondLst>
                                        </p:cTn>
                                        <p:tgtEl>
                                          <p:spTgt spid="32"/>
                                        </p:tgtEl>
                                        <p:attrNameLst>
                                          <p:attrName>style.visibility</p:attrName>
                                        </p:attrNameLst>
                                      </p:cBhvr>
                                      <p:to>
                                        <p:strVal val="hidden"/>
                                      </p:to>
                                    </p:set>
                                  </p:childTnLst>
                                </p:cTn>
                              </p:par>
                              <p:par>
                                <p:cTn id="141" presetID="3" presetClass="exit" presetSubtype="10" fill="hold" grpId="1" nodeType="withEffect">
                                  <p:stCondLst>
                                    <p:cond delay="0"/>
                                  </p:stCondLst>
                                  <p:childTnLst>
                                    <p:animEffect transition="out" filter="blinds(horizontal)">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34"/>
                                        </p:tgtEl>
                                      </p:cBhvr>
                                    </p:animEffect>
                                    <p:set>
                                      <p:cBhvr>
                                        <p:cTn id="146" dur="1" fill="hold">
                                          <p:stCondLst>
                                            <p:cond delay="499"/>
                                          </p:stCondLst>
                                        </p:cTn>
                                        <p:tgtEl>
                                          <p:spTgt spid="34"/>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36"/>
                                        </p:tgtEl>
                                      </p:cBhvr>
                                    </p:animEffect>
                                    <p:set>
                                      <p:cBhvr>
                                        <p:cTn id="152" dur="1" fill="hold">
                                          <p:stCondLst>
                                            <p:cond delay="499"/>
                                          </p:stCondLst>
                                        </p:cTn>
                                        <p:tgtEl>
                                          <p:spTgt spid="36"/>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37"/>
                                        </p:tgtEl>
                                      </p:cBhvr>
                                    </p:animEffect>
                                    <p:set>
                                      <p:cBhvr>
                                        <p:cTn id="155" dur="1" fill="hold">
                                          <p:stCondLst>
                                            <p:cond delay="499"/>
                                          </p:stCondLst>
                                        </p:cTn>
                                        <p:tgtEl>
                                          <p:spTgt spid="37"/>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38"/>
                                        </p:tgtEl>
                                      </p:cBhvr>
                                    </p:animEffect>
                                    <p:set>
                                      <p:cBhvr>
                                        <p:cTn id="158" dur="1" fill="hold">
                                          <p:stCondLst>
                                            <p:cond delay="499"/>
                                          </p:stCondLst>
                                        </p:cTn>
                                        <p:tgtEl>
                                          <p:spTgt spid="38"/>
                                        </p:tgtEl>
                                        <p:attrNameLst>
                                          <p:attrName>style.visibility</p:attrName>
                                        </p:attrNameLst>
                                      </p:cBhvr>
                                      <p:to>
                                        <p:strVal val="hidden"/>
                                      </p:to>
                                    </p:set>
                                  </p:childTnLst>
                                </p:cTn>
                              </p:par>
                            </p:childTnLst>
                          </p:cTn>
                        </p:par>
                        <p:par>
                          <p:cTn id="159" fill="hold">
                            <p:stCondLst>
                              <p:cond delay="500"/>
                            </p:stCondLst>
                            <p:childTnLst>
                              <p:par>
                                <p:cTn id="160" presetID="3" presetClass="entr" presetSubtype="10" fill="hold" grpId="0" nodeType="after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blinds(horizontal)">
                                      <p:cBhvr>
                                        <p:cTn id="162" dur="500"/>
                                        <p:tgtEl>
                                          <p:spTgt spid="57"/>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58"/>
                                        </p:tgtEl>
                                        <p:attrNameLst>
                                          <p:attrName>style.visibility</p:attrName>
                                        </p:attrNameLst>
                                      </p:cBhvr>
                                      <p:to>
                                        <p:strVal val="visible"/>
                                      </p:to>
                                    </p:set>
                                    <p:animEffect transition="in" filter="blinds(horizontal)">
                                      <p:cBhvr>
                                        <p:cTn id="165" dur="500"/>
                                        <p:tgtEl>
                                          <p:spTgt spid="58"/>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blinds(horizontal)">
                                      <p:cBhvr>
                                        <p:cTn id="168" dur="500"/>
                                        <p:tgtEl>
                                          <p:spTgt spid="59"/>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blinds(horizontal)">
                                      <p:cBhvr>
                                        <p:cTn id="171" dur="500"/>
                                        <p:tgtEl>
                                          <p:spTgt spid="60"/>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blinds(horizontal)">
                                      <p:cBhvr>
                                        <p:cTn id="174" dur="500"/>
                                        <p:tgtEl>
                                          <p:spTgt spid="61"/>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62"/>
                                        </p:tgtEl>
                                        <p:attrNameLst>
                                          <p:attrName>style.visibility</p:attrName>
                                        </p:attrNameLst>
                                      </p:cBhvr>
                                      <p:to>
                                        <p:strVal val="visible"/>
                                      </p:to>
                                    </p:set>
                                    <p:animEffect transition="in" filter="blinds(horizontal)">
                                      <p:cBhvr>
                                        <p:cTn id="177" dur="500"/>
                                        <p:tgtEl>
                                          <p:spTgt spid="62"/>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in" filter="blinds(horizontal)">
                                      <p:cBhvr>
                                        <p:cTn id="180" dur="500"/>
                                        <p:tgtEl>
                                          <p:spTgt spid="63"/>
                                        </p:tgtEl>
                                      </p:cBhvr>
                                    </p:animEffect>
                                  </p:childTnLst>
                                </p:cTn>
                              </p:par>
                              <p:par>
                                <p:cTn id="181" presetID="3" presetClass="entr" presetSubtype="10"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Effect transition="in" filter="blinds(horizontal)">
                                      <p:cBhvr>
                                        <p:cTn id="183" dur="500"/>
                                        <p:tgtEl>
                                          <p:spTgt spid="64"/>
                                        </p:tgtEl>
                                      </p:cBhvr>
                                    </p:animEffect>
                                  </p:childTnLst>
                                </p:cTn>
                              </p:par>
                              <p:par>
                                <p:cTn id="184" presetID="3" presetClass="entr" presetSubtype="10" fill="hold" grpId="0" nodeType="withEffect">
                                  <p:stCondLst>
                                    <p:cond delay="0"/>
                                  </p:stCondLst>
                                  <p:childTnLst>
                                    <p:set>
                                      <p:cBhvr>
                                        <p:cTn id="185" dur="1" fill="hold">
                                          <p:stCondLst>
                                            <p:cond delay="0"/>
                                          </p:stCondLst>
                                        </p:cTn>
                                        <p:tgtEl>
                                          <p:spTgt spid="65"/>
                                        </p:tgtEl>
                                        <p:attrNameLst>
                                          <p:attrName>style.visibility</p:attrName>
                                        </p:attrNameLst>
                                      </p:cBhvr>
                                      <p:to>
                                        <p:strVal val="visible"/>
                                      </p:to>
                                    </p:set>
                                    <p:animEffect transition="in" filter="blinds(horizontal)">
                                      <p:cBhvr>
                                        <p:cTn id="186" dur="500"/>
                                        <p:tgtEl>
                                          <p:spTgt spid="65"/>
                                        </p:tgtEl>
                                      </p:cBhvr>
                                    </p:animEffect>
                                  </p:childTnLst>
                                </p:cTn>
                              </p:par>
                              <p:par>
                                <p:cTn id="187" presetID="3" presetClass="entr" presetSubtype="10" fill="hold" grpId="0" nodeType="withEffect">
                                  <p:stCondLst>
                                    <p:cond delay="0"/>
                                  </p:stCondLst>
                                  <p:childTnLst>
                                    <p:set>
                                      <p:cBhvr>
                                        <p:cTn id="188" dur="1" fill="hold">
                                          <p:stCondLst>
                                            <p:cond delay="0"/>
                                          </p:stCondLst>
                                        </p:cTn>
                                        <p:tgtEl>
                                          <p:spTgt spid="66"/>
                                        </p:tgtEl>
                                        <p:attrNameLst>
                                          <p:attrName>style.visibility</p:attrName>
                                        </p:attrNameLst>
                                      </p:cBhvr>
                                      <p:to>
                                        <p:strVal val="visible"/>
                                      </p:to>
                                    </p:set>
                                    <p:animEffect transition="in" filter="blinds(horizontal)">
                                      <p:cBhvr>
                                        <p:cTn id="189" dur="500"/>
                                        <p:tgtEl>
                                          <p:spTgt spid="66"/>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xit" presetSubtype="10" fill="hold" grpId="1" nodeType="clickEffect">
                                  <p:stCondLst>
                                    <p:cond delay="0"/>
                                  </p:stCondLst>
                                  <p:childTnLst>
                                    <p:animEffect transition="out" filter="blinds(horizontal)">
                                      <p:cBhvr>
                                        <p:cTn id="193" dur="500"/>
                                        <p:tgtEl>
                                          <p:spTgt spid="60"/>
                                        </p:tgtEl>
                                      </p:cBhvr>
                                    </p:animEffect>
                                    <p:set>
                                      <p:cBhvr>
                                        <p:cTn id="194" dur="1" fill="hold">
                                          <p:stCondLst>
                                            <p:cond delay="499"/>
                                          </p:stCondLst>
                                        </p:cTn>
                                        <p:tgtEl>
                                          <p:spTgt spid="60"/>
                                        </p:tgtEl>
                                        <p:attrNameLst>
                                          <p:attrName>style.visibility</p:attrName>
                                        </p:attrNameLst>
                                      </p:cBhvr>
                                      <p:to>
                                        <p:strVal val="hidden"/>
                                      </p:to>
                                    </p:set>
                                  </p:childTnLst>
                                </p:cTn>
                              </p:par>
                              <p:par>
                                <p:cTn id="195" presetID="3" presetClass="exit" presetSubtype="10" fill="hold" grpId="1" nodeType="withEffect">
                                  <p:stCondLst>
                                    <p:cond delay="0"/>
                                  </p:stCondLst>
                                  <p:childTnLst>
                                    <p:animEffect transition="out" filter="blinds(horizontal)">
                                      <p:cBhvr>
                                        <p:cTn id="196" dur="500"/>
                                        <p:tgtEl>
                                          <p:spTgt spid="59"/>
                                        </p:tgtEl>
                                      </p:cBhvr>
                                    </p:animEffect>
                                    <p:set>
                                      <p:cBhvr>
                                        <p:cTn id="197" dur="1" fill="hold">
                                          <p:stCondLst>
                                            <p:cond delay="499"/>
                                          </p:stCondLst>
                                        </p:cTn>
                                        <p:tgtEl>
                                          <p:spTgt spid="59"/>
                                        </p:tgtEl>
                                        <p:attrNameLst>
                                          <p:attrName>style.visibility</p:attrName>
                                        </p:attrNameLst>
                                      </p:cBhvr>
                                      <p:to>
                                        <p:strVal val="hidden"/>
                                      </p:to>
                                    </p:set>
                                  </p:childTnLst>
                                </p:cTn>
                              </p:par>
                              <p:par>
                                <p:cTn id="198" presetID="3" presetClass="exit" presetSubtype="10" fill="hold" grpId="1" nodeType="withEffect">
                                  <p:stCondLst>
                                    <p:cond delay="0"/>
                                  </p:stCondLst>
                                  <p:childTnLst>
                                    <p:animEffect transition="out" filter="blinds(horizontal)">
                                      <p:cBhvr>
                                        <p:cTn id="199" dur="500"/>
                                        <p:tgtEl>
                                          <p:spTgt spid="58"/>
                                        </p:tgtEl>
                                      </p:cBhvr>
                                    </p:animEffect>
                                    <p:set>
                                      <p:cBhvr>
                                        <p:cTn id="200" dur="1" fill="hold">
                                          <p:stCondLst>
                                            <p:cond delay="499"/>
                                          </p:stCondLst>
                                        </p:cTn>
                                        <p:tgtEl>
                                          <p:spTgt spid="58"/>
                                        </p:tgtEl>
                                        <p:attrNameLst>
                                          <p:attrName>style.visibility</p:attrName>
                                        </p:attrNameLst>
                                      </p:cBhvr>
                                      <p:to>
                                        <p:strVal val="hidden"/>
                                      </p:to>
                                    </p:set>
                                  </p:childTnLst>
                                </p:cTn>
                              </p:par>
                              <p:par>
                                <p:cTn id="201" presetID="3" presetClass="exit" presetSubtype="10" fill="hold" grpId="1" nodeType="withEffect">
                                  <p:stCondLst>
                                    <p:cond delay="0"/>
                                  </p:stCondLst>
                                  <p:childTnLst>
                                    <p:animEffect transition="out" filter="blinds(horizontal)">
                                      <p:cBhvr>
                                        <p:cTn id="202" dur="500"/>
                                        <p:tgtEl>
                                          <p:spTgt spid="57"/>
                                        </p:tgtEl>
                                      </p:cBhvr>
                                    </p:animEffect>
                                    <p:set>
                                      <p:cBhvr>
                                        <p:cTn id="203" dur="1" fill="hold">
                                          <p:stCondLst>
                                            <p:cond delay="499"/>
                                          </p:stCondLst>
                                        </p:cTn>
                                        <p:tgtEl>
                                          <p:spTgt spid="57"/>
                                        </p:tgtEl>
                                        <p:attrNameLst>
                                          <p:attrName>style.visibility</p:attrName>
                                        </p:attrNameLst>
                                      </p:cBhvr>
                                      <p:to>
                                        <p:strVal val="hidden"/>
                                      </p:to>
                                    </p:set>
                                  </p:childTnLst>
                                </p:cTn>
                              </p:par>
                              <p:par>
                                <p:cTn id="204" presetID="3" presetClass="exit" presetSubtype="10" fill="hold" grpId="1" nodeType="withEffect">
                                  <p:stCondLst>
                                    <p:cond delay="0"/>
                                  </p:stCondLst>
                                  <p:childTnLst>
                                    <p:animEffect transition="out" filter="blinds(horizontal)">
                                      <p:cBhvr>
                                        <p:cTn id="205" dur="500"/>
                                        <p:tgtEl>
                                          <p:spTgt spid="61"/>
                                        </p:tgtEl>
                                      </p:cBhvr>
                                    </p:animEffect>
                                    <p:set>
                                      <p:cBhvr>
                                        <p:cTn id="206" dur="1" fill="hold">
                                          <p:stCondLst>
                                            <p:cond delay="499"/>
                                          </p:stCondLst>
                                        </p:cTn>
                                        <p:tgtEl>
                                          <p:spTgt spid="61"/>
                                        </p:tgtEl>
                                        <p:attrNameLst>
                                          <p:attrName>style.visibility</p:attrName>
                                        </p:attrNameLst>
                                      </p:cBhvr>
                                      <p:to>
                                        <p:strVal val="hidden"/>
                                      </p:to>
                                    </p:set>
                                  </p:childTnLst>
                                </p:cTn>
                              </p:par>
                              <p:par>
                                <p:cTn id="207" presetID="3" presetClass="exit" presetSubtype="10" fill="hold" grpId="1" nodeType="withEffect">
                                  <p:stCondLst>
                                    <p:cond delay="0"/>
                                  </p:stCondLst>
                                  <p:childTnLst>
                                    <p:animEffect transition="out" filter="blinds(horizontal)">
                                      <p:cBhvr>
                                        <p:cTn id="208" dur="500"/>
                                        <p:tgtEl>
                                          <p:spTgt spid="62"/>
                                        </p:tgtEl>
                                      </p:cBhvr>
                                    </p:animEffect>
                                    <p:set>
                                      <p:cBhvr>
                                        <p:cTn id="209" dur="1" fill="hold">
                                          <p:stCondLst>
                                            <p:cond delay="499"/>
                                          </p:stCondLst>
                                        </p:cTn>
                                        <p:tgtEl>
                                          <p:spTgt spid="62"/>
                                        </p:tgtEl>
                                        <p:attrNameLst>
                                          <p:attrName>style.visibility</p:attrName>
                                        </p:attrNameLst>
                                      </p:cBhvr>
                                      <p:to>
                                        <p:strVal val="hidden"/>
                                      </p:to>
                                    </p:set>
                                  </p:childTnLst>
                                </p:cTn>
                              </p:par>
                              <p:par>
                                <p:cTn id="210" presetID="3" presetClass="exit" presetSubtype="10" fill="hold" grpId="1" nodeType="withEffect">
                                  <p:stCondLst>
                                    <p:cond delay="0"/>
                                  </p:stCondLst>
                                  <p:childTnLst>
                                    <p:animEffect transition="out" filter="blinds(horizontal)">
                                      <p:cBhvr>
                                        <p:cTn id="211" dur="500"/>
                                        <p:tgtEl>
                                          <p:spTgt spid="63"/>
                                        </p:tgtEl>
                                      </p:cBhvr>
                                    </p:animEffect>
                                    <p:set>
                                      <p:cBhvr>
                                        <p:cTn id="212" dur="1" fill="hold">
                                          <p:stCondLst>
                                            <p:cond delay="499"/>
                                          </p:stCondLst>
                                        </p:cTn>
                                        <p:tgtEl>
                                          <p:spTgt spid="63"/>
                                        </p:tgtEl>
                                        <p:attrNameLst>
                                          <p:attrName>style.visibility</p:attrName>
                                        </p:attrNameLst>
                                      </p:cBhvr>
                                      <p:to>
                                        <p:strVal val="hidden"/>
                                      </p:to>
                                    </p:set>
                                  </p:childTnLst>
                                </p:cTn>
                              </p:par>
                              <p:par>
                                <p:cTn id="213" presetID="3" presetClass="exit" presetSubtype="10" fill="hold" grpId="1" nodeType="withEffect">
                                  <p:stCondLst>
                                    <p:cond delay="0"/>
                                  </p:stCondLst>
                                  <p:childTnLst>
                                    <p:animEffect transition="out" filter="blinds(horizontal)">
                                      <p:cBhvr>
                                        <p:cTn id="214" dur="500"/>
                                        <p:tgtEl>
                                          <p:spTgt spid="64"/>
                                        </p:tgtEl>
                                      </p:cBhvr>
                                    </p:animEffect>
                                    <p:set>
                                      <p:cBhvr>
                                        <p:cTn id="215" dur="1" fill="hold">
                                          <p:stCondLst>
                                            <p:cond delay="499"/>
                                          </p:stCondLst>
                                        </p:cTn>
                                        <p:tgtEl>
                                          <p:spTgt spid="64"/>
                                        </p:tgtEl>
                                        <p:attrNameLst>
                                          <p:attrName>style.visibility</p:attrName>
                                        </p:attrNameLst>
                                      </p:cBhvr>
                                      <p:to>
                                        <p:strVal val="hidden"/>
                                      </p:to>
                                    </p:set>
                                  </p:childTnLst>
                                </p:cTn>
                              </p:par>
                              <p:par>
                                <p:cTn id="216" presetID="3" presetClass="exit" presetSubtype="10" fill="hold" grpId="1" nodeType="withEffect">
                                  <p:stCondLst>
                                    <p:cond delay="0"/>
                                  </p:stCondLst>
                                  <p:childTnLst>
                                    <p:animEffect transition="out" filter="blinds(horizontal)">
                                      <p:cBhvr>
                                        <p:cTn id="217" dur="500"/>
                                        <p:tgtEl>
                                          <p:spTgt spid="65"/>
                                        </p:tgtEl>
                                      </p:cBhvr>
                                    </p:animEffect>
                                    <p:set>
                                      <p:cBhvr>
                                        <p:cTn id="218" dur="1" fill="hold">
                                          <p:stCondLst>
                                            <p:cond delay="499"/>
                                          </p:stCondLst>
                                        </p:cTn>
                                        <p:tgtEl>
                                          <p:spTgt spid="65"/>
                                        </p:tgtEl>
                                        <p:attrNameLst>
                                          <p:attrName>style.visibility</p:attrName>
                                        </p:attrNameLst>
                                      </p:cBhvr>
                                      <p:to>
                                        <p:strVal val="hidden"/>
                                      </p:to>
                                    </p:set>
                                  </p:childTnLst>
                                </p:cTn>
                              </p:par>
                              <p:par>
                                <p:cTn id="219" presetID="3" presetClass="exit" presetSubtype="10" fill="hold" grpId="1" nodeType="withEffect">
                                  <p:stCondLst>
                                    <p:cond delay="0"/>
                                  </p:stCondLst>
                                  <p:childTnLst>
                                    <p:animEffect transition="out" filter="blinds(horizontal)">
                                      <p:cBhvr>
                                        <p:cTn id="220" dur="500"/>
                                        <p:tgtEl>
                                          <p:spTgt spid="66"/>
                                        </p:tgtEl>
                                      </p:cBhvr>
                                    </p:animEffect>
                                    <p:set>
                                      <p:cBhvr>
                                        <p:cTn id="221" dur="1" fill="hold">
                                          <p:stCondLst>
                                            <p:cond delay="499"/>
                                          </p:stCondLst>
                                        </p:cTn>
                                        <p:tgtEl>
                                          <p:spTgt spid="66"/>
                                        </p:tgtEl>
                                        <p:attrNameLst>
                                          <p:attrName>style.visibility</p:attrName>
                                        </p:attrNameLst>
                                      </p:cBhvr>
                                      <p:to>
                                        <p:strVal val="hidden"/>
                                      </p:to>
                                    </p:set>
                                  </p:childTnLst>
                                </p:cTn>
                              </p:par>
                            </p:childTnLst>
                          </p:cTn>
                        </p:par>
                        <p:par>
                          <p:cTn id="222" fill="hold">
                            <p:stCondLst>
                              <p:cond delay="500"/>
                            </p:stCondLst>
                            <p:childTnLst>
                              <p:par>
                                <p:cTn id="223" presetID="3" presetClass="entr" presetSubtype="10" fill="hold" nodeType="afterEffect">
                                  <p:stCondLst>
                                    <p:cond delay="0"/>
                                  </p:stCondLst>
                                  <p:childTnLst>
                                    <p:set>
                                      <p:cBhvr>
                                        <p:cTn id="224" dur="1" fill="hold">
                                          <p:stCondLst>
                                            <p:cond delay="0"/>
                                          </p:stCondLst>
                                        </p:cTn>
                                        <p:tgtEl>
                                          <p:spTgt spid="68"/>
                                        </p:tgtEl>
                                        <p:attrNameLst>
                                          <p:attrName>style.visibility</p:attrName>
                                        </p:attrNameLst>
                                      </p:cBhvr>
                                      <p:to>
                                        <p:strVal val="visible"/>
                                      </p:to>
                                    </p:set>
                                    <p:animEffect transition="in" filter="blinds(horizontal)">
                                      <p:cBhvr>
                                        <p:cTn id="225" dur="500"/>
                                        <p:tgtEl>
                                          <p:spTgt spid="68"/>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70"/>
                                        </p:tgtEl>
                                        <p:attrNameLst>
                                          <p:attrName>style.visibility</p:attrName>
                                        </p:attrNameLst>
                                      </p:cBhvr>
                                      <p:to>
                                        <p:strVal val="visible"/>
                                      </p:to>
                                    </p:set>
                                    <p:animEffect transition="in" filter="blinds(horizontal)">
                                      <p:cBhvr>
                                        <p:cTn id="228" dur="500"/>
                                        <p:tgtEl>
                                          <p:spTgt spid="70"/>
                                        </p:tgtEl>
                                      </p:cBhvr>
                                    </p:animEffect>
                                  </p:childTnLst>
                                </p:cTn>
                              </p:par>
                              <p:par>
                                <p:cTn id="229" presetID="3" presetClass="entr" presetSubtype="10" fill="hold" grpId="0" nodeType="withEffect">
                                  <p:stCondLst>
                                    <p:cond delay="0"/>
                                  </p:stCondLst>
                                  <p:childTnLst>
                                    <p:set>
                                      <p:cBhvr>
                                        <p:cTn id="230" dur="1" fill="hold">
                                          <p:stCondLst>
                                            <p:cond delay="0"/>
                                          </p:stCondLst>
                                        </p:cTn>
                                        <p:tgtEl>
                                          <p:spTgt spid="71"/>
                                        </p:tgtEl>
                                        <p:attrNameLst>
                                          <p:attrName>style.visibility</p:attrName>
                                        </p:attrNameLst>
                                      </p:cBhvr>
                                      <p:to>
                                        <p:strVal val="visible"/>
                                      </p:to>
                                    </p:set>
                                    <p:animEffect transition="in" filter="blinds(horizontal)">
                                      <p:cBhvr>
                                        <p:cTn id="231" dur="500"/>
                                        <p:tgtEl>
                                          <p:spTgt spid="71"/>
                                        </p:tgtEl>
                                      </p:cBhvr>
                                    </p:animEffect>
                                  </p:childTnLst>
                                </p:cTn>
                              </p:par>
                              <p:par>
                                <p:cTn id="232" presetID="3" presetClass="entr" presetSubtype="10" fill="hold" grpId="0" nodeType="withEffect">
                                  <p:stCondLst>
                                    <p:cond delay="0"/>
                                  </p:stCondLst>
                                  <p:childTnLst>
                                    <p:set>
                                      <p:cBhvr>
                                        <p:cTn id="233" dur="1" fill="hold">
                                          <p:stCondLst>
                                            <p:cond delay="0"/>
                                          </p:stCondLst>
                                        </p:cTn>
                                        <p:tgtEl>
                                          <p:spTgt spid="72"/>
                                        </p:tgtEl>
                                        <p:attrNameLst>
                                          <p:attrName>style.visibility</p:attrName>
                                        </p:attrNameLst>
                                      </p:cBhvr>
                                      <p:to>
                                        <p:strVal val="visible"/>
                                      </p:to>
                                    </p:set>
                                    <p:animEffect transition="in" filter="blinds(horizontal)">
                                      <p:cBhvr>
                                        <p:cTn id="234" dur="500"/>
                                        <p:tgtEl>
                                          <p:spTgt spid="72"/>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73"/>
                                        </p:tgtEl>
                                        <p:attrNameLst>
                                          <p:attrName>style.visibility</p:attrName>
                                        </p:attrNameLst>
                                      </p:cBhvr>
                                      <p:to>
                                        <p:strVal val="visible"/>
                                      </p:to>
                                    </p:set>
                                    <p:animEffect transition="in" filter="blinds(horizontal)">
                                      <p:cBhvr>
                                        <p:cTn id="2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4" grpId="0" animBg="1"/>
      <p:bldP spid="14" grpId="1" animBg="1"/>
      <p:bldP spid="17" grpId="0" animBg="1"/>
      <p:bldP spid="17" grpId="1" animBg="1"/>
      <p:bldP spid="20" grpId="0" animBg="1"/>
      <p:bldP spid="20" grpId="1" animBg="1"/>
      <p:bldP spid="24" grpId="0" animBg="1"/>
      <p:bldP spid="24" grpId="1" animBg="1"/>
      <p:bldP spid="25" grpId="0" animBg="1"/>
      <p:bldP spid="25" grpId="1" animBg="1"/>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70" grpId="0" animBg="1"/>
      <p:bldP spid="71"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Results and discussion</a:t>
            </a:r>
            <a:endParaRPr lang="zh-TW" altLang="en-US" b="1" dirty="0"/>
          </a:p>
        </p:txBody>
      </p:sp>
      <p:sp>
        <p:nvSpPr>
          <p:cNvPr id="3" name="內容版面配置區 2"/>
          <p:cNvSpPr>
            <a:spLocks noGrp="1"/>
          </p:cNvSpPr>
          <p:nvPr>
            <p:ph idx="1"/>
          </p:nvPr>
        </p:nvSpPr>
        <p:spPr>
          <a:xfrm>
            <a:off x="827584" y="1600200"/>
            <a:ext cx="7859216" cy="4525963"/>
          </a:xfrm>
        </p:spPr>
        <p:txBody>
          <a:bodyPr/>
          <a:lstStyle/>
          <a:p>
            <a:r>
              <a:rPr lang="en-US" altLang="zh-TW" b="1" dirty="0" smtClean="0"/>
              <a:t>a. Precipitation</a:t>
            </a:r>
          </a:p>
          <a:p>
            <a:r>
              <a:rPr lang="en-US" altLang="zh-TW" b="1" dirty="0" smtClean="0">
                <a:solidFill>
                  <a:schemeClr val="accent2"/>
                </a:solidFill>
              </a:rPr>
              <a:t>b. Hurricane track</a:t>
            </a:r>
          </a:p>
          <a:p>
            <a:r>
              <a:rPr lang="en-US" altLang="zh-TW" b="1" dirty="0" smtClean="0"/>
              <a:t>c. Time of landfall</a:t>
            </a:r>
            <a:endParaRPr lang="zh-TW" alt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51962" t="53410" r="16422" b="20549"/>
          <a:stretch>
            <a:fillRect/>
          </a:stretch>
        </p:blipFill>
        <p:spPr bwMode="auto">
          <a:xfrm>
            <a:off x="1547664" y="4509120"/>
            <a:ext cx="3384376" cy="2161608"/>
          </a:xfrm>
          <a:prstGeom prst="rect">
            <a:avLst/>
          </a:prstGeom>
          <a:noFill/>
          <a:ln w="9525">
            <a:noFill/>
            <a:miter lim="800000"/>
            <a:headEnd/>
            <a:tailEnd/>
          </a:ln>
        </p:spPr>
      </p:pic>
      <p:sp>
        <p:nvSpPr>
          <p:cNvPr id="6" name="文字方塊 5"/>
          <p:cNvSpPr txBox="1"/>
          <p:nvPr/>
        </p:nvSpPr>
        <p:spPr>
          <a:xfrm>
            <a:off x="0" y="260648"/>
            <a:ext cx="4824536" cy="430887"/>
          </a:xfrm>
          <a:prstGeom prst="rect">
            <a:avLst/>
          </a:prstGeom>
          <a:noFill/>
        </p:spPr>
        <p:txBody>
          <a:bodyPr wrap="square" rtlCol="0">
            <a:spAutoFit/>
          </a:bodyPr>
          <a:lstStyle/>
          <a:p>
            <a:pPr>
              <a:buFont typeface="Arial" pitchFamily="34" charset="0"/>
              <a:buChar char="•"/>
            </a:pPr>
            <a:r>
              <a:rPr lang="en-US" altLang="zh-TW" sz="2000" dirty="0" smtClean="0"/>
              <a:t> Simulated and observed </a:t>
            </a:r>
            <a:r>
              <a:rPr lang="en-US" altLang="zh-TW" sz="2200" b="1" u="sng" dirty="0" smtClean="0"/>
              <a:t>hurricane tracks</a:t>
            </a:r>
            <a:r>
              <a:rPr lang="en-US" altLang="zh-TW" sz="2000" b="1" u="sng" dirty="0" smtClean="0"/>
              <a:t>.</a:t>
            </a:r>
            <a:endParaRPr lang="zh-TW" altLang="en-US" sz="2000" b="1" u="sng" dirty="0"/>
          </a:p>
        </p:txBody>
      </p:sp>
      <p:sp>
        <p:nvSpPr>
          <p:cNvPr id="7" name="文字方塊 6"/>
          <p:cNvSpPr txBox="1"/>
          <p:nvPr/>
        </p:nvSpPr>
        <p:spPr>
          <a:xfrm>
            <a:off x="179512" y="1052736"/>
            <a:ext cx="4752528" cy="707886"/>
          </a:xfrm>
          <a:prstGeom prst="rect">
            <a:avLst/>
          </a:prstGeom>
          <a:noFill/>
        </p:spPr>
        <p:txBody>
          <a:bodyPr wrap="square" rtlCol="0">
            <a:spAutoFit/>
          </a:bodyPr>
          <a:lstStyle/>
          <a:p>
            <a:r>
              <a:rPr lang="en-US" altLang="zh-TW" sz="2000" dirty="0" smtClean="0"/>
              <a:t>The period of tracks is from </a:t>
            </a:r>
          </a:p>
          <a:p>
            <a:r>
              <a:rPr lang="en-US" altLang="zh-TW" u="sng" dirty="0" smtClean="0"/>
              <a:t>0600 UTC 22 Sep </a:t>
            </a:r>
            <a:r>
              <a:rPr lang="en-US" altLang="zh-TW" dirty="0" smtClean="0"/>
              <a:t>to </a:t>
            </a:r>
            <a:r>
              <a:rPr lang="en-US" altLang="zh-TW" u="sng" dirty="0" smtClean="0"/>
              <a:t>2300 UTC 24 Sep </a:t>
            </a:r>
            <a:r>
              <a:rPr lang="en-US" altLang="zh-TW" dirty="0" smtClean="0"/>
              <a:t>2005</a:t>
            </a:r>
            <a:r>
              <a:rPr lang="en-US" altLang="zh-TW" sz="2000" dirty="0" smtClean="0"/>
              <a:t>.</a:t>
            </a:r>
            <a:endParaRPr lang="zh-TW" altLang="en-US" sz="2000" dirty="0"/>
          </a:p>
        </p:txBody>
      </p:sp>
      <p:pic>
        <p:nvPicPr>
          <p:cNvPr id="8" name="Picture 2"/>
          <p:cNvPicPr>
            <a:picLocks noChangeAspect="1" noChangeArrowheads="1"/>
          </p:cNvPicPr>
          <p:nvPr/>
        </p:nvPicPr>
        <p:blipFill>
          <a:blip r:embed="rId2" cstate="print"/>
          <a:srcRect l="17782" t="53306" r="48118" b="18227"/>
          <a:stretch>
            <a:fillRect/>
          </a:stretch>
        </p:blipFill>
        <p:spPr bwMode="auto">
          <a:xfrm>
            <a:off x="4788024" y="2348880"/>
            <a:ext cx="3572637" cy="231264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51802" t="24497" r="16582" b="48569"/>
          <a:stretch>
            <a:fillRect/>
          </a:stretch>
        </p:blipFill>
        <p:spPr bwMode="auto">
          <a:xfrm>
            <a:off x="1547664" y="2348880"/>
            <a:ext cx="3384376" cy="2235663"/>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17782" t="24497" r="48278" b="46014"/>
          <a:stretch>
            <a:fillRect/>
          </a:stretch>
        </p:blipFill>
        <p:spPr bwMode="auto">
          <a:xfrm>
            <a:off x="4788024" y="0"/>
            <a:ext cx="3555869" cy="23957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9195" t="57843" r="48321" b="14563"/>
          <a:stretch>
            <a:fillRect/>
          </a:stretch>
        </p:blipFill>
        <p:spPr bwMode="auto">
          <a:xfrm>
            <a:off x="4860032" y="4581128"/>
            <a:ext cx="3491880" cy="2088232"/>
          </a:xfrm>
          <a:prstGeom prst="rect">
            <a:avLst/>
          </a:prstGeom>
          <a:noFill/>
          <a:ln w="9525">
            <a:noFill/>
            <a:miter lim="800000"/>
            <a:headEnd/>
            <a:tailEnd/>
          </a:ln>
        </p:spPr>
      </p:pic>
      <p:sp>
        <p:nvSpPr>
          <p:cNvPr id="11" name="矩形 10"/>
          <p:cNvSpPr/>
          <p:nvPr/>
        </p:nvSpPr>
        <p:spPr>
          <a:xfrm>
            <a:off x="3851920" y="3789040"/>
            <a:ext cx="1008112" cy="648072"/>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7388696" y="1349152"/>
            <a:ext cx="1008112" cy="639688"/>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5" name="矩形 14"/>
          <p:cNvSpPr/>
          <p:nvPr/>
        </p:nvSpPr>
        <p:spPr>
          <a:xfrm>
            <a:off x="3851920" y="5805264"/>
            <a:ext cx="1008112" cy="664840"/>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6" name="矩形 15"/>
          <p:cNvSpPr/>
          <p:nvPr/>
        </p:nvSpPr>
        <p:spPr>
          <a:xfrm>
            <a:off x="7308304" y="3717032"/>
            <a:ext cx="1008112" cy="648072"/>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7" name="矩形 16"/>
          <p:cNvSpPr/>
          <p:nvPr/>
        </p:nvSpPr>
        <p:spPr>
          <a:xfrm>
            <a:off x="7308304" y="5877272"/>
            <a:ext cx="1008112" cy="648072"/>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8" name="矩形 17"/>
          <p:cNvSpPr/>
          <p:nvPr/>
        </p:nvSpPr>
        <p:spPr>
          <a:xfrm>
            <a:off x="5508104" y="404664"/>
            <a:ext cx="1008112" cy="63968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9" name="矩形 18"/>
          <p:cNvSpPr/>
          <p:nvPr/>
        </p:nvSpPr>
        <p:spPr>
          <a:xfrm>
            <a:off x="2123728" y="4869160"/>
            <a:ext cx="1008112" cy="63968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0" name="矩形 19"/>
          <p:cNvSpPr/>
          <p:nvPr/>
        </p:nvSpPr>
        <p:spPr>
          <a:xfrm>
            <a:off x="5508104" y="2852936"/>
            <a:ext cx="1008112" cy="63968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1" name="矩形 20"/>
          <p:cNvSpPr/>
          <p:nvPr/>
        </p:nvSpPr>
        <p:spPr>
          <a:xfrm>
            <a:off x="1907704" y="2780928"/>
            <a:ext cx="1008112" cy="63968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2" name="矩形 21"/>
          <p:cNvSpPr/>
          <p:nvPr/>
        </p:nvSpPr>
        <p:spPr>
          <a:xfrm>
            <a:off x="5508104" y="4869160"/>
            <a:ext cx="1008112" cy="63968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7782" t="22906" r="21362" b="24591"/>
          <a:stretch>
            <a:fillRect/>
          </a:stretch>
        </p:blipFill>
        <p:spPr bwMode="auto">
          <a:xfrm>
            <a:off x="395536" y="1556792"/>
            <a:ext cx="8136904" cy="5040560"/>
          </a:xfrm>
          <a:prstGeom prst="rect">
            <a:avLst/>
          </a:prstGeom>
          <a:noFill/>
          <a:ln w="9525">
            <a:noFill/>
            <a:miter lim="800000"/>
            <a:headEnd/>
            <a:tailEnd/>
          </a:ln>
        </p:spPr>
      </p:pic>
      <p:sp>
        <p:nvSpPr>
          <p:cNvPr id="5" name="矩形 4"/>
          <p:cNvSpPr/>
          <p:nvPr/>
        </p:nvSpPr>
        <p:spPr>
          <a:xfrm>
            <a:off x="3491880" y="3789040"/>
            <a:ext cx="288032" cy="158417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 name="矩形 5"/>
          <p:cNvSpPr/>
          <p:nvPr/>
        </p:nvSpPr>
        <p:spPr>
          <a:xfrm>
            <a:off x="4932040" y="4149080"/>
            <a:ext cx="360040" cy="122413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矩形 6"/>
          <p:cNvSpPr/>
          <p:nvPr/>
        </p:nvSpPr>
        <p:spPr>
          <a:xfrm rot="18965232">
            <a:off x="4485648" y="5624823"/>
            <a:ext cx="748768" cy="26049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矩形 7"/>
          <p:cNvSpPr/>
          <p:nvPr/>
        </p:nvSpPr>
        <p:spPr>
          <a:xfrm rot="18965232">
            <a:off x="2955256" y="5645833"/>
            <a:ext cx="893490" cy="26629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p:cNvSpPr/>
          <p:nvPr/>
        </p:nvSpPr>
        <p:spPr>
          <a:xfrm>
            <a:off x="1259632" y="2348880"/>
            <a:ext cx="360040" cy="2952328"/>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矩形 10"/>
          <p:cNvSpPr/>
          <p:nvPr/>
        </p:nvSpPr>
        <p:spPr>
          <a:xfrm>
            <a:off x="5652120" y="2348880"/>
            <a:ext cx="360040" cy="3024336"/>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矩形 11"/>
          <p:cNvSpPr/>
          <p:nvPr/>
        </p:nvSpPr>
        <p:spPr>
          <a:xfrm>
            <a:off x="7092280" y="2060848"/>
            <a:ext cx="360040" cy="3312368"/>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矩形 12"/>
          <p:cNvSpPr/>
          <p:nvPr/>
        </p:nvSpPr>
        <p:spPr>
          <a:xfrm rot="18965232">
            <a:off x="882545" y="5612323"/>
            <a:ext cx="794847" cy="261303"/>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 name="矩形 13"/>
          <p:cNvSpPr/>
          <p:nvPr/>
        </p:nvSpPr>
        <p:spPr>
          <a:xfrm rot="18965232">
            <a:off x="6434500" y="5749388"/>
            <a:ext cx="1070037" cy="219558"/>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 name="矩形 14"/>
          <p:cNvSpPr/>
          <p:nvPr/>
        </p:nvSpPr>
        <p:spPr>
          <a:xfrm rot="18965232">
            <a:off x="5030657" y="5701854"/>
            <a:ext cx="954894" cy="25404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7" name="矩形 16"/>
          <p:cNvSpPr/>
          <p:nvPr/>
        </p:nvSpPr>
        <p:spPr>
          <a:xfrm>
            <a:off x="4211960" y="2996952"/>
            <a:ext cx="360040" cy="237626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8" name="矩形 17"/>
          <p:cNvSpPr/>
          <p:nvPr/>
        </p:nvSpPr>
        <p:spPr>
          <a:xfrm rot="18965232">
            <a:off x="3802128" y="5612553"/>
            <a:ext cx="787485" cy="241407"/>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9" name="直線接點 18"/>
          <p:cNvCxnSpPr/>
          <p:nvPr/>
        </p:nvCxnSpPr>
        <p:spPr>
          <a:xfrm>
            <a:off x="2699792" y="1772816"/>
            <a:ext cx="0" cy="360040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1" name="直線接點 20"/>
          <p:cNvCxnSpPr/>
          <p:nvPr/>
        </p:nvCxnSpPr>
        <p:spPr>
          <a:xfrm>
            <a:off x="5652120" y="1772816"/>
            <a:ext cx="0" cy="360040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2" name="直線接點 21"/>
          <p:cNvCxnSpPr/>
          <p:nvPr/>
        </p:nvCxnSpPr>
        <p:spPr>
          <a:xfrm>
            <a:off x="4211960" y="1772816"/>
            <a:ext cx="0" cy="360040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3" name="直線接點 22"/>
          <p:cNvCxnSpPr/>
          <p:nvPr/>
        </p:nvCxnSpPr>
        <p:spPr>
          <a:xfrm>
            <a:off x="7092280" y="1772816"/>
            <a:ext cx="0" cy="360040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4" name="文字方塊 23"/>
          <p:cNvSpPr txBox="1"/>
          <p:nvPr/>
        </p:nvSpPr>
        <p:spPr>
          <a:xfrm>
            <a:off x="1763688" y="1340768"/>
            <a:ext cx="576064"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FER</a:t>
            </a:r>
            <a:endParaRPr lang="zh-TW" altLang="en-US" dirty="0"/>
          </a:p>
        </p:txBody>
      </p:sp>
      <p:sp>
        <p:nvSpPr>
          <p:cNvPr id="25" name="文字方塊 24"/>
          <p:cNvSpPr txBox="1"/>
          <p:nvPr/>
        </p:nvSpPr>
        <p:spPr>
          <a:xfrm>
            <a:off x="3131840" y="1340768"/>
            <a:ext cx="576064"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dirty="0" smtClean="0"/>
              <a:t>KES</a:t>
            </a:r>
            <a:endParaRPr lang="zh-TW" altLang="en-US" dirty="0"/>
          </a:p>
        </p:txBody>
      </p:sp>
      <p:sp>
        <p:nvSpPr>
          <p:cNvPr id="26" name="文字方塊 25"/>
          <p:cNvSpPr txBox="1"/>
          <p:nvPr/>
        </p:nvSpPr>
        <p:spPr>
          <a:xfrm>
            <a:off x="4644008" y="1340768"/>
            <a:ext cx="576064"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dirty="0" smtClean="0"/>
              <a:t>LIN</a:t>
            </a:r>
            <a:endParaRPr lang="zh-TW" altLang="en-US" dirty="0"/>
          </a:p>
        </p:txBody>
      </p:sp>
      <p:sp>
        <p:nvSpPr>
          <p:cNvPr id="28" name="文字方塊 27"/>
          <p:cNvSpPr txBox="1"/>
          <p:nvPr/>
        </p:nvSpPr>
        <p:spPr>
          <a:xfrm>
            <a:off x="7380312" y="1340768"/>
            <a:ext cx="864096"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dirty="0" smtClean="0"/>
              <a:t>WSM5</a:t>
            </a:r>
            <a:endParaRPr lang="zh-TW" altLang="en-US" dirty="0"/>
          </a:p>
        </p:txBody>
      </p:sp>
      <p:sp>
        <p:nvSpPr>
          <p:cNvPr id="29" name="文字方塊 28"/>
          <p:cNvSpPr txBox="1"/>
          <p:nvPr/>
        </p:nvSpPr>
        <p:spPr>
          <a:xfrm>
            <a:off x="5940152" y="1340768"/>
            <a:ext cx="864096"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dirty="0" smtClean="0"/>
              <a:t>WSM3</a:t>
            </a:r>
            <a:endParaRPr lang="zh-TW" altLang="en-US" dirty="0"/>
          </a:p>
        </p:txBody>
      </p:sp>
      <p:sp>
        <p:nvSpPr>
          <p:cNvPr id="30" name="文字方塊 29"/>
          <p:cNvSpPr txBox="1"/>
          <p:nvPr/>
        </p:nvSpPr>
        <p:spPr>
          <a:xfrm>
            <a:off x="179512" y="188640"/>
            <a:ext cx="8640960" cy="738664"/>
          </a:xfrm>
          <a:prstGeom prst="rect">
            <a:avLst/>
          </a:prstGeom>
          <a:noFill/>
        </p:spPr>
        <p:txBody>
          <a:bodyPr wrap="square" rtlCol="0">
            <a:spAutoFit/>
          </a:bodyPr>
          <a:lstStyle/>
          <a:p>
            <a:pPr>
              <a:buFont typeface="Arial" pitchFamily="34" charset="0"/>
              <a:buChar char="•"/>
            </a:pPr>
            <a:r>
              <a:rPr lang="en-US" altLang="zh-TW" sz="2000" dirty="0" smtClean="0"/>
              <a:t>An </a:t>
            </a:r>
            <a:r>
              <a:rPr lang="en-US" altLang="zh-TW" sz="2200" b="1" u="sng" dirty="0" smtClean="0"/>
              <a:t>average of the track error </a:t>
            </a:r>
            <a:r>
              <a:rPr lang="en-US" altLang="zh-TW" sz="2000" dirty="0" smtClean="0"/>
              <a:t>throughout the 4-day model simulation is computed with respect to the observed track.</a:t>
            </a:r>
            <a:endParaRPr lang="zh-TW" altLang="en-US" sz="2000" dirty="0"/>
          </a:p>
        </p:txBody>
      </p:sp>
      <p:sp>
        <p:nvSpPr>
          <p:cNvPr id="27" name="矩形 26"/>
          <p:cNvSpPr/>
          <p:nvPr/>
        </p:nvSpPr>
        <p:spPr>
          <a:xfrm>
            <a:off x="6372200" y="3212976"/>
            <a:ext cx="360040" cy="216024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1" name="矩形 30"/>
          <p:cNvSpPr/>
          <p:nvPr/>
        </p:nvSpPr>
        <p:spPr>
          <a:xfrm>
            <a:off x="7812360" y="3501008"/>
            <a:ext cx="432048" cy="18722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2" name="矩形 31"/>
          <p:cNvSpPr/>
          <p:nvPr/>
        </p:nvSpPr>
        <p:spPr>
          <a:xfrm rot="18965232">
            <a:off x="5746915" y="5711333"/>
            <a:ext cx="1034546" cy="2751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3" name="矩形 32"/>
          <p:cNvSpPr/>
          <p:nvPr/>
        </p:nvSpPr>
        <p:spPr>
          <a:xfrm rot="18965232">
            <a:off x="7259083" y="5693512"/>
            <a:ext cx="1034546" cy="2751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3" presetClass="exit" presetSubtype="10" fill="hold" nodeType="withEffect">
                                  <p:stCondLst>
                                    <p:cond delay="0"/>
                                  </p:stCondLst>
                                  <p:childTnLst>
                                    <p:animEffect transition="out" filter="blinds(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3" presetClass="entr" presetSubtype="1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linds(horizontal)">
                                      <p:cBhvr>
                                        <p:cTn id="60" dur="500"/>
                                        <p:tgtEl>
                                          <p:spTgt spid="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linds(horizontal)">
                                      <p:cBhvr>
                                        <p:cTn id="78" dur="500"/>
                                        <p:tgtEl>
                                          <p:spTgt spid="17"/>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1" nodeType="clickEffect">
                                  <p:stCondLst>
                                    <p:cond delay="0"/>
                                  </p:stCondLst>
                                  <p:childTnLst>
                                    <p:animEffect transition="out" filter="blinds(horizontal)">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7" grpId="0" animBg="1"/>
      <p:bldP spid="17" grpId="1" animBg="1"/>
      <p:bldP spid="18" grpId="0" animBg="1"/>
      <p:bldP spid="18" grpId="1" animBg="1"/>
      <p:bldP spid="27"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Results and discussion</a:t>
            </a:r>
            <a:endParaRPr lang="zh-TW" altLang="en-US" b="1" dirty="0"/>
          </a:p>
        </p:txBody>
      </p:sp>
      <p:sp>
        <p:nvSpPr>
          <p:cNvPr id="3" name="內容版面配置區 2"/>
          <p:cNvSpPr>
            <a:spLocks noGrp="1"/>
          </p:cNvSpPr>
          <p:nvPr>
            <p:ph idx="1"/>
          </p:nvPr>
        </p:nvSpPr>
        <p:spPr>
          <a:xfrm>
            <a:off x="827584" y="1600200"/>
            <a:ext cx="7859216" cy="4525963"/>
          </a:xfrm>
        </p:spPr>
        <p:txBody>
          <a:bodyPr/>
          <a:lstStyle/>
          <a:p>
            <a:r>
              <a:rPr lang="en-US" altLang="zh-TW" b="1" dirty="0" smtClean="0"/>
              <a:t>a. Precipitation</a:t>
            </a:r>
          </a:p>
          <a:p>
            <a:r>
              <a:rPr lang="en-US" altLang="zh-TW" b="1" dirty="0" smtClean="0"/>
              <a:t>b. Hurricane track</a:t>
            </a:r>
          </a:p>
          <a:p>
            <a:r>
              <a:rPr lang="en-US" altLang="zh-TW" b="1" dirty="0" smtClean="0">
                <a:solidFill>
                  <a:schemeClr val="accent2"/>
                </a:solidFill>
              </a:rPr>
              <a:t>c. Time of landfall</a:t>
            </a:r>
            <a:endParaRPr lang="zh-TW" altLang="en-US" b="1"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l="11537" t="22906" r="50000" b="11863"/>
          <a:stretch>
            <a:fillRect/>
          </a:stretch>
        </p:blipFill>
        <p:spPr bwMode="auto">
          <a:xfrm>
            <a:off x="1691680" y="1340768"/>
            <a:ext cx="5588524" cy="5328592"/>
          </a:xfrm>
          <a:prstGeom prst="rect">
            <a:avLst/>
          </a:prstGeom>
          <a:noFill/>
          <a:ln w="9525">
            <a:noFill/>
            <a:miter lim="800000"/>
            <a:headEnd/>
            <a:tailEnd/>
          </a:ln>
        </p:spPr>
      </p:pic>
      <p:sp>
        <p:nvSpPr>
          <p:cNvPr id="5" name="文字方塊 4"/>
          <p:cNvSpPr txBox="1"/>
          <p:nvPr/>
        </p:nvSpPr>
        <p:spPr>
          <a:xfrm>
            <a:off x="251520" y="188640"/>
            <a:ext cx="6696744" cy="430887"/>
          </a:xfrm>
          <a:prstGeom prst="rect">
            <a:avLst/>
          </a:prstGeom>
          <a:noFill/>
        </p:spPr>
        <p:txBody>
          <a:bodyPr wrap="square" rtlCol="0">
            <a:spAutoFit/>
          </a:bodyPr>
          <a:lstStyle/>
          <a:p>
            <a:pPr>
              <a:buFont typeface="Arial" pitchFamily="34" charset="0"/>
              <a:buChar char="•"/>
            </a:pPr>
            <a:r>
              <a:rPr lang="en-US" altLang="zh-TW" sz="2200" b="1" u="sng" dirty="0" smtClean="0"/>
              <a:t>Time of landfall </a:t>
            </a:r>
            <a:r>
              <a:rPr lang="en-US" altLang="zh-TW" sz="2000" dirty="0" smtClean="0"/>
              <a:t>predicted by various parameterization.</a:t>
            </a:r>
            <a:endParaRPr lang="zh-TW" altLang="en-US" sz="2000" dirty="0"/>
          </a:p>
        </p:txBody>
      </p:sp>
      <p:sp>
        <p:nvSpPr>
          <p:cNvPr id="4" name="文字方塊 3"/>
          <p:cNvSpPr txBox="1"/>
          <p:nvPr/>
        </p:nvSpPr>
        <p:spPr>
          <a:xfrm>
            <a:off x="251520" y="620688"/>
            <a:ext cx="8892480" cy="677108"/>
          </a:xfrm>
          <a:prstGeom prst="rect">
            <a:avLst/>
          </a:prstGeom>
          <a:noFill/>
        </p:spPr>
        <p:txBody>
          <a:bodyPr wrap="square" rtlCol="0">
            <a:spAutoFit/>
          </a:bodyPr>
          <a:lstStyle/>
          <a:p>
            <a:r>
              <a:rPr lang="en-US" altLang="zh-TW" dirty="0" smtClean="0"/>
              <a:t>The National Hurricane Center (NHC) reported that </a:t>
            </a:r>
            <a:r>
              <a:rPr lang="en-US" altLang="zh-TW" sz="2000" u="sng" dirty="0" smtClean="0"/>
              <a:t>0740 UTC 24 September 2005 </a:t>
            </a:r>
          </a:p>
          <a:p>
            <a:r>
              <a:rPr lang="en-US" altLang="zh-TW" dirty="0" smtClean="0"/>
              <a:t>was the best estimate of the time of landfall.</a:t>
            </a:r>
            <a:endParaRPr lang="zh-TW" altLang="en-US" dirty="0"/>
          </a:p>
        </p:txBody>
      </p:sp>
      <p:sp>
        <p:nvSpPr>
          <p:cNvPr id="6" name="矩形 5"/>
          <p:cNvSpPr/>
          <p:nvPr/>
        </p:nvSpPr>
        <p:spPr>
          <a:xfrm>
            <a:off x="1475656" y="2492896"/>
            <a:ext cx="6048672" cy="216024"/>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solidFill>
                <a:schemeClr val="accent1"/>
              </a:solidFill>
            </a:endParaRPr>
          </a:p>
        </p:txBody>
      </p:sp>
      <p:sp>
        <p:nvSpPr>
          <p:cNvPr id="7" name="矩形 6"/>
          <p:cNvSpPr/>
          <p:nvPr/>
        </p:nvSpPr>
        <p:spPr>
          <a:xfrm>
            <a:off x="1403648" y="5157192"/>
            <a:ext cx="6048672" cy="216024"/>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矩形 7"/>
          <p:cNvSpPr/>
          <p:nvPr/>
        </p:nvSpPr>
        <p:spPr>
          <a:xfrm>
            <a:off x="1403648" y="6093296"/>
            <a:ext cx="6048672" cy="216024"/>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p:cNvSpPr/>
          <p:nvPr/>
        </p:nvSpPr>
        <p:spPr>
          <a:xfrm>
            <a:off x="1475656" y="3501008"/>
            <a:ext cx="6048672" cy="216024"/>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矩形 9"/>
          <p:cNvSpPr/>
          <p:nvPr/>
        </p:nvSpPr>
        <p:spPr>
          <a:xfrm>
            <a:off x="1475656" y="1772816"/>
            <a:ext cx="6048672" cy="288032"/>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922114"/>
          </a:xfrm>
        </p:spPr>
        <p:txBody>
          <a:bodyPr/>
          <a:lstStyle/>
          <a:p>
            <a:r>
              <a:rPr lang="en-US" altLang="zh-TW" b="1" dirty="0" smtClean="0"/>
              <a:t>Introduction</a:t>
            </a:r>
            <a:endParaRPr lang="zh-TW" altLang="en-US" dirty="0"/>
          </a:p>
        </p:txBody>
      </p:sp>
      <p:sp>
        <p:nvSpPr>
          <p:cNvPr id="3" name="內容版面配置區 2"/>
          <p:cNvSpPr>
            <a:spLocks noGrp="1"/>
          </p:cNvSpPr>
          <p:nvPr>
            <p:ph idx="1"/>
          </p:nvPr>
        </p:nvSpPr>
        <p:spPr>
          <a:xfrm>
            <a:off x="395536" y="1268760"/>
            <a:ext cx="8229600" cy="5184576"/>
          </a:xfrm>
        </p:spPr>
        <p:txBody>
          <a:bodyPr>
            <a:normAutofit fontScale="85000" lnSpcReduction="10000"/>
          </a:bodyPr>
          <a:lstStyle/>
          <a:p>
            <a:r>
              <a:rPr lang="en-US" altLang="zh-TW" sz="2400" dirty="0" smtClean="0"/>
              <a:t>Previous studies showed that </a:t>
            </a:r>
            <a:r>
              <a:rPr lang="en-US" altLang="zh-TW" sz="2400" b="1" dirty="0" smtClean="0"/>
              <a:t>microphysics </a:t>
            </a:r>
            <a:r>
              <a:rPr lang="en-US" altLang="zh-TW" sz="2400" dirty="0" smtClean="0"/>
              <a:t>and </a:t>
            </a:r>
            <a:r>
              <a:rPr lang="en-US" altLang="zh-TW" sz="2400" b="1" dirty="0" smtClean="0"/>
              <a:t>cumulus schemes </a:t>
            </a:r>
            <a:r>
              <a:rPr lang="en-US" altLang="zh-TW" sz="2400" dirty="0" smtClean="0"/>
              <a:t>are the most sensitive model parameterizations among other physics options for weather prediction models.</a:t>
            </a:r>
          </a:p>
          <a:p>
            <a:endParaRPr lang="en-US" altLang="zh-TW" sz="2400" dirty="0" smtClean="0"/>
          </a:p>
          <a:p>
            <a:pPr>
              <a:buNone/>
            </a:pPr>
            <a:r>
              <a:rPr lang="en-US" altLang="zh-TW" sz="2000" dirty="0" smtClean="0">
                <a:sym typeface="Wingdings" pitchFamily="2" charset="2"/>
              </a:rPr>
              <a:t></a:t>
            </a:r>
            <a:r>
              <a:rPr lang="zh-TW" altLang="en-US" sz="2000" dirty="0" smtClean="0">
                <a:sym typeface="Wingdings" pitchFamily="2" charset="2"/>
              </a:rPr>
              <a:t> </a:t>
            </a:r>
            <a:r>
              <a:rPr lang="en-US" altLang="zh-TW" sz="2000" u="sng" dirty="0" smtClean="0"/>
              <a:t>Gallus (1999) and Wang and Seaman (1997) </a:t>
            </a:r>
            <a:r>
              <a:rPr lang="en-US" altLang="zh-TW" sz="2000" dirty="0" smtClean="0"/>
              <a:t>also confirmed the influence of </a:t>
            </a:r>
            <a:r>
              <a:rPr lang="en-US" altLang="zh-TW" sz="2000" b="1" dirty="0" smtClean="0"/>
              <a:t>cumulus schemes</a:t>
            </a:r>
            <a:r>
              <a:rPr lang="en-US" altLang="zh-TW" sz="2000" dirty="0" smtClean="0"/>
              <a:t> in simulations of </a:t>
            </a:r>
            <a:r>
              <a:rPr lang="en-US" altLang="zh-TW" sz="2000" b="1" dirty="0" smtClean="0"/>
              <a:t>precipitation patterns</a:t>
            </a:r>
            <a:r>
              <a:rPr lang="en-US" altLang="zh-TW" sz="2000" dirty="0" smtClean="0"/>
              <a:t>.</a:t>
            </a:r>
          </a:p>
          <a:p>
            <a:pPr>
              <a:buNone/>
            </a:pPr>
            <a:r>
              <a:rPr lang="en-US" altLang="zh-TW" sz="2000" dirty="0" smtClean="0">
                <a:sym typeface="Wingdings" pitchFamily="2" charset="2"/>
              </a:rPr>
              <a:t> </a:t>
            </a:r>
            <a:endParaRPr lang="en-US" altLang="zh-TW" sz="2000" dirty="0" smtClean="0"/>
          </a:p>
          <a:p>
            <a:pPr>
              <a:buNone/>
            </a:pPr>
            <a:r>
              <a:rPr lang="en-US" altLang="zh-TW" sz="2000" dirty="0" smtClean="0">
                <a:sym typeface="Wingdings" pitchFamily="2" charset="2"/>
              </a:rPr>
              <a:t>  </a:t>
            </a:r>
            <a:r>
              <a:rPr lang="en-US" altLang="zh-TW" sz="2000" u="sng" dirty="0" err="1" smtClean="0"/>
              <a:t>Jankov</a:t>
            </a:r>
            <a:r>
              <a:rPr lang="en-US" altLang="zh-TW" sz="2000" u="sng" dirty="0" smtClean="0"/>
              <a:t> et al. (2007) </a:t>
            </a:r>
            <a:r>
              <a:rPr lang="en-US" altLang="zh-TW" sz="2000" dirty="0" smtClean="0"/>
              <a:t>examined various combinations of </a:t>
            </a:r>
            <a:r>
              <a:rPr lang="en-US" altLang="zh-TW" sz="2000" b="1" dirty="0" smtClean="0"/>
              <a:t>cumulus convection schemes</a:t>
            </a:r>
            <a:r>
              <a:rPr lang="en-US" altLang="zh-TW" sz="2000" dirty="0" smtClean="0"/>
              <a:t>, </a:t>
            </a:r>
            <a:r>
              <a:rPr lang="en-US" altLang="zh-TW" sz="2000" b="1" dirty="0" smtClean="0"/>
              <a:t>microphysical options</a:t>
            </a:r>
            <a:r>
              <a:rPr lang="en-US" altLang="zh-TW" sz="2000" dirty="0" smtClean="0"/>
              <a:t>, and </a:t>
            </a:r>
            <a:r>
              <a:rPr lang="en-US" altLang="zh-TW" sz="2000" b="1" dirty="0" smtClean="0"/>
              <a:t>boundary conditions</a:t>
            </a:r>
            <a:r>
              <a:rPr lang="en-US" altLang="zh-TW" sz="2000" dirty="0" smtClean="0"/>
              <a:t>. </a:t>
            </a:r>
          </a:p>
          <a:p>
            <a:pPr>
              <a:buNone/>
            </a:pPr>
            <a:r>
              <a:rPr lang="en-US" altLang="zh-TW" sz="2000" dirty="0" smtClean="0"/>
              <a:t>       </a:t>
            </a:r>
            <a:r>
              <a:rPr lang="en-US" altLang="zh-TW" sz="2000" b="1" dirty="0" smtClean="0"/>
              <a:t>Their results showed that no configuration was significantly better at all times. </a:t>
            </a:r>
          </a:p>
          <a:p>
            <a:pPr>
              <a:buNone/>
            </a:pPr>
            <a:r>
              <a:rPr lang="zh-TW" altLang="en-US" sz="2000" b="1" dirty="0" smtClean="0"/>
              <a:t>       </a:t>
            </a:r>
            <a:r>
              <a:rPr lang="en-US" altLang="zh-TW" sz="2000" dirty="0" smtClean="0"/>
              <a:t>Furthermore, the variability of predictions was more significant with respect to the choice of the </a:t>
            </a:r>
            <a:r>
              <a:rPr lang="en-US" altLang="zh-TW" sz="2000" b="1" dirty="0" smtClean="0"/>
              <a:t>cumulus option</a:t>
            </a:r>
            <a:r>
              <a:rPr lang="en-US" altLang="zh-TW" sz="2000" dirty="0" smtClean="0"/>
              <a:t>. However, to a lesser extent, the choice of </a:t>
            </a:r>
            <a:r>
              <a:rPr lang="en-US" altLang="zh-TW" sz="2000" b="1" dirty="0" smtClean="0"/>
              <a:t>microphysical scheme </a:t>
            </a:r>
            <a:r>
              <a:rPr lang="en-US" altLang="zh-TW" sz="2000" dirty="0" smtClean="0"/>
              <a:t>affected the variability of the predictions.</a:t>
            </a:r>
          </a:p>
          <a:p>
            <a:pPr>
              <a:buNone/>
            </a:pPr>
            <a:endParaRPr lang="en-US" altLang="zh-TW" sz="2000" dirty="0" smtClean="0"/>
          </a:p>
          <a:p>
            <a:pPr>
              <a:buNone/>
            </a:pPr>
            <a:r>
              <a:rPr lang="en-US" altLang="zh-TW" sz="2000" dirty="0" smtClean="0">
                <a:sym typeface="Wingdings" pitchFamily="2" charset="2"/>
              </a:rPr>
              <a:t> </a:t>
            </a:r>
            <a:r>
              <a:rPr lang="en-US" altLang="zh-TW" sz="2000" u="sng" dirty="0" err="1" smtClean="0"/>
              <a:t>Lowrey</a:t>
            </a:r>
            <a:r>
              <a:rPr lang="en-US" altLang="zh-TW" sz="2000" u="sng" dirty="0" smtClean="0"/>
              <a:t> and Yang (2008)</a:t>
            </a:r>
            <a:r>
              <a:rPr lang="en-US" altLang="zh-TW" sz="2000" dirty="0" smtClean="0"/>
              <a:t> investigated major precipitation errors that arose from physical and cumulus parameterizations, and concluded that </a:t>
            </a:r>
            <a:r>
              <a:rPr lang="en-US" altLang="zh-TW" sz="2000" b="1" dirty="0" smtClean="0"/>
              <a:t>precipitation is actually more sensitive to cumulus schemes than to cloud microphysics options.</a:t>
            </a:r>
            <a:endParaRPr lang="en-US" altLang="zh-TW" sz="2000" dirty="0" smtClean="0"/>
          </a:p>
          <a:p>
            <a:pPr>
              <a:buNone/>
            </a:pPr>
            <a:r>
              <a:rPr lang="en-US" altLang="zh-TW" sz="2000" dirty="0" smtClean="0">
                <a:sym typeface="Wingdings" pitchFamily="2" charset="2"/>
              </a:rPr>
              <a:t> </a:t>
            </a:r>
            <a:endParaRPr lang="zh-TW"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611560" y="2204864"/>
            <a:ext cx="8229600" cy="1143000"/>
          </a:xfrm>
        </p:spPr>
        <p:txBody>
          <a:bodyPr/>
          <a:lstStyle/>
          <a:p>
            <a:r>
              <a:rPr lang="en-US" altLang="zh-TW" b="1" dirty="0" smtClean="0"/>
              <a:t>Summary and conclusions</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836712"/>
          </a:xfrm>
        </p:spPr>
        <p:txBody>
          <a:bodyPr/>
          <a:lstStyle/>
          <a:p>
            <a:r>
              <a:rPr lang="en-US" altLang="zh-TW" b="1" dirty="0" smtClean="0"/>
              <a:t>Summary and conclusions</a:t>
            </a:r>
            <a:endParaRPr lang="zh-TW" altLang="en-US" b="1" dirty="0"/>
          </a:p>
        </p:txBody>
      </p:sp>
      <p:sp>
        <p:nvSpPr>
          <p:cNvPr id="3" name="內容版面配置區 2"/>
          <p:cNvSpPr>
            <a:spLocks noGrp="1"/>
          </p:cNvSpPr>
          <p:nvPr>
            <p:ph idx="1"/>
          </p:nvPr>
        </p:nvSpPr>
        <p:spPr>
          <a:xfrm>
            <a:off x="179512" y="764704"/>
            <a:ext cx="8964488" cy="5904656"/>
          </a:xfrm>
        </p:spPr>
        <p:txBody>
          <a:bodyPr>
            <a:normAutofit/>
          </a:bodyPr>
          <a:lstStyle/>
          <a:p>
            <a:r>
              <a:rPr lang="en-US" altLang="zh-TW" sz="2400" dirty="0" smtClean="0"/>
              <a:t>N</a:t>
            </a:r>
            <a:r>
              <a:rPr lang="en-US" altLang="zh-TW" sz="2000" dirty="0" smtClean="0"/>
              <a:t>o single combination can be considered ideal for modeling precipitation amount, areal extent, hurricane track, and the time of landfall.</a:t>
            </a:r>
          </a:p>
          <a:p>
            <a:endParaRPr lang="en-US" altLang="zh-TW" sz="1000" dirty="0" smtClean="0"/>
          </a:p>
          <a:p>
            <a:r>
              <a:rPr lang="en-US" altLang="zh-TW" sz="2400" b="1" dirty="0" smtClean="0"/>
              <a:t>Precipitation</a:t>
            </a:r>
          </a:p>
          <a:p>
            <a:pPr marL="457200" indent="-457200">
              <a:buNone/>
            </a:pPr>
            <a:r>
              <a:rPr lang="en-US" altLang="zh-TW" sz="2000" b="1" u="sng" dirty="0" smtClean="0"/>
              <a:t>Precipitation areal extent</a:t>
            </a:r>
            <a:endParaRPr lang="en-US" altLang="zh-TW" sz="2000" dirty="0" smtClean="0"/>
          </a:p>
          <a:p>
            <a:pPr>
              <a:buNone/>
            </a:pPr>
            <a:r>
              <a:rPr lang="en-US" altLang="zh-TW" sz="2000" dirty="0" smtClean="0">
                <a:sym typeface="Wingdings" pitchFamily="2" charset="2"/>
              </a:rPr>
              <a:t> </a:t>
            </a:r>
            <a:r>
              <a:rPr lang="en-US" altLang="zh-TW" sz="2000" dirty="0" smtClean="0"/>
              <a:t>For lower thresholds(1,2 mm/h) : </a:t>
            </a:r>
            <a:r>
              <a:rPr lang="en-US" altLang="zh-TW" sz="2000" b="1" dirty="0" smtClean="0">
                <a:solidFill>
                  <a:schemeClr val="tx2">
                    <a:lumMod val="75000"/>
                  </a:schemeClr>
                </a:solidFill>
              </a:rPr>
              <a:t>WSM5</a:t>
            </a:r>
            <a:r>
              <a:rPr lang="en-US" altLang="zh-TW" sz="2000" dirty="0" smtClean="0"/>
              <a:t> option led to the least amount of error.</a:t>
            </a:r>
          </a:p>
          <a:p>
            <a:pPr>
              <a:buNone/>
            </a:pPr>
            <a:r>
              <a:rPr lang="en-US" altLang="zh-TW" sz="2000" dirty="0" smtClean="0">
                <a:sym typeface="Wingdings" pitchFamily="2" charset="2"/>
              </a:rPr>
              <a:t>        For</a:t>
            </a:r>
            <a:r>
              <a:rPr lang="en-US" altLang="zh-TW" sz="2000" dirty="0" smtClean="0"/>
              <a:t> a higher threshold (10 mm /h) : </a:t>
            </a:r>
            <a:r>
              <a:rPr lang="en-US" altLang="zh-TW" sz="2000" b="1" dirty="0" smtClean="0">
                <a:solidFill>
                  <a:schemeClr val="tx2">
                    <a:lumMod val="75000"/>
                  </a:schemeClr>
                </a:solidFill>
              </a:rPr>
              <a:t>KES</a:t>
            </a:r>
            <a:r>
              <a:rPr lang="en-US" altLang="zh-TW" sz="2000" dirty="0" smtClean="0"/>
              <a:t> scheme led to the least error.</a:t>
            </a:r>
          </a:p>
          <a:p>
            <a:pPr>
              <a:buNone/>
            </a:pPr>
            <a:r>
              <a:rPr lang="en-US" altLang="zh-TW" sz="2000" dirty="0" smtClean="0">
                <a:sym typeface="Wingdings" pitchFamily="2" charset="2"/>
              </a:rPr>
              <a:t> </a:t>
            </a:r>
            <a:r>
              <a:rPr lang="en-US" altLang="zh-TW" sz="2000" dirty="0" smtClean="0"/>
              <a:t>The </a:t>
            </a:r>
            <a:r>
              <a:rPr lang="en-US" altLang="zh-TW" sz="2000" b="1" dirty="0" smtClean="0">
                <a:solidFill>
                  <a:schemeClr val="tx2">
                    <a:lumMod val="75000"/>
                  </a:schemeClr>
                </a:solidFill>
              </a:rPr>
              <a:t>WSM3</a:t>
            </a:r>
            <a:r>
              <a:rPr lang="en-US" altLang="zh-TW" sz="2000" dirty="0" smtClean="0"/>
              <a:t> and </a:t>
            </a:r>
            <a:r>
              <a:rPr lang="en-US" altLang="zh-TW" sz="2000" b="1" dirty="0" smtClean="0">
                <a:solidFill>
                  <a:schemeClr val="tx2">
                    <a:lumMod val="75000"/>
                  </a:schemeClr>
                </a:solidFill>
              </a:rPr>
              <a:t>WSM5</a:t>
            </a:r>
            <a:r>
              <a:rPr lang="en-US" altLang="zh-TW" sz="2000" dirty="0" smtClean="0"/>
              <a:t> physics options were superior to the others.</a:t>
            </a:r>
          </a:p>
          <a:p>
            <a:pPr marL="457200" indent="-457200">
              <a:buNone/>
            </a:pPr>
            <a:r>
              <a:rPr lang="en-US" altLang="zh-TW" sz="2000" b="1" u="sng" dirty="0" smtClean="0"/>
              <a:t>Total amounts of daily precipitation</a:t>
            </a:r>
          </a:p>
          <a:p>
            <a:pPr>
              <a:buNone/>
            </a:pPr>
            <a:r>
              <a:rPr lang="en-US" altLang="zh-TW" sz="2000" b="1" dirty="0" smtClean="0">
                <a:sym typeface="Wingdings" pitchFamily="2" charset="2"/>
              </a:rPr>
              <a:t> </a:t>
            </a:r>
            <a:r>
              <a:rPr lang="en-US" altLang="zh-TW" sz="2000" dirty="0" smtClean="0"/>
              <a:t> The simulation scenarios were found to </a:t>
            </a:r>
            <a:r>
              <a:rPr lang="en-US" altLang="zh-TW" sz="2000" b="1" dirty="0" smtClean="0"/>
              <a:t>overestimate precipitation </a:t>
            </a:r>
            <a:r>
              <a:rPr lang="en-US" altLang="zh-TW" sz="2000" dirty="0" smtClean="0"/>
              <a:t>accumulation.</a:t>
            </a:r>
          </a:p>
          <a:p>
            <a:pPr>
              <a:buNone/>
            </a:pPr>
            <a:r>
              <a:rPr lang="en-US" altLang="zh-TW" sz="2000" dirty="0" smtClean="0">
                <a:sym typeface="Wingdings" pitchFamily="2" charset="2"/>
              </a:rPr>
              <a:t>  </a:t>
            </a:r>
            <a:r>
              <a:rPr lang="en-US" altLang="zh-TW" sz="2000" dirty="0" smtClean="0"/>
              <a:t>None of the physics and cumulus options provided reliable estimates of </a:t>
            </a:r>
            <a:r>
              <a:rPr lang="en-US" altLang="zh-TW" sz="2000" b="1" dirty="0" smtClean="0"/>
              <a:t>heavy</a:t>
            </a:r>
          </a:p>
          <a:p>
            <a:pPr>
              <a:buNone/>
            </a:pPr>
            <a:r>
              <a:rPr lang="en-US" altLang="zh-TW" sz="2000" b="1" dirty="0" smtClean="0"/>
              <a:t>         precipitation</a:t>
            </a:r>
            <a:r>
              <a:rPr lang="en-US" altLang="zh-TW" sz="2000" dirty="0" smtClean="0"/>
              <a:t> patterns and locations.</a:t>
            </a:r>
          </a:p>
          <a:p>
            <a:pPr>
              <a:buNone/>
            </a:pPr>
            <a:r>
              <a:rPr lang="en-US" altLang="zh-TW" sz="2000" dirty="0" smtClean="0">
                <a:sym typeface="Wingdings" pitchFamily="2" charset="2"/>
              </a:rPr>
              <a:t> </a:t>
            </a:r>
            <a:r>
              <a:rPr lang="en-US" altLang="zh-TW" sz="2000" dirty="0" smtClean="0"/>
              <a:t>The results for the </a:t>
            </a:r>
            <a:r>
              <a:rPr lang="en-US" altLang="zh-TW" sz="2000" b="1" dirty="0" smtClean="0">
                <a:solidFill>
                  <a:schemeClr val="tx2">
                    <a:lumMod val="75000"/>
                  </a:schemeClr>
                </a:solidFill>
              </a:rPr>
              <a:t>BMJ</a:t>
            </a:r>
            <a:r>
              <a:rPr lang="en-US" altLang="zh-TW" sz="2000" dirty="0" smtClean="0"/>
              <a:t> and </a:t>
            </a:r>
            <a:r>
              <a:rPr lang="en-US" altLang="zh-TW" sz="2000" b="1" dirty="0" smtClean="0">
                <a:solidFill>
                  <a:schemeClr val="tx2">
                    <a:lumMod val="75000"/>
                  </a:schemeClr>
                </a:solidFill>
              </a:rPr>
              <a:t>GD</a:t>
            </a:r>
            <a:r>
              <a:rPr lang="en-US" altLang="zh-TW" sz="2000" dirty="0" smtClean="0"/>
              <a:t> schemes are better than </a:t>
            </a:r>
            <a:r>
              <a:rPr lang="en-US" altLang="zh-TW" sz="2000" b="1" dirty="0" smtClean="0">
                <a:solidFill>
                  <a:schemeClr val="tx2">
                    <a:lumMod val="75000"/>
                  </a:schemeClr>
                </a:solidFill>
              </a:rPr>
              <a:t>NCP</a:t>
            </a:r>
            <a:r>
              <a:rPr lang="en-US" altLang="zh-TW" sz="2000" dirty="0" smtClean="0"/>
              <a:t> and </a:t>
            </a:r>
            <a:r>
              <a:rPr lang="en-US" altLang="zh-TW" sz="2000" b="1" dirty="0" smtClean="0">
                <a:solidFill>
                  <a:schemeClr val="tx2">
                    <a:lumMod val="75000"/>
                  </a:schemeClr>
                </a:solidFill>
              </a:rPr>
              <a:t>KF</a:t>
            </a:r>
            <a:r>
              <a:rPr lang="en-US" altLang="zh-TW" sz="2000" dirty="0" smtClean="0"/>
              <a:t>.</a:t>
            </a:r>
          </a:p>
          <a:p>
            <a:pPr>
              <a:buNone/>
            </a:pPr>
            <a:r>
              <a:rPr lang="en-US" altLang="zh-TW" sz="2000" dirty="0" smtClean="0">
                <a:sym typeface="Wingdings" pitchFamily="2" charset="2"/>
              </a:rPr>
              <a:t>        </a:t>
            </a:r>
            <a:r>
              <a:rPr lang="zh-TW" altLang="en-US" sz="2000" dirty="0" smtClean="0">
                <a:sym typeface="Wingdings" pitchFamily="2" charset="2"/>
              </a:rPr>
              <a:t> </a:t>
            </a:r>
            <a:r>
              <a:rPr lang="en-US" altLang="zh-TW" sz="2000" dirty="0" smtClean="0"/>
              <a:t>Simulations with no convective scheme(</a:t>
            </a:r>
            <a:r>
              <a:rPr lang="en-US" altLang="zh-TW" sz="2000" b="1" dirty="0" smtClean="0">
                <a:solidFill>
                  <a:schemeClr val="tx2">
                    <a:lumMod val="75000"/>
                  </a:schemeClr>
                </a:solidFill>
              </a:rPr>
              <a:t>NCP</a:t>
            </a:r>
            <a:r>
              <a:rPr lang="en-US" altLang="zh-TW" sz="2000" dirty="0" smtClean="0"/>
              <a:t>) lead to higher bias.</a:t>
            </a:r>
          </a:p>
          <a:p>
            <a:pPr>
              <a:buNone/>
            </a:pPr>
            <a:r>
              <a:rPr lang="en-US" altLang="zh-TW" sz="2000" dirty="0" smtClean="0"/>
              <a:t>  </a:t>
            </a:r>
            <a:r>
              <a:rPr lang="zh-TW" altLang="en-US" sz="2000" dirty="0" smtClean="0">
                <a:sym typeface="Wingdings" pitchFamily="2" charset="2"/>
              </a:rPr>
              <a:t>     </a:t>
            </a:r>
            <a:r>
              <a:rPr lang="en-US" altLang="zh-TW" sz="2000" dirty="0" smtClean="0">
                <a:sym typeface="Wingdings" pitchFamily="2" charset="2"/>
              </a:rPr>
              <a:t> </a:t>
            </a:r>
            <a:r>
              <a:rPr lang="en-US" altLang="zh-TW" sz="2000" b="1" dirty="0" smtClean="0">
                <a:solidFill>
                  <a:schemeClr val="tx2">
                    <a:lumMod val="75000"/>
                  </a:schemeClr>
                </a:solidFill>
              </a:rPr>
              <a:t>LIN–GD</a:t>
            </a:r>
            <a:r>
              <a:rPr lang="en-US" altLang="zh-TW" sz="2000" dirty="0" smtClean="0"/>
              <a:t>, </a:t>
            </a:r>
            <a:r>
              <a:rPr lang="en-US" altLang="zh-TW" sz="2000" b="1" dirty="0" smtClean="0">
                <a:solidFill>
                  <a:schemeClr val="tx2">
                    <a:lumMod val="75000"/>
                  </a:schemeClr>
                </a:solidFill>
              </a:rPr>
              <a:t>WSM5–BMJ</a:t>
            </a:r>
            <a:r>
              <a:rPr lang="en-US" altLang="zh-TW" sz="2000" dirty="0" smtClean="0"/>
              <a:t>, and </a:t>
            </a:r>
            <a:r>
              <a:rPr lang="en-US" altLang="zh-TW" sz="2000" b="1" dirty="0" smtClean="0">
                <a:solidFill>
                  <a:schemeClr val="tx2">
                    <a:lumMod val="75000"/>
                  </a:schemeClr>
                </a:solidFill>
              </a:rPr>
              <a:t>WSM5–GD</a:t>
            </a:r>
            <a:r>
              <a:rPr lang="en-US" altLang="zh-TW" sz="2000" dirty="0" smtClean="0"/>
              <a:t> resulted in a more reasonable bias.</a:t>
            </a:r>
          </a:p>
          <a:p>
            <a:pPr>
              <a:buNone/>
            </a:pPr>
            <a:r>
              <a:rPr lang="en-US" altLang="zh-TW" sz="2000" dirty="0" smtClean="0">
                <a:sym typeface="Wingdings" pitchFamily="2" charset="2"/>
              </a:rPr>
              <a:t> </a:t>
            </a:r>
            <a:r>
              <a:rPr lang="en-US" altLang="zh-TW" sz="2000" dirty="0" smtClean="0"/>
              <a:t>The model’s ability to simulate precipitation is best achieved using</a:t>
            </a:r>
            <a:r>
              <a:rPr lang="en-US" altLang="zh-TW" sz="2000" b="1" dirty="0" smtClean="0">
                <a:solidFill>
                  <a:schemeClr val="tx2">
                    <a:lumMod val="75000"/>
                  </a:schemeClr>
                </a:solidFill>
              </a:rPr>
              <a:t> WSM5–BMJ. </a:t>
            </a:r>
            <a:endParaRPr lang="en-US" altLang="zh-TW" sz="2000" dirty="0" smtClean="0"/>
          </a:p>
          <a:p>
            <a:pPr>
              <a:buNone/>
            </a:pPr>
            <a:endParaRPr lang="zh-TW"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blinds(horizontal)">
                                      <p:cBhvr>
                                        <p:cTn id="24" dur="500"/>
                                        <p:tgtEl>
                                          <p:spTgt spid="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blinds(horizontal)">
                                      <p:cBhvr>
                                        <p:cTn id="30" dur="500"/>
                                        <p:tgtEl>
                                          <p:spTgt spid="3">
                                            <p:txEl>
                                              <p:pRg st="12" end="1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blinds(horizontal)">
                                      <p:cBhvr>
                                        <p:cTn id="33" dur="500"/>
                                        <p:tgtEl>
                                          <p:spTgt spid="3">
                                            <p:txEl>
                                              <p:pRg st="13" end="1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blinds(horizontal)">
                                      <p:cBhvr>
                                        <p:cTn id="3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922114"/>
          </a:xfrm>
        </p:spPr>
        <p:txBody>
          <a:bodyPr/>
          <a:lstStyle/>
          <a:p>
            <a:r>
              <a:rPr lang="en-US" altLang="zh-TW" b="1" dirty="0" smtClean="0"/>
              <a:t>Summary and conclusions</a:t>
            </a:r>
            <a:endParaRPr lang="zh-TW" altLang="en-US" dirty="0"/>
          </a:p>
        </p:txBody>
      </p:sp>
      <p:sp>
        <p:nvSpPr>
          <p:cNvPr id="3" name="內容版面配置區 2"/>
          <p:cNvSpPr>
            <a:spLocks noGrp="1"/>
          </p:cNvSpPr>
          <p:nvPr>
            <p:ph idx="1"/>
          </p:nvPr>
        </p:nvSpPr>
        <p:spPr>
          <a:xfrm>
            <a:off x="0" y="1052736"/>
            <a:ext cx="9144000" cy="3960440"/>
          </a:xfrm>
        </p:spPr>
        <p:txBody>
          <a:bodyPr>
            <a:normAutofit/>
          </a:bodyPr>
          <a:lstStyle/>
          <a:p>
            <a:r>
              <a:rPr lang="en-US" altLang="zh-TW" sz="2400" b="1" dirty="0" smtClean="0"/>
              <a:t>Hurricane tracks</a:t>
            </a:r>
          </a:p>
          <a:p>
            <a:pPr>
              <a:buNone/>
            </a:pPr>
            <a:r>
              <a:rPr lang="en-US" altLang="zh-TW" sz="2000" b="1" dirty="0" smtClean="0"/>
              <a:t>   </a:t>
            </a:r>
            <a:r>
              <a:rPr lang="en-US" altLang="zh-TW" sz="2000" b="1" dirty="0" smtClean="0">
                <a:sym typeface="Wingdings" pitchFamily="2" charset="2"/>
              </a:rPr>
              <a:t> </a:t>
            </a:r>
            <a:r>
              <a:rPr lang="en-US" altLang="zh-TW" sz="2000" dirty="0" smtClean="0"/>
              <a:t>The </a:t>
            </a:r>
            <a:r>
              <a:rPr lang="en-US" altLang="zh-TW" sz="2000" b="1" dirty="0" smtClean="0"/>
              <a:t>model outputs deviated more from each other</a:t>
            </a:r>
            <a:r>
              <a:rPr lang="en-US" altLang="zh-TW" sz="2000" dirty="0" smtClean="0"/>
              <a:t> as simulation time   </a:t>
            </a:r>
          </a:p>
          <a:p>
            <a:pPr>
              <a:buNone/>
            </a:pPr>
            <a:r>
              <a:rPr lang="en-US" altLang="zh-TW" sz="2000" dirty="0" smtClean="0"/>
              <a:t>         increased and the hurricane approached the land.</a:t>
            </a:r>
          </a:p>
          <a:p>
            <a:pPr>
              <a:buNone/>
            </a:pPr>
            <a:r>
              <a:rPr lang="en-US" altLang="zh-TW" sz="2000" b="1" dirty="0" smtClean="0"/>
              <a:t>   </a:t>
            </a:r>
            <a:r>
              <a:rPr lang="en-US" altLang="zh-TW" sz="2000" b="1" dirty="0" smtClean="0">
                <a:sym typeface="Wingdings" pitchFamily="2" charset="2"/>
              </a:rPr>
              <a:t> </a:t>
            </a:r>
            <a:r>
              <a:rPr lang="en-US" altLang="zh-TW" sz="2000" dirty="0" smtClean="0">
                <a:sym typeface="Wingdings" pitchFamily="2" charset="2"/>
              </a:rPr>
              <a:t>T</a:t>
            </a:r>
            <a:r>
              <a:rPr lang="en-US" altLang="zh-TW" sz="2000" dirty="0" smtClean="0"/>
              <a:t>he LIN and KES microphysics options and the BMJ cumulus scheme (</a:t>
            </a:r>
            <a:r>
              <a:rPr lang="en-US" altLang="zh-TW" sz="2000" b="1" dirty="0" smtClean="0">
                <a:solidFill>
                  <a:schemeClr val="tx2">
                    <a:lumMod val="75000"/>
                  </a:schemeClr>
                </a:solidFill>
              </a:rPr>
              <a:t>LIN–BMJ  </a:t>
            </a:r>
          </a:p>
          <a:p>
            <a:pPr>
              <a:buNone/>
            </a:pPr>
            <a:r>
              <a:rPr lang="en-US" altLang="zh-TW" sz="2000" dirty="0" smtClean="0"/>
              <a:t>         and </a:t>
            </a:r>
            <a:r>
              <a:rPr lang="en-US" altLang="zh-TW" sz="2000" b="1" dirty="0" smtClean="0">
                <a:solidFill>
                  <a:schemeClr val="tx2">
                    <a:lumMod val="75000"/>
                  </a:schemeClr>
                </a:solidFill>
              </a:rPr>
              <a:t>KES–BMJ</a:t>
            </a:r>
            <a:r>
              <a:rPr lang="en-US" altLang="zh-TW" sz="2000" dirty="0" smtClean="0"/>
              <a:t>) provided the best hurricane track forecasts.</a:t>
            </a:r>
          </a:p>
          <a:p>
            <a:pPr>
              <a:buNone/>
            </a:pPr>
            <a:endParaRPr lang="en-US" altLang="zh-TW" sz="2000" dirty="0" smtClean="0"/>
          </a:p>
          <a:p>
            <a:r>
              <a:rPr lang="en-US" altLang="zh-TW" sz="2400" b="1" dirty="0" smtClean="0"/>
              <a:t>Time of landfall</a:t>
            </a:r>
          </a:p>
          <a:p>
            <a:pPr>
              <a:buNone/>
            </a:pPr>
            <a:r>
              <a:rPr lang="en-US" altLang="zh-TW" sz="2400" b="1" dirty="0" smtClean="0">
                <a:sym typeface="Wingdings" pitchFamily="2" charset="2"/>
              </a:rPr>
              <a:t>  </a:t>
            </a:r>
            <a:r>
              <a:rPr lang="en-US" altLang="zh-TW" sz="2000" b="1" dirty="0" smtClean="0">
                <a:sym typeface="Wingdings" pitchFamily="2" charset="2"/>
              </a:rPr>
              <a:t> </a:t>
            </a:r>
            <a:r>
              <a:rPr lang="en-US" altLang="zh-TW" sz="2000" b="1" dirty="0" smtClean="0">
                <a:solidFill>
                  <a:schemeClr val="tx2">
                    <a:lumMod val="75000"/>
                  </a:schemeClr>
                </a:solidFill>
              </a:rPr>
              <a:t>WSM5–BMJ</a:t>
            </a:r>
            <a:r>
              <a:rPr lang="en-US" altLang="zh-TW" sz="2000" dirty="0" smtClean="0"/>
              <a:t>, </a:t>
            </a:r>
            <a:r>
              <a:rPr lang="en-US" altLang="zh-TW" sz="2000" b="1" dirty="0" smtClean="0">
                <a:solidFill>
                  <a:schemeClr val="tx2">
                    <a:lumMod val="75000"/>
                  </a:schemeClr>
                </a:solidFill>
              </a:rPr>
              <a:t>WSM3–BMJ</a:t>
            </a:r>
            <a:r>
              <a:rPr lang="en-US" altLang="zh-TW" sz="2000" dirty="0" smtClean="0"/>
              <a:t>, and </a:t>
            </a:r>
            <a:r>
              <a:rPr lang="en-US" altLang="zh-TW" sz="2000" b="1" dirty="0" smtClean="0">
                <a:solidFill>
                  <a:schemeClr val="tx2">
                    <a:lumMod val="75000"/>
                  </a:schemeClr>
                </a:solidFill>
              </a:rPr>
              <a:t>FER–GD</a:t>
            </a:r>
            <a:r>
              <a:rPr lang="en-US" altLang="zh-TW" sz="2000" dirty="0" smtClean="0"/>
              <a:t> were the best combinations for simulation of the landfall time.</a:t>
            </a:r>
            <a:endParaRPr lang="zh-TW" altLang="en-US" sz="2000" b="1" dirty="0"/>
          </a:p>
        </p:txBody>
      </p:sp>
      <p:sp>
        <p:nvSpPr>
          <p:cNvPr id="4" name="內容版面配置區 2"/>
          <p:cNvSpPr txBox="1">
            <a:spLocks/>
          </p:cNvSpPr>
          <p:nvPr/>
        </p:nvSpPr>
        <p:spPr>
          <a:xfrm>
            <a:off x="0" y="4941168"/>
            <a:ext cx="822960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200" b="0" i="0" u="none" strike="noStrike" kern="1200" cap="none" spc="0" normalizeH="0" baseline="0" noProof="0" dirty="0" smtClean="0">
                <a:ln>
                  <a:noFill/>
                </a:ln>
                <a:solidFill>
                  <a:schemeClr val="tx1"/>
                </a:solidFill>
                <a:effectLst/>
                <a:uLnTx/>
                <a:uFillTx/>
                <a:latin typeface="+mn-lt"/>
                <a:ea typeface="+mn-ea"/>
                <a:cs typeface="+mn-cs"/>
              </a:rPr>
              <a:t>Some studies have suggested that, for grid sizes smaller than 10 km, using cumulus parameterizations may not be necessary.</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2200" b="0" i="0" u="none" strike="noStrike" kern="1200" cap="none" spc="0" normalizeH="0" baseline="0" noProof="0" dirty="0" smtClean="0">
                <a:ln>
                  <a:noFill/>
                </a:ln>
                <a:solidFill>
                  <a:schemeClr val="tx1"/>
                </a:solidFill>
                <a:effectLst/>
                <a:uLnTx/>
                <a:uFillTx/>
                <a:latin typeface="+mn-lt"/>
                <a:ea typeface="+mn-ea"/>
                <a:cs typeface="+mn-cs"/>
              </a:rPr>
              <a:t>However, the results of this study indicate that </a:t>
            </a:r>
            <a:r>
              <a:rPr kumimoji="0" lang="en-US" altLang="zh-TW" sz="2200" b="1" i="0" u="sng" strike="noStrike" kern="1200" cap="none" spc="0" normalizeH="0" baseline="0" noProof="0" dirty="0" smtClean="0">
                <a:ln>
                  <a:noFill/>
                </a:ln>
                <a:solidFill>
                  <a:schemeClr val="tx1"/>
                </a:solidFill>
                <a:effectLst/>
                <a:uLnTx/>
                <a:uFillTx/>
                <a:latin typeface="+mn-lt"/>
                <a:ea typeface="+mn-ea"/>
                <a:cs typeface="+mn-cs"/>
              </a:rPr>
              <a:t>the use of cumulus schemes improves the model output.</a:t>
            </a:r>
            <a:endParaRPr kumimoji="0" lang="zh-TW" altLang="en-US" sz="2200" b="1"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00808"/>
            <a:ext cx="8229600" cy="1143000"/>
          </a:xfrm>
        </p:spPr>
        <p:txBody>
          <a:bodyPr/>
          <a:lstStyle/>
          <a:p>
            <a:r>
              <a:rPr lang="en-US" altLang="zh-TW" b="1" dirty="0" smtClean="0">
                <a:latin typeface="Aharoni" pitchFamily="2" charset="-79"/>
                <a:cs typeface="Aharoni" pitchFamily="2" charset="-79"/>
              </a:rPr>
              <a:t>The End</a:t>
            </a:r>
            <a:endParaRPr lang="zh-TW" altLang="en-US"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It should be noted that the results of this study are based on one case study and cannot be generalized for different climate conditions. Future studies using different model configurations for different climate regions are required to validate the results at different climate conditions.</a:t>
            </a:r>
          </a:p>
          <a:p>
            <a:r>
              <a:rPr lang="en-US" altLang="zh-TW" sz="2400" dirty="0" smtClean="0"/>
              <a:t>Not using </a:t>
            </a:r>
            <a:r>
              <a:rPr lang="en-US" altLang="zh-TW" sz="2400" b="1" dirty="0" smtClean="0">
                <a:solidFill>
                  <a:schemeClr val="tx2">
                    <a:lumMod val="75000"/>
                  </a:schemeClr>
                </a:solidFill>
              </a:rPr>
              <a:t>the positive-definite transport scheme </a:t>
            </a:r>
            <a:r>
              <a:rPr lang="en-US" altLang="zh-TW" sz="2400" dirty="0" smtClean="0"/>
              <a:t>for moisture may also contribute to large positive bias in surface precipitation.</a:t>
            </a:r>
            <a:endParaRPr lang="zh-TW" altLang="en-US" sz="2400" dirty="0"/>
          </a:p>
        </p:txBody>
      </p:sp>
      <p:sp>
        <p:nvSpPr>
          <p:cNvPr id="4" name="文字方塊 3"/>
          <p:cNvSpPr txBox="1"/>
          <p:nvPr/>
        </p:nvSpPr>
        <p:spPr>
          <a:xfrm>
            <a:off x="1907704" y="1484784"/>
            <a:ext cx="184731" cy="369332"/>
          </a:xfrm>
          <a:prstGeom prst="rect">
            <a:avLst/>
          </a:prstGeom>
          <a:noFill/>
        </p:spPr>
        <p:txBody>
          <a:bodyPr wrap="none" rtlCol="0">
            <a:spAutoFit/>
          </a:bodyPr>
          <a:lstStyle/>
          <a:p>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Positive-definite transport scheme</a:t>
            </a:r>
            <a:endParaRPr lang="zh-TW" altLang="en-US" b="1" dirty="0"/>
          </a:p>
        </p:txBody>
      </p:sp>
      <p:sp>
        <p:nvSpPr>
          <p:cNvPr id="3" name="內容版面配置區 2"/>
          <p:cNvSpPr>
            <a:spLocks noGrp="1"/>
          </p:cNvSpPr>
          <p:nvPr>
            <p:ph idx="1"/>
          </p:nvPr>
        </p:nvSpPr>
        <p:spPr>
          <a:xfrm>
            <a:off x="457200" y="1600201"/>
            <a:ext cx="8229600" cy="1252736"/>
          </a:xfrm>
        </p:spPr>
        <p:txBody>
          <a:bodyPr>
            <a:normAutofit lnSpcReduction="10000"/>
          </a:bodyPr>
          <a:lstStyle/>
          <a:p>
            <a:r>
              <a:rPr lang="en-US" altLang="zh-TW" sz="2600" dirty="0" smtClean="0"/>
              <a:t>The positive-definite scheme eliminates spurious sources of water arising from the </a:t>
            </a:r>
            <a:r>
              <a:rPr lang="en-US" altLang="zh-TW" sz="2600" b="1" dirty="0" smtClean="0"/>
              <a:t>clipping of negative moisture </a:t>
            </a:r>
            <a:r>
              <a:rPr lang="en-US" altLang="zh-TW" sz="2600" dirty="0" smtClean="0"/>
              <a:t>values in the non-positive-definite model formulation.</a:t>
            </a:r>
            <a:endParaRPr lang="zh-TW" altLang="zh-TW" sz="2600" dirty="0" smtClean="0"/>
          </a:p>
          <a:p>
            <a:endParaRPr lang="zh-TW" altLang="en-US" sz="2600" dirty="0"/>
          </a:p>
        </p:txBody>
      </p:sp>
      <p:pic>
        <p:nvPicPr>
          <p:cNvPr id="1026" name="Picture 2"/>
          <p:cNvPicPr>
            <a:picLocks noChangeAspect="1" noChangeArrowheads="1"/>
          </p:cNvPicPr>
          <p:nvPr/>
        </p:nvPicPr>
        <p:blipFill>
          <a:blip r:embed="rId3" cstate="print"/>
          <a:srcRect/>
          <a:stretch>
            <a:fillRect/>
          </a:stretch>
        </p:blipFill>
        <p:spPr bwMode="auto">
          <a:xfrm>
            <a:off x="179512" y="3573016"/>
            <a:ext cx="5951848" cy="2736304"/>
          </a:xfrm>
          <a:prstGeom prst="rect">
            <a:avLst/>
          </a:prstGeom>
          <a:noFill/>
          <a:ln w="9525">
            <a:noFill/>
            <a:miter lim="800000"/>
            <a:headEnd/>
            <a:tailEnd/>
          </a:ln>
        </p:spPr>
      </p:pic>
      <p:sp>
        <p:nvSpPr>
          <p:cNvPr id="6" name="文字方塊 5"/>
          <p:cNvSpPr txBox="1"/>
          <p:nvPr/>
        </p:nvSpPr>
        <p:spPr>
          <a:xfrm>
            <a:off x="467544" y="2852936"/>
            <a:ext cx="8676456" cy="646331"/>
          </a:xfrm>
          <a:prstGeom prst="rect">
            <a:avLst/>
          </a:prstGeom>
          <a:noFill/>
        </p:spPr>
        <p:txBody>
          <a:bodyPr wrap="square" rtlCol="0">
            <a:spAutoFit/>
          </a:bodyPr>
          <a:lstStyle/>
          <a:p>
            <a:pPr>
              <a:buFont typeface="Arial" pitchFamily="34" charset="0"/>
              <a:buChar char="•"/>
            </a:pPr>
            <a:r>
              <a:rPr lang="en-US" altLang="zh-TW" dirty="0" smtClean="0"/>
              <a:t>   Clipping refers to setting any negative mixing ratios to zero after the transport step is   </a:t>
            </a:r>
          </a:p>
          <a:p>
            <a:r>
              <a:rPr lang="en-US" altLang="zh-TW" dirty="0" smtClean="0"/>
              <a:t>    complete.</a:t>
            </a:r>
          </a:p>
        </p:txBody>
      </p:sp>
      <p:sp>
        <p:nvSpPr>
          <p:cNvPr id="7" name="文字方塊 6"/>
          <p:cNvSpPr txBox="1"/>
          <p:nvPr/>
        </p:nvSpPr>
        <p:spPr>
          <a:xfrm>
            <a:off x="6156176" y="3573016"/>
            <a:ext cx="2987824" cy="1477328"/>
          </a:xfrm>
          <a:prstGeom prst="rect">
            <a:avLst/>
          </a:prstGeom>
          <a:noFill/>
        </p:spPr>
        <p:txBody>
          <a:bodyPr wrap="square" rtlCol="0">
            <a:spAutoFit/>
          </a:bodyPr>
          <a:lstStyle/>
          <a:p>
            <a:pPr>
              <a:buFont typeface="Arial" pitchFamily="34" charset="0"/>
              <a:buChar char="•"/>
            </a:pPr>
            <a:r>
              <a:rPr lang="en-US" altLang="zh-TW" dirty="0" smtClean="0"/>
              <a:t> The clipping removes the </a:t>
            </a:r>
          </a:p>
          <a:p>
            <a:r>
              <a:rPr lang="en-US" altLang="zh-TW" dirty="0" smtClean="0"/>
              <a:t>  negative moisture values but </a:t>
            </a:r>
          </a:p>
          <a:p>
            <a:r>
              <a:rPr lang="en-US" altLang="zh-TW" dirty="0" smtClean="0"/>
              <a:t>   results in an approximately </a:t>
            </a:r>
          </a:p>
          <a:p>
            <a:r>
              <a:rPr lang="en-US" altLang="zh-TW" dirty="0" smtClean="0"/>
              <a:t>   15.4% increase in the </a:t>
            </a:r>
          </a:p>
          <a:p>
            <a:r>
              <a:rPr lang="en-US" altLang="zh-TW" dirty="0" smtClean="0"/>
              <a:t>   integrated tracer mass.</a:t>
            </a:r>
          </a:p>
        </p:txBody>
      </p:sp>
      <p:sp>
        <p:nvSpPr>
          <p:cNvPr id="8" name="文字方塊 7"/>
          <p:cNvSpPr txBox="1"/>
          <p:nvPr/>
        </p:nvSpPr>
        <p:spPr>
          <a:xfrm>
            <a:off x="6228184" y="5301208"/>
            <a:ext cx="2915816" cy="923330"/>
          </a:xfrm>
          <a:prstGeom prst="rect">
            <a:avLst/>
          </a:prstGeom>
          <a:noFill/>
        </p:spPr>
        <p:txBody>
          <a:bodyPr wrap="square" rtlCol="0">
            <a:spAutoFit/>
          </a:bodyPr>
          <a:lstStyle/>
          <a:p>
            <a:pPr>
              <a:buFont typeface="Arial" pitchFamily="34" charset="0"/>
              <a:buChar char="•"/>
            </a:pPr>
            <a:r>
              <a:rPr lang="en-US" altLang="zh-TW" dirty="0" smtClean="0"/>
              <a:t> Mass is no longer   </a:t>
            </a:r>
          </a:p>
          <a:p>
            <a:r>
              <a:rPr lang="en-US" altLang="zh-TW" dirty="0" smtClean="0"/>
              <a:t>   conserved when clipping </a:t>
            </a:r>
          </a:p>
          <a:p>
            <a:r>
              <a:rPr lang="en-US" altLang="zh-TW" dirty="0" smtClean="0"/>
              <a:t>   negative mixing ratios</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229600" cy="706090"/>
          </a:xfrm>
        </p:spPr>
        <p:txBody>
          <a:bodyPr>
            <a:normAutofit/>
          </a:bodyPr>
          <a:lstStyle/>
          <a:p>
            <a:r>
              <a:rPr lang="en-US" altLang="zh-TW" sz="3100" b="1" dirty="0" smtClean="0"/>
              <a:t>Hourly Precipitation Analysis at NCEP/EMC</a:t>
            </a:r>
            <a:endParaRPr lang="zh-TW" altLang="en-US" dirty="0"/>
          </a:p>
        </p:txBody>
      </p:sp>
      <p:sp>
        <p:nvSpPr>
          <p:cNvPr id="3" name="內容版面配置區 2"/>
          <p:cNvSpPr>
            <a:spLocks noGrp="1"/>
          </p:cNvSpPr>
          <p:nvPr>
            <p:ph idx="1"/>
          </p:nvPr>
        </p:nvSpPr>
        <p:spPr>
          <a:xfrm>
            <a:off x="251520" y="620688"/>
            <a:ext cx="8568952" cy="2448272"/>
          </a:xfrm>
        </p:spPr>
        <p:txBody>
          <a:bodyPr>
            <a:normAutofit lnSpcReduction="10000"/>
          </a:bodyPr>
          <a:lstStyle/>
          <a:p>
            <a:pPr>
              <a:buNone/>
            </a:pPr>
            <a:r>
              <a:rPr lang="en-US" altLang="zh-TW" sz="2200" b="1" dirty="0" smtClean="0">
                <a:hlinkClick r:id="rId3"/>
              </a:rPr>
              <a:t>Stage IV: </a:t>
            </a:r>
            <a:r>
              <a:rPr lang="en-US" altLang="zh-TW" sz="2200" b="1" dirty="0" err="1" smtClean="0">
                <a:hlinkClick r:id="rId3"/>
              </a:rPr>
              <a:t>Mosaiced</a:t>
            </a:r>
            <a:r>
              <a:rPr lang="en-US" altLang="zh-TW" sz="2200" b="1" dirty="0" smtClean="0">
                <a:hlinkClick r:id="rId3"/>
              </a:rPr>
              <a:t> from the regional multi-sensor analyses generated</a:t>
            </a:r>
          </a:p>
          <a:p>
            <a:pPr>
              <a:buNone/>
            </a:pPr>
            <a:r>
              <a:rPr lang="en-US" altLang="zh-TW" sz="2200" b="1" dirty="0" smtClean="0">
                <a:hlinkClick r:id="rId3"/>
              </a:rPr>
              <a:t>by the RFCs</a:t>
            </a:r>
            <a:endParaRPr lang="en-US" altLang="zh-TW" sz="2200" b="1" dirty="0" smtClean="0"/>
          </a:p>
          <a:p>
            <a:pPr>
              <a:buNone/>
            </a:pPr>
            <a:r>
              <a:rPr lang="en-US" altLang="zh-TW" sz="2400" b="1" dirty="0" smtClean="0"/>
              <a:t>         </a:t>
            </a:r>
            <a:r>
              <a:rPr lang="en-US" altLang="zh-TW" sz="2000" dirty="0" err="1" smtClean="0"/>
              <a:t>Mosaiced</a:t>
            </a:r>
            <a:r>
              <a:rPr lang="en-US" altLang="zh-TW" sz="2000" dirty="0" smtClean="0"/>
              <a:t> into a national product at NCEP, from the regional hourly/6-hourly </a:t>
            </a:r>
            <a:r>
              <a:rPr lang="en-US" altLang="zh-TW" sz="2000" b="1" dirty="0" smtClean="0">
                <a:solidFill>
                  <a:schemeClr val="accent2">
                    <a:lumMod val="75000"/>
                  </a:schemeClr>
                </a:solidFill>
              </a:rPr>
              <a:t>multi-sensor (radar + gauges) </a:t>
            </a:r>
            <a:r>
              <a:rPr lang="en-US" altLang="zh-TW" sz="2000" dirty="0" smtClean="0"/>
              <a:t>precipitation analyses produced by the </a:t>
            </a:r>
            <a:r>
              <a:rPr lang="en-US" altLang="zh-TW" sz="2000" b="1" dirty="0" smtClean="0">
                <a:solidFill>
                  <a:schemeClr val="accent2">
                    <a:lumMod val="75000"/>
                  </a:schemeClr>
                </a:solidFill>
              </a:rPr>
              <a:t>12 River Forecast Centers (RFCs) </a:t>
            </a:r>
            <a:r>
              <a:rPr lang="en-US" altLang="zh-TW" sz="2000" dirty="0" smtClean="0"/>
              <a:t>over CONUS. Some manual QC done at the RFCs. Mosaic done at NCEP within an hour of receiving any new hourly/6-hourly data from one or more RFC.</a:t>
            </a:r>
            <a:endParaRPr lang="zh-TW" altLang="en-US" sz="2000" dirty="0"/>
          </a:p>
        </p:txBody>
      </p:sp>
      <p:sp>
        <p:nvSpPr>
          <p:cNvPr id="4" name="文字方塊 3"/>
          <p:cNvSpPr txBox="1"/>
          <p:nvPr/>
        </p:nvSpPr>
        <p:spPr>
          <a:xfrm>
            <a:off x="3779912" y="6581001"/>
            <a:ext cx="5364088" cy="307777"/>
          </a:xfrm>
          <a:prstGeom prst="rect">
            <a:avLst/>
          </a:prstGeom>
          <a:noFill/>
        </p:spPr>
        <p:txBody>
          <a:bodyPr wrap="square" rtlCol="0">
            <a:spAutoFit/>
          </a:bodyPr>
          <a:lstStyle/>
          <a:p>
            <a:r>
              <a:rPr lang="zh-TW" altLang="en-US" sz="1400" dirty="0" smtClean="0"/>
              <a:t>參考資料 </a:t>
            </a:r>
            <a:r>
              <a:rPr lang="en-US" altLang="zh-TW" sz="1400" dirty="0" smtClean="0"/>
              <a:t>:</a:t>
            </a:r>
            <a:r>
              <a:rPr lang="zh-TW" altLang="en-US" sz="1400" dirty="0" smtClean="0"/>
              <a:t> </a:t>
            </a:r>
            <a:r>
              <a:rPr lang="en-US" altLang="zh-TW" sz="1400" dirty="0" smtClean="0"/>
              <a:t>http://www.emc.ncep.noaa.gov/mmb/ylin/pcpanl/stage4/</a:t>
            </a:r>
            <a:endParaRPr lang="zh-TW" altLang="en-US" sz="1400" dirty="0"/>
          </a:p>
        </p:txBody>
      </p:sp>
      <p:pic>
        <p:nvPicPr>
          <p:cNvPr id="2050" name="Picture 2" descr="http://www.emc.ncep.noaa.gov/mmb/ylin/pcpanl/stage4/images/fixed/rfcs.jpg"/>
          <p:cNvPicPr>
            <a:picLocks noChangeAspect="1" noChangeArrowheads="1"/>
          </p:cNvPicPr>
          <p:nvPr/>
        </p:nvPicPr>
        <p:blipFill>
          <a:blip r:embed="rId4" cstate="print"/>
          <a:srcRect/>
          <a:stretch>
            <a:fillRect/>
          </a:stretch>
        </p:blipFill>
        <p:spPr bwMode="auto">
          <a:xfrm>
            <a:off x="251520" y="3104410"/>
            <a:ext cx="4104456" cy="3094129"/>
          </a:xfrm>
          <a:prstGeom prst="rect">
            <a:avLst/>
          </a:prstGeom>
          <a:noFill/>
        </p:spPr>
      </p:pic>
      <p:pic>
        <p:nvPicPr>
          <p:cNvPr id="2052" name="Picture 4" descr="http://www.emc.ncep.noaa.gov/mmb/ylin/pcpanl/current_images/st2n4.tm11h.gif"/>
          <p:cNvPicPr>
            <a:picLocks noChangeAspect="1" noChangeArrowheads="1"/>
          </p:cNvPicPr>
          <p:nvPr/>
        </p:nvPicPr>
        <p:blipFill>
          <a:blip r:embed="rId5" cstate="print"/>
          <a:srcRect l="50000"/>
          <a:stretch>
            <a:fillRect/>
          </a:stretch>
        </p:blipFill>
        <p:spPr bwMode="auto">
          <a:xfrm>
            <a:off x="4644008" y="2852936"/>
            <a:ext cx="4066334" cy="3600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b="1" dirty="0" smtClean="0"/>
              <a:t>Hurricane Rita</a:t>
            </a:r>
            <a:endParaRPr lang="zh-TW" altLang="en-US" dirty="0"/>
          </a:p>
        </p:txBody>
      </p:sp>
      <p:pic>
        <p:nvPicPr>
          <p:cNvPr id="9" name="內容版面配置區 8" descr="800px-Rita_2005_track.png"/>
          <p:cNvPicPr>
            <a:picLocks noGrp="1" noChangeAspect="1"/>
          </p:cNvPicPr>
          <p:nvPr>
            <p:ph idx="1"/>
          </p:nvPr>
        </p:nvPicPr>
        <p:blipFill>
          <a:blip r:embed="rId2" cstate="print"/>
          <a:srcRect l="10623" r="20467"/>
          <a:stretch>
            <a:fillRect/>
          </a:stretch>
        </p:blipFill>
        <p:spPr>
          <a:xfrm>
            <a:off x="323528" y="1700808"/>
            <a:ext cx="5040560" cy="4525963"/>
          </a:xfrm>
        </p:spPr>
      </p:pic>
      <p:sp>
        <p:nvSpPr>
          <p:cNvPr id="10" name="文字方塊 9"/>
          <p:cNvSpPr txBox="1"/>
          <p:nvPr/>
        </p:nvSpPr>
        <p:spPr>
          <a:xfrm>
            <a:off x="2266728" y="6550223"/>
            <a:ext cx="6877272" cy="307777"/>
          </a:xfrm>
          <a:prstGeom prst="rect">
            <a:avLst/>
          </a:prstGeom>
          <a:noFill/>
        </p:spPr>
        <p:txBody>
          <a:bodyPr wrap="square" rtlCol="0">
            <a:spAutoFit/>
          </a:bodyPr>
          <a:lstStyle/>
          <a:p>
            <a:r>
              <a:rPr lang="zh-TW" altLang="en-US" sz="1400" dirty="0" smtClean="0"/>
              <a:t>此圖取自</a:t>
            </a:r>
            <a:r>
              <a:rPr lang="en-US" altLang="zh-TW" sz="1400" dirty="0" smtClean="0"/>
              <a:t>http://zh.wikipedia.org/wiki/%E9%A3%93%E9%A3%8E%E4%B8%BD%E5%A1%94</a:t>
            </a:r>
            <a:endParaRPr lang="zh-TW" altLang="en-US" sz="1400" dirty="0"/>
          </a:p>
        </p:txBody>
      </p:sp>
      <p:sp>
        <p:nvSpPr>
          <p:cNvPr id="11" name="文字方塊 10"/>
          <p:cNvSpPr txBox="1"/>
          <p:nvPr/>
        </p:nvSpPr>
        <p:spPr>
          <a:xfrm>
            <a:off x="5580112" y="1844824"/>
            <a:ext cx="3312368" cy="1754326"/>
          </a:xfrm>
          <a:prstGeom prst="rect">
            <a:avLst/>
          </a:prstGeom>
          <a:noFill/>
        </p:spPr>
        <p:txBody>
          <a:bodyPr wrap="square" rtlCol="0">
            <a:spAutoFit/>
          </a:bodyPr>
          <a:lstStyle/>
          <a:p>
            <a:r>
              <a:rPr lang="en-US" altLang="zh-TW" dirty="0" smtClean="0"/>
              <a:t>9</a:t>
            </a:r>
            <a:r>
              <a:rPr lang="zh-TW" altLang="en-US" dirty="0" smtClean="0"/>
              <a:t>月</a:t>
            </a:r>
            <a:r>
              <a:rPr lang="en-US" altLang="zh-TW" dirty="0" smtClean="0"/>
              <a:t>24</a:t>
            </a:r>
            <a:r>
              <a:rPr lang="zh-TW" altLang="en-US" dirty="0" smtClean="0"/>
              <a:t>日凌晨</a:t>
            </a:r>
            <a:r>
              <a:rPr lang="en-US" altLang="zh-TW" dirty="0" smtClean="0"/>
              <a:t>3</a:t>
            </a:r>
            <a:r>
              <a:rPr lang="zh-TW" altLang="en-US" dirty="0" smtClean="0"/>
              <a:t>時</a:t>
            </a:r>
            <a:r>
              <a:rPr lang="en-US" altLang="zh-TW" dirty="0" smtClean="0"/>
              <a:t>30</a:t>
            </a:r>
            <a:r>
              <a:rPr lang="zh-TW" altLang="en-US" dirty="0" smtClean="0"/>
              <a:t>分，颶風「麗塔」挾強勁風力在</a:t>
            </a:r>
            <a:r>
              <a:rPr lang="zh-TW" altLang="en-US" dirty="0" smtClean="0">
                <a:hlinkClick r:id="rId3" tooltip="德克薩斯州"/>
              </a:rPr>
              <a:t>得州</a:t>
            </a:r>
            <a:r>
              <a:rPr lang="zh-TW" altLang="en-US" dirty="0" smtClean="0">
                <a:hlinkClick r:id="rId4" tooltip="薩賓帕斯 (頁面不存在)"/>
              </a:rPr>
              <a:t>薩賓帕斯</a:t>
            </a:r>
            <a:r>
              <a:rPr lang="zh-TW" altLang="en-US" dirty="0" smtClean="0"/>
              <a:t>與</a:t>
            </a:r>
            <a:r>
              <a:rPr lang="zh-TW" altLang="en-US" dirty="0" smtClean="0">
                <a:hlinkClick r:id="rId5" tooltip="路易西安納州"/>
              </a:rPr>
              <a:t>路易西安納州</a:t>
            </a:r>
            <a:r>
              <a:rPr lang="zh-TW" altLang="en-US" dirty="0" smtClean="0">
                <a:hlinkClick r:id="rId6" tooltip="卡梅倫"/>
              </a:rPr>
              <a:t>卡梅倫</a:t>
            </a:r>
            <a:r>
              <a:rPr lang="zh-TW" altLang="en-US" dirty="0" smtClean="0"/>
              <a:t>之間的海岸地區登陸，對德克薩斯州和路易西安納州形成威脅。</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778098"/>
          </a:xfrm>
        </p:spPr>
        <p:txBody>
          <a:bodyPr/>
          <a:lstStyle/>
          <a:p>
            <a:r>
              <a:rPr lang="en-US" altLang="zh-TW" b="1" dirty="0" smtClean="0"/>
              <a:t>Microphysics Processes</a:t>
            </a:r>
            <a:endParaRPr lang="zh-TW" altLang="en-US" b="1" dirty="0"/>
          </a:p>
        </p:txBody>
      </p:sp>
      <p:pic>
        <p:nvPicPr>
          <p:cNvPr id="1026" name="Picture 2"/>
          <p:cNvPicPr>
            <a:picLocks noGrp="1" noChangeAspect="1" noChangeArrowheads="1"/>
          </p:cNvPicPr>
          <p:nvPr>
            <p:ph idx="1"/>
          </p:nvPr>
        </p:nvPicPr>
        <p:blipFill>
          <a:blip r:embed="rId2" cstate="print"/>
          <a:srcRect l="28532" t="21569" r="24954" b="11863"/>
          <a:stretch>
            <a:fillRect/>
          </a:stretch>
        </p:blipFill>
        <p:spPr bwMode="auto">
          <a:xfrm>
            <a:off x="971600" y="764704"/>
            <a:ext cx="7200800" cy="5793874"/>
          </a:xfrm>
          <a:prstGeom prst="rect">
            <a:avLst/>
          </a:prstGeom>
          <a:noFill/>
          <a:ln w="9525">
            <a:noFill/>
            <a:miter lim="800000"/>
            <a:headEnd/>
            <a:tailEnd/>
          </a:ln>
        </p:spPr>
      </p:pic>
      <p:sp>
        <p:nvSpPr>
          <p:cNvPr id="6" name="文字方塊 5"/>
          <p:cNvSpPr txBox="1"/>
          <p:nvPr/>
        </p:nvSpPr>
        <p:spPr>
          <a:xfrm>
            <a:off x="691952" y="6453336"/>
            <a:ext cx="8632576" cy="307777"/>
          </a:xfrm>
          <a:prstGeom prst="rect">
            <a:avLst/>
          </a:prstGeom>
          <a:noFill/>
        </p:spPr>
        <p:txBody>
          <a:bodyPr wrap="square" rtlCol="0">
            <a:spAutoFit/>
          </a:bodyPr>
          <a:lstStyle/>
          <a:p>
            <a:r>
              <a:rPr lang="zh-TW" altLang="en-US" sz="1400" dirty="0" smtClean="0"/>
              <a:t>此圖取自 </a:t>
            </a:r>
            <a:r>
              <a:rPr lang="en-US" altLang="zh-TW" sz="1400" dirty="0" smtClean="0"/>
              <a:t>http://www.mmm.ucar.edu/wrf/users/workshops/WS2010/presentations/Lectures/Microphysics10.pdf</a:t>
            </a:r>
            <a:endParaRPr lang="zh-TW"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en-US" altLang="zh-TW" b="1" dirty="0" smtClean="0"/>
              <a:t>Kessler(KES)</a:t>
            </a:r>
            <a:endParaRPr lang="zh-TW" altLang="en-US" dirty="0"/>
          </a:p>
        </p:txBody>
      </p:sp>
      <p:sp>
        <p:nvSpPr>
          <p:cNvPr id="4" name="文字方塊 3"/>
          <p:cNvSpPr txBox="1"/>
          <p:nvPr/>
        </p:nvSpPr>
        <p:spPr>
          <a:xfrm>
            <a:off x="539552" y="1412776"/>
            <a:ext cx="5760640" cy="1938992"/>
          </a:xfrm>
          <a:prstGeom prst="rect">
            <a:avLst/>
          </a:prstGeom>
          <a:noFill/>
        </p:spPr>
        <p:txBody>
          <a:bodyPr wrap="square" rtlCol="0">
            <a:spAutoFit/>
          </a:bodyPr>
          <a:lstStyle/>
          <a:p>
            <a:pPr>
              <a:buFont typeface="Arial" pitchFamily="34" charset="0"/>
              <a:buChar char="•"/>
            </a:pPr>
            <a:r>
              <a:rPr lang="en-US" altLang="zh-TW" sz="2400" b="1" dirty="0" smtClean="0"/>
              <a:t>  Warm rain  </a:t>
            </a:r>
            <a:r>
              <a:rPr lang="en-US" altLang="zh-TW" sz="2400" dirty="0" smtClean="0"/>
              <a:t>and </a:t>
            </a:r>
            <a:r>
              <a:rPr lang="en-US" altLang="zh-TW" sz="2400" b="1" dirty="0" smtClean="0"/>
              <a:t>no ice</a:t>
            </a:r>
          </a:p>
          <a:p>
            <a:r>
              <a:rPr lang="en-US" altLang="zh-TW" sz="2400" b="1" dirty="0" smtClean="0"/>
              <a:t>   - Separate liquid into cloud water and rain.</a:t>
            </a:r>
            <a:endParaRPr lang="en-US" altLang="zh-TW" sz="2400" dirty="0" smtClean="0"/>
          </a:p>
          <a:p>
            <a:pPr>
              <a:buFont typeface="Arial" pitchFamily="34" charset="0"/>
              <a:buChar char="•"/>
            </a:pPr>
            <a:r>
              <a:rPr lang="en-US" altLang="zh-TW" sz="2400" dirty="0" smtClean="0"/>
              <a:t>  Idealized microphysics</a:t>
            </a:r>
          </a:p>
          <a:p>
            <a:pPr>
              <a:buFont typeface="Arial" pitchFamily="34" charset="0"/>
              <a:buChar char="•"/>
            </a:pPr>
            <a:r>
              <a:rPr lang="en-US" altLang="zh-TW" sz="2400" dirty="0" smtClean="0"/>
              <a:t>  Time-split rainfall</a:t>
            </a:r>
          </a:p>
          <a:p>
            <a:pPr>
              <a:buFont typeface="Arial" pitchFamily="34" charset="0"/>
              <a:buChar char="•"/>
            </a:pPr>
            <a:endParaRPr lang="en-US" altLang="zh-TW" sz="2400" dirty="0" smtClean="0"/>
          </a:p>
        </p:txBody>
      </p:sp>
      <p:pic>
        <p:nvPicPr>
          <p:cNvPr id="5" name="Picture 2"/>
          <p:cNvPicPr>
            <a:picLocks noGrp="1" noChangeAspect="1" noChangeArrowheads="1"/>
          </p:cNvPicPr>
          <p:nvPr>
            <p:ph idx="1"/>
          </p:nvPr>
        </p:nvPicPr>
        <p:blipFill>
          <a:blip r:embed="rId3" cstate="print"/>
          <a:srcRect l="28532" t="21569" r="55544" b="45179"/>
          <a:stretch>
            <a:fillRect/>
          </a:stretch>
        </p:blipFill>
        <p:spPr bwMode="auto">
          <a:xfrm>
            <a:off x="6163536" y="1340768"/>
            <a:ext cx="2980464" cy="349910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6811" t="42953" r="20042" b="10272"/>
          <a:stretch>
            <a:fillRect/>
          </a:stretch>
        </p:blipFill>
        <p:spPr bwMode="auto">
          <a:xfrm>
            <a:off x="395536" y="2996952"/>
            <a:ext cx="5832648" cy="3240360"/>
          </a:xfrm>
          <a:prstGeom prst="rect">
            <a:avLst/>
          </a:prstGeom>
          <a:noFill/>
          <a:ln w="9525">
            <a:noFill/>
            <a:miter lim="800000"/>
            <a:headEnd/>
            <a:tailEnd/>
          </a:ln>
        </p:spPr>
      </p:pic>
      <p:sp>
        <p:nvSpPr>
          <p:cNvPr id="7" name="文字方塊 6"/>
          <p:cNvSpPr txBox="1"/>
          <p:nvPr/>
        </p:nvSpPr>
        <p:spPr>
          <a:xfrm>
            <a:off x="575048" y="6581001"/>
            <a:ext cx="8568952" cy="276999"/>
          </a:xfrm>
          <a:prstGeom prst="rect">
            <a:avLst/>
          </a:prstGeom>
          <a:noFill/>
        </p:spPr>
        <p:txBody>
          <a:bodyPr wrap="square" rtlCol="0">
            <a:spAutoFit/>
          </a:bodyPr>
          <a:lstStyle/>
          <a:p>
            <a:r>
              <a:rPr lang="zh-TW" altLang="en-US" sz="1200" dirty="0" smtClean="0"/>
              <a:t>此圖取自</a:t>
            </a:r>
            <a:r>
              <a:rPr lang="en-US" altLang="zh-TW" sz="1200" dirty="0" smtClean="0"/>
              <a:t>http://www.mmm.ucar.edu/wrf/users/workshops/WS2010/presentations/Lectures/morrison_wrf_workshop_2010_v2.pdf</a:t>
            </a:r>
            <a:endParaRPr lang="zh-TW" alt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778098"/>
          </a:xfrm>
        </p:spPr>
        <p:txBody>
          <a:bodyPr>
            <a:normAutofit/>
          </a:bodyPr>
          <a:lstStyle/>
          <a:p>
            <a:r>
              <a:rPr lang="en-US" altLang="zh-TW" b="1" dirty="0" smtClean="0"/>
              <a:t>Introduction</a:t>
            </a:r>
            <a:endParaRPr lang="zh-TW" altLang="en-US" b="1" dirty="0"/>
          </a:p>
        </p:txBody>
      </p:sp>
      <p:sp>
        <p:nvSpPr>
          <p:cNvPr id="3" name="內容版面配置區 2"/>
          <p:cNvSpPr>
            <a:spLocks noGrp="1"/>
          </p:cNvSpPr>
          <p:nvPr>
            <p:ph idx="1"/>
          </p:nvPr>
        </p:nvSpPr>
        <p:spPr>
          <a:xfrm>
            <a:off x="395536" y="1628800"/>
            <a:ext cx="8229600" cy="3960440"/>
          </a:xfrm>
        </p:spPr>
        <p:txBody>
          <a:bodyPr>
            <a:normAutofit/>
          </a:bodyPr>
          <a:lstStyle/>
          <a:p>
            <a:pPr>
              <a:buNone/>
            </a:pPr>
            <a:endParaRPr lang="en-US" altLang="zh-TW" sz="2000" dirty="0" smtClean="0"/>
          </a:p>
          <a:p>
            <a:r>
              <a:rPr lang="en-US" altLang="zh-TW" sz="2000" dirty="0" smtClean="0"/>
              <a:t>This study will assess the impact of different WRF parameterization schemes on </a:t>
            </a:r>
            <a:r>
              <a:rPr lang="en-US" altLang="zh-TW" sz="2000" b="1" dirty="0" smtClean="0"/>
              <a:t>predicted precipitation</a:t>
            </a:r>
            <a:r>
              <a:rPr lang="en-US" altLang="zh-TW" sz="2000" dirty="0" smtClean="0"/>
              <a:t>, </a:t>
            </a:r>
            <a:r>
              <a:rPr lang="en-US" altLang="zh-TW" sz="2000" b="1" dirty="0" smtClean="0"/>
              <a:t>hurricane track</a:t>
            </a:r>
            <a:r>
              <a:rPr lang="en-US" altLang="zh-TW" sz="2000" dirty="0" smtClean="0"/>
              <a:t>, and </a:t>
            </a:r>
            <a:r>
              <a:rPr lang="en-US" altLang="zh-TW" sz="2000" b="1" dirty="0" smtClean="0"/>
              <a:t>time of landfall</a:t>
            </a:r>
            <a:r>
              <a:rPr lang="en-US" altLang="zh-TW" sz="2000" dirty="0" smtClean="0"/>
              <a:t>, for Hurricane Rita.</a:t>
            </a:r>
          </a:p>
          <a:p>
            <a:endParaRPr lang="en-US" altLang="zh-TW" sz="2000" dirty="0" smtClean="0"/>
          </a:p>
          <a:p>
            <a:r>
              <a:rPr lang="en-US" altLang="zh-TW" sz="2000" dirty="0" smtClean="0"/>
              <a:t>A total of </a:t>
            </a:r>
            <a:r>
              <a:rPr lang="en-US" altLang="zh-TW" sz="2000" b="1" dirty="0" smtClean="0"/>
              <a:t>20 </a:t>
            </a:r>
            <a:r>
              <a:rPr lang="en-US" altLang="zh-TW" sz="2000" dirty="0" smtClean="0"/>
              <a:t>combinations of microphysics and cumulus schemes were used, and the model outputs were validated against </a:t>
            </a:r>
            <a:r>
              <a:rPr lang="en-US" altLang="zh-TW" sz="2000" b="1" dirty="0" smtClean="0"/>
              <a:t>ground-based observations</a:t>
            </a:r>
            <a:r>
              <a:rPr lang="en-US" altLang="zh-TW" sz="2000" dirty="0" smtClean="0"/>
              <a:t>.</a:t>
            </a:r>
            <a:endParaRPr lang="zh-TW" alt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WRF </a:t>
            </a:r>
            <a:r>
              <a:rPr lang="en-US" altLang="zh-TW" b="1" dirty="0" err="1" smtClean="0"/>
              <a:t>singlemoment</a:t>
            </a:r>
            <a:r>
              <a:rPr lang="en-US" altLang="zh-TW" b="1" dirty="0" smtClean="0"/>
              <a:t> three-class microphysics scheme(WSM3)</a:t>
            </a:r>
            <a:endParaRPr lang="zh-TW" altLang="en-US" dirty="0"/>
          </a:p>
        </p:txBody>
      </p:sp>
      <p:sp>
        <p:nvSpPr>
          <p:cNvPr id="3" name="內容版面配置區 2"/>
          <p:cNvSpPr>
            <a:spLocks noGrp="1"/>
          </p:cNvSpPr>
          <p:nvPr>
            <p:ph idx="1"/>
          </p:nvPr>
        </p:nvSpPr>
        <p:spPr/>
        <p:txBody>
          <a:bodyPr>
            <a:normAutofit/>
          </a:bodyPr>
          <a:lstStyle/>
          <a:p>
            <a:endParaRPr lang="en-US" altLang="zh-TW" sz="2600" dirty="0" smtClean="0"/>
          </a:p>
          <a:p>
            <a:r>
              <a:rPr lang="en-US" altLang="zh-TW" sz="2400" dirty="0" smtClean="0"/>
              <a:t>3-class microphysics with ice</a:t>
            </a:r>
          </a:p>
          <a:p>
            <a:pPr>
              <a:buNone/>
            </a:pPr>
            <a:r>
              <a:rPr lang="zh-TW" altLang="en-US" sz="2400" dirty="0" smtClean="0">
                <a:ea typeface="新細明體" charset="-120"/>
              </a:rPr>
              <a:t>      </a:t>
            </a:r>
            <a:r>
              <a:rPr lang="en-US" altLang="zh-TW" sz="2200" dirty="0" smtClean="0">
                <a:ea typeface="新細明體" charset="-120"/>
              </a:rPr>
              <a:t>(</a:t>
            </a:r>
            <a:r>
              <a:rPr lang="en-US" altLang="zh-TW" sz="2200" u="sng" dirty="0" smtClean="0">
                <a:ea typeface="新細明體" charset="-120"/>
              </a:rPr>
              <a:t>cloud/ice</a:t>
            </a:r>
            <a:r>
              <a:rPr lang="en-US" altLang="zh-TW" sz="2200" dirty="0" smtClean="0">
                <a:ea typeface="新細明體" charset="-120"/>
              </a:rPr>
              <a:t>, </a:t>
            </a:r>
            <a:r>
              <a:rPr lang="en-US" altLang="zh-TW" sz="2200" u="sng" dirty="0" smtClean="0">
                <a:ea typeface="新細明體" charset="-120"/>
              </a:rPr>
              <a:t>snow/rain</a:t>
            </a:r>
            <a:r>
              <a:rPr lang="en-US" altLang="zh-TW" sz="2200" dirty="0" smtClean="0">
                <a:ea typeface="新細明體" charset="-120"/>
              </a:rPr>
              <a:t>, </a:t>
            </a:r>
            <a:r>
              <a:rPr lang="en-US" altLang="zh-TW" sz="2200" u="sng" dirty="0" smtClean="0">
                <a:ea typeface="新細明體" charset="-120"/>
              </a:rPr>
              <a:t>vapor</a:t>
            </a:r>
            <a:r>
              <a:rPr lang="en-US" altLang="zh-TW" sz="2200" dirty="0" smtClean="0">
                <a:ea typeface="新細明體" charset="-120"/>
              </a:rPr>
              <a:t>)</a:t>
            </a:r>
          </a:p>
          <a:p>
            <a:pPr>
              <a:buNone/>
            </a:pPr>
            <a:endParaRPr lang="en-US" altLang="zh-TW" sz="2200" dirty="0" smtClean="0"/>
          </a:p>
          <a:p>
            <a:r>
              <a:rPr lang="en-US" altLang="zh-TW" sz="2400" dirty="0" smtClean="0"/>
              <a:t>Ice processes below 0 deg C</a:t>
            </a:r>
          </a:p>
          <a:p>
            <a:endParaRPr lang="en-US" altLang="zh-TW" sz="2400" dirty="0" smtClean="0"/>
          </a:p>
          <a:p>
            <a:r>
              <a:rPr lang="en-US" altLang="zh-TW" sz="2400" dirty="0" smtClean="0"/>
              <a:t>Ice sedimentation</a:t>
            </a:r>
          </a:p>
          <a:p>
            <a:endParaRPr lang="en-US" altLang="zh-TW" sz="2400" dirty="0" smtClean="0"/>
          </a:p>
          <a:p>
            <a:r>
              <a:rPr lang="en-US" altLang="zh-TW" sz="2400" dirty="0" smtClean="0"/>
              <a:t>Semi-</a:t>
            </a:r>
            <a:r>
              <a:rPr lang="en-US" altLang="zh-TW" sz="2400" dirty="0" err="1" smtClean="0"/>
              <a:t>lagrangian</a:t>
            </a:r>
            <a:r>
              <a:rPr lang="en-US" altLang="zh-TW" sz="2400" dirty="0" smtClean="0"/>
              <a:t> fall terms in V3.2</a:t>
            </a:r>
            <a:endParaRPr lang="zh-TW" altLang="en-US" sz="2400" dirty="0"/>
          </a:p>
        </p:txBody>
      </p:sp>
      <p:pic>
        <p:nvPicPr>
          <p:cNvPr id="4" name="Picture 2"/>
          <p:cNvPicPr>
            <a:picLocks noChangeAspect="1" noChangeArrowheads="1"/>
          </p:cNvPicPr>
          <p:nvPr/>
        </p:nvPicPr>
        <p:blipFill>
          <a:blip r:embed="rId3" cstate="print"/>
          <a:srcRect l="44812" t="21569" r="39373" b="46165"/>
          <a:stretch>
            <a:fillRect/>
          </a:stretch>
        </p:blipFill>
        <p:spPr bwMode="auto">
          <a:xfrm>
            <a:off x="5508104" y="1988840"/>
            <a:ext cx="3076034"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WRF </a:t>
            </a:r>
            <a:r>
              <a:rPr lang="en-US" altLang="zh-TW" b="1" dirty="0" err="1" smtClean="0"/>
              <a:t>singlemoment</a:t>
            </a:r>
            <a:r>
              <a:rPr lang="en-US" altLang="zh-TW" b="1" dirty="0" smtClean="0"/>
              <a:t> five-class microphysics scheme(WSM5)</a:t>
            </a:r>
            <a:endParaRPr lang="zh-TW" altLang="en-US" dirty="0"/>
          </a:p>
        </p:txBody>
      </p:sp>
      <p:sp>
        <p:nvSpPr>
          <p:cNvPr id="3" name="內容版面配置區 2"/>
          <p:cNvSpPr>
            <a:spLocks noGrp="1"/>
          </p:cNvSpPr>
          <p:nvPr>
            <p:ph idx="1"/>
          </p:nvPr>
        </p:nvSpPr>
        <p:spPr>
          <a:xfrm>
            <a:off x="251520" y="2420888"/>
            <a:ext cx="5194920" cy="3240360"/>
          </a:xfrm>
        </p:spPr>
        <p:txBody>
          <a:bodyPr>
            <a:normAutofit fontScale="92500" lnSpcReduction="10000"/>
          </a:bodyPr>
          <a:lstStyle/>
          <a:p>
            <a:r>
              <a:rPr lang="en-US" altLang="zh-TW" sz="2600" dirty="0" smtClean="0"/>
              <a:t>5-class microphysics with ice</a:t>
            </a:r>
          </a:p>
          <a:p>
            <a:pPr>
              <a:buNone/>
            </a:pPr>
            <a:r>
              <a:rPr lang="zh-TW" altLang="en-US" sz="2400" dirty="0" smtClean="0">
                <a:ea typeface="新細明體" charset="-120"/>
              </a:rPr>
              <a:t>     </a:t>
            </a:r>
            <a:r>
              <a:rPr lang="en-US" altLang="zh-TW" sz="2400" dirty="0" smtClean="0">
                <a:ea typeface="新細明體" charset="-120"/>
              </a:rPr>
              <a:t> (</a:t>
            </a:r>
            <a:r>
              <a:rPr lang="en-US" altLang="zh-TW" sz="2400" u="sng" dirty="0" smtClean="0">
                <a:ea typeface="新細明體" charset="-120"/>
              </a:rPr>
              <a:t>cloud</a:t>
            </a:r>
            <a:r>
              <a:rPr lang="en-US" altLang="zh-TW" sz="2400" dirty="0" smtClean="0">
                <a:ea typeface="新細明體" charset="-120"/>
              </a:rPr>
              <a:t>, </a:t>
            </a:r>
            <a:r>
              <a:rPr lang="en-US" altLang="zh-TW" sz="2400" u="sng" dirty="0" smtClean="0">
                <a:ea typeface="新細明體" charset="-120"/>
              </a:rPr>
              <a:t>ice</a:t>
            </a:r>
            <a:r>
              <a:rPr lang="en-US" altLang="zh-TW" sz="2400" dirty="0" smtClean="0">
                <a:ea typeface="新細明體" charset="-120"/>
              </a:rPr>
              <a:t>, </a:t>
            </a:r>
            <a:r>
              <a:rPr lang="en-US" altLang="zh-TW" sz="2400" u="sng" dirty="0" smtClean="0">
                <a:ea typeface="新細明體" charset="-120"/>
              </a:rPr>
              <a:t>snow</a:t>
            </a:r>
            <a:r>
              <a:rPr lang="en-US" altLang="zh-TW" sz="2400" dirty="0" smtClean="0">
                <a:ea typeface="新細明體" charset="-120"/>
              </a:rPr>
              <a:t>, </a:t>
            </a:r>
            <a:r>
              <a:rPr lang="en-US" altLang="zh-TW" sz="2400" u="sng" dirty="0" smtClean="0">
                <a:ea typeface="新細明體" charset="-120"/>
              </a:rPr>
              <a:t>rain, vapor</a:t>
            </a:r>
            <a:r>
              <a:rPr lang="en-US" altLang="zh-TW" sz="2400" dirty="0" smtClean="0">
                <a:ea typeface="新細明體" charset="-120"/>
              </a:rPr>
              <a:t>)</a:t>
            </a:r>
          </a:p>
          <a:p>
            <a:pPr>
              <a:buNone/>
            </a:pPr>
            <a:endParaRPr lang="en-US" altLang="zh-TW" sz="2600" dirty="0" smtClean="0"/>
          </a:p>
          <a:p>
            <a:r>
              <a:rPr lang="en-US" altLang="zh-TW" sz="2600" dirty="0" smtClean="0"/>
              <a:t> </a:t>
            </a:r>
            <a:r>
              <a:rPr lang="en-US" altLang="zh-TW" sz="2600" dirty="0" err="1" smtClean="0"/>
              <a:t>Supercooled</a:t>
            </a:r>
            <a:r>
              <a:rPr lang="en-US" altLang="zh-TW" sz="2600" dirty="0" smtClean="0"/>
              <a:t> water and snow melt</a:t>
            </a:r>
          </a:p>
          <a:p>
            <a:endParaRPr lang="en-US" altLang="zh-TW" sz="2600" dirty="0" smtClean="0"/>
          </a:p>
          <a:p>
            <a:r>
              <a:rPr lang="en-US" altLang="zh-TW" sz="2600" dirty="0" smtClean="0"/>
              <a:t> Ice sedimentation</a:t>
            </a:r>
          </a:p>
          <a:p>
            <a:endParaRPr lang="en-US" altLang="zh-TW" sz="2600" dirty="0" smtClean="0"/>
          </a:p>
          <a:p>
            <a:r>
              <a:rPr lang="en-US" altLang="zh-TW" sz="2600" dirty="0" smtClean="0"/>
              <a:t>Semi-</a:t>
            </a:r>
            <a:r>
              <a:rPr lang="en-US" altLang="zh-TW" sz="2600" dirty="0" err="1" smtClean="0"/>
              <a:t>lagrangian</a:t>
            </a:r>
            <a:r>
              <a:rPr lang="en-US" altLang="zh-TW" sz="2600" dirty="0" smtClean="0"/>
              <a:t> fall terms in V3.2</a:t>
            </a:r>
          </a:p>
          <a:p>
            <a:endParaRPr lang="en-US" altLang="zh-TW" sz="2600" dirty="0" smtClean="0"/>
          </a:p>
          <a:p>
            <a:endParaRPr lang="zh-TW" altLang="en-US" sz="2600" dirty="0"/>
          </a:p>
        </p:txBody>
      </p:sp>
      <p:pic>
        <p:nvPicPr>
          <p:cNvPr id="4" name="Picture 2"/>
          <p:cNvPicPr>
            <a:picLocks noChangeAspect="1" noChangeArrowheads="1"/>
          </p:cNvPicPr>
          <p:nvPr/>
        </p:nvPicPr>
        <p:blipFill>
          <a:blip r:embed="rId3" cstate="print"/>
          <a:srcRect l="28532" t="54662" r="56584" b="11863"/>
          <a:stretch>
            <a:fillRect/>
          </a:stretch>
        </p:blipFill>
        <p:spPr bwMode="auto">
          <a:xfrm>
            <a:off x="5580112" y="2204864"/>
            <a:ext cx="2904414"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Purdue Lin  (LIN)</a:t>
            </a:r>
            <a:endParaRPr lang="zh-TW" altLang="en-US" dirty="0"/>
          </a:p>
        </p:txBody>
      </p:sp>
      <p:sp>
        <p:nvSpPr>
          <p:cNvPr id="3" name="內容版面配置區 2"/>
          <p:cNvSpPr>
            <a:spLocks noGrp="1"/>
          </p:cNvSpPr>
          <p:nvPr>
            <p:ph idx="1"/>
          </p:nvPr>
        </p:nvSpPr>
        <p:spPr>
          <a:xfrm>
            <a:off x="179512" y="1772816"/>
            <a:ext cx="5770984" cy="4525963"/>
          </a:xfrm>
        </p:spPr>
        <p:txBody>
          <a:bodyPr>
            <a:normAutofit/>
          </a:bodyPr>
          <a:lstStyle/>
          <a:p>
            <a:r>
              <a:rPr lang="en-US" altLang="zh-TW" sz="2600" dirty="0" smtClean="0"/>
              <a:t>6-class microphysics including </a:t>
            </a:r>
            <a:r>
              <a:rPr lang="en-US" altLang="zh-TW" sz="2600" dirty="0" err="1" smtClean="0"/>
              <a:t>graupel</a:t>
            </a:r>
            <a:endParaRPr lang="en-US" altLang="zh-TW" sz="2600" dirty="0" smtClean="0"/>
          </a:p>
          <a:p>
            <a:pPr>
              <a:buNone/>
            </a:pPr>
            <a:r>
              <a:rPr lang="zh-TW" altLang="en-US" sz="2200" dirty="0" smtClean="0">
                <a:ea typeface="新細明體" charset="-120"/>
              </a:rPr>
              <a:t>      </a:t>
            </a:r>
            <a:r>
              <a:rPr lang="en-US" altLang="zh-TW" sz="2200" dirty="0" smtClean="0">
                <a:ea typeface="新細明體" charset="-120"/>
              </a:rPr>
              <a:t>(</a:t>
            </a:r>
            <a:r>
              <a:rPr lang="en-US" altLang="zh-TW" sz="2200" u="sng" dirty="0" smtClean="0">
                <a:ea typeface="新細明體" charset="-120"/>
              </a:rPr>
              <a:t>cloud</a:t>
            </a:r>
            <a:r>
              <a:rPr lang="en-US" altLang="zh-TW" sz="2200" dirty="0" smtClean="0">
                <a:ea typeface="新細明體" charset="-120"/>
              </a:rPr>
              <a:t>, </a:t>
            </a:r>
            <a:r>
              <a:rPr lang="en-US" altLang="zh-TW" sz="2200" u="sng" dirty="0" smtClean="0">
                <a:ea typeface="新細明體" charset="-120"/>
              </a:rPr>
              <a:t>ice</a:t>
            </a:r>
            <a:r>
              <a:rPr lang="en-US" altLang="zh-TW" sz="2200" dirty="0" smtClean="0">
                <a:ea typeface="新細明體" charset="-120"/>
              </a:rPr>
              <a:t>, </a:t>
            </a:r>
            <a:r>
              <a:rPr lang="en-US" altLang="zh-TW" sz="2200" u="sng" dirty="0" smtClean="0">
                <a:ea typeface="新細明體" charset="-120"/>
              </a:rPr>
              <a:t>snow</a:t>
            </a:r>
            <a:r>
              <a:rPr lang="en-US" altLang="zh-TW" sz="2200" dirty="0" smtClean="0">
                <a:ea typeface="新細明體" charset="-120"/>
              </a:rPr>
              <a:t>, </a:t>
            </a:r>
            <a:r>
              <a:rPr lang="en-US" altLang="zh-TW" sz="2200" u="sng" dirty="0" smtClean="0">
                <a:ea typeface="新細明體" charset="-120"/>
              </a:rPr>
              <a:t>rain</a:t>
            </a:r>
            <a:r>
              <a:rPr lang="en-US" altLang="zh-TW" sz="2200" dirty="0" smtClean="0">
                <a:ea typeface="新細明體" charset="-120"/>
              </a:rPr>
              <a:t>, </a:t>
            </a:r>
            <a:r>
              <a:rPr lang="en-US" altLang="zh-TW" sz="2200" u="sng" dirty="0" err="1" smtClean="0">
                <a:ea typeface="新細明體" charset="-120"/>
              </a:rPr>
              <a:t>graupel</a:t>
            </a:r>
            <a:r>
              <a:rPr lang="en-US" altLang="zh-TW" sz="2200" dirty="0" smtClean="0">
                <a:ea typeface="新細明體" charset="-120"/>
              </a:rPr>
              <a:t>, </a:t>
            </a:r>
            <a:r>
              <a:rPr lang="en-US" altLang="zh-TW" sz="2200" u="sng" dirty="0" smtClean="0">
                <a:ea typeface="新細明體" charset="-120"/>
              </a:rPr>
              <a:t>vapor</a:t>
            </a:r>
            <a:r>
              <a:rPr lang="en-US" altLang="zh-TW" sz="2200" dirty="0" smtClean="0">
                <a:ea typeface="新細明體" charset="-120"/>
              </a:rPr>
              <a:t>)</a:t>
            </a:r>
          </a:p>
          <a:p>
            <a:pPr>
              <a:buNone/>
            </a:pPr>
            <a:endParaRPr lang="en-US" altLang="zh-TW" sz="2200" dirty="0" smtClean="0"/>
          </a:p>
          <a:p>
            <a:r>
              <a:rPr lang="en-US" altLang="zh-TW" sz="2600" dirty="0" smtClean="0"/>
              <a:t>Includes ice sedimentation and time-split fall terms</a:t>
            </a:r>
            <a:endParaRPr lang="zh-TW" altLang="en-US" sz="2600" dirty="0"/>
          </a:p>
        </p:txBody>
      </p:sp>
      <p:pic>
        <p:nvPicPr>
          <p:cNvPr id="4" name="Picture 2"/>
          <p:cNvPicPr>
            <a:picLocks noChangeAspect="1" noChangeArrowheads="1"/>
          </p:cNvPicPr>
          <p:nvPr/>
        </p:nvPicPr>
        <p:blipFill>
          <a:blip r:embed="rId2" cstate="print"/>
          <a:srcRect l="44347" t="55489" r="39373" b="11863"/>
          <a:stretch>
            <a:fillRect/>
          </a:stretch>
        </p:blipFill>
        <p:spPr bwMode="auto">
          <a:xfrm>
            <a:off x="5724128" y="1628800"/>
            <a:ext cx="3193338"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Ferrier  (FER)</a:t>
            </a:r>
            <a:endParaRPr lang="zh-TW" altLang="en-US" dirty="0"/>
          </a:p>
        </p:txBody>
      </p:sp>
      <p:sp>
        <p:nvSpPr>
          <p:cNvPr id="3" name="內容版面配置區 2"/>
          <p:cNvSpPr>
            <a:spLocks noGrp="1"/>
          </p:cNvSpPr>
          <p:nvPr>
            <p:ph idx="1"/>
          </p:nvPr>
        </p:nvSpPr>
        <p:spPr>
          <a:xfrm>
            <a:off x="179512" y="1600200"/>
            <a:ext cx="6408712" cy="4525963"/>
          </a:xfrm>
        </p:spPr>
        <p:txBody>
          <a:bodyPr>
            <a:normAutofit/>
          </a:bodyPr>
          <a:lstStyle/>
          <a:p>
            <a:r>
              <a:rPr lang="en-US" altLang="zh-TW" sz="2400" b="1" dirty="0" smtClean="0"/>
              <a:t>Single moment scheme </a:t>
            </a:r>
          </a:p>
          <a:p>
            <a:r>
              <a:rPr lang="en-US" altLang="zh-TW" sz="2400" dirty="0" smtClean="0"/>
              <a:t>Designed for efficiency</a:t>
            </a:r>
          </a:p>
          <a:p>
            <a:pPr>
              <a:buNone/>
            </a:pPr>
            <a:r>
              <a:rPr lang="en-US" altLang="zh-TW" sz="2400" dirty="0" smtClean="0"/>
              <a:t>     – Advection only of total condensate and vapor</a:t>
            </a:r>
          </a:p>
          <a:p>
            <a:pPr>
              <a:buNone/>
            </a:pPr>
            <a:r>
              <a:rPr lang="en-US" altLang="zh-TW" sz="2400" dirty="0" smtClean="0"/>
              <a:t>      – Diagnostic </a:t>
            </a:r>
            <a:r>
              <a:rPr lang="en-US" altLang="zh-TW" sz="2400" b="1" u="sng" dirty="0" smtClean="0"/>
              <a:t>cloud water</a:t>
            </a:r>
            <a:r>
              <a:rPr lang="en-US" altLang="zh-TW" sz="2400" dirty="0" smtClean="0"/>
              <a:t>, </a:t>
            </a:r>
            <a:r>
              <a:rPr lang="en-US" altLang="zh-TW" sz="2400" b="1" u="sng" dirty="0" smtClean="0"/>
              <a:t>rain</a:t>
            </a:r>
            <a:r>
              <a:rPr lang="en-US" altLang="zh-TW" sz="2400" dirty="0" smtClean="0"/>
              <a:t>, &amp; </a:t>
            </a:r>
            <a:r>
              <a:rPr lang="en-US" altLang="zh-TW" sz="2400" b="1" u="sng" dirty="0" smtClean="0"/>
              <a:t>ice</a:t>
            </a:r>
            <a:r>
              <a:rPr lang="en-US" altLang="zh-TW" sz="2400" dirty="0" smtClean="0"/>
              <a:t> </a:t>
            </a:r>
          </a:p>
          <a:p>
            <a:pPr>
              <a:buNone/>
            </a:pPr>
            <a:r>
              <a:rPr lang="en-US" altLang="zh-TW" sz="2400" dirty="0" smtClean="0"/>
              <a:t>        (</a:t>
            </a:r>
            <a:r>
              <a:rPr lang="en-US" altLang="zh-TW" sz="2400" u="sng" dirty="0" smtClean="0"/>
              <a:t>cloud ice</a:t>
            </a:r>
            <a:r>
              <a:rPr lang="en-US" altLang="zh-TW" sz="2400" dirty="0" smtClean="0"/>
              <a:t>, </a:t>
            </a:r>
            <a:r>
              <a:rPr lang="en-US" altLang="zh-TW" sz="2400" u="sng" dirty="0" smtClean="0"/>
              <a:t>snow</a:t>
            </a:r>
            <a:r>
              <a:rPr lang="en-US" altLang="zh-TW" sz="2400" dirty="0" smtClean="0"/>
              <a:t>/</a:t>
            </a:r>
            <a:r>
              <a:rPr lang="en-US" altLang="zh-TW" sz="2400" u="sng" dirty="0" err="1" smtClean="0"/>
              <a:t>graupel</a:t>
            </a:r>
            <a:r>
              <a:rPr lang="en-US" altLang="zh-TW" sz="2400" dirty="0" smtClean="0"/>
              <a:t>)</a:t>
            </a:r>
          </a:p>
          <a:p>
            <a:r>
              <a:rPr lang="en-US" altLang="zh-TW" sz="2400" dirty="0" err="1" smtClean="0"/>
              <a:t>Supercooled</a:t>
            </a:r>
            <a:r>
              <a:rPr lang="en-US" altLang="zh-TW" sz="2400" dirty="0" smtClean="0"/>
              <a:t> liquid water &amp; ice melt</a:t>
            </a:r>
          </a:p>
          <a:p>
            <a:r>
              <a:rPr lang="en-US" altLang="zh-TW" sz="2400" dirty="0" smtClean="0"/>
              <a:t>Variable density for precipitation ice (snow/</a:t>
            </a:r>
            <a:r>
              <a:rPr lang="en-US" altLang="zh-TW" sz="2400" dirty="0" err="1" smtClean="0"/>
              <a:t>graupel</a:t>
            </a:r>
            <a:r>
              <a:rPr lang="en-US" altLang="zh-TW" sz="2400" dirty="0" smtClean="0"/>
              <a:t>/sleet) – “rime factor”</a:t>
            </a:r>
            <a:endParaRPr lang="zh-TW" altLang="en-US" sz="2400" dirty="0"/>
          </a:p>
        </p:txBody>
      </p:sp>
      <p:pic>
        <p:nvPicPr>
          <p:cNvPr id="4" name="Picture 2"/>
          <p:cNvPicPr>
            <a:picLocks noChangeAspect="1" noChangeArrowheads="1"/>
          </p:cNvPicPr>
          <p:nvPr/>
        </p:nvPicPr>
        <p:blipFill>
          <a:blip r:embed="rId3" cstate="print"/>
          <a:srcRect l="61092" t="35634" r="24954" b="29619"/>
          <a:stretch>
            <a:fillRect/>
          </a:stretch>
        </p:blipFill>
        <p:spPr bwMode="auto">
          <a:xfrm>
            <a:off x="6572288" y="1268760"/>
            <a:ext cx="2571712"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cumulus schemes</a:t>
            </a:r>
            <a:endParaRPr lang="zh-TW" altLang="en-US" dirty="0"/>
          </a:p>
        </p:txBody>
      </p:sp>
      <p:sp>
        <p:nvSpPr>
          <p:cNvPr id="3" name="內容版面配置區 2"/>
          <p:cNvSpPr>
            <a:spLocks noGrp="1"/>
          </p:cNvSpPr>
          <p:nvPr>
            <p:ph idx="1"/>
          </p:nvPr>
        </p:nvSpPr>
        <p:spPr/>
        <p:txBody>
          <a:bodyPr>
            <a:normAutofit/>
          </a:bodyPr>
          <a:lstStyle/>
          <a:p>
            <a:pPr>
              <a:buNone/>
            </a:pPr>
            <a:r>
              <a:rPr lang="zh-TW" altLang="en-US" sz="2000" dirty="0" smtClean="0"/>
              <a:t>積雲參數法在積雲產生過程和降水計算皆有所不同。</a:t>
            </a:r>
            <a:endParaRPr lang="en-US" altLang="zh-TW" sz="2000" dirty="0" smtClean="0"/>
          </a:p>
          <a:p>
            <a:pPr>
              <a:buNone/>
            </a:pPr>
            <a:endParaRPr lang="en-US" altLang="zh-TW" sz="2000" dirty="0" smtClean="0"/>
          </a:p>
          <a:p>
            <a:r>
              <a:rPr lang="en-US" altLang="zh-TW" sz="2000" b="1" dirty="0" smtClean="0"/>
              <a:t>Betts-Miller-</a:t>
            </a:r>
            <a:r>
              <a:rPr lang="en-US" altLang="zh-TW" sz="2000" b="1" dirty="0" err="1" smtClean="0"/>
              <a:t>Janjic</a:t>
            </a:r>
            <a:r>
              <a:rPr lang="en-US" altLang="zh-TW" sz="2000" b="1" dirty="0" smtClean="0"/>
              <a:t> </a:t>
            </a:r>
            <a:r>
              <a:rPr lang="zh-TW" altLang="en-US" sz="2000" dirty="0" smtClean="0"/>
              <a:t>積雲參數法於深對流之建立時，將模式之熱力和濕度調整至一準平衡狀態</a:t>
            </a:r>
            <a:endParaRPr lang="en-US" altLang="zh-TW" sz="2000" dirty="0" smtClean="0"/>
          </a:p>
          <a:p>
            <a:endParaRPr lang="en-US" altLang="zh-TW" sz="2000" dirty="0" smtClean="0"/>
          </a:p>
          <a:p>
            <a:r>
              <a:rPr lang="en-US" altLang="zh-TW" sz="2000" b="1" dirty="0" smtClean="0"/>
              <a:t>KF </a:t>
            </a:r>
            <a:r>
              <a:rPr lang="zh-TW" altLang="en-US" sz="2000" dirty="0" smtClean="0"/>
              <a:t>積雲參數法之對流程度則透過格點上之對流可用位能決定（</a:t>
            </a:r>
            <a:r>
              <a:rPr lang="en-US" altLang="zh-TW" sz="2000" dirty="0" smtClean="0"/>
              <a:t>CAPE</a:t>
            </a:r>
            <a:r>
              <a:rPr lang="zh-TW" altLang="en-US" sz="2000" dirty="0" smtClean="0"/>
              <a:t>）</a:t>
            </a:r>
            <a:endParaRPr lang="en-US" altLang="zh-TW" sz="2000" dirty="0" smtClean="0"/>
          </a:p>
          <a:p>
            <a:endParaRPr lang="en-US" altLang="zh-TW" sz="2000" dirty="0" smtClean="0"/>
          </a:p>
          <a:p>
            <a:r>
              <a:rPr lang="en-US" altLang="zh-TW" sz="2000" b="1" dirty="0" smtClean="0"/>
              <a:t>GD</a:t>
            </a:r>
            <a:r>
              <a:rPr lang="en-US" altLang="zh-TW" sz="2000" dirty="0" smtClean="0"/>
              <a:t> </a:t>
            </a:r>
            <a:r>
              <a:rPr lang="zh-TW" altLang="en-US" sz="2000" dirty="0" smtClean="0"/>
              <a:t>積雲參數法為一系集積雲參數法，其對流之動力控制則由</a:t>
            </a:r>
            <a:r>
              <a:rPr lang="en-US" altLang="zh-TW" sz="2000" dirty="0" smtClean="0"/>
              <a:t>CAPE</a:t>
            </a:r>
            <a:r>
              <a:rPr lang="zh-TW" altLang="en-US" sz="2000" dirty="0" smtClean="0"/>
              <a:t>、低層垂直風和濕度輻合等決定</a:t>
            </a:r>
            <a:endParaRPr lang="zh-TW" alt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err="1" smtClean="0"/>
              <a:t>Kain</a:t>
            </a:r>
            <a:r>
              <a:rPr lang="en-US" altLang="zh-TW" b="1" dirty="0" smtClean="0"/>
              <a:t>–Fritsch</a:t>
            </a:r>
            <a:r>
              <a:rPr lang="en-US" altLang="zh-TW" dirty="0" smtClean="0"/>
              <a:t>  </a:t>
            </a:r>
            <a:r>
              <a:rPr lang="en-US" altLang="zh-TW" b="1" dirty="0" smtClean="0"/>
              <a:t>(KF)</a:t>
            </a:r>
            <a:endParaRPr lang="zh-TW" altLang="en-US" dirty="0"/>
          </a:p>
        </p:txBody>
      </p:sp>
      <p:sp>
        <p:nvSpPr>
          <p:cNvPr id="3" name="內容版面配置區 2"/>
          <p:cNvSpPr>
            <a:spLocks noGrp="1"/>
          </p:cNvSpPr>
          <p:nvPr>
            <p:ph idx="1"/>
          </p:nvPr>
        </p:nvSpPr>
        <p:spPr/>
        <p:txBody>
          <a:bodyPr>
            <a:normAutofit/>
          </a:bodyPr>
          <a:lstStyle/>
          <a:p>
            <a:r>
              <a:rPr lang="en-US" altLang="zh-TW" sz="2200" dirty="0" smtClean="0"/>
              <a:t>The KF scheme is a </a:t>
            </a:r>
            <a:r>
              <a:rPr lang="en-US" altLang="zh-TW" sz="2200" b="1" dirty="0" smtClean="0"/>
              <a:t>mass flux parameterization</a:t>
            </a:r>
            <a:r>
              <a:rPr lang="en-US" altLang="zh-TW" sz="2200" dirty="0" smtClean="0"/>
              <a:t>. It uses the </a:t>
            </a:r>
            <a:r>
              <a:rPr lang="en-US" altLang="zh-TW" sz="2200" b="1" dirty="0" err="1" smtClean="0"/>
              <a:t>Lagrangian</a:t>
            </a:r>
            <a:r>
              <a:rPr lang="en-US" altLang="zh-TW" sz="2200" b="1" dirty="0" smtClean="0"/>
              <a:t> parcel method </a:t>
            </a:r>
            <a:r>
              <a:rPr lang="en-US" altLang="zh-TW" sz="2200" dirty="0" smtClean="0"/>
              <a:t>(e.g., Simpson and </a:t>
            </a:r>
            <a:r>
              <a:rPr lang="en-US" altLang="zh-TW" sz="2200" dirty="0" err="1" smtClean="0"/>
              <a:t>Wiggert</a:t>
            </a:r>
            <a:r>
              <a:rPr lang="en-US" altLang="zh-TW" sz="2200" dirty="0" smtClean="0"/>
              <a:t> 1969; </a:t>
            </a:r>
            <a:r>
              <a:rPr lang="en-US" altLang="zh-TW" sz="2200" dirty="0" err="1" smtClean="0"/>
              <a:t>Kreitzberg</a:t>
            </a:r>
            <a:r>
              <a:rPr lang="en-US" altLang="zh-TW" sz="2200" dirty="0" smtClean="0"/>
              <a:t> and </a:t>
            </a:r>
            <a:r>
              <a:rPr lang="en-US" altLang="zh-TW" sz="2200" dirty="0" err="1" smtClean="0"/>
              <a:t>Perkey</a:t>
            </a:r>
            <a:r>
              <a:rPr lang="en-US" altLang="zh-TW" sz="2200" dirty="0" smtClean="0"/>
              <a:t> 1976), including </a:t>
            </a:r>
            <a:r>
              <a:rPr lang="en-US" altLang="zh-TW" sz="2200" b="1" dirty="0" smtClean="0"/>
              <a:t>vertical momentum dynamics</a:t>
            </a:r>
            <a:r>
              <a:rPr lang="en-US" altLang="zh-TW" sz="2200" dirty="0" smtClean="0"/>
              <a:t> (Donner 1993), to estimate whether instability exists and, if so, what the properties of convective clouds will be. </a:t>
            </a:r>
            <a:endParaRPr lang="zh-TW" altLang="en-US" sz="2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Betts–Miller–</a:t>
            </a:r>
            <a:r>
              <a:rPr lang="en-US" altLang="zh-TW" b="1" dirty="0" err="1" smtClean="0"/>
              <a:t>Janjic</a:t>
            </a:r>
            <a:r>
              <a:rPr lang="en-US" altLang="zh-TW" b="1" dirty="0" smtClean="0"/>
              <a:t>´  (BMJ)</a:t>
            </a:r>
            <a:endParaRPr lang="zh-TW" altLang="en-US" b="1" dirty="0"/>
          </a:p>
        </p:txBody>
      </p:sp>
      <p:pic>
        <p:nvPicPr>
          <p:cNvPr id="4" name="內容版面配置區 3"/>
          <p:cNvPicPr>
            <a:picLocks noGrp="1"/>
          </p:cNvPicPr>
          <p:nvPr>
            <p:ph idx="1"/>
          </p:nvPr>
        </p:nvPicPr>
        <p:blipFill>
          <a:blip r:embed="rId2" cstate="print"/>
          <a:srcRect l="34884" t="42007" r="13243" b="42849"/>
          <a:stretch>
            <a:fillRect/>
          </a:stretch>
        </p:blipFill>
        <p:spPr bwMode="auto">
          <a:xfrm>
            <a:off x="1259632" y="1268760"/>
            <a:ext cx="6696744" cy="1584176"/>
          </a:xfrm>
          <a:prstGeom prst="rect">
            <a:avLst/>
          </a:prstGeom>
          <a:noFill/>
          <a:ln w="9525">
            <a:noFill/>
            <a:miter lim="800000"/>
            <a:headEnd/>
            <a:tailEnd/>
          </a:ln>
        </p:spPr>
      </p:pic>
      <p:sp>
        <p:nvSpPr>
          <p:cNvPr id="5" name="矩形 4"/>
          <p:cNvSpPr/>
          <p:nvPr/>
        </p:nvSpPr>
        <p:spPr>
          <a:xfrm>
            <a:off x="6300192" y="2636912"/>
            <a:ext cx="180020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0" y="6027003"/>
            <a:ext cx="9144000" cy="830997"/>
          </a:xfrm>
          <a:prstGeom prst="rect">
            <a:avLst/>
          </a:prstGeom>
          <a:noFill/>
        </p:spPr>
        <p:txBody>
          <a:bodyPr wrap="square" rtlCol="0">
            <a:spAutoFit/>
          </a:bodyPr>
          <a:lstStyle/>
          <a:p>
            <a:r>
              <a:rPr lang="en-US" altLang="zh-TW" sz="1200" dirty="0" smtClean="0"/>
              <a:t>http://books.google.com.tw/books?id=lMXSpRwKNO8C&amp;pg=PA214&amp;lpg=PA214&amp;dq=Betts%E2%80%93Miller%E2%80%93Janjic%C2%B4++(BMJ)&amp;source=bl&amp;ots=6A24r3pNOm&amp;sig=gqE_dBm5bFMGPoN6rjb1_o8Ac8s&amp;hl=zh-TW&amp;sa=X&amp;ei=07CMUbLeAoWbkwXs3YGwDg&amp;ved=0CGIQ6AEwBg#v=onepage&amp;q=Betts%E2%80%93Miller%E2%80%93Janjic%C2%B4%20%20(BMJ)&amp;f=false</a:t>
            </a:r>
            <a:endParaRPr lang="zh-TW" alt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err="1" smtClean="0"/>
              <a:t>Grell–Devenyi</a:t>
            </a:r>
            <a:r>
              <a:rPr lang="en-US" altLang="zh-TW" b="1" dirty="0" smtClean="0"/>
              <a:t>  (GD)</a:t>
            </a:r>
            <a:endParaRPr lang="zh-TW" altLang="en-US" b="1" dirty="0"/>
          </a:p>
        </p:txBody>
      </p:sp>
      <p:sp>
        <p:nvSpPr>
          <p:cNvPr id="3" name="內容版面配置區 2"/>
          <p:cNvSpPr>
            <a:spLocks noGrp="1"/>
          </p:cNvSpPr>
          <p:nvPr>
            <p:ph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Autofit/>
          </a:bodyPr>
          <a:lstStyle/>
          <a:p>
            <a:r>
              <a:rPr lang="en-US" altLang="zh-TW" sz="3200" b="1" u="sng" dirty="0" smtClean="0"/>
              <a:t>microphysics option</a:t>
            </a:r>
            <a:r>
              <a:rPr lang="en-US" altLang="zh-TW" sz="3200" dirty="0" smtClean="0"/>
              <a:t> </a:t>
            </a:r>
            <a:r>
              <a:rPr lang="en-US" altLang="zh-TW" sz="3200" dirty="0" err="1" smtClean="0"/>
              <a:t>vs</a:t>
            </a:r>
            <a:r>
              <a:rPr lang="en-US" altLang="zh-TW" sz="3200" dirty="0" smtClean="0"/>
              <a:t> </a:t>
            </a:r>
            <a:r>
              <a:rPr lang="en-US" altLang="zh-TW" sz="3200" b="1" u="sng" dirty="0" smtClean="0"/>
              <a:t>cumulus parameterization  </a:t>
            </a:r>
            <a:endParaRPr lang="zh-TW" altLang="en-US" sz="3200" dirty="0"/>
          </a:p>
        </p:txBody>
      </p:sp>
      <p:sp>
        <p:nvSpPr>
          <p:cNvPr id="3" name="內容版面配置區 2"/>
          <p:cNvSpPr>
            <a:spLocks noGrp="1"/>
          </p:cNvSpPr>
          <p:nvPr>
            <p:ph idx="1"/>
          </p:nvPr>
        </p:nvSpPr>
        <p:spPr>
          <a:xfrm>
            <a:off x="457200" y="1600200"/>
            <a:ext cx="8435280" cy="4525963"/>
          </a:xfrm>
        </p:spPr>
        <p:txBody>
          <a:bodyPr>
            <a:normAutofit/>
          </a:bodyPr>
          <a:lstStyle/>
          <a:p>
            <a:r>
              <a:rPr lang="en-US" altLang="zh-TW" sz="2400" dirty="0" smtClean="0"/>
              <a:t>The </a:t>
            </a:r>
            <a:r>
              <a:rPr lang="en-US" altLang="zh-TW" sz="2400" b="1" u="sng" dirty="0" smtClean="0"/>
              <a:t>microphysics option </a:t>
            </a:r>
            <a:r>
              <a:rPr lang="en-US" altLang="zh-TW" sz="2400" dirty="0" smtClean="0"/>
              <a:t>provides</a:t>
            </a:r>
            <a:r>
              <a:rPr lang="zh-TW" altLang="en-US" sz="2400" dirty="0" smtClean="0"/>
              <a:t> </a:t>
            </a:r>
            <a:r>
              <a:rPr lang="en-US" altLang="zh-TW" sz="2400" dirty="0" smtClean="0"/>
              <a:t>atmospheric heat and moisture tendencies. It also accounts</a:t>
            </a:r>
            <a:r>
              <a:rPr lang="zh-TW" altLang="en-US" sz="2400" dirty="0" smtClean="0"/>
              <a:t> </a:t>
            </a:r>
            <a:r>
              <a:rPr lang="en-US" altLang="zh-TW" sz="2400" dirty="0" smtClean="0"/>
              <a:t>for the vertical flux of precipitation and the</a:t>
            </a:r>
            <a:r>
              <a:rPr lang="zh-TW" altLang="en-US" sz="2400" dirty="0" smtClean="0"/>
              <a:t> </a:t>
            </a:r>
            <a:r>
              <a:rPr lang="en-US" altLang="zh-TW" sz="2400" dirty="0" smtClean="0"/>
              <a:t>sedimentation process (</a:t>
            </a:r>
            <a:r>
              <a:rPr lang="en-US" altLang="zh-TW" sz="2400" dirty="0" err="1" smtClean="0"/>
              <a:t>Skamarock</a:t>
            </a:r>
            <a:r>
              <a:rPr lang="en-US" altLang="zh-TW" sz="2400" dirty="0" smtClean="0"/>
              <a:t> et al. 2007).</a:t>
            </a:r>
          </a:p>
          <a:p>
            <a:endParaRPr lang="en-US" altLang="zh-TW" sz="2400" dirty="0" smtClean="0"/>
          </a:p>
          <a:p>
            <a:r>
              <a:rPr lang="en-US" altLang="zh-TW" sz="2400" dirty="0" smtClean="0"/>
              <a:t>The </a:t>
            </a:r>
            <a:r>
              <a:rPr lang="en-US" altLang="zh-TW" sz="2400" b="1" u="sng" dirty="0" smtClean="0"/>
              <a:t>cumulus parameterization</a:t>
            </a:r>
            <a:r>
              <a:rPr lang="zh-TW" altLang="en-US" sz="2400" b="1" u="sng" dirty="0" smtClean="0"/>
              <a:t> </a:t>
            </a:r>
            <a:r>
              <a:rPr lang="en-US" altLang="zh-TW" sz="2400" dirty="0" smtClean="0"/>
              <a:t>is used to vertically redistribute heat and moisture independent</a:t>
            </a:r>
            <a:r>
              <a:rPr lang="zh-TW" altLang="en-US" sz="2400" dirty="0" smtClean="0"/>
              <a:t> </a:t>
            </a:r>
            <a:r>
              <a:rPr lang="en-US" altLang="zh-TW" sz="2400" dirty="0" smtClean="0"/>
              <a:t>of latent heating due to precipitation.</a:t>
            </a:r>
            <a:endParaRPr lang="zh-TW" alt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836712"/>
          </a:xfrm>
        </p:spPr>
        <p:txBody>
          <a:bodyPr/>
          <a:lstStyle/>
          <a:p>
            <a:r>
              <a:rPr lang="en-US" altLang="zh-TW" b="1" dirty="0" smtClean="0"/>
              <a:t>Summary and conclusions</a:t>
            </a:r>
            <a:endParaRPr lang="zh-TW" altLang="en-US" b="1" dirty="0"/>
          </a:p>
        </p:txBody>
      </p:sp>
      <p:sp>
        <p:nvSpPr>
          <p:cNvPr id="3" name="內容版面配置區 2"/>
          <p:cNvSpPr>
            <a:spLocks noGrp="1"/>
          </p:cNvSpPr>
          <p:nvPr>
            <p:ph idx="1"/>
          </p:nvPr>
        </p:nvSpPr>
        <p:spPr>
          <a:xfrm>
            <a:off x="179512" y="692696"/>
            <a:ext cx="8964488" cy="6165304"/>
          </a:xfrm>
        </p:spPr>
        <p:txBody>
          <a:bodyPr>
            <a:normAutofit lnSpcReduction="10000"/>
          </a:bodyPr>
          <a:lstStyle/>
          <a:p>
            <a:r>
              <a:rPr lang="en-US" altLang="zh-TW" sz="2400" dirty="0" smtClean="0"/>
              <a:t>N</a:t>
            </a:r>
            <a:r>
              <a:rPr lang="en-US" altLang="zh-TW" sz="2000" dirty="0" smtClean="0"/>
              <a:t>o single combination can be considered ideal for modeling precipitation amount, areal extent, hurricane track, and the time of landfall.</a:t>
            </a:r>
          </a:p>
          <a:p>
            <a:r>
              <a:rPr lang="en-US" altLang="zh-TW" sz="2400" b="1" dirty="0" smtClean="0"/>
              <a:t>Precipitation</a:t>
            </a:r>
          </a:p>
          <a:p>
            <a:pPr marL="457200" indent="-457200">
              <a:buNone/>
            </a:pPr>
            <a:r>
              <a:rPr lang="en-US" altLang="zh-TW" sz="2000" b="1" u="sng" dirty="0" smtClean="0"/>
              <a:t>Precipitation areal extent</a:t>
            </a:r>
            <a:endParaRPr lang="en-US" altLang="zh-TW" sz="2000" dirty="0" smtClean="0"/>
          </a:p>
          <a:p>
            <a:pPr>
              <a:buNone/>
            </a:pPr>
            <a:r>
              <a:rPr lang="en-US" altLang="zh-TW" sz="2000" dirty="0" smtClean="0">
                <a:sym typeface="Wingdings" pitchFamily="2" charset="2"/>
              </a:rPr>
              <a:t>   </a:t>
            </a:r>
            <a:r>
              <a:rPr lang="en-US" altLang="zh-TW" sz="2000" dirty="0" smtClean="0"/>
              <a:t>For lower thresholds(1 ,2 mm/h) : </a:t>
            </a:r>
            <a:r>
              <a:rPr lang="en-US" altLang="zh-TW" sz="2000" b="1" dirty="0" smtClean="0">
                <a:solidFill>
                  <a:schemeClr val="tx2">
                    <a:lumMod val="75000"/>
                  </a:schemeClr>
                </a:solidFill>
              </a:rPr>
              <a:t>WSM5</a:t>
            </a:r>
            <a:r>
              <a:rPr lang="en-US" altLang="zh-TW" sz="2000" dirty="0" smtClean="0"/>
              <a:t> option led to the least amount of error.</a:t>
            </a:r>
          </a:p>
          <a:p>
            <a:pPr>
              <a:buNone/>
            </a:pPr>
            <a:r>
              <a:rPr lang="en-US" altLang="zh-TW" sz="2000" dirty="0" smtClean="0">
                <a:sym typeface="Wingdings" pitchFamily="2" charset="2"/>
              </a:rPr>
              <a:t>        For</a:t>
            </a:r>
            <a:r>
              <a:rPr lang="en-US" altLang="zh-TW" sz="2000" dirty="0" smtClean="0"/>
              <a:t> a higher threshold (10 mm h21) : </a:t>
            </a:r>
            <a:r>
              <a:rPr lang="en-US" altLang="zh-TW" sz="2000" b="1" dirty="0" smtClean="0">
                <a:solidFill>
                  <a:schemeClr val="tx2">
                    <a:lumMod val="75000"/>
                  </a:schemeClr>
                </a:solidFill>
              </a:rPr>
              <a:t>KES</a:t>
            </a:r>
            <a:r>
              <a:rPr lang="en-US" altLang="zh-TW" sz="2000" dirty="0" smtClean="0"/>
              <a:t> scheme led to the least error.</a:t>
            </a:r>
          </a:p>
          <a:p>
            <a:pPr>
              <a:buNone/>
            </a:pPr>
            <a:r>
              <a:rPr lang="en-US" altLang="zh-TW" sz="2000" dirty="0" smtClean="0">
                <a:sym typeface="Wingdings" pitchFamily="2" charset="2"/>
              </a:rPr>
              <a:t>   </a:t>
            </a:r>
            <a:r>
              <a:rPr lang="en-US" altLang="zh-TW" sz="2000" dirty="0" smtClean="0"/>
              <a:t>The </a:t>
            </a:r>
            <a:r>
              <a:rPr lang="en-US" altLang="zh-TW" sz="2000" b="1" dirty="0" smtClean="0">
                <a:solidFill>
                  <a:schemeClr val="tx2">
                    <a:lumMod val="75000"/>
                  </a:schemeClr>
                </a:solidFill>
              </a:rPr>
              <a:t>WSM3</a:t>
            </a:r>
            <a:r>
              <a:rPr lang="en-US" altLang="zh-TW" sz="2000" dirty="0" smtClean="0"/>
              <a:t> and </a:t>
            </a:r>
            <a:r>
              <a:rPr lang="en-US" altLang="zh-TW" sz="2000" b="1" dirty="0" smtClean="0">
                <a:solidFill>
                  <a:schemeClr val="tx2">
                    <a:lumMod val="75000"/>
                  </a:schemeClr>
                </a:solidFill>
              </a:rPr>
              <a:t>WSM5</a:t>
            </a:r>
            <a:r>
              <a:rPr lang="en-US" altLang="zh-TW" sz="2000" dirty="0" smtClean="0"/>
              <a:t> physics options were superior to the others.</a:t>
            </a:r>
          </a:p>
          <a:p>
            <a:pPr marL="457200" indent="-457200">
              <a:buNone/>
            </a:pPr>
            <a:r>
              <a:rPr lang="en-US" altLang="zh-TW" sz="2000" b="1" u="sng" dirty="0" smtClean="0"/>
              <a:t>Total amounts of daily precipitation</a:t>
            </a:r>
          </a:p>
          <a:p>
            <a:pPr>
              <a:buNone/>
            </a:pPr>
            <a:r>
              <a:rPr lang="en-US" altLang="zh-TW" sz="2000" b="1" dirty="0" smtClean="0">
                <a:sym typeface="Wingdings" pitchFamily="2" charset="2"/>
              </a:rPr>
              <a:t>  </a:t>
            </a:r>
            <a:r>
              <a:rPr lang="en-US" altLang="zh-TW" sz="2000" dirty="0" smtClean="0"/>
              <a:t> The simulation scenarios were found to overestimate precipitation accumulation.</a:t>
            </a:r>
          </a:p>
          <a:p>
            <a:pPr>
              <a:buNone/>
            </a:pPr>
            <a:r>
              <a:rPr lang="en-US" altLang="zh-TW" sz="2000" b="1" dirty="0" smtClean="0"/>
              <a:t>  </a:t>
            </a:r>
            <a:r>
              <a:rPr lang="en-US" altLang="zh-TW" sz="2000" b="1" dirty="0" smtClean="0">
                <a:sym typeface="Wingdings" pitchFamily="2" charset="2"/>
              </a:rPr>
              <a:t></a:t>
            </a:r>
            <a:r>
              <a:rPr lang="en-US" altLang="zh-TW" sz="2000" b="1" dirty="0" smtClean="0">
                <a:solidFill>
                  <a:schemeClr val="tx2">
                    <a:lumMod val="75000"/>
                  </a:schemeClr>
                </a:solidFill>
              </a:rPr>
              <a:t> WSM3–BMJ </a:t>
            </a:r>
            <a:r>
              <a:rPr lang="en-US" altLang="zh-TW" sz="2000" dirty="0" smtClean="0"/>
              <a:t>led to the best approximation of precipitation over land and over    </a:t>
            </a:r>
          </a:p>
          <a:p>
            <a:pPr>
              <a:buNone/>
            </a:pPr>
            <a:r>
              <a:rPr lang="en-US" altLang="zh-TW" sz="2000" dirty="0" smtClean="0"/>
              <a:t>        the Gulf region.</a:t>
            </a:r>
            <a:endParaRPr lang="en-US" altLang="zh-TW" sz="2000" b="1" u="sng" dirty="0" smtClean="0"/>
          </a:p>
          <a:p>
            <a:pPr>
              <a:buNone/>
            </a:pPr>
            <a:r>
              <a:rPr lang="en-US" altLang="zh-TW" sz="2000" dirty="0" smtClean="0">
                <a:sym typeface="Wingdings" pitchFamily="2" charset="2"/>
              </a:rPr>
              <a:t>  </a:t>
            </a:r>
            <a:r>
              <a:rPr lang="en-US" altLang="zh-TW" sz="2000" dirty="0" smtClean="0"/>
              <a:t> The results for the </a:t>
            </a:r>
            <a:r>
              <a:rPr lang="en-US" altLang="zh-TW" sz="2000" b="1" dirty="0" smtClean="0">
                <a:solidFill>
                  <a:schemeClr val="tx2">
                    <a:lumMod val="75000"/>
                  </a:schemeClr>
                </a:solidFill>
              </a:rPr>
              <a:t>BMJ</a:t>
            </a:r>
            <a:r>
              <a:rPr lang="en-US" altLang="zh-TW" sz="2000" dirty="0" smtClean="0"/>
              <a:t> and </a:t>
            </a:r>
            <a:r>
              <a:rPr lang="en-US" altLang="zh-TW" sz="2000" b="1" dirty="0" smtClean="0">
                <a:solidFill>
                  <a:schemeClr val="tx2">
                    <a:lumMod val="75000"/>
                  </a:schemeClr>
                </a:solidFill>
              </a:rPr>
              <a:t>GD</a:t>
            </a:r>
            <a:r>
              <a:rPr lang="en-US" altLang="zh-TW" sz="2000" dirty="0" smtClean="0"/>
              <a:t> schemes are better than </a:t>
            </a:r>
            <a:r>
              <a:rPr lang="en-US" altLang="zh-TW" sz="2000" b="1" dirty="0" smtClean="0">
                <a:solidFill>
                  <a:schemeClr val="tx2">
                    <a:lumMod val="75000"/>
                  </a:schemeClr>
                </a:solidFill>
              </a:rPr>
              <a:t>NCP</a:t>
            </a:r>
            <a:r>
              <a:rPr lang="en-US" altLang="zh-TW" sz="2000" dirty="0" smtClean="0"/>
              <a:t> and </a:t>
            </a:r>
            <a:r>
              <a:rPr lang="en-US" altLang="zh-TW" sz="2000" b="1" dirty="0" smtClean="0">
                <a:solidFill>
                  <a:schemeClr val="tx2">
                    <a:lumMod val="75000"/>
                  </a:schemeClr>
                </a:solidFill>
              </a:rPr>
              <a:t>KF</a:t>
            </a:r>
            <a:r>
              <a:rPr lang="en-US" altLang="zh-TW" sz="2000" dirty="0" smtClean="0"/>
              <a:t>.</a:t>
            </a:r>
          </a:p>
          <a:p>
            <a:pPr>
              <a:buNone/>
            </a:pPr>
            <a:r>
              <a:rPr lang="en-US" altLang="zh-TW" sz="2000" dirty="0" smtClean="0"/>
              <a:t>  </a:t>
            </a:r>
            <a:r>
              <a:rPr lang="en-US" altLang="zh-TW" sz="2000" dirty="0" smtClean="0">
                <a:sym typeface="Wingdings" pitchFamily="2" charset="2"/>
              </a:rPr>
              <a:t> </a:t>
            </a:r>
            <a:r>
              <a:rPr lang="en-US" altLang="zh-TW" sz="2000" b="1" dirty="0" smtClean="0">
                <a:solidFill>
                  <a:schemeClr val="tx2">
                    <a:lumMod val="75000"/>
                  </a:schemeClr>
                </a:solidFill>
              </a:rPr>
              <a:t>LIN–GD</a:t>
            </a:r>
            <a:r>
              <a:rPr lang="en-US" altLang="zh-TW" sz="2000" dirty="0" smtClean="0"/>
              <a:t>, </a:t>
            </a:r>
            <a:r>
              <a:rPr lang="en-US" altLang="zh-TW" sz="2000" b="1" dirty="0" smtClean="0">
                <a:solidFill>
                  <a:schemeClr val="tx2">
                    <a:lumMod val="75000"/>
                  </a:schemeClr>
                </a:solidFill>
              </a:rPr>
              <a:t>WSM5–BMJ</a:t>
            </a:r>
            <a:r>
              <a:rPr lang="en-US" altLang="zh-TW" sz="2000" dirty="0" smtClean="0"/>
              <a:t>, and </a:t>
            </a:r>
            <a:r>
              <a:rPr lang="en-US" altLang="zh-TW" sz="2000" b="1" dirty="0" smtClean="0">
                <a:solidFill>
                  <a:schemeClr val="tx2">
                    <a:lumMod val="75000"/>
                  </a:schemeClr>
                </a:solidFill>
              </a:rPr>
              <a:t>WSM5–GD</a:t>
            </a:r>
            <a:r>
              <a:rPr lang="en-US" altLang="zh-TW" sz="2000" dirty="0" smtClean="0"/>
              <a:t> resulted in a more reasonable bias.</a:t>
            </a:r>
          </a:p>
          <a:p>
            <a:pPr>
              <a:buNone/>
            </a:pPr>
            <a:r>
              <a:rPr lang="en-US" altLang="zh-TW" sz="2000" dirty="0" smtClean="0">
                <a:sym typeface="Wingdings" pitchFamily="2" charset="2"/>
              </a:rPr>
              <a:t>  </a:t>
            </a:r>
            <a:r>
              <a:rPr lang="en-US" altLang="zh-TW" sz="2000" dirty="0" smtClean="0"/>
              <a:t> Simulations with no convective scheme(</a:t>
            </a:r>
            <a:r>
              <a:rPr lang="en-US" altLang="zh-TW" sz="2000" b="1" dirty="0" smtClean="0">
                <a:solidFill>
                  <a:schemeClr val="tx2">
                    <a:lumMod val="75000"/>
                  </a:schemeClr>
                </a:solidFill>
              </a:rPr>
              <a:t>NCP</a:t>
            </a:r>
            <a:r>
              <a:rPr lang="en-US" altLang="zh-TW" sz="2000" dirty="0" smtClean="0"/>
              <a:t>) lead to higher bias.</a:t>
            </a:r>
          </a:p>
          <a:p>
            <a:pPr>
              <a:buFont typeface="Wingdings" pitchFamily="2" charset="2"/>
              <a:buChar char="Ø"/>
            </a:pPr>
            <a:r>
              <a:rPr lang="en-US" altLang="zh-TW" sz="2000" u="sng" dirty="0" smtClean="0"/>
              <a:t>None of the physics and cumulus options provided reliable estimates of heavy</a:t>
            </a:r>
          </a:p>
          <a:p>
            <a:pPr>
              <a:buNone/>
            </a:pPr>
            <a:r>
              <a:rPr lang="en-US" altLang="zh-TW" sz="2000" dirty="0" smtClean="0"/>
              <a:t>      </a:t>
            </a:r>
            <a:r>
              <a:rPr lang="en-US" altLang="zh-TW" sz="2000" u="sng" dirty="0" smtClean="0"/>
              <a:t>precipitation patterns and locations.</a:t>
            </a:r>
          </a:p>
          <a:p>
            <a:pPr>
              <a:buFont typeface="Wingdings" pitchFamily="2" charset="2"/>
              <a:buChar char="Ø"/>
            </a:pPr>
            <a:r>
              <a:rPr lang="en-US" altLang="zh-TW" sz="2000" u="sng" dirty="0" smtClean="0"/>
              <a:t>The model’s ability to simulate precipitation is best achieved using</a:t>
            </a:r>
            <a:r>
              <a:rPr lang="en-US" altLang="zh-TW" sz="2000" b="1" u="sng" dirty="0" smtClean="0">
                <a:solidFill>
                  <a:schemeClr val="tx2">
                    <a:lumMod val="75000"/>
                  </a:schemeClr>
                </a:solidFill>
              </a:rPr>
              <a:t> WSM5–BMJ. </a:t>
            </a:r>
            <a:endParaRPr lang="en-US" altLang="zh-TW" sz="2000" u="sng" dirty="0" smtClean="0"/>
          </a:p>
          <a:p>
            <a:pPr>
              <a:buNone/>
            </a:pPr>
            <a:endParaRPr lang="zh-TW"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blinds(horizontal)">
                                      <p:cBhvr>
                                        <p:cTn id="30" dur="500"/>
                                        <p:tgtEl>
                                          <p:spTgt spid="3">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blinds(horizontal)">
                                      <p:cBhvr>
                                        <p:cTn id="38" dur="500"/>
                                        <p:tgtEl>
                                          <p:spTgt spid="3">
                                            <p:txEl>
                                              <p:pRg st="13" end="13"/>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blinds(horizontal)">
                                      <p:cBhvr>
                                        <p:cTn id="41" dur="500"/>
                                        <p:tgtEl>
                                          <p:spTgt spid="3">
                                            <p:txEl>
                                              <p:pRg st="14" end="1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blinds(horizontal)">
                                      <p:cBhvr>
                                        <p:cTn id="46"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395536" y="0"/>
            <a:ext cx="8229600" cy="1143000"/>
          </a:xfrm>
        </p:spPr>
        <p:txBody>
          <a:bodyPr/>
          <a:lstStyle/>
          <a:p>
            <a:r>
              <a:rPr lang="en-US" altLang="zh-TW" b="1" dirty="0" smtClean="0"/>
              <a:t>Hurricane Rita</a:t>
            </a:r>
            <a:endParaRPr lang="zh-TW" altLang="en-US" dirty="0"/>
          </a:p>
        </p:txBody>
      </p:sp>
      <p:pic>
        <p:nvPicPr>
          <p:cNvPr id="9" name="內容版面配置區 8" descr="ritatrack-cimss.gif"/>
          <p:cNvPicPr>
            <a:picLocks noGrp="1" noChangeAspect="1"/>
          </p:cNvPicPr>
          <p:nvPr>
            <p:ph idx="1"/>
          </p:nvPr>
        </p:nvPicPr>
        <p:blipFill>
          <a:blip r:embed="rId3" cstate="print"/>
          <a:stretch>
            <a:fillRect/>
          </a:stretch>
        </p:blipFill>
        <p:spPr>
          <a:xfrm>
            <a:off x="170848" y="1196753"/>
            <a:ext cx="6267577" cy="4896544"/>
          </a:xfrm>
        </p:spPr>
      </p:pic>
      <p:sp>
        <p:nvSpPr>
          <p:cNvPr id="10" name="文字方塊 9"/>
          <p:cNvSpPr txBox="1"/>
          <p:nvPr/>
        </p:nvSpPr>
        <p:spPr>
          <a:xfrm>
            <a:off x="2519264" y="6550223"/>
            <a:ext cx="6624736" cy="307777"/>
          </a:xfrm>
          <a:prstGeom prst="rect">
            <a:avLst/>
          </a:prstGeom>
          <a:noFill/>
        </p:spPr>
        <p:txBody>
          <a:bodyPr wrap="square" rtlCol="0">
            <a:spAutoFit/>
          </a:bodyPr>
          <a:lstStyle/>
          <a:p>
            <a:r>
              <a:rPr lang="zh-TW" altLang="en-US" sz="1400" dirty="0" smtClean="0"/>
              <a:t>此圖取自</a:t>
            </a:r>
            <a:r>
              <a:rPr lang="en-US" altLang="zh-TW" sz="1400" dirty="0" smtClean="0"/>
              <a:t>http://www.ncdc.noaa.gov/img/climate/research/2005/rita/ritatrack-cimss.gif</a:t>
            </a:r>
            <a:endParaRPr lang="zh-TW" altLang="en-US" sz="1400" dirty="0"/>
          </a:p>
        </p:txBody>
      </p:sp>
      <p:sp>
        <p:nvSpPr>
          <p:cNvPr id="11" name="文字方塊 10"/>
          <p:cNvSpPr txBox="1"/>
          <p:nvPr/>
        </p:nvSpPr>
        <p:spPr>
          <a:xfrm>
            <a:off x="6479704" y="1340768"/>
            <a:ext cx="2664296" cy="2031325"/>
          </a:xfrm>
          <a:prstGeom prst="rect">
            <a:avLst/>
          </a:prstGeom>
          <a:noFill/>
        </p:spPr>
        <p:txBody>
          <a:bodyPr wrap="square" rtlCol="0">
            <a:spAutoFit/>
          </a:bodyPr>
          <a:lstStyle/>
          <a:p>
            <a:r>
              <a:rPr lang="en-US" altLang="zh-TW" dirty="0" smtClean="0"/>
              <a:t>2005/9/18</a:t>
            </a:r>
          </a:p>
          <a:p>
            <a:endParaRPr lang="en-US" altLang="zh-TW" dirty="0" smtClean="0"/>
          </a:p>
          <a:p>
            <a:r>
              <a:rPr lang="en-US" altLang="zh-TW" dirty="0" smtClean="0"/>
              <a:t>Hurricane Rita made landfall with </a:t>
            </a:r>
            <a:r>
              <a:rPr lang="en-US" altLang="zh-TW" dirty="0" err="1" smtClean="0"/>
              <a:t>windspeeds</a:t>
            </a:r>
            <a:r>
              <a:rPr lang="en-US" altLang="zh-TW" dirty="0" smtClean="0"/>
              <a:t> of 120 mph along the </a:t>
            </a:r>
            <a:r>
              <a:rPr lang="en-US" altLang="zh-TW" b="1" dirty="0" smtClean="0"/>
              <a:t>Texas/Louisiana border </a:t>
            </a:r>
            <a:r>
              <a:rPr lang="en-US" altLang="zh-TW" dirty="0" smtClean="0"/>
              <a:t>early on </a:t>
            </a:r>
            <a:r>
              <a:rPr lang="en-US" altLang="zh-TW" b="1" dirty="0" smtClean="0"/>
              <a:t>September 24th.</a:t>
            </a:r>
            <a:endParaRPr lang="zh-TW" alt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980728"/>
          </a:xfrm>
        </p:spPr>
        <p:txBody>
          <a:bodyPr>
            <a:normAutofit/>
          </a:bodyPr>
          <a:lstStyle/>
          <a:p>
            <a:r>
              <a:rPr lang="en-US" altLang="zh-TW" b="1" dirty="0" smtClean="0"/>
              <a:t>Model configuration</a:t>
            </a:r>
            <a:endParaRPr lang="zh-TW" altLang="en-US"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067944" y="908720"/>
            <a:ext cx="4518208" cy="3308102"/>
          </a:xfrm>
          <a:prstGeom prst="rect">
            <a:avLst/>
          </a:prstGeom>
          <a:noFill/>
          <a:ln w="9525">
            <a:noFill/>
            <a:miter lim="800000"/>
            <a:headEnd/>
            <a:tailEnd/>
          </a:ln>
        </p:spPr>
      </p:pic>
      <p:sp>
        <p:nvSpPr>
          <p:cNvPr id="5" name="文字方塊 4"/>
          <p:cNvSpPr txBox="1"/>
          <p:nvPr/>
        </p:nvSpPr>
        <p:spPr>
          <a:xfrm>
            <a:off x="179512" y="980728"/>
            <a:ext cx="3888432" cy="3231654"/>
          </a:xfrm>
          <a:prstGeom prst="rect">
            <a:avLst/>
          </a:prstGeom>
          <a:noFill/>
        </p:spPr>
        <p:txBody>
          <a:bodyPr wrap="square" rtlCol="0">
            <a:spAutoFit/>
          </a:bodyPr>
          <a:lstStyle/>
          <a:p>
            <a:pPr>
              <a:buFont typeface="Arial" pitchFamily="34" charset="0"/>
              <a:buChar char="•"/>
            </a:pPr>
            <a:r>
              <a:rPr lang="en-US" altLang="zh-TW" sz="2000" b="1" dirty="0" smtClean="0"/>
              <a:t> WRF version 2.2 </a:t>
            </a:r>
            <a:r>
              <a:rPr lang="en-US" altLang="zh-TW" sz="2000" dirty="0" smtClean="0"/>
              <a:t>was used to   </a:t>
            </a:r>
          </a:p>
          <a:p>
            <a:r>
              <a:rPr lang="en-US" altLang="zh-TW" sz="2000" dirty="0" smtClean="0"/>
              <a:t>   simulate </a:t>
            </a:r>
            <a:r>
              <a:rPr lang="en-US" altLang="zh-TW" sz="2000" b="1" dirty="0" smtClean="0"/>
              <a:t>Hurricane Rita</a:t>
            </a:r>
            <a:r>
              <a:rPr lang="en-US" altLang="zh-TW" sz="2000" dirty="0" smtClean="0"/>
              <a:t>.</a:t>
            </a:r>
          </a:p>
          <a:p>
            <a:endParaRPr lang="en-US" altLang="zh-TW" sz="1200" dirty="0" smtClean="0"/>
          </a:p>
          <a:p>
            <a:pPr>
              <a:buFont typeface="Arial" pitchFamily="34" charset="0"/>
              <a:buChar char="•"/>
            </a:pPr>
            <a:r>
              <a:rPr lang="en-US" altLang="zh-TW" sz="2000" b="1" dirty="0" smtClean="0"/>
              <a:t> Black box : </a:t>
            </a:r>
            <a:r>
              <a:rPr lang="en-US" altLang="zh-TW" sz="2000" dirty="0" smtClean="0"/>
              <a:t>Domain consisting of </a:t>
            </a:r>
          </a:p>
          <a:p>
            <a:r>
              <a:rPr lang="en-US" altLang="zh-TW" sz="2000" b="1" dirty="0" smtClean="0"/>
              <a:t>   </a:t>
            </a:r>
            <a:r>
              <a:rPr lang="en-US" altLang="zh-TW" sz="2000" dirty="0" smtClean="0"/>
              <a:t>575 × 320 grid points, 4-km grid </a:t>
            </a:r>
          </a:p>
          <a:p>
            <a:r>
              <a:rPr lang="en-US" altLang="zh-TW" sz="2000" dirty="0" smtClean="0"/>
              <a:t>   size, and 28 vertical levels.</a:t>
            </a:r>
          </a:p>
          <a:p>
            <a:endParaRPr lang="en-US" altLang="zh-TW" sz="1200" dirty="0" smtClean="0"/>
          </a:p>
          <a:p>
            <a:r>
              <a:rPr lang="en-US" altLang="zh-TW" sz="2000" b="1" dirty="0" smtClean="0"/>
              <a:t>   Dashed box : </a:t>
            </a:r>
            <a:r>
              <a:rPr lang="en-US" altLang="zh-TW" sz="2000" dirty="0" smtClean="0"/>
              <a:t>The area used for </a:t>
            </a:r>
          </a:p>
          <a:p>
            <a:r>
              <a:rPr lang="en-US" altLang="zh-TW" sz="2000" dirty="0" smtClean="0"/>
              <a:t>   the model and data comparison .</a:t>
            </a:r>
          </a:p>
          <a:p>
            <a:r>
              <a:rPr lang="en-US" altLang="zh-TW" sz="2000" dirty="0" smtClean="0"/>
              <a:t>   (area:2300 km×400 km with   </a:t>
            </a:r>
          </a:p>
          <a:p>
            <a:r>
              <a:rPr lang="en-US" altLang="zh-TW" sz="2000" dirty="0" smtClean="0"/>
              <a:t>            575×100 grid cells of 4 km).</a:t>
            </a:r>
            <a:endParaRPr lang="zh-TW" altLang="en-US" sz="2000" dirty="0"/>
          </a:p>
        </p:txBody>
      </p:sp>
      <p:sp>
        <p:nvSpPr>
          <p:cNvPr id="6" name="文字方塊 5"/>
          <p:cNvSpPr txBox="1"/>
          <p:nvPr/>
        </p:nvSpPr>
        <p:spPr>
          <a:xfrm>
            <a:off x="251520" y="4221088"/>
            <a:ext cx="8568952" cy="707886"/>
          </a:xfrm>
          <a:prstGeom prst="rect">
            <a:avLst/>
          </a:prstGeom>
          <a:noFill/>
        </p:spPr>
        <p:txBody>
          <a:bodyPr wrap="square" rtlCol="0">
            <a:spAutoFit/>
          </a:bodyPr>
          <a:lstStyle/>
          <a:p>
            <a:pPr>
              <a:buFont typeface="Arial" pitchFamily="34" charset="0"/>
              <a:buChar char="•"/>
            </a:pPr>
            <a:r>
              <a:rPr lang="en-US" altLang="zh-TW" sz="2000" dirty="0" smtClean="0"/>
              <a:t> The simulation began at </a:t>
            </a:r>
            <a:r>
              <a:rPr lang="en-US" altLang="zh-TW" sz="2000" b="1" dirty="0" smtClean="0"/>
              <a:t>1200 UTC 21 September 2005</a:t>
            </a:r>
            <a:r>
              <a:rPr lang="en-US" altLang="zh-TW" sz="2000" dirty="0" smtClean="0"/>
              <a:t>, and continued until </a:t>
            </a:r>
          </a:p>
          <a:p>
            <a:r>
              <a:rPr lang="en-US" altLang="zh-TW" sz="2000" b="1" dirty="0" smtClean="0"/>
              <a:t>   1200 UTC 25 September 2005.</a:t>
            </a:r>
            <a:endParaRPr lang="zh-TW" altLang="en-US" sz="2000" b="1" dirty="0"/>
          </a:p>
        </p:txBody>
      </p:sp>
      <p:sp>
        <p:nvSpPr>
          <p:cNvPr id="7" name="文字方塊 6"/>
          <p:cNvSpPr txBox="1"/>
          <p:nvPr/>
        </p:nvSpPr>
        <p:spPr>
          <a:xfrm>
            <a:off x="251520" y="4941168"/>
            <a:ext cx="8892480" cy="1015663"/>
          </a:xfrm>
          <a:prstGeom prst="rect">
            <a:avLst/>
          </a:prstGeom>
          <a:noFill/>
        </p:spPr>
        <p:txBody>
          <a:bodyPr wrap="square" rtlCol="0">
            <a:spAutoFit/>
          </a:bodyPr>
          <a:lstStyle/>
          <a:p>
            <a:pPr>
              <a:buFont typeface="Arial" pitchFamily="34" charset="0"/>
              <a:buChar char="•"/>
            </a:pPr>
            <a:r>
              <a:rPr lang="en-US" altLang="zh-TW" sz="2000" dirty="0" smtClean="0"/>
              <a:t> The reference precipitation measurements are based on the </a:t>
            </a:r>
          </a:p>
          <a:p>
            <a:r>
              <a:rPr lang="en-US" altLang="zh-TW" sz="2000" b="1" dirty="0" smtClean="0"/>
              <a:t>   stage IV precipitation data.</a:t>
            </a:r>
          </a:p>
          <a:p>
            <a:r>
              <a:rPr lang="en-US" altLang="zh-TW" sz="2000" dirty="0" smtClean="0"/>
              <a:t>  </a:t>
            </a:r>
            <a:r>
              <a:rPr lang="en-US" altLang="zh-TW" dirty="0" smtClean="0"/>
              <a:t>(</a:t>
            </a:r>
            <a:r>
              <a:rPr lang="en-US" altLang="zh-TW" dirty="0" err="1" smtClean="0"/>
              <a:t>Multisensor</a:t>
            </a:r>
            <a:r>
              <a:rPr lang="en-US" altLang="zh-TW" dirty="0" smtClean="0"/>
              <a:t> radar-based gauge-adjusted precipitation data available from NCEP.)</a:t>
            </a:r>
            <a:endParaRPr lang="en-US" altLang="zh-TW" b="1" dirty="0" smtClean="0"/>
          </a:p>
        </p:txBody>
      </p:sp>
      <p:sp>
        <p:nvSpPr>
          <p:cNvPr id="8" name="文字方塊 7"/>
          <p:cNvSpPr txBox="1"/>
          <p:nvPr/>
        </p:nvSpPr>
        <p:spPr>
          <a:xfrm>
            <a:off x="251520" y="5949280"/>
            <a:ext cx="8892480" cy="707886"/>
          </a:xfrm>
          <a:prstGeom prst="rect">
            <a:avLst/>
          </a:prstGeom>
          <a:noFill/>
        </p:spPr>
        <p:txBody>
          <a:bodyPr wrap="square" rtlCol="0">
            <a:spAutoFit/>
          </a:bodyPr>
          <a:lstStyle/>
          <a:p>
            <a:pPr>
              <a:buFont typeface="Arial" pitchFamily="34" charset="0"/>
              <a:buChar char="•"/>
            </a:pPr>
            <a:r>
              <a:rPr lang="en-US" altLang="zh-TW" sz="2000" dirty="0" smtClean="0"/>
              <a:t> The best estimate of the hurricane track obtained from the NHC</a:t>
            </a:r>
          </a:p>
          <a:p>
            <a:r>
              <a:rPr lang="en-US" altLang="zh-TW" sz="2000" dirty="0" smtClean="0"/>
              <a:t>   (National Hurricane Center).</a:t>
            </a:r>
            <a:endParaRPr lang="zh-TW"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b="1" dirty="0" smtClean="0"/>
              <a:t>Model configuration</a:t>
            </a:r>
            <a:endParaRPr lang="zh-TW" altLang="en-US" b="1" dirty="0"/>
          </a:p>
        </p:txBody>
      </p:sp>
      <p:sp>
        <p:nvSpPr>
          <p:cNvPr id="3" name="文字版面配置區 2"/>
          <p:cNvSpPr>
            <a:spLocks noGrp="1"/>
          </p:cNvSpPr>
          <p:nvPr>
            <p:ph type="body" idx="1"/>
          </p:nvPr>
        </p:nvSpPr>
        <p:spPr>
          <a:xfrm>
            <a:off x="179512" y="1556792"/>
            <a:ext cx="4040188" cy="639762"/>
          </a:xfrm>
        </p:spPr>
        <p:txBody>
          <a:bodyPr/>
          <a:lstStyle/>
          <a:p>
            <a:r>
              <a:rPr lang="en-US" altLang="zh-TW" dirty="0" smtClean="0"/>
              <a:t>Microphysics schemes</a:t>
            </a:r>
            <a:endParaRPr lang="zh-TW" altLang="en-US" dirty="0" smtClean="0"/>
          </a:p>
        </p:txBody>
      </p:sp>
      <p:sp>
        <p:nvSpPr>
          <p:cNvPr id="4" name="內容版面配置區 3"/>
          <p:cNvSpPr>
            <a:spLocks noGrp="1"/>
          </p:cNvSpPr>
          <p:nvPr>
            <p:ph sz="half" idx="2"/>
          </p:nvPr>
        </p:nvSpPr>
        <p:spPr>
          <a:xfrm>
            <a:off x="323528" y="2276872"/>
            <a:ext cx="3744416" cy="4095304"/>
          </a:xfrm>
        </p:spPr>
        <p:txBody>
          <a:bodyPr/>
          <a:lstStyle/>
          <a:p>
            <a:r>
              <a:rPr lang="en-US" altLang="zh-TW" sz="1800" dirty="0" smtClean="0"/>
              <a:t>Purdue Lin  </a:t>
            </a:r>
            <a:r>
              <a:rPr lang="en-US" altLang="zh-TW" sz="1800" b="1" dirty="0" smtClean="0"/>
              <a:t>(LIN)</a:t>
            </a:r>
          </a:p>
          <a:p>
            <a:endParaRPr lang="en-US" altLang="zh-TW" sz="1200" b="1" dirty="0" smtClean="0"/>
          </a:p>
          <a:p>
            <a:r>
              <a:rPr lang="en-US" altLang="zh-TW" sz="1800" dirty="0" smtClean="0"/>
              <a:t>Kessler  </a:t>
            </a:r>
            <a:r>
              <a:rPr lang="en-US" altLang="zh-TW" sz="1800" b="1" dirty="0" smtClean="0"/>
              <a:t>(KES)</a:t>
            </a:r>
          </a:p>
          <a:p>
            <a:endParaRPr lang="en-US" altLang="zh-TW" sz="1200" b="1" dirty="0" smtClean="0"/>
          </a:p>
          <a:p>
            <a:r>
              <a:rPr lang="en-US" altLang="zh-TW" sz="1800" dirty="0" smtClean="0"/>
              <a:t>Ferrier  </a:t>
            </a:r>
            <a:r>
              <a:rPr lang="en-US" altLang="zh-TW" sz="1800" b="1" dirty="0" smtClean="0"/>
              <a:t>(FER)</a:t>
            </a:r>
          </a:p>
          <a:p>
            <a:endParaRPr lang="en-US" altLang="zh-TW" sz="1200" b="1" dirty="0" smtClean="0"/>
          </a:p>
          <a:p>
            <a:r>
              <a:rPr lang="en-US" altLang="zh-TW" sz="1800" dirty="0" smtClean="0"/>
              <a:t>WRF </a:t>
            </a:r>
            <a:r>
              <a:rPr lang="en-US" altLang="zh-TW" sz="1800" dirty="0" err="1" smtClean="0"/>
              <a:t>singlemoment</a:t>
            </a:r>
            <a:r>
              <a:rPr lang="en-US" altLang="zh-TW" sz="1800" dirty="0" smtClean="0"/>
              <a:t> three-class microphysics scheme  </a:t>
            </a:r>
            <a:r>
              <a:rPr lang="en-US" altLang="zh-TW" sz="1800" b="1" dirty="0" smtClean="0"/>
              <a:t>(WSM3)</a:t>
            </a:r>
          </a:p>
          <a:p>
            <a:endParaRPr lang="en-US" altLang="zh-TW" sz="1200" dirty="0" smtClean="0"/>
          </a:p>
          <a:p>
            <a:r>
              <a:rPr lang="en-US" altLang="zh-TW" sz="1800" dirty="0" smtClean="0"/>
              <a:t>WRF </a:t>
            </a:r>
            <a:r>
              <a:rPr lang="en-US" altLang="zh-TW" sz="1800" dirty="0" err="1" smtClean="0"/>
              <a:t>singlemoment</a:t>
            </a:r>
            <a:r>
              <a:rPr lang="en-US" altLang="zh-TW" sz="1800" dirty="0" smtClean="0"/>
              <a:t> five-class microphysics scheme  </a:t>
            </a:r>
            <a:r>
              <a:rPr lang="en-US" altLang="zh-TW" sz="1800" b="1" dirty="0" smtClean="0"/>
              <a:t>(</a:t>
            </a:r>
            <a:r>
              <a:rPr lang="en-US" altLang="zh-TW" sz="2000" b="1" dirty="0" smtClean="0"/>
              <a:t>WSM5)</a:t>
            </a:r>
            <a:endParaRPr lang="zh-TW" altLang="en-US" sz="2000" b="1" dirty="0"/>
          </a:p>
        </p:txBody>
      </p:sp>
      <p:sp>
        <p:nvSpPr>
          <p:cNvPr id="5" name="文字版面配置區 4"/>
          <p:cNvSpPr>
            <a:spLocks noGrp="1"/>
          </p:cNvSpPr>
          <p:nvPr>
            <p:ph type="body" sz="quarter" idx="3"/>
          </p:nvPr>
        </p:nvSpPr>
        <p:spPr>
          <a:xfrm>
            <a:off x="4499992" y="1556792"/>
            <a:ext cx="4041775" cy="639762"/>
          </a:xfrm>
        </p:spPr>
        <p:txBody>
          <a:bodyPr/>
          <a:lstStyle/>
          <a:p>
            <a:r>
              <a:rPr lang="en-US" altLang="zh-TW" dirty="0" smtClean="0"/>
              <a:t>Cumulus parameterizations</a:t>
            </a:r>
            <a:endParaRPr lang="zh-TW" altLang="en-US" dirty="0"/>
          </a:p>
        </p:txBody>
      </p:sp>
      <p:sp>
        <p:nvSpPr>
          <p:cNvPr id="6" name="內容版面配置區 5"/>
          <p:cNvSpPr>
            <a:spLocks noGrp="1"/>
          </p:cNvSpPr>
          <p:nvPr>
            <p:ph sz="quarter" idx="4"/>
          </p:nvPr>
        </p:nvSpPr>
        <p:spPr>
          <a:xfrm>
            <a:off x="4572000" y="2276872"/>
            <a:ext cx="4330824" cy="3951288"/>
          </a:xfrm>
        </p:spPr>
        <p:txBody>
          <a:bodyPr>
            <a:normAutofit/>
          </a:bodyPr>
          <a:lstStyle/>
          <a:p>
            <a:r>
              <a:rPr lang="en-US" altLang="zh-TW" sz="2000" dirty="0" err="1" smtClean="0"/>
              <a:t>Kain</a:t>
            </a:r>
            <a:r>
              <a:rPr lang="en-US" altLang="zh-TW" sz="2000" dirty="0" smtClean="0"/>
              <a:t>–Fritsch  </a:t>
            </a:r>
            <a:r>
              <a:rPr lang="en-US" altLang="zh-TW" sz="2000" b="1" dirty="0" smtClean="0"/>
              <a:t>(KF)</a:t>
            </a:r>
          </a:p>
          <a:p>
            <a:endParaRPr lang="en-US" altLang="zh-TW" sz="2000" dirty="0" smtClean="0"/>
          </a:p>
          <a:p>
            <a:r>
              <a:rPr lang="en-US" altLang="zh-TW" sz="2000" dirty="0" smtClean="0"/>
              <a:t>Betts–Miller–</a:t>
            </a:r>
            <a:r>
              <a:rPr lang="en-US" altLang="zh-TW" sz="2000" dirty="0" err="1" smtClean="0"/>
              <a:t>Janjic</a:t>
            </a:r>
            <a:r>
              <a:rPr lang="en-US" altLang="zh-TW" sz="2000" dirty="0" smtClean="0"/>
              <a:t>´  </a:t>
            </a:r>
            <a:r>
              <a:rPr lang="en-US" altLang="zh-TW" sz="2000" b="1" dirty="0" smtClean="0"/>
              <a:t>(BMJ)</a:t>
            </a:r>
          </a:p>
          <a:p>
            <a:endParaRPr lang="en-US" altLang="zh-TW" sz="2000" dirty="0" smtClean="0"/>
          </a:p>
          <a:p>
            <a:r>
              <a:rPr lang="en-US" altLang="zh-TW" sz="2000" dirty="0" err="1" smtClean="0"/>
              <a:t>Grell–Devenyi</a:t>
            </a:r>
            <a:r>
              <a:rPr lang="en-US" altLang="zh-TW" sz="2000" dirty="0" smtClean="0"/>
              <a:t>  </a:t>
            </a:r>
            <a:r>
              <a:rPr lang="en-US" altLang="zh-TW" sz="2000" b="1" dirty="0" smtClean="0"/>
              <a:t>(GD)</a:t>
            </a:r>
          </a:p>
          <a:p>
            <a:endParaRPr lang="en-US" altLang="zh-TW" sz="2000" b="1" dirty="0" smtClean="0"/>
          </a:p>
          <a:p>
            <a:r>
              <a:rPr lang="en-US" altLang="zh-TW" sz="2000" dirty="0" smtClean="0"/>
              <a:t>No cumulus parameterization </a:t>
            </a:r>
            <a:r>
              <a:rPr lang="en-US" altLang="zh-TW" sz="2000" b="1" dirty="0" smtClean="0"/>
              <a:t>(NCP)</a:t>
            </a:r>
          </a:p>
          <a:p>
            <a:endParaRPr lang="zh-TW" altLang="en-US" sz="2000" b="1" dirty="0"/>
          </a:p>
        </p:txBody>
      </p:sp>
      <p:sp>
        <p:nvSpPr>
          <p:cNvPr id="7" name="矩形 6"/>
          <p:cNvSpPr/>
          <p:nvPr/>
        </p:nvSpPr>
        <p:spPr>
          <a:xfrm>
            <a:off x="179512" y="2204864"/>
            <a:ext cx="4104456" cy="381642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矩形 7"/>
          <p:cNvSpPr/>
          <p:nvPr/>
        </p:nvSpPr>
        <p:spPr>
          <a:xfrm>
            <a:off x="4572000" y="2204864"/>
            <a:ext cx="4176464" cy="381642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p:cNvSpPr txBox="1"/>
          <p:nvPr/>
        </p:nvSpPr>
        <p:spPr>
          <a:xfrm>
            <a:off x="0" y="1052736"/>
            <a:ext cx="9144000" cy="400110"/>
          </a:xfrm>
          <a:prstGeom prst="rect">
            <a:avLst/>
          </a:prstGeom>
          <a:noFill/>
        </p:spPr>
        <p:txBody>
          <a:bodyPr wrap="square" rtlCol="0">
            <a:spAutoFit/>
          </a:bodyPr>
          <a:lstStyle/>
          <a:p>
            <a:pPr algn="ctr"/>
            <a:r>
              <a:rPr lang="en-US" altLang="zh-TW" sz="2000" dirty="0" smtClean="0"/>
              <a:t>A total of </a:t>
            </a:r>
            <a:r>
              <a:rPr lang="en-US" altLang="zh-TW" sz="2000" u="sng" dirty="0" smtClean="0"/>
              <a:t>20 combinations </a:t>
            </a:r>
            <a:r>
              <a:rPr lang="en-US" altLang="zh-TW" sz="2000" dirty="0" smtClean="0"/>
              <a:t>of microphysics and cumulus schemes were investigated.</a:t>
            </a:r>
            <a:endParaRPr lang="zh-TW"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Results and discussion</a:t>
            </a:r>
            <a:endParaRPr lang="zh-TW" altLang="en-US" b="1" dirty="0"/>
          </a:p>
        </p:txBody>
      </p:sp>
      <p:sp>
        <p:nvSpPr>
          <p:cNvPr id="3" name="內容版面配置區 2"/>
          <p:cNvSpPr>
            <a:spLocks noGrp="1"/>
          </p:cNvSpPr>
          <p:nvPr>
            <p:ph idx="1"/>
          </p:nvPr>
        </p:nvSpPr>
        <p:spPr>
          <a:xfrm>
            <a:off x="827584" y="1600200"/>
            <a:ext cx="7859216" cy="4525963"/>
          </a:xfrm>
        </p:spPr>
        <p:txBody>
          <a:bodyPr/>
          <a:lstStyle/>
          <a:p>
            <a:r>
              <a:rPr lang="en-US" altLang="zh-TW" b="1" dirty="0" smtClean="0"/>
              <a:t>a. Precipitation</a:t>
            </a:r>
          </a:p>
          <a:p>
            <a:r>
              <a:rPr lang="en-US" altLang="zh-TW" b="1" dirty="0" smtClean="0"/>
              <a:t>b. Hurricane track</a:t>
            </a:r>
          </a:p>
          <a:p>
            <a:r>
              <a:rPr lang="en-US" altLang="zh-TW" b="1" dirty="0" smtClean="0"/>
              <a:t>c. Time of landfall</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4990" t="18133" r="63414" b="58189"/>
          <a:stretch>
            <a:fillRect/>
          </a:stretch>
        </p:blipFill>
        <p:spPr bwMode="auto">
          <a:xfrm>
            <a:off x="0" y="332656"/>
            <a:ext cx="1703600" cy="1955552"/>
          </a:xfrm>
          <a:prstGeom prst="rect">
            <a:avLst/>
          </a:prstGeom>
          <a:noFill/>
          <a:ln w="9525">
            <a:noFill/>
            <a:miter lim="800000"/>
            <a:headEnd/>
            <a:tailEnd/>
          </a:ln>
        </p:spPr>
      </p:pic>
      <p:sp>
        <p:nvSpPr>
          <p:cNvPr id="4" name="文字方塊 3"/>
          <p:cNvSpPr txBox="1"/>
          <p:nvPr/>
        </p:nvSpPr>
        <p:spPr>
          <a:xfrm>
            <a:off x="0" y="0"/>
            <a:ext cx="9144000" cy="430887"/>
          </a:xfrm>
          <a:prstGeom prst="rect">
            <a:avLst/>
          </a:prstGeom>
          <a:noFill/>
        </p:spPr>
        <p:txBody>
          <a:bodyPr wrap="square" rtlCol="0">
            <a:spAutoFit/>
          </a:bodyPr>
          <a:lstStyle/>
          <a:p>
            <a:pPr>
              <a:buFont typeface="Arial" pitchFamily="34" charset="0"/>
              <a:buChar char="•"/>
            </a:pPr>
            <a:r>
              <a:rPr lang="en-US" altLang="zh-TW" sz="2000" dirty="0" smtClean="0"/>
              <a:t> Observed</a:t>
            </a:r>
            <a:r>
              <a:rPr lang="zh-TW" altLang="en-US" sz="2000" dirty="0" smtClean="0"/>
              <a:t> </a:t>
            </a:r>
            <a:r>
              <a:rPr lang="en-US" altLang="zh-TW" sz="2000" dirty="0" smtClean="0"/>
              <a:t>and modeled </a:t>
            </a:r>
            <a:r>
              <a:rPr lang="en-US" altLang="zh-TW" sz="2200" b="1" u="sng" dirty="0" smtClean="0"/>
              <a:t>precipitation patterns</a:t>
            </a:r>
            <a:r>
              <a:rPr lang="zh-TW" altLang="en-US" sz="2200" b="1" dirty="0" smtClean="0"/>
              <a:t> </a:t>
            </a:r>
            <a:r>
              <a:rPr lang="en-US" altLang="zh-TW" sz="2000" u="sng" dirty="0" smtClean="0"/>
              <a:t>at 1000 UTC 24 September 2005</a:t>
            </a:r>
            <a:r>
              <a:rPr lang="en-US" altLang="zh-TW" sz="2000" dirty="0" smtClean="0"/>
              <a:t>.</a:t>
            </a:r>
            <a:endParaRPr lang="zh-TW" altLang="en-US" sz="2000" dirty="0"/>
          </a:p>
        </p:txBody>
      </p:sp>
      <p:pic>
        <p:nvPicPr>
          <p:cNvPr id="6" name="Picture 2"/>
          <p:cNvPicPr>
            <a:picLocks noChangeAspect="1" noChangeArrowheads="1"/>
          </p:cNvPicPr>
          <p:nvPr/>
        </p:nvPicPr>
        <p:blipFill>
          <a:blip r:embed="rId2" cstate="print"/>
          <a:srcRect l="60997" t="45040" r="26743" b="31282"/>
          <a:stretch>
            <a:fillRect/>
          </a:stretch>
        </p:blipFill>
        <p:spPr bwMode="auto">
          <a:xfrm>
            <a:off x="1691680" y="5013176"/>
            <a:ext cx="1458944" cy="1584176"/>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60997" t="68718" r="26743" b="8681"/>
          <a:stretch>
            <a:fillRect/>
          </a:stretch>
        </p:blipFill>
        <p:spPr bwMode="auto">
          <a:xfrm>
            <a:off x="3203848" y="5085184"/>
            <a:ext cx="1458944" cy="1512168"/>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48825" t="45040" r="39073" b="31282"/>
          <a:stretch>
            <a:fillRect/>
          </a:stretch>
        </p:blipFill>
        <p:spPr bwMode="auto">
          <a:xfrm>
            <a:off x="1691680" y="3501008"/>
            <a:ext cx="1440160" cy="1584176"/>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l="36652" t="46116" r="51246" b="31282"/>
          <a:stretch>
            <a:fillRect/>
          </a:stretch>
        </p:blipFill>
        <p:spPr bwMode="auto">
          <a:xfrm>
            <a:off x="1691680" y="1988840"/>
            <a:ext cx="1440160" cy="1512168"/>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l="24691" t="45040" r="63207" b="31282"/>
          <a:stretch>
            <a:fillRect/>
          </a:stretch>
        </p:blipFill>
        <p:spPr bwMode="auto">
          <a:xfrm>
            <a:off x="1763688" y="404664"/>
            <a:ext cx="1440160" cy="1584176"/>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l="48825" t="68718" r="39073" b="8681"/>
          <a:stretch>
            <a:fillRect/>
          </a:stretch>
        </p:blipFill>
        <p:spPr bwMode="auto">
          <a:xfrm>
            <a:off x="3203848" y="3573016"/>
            <a:ext cx="1440160" cy="1512168"/>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l="36652" t="68718" r="51246" b="8681"/>
          <a:stretch>
            <a:fillRect/>
          </a:stretch>
        </p:blipFill>
        <p:spPr bwMode="auto">
          <a:xfrm>
            <a:off x="3203848" y="1988840"/>
            <a:ext cx="1440160" cy="1512168"/>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24480" t="68718" r="63120" b="8681"/>
          <a:stretch>
            <a:fillRect/>
          </a:stretch>
        </p:blipFill>
        <p:spPr bwMode="auto">
          <a:xfrm>
            <a:off x="3203848" y="476672"/>
            <a:ext cx="1475656" cy="15121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61427" t="22832" r="26619" b="54725"/>
          <a:stretch>
            <a:fillRect/>
          </a:stretch>
        </p:blipFill>
        <p:spPr bwMode="auto">
          <a:xfrm>
            <a:off x="4716016" y="5085184"/>
            <a:ext cx="1440160" cy="1520168"/>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l="61099" t="70081" r="26619" b="8657"/>
          <a:stretch>
            <a:fillRect/>
          </a:stretch>
        </p:blipFill>
        <p:spPr bwMode="auto">
          <a:xfrm>
            <a:off x="7524328" y="5157192"/>
            <a:ext cx="1368152" cy="1403662"/>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l="61427" t="46456" r="26619" b="32282"/>
          <a:stretch>
            <a:fillRect/>
          </a:stretch>
        </p:blipFill>
        <p:spPr bwMode="auto">
          <a:xfrm>
            <a:off x="6156176" y="5157192"/>
            <a:ext cx="1368152" cy="1368152"/>
          </a:xfrm>
          <a:prstGeom prst="rect">
            <a:avLst/>
          </a:prstGeom>
          <a:noFill/>
          <a:ln w="9525">
            <a:noFill/>
            <a:miter lim="800000"/>
            <a:headEnd/>
            <a:tailEnd/>
          </a:ln>
        </p:spPr>
      </p:pic>
      <p:pic>
        <p:nvPicPr>
          <p:cNvPr id="19" name="Picture 3"/>
          <p:cNvPicPr>
            <a:picLocks noChangeAspect="1" noChangeArrowheads="1"/>
          </p:cNvPicPr>
          <p:nvPr/>
        </p:nvPicPr>
        <p:blipFill>
          <a:blip r:embed="rId3" cstate="print"/>
          <a:srcRect l="48840" t="22832" r="38542" b="54725"/>
          <a:stretch>
            <a:fillRect/>
          </a:stretch>
        </p:blipFill>
        <p:spPr bwMode="auto">
          <a:xfrm>
            <a:off x="4644008" y="3573016"/>
            <a:ext cx="1512168" cy="1512168"/>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l="36700" t="22832" r="51346" b="54725"/>
          <a:stretch>
            <a:fillRect/>
          </a:stretch>
        </p:blipFill>
        <p:spPr bwMode="auto">
          <a:xfrm>
            <a:off x="4644008" y="1988840"/>
            <a:ext cx="1440160" cy="1512168"/>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srcRect l="24900" t="22832" r="63378" b="54725"/>
          <a:stretch>
            <a:fillRect/>
          </a:stretch>
        </p:blipFill>
        <p:spPr bwMode="auto">
          <a:xfrm>
            <a:off x="4716016" y="476672"/>
            <a:ext cx="1344250" cy="1512168"/>
          </a:xfrm>
          <a:prstGeom prst="rect">
            <a:avLst/>
          </a:prstGeom>
          <a:noFill/>
          <a:ln w="9525">
            <a:noFill/>
            <a:miter lim="800000"/>
            <a:headEnd/>
            <a:tailEnd/>
          </a:ln>
        </p:spPr>
      </p:pic>
      <p:pic>
        <p:nvPicPr>
          <p:cNvPr id="22" name="Picture 3"/>
          <p:cNvPicPr>
            <a:picLocks noChangeAspect="1" noChangeArrowheads="1"/>
          </p:cNvPicPr>
          <p:nvPr/>
        </p:nvPicPr>
        <p:blipFill>
          <a:blip r:embed="rId3" cstate="print"/>
          <a:srcRect l="48731" t="46456" r="39315" b="32282"/>
          <a:stretch>
            <a:fillRect/>
          </a:stretch>
        </p:blipFill>
        <p:spPr bwMode="auto">
          <a:xfrm>
            <a:off x="6084168" y="3645024"/>
            <a:ext cx="1368152" cy="1368152"/>
          </a:xfrm>
          <a:prstGeom prst="rect">
            <a:avLst/>
          </a:prstGeom>
          <a:noFill/>
          <a:ln w="9525">
            <a:noFill/>
            <a:miter lim="800000"/>
            <a:headEnd/>
            <a:tailEnd/>
          </a:ln>
        </p:spPr>
      </p:pic>
      <p:pic>
        <p:nvPicPr>
          <p:cNvPr id="23" name="Picture 3"/>
          <p:cNvPicPr>
            <a:picLocks noChangeAspect="1" noChangeArrowheads="1"/>
          </p:cNvPicPr>
          <p:nvPr/>
        </p:nvPicPr>
        <p:blipFill>
          <a:blip r:embed="rId3" cstate="print"/>
          <a:srcRect l="36700" t="46456" r="51346" b="32282"/>
          <a:stretch>
            <a:fillRect/>
          </a:stretch>
        </p:blipFill>
        <p:spPr bwMode="auto">
          <a:xfrm>
            <a:off x="6084168" y="2060848"/>
            <a:ext cx="1368152" cy="1440160"/>
          </a:xfrm>
          <a:prstGeom prst="rect">
            <a:avLst/>
          </a:prstGeom>
          <a:noFill/>
          <a:ln w="9525">
            <a:noFill/>
            <a:miter lim="800000"/>
            <a:headEnd/>
            <a:tailEnd/>
          </a:ln>
        </p:spPr>
      </p:pic>
      <p:pic>
        <p:nvPicPr>
          <p:cNvPr id="24" name="Picture 3"/>
          <p:cNvPicPr>
            <a:picLocks noChangeAspect="1" noChangeArrowheads="1"/>
          </p:cNvPicPr>
          <p:nvPr/>
        </p:nvPicPr>
        <p:blipFill>
          <a:blip r:embed="rId3" cstate="print"/>
          <a:srcRect l="24900" t="46456" r="63378" b="32282"/>
          <a:stretch>
            <a:fillRect/>
          </a:stretch>
        </p:blipFill>
        <p:spPr bwMode="auto">
          <a:xfrm>
            <a:off x="6084167" y="476672"/>
            <a:ext cx="1341603" cy="1440160"/>
          </a:xfrm>
          <a:prstGeom prst="rect">
            <a:avLst/>
          </a:prstGeom>
          <a:noFill/>
          <a:ln w="9525">
            <a:noFill/>
            <a:miter lim="800000"/>
            <a:headEnd/>
            <a:tailEnd/>
          </a:ln>
        </p:spPr>
      </p:pic>
      <p:pic>
        <p:nvPicPr>
          <p:cNvPr id="25" name="Picture 3"/>
          <p:cNvPicPr>
            <a:picLocks noChangeAspect="1" noChangeArrowheads="1"/>
          </p:cNvPicPr>
          <p:nvPr/>
        </p:nvPicPr>
        <p:blipFill>
          <a:blip r:embed="rId3" cstate="print"/>
          <a:srcRect l="49388" t="70081" r="38976" b="8657"/>
          <a:stretch>
            <a:fillRect/>
          </a:stretch>
        </p:blipFill>
        <p:spPr bwMode="auto">
          <a:xfrm>
            <a:off x="7524328" y="3645024"/>
            <a:ext cx="1296144" cy="1403662"/>
          </a:xfrm>
          <a:prstGeom prst="rect">
            <a:avLst/>
          </a:prstGeom>
          <a:noFill/>
          <a:ln w="9525">
            <a:noFill/>
            <a:miter lim="800000"/>
            <a:headEnd/>
            <a:tailEnd/>
          </a:ln>
        </p:spPr>
      </p:pic>
      <p:pic>
        <p:nvPicPr>
          <p:cNvPr id="26" name="Picture 3"/>
          <p:cNvPicPr>
            <a:picLocks noChangeAspect="1" noChangeArrowheads="1"/>
          </p:cNvPicPr>
          <p:nvPr/>
        </p:nvPicPr>
        <p:blipFill>
          <a:blip r:embed="rId3" cstate="print"/>
          <a:srcRect l="36704" t="70081" r="51333" b="8657"/>
          <a:stretch>
            <a:fillRect/>
          </a:stretch>
        </p:blipFill>
        <p:spPr bwMode="auto">
          <a:xfrm>
            <a:off x="7452320" y="2060848"/>
            <a:ext cx="1332656" cy="1403662"/>
          </a:xfrm>
          <a:prstGeom prst="rect">
            <a:avLst/>
          </a:prstGeom>
          <a:noFill/>
          <a:ln w="9525">
            <a:noFill/>
            <a:miter lim="800000"/>
            <a:headEnd/>
            <a:tailEnd/>
          </a:ln>
        </p:spPr>
      </p:pic>
      <p:pic>
        <p:nvPicPr>
          <p:cNvPr id="27" name="Picture 3"/>
          <p:cNvPicPr>
            <a:picLocks noChangeAspect="1" noChangeArrowheads="1"/>
          </p:cNvPicPr>
          <p:nvPr/>
        </p:nvPicPr>
        <p:blipFill>
          <a:blip r:embed="rId3" cstate="print"/>
          <a:srcRect l="24900" t="70081" r="63044" b="8657"/>
          <a:stretch>
            <a:fillRect/>
          </a:stretch>
        </p:blipFill>
        <p:spPr bwMode="auto">
          <a:xfrm>
            <a:off x="7452320" y="548680"/>
            <a:ext cx="1343000" cy="140366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73381" t="29919" r="21970" b="32281"/>
          <a:stretch>
            <a:fillRect/>
          </a:stretch>
        </p:blipFill>
        <p:spPr bwMode="auto">
          <a:xfrm>
            <a:off x="611560" y="2564904"/>
            <a:ext cx="504056" cy="2304256"/>
          </a:xfrm>
          <a:prstGeom prst="rect">
            <a:avLst/>
          </a:prstGeom>
          <a:noFill/>
          <a:ln w="9525">
            <a:noFill/>
            <a:miter lim="800000"/>
            <a:headEnd/>
            <a:tailEnd/>
          </a:ln>
        </p:spPr>
      </p:pic>
      <p:sp>
        <p:nvSpPr>
          <p:cNvPr id="28" name="矩形 27"/>
          <p:cNvSpPr/>
          <p:nvPr/>
        </p:nvSpPr>
        <p:spPr>
          <a:xfrm rot="16200000">
            <a:off x="4499992" y="-747464"/>
            <a:ext cx="1584176" cy="70567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9" name="矩形 28"/>
          <p:cNvSpPr/>
          <p:nvPr/>
        </p:nvSpPr>
        <p:spPr>
          <a:xfrm>
            <a:off x="4644008" y="1988840"/>
            <a:ext cx="1440160" cy="15841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084168" y="3645024"/>
            <a:ext cx="1368152" cy="14401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6084168" y="5085184"/>
            <a:ext cx="1440160" cy="15121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7452320" y="3645024"/>
            <a:ext cx="1440160" cy="14401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0" y="692696"/>
            <a:ext cx="1763688" cy="172819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l="16904" t="17104" r="15114" b="18227"/>
          <a:stretch>
            <a:fillRect/>
          </a:stretch>
        </p:blipFill>
        <p:spPr bwMode="auto">
          <a:xfrm>
            <a:off x="323528" y="980728"/>
            <a:ext cx="8409130" cy="5616624"/>
          </a:xfrm>
          <a:prstGeom prst="rect">
            <a:avLst/>
          </a:prstGeom>
          <a:noFill/>
          <a:ln w="9525">
            <a:noFill/>
            <a:miter lim="800000"/>
            <a:headEnd/>
            <a:tailEnd/>
          </a:ln>
        </p:spPr>
      </p:pic>
      <p:sp>
        <p:nvSpPr>
          <p:cNvPr id="7" name="文字方塊 6"/>
          <p:cNvSpPr txBox="1"/>
          <p:nvPr/>
        </p:nvSpPr>
        <p:spPr>
          <a:xfrm>
            <a:off x="179512" y="0"/>
            <a:ext cx="8964488" cy="738664"/>
          </a:xfrm>
          <a:prstGeom prst="rect">
            <a:avLst/>
          </a:prstGeom>
          <a:noFill/>
        </p:spPr>
        <p:txBody>
          <a:bodyPr wrap="square" rtlCol="0">
            <a:spAutoFit/>
          </a:bodyPr>
          <a:lstStyle/>
          <a:p>
            <a:r>
              <a:rPr lang="en-US" altLang="zh-TW" sz="2000" dirty="0" smtClean="0"/>
              <a:t>Averaged values of </a:t>
            </a:r>
            <a:r>
              <a:rPr lang="en-US" altLang="zh-TW" sz="2200" b="1" u="sng" dirty="0" smtClean="0"/>
              <a:t>areal extent</a:t>
            </a:r>
            <a:r>
              <a:rPr lang="en-US" altLang="zh-TW" sz="2000" dirty="0" smtClean="0"/>
              <a:t>, </a:t>
            </a:r>
            <a:r>
              <a:rPr lang="en-US" altLang="zh-TW" sz="2200" b="1" u="sng" dirty="0" smtClean="0"/>
              <a:t>mean</a:t>
            </a:r>
            <a:r>
              <a:rPr lang="en-US" altLang="zh-TW" sz="2200" dirty="0" smtClean="0"/>
              <a:t>,</a:t>
            </a:r>
            <a:r>
              <a:rPr lang="en-US" altLang="zh-TW" sz="2000" dirty="0" smtClean="0"/>
              <a:t> and </a:t>
            </a:r>
            <a:r>
              <a:rPr lang="en-US" altLang="zh-TW" sz="2200" b="1" u="sng" dirty="0" smtClean="0"/>
              <a:t>maximum precipitation </a:t>
            </a:r>
            <a:r>
              <a:rPr lang="en-US" altLang="zh-TW" sz="2000" dirty="0" smtClean="0"/>
              <a:t>for the time period</a:t>
            </a:r>
            <a:r>
              <a:rPr lang="zh-TW" altLang="en-US" sz="2000" dirty="0" smtClean="0"/>
              <a:t> </a:t>
            </a:r>
            <a:r>
              <a:rPr lang="en-US" altLang="zh-TW" sz="2000" u="sng" dirty="0" smtClean="0"/>
              <a:t>between 1000</a:t>
            </a:r>
            <a:r>
              <a:rPr lang="zh-TW" altLang="en-US" sz="2000" u="sng" dirty="0" smtClean="0"/>
              <a:t> </a:t>
            </a:r>
            <a:r>
              <a:rPr lang="en-US" altLang="zh-TW" sz="2000" u="sng" dirty="0" smtClean="0"/>
              <a:t>and 1600 UTC 24 Sep 2005.</a:t>
            </a:r>
            <a:endParaRPr lang="zh-TW" altLang="en-US" sz="2000" u="sng" dirty="0"/>
          </a:p>
        </p:txBody>
      </p:sp>
      <p:sp>
        <p:nvSpPr>
          <p:cNvPr id="4" name="矩形 3"/>
          <p:cNvSpPr/>
          <p:nvPr/>
        </p:nvSpPr>
        <p:spPr>
          <a:xfrm>
            <a:off x="1691680" y="764704"/>
            <a:ext cx="3456384" cy="11521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5" name="矩形 4"/>
          <p:cNvSpPr/>
          <p:nvPr/>
        </p:nvSpPr>
        <p:spPr>
          <a:xfrm>
            <a:off x="5508104" y="1268760"/>
            <a:ext cx="1512168" cy="64807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矩形 5"/>
          <p:cNvSpPr/>
          <p:nvPr/>
        </p:nvSpPr>
        <p:spPr>
          <a:xfrm>
            <a:off x="7452320" y="1268760"/>
            <a:ext cx="1224136" cy="64807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8" name="矩形 7"/>
          <p:cNvSpPr/>
          <p:nvPr/>
        </p:nvSpPr>
        <p:spPr>
          <a:xfrm>
            <a:off x="467544" y="1916832"/>
            <a:ext cx="1368152" cy="4248472"/>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9" name="矩形 8"/>
          <p:cNvSpPr/>
          <p:nvPr/>
        </p:nvSpPr>
        <p:spPr>
          <a:xfrm>
            <a:off x="467544" y="6237312"/>
            <a:ext cx="1368152" cy="216024"/>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0" name="矩形 9"/>
          <p:cNvSpPr/>
          <p:nvPr/>
        </p:nvSpPr>
        <p:spPr>
          <a:xfrm>
            <a:off x="467544" y="2132856"/>
            <a:ext cx="496855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1" name="矩形 10"/>
          <p:cNvSpPr/>
          <p:nvPr/>
        </p:nvSpPr>
        <p:spPr>
          <a:xfrm>
            <a:off x="467544" y="3861048"/>
            <a:ext cx="496855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467544" y="4725144"/>
            <a:ext cx="496855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3" name="矩形 12"/>
          <p:cNvSpPr/>
          <p:nvPr/>
        </p:nvSpPr>
        <p:spPr>
          <a:xfrm>
            <a:off x="467544" y="5589240"/>
            <a:ext cx="496855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467544" y="2996952"/>
            <a:ext cx="4968552" cy="2160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pic>
        <p:nvPicPr>
          <p:cNvPr id="15" name="Picture 2"/>
          <p:cNvPicPr>
            <a:picLocks noChangeAspect="1" noChangeArrowheads="1"/>
          </p:cNvPicPr>
          <p:nvPr/>
        </p:nvPicPr>
        <p:blipFill>
          <a:blip r:embed="rId4" cstate="print"/>
          <a:srcRect/>
          <a:stretch>
            <a:fillRect/>
          </a:stretch>
        </p:blipFill>
        <p:spPr bwMode="auto">
          <a:xfrm>
            <a:off x="4283968" y="2348880"/>
            <a:ext cx="4518208" cy="3308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linds(horizontal)">
                                      <p:cBhvr>
                                        <p:cTn id="66" dur="500"/>
                                        <p:tgtEl>
                                          <p:spTgt spid="1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P spid="9" grpId="0" animBg="1"/>
      <p:bldP spid="9" grpId="1"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3387</TotalTime>
  <Words>2378</Words>
  <Application>Microsoft Office PowerPoint</Application>
  <PresentationFormat>如螢幕大小 (4:3)</PresentationFormat>
  <Paragraphs>280</Paragraphs>
  <Slides>40</Slides>
  <Notes>13</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Office 佈景主題</vt:lpstr>
      <vt:lpstr>Assessing the Impacts of Different WRF Precipitation Physics in Hurricane Simulations</vt:lpstr>
      <vt:lpstr>Introduction</vt:lpstr>
      <vt:lpstr>Introduction</vt:lpstr>
      <vt:lpstr>Hurricane Rita</vt:lpstr>
      <vt:lpstr>Model configuration</vt:lpstr>
      <vt:lpstr>Model configuration</vt:lpstr>
      <vt:lpstr>Results and discussion</vt:lpstr>
      <vt:lpstr>PowerPoint 簡報</vt:lpstr>
      <vt:lpstr>PowerPoint 簡報</vt:lpstr>
      <vt:lpstr>PowerPoint 簡報</vt:lpstr>
      <vt:lpstr>PowerPoint 簡報</vt:lpstr>
      <vt:lpstr>PowerPoint 簡報</vt:lpstr>
      <vt:lpstr>PowerPoint 簡報</vt:lpstr>
      <vt:lpstr>PowerPoint 簡報</vt:lpstr>
      <vt:lpstr>Results and discussion</vt:lpstr>
      <vt:lpstr>PowerPoint 簡報</vt:lpstr>
      <vt:lpstr>PowerPoint 簡報</vt:lpstr>
      <vt:lpstr>Results and discussion</vt:lpstr>
      <vt:lpstr>PowerPoint 簡報</vt:lpstr>
      <vt:lpstr>Summary and conclusions</vt:lpstr>
      <vt:lpstr>Summary and conclusions</vt:lpstr>
      <vt:lpstr>Summary and conclusions</vt:lpstr>
      <vt:lpstr>The End</vt:lpstr>
      <vt:lpstr>PowerPoint 簡報</vt:lpstr>
      <vt:lpstr>Positive-definite transport scheme</vt:lpstr>
      <vt:lpstr>Hourly Precipitation Analysis at NCEP/EMC</vt:lpstr>
      <vt:lpstr>Hurricane Rita</vt:lpstr>
      <vt:lpstr>Microphysics Processes</vt:lpstr>
      <vt:lpstr>Kessler(KES)</vt:lpstr>
      <vt:lpstr>WRF singlemoment three-class microphysics scheme(WSM3)</vt:lpstr>
      <vt:lpstr>WRF singlemoment five-class microphysics scheme(WSM5)</vt:lpstr>
      <vt:lpstr>Purdue Lin  (LIN)</vt:lpstr>
      <vt:lpstr>Ferrier  (FER)</vt:lpstr>
      <vt:lpstr>cumulus schemes</vt:lpstr>
      <vt:lpstr>Kain–Fritsch  (KF)</vt:lpstr>
      <vt:lpstr>Betts–Miller–Janjic´  (BMJ)</vt:lpstr>
      <vt:lpstr>Grell–Devenyi  (GD)</vt:lpstr>
      <vt:lpstr>microphysics option vs cumulus parameterization  </vt:lpstr>
      <vt:lpstr>Summary and conclusions</vt:lpstr>
      <vt:lpstr>PowerPoint 簡報</vt:lpstr>
    </vt:vector>
  </TitlesOfParts>
  <Company>大物所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鍾宜娟</dc:creator>
  <cp:lastModifiedBy>h</cp:lastModifiedBy>
  <cp:revision>232</cp:revision>
  <dcterms:created xsi:type="dcterms:W3CDTF">2013-05-07T04:16:10Z</dcterms:created>
  <dcterms:modified xsi:type="dcterms:W3CDTF">2013-05-14T06:35:26Z</dcterms:modified>
</cp:coreProperties>
</file>