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71" r:id="rId5"/>
    <p:sldId id="272" r:id="rId6"/>
    <p:sldId id="259" r:id="rId7"/>
    <p:sldId id="295" r:id="rId8"/>
    <p:sldId id="269" r:id="rId9"/>
    <p:sldId id="260" r:id="rId10"/>
    <p:sldId id="274" r:id="rId11"/>
    <p:sldId id="275" r:id="rId12"/>
    <p:sldId id="276" r:id="rId13"/>
    <p:sldId id="277" r:id="rId14"/>
    <p:sldId id="278" r:id="rId15"/>
    <p:sldId id="279" r:id="rId16"/>
    <p:sldId id="280" r:id="rId17"/>
    <p:sldId id="281" r:id="rId18"/>
    <p:sldId id="282" r:id="rId19"/>
    <p:sldId id="283" r:id="rId20"/>
    <p:sldId id="285" r:id="rId21"/>
    <p:sldId id="286" r:id="rId22"/>
    <p:sldId id="287" r:id="rId23"/>
    <p:sldId id="288" r:id="rId24"/>
    <p:sldId id="270" r:id="rId25"/>
    <p:sldId id="289" r:id="rId26"/>
    <p:sldId id="290" r:id="rId27"/>
    <p:sldId id="291" r:id="rId28"/>
    <p:sldId id="262" r:id="rId29"/>
    <p:sldId id="297" r:id="rId30"/>
    <p:sldId id="298" r:id="rId31"/>
    <p:sldId id="293" r:id="rId32"/>
    <p:sldId id="292" r:id="rId33"/>
    <p:sldId id="294" r:id="rId34"/>
    <p:sldId id="296"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45" autoAdjust="0"/>
  </p:normalViewPr>
  <p:slideViewPr>
    <p:cSldViewPr>
      <p:cViewPr>
        <p:scale>
          <a:sx n="100" d="100"/>
          <a:sy n="100" d="100"/>
        </p:scale>
        <p:origin x="-29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2EEEF-2C39-4474-88C8-371F571D677B}" type="datetimeFigureOut">
              <a:rPr lang="zh-TW" altLang="en-US" smtClean="0"/>
              <a:pPr/>
              <a:t>2013/5/7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5D11D-1398-441C-8CD8-81AD6D909572}" type="slidenum">
              <a:rPr lang="zh-TW" altLang="en-US" smtClean="0"/>
              <a:pPr/>
              <a:t>‹#›</a:t>
            </a:fld>
            <a:endParaRPr lang="zh-TW" altLang="en-US"/>
          </a:p>
        </p:txBody>
      </p:sp>
    </p:spTree>
    <p:extLst>
      <p:ext uri="{BB962C8B-B14F-4D97-AF65-F5344CB8AC3E}">
        <p14:creationId xmlns:p14="http://schemas.microsoft.com/office/powerpoint/2010/main" val="424771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aike.baidu.com/view/2507.ht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baike.baidu.com/view/72036.ht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dps19@psu.ed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Real_number" TargetMode="External"/><Relationship Id="rId3" Type="http://schemas.openxmlformats.org/officeDocument/2006/relationships/hyperlink" Target="http://en.wikipedia.org/wiki/Mathematics" TargetMode="External"/><Relationship Id="rId7" Type="http://schemas.openxmlformats.org/officeDocument/2006/relationships/hyperlink" Target="http://en.wikipedia.org/wiki/Field_(mathematic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Linear_independence" TargetMode="External"/><Relationship Id="rId11" Type="http://schemas.openxmlformats.org/officeDocument/2006/relationships/hyperlink" Target="http://en.wikipedia.org/wiki/Exponential_function" TargetMode="External"/><Relationship Id="rId5" Type="http://schemas.openxmlformats.org/officeDocument/2006/relationships/hyperlink" Target="http://en.wikipedia.org/wiki/Complex_plane" TargetMode="External"/><Relationship Id="rId10" Type="http://schemas.openxmlformats.org/officeDocument/2006/relationships/hyperlink" Target="http://en.wikipedia.org/wiki/Trigonometric_functions" TargetMode="External"/><Relationship Id="rId4" Type="http://schemas.openxmlformats.org/officeDocument/2006/relationships/hyperlink" Target="http://en.wikipedia.org/wiki/Function_(mathematics)" TargetMode="External"/><Relationship Id="rId9" Type="http://schemas.openxmlformats.org/officeDocument/2006/relationships/hyperlink" Target="http://en.wikipedia.org/wiki/Periodic_func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FC5D11D-1398-441C-8CD8-81AD6D909572}" type="slidenum">
              <a:rPr lang="zh-TW" altLang="en-US" smtClean="0"/>
              <a:pPr/>
              <a:t>1</a:t>
            </a:fld>
            <a:endParaRPr lang="zh-TW" altLang="en-US"/>
          </a:p>
        </p:txBody>
      </p:sp>
    </p:spTree>
    <p:extLst>
      <p:ext uri="{BB962C8B-B14F-4D97-AF65-F5344CB8AC3E}">
        <p14:creationId xmlns:p14="http://schemas.microsoft.com/office/powerpoint/2010/main" val="174556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dirty="0" smtClean="0"/>
              <a:t>Given that horizontal diffusion is a parameterization of the effects of unresolved turbulence, the true importance of such turbulence on the structure of the warm core, and the realism of our simulation in this respect, remains highly uncertain.</a:t>
            </a:r>
            <a:endParaRPr lang="zh-TW" altLang="en-US" dirty="0"/>
          </a:p>
        </p:txBody>
      </p:sp>
      <p:sp>
        <p:nvSpPr>
          <p:cNvPr id="4" name="投影片編號版面配置區 3"/>
          <p:cNvSpPr>
            <a:spLocks noGrp="1"/>
          </p:cNvSpPr>
          <p:nvPr>
            <p:ph type="sldNum" sz="quarter" idx="10"/>
          </p:nvPr>
        </p:nvSpPr>
        <p:spPr/>
        <p:txBody>
          <a:bodyPr/>
          <a:lstStyle/>
          <a:p>
            <a:fld id="{DB954FAE-27CE-47D1-9C6B-5C92149209AF}" type="slidenum">
              <a:rPr lang="zh-TW" altLang="en-US" smtClean="0"/>
              <a:pPr/>
              <a:t>27</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sz="1200" b="1" i="0" kern="1200" dirty="0" smtClean="0">
                <a:solidFill>
                  <a:schemeClr val="tx1"/>
                </a:solidFill>
                <a:effectLst/>
                <a:latin typeface="+mn-lt"/>
                <a:ea typeface="+mn-ea"/>
                <a:cs typeface="+mn-cs"/>
              </a:rPr>
              <a:t>非绝热加热（</a:t>
            </a:r>
            <a:r>
              <a:rPr lang="en-US" altLang="zh-CN" sz="1200" b="1" i="0" kern="1200" dirty="0" err="1" smtClean="0">
                <a:solidFill>
                  <a:schemeClr val="tx1"/>
                </a:solidFill>
                <a:effectLst/>
                <a:latin typeface="+mn-lt"/>
                <a:ea typeface="+mn-ea"/>
                <a:cs typeface="+mn-cs"/>
              </a:rPr>
              <a:t>diabatic</a:t>
            </a:r>
            <a:r>
              <a:rPr lang="en-US" altLang="zh-CN" sz="1200" b="1" i="0" kern="1200" dirty="0" smtClean="0">
                <a:solidFill>
                  <a:schemeClr val="tx1"/>
                </a:solidFill>
                <a:effectLst/>
                <a:latin typeface="+mn-lt"/>
                <a:ea typeface="+mn-ea"/>
                <a:cs typeface="+mn-cs"/>
              </a:rPr>
              <a:t> heating</a:t>
            </a:r>
            <a:r>
              <a:rPr lang="zh-CN" altLang="en-US" sz="1200" b="1"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系统和外界之间的热量交换过程。如把大气作为整体来考虑，非绝热加热过程主要包括：</a:t>
            </a:r>
          </a:p>
          <a:p>
            <a:r>
              <a:rPr lang="zh-CN" altLang="en-US" sz="1200" b="0" i="0" kern="1200" dirty="0" smtClean="0">
                <a:solidFill>
                  <a:schemeClr val="tx1"/>
                </a:solidFill>
                <a:effectLst/>
                <a:latin typeface="+mn-lt"/>
                <a:ea typeface="+mn-ea"/>
                <a:cs typeface="+mn-cs"/>
              </a:rPr>
              <a:t>①辐射。大气的最根本能源是太阳辐射。但它只有一小部分直接为大气所吸收；一部分被地表面吸收，使地面增温；其余则被地球和大气反射回宇宙空间（见大气环流的能量平衡和转换）。此外，大气还吸收地面的长波辐射，同时大气本身也放射长波辐射。通过辐射过程，大气可以获得或丧失能量。</a:t>
            </a:r>
          </a:p>
          <a:p>
            <a:r>
              <a:rPr lang="zh-CN" altLang="en-US" sz="1200" b="0" i="0" kern="1200" dirty="0" smtClean="0">
                <a:solidFill>
                  <a:schemeClr val="tx1"/>
                </a:solidFill>
                <a:effectLst/>
                <a:latin typeface="+mn-lt"/>
                <a:ea typeface="+mn-ea"/>
                <a:cs typeface="+mn-cs"/>
              </a:rPr>
              <a:t>②感热输送。通过传导、湍流和对流等过程，将地面的热量输送给大气。</a:t>
            </a:r>
          </a:p>
          <a:p>
            <a:r>
              <a:rPr lang="zh-CN" altLang="en-US" sz="1200" b="0" i="0" kern="1200" dirty="0" smtClean="0">
                <a:solidFill>
                  <a:schemeClr val="tx1"/>
                </a:solidFill>
                <a:effectLst/>
                <a:latin typeface="+mn-lt"/>
                <a:ea typeface="+mn-ea"/>
                <a:cs typeface="+mn-cs"/>
              </a:rPr>
              <a:t>③潜热释放。空气中水汽的凝结或凝华过程和水滴的冻结过程，都将有大量的潜热释放，这是对流层大气获得热能的重要方式之一。除上述非绝热加热之外，还有在高层大气中的化学和光化学效应释放能量（见大气</a:t>
            </a:r>
            <a:r>
              <a:rPr lang="zh-CN" altLang="en-US" sz="1200" b="0" i="0" u="none" strike="noStrike" kern="1200" dirty="0" smtClean="0">
                <a:solidFill>
                  <a:schemeClr val="tx1"/>
                </a:solidFill>
                <a:effectLst/>
                <a:latin typeface="+mn-lt"/>
                <a:ea typeface="+mn-ea"/>
                <a:cs typeface="+mn-cs"/>
                <a:hlinkClick r:id="rId3"/>
              </a:rPr>
              <a:t>化学</a:t>
            </a:r>
            <a:r>
              <a:rPr lang="zh-CN" altLang="en-US" sz="1200" b="0" i="0" kern="1200" dirty="0" smtClean="0">
                <a:solidFill>
                  <a:schemeClr val="tx1"/>
                </a:solidFill>
                <a:effectLst/>
                <a:latin typeface="+mn-lt"/>
                <a:ea typeface="+mn-ea"/>
                <a:cs typeface="+mn-cs"/>
              </a:rPr>
              <a:t>、平流层和中层大气物理学、大气</a:t>
            </a:r>
            <a:r>
              <a:rPr lang="zh-CN" altLang="en-US" sz="1200" b="0" i="0" u="none" strike="noStrike" kern="1200" dirty="0" smtClean="0">
                <a:solidFill>
                  <a:schemeClr val="tx1"/>
                </a:solidFill>
                <a:effectLst/>
                <a:latin typeface="+mn-lt"/>
                <a:ea typeface="+mn-ea"/>
                <a:cs typeface="+mn-cs"/>
                <a:hlinkClick r:id="rId4"/>
              </a:rPr>
              <a:t>臭氧层</a:t>
            </a:r>
            <a:r>
              <a:rPr lang="zh-CN" altLang="en-US" sz="1200" b="0" i="0" kern="1200" dirty="0" smtClean="0">
                <a:solidFill>
                  <a:schemeClr val="tx1"/>
                </a:solidFill>
                <a:effectLst/>
                <a:latin typeface="+mn-lt"/>
                <a:ea typeface="+mn-ea"/>
                <a:cs typeface="+mn-cs"/>
              </a:rPr>
              <a:t>）。非绝热加热过程对中期和长期天气过程以及气候的形成和变化，都有重要的作用。</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i="0" kern="1200" dirty="0" smtClean="0">
                <a:solidFill>
                  <a:schemeClr val="tx1"/>
                </a:solidFill>
                <a:effectLst/>
                <a:latin typeface="+mn-lt"/>
                <a:ea typeface="+mn-ea"/>
                <a:cs typeface="+mn-cs"/>
              </a:rPr>
              <a:t>绝热加热（</a:t>
            </a:r>
            <a:r>
              <a:rPr lang="en-US" altLang="zh-CN" sz="1200" b="1" i="0" kern="1200" dirty="0" smtClean="0">
                <a:solidFill>
                  <a:schemeClr val="tx1"/>
                </a:solidFill>
                <a:effectLst/>
                <a:latin typeface="+mn-lt"/>
                <a:ea typeface="+mn-ea"/>
                <a:cs typeface="+mn-cs"/>
              </a:rPr>
              <a:t>adiabatic heating</a:t>
            </a:r>
            <a:r>
              <a:rPr lang="zh-CN" altLang="en-US" sz="1200" b="1"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Adiabatic processes are reversible</a:t>
            </a:r>
          </a:p>
          <a:p>
            <a:r>
              <a:rPr lang="en-US" altLang="zh-TW" sz="1200" b="1" i="0" kern="1200" dirty="0" smtClean="0">
                <a:solidFill>
                  <a:schemeClr val="tx1"/>
                </a:solidFill>
                <a:effectLst/>
                <a:latin typeface="+mn-lt"/>
                <a:ea typeface="+mn-ea"/>
                <a:cs typeface="+mn-cs"/>
              </a:rPr>
              <a:t>Adiabatic processes in atmosphere mainly related to vertical motion</a:t>
            </a:r>
          </a:p>
          <a:p>
            <a:r>
              <a:rPr lang="en-US" altLang="zh-TW" sz="1200" b="1" i="0" kern="1200" dirty="0" smtClean="0">
                <a:solidFill>
                  <a:schemeClr val="tx1"/>
                </a:solidFill>
                <a:effectLst/>
                <a:latin typeface="+mn-lt"/>
                <a:ea typeface="+mn-ea"/>
                <a:cs typeface="+mn-cs"/>
              </a:rPr>
              <a:t>Vertical motion subjects air parcels to changes in pressure</a:t>
            </a:r>
          </a:p>
          <a:p>
            <a:pPr lvl="1"/>
            <a:r>
              <a:rPr lang="en-US" altLang="zh-TW" sz="1200" b="1" i="0" kern="1200" dirty="0" smtClean="0">
                <a:solidFill>
                  <a:schemeClr val="tx1"/>
                </a:solidFill>
                <a:effectLst/>
                <a:latin typeface="+mn-lt"/>
                <a:ea typeface="+mn-ea"/>
                <a:cs typeface="+mn-cs"/>
              </a:rPr>
              <a:t>1)Rising air parcels expand due to reduced pressure and cool</a:t>
            </a:r>
          </a:p>
          <a:p>
            <a:pPr lvl="1"/>
            <a:r>
              <a:rPr lang="en-US" altLang="zh-TW" sz="1200" b="1" i="0" kern="1200" dirty="0" smtClean="0">
                <a:solidFill>
                  <a:schemeClr val="tx1"/>
                </a:solidFill>
                <a:effectLst/>
                <a:latin typeface="+mn-lt"/>
                <a:ea typeface="+mn-ea"/>
                <a:cs typeface="+mn-cs"/>
              </a:rPr>
              <a:t>2)Sinking air parcels contract due to increased pressure and warm</a:t>
            </a:r>
          </a:p>
          <a:p>
            <a:endParaRPr lang="zh-TW" altLang="en-US" dirty="0"/>
          </a:p>
        </p:txBody>
      </p:sp>
      <p:sp>
        <p:nvSpPr>
          <p:cNvPr id="4" name="投影片編號版面配置區 3"/>
          <p:cNvSpPr>
            <a:spLocks noGrp="1"/>
          </p:cNvSpPr>
          <p:nvPr>
            <p:ph type="sldNum" sz="quarter" idx="10"/>
          </p:nvPr>
        </p:nvSpPr>
        <p:spPr/>
        <p:txBody>
          <a:bodyPr/>
          <a:lstStyle/>
          <a:p>
            <a:fld id="{CFC5D11D-1398-441C-8CD8-81AD6D909572}" type="slidenum">
              <a:rPr lang="zh-TW" altLang="en-US" smtClean="0"/>
              <a:pPr/>
              <a:t>31</a:t>
            </a:fld>
            <a:endParaRPr lang="zh-TW" altLang="en-US"/>
          </a:p>
        </p:txBody>
      </p:sp>
    </p:spTree>
    <p:extLst>
      <p:ext uri="{BB962C8B-B14F-4D97-AF65-F5344CB8AC3E}">
        <p14:creationId xmlns:p14="http://schemas.microsoft.com/office/powerpoint/2010/main" val="92393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en-US" altLang="zh-TW" sz="1200" dirty="0" smtClean="0"/>
              <a:t>SN12 further showed that in idealized numerical simulations, the warm core was generally maximized in the </a:t>
            </a:r>
            <a:r>
              <a:rPr lang="en-US" altLang="zh-TW" sz="1200" dirty="0" err="1" smtClean="0"/>
              <a:t>midtroposphere</a:t>
            </a:r>
            <a:r>
              <a:rPr lang="en-US" altLang="zh-TW" sz="1200" dirty="0" smtClean="0"/>
              <a:t> (4–8 km), in contrast to what is widely believed to be a preferred </a:t>
            </a:r>
            <a:r>
              <a:rPr lang="en-US" altLang="zh-TW" sz="1200" dirty="0" err="1" smtClean="0"/>
              <a:t>uppertropospheric</a:t>
            </a:r>
            <a:r>
              <a:rPr lang="en-US" altLang="zh-TW" sz="1200" dirty="0" smtClean="0"/>
              <a:t> </a:t>
            </a:r>
            <a:r>
              <a:rPr lang="da-DK" altLang="zh-TW" sz="1200" dirty="0" smtClean="0"/>
              <a:t>(above 10 km) maximum (Halverson et al. 2006; Holland 1997; Knaff et al. 2004; Braun 2002; </a:t>
            </a:r>
            <a:r>
              <a:rPr lang="en-US" altLang="zh-TW" sz="1200" dirty="0" smtClean="0"/>
              <a:t>Emanuel 1986; Wang 2001; Powell et al. 2009).</a:t>
            </a:r>
          </a:p>
          <a:p>
            <a:r>
              <a:rPr lang="en-US" altLang="zh-TW" sz="1200" dirty="0" smtClean="0"/>
              <a:t>In this study, we continue to investigate the mean structure and variability of the warm core in numerical simulations, Corresponding author address: Dr. Daniel P. Stern, Department of Meteorology, The Pennsylvania State University, University Park, PA 16802. E-mail: </a:t>
            </a:r>
            <a:r>
              <a:rPr lang="en-US" altLang="zh-TW" sz="1200" dirty="0" smtClean="0">
                <a:hlinkClick r:id="rId3"/>
              </a:rPr>
              <a:t>dps19@psu.edu</a:t>
            </a:r>
            <a:r>
              <a:rPr lang="en-US" altLang="zh-TW" sz="1200" dirty="0" smtClean="0"/>
              <a:t> 1 Note that the rapid decrease of tangential winds with height in the (;1 km) layer just above the maximum is not a consequence of the warm-core nature of tropical cyclones. Rather, it is associated</a:t>
            </a:r>
          </a:p>
          <a:p>
            <a:pPr>
              <a:buNone/>
            </a:pPr>
            <a:r>
              <a:rPr lang="en-US" altLang="zh-TW" sz="1200" dirty="0" smtClean="0"/>
              <a:t>       with the height variation of unbalanced flow (</a:t>
            </a:r>
            <a:r>
              <a:rPr lang="en-US" altLang="zh-TW" sz="1200" dirty="0" err="1" smtClean="0"/>
              <a:t>Kepert</a:t>
            </a:r>
            <a:r>
              <a:rPr lang="en-US" altLang="zh-TW" sz="1200" dirty="0" smtClean="0"/>
              <a:t> 2001; Stern and Nolan 2011).</a:t>
            </a:r>
          </a:p>
          <a:p>
            <a:pPr>
              <a:buNone/>
            </a:pPr>
            <a:r>
              <a:rPr lang="en-US" altLang="zh-TW" sz="1200" dirty="0" smtClean="0"/>
              <a:t>       JANUARY 2013 S T ERN AND ZHANG 73 DOI: 10.1175/JAS-D-11-0329.1  2013 American Meteorological Society and examine the mechanisms by which this structure is  achieved, through analysis of a potential temperature budget.</a:t>
            </a:r>
          </a:p>
          <a:p>
            <a:r>
              <a:rPr lang="en-US" altLang="zh-TW" sz="1200" dirty="0" err="1" smtClean="0"/>
              <a:t>Kurihara</a:t>
            </a:r>
            <a:r>
              <a:rPr lang="en-US" altLang="zh-TW" sz="1200" dirty="0" smtClean="0"/>
              <a:t> (1975) performed a temperature budget analysis of an </a:t>
            </a:r>
            <a:r>
              <a:rPr lang="en-US" altLang="zh-TW" sz="1200" dirty="0" err="1" smtClean="0"/>
              <a:t>axisymmetric</a:t>
            </a:r>
            <a:r>
              <a:rPr lang="en-US" altLang="zh-TW" sz="1200" dirty="0" smtClean="0"/>
              <a:t> simulation with 20-km horizontal grid spacing and 11 vertical levels. He found that the temperature  increase in the ‘‘</a:t>
            </a:r>
            <a:r>
              <a:rPr lang="en-US" altLang="zh-TW" sz="1200" dirty="0" err="1" smtClean="0"/>
              <a:t>eyewall</a:t>
            </a:r>
            <a:r>
              <a:rPr lang="en-US" altLang="zh-TW" sz="1200" dirty="0" smtClean="0"/>
              <a:t>’’ was the result of a small positive residual between </a:t>
            </a:r>
            <a:r>
              <a:rPr lang="en-US" altLang="zh-TW" sz="1200" dirty="0" err="1" smtClean="0"/>
              <a:t>diabatic</a:t>
            </a:r>
            <a:r>
              <a:rPr lang="en-US" altLang="zh-TW" sz="1200" dirty="0" smtClean="0"/>
              <a:t> heating and adiabatic  cooling. Owing to the coarse resolution, the simulation could not resolve an eye.</a:t>
            </a:r>
          </a:p>
          <a:p>
            <a:r>
              <a:rPr lang="en-US" altLang="zh-TW" sz="1200" dirty="0" smtClean="0"/>
              <a:t>Zhang et al. (2002, hereafter ZLY02) performed a detailed potential temperature budget analysis of</a:t>
            </a:r>
          </a:p>
          <a:p>
            <a:pPr>
              <a:buNone/>
            </a:pPr>
            <a:r>
              <a:rPr lang="en-US" altLang="zh-TW" sz="1200" dirty="0" smtClean="0"/>
              <a:t>        a simulation of Hurricane Andrew (1992), at 6-km grid spacing and with 23 vertical levels. The </a:t>
            </a:r>
            <a:r>
              <a:rPr lang="en-US" altLang="zh-TW" sz="1200" dirty="0" err="1" smtClean="0"/>
              <a:t>azimuthal</a:t>
            </a:r>
            <a:r>
              <a:rPr lang="en-US" altLang="zh-TW" sz="1200" dirty="0" smtClean="0"/>
              <a:t> mean u budget was calculated over a 1-h period (using data every 5 min) during which the simulated Andrew was very intense, yet still intensifying. </a:t>
            </a:r>
            <a:r>
              <a:rPr lang="en-US" altLang="zh-TW" sz="1100" dirty="0" smtClean="0"/>
              <a:t>ZLY02 found a narrow zone of </a:t>
            </a:r>
            <a:r>
              <a:rPr lang="en-US" altLang="zh-TW" sz="1100" dirty="0" err="1" smtClean="0"/>
              <a:t>diabatic</a:t>
            </a:r>
            <a:r>
              <a:rPr lang="en-US" altLang="zh-TW" sz="1100" dirty="0" smtClean="0"/>
              <a:t> cooling along the eye/</a:t>
            </a:r>
            <a:r>
              <a:rPr lang="en-US" altLang="zh-TW" sz="1100" dirty="0" err="1" smtClean="0"/>
              <a:t>eyewall</a:t>
            </a:r>
            <a:r>
              <a:rPr lang="en-US" altLang="zh-TW" sz="1100" dirty="0" smtClean="0"/>
              <a:t> interface, coinciding with the axis of strongest mean descent.</a:t>
            </a:r>
            <a:r>
              <a:rPr lang="en-US" altLang="zh-TW" sz="1200" dirty="0" smtClean="0"/>
              <a:t> </a:t>
            </a:r>
            <a:r>
              <a:rPr lang="en-US" altLang="zh-TW" sz="1100" dirty="0" smtClean="0"/>
              <a:t>As this net </a:t>
            </a:r>
            <a:r>
              <a:rPr lang="en-US" altLang="zh-TW" sz="1100" dirty="0" err="1" smtClean="0"/>
              <a:t>advective</a:t>
            </a:r>
            <a:r>
              <a:rPr lang="en-US" altLang="zh-TW" sz="1100" dirty="0" smtClean="0"/>
              <a:t> warming largely cancelled the </a:t>
            </a:r>
            <a:r>
              <a:rPr lang="en-US" altLang="zh-TW" sz="1100" dirty="0" err="1" smtClean="0"/>
              <a:t>diabatic</a:t>
            </a:r>
            <a:r>
              <a:rPr lang="en-US" altLang="zh-TW" sz="1100" dirty="0" smtClean="0"/>
              <a:t> cooling, the actual temperature change over this 1-h period was relatively small  and did not resemble the distribution of any one budget term.</a:t>
            </a:r>
          </a:p>
          <a:p>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DB954FAE-27CE-47D1-9C6B-5C92149209AF}"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en-US" altLang="zh-TW" sz="1200" b="0" i="0" kern="1200" dirty="0" smtClean="0">
                <a:solidFill>
                  <a:schemeClr val="tx1"/>
                </a:solidFill>
                <a:effectLst/>
                <a:latin typeface="+mn-lt"/>
                <a:ea typeface="+mn-ea"/>
                <a:cs typeface="+mn-cs"/>
              </a:rPr>
              <a:t>In </a:t>
            </a:r>
            <a:r>
              <a:rPr lang="en-US" altLang="zh-TW" sz="1200" b="0" i="0" u="none" strike="noStrike" kern="1200" dirty="0" smtClean="0">
                <a:solidFill>
                  <a:schemeClr val="tx1"/>
                </a:solidFill>
                <a:effectLst/>
                <a:latin typeface="+mn-lt"/>
                <a:ea typeface="+mn-ea"/>
                <a:cs typeface="+mn-cs"/>
                <a:hlinkClick r:id="rId3" tooltip="Mathematics"/>
              </a:rPr>
              <a:t>mathematics</a:t>
            </a:r>
            <a:r>
              <a:rPr lang="en-US" altLang="zh-TW" sz="1200" b="0" i="0" kern="1200" dirty="0" smtClean="0">
                <a:solidFill>
                  <a:schemeClr val="tx1"/>
                </a:solidFill>
                <a:effectLst/>
                <a:latin typeface="+mn-lt"/>
                <a:ea typeface="+mn-ea"/>
                <a:cs typeface="+mn-cs"/>
              </a:rPr>
              <a:t>, a </a:t>
            </a:r>
            <a:r>
              <a:rPr lang="en-US" altLang="zh-TW" sz="1200" b="1" i="0" kern="1200" dirty="0" smtClean="0">
                <a:solidFill>
                  <a:schemeClr val="tx1"/>
                </a:solidFill>
                <a:effectLst/>
                <a:latin typeface="+mn-lt"/>
                <a:ea typeface="+mn-ea"/>
                <a:cs typeface="+mn-cs"/>
              </a:rPr>
              <a:t>doubly periodic function</a:t>
            </a:r>
            <a:r>
              <a:rPr lang="en-US" altLang="zh-TW" sz="1200" b="0" i="0" kern="1200" dirty="0" smtClean="0">
                <a:solidFill>
                  <a:schemeClr val="tx1"/>
                </a:solidFill>
                <a:effectLst/>
                <a:latin typeface="+mn-lt"/>
                <a:ea typeface="+mn-ea"/>
                <a:cs typeface="+mn-cs"/>
              </a:rPr>
              <a:t> is a </a:t>
            </a:r>
            <a:r>
              <a:rPr lang="en-US" altLang="zh-TW" sz="1200" b="0" i="0" u="none" strike="noStrike" kern="1200" dirty="0" smtClean="0">
                <a:solidFill>
                  <a:schemeClr val="tx1"/>
                </a:solidFill>
                <a:effectLst/>
                <a:latin typeface="+mn-lt"/>
                <a:ea typeface="+mn-ea"/>
                <a:cs typeface="+mn-cs"/>
                <a:hlinkClick r:id="rId4" tooltip="Function (mathematics)"/>
              </a:rPr>
              <a:t>function</a:t>
            </a:r>
            <a:r>
              <a:rPr lang="en-US" altLang="zh-TW" sz="1200" b="0" i="0" kern="1200" dirty="0" smtClean="0">
                <a:solidFill>
                  <a:schemeClr val="tx1"/>
                </a:solidFill>
                <a:effectLst/>
                <a:latin typeface="+mn-lt"/>
                <a:ea typeface="+mn-ea"/>
                <a:cs typeface="+mn-cs"/>
              </a:rPr>
              <a:t> defined at all points on the </a:t>
            </a:r>
            <a:r>
              <a:rPr lang="en-US" altLang="zh-TW" sz="1200" b="0" i="0" u="none" strike="noStrike" kern="1200" dirty="0" smtClean="0">
                <a:solidFill>
                  <a:schemeClr val="tx1"/>
                </a:solidFill>
                <a:effectLst/>
                <a:latin typeface="+mn-lt"/>
                <a:ea typeface="+mn-ea"/>
                <a:cs typeface="+mn-cs"/>
                <a:hlinkClick r:id="rId5" tooltip="Complex plane"/>
              </a:rPr>
              <a:t>complex plane</a:t>
            </a:r>
            <a:r>
              <a:rPr lang="en-US" altLang="zh-TW" sz="1200" b="0" i="0" kern="1200" dirty="0" smtClean="0">
                <a:solidFill>
                  <a:schemeClr val="tx1"/>
                </a:solidFill>
                <a:effectLst/>
                <a:latin typeface="+mn-lt"/>
                <a:ea typeface="+mn-ea"/>
                <a:cs typeface="+mn-cs"/>
              </a:rPr>
              <a:t> and having two "periods", which are complex numbers </a:t>
            </a:r>
            <a:r>
              <a:rPr lang="en-US" altLang="zh-TW" sz="1200" b="0" i="1" kern="1200" dirty="0" smtClean="0">
                <a:solidFill>
                  <a:schemeClr val="tx1"/>
                </a:solidFill>
                <a:effectLst/>
                <a:latin typeface="+mn-lt"/>
                <a:ea typeface="+mn-ea"/>
                <a:cs typeface="+mn-cs"/>
              </a:rPr>
              <a:t>u</a:t>
            </a:r>
            <a:r>
              <a:rPr lang="en-US" altLang="zh-TW" sz="1200" b="0" i="0" kern="1200" dirty="0" smtClean="0">
                <a:solidFill>
                  <a:schemeClr val="tx1"/>
                </a:solidFill>
                <a:effectLst/>
                <a:latin typeface="+mn-lt"/>
                <a:ea typeface="+mn-ea"/>
                <a:cs typeface="+mn-cs"/>
              </a:rPr>
              <a:t> and </a:t>
            </a:r>
            <a:r>
              <a:rPr lang="en-US" altLang="zh-TW" sz="1200" b="0" i="1" kern="1200" dirty="0" smtClean="0">
                <a:solidFill>
                  <a:schemeClr val="tx1"/>
                </a:solidFill>
                <a:effectLst/>
                <a:latin typeface="+mn-lt"/>
                <a:ea typeface="+mn-ea"/>
                <a:cs typeface="+mn-cs"/>
              </a:rPr>
              <a:t>v</a:t>
            </a:r>
            <a:r>
              <a:rPr lang="en-US" altLang="zh-TW" sz="1200" b="0" i="0" kern="1200" dirty="0" smtClean="0">
                <a:solidFill>
                  <a:schemeClr val="tx1"/>
                </a:solidFill>
                <a:effectLst/>
                <a:latin typeface="+mn-lt"/>
                <a:ea typeface="+mn-ea"/>
                <a:cs typeface="+mn-cs"/>
              </a:rPr>
              <a:t> that are </a:t>
            </a:r>
            <a:r>
              <a:rPr lang="en-US" altLang="zh-TW" sz="1200" b="0" i="0" u="none" strike="noStrike" kern="1200" dirty="0" smtClean="0">
                <a:solidFill>
                  <a:schemeClr val="tx1"/>
                </a:solidFill>
                <a:effectLst/>
                <a:latin typeface="+mn-lt"/>
                <a:ea typeface="+mn-ea"/>
                <a:cs typeface="+mn-cs"/>
                <a:hlinkClick r:id="rId6" tooltip="Linear independence"/>
              </a:rPr>
              <a:t>linearly independent</a:t>
            </a:r>
            <a:r>
              <a:rPr lang="en-US" altLang="zh-TW" sz="1200" b="0" i="0" kern="1200" dirty="0" smtClean="0">
                <a:solidFill>
                  <a:schemeClr val="tx1"/>
                </a:solidFill>
                <a:effectLst/>
                <a:latin typeface="+mn-lt"/>
                <a:ea typeface="+mn-ea"/>
                <a:cs typeface="+mn-cs"/>
              </a:rPr>
              <a:t> as vectors over the </a:t>
            </a:r>
            <a:r>
              <a:rPr lang="en-US" altLang="zh-TW" sz="1200" b="0" i="0" u="none" strike="noStrike" kern="1200" dirty="0" smtClean="0">
                <a:solidFill>
                  <a:schemeClr val="tx1"/>
                </a:solidFill>
                <a:effectLst/>
                <a:latin typeface="+mn-lt"/>
                <a:ea typeface="+mn-ea"/>
                <a:cs typeface="+mn-cs"/>
                <a:hlinkClick r:id="rId7" tooltip="Field (mathematics)"/>
              </a:rPr>
              <a:t>field</a:t>
            </a:r>
            <a:r>
              <a:rPr lang="en-US" altLang="zh-TW" sz="1200" b="0" i="0" kern="1200" dirty="0" smtClean="0">
                <a:solidFill>
                  <a:schemeClr val="tx1"/>
                </a:solidFill>
                <a:effectLst/>
                <a:latin typeface="+mn-lt"/>
                <a:ea typeface="+mn-ea"/>
                <a:cs typeface="+mn-cs"/>
              </a:rPr>
              <a:t> of </a:t>
            </a:r>
            <a:r>
              <a:rPr lang="en-US" altLang="zh-TW" sz="1200" b="0" i="0" u="none" strike="noStrike" kern="1200" dirty="0" smtClean="0">
                <a:solidFill>
                  <a:schemeClr val="tx1"/>
                </a:solidFill>
                <a:effectLst/>
                <a:latin typeface="+mn-lt"/>
                <a:ea typeface="+mn-ea"/>
                <a:cs typeface="+mn-cs"/>
                <a:hlinkClick r:id="rId8" tooltip="Real number"/>
              </a:rPr>
              <a:t>real numbers</a:t>
            </a:r>
            <a:r>
              <a:rPr lang="en-US" altLang="zh-TW" sz="1200" b="0" i="0" kern="1200" dirty="0" smtClean="0">
                <a:solidFill>
                  <a:schemeClr val="tx1"/>
                </a:solidFill>
                <a:effectLst/>
                <a:latin typeface="+mn-lt"/>
                <a:ea typeface="+mn-ea"/>
                <a:cs typeface="+mn-cs"/>
              </a:rPr>
              <a:t>. That </a:t>
            </a:r>
            <a:r>
              <a:rPr lang="en-US" altLang="zh-TW" sz="1200" b="0" i="1" kern="1200" dirty="0" smtClean="0">
                <a:solidFill>
                  <a:schemeClr val="tx1"/>
                </a:solidFill>
                <a:effectLst/>
                <a:latin typeface="+mn-lt"/>
                <a:ea typeface="+mn-ea"/>
                <a:cs typeface="+mn-cs"/>
              </a:rPr>
              <a:t>u</a:t>
            </a:r>
            <a:r>
              <a:rPr lang="en-US" altLang="zh-TW" sz="1200" b="0" i="0" kern="1200" dirty="0" smtClean="0">
                <a:solidFill>
                  <a:schemeClr val="tx1"/>
                </a:solidFill>
                <a:effectLst/>
                <a:latin typeface="+mn-lt"/>
                <a:ea typeface="+mn-ea"/>
                <a:cs typeface="+mn-cs"/>
              </a:rPr>
              <a:t> and </a:t>
            </a:r>
            <a:r>
              <a:rPr lang="en-US" altLang="zh-TW" sz="1200" b="0" i="1" kern="1200" dirty="0" smtClean="0">
                <a:solidFill>
                  <a:schemeClr val="tx1"/>
                </a:solidFill>
                <a:effectLst/>
                <a:latin typeface="+mn-lt"/>
                <a:ea typeface="+mn-ea"/>
                <a:cs typeface="+mn-cs"/>
              </a:rPr>
              <a:t>v</a:t>
            </a:r>
            <a:r>
              <a:rPr lang="en-US" altLang="zh-TW" sz="1200" b="0" i="0" kern="1200" dirty="0" smtClean="0">
                <a:solidFill>
                  <a:schemeClr val="tx1"/>
                </a:solidFill>
                <a:effectLst/>
                <a:latin typeface="+mn-lt"/>
                <a:ea typeface="+mn-ea"/>
                <a:cs typeface="+mn-cs"/>
              </a:rPr>
              <a:t> are periods of a function </a:t>
            </a:r>
            <a:r>
              <a:rPr lang="en-US" altLang="zh-TW" sz="1200" b="0" i="1" kern="1200" dirty="0" err="1" smtClean="0">
                <a:solidFill>
                  <a:schemeClr val="tx1"/>
                </a:solidFill>
                <a:effectLst/>
                <a:latin typeface="+mn-lt"/>
                <a:ea typeface="+mn-ea"/>
                <a:cs typeface="+mn-cs"/>
              </a:rPr>
              <a:t>ƒ</a:t>
            </a:r>
            <a:r>
              <a:rPr lang="en-US" altLang="zh-TW" sz="1200" b="0" i="0" kern="1200" dirty="0" err="1" smtClean="0">
                <a:solidFill>
                  <a:schemeClr val="tx1"/>
                </a:solidFill>
                <a:effectLst/>
                <a:latin typeface="+mn-lt"/>
                <a:ea typeface="+mn-ea"/>
                <a:cs typeface="+mn-cs"/>
              </a:rPr>
              <a:t>means</a:t>
            </a:r>
            <a:r>
              <a:rPr lang="en-US" altLang="zh-TW" sz="1200" b="0" i="0" kern="1200" dirty="0" smtClean="0">
                <a:solidFill>
                  <a:schemeClr val="tx1"/>
                </a:solidFill>
                <a:effectLst/>
                <a:latin typeface="+mn-lt"/>
                <a:ea typeface="+mn-ea"/>
                <a:cs typeface="+mn-cs"/>
              </a:rPr>
              <a:t> that</a:t>
            </a:r>
          </a:p>
          <a:p>
            <a:r>
              <a:rPr lang="en-US" altLang="zh-TW" sz="1200" b="0" i="0" kern="1200" dirty="0" smtClean="0">
                <a:solidFill>
                  <a:schemeClr val="tx1"/>
                </a:solidFill>
                <a:effectLst/>
                <a:latin typeface="+mn-lt"/>
                <a:ea typeface="+mn-ea"/>
                <a:cs typeface="+mn-cs"/>
              </a:rPr>
              <a:t>for all values of the complex number </a:t>
            </a:r>
            <a:r>
              <a:rPr lang="en-US" altLang="zh-TW" sz="1200" b="0" i="1" kern="1200" dirty="0" smtClean="0">
                <a:solidFill>
                  <a:schemeClr val="tx1"/>
                </a:solidFill>
                <a:effectLst/>
                <a:latin typeface="+mn-lt"/>
                <a:ea typeface="+mn-ea"/>
                <a:cs typeface="+mn-cs"/>
              </a:rPr>
              <a:t>z</a:t>
            </a:r>
            <a:r>
              <a:rPr lang="en-US" altLang="zh-TW" sz="1200" b="0" i="0" kern="1200" dirty="0" smtClean="0">
                <a:solidFill>
                  <a:schemeClr val="tx1"/>
                </a:solidFill>
                <a:effectLst/>
                <a:latin typeface="+mn-lt"/>
                <a:ea typeface="+mn-ea"/>
                <a:cs typeface="+mn-cs"/>
              </a:rPr>
              <a:t>.</a:t>
            </a:r>
          </a:p>
          <a:p>
            <a:r>
              <a:rPr lang="en-US" altLang="zh-TW" sz="1200" b="0" i="0" kern="1200" dirty="0" smtClean="0">
                <a:solidFill>
                  <a:schemeClr val="tx1"/>
                </a:solidFill>
                <a:effectLst/>
                <a:latin typeface="+mn-lt"/>
                <a:ea typeface="+mn-ea"/>
                <a:cs typeface="+mn-cs"/>
              </a:rPr>
              <a:t>The doubly periodic function is thus a two-dimensional extension of the simpler </a:t>
            </a:r>
            <a:r>
              <a:rPr lang="en-US" altLang="zh-TW" sz="1200" b="0" i="0" u="none" strike="noStrike" kern="1200" dirty="0" smtClean="0">
                <a:solidFill>
                  <a:schemeClr val="tx1"/>
                </a:solidFill>
                <a:effectLst/>
                <a:latin typeface="+mn-lt"/>
                <a:ea typeface="+mn-ea"/>
                <a:cs typeface="+mn-cs"/>
                <a:hlinkClick r:id="rId9" tooltip="Periodic function"/>
              </a:rPr>
              <a:t>singly periodic function</a:t>
            </a:r>
            <a:r>
              <a:rPr lang="en-US" altLang="zh-TW" sz="1200" b="0" i="0" kern="1200" dirty="0" smtClean="0">
                <a:solidFill>
                  <a:schemeClr val="tx1"/>
                </a:solidFill>
                <a:effectLst/>
                <a:latin typeface="+mn-lt"/>
                <a:ea typeface="+mn-ea"/>
                <a:cs typeface="+mn-cs"/>
              </a:rPr>
              <a:t>, which repeats itself in a single dimension. Familiar examples of functions with a single period on the real number line include the </a:t>
            </a:r>
            <a:r>
              <a:rPr lang="en-US" altLang="zh-TW" sz="1200" b="0" i="0" u="none" strike="noStrike" kern="1200" dirty="0" smtClean="0">
                <a:solidFill>
                  <a:schemeClr val="tx1"/>
                </a:solidFill>
                <a:effectLst/>
                <a:latin typeface="+mn-lt"/>
                <a:ea typeface="+mn-ea"/>
                <a:cs typeface="+mn-cs"/>
                <a:hlinkClick r:id="rId10" tooltip="Trigonometric functions"/>
              </a:rPr>
              <a:t>trigonometric functions</a:t>
            </a:r>
            <a:r>
              <a:rPr lang="en-US" altLang="zh-TW" sz="1200" b="0" i="0" kern="1200" dirty="0" smtClean="0">
                <a:solidFill>
                  <a:schemeClr val="tx1"/>
                </a:solidFill>
                <a:effectLst/>
                <a:latin typeface="+mn-lt"/>
                <a:ea typeface="+mn-ea"/>
                <a:cs typeface="+mn-cs"/>
              </a:rPr>
              <a:t> like cosine and sine. In the </a:t>
            </a:r>
            <a:r>
              <a:rPr lang="en-US" altLang="zh-TW" sz="1200" b="0" i="0" u="none" strike="noStrike" kern="1200" dirty="0" smtClean="0">
                <a:solidFill>
                  <a:schemeClr val="tx1"/>
                </a:solidFill>
                <a:effectLst/>
                <a:latin typeface="+mn-lt"/>
                <a:ea typeface="+mn-ea"/>
                <a:cs typeface="+mn-cs"/>
                <a:hlinkClick r:id="rId5" tooltip="Complex plane"/>
              </a:rPr>
              <a:t>complex plane</a:t>
            </a:r>
            <a:r>
              <a:rPr lang="en-US" altLang="zh-TW" sz="1200" b="0" i="0" kern="1200" dirty="0" smtClean="0">
                <a:solidFill>
                  <a:schemeClr val="tx1"/>
                </a:solidFill>
                <a:effectLst/>
                <a:latin typeface="+mn-lt"/>
                <a:ea typeface="+mn-ea"/>
                <a:cs typeface="+mn-cs"/>
              </a:rPr>
              <a:t> the </a:t>
            </a:r>
            <a:r>
              <a:rPr lang="en-US" altLang="zh-TW" sz="1200" b="0" i="0" u="none" strike="noStrike" kern="1200" dirty="0" smtClean="0">
                <a:solidFill>
                  <a:schemeClr val="tx1"/>
                </a:solidFill>
                <a:effectLst/>
                <a:latin typeface="+mn-lt"/>
                <a:ea typeface="+mn-ea"/>
                <a:cs typeface="+mn-cs"/>
                <a:hlinkClick r:id="rId11" tooltip="Exponential function"/>
              </a:rPr>
              <a:t>exponential function</a:t>
            </a:r>
            <a:r>
              <a:rPr lang="en-US" altLang="zh-TW" sz="1200" b="0" i="0" kern="1200" dirty="0" smtClean="0">
                <a:solidFill>
                  <a:schemeClr val="tx1"/>
                </a:solidFill>
                <a:effectLst/>
                <a:latin typeface="+mn-lt"/>
                <a:ea typeface="+mn-ea"/>
                <a:cs typeface="+mn-cs"/>
              </a:rPr>
              <a:t> </a:t>
            </a:r>
            <a:r>
              <a:rPr lang="en-US" altLang="zh-TW" sz="1200" b="0" i="1" kern="1200" dirty="0" err="1" smtClean="0">
                <a:solidFill>
                  <a:schemeClr val="tx1"/>
                </a:solidFill>
                <a:effectLst/>
                <a:latin typeface="+mn-lt"/>
                <a:ea typeface="+mn-ea"/>
                <a:cs typeface="+mn-cs"/>
              </a:rPr>
              <a:t>e</a:t>
            </a:r>
            <a:r>
              <a:rPr lang="en-US" altLang="zh-TW" sz="1200" b="0" i="1" kern="1200" baseline="30000" dirty="0" err="1" smtClean="0">
                <a:solidFill>
                  <a:schemeClr val="tx1"/>
                </a:solidFill>
                <a:effectLst/>
                <a:latin typeface="+mn-lt"/>
                <a:ea typeface="+mn-ea"/>
                <a:cs typeface="+mn-cs"/>
              </a:rPr>
              <a:t>z</a:t>
            </a:r>
            <a:r>
              <a:rPr lang="en-US" altLang="zh-TW" sz="1200" b="0" i="0" kern="1200" dirty="0" smtClean="0">
                <a:solidFill>
                  <a:schemeClr val="tx1"/>
                </a:solidFill>
                <a:effectLst/>
                <a:latin typeface="+mn-lt"/>
                <a:ea typeface="+mn-ea"/>
                <a:cs typeface="+mn-cs"/>
              </a:rPr>
              <a:t> is a singly periodic function, with period 2</a:t>
            </a:r>
            <a:r>
              <a:rPr lang="en-US" altLang="zh-TW" sz="1200" b="0" i="1" kern="1200" dirty="0" smtClean="0">
                <a:solidFill>
                  <a:schemeClr val="tx1"/>
                </a:solidFill>
                <a:effectLst/>
                <a:latin typeface="+mn-lt"/>
                <a:ea typeface="+mn-ea"/>
                <a:cs typeface="+mn-cs"/>
              </a:rPr>
              <a:t>π</a:t>
            </a:r>
            <a:r>
              <a:rPr lang="en-US" altLang="zh-TW" sz="1200" b="0" i="1" kern="1200" dirty="0" err="1" smtClean="0">
                <a:solidFill>
                  <a:schemeClr val="tx1"/>
                </a:solidFill>
                <a:effectLst/>
                <a:latin typeface="+mn-lt"/>
                <a:ea typeface="+mn-ea"/>
                <a:cs typeface="+mn-cs"/>
              </a:rPr>
              <a:t>i</a:t>
            </a:r>
            <a:r>
              <a:rPr lang="en-US" altLang="zh-TW" sz="1200" b="0" i="0" kern="1200" dirty="0" smtClean="0">
                <a:solidFill>
                  <a:schemeClr val="tx1"/>
                </a:solidFill>
                <a:effectLst/>
                <a:latin typeface="+mn-lt"/>
                <a:ea typeface="+mn-ea"/>
                <a:cs typeface="+mn-cs"/>
              </a:rPr>
              <a:t>.</a:t>
            </a:r>
          </a:p>
          <a:p>
            <a:pPr marL="171450" indent="-171450">
              <a:buFont typeface="Arial" pitchFamily="34" charset="0"/>
              <a:buChar char="•"/>
            </a:pPr>
            <a:r>
              <a:rPr lang="en-US" altLang="zh-TW" sz="1200" b="0" i="0" kern="1200" dirty="0" smtClean="0">
                <a:solidFill>
                  <a:schemeClr val="tx1"/>
                </a:solidFill>
                <a:effectLst/>
                <a:latin typeface="+mn-lt"/>
                <a:ea typeface="+mn-ea"/>
                <a:cs typeface="+mn-cs"/>
              </a:rPr>
              <a:t>Only constant functions can be doubly periodic and analytic everywhere. Why? Our functions take on over and over the values they take on over the unit square. If a function is analytic over the (closed) unit square then it’s bounded over that square, and since it’s doubly periodic, it’s bounded everywhere. By </a:t>
            </a:r>
            <a:r>
              <a:rPr lang="en-US" altLang="zh-TW" sz="1200" b="0" i="0" kern="1200" dirty="0" err="1" smtClean="0">
                <a:solidFill>
                  <a:schemeClr val="tx1"/>
                </a:solidFill>
                <a:effectLst/>
                <a:latin typeface="+mn-lt"/>
                <a:ea typeface="+mn-ea"/>
                <a:cs typeface="+mn-cs"/>
              </a:rPr>
              <a:t>Liouville’s</a:t>
            </a:r>
            <a:r>
              <a:rPr lang="en-US" altLang="zh-TW" sz="1200" b="0" i="0" kern="1200" dirty="0" smtClean="0">
                <a:solidFill>
                  <a:schemeClr val="tx1"/>
                </a:solidFill>
                <a:effectLst/>
                <a:latin typeface="+mn-lt"/>
                <a:ea typeface="+mn-ea"/>
                <a:cs typeface="+mn-cs"/>
              </a:rPr>
              <a:t> theorem, the only bounded analytic functions are constants</a:t>
            </a:r>
            <a:endParaRPr lang="zh-TW" altLang="en-US" dirty="0"/>
          </a:p>
        </p:txBody>
      </p:sp>
      <p:sp>
        <p:nvSpPr>
          <p:cNvPr id="4" name="投影片編號版面配置區 3"/>
          <p:cNvSpPr>
            <a:spLocks noGrp="1"/>
          </p:cNvSpPr>
          <p:nvPr>
            <p:ph type="sldNum" sz="quarter" idx="10"/>
          </p:nvPr>
        </p:nvSpPr>
        <p:spPr/>
        <p:txBody>
          <a:bodyPr/>
          <a:lstStyle/>
          <a:p>
            <a:fld id="{CFC5D11D-1398-441C-8CD8-81AD6D909572}" type="slidenum">
              <a:rPr lang="zh-TW" altLang="en-US" smtClean="0"/>
              <a:pPr/>
              <a:t>6</a:t>
            </a:fld>
            <a:endParaRPr lang="zh-TW" altLang="en-US"/>
          </a:p>
        </p:txBody>
      </p:sp>
    </p:spTree>
    <p:extLst>
      <p:ext uri="{BB962C8B-B14F-4D97-AF65-F5344CB8AC3E}">
        <p14:creationId xmlns:p14="http://schemas.microsoft.com/office/powerpoint/2010/main" val="416977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en-US" altLang="zh-TW" sz="1200" b="0" i="0" u="none" strike="noStrike" kern="1200" baseline="0" dirty="0" smtClean="0">
                <a:solidFill>
                  <a:schemeClr val="tx1"/>
                </a:solidFill>
                <a:latin typeface="+mn-lt"/>
                <a:ea typeface="+mn-ea"/>
                <a:cs typeface="+mn-cs"/>
              </a:rPr>
              <a:t>A striking feature revealed by Figure 3 is that the warmest temperatures in the eye at</a:t>
            </a:r>
          </a:p>
          <a:p>
            <a:r>
              <a:rPr lang="en-US" altLang="zh-TW" sz="1200" b="0" i="0" u="none" strike="noStrike" kern="1200" baseline="0" dirty="0" smtClean="0">
                <a:solidFill>
                  <a:schemeClr val="tx1"/>
                </a:solidFill>
                <a:latin typeface="+mn-lt"/>
                <a:ea typeface="+mn-ea"/>
                <a:cs typeface="+mn-cs"/>
              </a:rPr>
              <a:t>middle and lower levels occur in a ring at the outer edge of the eye. The </a:t>
            </a:r>
            <a:r>
              <a:rPr lang="en-US" altLang="zh-TW" sz="1200" b="0" i="0" u="none" strike="noStrike" kern="1200" baseline="0" dirty="0" err="1" smtClean="0">
                <a:solidFill>
                  <a:schemeClr val="tx1"/>
                </a:solidFill>
                <a:latin typeface="+mn-lt"/>
                <a:ea typeface="+mn-ea"/>
                <a:cs typeface="+mn-cs"/>
              </a:rPr>
              <a:t>gure</a:t>
            </a:r>
            <a:r>
              <a:rPr lang="en-US" altLang="zh-TW" sz="1200" b="0" i="0" u="none" strike="noStrike" kern="1200" baseline="0" dirty="0" smtClean="0">
                <a:solidFill>
                  <a:schemeClr val="tx1"/>
                </a:solidFill>
                <a:latin typeface="+mn-lt"/>
                <a:ea typeface="+mn-ea"/>
                <a:cs typeface="+mn-cs"/>
              </a:rPr>
              <a:t> also suggests a transition from a </a:t>
            </a:r>
            <a:r>
              <a:rPr lang="en-US" altLang="zh-TW" sz="1200" b="0" i="0" u="none" strike="noStrike" kern="1200" baseline="0" dirty="0" err="1" smtClean="0">
                <a:solidFill>
                  <a:schemeClr val="tx1"/>
                </a:solidFill>
                <a:latin typeface="+mn-lt"/>
                <a:ea typeface="+mn-ea"/>
                <a:cs typeface="+mn-cs"/>
              </a:rPr>
              <a:t>lowertropospheric</a:t>
            </a:r>
            <a:r>
              <a:rPr lang="en-US" altLang="zh-TW" sz="1200" b="0" i="0" u="none" strike="noStrike" kern="1200" baseline="0" dirty="0" smtClean="0">
                <a:solidFill>
                  <a:schemeClr val="tx1"/>
                </a:solidFill>
                <a:latin typeface="+mn-lt"/>
                <a:ea typeface="+mn-ea"/>
                <a:cs typeface="+mn-cs"/>
              </a:rPr>
              <a:t> warm-ring structure to an upper-tropospheric warm-core structure.</a:t>
            </a:r>
          </a:p>
          <a:p>
            <a:r>
              <a:rPr lang="en-US" altLang="zh-TW" sz="1200" b="0" i="0" u="none" strike="noStrike" kern="1200" baseline="0" dirty="0" smtClean="0">
                <a:solidFill>
                  <a:schemeClr val="tx1"/>
                </a:solidFill>
                <a:latin typeface="+mn-lt"/>
                <a:ea typeface="+mn-ea"/>
                <a:cs typeface="+mn-cs"/>
              </a:rPr>
              <a:t>(</a:t>
            </a:r>
            <a:r>
              <a:rPr lang="en-US" altLang="zh-TW" sz="1200" b="0" i="0" u="none" strike="noStrike" kern="1200" baseline="0" dirty="0" err="1" smtClean="0">
                <a:solidFill>
                  <a:schemeClr val="tx1"/>
                </a:solidFill>
                <a:latin typeface="+mn-lt"/>
                <a:ea typeface="+mn-ea"/>
                <a:cs typeface="+mn-cs"/>
              </a:rPr>
              <a:t>schubert</a:t>
            </a:r>
            <a:r>
              <a:rPr lang="en-US" altLang="zh-TW" sz="1200" b="0" i="0" u="none" strike="noStrike" kern="1200" baseline="0" dirty="0" smtClean="0">
                <a:solidFill>
                  <a:schemeClr val="tx1"/>
                </a:solidFill>
                <a:latin typeface="+mn-lt"/>
                <a:ea typeface="+mn-ea"/>
                <a:cs typeface="+mn-cs"/>
              </a:rPr>
              <a:t> et al. 2007)</a:t>
            </a:r>
          </a:p>
          <a:p>
            <a:pPr marL="171450" indent="-171450">
              <a:buFont typeface="Arial" pitchFamily="34" charset="0"/>
              <a:buChar char="•"/>
            </a:pPr>
            <a:r>
              <a:rPr lang="zh-TW" altLang="en-US" sz="1200" b="0" i="0" kern="1200" dirty="0" smtClean="0">
                <a:solidFill>
                  <a:schemeClr val="tx1"/>
                </a:solidFill>
                <a:effectLst/>
                <a:latin typeface="+mn-lt"/>
                <a:ea typeface="+mn-ea"/>
                <a:cs typeface="+mn-cs"/>
              </a:rPr>
              <a:t>慣性不穩定：氣團被橫向轉移，原有速度使氣團不再返回原有位置。在低緯度，科氏力弱，比較易出現慣性不穩定</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CFC5D11D-1398-441C-8CD8-81AD6D909572}" type="slidenum">
              <a:rPr lang="zh-TW" altLang="en-US" smtClean="0"/>
              <a:pPr/>
              <a:t>7</a:t>
            </a:fld>
            <a:endParaRPr lang="zh-TW" altLang="en-US"/>
          </a:p>
        </p:txBody>
      </p:sp>
    </p:spTree>
    <p:extLst>
      <p:ext uri="{BB962C8B-B14F-4D97-AF65-F5344CB8AC3E}">
        <p14:creationId xmlns:p14="http://schemas.microsoft.com/office/powerpoint/2010/main" val="11407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FC5D11D-1398-441C-8CD8-81AD6D909572}" type="slidenum">
              <a:rPr lang="zh-TW" altLang="en-US" smtClean="0"/>
              <a:pPr/>
              <a:t>8</a:t>
            </a:fld>
            <a:endParaRPr lang="zh-TW" altLang="en-US"/>
          </a:p>
        </p:txBody>
      </p:sp>
    </p:spTree>
    <p:extLst>
      <p:ext uri="{BB962C8B-B14F-4D97-AF65-F5344CB8AC3E}">
        <p14:creationId xmlns:p14="http://schemas.microsoft.com/office/powerpoint/2010/main" val="387329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pPr>
              <a:buFont typeface="Arial" pitchFamily="34" charset="0"/>
              <a:buChar char="•"/>
            </a:pPr>
            <a:r>
              <a:rPr lang="en-US" altLang="zh-TW" sz="1200" kern="1200" baseline="0" dirty="0" smtClean="0">
                <a:solidFill>
                  <a:schemeClr val="tx1"/>
                </a:solidFill>
                <a:latin typeface="+mn-lt"/>
                <a:ea typeface="+mn-ea"/>
                <a:cs typeface="+mn-cs"/>
              </a:rPr>
              <a:t>We now investigate the mechanisms by which the changes in T and u described in the previous subsection occur.</a:t>
            </a:r>
          </a:p>
          <a:p>
            <a:pPr>
              <a:buFont typeface="Arial" pitchFamily="34" charset="0"/>
              <a:buChar char="•"/>
            </a:pPr>
            <a:r>
              <a:rPr lang="en-US" altLang="zh-TW" sz="1200" kern="1200" baseline="0" dirty="0" smtClean="0">
                <a:solidFill>
                  <a:schemeClr val="tx1"/>
                </a:solidFill>
                <a:latin typeface="+mn-lt"/>
                <a:ea typeface="+mn-ea"/>
                <a:cs typeface="+mn-cs"/>
              </a:rPr>
              <a:t>PBL is the tendency from the boundary layer parameterization scheme, which in addition to tendencies within the boundary layer itself, yields tendencies from </a:t>
            </a:r>
            <a:r>
              <a:rPr lang="en-US" altLang="zh-TW" sz="1200" kern="1200" baseline="0" dirty="0" err="1" smtClean="0">
                <a:solidFill>
                  <a:schemeClr val="tx1"/>
                </a:solidFill>
                <a:latin typeface="+mn-lt"/>
                <a:ea typeface="+mn-ea"/>
                <a:cs typeface="+mn-cs"/>
              </a:rPr>
              <a:t>subgrid</a:t>
            </a:r>
            <a:r>
              <a:rPr lang="en-US" altLang="zh-TW" sz="1200" kern="1200" baseline="0" dirty="0" smtClean="0">
                <a:solidFill>
                  <a:schemeClr val="tx1"/>
                </a:solidFill>
                <a:latin typeface="+mn-lt"/>
                <a:ea typeface="+mn-ea"/>
                <a:cs typeface="+mn-cs"/>
              </a:rPr>
              <a:t>-scale vertical diffusion throughout the free atmosphere.</a:t>
            </a:r>
          </a:p>
          <a:p>
            <a:pPr>
              <a:buFont typeface="Arial" pitchFamily="34" charset="0"/>
              <a:buChar char="•"/>
            </a:pPr>
            <a:r>
              <a:rPr lang="en-US" altLang="zh-TW" sz="1200" kern="1200" baseline="0" dirty="0" smtClean="0">
                <a:solidFill>
                  <a:schemeClr val="tx1"/>
                </a:solidFill>
                <a:latin typeface="+mn-lt"/>
                <a:ea typeface="+mn-ea"/>
                <a:cs typeface="+mn-cs"/>
              </a:rPr>
              <a:t>HDIF- We use standard second-order horizontal diffusion on model coordinate surfaces (‘‘diff_opt51’’ in WRF). The eddy viscosity is the standard first-order </a:t>
            </a:r>
            <a:r>
              <a:rPr lang="en-US" altLang="zh-TW" sz="1200" kern="1200" baseline="0" dirty="0" err="1" smtClean="0">
                <a:solidFill>
                  <a:schemeClr val="tx1"/>
                </a:solidFill>
                <a:latin typeface="+mn-lt"/>
                <a:ea typeface="+mn-ea"/>
                <a:cs typeface="+mn-cs"/>
              </a:rPr>
              <a:t>Smagorinsky</a:t>
            </a:r>
            <a:r>
              <a:rPr lang="en-US" altLang="zh-TW" sz="1200" kern="1200" baseline="0" dirty="0" smtClean="0">
                <a:solidFill>
                  <a:schemeClr val="tx1"/>
                </a:solidFill>
                <a:latin typeface="+mn-lt"/>
                <a:ea typeface="+mn-ea"/>
                <a:cs typeface="+mn-cs"/>
              </a:rPr>
              <a:t> scheme, based on the deformation and a mixing length (which is proportional to </a:t>
            </a:r>
            <a:r>
              <a:rPr lang="en-US" altLang="zh-TW" sz="1200" kern="1200" baseline="0" dirty="0" err="1" smtClean="0">
                <a:solidFill>
                  <a:schemeClr val="tx1"/>
                </a:solidFill>
                <a:latin typeface="+mn-lt"/>
                <a:ea typeface="+mn-ea"/>
                <a:cs typeface="+mn-cs"/>
              </a:rPr>
              <a:t>gridspacing</a:t>
            </a:r>
            <a:r>
              <a:rPr lang="en-US" altLang="zh-TW" sz="1200" kern="1200" baseline="0" dirty="0" smtClean="0">
                <a:solidFill>
                  <a:schemeClr val="tx1"/>
                </a:solidFill>
                <a:latin typeface="+mn-lt"/>
                <a:ea typeface="+mn-ea"/>
                <a:cs typeface="+mn-cs"/>
              </a:rPr>
              <a:t>; ‘‘km_opt54’’ in WRF).</a:t>
            </a:r>
          </a:p>
          <a:p>
            <a:pPr>
              <a:buFont typeface="Arial" pitchFamily="34" charset="0"/>
              <a:buChar char="•"/>
            </a:pPr>
            <a:r>
              <a:rPr lang="en-US" altLang="zh-TW" sz="1200" b="0" i="0" kern="1200" dirty="0" smtClean="0">
                <a:solidFill>
                  <a:schemeClr val="tx1"/>
                </a:solidFill>
                <a:latin typeface="+mn-lt"/>
                <a:ea typeface="+mn-ea"/>
                <a:cs typeface="+mn-cs"/>
              </a:rPr>
              <a:t>Middle-atmosphere models commonly employ a sponge layer in the upper portion of their domain. It is shown that the </a:t>
            </a:r>
            <a:r>
              <a:rPr lang="en-US" altLang="zh-TW" sz="1200" b="0" i="0" kern="1200" dirty="0" err="1" smtClean="0">
                <a:solidFill>
                  <a:schemeClr val="tx1"/>
                </a:solidFill>
                <a:latin typeface="+mn-lt"/>
                <a:ea typeface="+mn-ea"/>
                <a:cs typeface="+mn-cs"/>
              </a:rPr>
              <a:t>relaxational</a:t>
            </a:r>
            <a:r>
              <a:rPr lang="en-US" altLang="zh-TW" sz="1200" b="0" i="0" kern="1200" dirty="0" smtClean="0">
                <a:solidFill>
                  <a:schemeClr val="tx1"/>
                </a:solidFill>
                <a:latin typeface="+mn-lt"/>
                <a:ea typeface="+mn-ea"/>
                <a:cs typeface="+mn-cs"/>
              </a:rPr>
              <a:t> nature of the sponge allows it to couple to the dynamics at lower levels in an artificial manner. In particular, the long-term </a:t>
            </a:r>
            <a:r>
              <a:rPr lang="en-US" altLang="zh-TW" sz="1200" b="0" i="0" kern="1200" dirty="0" err="1" smtClean="0">
                <a:solidFill>
                  <a:schemeClr val="tx1"/>
                </a:solidFill>
                <a:latin typeface="+mn-lt"/>
                <a:ea typeface="+mn-ea"/>
                <a:cs typeface="+mn-cs"/>
              </a:rPr>
              <a:t>zonally</a:t>
            </a:r>
            <a:r>
              <a:rPr lang="en-US" altLang="zh-TW" sz="1200" b="0" i="0" kern="1200" dirty="0" smtClean="0">
                <a:solidFill>
                  <a:schemeClr val="tx1"/>
                </a:solidFill>
                <a:latin typeface="+mn-lt"/>
                <a:ea typeface="+mn-ea"/>
                <a:cs typeface="+mn-cs"/>
              </a:rPr>
              <a:t> symmetric response to an imposed </a:t>
            </a:r>
            <a:r>
              <a:rPr lang="en-US" altLang="zh-TW" sz="1200" b="0" i="0" kern="1200" dirty="0" err="1" smtClean="0">
                <a:solidFill>
                  <a:schemeClr val="tx1"/>
                </a:solidFill>
                <a:latin typeface="+mn-lt"/>
                <a:ea typeface="+mn-ea"/>
                <a:cs typeface="+mn-cs"/>
              </a:rPr>
              <a:t>extratropical</a:t>
            </a:r>
            <a:r>
              <a:rPr lang="en-US" altLang="zh-TW" sz="1200" b="0" i="0" kern="1200" dirty="0" smtClean="0">
                <a:solidFill>
                  <a:schemeClr val="tx1"/>
                </a:solidFill>
                <a:latin typeface="+mn-lt"/>
                <a:ea typeface="+mn-ea"/>
                <a:cs typeface="+mn-cs"/>
              </a:rPr>
              <a:t> local force or </a:t>
            </a:r>
            <a:r>
              <a:rPr lang="en-US" altLang="zh-TW" sz="1200" b="0" i="0" kern="1200" dirty="0" err="1" smtClean="0">
                <a:solidFill>
                  <a:schemeClr val="tx1"/>
                </a:solidFill>
                <a:latin typeface="+mn-lt"/>
                <a:ea typeface="+mn-ea"/>
                <a:cs typeface="+mn-cs"/>
              </a:rPr>
              <a:t>diabatic</a:t>
            </a:r>
            <a:r>
              <a:rPr lang="en-US" altLang="zh-TW" sz="1200" b="0" i="0" kern="1200" dirty="0" smtClean="0">
                <a:solidFill>
                  <a:schemeClr val="tx1"/>
                </a:solidFill>
                <a:latin typeface="+mn-lt"/>
                <a:ea typeface="+mn-ea"/>
                <a:cs typeface="+mn-cs"/>
              </a:rPr>
              <a:t> heating is shown to induce a drag force in the sponge that modifies the response expected from the “downward control” arguments of </a:t>
            </a:r>
            <a:r>
              <a:rPr lang="en-US" altLang="zh-TW" sz="1200" b="0" i="1" kern="1200" dirty="0" smtClean="0">
                <a:solidFill>
                  <a:schemeClr val="tx1"/>
                </a:solidFill>
                <a:latin typeface="+mn-lt"/>
                <a:ea typeface="+mn-ea"/>
                <a:cs typeface="+mn-cs"/>
              </a:rPr>
              <a:t>Haynes et al.</a:t>
            </a:r>
            <a:r>
              <a:rPr lang="en-US" altLang="zh-TW" sz="1200" b="0" i="0" kern="1200" dirty="0" smtClean="0">
                <a:solidFill>
                  <a:schemeClr val="tx1"/>
                </a:solidFill>
                <a:latin typeface="+mn-lt"/>
                <a:ea typeface="+mn-ea"/>
                <a:cs typeface="+mn-cs"/>
              </a:rPr>
              <a:t> [1991]. In the case of an imposed local force the sponge acts to divert a fraction of the mean </a:t>
            </a:r>
            <a:r>
              <a:rPr lang="en-US" altLang="zh-TW" sz="1200" b="0" i="0" kern="1200" dirty="0" err="1" smtClean="0">
                <a:solidFill>
                  <a:schemeClr val="tx1"/>
                </a:solidFill>
                <a:latin typeface="+mn-lt"/>
                <a:ea typeface="+mn-ea"/>
                <a:cs typeface="+mn-cs"/>
              </a:rPr>
              <a:t>meridional</a:t>
            </a:r>
            <a:r>
              <a:rPr lang="en-US" altLang="zh-TW" sz="1200" b="0" i="0" kern="1200" dirty="0" smtClean="0">
                <a:solidFill>
                  <a:schemeClr val="tx1"/>
                </a:solidFill>
                <a:latin typeface="+mn-lt"/>
                <a:ea typeface="+mn-ea"/>
                <a:cs typeface="+mn-cs"/>
              </a:rPr>
              <a:t> mass flux upward, which for realistic parameter values is approximately equal to exp(−</a:t>
            </a:r>
            <a:r>
              <a:rPr lang="en-US" altLang="zh-TW" sz="1200" b="0" i="0" kern="1200" dirty="0" err="1" smtClean="0">
                <a:solidFill>
                  <a:schemeClr val="tx1"/>
                </a:solidFill>
                <a:latin typeface="+mn-lt"/>
                <a:ea typeface="+mn-ea"/>
                <a:cs typeface="+mn-cs"/>
              </a:rPr>
              <a:t>Δ</a:t>
            </a:r>
            <a:r>
              <a:rPr lang="en-US" altLang="zh-TW" sz="1200" b="0" i="1" kern="1200" dirty="0" err="1" smtClean="0">
                <a:solidFill>
                  <a:schemeClr val="tx1"/>
                </a:solidFill>
                <a:latin typeface="+mn-lt"/>
                <a:ea typeface="+mn-ea"/>
                <a:cs typeface="+mn-cs"/>
              </a:rPr>
              <a:t>z</a:t>
            </a:r>
            <a:r>
              <a:rPr lang="en-US" altLang="zh-TW" sz="1200" b="0" i="0" kern="1200" dirty="0" smtClean="0">
                <a:solidFill>
                  <a:schemeClr val="tx1"/>
                </a:solidFill>
                <a:latin typeface="+mn-lt"/>
                <a:ea typeface="+mn-ea"/>
                <a:cs typeface="+mn-cs"/>
              </a:rPr>
              <a:t>/</a:t>
            </a:r>
            <a:r>
              <a:rPr lang="en-US" altLang="zh-TW" sz="1200" b="0" i="1" kern="1200" dirty="0" smtClean="0">
                <a:solidFill>
                  <a:schemeClr val="tx1"/>
                </a:solidFill>
                <a:latin typeface="+mn-lt"/>
                <a:ea typeface="+mn-ea"/>
                <a:cs typeface="+mn-cs"/>
              </a:rPr>
              <a:t>H</a:t>
            </a:r>
            <a:r>
              <a:rPr lang="en-US" altLang="zh-TW" sz="1200" b="0" i="0" kern="1200" dirty="0" smtClean="0">
                <a:solidFill>
                  <a:schemeClr val="tx1"/>
                </a:solidFill>
                <a:latin typeface="+mn-lt"/>
                <a:ea typeface="+mn-ea"/>
                <a:cs typeface="+mn-cs"/>
              </a:rPr>
              <a:t>), where </a:t>
            </a:r>
            <a:r>
              <a:rPr lang="en-US" altLang="zh-TW" sz="1200" b="0" i="0" kern="1200" dirty="0" err="1" smtClean="0">
                <a:solidFill>
                  <a:schemeClr val="tx1"/>
                </a:solidFill>
                <a:latin typeface="+mn-lt"/>
                <a:ea typeface="+mn-ea"/>
                <a:cs typeface="+mn-cs"/>
              </a:rPr>
              <a:t>Δ</a:t>
            </a:r>
            <a:r>
              <a:rPr lang="en-US" altLang="zh-TW" sz="1200" b="0" i="1" kern="1200" dirty="0" err="1" smtClean="0">
                <a:solidFill>
                  <a:schemeClr val="tx1"/>
                </a:solidFill>
                <a:latin typeface="+mn-lt"/>
                <a:ea typeface="+mn-ea"/>
                <a:cs typeface="+mn-cs"/>
              </a:rPr>
              <a:t>z</a:t>
            </a:r>
            <a:r>
              <a:rPr lang="en-US" altLang="zh-TW" sz="1200" b="0" i="0" kern="1200" dirty="0" smtClean="0">
                <a:solidFill>
                  <a:schemeClr val="tx1"/>
                </a:solidFill>
                <a:latin typeface="+mn-lt"/>
                <a:ea typeface="+mn-ea"/>
                <a:cs typeface="+mn-cs"/>
              </a:rPr>
              <a:t> is the distance between the forcing region and the sponge layer and </a:t>
            </a:r>
            <a:r>
              <a:rPr lang="en-US" altLang="zh-TW" sz="1200" b="0" i="1" kern="1200" dirty="0" smtClean="0">
                <a:solidFill>
                  <a:schemeClr val="tx1"/>
                </a:solidFill>
                <a:latin typeface="+mn-lt"/>
                <a:ea typeface="+mn-ea"/>
                <a:cs typeface="+mn-cs"/>
              </a:rPr>
              <a:t>H</a:t>
            </a:r>
            <a:r>
              <a:rPr lang="en-US" altLang="zh-TW" sz="1200" b="0" i="0" kern="1200" dirty="0" smtClean="0">
                <a:solidFill>
                  <a:schemeClr val="tx1"/>
                </a:solidFill>
                <a:latin typeface="+mn-lt"/>
                <a:ea typeface="+mn-ea"/>
                <a:cs typeface="+mn-cs"/>
              </a:rPr>
              <a:t> is the density scale height. This sponge-induced upper cell causes temperature changes that, just below the sponge layer, are of comparable magnitude to those just below the forcing region. In the case of an imposed local </a:t>
            </a:r>
            <a:r>
              <a:rPr lang="en-US" altLang="zh-TW" sz="1200" b="0" i="0" kern="1200" dirty="0" err="1" smtClean="0">
                <a:solidFill>
                  <a:schemeClr val="tx1"/>
                </a:solidFill>
                <a:latin typeface="+mn-lt"/>
                <a:ea typeface="+mn-ea"/>
                <a:cs typeface="+mn-cs"/>
              </a:rPr>
              <a:t>diabatic</a:t>
            </a:r>
            <a:r>
              <a:rPr lang="en-US" altLang="zh-TW" sz="1200" b="0" i="0" kern="1200" dirty="0" smtClean="0">
                <a:solidFill>
                  <a:schemeClr val="tx1"/>
                </a:solidFill>
                <a:latin typeface="+mn-lt"/>
                <a:ea typeface="+mn-ea"/>
                <a:cs typeface="+mn-cs"/>
              </a:rPr>
              <a:t> heating, the sponge induces a </a:t>
            </a:r>
            <a:r>
              <a:rPr lang="en-US" altLang="zh-TW" sz="1200" b="0" i="0" kern="1200" dirty="0" err="1" smtClean="0">
                <a:solidFill>
                  <a:schemeClr val="tx1"/>
                </a:solidFill>
                <a:latin typeface="+mn-lt"/>
                <a:ea typeface="+mn-ea"/>
                <a:cs typeface="+mn-cs"/>
              </a:rPr>
              <a:t>meridional</a:t>
            </a:r>
            <a:r>
              <a:rPr lang="en-US" altLang="zh-TW" sz="1200" b="0" i="0" kern="1200" dirty="0" smtClean="0">
                <a:solidFill>
                  <a:schemeClr val="tx1"/>
                </a:solidFill>
                <a:latin typeface="+mn-lt"/>
                <a:ea typeface="+mn-ea"/>
                <a:cs typeface="+mn-cs"/>
              </a:rPr>
              <a:t> circulation extending through the entire depth of the atmosphere. This circulation causes temperature changes that, just below the sponge layer, are of opposite sign and comparable in magnitude to those at the heating region. In both cases, the sponge-induced temperature changes are essentially independent of the height of the imposed force or </a:t>
            </a:r>
            <a:r>
              <a:rPr lang="en-US" altLang="zh-TW" sz="1200" b="0" i="0" kern="1200" dirty="0" err="1" smtClean="0">
                <a:solidFill>
                  <a:schemeClr val="tx1"/>
                </a:solidFill>
                <a:latin typeface="+mn-lt"/>
                <a:ea typeface="+mn-ea"/>
                <a:cs typeface="+mn-cs"/>
              </a:rPr>
              <a:t>diabatic</a:t>
            </a:r>
            <a:r>
              <a:rPr lang="en-US" altLang="zh-TW" sz="1200" b="0" i="0" kern="1200" dirty="0" smtClean="0">
                <a:solidFill>
                  <a:schemeClr val="tx1"/>
                </a:solidFill>
                <a:latin typeface="+mn-lt"/>
                <a:ea typeface="+mn-ea"/>
                <a:cs typeface="+mn-cs"/>
              </a:rPr>
              <a:t> heating, provided the latter is located outside the sponge, but decrease exponentially as one moves down from the sponge. Thus the effect of the sponge can be made arbitrarily small at a given altitude by placing the sponge sufficiently high; e.g., its effect on temperatures two scale heights below is roughly at the 10% level, provided the imposed force or </a:t>
            </a:r>
            <a:r>
              <a:rPr lang="en-US" altLang="zh-TW" sz="1200" b="0" i="0" kern="1200" dirty="0" err="1" smtClean="0">
                <a:solidFill>
                  <a:schemeClr val="tx1"/>
                </a:solidFill>
                <a:latin typeface="+mn-lt"/>
                <a:ea typeface="+mn-ea"/>
                <a:cs typeface="+mn-cs"/>
              </a:rPr>
              <a:t>diabatic</a:t>
            </a:r>
            <a:r>
              <a:rPr lang="en-US" altLang="zh-TW" sz="1200" b="0" i="0" kern="1200" dirty="0" smtClean="0">
                <a:solidFill>
                  <a:schemeClr val="tx1"/>
                </a:solidFill>
                <a:latin typeface="+mn-lt"/>
                <a:ea typeface="+mn-ea"/>
                <a:cs typeface="+mn-cs"/>
              </a:rPr>
              <a:t> heating is located outside the sponge. When, however, an imposed force is applied within the sponge layer (a highly plausible situation for parameterized mesospheric gravity-wave drag), its effect is almost entirely nullified by the sponge-layer feedback and its expected impact on temperatures below largely fails to materialize. Simulations using a middle-atmosphere general circulation model are described, which demonstrate that this sponge-layer feedback can be a significant effect in parameter regimes of physical interest. </a:t>
            </a:r>
            <a:r>
              <a:rPr lang="en-US" altLang="zh-TW" sz="1200" b="0" i="0" kern="1200" dirty="0" err="1" smtClean="0">
                <a:solidFill>
                  <a:schemeClr val="tx1"/>
                </a:solidFill>
                <a:latin typeface="+mn-lt"/>
                <a:ea typeface="+mn-ea"/>
                <a:cs typeface="+mn-cs"/>
              </a:rPr>
              <a:t>Zonally</a:t>
            </a:r>
            <a:r>
              <a:rPr lang="en-US" altLang="zh-TW" sz="1200" b="0" i="0" kern="1200" dirty="0" smtClean="0">
                <a:solidFill>
                  <a:schemeClr val="tx1"/>
                </a:solidFill>
                <a:latin typeface="+mn-lt"/>
                <a:ea typeface="+mn-ea"/>
                <a:cs typeface="+mn-cs"/>
              </a:rPr>
              <a:t> symmetric (two dimensional) middle-atmosphere models commonly employ a Rayleigh drag throughout the model domain. It is shown that the long-term </a:t>
            </a:r>
            <a:r>
              <a:rPr lang="en-US" altLang="zh-TW" sz="1200" b="0" i="0" kern="1200" dirty="0" err="1" smtClean="0">
                <a:solidFill>
                  <a:schemeClr val="tx1"/>
                </a:solidFill>
                <a:latin typeface="+mn-lt"/>
                <a:ea typeface="+mn-ea"/>
                <a:cs typeface="+mn-cs"/>
              </a:rPr>
              <a:t>zonally</a:t>
            </a:r>
            <a:r>
              <a:rPr lang="en-US" altLang="zh-TW" sz="1200" b="0" i="0" kern="1200" dirty="0" smtClean="0">
                <a:solidFill>
                  <a:schemeClr val="tx1"/>
                </a:solidFill>
                <a:latin typeface="+mn-lt"/>
                <a:ea typeface="+mn-ea"/>
                <a:cs typeface="+mn-cs"/>
              </a:rPr>
              <a:t> symmetric response to an imposed </a:t>
            </a:r>
            <a:r>
              <a:rPr lang="en-US" altLang="zh-TW" sz="1200" b="0" i="0" kern="1200" dirty="0" err="1" smtClean="0">
                <a:solidFill>
                  <a:schemeClr val="tx1"/>
                </a:solidFill>
                <a:latin typeface="+mn-lt"/>
                <a:ea typeface="+mn-ea"/>
                <a:cs typeface="+mn-cs"/>
              </a:rPr>
              <a:t>extratropical</a:t>
            </a:r>
            <a:r>
              <a:rPr lang="en-US" altLang="zh-TW" sz="1200" b="0" i="0" kern="1200" dirty="0" smtClean="0">
                <a:solidFill>
                  <a:schemeClr val="tx1"/>
                </a:solidFill>
                <a:latin typeface="+mn-lt"/>
                <a:ea typeface="+mn-ea"/>
                <a:cs typeface="+mn-cs"/>
              </a:rPr>
              <a:t> local force or </a:t>
            </a:r>
            <a:r>
              <a:rPr lang="en-US" altLang="zh-TW" sz="1200" b="0" i="0" kern="1200" dirty="0" err="1" smtClean="0">
                <a:solidFill>
                  <a:schemeClr val="tx1"/>
                </a:solidFill>
                <a:latin typeface="+mn-lt"/>
                <a:ea typeface="+mn-ea"/>
                <a:cs typeface="+mn-cs"/>
              </a:rPr>
              <a:t>diabatic</a:t>
            </a:r>
            <a:r>
              <a:rPr lang="en-US" altLang="zh-TW" sz="1200" b="0" i="0" kern="1200" dirty="0" smtClean="0">
                <a:solidFill>
                  <a:schemeClr val="tx1"/>
                </a:solidFill>
                <a:latin typeface="+mn-lt"/>
                <a:ea typeface="+mn-ea"/>
                <a:cs typeface="+mn-cs"/>
              </a:rPr>
              <a:t> heating, in this case, is noticeably modified from that expected from downward control, even for a very weak drag coefficient.</a:t>
            </a:r>
            <a:endParaRPr lang="en-US" altLang="zh-TW" sz="1200" kern="1200" baseline="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DB954FAE-27CE-47D1-9C6B-5C92149209AF}" type="slidenum">
              <a:rPr lang="zh-TW" altLang="en-US" smtClean="0"/>
              <a:pPr/>
              <a:t>13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Arial"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DB954FAE-27CE-47D1-9C6B-5C92149209AF}" type="slidenum">
              <a:rPr lang="zh-TW" altLang="en-US" smtClean="0"/>
              <a:pPr/>
              <a:t>15</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B954FAE-27CE-47D1-9C6B-5C92149209AF}" type="slidenum">
              <a:rPr lang="zh-TW" altLang="en-US" smtClean="0"/>
              <a:pPr/>
              <a:t>16</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most plausible source of this asymmetry is the excitement of a wavenumber-1 instability. Nolan et al. (2001) showed that the wavenumber-1 instability, which exists for any vortex where the angular velocity is maximized away from the center, represents a displacement of the low-</a:t>
            </a:r>
            <a:r>
              <a:rPr lang="en-US" altLang="zh-TW" sz="1200" kern="1200" baseline="0" dirty="0" err="1" smtClean="0">
                <a:solidFill>
                  <a:schemeClr val="tx1"/>
                </a:solidFill>
                <a:latin typeface="+mn-lt"/>
                <a:ea typeface="+mn-ea"/>
                <a:cs typeface="+mn-cs"/>
              </a:rPr>
              <a:t>vorticity</a:t>
            </a:r>
            <a:r>
              <a:rPr lang="en-US" altLang="zh-TW" sz="1200" kern="1200" baseline="0" dirty="0" smtClean="0">
                <a:solidFill>
                  <a:schemeClr val="tx1"/>
                </a:solidFill>
                <a:latin typeface="+mn-lt"/>
                <a:ea typeface="+mn-ea"/>
                <a:cs typeface="+mn-cs"/>
              </a:rPr>
              <a:t> core of a vortex within the larger-scale circulation. This is responsible for the often-observed </a:t>
            </a:r>
            <a:r>
              <a:rPr lang="en-US" altLang="zh-TW" sz="1200" kern="1200" baseline="0" dirty="0" err="1" smtClean="0">
                <a:solidFill>
                  <a:schemeClr val="tx1"/>
                </a:solidFill>
                <a:latin typeface="+mn-lt"/>
                <a:ea typeface="+mn-ea"/>
                <a:cs typeface="+mn-cs"/>
              </a:rPr>
              <a:t>trochoidal</a:t>
            </a:r>
            <a:r>
              <a:rPr lang="en-US" altLang="zh-TW" sz="1200" kern="1200" baseline="0" dirty="0" smtClean="0">
                <a:solidFill>
                  <a:schemeClr val="tx1"/>
                </a:solidFill>
                <a:latin typeface="+mn-lt"/>
                <a:ea typeface="+mn-ea"/>
                <a:cs typeface="+mn-cs"/>
              </a:rPr>
              <a:t> oscillation (‘‘wobble’’) of the pressure minimum, and is an important mechanism for mixing between the eye and the </a:t>
            </a:r>
            <a:r>
              <a:rPr lang="en-US" altLang="zh-TW" sz="1200" kern="1200" baseline="0" dirty="0" err="1" smtClean="0">
                <a:solidFill>
                  <a:schemeClr val="tx1"/>
                </a:solidFill>
                <a:latin typeface="+mn-lt"/>
                <a:ea typeface="+mn-ea"/>
                <a:cs typeface="+mn-cs"/>
              </a:rPr>
              <a:t>eyewall</a:t>
            </a:r>
            <a:r>
              <a:rPr lang="en-US" altLang="zh-TW" sz="1200" kern="1200" baseline="0" dirty="0" smtClean="0">
                <a:solidFill>
                  <a:schemeClr val="tx1"/>
                </a:solidFill>
                <a:latin typeface="+mn-lt"/>
                <a:ea typeface="+mn-ea"/>
                <a:cs typeface="+mn-cs"/>
              </a:rPr>
              <a:t>.</a:t>
            </a:r>
          </a:p>
          <a:p>
            <a:endParaRPr lang="en-US" altLang="zh-TW" sz="1200" kern="1200" baseline="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DB954FAE-27CE-47D1-9C6B-5C92149209AF}" type="slidenum">
              <a:rPr lang="zh-TW" altLang="en-US" smtClean="0"/>
              <a:pPr/>
              <a:t>21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2013/5/7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2013/5/7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jsu.edu/faculty/watkins/thermal.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5576" y="1700808"/>
            <a:ext cx="7776864" cy="2304256"/>
          </a:xfrm>
          <a:prstGeom prst="rect">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p:txBody>
          <a:bodyPr>
            <a:noAutofit/>
          </a:bodyPr>
          <a:lstStyle/>
          <a:p>
            <a:r>
              <a:rPr lang="en-US" altLang="zh-TW" sz="3600" b="1" dirty="0"/>
              <a:t>How Does the Eye Warm? Part I: A Potential Temperature Budget Analysis</a:t>
            </a:r>
            <a:br>
              <a:rPr lang="en-US" altLang="zh-TW" sz="3600" b="1" dirty="0"/>
            </a:br>
            <a:r>
              <a:rPr lang="en-US" altLang="zh-TW" sz="3600" b="1" dirty="0"/>
              <a:t>of an Idealized Tropical Cyclone</a:t>
            </a:r>
            <a:endParaRPr lang="zh-TW" altLang="en-US" sz="3600" b="1" dirty="0"/>
          </a:p>
        </p:txBody>
      </p:sp>
      <p:sp>
        <p:nvSpPr>
          <p:cNvPr id="3" name="副標題 2"/>
          <p:cNvSpPr>
            <a:spLocks noGrp="1"/>
          </p:cNvSpPr>
          <p:nvPr>
            <p:ph type="subTitle" idx="1"/>
          </p:nvPr>
        </p:nvSpPr>
        <p:spPr>
          <a:xfrm>
            <a:off x="1547664" y="4484712"/>
            <a:ext cx="6400800" cy="1752600"/>
          </a:xfrm>
        </p:spPr>
        <p:txBody>
          <a:bodyPr>
            <a:normAutofit/>
          </a:bodyPr>
          <a:lstStyle/>
          <a:p>
            <a:pPr algn="l"/>
            <a:r>
              <a:rPr lang="en-US" altLang="zh-TW" sz="1800" dirty="0"/>
              <a:t>Stern, D. P., and F. Zhang, 2013: How does the eye warm? Part I: A </a:t>
            </a:r>
            <a:r>
              <a:rPr lang="en-US" altLang="zh-TW" sz="1800" dirty="0" smtClean="0"/>
              <a:t>  </a:t>
            </a:r>
          </a:p>
          <a:p>
            <a:pPr algn="l"/>
            <a:r>
              <a:rPr lang="en-US" altLang="zh-TW" sz="1800" dirty="0"/>
              <a:t> </a:t>
            </a:r>
            <a:r>
              <a:rPr lang="en-US" altLang="zh-TW" sz="1800" dirty="0" smtClean="0"/>
              <a:t>         potential </a:t>
            </a:r>
            <a:r>
              <a:rPr lang="en-US" altLang="zh-TW" sz="1800" dirty="0"/>
              <a:t>temperature budget analysis of an </a:t>
            </a:r>
            <a:r>
              <a:rPr lang="en-US" altLang="zh-TW" sz="1800" dirty="0" smtClean="0"/>
              <a:t>idealized         </a:t>
            </a:r>
          </a:p>
          <a:p>
            <a:pPr algn="l"/>
            <a:r>
              <a:rPr lang="en-US" altLang="zh-TW" sz="1800" dirty="0"/>
              <a:t> </a:t>
            </a:r>
            <a:r>
              <a:rPr lang="en-US" altLang="zh-TW" sz="1800" dirty="0" smtClean="0"/>
              <a:t>         tropical </a:t>
            </a:r>
            <a:r>
              <a:rPr lang="en-US" altLang="zh-TW" sz="1800" dirty="0"/>
              <a:t>cyclone. </a:t>
            </a:r>
            <a:r>
              <a:rPr lang="en-US" altLang="zh-TW" sz="1800" i="1" dirty="0"/>
              <a:t>J. Atmos. Sci</a:t>
            </a:r>
            <a:r>
              <a:rPr lang="en-US" altLang="zh-TW" sz="1800" dirty="0"/>
              <a:t>., </a:t>
            </a:r>
            <a:r>
              <a:rPr lang="en-US" altLang="zh-TW" sz="1800" b="1" dirty="0"/>
              <a:t>70</a:t>
            </a:r>
            <a:r>
              <a:rPr lang="en-US" altLang="zh-TW" sz="1800" dirty="0"/>
              <a:t>, 73–90.</a:t>
            </a:r>
            <a:endParaRPr lang="zh-TW" altLang="en-US" sz="1800" dirty="0"/>
          </a:p>
        </p:txBody>
      </p:sp>
    </p:spTree>
    <p:extLst>
      <p:ext uri="{BB962C8B-B14F-4D97-AF65-F5344CB8AC3E}">
        <p14:creationId xmlns:p14="http://schemas.microsoft.com/office/powerpoint/2010/main" val="429265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88" y="1182588"/>
            <a:ext cx="9182100" cy="4819650"/>
          </a:xfrm>
          <a:prstGeom prst="rect">
            <a:avLst/>
          </a:prstGeom>
          <a:noFill/>
          <a:ln w="9525">
            <a:noFill/>
            <a:miter lim="800000"/>
            <a:headEnd/>
            <a:tailEnd/>
          </a:ln>
        </p:spPr>
      </p:pic>
      <p:sp>
        <p:nvSpPr>
          <p:cNvPr id="4" name="矩形 3"/>
          <p:cNvSpPr/>
          <p:nvPr/>
        </p:nvSpPr>
        <p:spPr>
          <a:xfrm>
            <a:off x="1944216" y="273422"/>
            <a:ext cx="7380312" cy="923330"/>
          </a:xfrm>
          <a:prstGeom prst="rect">
            <a:avLst/>
          </a:prstGeom>
        </p:spPr>
        <p:txBody>
          <a:bodyPr wrap="square">
            <a:spAutoFit/>
          </a:bodyPr>
          <a:lstStyle/>
          <a:p>
            <a:r>
              <a:rPr lang="en-US" altLang="zh-TW" i="1" dirty="0" smtClean="0">
                <a:solidFill>
                  <a:srgbClr val="FF0000"/>
                </a:solidFill>
              </a:rPr>
              <a:t>Since the structure of changes in </a:t>
            </a:r>
            <a:r>
              <a:rPr lang="el-GR" altLang="zh-TW" i="1" dirty="0" smtClean="0">
                <a:solidFill>
                  <a:srgbClr val="FF0000"/>
                </a:solidFill>
              </a:rPr>
              <a:t>Δ</a:t>
            </a:r>
            <a:r>
              <a:rPr lang="el-GR" altLang="zh-TW" dirty="0" smtClean="0">
                <a:solidFill>
                  <a:srgbClr val="FF0000"/>
                </a:solidFill>
              </a:rPr>
              <a:t>θ</a:t>
            </a:r>
            <a:r>
              <a:rPr lang="en-US" altLang="zh-TW" dirty="0" smtClean="0">
                <a:solidFill>
                  <a:srgbClr val="FF0000"/>
                </a:solidFill>
              </a:rPr>
              <a:t> </a:t>
            </a:r>
            <a:r>
              <a:rPr lang="en-US" altLang="zh-TW" i="1" dirty="0" smtClean="0">
                <a:solidFill>
                  <a:srgbClr val="FF0000"/>
                </a:solidFill>
              </a:rPr>
              <a:t>and T’ is qualitatively the same ,  we can safely use a </a:t>
            </a:r>
            <a:r>
              <a:rPr lang="el-GR" altLang="zh-TW" dirty="0" smtClean="0">
                <a:solidFill>
                  <a:srgbClr val="FF0000"/>
                </a:solidFill>
              </a:rPr>
              <a:t>θ</a:t>
            </a:r>
            <a:r>
              <a:rPr lang="en-US" altLang="zh-TW" i="1" dirty="0" smtClean="0">
                <a:solidFill>
                  <a:srgbClr val="FF0000"/>
                </a:solidFill>
              </a:rPr>
              <a:t> budget to understand the evolution of the warm core as defined by T’</a:t>
            </a:r>
            <a:endParaRPr lang="zh-TW" altLang="en-US" i="1" dirty="0">
              <a:solidFill>
                <a:srgbClr val="FF0000"/>
              </a:solidFill>
            </a:endParaRPr>
          </a:p>
        </p:txBody>
      </p:sp>
      <p:sp>
        <p:nvSpPr>
          <p:cNvPr id="8" name="矩形 7"/>
          <p:cNvSpPr/>
          <p:nvPr/>
        </p:nvSpPr>
        <p:spPr>
          <a:xfrm>
            <a:off x="0" y="6165304"/>
            <a:ext cx="9144000" cy="523220"/>
          </a:xfrm>
          <a:prstGeom prst="rect">
            <a:avLst/>
          </a:prstGeom>
        </p:spPr>
        <p:txBody>
          <a:bodyPr wrap="square">
            <a:spAutoFit/>
          </a:bodyPr>
          <a:lstStyle/>
          <a:p>
            <a:r>
              <a:rPr lang="en-US" altLang="zh-TW" sz="1400" dirty="0" smtClean="0"/>
              <a:t>Contours are every 0.5 ° C from -10 to +10 ° C (color bar from -6  to +6° C), with the zero </a:t>
            </a:r>
            <a:r>
              <a:rPr lang="en-US" altLang="zh-TW" sz="1400" b="1" dirty="0" smtClean="0"/>
              <a:t>contour thickened</a:t>
            </a:r>
            <a:r>
              <a:rPr lang="en-US" altLang="zh-TW" sz="1400" dirty="0" smtClean="0"/>
              <a:t>. </a:t>
            </a:r>
          </a:p>
          <a:p>
            <a:r>
              <a:rPr lang="en-US" altLang="zh-TW" sz="1400" b="1" dirty="0" smtClean="0">
                <a:solidFill>
                  <a:srgbClr val="FF00FF"/>
                </a:solidFill>
              </a:rPr>
              <a:t>magenta contoured -</a:t>
            </a:r>
            <a:r>
              <a:rPr lang="en-US" altLang="zh-TW" sz="1400" dirty="0" smtClean="0"/>
              <a:t>The 12-h-mean  +0.10 m/s  </a:t>
            </a:r>
            <a:r>
              <a:rPr lang="en-US" altLang="zh-TW" sz="1400" dirty="0" err="1" smtClean="0"/>
              <a:t>azimuthal</a:t>
            </a:r>
            <a:r>
              <a:rPr lang="en-US" altLang="zh-TW" sz="1400" dirty="0" smtClean="0"/>
              <a:t> mean vertical velocity .</a:t>
            </a:r>
            <a:endParaRPr lang="zh-TW" altLang="en-US" sz="1400" dirty="0"/>
          </a:p>
        </p:txBody>
      </p:sp>
      <p:sp>
        <p:nvSpPr>
          <p:cNvPr id="10" name="文字方塊 9"/>
          <p:cNvSpPr txBox="1"/>
          <p:nvPr/>
        </p:nvSpPr>
        <p:spPr>
          <a:xfrm>
            <a:off x="251520" y="1043444"/>
            <a:ext cx="719108" cy="369332"/>
          </a:xfrm>
          <a:prstGeom prst="rect">
            <a:avLst/>
          </a:prstGeom>
          <a:noFill/>
        </p:spPr>
        <p:txBody>
          <a:bodyPr wrap="none" rtlCol="0">
            <a:spAutoFit/>
          </a:bodyPr>
          <a:lstStyle/>
          <a:p>
            <a:r>
              <a:rPr lang="en-US" altLang="zh-TW" b="1" dirty="0" smtClean="0"/>
              <a:t>Day 1</a:t>
            </a:r>
            <a:endParaRPr lang="zh-TW" altLang="en-US" b="1" dirty="0"/>
          </a:p>
        </p:txBody>
      </p:sp>
      <p:sp>
        <p:nvSpPr>
          <p:cNvPr id="11" name="文字方塊 10"/>
          <p:cNvSpPr txBox="1"/>
          <p:nvPr/>
        </p:nvSpPr>
        <p:spPr>
          <a:xfrm>
            <a:off x="3203848" y="3491716"/>
            <a:ext cx="719108" cy="369332"/>
          </a:xfrm>
          <a:prstGeom prst="rect">
            <a:avLst/>
          </a:prstGeom>
          <a:noFill/>
        </p:spPr>
        <p:txBody>
          <a:bodyPr wrap="none" rtlCol="0">
            <a:spAutoFit/>
          </a:bodyPr>
          <a:lstStyle/>
          <a:p>
            <a:r>
              <a:rPr lang="en-US" altLang="zh-TW" b="1" dirty="0" smtClean="0"/>
              <a:t>Day 3</a:t>
            </a:r>
            <a:endParaRPr lang="zh-TW" altLang="en-US" b="1" dirty="0"/>
          </a:p>
        </p:txBody>
      </p:sp>
      <p:sp>
        <p:nvSpPr>
          <p:cNvPr id="12" name="文字方塊 11"/>
          <p:cNvSpPr txBox="1"/>
          <p:nvPr/>
        </p:nvSpPr>
        <p:spPr>
          <a:xfrm>
            <a:off x="6300192" y="1052736"/>
            <a:ext cx="719108" cy="369332"/>
          </a:xfrm>
          <a:prstGeom prst="rect">
            <a:avLst/>
          </a:prstGeom>
          <a:noFill/>
        </p:spPr>
        <p:txBody>
          <a:bodyPr wrap="none" rtlCol="0">
            <a:spAutoFit/>
          </a:bodyPr>
          <a:lstStyle/>
          <a:p>
            <a:r>
              <a:rPr lang="en-US" altLang="zh-TW" b="1" dirty="0" smtClean="0"/>
              <a:t>Day 2</a:t>
            </a:r>
            <a:endParaRPr lang="zh-TW" altLang="en-US" b="1" dirty="0"/>
          </a:p>
        </p:txBody>
      </p:sp>
      <p:sp>
        <p:nvSpPr>
          <p:cNvPr id="14" name="文字方塊 13"/>
          <p:cNvSpPr txBox="1"/>
          <p:nvPr/>
        </p:nvSpPr>
        <p:spPr>
          <a:xfrm>
            <a:off x="8028384" y="971436"/>
            <a:ext cx="1031886" cy="369332"/>
          </a:xfrm>
          <a:prstGeom prst="rect">
            <a:avLst/>
          </a:prstGeom>
          <a:solidFill>
            <a:srgbClr val="002060"/>
          </a:solidFill>
        </p:spPr>
        <p:txBody>
          <a:bodyPr wrap="none" rtlCol="0">
            <a:spAutoFit/>
          </a:bodyPr>
          <a:lstStyle/>
          <a:p>
            <a:r>
              <a:rPr lang="en-US" altLang="zh-TW" dirty="0" smtClean="0">
                <a:solidFill>
                  <a:schemeClr val="accent1">
                    <a:lumMod val="20000"/>
                    <a:lumOff val="80000"/>
                  </a:schemeClr>
                </a:solidFill>
              </a:rPr>
              <a:t>RI (36hr)</a:t>
            </a:r>
            <a:endParaRPr lang="zh-TW" altLang="en-US" dirty="0">
              <a:solidFill>
                <a:schemeClr val="accent1">
                  <a:lumMod val="20000"/>
                  <a:lumOff val="80000"/>
                </a:schemeClr>
              </a:solidFill>
            </a:endParaRPr>
          </a:p>
        </p:txBody>
      </p:sp>
      <p:grpSp>
        <p:nvGrpSpPr>
          <p:cNvPr id="25" name="群組 24"/>
          <p:cNvGrpSpPr/>
          <p:nvPr/>
        </p:nvGrpSpPr>
        <p:grpSpPr>
          <a:xfrm>
            <a:off x="179512" y="1700808"/>
            <a:ext cx="8712968" cy="4104456"/>
            <a:chOff x="179512" y="1700808"/>
            <a:chExt cx="8712968" cy="4104456"/>
          </a:xfrm>
        </p:grpSpPr>
        <p:sp>
          <p:nvSpPr>
            <p:cNvPr id="13" name="矩形 12"/>
            <p:cNvSpPr/>
            <p:nvPr/>
          </p:nvSpPr>
          <p:spPr>
            <a:xfrm>
              <a:off x="6228184" y="1700808"/>
              <a:ext cx="2664296" cy="172819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195464" y="3933056"/>
              <a:ext cx="2664296" cy="186382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79512" y="3933056"/>
              <a:ext cx="2664296" cy="187220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矩形 16"/>
          <p:cNvSpPr/>
          <p:nvPr/>
        </p:nvSpPr>
        <p:spPr>
          <a:xfrm>
            <a:off x="6228184" y="4005064"/>
            <a:ext cx="2664296" cy="100811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6656196" y="5147900"/>
            <a:ext cx="220060" cy="369332"/>
          </a:xfrm>
          <a:prstGeom prst="rect">
            <a:avLst/>
          </a:prstGeom>
          <a:noFill/>
        </p:spPr>
        <p:txBody>
          <a:bodyPr wrap="square" rtlCol="0">
            <a:spAutoFit/>
          </a:bodyPr>
          <a:lstStyle/>
          <a:p>
            <a:r>
              <a:rPr lang="en-US" altLang="zh-TW" b="1" dirty="0" smtClean="0"/>
              <a:t>?</a:t>
            </a:r>
            <a:endParaRPr lang="zh-TW" altLang="en-US" b="1" dirty="0"/>
          </a:p>
        </p:txBody>
      </p:sp>
      <p:grpSp>
        <p:nvGrpSpPr>
          <p:cNvPr id="26" name="群組 25"/>
          <p:cNvGrpSpPr/>
          <p:nvPr/>
        </p:nvGrpSpPr>
        <p:grpSpPr>
          <a:xfrm>
            <a:off x="467544" y="2276872"/>
            <a:ext cx="7038183" cy="3105636"/>
            <a:chOff x="467544" y="2276872"/>
            <a:chExt cx="7038183" cy="3105636"/>
          </a:xfrm>
        </p:grpSpPr>
        <p:sp>
          <p:nvSpPr>
            <p:cNvPr id="18" name="文字方塊 17"/>
            <p:cNvSpPr txBox="1"/>
            <p:nvPr/>
          </p:nvSpPr>
          <p:spPr>
            <a:xfrm>
              <a:off x="6862602" y="2276872"/>
              <a:ext cx="643125" cy="369332"/>
            </a:xfrm>
            <a:prstGeom prst="rect">
              <a:avLst/>
            </a:prstGeom>
            <a:noFill/>
          </p:spPr>
          <p:txBody>
            <a:bodyPr wrap="none" rtlCol="0">
              <a:spAutoFit/>
            </a:bodyPr>
            <a:lstStyle/>
            <a:p>
              <a:r>
                <a:rPr lang="en-US" altLang="zh-TW" dirty="0" smtClean="0">
                  <a:solidFill>
                    <a:schemeClr val="accent1">
                      <a:lumMod val="20000"/>
                      <a:lumOff val="80000"/>
                    </a:schemeClr>
                  </a:solidFill>
                </a:rPr>
                <a:t>7 km</a:t>
              </a:r>
              <a:endParaRPr lang="zh-TW" altLang="en-US" dirty="0">
                <a:solidFill>
                  <a:schemeClr val="accent1">
                    <a:lumMod val="20000"/>
                    <a:lumOff val="80000"/>
                  </a:schemeClr>
                </a:solidFill>
              </a:endParaRPr>
            </a:p>
          </p:txBody>
        </p:sp>
        <p:sp>
          <p:nvSpPr>
            <p:cNvPr id="19" name="文字方塊 18"/>
            <p:cNvSpPr txBox="1"/>
            <p:nvPr/>
          </p:nvSpPr>
          <p:spPr>
            <a:xfrm>
              <a:off x="6516216" y="2915652"/>
              <a:ext cx="643125" cy="369332"/>
            </a:xfrm>
            <a:prstGeom prst="rect">
              <a:avLst/>
            </a:prstGeom>
            <a:noFill/>
          </p:spPr>
          <p:txBody>
            <a:bodyPr wrap="none" rtlCol="0">
              <a:spAutoFit/>
            </a:bodyPr>
            <a:lstStyle/>
            <a:p>
              <a:r>
                <a:rPr lang="en-US" altLang="zh-TW" dirty="0" smtClean="0">
                  <a:solidFill>
                    <a:schemeClr val="accent1">
                      <a:lumMod val="20000"/>
                      <a:lumOff val="80000"/>
                    </a:schemeClr>
                  </a:solidFill>
                </a:rPr>
                <a:t>2 km</a:t>
              </a:r>
              <a:endParaRPr lang="zh-TW" altLang="en-US" dirty="0">
                <a:solidFill>
                  <a:schemeClr val="accent1">
                    <a:lumMod val="20000"/>
                    <a:lumOff val="80000"/>
                  </a:schemeClr>
                </a:solidFill>
              </a:endParaRPr>
            </a:p>
          </p:txBody>
        </p:sp>
        <p:sp>
          <p:nvSpPr>
            <p:cNvPr id="21" name="文字方塊 20"/>
            <p:cNvSpPr txBox="1"/>
            <p:nvPr/>
          </p:nvSpPr>
          <p:spPr>
            <a:xfrm>
              <a:off x="3707904" y="4005064"/>
              <a:ext cx="1051891" cy="369332"/>
            </a:xfrm>
            <a:prstGeom prst="rect">
              <a:avLst/>
            </a:prstGeom>
            <a:noFill/>
          </p:spPr>
          <p:txBody>
            <a:bodyPr wrap="none" rtlCol="0">
              <a:spAutoFit/>
            </a:bodyPr>
            <a:lstStyle/>
            <a:p>
              <a:r>
                <a:rPr lang="en-US" altLang="zh-TW" dirty="0" smtClean="0">
                  <a:solidFill>
                    <a:schemeClr val="accent1">
                      <a:lumMod val="20000"/>
                      <a:lumOff val="80000"/>
                    </a:schemeClr>
                  </a:solidFill>
                </a:rPr>
                <a:t>14.75 km</a:t>
              </a:r>
              <a:endParaRPr lang="zh-TW" altLang="en-US" dirty="0">
                <a:solidFill>
                  <a:schemeClr val="accent1">
                    <a:lumMod val="20000"/>
                    <a:lumOff val="80000"/>
                  </a:schemeClr>
                </a:solidFill>
              </a:endParaRPr>
            </a:p>
          </p:txBody>
        </p:sp>
        <p:sp>
          <p:nvSpPr>
            <p:cNvPr id="22" name="文字方塊 21"/>
            <p:cNvSpPr txBox="1"/>
            <p:nvPr/>
          </p:nvSpPr>
          <p:spPr>
            <a:xfrm>
              <a:off x="3419872" y="5013176"/>
              <a:ext cx="934871" cy="369332"/>
            </a:xfrm>
            <a:prstGeom prst="rect">
              <a:avLst/>
            </a:prstGeom>
            <a:noFill/>
          </p:spPr>
          <p:txBody>
            <a:bodyPr wrap="none" rtlCol="0">
              <a:spAutoFit/>
            </a:bodyPr>
            <a:lstStyle/>
            <a:p>
              <a:r>
                <a:rPr lang="en-US" altLang="zh-TW" dirty="0" smtClean="0">
                  <a:solidFill>
                    <a:schemeClr val="accent1">
                      <a:lumMod val="20000"/>
                      <a:lumOff val="80000"/>
                    </a:schemeClr>
                  </a:solidFill>
                </a:rPr>
                <a:t>5.75 km</a:t>
              </a:r>
              <a:endParaRPr lang="zh-TW" altLang="en-US" dirty="0">
                <a:solidFill>
                  <a:schemeClr val="accent1">
                    <a:lumMod val="20000"/>
                    <a:lumOff val="80000"/>
                  </a:schemeClr>
                </a:solidFill>
              </a:endParaRPr>
            </a:p>
          </p:txBody>
        </p:sp>
        <p:sp>
          <p:nvSpPr>
            <p:cNvPr id="23" name="文字方塊 22"/>
            <p:cNvSpPr txBox="1"/>
            <p:nvPr/>
          </p:nvSpPr>
          <p:spPr>
            <a:xfrm>
              <a:off x="611560" y="4005064"/>
              <a:ext cx="1051891" cy="369332"/>
            </a:xfrm>
            <a:prstGeom prst="rect">
              <a:avLst/>
            </a:prstGeom>
            <a:noFill/>
          </p:spPr>
          <p:txBody>
            <a:bodyPr wrap="none" rtlCol="0">
              <a:spAutoFit/>
            </a:bodyPr>
            <a:lstStyle/>
            <a:p>
              <a:r>
                <a:rPr lang="en-US" altLang="zh-TW" dirty="0" smtClean="0">
                  <a:solidFill>
                    <a:schemeClr val="accent1">
                      <a:lumMod val="20000"/>
                      <a:lumOff val="80000"/>
                    </a:schemeClr>
                  </a:solidFill>
                </a:rPr>
                <a:t>14.75 km</a:t>
              </a:r>
              <a:endParaRPr lang="zh-TW" altLang="en-US" dirty="0">
                <a:solidFill>
                  <a:schemeClr val="accent1">
                    <a:lumMod val="20000"/>
                    <a:lumOff val="80000"/>
                  </a:schemeClr>
                </a:solidFill>
              </a:endParaRPr>
            </a:p>
          </p:txBody>
        </p:sp>
        <p:sp>
          <p:nvSpPr>
            <p:cNvPr id="24" name="文字方塊 23"/>
            <p:cNvSpPr txBox="1"/>
            <p:nvPr/>
          </p:nvSpPr>
          <p:spPr>
            <a:xfrm>
              <a:off x="467544" y="4869160"/>
              <a:ext cx="934871" cy="369332"/>
            </a:xfrm>
            <a:prstGeom prst="rect">
              <a:avLst/>
            </a:prstGeom>
            <a:noFill/>
          </p:spPr>
          <p:txBody>
            <a:bodyPr wrap="none" rtlCol="0">
              <a:spAutoFit/>
            </a:bodyPr>
            <a:lstStyle/>
            <a:p>
              <a:r>
                <a:rPr lang="en-US" altLang="zh-TW" dirty="0" smtClean="0">
                  <a:solidFill>
                    <a:schemeClr val="accent1">
                      <a:lumMod val="20000"/>
                      <a:lumOff val="80000"/>
                    </a:schemeClr>
                  </a:solidFill>
                </a:rPr>
                <a:t>5.75 km</a:t>
              </a:r>
              <a:endParaRPr lang="zh-TW" altLang="en-US" dirty="0">
                <a:solidFill>
                  <a:schemeClr val="accent1">
                    <a:lumMod val="20000"/>
                    <a:lumOff val="80000"/>
                  </a:schemeClr>
                </a:solidFill>
              </a:endParaRPr>
            </a:p>
          </p:txBody>
        </p:sp>
      </p:grpSp>
      <p:grpSp>
        <p:nvGrpSpPr>
          <p:cNvPr id="35" name="群組 34"/>
          <p:cNvGrpSpPr/>
          <p:nvPr/>
        </p:nvGrpSpPr>
        <p:grpSpPr>
          <a:xfrm>
            <a:off x="2051720" y="2852936"/>
            <a:ext cx="1872208" cy="504056"/>
            <a:chOff x="2051720" y="2852936"/>
            <a:chExt cx="1872208" cy="504056"/>
          </a:xfrm>
        </p:grpSpPr>
        <p:sp>
          <p:nvSpPr>
            <p:cNvPr id="33" name="矩形 32"/>
            <p:cNvSpPr/>
            <p:nvPr/>
          </p:nvSpPr>
          <p:spPr>
            <a:xfrm>
              <a:off x="3275856" y="2852936"/>
              <a:ext cx="64807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向右箭號 33"/>
            <p:cNvSpPr/>
            <p:nvPr/>
          </p:nvSpPr>
          <p:spPr>
            <a:xfrm>
              <a:off x="2051720" y="2996952"/>
              <a:ext cx="108012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6" name="手繪多邊形 35"/>
          <p:cNvSpPr/>
          <p:nvPr/>
        </p:nvSpPr>
        <p:spPr>
          <a:xfrm>
            <a:off x="3727938" y="1887415"/>
            <a:ext cx="2079674" cy="701040"/>
          </a:xfrm>
          <a:custGeom>
            <a:avLst/>
            <a:gdLst>
              <a:gd name="connsiteX0" fmla="*/ 0 w 2079674"/>
              <a:gd name="connsiteY0" fmla="*/ 701040 h 701040"/>
              <a:gd name="connsiteX1" fmla="*/ 351693 w 2079674"/>
              <a:gd name="connsiteY1" fmla="*/ 419687 h 701040"/>
              <a:gd name="connsiteX2" fmla="*/ 534573 w 2079674"/>
              <a:gd name="connsiteY2" fmla="*/ 110197 h 701040"/>
              <a:gd name="connsiteX3" fmla="*/ 900333 w 2079674"/>
              <a:gd name="connsiteY3" fmla="*/ 82062 h 701040"/>
              <a:gd name="connsiteX4" fmla="*/ 1899139 w 2079674"/>
              <a:gd name="connsiteY4" fmla="*/ 11723 h 701040"/>
              <a:gd name="connsiteX5" fmla="*/ 1983545 w 2079674"/>
              <a:gd name="connsiteY5" fmla="*/ 11723 h 70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674" h="701040">
                <a:moveTo>
                  <a:pt x="0" y="701040"/>
                </a:moveTo>
                <a:cubicBezTo>
                  <a:pt x="131299" y="609600"/>
                  <a:pt x="262598" y="518161"/>
                  <a:pt x="351693" y="419687"/>
                </a:cubicBezTo>
                <a:cubicBezTo>
                  <a:pt x="440788" y="321213"/>
                  <a:pt x="443133" y="166468"/>
                  <a:pt x="534573" y="110197"/>
                </a:cubicBezTo>
                <a:cubicBezTo>
                  <a:pt x="626013" y="53926"/>
                  <a:pt x="900333" y="82062"/>
                  <a:pt x="900333" y="82062"/>
                </a:cubicBezTo>
                <a:lnTo>
                  <a:pt x="1899139" y="11723"/>
                </a:lnTo>
                <a:cubicBezTo>
                  <a:pt x="2079674" y="0"/>
                  <a:pt x="2031609" y="5861"/>
                  <a:pt x="1983545" y="11723"/>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7" name="文字方塊 36"/>
          <p:cNvSpPr txBox="1"/>
          <p:nvPr/>
        </p:nvSpPr>
        <p:spPr>
          <a:xfrm>
            <a:off x="6809195" y="4221088"/>
            <a:ext cx="760144" cy="369332"/>
          </a:xfrm>
          <a:prstGeom prst="rect">
            <a:avLst/>
          </a:prstGeom>
          <a:noFill/>
        </p:spPr>
        <p:txBody>
          <a:bodyPr wrap="none" rtlCol="0">
            <a:spAutoFit/>
          </a:bodyPr>
          <a:lstStyle/>
          <a:p>
            <a:r>
              <a:rPr lang="en-US" altLang="zh-TW" dirty="0" smtClean="0">
                <a:solidFill>
                  <a:schemeClr val="accent1">
                    <a:lumMod val="20000"/>
                    <a:lumOff val="80000"/>
                  </a:schemeClr>
                </a:solidFill>
              </a:rPr>
              <a:t>14 km</a:t>
            </a:r>
            <a:endParaRPr lang="zh-TW" altLang="en-US" dirty="0">
              <a:solidFill>
                <a:schemeClr val="accent1">
                  <a:lumMod val="20000"/>
                  <a:lumOff val="80000"/>
                </a:schemeClr>
              </a:solidFill>
            </a:endParaRPr>
          </a:p>
        </p:txBody>
      </p:sp>
      <p:sp>
        <p:nvSpPr>
          <p:cNvPr id="38" name="矩形 37"/>
          <p:cNvSpPr/>
          <p:nvPr/>
        </p:nvSpPr>
        <p:spPr>
          <a:xfrm>
            <a:off x="7427014" y="5373216"/>
            <a:ext cx="722377" cy="307777"/>
          </a:xfrm>
          <a:prstGeom prst="rect">
            <a:avLst/>
          </a:prstGeom>
          <a:solidFill>
            <a:schemeClr val="bg1">
              <a:lumMod val="95000"/>
            </a:schemeClr>
          </a:solidFill>
        </p:spPr>
        <p:txBody>
          <a:bodyPr wrap="none">
            <a:spAutoFit/>
          </a:bodyPr>
          <a:lstStyle/>
          <a:p>
            <a:r>
              <a:rPr lang="en-US" altLang="zh-TW" sz="1400" b="1" dirty="0" smtClean="0"/>
              <a:t>cooling</a:t>
            </a:r>
            <a:endParaRPr lang="zh-TW" altLang="en-US" sz="1400" b="1" dirty="0"/>
          </a:p>
        </p:txBody>
      </p:sp>
      <p:sp>
        <p:nvSpPr>
          <p:cNvPr id="39" name="矩形 38"/>
          <p:cNvSpPr/>
          <p:nvPr/>
        </p:nvSpPr>
        <p:spPr>
          <a:xfrm>
            <a:off x="-36512" y="476672"/>
            <a:ext cx="202651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12-hr mean  </a:t>
            </a:r>
            <a:r>
              <a:rPr lang="en-US" altLang="zh-TW" b="1" dirty="0" err="1" smtClean="0">
                <a:solidFill>
                  <a:schemeClr val="accent6">
                    <a:lumMod val="20000"/>
                    <a:lumOff val="80000"/>
                  </a:schemeClr>
                </a:solidFill>
              </a:rPr>
              <a:t>azi</a:t>
            </a:r>
            <a:r>
              <a:rPr lang="en-US" altLang="zh-TW" b="1" dirty="0" smtClean="0">
                <a:solidFill>
                  <a:schemeClr val="accent6">
                    <a:lumMod val="20000"/>
                    <a:lumOff val="80000"/>
                  </a:schemeClr>
                </a:solidFill>
              </a:rPr>
              <a:t>. </a:t>
            </a:r>
            <a:r>
              <a:rPr lang="el-GR" altLang="zh-TW" b="1" i="1" dirty="0" smtClean="0">
                <a:solidFill>
                  <a:schemeClr val="accent6">
                    <a:lumMod val="20000"/>
                    <a:lumOff val="80000"/>
                  </a:schemeClr>
                </a:solidFill>
              </a:rPr>
              <a:t>Δ</a:t>
            </a:r>
            <a:r>
              <a:rPr lang="el-GR" altLang="zh-TW" b="1" dirty="0" smtClean="0">
                <a:solidFill>
                  <a:schemeClr val="accent6">
                    <a:lumMod val="20000"/>
                    <a:lumOff val="80000"/>
                  </a:schemeClr>
                </a:solidFill>
              </a:rPr>
              <a:t>θ</a:t>
            </a:r>
            <a:endParaRPr lang="zh-TW" altLang="en-US" b="1" dirty="0">
              <a:solidFill>
                <a:schemeClr val="accent6">
                  <a:lumMod val="20000"/>
                  <a:lumOff val="80000"/>
                </a:schemeClr>
              </a:solidFill>
            </a:endParaRPr>
          </a:p>
        </p:txBody>
      </p:sp>
      <p:sp>
        <p:nvSpPr>
          <p:cNvPr id="40" name="向右箭號 39"/>
          <p:cNvSpPr/>
          <p:nvPr/>
        </p:nvSpPr>
        <p:spPr>
          <a:xfrm>
            <a:off x="2843808"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向右箭號 40"/>
          <p:cNvSpPr/>
          <p:nvPr/>
        </p:nvSpPr>
        <p:spPr>
          <a:xfrm>
            <a:off x="5868144"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向右箭號 41"/>
          <p:cNvSpPr/>
          <p:nvPr/>
        </p:nvSpPr>
        <p:spPr>
          <a:xfrm>
            <a:off x="2843808"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向右箭號 42"/>
          <p:cNvSpPr/>
          <p:nvPr/>
        </p:nvSpPr>
        <p:spPr>
          <a:xfrm>
            <a:off x="5868144"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2" name="群組 31"/>
          <p:cNvGrpSpPr/>
          <p:nvPr/>
        </p:nvGrpSpPr>
        <p:grpSpPr>
          <a:xfrm>
            <a:off x="85725" y="899428"/>
            <a:ext cx="5998443" cy="2654191"/>
            <a:chOff x="85725" y="899428"/>
            <a:chExt cx="5998443" cy="2654191"/>
          </a:xfrm>
        </p:grpSpPr>
        <p:pic>
          <p:nvPicPr>
            <p:cNvPr id="1029" name="Picture 5"/>
            <p:cNvPicPr>
              <a:picLocks noChangeAspect="1" noChangeArrowheads="1"/>
            </p:cNvPicPr>
            <p:nvPr/>
          </p:nvPicPr>
          <p:blipFill>
            <a:blip r:embed="rId3" cstate="print"/>
            <a:srcRect r="33147"/>
            <a:stretch>
              <a:fillRect/>
            </a:stretch>
          </p:blipFill>
          <p:spPr bwMode="auto">
            <a:xfrm>
              <a:off x="85725" y="1124744"/>
              <a:ext cx="5998443" cy="2428875"/>
            </a:xfrm>
            <a:prstGeom prst="rect">
              <a:avLst/>
            </a:prstGeom>
            <a:noFill/>
            <a:ln w="9525">
              <a:noFill/>
              <a:miter lim="800000"/>
              <a:headEnd/>
              <a:tailEnd/>
            </a:ln>
          </p:spPr>
        </p:pic>
        <p:sp>
          <p:nvSpPr>
            <p:cNvPr id="28" name="文字方塊 27"/>
            <p:cNvSpPr txBox="1"/>
            <p:nvPr/>
          </p:nvSpPr>
          <p:spPr>
            <a:xfrm>
              <a:off x="3275856" y="899428"/>
              <a:ext cx="1004442" cy="369332"/>
            </a:xfrm>
            <a:prstGeom prst="rect">
              <a:avLst/>
            </a:prstGeom>
            <a:noFill/>
          </p:spPr>
          <p:txBody>
            <a:bodyPr wrap="none" rtlCol="0">
              <a:spAutoFit/>
            </a:bodyPr>
            <a:lstStyle/>
            <a:p>
              <a:r>
                <a:rPr lang="en-US" altLang="zh-TW" b="1" dirty="0" smtClean="0"/>
                <a:t>Day 3: T’</a:t>
              </a:r>
              <a:endParaRPr lang="zh-TW" altLang="en-US" b="1" dirty="0"/>
            </a:p>
          </p:txBody>
        </p:sp>
        <p:sp>
          <p:nvSpPr>
            <p:cNvPr id="29" name="文字方塊 28"/>
            <p:cNvSpPr txBox="1"/>
            <p:nvPr/>
          </p:nvSpPr>
          <p:spPr>
            <a:xfrm>
              <a:off x="251520" y="908720"/>
              <a:ext cx="1004442" cy="369332"/>
            </a:xfrm>
            <a:prstGeom prst="rect">
              <a:avLst/>
            </a:prstGeom>
            <a:noFill/>
          </p:spPr>
          <p:txBody>
            <a:bodyPr wrap="none" rtlCol="0">
              <a:spAutoFit/>
            </a:bodyPr>
            <a:lstStyle/>
            <a:p>
              <a:r>
                <a:rPr lang="en-US" altLang="zh-TW" b="1" dirty="0" smtClean="0"/>
                <a:t>Day 2: T’</a:t>
              </a:r>
              <a:endParaRPr lang="zh-TW" altLang="en-US" b="1" dirty="0"/>
            </a:p>
          </p:txBody>
        </p:sp>
      </p:grpSp>
      <p:sp>
        <p:nvSpPr>
          <p:cNvPr id="44" name="矩形 43"/>
          <p:cNvSpPr/>
          <p:nvPr/>
        </p:nvSpPr>
        <p:spPr>
          <a:xfrm>
            <a:off x="-1741" y="2952"/>
            <a:ext cx="8712968" cy="400110"/>
          </a:xfrm>
          <a:prstGeom prst="rect">
            <a:avLst/>
          </a:prstGeom>
        </p:spPr>
        <p:txBody>
          <a:bodyPr wrap="square">
            <a:spAutoFit/>
          </a:bodyPr>
          <a:lstStyle/>
          <a:p>
            <a:r>
              <a:rPr lang="en-US" altLang="zh-TW" sz="2000" i="1" dirty="0"/>
              <a:t> </a:t>
            </a:r>
            <a:r>
              <a:rPr lang="en-US" altLang="zh-TW" i="1" dirty="0"/>
              <a:t>a. Evolution of temperature change and its relationship to  perturbation </a:t>
            </a:r>
            <a:r>
              <a:rPr lang="en-US" altLang="zh-TW" i="1" dirty="0" smtClean="0"/>
              <a:t>temperature.</a:t>
            </a:r>
            <a:endParaRPr lang="en-US" altLang="zh-TW" i="1" dirty="0"/>
          </a:p>
        </p:txBody>
      </p:sp>
    </p:spTree>
    <p:extLst>
      <p:ext uri="{BB962C8B-B14F-4D97-AF65-F5344CB8AC3E}">
        <p14:creationId xmlns:p14="http://schemas.microsoft.com/office/powerpoint/2010/main" val="42241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animBg="1"/>
      <p:bldP spid="17" grpId="0" animBg="1"/>
      <p:bldP spid="20" grpId="0"/>
      <p:bldP spid="36" grpId="0" animBg="1"/>
      <p:bldP spid="37"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588" y="1182588"/>
            <a:ext cx="9182100" cy="4838700"/>
          </a:xfrm>
          <a:prstGeom prst="rect">
            <a:avLst/>
          </a:prstGeom>
          <a:noFill/>
          <a:ln w="9525">
            <a:noFill/>
            <a:miter lim="800000"/>
            <a:headEnd/>
            <a:tailEnd/>
          </a:ln>
        </p:spPr>
      </p:pic>
      <p:sp>
        <p:nvSpPr>
          <p:cNvPr id="4" name="文字方塊 3"/>
          <p:cNvSpPr txBox="1"/>
          <p:nvPr/>
        </p:nvSpPr>
        <p:spPr>
          <a:xfrm>
            <a:off x="251520" y="1043444"/>
            <a:ext cx="719108" cy="369332"/>
          </a:xfrm>
          <a:prstGeom prst="rect">
            <a:avLst/>
          </a:prstGeom>
          <a:noFill/>
        </p:spPr>
        <p:txBody>
          <a:bodyPr wrap="none" rtlCol="0">
            <a:spAutoFit/>
          </a:bodyPr>
          <a:lstStyle/>
          <a:p>
            <a:r>
              <a:rPr lang="en-US" altLang="zh-TW" b="1" dirty="0" smtClean="0"/>
              <a:t>Day 4</a:t>
            </a:r>
            <a:endParaRPr lang="zh-TW" altLang="en-US" b="1" dirty="0"/>
          </a:p>
        </p:txBody>
      </p:sp>
      <p:sp>
        <p:nvSpPr>
          <p:cNvPr id="5" name="文字方塊 4"/>
          <p:cNvSpPr txBox="1"/>
          <p:nvPr/>
        </p:nvSpPr>
        <p:spPr>
          <a:xfrm>
            <a:off x="3203848" y="3491716"/>
            <a:ext cx="719108" cy="369332"/>
          </a:xfrm>
          <a:prstGeom prst="rect">
            <a:avLst/>
          </a:prstGeom>
          <a:noFill/>
        </p:spPr>
        <p:txBody>
          <a:bodyPr wrap="none" rtlCol="0">
            <a:spAutoFit/>
          </a:bodyPr>
          <a:lstStyle/>
          <a:p>
            <a:r>
              <a:rPr lang="en-US" altLang="zh-TW" b="1" dirty="0" smtClean="0"/>
              <a:t>Day 6</a:t>
            </a:r>
            <a:endParaRPr lang="zh-TW" altLang="en-US" b="1" dirty="0"/>
          </a:p>
        </p:txBody>
      </p:sp>
      <p:sp>
        <p:nvSpPr>
          <p:cNvPr id="6" name="文字方塊 5"/>
          <p:cNvSpPr txBox="1"/>
          <p:nvPr/>
        </p:nvSpPr>
        <p:spPr>
          <a:xfrm>
            <a:off x="6300192" y="1052736"/>
            <a:ext cx="719108" cy="369332"/>
          </a:xfrm>
          <a:prstGeom prst="rect">
            <a:avLst/>
          </a:prstGeom>
          <a:noFill/>
        </p:spPr>
        <p:txBody>
          <a:bodyPr wrap="none" rtlCol="0">
            <a:spAutoFit/>
          </a:bodyPr>
          <a:lstStyle/>
          <a:p>
            <a:r>
              <a:rPr lang="en-US" altLang="zh-TW" b="1" dirty="0" smtClean="0"/>
              <a:t>Day 5</a:t>
            </a:r>
            <a:endParaRPr lang="zh-TW" altLang="en-US" b="1" dirty="0"/>
          </a:p>
        </p:txBody>
      </p:sp>
      <p:sp>
        <p:nvSpPr>
          <p:cNvPr id="7" name="矩形 6"/>
          <p:cNvSpPr/>
          <p:nvPr/>
        </p:nvSpPr>
        <p:spPr>
          <a:xfrm>
            <a:off x="323528" y="620688"/>
            <a:ext cx="1465466"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12-hr mean </a:t>
            </a:r>
            <a:r>
              <a:rPr lang="el-GR" altLang="zh-TW" b="1" dirty="0" smtClean="0">
                <a:solidFill>
                  <a:schemeClr val="accent6">
                    <a:lumMod val="20000"/>
                    <a:lumOff val="80000"/>
                  </a:schemeClr>
                </a:solidFill>
              </a:rPr>
              <a:t>θ</a:t>
            </a:r>
            <a:endParaRPr lang="zh-TW" altLang="en-US" b="1" dirty="0">
              <a:solidFill>
                <a:schemeClr val="accent6">
                  <a:lumMod val="20000"/>
                  <a:lumOff val="80000"/>
                </a:schemeClr>
              </a:solidFill>
            </a:endParaRPr>
          </a:p>
        </p:txBody>
      </p:sp>
      <p:sp>
        <p:nvSpPr>
          <p:cNvPr id="8" name="矩形 7"/>
          <p:cNvSpPr/>
          <p:nvPr/>
        </p:nvSpPr>
        <p:spPr>
          <a:xfrm>
            <a:off x="1619672" y="2996952"/>
            <a:ext cx="722377" cy="307777"/>
          </a:xfrm>
          <a:prstGeom prst="rect">
            <a:avLst/>
          </a:prstGeom>
          <a:solidFill>
            <a:schemeClr val="bg1">
              <a:lumMod val="95000"/>
            </a:schemeClr>
          </a:solidFill>
        </p:spPr>
        <p:txBody>
          <a:bodyPr wrap="none">
            <a:spAutoFit/>
          </a:bodyPr>
          <a:lstStyle/>
          <a:p>
            <a:r>
              <a:rPr lang="en-US" altLang="zh-TW" sz="1400" b="1" dirty="0" smtClean="0"/>
              <a:t>cooling</a:t>
            </a:r>
            <a:endParaRPr lang="zh-TW" altLang="en-US" sz="1400" b="1" dirty="0"/>
          </a:p>
        </p:txBody>
      </p:sp>
      <p:sp>
        <p:nvSpPr>
          <p:cNvPr id="9" name="矩形 8"/>
          <p:cNvSpPr/>
          <p:nvPr/>
        </p:nvSpPr>
        <p:spPr>
          <a:xfrm>
            <a:off x="4716016" y="2996952"/>
            <a:ext cx="722377" cy="307777"/>
          </a:xfrm>
          <a:prstGeom prst="rect">
            <a:avLst/>
          </a:prstGeom>
          <a:solidFill>
            <a:schemeClr val="bg1">
              <a:lumMod val="95000"/>
            </a:schemeClr>
          </a:solidFill>
        </p:spPr>
        <p:txBody>
          <a:bodyPr wrap="none">
            <a:spAutoFit/>
          </a:bodyPr>
          <a:lstStyle/>
          <a:p>
            <a:r>
              <a:rPr lang="en-US" altLang="zh-TW" sz="1400" b="1" dirty="0" smtClean="0"/>
              <a:t>cooling</a:t>
            </a:r>
            <a:endParaRPr lang="zh-TW" altLang="en-US" sz="1400" b="1" dirty="0"/>
          </a:p>
        </p:txBody>
      </p:sp>
      <p:sp>
        <p:nvSpPr>
          <p:cNvPr id="10" name="矩形 9"/>
          <p:cNvSpPr/>
          <p:nvPr/>
        </p:nvSpPr>
        <p:spPr>
          <a:xfrm>
            <a:off x="0" y="6165304"/>
            <a:ext cx="9144000" cy="523220"/>
          </a:xfrm>
          <a:prstGeom prst="rect">
            <a:avLst/>
          </a:prstGeom>
        </p:spPr>
        <p:txBody>
          <a:bodyPr wrap="square">
            <a:spAutoFit/>
          </a:bodyPr>
          <a:lstStyle/>
          <a:p>
            <a:r>
              <a:rPr lang="en-US" altLang="zh-TW" sz="1400" dirty="0" smtClean="0"/>
              <a:t>Contours are every 0.5 ° C from -10 to +10 ° C (color bar from -6  to +6° C), with the zero contour thickened. </a:t>
            </a:r>
          </a:p>
          <a:p>
            <a:r>
              <a:rPr lang="en-US" altLang="zh-TW" sz="1400" b="1" dirty="0" smtClean="0">
                <a:solidFill>
                  <a:srgbClr val="FF00FF"/>
                </a:solidFill>
              </a:rPr>
              <a:t>magenta contoured -</a:t>
            </a:r>
            <a:r>
              <a:rPr lang="en-US" altLang="zh-TW" sz="1400" dirty="0" smtClean="0"/>
              <a:t>The 12-h-mean  +0.10 m/s  </a:t>
            </a:r>
            <a:r>
              <a:rPr lang="en-US" altLang="zh-TW" sz="1400" dirty="0" err="1" smtClean="0"/>
              <a:t>azimuthal</a:t>
            </a:r>
            <a:r>
              <a:rPr lang="en-US" altLang="zh-TW" sz="1400" dirty="0" smtClean="0"/>
              <a:t> mean vertical velocity .</a:t>
            </a:r>
            <a:endParaRPr lang="zh-TW" altLang="en-US" sz="1400" dirty="0"/>
          </a:p>
        </p:txBody>
      </p:sp>
      <p:grpSp>
        <p:nvGrpSpPr>
          <p:cNvPr id="11" name="群組 10"/>
          <p:cNvGrpSpPr/>
          <p:nvPr/>
        </p:nvGrpSpPr>
        <p:grpSpPr>
          <a:xfrm>
            <a:off x="179512" y="1700808"/>
            <a:ext cx="8712968" cy="4104456"/>
            <a:chOff x="179512" y="1700808"/>
            <a:chExt cx="8712968" cy="4104456"/>
          </a:xfrm>
        </p:grpSpPr>
        <p:sp>
          <p:nvSpPr>
            <p:cNvPr id="12" name="矩形 11"/>
            <p:cNvSpPr/>
            <p:nvPr/>
          </p:nvSpPr>
          <p:spPr>
            <a:xfrm>
              <a:off x="6228184" y="1700808"/>
              <a:ext cx="2664296" cy="172819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79512" y="4149080"/>
              <a:ext cx="2664296" cy="165618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 name="文字方塊 14"/>
          <p:cNvSpPr txBox="1"/>
          <p:nvPr/>
        </p:nvSpPr>
        <p:spPr>
          <a:xfrm>
            <a:off x="6737187" y="2834352"/>
            <a:ext cx="643125" cy="369332"/>
          </a:xfrm>
          <a:prstGeom prst="rect">
            <a:avLst/>
          </a:prstGeom>
          <a:noFill/>
        </p:spPr>
        <p:txBody>
          <a:bodyPr wrap="none" rtlCol="0">
            <a:spAutoFit/>
          </a:bodyPr>
          <a:lstStyle/>
          <a:p>
            <a:r>
              <a:rPr lang="en-US" altLang="zh-TW" dirty="0" smtClean="0">
                <a:solidFill>
                  <a:schemeClr val="accent1">
                    <a:lumMod val="20000"/>
                    <a:lumOff val="80000"/>
                  </a:schemeClr>
                </a:solidFill>
              </a:rPr>
              <a:t>2 km</a:t>
            </a:r>
            <a:endParaRPr lang="zh-TW" altLang="en-US" dirty="0">
              <a:solidFill>
                <a:schemeClr val="accent1">
                  <a:lumMod val="20000"/>
                  <a:lumOff val="80000"/>
                </a:schemeClr>
              </a:solidFill>
            </a:endParaRPr>
          </a:p>
        </p:txBody>
      </p:sp>
      <p:sp>
        <p:nvSpPr>
          <p:cNvPr id="16" name="文字方塊 15"/>
          <p:cNvSpPr txBox="1"/>
          <p:nvPr/>
        </p:nvSpPr>
        <p:spPr>
          <a:xfrm>
            <a:off x="467544" y="5363924"/>
            <a:ext cx="643125" cy="369332"/>
          </a:xfrm>
          <a:prstGeom prst="rect">
            <a:avLst/>
          </a:prstGeom>
          <a:noFill/>
        </p:spPr>
        <p:txBody>
          <a:bodyPr wrap="none" rtlCol="0">
            <a:spAutoFit/>
          </a:bodyPr>
          <a:lstStyle/>
          <a:p>
            <a:r>
              <a:rPr lang="en-US" altLang="zh-TW" dirty="0" smtClean="0">
                <a:solidFill>
                  <a:schemeClr val="accent1">
                    <a:lumMod val="20000"/>
                    <a:lumOff val="80000"/>
                  </a:schemeClr>
                </a:solidFill>
              </a:rPr>
              <a:t>2 km</a:t>
            </a:r>
            <a:endParaRPr lang="zh-TW" altLang="en-US" dirty="0">
              <a:solidFill>
                <a:schemeClr val="accent1">
                  <a:lumMod val="20000"/>
                  <a:lumOff val="80000"/>
                </a:schemeClr>
              </a:solidFill>
            </a:endParaRPr>
          </a:p>
        </p:txBody>
      </p:sp>
      <p:sp>
        <p:nvSpPr>
          <p:cNvPr id="17" name="文字方塊 16"/>
          <p:cNvSpPr txBox="1"/>
          <p:nvPr/>
        </p:nvSpPr>
        <p:spPr>
          <a:xfrm>
            <a:off x="4418453" y="3501008"/>
            <a:ext cx="1521699" cy="369332"/>
          </a:xfrm>
          <a:prstGeom prst="rect">
            <a:avLst/>
          </a:prstGeom>
          <a:solidFill>
            <a:srgbClr val="002060"/>
          </a:solidFill>
        </p:spPr>
        <p:txBody>
          <a:bodyPr wrap="none" rtlCol="0">
            <a:spAutoFit/>
          </a:bodyPr>
          <a:lstStyle/>
          <a:p>
            <a:r>
              <a:rPr lang="en-US" altLang="zh-TW" dirty="0" smtClean="0">
                <a:solidFill>
                  <a:schemeClr val="accent1">
                    <a:lumMod val="20000"/>
                    <a:lumOff val="80000"/>
                  </a:schemeClr>
                </a:solidFill>
              </a:rPr>
              <a:t>2</a:t>
            </a:r>
            <a:r>
              <a:rPr lang="en-US" altLang="zh-TW" baseline="30000" dirty="0" smtClean="0">
                <a:solidFill>
                  <a:schemeClr val="accent1">
                    <a:lumMod val="20000"/>
                    <a:lumOff val="80000"/>
                  </a:schemeClr>
                </a:solidFill>
              </a:rPr>
              <a:t>nd</a:t>
            </a:r>
            <a:r>
              <a:rPr lang="en-US" altLang="zh-TW" dirty="0" smtClean="0">
                <a:solidFill>
                  <a:schemeClr val="accent1">
                    <a:lumMod val="20000"/>
                    <a:lumOff val="80000"/>
                  </a:schemeClr>
                </a:solidFill>
              </a:rPr>
              <a:t> weakening</a:t>
            </a:r>
            <a:endParaRPr lang="zh-TW" altLang="en-US" dirty="0">
              <a:solidFill>
                <a:schemeClr val="accent1">
                  <a:lumMod val="20000"/>
                  <a:lumOff val="80000"/>
                </a:schemeClr>
              </a:solidFill>
            </a:endParaRPr>
          </a:p>
        </p:txBody>
      </p:sp>
      <p:sp>
        <p:nvSpPr>
          <p:cNvPr id="18" name="矩形 17"/>
          <p:cNvSpPr/>
          <p:nvPr/>
        </p:nvSpPr>
        <p:spPr>
          <a:xfrm>
            <a:off x="323528" y="620688"/>
            <a:ext cx="197361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12-hr mean </a:t>
            </a:r>
            <a:r>
              <a:rPr lang="en-US" altLang="zh-TW" b="1" dirty="0" err="1" smtClean="0">
                <a:solidFill>
                  <a:schemeClr val="accent6">
                    <a:lumMod val="20000"/>
                    <a:lumOff val="80000"/>
                  </a:schemeClr>
                </a:solidFill>
              </a:rPr>
              <a:t>azi</a:t>
            </a:r>
            <a:r>
              <a:rPr lang="en-US" altLang="zh-TW" b="1" dirty="0" smtClean="0">
                <a:solidFill>
                  <a:schemeClr val="accent6">
                    <a:lumMod val="20000"/>
                    <a:lumOff val="80000"/>
                  </a:schemeClr>
                </a:solidFill>
              </a:rPr>
              <a:t>. </a:t>
            </a:r>
            <a:r>
              <a:rPr lang="el-GR" altLang="zh-TW" b="1" i="1" dirty="0" smtClean="0">
                <a:solidFill>
                  <a:schemeClr val="accent6">
                    <a:lumMod val="20000"/>
                    <a:lumOff val="80000"/>
                  </a:schemeClr>
                </a:solidFill>
              </a:rPr>
              <a:t>Δ</a:t>
            </a:r>
            <a:r>
              <a:rPr lang="el-GR" altLang="zh-TW" b="1" dirty="0" smtClean="0">
                <a:solidFill>
                  <a:schemeClr val="accent6">
                    <a:lumMod val="20000"/>
                    <a:lumOff val="80000"/>
                  </a:schemeClr>
                </a:solidFill>
              </a:rPr>
              <a:t>θ</a:t>
            </a:r>
            <a:endParaRPr lang="zh-TW" altLang="en-US" b="1" dirty="0">
              <a:solidFill>
                <a:schemeClr val="accent6">
                  <a:lumMod val="20000"/>
                  <a:lumOff val="80000"/>
                </a:schemeClr>
              </a:solidFill>
            </a:endParaRPr>
          </a:p>
        </p:txBody>
      </p:sp>
      <p:sp>
        <p:nvSpPr>
          <p:cNvPr id="19" name="向右箭號 18"/>
          <p:cNvSpPr/>
          <p:nvPr/>
        </p:nvSpPr>
        <p:spPr>
          <a:xfrm>
            <a:off x="2843808"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p:cNvSpPr/>
          <p:nvPr/>
        </p:nvSpPr>
        <p:spPr>
          <a:xfrm>
            <a:off x="5868144"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a:off x="2843808"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a:off x="5868144"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059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1254596"/>
            <a:ext cx="6247275" cy="2376264"/>
          </a:xfrm>
          <a:prstGeom prst="rect">
            <a:avLst/>
          </a:prstGeom>
          <a:noFill/>
          <a:ln w="9525">
            <a:noFill/>
            <a:miter lim="800000"/>
            <a:headEnd/>
            <a:tailEnd/>
          </a:ln>
        </p:spPr>
      </p:pic>
      <p:sp>
        <p:nvSpPr>
          <p:cNvPr id="3" name="文字方塊 2"/>
          <p:cNvSpPr txBox="1"/>
          <p:nvPr/>
        </p:nvSpPr>
        <p:spPr>
          <a:xfrm>
            <a:off x="251520" y="1043444"/>
            <a:ext cx="719108" cy="369332"/>
          </a:xfrm>
          <a:prstGeom prst="rect">
            <a:avLst/>
          </a:prstGeom>
          <a:noFill/>
        </p:spPr>
        <p:txBody>
          <a:bodyPr wrap="none" rtlCol="0">
            <a:spAutoFit/>
          </a:bodyPr>
          <a:lstStyle/>
          <a:p>
            <a:r>
              <a:rPr lang="en-US" altLang="zh-TW" b="1" dirty="0" smtClean="0"/>
              <a:t>Day 7</a:t>
            </a:r>
            <a:endParaRPr lang="zh-TW" altLang="en-US" b="1" dirty="0"/>
          </a:p>
        </p:txBody>
      </p:sp>
      <p:sp>
        <p:nvSpPr>
          <p:cNvPr id="7" name="矩形 6"/>
          <p:cNvSpPr/>
          <p:nvPr/>
        </p:nvSpPr>
        <p:spPr>
          <a:xfrm>
            <a:off x="323528" y="620688"/>
            <a:ext cx="197361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12-hr mean </a:t>
            </a:r>
            <a:r>
              <a:rPr lang="en-US" altLang="zh-TW" b="1" dirty="0" err="1" smtClean="0">
                <a:solidFill>
                  <a:schemeClr val="accent6">
                    <a:lumMod val="20000"/>
                    <a:lumOff val="80000"/>
                  </a:schemeClr>
                </a:solidFill>
              </a:rPr>
              <a:t>azi</a:t>
            </a:r>
            <a:r>
              <a:rPr lang="en-US" altLang="zh-TW" b="1" dirty="0" smtClean="0">
                <a:solidFill>
                  <a:schemeClr val="accent6">
                    <a:lumMod val="20000"/>
                    <a:lumOff val="80000"/>
                  </a:schemeClr>
                </a:solidFill>
              </a:rPr>
              <a:t>. </a:t>
            </a:r>
            <a:r>
              <a:rPr lang="el-GR" altLang="zh-TW" b="1" i="1" dirty="0" smtClean="0">
                <a:solidFill>
                  <a:schemeClr val="accent6">
                    <a:lumMod val="20000"/>
                    <a:lumOff val="80000"/>
                  </a:schemeClr>
                </a:solidFill>
              </a:rPr>
              <a:t>Δ</a:t>
            </a:r>
            <a:r>
              <a:rPr lang="el-GR" altLang="zh-TW" b="1" dirty="0" smtClean="0">
                <a:solidFill>
                  <a:schemeClr val="accent6">
                    <a:lumMod val="20000"/>
                    <a:lumOff val="80000"/>
                  </a:schemeClr>
                </a:solidFill>
              </a:rPr>
              <a:t>θ</a:t>
            </a:r>
            <a:endParaRPr lang="zh-TW" altLang="en-US" b="1" dirty="0">
              <a:solidFill>
                <a:schemeClr val="accent6">
                  <a:lumMod val="20000"/>
                  <a:lumOff val="80000"/>
                </a:schemeClr>
              </a:solidFill>
            </a:endParaRPr>
          </a:p>
        </p:txBody>
      </p:sp>
      <p:sp>
        <p:nvSpPr>
          <p:cNvPr id="8" name="矩形 7"/>
          <p:cNvSpPr/>
          <p:nvPr/>
        </p:nvSpPr>
        <p:spPr>
          <a:xfrm>
            <a:off x="0" y="6165304"/>
            <a:ext cx="9144000" cy="523220"/>
          </a:xfrm>
          <a:prstGeom prst="rect">
            <a:avLst/>
          </a:prstGeom>
        </p:spPr>
        <p:txBody>
          <a:bodyPr wrap="square">
            <a:spAutoFit/>
          </a:bodyPr>
          <a:lstStyle/>
          <a:p>
            <a:r>
              <a:rPr lang="en-US" altLang="zh-TW" sz="1400" dirty="0" smtClean="0"/>
              <a:t>Contours are every 0.5 ° C from -10 to +10 ° C (color bar from -6  to +6° C), with the zero contour thickened. </a:t>
            </a:r>
          </a:p>
          <a:p>
            <a:r>
              <a:rPr lang="en-US" altLang="zh-TW" sz="1400" b="1" dirty="0" smtClean="0">
                <a:solidFill>
                  <a:srgbClr val="FF00FF"/>
                </a:solidFill>
              </a:rPr>
              <a:t>magenta contoured -</a:t>
            </a:r>
            <a:r>
              <a:rPr lang="en-US" altLang="zh-TW" sz="1400" dirty="0" smtClean="0"/>
              <a:t>The 12-h-mean  +0.10 m/s  </a:t>
            </a:r>
            <a:r>
              <a:rPr lang="en-US" altLang="zh-TW" sz="1400" dirty="0" err="1" smtClean="0"/>
              <a:t>azimuthal</a:t>
            </a:r>
            <a:r>
              <a:rPr lang="en-US" altLang="zh-TW" sz="1400" dirty="0" smtClean="0"/>
              <a:t> mean vertical velocity .</a:t>
            </a:r>
            <a:endParaRPr lang="zh-TW" altLang="en-US" sz="1400" dirty="0"/>
          </a:p>
        </p:txBody>
      </p:sp>
      <p:pic>
        <p:nvPicPr>
          <p:cNvPr id="2050" name="Picture 2"/>
          <p:cNvPicPr>
            <a:picLocks noChangeAspect="1" noChangeArrowheads="1"/>
          </p:cNvPicPr>
          <p:nvPr/>
        </p:nvPicPr>
        <p:blipFill>
          <a:blip r:embed="rId3" cstate="print"/>
          <a:srcRect/>
          <a:stretch>
            <a:fillRect/>
          </a:stretch>
        </p:blipFill>
        <p:spPr bwMode="auto">
          <a:xfrm>
            <a:off x="179512" y="3717032"/>
            <a:ext cx="2952750" cy="2419350"/>
          </a:xfrm>
          <a:prstGeom prst="rect">
            <a:avLst/>
          </a:prstGeom>
          <a:noFill/>
          <a:ln w="9525">
            <a:noFill/>
            <a:miter lim="800000"/>
            <a:headEnd/>
            <a:tailEnd/>
          </a:ln>
        </p:spPr>
      </p:pic>
      <p:sp>
        <p:nvSpPr>
          <p:cNvPr id="10" name="文字方塊 9"/>
          <p:cNvSpPr txBox="1"/>
          <p:nvPr/>
        </p:nvSpPr>
        <p:spPr>
          <a:xfrm>
            <a:off x="251520" y="3501008"/>
            <a:ext cx="1004442" cy="369332"/>
          </a:xfrm>
          <a:prstGeom prst="rect">
            <a:avLst/>
          </a:prstGeom>
          <a:noFill/>
        </p:spPr>
        <p:txBody>
          <a:bodyPr wrap="none" rtlCol="0">
            <a:spAutoFit/>
          </a:bodyPr>
          <a:lstStyle/>
          <a:p>
            <a:r>
              <a:rPr lang="en-US" altLang="zh-TW" b="1" dirty="0" smtClean="0"/>
              <a:t>Day 7: T’</a:t>
            </a:r>
            <a:endParaRPr lang="zh-TW" altLang="en-US" b="1" dirty="0"/>
          </a:p>
        </p:txBody>
      </p:sp>
      <p:sp>
        <p:nvSpPr>
          <p:cNvPr id="14" name="矩形 13"/>
          <p:cNvSpPr/>
          <p:nvPr/>
        </p:nvSpPr>
        <p:spPr>
          <a:xfrm>
            <a:off x="4932040" y="3573016"/>
            <a:ext cx="1389226" cy="369332"/>
          </a:xfrm>
          <a:prstGeom prst="rect">
            <a:avLst/>
          </a:prstGeom>
          <a:solidFill>
            <a:srgbClr val="002060"/>
          </a:solidFill>
        </p:spPr>
        <p:txBody>
          <a:bodyPr wrap="none">
            <a:spAutoFit/>
          </a:bodyPr>
          <a:lstStyle/>
          <a:p>
            <a:r>
              <a:rPr lang="en-US" altLang="zh-TW" dirty="0" smtClean="0">
                <a:solidFill>
                  <a:schemeClr val="accent5">
                    <a:lumMod val="20000"/>
                    <a:lumOff val="80000"/>
                  </a:schemeClr>
                </a:solidFill>
              </a:rPr>
              <a:t>near-zero ∆</a:t>
            </a:r>
            <a:r>
              <a:rPr lang="el-GR" altLang="zh-TW" dirty="0" smtClean="0">
                <a:solidFill>
                  <a:schemeClr val="accent5">
                    <a:lumMod val="20000"/>
                    <a:lumOff val="80000"/>
                  </a:schemeClr>
                </a:solidFill>
              </a:rPr>
              <a:t>θ</a:t>
            </a:r>
            <a:endParaRPr lang="zh-TW" altLang="en-US" dirty="0">
              <a:solidFill>
                <a:schemeClr val="accent5">
                  <a:lumMod val="20000"/>
                  <a:lumOff val="80000"/>
                </a:schemeClr>
              </a:solidFill>
            </a:endParaRPr>
          </a:p>
        </p:txBody>
      </p:sp>
      <p:sp>
        <p:nvSpPr>
          <p:cNvPr id="15" name="向右箭號 14"/>
          <p:cNvSpPr/>
          <p:nvPr/>
        </p:nvSpPr>
        <p:spPr>
          <a:xfrm>
            <a:off x="2843808"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 name="群組 10"/>
          <p:cNvGrpSpPr/>
          <p:nvPr/>
        </p:nvGrpSpPr>
        <p:grpSpPr>
          <a:xfrm>
            <a:off x="251520" y="2132855"/>
            <a:ext cx="2664297" cy="3456385"/>
            <a:chOff x="251520" y="2132855"/>
            <a:chExt cx="2664297" cy="3456385"/>
          </a:xfrm>
        </p:grpSpPr>
        <p:sp>
          <p:nvSpPr>
            <p:cNvPr id="13" name="矩形 12"/>
            <p:cNvSpPr/>
            <p:nvPr/>
          </p:nvSpPr>
          <p:spPr>
            <a:xfrm>
              <a:off x="395536" y="4509120"/>
              <a:ext cx="2448272" cy="108012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51520" y="2132855"/>
              <a:ext cx="2664297" cy="1085129"/>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23082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395536" y="2636912"/>
            <a:ext cx="7992888" cy="86409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544016" y="2708920"/>
            <a:ext cx="7772400" cy="695325"/>
          </a:xfrm>
          <a:prstGeom prst="rect">
            <a:avLst/>
          </a:prstGeom>
          <a:noFill/>
          <a:ln w="9525">
            <a:noFill/>
            <a:miter lim="800000"/>
            <a:headEnd/>
            <a:tailEnd/>
          </a:ln>
        </p:spPr>
      </p:pic>
      <p:sp>
        <p:nvSpPr>
          <p:cNvPr id="5" name="矩形 4"/>
          <p:cNvSpPr/>
          <p:nvPr/>
        </p:nvSpPr>
        <p:spPr>
          <a:xfrm>
            <a:off x="467544" y="692696"/>
            <a:ext cx="7992888" cy="369332"/>
          </a:xfrm>
          <a:prstGeom prst="rect">
            <a:avLst/>
          </a:prstGeom>
        </p:spPr>
        <p:txBody>
          <a:bodyPr wrap="square">
            <a:spAutoFit/>
          </a:bodyPr>
          <a:lstStyle/>
          <a:p>
            <a:r>
              <a:rPr lang="en-US" altLang="zh-TW" dirty="0" smtClean="0"/>
              <a:t>By calculating a budget of </a:t>
            </a:r>
            <a:r>
              <a:rPr lang="en-US" altLang="zh-TW" dirty="0" err="1" smtClean="0"/>
              <a:t>azimuthal</a:t>
            </a:r>
            <a:r>
              <a:rPr lang="en-US" altLang="zh-TW" dirty="0" smtClean="0"/>
              <a:t> mean </a:t>
            </a:r>
            <a:r>
              <a:rPr lang="el-GR" altLang="zh-TW" dirty="0" smtClean="0"/>
              <a:t>θ</a:t>
            </a:r>
            <a:r>
              <a:rPr lang="en-US" altLang="zh-TW" dirty="0" smtClean="0"/>
              <a:t>, based on the following equation:</a:t>
            </a:r>
            <a:endParaRPr lang="zh-TW" altLang="en-US" dirty="0"/>
          </a:p>
        </p:txBody>
      </p:sp>
      <p:grpSp>
        <p:nvGrpSpPr>
          <p:cNvPr id="53" name="群組 52"/>
          <p:cNvGrpSpPr/>
          <p:nvPr/>
        </p:nvGrpSpPr>
        <p:grpSpPr>
          <a:xfrm>
            <a:off x="323528" y="1713582"/>
            <a:ext cx="8640683" cy="2939554"/>
            <a:chOff x="323528" y="1700808"/>
            <a:chExt cx="8640683" cy="2939554"/>
          </a:xfrm>
        </p:grpSpPr>
        <p:grpSp>
          <p:nvGrpSpPr>
            <p:cNvPr id="42" name="群組 41"/>
            <p:cNvGrpSpPr/>
            <p:nvPr/>
          </p:nvGrpSpPr>
          <p:grpSpPr>
            <a:xfrm>
              <a:off x="1763688" y="3284984"/>
              <a:ext cx="1368000" cy="144016"/>
              <a:chOff x="1763688" y="3284984"/>
              <a:chExt cx="1368000" cy="144016"/>
            </a:xfrm>
          </p:grpSpPr>
          <p:cxnSp>
            <p:nvCxnSpPr>
              <p:cNvPr id="7" name="直線接點 6"/>
              <p:cNvCxnSpPr/>
              <p:nvPr/>
            </p:nvCxnSpPr>
            <p:spPr>
              <a:xfrm>
                <a:off x="1763688" y="3429000"/>
                <a:ext cx="1368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群組 10"/>
              <p:cNvGrpSpPr/>
              <p:nvPr/>
            </p:nvGrpSpPr>
            <p:grpSpPr>
              <a:xfrm>
                <a:off x="1763688" y="3284984"/>
                <a:ext cx="1368000" cy="144016"/>
                <a:chOff x="1691680" y="2708920"/>
                <a:chExt cx="1152128" cy="144016"/>
              </a:xfrm>
            </p:grpSpPr>
            <p:cxnSp>
              <p:nvCxnSpPr>
                <p:cNvPr id="9" name="直線接點 8"/>
                <p:cNvCxnSpPr/>
                <p:nvPr/>
              </p:nvCxnSpPr>
              <p:spPr>
                <a:xfrm flipV="1">
                  <a:off x="1691680" y="2708920"/>
                  <a:ext cx="0" cy="1440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2843808" y="2708920"/>
                  <a:ext cx="0" cy="1440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 name="文字方塊 11"/>
            <p:cNvSpPr txBox="1"/>
            <p:nvPr/>
          </p:nvSpPr>
          <p:spPr>
            <a:xfrm>
              <a:off x="1189073" y="3645024"/>
              <a:ext cx="2518831" cy="923330"/>
            </a:xfrm>
            <a:prstGeom prst="rect">
              <a:avLst/>
            </a:prstGeom>
            <a:solidFill>
              <a:srgbClr val="FF0000"/>
            </a:solidFill>
          </p:spPr>
          <p:txBody>
            <a:bodyPr wrap="none" rtlCol="0">
              <a:spAutoFit/>
            </a:bodyPr>
            <a:lstStyle/>
            <a:p>
              <a:r>
                <a:rPr lang="en-US" altLang="zh-TW" dirty="0" smtClean="0">
                  <a:solidFill>
                    <a:schemeClr val="accent6">
                      <a:lumMod val="20000"/>
                      <a:lumOff val="80000"/>
                    </a:schemeClr>
                  </a:solidFill>
                </a:rPr>
                <a:t>the tendency </a:t>
              </a:r>
            </a:p>
            <a:p>
              <a:r>
                <a:rPr lang="en-US" altLang="zh-TW" dirty="0" smtClean="0">
                  <a:solidFill>
                    <a:schemeClr val="accent6">
                      <a:lumMod val="20000"/>
                      <a:lumOff val="80000"/>
                    </a:schemeClr>
                  </a:solidFill>
                </a:rPr>
                <a:t>from the total advection </a:t>
              </a:r>
            </a:p>
            <a:p>
              <a:r>
                <a:rPr lang="en-US" altLang="zh-TW" dirty="0" smtClean="0">
                  <a:solidFill>
                    <a:schemeClr val="accent6">
                      <a:lumMod val="20000"/>
                      <a:lumOff val="80000"/>
                    </a:schemeClr>
                  </a:solidFill>
                </a:rPr>
                <a:t>(horizontal + vertical)</a:t>
              </a:r>
              <a:endParaRPr lang="zh-TW" altLang="en-US" dirty="0">
                <a:solidFill>
                  <a:schemeClr val="accent6">
                    <a:lumMod val="20000"/>
                    <a:lumOff val="80000"/>
                  </a:schemeClr>
                </a:solidFill>
              </a:endParaRPr>
            </a:p>
          </p:txBody>
        </p:sp>
        <p:sp>
          <p:nvSpPr>
            <p:cNvPr id="13" name="矩形 12"/>
            <p:cNvSpPr/>
            <p:nvPr/>
          </p:nvSpPr>
          <p:spPr>
            <a:xfrm>
              <a:off x="323528" y="1700808"/>
              <a:ext cx="2304256" cy="936104"/>
            </a:xfrm>
            <a:prstGeom prst="rect">
              <a:avLst/>
            </a:prstGeom>
            <a:solidFill>
              <a:srgbClr val="002060"/>
            </a:solidFill>
          </p:spPr>
          <p:txBody>
            <a:bodyPr wrap="square">
              <a:spAutoFit/>
            </a:bodyPr>
            <a:lstStyle/>
            <a:p>
              <a:r>
                <a:rPr lang="en-US" altLang="zh-TW" dirty="0" smtClean="0">
                  <a:solidFill>
                    <a:schemeClr val="accent5">
                      <a:lumMod val="20000"/>
                      <a:lumOff val="80000"/>
                    </a:schemeClr>
                  </a:solidFill>
                </a:rPr>
                <a:t>the actual change in potential temperature over ∆</a:t>
              </a:r>
              <a:r>
                <a:rPr lang="en-US" altLang="zh-TW" i="1" dirty="0" smtClean="0">
                  <a:solidFill>
                    <a:schemeClr val="accent5">
                      <a:lumMod val="20000"/>
                      <a:lumOff val="80000"/>
                    </a:schemeClr>
                  </a:solidFill>
                </a:rPr>
                <a:t>t (K/12hr)</a:t>
              </a:r>
              <a:endParaRPr lang="zh-TW" altLang="en-US" i="1" dirty="0">
                <a:solidFill>
                  <a:schemeClr val="accent5">
                    <a:lumMod val="20000"/>
                    <a:lumOff val="80000"/>
                  </a:schemeClr>
                </a:solidFill>
              </a:endParaRPr>
            </a:p>
          </p:txBody>
        </p:sp>
        <p:grpSp>
          <p:nvGrpSpPr>
            <p:cNvPr id="43" name="群組 42"/>
            <p:cNvGrpSpPr/>
            <p:nvPr/>
          </p:nvGrpSpPr>
          <p:grpSpPr>
            <a:xfrm>
              <a:off x="539552" y="3284984"/>
              <a:ext cx="792088" cy="144016"/>
              <a:chOff x="539552" y="3284984"/>
              <a:chExt cx="792088" cy="144016"/>
            </a:xfrm>
          </p:grpSpPr>
          <p:cxnSp>
            <p:nvCxnSpPr>
              <p:cNvPr id="14" name="直線接點 13"/>
              <p:cNvCxnSpPr/>
              <p:nvPr/>
            </p:nvCxnSpPr>
            <p:spPr>
              <a:xfrm>
                <a:off x="539552" y="3429000"/>
                <a:ext cx="79208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群組 14"/>
              <p:cNvGrpSpPr/>
              <p:nvPr/>
            </p:nvGrpSpPr>
            <p:grpSpPr>
              <a:xfrm>
                <a:off x="539552" y="3284984"/>
                <a:ext cx="792088" cy="144016"/>
                <a:chOff x="1691680" y="2708920"/>
                <a:chExt cx="1152128" cy="144016"/>
              </a:xfrm>
            </p:grpSpPr>
            <p:cxnSp>
              <p:nvCxnSpPr>
                <p:cNvPr id="16" name="直線接點 15"/>
                <p:cNvCxnSpPr/>
                <p:nvPr/>
              </p:nvCxnSpPr>
              <p:spPr>
                <a:xfrm flipV="1">
                  <a:off x="1691680" y="2708920"/>
                  <a:ext cx="0" cy="14401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2843808" y="2708920"/>
                  <a:ext cx="0" cy="14401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grpSp>
        <p:grpSp>
          <p:nvGrpSpPr>
            <p:cNvPr id="40" name="群組 39"/>
            <p:cNvGrpSpPr/>
            <p:nvPr/>
          </p:nvGrpSpPr>
          <p:grpSpPr>
            <a:xfrm>
              <a:off x="7812432" y="3284984"/>
              <a:ext cx="504000" cy="144016"/>
              <a:chOff x="3492032" y="5733256"/>
              <a:chExt cx="1368000" cy="144016"/>
            </a:xfrm>
          </p:grpSpPr>
          <p:cxnSp>
            <p:nvCxnSpPr>
              <p:cNvPr id="25" name="直線接點 24"/>
              <p:cNvCxnSpPr/>
              <p:nvPr/>
            </p:nvCxnSpPr>
            <p:spPr>
              <a:xfrm>
                <a:off x="3492032" y="5877272"/>
                <a:ext cx="1368000" cy="0"/>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6" name="群組 25"/>
              <p:cNvGrpSpPr/>
              <p:nvPr/>
            </p:nvGrpSpPr>
            <p:grpSpPr>
              <a:xfrm>
                <a:off x="3492032" y="5733256"/>
                <a:ext cx="1368000" cy="144016"/>
                <a:chOff x="1691680" y="2708920"/>
                <a:chExt cx="1152128" cy="144016"/>
              </a:xfrm>
            </p:grpSpPr>
            <p:cxnSp>
              <p:nvCxnSpPr>
                <p:cNvPr id="27" name="直線接點 26"/>
                <p:cNvCxnSpPr/>
                <p:nvPr/>
              </p:nvCxnSpPr>
              <p:spPr>
                <a:xfrm flipV="1">
                  <a:off x="1691680" y="2708920"/>
                  <a:ext cx="0" cy="144016"/>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2843808" y="2708920"/>
                  <a:ext cx="0" cy="144016"/>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grpSp>
        </p:grpSp>
        <p:grpSp>
          <p:nvGrpSpPr>
            <p:cNvPr id="39" name="群組 38"/>
            <p:cNvGrpSpPr/>
            <p:nvPr/>
          </p:nvGrpSpPr>
          <p:grpSpPr>
            <a:xfrm>
              <a:off x="6588224" y="3284984"/>
              <a:ext cx="1116000" cy="144016"/>
              <a:chOff x="6012160" y="4509120"/>
              <a:chExt cx="1368000" cy="144016"/>
            </a:xfrm>
          </p:grpSpPr>
          <p:cxnSp>
            <p:nvCxnSpPr>
              <p:cNvPr id="29" name="直線接點 28"/>
              <p:cNvCxnSpPr/>
              <p:nvPr/>
            </p:nvCxnSpPr>
            <p:spPr>
              <a:xfrm>
                <a:off x="6012160" y="4653136"/>
                <a:ext cx="1368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a:xfrm>
                <a:off x="6012160" y="4509120"/>
                <a:ext cx="1368000" cy="144016"/>
                <a:chOff x="1691680" y="2708920"/>
                <a:chExt cx="1152128" cy="144016"/>
              </a:xfrm>
            </p:grpSpPr>
            <p:cxnSp>
              <p:nvCxnSpPr>
                <p:cNvPr id="31" name="直線接點 30"/>
                <p:cNvCxnSpPr/>
                <p:nvPr/>
              </p:nvCxnSpPr>
              <p:spPr>
                <a:xfrm flipV="1">
                  <a:off x="1691680" y="2708920"/>
                  <a:ext cx="0" cy="14401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V="1">
                  <a:off x="2843808" y="2708920"/>
                  <a:ext cx="0" cy="14401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41" name="群組 40"/>
            <p:cNvGrpSpPr/>
            <p:nvPr/>
          </p:nvGrpSpPr>
          <p:grpSpPr>
            <a:xfrm>
              <a:off x="3564040" y="3284984"/>
              <a:ext cx="1188000" cy="144016"/>
              <a:chOff x="3564040" y="3284984"/>
              <a:chExt cx="1188000" cy="144016"/>
            </a:xfrm>
          </p:grpSpPr>
          <p:cxnSp>
            <p:nvCxnSpPr>
              <p:cNvPr id="33" name="直線接點 32"/>
              <p:cNvCxnSpPr/>
              <p:nvPr/>
            </p:nvCxnSpPr>
            <p:spPr>
              <a:xfrm>
                <a:off x="3564040" y="3429000"/>
                <a:ext cx="1188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a:xfrm>
                <a:off x="3564040" y="3284984"/>
                <a:ext cx="1188000" cy="144016"/>
                <a:chOff x="1691680" y="2708920"/>
                <a:chExt cx="1152128" cy="144016"/>
              </a:xfrm>
            </p:grpSpPr>
            <p:cxnSp>
              <p:nvCxnSpPr>
                <p:cNvPr id="35" name="直線接點 34"/>
                <p:cNvCxnSpPr/>
                <p:nvPr/>
              </p:nvCxnSpPr>
              <p:spPr>
                <a:xfrm flipV="1">
                  <a:off x="1691680" y="2708920"/>
                  <a:ext cx="0" cy="14401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V="1">
                  <a:off x="2843808" y="2708920"/>
                  <a:ext cx="0" cy="14401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38" name="矩形 37"/>
            <p:cNvSpPr/>
            <p:nvPr/>
          </p:nvSpPr>
          <p:spPr>
            <a:xfrm>
              <a:off x="2771800" y="1988840"/>
              <a:ext cx="2358008" cy="646331"/>
            </a:xfrm>
            <a:prstGeom prst="rect">
              <a:avLst/>
            </a:prstGeom>
            <a:solidFill>
              <a:srgbClr val="00B050"/>
            </a:solidFill>
          </p:spPr>
          <p:txBody>
            <a:bodyPr wrap="square">
              <a:spAutoFit/>
            </a:bodyPr>
            <a:lstStyle/>
            <a:p>
              <a:r>
                <a:rPr lang="en-US" altLang="zh-TW" dirty="0" smtClean="0">
                  <a:solidFill>
                    <a:schemeClr val="accent3">
                      <a:lumMod val="20000"/>
                      <a:lumOff val="80000"/>
                    </a:schemeClr>
                  </a:solidFill>
                </a:rPr>
                <a:t>the tendency from </a:t>
              </a:r>
              <a:r>
                <a:rPr lang="en-US" altLang="zh-TW" dirty="0" err="1" smtClean="0">
                  <a:solidFill>
                    <a:schemeClr val="accent3">
                      <a:lumMod val="20000"/>
                      <a:lumOff val="80000"/>
                    </a:schemeClr>
                  </a:solidFill>
                </a:rPr>
                <a:t>diabatic</a:t>
              </a:r>
              <a:r>
                <a:rPr lang="en-US" altLang="zh-TW" dirty="0" smtClean="0">
                  <a:solidFill>
                    <a:schemeClr val="accent3">
                      <a:lumMod val="20000"/>
                      <a:lumOff val="80000"/>
                    </a:schemeClr>
                  </a:solidFill>
                </a:rPr>
                <a:t> heating</a:t>
              </a:r>
              <a:endParaRPr lang="zh-TW" altLang="en-US" dirty="0">
                <a:solidFill>
                  <a:schemeClr val="accent3">
                    <a:lumMod val="20000"/>
                    <a:lumOff val="80000"/>
                  </a:schemeClr>
                </a:solidFill>
              </a:endParaRPr>
            </a:p>
          </p:txBody>
        </p:sp>
        <p:grpSp>
          <p:nvGrpSpPr>
            <p:cNvPr id="45" name="群組 44"/>
            <p:cNvGrpSpPr/>
            <p:nvPr/>
          </p:nvGrpSpPr>
          <p:grpSpPr>
            <a:xfrm>
              <a:off x="5220072" y="3307572"/>
              <a:ext cx="972000" cy="144016"/>
              <a:chOff x="3492032" y="5733256"/>
              <a:chExt cx="1368000" cy="144016"/>
            </a:xfrm>
          </p:grpSpPr>
          <p:cxnSp>
            <p:nvCxnSpPr>
              <p:cNvPr id="46" name="直線接點 45"/>
              <p:cNvCxnSpPr/>
              <p:nvPr/>
            </p:nvCxnSpPr>
            <p:spPr>
              <a:xfrm>
                <a:off x="3492032" y="5877272"/>
                <a:ext cx="1368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7" name="群組 25"/>
              <p:cNvGrpSpPr/>
              <p:nvPr/>
            </p:nvGrpSpPr>
            <p:grpSpPr>
              <a:xfrm>
                <a:off x="3492032" y="5733256"/>
                <a:ext cx="1368000" cy="144016"/>
                <a:chOff x="1691680" y="2708920"/>
                <a:chExt cx="1152128" cy="144016"/>
              </a:xfrm>
            </p:grpSpPr>
            <p:cxnSp>
              <p:nvCxnSpPr>
                <p:cNvPr id="48" name="直線接點 47"/>
                <p:cNvCxnSpPr/>
                <p:nvPr/>
              </p:nvCxnSpPr>
              <p:spPr>
                <a:xfrm flipV="1">
                  <a:off x="1691680" y="2708920"/>
                  <a:ext cx="0" cy="14401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flipV="1">
                  <a:off x="2843808" y="2708920"/>
                  <a:ext cx="0" cy="14401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50" name="矩形 49"/>
            <p:cNvSpPr/>
            <p:nvPr/>
          </p:nvSpPr>
          <p:spPr>
            <a:xfrm>
              <a:off x="4355976" y="3717032"/>
              <a:ext cx="2880320" cy="923330"/>
            </a:xfrm>
            <a:prstGeom prst="rect">
              <a:avLst/>
            </a:prstGeom>
            <a:solidFill>
              <a:srgbClr val="FFC000"/>
            </a:solidFill>
          </p:spPr>
          <p:txBody>
            <a:bodyPr wrap="square">
              <a:spAutoFit/>
            </a:bodyPr>
            <a:lstStyle/>
            <a:p>
              <a:r>
                <a:rPr lang="en-US" altLang="zh-TW" dirty="0" smtClean="0">
                  <a:solidFill>
                    <a:srgbClr val="C00000"/>
                  </a:solidFill>
                </a:rPr>
                <a:t>the tendency from the boundary layer</a:t>
              </a:r>
            </a:p>
            <a:p>
              <a:r>
                <a:rPr lang="en-US" altLang="zh-TW" dirty="0" smtClean="0">
                  <a:solidFill>
                    <a:srgbClr val="C00000"/>
                  </a:solidFill>
                </a:rPr>
                <a:t>parameterization scheme</a:t>
              </a:r>
              <a:endParaRPr lang="zh-TW" altLang="en-US" dirty="0">
                <a:solidFill>
                  <a:srgbClr val="C00000"/>
                </a:solidFill>
              </a:endParaRPr>
            </a:p>
          </p:txBody>
        </p:sp>
        <p:sp>
          <p:nvSpPr>
            <p:cNvPr id="51" name="矩形 50"/>
            <p:cNvSpPr/>
            <p:nvPr/>
          </p:nvSpPr>
          <p:spPr>
            <a:xfrm>
              <a:off x="5292080" y="1833791"/>
              <a:ext cx="3600400" cy="646331"/>
            </a:xfrm>
            <a:prstGeom prst="rect">
              <a:avLst/>
            </a:prstGeom>
            <a:solidFill>
              <a:srgbClr val="7030A0"/>
            </a:solidFill>
          </p:spPr>
          <p:txBody>
            <a:bodyPr wrap="square">
              <a:spAutoFit/>
            </a:bodyPr>
            <a:lstStyle/>
            <a:p>
              <a:r>
                <a:rPr lang="en-US" altLang="zh-TW" dirty="0" smtClean="0">
                  <a:solidFill>
                    <a:schemeClr val="accent4">
                      <a:lumMod val="20000"/>
                      <a:lumOff val="80000"/>
                    </a:schemeClr>
                  </a:solidFill>
                </a:rPr>
                <a:t>the tendency from </a:t>
              </a:r>
              <a:r>
                <a:rPr lang="en-US" altLang="zh-TW" dirty="0" err="1" smtClean="0">
                  <a:solidFill>
                    <a:schemeClr val="accent4">
                      <a:lumMod val="20000"/>
                      <a:lumOff val="80000"/>
                    </a:schemeClr>
                  </a:solidFill>
                </a:rPr>
                <a:t>subgrid</a:t>
              </a:r>
              <a:r>
                <a:rPr lang="en-US" altLang="zh-TW" dirty="0" smtClean="0">
                  <a:solidFill>
                    <a:schemeClr val="accent4">
                      <a:lumMod val="20000"/>
                      <a:lumOff val="80000"/>
                    </a:schemeClr>
                  </a:solidFill>
                </a:rPr>
                <a:t>-scale</a:t>
              </a:r>
            </a:p>
            <a:p>
              <a:r>
                <a:rPr lang="en-US" altLang="zh-TW" dirty="0" smtClean="0">
                  <a:solidFill>
                    <a:schemeClr val="accent4">
                      <a:lumMod val="20000"/>
                      <a:lumOff val="80000"/>
                    </a:schemeClr>
                  </a:solidFill>
                </a:rPr>
                <a:t>horizontal diffusion.</a:t>
              </a:r>
              <a:endParaRPr lang="zh-TW" altLang="en-US" dirty="0">
                <a:solidFill>
                  <a:schemeClr val="accent4">
                    <a:lumMod val="20000"/>
                    <a:lumOff val="80000"/>
                  </a:schemeClr>
                </a:solidFill>
              </a:endParaRPr>
            </a:p>
          </p:txBody>
        </p:sp>
        <p:sp>
          <p:nvSpPr>
            <p:cNvPr id="52" name="矩形 51"/>
            <p:cNvSpPr/>
            <p:nvPr/>
          </p:nvSpPr>
          <p:spPr>
            <a:xfrm>
              <a:off x="7596336" y="3645024"/>
              <a:ext cx="1367875" cy="369332"/>
            </a:xfrm>
            <a:prstGeom prst="rect">
              <a:avLst/>
            </a:prstGeom>
            <a:solidFill>
              <a:srgbClr val="009999"/>
            </a:solidFill>
          </p:spPr>
          <p:txBody>
            <a:bodyPr wrap="none">
              <a:spAutoFit/>
            </a:bodyPr>
            <a:lstStyle/>
            <a:p>
              <a:r>
                <a:rPr lang="en-US" altLang="zh-TW" dirty="0" smtClean="0">
                  <a:solidFill>
                    <a:schemeClr val="bg1"/>
                  </a:solidFill>
                </a:rPr>
                <a:t>Period =12 h</a:t>
              </a:r>
              <a:endParaRPr lang="zh-TW" altLang="en-US" dirty="0">
                <a:solidFill>
                  <a:schemeClr val="bg1"/>
                </a:solidFill>
              </a:endParaRPr>
            </a:p>
          </p:txBody>
        </p:sp>
      </p:grpSp>
      <p:sp>
        <p:nvSpPr>
          <p:cNvPr id="54" name="矩形 53"/>
          <p:cNvSpPr/>
          <p:nvPr/>
        </p:nvSpPr>
        <p:spPr>
          <a:xfrm>
            <a:off x="292355" y="188640"/>
            <a:ext cx="8424936" cy="369332"/>
          </a:xfrm>
          <a:prstGeom prst="rect">
            <a:avLst/>
          </a:prstGeom>
        </p:spPr>
        <p:txBody>
          <a:bodyPr wrap="square">
            <a:spAutoFit/>
          </a:bodyPr>
          <a:lstStyle/>
          <a:p>
            <a:r>
              <a:rPr lang="en-US" altLang="zh-TW" i="1" dirty="0"/>
              <a:t> b. A potential temperature </a:t>
            </a:r>
            <a:r>
              <a:rPr lang="en-US" altLang="zh-TW" i="1" dirty="0" smtClean="0"/>
              <a:t>budget</a:t>
            </a:r>
            <a:endParaRPr lang="en-US" altLang="zh-TW" i="1" dirty="0"/>
          </a:p>
        </p:txBody>
      </p:sp>
    </p:spTree>
    <p:extLst>
      <p:ext uri="{BB962C8B-B14F-4D97-AF65-F5344CB8AC3E}">
        <p14:creationId xmlns:p14="http://schemas.microsoft.com/office/powerpoint/2010/main" val="123113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l="870" r="90792" b="17152"/>
          <a:stretch>
            <a:fillRect/>
          </a:stretch>
        </p:blipFill>
        <p:spPr bwMode="auto">
          <a:xfrm>
            <a:off x="1259632" y="116632"/>
            <a:ext cx="648072" cy="57606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b="49105"/>
          <a:stretch>
            <a:fillRect/>
          </a:stretch>
        </p:blipFill>
        <p:spPr bwMode="auto">
          <a:xfrm>
            <a:off x="22099" y="620688"/>
            <a:ext cx="9086405" cy="2376264"/>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t="50716"/>
          <a:stretch>
            <a:fillRect/>
          </a:stretch>
        </p:blipFill>
        <p:spPr bwMode="auto">
          <a:xfrm>
            <a:off x="22099" y="3504207"/>
            <a:ext cx="9086405" cy="2301057"/>
          </a:xfrm>
          <a:prstGeom prst="rect">
            <a:avLst/>
          </a:prstGeom>
          <a:noFill/>
          <a:ln w="9525">
            <a:noFill/>
            <a:miter lim="800000"/>
            <a:headEnd/>
            <a:tailEnd/>
          </a:ln>
        </p:spPr>
      </p:pic>
      <p:sp>
        <p:nvSpPr>
          <p:cNvPr id="4" name="矩形 3"/>
          <p:cNvSpPr/>
          <p:nvPr/>
        </p:nvSpPr>
        <p:spPr>
          <a:xfrm>
            <a:off x="0" y="251356"/>
            <a:ext cx="1099981"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t = 1min</a:t>
            </a:r>
            <a:endParaRPr lang="zh-TW" altLang="en-US" b="1" dirty="0">
              <a:solidFill>
                <a:schemeClr val="accent6">
                  <a:lumMod val="20000"/>
                  <a:lumOff val="80000"/>
                </a:schemeClr>
              </a:solidFill>
            </a:endParaRPr>
          </a:p>
        </p:txBody>
      </p:sp>
      <p:sp>
        <p:nvSpPr>
          <p:cNvPr id="5" name="矩形 4"/>
          <p:cNvSpPr/>
          <p:nvPr/>
        </p:nvSpPr>
        <p:spPr>
          <a:xfrm>
            <a:off x="133" y="3140968"/>
            <a:ext cx="992579"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t = 1 hr</a:t>
            </a:r>
            <a:endParaRPr lang="zh-TW" altLang="en-US" b="1" dirty="0">
              <a:solidFill>
                <a:schemeClr val="accent6">
                  <a:lumMod val="20000"/>
                  <a:lumOff val="80000"/>
                </a:schemeClr>
              </a:solidFill>
            </a:endParaRPr>
          </a:p>
        </p:txBody>
      </p:sp>
      <p:sp>
        <p:nvSpPr>
          <p:cNvPr id="6" name="矩形 5"/>
          <p:cNvSpPr/>
          <p:nvPr/>
        </p:nvSpPr>
        <p:spPr>
          <a:xfrm>
            <a:off x="0" y="6237312"/>
            <a:ext cx="9144000" cy="646331"/>
          </a:xfrm>
          <a:prstGeom prst="rect">
            <a:avLst/>
          </a:prstGeom>
        </p:spPr>
        <p:txBody>
          <a:bodyPr wrap="square">
            <a:spAutoFit/>
          </a:bodyPr>
          <a:lstStyle/>
          <a:p>
            <a:r>
              <a:rPr lang="en-US" altLang="zh-TW" dirty="0" smtClean="0"/>
              <a:t>The contour intervals are 0.025 and 0.1 K for the top and bottom rows, respectively.</a:t>
            </a:r>
            <a:endParaRPr lang="en-US" altLang="zh-TW" b="1" dirty="0" smtClean="0">
              <a:solidFill>
                <a:srgbClr val="FF00FF"/>
              </a:solidFill>
            </a:endParaRPr>
          </a:p>
          <a:p>
            <a:r>
              <a:rPr lang="en-US" altLang="zh-TW" b="1" dirty="0" smtClean="0">
                <a:solidFill>
                  <a:srgbClr val="FF00FF"/>
                </a:solidFill>
              </a:rPr>
              <a:t>magenta contoured - </a:t>
            </a:r>
            <a:r>
              <a:rPr lang="en-US" altLang="zh-TW" b="1" dirty="0" smtClean="0"/>
              <a:t>+</a:t>
            </a:r>
            <a:r>
              <a:rPr lang="en-US" altLang="zh-TW" dirty="0" smtClean="0"/>
              <a:t>0.10 m/s  </a:t>
            </a:r>
            <a:r>
              <a:rPr lang="en-US" altLang="zh-TW" dirty="0" err="1" smtClean="0"/>
              <a:t>azimuthal</a:t>
            </a:r>
            <a:r>
              <a:rPr lang="en-US" altLang="zh-TW" dirty="0" smtClean="0"/>
              <a:t> mean vertical velocity. </a:t>
            </a:r>
            <a:endParaRPr lang="zh-TW" altLang="en-US" dirty="0"/>
          </a:p>
        </p:txBody>
      </p:sp>
      <p:sp>
        <p:nvSpPr>
          <p:cNvPr id="8" name="文字方塊 7"/>
          <p:cNvSpPr txBox="1"/>
          <p:nvPr/>
        </p:nvSpPr>
        <p:spPr>
          <a:xfrm>
            <a:off x="4026404" y="188640"/>
            <a:ext cx="689612" cy="492443"/>
          </a:xfrm>
          <a:prstGeom prst="rect">
            <a:avLst/>
          </a:prstGeom>
          <a:noFill/>
        </p:spPr>
        <p:txBody>
          <a:bodyPr wrap="none" rtlCol="0">
            <a:spAutoFit/>
          </a:bodyPr>
          <a:lstStyle/>
          <a:p>
            <a:r>
              <a:rPr lang="en-US" altLang="zh-TW" sz="2600" b="1" i="1" dirty="0" smtClean="0">
                <a:latin typeface="MS Mincho" pitchFamily="49" charset="-128"/>
                <a:ea typeface="MS Mincho" pitchFamily="49" charset="-128"/>
              </a:rPr>
              <a:t>RHS</a:t>
            </a:r>
            <a:endParaRPr lang="zh-TW" altLang="en-US" sz="2600" b="1" i="1" dirty="0">
              <a:latin typeface="MS Mincho" pitchFamily="49" charset="-128"/>
              <a:ea typeface="MS Mincho" pitchFamily="49" charset="-128"/>
            </a:endParaRPr>
          </a:p>
        </p:txBody>
      </p:sp>
      <p:sp>
        <p:nvSpPr>
          <p:cNvPr id="9" name="文字方塊 8"/>
          <p:cNvSpPr txBox="1"/>
          <p:nvPr/>
        </p:nvSpPr>
        <p:spPr>
          <a:xfrm>
            <a:off x="7092280" y="188640"/>
            <a:ext cx="1026243" cy="492443"/>
          </a:xfrm>
          <a:prstGeom prst="rect">
            <a:avLst/>
          </a:prstGeom>
          <a:noFill/>
        </p:spPr>
        <p:txBody>
          <a:bodyPr wrap="none" rtlCol="0">
            <a:spAutoFit/>
          </a:bodyPr>
          <a:lstStyle/>
          <a:p>
            <a:r>
              <a:rPr lang="en-US" altLang="zh-TW" sz="2600" b="1" i="1" dirty="0" smtClean="0">
                <a:latin typeface="MS Mincho" pitchFamily="49" charset="-128"/>
                <a:ea typeface="MS Mincho" pitchFamily="49" charset="-128"/>
              </a:rPr>
              <a:t>ERROR</a:t>
            </a:r>
            <a:endParaRPr lang="zh-TW" altLang="en-US" sz="2600" b="1" i="1" dirty="0">
              <a:latin typeface="MS Mincho" pitchFamily="49" charset="-128"/>
              <a:ea typeface="MS Mincho" pitchFamily="49" charset="-128"/>
            </a:endParaRPr>
          </a:p>
        </p:txBody>
      </p:sp>
      <p:sp>
        <p:nvSpPr>
          <p:cNvPr id="10" name="矩形 9"/>
          <p:cNvSpPr/>
          <p:nvPr/>
        </p:nvSpPr>
        <p:spPr>
          <a:xfrm>
            <a:off x="1043608" y="3140968"/>
            <a:ext cx="2745945"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not representative  (ZLY02)</a:t>
            </a:r>
            <a:endParaRPr lang="zh-TW" altLang="en-US" b="1" dirty="0">
              <a:solidFill>
                <a:schemeClr val="accent6">
                  <a:lumMod val="20000"/>
                  <a:lumOff val="80000"/>
                </a:schemeClr>
              </a:solidFill>
            </a:endParaRPr>
          </a:p>
        </p:txBody>
      </p:sp>
    </p:spTree>
    <p:extLst>
      <p:ext uri="{BB962C8B-B14F-4D97-AF65-F5344CB8AC3E}">
        <p14:creationId xmlns:p14="http://schemas.microsoft.com/office/powerpoint/2010/main" val="6521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68424" y="5890046"/>
            <a:ext cx="8452048" cy="923330"/>
          </a:xfrm>
          <a:prstGeom prst="rect">
            <a:avLst/>
          </a:prstGeom>
          <a:solidFill>
            <a:srgbClr val="FF0000"/>
          </a:solidFill>
        </p:spPr>
        <p:txBody>
          <a:bodyPr wrap="square">
            <a:spAutoFit/>
          </a:bodyPr>
          <a:lstStyle/>
          <a:p>
            <a:pPr>
              <a:buFont typeface="Arial" pitchFamily="34" charset="0"/>
              <a:buChar char="•"/>
            </a:pPr>
            <a:r>
              <a:rPr lang="en-US" altLang="zh-TW" dirty="0" smtClean="0">
                <a:solidFill>
                  <a:schemeClr val="accent6">
                    <a:lumMod val="20000"/>
                    <a:lumOff val="80000"/>
                  </a:schemeClr>
                </a:solidFill>
              </a:rPr>
              <a:t>All of these features are quite similar to those seen in Du (Fig. 4d), and so total advection of potential temperature can largely explain the distribution of warming </a:t>
            </a:r>
            <a:r>
              <a:rPr lang="en-US" altLang="zh-TW" dirty="0" err="1" smtClean="0">
                <a:solidFill>
                  <a:schemeClr val="accent6">
                    <a:lumMod val="20000"/>
                    <a:lumOff val="80000"/>
                  </a:schemeClr>
                </a:solidFill>
              </a:rPr>
              <a:t>throughoutmost</a:t>
            </a:r>
            <a:r>
              <a:rPr lang="en-US" altLang="zh-TW" dirty="0" smtClean="0">
                <a:solidFill>
                  <a:schemeClr val="accent6">
                    <a:lumMod val="20000"/>
                    <a:lumOff val="80000"/>
                  </a:schemeClr>
                </a:solidFill>
              </a:rPr>
              <a:t> of the eye during this period.</a:t>
            </a:r>
            <a:endParaRPr lang="zh-TW" altLang="en-US" dirty="0">
              <a:solidFill>
                <a:schemeClr val="accent6">
                  <a:lumMod val="20000"/>
                  <a:lumOff val="80000"/>
                </a:schemeClr>
              </a:solidFill>
            </a:endParaRPr>
          </a:p>
        </p:txBody>
      </p:sp>
      <p:sp>
        <p:nvSpPr>
          <p:cNvPr id="3" name="文字方塊 2"/>
          <p:cNvSpPr txBox="1"/>
          <p:nvPr/>
        </p:nvSpPr>
        <p:spPr>
          <a:xfrm>
            <a:off x="0" y="0"/>
            <a:ext cx="1101071" cy="369332"/>
          </a:xfrm>
          <a:prstGeom prst="rect">
            <a:avLst/>
          </a:prstGeom>
          <a:solidFill>
            <a:srgbClr val="FF0000"/>
          </a:solidFill>
        </p:spPr>
        <p:txBody>
          <a:bodyPr wrap="none" rtlCol="0">
            <a:spAutoFit/>
          </a:bodyPr>
          <a:lstStyle/>
          <a:p>
            <a:r>
              <a:rPr lang="en-US" altLang="zh-TW" b="1" dirty="0" smtClean="0">
                <a:solidFill>
                  <a:schemeClr val="bg1"/>
                </a:solidFill>
              </a:rPr>
              <a:t>RI  Period</a:t>
            </a:r>
            <a:endParaRPr lang="zh-TW" altLang="en-US" b="1"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115868" y="777205"/>
            <a:ext cx="8920628" cy="5388099"/>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71513" y="404664"/>
            <a:ext cx="7800975" cy="314325"/>
          </a:xfrm>
          <a:prstGeom prst="rect">
            <a:avLst/>
          </a:prstGeom>
          <a:noFill/>
          <a:ln w="9525">
            <a:noFill/>
            <a:miter lim="800000"/>
            <a:headEnd/>
            <a:tailEnd/>
          </a:ln>
        </p:spPr>
      </p:pic>
      <p:sp>
        <p:nvSpPr>
          <p:cNvPr id="6" name="文字方塊 5"/>
          <p:cNvSpPr txBox="1"/>
          <p:nvPr/>
        </p:nvSpPr>
        <p:spPr>
          <a:xfrm>
            <a:off x="1548636" y="4221088"/>
            <a:ext cx="719108" cy="369332"/>
          </a:xfrm>
          <a:prstGeom prst="rect">
            <a:avLst/>
          </a:prstGeom>
          <a:noFill/>
        </p:spPr>
        <p:txBody>
          <a:bodyPr wrap="none" rtlCol="0">
            <a:spAutoFit/>
          </a:bodyPr>
          <a:lstStyle/>
          <a:p>
            <a:r>
              <a:rPr lang="en-US" altLang="zh-TW" b="1" dirty="0" smtClean="0"/>
              <a:t>Day 3</a:t>
            </a:r>
            <a:endParaRPr lang="zh-TW" altLang="en-US" b="1" dirty="0"/>
          </a:p>
        </p:txBody>
      </p:sp>
      <p:sp>
        <p:nvSpPr>
          <p:cNvPr id="7" name="文字方塊 6"/>
          <p:cNvSpPr txBox="1"/>
          <p:nvPr/>
        </p:nvSpPr>
        <p:spPr>
          <a:xfrm>
            <a:off x="1548636" y="611396"/>
            <a:ext cx="719108" cy="369332"/>
          </a:xfrm>
          <a:prstGeom prst="rect">
            <a:avLst/>
          </a:prstGeom>
          <a:noFill/>
        </p:spPr>
        <p:txBody>
          <a:bodyPr wrap="none" rtlCol="0">
            <a:spAutoFit/>
          </a:bodyPr>
          <a:lstStyle/>
          <a:p>
            <a:r>
              <a:rPr lang="en-US" altLang="zh-TW" b="1" dirty="0" smtClean="0"/>
              <a:t>Day 2</a:t>
            </a:r>
            <a:endParaRPr lang="zh-TW" altLang="en-US" b="1" dirty="0"/>
          </a:p>
        </p:txBody>
      </p:sp>
      <p:sp>
        <p:nvSpPr>
          <p:cNvPr id="9" name="矩形 8"/>
          <p:cNvSpPr/>
          <p:nvPr/>
        </p:nvSpPr>
        <p:spPr>
          <a:xfrm>
            <a:off x="-36512" y="5962054"/>
            <a:ext cx="9468544" cy="923330"/>
          </a:xfrm>
          <a:prstGeom prst="rect">
            <a:avLst/>
          </a:prstGeom>
        </p:spPr>
        <p:txBody>
          <a:bodyPr wrap="square">
            <a:spAutoFit/>
          </a:bodyPr>
          <a:lstStyle/>
          <a:p>
            <a:r>
              <a:rPr lang="en-US" altLang="zh-TW" dirty="0" smtClean="0"/>
              <a:t>Each field is contoured from +6.0 to -6.0 K (per 12 h), every 0.5 (per 12 h). </a:t>
            </a:r>
          </a:p>
          <a:p>
            <a:r>
              <a:rPr lang="en-US" altLang="zh-TW" dirty="0" smtClean="0"/>
              <a:t>The zero contour is thickened.</a:t>
            </a:r>
          </a:p>
          <a:p>
            <a:r>
              <a:rPr lang="en-US" altLang="zh-TW" dirty="0" smtClean="0">
                <a:solidFill>
                  <a:srgbClr val="FF00FF"/>
                </a:solidFill>
              </a:rPr>
              <a:t>Magenta solid-</a:t>
            </a:r>
            <a:r>
              <a:rPr lang="en-US" altLang="zh-TW" dirty="0" smtClean="0"/>
              <a:t> </a:t>
            </a:r>
            <a:r>
              <a:rPr lang="en-US" altLang="zh-TW" dirty="0" err="1" smtClean="0"/>
              <a:t>azimuthal</a:t>
            </a:r>
            <a:r>
              <a:rPr lang="en-US" altLang="zh-TW" dirty="0" smtClean="0"/>
              <a:t> mean vertical velocity = 0.1 m/s.</a:t>
            </a:r>
            <a:endParaRPr lang="zh-TW" altLang="en-US" dirty="0"/>
          </a:p>
        </p:txBody>
      </p:sp>
      <p:sp>
        <p:nvSpPr>
          <p:cNvPr id="10" name="矩形 9"/>
          <p:cNvSpPr/>
          <p:nvPr/>
        </p:nvSpPr>
        <p:spPr>
          <a:xfrm>
            <a:off x="1099850" y="0"/>
            <a:ext cx="135857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 6min data)</a:t>
            </a:r>
            <a:endParaRPr lang="zh-TW" altLang="en-US" b="1" dirty="0">
              <a:solidFill>
                <a:schemeClr val="accent6">
                  <a:lumMod val="20000"/>
                  <a:lumOff val="80000"/>
                </a:schemeClr>
              </a:solidFill>
            </a:endParaRPr>
          </a:p>
        </p:txBody>
      </p:sp>
      <p:sp>
        <p:nvSpPr>
          <p:cNvPr id="11" name="矩形 10"/>
          <p:cNvSpPr/>
          <p:nvPr/>
        </p:nvSpPr>
        <p:spPr>
          <a:xfrm>
            <a:off x="539552" y="404664"/>
            <a:ext cx="18722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251520" y="6095037"/>
            <a:ext cx="4572000" cy="646331"/>
          </a:xfrm>
          <a:prstGeom prst="rect">
            <a:avLst/>
          </a:prstGeom>
          <a:solidFill>
            <a:srgbClr val="FF0000"/>
          </a:solidFill>
        </p:spPr>
        <p:txBody>
          <a:bodyPr>
            <a:spAutoFit/>
          </a:bodyPr>
          <a:lstStyle/>
          <a:p>
            <a:r>
              <a:rPr lang="en-US" altLang="zh-TW" dirty="0" smtClean="0">
                <a:solidFill>
                  <a:schemeClr val="accent6">
                    <a:lumMod val="20000"/>
                    <a:lumOff val="80000"/>
                  </a:schemeClr>
                </a:solidFill>
              </a:rPr>
              <a:t>Warming in the nascent eye is largely due to</a:t>
            </a:r>
          </a:p>
          <a:p>
            <a:r>
              <a:rPr lang="en-US" altLang="zh-TW" dirty="0" smtClean="0">
                <a:solidFill>
                  <a:schemeClr val="accent6">
                    <a:lumMod val="20000"/>
                    <a:lumOff val="80000"/>
                  </a:schemeClr>
                </a:solidFill>
              </a:rPr>
              <a:t>advection.</a:t>
            </a:r>
            <a:endParaRPr lang="zh-TW" altLang="en-US" dirty="0">
              <a:solidFill>
                <a:schemeClr val="accent6">
                  <a:lumMod val="20000"/>
                  <a:lumOff val="80000"/>
                </a:schemeClr>
              </a:solidFill>
            </a:endParaRPr>
          </a:p>
        </p:txBody>
      </p:sp>
      <p:sp>
        <p:nvSpPr>
          <p:cNvPr id="15" name="矩形 14"/>
          <p:cNvSpPr/>
          <p:nvPr/>
        </p:nvSpPr>
        <p:spPr>
          <a:xfrm>
            <a:off x="4788024" y="2132856"/>
            <a:ext cx="1872208"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932040" y="1340768"/>
            <a:ext cx="2160240" cy="369332"/>
          </a:xfrm>
          <a:prstGeom prst="rect">
            <a:avLst/>
          </a:prstGeom>
          <a:solidFill>
            <a:srgbClr val="002060"/>
          </a:solidFill>
        </p:spPr>
        <p:txBody>
          <a:bodyPr wrap="square">
            <a:spAutoFit/>
          </a:bodyPr>
          <a:lstStyle/>
          <a:p>
            <a:r>
              <a:rPr lang="en-US" altLang="zh-TW" dirty="0" smtClean="0">
                <a:solidFill>
                  <a:schemeClr val="accent5">
                    <a:lumMod val="20000"/>
                    <a:lumOff val="80000"/>
                  </a:schemeClr>
                </a:solidFill>
              </a:rPr>
              <a:t>-0.5K/12hr  at 3 km.</a:t>
            </a:r>
            <a:endParaRPr lang="zh-TW" altLang="en-US" dirty="0">
              <a:solidFill>
                <a:schemeClr val="accent5">
                  <a:lumMod val="20000"/>
                  <a:lumOff val="80000"/>
                </a:schemeClr>
              </a:solidFill>
            </a:endParaRPr>
          </a:p>
        </p:txBody>
      </p:sp>
      <p:sp>
        <p:nvSpPr>
          <p:cNvPr id="17" name="矩形 16"/>
          <p:cNvSpPr/>
          <p:nvPr/>
        </p:nvSpPr>
        <p:spPr>
          <a:xfrm>
            <a:off x="323528" y="3501008"/>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216024" y="6093296"/>
            <a:ext cx="4572000" cy="369332"/>
          </a:xfrm>
          <a:prstGeom prst="rect">
            <a:avLst/>
          </a:prstGeom>
          <a:solidFill>
            <a:srgbClr val="FF0000"/>
          </a:solidFill>
        </p:spPr>
        <p:txBody>
          <a:bodyPr>
            <a:spAutoFit/>
          </a:bodyPr>
          <a:lstStyle/>
          <a:p>
            <a:r>
              <a:rPr lang="en-US" altLang="zh-TW" dirty="0" smtClean="0">
                <a:solidFill>
                  <a:schemeClr val="accent6">
                    <a:lumMod val="20000"/>
                    <a:lumOff val="80000"/>
                  </a:schemeClr>
                </a:solidFill>
              </a:rPr>
              <a:t>+6K/12hr at 6km high within 20km.</a:t>
            </a:r>
            <a:endParaRPr lang="zh-TW" altLang="en-US" dirty="0">
              <a:solidFill>
                <a:schemeClr val="accent6">
                  <a:lumMod val="20000"/>
                  <a:lumOff val="80000"/>
                </a:schemeClr>
              </a:solidFill>
            </a:endParaRPr>
          </a:p>
        </p:txBody>
      </p:sp>
      <p:sp>
        <p:nvSpPr>
          <p:cNvPr id="21" name="矩形 20"/>
          <p:cNvSpPr/>
          <p:nvPr/>
        </p:nvSpPr>
        <p:spPr>
          <a:xfrm>
            <a:off x="323528" y="2708920"/>
            <a:ext cx="1656184"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2828042" y="3469476"/>
            <a:ext cx="108012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2828042" y="2677388"/>
            <a:ext cx="2070230" cy="450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395536" y="5445224"/>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395536" y="4653136"/>
            <a:ext cx="1656184"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rot="18538604">
            <a:off x="3021898" y="5174343"/>
            <a:ext cx="1296144"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7487816" y="5157192"/>
            <a:ext cx="1332656"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矩形 28"/>
          <p:cNvSpPr/>
          <p:nvPr/>
        </p:nvSpPr>
        <p:spPr>
          <a:xfrm>
            <a:off x="216024" y="6237312"/>
            <a:ext cx="8676456" cy="369332"/>
          </a:xfrm>
          <a:prstGeom prst="rect">
            <a:avLst/>
          </a:prstGeom>
          <a:solidFill>
            <a:srgbClr val="FF0000"/>
          </a:solidFill>
        </p:spPr>
        <p:txBody>
          <a:bodyPr wrap="square">
            <a:spAutoFit/>
          </a:bodyPr>
          <a:lstStyle/>
          <a:p>
            <a:r>
              <a:rPr lang="en-US" altLang="zh-TW" dirty="0" smtClean="0">
                <a:solidFill>
                  <a:schemeClr val="accent6">
                    <a:lumMod val="20000"/>
                    <a:lumOff val="80000"/>
                  </a:schemeClr>
                </a:solidFill>
              </a:rPr>
              <a:t>HDIF can be of the same magnitude as HEAT and TADV is somewhat in contrast to ZLY02.</a:t>
            </a:r>
            <a:endParaRPr lang="zh-TW" altLang="en-US" dirty="0">
              <a:solidFill>
                <a:schemeClr val="accent6">
                  <a:lumMod val="20000"/>
                  <a:lumOff val="80000"/>
                </a:schemeClr>
              </a:solidFill>
            </a:endParaRPr>
          </a:p>
        </p:txBody>
      </p:sp>
      <p:sp>
        <p:nvSpPr>
          <p:cNvPr id="30" name="向右箭號 29"/>
          <p:cNvSpPr/>
          <p:nvPr/>
        </p:nvSpPr>
        <p:spPr>
          <a:xfrm rot="5400000">
            <a:off x="395536" y="23488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向右箭號 30"/>
          <p:cNvSpPr/>
          <p:nvPr/>
        </p:nvSpPr>
        <p:spPr>
          <a:xfrm rot="5400000">
            <a:off x="2483768" y="227687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右箭號 31"/>
          <p:cNvSpPr/>
          <p:nvPr/>
        </p:nvSpPr>
        <p:spPr>
          <a:xfrm rot="5400000">
            <a:off x="395536" y="41490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向右箭號 32"/>
          <p:cNvSpPr/>
          <p:nvPr/>
        </p:nvSpPr>
        <p:spPr>
          <a:xfrm rot="5400000">
            <a:off x="2483768" y="41490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向右箭號 33"/>
          <p:cNvSpPr/>
          <p:nvPr/>
        </p:nvSpPr>
        <p:spPr>
          <a:xfrm rot="5400000">
            <a:off x="4932040" y="23488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向右箭號 34"/>
          <p:cNvSpPr/>
          <p:nvPr/>
        </p:nvSpPr>
        <p:spPr>
          <a:xfrm rot="5400000">
            <a:off x="7020272" y="227687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向右箭號 35"/>
          <p:cNvSpPr/>
          <p:nvPr/>
        </p:nvSpPr>
        <p:spPr>
          <a:xfrm rot="5400000">
            <a:off x="4932040" y="41490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向右箭號 36"/>
          <p:cNvSpPr/>
          <p:nvPr/>
        </p:nvSpPr>
        <p:spPr>
          <a:xfrm rot="5400000">
            <a:off x="7020272" y="41490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a:off x="2433776" y="2204864"/>
            <a:ext cx="3423401" cy="2253233"/>
            <a:chOff x="2267744" y="2204864"/>
            <a:chExt cx="3423401" cy="2253233"/>
          </a:xfrm>
        </p:grpSpPr>
        <p:pic>
          <p:nvPicPr>
            <p:cNvPr id="1026" name="Picture 2"/>
            <p:cNvPicPr>
              <a:picLocks noChangeAspect="1" noChangeArrowheads="1"/>
            </p:cNvPicPr>
            <p:nvPr/>
          </p:nvPicPr>
          <p:blipFill>
            <a:blip r:embed="rId5" cstate="print"/>
            <a:srcRect/>
            <a:stretch>
              <a:fillRect/>
            </a:stretch>
          </p:blipFill>
          <p:spPr bwMode="auto">
            <a:xfrm>
              <a:off x="2267744" y="2276872"/>
              <a:ext cx="2733675" cy="2181225"/>
            </a:xfrm>
            <a:prstGeom prst="rect">
              <a:avLst/>
            </a:prstGeom>
            <a:noFill/>
            <a:ln w="9525">
              <a:solidFill>
                <a:schemeClr val="tx1"/>
              </a:solidFill>
              <a:miter lim="800000"/>
              <a:headEnd/>
              <a:tailEnd/>
            </a:ln>
          </p:spPr>
        </p:pic>
        <p:sp>
          <p:nvSpPr>
            <p:cNvPr id="19" name="文字方塊 18"/>
            <p:cNvSpPr txBox="1"/>
            <p:nvPr/>
          </p:nvSpPr>
          <p:spPr>
            <a:xfrm>
              <a:off x="4067944" y="2204864"/>
              <a:ext cx="1623201" cy="369332"/>
            </a:xfrm>
            <a:prstGeom prst="rect">
              <a:avLst/>
            </a:prstGeom>
            <a:solidFill>
              <a:srgbClr val="FFC000"/>
            </a:solidFill>
            <a:ln>
              <a:solidFill>
                <a:srgbClr val="FFC000"/>
              </a:solidFill>
            </a:ln>
          </p:spPr>
          <p:txBody>
            <a:bodyPr wrap="none" rtlCol="0">
              <a:spAutoFit/>
            </a:bodyPr>
            <a:lstStyle/>
            <a:p>
              <a:r>
                <a:rPr lang="en-US" altLang="zh-TW" b="1" dirty="0" smtClean="0">
                  <a:solidFill>
                    <a:srgbClr val="C00000"/>
                  </a:solidFill>
                </a:rPr>
                <a:t>Day2  mean ∆</a:t>
              </a:r>
              <a:r>
                <a:rPr lang="el-GR" altLang="zh-TW" b="1" dirty="0" smtClean="0">
                  <a:solidFill>
                    <a:srgbClr val="C00000"/>
                  </a:solidFill>
                </a:rPr>
                <a:t>θ</a:t>
              </a:r>
              <a:endParaRPr lang="zh-TW" altLang="en-US" b="1" dirty="0">
                <a:solidFill>
                  <a:srgbClr val="C00000"/>
                </a:solidFill>
              </a:endParaRPr>
            </a:p>
          </p:txBody>
        </p:sp>
      </p:grpSp>
    </p:spTree>
    <p:extLst>
      <p:ext uri="{BB962C8B-B14F-4D97-AF65-F5344CB8AC3E}">
        <p14:creationId xmlns:p14="http://schemas.microsoft.com/office/powerpoint/2010/main" val="428284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xit" presetSubtype="0" fill="hold" grpId="1" nodeType="with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5"/>
                                        </p:tgtEl>
                                      </p:cBhvr>
                                    </p:animEffect>
                                    <p:set>
                                      <p:cBhvr>
                                        <p:cTn id="89" dur="1" fill="hold">
                                          <p:stCondLst>
                                            <p:cond delay="499"/>
                                          </p:stCondLst>
                                        </p:cTn>
                                        <p:tgtEl>
                                          <p:spTgt spid="2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9" grpId="0"/>
      <p:bldP spid="11" grpId="0" animBg="1"/>
      <p:bldP spid="11" grpId="1" animBg="1"/>
      <p:bldP spid="14" grpId="0" animBg="1"/>
      <p:bldP spid="14" grpId="1" animBg="1"/>
      <p:bldP spid="15" grpId="0" animBg="1"/>
      <p:bldP spid="16" grpId="0" animBg="1"/>
      <p:bldP spid="17" grpId="0" animBg="1"/>
      <p:bldP spid="17" grpId="1" animBg="1"/>
      <p:bldP spid="18" grpId="0" animBg="1"/>
      <p:bldP spid="18" grpId="1" animBg="1"/>
      <p:bldP spid="21" grpId="0" animBg="1"/>
      <p:bldP spid="21" grpId="1" animBg="1"/>
      <p:bldP spid="22" grpId="0" animBg="1"/>
      <p:bldP spid="22" grpId="1" animBg="1"/>
      <p:bldP spid="23" grpId="0" animBg="1"/>
      <p:bldP spid="23" grpId="1" animBg="1"/>
      <p:bldP spid="25" grpId="0" animBg="1"/>
      <p:bldP spid="25" grpId="1" animBg="1"/>
      <p:bldP spid="26" grpId="0" animBg="1"/>
      <p:bldP spid="26" grpId="1"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t="49096"/>
          <a:stretch>
            <a:fillRect/>
          </a:stretch>
        </p:blipFill>
        <p:spPr bwMode="auto">
          <a:xfrm>
            <a:off x="160402" y="4005064"/>
            <a:ext cx="8732078" cy="1791866"/>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b="48859"/>
          <a:stretch>
            <a:fillRect/>
          </a:stretch>
        </p:blipFill>
        <p:spPr bwMode="auto">
          <a:xfrm>
            <a:off x="107504" y="908720"/>
            <a:ext cx="8732078" cy="1800200"/>
          </a:xfrm>
          <a:prstGeom prst="rect">
            <a:avLst/>
          </a:prstGeom>
          <a:noFill/>
          <a:ln w="9525">
            <a:noFill/>
            <a:miter lim="800000"/>
            <a:headEnd/>
            <a:tailEnd/>
          </a:ln>
        </p:spPr>
      </p:pic>
      <p:sp>
        <p:nvSpPr>
          <p:cNvPr id="2" name="文字方塊 1"/>
          <p:cNvSpPr txBox="1"/>
          <p:nvPr/>
        </p:nvSpPr>
        <p:spPr>
          <a:xfrm>
            <a:off x="0" y="0"/>
            <a:ext cx="4499992" cy="369332"/>
          </a:xfrm>
          <a:prstGeom prst="rect">
            <a:avLst/>
          </a:prstGeom>
          <a:solidFill>
            <a:srgbClr val="FF0000"/>
          </a:solidFill>
        </p:spPr>
        <p:txBody>
          <a:bodyPr wrap="square" rtlCol="0">
            <a:spAutoFit/>
          </a:bodyPr>
          <a:lstStyle/>
          <a:p>
            <a:pPr algn="ctr"/>
            <a:r>
              <a:rPr lang="en-US" altLang="zh-TW" b="1" dirty="0" smtClean="0">
                <a:solidFill>
                  <a:schemeClr val="accent6">
                    <a:lumMod val="20000"/>
                    <a:lumOff val="80000"/>
                  </a:schemeClr>
                </a:solidFill>
              </a:rPr>
              <a:t>Period of near-steady-state intensity</a:t>
            </a:r>
            <a:endParaRPr lang="zh-TW" altLang="en-US" b="1" dirty="0">
              <a:solidFill>
                <a:schemeClr val="accent6">
                  <a:lumMod val="20000"/>
                  <a:lumOff val="80000"/>
                </a:schemeClr>
              </a:solidFill>
            </a:endParaRPr>
          </a:p>
        </p:txBody>
      </p:sp>
      <p:sp>
        <p:nvSpPr>
          <p:cNvPr id="3" name="文字方塊 2"/>
          <p:cNvSpPr txBox="1"/>
          <p:nvPr/>
        </p:nvSpPr>
        <p:spPr>
          <a:xfrm>
            <a:off x="0" y="3068960"/>
            <a:ext cx="2051720" cy="369332"/>
          </a:xfrm>
          <a:prstGeom prst="rect">
            <a:avLst/>
          </a:prstGeom>
          <a:solidFill>
            <a:srgbClr val="FF0000"/>
          </a:solidFill>
        </p:spPr>
        <p:txBody>
          <a:bodyPr wrap="square" rtlCol="0">
            <a:spAutoFit/>
          </a:bodyPr>
          <a:lstStyle/>
          <a:p>
            <a:pPr algn="ctr"/>
            <a:r>
              <a:rPr lang="en-US" altLang="zh-TW" b="1" dirty="0" smtClean="0">
                <a:solidFill>
                  <a:schemeClr val="bg1"/>
                </a:solidFill>
              </a:rPr>
              <a:t>Weakening Period</a:t>
            </a:r>
            <a:endParaRPr lang="zh-TW" altLang="en-US" b="1" dirty="0">
              <a:solidFill>
                <a:schemeClr val="bg1"/>
              </a:solidFill>
            </a:endParaRPr>
          </a:p>
        </p:txBody>
      </p:sp>
      <p:sp>
        <p:nvSpPr>
          <p:cNvPr id="4" name="文字方塊 3"/>
          <p:cNvSpPr txBox="1"/>
          <p:nvPr/>
        </p:nvSpPr>
        <p:spPr>
          <a:xfrm>
            <a:off x="1403648" y="755412"/>
            <a:ext cx="719108" cy="369332"/>
          </a:xfrm>
          <a:prstGeom prst="rect">
            <a:avLst/>
          </a:prstGeom>
          <a:noFill/>
        </p:spPr>
        <p:txBody>
          <a:bodyPr wrap="none" rtlCol="0">
            <a:spAutoFit/>
          </a:bodyPr>
          <a:lstStyle/>
          <a:p>
            <a:r>
              <a:rPr lang="en-US" altLang="zh-TW" b="1" dirty="0" smtClean="0"/>
              <a:t>Day 4</a:t>
            </a:r>
            <a:endParaRPr lang="zh-TW" altLang="en-US" b="1" dirty="0"/>
          </a:p>
        </p:txBody>
      </p:sp>
      <p:sp>
        <p:nvSpPr>
          <p:cNvPr id="5" name="文字方塊 4"/>
          <p:cNvSpPr txBox="1"/>
          <p:nvPr/>
        </p:nvSpPr>
        <p:spPr>
          <a:xfrm>
            <a:off x="1475656" y="3933056"/>
            <a:ext cx="719108" cy="369332"/>
          </a:xfrm>
          <a:prstGeom prst="rect">
            <a:avLst/>
          </a:prstGeom>
          <a:noFill/>
        </p:spPr>
        <p:txBody>
          <a:bodyPr wrap="none" rtlCol="0">
            <a:spAutoFit/>
          </a:bodyPr>
          <a:lstStyle/>
          <a:p>
            <a:r>
              <a:rPr lang="en-US" altLang="zh-TW" b="1" dirty="0" smtClean="0"/>
              <a:t>Day 6</a:t>
            </a:r>
            <a:endParaRPr lang="zh-TW" altLang="en-US" b="1" dirty="0"/>
          </a:p>
        </p:txBody>
      </p:sp>
      <p:sp>
        <p:nvSpPr>
          <p:cNvPr id="9" name="矩形 8"/>
          <p:cNvSpPr/>
          <p:nvPr/>
        </p:nvSpPr>
        <p:spPr>
          <a:xfrm>
            <a:off x="-36512" y="5962054"/>
            <a:ext cx="9468544" cy="923330"/>
          </a:xfrm>
          <a:prstGeom prst="rect">
            <a:avLst/>
          </a:prstGeom>
        </p:spPr>
        <p:txBody>
          <a:bodyPr wrap="square">
            <a:spAutoFit/>
          </a:bodyPr>
          <a:lstStyle/>
          <a:p>
            <a:r>
              <a:rPr lang="en-US" altLang="zh-TW" dirty="0" smtClean="0"/>
              <a:t>Each field is contoured from +6.0 to -6.0 K (per 12 h), every 0.5 (per 12 h). </a:t>
            </a:r>
          </a:p>
          <a:p>
            <a:r>
              <a:rPr lang="en-US" altLang="zh-TW" dirty="0" smtClean="0"/>
              <a:t>The zero contour is thickened.</a:t>
            </a:r>
          </a:p>
          <a:p>
            <a:r>
              <a:rPr lang="en-US" altLang="zh-TW" dirty="0" smtClean="0">
                <a:solidFill>
                  <a:srgbClr val="FF00FF"/>
                </a:solidFill>
              </a:rPr>
              <a:t>Magenta solid-</a:t>
            </a:r>
            <a:r>
              <a:rPr lang="en-US" altLang="zh-TW" dirty="0" smtClean="0"/>
              <a:t> </a:t>
            </a:r>
            <a:r>
              <a:rPr lang="en-US" altLang="zh-TW" dirty="0" err="1" smtClean="0"/>
              <a:t>azimuthal</a:t>
            </a:r>
            <a:r>
              <a:rPr lang="en-US" altLang="zh-TW" dirty="0" smtClean="0"/>
              <a:t> mean vertical velocity = 0.1 m/s.</a:t>
            </a:r>
            <a:endParaRPr lang="zh-TW" altLang="en-US" dirty="0"/>
          </a:p>
        </p:txBody>
      </p:sp>
      <p:pic>
        <p:nvPicPr>
          <p:cNvPr id="10" name="Picture 3"/>
          <p:cNvPicPr>
            <a:picLocks noChangeAspect="1" noChangeArrowheads="1"/>
          </p:cNvPicPr>
          <p:nvPr/>
        </p:nvPicPr>
        <p:blipFill>
          <a:blip r:embed="rId4" cstate="print"/>
          <a:srcRect/>
          <a:stretch>
            <a:fillRect/>
          </a:stretch>
        </p:blipFill>
        <p:spPr bwMode="auto">
          <a:xfrm>
            <a:off x="611560" y="522387"/>
            <a:ext cx="7800975" cy="31432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611560" y="3618731"/>
            <a:ext cx="7800975" cy="314325"/>
          </a:xfrm>
          <a:prstGeom prst="rect">
            <a:avLst/>
          </a:prstGeom>
          <a:noFill/>
          <a:ln w="9525">
            <a:noFill/>
            <a:miter lim="800000"/>
            <a:headEnd/>
            <a:tailEnd/>
          </a:ln>
        </p:spPr>
      </p:pic>
      <p:sp>
        <p:nvSpPr>
          <p:cNvPr id="14" name="矩形 13"/>
          <p:cNvSpPr/>
          <p:nvPr/>
        </p:nvSpPr>
        <p:spPr>
          <a:xfrm>
            <a:off x="4067944" y="0"/>
            <a:ext cx="135857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 6min data)</a:t>
            </a:r>
            <a:endParaRPr lang="zh-TW" altLang="en-US" b="1" dirty="0">
              <a:solidFill>
                <a:schemeClr val="accent6">
                  <a:lumMod val="20000"/>
                  <a:lumOff val="80000"/>
                </a:schemeClr>
              </a:solidFill>
            </a:endParaRPr>
          </a:p>
        </p:txBody>
      </p:sp>
      <p:sp>
        <p:nvSpPr>
          <p:cNvPr id="15" name="矩形 14"/>
          <p:cNvSpPr/>
          <p:nvPr/>
        </p:nvSpPr>
        <p:spPr>
          <a:xfrm>
            <a:off x="1907704" y="3068960"/>
            <a:ext cx="135857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 6min data)</a:t>
            </a:r>
            <a:endParaRPr lang="zh-TW" altLang="en-US" b="1" dirty="0">
              <a:solidFill>
                <a:schemeClr val="accent6">
                  <a:lumMod val="20000"/>
                  <a:lumOff val="80000"/>
                </a:schemeClr>
              </a:solidFill>
            </a:endParaRPr>
          </a:p>
        </p:txBody>
      </p:sp>
      <p:sp>
        <p:nvSpPr>
          <p:cNvPr id="13" name="矩形 12"/>
          <p:cNvSpPr/>
          <p:nvPr/>
        </p:nvSpPr>
        <p:spPr>
          <a:xfrm>
            <a:off x="6876256" y="1772816"/>
            <a:ext cx="115212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395536" y="1700808"/>
            <a:ext cx="1080120"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292080" y="1988840"/>
            <a:ext cx="115212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4716016" y="5445224"/>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95536" y="530120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3213423" y="3068960"/>
            <a:ext cx="2307555"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 Same as last period.)</a:t>
            </a:r>
            <a:endParaRPr lang="zh-TW" altLang="en-US" b="1" dirty="0">
              <a:solidFill>
                <a:schemeClr val="accent6">
                  <a:lumMod val="20000"/>
                  <a:lumOff val="80000"/>
                </a:schemeClr>
              </a:solidFill>
            </a:endParaRPr>
          </a:p>
        </p:txBody>
      </p:sp>
      <p:sp>
        <p:nvSpPr>
          <p:cNvPr id="21" name="橢圓 20"/>
          <p:cNvSpPr/>
          <p:nvPr/>
        </p:nvSpPr>
        <p:spPr>
          <a:xfrm rot="18538604">
            <a:off x="2887340" y="5018153"/>
            <a:ext cx="1296144"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rot="18538604">
            <a:off x="655092" y="4946145"/>
            <a:ext cx="1296144"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7236296" y="4941168"/>
            <a:ext cx="72008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911167" y="4725144"/>
            <a:ext cx="57606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323528" y="5949280"/>
            <a:ext cx="8676456" cy="646331"/>
          </a:xfrm>
          <a:prstGeom prst="rect">
            <a:avLst/>
          </a:prstGeom>
          <a:solidFill>
            <a:srgbClr val="FF0000"/>
          </a:solidFill>
        </p:spPr>
        <p:txBody>
          <a:bodyPr wrap="square">
            <a:spAutoFit/>
          </a:bodyPr>
          <a:lstStyle/>
          <a:p>
            <a:r>
              <a:rPr lang="en-US" altLang="zh-TW" dirty="0" smtClean="0">
                <a:solidFill>
                  <a:schemeClr val="accent6">
                    <a:lumMod val="20000"/>
                    <a:lumOff val="80000"/>
                  </a:schemeClr>
                </a:solidFill>
              </a:rPr>
              <a:t>Horizontal diffusion plays an important role in the maintenance of temperature</a:t>
            </a:r>
          </a:p>
          <a:p>
            <a:r>
              <a:rPr lang="en-US" altLang="zh-TW" dirty="0" smtClean="0">
                <a:solidFill>
                  <a:schemeClr val="accent6">
                    <a:lumMod val="20000"/>
                    <a:lumOff val="80000"/>
                  </a:schemeClr>
                </a:solidFill>
              </a:rPr>
              <a:t>within the eye, once the storm is sufficiently intense.</a:t>
            </a:r>
            <a:endParaRPr lang="zh-TW" altLang="en-US" dirty="0">
              <a:solidFill>
                <a:schemeClr val="accent6">
                  <a:lumMod val="20000"/>
                  <a:lumOff val="80000"/>
                </a:schemeClr>
              </a:solidFill>
            </a:endParaRPr>
          </a:p>
        </p:txBody>
      </p:sp>
    </p:spTree>
    <p:extLst>
      <p:ext uri="{BB962C8B-B14F-4D97-AF65-F5344CB8AC3E}">
        <p14:creationId xmlns:p14="http://schemas.microsoft.com/office/powerpoint/2010/main" val="30315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xit" presetSubtype="0" fill="hold" grpId="1" nodeType="with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3" grpId="1" animBg="1"/>
      <p:bldP spid="16" grpId="0" animBg="1"/>
      <p:bldP spid="16" grpId="1" animBg="1"/>
      <p:bldP spid="17" grpId="0" animBg="1"/>
      <p:bldP spid="17" grpId="1" animBg="1"/>
      <p:bldP spid="18" grpId="0" animBg="1"/>
      <p:bldP spid="18" grpId="1" animBg="1"/>
      <p:bldP spid="19" grpId="0" animBg="1"/>
      <p:bldP spid="19" grpId="1" animBg="1"/>
      <p:bldP spid="21" grpId="0" animBg="1"/>
      <p:bldP spid="21" grpId="1" animBg="1"/>
      <p:bldP spid="22" grpId="0" animBg="1"/>
      <p:bldP spid="22" grpId="1"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620688"/>
            <a:ext cx="4572000" cy="369332"/>
          </a:xfrm>
          <a:prstGeom prst="rect">
            <a:avLst/>
          </a:prstGeom>
        </p:spPr>
        <p:txBody>
          <a:bodyPr>
            <a:spAutoFit/>
          </a:bodyPr>
          <a:lstStyle/>
          <a:p>
            <a:r>
              <a:rPr lang="en-US" altLang="zh-TW" dirty="0" err="1" smtClean="0"/>
              <a:t>Azimuthal</a:t>
            </a:r>
            <a:r>
              <a:rPr lang="en-US" altLang="zh-TW" dirty="0" smtClean="0"/>
              <a:t> mean </a:t>
            </a:r>
            <a:r>
              <a:rPr lang="en-US" altLang="zh-TW" b="1" dirty="0" smtClean="0">
                <a:solidFill>
                  <a:srgbClr val="FF0000"/>
                </a:solidFill>
              </a:rPr>
              <a:t>radial</a:t>
            </a:r>
            <a:r>
              <a:rPr lang="en-US" altLang="zh-TW" dirty="0" smtClean="0"/>
              <a:t> advection</a:t>
            </a:r>
          </a:p>
        </p:txBody>
      </p:sp>
      <p:pic>
        <p:nvPicPr>
          <p:cNvPr id="3076"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01863" y="1159024"/>
            <a:ext cx="2562225" cy="685800"/>
          </a:xfrm>
          <a:prstGeom prst="rect">
            <a:avLst/>
          </a:prstGeom>
          <a:noFill/>
          <a:ln>
            <a:solidFill>
              <a:srgbClr val="00B0F0"/>
            </a:solidFill>
          </a:ln>
        </p:spPr>
      </p:pic>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1800" y="2564904"/>
            <a:ext cx="2590800" cy="685800"/>
          </a:xfrm>
          <a:prstGeom prst="rect">
            <a:avLst/>
          </a:prstGeom>
          <a:noFill/>
          <a:ln>
            <a:solidFill>
              <a:srgbClr val="00B0F0"/>
            </a:solidFill>
          </a:ln>
        </p:spPr>
      </p:pic>
      <p:pic>
        <p:nvPicPr>
          <p:cNvPr id="307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03748" y="4293096"/>
            <a:ext cx="4000500" cy="685800"/>
          </a:xfrm>
          <a:prstGeom prst="rect">
            <a:avLst/>
          </a:prstGeom>
          <a:noFill/>
          <a:ln>
            <a:solidFill>
              <a:srgbClr val="00B0F0"/>
            </a:solidFill>
          </a:ln>
        </p:spPr>
      </p:pic>
      <p:pic>
        <p:nvPicPr>
          <p:cNvPr id="307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03748" y="5436096"/>
            <a:ext cx="2657475" cy="685800"/>
          </a:xfrm>
          <a:prstGeom prst="rect">
            <a:avLst/>
          </a:prstGeom>
          <a:noFill/>
          <a:ln>
            <a:solidFill>
              <a:srgbClr val="00B0F0"/>
            </a:solidFill>
          </a:ln>
        </p:spPr>
      </p:pic>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081" name="Rectangle 9"/>
          <p:cNvSpPr>
            <a:spLocks noChangeArrowheads="1"/>
          </p:cNvSpPr>
          <p:nvPr/>
        </p:nvSpPr>
        <p:spPr bwMode="auto">
          <a:xfrm>
            <a:off x="0" y="457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2" name="矩形 11"/>
          <p:cNvSpPr/>
          <p:nvPr/>
        </p:nvSpPr>
        <p:spPr>
          <a:xfrm>
            <a:off x="810709" y="2060848"/>
            <a:ext cx="3473259" cy="369332"/>
          </a:xfrm>
          <a:prstGeom prst="rect">
            <a:avLst/>
          </a:prstGeom>
        </p:spPr>
        <p:txBody>
          <a:bodyPr wrap="none">
            <a:spAutoFit/>
          </a:bodyPr>
          <a:lstStyle/>
          <a:p>
            <a:r>
              <a:rPr lang="en-US" altLang="zh-TW" dirty="0" err="1" smtClean="0"/>
              <a:t>Azimuthal</a:t>
            </a:r>
            <a:r>
              <a:rPr lang="en-US" altLang="zh-TW" dirty="0" smtClean="0"/>
              <a:t> mean</a:t>
            </a:r>
            <a:r>
              <a:rPr lang="en-US" altLang="zh-TW" dirty="0" smtClean="0">
                <a:solidFill>
                  <a:srgbClr val="FF0000"/>
                </a:solidFill>
              </a:rPr>
              <a:t> </a:t>
            </a:r>
            <a:r>
              <a:rPr lang="en-US" altLang="zh-TW" b="1" dirty="0" smtClean="0">
                <a:solidFill>
                  <a:srgbClr val="FF0000"/>
                </a:solidFill>
              </a:rPr>
              <a:t>vertical </a:t>
            </a:r>
            <a:r>
              <a:rPr lang="en-US" altLang="zh-TW" dirty="0" smtClean="0"/>
              <a:t>advection</a:t>
            </a:r>
            <a:endParaRPr lang="zh-TW" altLang="en-US" dirty="0"/>
          </a:p>
        </p:txBody>
      </p:sp>
      <p:sp>
        <p:nvSpPr>
          <p:cNvPr id="13" name="矩形 12"/>
          <p:cNvSpPr/>
          <p:nvPr/>
        </p:nvSpPr>
        <p:spPr>
          <a:xfrm>
            <a:off x="827584" y="3430741"/>
            <a:ext cx="5760640" cy="646331"/>
          </a:xfrm>
          <a:prstGeom prst="rect">
            <a:avLst/>
          </a:prstGeom>
        </p:spPr>
        <p:txBody>
          <a:bodyPr wrap="square">
            <a:spAutoFit/>
          </a:bodyPr>
          <a:lstStyle/>
          <a:p>
            <a:r>
              <a:rPr lang="en-US" altLang="zh-TW" dirty="0" err="1" smtClean="0"/>
              <a:t>Azimuthal</a:t>
            </a:r>
            <a:r>
              <a:rPr lang="en-US" altLang="zh-TW" dirty="0" smtClean="0"/>
              <a:t> mean </a:t>
            </a:r>
            <a:r>
              <a:rPr lang="el-GR" altLang="zh-TW" dirty="0" smtClean="0"/>
              <a:t>θ</a:t>
            </a:r>
            <a:r>
              <a:rPr lang="en-US" altLang="zh-TW" dirty="0" smtClean="0"/>
              <a:t> from the eddy advections can be written </a:t>
            </a:r>
          </a:p>
          <a:p>
            <a:r>
              <a:rPr lang="en-US" altLang="zh-TW" b="1" dirty="0" smtClean="0">
                <a:solidFill>
                  <a:srgbClr val="FF0000"/>
                </a:solidFill>
              </a:rPr>
              <a:t>in terms of the divergences of eddy fluxes (flux form)</a:t>
            </a:r>
            <a:endParaRPr lang="zh-TW" altLang="en-US" b="1" dirty="0">
              <a:solidFill>
                <a:srgbClr val="FF0000"/>
              </a:solidFill>
            </a:endParaRPr>
          </a:p>
        </p:txBody>
      </p:sp>
      <p:sp>
        <p:nvSpPr>
          <p:cNvPr id="11" name="矩形 10"/>
          <p:cNvSpPr/>
          <p:nvPr/>
        </p:nvSpPr>
        <p:spPr>
          <a:xfrm>
            <a:off x="251520" y="179348"/>
            <a:ext cx="8424936" cy="369332"/>
          </a:xfrm>
          <a:prstGeom prst="rect">
            <a:avLst/>
          </a:prstGeom>
        </p:spPr>
        <p:txBody>
          <a:bodyPr wrap="square">
            <a:spAutoFit/>
          </a:bodyPr>
          <a:lstStyle/>
          <a:p>
            <a:r>
              <a:rPr lang="en-US" altLang="zh-TW" i="1" dirty="0"/>
              <a:t> c. Decomposing advection into horizontal and vertical, mean and </a:t>
            </a:r>
            <a:r>
              <a:rPr lang="en-US" altLang="zh-TW" i="1" dirty="0" smtClean="0"/>
              <a:t>eddy</a:t>
            </a:r>
            <a:endParaRPr lang="en-US" altLang="zh-TW" i="1" dirty="0"/>
          </a:p>
        </p:txBody>
      </p:sp>
    </p:spTree>
    <p:extLst>
      <p:ext uri="{BB962C8B-B14F-4D97-AF65-F5344CB8AC3E}">
        <p14:creationId xmlns:p14="http://schemas.microsoft.com/office/powerpoint/2010/main" val="3559702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539552" y="330988"/>
            <a:ext cx="8210550" cy="333375"/>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b="3065"/>
          <a:stretch>
            <a:fillRect/>
          </a:stretch>
        </p:blipFill>
        <p:spPr bwMode="auto">
          <a:xfrm>
            <a:off x="0" y="620688"/>
            <a:ext cx="9108748" cy="5472608"/>
          </a:xfrm>
          <a:prstGeom prst="rect">
            <a:avLst/>
          </a:prstGeom>
          <a:noFill/>
          <a:ln w="9525">
            <a:noFill/>
            <a:miter lim="800000"/>
            <a:headEnd/>
            <a:tailEnd/>
          </a:ln>
        </p:spPr>
      </p:pic>
      <p:sp>
        <p:nvSpPr>
          <p:cNvPr id="3" name="文字方塊 2"/>
          <p:cNvSpPr txBox="1"/>
          <p:nvPr/>
        </p:nvSpPr>
        <p:spPr>
          <a:xfrm>
            <a:off x="1403648" y="4149080"/>
            <a:ext cx="719108" cy="369332"/>
          </a:xfrm>
          <a:prstGeom prst="rect">
            <a:avLst/>
          </a:prstGeom>
          <a:noFill/>
        </p:spPr>
        <p:txBody>
          <a:bodyPr wrap="none" rtlCol="0">
            <a:spAutoFit/>
          </a:bodyPr>
          <a:lstStyle/>
          <a:p>
            <a:r>
              <a:rPr lang="en-US" altLang="zh-TW" b="1" dirty="0" smtClean="0"/>
              <a:t>Day 3</a:t>
            </a:r>
            <a:endParaRPr lang="zh-TW" altLang="en-US" b="1" dirty="0"/>
          </a:p>
        </p:txBody>
      </p:sp>
      <p:sp>
        <p:nvSpPr>
          <p:cNvPr id="4" name="文字方塊 3"/>
          <p:cNvSpPr txBox="1"/>
          <p:nvPr/>
        </p:nvSpPr>
        <p:spPr>
          <a:xfrm>
            <a:off x="1403648" y="476672"/>
            <a:ext cx="719108" cy="369332"/>
          </a:xfrm>
          <a:prstGeom prst="rect">
            <a:avLst/>
          </a:prstGeom>
          <a:noFill/>
        </p:spPr>
        <p:txBody>
          <a:bodyPr wrap="none" rtlCol="0">
            <a:spAutoFit/>
          </a:bodyPr>
          <a:lstStyle/>
          <a:p>
            <a:r>
              <a:rPr lang="en-US" altLang="zh-TW" b="1" dirty="0" smtClean="0"/>
              <a:t>Day 2</a:t>
            </a:r>
            <a:endParaRPr lang="zh-TW" altLang="en-US" b="1" dirty="0"/>
          </a:p>
        </p:txBody>
      </p:sp>
      <p:sp>
        <p:nvSpPr>
          <p:cNvPr id="6" name="矩形 5"/>
          <p:cNvSpPr/>
          <p:nvPr/>
        </p:nvSpPr>
        <p:spPr>
          <a:xfrm>
            <a:off x="-36512" y="6146720"/>
            <a:ext cx="9468544" cy="738664"/>
          </a:xfrm>
          <a:prstGeom prst="rect">
            <a:avLst/>
          </a:prstGeom>
        </p:spPr>
        <p:txBody>
          <a:bodyPr wrap="square">
            <a:spAutoFit/>
          </a:bodyPr>
          <a:lstStyle/>
          <a:p>
            <a:r>
              <a:rPr lang="en-US" altLang="zh-TW" sz="1400" dirty="0" smtClean="0"/>
              <a:t>Each field is contoured from +6.0 to -6.0 K (per 12 h), every 0.5 (per 12 h). </a:t>
            </a:r>
          </a:p>
          <a:p>
            <a:r>
              <a:rPr lang="en-US" altLang="zh-TW" sz="1400" dirty="0" smtClean="0"/>
              <a:t>The zero contour is thickened.</a:t>
            </a:r>
          </a:p>
          <a:p>
            <a:r>
              <a:rPr lang="en-US" altLang="zh-TW" sz="1400" dirty="0" smtClean="0">
                <a:solidFill>
                  <a:srgbClr val="FF00FF"/>
                </a:solidFill>
              </a:rPr>
              <a:t>Magenta solid-</a:t>
            </a:r>
            <a:r>
              <a:rPr lang="en-US" altLang="zh-TW" sz="1400" dirty="0" smtClean="0"/>
              <a:t> </a:t>
            </a:r>
            <a:r>
              <a:rPr lang="en-US" altLang="zh-TW" sz="1400" dirty="0" err="1" smtClean="0"/>
              <a:t>azimuthal</a:t>
            </a:r>
            <a:r>
              <a:rPr lang="en-US" altLang="zh-TW" sz="1400" dirty="0" smtClean="0"/>
              <a:t> mean vertical velocity = 0.1 m/s.</a:t>
            </a:r>
            <a:endParaRPr lang="zh-TW" altLang="en-US" sz="1400" dirty="0"/>
          </a:p>
        </p:txBody>
      </p:sp>
      <p:grpSp>
        <p:nvGrpSpPr>
          <p:cNvPr id="15" name="群組 14"/>
          <p:cNvGrpSpPr/>
          <p:nvPr/>
        </p:nvGrpSpPr>
        <p:grpSpPr>
          <a:xfrm>
            <a:off x="2411760" y="1412776"/>
            <a:ext cx="2325593" cy="1078379"/>
            <a:chOff x="2411760" y="1412776"/>
            <a:chExt cx="2325593" cy="1078379"/>
          </a:xfrm>
        </p:grpSpPr>
        <p:sp>
          <p:nvSpPr>
            <p:cNvPr id="8" name="矩形 7"/>
            <p:cNvSpPr/>
            <p:nvPr/>
          </p:nvSpPr>
          <p:spPr>
            <a:xfrm>
              <a:off x="2411760" y="1412776"/>
              <a:ext cx="172819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707904" y="1844824"/>
              <a:ext cx="1029449" cy="646331"/>
            </a:xfrm>
            <a:prstGeom prst="rect">
              <a:avLst/>
            </a:prstGeom>
            <a:solidFill>
              <a:schemeClr val="tx1"/>
            </a:solidFill>
          </p:spPr>
          <p:txBody>
            <a:bodyPr wrap="none" rtlCol="0">
              <a:spAutoFit/>
            </a:bodyPr>
            <a:lstStyle/>
            <a:p>
              <a:r>
                <a:rPr lang="en-US" altLang="zh-TW" dirty="0" smtClean="0">
                  <a:solidFill>
                    <a:schemeClr val="accent1">
                      <a:lumMod val="20000"/>
                      <a:lumOff val="80000"/>
                    </a:schemeClr>
                  </a:solidFill>
                </a:rPr>
                <a:t>6-8 km</a:t>
              </a:r>
            </a:p>
            <a:p>
              <a:r>
                <a:rPr lang="en-US" altLang="zh-TW" dirty="0" smtClean="0">
                  <a:solidFill>
                    <a:schemeClr val="accent1">
                      <a:lumMod val="20000"/>
                      <a:lumOff val="80000"/>
                    </a:schemeClr>
                  </a:solidFill>
                </a:rPr>
                <a:t>(Cooling)</a:t>
              </a:r>
              <a:endParaRPr lang="zh-TW" altLang="en-US" dirty="0">
                <a:solidFill>
                  <a:schemeClr val="accent1">
                    <a:lumMod val="20000"/>
                    <a:lumOff val="80000"/>
                  </a:schemeClr>
                </a:solidFill>
              </a:endParaRPr>
            </a:p>
          </p:txBody>
        </p:sp>
      </p:grpSp>
      <p:sp>
        <p:nvSpPr>
          <p:cNvPr id="10" name="文字方塊 9"/>
          <p:cNvSpPr txBox="1"/>
          <p:nvPr/>
        </p:nvSpPr>
        <p:spPr>
          <a:xfrm>
            <a:off x="0" y="0"/>
            <a:ext cx="1101071" cy="369332"/>
          </a:xfrm>
          <a:prstGeom prst="rect">
            <a:avLst/>
          </a:prstGeom>
          <a:solidFill>
            <a:srgbClr val="FF0000"/>
          </a:solidFill>
        </p:spPr>
        <p:txBody>
          <a:bodyPr wrap="none" rtlCol="0">
            <a:spAutoFit/>
          </a:bodyPr>
          <a:lstStyle/>
          <a:p>
            <a:r>
              <a:rPr lang="en-US" altLang="zh-TW" b="1" dirty="0" smtClean="0">
                <a:solidFill>
                  <a:schemeClr val="bg1"/>
                </a:solidFill>
              </a:rPr>
              <a:t>RI  Period</a:t>
            </a:r>
            <a:endParaRPr lang="zh-TW" altLang="en-US" b="1" dirty="0">
              <a:solidFill>
                <a:schemeClr val="bg1"/>
              </a:solidFill>
            </a:endParaRPr>
          </a:p>
        </p:txBody>
      </p:sp>
      <p:grpSp>
        <p:nvGrpSpPr>
          <p:cNvPr id="16" name="群組 15"/>
          <p:cNvGrpSpPr/>
          <p:nvPr/>
        </p:nvGrpSpPr>
        <p:grpSpPr>
          <a:xfrm>
            <a:off x="4788024" y="1412776"/>
            <a:ext cx="1973822" cy="4536504"/>
            <a:chOff x="4788024" y="1412776"/>
            <a:chExt cx="1973822" cy="4536504"/>
          </a:xfrm>
        </p:grpSpPr>
        <p:sp>
          <p:nvSpPr>
            <p:cNvPr id="11" name="矩形 10"/>
            <p:cNvSpPr/>
            <p:nvPr/>
          </p:nvSpPr>
          <p:spPr>
            <a:xfrm>
              <a:off x="4788024" y="1412776"/>
              <a:ext cx="1296144"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788024" y="3212976"/>
              <a:ext cx="1296144"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788024" y="5085184"/>
              <a:ext cx="1296144"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580112" y="2564904"/>
              <a:ext cx="1181734" cy="369332"/>
            </a:xfrm>
            <a:prstGeom prst="rect">
              <a:avLst/>
            </a:prstGeom>
            <a:solidFill>
              <a:schemeClr val="tx1"/>
            </a:solidFill>
          </p:spPr>
          <p:txBody>
            <a:bodyPr wrap="none" rtlCol="0">
              <a:spAutoFit/>
            </a:bodyPr>
            <a:lstStyle/>
            <a:p>
              <a:r>
                <a:rPr lang="en-US" altLang="zh-TW" dirty="0" smtClean="0">
                  <a:solidFill>
                    <a:schemeClr val="accent1">
                      <a:lumMod val="20000"/>
                      <a:lumOff val="80000"/>
                    </a:schemeClr>
                  </a:solidFill>
                </a:rPr>
                <a:t>(Warming)</a:t>
              </a:r>
              <a:endParaRPr lang="zh-TW" altLang="en-US" dirty="0">
                <a:solidFill>
                  <a:schemeClr val="accent1">
                    <a:lumMod val="20000"/>
                    <a:lumOff val="80000"/>
                  </a:schemeClr>
                </a:solidFill>
              </a:endParaRPr>
            </a:p>
          </p:txBody>
        </p:sp>
      </p:grpSp>
      <p:grpSp>
        <p:nvGrpSpPr>
          <p:cNvPr id="20" name="群組 19"/>
          <p:cNvGrpSpPr/>
          <p:nvPr/>
        </p:nvGrpSpPr>
        <p:grpSpPr>
          <a:xfrm>
            <a:off x="2959688" y="260648"/>
            <a:ext cx="3412512" cy="432048"/>
            <a:chOff x="2959688" y="260648"/>
            <a:chExt cx="3412512" cy="432048"/>
          </a:xfrm>
        </p:grpSpPr>
        <p:sp>
          <p:nvSpPr>
            <p:cNvPr id="18" name="矩形 17"/>
            <p:cNvSpPr/>
            <p:nvPr/>
          </p:nvSpPr>
          <p:spPr>
            <a:xfrm>
              <a:off x="2959688" y="260648"/>
              <a:ext cx="1080120"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292080" y="260648"/>
              <a:ext cx="1080120"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6" name="矩形 25"/>
          <p:cNvSpPr/>
          <p:nvPr/>
        </p:nvSpPr>
        <p:spPr>
          <a:xfrm>
            <a:off x="0" y="4221088"/>
            <a:ext cx="9144000" cy="18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rot="5400000">
            <a:off x="395536" y="23488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rot="5400000">
            <a:off x="2483768" y="227687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22"/>
          <p:cNvSpPr/>
          <p:nvPr/>
        </p:nvSpPr>
        <p:spPr>
          <a:xfrm rot="5400000">
            <a:off x="395536" y="41490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右箭號 23"/>
          <p:cNvSpPr/>
          <p:nvPr/>
        </p:nvSpPr>
        <p:spPr>
          <a:xfrm rot="5400000">
            <a:off x="2483768" y="41490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rot="5400000">
            <a:off x="4932040" y="23488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5400000">
            <a:off x="7020272" y="227687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向右箭號 27"/>
          <p:cNvSpPr/>
          <p:nvPr/>
        </p:nvSpPr>
        <p:spPr>
          <a:xfrm rot="5400000">
            <a:off x="4932040" y="41490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向右箭號 28"/>
          <p:cNvSpPr/>
          <p:nvPr/>
        </p:nvSpPr>
        <p:spPr>
          <a:xfrm rot="5400000">
            <a:off x="7020272" y="414908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1099850" y="0"/>
            <a:ext cx="135857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 6min data)</a:t>
            </a:r>
            <a:endParaRPr lang="zh-TW" altLang="en-US" b="1" dirty="0">
              <a:solidFill>
                <a:schemeClr val="accent6">
                  <a:lumMod val="20000"/>
                  <a:lumOff val="80000"/>
                </a:schemeClr>
              </a:solidFill>
            </a:endParaRPr>
          </a:p>
        </p:txBody>
      </p:sp>
    </p:spTree>
    <p:extLst>
      <p:ext uri="{BB962C8B-B14F-4D97-AF65-F5344CB8AC3E}">
        <p14:creationId xmlns:p14="http://schemas.microsoft.com/office/powerpoint/2010/main" val="706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539552" y="330988"/>
            <a:ext cx="8210550" cy="33337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t="63773" b="3065"/>
          <a:stretch>
            <a:fillRect/>
          </a:stretch>
        </p:blipFill>
        <p:spPr bwMode="auto">
          <a:xfrm>
            <a:off x="0" y="764704"/>
            <a:ext cx="9108748" cy="1872208"/>
          </a:xfrm>
          <a:prstGeom prst="rect">
            <a:avLst/>
          </a:prstGeom>
          <a:noFill/>
          <a:ln w="9525">
            <a:noFill/>
            <a:miter lim="800000"/>
            <a:headEnd/>
            <a:tailEnd/>
          </a:ln>
        </p:spPr>
      </p:pic>
      <p:sp>
        <p:nvSpPr>
          <p:cNvPr id="4" name="矩形 3"/>
          <p:cNvSpPr/>
          <p:nvPr/>
        </p:nvSpPr>
        <p:spPr>
          <a:xfrm>
            <a:off x="-36512" y="6146720"/>
            <a:ext cx="9468544" cy="738664"/>
          </a:xfrm>
          <a:prstGeom prst="rect">
            <a:avLst/>
          </a:prstGeom>
        </p:spPr>
        <p:txBody>
          <a:bodyPr wrap="square">
            <a:spAutoFit/>
          </a:bodyPr>
          <a:lstStyle/>
          <a:p>
            <a:r>
              <a:rPr lang="en-US" altLang="zh-TW" sz="1400" dirty="0" smtClean="0"/>
              <a:t>Each field is contoured from +6.0 to -6.0 K (per 12 h), every 0.5 (per 12 h). </a:t>
            </a:r>
          </a:p>
          <a:p>
            <a:r>
              <a:rPr lang="en-US" altLang="zh-TW" sz="1400" dirty="0" smtClean="0"/>
              <a:t>The zero contour is thickened.</a:t>
            </a:r>
          </a:p>
          <a:p>
            <a:r>
              <a:rPr lang="en-US" altLang="zh-TW" sz="1400" dirty="0" smtClean="0">
                <a:solidFill>
                  <a:srgbClr val="FF00FF"/>
                </a:solidFill>
              </a:rPr>
              <a:t>Magenta solid-</a:t>
            </a:r>
            <a:r>
              <a:rPr lang="en-US" altLang="zh-TW" sz="1400" dirty="0" smtClean="0"/>
              <a:t> </a:t>
            </a:r>
            <a:r>
              <a:rPr lang="en-US" altLang="zh-TW" sz="1400" dirty="0" err="1" smtClean="0"/>
              <a:t>azimuthal</a:t>
            </a:r>
            <a:r>
              <a:rPr lang="en-US" altLang="zh-TW" sz="1400" dirty="0" smtClean="0"/>
              <a:t> mean vertical velocity = 0.1 m/s.</a:t>
            </a:r>
            <a:endParaRPr lang="zh-TW" altLang="en-US" sz="1400" dirty="0"/>
          </a:p>
        </p:txBody>
      </p:sp>
      <p:sp>
        <p:nvSpPr>
          <p:cNvPr id="5" name="文字方塊 4"/>
          <p:cNvSpPr txBox="1"/>
          <p:nvPr/>
        </p:nvSpPr>
        <p:spPr>
          <a:xfrm>
            <a:off x="0" y="0"/>
            <a:ext cx="1101071" cy="369332"/>
          </a:xfrm>
          <a:prstGeom prst="rect">
            <a:avLst/>
          </a:prstGeom>
          <a:solidFill>
            <a:srgbClr val="FF0000"/>
          </a:solidFill>
        </p:spPr>
        <p:txBody>
          <a:bodyPr wrap="none" rtlCol="0">
            <a:spAutoFit/>
          </a:bodyPr>
          <a:lstStyle/>
          <a:p>
            <a:r>
              <a:rPr lang="en-US" altLang="zh-TW" b="1" dirty="0" smtClean="0">
                <a:solidFill>
                  <a:schemeClr val="bg1"/>
                </a:solidFill>
              </a:rPr>
              <a:t>RI  Period</a:t>
            </a:r>
            <a:endParaRPr lang="zh-TW" altLang="en-US" b="1" dirty="0">
              <a:solidFill>
                <a:schemeClr val="bg1"/>
              </a:solidFill>
            </a:endParaRPr>
          </a:p>
        </p:txBody>
      </p:sp>
      <p:sp>
        <p:nvSpPr>
          <p:cNvPr id="6" name="矩形 5"/>
          <p:cNvSpPr/>
          <p:nvPr/>
        </p:nvSpPr>
        <p:spPr>
          <a:xfrm>
            <a:off x="0" y="764704"/>
            <a:ext cx="9144000" cy="18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103440" y="2996952"/>
            <a:ext cx="5040560" cy="2308324"/>
          </a:xfrm>
          <a:prstGeom prst="rect">
            <a:avLst/>
          </a:prstGeom>
        </p:spPr>
        <p:txBody>
          <a:bodyPr wrap="square">
            <a:spAutoFit/>
          </a:bodyPr>
          <a:lstStyle/>
          <a:p>
            <a:r>
              <a:rPr lang="en-US" altLang="zh-TW" b="1" dirty="0" smtClean="0">
                <a:solidFill>
                  <a:srgbClr val="FF0000"/>
                </a:solidFill>
              </a:rPr>
              <a:t>Note that the midlevel TADV maximum  during intensification is not always due to RADVE:</a:t>
            </a:r>
            <a:r>
              <a:rPr lang="en-US" altLang="zh-TW" dirty="0" smtClean="0"/>
              <a:t> during the 12-h period of greatest warming (0000–1200 UTC day 3), VADVM is maximized at the height of greatest ∆</a:t>
            </a:r>
            <a:r>
              <a:rPr lang="el-GR" altLang="zh-TW" dirty="0" smtClean="0"/>
              <a:t>θ</a:t>
            </a:r>
            <a:r>
              <a:rPr lang="en-US" altLang="zh-TW" dirty="0" smtClean="0"/>
              <a:t>, while RADVE is relatively small there. During this period, it is also evident that the local minimum in TADV near 8 km is a result of VADVM being minimized near this height.</a:t>
            </a:r>
            <a:endParaRPr lang="zh-TW" altLang="en-US" dirty="0"/>
          </a:p>
        </p:txBody>
      </p:sp>
      <p:grpSp>
        <p:nvGrpSpPr>
          <p:cNvPr id="12" name="群組 11"/>
          <p:cNvGrpSpPr/>
          <p:nvPr/>
        </p:nvGrpSpPr>
        <p:grpSpPr>
          <a:xfrm>
            <a:off x="467544" y="2708920"/>
            <a:ext cx="3526993" cy="3096344"/>
            <a:chOff x="252919" y="836712"/>
            <a:chExt cx="3526993" cy="3096344"/>
          </a:xfrm>
        </p:grpSpPr>
        <p:grpSp>
          <p:nvGrpSpPr>
            <p:cNvPr id="7" name="群組 6"/>
            <p:cNvGrpSpPr/>
            <p:nvPr/>
          </p:nvGrpSpPr>
          <p:grpSpPr>
            <a:xfrm>
              <a:off x="252919" y="836712"/>
              <a:ext cx="3526993" cy="3096344"/>
              <a:chOff x="2176463" y="1290121"/>
              <a:chExt cx="5504464" cy="4124842"/>
            </a:xfrm>
          </p:grpSpPr>
          <p:pic>
            <p:nvPicPr>
              <p:cNvPr id="8" name="Picture 4"/>
              <p:cNvPicPr>
                <a:picLocks noChangeAspect="1" noChangeArrowheads="1"/>
              </p:cNvPicPr>
              <p:nvPr/>
            </p:nvPicPr>
            <p:blipFill>
              <a:blip r:embed="rId4" cstate="print"/>
              <a:srcRect/>
              <a:stretch>
                <a:fillRect/>
              </a:stretch>
            </p:blipFill>
            <p:spPr bwMode="auto">
              <a:xfrm>
                <a:off x="2176463" y="1443038"/>
                <a:ext cx="4791075" cy="3971925"/>
              </a:xfrm>
              <a:prstGeom prst="rect">
                <a:avLst/>
              </a:prstGeom>
              <a:noFill/>
              <a:ln w="9525">
                <a:noFill/>
                <a:miter lim="800000"/>
                <a:headEnd/>
                <a:tailEnd/>
              </a:ln>
            </p:spPr>
          </p:pic>
          <p:sp>
            <p:nvSpPr>
              <p:cNvPr id="9" name="文字方塊 8"/>
              <p:cNvSpPr txBox="1"/>
              <p:nvPr/>
            </p:nvSpPr>
            <p:spPr>
              <a:xfrm>
                <a:off x="5153755" y="1290121"/>
                <a:ext cx="2527172" cy="560557"/>
              </a:xfrm>
              <a:prstGeom prst="rect">
                <a:avLst/>
              </a:prstGeom>
              <a:noFill/>
            </p:spPr>
            <p:txBody>
              <a:bodyPr wrap="square" rtlCol="0">
                <a:spAutoFit/>
              </a:bodyPr>
              <a:lstStyle/>
              <a:p>
                <a:r>
                  <a:rPr lang="en-US" altLang="zh-TW" b="1" dirty="0" smtClean="0"/>
                  <a:t>Day 3 TADV</a:t>
                </a:r>
                <a:endParaRPr lang="zh-TW" altLang="en-US" b="1" dirty="0"/>
              </a:p>
            </p:txBody>
          </p:sp>
        </p:grpSp>
        <p:pic>
          <p:nvPicPr>
            <p:cNvPr id="22530" name="Picture 2"/>
            <p:cNvPicPr>
              <a:picLocks noChangeAspect="1" noChangeArrowheads="1"/>
            </p:cNvPicPr>
            <p:nvPr/>
          </p:nvPicPr>
          <p:blipFill>
            <a:blip r:embed="rId5" cstate="print"/>
            <a:srcRect/>
            <a:stretch>
              <a:fillRect/>
            </a:stretch>
          </p:blipFill>
          <p:spPr bwMode="auto">
            <a:xfrm>
              <a:off x="3347864" y="1052736"/>
              <a:ext cx="349592" cy="2866653"/>
            </a:xfrm>
            <a:prstGeom prst="rect">
              <a:avLst/>
            </a:prstGeom>
            <a:noFill/>
            <a:ln w="9525">
              <a:noFill/>
              <a:miter lim="800000"/>
              <a:headEnd/>
              <a:tailEnd/>
            </a:ln>
          </p:spPr>
        </p:pic>
      </p:grpSp>
      <p:grpSp>
        <p:nvGrpSpPr>
          <p:cNvPr id="19" name="群組 18"/>
          <p:cNvGrpSpPr/>
          <p:nvPr/>
        </p:nvGrpSpPr>
        <p:grpSpPr>
          <a:xfrm>
            <a:off x="755576" y="1556792"/>
            <a:ext cx="3024336" cy="3168352"/>
            <a:chOff x="755576" y="1556792"/>
            <a:chExt cx="3024336" cy="3168352"/>
          </a:xfrm>
        </p:grpSpPr>
        <p:sp>
          <p:nvSpPr>
            <p:cNvPr id="13" name="矩形 12"/>
            <p:cNvSpPr/>
            <p:nvPr/>
          </p:nvSpPr>
          <p:spPr>
            <a:xfrm>
              <a:off x="2555776" y="1556792"/>
              <a:ext cx="1224136"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55576" y="4005064"/>
              <a:ext cx="1944216" cy="7200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4" name="群組 23"/>
          <p:cNvGrpSpPr/>
          <p:nvPr/>
        </p:nvGrpSpPr>
        <p:grpSpPr>
          <a:xfrm>
            <a:off x="4788024" y="2852936"/>
            <a:ext cx="3639425" cy="2645246"/>
            <a:chOff x="5652120" y="3933056"/>
            <a:chExt cx="3639425" cy="2645246"/>
          </a:xfrm>
        </p:grpSpPr>
        <p:pic>
          <p:nvPicPr>
            <p:cNvPr id="22" name="Picture 2"/>
            <p:cNvPicPr>
              <a:picLocks noChangeAspect="1" noChangeArrowheads="1"/>
            </p:cNvPicPr>
            <p:nvPr/>
          </p:nvPicPr>
          <p:blipFill>
            <a:blip r:embed="rId6" cstate="print"/>
            <a:srcRect l="32557" t="49598" r="35290"/>
            <a:stretch>
              <a:fillRect/>
            </a:stretch>
          </p:blipFill>
          <p:spPr bwMode="auto">
            <a:xfrm>
              <a:off x="5652120" y="4149080"/>
              <a:ext cx="2952328" cy="2429222"/>
            </a:xfrm>
            <a:prstGeom prst="rect">
              <a:avLst/>
            </a:prstGeom>
            <a:noFill/>
            <a:ln w="9525">
              <a:noFill/>
              <a:miter lim="800000"/>
              <a:headEnd/>
              <a:tailEnd/>
            </a:ln>
          </p:spPr>
        </p:pic>
        <p:sp>
          <p:nvSpPr>
            <p:cNvPr id="23" name="文字方塊 22"/>
            <p:cNvSpPr txBox="1"/>
            <p:nvPr/>
          </p:nvSpPr>
          <p:spPr>
            <a:xfrm>
              <a:off x="7668344" y="3933056"/>
              <a:ext cx="1623201" cy="369332"/>
            </a:xfrm>
            <a:prstGeom prst="rect">
              <a:avLst/>
            </a:prstGeom>
            <a:solidFill>
              <a:schemeClr val="tx1">
                <a:lumMod val="95000"/>
                <a:lumOff val="5000"/>
              </a:schemeClr>
            </a:solidFill>
            <a:ln>
              <a:solidFill>
                <a:schemeClr val="tx1"/>
              </a:solidFill>
            </a:ln>
          </p:spPr>
          <p:txBody>
            <a:bodyPr wrap="none" rtlCol="0">
              <a:spAutoFit/>
            </a:bodyPr>
            <a:lstStyle/>
            <a:p>
              <a:r>
                <a:rPr lang="en-US" altLang="zh-TW" b="1" dirty="0" smtClean="0">
                  <a:solidFill>
                    <a:schemeClr val="bg1"/>
                  </a:solidFill>
                </a:rPr>
                <a:t>Day3  mean ∆</a:t>
              </a:r>
              <a:r>
                <a:rPr lang="el-GR" altLang="zh-TW" b="1" dirty="0" smtClean="0">
                  <a:solidFill>
                    <a:schemeClr val="bg1"/>
                  </a:solidFill>
                </a:rPr>
                <a:t>θ</a:t>
              </a:r>
              <a:endParaRPr lang="zh-TW" altLang="en-US" b="1" dirty="0">
                <a:solidFill>
                  <a:schemeClr val="bg1"/>
                </a:solidFill>
              </a:endParaRPr>
            </a:p>
          </p:txBody>
        </p:sp>
      </p:grpSp>
      <p:sp>
        <p:nvSpPr>
          <p:cNvPr id="20" name="文字方塊 19"/>
          <p:cNvSpPr txBox="1"/>
          <p:nvPr/>
        </p:nvSpPr>
        <p:spPr>
          <a:xfrm>
            <a:off x="1403648" y="692696"/>
            <a:ext cx="719108" cy="369332"/>
          </a:xfrm>
          <a:prstGeom prst="rect">
            <a:avLst/>
          </a:prstGeom>
          <a:noFill/>
        </p:spPr>
        <p:txBody>
          <a:bodyPr wrap="none" rtlCol="0">
            <a:spAutoFit/>
          </a:bodyPr>
          <a:lstStyle/>
          <a:p>
            <a:r>
              <a:rPr lang="en-US" altLang="zh-TW" b="1" dirty="0" smtClean="0"/>
              <a:t>Day 3</a:t>
            </a:r>
            <a:endParaRPr lang="zh-TW" altLang="en-US" b="1" dirty="0"/>
          </a:p>
        </p:txBody>
      </p:sp>
      <p:sp>
        <p:nvSpPr>
          <p:cNvPr id="21" name="矩形 20"/>
          <p:cNvSpPr/>
          <p:nvPr/>
        </p:nvSpPr>
        <p:spPr>
          <a:xfrm>
            <a:off x="1099850" y="0"/>
            <a:ext cx="135857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 6min data)</a:t>
            </a:r>
            <a:endParaRPr lang="zh-TW" altLang="en-US" b="1" dirty="0">
              <a:solidFill>
                <a:schemeClr val="accent6">
                  <a:lumMod val="20000"/>
                  <a:lumOff val="80000"/>
                </a:schemeClr>
              </a:solidFill>
            </a:endParaRPr>
          </a:p>
        </p:txBody>
      </p:sp>
      <p:grpSp>
        <p:nvGrpSpPr>
          <p:cNvPr id="18" name="群組 17"/>
          <p:cNvGrpSpPr/>
          <p:nvPr/>
        </p:nvGrpSpPr>
        <p:grpSpPr>
          <a:xfrm>
            <a:off x="2555776" y="1196752"/>
            <a:ext cx="5040560" cy="2880320"/>
            <a:chOff x="2555776" y="1196752"/>
            <a:chExt cx="5040560" cy="2880320"/>
          </a:xfrm>
        </p:grpSpPr>
        <p:sp>
          <p:nvSpPr>
            <p:cNvPr id="15" name="矩形 14"/>
            <p:cNvSpPr/>
            <p:nvPr/>
          </p:nvSpPr>
          <p:spPr>
            <a:xfrm>
              <a:off x="2555776" y="1196752"/>
              <a:ext cx="1224136"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788024" y="1196752"/>
              <a:ext cx="1224136"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220072" y="3356992"/>
              <a:ext cx="2376264" cy="7200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40541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xit" presetSubtype="0" fill="hold"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smtClean="0"/>
              <a:t>OUTLINE</a:t>
            </a:r>
            <a:endParaRPr lang="zh-TW" altLang="en-US" sz="3600" b="1" dirty="0"/>
          </a:p>
        </p:txBody>
      </p:sp>
      <p:sp>
        <p:nvSpPr>
          <p:cNvPr id="3" name="內容版面配置區 2"/>
          <p:cNvSpPr>
            <a:spLocks noGrp="1"/>
          </p:cNvSpPr>
          <p:nvPr>
            <p:ph idx="1"/>
          </p:nvPr>
        </p:nvSpPr>
        <p:spPr>
          <a:xfrm>
            <a:off x="323528" y="1628800"/>
            <a:ext cx="8424936" cy="4525963"/>
          </a:xfrm>
        </p:spPr>
        <p:txBody>
          <a:bodyPr>
            <a:normAutofit lnSpcReduction="10000"/>
          </a:bodyPr>
          <a:lstStyle/>
          <a:p>
            <a:r>
              <a:rPr lang="en-US" altLang="zh-TW" sz="2200" b="1" dirty="0" smtClean="0"/>
              <a:t>Introduction</a:t>
            </a:r>
          </a:p>
          <a:p>
            <a:r>
              <a:rPr lang="en-US" altLang="zh-TW" sz="2200" b="1" dirty="0"/>
              <a:t>Warm-core structure of </a:t>
            </a:r>
            <a:r>
              <a:rPr lang="en-US" altLang="zh-TW" sz="2200" b="1" dirty="0" smtClean="0"/>
              <a:t>simulation</a:t>
            </a:r>
          </a:p>
          <a:p>
            <a:pPr marL="0" indent="0">
              <a:buNone/>
            </a:pPr>
            <a:r>
              <a:rPr lang="en-US" altLang="zh-TW" sz="2400" dirty="0"/>
              <a:t> </a:t>
            </a:r>
            <a:r>
              <a:rPr lang="en-US" altLang="zh-TW" sz="2400" dirty="0" smtClean="0"/>
              <a:t>    </a:t>
            </a:r>
            <a:r>
              <a:rPr lang="en-US" altLang="zh-TW" sz="1900" i="1" dirty="0" smtClean="0"/>
              <a:t>a</a:t>
            </a:r>
            <a:r>
              <a:rPr lang="en-US" altLang="zh-TW" sz="1900" i="1" dirty="0"/>
              <a:t>. </a:t>
            </a:r>
            <a:r>
              <a:rPr lang="en-US" altLang="zh-TW" sz="1800" i="1" dirty="0"/>
              <a:t>Model setup and description of simulation</a:t>
            </a:r>
            <a:endParaRPr lang="en-US" altLang="zh-TW" sz="1800" i="1" dirty="0" smtClean="0"/>
          </a:p>
          <a:p>
            <a:pPr marL="0" indent="0">
              <a:buNone/>
            </a:pPr>
            <a:r>
              <a:rPr lang="en-US" altLang="zh-TW" sz="1900" i="1" dirty="0"/>
              <a:t> </a:t>
            </a:r>
            <a:r>
              <a:rPr lang="en-US" altLang="zh-TW" sz="1900" i="1" dirty="0" smtClean="0"/>
              <a:t>     b</a:t>
            </a:r>
            <a:r>
              <a:rPr lang="en-US" altLang="zh-TW" sz="1900" i="1" dirty="0"/>
              <a:t>. </a:t>
            </a:r>
            <a:r>
              <a:rPr lang="en-US" altLang="zh-TW" sz="2000" i="1" dirty="0"/>
              <a:t>Evolution of the warm core</a:t>
            </a:r>
            <a:endParaRPr lang="en-US" altLang="zh-TW" sz="1900" b="1" i="1" dirty="0" smtClean="0"/>
          </a:p>
          <a:p>
            <a:r>
              <a:rPr lang="en-US" altLang="zh-TW" sz="2200" b="1" dirty="0"/>
              <a:t>Budget </a:t>
            </a:r>
            <a:r>
              <a:rPr lang="en-US" altLang="zh-TW" sz="2200" b="1" dirty="0" smtClean="0"/>
              <a:t>analysis</a:t>
            </a:r>
          </a:p>
          <a:p>
            <a:pPr marL="0" indent="0">
              <a:buNone/>
            </a:pPr>
            <a:r>
              <a:rPr lang="en-US" altLang="zh-TW" sz="2200" dirty="0" smtClean="0"/>
              <a:t>     </a:t>
            </a:r>
            <a:r>
              <a:rPr lang="en-US" altLang="zh-TW" sz="1800" i="1" dirty="0" smtClean="0"/>
              <a:t>a. Evolution of temperature change and its relationship to  perturbation temperature</a:t>
            </a:r>
          </a:p>
          <a:p>
            <a:pPr marL="0" indent="0">
              <a:buNone/>
            </a:pPr>
            <a:r>
              <a:rPr lang="en-US" altLang="zh-TW" sz="1800" i="1" dirty="0" smtClean="0"/>
              <a:t>      b. A potential temperature budget</a:t>
            </a:r>
          </a:p>
          <a:p>
            <a:pPr marL="0" indent="0">
              <a:buNone/>
            </a:pPr>
            <a:r>
              <a:rPr lang="en-US" altLang="zh-TW" sz="1800" i="1" dirty="0" smtClean="0"/>
              <a:t>      c. Decomposing advection into horizontal and vertical, mean and eddy</a:t>
            </a:r>
          </a:p>
          <a:p>
            <a:pPr marL="0" indent="0">
              <a:buNone/>
            </a:pPr>
            <a:r>
              <a:rPr lang="en-US" altLang="zh-TW" sz="1800" i="1" dirty="0" smtClean="0"/>
              <a:t>      d. Why is RADVE positive in the eye during intensification?</a:t>
            </a:r>
          </a:p>
          <a:p>
            <a:pPr marL="0" indent="0">
              <a:buNone/>
            </a:pPr>
            <a:r>
              <a:rPr lang="en-US" altLang="zh-TW" sz="1800" i="1" dirty="0" smtClean="0"/>
              <a:t>      e. Structure of mean vertical velocity in the eye</a:t>
            </a:r>
          </a:p>
          <a:p>
            <a:r>
              <a:rPr lang="en-US" altLang="zh-TW" sz="2200" b="1" dirty="0" smtClean="0"/>
              <a:t>Discussion </a:t>
            </a:r>
            <a:r>
              <a:rPr lang="en-US" altLang="zh-TW" sz="2200" b="1" dirty="0"/>
              <a:t>and </a:t>
            </a:r>
            <a:r>
              <a:rPr lang="en-US" altLang="zh-TW" sz="2200" b="1" dirty="0" smtClean="0"/>
              <a:t>conclusions</a:t>
            </a:r>
          </a:p>
          <a:p>
            <a:r>
              <a:rPr lang="en-US" altLang="zh-TW" sz="2200" b="1" dirty="0" smtClean="0"/>
              <a:t>Reference</a:t>
            </a:r>
          </a:p>
          <a:p>
            <a:endParaRPr lang="zh-TW" altLang="en-US" sz="2200" b="1" dirty="0"/>
          </a:p>
        </p:txBody>
      </p:sp>
    </p:spTree>
    <p:extLst>
      <p:ext uri="{BB962C8B-B14F-4D97-AF65-F5344CB8AC3E}">
        <p14:creationId xmlns:p14="http://schemas.microsoft.com/office/powerpoint/2010/main" val="2704513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1057960"/>
            <a:ext cx="8208912" cy="1938992"/>
          </a:xfrm>
          <a:prstGeom prst="rect">
            <a:avLst/>
          </a:prstGeom>
        </p:spPr>
        <p:txBody>
          <a:bodyPr wrap="square">
            <a:spAutoFit/>
          </a:bodyPr>
          <a:lstStyle/>
          <a:p>
            <a:r>
              <a:rPr lang="en-US" altLang="zh-TW" sz="2400" b="1" dirty="0" smtClean="0">
                <a:solidFill>
                  <a:srgbClr val="FF0000"/>
                </a:solidFill>
              </a:rPr>
              <a:t>1.</a:t>
            </a:r>
            <a:r>
              <a:rPr lang="en-US" altLang="zh-TW" dirty="0" smtClean="0"/>
              <a:t>RADVE can be quite substantial well inside the eye, and that this term appears to be responsible for most of the midlevel warming during the first 24 h of RI. This is contrary to our expectation (and to results from previous studies) that mean vertical advection would always be the dominant mechanism of warming.</a:t>
            </a:r>
          </a:p>
          <a:p>
            <a:r>
              <a:rPr lang="en-US" altLang="zh-TW" sz="2400" b="1" dirty="0" smtClean="0">
                <a:solidFill>
                  <a:srgbClr val="FF0000"/>
                </a:solidFill>
              </a:rPr>
              <a:t>2.</a:t>
            </a:r>
            <a:r>
              <a:rPr lang="en-US" altLang="zh-TW" dirty="0" smtClean="0"/>
              <a:t>The asymmetries can lead to a warming tendency at all, given that the mean radial gradient of </a:t>
            </a:r>
            <a:r>
              <a:rPr lang="el-GR" altLang="zh-TW" dirty="0" smtClean="0"/>
              <a:t>θ</a:t>
            </a:r>
            <a:r>
              <a:rPr lang="en-US" altLang="zh-TW" dirty="0" smtClean="0"/>
              <a:t> is negative.</a:t>
            </a:r>
            <a:endParaRPr lang="zh-TW" altLang="en-US" dirty="0"/>
          </a:p>
        </p:txBody>
      </p:sp>
      <p:sp>
        <p:nvSpPr>
          <p:cNvPr id="3" name="矩形 2"/>
          <p:cNvSpPr/>
          <p:nvPr/>
        </p:nvSpPr>
        <p:spPr>
          <a:xfrm>
            <a:off x="251520" y="188640"/>
            <a:ext cx="8496944" cy="369332"/>
          </a:xfrm>
          <a:prstGeom prst="rect">
            <a:avLst/>
          </a:prstGeom>
        </p:spPr>
        <p:txBody>
          <a:bodyPr wrap="square">
            <a:spAutoFit/>
          </a:bodyPr>
          <a:lstStyle/>
          <a:p>
            <a:r>
              <a:rPr lang="en-US" altLang="zh-TW" i="1" dirty="0"/>
              <a:t> d. Why is RADVE positive in the eye during intensification</a:t>
            </a:r>
            <a:r>
              <a:rPr lang="en-US" altLang="zh-TW" i="1" dirty="0" smtClean="0"/>
              <a:t>?</a:t>
            </a:r>
            <a:endParaRPr lang="en-US" altLang="zh-TW" i="1" dirty="0"/>
          </a:p>
        </p:txBody>
      </p:sp>
    </p:spTree>
    <p:extLst>
      <p:ext uri="{BB962C8B-B14F-4D97-AF65-F5344CB8AC3E}">
        <p14:creationId xmlns:p14="http://schemas.microsoft.com/office/powerpoint/2010/main" val="4212448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04955" y="260648"/>
            <a:ext cx="2190408" cy="369332"/>
          </a:xfrm>
          <a:prstGeom prst="rect">
            <a:avLst/>
          </a:prstGeom>
        </p:spPr>
        <p:txBody>
          <a:bodyPr wrap="none">
            <a:spAutoFit/>
          </a:bodyPr>
          <a:lstStyle/>
          <a:p>
            <a:pPr algn="ctr"/>
            <a:r>
              <a:rPr lang="en-US" altLang="zh-TW" b="1" dirty="0" smtClean="0"/>
              <a:t>0200-1800 UTC day 2</a:t>
            </a:r>
            <a:endParaRPr lang="zh-TW" altLang="en-US" b="1" dirty="0"/>
          </a:p>
        </p:txBody>
      </p:sp>
      <p:sp>
        <p:nvSpPr>
          <p:cNvPr id="4" name="矩形 3"/>
          <p:cNvSpPr/>
          <p:nvPr/>
        </p:nvSpPr>
        <p:spPr>
          <a:xfrm>
            <a:off x="0" y="6516052"/>
            <a:ext cx="8316416" cy="369332"/>
          </a:xfrm>
          <a:prstGeom prst="rect">
            <a:avLst/>
          </a:prstGeom>
        </p:spPr>
        <p:txBody>
          <a:bodyPr wrap="square">
            <a:spAutoFit/>
          </a:bodyPr>
          <a:lstStyle/>
          <a:p>
            <a:r>
              <a:rPr lang="en-US" altLang="zh-TW" dirty="0" smtClean="0"/>
              <a:t>(23th level ,near where both ∆</a:t>
            </a:r>
            <a:r>
              <a:rPr lang="el-GR" altLang="zh-TW" dirty="0" smtClean="0"/>
              <a:t>θ</a:t>
            </a:r>
            <a:r>
              <a:rPr lang="en-US" altLang="zh-TW" dirty="0" smtClean="0"/>
              <a:t> and RADVE are maximized)</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611560" y="620688"/>
            <a:ext cx="3621053" cy="3096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60031" y="692696"/>
            <a:ext cx="3485246" cy="30960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858627" y="3541828"/>
            <a:ext cx="3529797" cy="3096000"/>
          </a:xfrm>
          <a:prstGeom prst="rect">
            <a:avLst/>
          </a:prstGeom>
          <a:noFill/>
          <a:ln w="9525">
            <a:noFill/>
            <a:miter lim="800000"/>
            <a:headEnd/>
            <a:tailEnd/>
          </a:ln>
        </p:spPr>
      </p:pic>
      <p:sp>
        <p:nvSpPr>
          <p:cNvPr id="9" name="矩形 8"/>
          <p:cNvSpPr/>
          <p:nvPr/>
        </p:nvSpPr>
        <p:spPr>
          <a:xfrm>
            <a:off x="5580112" y="6525344"/>
            <a:ext cx="3587136" cy="369332"/>
          </a:xfrm>
          <a:prstGeom prst="rect">
            <a:avLst/>
          </a:prstGeom>
        </p:spPr>
        <p:txBody>
          <a:bodyPr wrap="none">
            <a:spAutoFit/>
          </a:bodyPr>
          <a:lstStyle/>
          <a:p>
            <a:r>
              <a:rPr lang="en-US" altLang="zh-TW" dirty="0" smtClean="0"/>
              <a:t>.Range rings are drawn every 10 km.</a:t>
            </a:r>
            <a:endParaRPr lang="zh-TW" altLang="en-US" dirty="0"/>
          </a:p>
        </p:txBody>
      </p:sp>
      <p:pic>
        <p:nvPicPr>
          <p:cNvPr id="1030" name="Picture 6"/>
          <p:cNvPicPr>
            <a:picLocks noChangeAspect="1" noChangeArrowheads="1"/>
          </p:cNvPicPr>
          <p:nvPr/>
        </p:nvPicPr>
        <p:blipFill>
          <a:blip r:embed="rId6" cstate="print"/>
          <a:srcRect/>
          <a:stretch>
            <a:fillRect/>
          </a:stretch>
        </p:blipFill>
        <p:spPr bwMode="auto">
          <a:xfrm>
            <a:off x="683568" y="3501008"/>
            <a:ext cx="3543300" cy="3095625"/>
          </a:xfrm>
          <a:prstGeom prst="rect">
            <a:avLst/>
          </a:prstGeom>
          <a:noFill/>
          <a:ln w="9525">
            <a:noFill/>
            <a:miter lim="800000"/>
            <a:headEnd/>
            <a:tailEnd/>
          </a:ln>
        </p:spPr>
      </p:pic>
      <p:grpSp>
        <p:nvGrpSpPr>
          <p:cNvPr id="29" name="群組 28"/>
          <p:cNvGrpSpPr/>
          <p:nvPr/>
        </p:nvGrpSpPr>
        <p:grpSpPr>
          <a:xfrm>
            <a:off x="1979712" y="2204864"/>
            <a:ext cx="4752528" cy="3672408"/>
            <a:chOff x="1979712" y="2204864"/>
            <a:chExt cx="4752528" cy="3672408"/>
          </a:xfrm>
        </p:grpSpPr>
        <p:sp>
          <p:nvSpPr>
            <p:cNvPr id="11" name="矩形 10"/>
            <p:cNvSpPr/>
            <p:nvPr/>
          </p:nvSpPr>
          <p:spPr>
            <a:xfrm>
              <a:off x="1979712" y="5013176"/>
              <a:ext cx="504056"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228184" y="2204864"/>
              <a:ext cx="504056"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5436096" y="2996952"/>
              <a:ext cx="599780" cy="369332"/>
            </a:xfrm>
            <a:prstGeom prst="rect">
              <a:avLst/>
            </a:prstGeom>
            <a:solidFill>
              <a:srgbClr val="FF0000"/>
            </a:solidFill>
            <a:ln>
              <a:solidFill>
                <a:srgbClr val="FF0000"/>
              </a:solidFill>
            </a:ln>
          </p:spPr>
          <p:txBody>
            <a:bodyPr wrap="none" rtlCol="0">
              <a:spAutoFit/>
            </a:bodyPr>
            <a:lstStyle/>
            <a:p>
              <a:pPr algn="ctr"/>
              <a:r>
                <a:rPr lang="en-US" altLang="zh-TW" dirty="0" smtClean="0">
                  <a:solidFill>
                    <a:schemeClr val="accent2">
                      <a:lumMod val="20000"/>
                      <a:lumOff val="80000"/>
                    </a:schemeClr>
                  </a:solidFill>
                </a:rPr>
                <a:t>SSW</a:t>
              </a:r>
              <a:endParaRPr lang="zh-TW" altLang="en-US" dirty="0">
                <a:solidFill>
                  <a:schemeClr val="accent2">
                    <a:lumMod val="20000"/>
                    <a:lumOff val="80000"/>
                  </a:schemeClr>
                </a:solidFill>
              </a:endParaRPr>
            </a:p>
          </p:txBody>
        </p:sp>
        <p:cxnSp>
          <p:nvCxnSpPr>
            <p:cNvPr id="15" name="直線單箭頭接點 14"/>
            <p:cNvCxnSpPr/>
            <p:nvPr/>
          </p:nvCxnSpPr>
          <p:spPr>
            <a:xfrm flipV="1">
              <a:off x="2155260" y="5157192"/>
              <a:ext cx="216024"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p:nvGrpSpPr>
        <p:grpSpPr>
          <a:xfrm>
            <a:off x="2483768" y="836712"/>
            <a:ext cx="5133913" cy="4248472"/>
            <a:chOff x="2483768" y="836712"/>
            <a:chExt cx="5133913" cy="4248472"/>
          </a:xfrm>
        </p:grpSpPr>
        <p:sp>
          <p:nvSpPr>
            <p:cNvPr id="16" name="矩形 15"/>
            <p:cNvSpPr/>
            <p:nvPr/>
          </p:nvSpPr>
          <p:spPr>
            <a:xfrm>
              <a:off x="6660232" y="1340768"/>
              <a:ext cx="504056" cy="86409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2483768" y="4221088"/>
              <a:ext cx="504056" cy="86409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p:nvPr/>
          </p:nvCxnSpPr>
          <p:spPr>
            <a:xfrm flipV="1">
              <a:off x="2580486" y="4380870"/>
              <a:ext cx="216024" cy="57606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7022646" y="836712"/>
              <a:ext cx="595035" cy="369332"/>
            </a:xfrm>
            <a:prstGeom prst="rect">
              <a:avLst/>
            </a:prstGeom>
            <a:solidFill>
              <a:srgbClr val="002060"/>
            </a:solidFill>
            <a:ln>
              <a:solidFill>
                <a:srgbClr val="002060"/>
              </a:solidFill>
            </a:ln>
          </p:spPr>
          <p:txBody>
            <a:bodyPr wrap="none" rtlCol="0">
              <a:spAutoFit/>
            </a:bodyPr>
            <a:lstStyle/>
            <a:p>
              <a:pPr algn="ctr"/>
              <a:r>
                <a:rPr lang="en-US" altLang="zh-TW" dirty="0" smtClean="0">
                  <a:solidFill>
                    <a:schemeClr val="accent2">
                      <a:lumMod val="20000"/>
                      <a:lumOff val="80000"/>
                    </a:schemeClr>
                  </a:solidFill>
                </a:rPr>
                <a:t>NNE</a:t>
              </a:r>
              <a:endParaRPr lang="zh-TW" altLang="en-US" dirty="0">
                <a:solidFill>
                  <a:schemeClr val="accent2">
                    <a:lumMod val="20000"/>
                    <a:lumOff val="80000"/>
                  </a:schemeClr>
                </a:solidFill>
              </a:endParaRPr>
            </a:p>
          </p:txBody>
        </p:sp>
      </p:gr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033" name="Rectangle 9"/>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30" name="群組 29"/>
          <p:cNvGrpSpPr/>
          <p:nvPr/>
        </p:nvGrpSpPr>
        <p:grpSpPr>
          <a:xfrm>
            <a:off x="4139952" y="4581128"/>
            <a:ext cx="2952328" cy="1241673"/>
            <a:chOff x="4139952" y="4653136"/>
            <a:chExt cx="2952328" cy="1241673"/>
          </a:xfrm>
        </p:grpSpPr>
        <p:pic>
          <p:nvPicPr>
            <p:cNvPr id="103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39952" y="4869160"/>
              <a:ext cx="1604839" cy="1025649"/>
            </a:xfrm>
            <a:prstGeom prst="rect">
              <a:avLst/>
            </a:prstGeom>
            <a:noFill/>
          </p:spPr>
        </p:pic>
        <p:sp>
          <p:nvSpPr>
            <p:cNvPr id="27" name="矩形 26"/>
            <p:cNvSpPr/>
            <p:nvPr/>
          </p:nvSpPr>
          <p:spPr>
            <a:xfrm>
              <a:off x="6228184" y="4653136"/>
              <a:ext cx="864096" cy="86409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矩形 30"/>
          <p:cNvSpPr/>
          <p:nvPr/>
        </p:nvSpPr>
        <p:spPr>
          <a:xfrm>
            <a:off x="5292080" y="5877272"/>
            <a:ext cx="3649269" cy="646331"/>
          </a:xfrm>
          <a:prstGeom prst="rect">
            <a:avLst/>
          </a:prstGeom>
          <a:solidFill>
            <a:srgbClr val="FF0000"/>
          </a:solidFill>
        </p:spPr>
        <p:txBody>
          <a:bodyPr wrap="none">
            <a:spAutoFit/>
          </a:bodyPr>
          <a:lstStyle/>
          <a:p>
            <a:r>
              <a:rPr lang="en-US" altLang="zh-TW" b="1" dirty="0" smtClean="0">
                <a:solidFill>
                  <a:schemeClr val="accent2">
                    <a:lumMod val="20000"/>
                    <a:lumOff val="80000"/>
                  </a:schemeClr>
                </a:solidFill>
              </a:rPr>
              <a:t>Nolan et al. (2001) “wobble”</a:t>
            </a:r>
          </a:p>
          <a:p>
            <a:r>
              <a:rPr lang="en-US" altLang="zh-TW" b="1" dirty="0" smtClean="0">
                <a:solidFill>
                  <a:schemeClr val="accent2">
                    <a:lumMod val="20000"/>
                    <a:lumOff val="80000"/>
                  </a:schemeClr>
                </a:solidFill>
              </a:rPr>
              <a:t>Caused by </a:t>
            </a:r>
            <a:r>
              <a:rPr lang="en-US" altLang="zh-TW" b="1" dirty="0" smtClean="0">
                <a:solidFill>
                  <a:schemeClr val="accent6">
                    <a:lumMod val="20000"/>
                    <a:lumOff val="80000"/>
                  </a:schemeClr>
                </a:solidFill>
              </a:rPr>
              <a:t>wavenumber-1 instability</a:t>
            </a:r>
            <a:endParaRPr lang="zh-TW" altLang="en-US" b="1" dirty="0">
              <a:solidFill>
                <a:schemeClr val="accent6">
                  <a:lumMod val="20000"/>
                  <a:lumOff val="80000"/>
                </a:schemeClr>
              </a:solidFill>
            </a:endParaRPr>
          </a:p>
        </p:txBody>
      </p:sp>
    </p:spTree>
    <p:extLst>
      <p:ext uri="{BB962C8B-B14F-4D97-AF65-F5344CB8AC3E}">
        <p14:creationId xmlns:p14="http://schemas.microsoft.com/office/powerpoint/2010/main" val="19040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3825" y="1152525"/>
            <a:ext cx="8896350" cy="4552950"/>
          </a:xfrm>
          <a:prstGeom prst="rect">
            <a:avLst/>
          </a:prstGeom>
          <a:noFill/>
          <a:ln w="9525">
            <a:noFill/>
            <a:miter lim="800000"/>
            <a:headEnd/>
            <a:tailEnd/>
          </a:ln>
        </p:spPr>
      </p:pic>
      <p:sp>
        <p:nvSpPr>
          <p:cNvPr id="5" name="文字方塊 4"/>
          <p:cNvSpPr txBox="1"/>
          <p:nvPr/>
        </p:nvSpPr>
        <p:spPr>
          <a:xfrm>
            <a:off x="6372200" y="836712"/>
            <a:ext cx="719108" cy="369332"/>
          </a:xfrm>
          <a:prstGeom prst="rect">
            <a:avLst/>
          </a:prstGeom>
          <a:noFill/>
        </p:spPr>
        <p:txBody>
          <a:bodyPr wrap="none" rtlCol="0">
            <a:spAutoFit/>
          </a:bodyPr>
          <a:lstStyle/>
          <a:p>
            <a:r>
              <a:rPr lang="en-US" altLang="zh-TW" b="1" dirty="0" smtClean="0"/>
              <a:t>Day 3</a:t>
            </a:r>
            <a:endParaRPr lang="zh-TW" altLang="en-US" b="1" dirty="0"/>
          </a:p>
        </p:txBody>
      </p:sp>
      <p:sp>
        <p:nvSpPr>
          <p:cNvPr id="6" name="文字方塊 5"/>
          <p:cNvSpPr txBox="1"/>
          <p:nvPr/>
        </p:nvSpPr>
        <p:spPr>
          <a:xfrm>
            <a:off x="348238" y="915542"/>
            <a:ext cx="719108" cy="369332"/>
          </a:xfrm>
          <a:prstGeom prst="rect">
            <a:avLst/>
          </a:prstGeom>
          <a:noFill/>
        </p:spPr>
        <p:txBody>
          <a:bodyPr wrap="none" rtlCol="0">
            <a:spAutoFit/>
          </a:bodyPr>
          <a:lstStyle/>
          <a:p>
            <a:r>
              <a:rPr lang="en-US" altLang="zh-TW" b="1" dirty="0" smtClean="0"/>
              <a:t>Day 2</a:t>
            </a:r>
            <a:endParaRPr lang="zh-TW" altLang="en-US" b="1" dirty="0"/>
          </a:p>
        </p:txBody>
      </p:sp>
      <p:sp>
        <p:nvSpPr>
          <p:cNvPr id="7" name="文字方塊 6"/>
          <p:cNvSpPr txBox="1"/>
          <p:nvPr/>
        </p:nvSpPr>
        <p:spPr>
          <a:xfrm>
            <a:off x="3276828" y="3212976"/>
            <a:ext cx="719108" cy="369332"/>
          </a:xfrm>
          <a:prstGeom prst="rect">
            <a:avLst/>
          </a:prstGeom>
          <a:noFill/>
        </p:spPr>
        <p:txBody>
          <a:bodyPr wrap="none" rtlCol="0">
            <a:spAutoFit/>
          </a:bodyPr>
          <a:lstStyle/>
          <a:p>
            <a:r>
              <a:rPr lang="en-US" altLang="zh-TW" b="1" dirty="0" smtClean="0"/>
              <a:t>Day 4</a:t>
            </a:r>
            <a:endParaRPr lang="zh-TW" altLang="en-US" b="1" dirty="0"/>
          </a:p>
        </p:txBody>
      </p:sp>
      <p:sp>
        <p:nvSpPr>
          <p:cNvPr id="8" name="向右箭號 7"/>
          <p:cNvSpPr/>
          <p:nvPr/>
        </p:nvSpPr>
        <p:spPr>
          <a:xfrm>
            <a:off x="2843808"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5868144"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2843808"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5868144"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0" y="6239053"/>
            <a:ext cx="9144000" cy="646331"/>
          </a:xfrm>
          <a:prstGeom prst="rect">
            <a:avLst/>
          </a:prstGeom>
        </p:spPr>
        <p:txBody>
          <a:bodyPr wrap="square">
            <a:spAutoFit/>
          </a:bodyPr>
          <a:lstStyle/>
          <a:p>
            <a:r>
              <a:rPr lang="en-US" altLang="zh-TW" dirty="0" err="1" smtClean="0"/>
              <a:t>Azimuthal</a:t>
            </a:r>
            <a:r>
              <a:rPr lang="en-US" altLang="zh-TW" dirty="0" smtClean="0"/>
              <a:t> mean vertical velocity, averaged over consecutive 12-h periods from 6-min data.</a:t>
            </a:r>
          </a:p>
          <a:p>
            <a:r>
              <a:rPr lang="en-US" altLang="zh-TW" dirty="0" smtClean="0"/>
              <a:t>Contouring is from -0.1 to +0.1 m/s, every 0.01 m/s. The zero contour is thickened.</a:t>
            </a:r>
            <a:endParaRPr lang="zh-TW" altLang="en-US" dirty="0"/>
          </a:p>
        </p:txBody>
      </p:sp>
      <p:grpSp>
        <p:nvGrpSpPr>
          <p:cNvPr id="19" name="群組 18"/>
          <p:cNvGrpSpPr/>
          <p:nvPr/>
        </p:nvGrpSpPr>
        <p:grpSpPr>
          <a:xfrm>
            <a:off x="539552" y="764704"/>
            <a:ext cx="7942296" cy="2448971"/>
            <a:chOff x="539552" y="764704"/>
            <a:chExt cx="7942296" cy="2448971"/>
          </a:xfrm>
        </p:grpSpPr>
        <p:sp>
          <p:nvSpPr>
            <p:cNvPr id="13" name="矩形 12"/>
            <p:cNvSpPr/>
            <p:nvPr/>
          </p:nvSpPr>
          <p:spPr>
            <a:xfrm>
              <a:off x="6588224" y="1340069"/>
              <a:ext cx="1893624" cy="187290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195736" y="764704"/>
              <a:ext cx="3402919" cy="369332"/>
            </a:xfrm>
            <a:prstGeom prst="rect">
              <a:avLst/>
            </a:prstGeom>
            <a:solidFill>
              <a:srgbClr val="002060"/>
            </a:solidFill>
            <a:ln>
              <a:solidFill>
                <a:srgbClr val="002060"/>
              </a:solidFill>
            </a:ln>
          </p:spPr>
          <p:txBody>
            <a:bodyPr wrap="none" rtlCol="0">
              <a:spAutoFit/>
            </a:bodyPr>
            <a:lstStyle/>
            <a:p>
              <a:pPr algn="ctr"/>
              <a:r>
                <a:rPr lang="en-US" altLang="zh-TW" dirty="0" smtClean="0">
                  <a:solidFill>
                    <a:schemeClr val="accent5">
                      <a:lumMod val="20000"/>
                      <a:lumOff val="80000"/>
                    </a:schemeClr>
                  </a:solidFill>
                </a:rPr>
                <a:t>During RI, weak descent.(5-6cm/s)</a:t>
              </a:r>
              <a:endParaRPr lang="zh-TW" altLang="en-US" dirty="0">
                <a:solidFill>
                  <a:schemeClr val="accent5">
                    <a:lumMod val="20000"/>
                    <a:lumOff val="80000"/>
                  </a:schemeClr>
                </a:solidFill>
              </a:endParaRPr>
            </a:p>
          </p:txBody>
        </p:sp>
        <p:sp>
          <p:nvSpPr>
            <p:cNvPr id="15" name="矩形 14"/>
            <p:cNvSpPr/>
            <p:nvPr/>
          </p:nvSpPr>
          <p:spPr>
            <a:xfrm>
              <a:off x="3542472" y="1340069"/>
              <a:ext cx="1893624" cy="187290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539552" y="1340768"/>
              <a:ext cx="1224136" cy="187290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文字方塊 16"/>
          <p:cNvSpPr txBox="1"/>
          <p:nvPr/>
        </p:nvSpPr>
        <p:spPr>
          <a:xfrm>
            <a:off x="2234968" y="5661248"/>
            <a:ext cx="3489160" cy="369332"/>
          </a:xfrm>
          <a:prstGeom prst="rect">
            <a:avLst/>
          </a:prstGeom>
          <a:solidFill>
            <a:srgbClr val="002060"/>
          </a:solidFill>
          <a:ln>
            <a:solidFill>
              <a:srgbClr val="002060"/>
            </a:solidFill>
          </a:ln>
        </p:spPr>
        <p:txBody>
          <a:bodyPr wrap="none" rtlCol="0">
            <a:spAutoFit/>
          </a:bodyPr>
          <a:lstStyle/>
          <a:p>
            <a:pPr algn="ctr"/>
            <a:r>
              <a:rPr lang="en-US" altLang="zh-TW" dirty="0" smtClean="0">
                <a:solidFill>
                  <a:schemeClr val="accent5">
                    <a:lumMod val="20000"/>
                    <a:lumOff val="80000"/>
                  </a:schemeClr>
                </a:solidFill>
              </a:rPr>
              <a:t>After RI, weaker descent.(1-3cm/s)</a:t>
            </a:r>
            <a:endParaRPr lang="zh-TW" altLang="en-US" dirty="0">
              <a:solidFill>
                <a:schemeClr val="accent5">
                  <a:lumMod val="20000"/>
                  <a:lumOff val="80000"/>
                </a:schemeClr>
              </a:solidFill>
            </a:endParaRPr>
          </a:p>
        </p:txBody>
      </p:sp>
      <p:sp>
        <p:nvSpPr>
          <p:cNvPr id="18" name="矩形 17"/>
          <p:cNvSpPr/>
          <p:nvPr/>
        </p:nvSpPr>
        <p:spPr>
          <a:xfrm>
            <a:off x="6660232" y="5085184"/>
            <a:ext cx="936104" cy="432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302746" y="188640"/>
            <a:ext cx="8208912" cy="369332"/>
          </a:xfrm>
          <a:prstGeom prst="rect">
            <a:avLst/>
          </a:prstGeom>
        </p:spPr>
        <p:txBody>
          <a:bodyPr wrap="square">
            <a:spAutoFit/>
          </a:bodyPr>
          <a:lstStyle/>
          <a:p>
            <a:r>
              <a:rPr lang="en-US" altLang="zh-TW" i="1" dirty="0"/>
              <a:t> e. Structure of mean vertical velocity in the eye</a:t>
            </a:r>
            <a:endParaRPr lang="zh-TW" altLang="en-US" i="1" dirty="0"/>
          </a:p>
        </p:txBody>
      </p:sp>
    </p:spTree>
    <p:extLst>
      <p:ext uri="{BB962C8B-B14F-4D97-AF65-F5344CB8AC3E}">
        <p14:creationId xmlns:p14="http://schemas.microsoft.com/office/powerpoint/2010/main" val="2570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93429" y="1165220"/>
            <a:ext cx="8886825" cy="4552950"/>
          </a:xfrm>
          <a:prstGeom prst="rect">
            <a:avLst/>
          </a:prstGeom>
          <a:noFill/>
          <a:ln w="9525">
            <a:noFill/>
            <a:miter lim="800000"/>
            <a:headEnd/>
            <a:tailEnd/>
          </a:ln>
        </p:spPr>
      </p:pic>
      <p:sp>
        <p:nvSpPr>
          <p:cNvPr id="3" name="文字方塊 2"/>
          <p:cNvSpPr txBox="1"/>
          <p:nvPr/>
        </p:nvSpPr>
        <p:spPr>
          <a:xfrm>
            <a:off x="323528" y="908720"/>
            <a:ext cx="719108" cy="369332"/>
          </a:xfrm>
          <a:prstGeom prst="rect">
            <a:avLst/>
          </a:prstGeom>
          <a:noFill/>
        </p:spPr>
        <p:txBody>
          <a:bodyPr wrap="none" rtlCol="0">
            <a:spAutoFit/>
          </a:bodyPr>
          <a:lstStyle/>
          <a:p>
            <a:r>
              <a:rPr lang="en-US" altLang="zh-TW" b="1" dirty="0" smtClean="0"/>
              <a:t>Day 5</a:t>
            </a:r>
            <a:endParaRPr lang="zh-TW" altLang="en-US" b="1" dirty="0"/>
          </a:p>
        </p:txBody>
      </p:sp>
      <p:sp>
        <p:nvSpPr>
          <p:cNvPr id="4" name="文字方塊 3"/>
          <p:cNvSpPr txBox="1"/>
          <p:nvPr/>
        </p:nvSpPr>
        <p:spPr>
          <a:xfrm>
            <a:off x="6372200" y="908720"/>
            <a:ext cx="719108" cy="369332"/>
          </a:xfrm>
          <a:prstGeom prst="rect">
            <a:avLst/>
          </a:prstGeom>
          <a:noFill/>
        </p:spPr>
        <p:txBody>
          <a:bodyPr wrap="none" rtlCol="0">
            <a:spAutoFit/>
          </a:bodyPr>
          <a:lstStyle/>
          <a:p>
            <a:r>
              <a:rPr lang="en-US" altLang="zh-TW" b="1" dirty="0" smtClean="0"/>
              <a:t>Day 6</a:t>
            </a:r>
            <a:endParaRPr lang="zh-TW" altLang="en-US" b="1" dirty="0"/>
          </a:p>
        </p:txBody>
      </p:sp>
      <p:sp>
        <p:nvSpPr>
          <p:cNvPr id="5" name="文字方塊 4"/>
          <p:cNvSpPr txBox="1"/>
          <p:nvPr/>
        </p:nvSpPr>
        <p:spPr>
          <a:xfrm>
            <a:off x="3203848" y="3284984"/>
            <a:ext cx="719108" cy="369332"/>
          </a:xfrm>
          <a:prstGeom prst="rect">
            <a:avLst/>
          </a:prstGeom>
          <a:noFill/>
        </p:spPr>
        <p:txBody>
          <a:bodyPr wrap="none" rtlCol="0">
            <a:spAutoFit/>
          </a:bodyPr>
          <a:lstStyle/>
          <a:p>
            <a:r>
              <a:rPr lang="en-US" altLang="zh-TW" b="1" dirty="0" smtClean="0"/>
              <a:t>Day 7</a:t>
            </a:r>
            <a:endParaRPr lang="zh-TW" altLang="en-US" b="1" dirty="0"/>
          </a:p>
        </p:txBody>
      </p:sp>
      <p:sp>
        <p:nvSpPr>
          <p:cNvPr id="6" name="向右箭號 5"/>
          <p:cNvSpPr/>
          <p:nvPr/>
        </p:nvSpPr>
        <p:spPr>
          <a:xfrm>
            <a:off x="2843808"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5868144"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2843808"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5868144"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0" y="6239053"/>
            <a:ext cx="9144000" cy="646331"/>
          </a:xfrm>
          <a:prstGeom prst="rect">
            <a:avLst/>
          </a:prstGeom>
        </p:spPr>
        <p:txBody>
          <a:bodyPr wrap="square">
            <a:spAutoFit/>
          </a:bodyPr>
          <a:lstStyle/>
          <a:p>
            <a:r>
              <a:rPr lang="en-US" altLang="zh-TW" dirty="0" err="1" smtClean="0"/>
              <a:t>Azimuthal</a:t>
            </a:r>
            <a:r>
              <a:rPr lang="en-US" altLang="zh-TW" dirty="0" smtClean="0"/>
              <a:t> mean vertical velocity, averaged over consecutive 12-h periods from 6-min data.</a:t>
            </a:r>
          </a:p>
          <a:p>
            <a:r>
              <a:rPr lang="en-US" altLang="zh-TW" dirty="0" smtClean="0"/>
              <a:t>Contouring is from -0.1 to +0.1 m/s, every 0.01 m/s. The zero contour is thickened.</a:t>
            </a:r>
            <a:endParaRPr lang="zh-TW" altLang="en-US" dirty="0"/>
          </a:p>
        </p:txBody>
      </p:sp>
      <p:grpSp>
        <p:nvGrpSpPr>
          <p:cNvPr id="18" name="群組 17"/>
          <p:cNvGrpSpPr/>
          <p:nvPr/>
        </p:nvGrpSpPr>
        <p:grpSpPr>
          <a:xfrm>
            <a:off x="467544" y="2708920"/>
            <a:ext cx="7097260" cy="2809011"/>
            <a:chOff x="467544" y="2708920"/>
            <a:chExt cx="7097260" cy="2809011"/>
          </a:xfrm>
        </p:grpSpPr>
        <p:sp>
          <p:nvSpPr>
            <p:cNvPr id="12" name="矩形 11"/>
            <p:cNvSpPr/>
            <p:nvPr/>
          </p:nvSpPr>
          <p:spPr>
            <a:xfrm>
              <a:off x="6628700" y="5085184"/>
              <a:ext cx="936104" cy="432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67544" y="4941168"/>
              <a:ext cx="1080120" cy="576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6588224" y="2780928"/>
              <a:ext cx="792088" cy="432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563888" y="5085184"/>
              <a:ext cx="936104" cy="432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3563888" y="2708920"/>
              <a:ext cx="648072" cy="5047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467544" y="2780928"/>
              <a:ext cx="936104" cy="432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6084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b="1" dirty="0"/>
              <a:t>Discussion and </a:t>
            </a:r>
            <a:r>
              <a:rPr lang="en-US" altLang="zh-TW" sz="3600" b="1" dirty="0" smtClean="0"/>
              <a:t>conclusions</a:t>
            </a:r>
            <a:endParaRPr lang="zh-TW" altLang="en-US" sz="3600" dirty="0"/>
          </a:p>
        </p:txBody>
      </p:sp>
      <p:sp>
        <p:nvSpPr>
          <p:cNvPr id="4" name="矩形 3"/>
          <p:cNvSpPr/>
          <p:nvPr/>
        </p:nvSpPr>
        <p:spPr>
          <a:xfrm>
            <a:off x="539552" y="1375023"/>
            <a:ext cx="7992888" cy="3139321"/>
          </a:xfrm>
          <a:prstGeom prst="rect">
            <a:avLst/>
          </a:prstGeom>
        </p:spPr>
        <p:txBody>
          <a:bodyPr wrap="square">
            <a:spAutoFit/>
          </a:bodyPr>
          <a:lstStyle/>
          <a:p>
            <a:pPr>
              <a:buFont typeface="Arial" pitchFamily="34" charset="0"/>
              <a:buChar char="•"/>
            </a:pPr>
            <a:r>
              <a:rPr lang="en-US" altLang="zh-TW" dirty="0" smtClean="0"/>
              <a:t>In this study, we investigated the structure of the warm core in tropical cyclones, through a detailed potential temperature budget analysis of a simulation </a:t>
            </a:r>
          </a:p>
          <a:p>
            <a:r>
              <a:rPr lang="en-US" altLang="zh-TW" dirty="0" smtClean="0"/>
              <a:t>conducted in a </a:t>
            </a:r>
            <a:r>
              <a:rPr lang="en-US" altLang="zh-TW" b="1" dirty="0" smtClean="0"/>
              <a:t>quiescent environment</a:t>
            </a:r>
            <a:r>
              <a:rPr lang="en-US" altLang="zh-TW" dirty="0" smtClean="0"/>
              <a:t>.</a:t>
            </a:r>
          </a:p>
          <a:p>
            <a:endParaRPr lang="en-US" altLang="zh-TW" dirty="0" smtClean="0"/>
          </a:p>
          <a:p>
            <a:pPr>
              <a:buFont typeface="Arial" pitchFamily="34" charset="0"/>
              <a:buChar char="•"/>
            </a:pPr>
            <a:r>
              <a:rPr lang="en-US" altLang="zh-TW" b="1" dirty="0" smtClean="0"/>
              <a:t>The maximum perturbation temperature consistently was found at </a:t>
            </a:r>
            <a:r>
              <a:rPr lang="en-US" altLang="zh-TW" b="1" dirty="0" err="1" smtClean="0"/>
              <a:t>midlevels</a:t>
            </a:r>
            <a:r>
              <a:rPr lang="en-US" altLang="zh-TW" b="1" dirty="0" smtClean="0"/>
              <a:t> (4–8-km height), at all times. </a:t>
            </a:r>
            <a:r>
              <a:rPr lang="en-US" altLang="zh-TW" dirty="0" smtClean="0"/>
              <a:t>Here, we showed that this is because the very large  warming that occurs during the initial rapid intensification is maximized at</a:t>
            </a:r>
          </a:p>
          <a:p>
            <a:r>
              <a:rPr lang="en-US" altLang="zh-TW" dirty="0" err="1" smtClean="0"/>
              <a:t>midlevels</a:t>
            </a:r>
            <a:r>
              <a:rPr lang="en-US" altLang="zh-TW" dirty="0" smtClean="0"/>
              <a:t>.</a:t>
            </a:r>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3953435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6156176" y="692696"/>
            <a:ext cx="2376264" cy="5760640"/>
            <a:chOff x="6444208" y="1097360"/>
            <a:chExt cx="2376264" cy="5760640"/>
          </a:xfrm>
        </p:grpSpPr>
        <p:grpSp>
          <p:nvGrpSpPr>
            <p:cNvPr id="22" name="群組 4"/>
            <p:cNvGrpSpPr/>
            <p:nvPr/>
          </p:nvGrpSpPr>
          <p:grpSpPr>
            <a:xfrm>
              <a:off x="6444208" y="1097360"/>
              <a:ext cx="2376264" cy="5760640"/>
              <a:chOff x="4427984" y="332656"/>
              <a:chExt cx="2376264" cy="5760640"/>
            </a:xfrm>
          </p:grpSpPr>
          <p:pic>
            <p:nvPicPr>
              <p:cNvPr id="25" name="Picture 3"/>
              <p:cNvPicPr>
                <a:picLocks noChangeAspect="1" noChangeArrowheads="1"/>
              </p:cNvPicPr>
              <p:nvPr/>
            </p:nvPicPr>
            <p:blipFill>
              <a:blip r:embed="rId2" cstate="print"/>
              <a:srcRect l="57883" t="500" r="28962" b="-8499"/>
              <a:stretch>
                <a:fillRect/>
              </a:stretch>
            </p:blipFill>
            <p:spPr bwMode="auto">
              <a:xfrm>
                <a:off x="5148064" y="332656"/>
                <a:ext cx="1080120" cy="360040"/>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l="48612" r="25300" b="3065"/>
              <a:stretch>
                <a:fillRect/>
              </a:stretch>
            </p:blipFill>
            <p:spPr bwMode="auto">
              <a:xfrm>
                <a:off x="4427984" y="620688"/>
                <a:ext cx="2376264" cy="5472608"/>
              </a:xfrm>
              <a:prstGeom prst="rect">
                <a:avLst/>
              </a:prstGeom>
              <a:noFill/>
              <a:ln w="9525">
                <a:noFill/>
                <a:miter lim="800000"/>
                <a:headEnd/>
                <a:tailEnd/>
              </a:ln>
            </p:spPr>
          </p:pic>
        </p:grpSp>
        <p:sp>
          <p:nvSpPr>
            <p:cNvPr id="23" name="文字方塊 22"/>
            <p:cNvSpPr txBox="1"/>
            <p:nvPr/>
          </p:nvSpPr>
          <p:spPr>
            <a:xfrm>
              <a:off x="7956376" y="4869160"/>
              <a:ext cx="719108" cy="369332"/>
            </a:xfrm>
            <a:prstGeom prst="rect">
              <a:avLst/>
            </a:prstGeom>
            <a:noFill/>
          </p:spPr>
          <p:txBody>
            <a:bodyPr wrap="none" rtlCol="0">
              <a:spAutoFit/>
            </a:bodyPr>
            <a:lstStyle/>
            <a:p>
              <a:r>
                <a:rPr lang="en-US" altLang="zh-TW" b="1" dirty="0" smtClean="0"/>
                <a:t>Day 3</a:t>
              </a:r>
              <a:endParaRPr lang="zh-TW" altLang="en-US" b="1" dirty="0"/>
            </a:p>
          </p:txBody>
        </p:sp>
        <p:sp>
          <p:nvSpPr>
            <p:cNvPr id="24" name="文字方塊 23"/>
            <p:cNvSpPr txBox="1"/>
            <p:nvPr/>
          </p:nvSpPr>
          <p:spPr>
            <a:xfrm>
              <a:off x="7957348" y="1196752"/>
              <a:ext cx="719108" cy="369332"/>
            </a:xfrm>
            <a:prstGeom prst="rect">
              <a:avLst/>
            </a:prstGeom>
            <a:noFill/>
          </p:spPr>
          <p:txBody>
            <a:bodyPr wrap="none" rtlCol="0">
              <a:spAutoFit/>
            </a:bodyPr>
            <a:lstStyle/>
            <a:p>
              <a:r>
                <a:rPr lang="en-US" altLang="zh-TW" b="1" dirty="0" smtClean="0"/>
                <a:t>Day 2</a:t>
              </a:r>
              <a:endParaRPr lang="zh-TW" altLang="en-US" b="1" dirty="0"/>
            </a:p>
          </p:txBody>
        </p:sp>
      </p:grpSp>
      <p:grpSp>
        <p:nvGrpSpPr>
          <p:cNvPr id="29" name="群組 28"/>
          <p:cNvGrpSpPr/>
          <p:nvPr/>
        </p:nvGrpSpPr>
        <p:grpSpPr>
          <a:xfrm>
            <a:off x="35496" y="260648"/>
            <a:ext cx="9144000" cy="2630774"/>
            <a:chOff x="0" y="3789040"/>
            <a:chExt cx="9144000" cy="2630774"/>
          </a:xfrm>
        </p:grpSpPr>
        <p:grpSp>
          <p:nvGrpSpPr>
            <p:cNvPr id="14" name="群組 13"/>
            <p:cNvGrpSpPr/>
            <p:nvPr/>
          </p:nvGrpSpPr>
          <p:grpSpPr>
            <a:xfrm>
              <a:off x="0" y="3789040"/>
              <a:ext cx="9144000" cy="2630774"/>
              <a:chOff x="0" y="3501008"/>
              <a:chExt cx="9144000" cy="2630774"/>
            </a:xfrm>
          </p:grpSpPr>
          <p:pic>
            <p:nvPicPr>
              <p:cNvPr id="3" name="Picture 2"/>
              <p:cNvPicPr>
                <a:picLocks noChangeAspect="1" noChangeArrowheads="1"/>
              </p:cNvPicPr>
              <p:nvPr/>
            </p:nvPicPr>
            <p:blipFill>
              <a:blip r:embed="rId4" cstate="print"/>
              <a:srcRect b="51082"/>
              <a:stretch>
                <a:fillRect/>
              </a:stretch>
            </p:blipFill>
            <p:spPr bwMode="auto">
              <a:xfrm>
                <a:off x="0" y="3842566"/>
                <a:ext cx="9144000" cy="2289216"/>
              </a:xfrm>
              <a:prstGeom prst="rect">
                <a:avLst/>
              </a:prstGeom>
              <a:noFill/>
              <a:ln w="9525">
                <a:noFill/>
                <a:miter lim="800000"/>
                <a:headEnd/>
                <a:tailEnd/>
              </a:ln>
            </p:spPr>
          </p:pic>
          <p:grpSp>
            <p:nvGrpSpPr>
              <p:cNvPr id="4" name="群組 3"/>
              <p:cNvGrpSpPr/>
              <p:nvPr/>
            </p:nvGrpSpPr>
            <p:grpSpPr>
              <a:xfrm>
                <a:off x="395536" y="3501008"/>
                <a:ext cx="8136904" cy="1588964"/>
                <a:chOff x="-438442" y="1491451"/>
                <a:chExt cx="10258035" cy="3162937"/>
              </a:xfrm>
            </p:grpSpPr>
            <p:sp>
              <p:nvSpPr>
                <p:cNvPr id="5" name="矩形 4"/>
                <p:cNvSpPr/>
                <p:nvPr/>
              </p:nvSpPr>
              <p:spPr>
                <a:xfrm>
                  <a:off x="7368558" y="3068154"/>
                  <a:ext cx="2451035" cy="129956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3783425" y="1491451"/>
                  <a:ext cx="1361686" cy="735180"/>
                </a:xfrm>
                <a:prstGeom prst="rect">
                  <a:avLst/>
                </a:prstGeom>
                <a:solidFill>
                  <a:srgbClr val="002060"/>
                </a:solidFill>
                <a:ln>
                  <a:solidFill>
                    <a:srgbClr val="002060"/>
                  </a:solidFill>
                </a:ln>
              </p:spPr>
              <p:txBody>
                <a:bodyPr wrap="square" rtlCol="0">
                  <a:spAutoFit/>
                </a:bodyPr>
                <a:lstStyle/>
                <a:p>
                  <a:r>
                    <a:rPr lang="en-US" altLang="zh-TW" dirty="0" smtClean="0">
                      <a:solidFill>
                        <a:schemeClr val="accent5">
                          <a:lumMod val="20000"/>
                          <a:lumOff val="80000"/>
                        </a:schemeClr>
                      </a:solidFill>
                    </a:rPr>
                    <a:t>During RI</a:t>
                  </a:r>
                  <a:endParaRPr lang="zh-TW" altLang="en-US" dirty="0">
                    <a:solidFill>
                      <a:schemeClr val="accent5">
                        <a:lumMod val="20000"/>
                        <a:lumOff val="80000"/>
                      </a:schemeClr>
                    </a:solidFill>
                  </a:endParaRPr>
                </a:p>
              </p:txBody>
            </p:sp>
            <p:sp>
              <p:nvSpPr>
                <p:cNvPr id="7" name="矩形 6"/>
                <p:cNvSpPr/>
                <p:nvPr/>
              </p:nvSpPr>
              <p:spPr>
                <a:xfrm>
                  <a:off x="3555837" y="3068154"/>
                  <a:ext cx="2269477" cy="158623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38442" y="3068154"/>
                  <a:ext cx="1634023" cy="158623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向右箭號 11"/>
              <p:cNvSpPr/>
              <p:nvPr/>
            </p:nvSpPr>
            <p:spPr>
              <a:xfrm>
                <a:off x="2843808" y="486916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5868144" y="4869160"/>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7" name="文字方塊 26"/>
            <p:cNvSpPr txBox="1"/>
            <p:nvPr/>
          </p:nvSpPr>
          <p:spPr>
            <a:xfrm>
              <a:off x="8424892" y="3890242"/>
              <a:ext cx="719108" cy="369332"/>
            </a:xfrm>
            <a:prstGeom prst="rect">
              <a:avLst/>
            </a:prstGeom>
            <a:noFill/>
          </p:spPr>
          <p:txBody>
            <a:bodyPr wrap="none" rtlCol="0">
              <a:spAutoFit/>
            </a:bodyPr>
            <a:lstStyle/>
            <a:p>
              <a:r>
                <a:rPr lang="en-US" altLang="zh-TW" b="1" dirty="0" smtClean="0"/>
                <a:t>Day 3</a:t>
              </a:r>
              <a:endParaRPr lang="zh-TW" altLang="en-US" b="1" dirty="0"/>
            </a:p>
          </p:txBody>
        </p:sp>
        <p:sp>
          <p:nvSpPr>
            <p:cNvPr id="28" name="文字方塊 27"/>
            <p:cNvSpPr txBox="1"/>
            <p:nvPr/>
          </p:nvSpPr>
          <p:spPr>
            <a:xfrm>
              <a:off x="1945188" y="3851756"/>
              <a:ext cx="719108" cy="369332"/>
            </a:xfrm>
            <a:prstGeom prst="rect">
              <a:avLst/>
            </a:prstGeom>
            <a:noFill/>
          </p:spPr>
          <p:txBody>
            <a:bodyPr wrap="none" rtlCol="0">
              <a:spAutoFit/>
            </a:bodyPr>
            <a:lstStyle/>
            <a:p>
              <a:r>
                <a:rPr lang="en-US" altLang="zh-TW" b="1" dirty="0" smtClean="0"/>
                <a:t>Day 2</a:t>
              </a:r>
              <a:endParaRPr lang="zh-TW" altLang="en-US" b="1" dirty="0"/>
            </a:p>
          </p:txBody>
        </p:sp>
      </p:grpSp>
      <p:sp>
        <p:nvSpPr>
          <p:cNvPr id="30" name="矩形 29"/>
          <p:cNvSpPr/>
          <p:nvPr/>
        </p:nvSpPr>
        <p:spPr>
          <a:xfrm>
            <a:off x="755576" y="483637"/>
            <a:ext cx="4572000" cy="2585323"/>
          </a:xfrm>
          <a:prstGeom prst="rect">
            <a:avLst/>
          </a:prstGeom>
        </p:spPr>
        <p:txBody>
          <a:bodyPr>
            <a:spAutoFit/>
          </a:bodyPr>
          <a:lstStyle/>
          <a:p>
            <a:pPr>
              <a:buFont typeface="Arial" pitchFamily="34" charset="0"/>
              <a:buChar char="•"/>
            </a:pPr>
            <a:r>
              <a:rPr lang="en-US" altLang="zh-TW" dirty="0" smtClean="0"/>
              <a:t>At the beginning of RI, when the storm is still weak, the greatest warming comes not from mean subsidence (as there is actually ascent in this region over a 12–18-h period), but rather </a:t>
            </a:r>
            <a:r>
              <a:rPr lang="en-US" altLang="zh-TW" b="1" dirty="0" smtClean="0"/>
              <a:t>from the divergence of the radial eddy flux of </a:t>
            </a:r>
            <a:r>
              <a:rPr lang="el-GR" altLang="zh-TW" b="1" dirty="0" smtClean="0"/>
              <a:t>θ</a:t>
            </a:r>
            <a:r>
              <a:rPr lang="en-US" altLang="zh-TW" b="1" dirty="0" smtClean="0"/>
              <a:t> (RADVE), </a:t>
            </a:r>
            <a:r>
              <a:rPr lang="en-US" altLang="zh-TW" dirty="0" smtClean="0"/>
              <a:t>which is </a:t>
            </a:r>
            <a:r>
              <a:rPr lang="en-US" altLang="zh-TW" b="1" dirty="0" smtClean="0"/>
              <a:t>maximized at </a:t>
            </a:r>
            <a:r>
              <a:rPr lang="en-US" altLang="zh-TW" b="1" dirty="0" err="1" smtClean="0"/>
              <a:t>midlevels</a:t>
            </a:r>
            <a:r>
              <a:rPr lang="en-US" altLang="zh-TW" b="1" dirty="0" smtClean="0"/>
              <a:t>. </a:t>
            </a:r>
          </a:p>
          <a:p>
            <a:r>
              <a:rPr lang="en-US" altLang="zh-TW" dirty="0" smtClean="0"/>
              <a:t>We showed that the eddy fluxes are likely a consequence of a </a:t>
            </a:r>
            <a:r>
              <a:rPr lang="en-US" altLang="zh-TW" b="1" dirty="0" smtClean="0"/>
              <a:t>wavenumber-1 instability (Nolan et al. 2001).</a:t>
            </a:r>
          </a:p>
        </p:txBody>
      </p:sp>
      <p:sp>
        <p:nvSpPr>
          <p:cNvPr id="31" name="矩形 30"/>
          <p:cNvSpPr/>
          <p:nvPr/>
        </p:nvSpPr>
        <p:spPr>
          <a:xfrm>
            <a:off x="3923928" y="3429000"/>
            <a:ext cx="4572000" cy="2862322"/>
          </a:xfrm>
          <a:prstGeom prst="rect">
            <a:avLst/>
          </a:prstGeom>
        </p:spPr>
        <p:txBody>
          <a:bodyPr>
            <a:spAutoFit/>
          </a:bodyPr>
          <a:lstStyle/>
          <a:p>
            <a:pPr>
              <a:buFont typeface="Arial" pitchFamily="34" charset="0"/>
              <a:buChar char="•"/>
            </a:pPr>
            <a:r>
              <a:rPr lang="en-US" altLang="zh-TW" dirty="0" smtClean="0"/>
              <a:t>During the latter part of RI, RADVE becomes less important,  and the mean vertical advection (VADVM) is responsible for warming the eye. Mean descent tends to be maximized </a:t>
            </a:r>
          </a:p>
          <a:p>
            <a:r>
              <a:rPr lang="en-US" altLang="zh-TW" dirty="0" smtClean="0"/>
              <a:t>in the upper troposphere (12–13 km), whereas VADVM is maximized in the </a:t>
            </a:r>
            <a:r>
              <a:rPr lang="en-US" altLang="zh-TW" dirty="0" err="1" smtClean="0"/>
              <a:t>midtroposphere</a:t>
            </a:r>
            <a:r>
              <a:rPr lang="en-US" altLang="zh-TW" dirty="0" smtClean="0"/>
              <a:t> (4–6 km). This is because the static stability is very small from 8- to 13-km heights (not shown), and so it is difficult for descent to lead to large warming.</a:t>
            </a:r>
            <a:endParaRPr lang="zh-TW" altLang="en-US" dirty="0"/>
          </a:p>
        </p:txBody>
      </p:sp>
      <p:grpSp>
        <p:nvGrpSpPr>
          <p:cNvPr id="17" name="群組 16"/>
          <p:cNvGrpSpPr/>
          <p:nvPr/>
        </p:nvGrpSpPr>
        <p:grpSpPr>
          <a:xfrm>
            <a:off x="35496" y="332656"/>
            <a:ext cx="2880320" cy="5976664"/>
            <a:chOff x="5940152" y="404664"/>
            <a:chExt cx="2592288" cy="5760640"/>
          </a:xfrm>
        </p:grpSpPr>
        <p:grpSp>
          <p:nvGrpSpPr>
            <p:cNvPr id="11" name="群組 10"/>
            <p:cNvGrpSpPr/>
            <p:nvPr/>
          </p:nvGrpSpPr>
          <p:grpSpPr>
            <a:xfrm>
              <a:off x="5940152" y="404664"/>
              <a:ext cx="2592288" cy="5760640"/>
              <a:chOff x="5580112" y="836712"/>
              <a:chExt cx="2592288" cy="5760640"/>
            </a:xfrm>
          </p:grpSpPr>
          <p:pic>
            <p:nvPicPr>
              <p:cNvPr id="9" name="Picture 2"/>
              <p:cNvPicPr>
                <a:picLocks noChangeAspect="1" noChangeArrowheads="1"/>
              </p:cNvPicPr>
              <p:nvPr/>
            </p:nvPicPr>
            <p:blipFill>
              <a:blip r:embed="rId3" cstate="print"/>
              <a:srcRect l="24106" r="47435" b="3065"/>
              <a:stretch>
                <a:fillRect/>
              </a:stretch>
            </p:blipFill>
            <p:spPr bwMode="auto">
              <a:xfrm>
                <a:off x="5580112" y="1124744"/>
                <a:ext cx="2592288" cy="5472608"/>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l="28942" t="500" r="57903" b="-8499"/>
              <a:stretch>
                <a:fillRect/>
              </a:stretch>
            </p:blipFill>
            <p:spPr bwMode="auto">
              <a:xfrm>
                <a:off x="6228184" y="836712"/>
                <a:ext cx="1080120" cy="360040"/>
              </a:xfrm>
              <a:prstGeom prst="rect">
                <a:avLst/>
              </a:prstGeom>
              <a:noFill/>
              <a:ln w="9525">
                <a:noFill/>
                <a:miter lim="800000"/>
                <a:headEnd/>
                <a:tailEnd/>
              </a:ln>
            </p:spPr>
          </p:pic>
        </p:grpSp>
        <p:sp>
          <p:nvSpPr>
            <p:cNvPr id="15" name="向右箭號 14"/>
            <p:cNvSpPr/>
            <p:nvPr/>
          </p:nvSpPr>
          <p:spPr>
            <a:xfrm rot="5400000">
              <a:off x="6300192" y="4221088"/>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rot="5400000">
              <a:off x="6300192" y="2420888"/>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文字方塊 31"/>
          <p:cNvSpPr txBox="1"/>
          <p:nvPr/>
        </p:nvSpPr>
        <p:spPr>
          <a:xfrm>
            <a:off x="5940152" y="251356"/>
            <a:ext cx="1080120" cy="369332"/>
          </a:xfrm>
          <a:prstGeom prst="rect">
            <a:avLst/>
          </a:prstGeom>
          <a:solidFill>
            <a:srgbClr val="002060"/>
          </a:solidFill>
          <a:ln>
            <a:solidFill>
              <a:srgbClr val="002060"/>
            </a:solidFill>
          </a:ln>
        </p:spPr>
        <p:txBody>
          <a:bodyPr wrap="square" rtlCol="0">
            <a:spAutoFit/>
          </a:bodyPr>
          <a:lstStyle/>
          <a:p>
            <a:r>
              <a:rPr lang="en-US" altLang="zh-TW" dirty="0" smtClean="0">
                <a:solidFill>
                  <a:schemeClr val="accent5">
                    <a:lumMod val="20000"/>
                    <a:lumOff val="80000"/>
                  </a:schemeClr>
                </a:solidFill>
              </a:rPr>
              <a:t>During RI</a:t>
            </a:r>
            <a:endParaRPr lang="zh-TW" altLang="en-US" dirty="0">
              <a:solidFill>
                <a:schemeClr val="accent5">
                  <a:lumMod val="20000"/>
                  <a:lumOff val="80000"/>
                </a:schemeClr>
              </a:solidFill>
            </a:endParaRPr>
          </a:p>
        </p:txBody>
      </p:sp>
      <p:sp>
        <p:nvSpPr>
          <p:cNvPr id="33" name="文字方塊 32"/>
          <p:cNvSpPr txBox="1"/>
          <p:nvPr/>
        </p:nvSpPr>
        <p:spPr>
          <a:xfrm>
            <a:off x="1835696" y="4293096"/>
            <a:ext cx="719108" cy="369332"/>
          </a:xfrm>
          <a:prstGeom prst="rect">
            <a:avLst/>
          </a:prstGeom>
          <a:noFill/>
        </p:spPr>
        <p:txBody>
          <a:bodyPr wrap="none" rtlCol="0">
            <a:spAutoFit/>
          </a:bodyPr>
          <a:lstStyle/>
          <a:p>
            <a:r>
              <a:rPr lang="en-US" altLang="zh-TW" b="1" dirty="0" smtClean="0"/>
              <a:t>Day 3</a:t>
            </a:r>
            <a:endParaRPr lang="zh-TW" altLang="en-US" b="1" dirty="0"/>
          </a:p>
        </p:txBody>
      </p:sp>
    </p:spTree>
    <p:extLst>
      <p:ext uri="{BB962C8B-B14F-4D97-AF65-F5344CB8AC3E}">
        <p14:creationId xmlns:p14="http://schemas.microsoft.com/office/powerpoint/2010/main" val="2099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xit" presetSubtype="0" fill="hold" grpId="0" nodeType="with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19869"/>
            <a:ext cx="8229600" cy="5649491"/>
          </a:xfrm>
        </p:spPr>
        <p:txBody>
          <a:bodyPr>
            <a:noAutofit/>
          </a:bodyPr>
          <a:lstStyle/>
          <a:p>
            <a:r>
              <a:rPr lang="en-US" altLang="zh-TW" sz="2200" dirty="0" smtClean="0"/>
              <a:t>Contract to the Doppler radar studies of </a:t>
            </a:r>
            <a:r>
              <a:rPr lang="en-US" altLang="zh-TW" sz="2200" dirty="0" err="1" smtClean="0"/>
              <a:t>Guimond</a:t>
            </a:r>
            <a:r>
              <a:rPr lang="en-US" altLang="zh-TW" sz="2200" dirty="0" smtClean="0"/>
              <a:t> et al. (2010) and </a:t>
            </a:r>
            <a:r>
              <a:rPr lang="en-US" altLang="zh-TW" sz="2200" dirty="0" err="1" smtClean="0"/>
              <a:t>Heymsfield</a:t>
            </a:r>
            <a:r>
              <a:rPr lang="en-US" altLang="zh-TW" sz="2200" dirty="0" smtClean="0"/>
              <a:t> et al. (2001) ,our results are not consistent with this hypothesis, as much of the warming in our simulation is a result of </a:t>
            </a:r>
            <a:r>
              <a:rPr lang="en-US" altLang="zh-TW" sz="2200" b="1" dirty="0" smtClean="0"/>
              <a:t>weak mean subsidence, and the large downdrafts along the interface do not yield substantial warming.</a:t>
            </a:r>
          </a:p>
          <a:p>
            <a:endParaRPr lang="en-US" altLang="zh-TW" sz="2200" dirty="0" smtClean="0"/>
          </a:p>
          <a:p>
            <a:r>
              <a:rPr lang="en-US" altLang="zh-TW" sz="2200" dirty="0" smtClean="0"/>
              <a:t>The spatial pattern of </a:t>
            </a:r>
            <a:r>
              <a:rPr lang="en-US" altLang="zh-TW" sz="2200" b="1" dirty="0" smtClean="0"/>
              <a:t>HDIF is often quite similar to that of VADVM, thereby preventing net warming from being maximized away from the center. </a:t>
            </a:r>
            <a:endParaRPr lang="zh-TW" altLang="en-US" sz="2200" dirty="0"/>
          </a:p>
        </p:txBody>
      </p:sp>
    </p:spTree>
    <p:extLst>
      <p:ext uri="{BB962C8B-B14F-4D97-AF65-F5344CB8AC3E}">
        <p14:creationId xmlns:p14="http://schemas.microsoft.com/office/powerpoint/2010/main" val="2591375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Autofit/>
          </a:bodyPr>
          <a:lstStyle/>
          <a:p>
            <a:r>
              <a:rPr lang="en-US" altLang="zh-TW" sz="2200" b="1" dirty="0" smtClean="0"/>
              <a:t>The importance of horizontal diffusion on the temperature structure of the eye is a new finding</a:t>
            </a:r>
            <a:r>
              <a:rPr lang="en-US" altLang="zh-TW" sz="2200" dirty="0" smtClean="0"/>
              <a:t>, as far as we are aware. It is consistent however, with the recent study of </a:t>
            </a:r>
            <a:r>
              <a:rPr lang="en-US" altLang="zh-TW" sz="2200" b="1" dirty="0" smtClean="0"/>
              <a:t>Bryan and </a:t>
            </a:r>
            <a:r>
              <a:rPr lang="en-US" altLang="zh-TW" sz="2200" b="1" dirty="0" err="1" smtClean="0"/>
              <a:t>Rotunno</a:t>
            </a:r>
            <a:r>
              <a:rPr lang="en-US" altLang="zh-TW" sz="2200" b="1" dirty="0" smtClean="0"/>
              <a:t> (2009), which showed that the maximum intensity in </a:t>
            </a:r>
            <a:r>
              <a:rPr lang="en-US" altLang="zh-TW" sz="2200" b="1" dirty="0" err="1" smtClean="0"/>
              <a:t>axisymmetric</a:t>
            </a:r>
            <a:r>
              <a:rPr lang="en-US" altLang="zh-TW" sz="2200" b="1" dirty="0" smtClean="0"/>
              <a:t> simulations is very sensitive to the strength of the horizontal diffusion.</a:t>
            </a:r>
            <a:r>
              <a:rPr lang="en-US" altLang="zh-TW" sz="2200" dirty="0" smtClean="0"/>
              <a:t> </a:t>
            </a:r>
            <a:r>
              <a:rPr lang="en-US" altLang="zh-TW" sz="2200" b="1" u="sng" dirty="0" smtClean="0">
                <a:solidFill>
                  <a:srgbClr val="FF0000"/>
                </a:solidFill>
              </a:rPr>
              <a:t>(Parameterization)</a:t>
            </a:r>
          </a:p>
          <a:p>
            <a:r>
              <a:rPr lang="en-US" altLang="zh-TW" sz="2200" dirty="0" smtClean="0"/>
              <a:t>We conclude this study by discussing what we still do</a:t>
            </a:r>
          </a:p>
          <a:p>
            <a:pPr>
              <a:buNone/>
            </a:pPr>
            <a:r>
              <a:rPr lang="en-US" altLang="zh-TW" sz="2200" dirty="0" smtClean="0"/>
              <a:t>     not know: </a:t>
            </a:r>
          </a:p>
          <a:p>
            <a:pPr>
              <a:buNone/>
            </a:pPr>
            <a:r>
              <a:rPr lang="en-US" altLang="zh-TW" sz="2200" dirty="0" smtClean="0"/>
              <a:t>     1) </a:t>
            </a:r>
            <a:r>
              <a:rPr lang="en-US" altLang="zh-TW" sz="2200" b="1" dirty="0" smtClean="0"/>
              <a:t>the true mean height of the maximum perturbation</a:t>
            </a:r>
          </a:p>
          <a:p>
            <a:pPr>
              <a:buNone/>
            </a:pPr>
            <a:r>
              <a:rPr lang="en-US" altLang="zh-TW" sz="2200" dirty="0" smtClean="0"/>
              <a:t>        </a:t>
            </a:r>
            <a:r>
              <a:rPr lang="en-US" altLang="zh-TW" sz="2200" b="1" dirty="0" smtClean="0"/>
              <a:t>temperature</a:t>
            </a:r>
            <a:r>
              <a:rPr lang="en-US" altLang="zh-TW" sz="2200" dirty="0" smtClean="0"/>
              <a:t> and the degree to which this height varies in real tropical cyclones.</a:t>
            </a:r>
          </a:p>
          <a:p>
            <a:pPr>
              <a:buNone/>
            </a:pPr>
            <a:r>
              <a:rPr lang="en-US" altLang="zh-TW" sz="2200" dirty="0" smtClean="0"/>
              <a:t>     2) </a:t>
            </a:r>
            <a:r>
              <a:rPr lang="en-US" altLang="zh-TW" sz="2200" b="1" dirty="0" smtClean="0"/>
              <a:t>the vertical structure of vertical velocity </a:t>
            </a:r>
            <a:r>
              <a:rPr lang="en-US" altLang="zh-TW" sz="2200" dirty="0" smtClean="0"/>
              <a:t>in our idealized</a:t>
            </a:r>
          </a:p>
          <a:p>
            <a:pPr>
              <a:buNone/>
            </a:pPr>
            <a:r>
              <a:rPr lang="en-US" altLang="zh-TW" sz="2200" dirty="0" smtClean="0"/>
              <a:t>       simulations is representative of real tropical cyclones.</a:t>
            </a:r>
            <a:endParaRPr lang="zh-TW" altLang="en-US" sz="2200" dirty="0"/>
          </a:p>
        </p:txBody>
      </p:sp>
    </p:spTree>
    <p:extLst>
      <p:ext uri="{BB962C8B-B14F-4D97-AF65-F5344CB8AC3E}">
        <p14:creationId xmlns:p14="http://schemas.microsoft.com/office/powerpoint/2010/main" val="3702025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a:t>Reference</a:t>
            </a:r>
          </a:p>
        </p:txBody>
      </p:sp>
      <p:sp>
        <p:nvSpPr>
          <p:cNvPr id="3" name="內容版面配置區 2"/>
          <p:cNvSpPr>
            <a:spLocks noGrp="1"/>
          </p:cNvSpPr>
          <p:nvPr>
            <p:ph idx="1"/>
          </p:nvPr>
        </p:nvSpPr>
        <p:spPr/>
        <p:txBody>
          <a:bodyPr>
            <a:normAutofit/>
          </a:bodyPr>
          <a:lstStyle/>
          <a:p>
            <a:r>
              <a:rPr lang="en-US" altLang="zh-TW" sz="1600" dirty="0"/>
              <a:t>Schubert, W. H.,</a:t>
            </a:r>
            <a:r>
              <a:rPr lang="en-US" altLang="zh-TW" sz="1600" dirty="0" smtClean="0"/>
              <a:t>C</a:t>
            </a:r>
            <a:r>
              <a:rPr lang="en-US" altLang="zh-TW" sz="1600" dirty="0"/>
              <a:t>. M. </a:t>
            </a:r>
            <a:r>
              <a:rPr lang="en-US" altLang="zh-TW" sz="1600" dirty="0" err="1"/>
              <a:t>Rozoff</a:t>
            </a:r>
            <a:r>
              <a:rPr lang="en-US" altLang="zh-TW" sz="1600" dirty="0"/>
              <a:t>, J. L. </a:t>
            </a:r>
            <a:r>
              <a:rPr lang="en-US" altLang="zh-TW" sz="1600" dirty="0" err="1"/>
              <a:t>Vigh</a:t>
            </a:r>
            <a:r>
              <a:rPr lang="en-US" altLang="zh-TW" sz="1600" dirty="0"/>
              <a:t>, B. D. </a:t>
            </a:r>
            <a:r>
              <a:rPr lang="en-US" altLang="zh-TW" sz="1600" dirty="0" err="1"/>
              <a:t>McNoldy</a:t>
            </a:r>
            <a:r>
              <a:rPr lang="en-US" altLang="zh-TW" sz="1600" dirty="0"/>
              <a:t>, and J. P. </a:t>
            </a:r>
            <a:r>
              <a:rPr lang="en-US" altLang="zh-TW" sz="1600" dirty="0" smtClean="0"/>
              <a:t>Kossin,2007</a:t>
            </a:r>
            <a:r>
              <a:rPr lang="en-US" altLang="zh-TW" sz="1600" dirty="0"/>
              <a:t>: On the distribution of subsidence in the hurricane </a:t>
            </a:r>
            <a:r>
              <a:rPr lang="en-US" altLang="zh-TW" sz="1600" dirty="0" err="1" smtClean="0"/>
              <a:t>eye.Quart</a:t>
            </a:r>
            <a:r>
              <a:rPr lang="en-US" altLang="zh-TW" sz="1600" dirty="0"/>
              <a:t>. J. Roy. Meteor. Soc., 133, 595–605</a:t>
            </a:r>
            <a:r>
              <a:rPr lang="en-US" altLang="zh-TW" sz="1600" dirty="0" smtClean="0"/>
              <a:t>.</a:t>
            </a:r>
          </a:p>
          <a:p>
            <a:r>
              <a:rPr lang="en-US" altLang="zh-TW" sz="1600" dirty="0" smtClean="0"/>
              <a:t>http://onlinelibrary.wiley.com/doi/10.1029/96JD01994/abstract</a:t>
            </a:r>
          </a:p>
          <a:p>
            <a:r>
              <a:rPr lang="en-US" altLang="zh-TW" sz="1600" dirty="0" smtClean="0"/>
              <a:t>http://en.wikipedia.org/wiki/Thermal_wind</a:t>
            </a:r>
          </a:p>
          <a:p>
            <a:r>
              <a:rPr lang="en-US" altLang="zh-TW" sz="1600" dirty="0"/>
              <a:t>http</a:t>
            </a:r>
            <a:r>
              <a:rPr lang="en-US" altLang="zh-TW" sz="1600" dirty="0" smtClean="0"/>
              <a:t>://www.sjsu.edu/faculty/watkins/thermal.htm</a:t>
            </a:r>
            <a:endParaRPr lang="en-US" altLang="zh-TW" sz="1600" dirty="0" smtClean="0">
              <a:hlinkClick r:id="rId2"/>
            </a:endParaRPr>
          </a:p>
          <a:p>
            <a:r>
              <a:rPr lang="en-US" altLang="zh-TW" sz="1600" dirty="0"/>
              <a:t>http</a:t>
            </a:r>
            <a:r>
              <a:rPr lang="en-US" altLang="zh-TW" sz="1600" dirty="0" smtClean="0"/>
              <a:t>://www.geog.ucsb.edu/~joel/g110_w08/lecture_notes/cooling_processes/cooling_processes.html</a:t>
            </a:r>
          </a:p>
          <a:p>
            <a:r>
              <a:rPr lang="en-US" altLang="zh-TW" sz="1600" dirty="0"/>
              <a:t>http</a:t>
            </a:r>
            <a:r>
              <a:rPr lang="en-US" altLang="zh-TW" sz="1600" dirty="0" smtClean="0"/>
              <a:t>://baike.baidu.com/view/956932.htm</a:t>
            </a:r>
          </a:p>
          <a:p>
            <a:r>
              <a:rPr lang="en-US" altLang="zh-TW" sz="1600" dirty="0" smtClean="0"/>
              <a:t>Nolan, D. S., M. T. Montgomery, and L. D. Grasso, 2001: The wavenumber-1 instability and </a:t>
            </a:r>
            <a:r>
              <a:rPr lang="en-US" altLang="zh-TW" sz="1600" dirty="0" err="1" smtClean="0"/>
              <a:t>trochoidal</a:t>
            </a:r>
            <a:r>
              <a:rPr lang="en-US" altLang="zh-TW" sz="1600" dirty="0" smtClean="0"/>
              <a:t> motion of </a:t>
            </a:r>
            <a:r>
              <a:rPr lang="en-US" altLang="zh-TW" sz="1600" dirty="0" err="1" smtClean="0"/>
              <a:t>hurricanelike</a:t>
            </a:r>
            <a:r>
              <a:rPr lang="en-US" altLang="zh-TW" sz="1600" dirty="0" smtClean="0"/>
              <a:t> </a:t>
            </a:r>
            <a:r>
              <a:rPr lang="fr-FR" altLang="zh-TW" sz="1600" dirty="0" smtClean="0"/>
              <a:t>vortices. J. Atmos. Sci., 58, 3243–3270</a:t>
            </a:r>
          </a:p>
          <a:p>
            <a:endParaRPr lang="en-US" altLang="zh-TW" sz="1600" dirty="0"/>
          </a:p>
          <a:p>
            <a:endParaRPr lang="en-US" altLang="zh-TW" sz="1600" dirty="0" smtClean="0"/>
          </a:p>
        </p:txBody>
      </p:sp>
    </p:spTree>
    <p:extLst>
      <p:ext uri="{BB962C8B-B14F-4D97-AF65-F5344CB8AC3E}">
        <p14:creationId xmlns:p14="http://schemas.microsoft.com/office/powerpoint/2010/main" val="453664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359979" y="2299138"/>
            <a:ext cx="5197366" cy="1631731"/>
          </a:xfrm>
          <a:custGeom>
            <a:avLst/>
            <a:gdLst>
              <a:gd name="connsiteX0" fmla="*/ 5157952 w 5197366"/>
              <a:gd name="connsiteY0" fmla="*/ 1516117 h 1631731"/>
              <a:gd name="connsiteX1" fmla="*/ 2446283 w 5197366"/>
              <a:gd name="connsiteY1" fmla="*/ 207579 h 1631731"/>
              <a:gd name="connsiteX2" fmla="*/ 459828 w 5197366"/>
              <a:gd name="connsiteY2" fmla="*/ 270641 h 1631731"/>
              <a:gd name="connsiteX3" fmla="*/ 34159 w 5197366"/>
              <a:gd name="connsiteY3" fmla="*/ 917028 h 1631731"/>
              <a:gd name="connsiteX4" fmla="*/ 664780 w 5197366"/>
              <a:gd name="connsiteY4" fmla="*/ 1027386 h 1631731"/>
              <a:gd name="connsiteX5" fmla="*/ 1468821 w 5197366"/>
              <a:gd name="connsiteY5" fmla="*/ 680545 h 1631731"/>
              <a:gd name="connsiteX6" fmla="*/ 2682766 w 5197366"/>
              <a:gd name="connsiteY6" fmla="*/ 901262 h 1631731"/>
              <a:gd name="connsiteX7" fmla="*/ 5157952 w 5197366"/>
              <a:gd name="connsiteY7" fmla="*/ 1516117 h 163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366" h="1631731">
                <a:moveTo>
                  <a:pt x="5157952" y="1516117"/>
                </a:moveTo>
                <a:cubicBezTo>
                  <a:pt x="5118538" y="1400503"/>
                  <a:pt x="3229304" y="415158"/>
                  <a:pt x="2446283" y="207579"/>
                </a:cubicBezTo>
                <a:cubicBezTo>
                  <a:pt x="1663262" y="0"/>
                  <a:pt x="861849" y="152400"/>
                  <a:pt x="459828" y="270641"/>
                </a:cubicBezTo>
                <a:cubicBezTo>
                  <a:pt x="57807" y="388882"/>
                  <a:pt x="0" y="790904"/>
                  <a:pt x="34159" y="917028"/>
                </a:cubicBezTo>
                <a:cubicBezTo>
                  <a:pt x="68318" y="1043152"/>
                  <a:pt x="425670" y="1066800"/>
                  <a:pt x="664780" y="1027386"/>
                </a:cubicBezTo>
                <a:cubicBezTo>
                  <a:pt x="903890" y="987972"/>
                  <a:pt x="1132490" y="701566"/>
                  <a:pt x="1468821" y="680545"/>
                </a:cubicBezTo>
                <a:cubicBezTo>
                  <a:pt x="1805152" y="659524"/>
                  <a:pt x="2073166" y="762000"/>
                  <a:pt x="2682766" y="901262"/>
                </a:cubicBezTo>
                <a:cubicBezTo>
                  <a:pt x="3292366" y="1040524"/>
                  <a:pt x="5197366" y="1631731"/>
                  <a:pt x="5157952" y="1516117"/>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手繪多邊形 5"/>
          <p:cNvSpPr/>
          <p:nvPr/>
        </p:nvSpPr>
        <p:spPr>
          <a:xfrm>
            <a:off x="3623441" y="2427890"/>
            <a:ext cx="4650828" cy="1718440"/>
          </a:xfrm>
          <a:custGeom>
            <a:avLst/>
            <a:gdLst>
              <a:gd name="connsiteX0" fmla="*/ 97221 w 4650828"/>
              <a:gd name="connsiteY0" fmla="*/ 1639613 h 1718440"/>
              <a:gd name="connsiteX1" fmla="*/ 1121980 w 4650828"/>
              <a:gd name="connsiteY1" fmla="*/ 945931 h 1718440"/>
              <a:gd name="connsiteX2" fmla="*/ 2493580 w 4650828"/>
              <a:gd name="connsiteY2" fmla="*/ 409903 h 1718440"/>
              <a:gd name="connsiteX3" fmla="*/ 4148959 w 4650828"/>
              <a:gd name="connsiteY3" fmla="*/ 63062 h 1718440"/>
              <a:gd name="connsiteX4" fmla="*/ 4480035 w 4650828"/>
              <a:gd name="connsiteY4" fmla="*/ 788276 h 1718440"/>
              <a:gd name="connsiteX5" fmla="*/ 3124200 w 4650828"/>
              <a:gd name="connsiteY5" fmla="*/ 709448 h 1718440"/>
              <a:gd name="connsiteX6" fmla="*/ 538656 w 4650828"/>
              <a:gd name="connsiteY6" fmla="*/ 1418896 h 1718440"/>
              <a:gd name="connsiteX7" fmla="*/ 97221 w 4650828"/>
              <a:gd name="connsiteY7" fmla="*/ 1639613 h 17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0828" h="1718440">
                <a:moveTo>
                  <a:pt x="97221" y="1639613"/>
                </a:moveTo>
                <a:cubicBezTo>
                  <a:pt x="194442" y="1560786"/>
                  <a:pt x="722587" y="1150883"/>
                  <a:pt x="1121980" y="945931"/>
                </a:cubicBezTo>
                <a:cubicBezTo>
                  <a:pt x="1521373" y="740979"/>
                  <a:pt x="1989083" y="557048"/>
                  <a:pt x="2493580" y="409903"/>
                </a:cubicBezTo>
                <a:cubicBezTo>
                  <a:pt x="2998077" y="262758"/>
                  <a:pt x="3817883" y="0"/>
                  <a:pt x="4148959" y="63062"/>
                </a:cubicBezTo>
                <a:cubicBezTo>
                  <a:pt x="4480035" y="126124"/>
                  <a:pt x="4650828" y="680545"/>
                  <a:pt x="4480035" y="788276"/>
                </a:cubicBezTo>
                <a:cubicBezTo>
                  <a:pt x="4309242" y="896007"/>
                  <a:pt x="3781096" y="604345"/>
                  <a:pt x="3124200" y="709448"/>
                </a:cubicBezTo>
                <a:cubicBezTo>
                  <a:pt x="2467304" y="814551"/>
                  <a:pt x="1043153" y="1266496"/>
                  <a:pt x="538656" y="1418896"/>
                </a:cubicBezTo>
                <a:cubicBezTo>
                  <a:pt x="34159" y="1571296"/>
                  <a:pt x="0" y="1718440"/>
                  <a:pt x="97221" y="1639613"/>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3"/>
          <p:cNvSpPr>
            <a:spLocks noGrp="1"/>
          </p:cNvSpPr>
          <p:nvPr>
            <p:ph type="title"/>
          </p:nvPr>
        </p:nvSpPr>
        <p:spPr>
          <a:xfrm>
            <a:off x="904056" y="2714997"/>
            <a:ext cx="7772400" cy="1362075"/>
          </a:xfrm>
        </p:spPr>
        <p:txBody>
          <a:bodyPr/>
          <a:lstStyle/>
          <a:p>
            <a:r>
              <a:rPr lang="en-US" altLang="zh-TW" dirty="0" smtClean="0"/>
              <a:t>Thanks for your attention!!</a:t>
            </a:r>
            <a:endParaRPr lang="zh-TW" altLang="en-US" dirty="0"/>
          </a:p>
        </p:txBody>
      </p:sp>
      <p:sp>
        <p:nvSpPr>
          <p:cNvPr id="9" name="手繪多邊形 8"/>
          <p:cNvSpPr/>
          <p:nvPr/>
        </p:nvSpPr>
        <p:spPr>
          <a:xfrm rot="2118468">
            <a:off x="4680575" y="3683272"/>
            <a:ext cx="684000" cy="216000"/>
          </a:xfrm>
          <a:custGeom>
            <a:avLst/>
            <a:gdLst>
              <a:gd name="connsiteX0" fmla="*/ 867103 w 901262"/>
              <a:gd name="connsiteY0" fmla="*/ 7883 h 373117"/>
              <a:gd name="connsiteX1" fmla="*/ 173420 w 901262"/>
              <a:gd name="connsiteY1" fmla="*/ 260131 h 373117"/>
              <a:gd name="connsiteX2" fmla="*/ 31531 w 901262"/>
              <a:gd name="connsiteY2" fmla="*/ 354724 h 373117"/>
              <a:gd name="connsiteX3" fmla="*/ 0 w 901262"/>
              <a:gd name="connsiteY3" fmla="*/ 370490 h 373117"/>
              <a:gd name="connsiteX4" fmla="*/ 378372 w 901262"/>
              <a:gd name="connsiteY4" fmla="*/ 212835 h 373117"/>
              <a:gd name="connsiteX5" fmla="*/ 867103 w 901262"/>
              <a:gd name="connsiteY5" fmla="*/ 7883 h 37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262" h="373117">
                <a:moveTo>
                  <a:pt x="867103" y="7883"/>
                </a:moveTo>
                <a:cubicBezTo>
                  <a:pt x="832944" y="15766"/>
                  <a:pt x="312682" y="202324"/>
                  <a:pt x="173420" y="260131"/>
                </a:cubicBezTo>
                <a:cubicBezTo>
                  <a:pt x="34158" y="317938"/>
                  <a:pt x="60434" y="336331"/>
                  <a:pt x="31531" y="354724"/>
                </a:cubicBezTo>
                <a:cubicBezTo>
                  <a:pt x="2628" y="373117"/>
                  <a:pt x="0" y="370490"/>
                  <a:pt x="0" y="370490"/>
                </a:cubicBezTo>
                <a:cubicBezTo>
                  <a:pt x="57807" y="346842"/>
                  <a:pt x="236482" y="268014"/>
                  <a:pt x="378372" y="212835"/>
                </a:cubicBezTo>
                <a:cubicBezTo>
                  <a:pt x="520262" y="157656"/>
                  <a:pt x="901262" y="0"/>
                  <a:pt x="867103" y="7883"/>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563888" y="4077072"/>
            <a:ext cx="72008" cy="720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smtClean="0"/>
              <a:t>Introduction</a:t>
            </a:r>
            <a:endParaRPr lang="zh-TW" altLang="en-US" sz="3600" dirty="0"/>
          </a:p>
        </p:txBody>
      </p:sp>
      <p:sp>
        <p:nvSpPr>
          <p:cNvPr id="4" name="內容版面配置區 4"/>
          <p:cNvSpPr>
            <a:spLocks noGrp="1"/>
          </p:cNvSpPr>
          <p:nvPr>
            <p:ph idx="1"/>
          </p:nvPr>
        </p:nvSpPr>
        <p:spPr>
          <a:xfrm>
            <a:off x="457200" y="1600200"/>
            <a:ext cx="8229600" cy="4525963"/>
          </a:xfrm>
        </p:spPr>
        <p:txBody>
          <a:bodyPr>
            <a:noAutofit/>
          </a:bodyPr>
          <a:lstStyle/>
          <a:p>
            <a:r>
              <a:rPr lang="en-US" altLang="zh-TW" sz="2000" dirty="0" smtClean="0"/>
              <a:t>A defining characteristic of tropical cyclones is that they are </a:t>
            </a:r>
            <a:r>
              <a:rPr lang="en-US" altLang="zh-TW" sz="2000" b="1" dirty="0" smtClean="0">
                <a:solidFill>
                  <a:srgbClr val="FF0000"/>
                </a:solidFill>
              </a:rPr>
              <a:t>‘‘warm-core’’ </a:t>
            </a:r>
            <a:r>
              <a:rPr lang="en-US" altLang="zh-TW" sz="2000" dirty="0" smtClean="0"/>
              <a:t>vortices. To a first approximation, tropical cyclones are in thermal wind balance (Willoughby 1990), and so this warm core is associated with the strength of the primary circulation decreasing with height above the top of the boundary layer (where a maximum is generally </a:t>
            </a:r>
            <a:r>
              <a:rPr lang="da-DK" altLang="zh-TW" sz="2000" dirty="0" smtClean="0"/>
              <a:t>found; e.g., Franklin et al. 2003).</a:t>
            </a:r>
          </a:p>
          <a:p>
            <a:r>
              <a:rPr lang="en-US" altLang="zh-TW" sz="2000" dirty="0" smtClean="0"/>
              <a:t>Given this, surprisingly little is known about the details of the warm. This is primarily for two reasons:</a:t>
            </a:r>
          </a:p>
          <a:p>
            <a:pPr>
              <a:buNone/>
            </a:pPr>
            <a:r>
              <a:rPr lang="en-US" altLang="zh-TW" sz="2000" dirty="0" smtClean="0"/>
              <a:t>       -In situ mid- and upper-</a:t>
            </a:r>
            <a:r>
              <a:rPr lang="en-US" altLang="zh-TW" sz="2000" dirty="0" err="1" smtClean="0"/>
              <a:t>tropospheric</a:t>
            </a:r>
            <a:r>
              <a:rPr lang="en-US" altLang="zh-TW" sz="2000" dirty="0" smtClean="0"/>
              <a:t> observations of tropical cyclones are very rare in the last 40 yr.</a:t>
            </a:r>
          </a:p>
          <a:p>
            <a:pPr>
              <a:buNone/>
            </a:pPr>
            <a:r>
              <a:rPr lang="en-US" altLang="zh-TW" sz="2000" dirty="0" smtClean="0"/>
              <a:t>       - A few early case studies from the 1960s and 1970s (La </a:t>
            </a:r>
            <a:r>
              <a:rPr lang="en-US" altLang="zh-TW" sz="2000" dirty="0" err="1" smtClean="0"/>
              <a:t>Seur</a:t>
            </a:r>
            <a:r>
              <a:rPr lang="en-US" altLang="zh-TW" sz="2000" dirty="0" smtClean="0"/>
              <a:t> and Hawkins 1963; Hawkins and </a:t>
            </a:r>
            <a:r>
              <a:rPr lang="en-US" altLang="zh-TW" sz="2000" dirty="0" err="1" smtClean="0"/>
              <a:t>Rubsam</a:t>
            </a:r>
            <a:r>
              <a:rPr lang="en-US" altLang="zh-TW" sz="2000" dirty="0" smtClean="0"/>
              <a:t> 1968; Hawkins and </a:t>
            </a:r>
            <a:r>
              <a:rPr lang="en-US" altLang="zh-TW" sz="2000" dirty="0" err="1" smtClean="0"/>
              <a:t>Imbembo</a:t>
            </a:r>
            <a:r>
              <a:rPr lang="en-US" altLang="zh-TW" sz="2000" dirty="0" smtClean="0"/>
              <a:t> 1976) have dominated many scientists viewpoints regarding the warm core.</a:t>
            </a:r>
            <a:endParaRPr lang="zh-TW" altLang="en-US" sz="2000" dirty="0"/>
          </a:p>
        </p:txBody>
      </p:sp>
    </p:spTree>
    <p:extLst>
      <p:ext uri="{BB962C8B-B14F-4D97-AF65-F5344CB8AC3E}">
        <p14:creationId xmlns:p14="http://schemas.microsoft.com/office/powerpoint/2010/main" val="1799509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Potential Temperature</a:t>
            </a:r>
            <a:endParaRPr lang="zh-TW" altLang="en-US" dirty="0"/>
          </a:p>
        </p:txBody>
      </p:sp>
      <mc:AlternateContent xmlns:mc="http://schemas.openxmlformats.org/markup-compatibility/2006" xmlns:a14="http://schemas.microsoft.com/office/drawing/2010/main">
        <mc:Choice Requires="a14">
          <p:sp>
            <p:nvSpPr>
              <p:cNvPr id="4" name="矩形 3"/>
              <p:cNvSpPr/>
              <p:nvPr/>
            </p:nvSpPr>
            <p:spPr>
              <a:xfrm>
                <a:off x="2987824" y="1916832"/>
                <a:ext cx="2793390" cy="998607"/>
              </a:xfrm>
              <a:prstGeom prst="rect">
                <a:avLst/>
              </a:prstGeom>
              <a:ln>
                <a:solidFill>
                  <a:srgbClr val="00B0F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800" b="1" i="1">
                          <a:latin typeface="Cambria Math"/>
                        </a:rPr>
                        <m:t>𝜽</m:t>
                      </m:r>
                      <m:r>
                        <a:rPr lang="en-US" altLang="zh-TW" sz="2800" b="1" i="1">
                          <a:latin typeface="Cambria Math"/>
                        </a:rPr>
                        <m:t>=</m:t>
                      </m:r>
                      <m:r>
                        <a:rPr lang="en-US" altLang="zh-TW" sz="2800" b="1" i="1">
                          <a:latin typeface="Cambria Math"/>
                        </a:rPr>
                        <m:t>𝑻</m:t>
                      </m:r>
                      <m:sSup>
                        <m:sSupPr>
                          <m:ctrlPr>
                            <a:rPr lang="zh-TW" altLang="zh-TW" sz="2800" b="1" i="1">
                              <a:latin typeface="Cambria Math"/>
                            </a:rPr>
                          </m:ctrlPr>
                        </m:sSupPr>
                        <m:e>
                          <m:r>
                            <a:rPr lang="en-US" altLang="zh-TW" sz="2800" b="1" i="1">
                              <a:latin typeface="Cambria Math"/>
                            </a:rPr>
                            <m:t>(</m:t>
                          </m:r>
                          <m:f>
                            <m:fPr>
                              <m:ctrlPr>
                                <a:rPr lang="zh-TW" altLang="zh-TW" sz="2800" b="1" i="1">
                                  <a:latin typeface="Cambria Math"/>
                                </a:rPr>
                              </m:ctrlPr>
                            </m:fPr>
                            <m:num>
                              <m:sSub>
                                <m:sSubPr>
                                  <m:ctrlPr>
                                    <a:rPr lang="zh-TW" altLang="zh-TW" sz="2800" b="1" i="1">
                                      <a:latin typeface="Cambria Math"/>
                                    </a:rPr>
                                  </m:ctrlPr>
                                </m:sSubPr>
                                <m:e>
                                  <m:r>
                                    <a:rPr lang="en-US" altLang="zh-TW" sz="2800" b="1" i="1">
                                      <a:latin typeface="Cambria Math"/>
                                    </a:rPr>
                                    <m:t>𝑷</m:t>
                                  </m:r>
                                </m:e>
                                <m:sub>
                                  <m:r>
                                    <a:rPr lang="en-US" altLang="zh-TW" sz="2800" b="1" i="1">
                                      <a:latin typeface="Cambria Math"/>
                                    </a:rPr>
                                    <m:t>𝟎</m:t>
                                  </m:r>
                                </m:sub>
                              </m:sSub>
                            </m:num>
                            <m:den>
                              <m:r>
                                <a:rPr lang="en-US" altLang="zh-TW" sz="2800" b="1" i="1">
                                  <a:latin typeface="Cambria Math"/>
                                </a:rPr>
                                <m:t>𝑷</m:t>
                              </m:r>
                            </m:den>
                          </m:f>
                          <m:r>
                            <a:rPr lang="en-US" altLang="zh-TW" sz="2800" b="1" i="1">
                              <a:latin typeface="Cambria Math"/>
                            </a:rPr>
                            <m:t>)</m:t>
                          </m:r>
                        </m:e>
                        <m:sup>
                          <m:r>
                            <a:rPr lang="en-US" altLang="zh-TW" sz="2800" b="1" i="1">
                              <a:latin typeface="Cambria Math"/>
                            </a:rPr>
                            <m:t>𝑹</m:t>
                          </m:r>
                          <m:r>
                            <a:rPr lang="en-US" altLang="zh-TW" sz="2800" b="1" i="1">
                              <a:latin typeface="Cambria Math"/>
                            </a:rPr>
                            <m:t>/</m:t>
                          </m:r>
                          <m:sSub>
                            <m:sSubPr>
                              <m:ctrlPr>
                                <a:rPr lang="zh-TW" altLang="zh-TW" sz="2800" b="1" i="1">
                                  <a:latin typeface="Cambria Math"/>
                                </a:rPr>
                              </m:ctrlPr>
                            </m:sSubPr>
                            <m:e>
                              <m:r>
                                <a:rPr lang="en-US" altLang="zh-TW" sz="2800" b="1" i="1">
                                  <a:latin typeface="Cambria Math"/>
                                </a:rPr>
                                <m:t>𝑪</m:t>
                              </m:r>
                            </m:e>
                            <m:sub>
                              <m:r>
                                <a:rPr lang="en-US" altLang="zh-TW" sz="2800" b="1" i="1">
                                  <a:latin typeface="Cambria Math"/>
                                </a:rPr>
                                <m:t>𝒑</m:t>
                              </m:r>
                            </m:sub>
                          </m:sSub>
                        </m:sup>
                      </m:sSup>
                    </m:oMath>
                  </m:oMathPara>
                </a14:m>
                <a:endParaRPr lang="zh-TW" altLang="en-US" sz="2800" dirty="0"/>
              </a:p>
            </p:txBody>
          </p:sp>
        </mc:Choice>
        <mc:Fallback xmlns="">
          <p:sp>
            <p:nvSpPr>
              <p:cNvPr id="4" name="矩形 3"/>
              <p:cNvSpPr>
                <a:spLocks noRot="1" noChangeAspect="1" noMove="1" noResize="1" noEditPoints="1" noAdjustHandles="1" noChangeArrowheads="1" noChangeShapeType="1" noTextEdit="1"/>
              </p:cNvSpPr>
              <p:nvPr/>
            </p:nvSpPr>
            <p:spPr>
              <a:xfrm>
                <a:off x="2987824" y="1916832"/>
                <a:ext cx="2793390" cy="998607"/>
              </a:xfrm>
              <a:prstGeom prst="rect">
                <a:avLst/>
              </a:prstGeom>
              <a:blipFill rotWithShape="1">
                <a:blip r:embed="rId3" cstate="print"/>
                <a:stretch>
                  <a:fillRect/>
                </a:stretch>
              </a:blipFill>
              <a:ln>
                <a:solidFill>
                  <a:srgbClr val="00B0F0"/>
                </a:solidFill>
              </a:ln>
            </p:spPr>
            <p:txBody>
              <a:bodyPr/>
              <a:lstStyle/>
              <a:p>
                <a:r>
                  <a:rPr lang="zh-TW" altLang="en-US">
                    <a:noFill/>
                  </a:rPr>
                  <a:t> </a:t>
                </a:r>
              </a:p>
            </p:txBody>
          </p:sp>
        </mc:Fallback>
      </mc:AlternateContent>
      <p:sp>
        <p:nvSpPr>
          <p:cNvPr id="5" name="矩形 4"/>
          <p:cNvSpPr/>
          <p:nvPr/>
        </p:nvSpPr>
        <p:spPr>
          <a:xfrm>
            <a:off x="1691680" y="3592144"/>
            <a:ext cx="6408712" cy="1200329"/>
          </a:xfrm>
          <a:prstGeom prst="rect">
            <a:avLst/>
          </a:prstGeom>
        </p:spPr>
        <p:txBody>
          <a:bodyPr wrap="square">
            <a:spAutoFit/>
          </a:bodyPr>
          <a:lstStyle/>
          <a:p>
            <a:r>
              <a:rPr lang="en-US" altLang="zh-TW" dirty="0" smtClean="0"/>
              <a:t>1) Temperature </a:t>
            </a:r>
            <a:r>
              <a:rPr lang="en-US" altLang="zh-TW" dirty="0"/>
              <a:t>a parcel of air would reach if moved to sea level and warmed </a:t>
            </a:r>
            <a:r>
              <a:rPr lang="en-US" altLang="zh-TW" dirty="0" smtClean="0"/>
              <a:t>adiabatically.</a:t>
            </a:r>
          </a:p>
          <a:p>
            <a:r>
              <a:rPr lang="en-US" altLang="zh-TW" dirty="0" smtClean="0"/>
              <a:t>2) Useful </a:t>
            </a:r>
            <a:r>
              <a:rPr lang="en-US" altLang="zh-TW" dirty="0"/>
              <a:t>for comparing temperatures of air parcels at different elevations (pressures</a:t>
            </a:r>
            <a:r>
              <a:rPr lang="en-US" altLang="zh-TW" dirty="0" smtClean="0"/>
              <a:t>).</a:t>
            </a:r>
            <a:endParaRPr lang="zh-TW" altLang="en-US" dirty="0"/>
          </a:p>
        </p:txBody>
      </p:sp>
    </p:spTree>
    <p:extLst>
      <p:ext uri="{BB962C8B-B14F-4D97-AF65-F5344CB8AC3E}">
        <p14:creationId xmlns:p14="http://schemas.microsoft.com/office/powerpoint/2010/main" val="4213244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Thermal </a:t>
            </a:r>
            <a:r>
              <a:rPr lang="en-US" altLang="zh-TW" b="1" dirty="0" smtClean="0"/>
              <a:t>wind</a:t>
            </a:r>
            <a:endParaRPr lang="zh-TW" altLang="en-US" b="1"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988840"/>
            <a:ext cx="6945902" cy="2326876"/>
          </a:xfrm>
        </p:spPr>
      </p:pic>
      <mc:AlternateContent xmlns:mc="http://schemas.openxmlformats.org/markup-compatibility/2006" xmlns:a14="http://schemas.microsoft.com/office/drawing/2010/main">
        <mc:Choice Requires="a14">
          <p:sp>
            <p:nvSpPr>
              <p:cNvPr id="5" name="矩形 4"/>
              <p:cNvSpPr/>
              <p:nvPr/>
            </p:nvSpPr>
            <p:spPr>
              <a:xfrm>
                <a:off x="2699792" y="5301208"/>
                <a:ext cx="3949479" cy="991362"/>
              </a:xfrm>
              <a:prstGeom prst="rect">
                <a:avLst/>
              </a:prstGeom>
              <a:ln>
                <a:solidFill>
                  <a:srgbClr val="00B0F0"/>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zh-TW" altLang="zh-TW" sz="2600" b="1" i="1">
                              <a:latin typeface="Cambria Math"/>
                            </a:rPr>
                          </m:ctrlPr>
                        </m:fPr>
                        <m:num>
                          <m:r>
                            <a:rPr lang="en-US" altLang="zh-TW" sz="2600" b="1" i="1">
                              <a:latin typeface="Cambria Math"/>
                            </a:rPr>
                            <m:t>𝝏</m:t>
                          </m:r>
                          <m:sSub>
                            <m:sSubPr>
                              <m:ctrlPr>
                                <a:rPr lang="zh-TW" altLang="zh-TW" sz="2600" b="1" i="1">
                                  <a:latin typeface="Cambria Math"/>
                                </a:rPr>
                              </m:ctrlPr>
                            </m:sSubPr>
                            <m:e>
                              <m:r>
                                <a:rPr lang="en-US" altLang="zh-TW" sz="2600" b="1" i="1">
                                  <a:latin typeface="Cambria Math"/>
                                </a:rPr>
                                <m:t>𝑽</m:t>
                              </m:r>
                            </m:e>
                            <m:sub>
                              <m:r>
                                <a:rPr lang="en-US" altLang="zh-TW" sz="2600" b="1" i="1">
                                  <a:latin typeface="Cambria Math"/>
                                </a:rPr>
                                <m:t>𝒈</m:t>
                              </m:r>
                            </m:sub>
                          </m:sSub>
                        </m:num>
                        <m:den>
                          <m:r>
                            <a:rPr lang="en-US" altLang="zh-TW" sz="2600" b="1" i="1">
                              <a:latin typeface="Cambria Math"/>
                            </a:rPr>
                            <m:t>𝝏</m:t>
                          </m:r>
                          <m:r>
                            <a:rPr lang="en-US" altLang="zh-TW" sz="2600" b="1" i="1">
                              <a:latin typeface="Cambria Math"/>
                            </a:rPr>
                            <m:t>𝒛</m:t>
                          </m:r>
                        </m:den>
                      </m:f>
                      <m:r>
                        <a:rPr lang="en-US" altLang="zh-TW" sz="2600" b="1" i="1">
                          <a:latin typeface="Cambria Math"/>
                        </a:rPr>
                        <m:t>=</m:t>
                      </m:r>
                      <m:d>
                        <m:dPr>
                          <m:ctrlPr>
                            <a:rPr lang="zh-TW" altLang="zh-TW" sz="2600" b="1" i="1">
                              <a:latin typeface="Cambria Math"/>
                            </a:rPr>
                          </m:ctrlPr>
                        </m:dPr>
                        <m:e>
                          <m:f>
                            <m:fPr>
                              <m:ctrlPr>
                                <a:rPr lang="zh-TW" altLang="zh-TW" sz="2600" b="1" i="1">
                                  <a:latin typeface="Cambria Math"/>
                                </a:rPr>
                              </m:ctrlPr>
                            </m:fPr>
                            <m:num>
                              <m:r>
                                <a:rPr lang="en-US" altLang="zh-TW" sz="2600" b="1" i="1">
                                  <a:latin typeface="Cambria Math"/>
                                </a:rPr>
                                <m:t>𝒈</m:t>
                              </m:r>
                            </m:num>
                            <m:den>
                              <m:r>
                                <a:rPr lang="en-US" altLang="zh-TW" sz="2600" b="1" i="1">
                                  <a:latin typeface="Cambria Math"/>
                                </a:rPr>
                                <m:t>𝒇</m:t>
                              </m:r>
                            </m:den>
                          </m:f>
                        </m:e>
                      </m:d>
                      <m:acc>
                        <m:accPr>
                          <m:chr m:val="̂"/>
                          <m:ctrlPr>
                            <a:rPr lang="zh-TW" altLang="zh-TW" sz="2600" b="1" i="1">
                              <a:latin typeface="Cambria Math"/>
                            </a:rPr>
                          </m:ctrlPr>
                        </m:accPr>
                        <m:e>
                          <m:r>
                            <a:rPr lang="en-US" altLang="zh-TW" sz="2600" b="1" i="1">
                              <a:latin typeface="Cambria Math"/>
                            </a:rPr>
                            <m:t>𝒌</m:t>
                          </m:r>
                        </m:e>
                      </m:acc>
                      <m:r>
                        <a:rPr lang="en-US" altLang="zh-TW" sz="2600" b="1" i="1">
                          <a:latin typeface="Cambria Math"/>
                        </a:rPr>
                        <m:t>× </m:t>
                      </m:r>
                      <m:sSub>
                        <m:sSubPr>
                          <m:ctrlPr>
                            <a:rPr lang="zh-TW" altLang="zh-TW" sz="2600" b="1" i="1">
                              <a:latin typeface="Cambria Math"/>
                            </a:rPr>
                          </m:ctrlPr>
                        </m:sSubPr>
                        <m:e>
                          <m:r>
                            <a:rPr lang="en-US" altLang="zh-TW" sz="2600" b="1" i="1">
                              <a:latin typeface="Cambria Math"/>
                            </a:rPr>
                            <m:t>𝜵</m:t>
                          </m:r>
                        </m:e>
                        <m:sub>
                          <m:r>
                            <a:rPr lang="en-US" altLang="zh-TW" sz="2600" b="1" i="1">
                              <a:latin typeface="Cambria Math"/>
                            </a:rPr>
                            <m:t>𝑯</m:t>
                          </m:r>
                        </m:sub>
                      </m:sSub>
                      <m:r>
                        <a:rPr lang="en-US" altLang="zh-TW" sz="2600" b="1" i="1">
                          <a:latin typeface="Cambria Math"/>
                        </a:rPr>
                        <m:t> (</m:t>
                      </m:r>
                      <m:r>
                        <a:rPr lang="en-US" altLang="zh-TW" sz="2600" b="1" i="1">
                          <a:latin typeface="Cambria Math"/>
                        </a:rPr>
                        <m:t>𝒍𝒏𝑻</m:t>
                      </m:r>
                      <m:r>
                        <a:rPr lang="en-US" altLang="zh-TW" sz="2600" b="1" i="1">
                          <a:latin typeface="Cambria Math"/>
                        </a:rPr>
                        <m:t>)</m:t>
                      </m:r>
                    </m:oMath>
                  </m:oMathPara>
                </a14:m>
                <a:endParaRPr lang="zh-TW" altLang="en-US" sz="2600" dirty="0"/>
              </a:p>
            </p:txBody>
          </p:sp>
        </mc:Choice>
        <mc:Fallback xmlns="">
          <p:sp>
            <p:nvSpPr>
              <p:cNvPr id="5" name="矩形 4"/>
              <p:cNvSpPr>
                <a:spLocks noRot="1" noChangeAspect="1" noMove="1" noResize="1" noEditPoints="1" noAdjustHandles="1" noChangeArrowheads="1" noChangeShapeType="1" noTextEdit="1"/>
              </p:cNvSpPr>
              <p:nvPr/>
            </p:nvSpPr>
            <p:spPr>
              <a:xfrm>
                <a:off x="2699792" y="5301208"/>
                <a:ext cx="3949479" cy="991362"/>
              </a:xfrm>
              <a:prstGeom prst="rect">
                <a:avLst/>
              </a:prstGeom>
              <a:blipFill rotWithShape="1">
                <a:blip r:embed="rId3" cstate="print"/>
                <a:stretch>
                  <a:fillRect/>
                </a:stretch>
              </a:blipFill>
              <a:ln>
                <a:solidFill>
                  <a:srgbClr val="00B0F0"/>
                </a:solidFill>
              </a:ln>
            </p:spPr>
            <p:txBody>
              <a:bodyPr/>
              <a:lstStyle/>
              <a:p>
                <a:r>
                  <a:rPr lang="zh-TW" altLang="en-US">
                    <a:noFill/>
                  </a:rPr>
                  <a:t> </a:t>
                </a:r>
              </a:p>
            </p:txBody>
          </p:sp>
        </mc:Fallback>
      </mc:AlternateContent>
    </p:spTree>
    <p:extLst>
      <p:ext uri="{BB962C8B-B14F-4D97-AF65-F5344CB8AC3E}">
        <p14:creationId xmlns:p14="http://schemas.microsoft.com/office/powerpoint/2010/main" val="2545117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72816"/>
            <a:ext cx="47244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979712" y="6259091"/>
            <a:ext cx="2915863" cy="369332"/>
          </a:xfrm>
          <a:prstGeom prst="rect">
            <a:avLst/>
          </a:prstGeom>
        </p:spPr>
        <p:txBody>
          <a:bodyPr wrap="none">
            <a:spAutoFit/>
          </a:bodyPr>
          <a:lstStyle/>
          <a:p>
            <a:r>
              <a:rPr lang="en-US" altLang="zh-TW" b="1" dirty="0"/>
              <a:t>Nolan et al. (2001) “wobble”</a:t>
            </a:r>
            <a:endParaRPr lang="zh-TW" altLang="en-US" b="1" dirty="0"/>
          </a:p>
        </p:txBody>
      </p:sp>
    </p:spTree>
    <p:extLst>
      <p:ext uri="{BB962C8B-B14F-4D97-AF65-F5344CB8AC3E}">
        <p14:creationId xmlns:p14="http://schemas.microsoft.com/office/powerpoint/2010/main" val="1533050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a:off x="537914" y="3573016"/>
            <a:ext cx="8210550" cy="333375"/>
          </a:xfrm>
          <a:prstGeom prst="rect">
            <a:avLst/>
          </a:prstGeom>
          <a:noFill/>
          <a:ln w="9525">
            <a:noFill/>
            <a:miter lim="800000"/>
            <a:headEnd/>
            <a:tailEnd/>
          </a:ln>
        </p:spPr>
      </p:pic>
      <p:pic>
        <p:nvPicPr>
          <p:cNvPr id="4" name="Picture 3"/>
          <p:cNvPicPr>
            <a:picLocks noChangeAspect="1" noChangeArrowheads="1"/>
          </p:cNvPicPr>
          <p:nvPr/>
        </p:nvPicPr>
        <p:blipFill>
          <a:blip r:embed="rId2" cstate="print"/>
          <a:srcRect/>
          <a:stretch>
            <a:fillRect/>
          </a:stretch>
        </p:blipFill>
        <p:spPr bwMode="auto">
          <a:xfrm>
            <a:off x="539552" y="330988"/>
            <a:ext cx="8210550" cy="333375"/>
          </a:xfrm>
          <a:prstGeom prst="rect">
            <a:avLst/>
          </a:prstGeom>
          <a:noFill/>
          <a:ln w="9525">
            <a:noFill/>
            <a:miter lim="800000"/>
            <a:headEnd/>
            <a:tailEnd/>
          </a:ln>
        </p:spPr>
      </p:pic>
      <p:pic>
        <p:nvPicPr>
          <p:cNvPr id="21506" name="Picture 2"/>
          <p:cNvPicPr>
            <a:picLocks noChangeAspect="1" noChangeArrowheads="1"/>
          </p:cNvPicPr>
          <p:nvPr/>
        </p:nvPicPr>
        <p:blipFill>
          <a:blip r:embed="rId3" cstate="print"/>
          <a:srcRect b="49918"/>
          <a:stretch>
            <a:fillRect/>
          </a:stretch>
        </p:blipFill>
        <p:spPr bwMode="auto">
          <a:xfrm>
            <a:off x="1" y="620688"/>
            <a:ext cx="9144000" cy="1800200"/>
          </a:xfrm>
          <a:prstGeom prst="rect">
            <a:avLst/>
          </a:prstGeom>
          <a:noFill/>
          <a:ln w="9525">
            <a:noFill/>
            <a:miter lim="800000"/>
            <a:headEnd/>
            <a:tailEnd/>
          </a:ln>
        </p:spPr>
      </p:pic>
      <p:sp>
        <p:nvSpPr>
          <p:cNvPr id="3" name="文字方塊 2"/>
          <p:cNvSpPr txBox="1"/>
          <p:nvPr/>
        </p:nvSpPr>
        <p:spPr>
          <a:xfrm>
            <a:off x="1403648" y="476672"/>
            <a:ext cx="719108" cy="369332"/>
          </a:xfrm>
          <a:prstGeom prst="rect">
            <a:avLst/>
          </a:prstGeom>
          <a:noFill/>
        </p:spPr>
        <p:txBody>
          <a:bodyPr wrap="none" rtlCol="0">
            <a:spAutoFit/>
          </a:bodyPr>
          <a:lstStyle/>
          <a:p>
            <a:r>
              <a:rPr lang="en-US" altLang="zh-TW" b="1" dirty="0" smtClean="0"/>
              <a:t>Day 4</a:t>
            </a:r>
            <a:endParaRPr lang="zh-TW" altLang="en-US" b="1" dirty="0"/>
          </a:p>
        </p:txBody>
      </p:sp>
      <p:pic>
        <p:nvPicPr>
          <p:cNvPr id="6" name="Picture 2"/>
          <p:cNvPicPr>
            <a:picLocks noChangeAspect="1" noChangeArrowheads="1"/>
          </p:cNvPicPr>
          <p:nvPr/>
        </p:nvPicPr>
        <p:blipFill>
          <a:blip r:embed="rId3" cstate="print"/>
          <a:srcRect t="50082"/>
          <a:stretch>
            <a:fillRect/>
          </a:stretch>
        </p:blipFill>
        <p:spPr bwMode="auto">
          <a:xfrm>
            <a:off x="1" y="4092226"/>
            <a:ext cx="9144000" cy="1794338"/>
          </a:xfrm>
          <a:prstGeom prst="rect">
            <a:avLst/>
          </a:prstGeom>
          <a:noFill/>
          <a:ln w="9525">
            <a:noFill/>
            <a:miter lim="800000"/>
            <a:headEnd/>
            <a:tailEnd/>
          </a:ln>
        </p:spPr>
      </p:pic>
      <p:sp>
        <p:nvSpPr>
          <p:cNvPr id="2" name="文字方塊 1"/>
          <p:cNvSpPr txBox="1"/>
          <p:nvPr/>
        </p:nvSpPr>
        <p:spPr>
          <a:xfrm>
            <a:off x="1475656" y="3933056"/>
            <a:ext cx="719108" cy="369332"/>
          </a:xfrm>
          <a:prstGeom prst="rect">
            <a:avLst/>
          </a:prstGeom>
          <a:noFill/>
        </p:spPr>
        <p:txBody>
          <a:bodyPr wrap="none" rtlCol="0">
            <a:spAutoFit/>
          </a:bodyPr>
          <a:lstStyle/>
          <a:p>
            <a:r>
              <a:rPr lang="en-US" altLang="zh-TW" b="1" dirty="0" smtClean="0"/>
              <a:t>Day 6</a:t>
            </a:r>
            <a:endParaRPr lang="zh-TW" altLang="en-US" b="1" dirty="0"/>
          </a:p>
        </p:txBody>
      </p:sp>
      <p:sp>
        <p:nvSpPr>
          <p:cNvPr id="7" name="矩形 6"/>
          <p:cNvSpPr/>
          <p:nvPr/>
        </p:nvSpPr>
        <p:spPr>
          <a:xfrm>
            <a:off x="-36512" y="6146720"/>
            <a:ext cx="9468544" cy="738664"/>
          </a:xfrm>
          <a:prstGeom prst="rect">
            <a:avLst/>
          </a:prstGeom>
        </p:spPr>
        <p:txBody>
          <a:bodyPr wrap="square">
            <a:spAutoFit/>
          </a:bodyPr>
          <a:lstStyle/>
          <a:p>
            <a:r>
              <a:rPr lang="en-US" altLang="zh-TW" sz="1400" dirty="0" smtClean="0"/>
              <a:t>Each field is contoured from +6.0 to -6.0 K (per 12 h), every 0.5 (per 12 h). </a:t>
            </a:r>
          </a:p>
          <a:p>
            <a:r>
              <a:rPr lang="en-US" altLang="zh-TW" sz="1400" dirty="0" smtClean="0"/>
              <a:t>The zero contour is thickened.</a:t>
            </a:r>
          </a:p>
          <a:p>
            <a:r>
              <a:rPr lang="en-US" altLang="zh-TW" sz="1400" dirty="0" smtClean="0">
                <a:solidFill>
                  <a:srgbClr val="FF00FF"/>
                </a:solidFill>
              </a:rPr>
              <a:t>Magenta solid-</a:t>
            </a:r>
            <a:r>
              <a:rPr lang="en-US" altLang="zh-TW" sz="1400" dirty="0" smtClean="0"/>
              <a:t> </a:t>
            </a:r>
            <a:r>
              <a:rPr lang="en-US" altLang="zh-TW" sz="1400" dirty="0" err="1" smtClean="0"/>
              <a:t>azimuthal</a:t>
            </a:r>
            <a:r>
              <a:rPr lang="en-US" altLang="zh-TW" sz="1400" dirty="0" smtClean="0"/>
              <a:t> mean vertical velocity = 0.1 m/s.</a:t>
            </a:r>
            <a:endParaRPr lang="zh-TW" altLang="en-US" sz="1400" dirty="0"/>
          </a:p>
        </p:txBody>
      </p:sp>
      <p:sp>
        <p:nvSpPr>
          <p:cNvPr id="9" name="文字方塊 8"/>
          <p:cNvSpPr txBox="1"/>
          <p:nvPr/>
        </p:nvSpPr>
        <p:spPr>
          <a:xfrm>
            <a:off x="0" y="3068960"/>
            <a:ext cx="2051720" cy="369332"/>
          </a:xfrm>
          <a:prstGeom prst="rect">
            <a:avLst/>
          </a:prstGeom>
          <a:solidFill>
            <a:srgbClr val="FF0000"/>
          </a:solidFill>
        </p:spPr>
        <p:txBody>
          <a:bodyPr wrap="square" rtlCol="0">
            <a:spAutoFit/>
          </a:bodyPr>
          <a:lstStyle/>
          <a:p>
            <a:pPr algn="ctr"/>
            <a:r>
              <a:rPr lang="en-US" altLang="zh-TW" b="1" dirty="0" smtClean="0">
                <a:solidFill>
                  <a:schemeClr val="bg1"/>
                </a:solidFill>
              </a:rPr>
              <a:t>Weakening Period</a:t>
            </a:r>
            <a:endParaRPr lang="zh-TW" altLang="en-US" b="1" dirty="0">
              <a:solidFill>
                <a:schemeClr val="bg1"/>
              </a:solidFill>
            </a:endParaRPr>
          </a:p>
        </p:txBody>
      </p:sp>
      <p:sp>
        <p:nvSpPr>
          <p:cNvPr id="12" name="文字方塊 11"/>
          <p:cNvSpPr txBox="1"/>
          <p:nvPr/>
        </p:nvSpPr>
        <p:spPr>
          <a:xfrm>
            <a:off x="0" y="0"/>
            <a:ext cx="4499992" cy="369332"/>
          </a:xfrm>
          <a:prstGeom prst="rect">
            <a:avLst/>
          </a:prstGeom>
          <a:solidFill>
            <a:srgbClr val="FF0000"/>
          </a:solidFill>
        </p:spPr>
        <p:txBody>
          <a:bodyPr wrap="square" rtlCol="0">
            <a:spAutoFit/>
          </a:bodyPr>
          <a:lstStyle/>
          <a:p>
            <a:pPr algn="ctr"/>
            <a:r>
              <a:rPr lang="en-US" altLang="zh-TW" b="1" dirty="0" smtClean="0">
                <a:solidFill>
                  <a:schemeClr val="accent6">
                    <a:lumMod val="20000"/>
                    <a:lumOff val="80000"/>
                  </a:schemeClr>
                </a:solidFill>
              </a:rPr>
              <a:t>Period of near-steady-state intensity</a:t>
            </a:r>
            <a:endParaRPr lang="zh-TW" altLang="en-US" b="1" dirty="0">
              <a:solidFill>
                <a:schemeClr val="accent6">
                  <a:lumMod val="20000"/>
                  <a:lumOff val="80000"/>
                </a:schemeClr>
              </a:solidFill>
            </a:endParaRPr>
          </a:p>
        </p:txBody>
      </p:sp>
      <p:sp>
        <p:nvSpPr>
          <p:cNvPr id="13" name="矩形 12"/>
          <p:cNvSpPr/>
          <p:nvPr/>
        </p:nvSpPr>
        <p:spPr>
          <a:xfrm>
            <a:off x="4067944" y="0"/>
            <a:ext cx="135857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 6min data)</a:t>
            </a:r>
            <a:endParaRPr lang="zh-TW" altLang="en-US" b="1" dirty="0">
              <a:solidFill>
                <a:schemeClr val="accent6">
                  <a:lumMod val="20000"/>
                  <a:lumOff val="80000"/>
                </a:schemeClr>
              </a:solidFill>
            </a:endParaRPr>
          </a:p>
        </p:txBody>
      </p:sp>
      <p:sp>
        <p:nvSpPr>
          <p:cNvPr id="14" name="矩形 13"/>
          <p:cNvSpPr/>
          <p:nvPr/>
        </p:nvSpPr>
        <p:spPr>
          <a:xfrm>
            <a:off x="1989287" y="3068960"/>
            <a:ext cx="1358577" cy="369332"/>
          </a:xfrm>
          <a:prstGeom prst="rect">
            <a:avLst/>
          </a:prstGeom>
          <a:solidFill>
            <a:srgbClr val="FF0000"/>
          </a:solidFill>
        </p:spPr>
        <p:txBody>
          <a:bodyPr wrap="none">
            <a:spAutoFit/>
          </a:bodyPr>
          <a:lstStyle/>
          <a:p>
            <a:r>
              <a:rPr lang="en-US" altLang="zh-TW" b="1" dirty="0" smtClean="0">
                <a:solidFill>
                  <a:schemeClr val="accent6">
                    <a:lumMod val="20000"/>
                    <a:lumOff val="80000"/>
                  </a:schemeClr>
                </a:solidFill>
              </a:rPr>
              <a:t>(</a:t>
            </a:r>
            <a:r>
              <a:rPr lang="en-US" altLang="zh-TW" b="1" i="1" dirty="0" smtClean="0">
                <a:solidFill>
                  <a:schemeClr val="accent6">
                    <a:lumMod val="20000"/>
                    <a:lumOff val="80000"/>
                  </a:schemeClr>
                </a:solidFill>
              </a:rPr>
              <a:t> 6min data)</a:t>
            </a:r>
            <a:endParaRPr lang="zh-TW" altLang="en-US" b="1" dirty="0">
              <a:solidFill>
                <a:schemeClr val="accent6">
                  <a:lumMod val="20000"/>
                  <a:lumOff val="80000"/>
                </a:schemeClr>
              </a:solidFill>
            </a:endParaRPr>
          </a:p>
        </p:txBody>
      </p:sp>
    </p:spTree>
    <p:extLst>
      <p:ext uri="{BB962C8B-B14F-4D97-AF65-F5344CB8AC3E}">
        <p14:creationId xmlns:p14="http://schemas.microsoft.com/office/powerpoint/2010/main" val="3205647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normAutofit/>
          </a:bodyPr>
          <a:lstStyle/>
          <a:p>
            <a:r>
              <a:rPr lang="en-US" altLang="zh-TW" sz="1800" b="1" dirty="0" err="1" smtClean="0">
                <a:solidFill>
                  <a:srgbClr val="FF0000"/>
                </a:solidFill>
              </a:rPr>
              <a:t>Kurihara</a:t>
            </a:r>
            <a:r>
              <a:rPr lang="en-US" altLang="zh-TW" sz="1800" b="1" dirty="0" smtClean="0">
                <a:solidFill>
                  <a:srgbClr val="FF0000"/>
                </a:solidFill>
              </a:rPr>
              <a:t> (1975) </a:t>
            </a:r>
            <a:r>
              <a:rPr lang="en-US" altLang="zh-TW" sz="1800" dirty="0" smtClean="0"/>
              <a:t>performed a temperature budget analysis of an </a:t>
            </a:r>
            <a:r>
              <a:rPr lang="en-US" altLang="zh-TW" sz="1800" dirty="0" err="1" smtClean="0"/>
              <a:t>axisymmetric</a:t>
            </a:r>
            <a:r>
              <a:rPr lang="en-US" altLang="zh-TW" sz="1800" dirty="0" smtClean="0"/>
              <a:t> simulation </a:t>
            </a:r>
            <a:r>
              <a:rPr lang="en-US" altLang="zh-TW" sz="1800" dirty="0" smtClean="0">
                <a:solidFill>
                  <a:srgbClr val="FF0000"/>
                </a:solidFill>
              </a:rPr>
              <a:t>with 20-km horizontal grid spacing and 11 vertical levels. </a:t>
            </a:r>
            <a:r>
              <a:rPr lang="en-US" altLang="zh-TW" sz="1800" dirty="0" smtClean="0"/>
              <a:t>He found that the temperature  increase in the ‘‘</a:t>
            </a:r>
            <a:r>
              <a:rPr lang="en-US" altLang="zh-TW" sz="1800" dirty="0" err="1" smtClean="0"/>
              <a:t>eyewall</a:t>
            </a:r>
            <a:r>
              <a:rPr lang="en-US" altLang="zh-TW" sz="1800" dirty="0" smtClean="0"/>
              <a:t>’’ was the result of a small positive residual between </a:t>
            </a:r>
            <a:r>
              <a:rPr lang="en-US" altLang="zh-TW" sz="1800" dirty="0" err="1" smtClean="0"/>
              <a:t>diabatic</a:t>
            </a:r>
            <a:r>
              <a:rPr lang="en-US" altLang="zh-TW" sz="1800" dirty="0" smtClean="0"/>
              <a:t> heating and adiabatic  cooling. Owing to the coarse resolution, </a:t>
            </a:r>
            <a:r>
              <a:rPr lang="en-US" altLang="zh-TW" sz="1800" b="1" dirty="0" smtClean="0">
                <a:solidFill>
                  <a:srgbClr val="FF0000"/>
                </a:solidFill>
              </a:rPr>
              <a:t>the simulation could not resolve an eye.</a:t>
            </a:r>
          </a:p>
          <a:p>
            <a:pPr>
              <a:buNone/>
            </a:pPr>
            <a:endParaRPr lang="en-US" altLang="zh-TW" sz="1800" b="1" dirty="0" smtClean="0">
              <a:solidFill>
                <a:srgbClr val="FF0000"/>
              </a:solidFill>
            </a:endParaRPr>
          </a:p>
          <a:p>
            <a:pPr>
              <a:buNone/>
            </a:pPr>
            <a:endParaRPr lang="en-US" altLang="zh-TW" sz="1800" b="1" dirty="0" smtClean="0">
              <a:solidFill>
                <a:srgbClr val="FF0000"/>
              </a:solidFill>
            </a:endParaRPr>
          </a:p>
          <a:p>
            <a:r>
              <a:rPr lang="en-US" altLang="zh-TW" sz="1800" b="1" dirty="0" smtClean="0">
                <a:solidFill>
                  <a:srgbClr val="FF0000"/>
                </a:solidFill>
              </a:rPr>
              <a:t>Zhang et al. (2002, hereafter ZLY02) </a:t>
            </a:r>
            <a:r>
              <a:rPr lang="en-US" altLang="zh-TW" sz="1800" dirty="0" smtClean="0"/>
              <a:t>performed a detailed potential temperature budget analysis of  a simulation of Hurricane Andrew (1992), </a:t>
            </a:r>
            <a:r>
              <a:rPr lang="en-US" altLang="zh-TW" sz="1800" dirty="0" smtClean="0">
                <a:solidFill>
                  <a:srgbClr val="FF0000"/>
                </a:solidFill>
              </a:rPr>
              <a:t>at 6-km grid spacing and with 23 vertical levels. </a:t>
            </a:r>
            <a:r>
              <a:rPr lang="en-US" altLang="zh-TW" sz="1800" dirty="0" smtClean="0"/>
              <a:t>The </a:t>
            </a:r>
            <a:r>
              <a:rPr lang="en-US" altLang="zh-TW" sz="1800" dirty="0" err="1" smtClean="0"/>
              <a:t>azimuthal</a:t>
            </a:r>
            <a:r>
              <a:rPr lang="en-US" altLang="zh-TW" sz="1800" dirty="0" smtClean="0"/>
              <a:t> mean </a:t>
            </a:r>
            <a:r>
              <a:rPr lang="el-GR" altLang="zh-TW" sz="1800" dirty="0" smtClean="0"/>
              <a:t>θ</a:t>
            </a:r>
            <a:r>
              <a:rPr lang="en-US" altLang="zh-TW" sz="1800" dirty="0" smtClean="0"/>
              <a:t> budget was calculated over a 1-h period (using data every 5 min) during which the simulated Andrew was very intense, yet still intensifying. </a:t>
            </a:r>
            <a:r>
              <a:rPr lang="en-US" altLang="zh-TW" sz="1800" dirty="0" smtClean="0">
                <a:solidFill>
                  <a:srgbClr val="FF0000"/>
                </a:solidFill>
              </a:rPr>
              <a:t>ZLY02 found a narrow zone of </a:t>
            </a:r>
            <a:r>
              <a:rPr lang="en-US" altLang="zh-TW" sz="1800" dirty="0" err="1" smtClean="0">
                <a:solidFill>
                  <a:srgbClr val="FF0000"/>
                </a:solidFill>
              </a:rPr>
              <a:t>diabatic</a:t>
            </a:r>
            <a:r>
              <a:rPr lang="en-US" altLang="zh-TW" sz="1800" dirty="0" smtClean="0">
                <a:solidFill>
                  <a:srgbClr val="FF0000"/>
                </a:solidFill>
              </a:rPr>
              <a:t> cooling along the eye/</a:t>
            </a:r>
            <a:r>
              <a:rPr lang="en-US" altLang="zh-TW" sz="1800" dirty="0" err="1" smtClean="0">
                <a:solidFill>
                  <a:srgbClr val="FF0000"/>
                </a:solidFill>
              </a:rPr>
              <a:t>eyewall</a:t>
            </a:r>
            <a:r>
              <a:rPr lang="en-US" altLang="zh-TW" sz="1800" dirty="0" smtClean="0">
                <a:solidFill>
                  <a:srgbClr val="FF0000"/>
                </a:solidFill>
              </a:rPr>
              <a:t> interface, coinciding with the axis of strongest mean descent. As this net </a:t>
            </a:r>
            <a:r>
              <a:rPr lang="en-US" altLang="zh-TW" sz="1800" dirty="0" err="1" smtClean="0">
                <a:solidFill>
                  <a:srgbClr val="FF0000"/>
                </a:solidFill>
              </a:rPr>
              <a:t>advective</a:t>
            </a:r>
            <a:r>
              <a:rPr lang="en-US" altLang="zh-TW" sz="1800" dirty="0" smtClean="0">
                <a:solidFill>
                  <a:srgbClr val="FF0000"/>
                </a:solidFill>
              </a:rPr>
              <a:t> warming largely cancelled the </a:t>
            </a:r>
            <a:r>
              <a:rPr lang="en-US" altLang="zh-TW" sz="1800" dirty="0" err="1" smtClean="0">
                <a:solidFill>
                  <a:srgbClr val="FF0000"/>
                </a:solidFill>
              </a:rPr>
              <a:t>diabatic</a:t>
            </a:r>
            <a:r>
              <a:rPr lang="en-US" altLang="zh-TW" sz="1800" dirty="0" smtClean="0">
                <a:solidFill>
                  <a:srgbClr val="FF0000"/>
                </a:solidFill>
              </a:rPr>
              <a:t> cooling, the actual temperature change over this 1-h period was relatively small.</a:t>
            </a:r>
          </a:p>
          <a:p>
            <a:endParaRPr lang="zh-TW" altLang="en-US" sz="1800" dirty="0"/>
          </a:p>
        </p:txBody>
      </p:sp>
    </p:spTree>
    <p:extLst>
      <p:ext uri="{BB962C8B-B14F-4D97-AF65-F5344CB8AC3E}">
        <p14:creationId xmlns:p14="http://schemas.microsoft.com/office/powerpoint/2010/main" val="2644047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normAutofit/>
          </a:bodyPr>
          <a:lstStyle/>
          <a:p>
            <a:endParaRPr lang="en-US" altLang="zh-TW" sz="1800" dirty="0" smtClean="0"/>
          </a:p>
          <a:p>
            <a:r>
              <a:rPr lang="en-US" altLang="zh-TW" sz="1800" b="1" dirty="0" smtClean="0">
                <a:solidFill>
                  <a:srgbClr val="FF0000"/>
                </a:solidFill>
              </a:rPr>
              <a:t>SN12</a:t>
            </a:r>
            <a:r>
              <a:rPr lang="en-US" altLang="zh-TW" sz="1800" dirty="0" smtClean="0"/>
              <a:t> </a:t>
            </a:r>
            <a:r>
              <a:rPr lang="en-US" altLang="zh-TW" sz="1800" b="1" dirty="0" smtClean="0">
                <a:solidFill>
                  <a:srgbClr val="FF0000"/>
                </a:solidFill>
              </a:rPr>
              <a:t>(Stern and Nolan ,2012) </a:t>
            </a:r>
            <a:r>
              <a:rPr lang="en-US" altLang="zh-TW" sz="1800" dirty="0" smtClean="0">
                <a:solidFill>
                  <a:srgbClr val="FF0000"/>
                </a:solidFill>
              </a:rPr>
              <a:t>showed that in idealized numerical simulations, the warm core was generally maximized in the </a:t>
            </a:r>
            <a:r>
              <a:rPr lang="en-US" altLang="zh-TW" sz="1800" dirty="0" err="1" smtClean="0">
                <a:solidFill>
                  <a:srgbClr val="FF0000"/>
                </a:solidFill>
              </a:rPr>
              <a:t>midtroposphere</a:t>
            </a:r>
            <a:r>
              <a:rPr lang="en-US" altLang="zh-TW" sz="1800" dirty="0" smtClean="0">
                <a:solidFill>
                  <a:srgbClr val="FF0000"/>
                </a:solidFill>
              </a:rPr>
              <a:t> (4–8 km)</a:t>
            </a:r>
            <a:r>
              <a:rPr lang="en-US" altLang="zh-TW" sz="1800" dirty="0" smtClean="0"/>
              <a:t>, in contrast to what is widely believed to be a preferred </a:t>
            </a:r>
            <a:r>
              <a:rPr lang="en-US" altLang="zh-TW" sz="1800" dirty="0" err="1" smtClean="0"/>
              <a:t>uppertropospheric</a:t>
            </a:r>
            <a:r>
              <a:rPr lang="en-US" altLang="zh-TW" sz="1800" dirty="0" smtClean="0"/>
              <a:t> </a:t>
            </a:r>
            <a:r>
              <a:rPr lang="da-DK" altLang="zh-TW" sz="1800" dirty="0" smtClean="0"/>
              <a:t>(above 10 km) maximum (Halverson et al. 2006; Holland 1997; Knaff et al. 2004; Braun 2002; </a:t>
            </a:r>
            <a:r>
              <a:rPr lang="en-US" altLang="zh-TW" sz="1800" dirty="0" smtClean="0"/>
              <a:t>Emanuel 1986; Wang 2001; Powell et al. 2009).</a:t>
            </a:r>
          </a:p>
          <a:p>
            <a:pPr>
              <a:buNone/>
            </a:pPr>
            <a:endParaRPr lang="en-US" altLang="zh-TW" sz="1800" dirty="0" smtClean="0"/>
          </a:p>
          <a:p>
            <a:r>
              <a:rPr lang="en-US" altLang="zh-TW" sz="1800" dirty="0" smtClean="0"/>
              <a:t>In this study, we use potential temperature budgets to attempt to understand what leads to such a structure, and why it is different from what conventional wisdom suggests (i.e., an upper-level maximum). We continue to investigate the mean structure and variability of the warm core in numerical simulations, and examine the mechanisms by which this structure is  achieved, through analysis of a potential temperature budget.</a:t>
            </a:r>
          </a:p>
          <a:p>
            <a:endParaRPr lang="en-US" altLang="zh-TW" sz="1800" dirty="0" smtClean="0"/>
          </a:p>
        </p:txBody>
      </p:sp>
    </p:spTree>
    <p:extLst>
      <p:ext uri="{BB962C8B-B14F-4D97-AF65-F5344CB8AC3E}">
        <p14:creationId xmlns:p14="http://schemas.microsoft.com/office/powerpoint/2010/main" val="868630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95536" y="1690930"/>
            <a:ext cx="8511433" cy="3970318"/>
          </a:xfrm>
          <a:prstGeom prst="rect">
            <a:avLst/>
          </a:prstGeom>
          <a:noFill/>
        </p:spPr>
        <p:txBody>
          <a:bodyPr wrap="none" rtlCol="0">
            <a:spAutoFit/>
          </a:bodyPr>
          <a:lstStyle/>
          <a:p>
            <a:r>
              <a:rPr lang="en-US" altLang="zh-TW" dirty="0" smtClean="0"/>
              <a:t>WRF 3.1.1</a:t>
            </a:r>
          </a:p>
          <a:p>
            <a:r>
              <a:rPr lang="en-US" altLang="zh-TW" dirty="0" smtClean="0"/>
              <a:t>Vertical </a:t>
            </a:r>
            <a:r>
              <a:rPr lang="en-US" altLang="zh-TW" dirty="0"/>
              <a:t>: 40 levels </a:t>
            </a:r>
          </a:p>
          <a:p>
            <a:r>
              <a:rPr lang="en-US" altLang="zh-TW" dirty="0"/>
              <a:t>Triply-nested grid : 18, 6, 2 </a:t>
            </a:r>
            <a:r>
              <a:rPr lang="en-US" altLang="zh-TW" dirty="0" smtClean="0"/>
              <a:t>km</a:t>
            </a:r>
          </a:p>
          <a:p>
            <a:r>
              <a:rPr lang="en-US" altLang="zh-TW" dirty="0" smtClean="0">
                <a:solidFill>
                  <a:srgbClr val="FF0000"/>
                </a:solidFill>
              </a:rPr>
              <a:t>Idealized hurricane</a:t>
            </a:r>
            <a:endParaRPr lang="en-US" altLang="zh-TW" dirty="0" smtClean="0"/>
          </a:p>
          <a:p>
            <a:r>
              <a:rPr lang="en-US" altLang="zh-TW" dirty="0" smtClean="0">
                <a:solidFill>
                  <a:srgbClr val="FF0000"/>
                </a:solidFill>
              </a:rPr>
              <a:t>Quiescent environment </a:t>
            </a:r>
            <a:r>
              <a:rPr lang="en-US" altLang="zh-TW" b="1" dirty="0" smtClean="0">
                <a:solidFill>
                  <a:srgbClr val="FF0000"/>
                </a:solidFill>
              </a:rPr>
              <a:t>(NOFLOW)  </a:t>
            </a:r>
            <a:r>
              <a:rPr lang="en-US" altLang="zh-TW" dirty="0" smtClean="0"/>
              <a:t>&lt;</a:t>
            </a:r>
            <a:r>
              <a:rPr lang="en-US" altLang="zh-TW" dirty="0" smtClean="0">
                <a:sym typeface="Wingdings" pitchFamily="2" charset="2"/>
              </a:rPr>
              <a:t>--&gt; </a:t>
            </a:r>
            <a:r>
              <a:rPr lang="en-US" altLang="zh-TW" dirty="0" smtClean="0"/>
              <a:t>  (SN12 set: +5 m/s )</a:t>
            </a:r>
          </a:p>
          <a:p>
            <a:endParaRPr lang="en-US" altLang="zh-TW" dirty="0"/>
          </a:p>
          <a:p>
            <a:endParaRPr lang="en-US" altLang="zh-TW" dirty="0" smtClean="0"/>
          </a:p>
          <a:p>
            <a:r>
              <a:rPr lang="en-US" altLang="zh-TW" dirty="0" smtClean="0"/>
              <a:t>SST=28°C</a:t>
            </a:r>
          </a:p>
          <a:p>
            <a:r>
              <a:rPr lang="en-US" altLang="zh-TW" dirty="0" smtClean="0"/>
              <a:t>Initial vortex profile and environment sounding </a:t>
            </a:r>
            <a:r>
              <a:rPr lang="en-US" altLang="zh-TW" dirty="0" smtClean="0">
                <a:solidFill>
                  <a:srgbClr val="00B050"/>
                </a:solidFill>
              </a:rPr>
              <a:t>(moist-tropical sounding of </a:t>
            </a:r>
            <a:r>
              <a:rPr lang="en-US" altLang="zh-TW" dirty="0" err="1" smtClean="0">
                <a:solidFill>
                  <a:srgbClr val="00B050"/>
                </a:solidFill>
              </a:rPr>
              <a:t>Dunion</a:t>
            </a:r>
            <a:r>
              <a:rPr lang="en-US" altLang="zh-TW" dirty="0" smtClean="0">
                <a:solidFill>
                  <a:srgbClr val="00B050"/>
                </a:solidFill>
              </a:rPr>
              <a:t> 2011)</a:t>
            </a:r>
          </a:p>
          <a:p>
            <a:endParaRPr lang="en-US" altLang="zh-TW" b="1" dirty="0" smtClean="0"/>
          </a:p>
          <a:p>
            <a:r>
              <a:rPr lang="en-US" altLang="zh-TW" b="1" dirty="0" smtClean="0"/>
              <a:t>Parameterization :</a:t>
            </a:r>
          </a:p>
          <a:p>
            <a:r>
              <a:rPr lang="en-US" altLang="zh-TW" dirty="0"/>
              <a:t> </a:t>
            </a:r>
            <a:r>
              <a:rPr lang="en-US" altLang="zh-TW" dirty="0" smtClean="0">
                <a:solidFill>
                  <a:srgbClr val="0070C0"/>
                </a:solidFill>
              </a:rPr>
              <a:t>PBL – YSU</a:t>
            </a:r>
          </a:p>
          <a:p>
            <a:r>
              <a:rPr lang="en-US" altLang="zh-TW" dirty="0">
                <a:solidFill>
                  <a:srgbClr val="0070C0"/>
                </a:solidFill>
              </a:rPr>
              <a:t> </a:t>
            </a:r>
            <a:r>
              <a:rPr lang="en-US" altLang="zh-TW" dirty="0" smtClean="0">
                <a:solidFill>
                  <a:srgbClr val="0070C0"/>
                </a:solidFill>
              </a:rPr>
              <a:t>Microphysics – </a:t>
            </a:r>
            <a:r>
              <a:rPr lang="en-US" altLang="zh-TW" dirty="0">
                <a:solidFill>
                  <a:srgbClr val="0070C0"/>
                </a:solidFill>
              </a:rPr>
              <a:t>WRF </a:t>
            </a:r>
            <a:r>
              <a:rPr lang="en-US" altLang="zh-TW" dirty="0" err="1" smtClean="0">
                <a:solidFill>
                  <a:srgbClr val="0070C0"/>
                </a:solidFill>
              </a:rPr>
              <a:t>singlemoment</a:t>
            </a:r>
            <a:r>
              <a:rPr lang="en-US" altLang="zh-TW" dirty="0">
                <a:solidFill>
                  <a:srgbClr val="0070C0"/>
                </a:solidFill>
              </a:rPr>
              <a:t> </a:t>
            </a:r>
            <a:r>
              <a:rPr lang="en-US" altLang="zh-TW" dirty="0" smtClean="0">
                <a:solidFill>
                  <a:srgbClr val="0070C0"/>
                </a:solidFill>
              </a:rPr>
              <a:t>six-class </a:t>
            </a:r>
            <a:r>
              <a:rPr lang="en-US" altLang="zh-TW" dirty="0">
                <a:solidFill>
                  <a:srgbClr val="0070C0"/>
                </a:solidFill>
              </a:rPr>
              <a:t>microphysics</a:t>
            </a:r>
            <a:r>
              <a:rPr lang="en-US" altLang="zh-TW" dirty="0" smtClean="0">
                <a:solidFill>
                  <a:srgbClr val="0070C0"/>
                </a:solidFill>
              </a:rPr>
              <a:t>(WSM6)</a:t>
            </a:r>
          </a:p>
          <a:p>
            <a:endParaRPr lang="zh-TW" altLang="en-US" dirty="0"/>
          </a:p>
        </p:txBody>
      </p:sp>
      <p:sp>
        <p:nvSpPr>
          <p:cNvPr id="2" name="標題 1"/>
          <p:cNvSpPr>
            <a:spLocks noGrp="1"/>
          </p:cNvSpPr>
          <p:nvPr>
            <p:ph type="title"/>
          </p:nvPr>
        </p:nvSpPr>
        <p:spPr/>
        <p:txBody>
          <a:bodyPr>
            <a:normAutofit/>
          </a:bodyPr>
          <a:lstStyle/>
          <a:p>
            <a:r>
              <a:rPr lang="en-US" altLang="zh-TW" sz="3600" b="1" dirty="0"/>
              <a:t>Warm-core structure of </a:t>
            </a:r>
            <a:r>
              <a:rPr lang="en-US" altLang="zh-TW" sz="3600" b="1" dirty="0" smtClean="0"/>
              <a:t>simulation</a:t>
            </a:r>
            <a:endParaRPr lang="zh-TW" altLang="en-US" sz="3600" dirty="0"/>
          </a:p>
        </p:txBody>
      </p:sp>
      <p:sp>
        <p:nvSpPr>
          <p:cNvPr id="4" name="矩形 3"/>
          <p:cNvSpPr/>
          <p:nvPr/>
        </p:nvSpPr>
        <p:spPr>
          <a:xfrm>
            <a:off x="323528" y="1124744"/>
            <a:ext cx="8640960" cy="369332"/>
          </a:xfrm>
          <a:prstGeom prst="rect">
            <a:avLst/>
          </a:prstGeom>
        </p:spPr>
        <p:txBody>
          <a:bodyPr wrap="square">
            <a:spAutoFit/>
          </a:bodyPr>
          <a:lstStyle/>
          <a:p>
            <a:r>
              <a:rPr lang="en-US" altLang="zh-TW" i="1" dirty="0"/>
              <a:t>a. Model setup and description of </a:t>
            </a:r>
            <a:r>
              <a:rPr lang="en-US" altLang="zh-TW" i="1" dirty="0" smtClean="0"/>
              <a:t>simulation      </a:t>
            </a:r>
            <a:endParaRPr lang="en-US" altLang="zh-TW" b="1" i="1" dirty="0"/>
          </a:p>
        </p:txBody>
      </p:sp>
      <p:grpSp>
        <p:nvGrpSpPr>
          <p:cNvPr id="6" name="群組 5"/>
          <p:cNvGrpSpPr/>
          <p:nvPr/>
        </p:nvGrpSpPr>
        <p:grpSpPr>
          <a:xfrm>
            <a:off x="32436" y="3140968"/>
            <a:ext cx="9013722" cy="3600400"/>
            <a:chOff x="32436" y="3140968"/>
            <a:chExt cx="9013722" cy="360040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6" y="3140968"/>
              <a:ext cx="4501588" cy="36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739" y="3141368"/>
              <a:ext cx="4498419" cy="36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23" name="群組 22"/>
          <p:cNvGrpSpPr/>
          <p:nvPr/>
        </p:nvGrpSpPr>
        <p:grpSpPr>
          <a:xfrm>
            <a:off x="2161828" y="5137453"/>
            <a:ext cx="1799555" cy="1315883"/>
            <a:chOff x="2161828" y="5137453"/>
            <a:chExt cx="1799555" cy="1315883"/>
          </a:xfrm>
        </p:grpSpPr>
        <p:grpSp>
          <p:nvGrpSpPr>
            <p:cNvPr id="17" name="群組 16"/>
            <p:cNvGrpSpPr/>
            <p:nvPr/>
          </p:nvGrpSpPr>
          <p:grpSpPr>
            <a:xfrm>
              <a:off x="2161828" y="5830664"/>
              <a:ext cx="1679701" cy="622672"/>
              <a:chOff x="2161828" y="5830664"/>
              <a:chExt cx="1679701" cy="622672"/>
            </a:xfrm>
          </p:grpSpPr>
          <p:cxnSp>
            <p:nvCxnSpPr>
              <p:cNvPr id="8" name="直線單箭頭接點 7"/>
              <p:cNvCxnSpPr/>
              <p:nvPr/>
            </p:nvCxnSpPr>
            <p:spPr>
              <a:xfrm>
                <a:off x="2161828" y="5851472"/>
                <a:ext cx="576064" cy="400"/>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165292" y="5877336"/>
                <a:ext cx="0" cy="5760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725364" y="5877336"/>
                <a:ext cx="0" cy="5760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3265465" y="5830664"/>
                <a:ext cx="576064" cy="400"/>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285597" y="5877336"/>
                <a:ext cx="0" cy="5760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3841529" y="5877336"/>
                <a:ext cx="0" cy="5760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18" name="文字方塊 17"/>
            <p:cNvSpPr txBox="1"/>
            <p:nvPr/>
          </p:nvSpPr>
          <p:spPr>
            <a:xfrm>
              <a:off x="2884229" y="5137453"/>
              <a:ext cx="1077154" cy="338554"/>
            </a:xfrm>
            <a:prstGeom prst="rect">
              <a:avLst/>
            </a:prstGeom>
            <a:solidFill>
              <a:srgbClr val="0070C0"/>
            </a:solidFill>
          </p:spPr>
          <p:txBody>
            <a:bodyPr wrap="none" rtlCol="0">
              <a:spAutoFit/>
            </a:bodyPr>
            <a:lstStyle/>
            <a:p>
              <a:r>
                <a:rPr lang="en-US" altLang="zh-TW" sz="1600" dirty="0" smtClean="0">
                  <a:solidFill>
                    <a:schemeClr val="tx2">
                      <a:lumMod val="20000"/>
                      <a:lumOff val="80000"/>
                    </a:schemeClr>
                  </a:solidFill>
                </a:rPr>
                <a:t>weakening</a:t>
              </a:r>
              <a:endParaRPr lang="zh-TW" altLang="en-US" sz="1600" dirty="0">
                <a:solidFill>
                  <a:schemeClr val="tx2">
                    <a:lumMod val="20000"/>
                    <a:lumOff val="80000"/>
                  </a:schemeClr>
                </a:solidFill>
              </a:endParaRPr>
            </a:p>
          </p:txBody>
        </p:sp>
      </p:grpSp>
      <p:grpSp>
        <p:nvGrpSpPr>
          <p:cNvPr id="30" name="群組 29"/>
          <p:cNvGrpSpPr/>
          <p:nvPr/>
        </p:nvGrpSpPr>
        <p:grpSpPr>
          <a:xfrm>
            <a:off x="1583514" y="4324269"/>
            <a:ext cx="2174075" cy="2116197"/>
            <a:chOff x="1583514" y="4305870"/>
            <a:chExt cx="2174075" cy="2116197"/>
          </a:xfrm>
        </p:grpSpPr>
        <p:cxnSp>
          <p:nvCxnSpPr>
            <p:cNvPr id="26" name="直線單箭頭接點 25"/>
            <p:cNvCxnSpPr/>
            <p:nvPr/>
          </p:nvCxnSpPr>
          <p:spPr>
            <a:xfrm>
              <a:off x="1583514" y="4941168"/>
              <a:ext cx="576064" cy="4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1612378" y="4982067"/>
              <a:ext cx="0" cy="144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2146878" y="4982067"/>
              <a:ext cx="0" cy="144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1881242" y="4305870"/>
              <a:ext cx="1876347" cy="584775"/>
            </a:xfrm>
            <a:prstGeom prst="rect">
              <a:avLst/>
            </a:prstGeom>
            <a:solidFill>
              <a:srgbClr val="FF0000"/>
            </a:solidFill>
          </p:spPr>
          <p:txBody>
            <a:bodyPr wrap="none" rtlCol="0">
              <a:spAutoFit/>
            </a:bodyPr>
            <a:lstStyle/>
            <a:p>
              <a:r>
                <a:rPr lang="en-US" altLang="zh-TW" sz="1600" dirty="0" smtClean="0">
                  <a:solidFill>
                    <a:schemeClr val="accent2">
                      <a:lumMod val="20000"/>
                      <a:lumOff val="80000"/>
                    </a:schemeClr>
                  </a:solidFill>
                </a:rPr>
                <a:t>Rapidly Deepening</a:t>
              </a:r>
            </a:p>
            <a:p>
              <a:r>
                <a:rPr lang="en-US" altLang="zh-TW" sz="1600" dirty="0" smtClean="0">
                  <a:solidFill>
                    <a:schemeClr val="accent2">
                      <a:lumMod val="20000"/>
                      <a:lumOff val="80000"/>
                    </a:schemeClr>
                  </a:solidFill>
                </a:rPr>
                <a:t>for another 12h-18h</a:t>
              </a:r>
              <a:endParaRPr lang="zh-TW" altLang="en-US" dirty="0">
                <a:solidFill>
                  <a:schemeClr val="accent2">
                    <a:lumMod val="20000"/>
                    <a:lumOff val="80000"/>
                  </a:schemeClr>
                </a:solidFill>
              </a:endParaRPr>
            </a:p>
          </p:txBody>
        </p:sp>
      </p:grpSp>
      <p:grpSp>
        <p:nvGrpSpPr>
          <p:cNvPr id="35" name="群組 34"/>
          <p:cNvGrpSpPr/>
          <p:nvPr/>
        </p:nvGrpSpPr>
        <p:grpSpPr>
          <a:xfrm>
            <a:off x="5004048" y="3740084"/>
            <a:ext cx="3902921" cy="562304"/>
            <a:chOff x="5004048" y="3717032"/>
            <a:chExt cx="3902921" cy="562304"/>
          </a:xfrm>
        </p:grpSpPr>
        <p:cxnSp>
          <p:nvCxnSpPr>
            <p:cNvPr id="33" name="直線接點 32"/>
            <p:cNvCxnSpPr/>
            <p:nvPr/>
          </p:nvCxnSpPr>
          <p:spPr>
            <a:xfrm>
              <a:off x="5004048" y="3717032"/>
              <a:ext cx="3902921"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5209698" y="3910004"/>
              <a:ext cx="946478" cy="369332"/>
            </a:xfrm>
            <a:prstGeom prst="rect">
              <a:avLst/>
            </a:prstGeom>
            <a:solidFill>
              <a:srgbClr val="FF0000"/>
            </a:solidFill>
          </p:spPr>
          <p:txBody>
            <a:bodyPr wrap="none" rtlCol="0">
              <a:spAutoFit/>
            </a:bodyPr>
            <a:lstStyle/>
            <a:p>
              <a:r>
                <a:rPr lang="en-US" altLang="zh-TW" dirty="0" smtClean="0">
                  <a:solidFill>
                    <a:schemeClr val="accent2">
                      <a:lumMod val="20000"/>
                      <a:lumOff val="80000"/>
                    </a:schemeClr>
                  </a:solidFill>
                </a:rPr>
                <a:t>&lt; 10m/s</a:t>
              </a:r>
              <a:endParaRPr lang="zh-TW" altLang="en-US" dirty="0">
                <a:solidFill>
                  <a:schemeClr val="accent2">
                    <a:lumMod val="20000"/>
                    <a:lumOff val="80000"/>
                  </a:schemeClr>
                </a:solidFill>
              </a:endParaRPr>
            </a:p>
          </p:txBody>
        </p:sp>
      </p:grpSp>
    </p:spTree>
    <p:extLst>
      <p:ext uri="{BB962C8B-B14F-4D97-AF65-F5344CB8AC3E}">
        <p14:creationId xmlns:p14="http://schemas.microsoft.com/office/powerpoint/2010/main" val="1359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43509"/>
            <a:ext cx="8604448" cy="476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907704" y="790104"/>
            <a:ext cx="1116652" cy="369332"/>
          </a:xfrm>
          <a:prstGeom prst="rect">
            <a:avLst/>
          </a:prstGeom>
          <a:noFill/>
        </p:spPr>
        <p:txBody>
          <a:bodyPr wrap="none" rtlCol="0">
            <a:spAutoFit/>
          </a:bodyPr>
          <a:lstStyle/>
          <a:p>
            <a:r>
              <a:rPr lang="en-US" altLang="zh-TW" b="1" dirty="0" smtClean="0"/>
              <a:t>Day 2 00Z</a:t>
            </a:r>
            <a:endParaRPr lang="zh-TW" altLang="en-US" b="1" dirty="0"/>
          </a:p>
        </p:txBody>
      </p:sp>
      <p:sp>
        <p:nvSpPr>
          <p:cNvPr id="6" name="矩形 5"/>
          <p:cNvSpPr/>
          <p:nvPr/>
        </p:nvSpPr>
        <p:spPr>
          <a:xfrm>
            <a:off x="-26818" y="6237312"/>
            <a:ext cx="9054752" cy="369332"/>
          </a:xfrm>
          <a:prstGeom prst="rect">
            <a:avLst/>
          </a:prstGeom>
        </p:spPr>
        <p:txBody>
          <a:bodyPr wrap="square">
            <a:spAutoFit/>
          </a:bodyPr>
          <a:lstStyle/>
          <a:p>
            <a:r>
              <a:rPr lang="en-US" altLang="zh-TW" dirty="0"/>
              <a:t>The environment is the </a:t>
            </a:r>
            <a:r>
              <a:rPr lang="en-US" altLang="zh-TW" dirty="0">
                <a:solidFill>
                  <a:srgbClr val="FF0000"/>
                </a:solidFill>
              </a:rPr>
              <a:t>mean temperature averaged in the 550-650 km annulus.</a:t>
            </a:r>
          </a:p>
        </p:txBody>
      </p:sp>
      <p:sp>
        <p:nvSpPr>
          <p:cNvPr id="8" name="文字方塊 7"/>
          <p:cNvSpPr txBox="1"/>
          <p:nvPr/>
        </p:nvSpPr>
        <p:spPr>
          <a:xfrm>
            <a:off x="4788024" y="795154"/>
            <a:ext cx="1116652" cy="369332"/>
          </a:xfrm>
          <a:prstGeom prst="rect">
            <a:avLst/>
          </a:prstGeom>
          <a:noFill/>
        </p:spPr>
        <p:txBody>
          <a:bodyPr wrap="none" rtlCol="0">
            <a:spAutoFit/>
          </a:bodyPr>
          <a:lstStyle/>
          <a:p>
            <a:r>
              <a:rPr lang="en-US" altLang="zh-TW" b="1" dirty="0" smtClean="0"/>
              <a:t>Day 3 00Z</a:t>
            </a:r>
            <a:endParaRPr lang="zh-TW" altLang="en-US" b="1" dirty="0"/>
          </a:p>
        </p:txBody>
      </p:sp>
      <p:sp>
        <p:nvSpPr>
          <p:cNvPr id="9" name="文字方塊 8"/>
          <p:cNvSpPr txBox="1"/>
          <p:nvPr/>
        </p:nvSpPr>
        <p:spPr>
          <a:xfrm>
            <a:off x="1861632" y="5723964"/>
            <a:ext cx="1116652" cy="369332"/>
          </a:xfrm>
          <a:prstGeom prst="rect">
            <a:avLst/>
          </a:prstGeom>
          <a:noFill/>
        </p:spPr>
        <p:txBody>
          <a:bodyPr wrap="none" rtlCol="0">
            <a:spAutoFit/>
          </a:bodyPr>
          <a:lstStyle/>
          <a:p>
            <a:r>
              <a:rPr lang="en-US" altLang="zh-TW" b="1" dirty="0" smtClean="0"/>
              <a:t>Day 5 00Z</a:t>
            </a:r>
            <a:endParaRPr lang="zh-TW" altLang="en-US" b="1" dirty="0"/>
          </a:p>
        </p:txBody>
      </p:sp>
      <p:sp>
        <p:nvSpPr>
          <p:cNvPr id="10" name="文字方塊 9"/>
          <p:cNvSpPr txBox="1"/>
          <p:nvPr/>
        </p:nvSpPr>
        <p:spPr>
          <a:xfrm>
            <a:off x="4751492" y="5733256"/>
            <a:ext cx="1116652" cy="369332"/>
          </a:xfrm>
          <a:prstGeom prst="rect">
            <a:avLst/>
          </a:prstGeom>
          <a:noFill/>
        </p:spPr>
        <p:txBody>
          <a:bodyPr wrap="none" rtlCol="0">
            <a:spAutoFit/>
          </a:bodyPr>
          <a:lstStyle/>
          <a:p>
            <a:r>
              <a:rPr lang="en-US" altLang="zh-TW" b="1" dirty="0" smtClean="0"/>
              <a:t>Day 6 00Z</a:t>
            </a:r>
            <a:endParaRPr lang="zh-TW" altLang="en-US" b="1" dirty="0"/>
          </a:p>
        </p:txBody>
      </p:sp>
      <p:sp>
        <p:nvSpPr>
          <p:cNvPr id="12" name="文字方塊 11"/>
          <p:cNvSpPr txBox="1"/>
          <p:nvPr/>
        </p:nvSpPr>
        <p:spPr>
          <a:xfrm>
            <a:off x="7631812" y="5733256"/>
            <a:ext cx="1116652" cy="369332"/>
          </a:xfrm>
          <a:prstGeom prst="rect">
            <a:avLst/>
          </a:prstGeom>
          <a:noFill/>
        </p:spPr>
        <p:txBody>
          <a:bodyPr wrap="none" rtlCol="0">
            <a:spAutoFit/>
          </a:bodyPr>
          <a:lstStyle/>
          <a:p>
            <a:r>
              <a:rPr lang="en-US" altLang="zh-TW" b="1" dirty="0" smtClean="0"/>
              <a:t>Day 7 00Z</a:t>
            </a:r>
            <a:endParaRPr lang="zh-TW" altLang="en-US" b="1" dirty="0"/>
          </a:p>
        </p:txBody>
      </p:sp>
      <p:sp>
        <p:nvSpPr>
          <p:cNvPr id="13" name="文字方塊 12"/>
          <p:cNvSpPr txBox="1"/>
          <p:nvPr/>
        </p:nvSpPr>
        <p:spPr>
          <a:xfrm>
            <a:off x="7559804" y="777404"/>
            <a:ext cx="1116652" cy="369332"/>
          </a:xfrm>
          <a:prstGeom prst="rect">
            <a:avLst/>
          </a:prstGeom>
          <a:noFill/>
        </p:spPr>
        <p:txBody>
          <a:bodyPr wrap="none" rtlCol="0">
            <a:spAutoFit/>
          </a:bodyPr>
          <a:lstStyle/>
          <a:p>
            <a:r>
              <a:rPr lang="en-US" altLang="zh-TW" b="1" dirty="0" smtClean="0"/>
              <a:t>Day 4 00Z</a:t>
            </a:r>
            <a:endParaRPr lang="zh-TW" altLang="en-US" b="1" dirty="0"/>
          </a:p>
        </p:txBody>
      </p:sp>
      <p:sp>
        <p:nvSpPr>
          <p:cNvPr id="7" name="文字方塊 6"/>
          <p:cNvSpPr txBox="1"/>
          <p:nvPr/>
        </p:nvSpPr>
        <p:spPr>
          <a:xfrm>
            <a:off x="175753" y="692696"/>
            <a:ext cx="1587935" cy="369332"/>
          </a:xfrm>
          <a:prstGeom prst="rect">
            <a:avLst/>
          </a:prstGeom>
          <a:noFill/>
        </p:spPr>
        <p:txBody>
          <a:bodyPr wrap="none" rtlCol="0">
            <a:spAutoFit/>
          </a:bodyPr>
          <a:lstStyle/>
          <a:p>
            <a:r>
              <a:rPr lang="en-US" altLang="zh-TW" b="1" dirty="0" smtClean="0">
                <a:solidFill>
                  <a:srgbClr val="FF0000"/>
                </a:solidFill>
              </a:rPr>
              <a:t>Day 1 : 5.5 km </a:t>
            </a:r>
            <a:endParaRPr lang="zh-TW" altLang="en-US" b="1" dirty="0">
              <a:solidFill>
                <a:srgbClr val="FF0000"/>
              </a:solidFill>
            </a:endParaRPr>
          </a:p>
        </p:txBody>
      </p:sp>
      <p:sp>
        <p:nvSpPr>
          <p:cNvPr id="14" name="矩形 13"/>
          <p:cNvSpPr/>
          <p:nvPr/>
        </p:nvSpPr>
        <p:spPr>
          <a:xfrm>
            <a:off x="2113209" y="2895640"/>
            <a:ext cx="705642" cy="369332"/>
          </a:xfrm>
          <a:prstGeom prst="rect">
            <a:avLst/>
          </a:prstGeom>
        </p:spPr>
        <p:txBody>
          <a:bodyPr wrap="none">
            <a:spAutoFit/>
          </a:bodyPr>
          <a:lstStyle/>
          <a:p>
            <a:r>
              <a:rPr lang="en-US" altLang="zh-TW" b="1" dirty="0" smtClean="0">
                <a:solidFill>
                  <a:srgbClr val="FF0000"/>
                </a:solidFill>
              </a:rPr>
              <a:t>7 </a:t>
            </a:r>
            <a:r>
              <a:rPr lang="en-US" altLang="zh-TW" b="1" dirty="0">
                <a:solidFill>
                  <a:srgbClr val="FF0000"/>
                </a:solidFill>
              </a:rPr>
              <a:t>km </a:t>
            </a:r>
            <a:endParaRPr lang="zh-TW" altLang="en-US" dirty="0"/>
          </a:p>
        </p:txBody>
      </p:sp>
      <p:sp>
        <p:nvSpPr>
          <p:cNvPr id="16" name="矩形 15"/>
          <p:cNvSpPr/>
          <p:nvPr/>
        </p:nvSpPr>
        <p:spPr>
          <a:xfrm>
            <a:off x="4929519" y="2889310"/>
            <a:ext cx="705642" cy="369332"/>
          </a:xfrm>
          <a:prstGeom prst="rect">
            <a:avLst/>
          </a:prstGeom>
        </p:spPr>
        <p:txBody>
          <a:bodyPr wrap="none">
            <a:spAutoFit/>
          </a:bodyPr>
          <a:lstStyle/>
          <a:p>
            <a:r>
              <a:rPr lang="en-US" altLang="zh-TW" b="1" dirty="0" smtClean="0">
                <a:solidFill>
                  <a:srgbClr val="FF0000"/>
                </a:solidFill>
              </a:rPr>
              <a:t>6 </a:t>
            </a:r>
            <a:r>
              <a:rPr lang="en-US" altLang="zh-TW" b="1" dirty="0">
                <a:solidFill>
                  <a:srgbClr val="FF0000"/>
                </a:solidFill>
              </a:rPr>
              <a:t>km </a:t>
            </a:r>
            <a:endParaRPr lang="zh-TW" altLang="en-US" dirty="0"/>
          </a:p>
        </p:txBody>
      </p:sp>
      <p:sp>
        <p:nvSpPr>
          <p:cNvPr id="17" name="矩形 16"/>
          <p:cNvSpPr/>
          <p:nvPr/>
        </p:nvSpPr>
        <p:spPr>
          <a:xfrm>
            <a:off x="7765309" y="2895640"/>
            <a:ext cx="705642" cy="369332"/>
          </a:xfrm>
          <a:prstGeom prst="rect">
            <a:avLst/>
          </a:prstGeom>
        </p:spPr>
        <p:txBody>
          <a:bodyPr wrap="none">
            <a:spAutoFit/>
          </a:bodyPr>
          <a:lstStyle/>
          <a:p>
            <a:r>
              <a:rPr lang="en-US" altLang="zh-TW" b="1" dirty="0" smtClean="0">
                <a:solidFill>
                  <a:srgbClr val="FF0000"/>
                </a:solidFill>
              </a:rPr>
              <a:t>5 </a:t>
            </a:r>
            <a:r>
              <a:rPr lang="en-US" altLang="zh-TW" b="1" dirty="0">
                <a:solidFill>
                  <a:srgbClr val="FF0000"/>
                </a:solidFill>
              </a:rPr>
              <a:t>km </a:t>
            </a:r>
            <a:endParaRPr lang="zh-TW" altLang="en-US" dirty="0"/>
          </a:p>
        </p:txBody>
      </p:sp>
      <p:sp>
        <p:nvSpPr>
          <p:cNvPr id="18" name="矩形 17"/>
          <p:cNvSpPr/>
          <p:nvPr/>
        </p:nvSpPr>
        <p:spPr>
          <a:xfrm>
            <a:off x="1979712" y="5301208"/>
            <a:ext cx="883575" cy="369332"/>
          </a:xfrm>
          <a:prstGeom prst="rect">
            <a:avLst/>
          </a:prstGeom>
        </p:spPr>
        <p:txBody>
          <a:bodyPr wrap="none">
            <a:spAutoFit/>
          </a:bodyPr>
          <a:lstStyle/>
          <a:p>
            <a:r>
              <a:rPr lang="en-US" altLang="zh-TW" b="1" dirty="0" smtClean="0">
                <a:solidFill>
                  <a:srgbClr val="FF0000"/>
                </a:solidFill>
              </a:rPr>
              <a:t>6.5 </a:t>
            </a:r>
            <a:r>
              <a:rPr lang="en-US" altLang="zh-TW" b="1" dirty="0">
                <a:solidFill>
                  <a:srgbClr val="FF0000"/>
                </a:solidFill>
              </a:rPr>
              <a:t>km </a:t>
            </a:r>
            <a:endParaRPr lang="zh-TW" altLang="en-US" dirty="0"/>
          </a:p>
        </p:txBody>
      </p:sp>
      <p:sp>
        <p:nvSpPr>
          <p:cNvPr id="19" name="矩形 18"/>
          <p:cNvSpPr/>
          <p:nvPr/>
        </p:nvSpPr>
        <p:spPr>
          <a:xfrm>
            <a:off x="4840553" y="5301208"/>
            <a:ext cx="883575" cy="369332"/>
          </a:xfrm>
          <a:prstGeom prst="rect">
            <a:avLst/>
          </a:prstGeom>
        </p:spPr>
        <p:txBody>
          <a:bodyPr wrap="none">
            <a:spAutoFit/>
          </a:bodyPr>
          <a:lstStyle/>
          <a:p>
            <a:r>
              <a:rPr lang="en-US" altLang="zh-TW" b="1" dirty="0" smtClean="0">
                <a:solidFill>
                  <a:srgbClr val="FF0000"/>
                </a:solidFill>
              </a:rPr>
              <a:t>6.5 </a:t>
            </a:r>
            <a:r>
              <a:rPr lang="en-US" altLang="zh-TW" b="1" dirty="0">
                <a:solidFill>
                  <a:srgbClr val="FF0000"/>
                </a:solidFill>
              </a:rPr>
              <a:t>km </a:t>
            </a:r>
            <a:endParaRPr lang="zh-TW" altLang="en-US" dirty="0"/>
          </a:p>
        </p:txBody>
      </p:sp>
      <p:sp>
        <p:nvSpPr>
          <p:cNvPr id="20" name="矩形 19"/>
          <p:cNvSpPr/>
          <p:nvPr/>
        </p:nvSpPr>
        <p:spPr>
          <a:xfrm>
            <a:off x="7736337" y="5286950"/>
            <a:ext cx="705642" cy="369332"/>
          </a:xfrm>
          <a:prstGeom prst="rect">
            <a:avLst/>
          </a:prstGeom>
        </p:spPr>
        <p:txBody>
          <a:bodyPr wrap="none">
            <a:spAutoFit/>
          </a:bodyPr>
          <a:lstStyle/>
          <a:p>
            <a:r>
              <a:rPr lang="en-US" altLang="zh-TW" b="1" dirty="0" smtClean="0">
                <a:solidFill>
                  <a:srgbClr val="FF0000"/>
                </a:solidFill>
              </a:rPr>
              <a:t>8 </a:t>
            </a:r>
            <a:r>
              <a:rPr lang="en-US" altLang="zh-TW" b="1" dirty="0">
                <a:solidFill>
                  <a:srgbClr val="FF0000"/>
                </a:solidFill>
              </a:rPr>
              <a:t>km </a:t>
            </a:r>
            <a:endParaRPr lang="zh-TW" altLang="en-US" dirty="0"/>
          </a:p>
        </p:txBody>
      </p:sp>
      <p:sp>
        <p:nvSpPr>
          <p:cNvPr id="15" name="矩形 14"/>
          <p:cNvSpPr/>
          <p:nvPr/>
        </p:nvSpPr>
        <p:spPr>
          <a:xfrm>
            <a:off x="395536" y="2276872"/>
            <a:ext cx="50217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3275856" y="2348880"/>
            <a:ext cx="50217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6156176" y="2479576"/>
            <a:ext cx="50217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435576" y="4725144"/>
            <a:ext cx="50217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3313956" y="4725184"/>
            <a:ext cx="50217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6187708" y="4521860"/>
            <a:ext cx="50217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5282340" y="420772"/>
            <a:ext cx="3286862" cy="369332"/>
          </a:xfrm>
          <a:prstGeom prst="rect">
            <a:avLst/>
          </a:prstGeom>
          <a:noFill/>
        </p:spPr>
        <p:txBody>
          <a:bodyPr wrap="none" rtlCol="0">
            <a:spAutoFit/>
          </a:bodyPr>
          <a:lstStyle/>
          <a:p>
            <a:r>
              <a:rPr lang="en-US" altLang="zh-TW" b="1" dirty="0" smtClean="0">
                <a:solidFill>
                  <a:srgbClr val="FF0000"/>
                </a:solidFill>
              </a:rPr>
              <a:t>Midlevel  T’ maximum : 4~8 km </a:t>
            </a:r>
            <a:endParaRPr lang="zh-TW" altLang="en-US" b="1" dirty="0">
              <a:solidFill>
                <a:srgbClr val="FF0000"/>
              </a:solidFill>
            </a:endParaRPr>
          </a:p>
        </p:txBody>
      </p:sp>
      <p:sp>
        <p:nvSpPr>
          <p:cNvPr id="27" name="矩形 26"/>
          <p:cNvSpPr/>
          <p:nvPr/>
        </p:nvSpPr>
        <p:spPr>
          <a:xfrm>
            <a:off x="3275856" y="2780928"/>
            <a:ext cx="502176" cy="43204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6217363" y="1484784"/>
            <a:ext cx="708407" cy="6480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428417" y="4005064"/>
            <a:ext cx="708407" cy="6480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3927021" y="2869620"/>
            <a:ext cx="626723" cy="369332"/>
          </a:xfrm>
          <a:prstGeom prst="rect">
            <a:avLst/>
          </a:prstGeom>
          <a:solidFill>
            <a:srgbClr val="0070C0"/>
          </a:solidFill>
        </p:spPr>
        <p:txBody>
          <a:bodyPr wrap="square" rtlCol="0">
            <a:spAutoFit/>
          </a:bodyPr>
          <a:lstStyle/>
          <a:p>
            <a:r>
              <a:rPr lang="en-US" altLang="zh-TW" b="1" dirty="0" smtClean="0">
                <a:solidFill>
                  <a:schemeClr val="tx2">
                    <a:lumMod val="20000"/>
                    <a:lumOff val="80000"/>
                  </a:schemeClr>
                </a:solidFill>
              </a:rPr>
              <a:t>2km</a:t>
            </a:r>
            <a:endParaRPr lang="zh-TW" altLang="en-US" b="1" dirty="0">
              <a:solidFill>
                <a:schemeClr val="tx2">
                  <a:lumMod val="20000"/>
                  <a:lumOff val="80000"/>
                </a:schemeClr>
              </a:solidFill>
            </a:endParaRPr>
          </a:p>
        </p:txBody>
      </p:sp>
      <p:sp>
        <p:nvSpPr>
          <p:cNvPr id="32" name="文字方塊 31"/>
          <p:cNvSpPr txBox="1"/>
          <p:nvPr/>
        </p:nvSpPr>
        <p:spPr>
          <a:xfrm>
            <a:off x="7100637" y="2306454"/>
            <a:ext cx="1089501" cy="369332"/>
          </a:xfrm>
          <a:prstGeom prst="rect">
            <a:avLst/>
          </a:prstGeom>
          <a:solidFill>
            <a:srgbClr val="0070C0"/>
          </a:solidFill>
        </p:spPr>
        <p:txBody>
          <a:bodyPr wrap="square" rtlCol="0">
            <a:spAutoFit/>
          </a:bodyPr>
          <a:lstStyle/>
          <a:p>
            <a:r>
              <a:rPr lang="en-US" altLang="zh-TW" b="1" dirty="0" smtClean="0">
                <a:solidFill>
                  <a:schemeClr val="tx2">
                    <a:lumMod val="20000"/>
                    <a:lumOff val="80000"/>
                  </a:schemeClr>
                </a:solidFill>
              </a:rPr>
              <a:t>12-14km</a:t>
            </a:r>
            <a:endParaRPr lang="zh-TW" altLang="en-US" b="1" dirty="0">
              <a:solidFill>
                <a:schemeClr val="tx2">
                  <a:lumMod val="20000"/>
                  <a:lumOff val="80000"/>
                </a:schemeClr>
              </a:solidFill>
            </a:endParaRPr>
          </a:p>
        </p:txBody>
      </p:sp>
      <p:sp>
        <p:nvSpPr>
          <p:cNvPr id="33" name="文字方塊 32"/>
          <p:cNvSpPr txBox="1"/>
          <p:nvPr/>
        </p:nvSpPr>
        <p:spPr>
          <a:xfrm>
            <a:off x="1568457" y="3707740"/>
            <a:ext cx="1089501" cy="369332"/>
          </a:xfrm>
          <a:prstGeom prst="rect">
            <a:avLst/>
          </a:prstGeom>
          <a:solidFill>
            <a:srgbClr val="0070C0"/>
          </a:solidFill>
        </p:spPr>
        <p:txBody>
          <a:bodyPr wrap="square" rtlCol="0">
            <a:spAutoFit/>
          </a:bodyPr>
          <a:lstStyle/>
          <a:p>
            <a:r>
              <a:rPr lang="en-US" altLang="zh-TW" b="1" dirty="0" smtClean="0">
                <a:solidFill>
                  <a:schemeClr val="tx2">
                    <a:lumMod val="20000"/>
                    <a:lumOff val="80000"/>
                  </a:schemeClr>
                </a:solidFill>
              </a:rPr>
              <a:t>12-14km</a:t>
            </a:r>
            <a:endParaRPr lang="zh-TW" altLang="en-US" b="1" dirty="0">
              <a:solidFill>
                <a:schemeClr val="tx2">
                  <a:lumMod val="20000"/>
                  <a:lumOff val="80000"/>
                </a:schemeClr>
              </a:solidFill>
            </a:endParaRPr>
          </a:p>
        </p:txBody>
      </p:sp>
      <p:sp>
        <p:nvSpPr>
          <p:cNvPr id="2" name="矩形 1"/>
          <p:cNvSpPr/>
          <p:nvPr/>
        </p:nvSpPr>
        <p:spPr>
          <a:xfrm>
            <a:off x="-5929" y="6484694"/>
            <a:ext cx="9119345" cy="646331"/>
          </a:xfrm>
          <a:prstGeom prst="rect">
            <a:avLst/>
          </a:prstGeom>
        </p:spPr>
        <p:txBody>
          <a:bodyPr wrap="square">
            <a:spAutoFit/>
          </a:bodyPr>
          <a:lstStyle/>
          <a:p>
            <a:r>
              <a:rPr lang="en-US" altLang="zh-TW" dirty="0"/>
              <a:t>The contour interval is </a:t>
            </a:r>
            <a:r>
              <a:rPr lang="en-US" altLang="zh-TW" dirty="0" smtClean="0"/>
              <a:t>0.5°C, and the 0°C, 4°C, 8°C, 12°C, and 16°C contours are thickened.</a:t>
            </a:r>
            <a:endParaRPr lang="zh-TW" altLang="en-US" dirty="0" smtClean="0"/>
          </a:p>
          <a:p>
            <a:r>
              <a:rPr lang="en-US" altLang="zh-TW" dirty="0" smtClean="0"/>
              <a:t>.</a:t>
            </a:r>
            <a:endParaRPr lang="zh-TW" altLang="en-US" dirty="0"/>
          </a:p>
        </p:txBody>
      </p:sp>
      <p:sp>
        <p:nvSpPr>
          <p:cNvPr id="4" name="矩形 3"/>
          <p:cNvSpPr/>
          <p:nvPr/>
        </p:nvSpPr>
        <p:spPr>
          <a:xfrm>
            <a:off x="342296" y="188640"/>
            <a:ext cx="3291029" cy="369332"/>
          </a:xfrm>
          <a:prstGeom prst="rect">
            <a:avLst/>
          </a:prstGeom>
        </p:spPr>
        <p:txBody>
          <a:bodyPr wrap="none">
            <a:spAutoFit/>
          </a:bodyPr>
          <a:lstStyle/>
          <a:p>
            <a:r>
              <a:rPr lang="en-US" altLang="zh-TW" i="1" dirty="0"/>
              <a:t>b. Evolution of the warm </a:t>
            </a:r>
            <a:r>
              <a:rPr lang="en-US" altLang="zh-TW" i="1" dirty="0" smtClean="0"/>
              <a:t>core (T’)</a:t>
            </a:r>
            <a:endParaRPr lang="en-US" altLang="zh-TW" b="1" i="1" dirty="0"/>
          </a:p>
        </p:txBody>
      </p:sp>
      <p:grpSp>
        <p:nvGrpSpPr>
          <p:cNvPr id="11" name="群組 10"/>
          <p:cNvGrpSpPr/>
          <p:nvPr/>
        </p:nvGrpSpPr>
        <p:grpSpPr>
          <a:xfrm>
            <a:off x="384715" y="1808820"/>
            <a:ext cx="6358346" cy="2837894"/>
            <a:chOff x="384715" y="1808820"/>
            <a:chExt cx="6358346" cy="2837894"/>
          </a:xfrm>
        </p:grpSpPr>
        <p:sp>
          <p:nvSpPr>
            <p:cNvPr id="3" name="矩形 2"/>
            <p:cNvSpPr/>
            <p:nvPr/>
          </p:nvSpPr>
          <p:spPr>
            <a:xfrm>
              <a:off x="6156176" y="1808820"/>
              <a:ext cx="586885" cy="4976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384715" y="4149080"/>
              <a:ext cx="586885" cy="4976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矩形 34"/>
          <p:cNvSpPr/>
          <p:nvPr/>
        </p:nvSpPr>
        <p:spPr>
          <a:xfrm>
            <a:off x="3419872" y="3896442"/>
            <a:ext cx="746808" cy="1589431"/>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6273464" y="3886448"/>
            <a:ext cx="746808" cy="1589431"/>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5044070" y="188640"/>
            <a:ext cx="3570593" cy="646331"/>
          </a:xfrm>
          <a:prstGeom prst="rect">
            <a:avLst/>
          </a:prstGeom>
          <a:solidFill>
            <a:srgbClr val="0070C0"/>
          </a:solidFill>
        </p:spPr>
        <p:txBody>
          <a:bodyPr wrap="none" rtlCol="0">
            <a:spAutoFit/>
          </a:bodyPr>
          <a:lstStyle/>
          <a:p>
            <a:r>
              <a:rPr lang="en-US" altLang="zh-TW" b="1" dirty="0" smtClean="0">
                <a:solidFill>
                  <a:schemeClr val="accent5">
                    <a:lumMod val="40000"/>
                    <a:lumOff val="60000"/>
                  </a:schemeClr>
                </a:solidFill>
              </a:rPr>
              <a:t>WARM -RING (Schubert et al. 2007)</a:t>
            </a:r>
          </a:p>
          <a:p>
            <a:r>
              <a:rPr lang="en-US" altLang="zh-TW" b="1" dirty="0" smtClean="0">
                <a:solidFill>
                  <a:schemeClr val="accent5">
                    <a:lumMod val="40000"/>
                    <a:lumOff val="60000"/>
                  </a:schemeClr>
                </a:solidFill>
              </a:rPr>
              <a:t>INERTIAL INSTABILITY</a:t>
            </a:r>
            <a:endParaRPr lang="zh-TW" altLang="en-US" b="1" dirty="0">
              <a:solidFill>
                <a:schemeClr val="accent5">
                  <a:lumMod val="40000"/>
                  <a:lumOff val="60000"/>
                </a:schemeClr>
              </a:solidFill>
            </a:endParaRPr>
          </a:p>
        </p:txBody>
      </p:sp>
      <p:sp>
        <p:nvSpPr>
          <p:cNvPr id="38" name="向右箭號 37"/>
          <p:cNvSpPr/>
          <p:nvPr/>
        </p:nvSpPr>
        <p:spPr>
          <a:xfrm>
            <a:off x="2915816"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右箭號 38"/>
          <p:cNvSpPr/>
          <p:nvPr/>
        </p:nvSpPr>
        <p:spPr>
          <a:xfrm>
            <a:off x="5868144"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右箭號 39"/>
          <p:cNvSpPr/>
          <p:nvPr/>
        </p:nvSpPr>
        <p:spPr>
          <a:xfrm>
            <a:off x="2915816"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向右箭號 40"/>
          <p:cNvSpPr/>
          <p:nvPr/>
        </p:nvSpPr>
        <p:spPr>
          <a:xfrm>
            <a:off x="5868144"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677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6"/>
                                        </p:tgtEl>
                                      </p:cBhvr>
                                    </p:animEffect>
                                    <p:set>
                                      <p:cBhvr>
                                        <p:cTn id="88" dur="1" fill="hold">
                                          <p:stCondLst>
                                            <p:cond delay="499"/>
                                          </p:stCondLst>
                                        </p:cTn>
                                        <p:tgtEl>
                                          <p:spTgt spid="1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7"/>
                                        </p:tgtEl>
                                      </p:cBhvr>
                                    </p:animEffect>
                                    <p:set>
                                      <p:cBhvr>
                                        <p:cTn id="118" dur="1" fill="hold">
                                          <p:stCondLst>
                                            <p:cond delay="499"/>
                                          </p:stCondLst>
                                        </p:cTn>
                                        <p:tgtEl>
                                          <p:spTgt spid="27"/>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2"/>
                                        </p:tgtEl>
                                      </p:cBhvr>
                                    </p:animEffect>
                                    <p:set>
                                      <p:cBhvr>
                                        <p:cTn id="127" dur="1" fill="hold">
                                          <p:stCondLst>
                                            <p:cond delay="499"/>
                                          </p:stCondLst>
                                        </p:cTn>
                                        <p:tgtEl>
                                          <p:spTgt spid="3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0"/>
                                        </p:tgtEl>
                                      </p:cBhvr>
                                    </p:animEffect>
                                    <p:set>
                                      <p:cBhvr>
                                        <p:cTn id="130" dur="1" fill="hold">
                                          <p:stCondLst>
                                            <p:cond delay="499"/>
                                          </p:stCondLst>
                                        </p:cTn>
                                        <p:tgtEl>
                                          <p:spTgt spid="30"/>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3"/>
                                        </p:tgtEl>
                                      </p:cBhvr>
                                    </p:animEffect>
                                    <p:set>
                                      <p:cBhvr>
                                        <p:cTn id="133" dur="1" fill="hold">
                                          <p:stCondLst>
                                            <p:cond delay="499"/>
                                          </p:stCondLst>
                                        </p:cTn>
                                        <p:tgtEl>
                                          <p:spTgt spid="33"/>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6"/>
                                        </p:tgtEl>
                                      </p:cBhvr>
                                    </p:animEffect>
                                    <p:set>
                                      <p:cBhvr>
                                        <p:cTn id="136" dur="1" fill="hold">
                                          <p:stCondLst>
                                            <p:cond delay="499"/>
                                          </p:stCondLst>
                                        </p:cTn>
                                        <p:tgtEl>
                                          <p:spTgt spid="6"/>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11"/>
                                        </p:tgtEl>
                                        <p:attrNameLst>
                                          <p:attrName>style.visibility</p:attrName>
                                        </p:attrNameLst>
                                      </p:cBhvr>
                                      <p:to>
                                        <p:strVal val="visible"/>
                                      </p:to>
                                    </p:set>
                                    <p:animEffect transition="in" filter="fade">
                                      <p:cBhvr>
                                        <p:cTn id="139" dur="500"/>
                                        <p:tgtEl>
                                          <p:spTgt spid="1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500"/>
                                        <p:tgtEl>
                                          <p:spTgt spid="3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14" grpId="0"/>
      <p:bldP spid="14" grpId="1"/>
      <p:bldP spid="16" grpId="0"/>
      <p:bldP spid="16" grpId="1"/>
      <p:bldP spid="17" grpId="0"/>
      <p:bldP spid="17" grpId="1"/>
      <p:bldP spid="18" grpId="0"/>
      <p:bldP spid="18" grpId="1"/>
      <p:bldP spid="19" grpId="0"/>
      <p:bldP spid="19" grpId="1"/>
      <p:bldP spid="20" grpId="0"/>
      <p:bldP spid="20" grpId="1"/>
      <p:bldP spid="15" grpId="0" animBg="1"/>
      <p:bldP spid="15"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1" grpId="0"/>
      <p:bldP spid="21" grpId="1"/>
      <p:bldP spid="27" grpId="0" animBg="1"/>
      <p:bldP spid="27" grpId="1" animBg="1"/>
      <p:bldP spid="29" grpId="0" animBg="1"/>
      <p:bldP spid="29" grpId="1" animBg="1"/>
      <p:bldP spid="30" grpId="0" animBg="1"/>
      <p:bldP spid="30" grpId="1" animBg="1"/>
      <p:bldP spid="28" grpId="0" animBg="1"/>
      <p:bldP spid="28" grpId="1" animBg="1"/>
      <p:bldP spid="32" grpId="0" animBg="1"/>
      <p:bldP spid="32" grpId="1" animBg="1"/>
      <p:bldP spid="33" grpId="0" animBg="1"/>
      <p:bldP spid="33" grpId="1" animBg="1"/>
      <p:bldP spid="35" grpId="0" animBg="1"/>
      <p:bldP spid="36"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8" y="1052736"/>
            <a:ext cx="9128232" cy="47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1907704" y="790104"/>
            <a:ext cx="1116652" cy="369332"/>
          </a:xfrm>
          <a:prstGeom prst="rect">
            <a:avLst/>
          </a:prstGeom>
          <a:noFill/>
        </p:spPr>
        <p:txBody>
          <a:bodyPr wrap="none" rtlCol="0">
            <a:spAutoFit/>
          </a:bodyPr>
          <a:lstStyle/>
          <a:p>
            <a:r>
              <a:rPr lang="en-US" altLang="zh-TW" b="1" dirty="0" smtClean="0"/>
              <a:t>Day 2 00Z</a:t>
            </a:r>
            <a:endParaRPr lang="zh-TW" altLang="en-US" b="1" dirty="0"/>
          </a:p>
        </p:txBody>
      </p:sp>
      <p:sp>
        <p:nvSpPr>
          <p:cNvPr id="4" name="文字方塊 3"/>
          <p:cNvSpPr txBox="1"/>
          <p:nvPr/>
        </p:nvSpPr>
        <p:spPr>
          <a:xfrm>
            <a:off x="4788024" y="795154"/>
            <a:ext cx="1116652" cy="369332"/>
          </a:xfrm>
          <a:prstGeom prst="rect">
            <a:avLst/>
          </a:prstGeom>
          <a:noFill/>
        </p:spPr>
        <p:txBody>
          <a:bodyPr wrap="none" rtlCol="0">
            <a:spAutoFit/>
          </a:bodyPr>
          <a:lstStyle/>
          <a:p>
            <a:r>
              <a:rPr lang="en-US" altLang="zh-TW" b="1" dirty="0" smtClean="0"/>
              <a:t>Day 3 00Z</a:t>
            </a:r>
            <a:endParaRPr lang="zh-TW" altLang="en-US" b="1" dirty="0"/>
          </a:p>
        </p:txBody>
      </p:sp>
      <p:sp>
        <p:nvSpPr>
          <p:cNvPr id="5" name="文字方塊 4"/>
          <p:cNvSpPr txBox="1"/>
          <p:nvPr/>
        </p:nvSpPr>
        <p:spPr>
          <a:xfrm>
            <a:off x="1861632" y="5723964"/>
            <a:ext cx="1116652" cy="369332"/>
          </a:xfrm>
          <a:prstGeom prst="rect">
            <a:avLst/>
          </a:prstGeom>
          <a:noFill/>
        </p:spPr>
        <p:txBody>
          <a:bodyPr wrap="none" rtlCol="0">
            <a:spAutoFit/>
          </a:bodyPr>
          <a:lstStyle/>
          <a:p>
            <a:r>
              <a:rPr lang="en-US" altLang="zh-TW" b="1" dirty="0" smtClean="0"/>
              <a:t>Day 5 00Z</a:t>
            </a:r>
            <a:endParaRPr lang="zh-TW" altLang="en-US" b="1" dirty="0"/>
          </a:p>
        </p:txBody>
      </p:sp>
      <p:sp>
        <p:nvSpPr>
          <p:cNvPr id="6" name="文字方塊 5"/>
          <p:cNvSpPr txBox="1"/>
          <p:nvPr/>
        </p:nvSpPr>
        <p:spPr>
          <a:xfrm>
            <a:off x="4751492" y="5733256"/>
            <a:ext cx="1116652" cy="369332"/>
          </a:xfrm>
          <a:prstGeom prst="rect">
            <a:avLst/>
          </a:prstGeom>
          <a:noFill/>
        </p:spPr>
        <p:txBody>
          <a:bodyPr wrap="none" rtlCol="0">
            <a:spAutoFit/>
          </a:bodyPr>
          <a:lstStyle/>
          <a:p>
            <a:r>
              <a:rPr lang="en-US" altLang="zh-TW" b="1" dirty="0" smtClean="0"/>
              <a:t>Day 6 00Z</a:t>
            </a:r>
            <a:endParaRPr lang="zh-TW" altLang="en-US" b="1" dirty="0"/>
          </a:p>
        </p:txBody>
      </p:sp>
      <p:sp>
        <p:nvSpPr>
          <p:cNvPr id="7" name="文字方塊 6"/>
          <p:cNvSpPr txBox="1"/>
          <p:nvPr/>
        </p:nvSpPr>
        <p:spPr>
          <a:xfrm>
            <a:off x="7631812" y="5733256"/>
            <a:ext cx="1116652" cy="369332"/>
          </a:xfrm>
          <a:prstGeom prst="rect">
            <a:avLst/>
          </a:prstGeom>
          <a:noFill/>
        </p:spPr>
        <p:txBody>
          <a:bodyPr wrap="none" rtlCol="0">
            <a:spAutoFit/>
          </a:bodyPr>
          <a:lstStyle/>
          <a:p>
            <a:r>
              <a:rPr lang="en-US" altLang="zh-TW" b="1" dirty="0" smtClean="0"/>
              <a:t>Day 7 00Z</a:t>
            </a:r>
            <a:endParaRPr lang="zh-TW" altLang="en-US" b="1" dirty="0"/>
          </a:p>
        </p:txBody>
      </p:sp>
      <p:sp>
        <p:nvSpPr>
          <p:cNvPr id="8" name="文字方塊 7"/>
          <p:cNvSpPr txBox="1"/>
          <p:nvPr/>
        </p:nvSpPr>
        <p:spPr>
          <a:xfrm>
            <a:off x="7559804" y="777404"/>
            <a:ext cx="1116652" cy="369332"/>
          </a:xfrm>
          <a:prstGeom prst="rect">
            <a:avLst/>
          </a:prstGeom>
          <a:noFill/>
        </p:spPr>
        <p:txBody>
          <a:bodyPr wrap="none" rtlCol="0">
            <a:spAutoFit/>
          </a:bodyPr>
          <a:lstStyle/>
          <a:p>
            <a:r>
              <a:rPr lang="en-US" altLang="zh-TW" b="1" dirty="0" smtClean="0"/>
              <a:t>Day 4 00Z</a:t>
            </a:r>
            <a:endParaRPr lang="zh-TW" altLang="en-US" b="1" dirty="0"/>
          </a:p>
        </p:txBody>
      </p:sp>
      <p:sp>
        <p:nvSpPr>
          <p:cNvPr id="9" name="矩形 8"/>
          <p:cNvSpPr/>
          <p:nvPr/>
        </p:nvSpPr>
        <p:spPr>
          <a:xfrm>
            <a:off x="342296" y="188640"/>
            <a:ext cx="3680366" cy="369332"/>
          </a:xfrm>
          <a:prstGeom prst="rect">
            <a:avLst/>
          </a:prstGeom>
        </p:spPr>
        <p:txBody>
          <a:bodyPr wrap="none">
            <a:spAutoFit/>
          </a:bodyPr>
          <a:lstStyle/>
          <a:p>
            <a:r>
              <a:rPr lang="en-US" altLang="zh-TW" i="1" dirty="0" smtClean="0"/>
              <a:t> </a:t>
            </a:r>
            <a:r>
              <a:rPr lang="en-US" altLang="zh-TW" i="1" dirty="0"/>
              <a:t>Azimuthal mean tangential </a:t>
            </a:r>
            <a:r>
              <a:rPr lang="en-US" altLang="zh-TW" i="1" dirty="0" smtClean="0"/>
              <a:t>wind (</a:t>
            </a:r>
            <a:r>
              <a:rPr lang="en-US" altLang="zh-TW" i="1" dirty="0" err="1" smtClean="0"/>
              <a:t>Vt</a:t>
            </a:r>
            <a:r>
              <a:rPr lang="en-US" altLang="zh-TW" i="1" dirty="0" smtClean="0"/>
              <a:t>)</a:t>
            </a:r>
            <a:endParaRPr lang="en-US" altLang="zh-TW" b="1" i="1" dirty="0"/>
          </a:p>
        </p:txBody>
      </p:sp>
      <p:sp>
        <p:nvSpPr>
          <p:cNvPr id="2" name="矩形 1"/>
          <p:cNvSpPr/>
          <p:nvPr/>
        </p:nvSpPr>
        <p:spPr>
          <a:xfrm>
            <a:off x="-36512" y="6021288"/>
            <a:ext cx="9155220" cy="1200329"/>
          </a:xfrm>
          <a:prstGeom prst="rect">
            <a:avLst/>
          </a:prstGeom>
        </p:spPr>
        <p:txBody>
          <a:bodyPr wrap="square">
            <a:spAutoFit/>
          </a:bodyPr>
          <a:lstStyle/>
          <a:p>
            <a:r>
              <a:rPr lang="en-US" altLang="zh-TW" dirty="0"/>
              <a:t>Contours are </a:t>
            </a:r>
            <a:r>
              <a:rPr lang="en-US" altLang="zh-TW" b="1" dirty="0" smtClean="0"/>
              <a:t>thickened</a:t>
            </a:r>
            <a:r>
              <a:rPr lang="en-US" altLang="zh-TW" dirty="0" smtClean="0"/>
              <a:t> every </a:t>
            </a:r>
            <a:r>
              <a:rPr lang="en-US" altLang="zh-TW" dirty="0"/>
              <a:t>20 </a:t>
            </a:r>
            <a:r>
              <a:rPr lang="en-US" altLang="zh-TW" dirty="0" smtClean="0"/>
              <a:t>m/s, </a:t>
            </a:r>
            <a:r>
              <a:rPr lang="en-US" altLang="zh-TW" dirty="0"/>
              <a:t>starting from 10 </a:t>
            </a:r>
            <a:r>
              <a:rPr lang="en-US" altLang="zh-TW" dirty="0" smtClean="0"/>
              <a:t>m/s. </a:t>
            </a:r>
          </a:p>
          <a:p>
            <a:r>
              <a:rPr lang="en-US" altLang="zh-TW" dirty="0" smtClean="0"/>
              <a:t>Radial </a:t>
            </a:r>
            <a:r>
              <a:rPr lang="en-US" altLang="zh-TW" dirty="0"/>
              <a:t>velocity is contoured in </a:t>
            </a:r>
            <a:r>
              <a:rPr lang="en-US" altLang="zh-TW" dirty="0" smtClean="0"/>
              <a:t>white at +2 </a:t>
            </a:r>
            <a:r>
              <a:rPr lang="en-US" altLang="zh-TW" dirty="0"/>
              <a:t>(solid) and </a:t>
            </a:r>
            <a:r>
              <a:rPr lang="en-US" altLang="zh-TW" dirty="0" smtClean="0"/>
              <a:t>-2 </a:t>
            </a:r>
            <a:r>
              <a:rPr lang="en-US" altLang="zh-TW" dirty="0"/>
              <a:t>(dashed) </a:t>
            </a:r>
            <a:r>
              <a:rPr lang="en-US" altLang="zh-TW" dirty="0" smtClean="0"/>
              <a:t>m/s.</a:t>
            </a:r>
          </a:p>
          <a:p>
            <a:r>
              <a:rPr lang="en-US" altLang="zh-TW" b="1" dirty="0" smtClean="0">
                <a:solidFill>
                  <a:srgbClr val="CC0099"/>
                </a:solidFill>
              </a:rPr>
              <a:t>Dashed magenta -</a:t>
            </a:r>
            <a:r>
              <a:rPr lang="en-US" altLang="zh-TW" b="1" dirty="0" smtClean="0"/>
              <a:t> </a:t>
            </a:r>
            <a:r>
              <a:rPr lang="en-US" altLang="zh-TW" dirty="0" smtClean="0"/>
              <a:t>Vertical </a:t>
            </a:r>
            <a:r>
              <a:rPr lang="en-US" altLang="zh-TW" dirty="0"/>
              <a:t>velocity </a:t>
            </a:r>
            <a:r>
              <a:rPr lang="en-US" altLang="zh-TW" dirty="0" smtClean="0"/>
              <a:t>at +0.1  </a:t>
            </a:r>
            <a:r>
              <a:rPr lang="en-US" altLang="zh-TW" b="1" dirty="0" smtClean="0">
                <a:solidFill>
                  <a:srgbClr val="CC0099"/>
                </a:solidFill>
              </a:rPr>
              <a:t>Solid </a:t>
            </a:r>
            <a:r>
              <a:rPr lang="en-US" altLang="zh-TW" b="1" dirty="0">
                <a:solidFill>
                  <a:srgbClr val="CC0099"/>
                </a:solidFill>
              </a:rPr>
              <a:t>magenta </a:t>
            </a:r>
            <a:r>
              <a:rPr lang="en-US" altLang="zh-TW" b="1" dirty="0" smtClean="0">
                <a:solidFill>
                  <a:srgbClr val="CC0099"/>
                </a:solidFill>
              </a:rPr>
              <a:t>- </a:t>
            </a:r>
            <a:r>
              <a:rPr lang="en-US" altLang="zh-TW" dirty="0" smtClean="0"/>
              <a:t>at +1</a:t>
            </a:r>
            <a:r>
              <a:rPr lang="en-US" altLang="zh-TW" dirty="0"/>
              <a:t>, </a:t>
            </a:r>
            <a:r>
              <a:rPr lang="en-US" altLang="zh-TW" dirty="0" smtClean="0"/>
              <a:t>+3</a:t>
            </a:r>
            <a:r>
              <a:rPr lang="en-US" altLang="zh-TW" dirty="0"/>
              <a:t>, and </a:t>
            </a:r>
            <a:r>
              <a:rPr lang="en-US" altLang="zh-TW" dirty="0" smtClean="0"/>
              <a:t>+5 m/s</a:t>
            </a:r>
            <a:endParaRPr lang="en-US" altLang="zh-TW" dirty="0"/>
          </a:p>
          <a:p>
            <a:endParaRPr lang="zh-TW" altLang="en-US" b="1" dirty="0"/>
          </a:p>
        </p:txBody>
      </p:sp>
      <p:grpSp>
        <p:nvGrpSpPr>
          <p:cNvPr id="11" name="群組 10"/>
          <p:cNvGrpSpPr/>
          <p:nvPr/>
        </p:nvGrpSpPr>
        <p:grpSpPr>
          <a:xfrm>
            <a:off x="251520" y="2067270"/>
            <a:ext cx="6768752" cy="2801890"/>
            <a:chOff x="384715" y="1916832"/>
            <a:chExt cx="6768752" cy="2801890"/>
          </a:xfrm>
        </p:grpSpPr>
        <p:sp>
          <p:nvSpPr>
            <p:cNvPr id="12" name="矩形 11"/>
            <p:cNvSpPr/>
            <p:nvPr/>
          </p:nvSpPr>
          <p:spPr>
            <a:xfrm>
              <a:off x="6566582" y="1916832"/>
              <a:ext cx="586885" cy="4976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84715" y="4221088"/>
              <a:ext cx="586885" cy="4976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矩形 13"/>
          <p:cNvSpPr/>
          <p:nvPr/>
        </p:nvSpPr>
        <p:spPr>
          <a:xfrm>
            <a:off x="3491880" y="3896442"/>
            <a:ext cx="746808" cy="1589431"/>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6588224" y="3886448"/>
            <a:ext cx="746808" cy="1589431"/>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2843808"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868144" y="2132856"/>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2843808"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a:off x="5868144" y="4437112"/>
            <a:ext cx="432048" cy="28803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509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a:t>Budget </a:t>
            </a:r>
            <a:r>
              <a:rPr lang="en-US" altLang="zh-TW" sz="3600" b="1" dirty="0" smtClean="0"/>
              <a:t>analysis</a:t>
            </a:r>
            <a:endParaRPr lang="zh-TW" altLang="en-US" sz="3600" dirty="0"/>
          </a:p>
        </p:txBody>
      </p:sp>
      <p:sp>
        <p:nvSpPr>
          <p:cNvPr id="5" name="矩形 4"/>
          <p:cNvSpPr/>
          <p:nvPr/>
        </p:nvSpPr>
        <p:spPr>
          <a:xfrm>
            <a:off x="0" y="1458069"/>
            <a:ext cx="9144000" cy="2123658"/>
          </a:xfrm>
          <a:prstGeom prst="rect">
            <a:avLst/>
          </a:prstGeom>
        </p:spPr>
        <p:txBody>
          <a:bodyPr wrap="square">
            <a:spAutoFit/>
          </a:bodyPr>
          <a:lstStyle/>
          <a:p>
            <a:r>
              <a:rPr lang="en-US" altLang="zh-TW" sz="2200" dirty="0"/>
              <a:t> </a:t>
            </a:r>
            <a:r>
              <a:rPr lang="en-US" altLang="zh-TW" sz="2200" dirty="0" smtClean="0"/>
              <a:t>     </a:t>
            </a:r>
            <a:r>
              <a:rPr lang="en-US" altLang="zh-TW" sz="2200" i="1" dirty="0" smtClean="0"/>
              <a:t>a</a:t>
            </a:r>
            <a:r>
              <a:rPr lang="en-US" altLang="zh-TW" sz="2200" i="1" dirty="0"/>
              <a:t>. Evolution of temperature change and its relationship to  </a:t>
            </a:r>
            <a:r>
              <a:rPr lang="en-US" altLang="zh-TW" sz="2200" i="1" dirty="0" smtClean="0"/>
              <a:t>perturbation     </a:t>
            </a:r>
          </a:p>
          <a:p>
            <a:r>
              <a:rPr lang="en-US" altLang="zh-TW" sz="2200" i="1" dirty="0"/>
              <a:t> </a:t>
            </a:r>
            <a:r>
              <a:rPr lang="en-US" altLang="zh-TW" sz="2200" i="1" dirty="0" smtClean="0"/>
              <a:t>        temperature</a:t>
            </a:r>
            <a:endParaRPr lang="en-US" altLang="zh-TW" sz="2200" i="1" dirty="0"/>
          </a:p>
          <a:p>
            <a:r>
              <a:rPr lang="en-US" altLang="zh-TW" sz="2200" i="1" dirty="0"/>
              <a:t>      b. A potential temperature budget</a:t>
            </a:r>
          </a:p>
          <a:p>
            <a:r>
              <a:rPr lang="en-US" altLang="zh-TW" sz="2200" i="1" dirty="0"/>
              <a:t>      c. Decomposing advection into horizontal and vertical, mean and eddy</a:t>
            </a:r>
          </a:p>
          <a:p>
            <a:r>
              <a:rPr lang="en-US" altLang="zh-TW" sz="2200" i="1" dirty="0"/>
              <a:t>      d. Why is RADVE positive in the eye during intensification?</a:t>
            </a:r>
          </a:p>
          <a:p>
            <a:r>
              <a:rPr lang="en-US" altLang="zh-TW" sz="2200" i="1" dirty="0"/>
              <a:t>      e. Structure of mean vertical velocity in the eye</a:t>
            </a:r>
            <a:endParaRPr lang="zh-TW" altLang="en-US" sz="2200" dirty="0"/>
          </a:p>
        </p:txBody>
      </p:sp>
    </p:spTree>
    <p:extLst>
      <p:ext uri="{BB962C8B-B14F-4D97-AF65-F5344CB8AC3E}">
        <p14:creationId xmlns:p14="http://schemas.microsoft.com/office/powerpoint/2010/main" val="2134986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3914</Words>
  <Application>Microsoft Office PowerPoint</Application>
  <PresentationFormat>如螢幕大小 (4:3)</PresentationFormat>
  <Paragraphs>316</Paragraphs>
  <Slides>34</Slides>
  <Notes>11</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Office 佈景主題</vt:lpstr>
      <vt:lpstr>How Does the Eye Warm? Part I: A Potential Temperature Budget Analysis of an Idealized Tropical Cyclone</vt:lpstr>
      <vt:lpstr>OUTLINE</vt:lpstr>
      <vt:lpstr>Introduction</vt:lpstr>
      <vt:lpstr>PowerPoint 簡報</vt:lpstr>
      <vt:lpstr>PowerPoint 簡報</vt:lpstr>
      <vt:lpstr>Warm-core structure of simulation</vt:lpstr>
      <vt:lpstr>PowerPoint 簡報</vt:lpstr>
      <vt:lpstr>PowerPoint 簡報</vt:lpstr>
      <vt:lpstr>Budget analysis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Discussion and conclusions</vt:lpstr>
      <vt:lpstr>PowerPoint 簡報</vt:lpstr>
      <vt:lpstr>PowerPoint 簡報</vt:lpstr>
      <vt:lpstr>PowerPoint 簡報</vt:lpstr>
      <vt:lpstr>Reference</vt:lpstr>
      <vt:lpstr>Thanks for your attention!!</vt:lpstr>
      <vt:lpstr>PowerPoint 簡報</vt:lpstr>
      <vt:lpstr>Potential Temperature</vt:lpstr>
      <vt:lpstr>Thermal wind</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the Eye Warm? Part I: A Potential Temperature Budget Analysis of an Idealized Tropical Cyclone</dc:title>
  <dc:creator>zx0907</dc:creator>
  <cp:lastModifiedBy>h</cp:lastModifiedBy>
  <cp:revision>72</cp:revision>
  <dcterms:created xsi:type="dcterms:W3CDTF">2013-05-02T09:09:31Z</dcterms:created>
  <dcterms:modified xsi:type="dcterms:W3CDTF">2013-05-07T03:39:08Z</dcterms:modified>
</cp:coreProperties>
</file>