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6"/>
  </p:notesMasterIdLst>
  <p:sldIdLst>
    <p:sldId id="256" r:id="rId2"/>
    <p:sldId id="257" r:id="rId3"/>
    <p:sldId id="282" r:id="rId4"/>
    <p:sldId id="280" r:id="rId5"/>
    <p:sldId id="258" r:id="rId6"/>
    <p:sldId id="283" r:id="rId7"/>
    <p:sldId id="284" r:id="rId8"/>
    <p:sldId id="286" r:id="rId9"/>
    <p:sldId id="260" r:id="rId10"/>
    <p:sldId id="289" r:id="rId11"/>
    <p:sldId id="288" r:id="rId12"/>
    <p:sldId id="290" r:id="rId13"/>
    <p:sldId id="264" r:id="rId14"/>
    <p:sldId id="293" r:id="rId15"/>
    <p:sldId id="265" r:id="rId16"/>
    <p:sldId id="266" r:id="rId17"/>
    <p:sldId id="292" r:id="rId18"/>
    <p:sldId id="267" r:id="rId19"/>
    <p:sldId id="294" r:id="rId20"/>
    <p:sldId id="269" r:id="rId21"/>
    <p:sldId id="296" r:id="rId22"/>
    <p:sldId id="270" r:id="rId23"/>
    <p:sldId id="297" r:id="rId24"/>
    <p:sldId id="271" r:id="rId25"/>
    <p:sldId id="298" r:id="rId26"/>
    <p:sldId id="272" r:id="rId27"/>
    <p:sldId id="273" r:id="rId28"/>
    <p:sldId id="274" r:id="rId29"/>
    <p:sldId id="299" r:id="rId30"/>
    <p:sldId id="276" r:id="rId31"/>
    <p:sldId id="277" r:id="rId32"/>
    <p:sldId id="278" r:id="rId33"/>
    <p:sldId id="279" r:id="rId34"/>
    <p:sldId id="291" r:id="rId3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CC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1B6E5-4E17-49B5-8482-E1EC4778FF27}" type="datetimeFigureOut">
              <a:rPr lang="zh-TW" altLang="en-US" smtClean="0"/>
              <a:t>2013/4/30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DEAF3-9567-4A74-BE43-9262576D496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9970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DEAF3-9567-4A74-BE43-9262576D496D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721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E6CA-769D-489A-A99B-1CF20CB76890}" type="datetimeFigureOut">
              <a:rPr lang="zh-TW" altLang="en-US" smtClean="0"/>
              <a:t>2013/4/30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40AB1A0-F209-45F3-A6C2-C15BA1E1EC4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E6CA-769D-489A-A99B-1CF20CB76890}" type="datetimeFigureOut">
              <a:rPr lang="zh-TW" altLang="en-US" smtClean="0"/>
              <a:t>2013/4/30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B1A0-F209-45F3-A6C2-C15BA1E1EC4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E6CA-769D-489A-A99B-1CF20CB76890}" type="datetimeFigureOut">
              <a:rPr lang="zh-TW" altLang="en-US" smtClean="0"/>
              <a:t>2013/4/30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B1A0-F209-45F3-A6C2-C15BA1E1EC4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E6CA-769D-489A-A99B-1CF20CB76890}" type="datetimeFigureOut">
              <a:rPr lang="zh-TW" altLang="en-US" smtClean="0"/>
              <a:t>2013/4/30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B1A0-F209-45F3-A6C2-C15BA1E1EC4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E6CA-769D-489A-A99B-1CF20CB76890}" type="datetimeFigureOut">
              <a:rPr lang="zh-TW" altLang="en-US" smtClean="0"/>
              <a:t>2013/4/30</a:t>
            </a:fld>
            <a:endParaRPr lang="zh-TW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0AB1A0-F209-45F3-A6C2-C15BA1E1EC4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E6CA-769D-489A-A99B-1CF20CB76890}" type="datetimeFigureOut">
              <a:rPr lang="zh-TW" altLang="en-US" smtClean="0"/>
              <a:t>2013/4/30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B1A0-F209-45F3-A6C2-C15BA1E1EC4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E6CA-769D-489A-A99B-1CF20CB76890}" type="datetimeFigureOut">
              <a:rPr lang="zh-TW" altLang="en-US" smtClean="0"/>
              <a:t>2013/4/30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B1A0-F209-45F3-A6C2-C15BA1E1EC4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E6CA-769D-489A-A99B-1CF20CB76890}" type="datetimeFigureOut">
              <a:rPr lang="zh-TW" altLang="en-US" smtClean="0"/>
              <a:t>2013/4/30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B1A0-F209-45F3-A6C2-C15BA1E1EC4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E6CA-769D-489A-A99B-1CF20CB76890}" type="datetimeFigureOut">
              <a:rPr lang="zh-TW" altLang="en-US" smtClean="0"/>
              <a:t>2013/4/30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B1A0-F209-45F3-A6C2-C15BA1E1EC4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E6CA-769D-489A-A99B-1CF20CB76890}" type="datetimeFigureOut">
              <a:rPr lang="zh-TW" altLang="en-US" smtClean="0"/>
              <a:t>2013/4/30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B1A0-F209-45F3-A6C2-C15BA1E1EC4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E6CA-769D-489A-A99B-1CF20CB76890}" type="datetimeFigureOut">
              <a:rPr lang="zh-TW" altLang="en-US" smtClean="0"/>
              <a:t>2013/4/30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40AB1A0-F209-45F3-A6C2-C15BA1E1EC4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9953E6CA-769D-489A-A99B-1CF20CB76890}" type="datetimeFigureOut">
              <a:rPr lang="zh-TW" altLang="en-US" smtClean="0"/>
              <a:t>2013/4/30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440AB1A0-F209-45F3-A6C2-C15BA1E1EC4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323528" y="1196752"/>
            <a:ext cx="8352928" cy="172819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635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1362472"/>
            <a:ext cx="7772400" cy="1470025"/>
          </a:xfrm>
        </p:spPr>
        <p:txBody>
          <a:bodyPr>
            <a:noAutofit/>
          </a:bodyPr>
          <a:lstStyle/>
          <a:p>
            <a:r>
              <a:rPr lang="en-US" altLang="zh-TW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Configuration and evaluation of the WRF model for the study of Hawaiian regional climate</a:t>
            </a:r>
            <a:endParaRPr lang="zh-TW" altLang="en-US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3568" y="3140968"/>
            <a:ext cx="6858000" cy="914400"/>
          </a:xfrm>
        </p:spPr>
        <p:txBody>
          <a:bodyPr/>
          <a:lstStyle/>
          <a:p>
            <a:r>
              <a:rPr lang="en-US" altLang="zh-TW" dirty="0" smtClean="0"/>
              <a:t>Reporter : Lin </a:t>
            </a:r>
            <a:r>
              <a:rPr lang="en-US" altLang="zh-TW" dirty="0" err="1" smtClean="0"/>
              <a:t>Ching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683568" y="5180999"/>
            <a:ext cx="56394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Century Gothic" pitchFamily="34" charset="0"/>
              </a:rPr>
              <a:t>Zhang, C., Y. Wang, A. Lauer, and K. Hamilton, 2012: Configuration and evaluation of the WRF model for the study of Hawaiian regional climate. </a:t>
            </a:r>
            <a:r>
              <a:rPr lang="en-US" altLang="zh-TW" i="1" dirty="0">
                <a:latin typeface="Century Gothic" pitchFamily="34" charset="0"/>
              </a:rPr>
              <a:t>Mon. </a:t>
            </a:r>
            <a:r>
              <a:rPr lang="en-US" altLang="zh-TW" i="1" dirty="0" err="1">
                <a:latin typeface="Century Gothic" pitchFamily="34" charset="0"/>
              </a:rPr>
              <a:t>Wea</a:t>
            </a:r>
            <a:r>
              <a:rPr lang="en-US" altLang="zh-TW" i="1" dirty="0">
                <a:latin typeface="Century Gothic" pitchFamily="34" charset="0"/>
              </a:rPr>
              <a:t>. Rev.,</a:t>
            </a:r>
            <a:r>
              <a:rPr lang="en-US" altLang="zh-TW" dirty="0">
                <a:latin typeface="Century Gothic" pitchFamily="34" charset="0"/>
              </a:rPr>
              <a:t> </a:t>
            </a:r>
            <a:r>
              <a:rPr lang="en-US" altLang="zh-TW" b="1" dirty="0">
                <a:latin typeface="Century Gothic" pitchFamily="34" charset="0"/>
              </a:rPr>
              <a:t>140</a:t>
            </a:r>
            <a:r>
              <a:rPr lang="en-US" altLang="zh-TW" dirty="0">
                <a:latin typeface="Century Gothic" pitchFamily="34" charset="0"/>
              </a:rPr>
              <a:t>, 3259–3277.</a:t>
            </a:r>
            <a:endParaRPr lang="zh-TW" altLang="en-US" dirty="0">
              <a:latin typeface="Century Gothic" pitchFamily="34" charset="0"/>
            </a:endParaRPr>
          </a:p>
        </p:txBody>
      </p:sp>
      <p:pic>
        <p:nvPicPr>
          <p:cNvPr id="4098" name="Picture 2" descr="C:\Users\clin\Dropbox\hawaii\spin-globe-w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779" y="4384675"/>
            <a:ext cx="2140669" cy="21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31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11560" y="836712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rgbClr val="0000FF"/>
                </a:solidFill>
              </a:rPr>
              <a:t>GVF: Green Vegetation Fraction</a:t>
            </a:r>
            <a:endParaRPr lang="zh-TW" altLang="en-US" sz="1600" dirty="0">
              <a:solidFill>
                <a:srgbClr val="0000FF"/>
              </a:solidFill>
            </a:endParaRPr>
          </a:p>
          <a:p>
            <a:pPr marL="712788" indent="-712788"/>
            <a:endParaRPr lang="en-US" altLang="zh-TW" sz="1600" dirty="0" smtClean="0"/>
          </a:p>
          <a:p>
            <a:pPr marL="712788" indent="-712788"/>
            <a:endParaRPr lang="en-US" altLang="zh-TW" sz="1600" dirty="0" smtClean="0"/>
          </a:p>
          <a:p>
            <a:r>
              <a:rPr lang="en-US" altLang="zh-TW" sz="1600" dirty="0" smtClean="0"/>
              <a:t>NDVI</a:t>
            </a:r>
            <a:r>
              <a:rPr lang="en-US" altLang="zh-TW" sz="1600" baseline="-25000" dirty="0" smtClean="0"/>
              <a:t>0</a:t>
            </a:r>
            <a:r>
              <a:rPr lang="en-US" altLang="zh-TW" sz="1600" dirty="0"/>
              <a:t>: bare soil</a:t>
            </a:r>
          </a:p>
          <a:p>
            <a:r>
              <a:rPr lang="en-US" altLang="zh-TW" sz="1600" dirty="0"/>
              <a:t>NDVI</a:t>
            </a:r>
            <a:r>
              <a:rPr lang="en-US" altLang="zh-TW" sz="1600" baseline="-25000" dirty="0"/>
              <a:t>1</a:t>
            </a:r>
            <a:r>
              <a:rPr lang="en-US" altLang="zh-TW" sz="1600" dirty="0"/>
              <a:t>: dense </a:t>
            </a:r>
            <a:r>
              <a:rPr lang="en-US" altLang="zh-TW" sz="1600" dirty="0" smtClean="0"/>
              <a:t>vegetation</a:t>
            </a:r>
            <a:endParaRPr lang="zh-TW" altLang="en-US" sz="1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611560" y="24148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Land </a:t>
            </a:r>
            <a:r>
              <a:rPr lang="en-US" altLang="zh-TW" sz="2800" u="sng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surface </a:t>
            </a:r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dataset (for LSM)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289732" y="1124115"/>
                <a:ext cx="2575833" cy="6579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𝐺𝑉𝐹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𝑁𝐷𝑉𝐼</m:t>
                          </m:r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𝑁𝐷𝑉𝐼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𝑁𝐷𝑉𝐼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𝑁𝐷𝑉𝐼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732" y="1124115"/>
                <a:ext cx="2575833" cy="65793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608434" y="2204864"/>
            <a:ext cx="4572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rgbClr val="0000FF"/>
                </a:solidFill>
              </a:rPr>
              <a:t>NDVI: Normalized Difference Vegetation Index</a:t>
            </a:r>
            <a:endParaRPr lang="zh-TW" altLang="en-US" sz="1600" dirty="0">
              <a:solidFill>
                <a:srgbClr val="0000FF"/>
              </a:solidFill>
            </a:endParaRPr>
          </a:p>
          <a:p>
            <a:endParaRPr lang="en-US" altLang="zh-TW" sz="1600" dirty="0" smtClean="0"/>
          </a:p>
          <a:p>
            <a:endParaRPr lang="en-US" altLang="zh-TW" sz="1600" dirty="0" smtClean="0"/>
          </a:p>
          <a:p>
            <a:endParaRPr lang="en-US" altLang="zh-TW" sz="1600" dirty="0"/>
          </a:p>
          <a:p>
            <a:r>
              <a:rPr lang="en-US" altLang="zh-TW" sz="1600" dirty="0" smtClean="0"/>
              <a:t>NIR:</a:t>
            </a:r>
            <a:r>
              <a:rPr lang="zh-TW" altLang="en-US" sz="1600" dirty="0" smtClean="0"/>
              <a:t> </a:t>
            </a:r>
            <a:r>
              <a:rPr lang="en-US" altLang="zh-TW" sz="1600" dirty="0"/>
              <a:t>near-infrared light </a:t>
            </a:r>
            <a:endParaRPr lang="en-US" altLang="zh-TW" sz="1600" dirty="0" smtClean="0"/>
          </a:p>
          <a:p>
            <a:r>
              <a:rPr lang="en-US" altLang="zh-TW" sz="1600" dirty="0" smtClean="0"/>
              <a:t>VIS:</a:t>
            </a:r>
            <a:r>
              <a:rPr lang="zh-TW" altLang="en-US" sz="1600" dirty="0" smtClean="0"/>
              <a:t> </a:t>
            </a:r>
            <a:r>
              <a:rPr lang="en-US" altLang="zh-TW" sz="1600" dirty="0"/>
              <a:t>visible light </a:t>
            </a:r>
            <a:endParaRPr lang="en-US" altLang="zh-TW" sz="1600" dirty="0" smtClean="0"/>
          </a:p>
          <a:p>
            <a:endParaRPr lang="en-US" altLang="zh-TW" sz="1600" dirty="0" smtClean="0"/>
          </a:p>
          <a:p>
            <a:pPr marL="442913" indent="-442913"/>
            <a:r>
              <a:rPr lang="en-US" altLang="zh-TW" sz="1600" dirty="0" smtClean="0"/>
              <a:t>The </a:t>
            </a:r>
            <a:r>
              <a:rPr lang="en-US" altLang="zh-TW" sz="1600" dirty="0"/>
              <a:t>pigment in plant leaves, chlorophyll, strongly </a:t>
            </a:r>
            <a:r>
              <a:rPr lang="en-US" altLang="zh-TW" sz="1600" dirty="0">
                <a:solidFill>
                  <a:srgbClr val="FF0000"/>
                </a:solidFill>
              </a:rPr>
              <a:t>absorbs visible light </a:t>
            </a:r>
            <a:r>
              <a:rPr lang="en-US" altLang="zh-TW" sz="1600" dirty="0"/>
              <a:t>(from 0.4 to 0.7 µm) for use in photosynthesis. </a:t>
            </a:r>
            <a:endParaRPr lang="en-US" altLang="zh-TW" sz="1600" dirty="0" smtClean="0"/>
          </a:p>
          <a:p>
            <a:pPr marL="442913" indent="-442913"/>
            <a:r>
              <a:rPr lang="en-US" altLang="zh-TW" sz="1600" dirty="0" smtClean="0"/>
              <a:t>The </a:t>
            </a:r>
            <a:r>
              <a:rPr lang="en-US" altLang="zh-TW" sz="1600" dirty="0"/>
              <a:t>cell structure of the </a:t>
            </a:r>
            <a:r>
              <a:rPr lang="en-US" altLang="zh-TW" sz="1600" dirty="0" smtClean="0"/>
              <a:t>leaves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strongly </a:t>
            </a:r>
            <a:r>
              <a:rPr lang="en-US" altLang="zh-TW" sz="1600" dirty="0">
                <a:solidFill>
                  <a:srgbClr val="FF0000"/>
                </a:solidFill>
              </a:rPr>
              <a:t>reflects near-infrared light </a:t>
            </a:r>
            <a:r>
              <a:rPr lang="en-US" altLang="zh-TW" sz="1600" dirty="0"/>
              <a:t>(from 0.7 to 1.1 µm</a:t>
            </a:r>
            <a:r>
              <a:rPr lang="en-US" altLang="zh-TW" sz="1600" dirty="0" smtClean="0"/>
              <a:t>).</a:t>
            </a:r>
          </a:p>
          <a:p>
            <a:pPr marL="442913" indent="-442913"/>
            <a:endParaRPr lang="en-US" altLang="zh-TW" sz="1600" dirty="0" smtClean="0"/>
          </a:p>
          <a:p>
            <a:pPr marL="1163638" indent="-1163638"/>
            <a:r>
              <a:rPr lang="en-US" altLang="zh-TW" sz="1600" dirty="0" smtClean="0"/>
              <a:t>NDVI ~ 1 → </a:t>
            </a:r>
            <a:r>
              <a:rPr lang="en-US" altLang="zh-TW" sz="1600" dirty="0"/>
              <a:t>highest possible density of green leaves</a:t>
            </a:r>
            <a:endParaRPr lang="en-US" altLang="zh-TW" sz="1600" dirty="0" smtClean="0"/>
          </a:p>
          <a:p>
            <a:pPr marL="442913" indent="-442913"/>
            <a:r>
              <a:rPr lang="en-US" altLang="zh-TW" sz="1600" dirty="0" smtClean="0"/>
              <a:t>NDVI = 0 </a:t>
            </a:r>
            <a:r>
              <a:rPr lang="en-US" altLang="zh-TW" sz="1600" dirty="0"/>
              <a:t>→ </a:t>
            </a:r>
            <a:r>
              <a:rPr lang="en-US" altLang="zh-TW" sz="1600" dirty="0" smtClean="0"/>
              <a:t>no </a:t>
            </a:r>
            <a:r>
              <a:rPr lang="en-US" altLang="zh-TW" sz="1600" dirty="0"/>
              <a:t>green </a:t>
            </a:r>
            <a:r>
              <a:rPr lang="en-US" altLang="zh-TW" sz="1600" dirty="0" smtClean="0"/>
              <a:t>leaves</a:t>
            </a:r>
            <a:endParaRPr lang="zh-TW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046879" y="2564904"/>
                <a:ext cx="2163669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𝑁𝐷𝑉𝐼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𝑁𝐼𝑅</m:t>
                          </m:r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𝑉𝐼𝑆</m:t>
                          </m:r>
                        </m:num>
                        <m:den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𝑁𝐼𝑅</m:t>
                          </m:r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𝑉𝐼𝑆</m:t>
                          </m:r>
                        </m:den>
                      </m:f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879" y="2564904"/>
                <a:ext cx="2163669" cy="61734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D:\Dropbox\hawaii\ndvi_examp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18936"/>
            <a:ext cx="333375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8021304" y="6423139"/>
            <a:ext cx="5325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NASA</a:t>
            </a:r>
            <a:endParaRPr lang="zh-TW" alt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08434" y="62373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600" dirty="0" smtClean="0">
                <a:solidFill>
                  <a:srgbClr val="00B050"/>
                </a:solidFill>
              </a:rPr>
              <a:t>NDVI</a:t>
            </a:r>
            <a:r>
              <a:rPr lang="en-US" altLang="zh-TW" sz="1600" baseline="-25000" dirty="0" smtClean="0">
                <a:solidFill>
                  <a:srgbClr val="00B050"/>
                </a:solidFill>
              </a:rPr>
              <a:t>0</a:t>
            </a:r>
            <a:r>
              <a:rPr lang="en-US" altLang="zh-TW" sz="1600" dirty="0" smtClean="0">
                <a:solidFill>
                  <a:srgbClr val="00B050"/>
                </a:solidFill>
              </a:rPr>
              <a:t> = 0.04</a:t>
            </a:r>
          </a:p>
          <a:p>
            <a:r>
              <a:rPr lang="en-US" altLang="zh-TW" sz="1600" dirty="0" smtClean="0">
                <a:solidFill>
                  <a:srgbClr val="00B050"/>
                </a:solidFill>
              </a:rPr>
              <a:t>NDVI</a:t>
            </a:r>
            <a:r>
              <a:rPr lang="en-US" altLang="zh-TW" sz="1600" baseline="-25000" dirty="0" smtClean="0">
                <a:solidFill>
                  <a:srgbClr val="00B050"/>
                </a:solidFill>
              </a:rPr>
              <a:t>1</a:t>
            </a:r>
            <a:r>
              <a:rPr lang="en-US" altLang="zh-TW" sz="1600" dirty="0" smtClean="0">
                <a:solidFill>
                  <a:srgbClr val="00B050"/>
                </a:solidFill>
              </a:rPr>
              <a:t> = max. NDVI in Hawaiian Islands</a:t>
            </a:r>
            <a:endParaRPr lang="zh-TW" alt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48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11560" y="24148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Land </a:t>
            </a:r>
            <a:r>
              <a:rPr lang="en-US" altLang="zh-TW" sz="2800" u="sng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surface </a:t>
            </a:r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dataset (for LSM)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79856"/>
            <a:ext cx="7488832" cy="581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339752" y="729640"/>
            <a:ext cx="2808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7938"/>
            <a:r>
              <a:rPr lang="en-US" altLang="zh-TW" sz="1400" dirty="0" smtClean="0">
                <a:solidFill>
                  <a:srgbClr val="0000FF"/>
                </a:solidFill>
              </a:rPr>
              <a:t>NOAA </a:t>
            </a:r>
            <a:r>
              <a:rPr lang="en-US" altLang="zh-TW" sz="1400" dirty="0">
                <a:solidFill>
                  <a:srgbClr val="0000FF"/>
                </a:solidFill>
              </a:rPr>
              <a:t>AVHRR NDVI data</a:t>
            </a:r>
          </a:p>
        </p:txBody>
      </p:sp>
      <p:sp>
        <p:nvSpPr>
          <p:cNvPr id="5" name="矩形 4"/>
          <p:cNvSpPr/>
          <p:nvPr/>
        </p:nvSpPr>
        <p:spPr>
          <a:xfrm>
            <a:off x="6084168" y="729640"/>
            <a:ext cx="20882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7938"/>
            <a:r>
              <a:rPr lang="en-US" altLang="zh-TW" sz="1400" dirty="0" smtClean="0">
                <a:solidFill>
                  <a:srgbClr val="0000FF"/>
                </a:solidFill>
              </a:rPr>
              <a:t>MODIS </a:t>
            </a:r>
            <a:r>
              <a:rPr lang="en-US" altLang="zh-TW" sz="1400" dirty="0">
                <a:solidFill>
                  <a:srgbClr val="0000FF"/>
                </a:solidFill>
              </a:rPr>
              <a:t>NDVI dataset</a:t>
            </a:r>
          </a:p>
        </p:txBody>
      </p:sp>
      <p:sp>
        <p:nvSpPr>
          <p:cNvPr id="10" name="矩形 9"/>
          <p:cNvSpPr/>
          <p:nvPr/>
        </p:nvSpPr>
        <p:spPr>
          <a:xfrm>
            <a:off x="4508388" y="6581001"/>
            <a:ext cx="45545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7938" algn="r"/>
            <a:r>
              <a:rPr lang="en-US" altLang="zh-TW" sz="1200" dirty="0">
                <a:solidFill>
                  <a:srgbClr val="0000FF"/>
                </a:solidFill>
              </a:rPr>
              <a:t>MODIS </a:t>
            </a:r>
            <a:r>
              <a:rPr lang="en-US" altLang="zh-TW" sz="1200" dirty="0" smtClean="0">
                <a:solidFill>
                  <a:srgbClr val="0000FF"/>
                </a:solidFill>
              </a:rPr>
              <a:t>: 0.05</a:t>
            </a:r>
            <a:r>
              <a:rPr lang="en-US" altLang="zh-TW" sz="1200" baseline="30000" dirty="0" smtClean="0">
                <a:solidFill>
                  <a:srgbClr val="0000FF"/>
                </a:solidFill>
              </a:rPr>
              <a:t>o</a:t>
            </a:r>
            <a:r>
              <a:rPr lang="en-US" altLang="zh-TW" sz="1200" dirty="0" smtClean="0">
                <a:solidFill>
                  <a:srgbClr val="0000FF"/>
                </a:solidFill>
              </a:rPr>
              <a:t> 5-yr-averaged (2000-04) </a:t>
            </a:r>
            <a:r>
              <a:rPr lang="en-US" altLang="zh-TW" sz="1100" dirty="0" smtClean="0">
                <a:solidFill>
                  <a:srgbClr val="0000FF"/>
                </a:solidFill>
              </a:rPr>
              <a:t>dataset</a:t>
            </a:r>
            <a:endParaRPr lang="en-US" altLang="zh-TW" sz="1200" dirty="0">
              <a:solidFill>
                <a:srgbClr val="0000FF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9792" y="3121223"/>
            <a:ext cx="2808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7938"/>
            <a:r>
              <a:rPr lang="en-US" altLang="zh-TW" sz="1400" dirty="0" smtClean="0">
                <a:solidFill>
                  <a:srgbClr val="0000FF"/>
                </a:solidFill>
              </a:rPr>
              <a:t>NOAA </a:t>
            </a:r>
            <a:r>
              <a:rPr lang="en-US" altLang="zh-TW" sz="1400" dirty="0">
                <a:solidFill>
                  <a:srgbClr val="0000FF"/>
                </a:solidFill>
              </a:rPr>
              <a:t>AVHRR </a:t>
            </a:r>
          </a:p>
        </p:txBody>
      </p:sp>
      <p:sp>
        <p:nvSpPr>
          <p:cNvPr id="12" name="矩形 11"/>
          <p:cNvSpPr/>
          <p:nvPr/>
        </p:nvSpPr>
        <p:spPr>
          <a:xfrm>
            <a:off x="6444208" y="3159440"/>
            <a:ext cx="20882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7938"/>
            <a:r>
              <a:rPr lang="en-US" altLang="zh-TW" sz="1400" dirty="0" smtClean="0">
                <a:solidFill>
                  <a:srgbClr val="0000FF"/>
                </a:solidFill>
              </a:rPr>
              <a:t>MODIS albedo data</a:t>
            </a:r>
            <a:endParaRPr lang="en-US" altLang="zh-TW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86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11560" y="24148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Data for evaluation</a:t>
            </a:r>
          </a:p>
        </p:txBody>
      </p:sp>
      <p:sp>
        <p:nvSpPr>
          <p:cNvPr id="3" name="矩形 2"/>
          <p:cNvSpPr/>
          <p:nvPr/>
        </p:nvSpPr>
        <p:spPr>
          <a:xfrm>
            <a:off x="611560" y="836712"/>
            <a:ext cx="792088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 smtClean="0"/>
              <a:t>Seasonal surface winds: </a:t>
            </a:r>
            <a:r>
              <a:rPr lang="en-US" altLang="zh-TW" sz="1600" dirty="0" err="1" smtClean="0">
                <a:solidFill>
                  <a:srgbClr val="0000FF"/>
                </a:solidFill>
              </a:rPr>
              <a:t>QuikSCAT</a:t>
            </a:r>
            <a:r>
              <a:rPr lang="en-US" altLang="zh-TW" sz="1600" dirty="0" smtClean="0">
                <a:solidFill>
                  <a:srgbClr val="0000FF"/>
                </a:solidFill>
              </a:rPr>
              <a:t> </a:t>
            </a:r>
            <a:r>
              <a:rPr lang="en-US" altLang="zh-TW" sz="1600" dirty="0" smtClean="0"/>
              <a:t>(Quick </a:t>
            </a:r>
            <a:r>
              <a:rPr lang="en-US" altLang="zh-TW" sz="1600" dirty="0" err="1" smtClean="0"/>
              <a:t>Scatterometer</a:t>
            </a:r>
            <a:r>
              <a:rPr lang="en-US" altLang="zh-TW" sz="1600" dirty="0" smtClean="0"/>
              <a:t> </a:t>
            </a:r>
          </a:p>
          <a:p>
            <a:r>
              <a:rPr lang="en-US" altLang="zh-TW" sz="1600" dirty="0"/>
              <a:t>	</a:t>
            </a:r>
            <a:r>
              <a:rPr lang="en-US" altLang="zh-TW" sz="1600" dirty="0" smtClean="0"/>
              <a:t>measurements, NASA) → 25-km, monthly mean</a:t>
            </a:r>
          </a:p>
          <a:p>
            <a:endParaRPr lang="en-US" altLang="zh-TW" sz="1600" dirty="0"/>
          </a:p>
          <a:p>
            <a:r>
              <a:rPr lang="en-US" altLang="zh-TW" sz="1600" dirty="0" smtClean="0"/>
              <a:t>Monthly </a:t>
            </a:r>
            <a:r>
              <a:rPr lang="en-US" altLang="zh-TW" sz="1600" dirty="0"/>
              <a:t>mean </a:t>
            </a:r>
            <a:r>
              <a:rPr lang="en-US" altLang="zh-TW" sz="1600" dirty="0" smtClean="0"/>
              <a:t>Cloud: 1</a:t>
            </a:r>
            <a:r>
              <a:rPr lang="en-US" altLang="zh-TW" sz="1600" baseline="30000" dirty="0" smtClean="0"/>
              <a:t>o</a:t>
            </a:r>
            <a:r>
              <a:rPr lang="en-US" altLang="zh-TW" sz="1600" dirty="0" smtClean="0"/>
              <a:t> x 1</a:t>
            </a:r>
            <a:r>
              <a:rPr lang="en-US" altLang="zh-TW" sz="1600" baseline="30000" dirty="0"/>
              <a:t>o</a:t>
            </a:r>
            <a:r>
              <a:rPr lang="en-US" altLang="zh-TW" sz="1600" dirty="0" smtClean="0"/>
              <a:t> </a:t>
            </a:r>
            <a:r>
              <a:rPr lang="en-US" altLang="zh-TW" sz="1600" dirty="0" smtClean="0">
                <a:solidFill>
                  <a:srgbClr val="0000FF"/>
                </a:solidFill>
              </a:rPr>
              <a:t>MODIS</a:t>
            </a:r>
            <a:r>
              <a:rPr lang="en-US" altLang="zh-TW" sz="1600" dirty="0" smtClean="0"/>
              <a:t> cloud data</a:t>
            </a:r>
          </a:p>
          <a:p>
            <a:endParaRPr lang="en-US" altLang="zh-TW" sz="1600" dirty="0" smtClean="0"/>
          </a:p>
          <a:p>
            <a:r>
              <a:rPr lang="en-US" altLang="zh-TW" sz="1600" dirty="0"/>
              <a:t>T</a:t>
            </a:r>
            <a:r>
              <a:rPr lang="en-US" altLang="zh-TW" sz="1600" dirty="0" smtClean="0"/>
              <a:t>rade </a:t>
            </a:r>
            <a:r>
              <a:rPr lang="en-US" altLang="zh-TW" sz="1600" dirty="0"/>
              <a:t>wind inversion (TWI</a:t>
            </a:r>
            <a:r>
              <a:rPr lang="en-US" altLang="zh-TW" sz="1600" dirty="0" smtClean="0"/>
              <a:t>) height: calculated based on two </a:t>
            </a:r>
          </a:p>
          <a:p>
            <a:r>
              <a:rPr lang="en-US" altLang="zh-TW" sz="1600" dirty="0"/>
              <a:t>	</a:t>
            </a:r>
            <a:r>
              <a:rPr lang="en-US" altLang="zh-TW" sz="1600" dirty="0" smtClean="0"/>
              <a:t>daily soundings at 1200UTC, </a:t>
            </a:r>
            <a:r>
              <a:rPr lang="en-US" altLang="zh-TW" sz="1600" dirty="0" smtClean="0">
                <a:solidFill>
                  <a:srgbClr val="0000FF"/>
                </a:solidFill>
              </a:rPr>
              <a:t>Lihue and Hilo </a:t>
            </a:r>
          </a:p>
          <a:p>
            <a:r>
              <a:rPr lang="en-US" altLang="zh-TW" sz="1600" dirty="0" smtClean="0"/>
              <a:t>	</a:t>
            </a:r>
          </a:p>
          <a:p>
            <a:r>
              <a:rPr lang="en-US" altLang="zh-TW" sz="1600" dirty="0" smtClean="0">
                <a:solidFill>
                  <a:srgbClr val="FF0000"/>
                </a:solidFill>
              </a:rPr>
              <a:t>      refractivity N:</a:t>
            </a:r>
          </a:p>
          <a:p>
            <a:r>
              <a:rPr lang="en-US" altLang="zh-TW" sz="1600" dirty="0" smtClean="0"/>
              <a:t>         1. vertical profile to 10-m intervals</a:t>
            </a:r>
          </a:p>
          <a:p>
            <a:r>
              <a:rPr lang="en-US" altLang="zh-TW" sz="1600" dirty="0"/>
              <a:t> </a:t>
            </a:r>
            <a:r>
              <a:rPr lang="en-US" altLang="zh-TW" sz="1600" dirty="0" smtClean="0"/>
              <a:t>        2. linear regression (</a:t>
            </a:r>
            <a:r>
              <a:rPr lang="en-US" altLang="zh-TW" sz="1600" dirty="0" err="1" smtClean="0"/>
              <a:t>Az</a:t>
            </a:r>
            <a:r>
              <a:rPr lang="en-US" altLang="zh-TW" sz="1600" dirty="0" smtClean="0"/>
              <a:t> + B) for N(z), to </a:t>
            </a:r>
          </a:p>
          <a:p>
            <a:r>
              <a:rPr lang="en-US" altLang="zh-TW" sz="1600" dirty="0" smtClean="0"/>
              <a:t>             find out the min. slope A with 300 m </a:t>
            </a:r>
          </a:p>
          <a:p>
            <a:r>
              <a:rPr lang="en-US" altLang="zh-TW" sz="1600" dirty="0" smtClean="0"/>
              <a:t>             sliding window</a:t>
            </a:r>
          </a:p>
          <a:p>
            <a:r>
              <a:rPr lang="en-US" altLang="zh-TW" sz="1600" dirty="0" smtClean="0"/>
              <a:t>         3. </a:t>
            </a:r>
            <a:r>
              <a:rPr lang="en-US" altLang="zh-TW" sz="1600" dirty="0"/>
              <a:t>inversion </a:t>
            </a:r>
            <a:r>
              <a:rPr lang="en-US" altLang="zh-TW" sz="1600" dirty="0" smtClean="0"/>
              <a:t>base height at the max. </a:t>
            </a:r>
          </a:p>
          <a:p>
            <a:r>
              <a:rPr lang="en-US" altLang="zh-TW" sz="1600" dirty="0" smtClean="0"/>
              <a:t>             </a:t>
            </a:r>
            <a:r>
              <a:rPr lang="en-US" altLang="zh-TW" sz="1600" dirty="0"/>
              <a:t>lapse </a:t>
            </a:r>
            <a:r>
              <a:rPr lang="en-US" altLang="zh-TW" sz="1600" dirty="0" smtClean="0"/>
              <a:t>of A</a:t>
            </a:r>
          </a:p>
          <a:p>
            <a:pPr lvl="2"/>
            <a:endParaRPr lang="en-US" altLang="zh-TW" sz="1600" dirty="0" smtClean="0"/>
          </a:p>
          <a:p>
            <a:pPr lvl="2"/>
            <a:r>
              <a:rPr lang="en-US" altLang="zh-TW" sz="1600" dirty="0" smtClean="0"/>
              <a:t>slope │A│ &gt; 60 km</a:t>
            </a:r>
            <a:r>
              <a:rPr lang="en-US" altLang="zh-TW" sz="1600" baseline="30000" dirty="0" smtClean="0"/>
              <a:t>-1</a:t>
            </a:r>
            <a:r>
              <a:rPr lang="en-US" altLang="zh-TW" sz="1600" dirty="0"/>
              <a:t>	</a:t>
            </a:r>
            <a:endParaRPr lang="en-US" altLang="zh-TW" sz="1600" dirty="0" smtClean="0"/>
          </a:p>
          <a:p>
            <a:pPr lvl="2"/>
            <a:r>
              <a:rPr lang="en-US" altLang="zh-TW" sz="1600" dirty="0" smtClean="0"/>
              <a:t>TWI </a:t>
            </a:r>
            <a:r>
              <a:rPr lang="en-US" altLang="zh-TW" sz="1600" dirty="0"/>
              <a:t>height </a:t>
            </a:r>
            <a:r>
              <a:rPr lang="en-US" altLang="zh-TW" sz="1600" dirty="0" smtClean="0"/>
              <a:t>1.0 ~ 4.0 km</a:t>
            </a:r>
            <a:endParaRPr lang="zh-TW" altLang="en-US" sz="1600" dirty="0"/>
          </a:p>
        </p:txBody>
      </p:sp>
      <p:grpSp>
        <p:nvGrpSpPr>
          <p:cNvPr id="11" name="群組 10"/>
          <p:cNvGrpSpPr/>
          <p:nvPr/>
        </p:nvGrpSpPr>
        <p:grpSpPr>
          <a:xfrm>
            <a:off x="6228184" y="338220"/>
            <a:ext cx="2592288" cy="2251012"/>
            <a:chOff x="6228184" y="1177988"/>
            <a:chExt cx="2592288" cy="2251012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49" t="24148" b="15519"/>
            <a:stretch/>
          </p:blipFill>
          <p:spPr bwMode="auto">
            <a:xfrm>
              <a:off x="6228184" y="1177988"/>
              <a:ext cx="2592288" cy="225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6785776" y="1593736"/>
              <a:ext cx="6399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rgbClr val="FF0000"/>
                  </a:solidFill>
                </a:rPr>
                <a:t>Lihue </a:t>
              </a:r>
              <a:endParaRPr lang="zh-TW" alt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172400" y="2647945"/>
              <a:ext cx="4764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 smtClean="0">
                  <a:solidFill>
                    <a:srgbClr val="FF0000"/>
                  </a:solidFill>
                </a:rPr>
                <a:t>Hilo</a:t>
              </a:r>
              <a:endParaRPr lang="zh-TW" alt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橢圓 6"/>
            <p:cNvSpPr/>
            <p:nvPr/>
          </p:nvSpPr>
          <p:spPr>
            <a:xfrm>
              <a:off x="6759747" y="1785427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8" name="橢圓 7"/>
            <p:cNvSpPr/>
            <p:nvPr/>
          </p:nvSpPr>
          <p:spPr>
            <a:xfrm>
              <a:off x="8169075" y="2633587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40495" y="2975210"/>
            <a:ext cx="4006213" cy="317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7442077" y="6567155"/>
            <a:ext cx="10903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altLang="zh-TW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Baynton</a:t>
            </a:r>
            <a:r>
              <a:rPr lang="en-US" altLang="zh-TW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1965)</a:t>
            </a:r>
            <a:endParaRPr lang="zh-TW" alt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5076056" y="5136638"/>
            <a:ext cx="4940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" dirty="0" smtClean="0">
                <a:solidFill>
                  <a:srgbClr val="0000FF"/>
                </a:solidFill>
              </a:rPr>
              <a:t>1.2 km</a:t>
            </a:r>
            <a:endParaRPr lang="zh-TW" altLang="en-US" sz="800" dirty="0">
              <a:solidFill>
                <a:srgbClr val="0000FF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076056" y="3455521"/>
            <a:ext cx="4940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" dirty="0" smtClean="0">
                <a:solidFill>
                  <a:srgbClr val="0000FF"/>
                </a:solidFill>
              </a:rPr>
              <a:t>3.6 km</a:t>
            </a:r>
            <a:endParaRPr lang="zh-TW" altLang="en-US" sz="800" dirty="0">
              <a:solidFill>
                <a:srgbClr val="0000FF"/>
              </a:solidFill>
            </a:endParaRPr>
          </a:p>
        </p:txBody>
      </p:sp>
      <p:cxnSp>
        <p:nvCxnSpPr>
          <p:cNvPr id="17" name="直線接點 16"/>
          <p:cNvCxnSpPr/>
          <p:nvPr/>
        </p:nvCxnSpPr>
        <p:spPr>
          <a:xfrm>
            <a:off x="5724128" y="3098869"/>
            <a:ext cx="360040" cy="126623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6084168" y="4365104"/>
            <a:ext cx="548936" cy="2160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>
            <a:off x="6633104" y="4581128"/>
            <a:ext cx="1008112" cy="14572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72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11560" y="836712"/>
            <a:ext cx="792088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 smtClean="0"/>
              <a:t>Precipitation: </a:t>
            </a:r>
          </a:p>
          <a:p>
            <a:r>
              <a:rPr lang="en-US" altLang="zh-TW" sz="1600" dirty="0"/>
              <a:t>	</a:t>
            </a:r>
            <a:r>
              <a:rPr lang="en-US" altLang="zh-TW" sz="1600" dirty="0" smtClean="0"/>
              <a:t>monthly rainfall data of 190 </a:t>
            </a:r>
            <a:r>
              <a:rPr lang="en-US" altLang="zh-TW" sz="1600" dirty="0"/>
              <a:t>stations </a:t>
            </a:r>
            <a:r>
              <a:rPr lang="en-US" altLang="zh-TW" sz="1600" dirty="0" smtClean="0"/>
              <a:t> from NCDC (National Climatic Data 	     Center)</a:t>
            </a:r>
          </a:p>
          <a:p>
            <a:r>
              <a:rPr lang="en-US" altLang="zh-TW" sz="1600" dirty="0"/>
              <a:t>	</a:t>
            </a:r>
            <a:r>
              <a:rPr lang="en-US" altLang="zh-TW" sz="1600" dirty="0" smtClean="0"/>
              <a:t>daily rainfall data of 30 stations from USGS, averaged to monthly</a:t>
            </a:r>
          </a:p>
          <a:p>
            <a:r>
              <a:rPr lang="en-US" altLang="zh-TW" sz="1600" dirty="0"/>
              <a:t>	</a:t>
            </a:r>
            <a:r>
              <a:rPr lang="en-US" altLang="zh-TW" sz="1600" dirty="0" smtClean="0"/>
              <a:t>15-min rainfall data of 65 rain gauges from </a:t>
            </a:r>
            <a:r>
              <a:rPr lang="en-US" altLang="zh-TW" sz="1600" dirty="0" err="1" smtClean="0"/>
              <a:t>Hydronet</a:t>
            </a:r>
            <a:r>
              <a:rPr lang="en-US" altLang="zh-TW" sz="1600" dirty="0" smtClean="0"/>
              <a:t> system, converted to 	     hourly and monthly</a:t>
            </a:r>
          </a:p>
          <a:p>
            <a:endParaRPr lang="en-US" altLang="zh-TW" sz="1600" dirty="0" smtClean="0"/>
          </a:p>
          <a:p>
            <a:r>
              <a:rPr lang="en-US" altLang="zh-TW" sz="1600" dirty="0" smtClean="0"/>
              <a:t>Daily mean surface variables: 9 airports (METAR)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00590"/>
            <a:ext cx="375695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9" t="24148" b="15519"/>
          <a:stretch/>
        </p:blipFill>
        <p:spPr bwMode="auto">
          <a:xfrm>
            <a:off x="645809" y="3055249"/>
            <a:ext cx="3648707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11560" y="24148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Data for evaluation</a:t>
            </a:r>
          </a:p>
        </p:txBody>
      </p:sp>
    </p:spTree>
    <p:extLst>
      <p:ext uri="{BB962C8B-B14F-4D97-AF65-F5344CB8AC3E}">
        <p14:creationId xmlns:p14="http://schemas.microsoft.com/office/powerpoint/2010/main" val="125098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836712"/>
            <a:ext cx="79208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 smtClean="0"/>
              <a:t>m: simulated </a:t>
            </a:r>
            <a:r>
              <a:rPr lang="en-US" altLang="zh-TW" sz="1600" dirty="0"/>
              <a:t>quantity</a:t>
            </a:r>
            <a:endParaRPr lang="en-US" altLang="zh-TW" sz="1600" dirty="0" smtClean="0"/>
          </a:p>
          <a:p>
            <a:r>
              <a:rPr lang="en-US" altLang="zh-TW" sz="1600" dirty="0" smtClean="0"/>
              <a:t>o: observed quantity</a:t>
            </a:r>
          </a:p>
          <a:p>
            <a:endParaRPr lang="en-US" altLang="zh-TW" sz="1600" dirty="0" smtClean="0"/>
          </a:p>
          <a:p>
            <a:r>
              <a:rPr lang="en-US" altLang="zh-TW" sz="1600" dirty="0" smtClean="0">
                <a:solidFill>
                  <a:srgbClr val="0000FF"/>
                </a:solidFill>
              </a:rPr>
              <a:t>Spatial </a:t>
            </a:r>
            <a:r>
              <a:rPr lang="en-US" altLang="zh-TW" sz="1600" dirty="0">
                <a:solidFill>
                  <a:srgbClr val="0000FF"/>
                </a:solidFill>
              </a:rPr>
              <a:t>correlation </a:t>
            </a:r>
            <a:r>
              <a:rPr lang="en-US" altLang="zh-TW" sz="1600" dirty="0" smtClean="0">
                <a:solidFill>
                  <a:srgbClr val="0000FF"/>
                </a:solidFill>
              </a:rPr>
              <a:t>coefficient:</a:t>
            </a:r>
          </a:p>
          <a:p>
            <a:r>
              <a:rPr lang="en-US" altLang="zh-TW" sz="1600" dirty="0"/>
              <a:t>	</a:t>
            </a:r>
            <a:endParaRPr lang="en-US" altLang="zh-TW" sz="1600" dirty="0" smtClean="0"/>
          </a:p>
          <a:p>
            <a:endParaRPr lang="en-US" altLang="zh-TW" sz="1600" dirty="0"/>
          </a:p>
          <a:p>
            <a:endParaRPr lang="en-US" altLang="zh-TW" sz="1600" dirty="0" smtClean="0"/>
          </a:p>
          <a:p>
            <a:endParaRPr lang="en-US" altLang="zh-TW" sz="1600" dirty="0"/>
          </a:p>
          <a:p>
            <a:endParaRPr lang="en-US" altLang="zh-TW" sz="1600" dirty="0" smtClean="0"/>
          </a:p>
          <a:p>
            <a:endParaRPr lang="en-US" altLang="zh-TW" sz="1600" dirty="0"/>
          </a:p>
          <a:p>
            <a:endParaRPr lang="en-US" altLang="zh-TW" sz="1600" dirty="0" smtClean="0"/>
          </a:p>
          <a:p>
            <a:r>
              <a:rPr lang="en-US" altLang="zh-TW" sz="1600" dirty="0" smtClean="0">
                <a:solidFill>
                  <a:srgbClr val="0000FF"/>
                </a:solidFill>
              </a:rPr>
              <a:t>Temporal </a:t>
            </a:r>
            <a:r>
              <a:rPr lang="en-US" altLang="zh-TW" sz="1600" dirty="0">
                <a:solidFill>
                  <a:srgbClr val="0000FF"/>
                </a:solidFill>
              </a:rPr>
              <a:t>correlation coefficient</a:t>
            </a:r>
            <a:endParaRPr lang="en-US" altLang="zh-TW" sz="1600" dirty="0" smtClean="0">
              <a:solidFill>
                <a:srgbClr val="0000FF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11560" y="24148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Analysis methods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2" y="1999878"/>
            <a:ext cx="50196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4160118"/>
            <a:ext cx="40386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48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84" y="1438504"/>
            <a:ext cx="6574631" cy="453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611560" y="24148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Large-scale circulation</a:t>
            </a:r>
          </a:p>
        </p:txBody>
      </p:sp>
      <p:sp>
        <p:nvSpPr>
          <p:cNvPr id="4" name="矩形 3"/>
          <p:cNvSpPr/>
          <p:nvPr/>
        </p:nvSpPr>
        <p:spPr>
          <a:xfrm>
            <a:off x="611560" y="836712"/>
            <a:ext cx="7920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</a:rPr>
              <a:t>Winter- and summer- averaged large-scale circulation</a:t>
            </a:r>
          </a:p>
          <a:p>
            <a:r>
              <a:rPr lang="en-US" altLang="zh-TW" sz="1600" dirty="0" smtClean="0"/>
              <a:t>Biases (HRCM – MERRA) of </a:t>
            </a:r>
            <a:r>
              <a:rPr lang="en-US" altLang="zh-TW" sz="1600" dirty="0" smtClean="0">
                <a:solidFill>
                  <a:srgbClr val="0000FF"/>
                </a:solidFill>
              </a:rPr>
              <a:t>H500 </a:t>
            </a:r>
            <a:r>
              <a:rPr lang="en-US" altLang="zh-TW" sz="1600" dirty="0" smtClean="0"/>
              <a:t>(shaded) and </a:t>
            </a:r>
            <a:r>
              <a:rPr lang="en-US" altLang="zh-TW" sz="1600" dirty="0" smtClean="0">
                <a:solidFill>
                  <a:srgbClr val="0000FF"/>
                </a:solidFill>
              </a:rPr>
              <a:t>SLP </a:t>
            </a:r>
            <a:r>
              <a:rPr lang="en-US" altLang="zh-TW" sz="1600" dirty="0" smtClean="0"/>
              <a:t>(contour)</a:t>
            </a:r>
          </a:p>
        </p:txBody>
      </p:sp>
      <p:sp>
        <p:nvSpPr>
          <p:cNvPr id="5" name="矩形 4"/>
          <p:cNvSpPr/>
          <p:nvPr/>
        </p:nvSpPr>
        <p:spPr>
          <a:xfrm>
            <a:off x="611559" y="5982414"/>
            <a:ext cx="7920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TW" sz="1600" dirty="0" smtClean="0"/>
              <a:t>Bias of H500 &lt; 5 m around the HIs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TW" sz="1600" dirty="0"/>
              <a:t>Bias </a:t>
            </a:r>
            <a:r>
              <a:rPr lang="en-US" altLang="zh-TW" sz="1600" dirty="0" smtClean="0"/>
              <a:t>of SLP &lt; 1 hPa</a:t>
            </a:r>
          </a:p>
        </p:txBody>
      </p:sp>
    </p:spTree>
    <p:extLst>
      <p:ext uri="{BB962C8B-B14F-4D97-AF65-F5344CB8AC3E}">
        <p14:creationId xmlns:p14="http://schemas.microsoft.com/office/powerpoint/2010/main" val="284103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948" y="1484784"/>
            <a:ext cx="6502104" cy="444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611560" y="24148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Large-scale circulation</a:t>
            </a:r>
          </a:p>
        </p:txBody>
      </p:sp>
      <p:sp>
        <p:nvSpPr>
          <p:cNvPr id="4" name="矩形 3"/>
          <p:cNvSpPr/>
          <p:nvPr/>
        </p:nvSpPr>
        <p:spPr>
          <a:xfrm>
            <a:off x="611560" y="836712"/>
            <a:ext cx="7704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</a:rPr>
              <a:t>Seasonal averaged 10-m wind speed </a:t>
            </a:r>
            <a:r>
              <a:rPr lang="en-US" altLang="zh-TW" sz="1600" dirty="0"/>
              <a:t>(shaded) </a:t>
            </a:r>
            <a:r>
              <a:rPr lang="en-US" altLang="zh-TW" sz="1600" dirty="0" smtClean="0"/>
              <a:t>and its </a:t>
            </a:r>
            <a:r>
              <a:rPr lang="en-US" altLang="zh-TW" sz="1600" dirty="0" smtClean="0">
                <a:solidFill>
                  <a:srgbClr val="FF0000"/>
                </a:solidFill>
              </a:rPr>
              <a:t>bias radio </a:t>
            </a:r>
            <a:r>
              <a:rPr lang="en-US" altLang="zh-TW" sz="1600" dirty="0" smtClean="0"/>
              <a:t>(contour, HRCM – 	</a:t>
            </a:r>
            <a:r>
              <a:rPr lang="en-US" altLang="zh-TW" sz="1600" dirty="0" err="1" smtClean="0"/>
              <a:t>QuikSCAT</a:t>
            </a:r>
            <a:r>
              <a:rPr lang="en-US" altLang="zh-TW" sz="1600" dirty="0" smtClean="0"/>
              <a:t>)</a:t>
            </a:r>
          </a:p>
        </p:txBody>
      </p:sp>
      <p:sp>
        <p:nvSpPr>
          <p:cNvPr id="5" name="矩形 4"/>
          <p:cNvSpPr/>
          <p:nvPr/>
        </p:nvSpPr>
        <p:spPr>
          <a:xfrm>
            <a:off x="611559" y="5982414"/>
            <a:ext cx="7920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TW" sz="1600" dirty="0" smtClean="0"/>
              <a:t>Bias radio &lt; 5% and actual bias &lt; 0.5 m s</a:t>
            </a:r>
            <a:r>
              <a:rPr lang="en-US" altLang="zh-TW" sz="1600" baseline="30000" dirty="0" smtClean="0"/>
              <a:t>-1</a:t>
            </a:r>
            <a:r>
              <a:rPr lang="en-US" altLang="zh-TW" sz="1600" dirty="0"/>
              <a:t> </a:t>
            </a:r>
            <a:r>
              <a:rPr lang="en-US" altLang="zh-TW" sz="1600" dirty="0" smtClean="0"/>
              <a:t>around </a:t>
            </a:r>
            <a:r>
              <a:rPr lang="en-US" altLang="zh-TW" sz="1600" dirty="0"/>
              <a:t>the HIs </a:t>
            </a:r>
            <a:endParaRPr lang="en-US" altLang="zh-TW" sz="1600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TW" sz="1600" dirty="0" smtClean="0"/>
              <a:t>Neg. bias north of the HIs and pos. bias south of the HIs &lt; 15 %</a:t>
            </a:r>
          </a:p>
        </p:txBody>
      </p:sp>
    </p:spTree>
    <p:extLst>
      <p:ext uri="{BB962C8B-B14F-4D97-AF65-F5344CB8AC3E}">
        <p14:creationId xmlns:p14="http://schemas.microsoft.com/office/powerpoint/2010/main" val="202028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11560" y="24148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Total cloud fractions</a:t>
            </a:r>
          </a:p>
        </p:txBody>
      </p:sp>
      <p:sp>
        <p:nvSpPr>
          <p:cNvPr id="3" name="矩形 2"/>
          <p:cNvSpPr/>
          <p:nvPr/>
        </p:nvSpPr>
        <p:spPr>
          <a:xfrm>
            <a:off x="3566835" y="764704"/>
            <a:ext cx="20162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0000FF"/>
                </a:solidFill>
              </a:rPr>
              <a:t>MODIS </a:t>
            </a:r>
            <a:r>
              <a:rPr lang="en-US" altLang="zh-TW" sz="1600" dirty="0" err="1">
                <a:solidFill>
                  <a:srgbClr val="0000FF"/>
                </a:solidFill>
              </a:rPr>
              <a:t>vs.</a:t>
            </a:r>
            <a:r>
              <a:rPr lang="en-US" altLang="zh-TW" sz="1600" dirty="0" err="1" smtClean="0">
                <a:solidFill>
                  <a:srgbClr val="0000FF"/>
                </a:solidFill>
              </a:rPr>
              <a:t>HRCM</a:t>
            </a:r>
            <a:endParaRPr lang="en-US" altLang="zh-TW" sz="1600" dirty="0" smtClean="0">
              <a:solidFill>
                <a:srgbClr val="0000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1559" y="6131560"/>
            <a:ext cx="7920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TW" sz="1600" dirty="0" smtClean="0"/>
              <a:t>SC = 0.74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TW" sz="1600" dirty="0" smtClean="0"/>
              <a:t>10 – 20 % less than observation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916932" y="1340768"/>
            <a:ext cx="7316029" cy="4819107"/>
            <a:chOff x="1216410" y="1590041"/>
            <a:chExt cx="6711177" cy="4420688"/>
          </a:xfrm>
        </p:grpSpPr>
        <p:grpSp>
          <p:nvGrpSpPr>
            <p:cNvPr id="7" name="群組 6"/>
            <p:cNvGrpSpPr/>
            <p:nvPr/>
          </p:nvGrpSpPr>
          <p:grpSpPr>
            <a:xfrm>
              <a:off x="1216410" y="1590041"/>
              <a:ext cx="6711177" cy="4032450"/>
              <a:chOff x="755577" y="1556790"/>
              <a:chExt cx="5392909" cy="3240361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8416" b="52578"/>
              <a:stretch/>
            </p:blipFill>
            <p:spPr bwMode="auto">
              <a:xfrm>
                <a:off x="755577" y="1556792"/>
                <a:ext cx="2698824" cy="3190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734" r="50000" b="5754"/>
              <a:stretch/>
            </p:blipFill>
            <p:spPr bwMode="auto">
              <a:xfrm>
                <a:off x="3439829" y="1556790"/>
                <a:ext cx="2708657" cy="3240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34" t="94230" r="23428"/>
            <a:stretch/>
          </p:blipFill>
          <p:spPr bwMode="auto">
            <a:xfrm>
              <a:off x="3707904" y="5622491"/>
              <a:ext cx="2623128" cy="388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矩形 9"/>
          <p:cNvSpPr/>
          <p:nvPr/>
        </p:nvSpPr>
        <p:spPr>
          <a:xfrm>
            <a:off x="3550281" y="1022348"/>
            <a:ext cx="20162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FF0000"/>
                </a:solidFill>
              </a:rPr>
              <a:t>winter</a:t>
            </a:r>
          </a:p>
        </p:txBody>
      </p:sp>
      <p:sp>
        <p:nvSpPr>
          <p:cNvPr id="11" name="矩形 10"/>
          <p:cNvSpPr/>
          <p:nvPr/>
        </p:nvSpPr>
        <p:spPr>
          <a:xfrm>
            <a:off x="2123728" y="4509120"/>
            <a:ext cx="20162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FF0000"/>
                </a:solidFill>
              </a:rPr>
              <a:t>ITCZ</a:t>
            </a:r>
          </a:p>
        </p:txBody>
      </p:sp>
      <p:sp>
        <p:nvSpPr>
          <p:cNvPr id="12" name="矩形 11"/>
          <p:cNvSpPr/>
          <p:nvPr/>
        </p:nvSpPr>
        <p:spPr>
          <a:xfrm>
            <a:off x="5796136" y="4492243"/>
            <a:ext cx="20162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FF0000"/>
                </a:solidFill>
              </a:rPr>
              <a:t>ITCZ</a:t>
            </a:r>
          </a:p>
        </p:txBody>
      </p:sp>
    </p:spTree>
    <p:extLst>
      <p:ext uri="{BB962C8B-B14F-4D97-AF65-F5344CB8AC3E}">
        <p14:creationId xmlns:p14="http://schemas.microsoft.com/office/powerpoint/2010/main" val="847648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115616" y="1340768"/>
            <a:ext cx="7133475" cy="4829823"/>
            <a:chOff x="1391158" y="1590045"/>
            <a:chExt cx="6529191" cy="442068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91" t="47734" r="217" b="5754"/>
            <a:stretch/>
          </p:blipFill>
          <p:spPr bwMode="auto">
            <a:xfrm>
              <a:off x="4556813" y="1590045"/>
              <a:ext cx="3363536" cy="403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39" r="87" b="52578"/>
            <a:stretch/>
          </p:blipFill>
          <p:spPr bwMode="auto">
            <a:xfrm>
              <a:off x="1391158" y="1590045"/>
              <a:ext cx="3149600" cy="3970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34" t="94230" r="23428"/>
            <a:stretch/>
          </p:blipFill>
          <p:spPr bwMode="auto">
            <a:xfrm>
              <a:off x="3707904" y="5622491"/>
              <a:ext cx="2623128" cy="388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文字方塊 11"/>
          <p:cNvSpPr txBox="1"/>
          <p:nvPr/>
        </p:nvSpPr>
        <p:spPr>
          <a:xfrm>
            <a:off x="611560" y="24148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Total cloud fractions</a:t>
            </a:r>
          </a:p>
        </p:txBody>
      </p:sp>
      <p:sp>
        <p:nvSpPr>
          <p:cNvPr id="13" name="矩形 12"/>
          <p:cNvSpPr/>
          <p:nvPr/>
        </p:nvSpPr>
        <p:spPr>
          <a:xfrm>
            <a:off x="3566835" y="764704"/>
            <a:ext cx="20162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0000FF"/>
                </a:solidFill>
              </a:rPr>
              <a:t>MODIS </a:t>
            </a:r>
            <a:r>
              <a:rPr lang="en-US" altLang="zh-TW" sz="1600" dirty="0" err="1">
                <a:solidFill>
                  <a:srgbClr val="0000FF"/>
                </a:solidFill>
              </a:rPr>
              <a:t>vs.</a:t>
            </a:r>
            <a:r>
              <a:rPr lang="en-US" altLang="zh-TW" sz="1600" dirty="0" err="1" smtClean="0">
                <a:solidFill>
                  <a:srgbClr val="0000FF"/>
                </a:solidFill>
              </a:rPr>
              <a:t>HRCM</a:t>
            </a:r>
            <a:endParaRPr lang="en-US" altLang="zh-TW" sz="1600" dirty="0" smtClean="0">
              <a:solidFill>
                <a:srgbClr val="0000FF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11559" y="6126430"/>
            <a:ext cx="7920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TW" sz="1600" dirty="0" smtClean="0"/>
              <a:t>SC = 0.74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TW" sz="1600" dirty="0" smtClean="0"/>
              <a:t>about 10 % higher north of 15N but underestimate ITCZ </a:t>
            </a:r>
          </a:p>
        </p:txBody>
      </p:sp>
      <p:sp>
        <p:nvSpPr>
          <p:cNvPr id="15" name="矩形 14"/>
          <p:cNvSpPr/>
          <p:nvPr/>
        </p:nvSpPr>
        <p:spPr>
          <a:xfrm>
            <a:off x="3550281" y="1022348"/>
            <a:ext cx="20162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FF0000"/>
                </a:solidFill>
              </a:rPr>
              <a:t>summer</a:t>
            </a:r>
          </a:p>
        </p:txBody>
      </p:sp>
      <p:sp>
        <p:nvSpPr>
          <p:cNvPr id="16" name="矩形 15"/>
          <p:cNvSpPr/>
          <p:nvPr/>
        </p:nvSpPr>
        <p:spPr>
          <a:xfrm>
            <a:off x="2123728" y="4509120"/>
            <a:ext cx="20162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FF0000"/>
                </a:solidFill>
              </a:rPr>
              <a:t>ITCZ</a:t>
            </a:r>
          </a:p>
        </p:txBody>
      </p:sp>
      <p:sp>
        <p:nvSpPr>
          <p:cNvPr id="17" name="矩形 16"/>
          <p:cNvSpPr/>
          <p:nvPr/>
        </p:nvSpPr>
        <p:spPr>
          <a:xfrm>
            <a:off x="5796136" y="4492243"/>
            <a:ext cx="20162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FF0000"/>
                </a:solidFill>
              </a:rPr>
              <a:t>ITCZ</a:t>
            </a:r>
          </a:p>
        </p:txBody>
      </p:sp>
      <p:cxnSp>
        <p:nvCxnSpPr>
          <p:cNvPr id="11" name="直線接點 10"/>
          <p:cNvCxnSpPr/>
          <p:nvPr/>
        </p:nvCxnSpPr>
        <p:spPr>
          <a:xfrm flipH="1">
            <a:off x="1115616" y="3879520"/>
            <a:ext cx="7416824" cy="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69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115616" y="1340768"/>
            <a:ext cx="7133475" cy="4829823"/>
            <a:chOff x="1391158" y="1590045"/>
            <a:chExt cx="6529191" cy="442068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91" t="47734" r="217" b="5754"/>
            <a:stretch/>
          </p:blipFill>
          <p:spPr bwMode="auto">
            <a:xfrm>
              <a:off x="4556813" y="1590045"/>
              <a:ext cx="3363536" cy="403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39" r="87" b="52578"/>
            <a:stretch/>
          </p:blipFill>
          <p:spPr bwMode="auto">
            <a:xfrm>
              <a:off x="1391158" y="1590045"/>
              <a:ext cx="3149600" cy="3970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34" t="94230" r="23428"/>
            <a:stretch/>
          </p:blipFill>
          <p:spPr bwMode="auto">
            <a:xfrm>
              <a:off x="3707904" y="5622491"/>
              <a:ext cx="2623128" cy="388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2" name="文字方塊 11"/>
          <p:cNvSpPr txBox="1"/>
          <p:nvPr/>
        </p:nvSpPr>
        <p:spPr>
          <a:xfrm>
            <a:off x="611560" y="24148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Total cloud fractions</a:t>
            </a:r>
          </a:p>
        </p:txBody>
      </p:sp>
      <p:sp>
        <p:nvSpPr>
          <p:cNvPr id="13" name="矩形 12"/>
          <p:cNvSpPr/>
          <p:nvPr/>
        </p:nvSpPr>
        <p:spPr>
          <a:xfrm>
            <a:off x="3566835" y="764704"/>
            <a:ext cx="20162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0000FF"/>
                </a:solidFill>
              </a:rPr>
              <a:t>MODIS </a:t>
            </a:r>
            <a:r>
              <a:rPr lang="en-US" altLang="zh-TW" sz="1600" dirty="0" err="1">
                <a:solidFill>
                  <a:srgbClr val="0000FF"/>
                </a:solidFill>
              </a:rPr>
              <a:t>vs.</a:t>
            </a:r>
            <a:r>
              <a:rPr lang="en-US" altLang="zh-TW" sz="1600" dirty="0" err="1" smtClean="0">
                <a:solidFill>
                  <a:srgbClr val="0000FF"/>
                </a:solidFill>
              </a:rPr>
              <a:t>HRCM</a:t>
            </a:r>
            <a:endParaRPr lang="en-US" altLang="zh-TW" sz="1600" dirty="0" smtClean="0">
              <a:solidFill>
                <a:srgbClr val="0000FF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11559" y="6126430"/>
            <a:ext cx="76375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TW" sz="1600" dirty="0" smtClean="0"/>
              <a:t>MODIS</a:t>
            </a:r>
            <a:r>
              <a:rPr lang="zh-TW" altLang="en-US" sz="1600" dirty="0"/>
              <a:t> </a:t>
            </a:r>
            <a:r>
              <a:rPr lang="en-US" altLang="zh-TW" sz="1600" dirty="0" smtClean="0"/>
              <a:t>cannot resolve the trade cumuli well due to its coarse resolution</a:t>
            </a:r>
          </a:p>
        </p:txBody>
      </p:sp>
      <p:sp>
        <p:nvSpPr>
          <p:cNvPr id="15" name="矩形 14"/>
          <p:cNvSpPr/>
          <p:nvPr/>
        </p:nvSpPr>
        <p:spPr>
          <a:xfrm>
            <a:off x="3550281" y="1022348"/>
            <a:ext cx="20162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FF0000"/>
                </a:solidFill>
              </a:rPr>
              <a:t>summer</a:t>
            </a:r>
          </a:p>
        </p:txBody>
      </p:sp>
      <p:sp>
        <p:nvSpPr>
          <p:cNvPr id="3" name="橢圓 2"/>
          <p:cNvSpPr/>
          <p:nvPr/>
        </p:nvSpPr>
        <p:spPr>
          <a:xfrm>
            <a:off x="6411673" y="3068960"/>
            <a:ext cx="896631" cy="576064"/>
          </a:xfrm>
          <a:prstGeom prst="ellips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880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11560" y="241484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Introduction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611560" y="836712"/>
            <a:ext cx="7920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/>
              <a:t>Two seasons in Hawaiian Islands (HIs):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zh-TW" sz="1600" dirty="0" smtClean="0">
                <a:solidFill>
                  <a:srgbClr val="FF0000"/>
                </a:solidFill>
              </a:rPr>
              <a:t>Summer</a:t>
            </a:r>
            <a:r>
              <a:rPr lang="en-US" altLang="zh-TW" sz="1600" dirty="0" smtClean="0"/>
              <a:t> – May to October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zh-TW" sz="1600" dirty="0" smtClean="0">
                <a:solidFill>
                  <a:srgbClr val="FF0000"/>
                </a:solidFill>
              </a:rPr>
              <a:t>Winter</a:t>
            </a:r>
            <a:r>
              <a:rPr lang="en-US" altLang="zh-TW" sz="1600" dirty="0" smtClean="0"/>
              <a:t> – October to April</a:t>
            </a:r>
            <a:endParaRPr lang="en-US" altLang="zh-TW" sz="1600" dirty="0"/>
          </a:p>
          <a:p>
            <a:pPr marL="357188" indent="-357188"/>
            <a:r>
              <a:rPr lang="en-US" altLang="zh-TW" sz="1600" dirty="0" smtClean="0"/>
              <a:t>Despite large-scale mean descent, </a:t>
            </a:r>
            <a:r>
              <a:rPr lang="en-US" altLang="zh-TW" sz="1600" dirty="0" smtClean="0">
                <a:solidFill>
                  <a:srgbClr val="FF0000"/>
                </a:solidFill>
              </a:rPr>
              <a:t>rainfall</a:t>
            </a:r>
            <a:r>
              <a:rPr lang="en-US" altLang="zh-TW" sz="1600" dirty="0" smtClean="0"/>
              <a:t> is frequent and abundant due to the </a:t>
            </a:r>
            <a:r>
              <a:rPr lang="en-US" altLang="zh-TW" sz="1600" dirty="0" smtClean="0">
                <a:solidFill>
                  <a:srgbClr val="FF0000"/>
                </a:solidFill>
              </a:rPr>
              <a:t>strong interaction </a:t>
            </a:r>
            <a:r>
              <a:rPr lang="en-US" altLang="zh-TW" sz="1600" dirty="0" smtClean="0"/>
              <a:t>between </a:t>
            </a:r>
            <a:r>
              <a:rPr lang="en-US" altLang="zh-TW" sz="1600" dirty="0" smtClean="0">
                <a:solidFill>
                  <a:srgbClr val="FF0000"/>
                </a:solidFill>
              </a:rPr>
              <a:t>orography</a:t>
            </a:r>
            <a:r>
              <a:rPr lang="en-US" altLang="zh-TW" sz="1600" dirty="0" smtClean="0"/>
              <a:t> and</a:t>
            </a:r>
            <a:r>
              <a:rPr lang="en-US" altLang="zh-TW" sz="1600" dirty="0" smtClean="0">
                <a:solidFill>
                  <a:srgbClr val="FF0000"/>
                </a:solidFill>
              </a:rPr>
              <a:t> prevailing trade winds</a:t>
            </a:r>
            <a:r>
              <a:rPr lang="en-US" altLang="zh-TW" sz="1600" dirty="0" smtClean="0"/>
              <a:t> </a:t>
            </a:r>
            <a:r>
              <a:rPr lang="en-US" altLang="zh-TW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(Schroeder 1993)</a:t>
            </a:r>
          </a:p>
          <a:p>
            <a:pPr marL="357188" indent="-357188"/>
            <a:r>
              <a:rPr lang="en-US" altLang="zh-TW" sz="1600" dirty="0" smtClean="0"/>
              <a:t>The </a:t>
            </a:r>
            <a:r>
              <a:rPr lang="en-US" altLang="zh-TW" sz="1600" dirty="0">
                <a:solidFill>
                  <a:srgbClr val="FF0000"/>
                </a:solidFill>
              </a:rPr>
              <a:t>trade wind–induced</a:t>
            </a:r>
            <a:r>
              <a:rPr lang="en-US" altLang="zh-TW" sz="1600" dirty="0"/>
              <a:t> rainfall along the </a:t>
            </a:r>
            <a:r>
              <a:rPr lang="en-US" altLang="zh-TW" sz="1600" dirty="0" smtClean="0">
                <a:solidFill>
                  <a:srgbClr val="FF0000"/>
                </a:solidFill>
              </a:rPr>
              <a:t>windward sides </a:t>
            </a:r>
            <a:r>
              <a:rPr lang="en-US" altLang="zh-TW" sz="1600" dirty="0"/>
              <a:t>of the mountains is the most significant </a:t>
            </a:r>
            <a:r>
              <a:rPr lang="en-US" altLang="zh-TW" sz="1600" dirty="0" smtClean="0"/>
              <a:t>contributor to </a:t>
            </a:r>
            <a:r>
              <a:rPr lang="en-US" altLang="zh-TW" sz="1600" dirty="0"/>
              <a:t>the statewide rainfall 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(Lyons 1982).</a:t>
            </a:r>
            <a:endParaRPr lang="zh-TW" alt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19"/>
          <a:stretch/>
        </p:blipFill>
        <p:spPr bwMode="auto">
          <a:xfrm>
            <a:off x="1509272" y="2852936"/>
            <a:ext cx="6103656" cy="363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8" t="83574" r="17993"/>
          <a:stretch/>
        </p:blipFill>
        <p:spPr bwMode="auto">
          <a:xfrm>
            <a:off x="4716016" y="3267236"/>
            <a:ext cx="2763796" cy="46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40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6408204" y="-74357"/>
            <a:ext cx="1872208" cy="1625731"/>
            <a:chOff x="6228184" y="1177988"/>
            <a:chExt cx="2592288" cy="225101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49" t="24148" b="15519"/>
            <a:stretch/>
          </p:blipFill>
          <p:spPr bwMode="auto">
            <a:xfrm>
              <a:off x="6228184" y="1177988"/>
              <a:ext cx="2592288" cy="225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矩形 11"/>
            <p:cNvSpPr/>
            <p:nvPr/>
          </p:nvSpPr>
          <p:spPr>
            <a:xfrm>
              <a:off x="6772987" y="1506376"/>
              <a:ext cx="6399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rgbClr val="FF0000"/>
                  </a:solidFill>
                </a:rPr>
                <a:t>Lihue </a:t>
              </a:r>
              <a:endParaRPr lang="zh-TW" alt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8172400" y="2647945"/>
              <a:ext cx="4764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 smtClean="0">
                  <a:solidFill>
                    <a:srgbClr val="FF0000"/>
                  </a:solidFill>
                </a:rPr>
                <a:t>Hilo</a:t>
              </a:r>
              <a:endParaRPr lang="zh-TW" alt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橢圓 13"/>
            <p:cNvSpPr/>
            <p:nvPr/>
          </p:nvSpPr>
          <p:spPr>
            <a:xfrm>
              <a:off x="6759747" y="1785427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5" name="橢圓 14"/>
            <p:cNvSpPr/>
            <p:nvPr/>
          </p:nvSpPr>
          <p:spPr>
            <a:xfrm>
              <a:off x="8169075" y="2633587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611560" y="241484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Vertical structure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6" t="40666" r="73497" b="52669"/>
          <a:stretch/>
        </p:blipFill>
        <p:spPr bwMode="auto">
          <a:xfrm>
            <a:off x="6588224" y="3473697"/>
            <a:ext cx="1512168" cy="74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611560" y="836712"/>
            <a:ext cx="4896544" cy="5528798"/>
            <a:chOff x="3635896" y="836712"/>
            <a:chExt cx="4272819" cy="4824536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69"/>
            <a:stretch/>
          </p:blipFill>
          <p:spPr bwMode="auto">
            <a:xfrm>
              <a:off x="3635896" y="836712"/>
              <a:ext cx="4272819" cy="2379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35" b="9578"/>
            <a:stretch/>
          </p:blipFill>
          <p:spPr bwMode="auto">
            <a:xfrm>
              <a:off x="3635896" y="3308284"/>
              <a:ext cx="4272819" cy="2352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365960"/>
              </p:ext>
            </p:extLst>
          </p:nvPr>
        </p:nvGraphicFramePr>
        <p:xfrm>
          <a:off x="5796593" y="1567056"/>
          <a:ext cx="2880321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631"/>
                <a:gridCol w="1044345"/>
                <a:gridCol w="1044345"/>
              </a:tblGrid>
              <a:tr h="29900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Lihue</a:t>
                      </a:r>
                      <a:endParaRPr lang="zh-TW" alt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TWI days</a:t>
                      </a:r>
                      <a:endParaRPr lang="zh-TW" altLang="en-US" sz="1400" dirty="0"/>
                    </a:p>
                  </a:txBody>
                  <a:tcPr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Mean TWI Height (km)</a:t>
                      </a:r>
                      <a:endParaRPr lang="zh-TW" altLang="en-US" sz="1400" dirty="0"/>
                    </a:p>
                  </a:txBody>
                  <a:tcPr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29900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err="1" smtClean="0">
                          <a:solidFill>
                            <a:srgbClr val="0000FF"/>
                          </a:solidFill>
                        </a:rPr>
                        <a:t>Obs</a:t>
                      </a:r>
                      <a:endParaRPr lang="zh-TW" alt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solidFill>
                            <a:srgbClr val="0000FF"/>
                          </a:solidFill>
                        </a:rPr>
                        <a:t>283</a:t>
                      </a:r>
                      <a:endParaRPr lang="zh-TW" alt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solidFill>
                            <a:srgbClr val="0000FF"/>
                          </a:solidFill>
                        </a:rPr>
                        <a:t>2.001</a:t>
                      </a:r>
                      <a:endParaRPr lang="zh-TW" alt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9900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D1</a:t>
                      </a:r>
                      <a:endParaRPr lang="zh-TW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262</a:t>
                      </a:r>
                      <a:endParaRPr lang="zh-TW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2.411</a:t>
                      </a:r>
                      <a:endParaRPr lang="zh-TW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9900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D2</a:t>
                      </a:r>
                      <a:endParaRPr lang="zh-TW" altLang="en-US" sz="1400" dirty="0"/>
                    </a:p>
                  </a:txBody>
                  <a:tcPr anchor="ctr">
                    <a:solidFill>
                      <a:srgbClr val="CC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283</a:t>
                      </a:r>
                      <a:endParaRPr lang="zh-TW" altLang="en-US" sz="1400" dirty="0"/>
                    </a:p>
                  </a:txBody>
                  <a:tcPr anchor="ctr">
                    <a:solidFill>
                      <a:srgbClr val="CC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2.176</a:t>
                      </a:r>
                      <a:endParaRPr lang="zh-TW" altLang="en-US" sz="1400" dirty="0"/>
                    </a:p>
                  </a:txBody>
                  <a:tcPr anchor="ctr">
                    <a:solidFill>
                      <a:srgbClr val="CCFFCC">
                        <a:alpha val="69804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284052"/>
              </p:ext>
            </p:extLst>
          </p:nvPr>
        </p:nvGraphicFramePr>
        <p:xfrm>
          <a:off x="5796136" y="4365104"/>
          <a:ext cx="2880322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/>
                <a:gridCol w="1044117"/>
                <a:gridCol w="1044117"/>
              </a:tblGrid>
              <a:tr h="29900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solidFill>
                            <a:srgbClr val="C00000"/>
                          </a:solidFill>
                        </a:rPr>
                        <a:t>Hilo</a:t>
                      </a:r>
                      <a:endParaRPr lang="zh-TW" alt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TWI days</a:t>
                      </a:r>
                      <a:endParaRPr lang="zh-TW" altLang="en-US" sz="1400" dirty="0"/>
                    </a:p>
                  </a:txBody>
                  <a:tcPr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Mean TWI Height (km)</a:t>
                      </a:r>
                      <a:endParaRPr lang="zh-TW" altLang="en-US" sz="1400" dirty="0"/>
                    </a:p>
                  </a:txBody>
                  <a:tcPr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29900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err="1" smtClean="0">
                          <a:solidFill>
                            <a:srgbClr val="0000FF"/>
                          </a:solidFill>
                        </a:rPr>
                        <a:t>Obs</a:t>
                      </a:r>
                      <a:endParaRPr lang="zh-TW" alt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solidFill>
                            <a:srgbClr val="0000FF"/>
                          </a:solidFill>
                        </a:rPr>
                        <a:t>291</a:t>
                      </a:r>
                      <a:endParaRPr lang="zh-TW" alt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solidFill>
                            <a:srgbClr val="0000FF"/>
                          </a:solidFill>
                        </a:rPr>
                        <a:t>2.197</a:t>
                      </a:r>
                      <a:endParaRPr lang="zh-TW" alt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9900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D1</a:t>
                      </a:r>
                      <a:endParaRPr lang="zh-TW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303</a:t>
                      </a:r>
                      <a:endParaRPr lang="zh-TW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2.499</a:t>
                      </a:r>
                      <a:endParaRPr lang="zh-TW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9900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D2</a:t>
                      </a:r>
                      <a:endParaRPr lang="zh-TW" altLang="en-US" sz="1400" dirty="0"/>
                    </a:p>
                  </a:txBody>
                  <a:tcPr anchor="ctr">
                    <a:solidFill>
                      <a:srgbClr val="CC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327</a:t>
                      </a:r>
                      <a:endParaRPr lang="zh-TW" altLang="en-US" sz="1400" dirty="0"/>
                    </a:p>
                  </a:txBody>
                  <a:tcPr anchor="ctr">
                    <a:solidFill>
                      <a:srgbClr val="CC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2.205</a:t>
                      </a:r>
                      <a:endParaRPr lang="zh-TW" altLang="en-US" sz="1400" dirty="0"/>
                    </a:p>
                  </a:txBody>
                  <a:tcPr anchor="ctr">
                    <a:solidFill>
                      <a:srgbClr val="CCFFCC">
                        <a:alpha val="69804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803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187" y="728038"/>
            <a:ext cx="6523261" cy="611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36831" y="188640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Composited vertical profiles on TWI days</a:t>
            </a:r>
          </a:p>
        </p:txBody>
      </p:sp>
      <p:sp>
        <p:nvSpPr>
          <p:cNvPr id="2" name="矩形 1"/>
          <p:cNvSpPr/>
          <p:nvPr/>
        </p:nvSpPr>
        <p:spPr>
          <a:xfrm>
            <a:off x="539552" y="626204"/>
            <a:ext cx="17379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 smtClean="0"/>
              <a:t>0.5</a:t>
            </a:r>
            <a:r>
              <a:rPr lang="en-US" altLang="zh-TW" sz="1200" baseline="30000" dirty="0" smtClean="0"/>
              <a:t>o</a:t>
            </a:r>
            <a:r>
              <a:rPr lang="en-US" altLang="zh-TW" sz="1200" dirty="0" smtClean="0"/>
              <a:t> </a:t>
            </a:r>
            <a:r>
              <a:rPr lang="en-US" altLang="zh-TW" sz="1200" dirty="0"/>
              <a:t>x </a:t>
            </a:r>
            <a:r>
              <a:rPr lang="en-US" altLang="zh-TW" sz="1200" dirty="0" smtClean="0"/>
              <a:t>0.5</a:t>
            </a:r>
            <a:r>
              <a:rPr lang="en-US" altLang="zh-TW" sz="1200" baseline="30000" dirty="0" smtClean="0"/>
              <a:t>o </a:t>
            </a:r>
            <a:r>
              <a:rPr lang="en-US" altLang="zh-TW" sz="1200" dirty="0" smtClean="0"/>
              <a:t>area mean  </a:t>
            </a:r>
            <a:endParaRPr lang="zh-TW" altLang="en-US" sz="1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9655" r="54875" b="87923"/>
          <a:stretch/>
        </p:blipFill>
        <p:spPr bwMode="auto">
          <a:xfrm>
            <a:off x="436831" y="1542106"/>
            <a:ext cx="1393651" cy="14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2077" r="54875" b="85658"/>
          <a:stretch/>
        </p:blipFill>
        <p:spPr bwMode="auto">
          <a:xfrm>
            <a:off x="436831" y="1834272"/>
            <a:ext cx="1393651" cy="13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4483" r="54875" b="83103"/>
          <a:stretch/>
        </p:blipFill>
        <p:spPr bwMode="auto">
          <a:xfrm>
            <a:off x="436831" y="2125513"/>
            <a:ext cx="1393651" cy="1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6897" r="54875" b="80689"/>
          <a:stretch/>
        </p:blipFill>
        <p:spPr bwMode="auto">
          <a:xfrm>
            <a:off x="436831" y="2417215"/>
            <a:ext cx="1393651" cy="14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09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187" y="728038"/>
            <a:ext cx="6523261" cy="611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36831" y="188640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Composited vertical profiles on TWI days</a:t>
            </a:r>
          </a:p>
        </p:txBody>
      </p:sp>
      <p:sp>
        <p:nvSpPr>
          <p:cNvPr id="2" name="矩形 1"/>
          <p:cNvSpPr/>
          <p:nvPr/>
        </p:nvSpPr>
        <p:spPr>
          <a:xfrm>
            <a:off x="539552" y="626204"/>
            <a:ext cx="17379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 smtClean="0"/>
              <a:t>0.5</a:t>
            </a:r>
            <a:r>
              <a:rPr lang="en-US" altLang="zh-TW" sz="1200" baseline="30000" dirty="0" smtClean="0"/>
              <a:t>o</a:t>
            </a:r>
            <a:r>
              <a:rPr lang="en-US" altLang="zh-TW" sz="1200" dirty="0" smtClean="0"/>
              <a:t> </a:t>
            </a:r>
            <a:r>
              <a:rPr lang="en-US" altLang="zh-TW" sz="1200" dirty="0"/>
              <a:t>x </a:t>
            </a:r>
            <a:r>
              <a:rPr lang="en-US" altLang="zh-TW" sz="1200" dirty="0" smtClean="0"/>
              <a:t>0.5</a:t>
            </a:r>
            <a:r>
              <a:rPr lang="en-US" altLang="zh-TW" sz="1200" baseline="30000" dirty="0" smtClean="0"/>
              <a:t>o </a:t>
            </a:r>
            <a:r>
              <a:rPr lang="en-US" altLang="zh-TW" sz="1200" dirty="0" smtClean="0"/>
              <a:t>area mean  </a:t>
            </a:r>
            <a:endParaRPr lang="zh-TW" altLang="en-US" sz="1200" dirty="0"/>
          </a:p>
        </p:txBody>
      </p:sp>
      <p:cxnSp>
        <p:nvCxnSpPr>
          <p:cNvPr id="5" name="直線接點 4"/>
          <p:cNvCxnSpPr/>
          <p:nvPr/>
        </p:nvCxnSpPr>
        <p:spPr>
          <a:xfrm>
            <a:off x="2781584" y="2664620"/>
            <a:ext cx="2510496" cy="0"/>
          </a:xfrm>
          <a:prstGeom prst="line">
            <a:avLst/>
          </a:prstGeom>
          <a:ln w="1905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2781584" y="1900240"/>
            <a:ext cx="2510496" cy="0"/>
          </a:xfrm>
          <a:prstGeom prst="line">
            <a:avLst/>
          </a:prstGeom>
          <a:ln w="1905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2932443" y="2924944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0000FF"/>
                </a:solidFill>
              </a:rPr>
              <a:t>small dry bias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822720" y="2132856"/>
            <a:ext cx="1309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0000FF"/>
                </a:solidFill>
              </a:rPr>
              <a:t>small wet bias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9655" r="54875" b="87923"/>
          <a:stretch/>
        </p:blipFill>
        <p:spPr bwMode="auto">
          <a:xfrm>
            <a:off x="436831" y="1542106"/>
            <a:ext cx="1393651" cy="14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2077" r="54875" b="85658"/>
          <a:stretch/>
        </p:blipFill>
        <p:spPr bwMode="auto">
          <a:xfrm>
            <a:off x="436831" y="1834272"/>
            <a:ext cx="1393651" cy="13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4483" r="54875" b="83103"/>
          <a:stretch/>
        </p:blipFill>
        <p:spPr bwMode="auto">
          <a:xfrm>
            <a:off x="436831" y="2125513"/>
            <a:ext cx="1393651" cy="1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6897" r="54875" b="80689"/>
          <a:stretch/>
        </p:blipFill>
        <p:spPr bwMode="auto">
          <a:xfrm>
            <a:off x="436831" y="2417215"/>
            <a:ext cx="1393651" cy="14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323528" y="2060848"/>
            <a:ext cx="1506954" cy="291702"/>
          </a:xfrm>
          <a:prstGeom prst="rect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7" name="直線接點 16"/>
          <p:cNvCxnSpPr/>
          <p:nvPr/>
        </p:nvCxnSpPr>
        <p:spPr>
          <a:xfrm>
            <a:off x="2781584" y="5613795"/>
            <a:ext cx="2510496" cy="0"/>
          </a:xfrm>
          <a:prstGeom prst="line">
            <a:avLst/>
          </a:prstGeom>
          <a:ln w="1905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2932443" y="5949280"/>
            <a:ext cx="113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0000FF"/>
                </a:solidFill>
              </a:rPr>
              <a:t>dry bias of </a:t>
            </a:r>
          </a:p>
          <a:p>
            <a:r>
              <a:rPr lang="en-US" altLang="zh-TW" sz="1400" dirty="0" smtClean="0">
                <a:solidFill>
                  <a:srgbClr val="0000FF"/>
                </a:solidFill>
              </a:rPr>
              <a:t>0 ~ 1 </a:t>
            </a:r>
            <a:r>
              <a:rPr lang="en-US" altLang="zh-TW" sz="1400" dirty="0">
                <a:solidFill>
                  <a:srgbClr val="0000FF"/>
                </a:solidFill>
              </a:rPr>
              <a:t>g </a:t>
            </a:r>
            <a:r>
              <a:rPr lang="en-US" altLang="zh-TW" sz="1400" dirty="0" smtClean="0">
                <a:solidFill>
                  <a:srgbClr val="0000FF"/>
                </a:solidFill>
              </a:rPr>
              <a:t>kg</a:t>
            </a:r>
            <a:r>
              <a:rPr lang="en-US" altLang="zh-TW" sz="1400" baseline="30000" dirty="0" smtClean="0">
                <a:solidFill>
                  <a:srgbClr val="0000FF"/>
                </a:solidFill>
              </a:rPr>
              <a:t>-1</a:t>
            </a:r>
            <a:r>
              <a:rPr lang="en-US" altLang="zh-TW" sz="1400" dirty="0" smtClean="0">
                <a:solidFill>
                  <a:srgbClr val="0000FF"/>
                </a:solidFill>
              </a:rPr>
              <a:t> 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49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187" y="728038"/>
            <a:ext cx="6523261" cy="611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36831" y="188640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Composited vertical profiles on TWI days</a:t>
            </a:r>
          </a:p>
        </p:txBody>
      </p:sp>
      <p:sp>
        <p:nvSpPr>
          <p:cNvPr id="2" name="矩形 1"/>
          <p:cNvSpPr/>
          <p:nvPr/>
        </p:nvSpPr>
        <p:spPr>
          <a:xfrm>
            <a:off x="539552" y="626204"/>
            <a:ext cx="17379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 smtClean="0"/>
              <a:t>0.5</a:t>
            </a:r>
            <a:r>
              <a:rPr lang="en-US" altLang="zh-TW" sz="1200" baseline="30000" dirty="0" smtClean="0"/>
              <a:t>o</a:t>
            </a:r>
            <a:r>
              <a:rPr lang="en-US" altLang="zh-TW" sz="1200" dirty="0" smtClean="0"/>
              <a:t> </a:t>
            </a:r>
            <a:r>
              <a:rPr lang="en-US" altLang="zh-TW" sz="1200" dirty="0"/>
              <a:t>x </a:t>
            </a:r>
            <a:r>
              <a:rPr lang="en-US" altLang="zh-TW" sz="1200" dirty="0" smtClean="0"/>
              <a:t>0.5</a:t>
            </a:r>
            <a:r>
              <a:rPr lang="en-US" altLang="zh-TW" sz="1200" baseline="30000" dirty="0" smtClean="0"/>
              <a:t>o </a:t>
            </a:r>
            <a:r>
              <a:rPr lang="en-US" altLang="zh-TW" sz="1200" dirty="0" smtClean="0"/>
              <a:t>area mean  </a:t>
            </a:r>
            <a:endParaRPr lang="zh-TW" altLang="en-US" sz="1200" dirty="0"/>
          </a:p>
        </p:txBody>
      </p:sp>
      <p:cxnSp>
        <p:nvCxnSpPr>
          <p:cNvPr id="5" name="直線接點 4"/>
          <p:cNvCxnSpPr/>
          <p:nvPr/>
        </p:nvCxnSpPr>
        <p:spPr>
          <a:xfrm>
            <a:off x="2781584" y="2871408"/>
            <a:ext cx="2510496" cy="0"/>
          </a:xfrm>
          <a:prstGeom prst="line">
            <a:avLst/>
          </a:prstGeom>
          <a:ln w="1905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2781584" y="2208624"/>
            <a:ext cx="2510496" cy="0"/>
          </a:xfrm>
          <a:prstGeom prst="line">
            <a:avLst/>
          </a:prstGeom>
          <a:ln w="1905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2932443" y="2924944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0000FF"/>
                </a:solidFill>
              </a:rPr>
              <a:t>small dry bias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243668" y="2364199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0000FF"/>
                </a:solidFill>
              </a:rPr>
              <a:t>wet bias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9655" r="54875" b="87923"/>
          <a:stretch/>
        </p:blipFill>
        <p:spPr bwMode="auto">
          <a:xfrm>
            <a:off x="436831" y="1542106"/>
            <a:ext cx="1393651" cy="14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2077" r="54875" b="85658"/>
          <a:stretch/>
        </p:blipFill>
        <p:spPr bwMode="auto">
          <a:xfrm>
            <a:off x="436831" y="1834272"/>
            <a:ext cx="1393651" cy="13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4483" r="54875" b="83103"/>
          <a:stretch/>
        </p:blipFill>
        <p:spPr bwMode="auto">
          <a:xfrm>
            <a:off x="436831" y="2125513"/>
            <a:ext cx="1393651" cy="1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6897" r="54875" b="80689"/>
          <a:stretch/>
        </p:blipFill>
        <p:spPr bwMode="auto">
          <a:xfrm>
            <a:off x="436831" y="2417215"/>
            <a:ext cx="1393651" cy="14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 flipV="1">
            <a:off x="323528" y="1484784"/>
            <a:ext cx="1506954" cy="576064"/>
          </a:xfrm>
          <a:prstGeom prst="rect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179512" y="2871408"/>
            <a:ext cx="216024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 smtClean="0"/>
              <a:t>D1: bias ~ 2    g kg</a:t>
            </a:r>
            <a:r>
              <a:rPr lang="en-US" altLang="zh-TW" sz="1600" baseline="30000" dirty="0" smtClean="0"/>
              <a:t>-1</a:t>
            </a:r>
          </a:p>
          <a:p>
            <a:r>
              <a:rPr lang="en-US" altLang="zh-TW" sz="1600" dirty="0" smtClean="0"/>
              <a:t>D2: </a:t>
            </a:r>
            <a:r>
              <a:rPr lang="en-US" altLang="zh-TW" sz="1600" dirty="0"/>
              <a:t>bias &lt; 1.2 g kg</a:t>
            </a:r>
            <a:r>
              <a:rPr lang="en-US" altLang="zh-TW" sz="1600" baseline="30000" dirty="0"/>
              <a:t>-1</a:t>
            </a:r>
            <a:r>
              <a:rPr lang="en-US" altLang="zh-TW" sz="1600" dirty="0"/>
              <a:t> </a:t>
            </a:r>
          </a:p>
          <a:p>
            <a:endParaRPr lang="en-US" altLang="zh-TW" sz="1600" dirty="0"/>
          </a:p>
          <a:p>
            <a:endParaRPr lang="en-US" altLang="zh-TW" sz="1600" dirty="0" smtClean="0"/>
          </a:p>
          <a:p>
            <a:endParaRPr lang="en-US" altLang="zh-TW" sz="1600" dirty="0" smtClean="0"/>
          </a:p>
          <a:p>
            <a:endParaRPr lang="en-US" altLang="zh-TW" sz="1600" dirty="0"/>
          </a:p>
          <a:p>
            <a:endParaRPr lang="en-US" altLang="zh-TW" sz="1600" dirty="0" smtClean="0"/>
          </a:p>
          <a:p>
            <a:endParaRPr lang="en-US" altLang="zh-TW" sz="1600" dirty="0" smtClean="0"/>
          </a:p>
          <a:p>
            <a:r>
              <a:rPr lang="en-US" altLang="zh-TW" sz="1600" dirty="0" smtClean="0"/>
              <a:t>Simulation at Hilo is similar to at Lihue</a:t>
            </a:r>
          </a:p>
        </p:txBody>
      </p:sp>
      <p:cxnSp>
        <p:nvCxnSpPr>
          <p:cNvPr id="17" name="直線接點 16"/>
          <p:cNvCxnSpPr/>
          <p:nvPr/>
        </p:nvCxnSpPr>
        <p:spPr>
          <a:xfrm>
            <a:off x="6012160" y="3041252"/>
            <a:ext cx="2510496" cy="0"/>
          </a:xfrm>
          <a:prstGeom prst="line">
            <a:avLst/>
          </a:prstGeom>
          <a:ln w="1905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6012160" y="2097792"/>
            <a:ext cx="2510496" cy="0"/>
          </a:xfrm>
          <a:prstGeom prst="line">
            <a:avLst/>
          </a:prstGeom>
          <a:ln w="1905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6732240" y="2651203"/>
            <a:ext cx="1712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0000FF"/>
                </a:solidFill>
              </a:rPr>
              <a:t>cold bias of 0 ~ 3 K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1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4" y="2636912"/>
            <a:ext cx="8964488" cy="35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36831" y="188640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Daily mean bias of surface variables</a:t>
            </a:r>
          </a:p>
        </p:txBody>
      </p:sp>
      <p:sp>
        <p:nvSpPr>
          <p:cNvPr id="4" name="矩形 3"/>
          <p:cNvSpPr/>
          <p:nvPr/>
        </p:nvSpPr>
        <p:spPr>
          <a:xfrm>
            <a:off x="611560" y="836712"/>
            <a:ext cx="79208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 smtClean="0"/>
              <a:t>HRCM surface hourly output                                  METAR observational stations</a:t>
            </a:r>
          </a:p>
          <a:p>
            <a:endParaRPr lang="en-US" altLang="zh-TW" sz="1600" dirty="0"/>
          </a:p>
          <a:p>
            <a:r>
              <a:rPr lang="en-US" altLang="zh-TW" sz="1600" dirty="0" smtClean="0"/>
              <a:t>Averaged to daily mean surface variables:</a:t>
            </a:r>
          </a:p>
          <a:p>
            <a:pPr marL="1347788" indent="-285750"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srgbClr val="0000FF"/>
                </a:solidFill>
              </a:rPr>
              <a:t>2-m air temperature2</a:t>
            </a:r>
          </a:p>
          <a:p>
            <a:pPr marL="1347788" indent="-285750">
              <a:buFont typeface="Arial" pitchFamily="34" charset="0"/>
              <a:buChar char="•"/>
            </a:pPr>
            <a:r>
              <a:rPr lang="en-US" altLang="zh-TW" sz="1600" dirty="0">
                <a:solidFill>
                  <a:srgbClr val="0000FF"/>
                </a:solidFill>
              </a:rPr>
              <a:t>2</a:t>
            </a:r>
            <a:r>
              <a:rPr lang="en-US" altLang="zh-TW" sz="1600" dirty="0" smtClean="0">
                <a:solidFill>
                  <a:srgbClr val="0000FF"/>
                </a:solidFill>
              </a:rPr>
              <a:t>-m relative humidity</a:t>
            </a:r>
          </a:p>
          <a:p>
            <a:pPr marL="1347788" indent="-285750"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srgbClr val="0000FF"/>
                </a:solidFill>
              </a:rPr>
              <a:t>10-m winds</a:t>
            </a:r>
            <a:endParaRPr lang="en-US" altLang="zh-TW" sz="1600" dirty="0">
              <a:solidFill>
                <a:srgbClr val="0000FF"/>
              </a:solidFill>
            </a:endParaRPr>
          </a:p>
          <a:p>
            <a:r>
              <a:rPr lang="en-US" altLang="zh-TW" sz="1600" dirty="0" smtClean="0">
                <a:solidFill>
                  <a:srgbClr val="00B050"/>
                </a:solidFill>
              </a:rPr>
              <a:t>RMSE,  mean bias (BIAS),  temporal correlation coefficient (R)</a:t>
            </a:r>
            <a:endParaRPr lang="en-US" altLang="zh-TW" sz="1600" dirty="0">
              <a:solidFill>
                <a:srgbClr val="00B050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428339" y="1005989"/>
            <a:ext cx="1571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rgbClr val="FF0000"/>
                </a:solidFill>
              </a:rPr>
              <a:t>Bilinear interpolation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>
            <a:off x="3428339" y="1005989"/>
            <a:ext cx="1647717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541081" y="6158253"/>
            <a:ext cx="5325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rgbClr val="FF0000"/>
                </a:solidFill>
              </a:rPr>
              <a:t>0.70</a:t>
            </a:r>
          </a:p>
          <a:p>
            <a:pPr algn="ctr"/>
            <a:r>
              <a:rPr lang="en-US" altLang="zh-TW" sz="1400" dirty="0" smtClean="0">
                <a:solidFill>
                  <a:srgbClr val="FF0000"/>
                </a:solidFill>
              </a:rPr>
              <a:t>↨</a:t>
            </a:r>
          </a:p>
          <a:p>
            <a:pPr algn="ctr"/>
            <a:r>
              <a:rPr lang="en-US" altLang="zh-TW" sz="1400" dirty="0" smtClean="0">
                <a:solidFill>
                  <a:srgbClr val="FF0000"/>
                </a:solidFill>
              </a:rPr>
              <a:t>1.13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475656" y="6158253"/>
            <a:ext cx="5918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rgbClr val="FF0000"/>
                </a:solidFill>
              </a:rPr>
              <a:t>-1.10</a:t>
            </a:r>
          </a:p>
          <a:p>
            <a:pPr algn="ctr"/>
            <a:r>
              <a:rPr lang="en-US" altLang="zh-TW" sz="1400" dirty="0" smtClean="0">
                <a:solidFill>
                  <a:srgbClr val="FF0000"/>
                </a:solidFill>
              </a:rPr>
              <a:t>↨</a:t>
            </a:r>
          </a:p>
          <a:p>
            <a:pPr algn="ctr"/>
            <a:r>
              <a:rPr lang="en-US" altLang="zh-TW" sz="1400" dirty="0" smtClean="0">
                <a:solidFill>
                  <a:srgbClr val="FF0000"/>
                </a:solidFill>
              </a:rPr>
              <a:t>0.67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438136" y="6158253"/>
            <a:ext cx="5325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rgbClr val="FF0000"/>
                </a:solidFill>
              </a:rPr>
              <a:t>0.80</a:t>
            </a:r>
          </a:p>
          <a:p>
            <a:pPr algn="ctr"/>
            <a:r>
              <a:rPr lang="en-US" altLang="zh-TW" sz="1400" dirty="0" smtClean="0">
                <a:solidFill>
                  <a:srgbClr val="FF0000"/>
                </a:solidFill>
              </a:rPr>
              <a:t>↨</a:t>
            </a:r>
          </a:p>
          <a:p>
            <a:pPr algn="ctr"/>
            <a:r>
              <a:rPr lang="en-US" altLang="zh-TW" sz="1400" dirty="0" smtClean="0">
                <a:solidFill>
                  <a:srgbClr val="FF0000"/>
                </a:solidFill>
              </a:rPr>
              <a:t>0.90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246448" y="6158253"/>
            <a:ext cx="5325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rgbClr val="0000FF"/>
                </a:solidFill>
              </a:rPr>
              <a:t>0.41</a:t>
            </a:r>
          </a:p>
          <a:p>
            <a:pPr algn="ctr"/>
            <a:r>
              <a:rPr lang="en-US" altLang="zh-TW" sz="1400" dirty="0" smtClean="0">
                <a:solidFill>
                  <a:srgbClr val="0000FF"/>
                </a:solidFill>
              </a:rPr>
              <a:t>↨</a:t>
            </a:r>
          </a:p>
          <a:p>
            <a:pPr algn="ctr"/>
            <a:r>
              <a:rPr lang="en-US" altLang="zh-TW" sz="1400" dirty="0" smtClean="0">
                <a:solidFill>
                  <a:srgbClr val="0000FF"/>
                </a:solidFill>
              </a:rPr>
              <a:t>0.65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245634" y="6158253"/>
            <a:ext cx="6864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altLang="zh-TW" sz="1400" dirty="0" smtClean="0">
              <a:solidFill>
                <a:srgbClr val="FF0000"/>
              </a:solidFill>
            </a:endParaRPr>
          </a:p>
          <a:p>
            <a:pPr algn="ctr"/>
            <a:r>
              <a:rPr lang="en-US" altLang="zh-TW" sz="1400" dirty="0" smtClean="0">
                <a:solidFill>
                  <a:srgbClr val="FF0000"/>
                </a:solidFill>
              </a:rPr>
              <a:t>&lt; 7.78</a:t>
            </a:r>
          </a:p>
          <a:p>
            <a:pPr algn="ctr"/>
            <a:endParaRPr lang="en-US" altLang="zh-TW" sz="1400" dirty="0" smtClean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339440" y="6158253"/>
            <a:ext cx="5870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altLang="zh-TW" sz="1400" dirty="0" smtClean="0">
              <a:solidFill>
                <a:srgbClr val="FF0000"/>
              </a:solidFill>
            </a:endParaRPr>
          </a:p>
          <a:p>
            <a:pPr algn="ctr"/>
            <a:r>
              <a:rPr lang="en-US" altLang="zh-TW" sz="1400" dirty="0" smtClean="0">
                <a:solidFill>
                  <a:srgbClr val="FF0000"/>
                </a:solidFill>
              </a:rPr>
              <a:t>&lt; 8.3</a:t>
            </a:r>
          </a:p>
          <a:p>
            <a:pPr algn="ctr"/>
            <a:endParaRPr lang="en-US" altLang="zh-TW" sz="1400" dirty="0" smtClean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200724" y="6158253"/>
            <a:ext cx="4331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rgbClr val="0000FF"/>
                </a:solidFill>
              </a:rPr>
              <a:t>1.0</a:t>
            </a:r>
          </a:p>
          <a:p>
            <a:pPr algn="ctr"/>
            <a:r>
              <a:rPr lang="en-US" altLang="zh-TW" sz="1400" dirty="0" smtClean="0">
                <a:solidFill>
                  <a:srgbClr val="0000FF"/>
                </a:solidFill>
              </a:rPr>
              <a:t>↨</a:t>
            </a:r>
          </a:p>
          <a:p>
            <a:pPr algn="ctr"/>
            <a:r>
              <a:rPr lang="en-US" altLang="zh-TW" sz="1400" dirty="0" smtClean="0">
                <a:solidFill>
                  <a:srgbClr val="0000FF"/>
                </a:solidFill>
              </a:rPr>
              <a:t>2.7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137910" y="6158253"/>
            <a:ext cx="5918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rgbClr val="0000FF"/>
                </a:solidFill>
              </a:rPr>
              <a:t>-1.94</a:t>
            </a:r>
          </a:p>
          <a:p>
            <a:pPr algn="ctr"/>
            <a:r>
              <a:rPr lang="en-US" altLang="zh-TW" sz="1400" dirty="0" smtClean="0">
                <a:solidFill>
                  <a:srgbClr val="0000FF"/>
                </a:solidFill>
              </a:rPr>
              <a:t>↨</a:t>
            </a:r>
          </a:p>
          <a:p>
            <a:pPr algn="ctr"/>
            <a:r>
              <a:rPr lang="en-US" altLang="zh-TW" sz="1400" dirty="0" smtClean="0">
                <a:solidFill>
                  <a:srgbClr val="0000FF"/>
                </a:solidFill>
              </a:rPr>
              <a:t>2.54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8054346" y="6158253"/>
            <a:ext cx="5325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rgbClr val="0000FF"/>
                </a:solidFill>
              </a:rPr>
              <a:t>0.40</a:t>
            </a:r>
          </a:p>
          <a:p>
            <a:pPr algn="ctr"/>
            <a:r>
              <a:rPr lang="en-US" altLang="zh-TW" sz="1400" dirty="0" smtClean="0">
                <a:solidFill>
                  <a:srgbClr val="0000FF"/>
                </a:solidFill>
              </a:rPr>
              <a:t>↨</a:t>
            </a:r>
          </a:p>
          <a:p>
            <a:pPr algn="ctr"/>
            <a:r>
              <a:rPr lang="en-US" altLang="zh-TW" sz="1400" dirty="0" smtClean="0">
                <a:solidFill>
                  <a:srgbClr val="FF0000"/>
                </a:solidFill>
              </a:rPr>
              <a:t>0.81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4" y="2636912"/>
            <a:ext cx="8964488" cy="35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直線接點 30"/>
          <p:cNvCxnSpPr/>
          <p:nvPr/>
        </p:nvCxnSpPr>
        <p:spPr>
          <a:xfrm>
            <a:off x="53080" y="5877272"/>
            <a:ext cx="88758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/>
          <p:cNvSpPr txBox="1"/>
          <p:nvPr/>
        </p:nvSpPr>
        <p:spPr>
          <a:xfrm>
            <a:off x="436831" y="188640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Daily mean bias of surface variables</a:t>
            </a:r>
          </a:p>
        </p:txBody>
      </p:sp>
      <p:sp>
        <p:nvSpPr>
          <p:cNvPr id="4" name="矩形 3"/>
          <p:cNvSpPr/>
          <p:nvPr/>
        </p:nvSpPr>
        <p:spPr>
          <a:xfrm>
            <a:off x="611560" y="836712"/>
            <a:ext cx="79208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TW" sz="1600" dirty="0" smtClean="0"/>
              <a:t>Simulation with the new land </a:t>
            </a:r>
            <a:r>
              <a:rPr lang="en-US" altLang="zh-TW" sz="1600" dirty="0"/>
              <a:t>surface </a:t>
            </a:r>
            <a:r>
              <a:rPr lang="en-US" altLang="zh-TW" sz="1600" dirty="0" smtClean="0"/>
              <a:t>dataset shows an overall improvement.</a:t>
            </a:r>
          </a:p>
          <a:p>
            <a:endParaRPr lang="en-US" altLang="zh-TW" sz="1600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TW" sz="1600" dirty="0" smtClean="0"/>
              <a:t>Model has difficulty in reproducing wind speed.</a:t>
            </a:r>
            <a:endParaRPr lang="en-US" altLang="zh-TW" sz="1600" dirty="0"/>
          </a:p>
          <a:p>
            <a:endParaRPr lang="en-US" altLang="zh-TW" sz="1600" dirty="0" smtClean="0">
              <a:solidFill>
                <a:srgbClr val="0000FF"/>
              </a:solidFill>
            </a:endParaRPr>
          </a:p>
          <a:p>
            <a:endParaRPr lang="en-US" altLang="zh-TW" sz="1600" dirty="0">
              <a:solidFill>
                <a:srgbClr val="0000FF"/>
              </a:solidFill>
            </a:endParaRPr>
          </a:p>
          <a:p>
            <a:endParaRPr lang="en-US" altLang="zh-TW" sz="1600" dirty="0">
              <a:solidFill>
                <a:srgbClr val="0000FF"/>
              </a:solidFill>
            </a:endParaRPr>
          </a:p>
          <a:p>
            <a:r>
              <a:rPr lang="en-US" altLang="zh-TW" sz="1600" dirty="0" smtClean="0">
                <a:solidFill>
                  <a:srgbClr val="00B050"/>
                </a:solidFill>
              </a:rPr>
              <a:t>RMSE,  mean bias (BIAS),  temporal correlation coefficient (R)</a:t>
            </a:r>
            <a:endParaRPr lang="en-US" altLang="zh-TW" sz="1600" dirty="0">
              <a:solidFill>
                <a:srgbClr val="00B05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06599" y="4157872"/>
            <a:ext cx="476960" cy="190819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1998016" y="4157872"/>
            <a:ext cx="476960" cy="190819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3807008" y="4157872"/>
            <a:ext cx="476960" cy="190819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3807008" y="5307738"/>
            <a:ext cx="476960" cy="180000"/>
          </a:xfrm>
          <a:prstGeom prst="rect">
            <a:avLst/>
          </a:pr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4811372" y="4157872"/>
            <a:ext cx="476960" cy="190819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4806328" y="4365104"/>
            <a:ext cx="476960" cy="180000"/>
          </a:xfrm>
          <a:prstGeom prst="rect">
            <a:avLst/>
          </a:pr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4811372" y="4742728"/>
            <a:ext cx="476960" cy="747272"/>
          </a:xfrm>
          <a:prstGeom prst="rect">
            <a:avLst/>
          </a:pr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6625064" y="4914792"/>
            <a:ext cx="476960" cy="396000"/>
          </a:xfrm>
          <a:prstGeom prst="rect">
            <a:avLst/>
          </a:pr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7613920" y="4157872"/>
            <a:ext cx="476960" cy="1908192"/>
          </a:xfrm>
          <a:prstGeom prst="rect">
            <a:avLst/>
          </a:pr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7613920" y="5498832"/>
            <a:ext cx="476960" cy="18000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7613920" y="4545104"/>
            <a:ext cx="476960" cy="377624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682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7" y="2780928"/>
            <a:ext cx="8964488" cy="332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直線接點 13"/>
          <p:cNvCxnSpPr/>
          <p:nvPr/>
        </p:nvCxnSpPr>
        <p:spPr>
          <a:xfrm>
            <a:off x="107504" y="5829785"/>
            <a:ext cx="87849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/>
          <p:cNvSpPr txBox="1"/>
          <p:nvPr/>
        </p:nvSpPr>
        <p:spPr>
          <a:xfrm>
            <a:off x="436831" y="188640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Surface daily max. (</a:t>
            </a:r>
            <a:r>
              <a:rPr lang="en-US" altLang="zh-TW" sz="2800" u="sng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Tmax</a:t>
            </a:r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) and min. (</a:t>
            </a:r>
            <a:r>
              <a:rPr lang="en-US" altLang="zh-TW" sz="2800" u="sng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Tmin</a:t>
            </a:r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) 2-m temperatures</a:t>
            </a:r>
          </a:p>
        </p:txBody>
      </p:sp>
      <p:sp>
        <p:nvSpPr>
          <p:cNvPr id="4" name="矩形 3"/>
          <p:cNvSpPr/>
          <p:nvPr/>
        </p:nvSpPr>
        <p:spPr>
          <a:xfrm>
            <a:off x="611560" y="1181070"/>
            <a:ext cx="79208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TW" sz="1600" dirty="0" smtClean="0"/>
              <a:t>Slightly improved by the new land surface dataset, but not improved at all stations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altLang="zh-TW" sz="1600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TW" sz="1600" dirty="0" smtClean="0"/>
              <a:t>HRCM </a:t>
            </a:r>
            <a:r>
              <a:rPr lang="en-US" altLang="zh-TW" sz="1600" dirty="0" err="1" smtClean="0"/>
              <a:t>simulationsn</a:t>
            </a:r>
            <a:r>
              <a:rPr lang="en-US" altLang="zh-TW" sz="1600" dirty="0" smtClean="0"/>
              <a:t> have smaller diurnal surface temperature amplitudes</a:t>
            </a:r>
          </a:p>
          <a:p>
            <a:r>
              <a:rPr lang="en-US" altLang="zh-TW" sz="1600" dirty="0" smtClean="0">
                <a:solidFill>
                  <a:srgbClr val="0000FF"/>
                </a:solidFill>
              </a:rPr>
              <a:t>	→ 1 K lower </a:t>
            </a:r>
            <a:r>
              <a:rPr lang="en-US" altLang="zh-TW" sz="1600" dirty="0" err="1" smtClean="0">
                <a:solidFill>
                  <a:srgbClr val="0000FF"/>
                </a:solidFill>
              </a:rPr>
              <a:t>Tmax</a:t>
            </a:r>
            <a:r>
              <a:rPr lang="en-US" altLang="zh-TW" sz="1600" dirty="0" smtClean="0">
                <a:solidFill>
                  <a:srgbClr val="0000FF"/>
                </a:solidFill>
              </a:rPr>
              <a:t> and 0.7 K higher </a:t>
            </a:r>
            <a:r>
              <a:rPr lang="en-US" altLang="zh-TW" sz="1600" dirty="0" err="1" smtClean="0">
                <a:solidFill>
                  <a:srgbClr val="0000FF"/>
                </a:solidFill>
              </a:rPr>
              <a:t>Tmin</a:t>
            </a:r>
            <a:endParaRPr lang="en-US" altLang="zh-TW" sz="1600" dirty="0">
              <a:solidFill>
                <a:srgbClr val="0000FF"/>
              </a:solidFill>
            </a:endParaRPr>
          </a:p>
          <a:p>
            <a:endParaRPr lang="en-US" altLang="zh-TW" sz="1600" dirty="0">
              <a:solidFill>
                <a:srgbClr val="0000FF"/>
              </a:solidFill>
            </a:endParaRPr>
          </a:p>
          <a:p>
            <a:r>
              <a:rPr lang="en-US" altLang="zh-TW" sz="1600" dirty="0" smtClean="0">
                <a:solidFill>
                  <a:srgbClr val="00B050"/>
                </a:solidFill>
              </a:rPr>
              <a:t>RMSE,  mean bias (BIAS),  temporal correlation coefficient (R)</a:t>
            </a:r>
            <a:endParaRPr lang="en-US" altLang="zh-TW" sz="1600" dirty="0">
              <a:solidFill>
                <a:srgbClr val="00B05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56512" y="5452570"/>
            <a:ext cx="476960" cy="180000"/>
          </a:xfrm>
          <a:prstGeom prst="rect">
            <a:avLst/>
          </a:pr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560214" y="6093296"/>
            <a:ext cx="931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rgbClr val="0000FF"/>
                </a:solidFill>
              </a:rPr>
              <a:t>Cold bias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09065" y="6093573"/>
            <a:ext cx="1034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rgbClr val="0000FF"/>
                </a:solidFill>
              </a:rPr>
              <a:t>Warm bias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59832" y="5255576"/>
            <a:ext cx="476960" cy="394209"/>
          </a:xfrm>
          <a:prstGeom prst="rect">
            <a:avLst/>
          </a:pr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724128" y="5255208"/>
            <a:ext cx="476960" cy="377362"/>
          </a:xfrm>
          <a:prstGeom prst="rect">
            <a:avLst/>
          </a:pr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166106" y="5272680"/>
            <a:ext cx="476960" cy="180000"/>
          </a:xfrm>
          <a:prstGeom prst="rect">
            <a:avLst/>
          </a:pr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166106" y="5649785"/>
            <a:ext cx="476960" cy="180000"/>
          </a:xfrm>
          <a:prstGeom prst="rect">
            <a:avLst/>
          </a:pr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7166106" y="4130680"/>
            <a:ext cx="476960" cy="180000"/>
          </a:xfrm>
          <a:prstGeom prst="rect">
            <a:avLst/>
          </a:pr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7154255" y="4509120"/>
            <a:ext cx="476960" cy="180000"/>
          </a:xfrm>
          <a:prstGeom prst="rect">
            <a:avLst/>
          </a:pr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411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3" r="75" b="26"/>
          <a:stretch/>
        </p:blipFill>
        <p:spPr bwMode="auto">
          <a:xfrm>
            <a:off x="3125735" y="771427"/>
            <a:ext cx="5838753" cy="604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36831" y="188640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Spatial distribution of precipitation</a:t>
            </a:r>
          </a:p>
        </p:txBody>
      </p:sp>
      <p:sp>
        <p:nvSpPr>
          <p:cNvPr id="4" name="矩形 3"/>
          <p:cNvSpPr/>
          <p:nvPr/>
        </p:nvSpPr>
        <p:spPr>
          <a:xfrm>
            <a:off x="467544" y="1484784"/>
            <a:ext cx="265819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indent="-176213"/>
            <a:r>
              <a:rPr lang="en-US" altLang="zh-TW" sz="1600" dirty="0" smtClean="0"/>
              <a:t>Gridded precipitation dataset by using </a:t>
            </a:r>
            <a:r>
              <a:rPr lang="en-US" altLang="zh-TW" sz="1600" dirty="0" err="1" smtClean="0"/>
              <a:t>Cressman</a:t>
            </a:r>
            <a:r>
              <a:rPr lang="en-US" altLang="zh-TW" sz="1600" dirty="0" smtClean="0"/>
              <a:t> objective analysis</a:t>
            </a:r>
          </a:p>
          <a:p>
            <a:pPr marL="176213" indent="-176213"/>
            <a:endParaRPr lang="en-US" altLang="zh-TW" sz="1600" dirty="0" smtClean="0"/>
          </a:p>
          <a:p>
            <a:pPr marL="176213" indent="-176213"/>
            <a:endParaRPr lang="en-US" altLang="zh-TW" sz="1600" dirty="0"/>
          </a:p>
          <a:p>
            <a:pPr marL="176213" indent="-176213"/>
            <a:endParaRPr lang="en-US" altLang="zh-TW" sz="1600" dirty="0" smtClean="0"/>
          </a:p>
          <a:p>
            <a:pPr marL="176213" indent="-176213"/>
            <a:r>
              <a:rPr lang="en-US" altLang="zh-TW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Well reproduced on the windward sides of Hawaii and Maui.</a:t>
            </a:r>
          </a:p>
          <a:p>
            <a:endParaRPr lang="en-US" altLang="zh-TW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6213" indent="-176213"/>
            <a:r>
              <a:rPr lang="en-US" altLang="zh-TW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Underestimate over Oahu due to failed simulated storm in March 2006</a:t>
            </a:r>
          </a:p>
          <a:p>
            <a:endParaRPr lang="en-US" altLang="zh-TW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6213" indent="-176213"/>
            <a:r>
              <a:rPr lang="en-US" altLang="zh-TW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significant improvement between new and old land surface dataset</a:t>
            </a:r>
            <a:endParaRPr lang="en-US" altLang="zh-TW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671354" y="86426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00FF"/>
                </a:solidFill>
              </a:rPr>
              <a:t>OBS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677767" y="278092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00FF"/>
                </a:solidFill>
              </a:rPr>
              <a:t>OLD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652120" y="465473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00FF"/>
                </a:solidFill>
              </a:rPr>
              <a:t>NEW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36870" y="2420888"/>
            <a:ext cx="7729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Hawaii </a:t>
            </a:r>
            <a:endParaRPr lang="zh-TW" altLang="en-US" sz="1400" dirty="0"/>
          </a:p>
        </p:txBody>
      </p:sp>
      <p:sp>
        <p:nvSpPr>
          <p:cNvPr id="12" name="矩形 11"/>
          <p:cNvSpPr/>
          <p:nvPr/>
        </p:nvSpPr>
        <p:spPr>
          <a:xfrm>
            <a:off x="5223543" y="1677817"/>
            <a:ext cx="5725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Maui</a:t>
            </a:r>
            <a:endParaRPr lang="zh-TW" altLang="en-US" sz="1400" dirty="0"/>
          </a:p>
        </p:txBody>
      </p:sp>
      <p:sp>
        <p:nvSpPr>
          <p:cNvPr id="13" name="矩形 12"/>
          <p:cNvSpPr/>
          <p:nvPr/>
        </p:nvSpPr>
        <p:spPr>
          <a:xfrm>
            <a:off x="3563888" y="1412776"/>
            <a:ext cx="6431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Kauai</a:t>
            </a:r>
            <a:endParaRPr lang="zh-TW" altLang="en-US" sz="1400" dirty="0"/>
          </a:p>
        </p:txBody>
      </p:sp>
      <p:sp>
        <p:nvSpPr>
          <p:cNvPr id="14" name="矩形 13"/>
          <p:cNvSpPr/>
          <p:nvPr/>
        </p:nvSpPr>
        <p:spPr>
          <a:xfrm>
            <a:off x="4525778" y="1399127"/>
            <a:ext cx="622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Oahu</a:t>
            </a:r>
            <a:endParaRPr lang="zh-TW" altLang="en-US" sz="1400" dirty="0"/>
          </a:p>
        </p:txBody>
      </p:sp>
      <p:sp>
        <p:nvSpPr>
          <p:cNvPr id="16" name="橢圓 15"/>
          <p:cNvSpPr/>
          <p:nvPr/>
        </p:nvSpPr>
        <p:spPr>
          <a:xfrm>
            <a:off x="4339285" y="3356992"/>
            <a:ext cx="413571" cy="38169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4338392" y="5261974"/>
            <a:ext cx="413571" cy="38169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848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1"/>
          <a:stretch/>
        </p:blipFill>
        <p:spPr bwMode="auto">
          <a:xfrm>
            <a:off x="3872805" y="668982"/>
            <a:ext cx="5019675" cy="618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36831" y="116632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Diurnal rainfall variations</a:t>
            </a:r>
          </a:p>
        </p:txBody>
      </p:sp>
      <p:sp>
        <p:nvSpPr>
          <p:cNvPr id="4" name="矩形 3"/>
          <p:cNvSpPr/>
          <p:nvPr/>
        </p:nvSpPr>
        <p:spPr>
          <a:xfrm>
            <a:off x="323528" y="836712"/>
            <a:ext cx="403244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indent="-176213"/>
            <a:r>
              <a:rPr lang="en-US" altLang="zh-TW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TWI days: TWI exist both Kauai and Hawaii </a:t>
            </a:r>
          </a:p>
          <a:p>
            <a:pPr marL="176213" indent="-176213"/>
            <a:r>
              <a:rPr lang="en-US" altLang="zh-TW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→ </a:t>
            </a:r>
            <a:r>
              <a:rPr lang="en-US" altLang="zh-TW" sz="1600" dirty="0" smtClean="0">
                <a:solidFill>
                  <a:srgbClr val="0000FF"/>
                </a:solidFill>
              </a:rPr>
              <a:t>251 TWI days</a:t>
            </a:r>
            <a:endParaRPr lang="en-US" altLang="zh-TW" sz="1600" dirty="0">
              <a:solidFill>
                <a:srgbClr val="0000FF"/>
              </a:solidFill>
            </a:endParaRPr>
          </a:p>
          <a:p>
            <a:pPr marL="176213" indent="-176213"/>
            <a:endParaRPr lang="en-US" altLang="zh-TW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6213" indent="-176213"/>
            <a:r>
              <a:rPr lang="en-US" altLang="zh-TW" sz="1600" dirty="0" smtClean="0">
                <a:solidFill>
                  <a:srgbClr val="C00000"/>
                </a:solidFill>
              </a:rPr>
              <a:t>Rainfall intensity peak (RIP)</a:t>
            </a:r>
            <a:r>
              <a:rPr lang="en-US" altLang="zh-TW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marL="176213"/>
            <a:r>
              <a:rPr lang="en-US" altLang="zh-TW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hour with max. observed hourly rainfall averaged over all TWI days.</a:t>
            </a:r>
          </a:p>
          <a:p>
            <a:pPr marL="176213"/>
            <a:endParaRPr lang="en-US" altLang="zh-TW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altLang="zh-TW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Kauai: late night to early morning</a:t>
            </a:r>
          </a:p>
          <a:p>
            <a:r>
              <a:rPr lang="en-US" altLang="zh-TW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Oahu: afternoon</a:t>
            </a:r>
          </a:p>
          <a:p>
            <a:r>
              <a:rPr lang="en-US" altLang="zh-TW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Maui: midnight to early morning (north)</a:t>
            </a:r>
          </a:p>
          <a:p>
            <a:r>
              <a:rPr lang="en-US" altLang="zh-TW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early afternoon (other parts)</a:t>
            </a:r>
          </a:p>
          <a:p>
            <a:r>
              <a:rPr lang="en-US" altLang="zh-TW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Hawaii: late afternoon to early </a:t>
            </a:r>
            <a:r>
              <a:rPr lang="en-US" altLang="zh-TW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night</a:t>
            </a:r>
          </a:p>
          <a:p>
            <a:endParaRPr lang="en-US" altLang="zh-TW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6213" indent="-176213"/>
            <a:r>
              <a:rPr lang="en-US" altLang="zh-TW" sz="1600" dirty="0" smtClean="0">
                <a:solidFill>
                  <a:srgbClr val="C00000"/>
                </a:solidFill>
              </a:rPr>
              <a:t>Rainfall frequency peak (RFP)</a:t>
            </a:r>
            <a:r>
              <a:rPr lang="en-US" altLang="zh-TW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marL="176213"/>
            <a:r>
              <a:rPr lang="en-US" altLang="zh-TW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hour when rainfall occurs most frequently</a:t>
            </a:r>
          </a:p>
          <a:p>
            <a:endParaRPr lang="en-US" altLang="zh-TW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altLang="zh-TW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consistent with RIP, except Oahu</a:t>
            </a:r>
          </a:p>
          <a:p>
            <a:r>
              <a:rPr lang="en-US" altLang="zh-TW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→ RIP in afternoon, RFP in early morning</a:t>
            </a:r>
          </a:p>
          <a:p>
            <a:pPr marL="176213"/>
            <a:endParaRPr lang="en-US" altLang="zh-TW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1" t="93046" r="10462"/>
          <a:stretch/>
        </p:blipFill>
        <p:spPr bwMode="auto">
          <a:xfrm>
            <a:off x="5868144" y="434022"/>
            <a:ext cx="2952328" cy="36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588224" y="692696"/>
            <a:ext cx="15183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dirty="0" smtClean="0"/>
              <a:t>Hawaiian standard time</a:t>
            </a:r>
            <a:endParaRPr lang="zh-TW" altLang="en-US" sz="10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4138476" y="2254529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rgbClr val="0000FF"/>
                </a:solidFill>
              </a:rPr>
              <a:t>model</a:t>
            </a:r>
          </a:p>
          <a:p>
            <a:pPr algn="ctr"/>
            <a:r>
              <a:rPr lang="en-US" altLang="zh-TW" sz="1400" dirty="0" smtClean="0">
                <a:solidFill>
                  <a:srgbClr val="0000FF"/>
                </a:solidFill>
              </a:rPr>
              <a:t>fail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 rot="19112930">
            <a:off x="3952250" y="1125794"/>
            <a:ext cx="1517547" cy="1015193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4551034" y="5134157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rgbClr val="0000FF"/>
                </a:solidFill>
              </a:rPr>
              <a:t>model</a:t>
            </a:r>
          </a:p>
          <a:p>
            <a:pPr algn="ctr"/>
            <a:r>
              <a:rPr lang="en-US" altLang="zh-TW" sz="1400" dirty="0" smtClean="0">
                <a:solidFill>
                  <a:srgbClr val="0000FF"/>
                </a:solidFill>
              </a:rPr>
              <a:t>fail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  <p:sp>
        <p:nvSpPr>
          <p:cNvPr id="10" name="橢圓 9"/>
          <p:cNvSpPr/>
          <p:nvPr/>
        </p:nvSpPr>
        <p:spPr>
          <a:xfrm rot="19112930">
            <a:off x="3868091" y="4092184"/>
            <a:ext cx="1517547" cy="1015193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 rot="19112930">
            <a:off x="5101507" y="4527877"/>
            <a:ext cx="1314298" cy="82164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207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436831" y="116632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Diurnal rainfall variations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6480720" cy="60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直線接點 12"/>
          <p:cNvCxnSpPr/>
          <p:nvPr/>
        </p:nvCxnSpPr>
        <p:spPr>
          <a:xfrm>
            <a:off x="1804029" y="980728"/>
            <a:ext cx="0" cy="86409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1686389" y="2448936"/>
            <a:ext cx="0" cy="86409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2415261" y="2448936"/>
            <a:ext cx="0" cy="86409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2415261" y="3897888"/>
            <a:ext cx="0" cy="86409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4998757" y="971936"/>
            <a:ext cx="0" cy="86409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>
            <a:off x="4926749" y="3889096"/>
            <a:ext cx="0" cy="86409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2622493" y="5329256"/>
            <a:ext cx="818464" cy="85530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6150885" y="5324031"/>
            <a:ext cx="360040" cy="85530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4494701" y="2429680"/>
            <a:ext cx="620024" cy="85530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6" name="直線接點 25"/>
          <p:cNvCxnSpPr/>
          <p:nvPr/>
        </p:nvCxnSpPr>
        <p:spPr>
          <a:xfrm>
            <a:off x="2411623" y="983804"/>
            <a:ext cx="0" cy="864096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>
            <a:off x="5629245" y="983804"/>
            <a:ext cx="0" cy="864096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>
            <a:off x="1280717" y="2448936"/>
            <a:ext cx="0" cy="864096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>
            <a:off x="2622493" y="2448936"/>
            <a:ext cx="0" cy="864096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>
            <a:off x="2290501" y="3897888"/>
            <a:ext cx="0" cy="864096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>
            <a:off x="5600155" y="3897888"/>
            <a:ext cx="0" cy="864096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2613701" y="5320464"/>
            <a:ext cx="288032" cy="855304"/>
          </a:xfrm>
          <a:prstGeom prst="rect">
            <a:avLst/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/>
          <p:cNvSpPr/>
          <p:nvPr/>
        </p:nvSpPr>
        <p:spPr>
          <a:xfrm>
            <a:off x="5790845" y="5324031"/>
            <a:ext cx="288032" cy="855304"/>
          </a:xfrm>
          <a:prstGeom prst="rect">
            <a:avLst/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6876256" y="1261963"/>
            <a:ext cx="20249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solidFill>
                  <a:srgbClr val="0000FF"/>
                </a:solidFill>
              </a:rPr>
              <a:t>Underestimate in night 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876255" y="2727095"/>
            <a:ext cx="20249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solidFill>
                  <a:srgbClr val="0000FF"/>
                </a:solidFill>
              </a:rPr>
              <a:t>Underestimate in night 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876254" y="5603019"/>
            <a:ext cx="20249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solidFill>
                  <a:srgbClr val="0000FF"/>
                </a:solidFill>
              </a:rPr>
              <a:t>Underestimate in night 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0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clin\Dropbox\hawaii\mean_ann_rf_statem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688" y="5057"/>
            <a:ext cx="5976226" cy="458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 rot="1586056">
            <a:off x="1426896" y="2131585"/>
            <a:ext cx="5518204" cy="355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" r="3006"/>
          <a:stretch/>
        </p:blipFill>
        <p:spPr>
          <a:xfrm>
            <a:off x="4557934" y="3429000"/>
            <a:ext cx="3398442" cy="311589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Picture 2" descr="C:\Users\clin\Dropbox\hawaii\19c_p48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93430"/>
            <a:ext cx="4346923" cy="3372924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4788024" y="6514742"/>
            <a:ext cx="41882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Satellite Applications for Geoscience Education, Space Science and Engineering Center, University of Wisconsin-Madison</a:t>
            </a:r>
            <a:endParaRPr lang="zh-TW" alt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3" descr="C:\Users\clin\Dropbox\hawaii\mean_ann_rf_statem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88" r="46038"/>
          <a:stretch/>
        </p:blipFill>
        <p:spPr bwMode="auto">
          <a:xfrm>
            <a:off x="1835696" y="32615"/>
            <a:ext cx="3224894" cy="2666781"/>
          </a:xfrm>
          <a:prstGeom prst="corner">
            <a:avLst>
              <a:gd name="adj1" fmla="val 50000"/>
              <a:gd name="adj2" fmla="val 4186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221471" y="6567155"/>
            <a:ext cx="41790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Prof. Millen, University of Hawaii</a:t>
            </a:r>
            <a:endParaRPr lang="zh-TW" alt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3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83"/>
          <a:stretch/>
        </p:blipFill>
        <p:spPr bwMode="auto">
          <a:xfrm>
            <a:off x="4499992" y="2708920"/>
            <a:ext cx="4254477" cy="388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36831" y="116632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Synoptic variability of precipitation</a:t>
            </a:r>
          </a:p>
        </p:txBody>
      </p:sp>
      <p:sp>
        <p:nvSpPr>
          <p:cNvPr id="4" name="矩形 3"/>
          <p:cNvSpPr/>
          <p:nvPr/>
        </p:nvSpPr>
        <p:spPr>
          <a:xfrm>
            <a:off x="395536" y="636949"/>
            <a:ext cx="84969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 smtClean="0"/>
              <a:t>Pentad mean island-scale precipitation data</a:t>
            </a:r>
          </a:p>
          <a:p>
            <a:r>
              <a:rPr lang="en-US" altLang="zh-TW" sz="1600" dirty="0" smtClean="0"/>
              <a:t> </a:t>
            </a:r>
            <a:r>
              <a:rPr lang="en-US" altLang="zh-TW" sz="1600" dirty="0" smtClean="0">
                <a:solidFill>
                  <a:srgbClr val="00B050"/>
                </a:solidFill>
              </a:rPr>
              <a:t>	          correlation </a:t>
            </a:r>
            <a:r>
              <a:rPr lang="en-US" altLang="zh-TW" sz="1600" dirty="0">
                <a:solidFill>
                  <a:srgbClr val="00B050"/>
                </a:solidFill>
              </a:rPr>
              <a:t>coefficients between</a:t>
            </a:r>
            <a:endParaRPr lang="en-US" altLang="zh-TW" sz="1600" dirty="0" smtClean="0">
              <a:solidFill>
                <a:srgbClr val="00B050"/>
              </a:solidFill>
            </a:endParaRPr>
          </a:p>
          <a:p>
            <a:r>
              <a:rPr lang="en-US" altLang="zh-TW" sz="1600" dirty="0" smtClean="0"/>
              <a:t>	R1:              OBS and HRCM_OLD</a:t>
            </a:r>
          </a:p>
          <a:p>
            <a:r>
              <a:rPr lang="en-US" altLang="zh-TW" sz="1600" dirty="0" smtClean="0"/>
              <a:t>	R2:              OBS </a:t>
            </a:r>
            <a:r>
              <a:rPr lang="en-US" altLang="zh-TW" sz="1600" dirty="0"/>
              <a:t>and </a:t>
            </a:r>
            <a:r>
              <a:rPr lang="en-US" altLang="zh-TW" sz="1600" dirty="0" smtClean="0"/>
              <a:t>HRCM_NEW</a:t>
            </a:r>
            <a:endParaRPr lang="en-US" altLang="zh-TW" sz="1600" dirty="0"/>
          </a:p>
          <a:p>
            <a:r>
              <a:rPr lang="en-US" altLang="zh-TW" sz="1600" dirty="0" smtClean="0"/>
              <a:t>	R3:  HRCM_OLD and </a:t>
            </a:r>
            <a:r>
              <a:rPr lang="en-US" altLang="zh-TW" sz="1600" dirty="0"/>
              <a:t>HRCM_NEW</a:t>
            </a:r>
          </a:p>
          <a:p>
            <a:endParaRPr lang="en-US" altLang="zh-TW" sz="1600" dirty="0"/>
          </a:p>
          <a:p>
            <a:r>
              <a:rPr lang="en-US" altLang="zh-TW" sz="1600" dirty="0" smtClean="0">
                <a:solidFill>
                  <a:srgbClr val="FF0000"/>
                </a:solidFill>
              </a:rPr>
              <a:t>HRCM</a:t>
            </a:r>
            <a:r>
              <a:rPr lang="zh-TW" altLang="en-US" sz="1600" dirty="0">
                <a:solidFill>
                  <a:srgbClr val="FF0000"/>
                </a:solidFill>
              </a:rPr>
              <a:t> </a:t>
            </a:r>
            <a:r>
              <a:rPr lang="en-US" altLang="zh-TW" sz="1600" dirty="0" smtClean="0">
                <a:solidFill>
                  <a:srgbClr val="FF0000"/>
                </a:solidFill>
              </a:rPr>
              <a:t>captures most of the rainfall events reasonably well except for some events in March.</a:t>
            </a:r>
          </a:p>
          <a:p>
            <a:r>
              <a:rPr lang="en-US" altLang="zh-TW" sz="1600" dirty="0" smtClean="0"/>
              <a:t>Using new land surface datasets slightly improved the simulation</a:t>
            </a:r>
            <a:endParaRPr lang="en-US" altLang="zh-TW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31"/>
          <a:stretch/>
        </p:blipFill>
        <p:spPr bwMode="auto">
          <a:xfrm>
            <a:off x="179512" y="2708920"/>
            <a:ext cx="4353795" cy="381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841516" y="5413244"/>
            <a:ext cx="413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rgbClr val="0000FF"/>
                </a:solidFill>
              </a:rPr>
              <a:t>fail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186405" y="3397020"/>
            <a:ext cx="413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rgbClr val="0000FF"/>
                </a:solidFill>
              </a:rPr>
              <a:t>fail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9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838200"/>
            <a:ext cx="85915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36831" y="116632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Probability density functions (PDFs)</a:t>
            </a:r>
          </a:p>
        </p:txBody>
      </p:sp>
      <p:sp>
        <p:nvSpPr>
          <p:cNvPr id="4" name="矩形 3"/>
          <p:cNvSpPr/>
          <p:nvPr/>
        </p:nvSpPr>
        <p:spPr>
          <a:xfrm>
            <a:off x="1187624" y="1124744"/>
            <a:ext cx="1348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solidFill>
                  <a:srgbClr val="0000FF"/>
                </a:solidFill>
              </a:rPr>
              <a:t>underestimate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96823" y="1124744"/>
            <a:ext cx="1208985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overestimate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971600" y="1196752"/>
            <a:ext cx="288032" cy="1863416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289647" y="1205544"/>
            <a:ext cx="161600" cy="1863416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47664" y="3636232"/>
            <a:ext cx="1208985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overestimate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71600" y="3725824"/>
            <a:ext cx="630488" cy="180020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97696" y="4143997"/>
            <a:ext cx="1348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solidFill>
                  <a:srgbClr val="0000FF"/>
                </a:solidFill>
              </a:rPr>
              <a:t>underestimate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64032" y="3725823"/>
            <a:ext cx="106415" cy="1824463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317239" y="3717032"/>
            <a:ext cx="1208985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overestimate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399718" y="4143997"/>
            <a:ext cx="252402" cy="1406289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6831" y="6084585"/>
            <a:ext cx="8430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HRCM</a:t>
            </a:r>
            <a:r>
              <a:rPr lang="zh-TW" altLang="en-US" sz="1600" dirty="0">
                <a:solidFill>
                  <a:srgbClr val="FF0000"/>
                </a:solidFill>
              </a:rPr>
              <a:t> </a:t>
            </a:r>
            <a:r>
              <a:rPr lang="en-US" altLang="zh-TW" sz="1600" dirty="0" smtClean="0">
                <a:solidFill>
                  <a:srgbClr val="FF0000"/>
                </a:solidFill>
              </a:rPr>
              <a:t>tends to simulate slightly more light rain except for the island of Kauai.</a:t>
            </a:r>
            <a:endParaRPr lang="en-US" altLang="zh-TW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36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36831" y="116632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Summary and conclusions</a:t>
            </a:r>
          </a:p>
        </p:txBody>
      </p:sp>
      <p:sp>
        <p:nvSpPr>
          <p:cNvPr id="3" name="矩形 2"/>
          <p:cNvSpPr/>
          <p:nvPr/>
        </p:nvSpPr>
        <p:spPr>
          <a:xfrm>
            <a:off x="436831" y="790833"/>
            <a:ext cx="7920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/>
            <a:r>
              <a:rPr lang="en-US" altLang="zh-TW" sz="1600" dirty="0" smtClean="0">
                <a:cs typeface="Calibri" pitchFamily="34" charset="0"/>
              </a:rPr>
              <a:t>HRCM: 1-yr continuous WRF simulation forced by observed lateral boundary conditions.</a:t>
            </a:r>
          </a:p>
          <a:p>
            <a:pPr marL="273050" indent="-273050"/>
            <a:endParaRPr lang="en-US" altLang="zh-TW" sz="1600" dirty="0" smtClean="0">
              <a:cs typeface="Calibri" pitchFamily="34" charset="0"/>
            </a:endParaRPr>
          </a:p>
          <a:p>
            <a:pPr marL="273050" indent="-273050"/>
            <a:r>
              <a:rPr lang="en-US" altLang="zh-TW" sz="1600" dirty="0" smtClean="0"/>
              <a:t>New land surface dataset based on various data sources</a:t>
            </a:r>
          </a:p>
          <a:p>
            <a:pPr marL="273050" indent="-273050"/>
            <a:r>
              <a:rPr lang="en-US" altLang="zh-TW" sz="1600" dirty="0" smtClean="0"/>
              <a:t>→ overall improved simulations of surface variables in most of Hawaiian region.</a:t>
            </a:r>
          </a:p>
          <a:p>
            <a:pPr marL="273050" indent="-273050"/>
            <a:endParaRPr lang="en-US" altLang="zh-TW" sz="1600" dirty="0"/>
          </a:p>
          <a:p>
            <a:pPr marL="273050" indent="-273050"/>
            <a:r>
              <a:rPr lang="en-US" altLang="zh-TW" sz="1600" dirty="0" smtClean="0"/>
              <a:t>Precipitation is a particular challenging quantity for dynamical downscaling of climate and climate change in the Hawaii region.</a:t>
            </a:r>
          </a:p>
          <a:p>
            <a:pPr marL="273050" indent="-273050"/>
            <a:endParaRPr lang="en-US" altLang="zh-TW" sz="1600" dirty="0"/>
          </a:p>
          <a:p>
            <a:pPr marL="273050" indent="-273050"/>
            <a:r>
              <a:rPr lang="en-US" altLang="zh-TW" sz="1600" dirty="0" smtClean="0">
                <a:solidFill>
                  <a:srgbClr val="C00000"/>
                </a:solidFill>
              </a:rPr>
              <a:t>HRCM performance:</a:t>
            </a:r>
            <a:endParaRPr lang="en-US" altLang="zh-TW" sz="1600" dirty="0">
              <a:solidFill>
                <a:srgbClr val="C00000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107229"/>
              </p:ext>
            </p:extLst>
          </p:nvPr>
        </p:nvGraphicFramePr>
        <p:xfrm>
          <a:off x="539552" y="3345378"/>
          <a:ext cx="7920880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/>
                <a:gridCol w="396044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Well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Fail</a:t>
                      </a:r>
                      <a:endParaRPr lang="zh-TW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/>
                        <a:t>Seasonal mean large-scale circulation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Surface wind speed</a:t>
                      </a:r>
                      <a:endParaRPr lang="zh-TW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Surface air temperature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0" indent="-273050"/>
                      <a:r>
                        <a:rPr lang="en-US" altLang="zh-TW" sz="1600" dirty="0" smtClean="0"/>
                        <a:t>Spatial distribution of precipitation</a:t>
                      </a:r>
                      <a:endParaRPr lang="en-US" altLang="zh-TW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Surface</a:t>
                      </a:r>
                      <a:r>
                        <a:rPr lang="en-US" altLang="zh-TW" sz="1600" baseline="0" dirty="0" smtClean="0"/>
                        <a:t> relative humidity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/>
                        <a:t>Rainfall frequencies at</a:t>
                      </a:r>
                      <a:r>
                        <a:rPr lang="en-US" altLang="zh-TW" sz="1600" baseline="0" dirty="0" smtClean="0"/>
                        <a:t> night (underestimate)</a:t>
                      </a:r>
                      <a:endParaRPr lang="zh-TW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/>
                        <a:t>Total precipitation over windward</a:t>
                      </a:r>
                      <a:r>
                        <a:rPr lang="en-US" altLang="zh-TW" sz="1600" baseline="0" dirty="0" smtClean="0"/>
                        <a:t> side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/>
                        <a:t>Light rainfall frequency</a:t>
                      </a:r>
                      <a:r>
                        <a:rPr lang="en-US" altLang="zh-TW" sz="1600" baseline="0" dirty="0" smtClean="0"/>
                        <a:t> (overestimate)</a:t>
                      </a:r>
                      <a:endParaRPr lang="zh-TW" altLang="en-US" sz="1600" strike="noStrike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Total cloud fraction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Precipitation diurnal cycle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08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70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3053251" y="1069577"/>
                <a:ext cx="3037498" cy="625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𝑁</m:t>
                      </m:r>
                      <m:r>
                        <a:rPr lang="en-US" altLang="zh-TW" b="0" i="1" smtClean="0">
                          <a:latin typeface="Cambria Math"/>
                        </a:rPr>
                        <m:t>=77.6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+3.73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5</m:t>
                          </m:r>
                        </m:sup>
                      </m:sSup>
                      <m:f>
                        <m:fPr>
                          <m:ctrl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251" y="1069577"/>
                <a:ext cx="3037498" cy="62594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767250" y="404664"/>
            <a:ext cx="6973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Refractivity N  (</a:t>
            </a:r>
            <a:r>
              <a:rPr lang="en-US" altLang="zh-TW" dirty="0"/>
              <a:t>Smith and </a:t>
            </a:r>
            <a:r>
              <a:rPr lang="en-US" altLang="zh-TW" dirty="0" err="1"/>
              <a:t>Weintraub</a:t>
            </a:r>
            <a:r>
              <a:rPr lang="en-US" altLang="zh-TW" dirty="0"/>
              <a:t>, 1953)</a:t>
            </a:r>
            <a:endParaRPr lang="zh-TW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45764" y="2325345"/>
            <a:ext cx="4006213" cy="3177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785265" y="2636912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refractivity N:</a:t>
            </a:r>
          </a:p>
          <a:p>
            <a:r>
              <a:rPr lang="en-US" altLang="zh-TW" sz="1600" dirty="0" smtClean="0"/>
              <a:t>1</a:t>
            </a:r>
            <a:r>
              <a:rPr lang="en-US" altLang="zh-TW" sz="1600" dirty="0"/>
              <a:t>. vertical profile to 10-m intervals</a:t>
            </a:r>
          </a:p>
          <a:p>
            <a:r>
              <a:rPr lang="en-US" altLang="zh-TW" sz="1600" dirty="0" smtClean="0"/>
              <a:t>2</a:t>
            </a:r>
            <a:r>
              <a:rPr lang="en-US" altLang="zh-TW" sz="1600" dirty="0"/>
              <a:t>. linear regression (</a:t>
            </a:r>
            <a:r>
              <a:rPr lang="en-US" altLang="zh-TW" sz="1600" dirty="0" err="1"/>
              <a:t>Az</a:t>
            </a:r>
            <a:r>
              <a:rPr lang="en-US" altLang="zh-TW" sz="1600" dirty="0"/>
              <a:t> + B) for N(z), to </a:t>
            </a:r>
          </a:p>
          <a:p>
            <a:r>
              <a:rPr lang="en-US" altLang="zh-TW" sz="1600" dirty="0" smtClean="0"/>
              <a:t>    find </a:t>
            </a:r>
            <a:r>
              <a:rPr lang="en-US" altLang="zh-TW" sz="1600" dirty="0"/>
              <a:t>out the min. slope A with 300 m </a:t>
            </a:r>
          </a:p>
          <a:p>
            <a:r>
              <a:rPr lang="en-US" altLang="zh-TW" sz="1600" dirty="0" smtClean="0"/>
              <a:t>    </a:t>
            </a:r>
            <a:r>
              <a:rPr lang="en-US" altLang="zh-TW" sz="1600" dirty="0"/>
              <a:t>sliding window</a:t>
            </a:r>
          </a:p>
          <a:p>
            <a:r>
              <a:rPr lang="en-US" altLang="zh-TW" sz="1600" dirty="0" smtClean="0"/>
              <a:t>3</a:t>
            </a:r>
            <a:r>
              <a:rPr lang="en-US" altLang="zh-TW" sz="1600" dirty="0"/>
              <a:t>. inversion base height at the max. </a:t>
            </a:r>
          </a:p>
          <a:p>
            <a:r>
              <a:rPr lang="en-US" altLang="zh-TW" sz="1600" dirty="0" smtClean="0"/>
              <a:t>    </a:t>
            </a:r>
            <a:r>
              <a:rPr lang="en-US" altLang="zh-TW" sz="1600" dirty="0"/>
              <a:t>lapse of </a:t>
            </a:r>
            <a:r>
              <a:rPr lang="en-US" altLang="zh-TW" sz="1600" dirty="0" smtClean="0"/>
              <a:t>A</a:t>
            </a:r>
          </a:p>
          <a:p>
            <a:endParaRPr lang="en-US" altLang="zh-TW" sz="1600" dirty="0" smtClean="0"/>
          </a:p>
          <a:p>
            <a:r>
              <a:rPr lang="en-US" altLang="zh-TW" sz="1600" dirty="0"/>
              <a:t> </a:t>
            </a:r>
            <a:r>
              <a:rPr lang="en-US" altLang="zh-TW" sz="1600" dirty="0" smtClean="0"/>
              <a:t>   slope </a:t>
            </a:r>
            <a:r>
              <a:rPr lang="en-US" altLang="zh-TW" sz="1600" dirty="0"/>
              <a:t>│A│ &gt; 100 </a:t>
            </a:r>
            <a:r>
              <a:rPr lang="en-US" altLang="zh-TW" sz="1600" dirty="0" smtClean="0"/>
              <a:t>km</a:t>
            </a:r>
            <a:r>
              <a:rPr lang="en-US" altLang="zh-TW" sz="1600" baseline="30000" dirty="0" smtClean="0"/>
              <a:t>-1</a:t>
            </a:r>
          </a:p>
          <a:p>
            <a:r>
              <a:rPr lang="en-US" altLang="zh-TW" sz="1600" dirty="0" smtClean="0"/>
              <a:t>    TWI </a:t>
            </a:r>
            <a:r>
              <a:rPr lang="en-US" altLang="zh-TW" sz="1600" dirty="0"/>
              <a:t>height 1.0 ~ 4.0 km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4693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611560" y="836712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altLang="zh-TW" sz="1600" dirty="0"/>
              <a:t>On average about 82% of all days in </a:t>
            </a:r>
            <a:r>
              <a:rPr lang="en-US" altLang="zh-TW" sz="1600" dirty="0" smtClean="0"/>
              <a:t>the Hawaii </a:t>
            </a:r>
            <a:r>
              <a:rPr lang="en-US" altLang="zh-TW" sz="1600" dirty="0"/>
              <a:t>region are </a:t>
            </a:r>
            <a:r>
              <a:rPr lang="en-US" altLang="zh-TW" sz="1600" dirty="0">
                <a:solidFill>
                  <a:srgbClr val="FF0000"/>
                </a:solidFill>
              </a:rPr>
              <a:t>trade wind inversion (TWI)</a:t>
            </a:r>
            <a:r>
              <a:rPr lang="en-US" altLang="zh-TW" sz="1600" dirty="0"/>
              <a:t> days 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(Cao et al. 2007)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90564"/>
            <a:ext cx="4132064" cy="236117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887092" y="3830851"/>
            <a:ext cx="10470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UCAR/COMET</a:t>
            </a:r>
            <a:endParaRPr lang="zh-TW" alt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432768" y="1196752"/>
            <a:ext cx="26985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0000FF"/>
                </a:solidFill>
              </a:rPr>
              <a:t>Trade Wind Inversion </a:t>
            </a:r>
            <a:r>
              <a:rPr lang="en-US" altLang="zh-TW" sz="1600" dirty="0">
                <a:solidFill>
                  <a:srgbClr val="0000FF"/>
                </a:solidFill>
              </a:rPr>
              <a:t>(TWI)</a:t>
            </a:r>
            <a:endParaRPr lang="zh-TW" altLang="en-US" sz="1600" dirty="0">
              <a:solidFill>
                <a:srgbClr val="0000FF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1560" y="1388963"/>
            <a:ext cx="403244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/>
            <a:r>
              <a:rPr lang="en-US" altLang="zh-TW" sz="1600" dirty="0"/>
              <a:t>The trade wind </a:t>
            </a:r>
            <a:r>
              <a:rPr lang="en-US" altLang="zh-TW" sz="1600" dirty="0">
                <a:solidFill>
                  <a:srgbClr val="FF0000"/>
                </a:solidFill>
              </a:rPr>
              <a:t>inversion height </a:t>
            </a:r>
            <a:r>
              <a:rPr lang="en-US" altLang="zh-TW" sz="1600" dirty="0"/>
              <a:t>and </a:t>
            </a:r>
            <a:r>
              <a:rPr lang="en-US" altLang="zh-TW" sz="1600" dirty="0">
                <a:solidFill>
                  <a:srgbClr val="FF0000"/>
                </a:solidFill>
              </a:rPr>
              <a:t>trade wind strength </a:t>
            </a:r>
            <a:r>
              <a:rPr lang="en-US" altLang="zh-TW" sz="1600" dirty="0"/>
              <a:t>have a close relation to </a:t>
            </a:r>
            <a:r>
              <a:rPr lang="en-US" altLang="zh-TW" sz="1600" dirty="0">
                <a:solidFill>
                  <a:srgbClr val="FF0000"/>
                </a:solidFill>
              </a:rPr>
              <a:t>precipitation</a:t>
            </a:r>
            <a:r>
              <a:rPr lang="en-US" altLang="zh-TW" sz="1600" dirty="0"/>
              <a:t> over the Hawaiian </a:t>
            </a:r>
            <a:r>
              <a:rPr lang="en-US" altLang="zh-TW" sz="1600" dirty="0" smtClean="0"/>
              <a:t>Islands.</a:t>
            </a:r>
          </a:p>
          <a:p>
            <a:pPr marL="357188" indent="-357188" algn="just"/>
            <a:r>
              <a:rPr lang="en-US" altLang="zh-TW" sz="1600" dirty="0" smtClean="0"/>
              <a:t>To </a:t>
            </a:r>
            <a:r>
              <a:rPr lang="en-US" altLang="zh-TW" sz="1600" dirty="0"/>
              <a:t>resolve </a:t>
            </a:r>
            <a:r>
              <a:rPr lang="en-US" altLang="zh-TW" sz="1600" dirty="0" smtClean="0"/>
              <a:t>the </a:t>
            </a:r>
            <a:r>
              <a:rPr lang="en-US" altLang="zh-TW" sz="1600" dirty="0"/>
              <a:t>microclimates in the Hawaiian </a:t>
            </a:r>
            <a:r>
              <a:rPr lang="en-US" altLang="zh-TW" sz="1600" dirty="0" smtClean="0"/>
              <a:t>Islands range </a:t>
            </a:r>
            <a:r>
              <a:rPr lang="en-US" altLang="zh-TW" sz="1600" dirty="0"/>
              <a:t>from humid and tropical windward flanks to </a:t>
            </a:r>
            <a:r>
              <a:rPr lang="en-US" altLang="zh-TW" sz="1600" dirty="0" smtClean="0"/>
              <a:t>dry leeward areas, </a:t>
            </a:r>
            <a:r>
              <a:rPr lang="en-US" altLang="zh-TW" sz="1600" dirty="0"/>
              <a:t>a high-resolution numerical model is </a:t>
            </a:r>
            <a:r>
              <a:rPr lang="en-US" altLang="zh-TW" sz="1600" dirty="0" smtClean="0"/>
              <a:t>necessary.</a:t>
            </a:r>
          </a:p>
          <a:p>
            <a:pPr marL="357188" indent="-357188" algn="just"/>
            <a:r>
              <a:rPr lang="en-US" altLang="zh-TW" sz="1600" dirty="0" smtClean="0"/>
              <a:t>The representation of model</a:t>
            </a:r>
            <a:r>
              <a:rPr lang="en-US" altLang="zh-TW" sz="1600" dirty="0" smtClean="0">
                <a:solidFill>
                  <a:srgbClr val="FF0000"/>
                </a:solidFill>
              </a:rPr>
              <a:t> </a:t>
            </a:r>
            <a:r>
              <a:rPr lang="en-US" altLang="zh-TW" sz="1600" dirty="0">
                <a:solidFill>
                  <a:srgbClr val="FF0000"/>
                </a:solidFill>
              </a:rPr>
              <a:t>physical </a:t>
            </a:r>
            <a:r>
              <a:rPr lang="en-US" altLang="zh-TW" sz="1600" dirty="0" smtClean="0">
                <a:solidFill>
                  <a:srgbClr val="FF0000"/>
                </a:solidFill>
              </a:rPr>
              <a:t>processes</a:t>
            </a:r>
            <a:r>
              <a:rPr lang="en-US" altLang="zh-TW" sz="1600" dirty="0" smtClean="0"/>
              <a:t> have to be changed.</a:t>
            </a:r>
            <a:endParaRPr lang="en-US" altLang="zh-TW" sz="16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11560" y="4293096"/>
            <a:ext cx="79208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altLang="zh-TW" sz="1600" u="sng" dirty="0" smtClean="0">
                <a:solidFill>
                  <a:srgbClr val="C00000"/>
                </a:solidFill>
              </a:rPr>
              <a:t>RCM</a:t>
            </a:r>
            <a:r>
              <a:rPr lang="zh-TW" altLang="en-US" sz="1600" u="sng" dirty="0" smtClean="0">
                <a:solidFill>
                  <a:srgbClr val="C00000"/>
                </a:solidFill>
              </a:rPr>
              <a:t> </a:t>
            </a:r>
            <a:r>
              <a:rPr lang="en-US" altLang="zh-TW" sz="1600" u="sng" dirty="0" smtClean="0">
                <a:solidFill>
                  <a:srgbClr val="C00000"/>
                </a:solidFill>
              </a:rPr>
              <a:t>simulations for HIs:</a:t>
            </a:r>
          </a:p>
          <a:p>
            <a:pPr marL="357188" indent="-357188"/>
            <a:r>
              <a:rPr lang="en-US" altLang="zh-TW" sz="1600" dirty="0" smtClean="0"/>
              <a:t>Zhang et al. (2005) used the high resolution </a:t>
            </a:r>
            <a:r>
              <a:rPr lang="en-US" altLang="zh-TW" sz="1600" dirty="0" err="1" smtClean="0"/>
              <a:t>Mesoscale</a:t>
            </a:r>
            <a:r>
              <a:rPr lang="en-US" altLang="zh-TW" sz="1600" dirty="0" smtClean="0"/>
              <a:t> Spectral Model with 1.5-km grid size to do short-term integrations.</a:t>
            </a:r>
          </a:p>
          <a:p>
            <a:pPr marL="357188" indent="-357188"/>
            <a:r>
              <a:rPr lang="en-US" altLang="zh-TW" sz="1600" dirty="0"/>
              <a:t>	</a:t>
            </a:r>
            <a:r>
              <a:rPr lang="en-US" altLang="zh-TW" sz="1600" dirty="0" smtClean="0"/>
              <a:t>=&gt; coupled a </a:t>
            </a:r>
            <a:r>
              <a:rPr lang="en-US" altLang="zh-TW" sz="1600" dirty="0" smtClean="0">
                <a:solidFill>
                  <a:srgbClr val="FF0000"/>
                </a:solidFill>
              </a:rPr>
              <a:t>land surface model (LSM) </a:t>
            </a:r>
            <a:r>
              <a:rPr lang="en-US" altLang="zh-TW" sz="1600" dirty="0" smtClean="0"/>
              <a:t>get further improvements</a:t>
            </a:r>
          </a:p>
          <a:p>
            <a:pPr marL="357188" indent="-357188"/>
            <a:r>
              <a:rPr lang="fr-FR" altLang="zh-TW" sz="1600" dirty="0" smtClean="0"/>
              <a:t>Jimenez </a:t>
            </a:r>
            <a:r>
              <a:rPr lang="fr-FR" altLang="zh-TW" sz="1600" dirty="0"/>
              <a:t>et al. (2010) performed a 14-yr </a:t>
            </a:r>
            <a:r>
              <a:rPr lang="fr-FR" altLang="zh-TW" sz="1600" dirty="0" smtClean="0"/>
              <a:t>simulation </a:t>
            </a:r>
            <a:r>
              <a:rPr lang="en-US" altLang="zh-TW" sz="1600" dirty="0" smtClean="0"/>
              <a:t>over </a:t>
            </a:r>
            <a:r>
              <a:rPr lang="en-US" altLang="zh-TW" sz="1600" dirty="0"/>
              <a:t>complex topography in Spain with 2-km </a:t>
            </a:r>
            <a:r>
              <a:rPr lang="en-US" altLang="zh-TW" sz="1600" dirty="0" smtClean="0"/>
              <a:t>horizontal resolution </a:t>
            </a:r>
            <a:r>
              <a:rPr lang="en-US" altLang="zh-TW" sz="1600" dirty="0"/>
              <a:t>and showed that the WRF model </a:t>
            </a:r>
            <a:r>
              <a:rPr lang="en-US" altLang="zh-TW" sz="1600" dirty="0" smtClean="0"/>
              <a:t>with high </a:t>
            </a:r>
            <a:r>
              <a:rPr lang="en-US" altLang="zh-TW" sz="1600" dirty="0"/>
              <a:t>resolution can be used for dynamical downscaling </a:t>
            </a:r>
            <a:r>
              <a:rPr lang="en-US" altLang="zh-TW" sz="1600" dirty="0" smtClean="0"/>
              <a:t>in a </a:t>
            </a:r>
            <a:r>
              <a:rPr lang="en-US" altLang="zh-TW" sz="1600" dirty="0"/>
              <a:t>region with complex terrain</a:t>
            </a:r>
            <a:r>
              <a:rPr lang="en-US" altLang="zh-TW" sz="1600" dirty="0" smtClean="0"/>
              <a:t>. </a:t>
            </a:r>
            <a:endParaRPr lang="en-US" altLang="zh-TW" sz="1600" dirty="0"/>
          </a:p>
          <a:p>
            <a:pPr marL="357188" indent="-357188"/>
            <a:r>
              <a:rPr lang="en-US" altLang="zh-TW" sz="1600" dirty="0" smtClean="0"/>
              <a:t>	( 2-day run with 1-day </a:t>
            </a:r>
            <a:r>
              <a:rPr lang="en-US" altLang="zh-TW" sz="1600" dirty="0" err="1" smtClean="0"/>
              <a:t>spinup</a:t>
            </a:r>
            <a:r>
              <a:rPr lang="en-US" altLang="zh-TW" sz="1600" dirty="0" smtClean="0"/>
              <a:t> =&gt; daily mean surface wind )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611560" y="241484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86451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單箭頭接點 8"/>
          <p:cNvCxnSpPr/>
          <p:nvPr/>
        </p:nvCxnSpPr>
        <p:spPr>
          <a:xfrm flipV="1">
            <a:off x="827584" y="1331476"/>
            <a:ext cx="0" cy="3096344"/>
          </a:xfrm>
          <a:prstGeom prst="straightConnector1">
            <a:avLst/>
          </a:prstGeom>
          <a:ln w="22225">
            <a:solidFill>
              <a:schemeClr val="accent5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9" t="24148" b="15519"/>
          <a:stretch/>
        </p:blipFill>
        <p:spPr bwMode="auto">
          <a:xfrm>
            <a:off x="4824582" y="1083027"/>
            <a:ext cx="2987778" cy="259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8" t="83574" r="17993"/>
          <a:stretch/>
        </p:blipFill>
        <p:spPr bwMode="auto">
          <a:xfrm>
            <a:off x="4936573" y="4139788"/>
            <a:ext cx="2763796" cy="46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13" b="15519"/>
          <a:stretch/>
        </p:blipFill>
        <p:spPr bwMode="auto">
          <a:xfrm>
            <a:off x="1189852" y="1083027"/>
            <a:ext cx="3105972" cy="363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67544" y="2714773"/>
            <a:ext cx="7223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320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>
            <a:off x="1645798" y="4900518"/>
            <a:ext cx="2604144" cy="0"/>
          </a:xfrm>
          <a:prstGeom prst="straightConnector1">
            <a:avLst/>
          </a:prstGeom>
          <a:ln w="22225">
            <a:solidFill>
              <a:schemeClr val="accent5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2627784" y="4715852"/>
            <a:ext cx="576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260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 flipV="1">
            <a:off x="8160721" y="1331476"/>
            <a:ext cx="0" cy="2088232"/>
          </a:xfrm>
          <a:prstGeom prst="straightConnector1">
            <a:avLst/>
          </a:prstGeom>
          <a:ln w="22225">
            <a:solidFill>
              <a:schemeClr val="accent5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7800681" y="2215369"/>
            <a:ext cx="7223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186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5" name="直線單箭頭接點 14"/>
          <p:cNvCxnSpPr/>
          <p:nvPr/>
        </p:nvCxnSpPr>
        <p:spPr>
          <a:xfrm>
            <a:off x="4863771" y="3698739"/>
            <a:ext cx="2875787" cy="0"/>
          </a:xfrm>
          <a:prstGeom prst="straightConnector1">
            <a:avLst/>
          </a:prstGeom>
          <a:ln w="22225">
            <a:solidFill>
              <a:schemeClr val="accent5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6012160" y="3514073"/>
            <a:ext cx="576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276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3241830" y="96214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b="1" dirty="0" smtClean="0">
                <a:solidFill>
                  <a:srgbClr val="FF0000"/>
                </a:solidFill>
              </a:rPr>
              <a:t>15 km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731446" y="96214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b="1" dirty="0" smtClean="0">
                <a:solidFill>
                  <a:srgbClr val="FF0000"/>
                </a:solidFill>
              </a:rPr>
              <a:t>3 km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808012" y="5243135"/>
            <a:ext cx="5500292" cy="1354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numCol="1" rtlCol="0">
            <a:spAutoFit/>
          </a:bodyPr>
          <a:lstStyle/>
          <a:p>
            <a:r>
              <a:rPr lang="en-US" altLang="zh-TW" sz="1600" u="sng" dirty="0">
                <a:solidFill>
                  <a:srgbClr val="C00000"/>
                </a:solidFill>
              </a:rPr>
              <a:t>WRF-ARW v3.3</a:t>
            </a:r>
          </a:p>
          <a:p>
            <a:r>
              <a:rPr lang="en-US" altLang="zh-TW" sz="1600" dirty="0" smtClean="0">
                <a:cs typeface="Calibri" pitchFamily="34" charset="0"/>
              </a:rPr>
              <a:t>12-month continuous simulation: </a:t>
            </a:r>
            <a:r>
              <a:rPr lang="en-US" altLang="zh-TW" sz="1600" dirty="0" smtClean="0">
                <a:solidFill>
                  <a:srgbClr val="FF0000"/>
                </a:solidFill>
                <a:cs typeface="Calibri" pitchFamily="34" charset="0"/>
              </a:rPr>
              <a:t>Oct. 2005 – Nov. 2006</a:t>
            </a:r>
          </a:p>
          <a:p>
            <a:r>
              <a:rPr lang="en-US" altLang="zh-TW" sz="1600" dirty="0" smtClean="0">
                <a:cs typeface="Calibri" pitchFamily="34" charset="0"/>
              </a:rPr>
              <a:t>Two domain with one-way nesting: </a:t>
            </a:r>
            <a:r>
              <a:rPr lang="en-US" altLang="zh-TW" sz="1600" dirty="0" smtClean="0">
                <a:solidFill>
                  <a:srgbClr val="FF0000"/>
                </a:solidFill>
                <a:cs typeface="Calibri" pitchFamily="34" charset="0"/>
              </a:rPr>
              <a:t>15, 3 km</a:t>
            </a:r>
          </a:p>
          <a:p>
            <a:r>
              <a:rPr lang="en-US" altLang="zh-TW" sz="1600" dirty="0" smtClean="0">
                <a:solidFill>
                  <a:srgbClr val="FF0000"/>
                </a:solidFill>
                <a:cs typeface="Calibri" pitchFamily="34" charset="0"/>
              </a:rPr>
              <a:t>31</a:t>
            </a:r>
            <a:r>
              <a:rPr lang="en-US" altLang="zh-TW" sz="1600" dirty="0" smtClean="0">
                <a:cs typeface="Calibri" pitchFamily="34" charset="0"/>
              </a:rPr>
              <a:t> vertical layers with top at 10 </a:t>
            </a:r>
            <a:r>
              <a:rPr lang="en-US" altLang="zh-TW" sz="1600" dirty="0" err="1" smtClean="0">
                <a:cs typeface="Calibri" pitchFamily="34" charset="0"/>
              </a:rPr>
              <a:t>hPa</a:t>
            </a:r>
            <a:endParaRPr lang="en-US" altLang="zh-TW" sz="1600" dirty="0" smtClean="0">
              <a:cs typeface="Calibri" pitchFamily="34" charset="0"/>
            </a:endParaRPr>
          </a:p>
          <a:p>
            <a:r>
              <a:rPr lang="en-US" altLang="zh-TW" sz="1600" dirty="0" smtClean="0">
                <a:cs typeface="Calibri" pitchFamily="34" charset="0"/>
              </a:rPr>
              <a:t>Buffer zone: </a:t>
            </a:r>
            <a:r>
              <a:rPr lang="en-US" altLang="zh-TW" sz="1600" dirty="0" smtClean="0">
                <a:solidFill>
                  <a:srgbClr val="FF0000"/>
                </a:solidFill>
                <a:cs typeface="Calibri" pitchFamily="34" charset="0"/>
              </a:rPr>
              <a:t>15</a:t>
            </a:r>
            <a:r>
              <a:rPr lang="en-US" altLang="zh-TW" sz="1600" dirty="0" smtClean="0">
                <a:cs typeface="Calibri" pitchFamily="34" charset="0"/>
              </a:rPr>
              <a:t> points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611560" y="241484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Model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36046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836712"/>
            <a:ext cx="792088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cs typeface="Calibri" pitchFamily="34" charset="0"/>
              </a:rPr>
              <a:t>Microphysics scheme: </a:t>
            </a:r>
            <a:r>
              <a:rPr lang="en-US" altLang="zh-TW" sz="1600" dirty="0" smtClean="0">
                <a:cs typeface="Calibri" pitchFamily="34" charset="0"/>
              </a:rPr>
              <a:t> </a:t>
            </a:r>
            <a:r>
              <a:rPr lang="en-US" altLang="zh-TW" sz="1600" b="1" dirty="0" smtClean="0">
                <a:solidFill>
                  <a:srgbClr val="C00000"/>
                </a:solidFill>
                <a:cs typeface="Calibri" pitchFamily="34" charset="0"/>
              </a:rPr>
              <a:t>WSM </a:t>
            </a:r>
            <a:r>
              <a:rPr lang="en-US" altLang="zh-TW" sz="1600" b="1" dirty="0">
                <a:solidFill>
                  <a:srgbClr val="C00000"/>
                </a:solidFill>
                <a:cs typeface="Calibri" pitchFamily="34" charset="0"/>
              </a:rPr>
              <a:t>6-class </a:t>
            </a:r>
            <a:r>
              <a:rPr lang="en-US" altLang="zh-TW" sz="1600" b="1" dirty="0" smtClean="0">
                <a:solidFill>
                  <a:srgbClr val="C00000"/>
                </a:solidFill>
                <a:cs typeface="Calibri" pitchFamily="34" charset="0"/>
              </a:rPr>
              <a:t>scheme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sz="1600" dirty="0" smtClean="0"/>
              <a:t>replaced the </a:t>
            </a:r>
            <a:r>
              <a:rPr lang="en-US" altLang="zh-TW" sz="1600" dirty="0" err="1" smtClean="0">
                <a:solidFill>
                  <a:srgbClr val="FF0000"/>
                </a:solidFill>
              </a:rPr>
              <a:t>autoconversion</a:t>
            </a:r>
            <a:r>
              <a:rPr lang="en-US" altLang="zh-TW" sz="1600" dirty="0" smtClean="0"/>
              <a:t> and </a:t>
            </a:r>
            <a:r>
              <a:rPr lang="en-US" altLang="zh-TW" sz="1600" dirty="0" smtClean="0">
                <a:solidFill>
                  <a:srgbClr val="FF0000"/>
                </a:solidFill>
              </a:rPr>
              <a:t>accretion rates </a:t>
            </a:r>
            <a:r>
              <a:rPr lang="en-US" altLang="zh-TW" sz="1600" dirty="0" smtClean="0"/>
              <a:t>to the parameterizations from </a:t>
            </a:r>
            <a:r>
              <a:rPr lang="en-US" altLang="zh-TW" sz="1600" dirty="0" err="1" smtClean="0"/>
              <a:t>Khairoutdinov</a:t>
            </a:r>
            <a:r>
              <a:rPr lang="en-US" altLang="zh-TW" sz="1600" dirty="0" smtClean="0"/>
              <a:t> and </a:t>
            </a:r>
            <a:r>
              <a:rPr lang="en-US" altLang="zh-TW" sz="1600" dirty="0" err="1" smtClean="0"/>
              <a:t>Kogan</a:t>
            </a:r>
            <a:r>
              <a:rPr lang="en-US" altLang="zh-TW" sz="1600" dirty="0" smtClean="0"/>
              <a:t> (2000)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srgbClr val="FF0000"/>
                </a:solidFill>
              </a:rPr>
              <a:t>Cloud droplet number concentration </a:t>
            </a:r>
            <a:r>
              <a:rPr lang="en-US" altLang="zh-TW" sz="1600" dirty="0" smtClean="0"/>
              <a:t>: 300 cm</a:t>
            </a:r>
            <a:r>
              <a:rPr lang="en-US" altLang="zh-TW" sz="1600" baseline="30000" dirty="0" smtClean="0"/>
              <a:t>-3</a:t>
            </a:r>
            <a:r>
              <a:rPr lang="en-US" altLang="zh-TW" sz="1600" dirty="0" smtClean="0"/>
              <a:t> =&gt; 55 cm</a:t>
            </a:r>
            <a:r>
              <a:rPr lang="en-US" altLang="zh-TW" sz="1600" baseline="30000" dirty="0" smtClean="0"/>
              <a:t>-3</a:t>
            </a:r>
          </a:p>
          <a:p>
            <a:pPr marL="712788"/>
            <a:r>
              <a:rPr lang="en-US" altLang="zh-TW" sz="1600" dirty="0" smtClean="0"/>
              <a:t>more representative for the clean maritime conditions typically found in the Hawaiian region</a:t>
            </a:r>
          </a:p>
          <a:p>
            <a:pPr marL="712788"/>
            <a:endParaRPr lang="en-US" altLang="zh-TW" sz="1600" dirty="0"/>
          </a:p>
          <a:p>
            <a:r>
              <a:rPr lang="en-US" altLang="zh-TW" sz="1600" dirty="0" smtClean="0"/>
              <a:t>Shortwave </a:t>
            </a:r>
            <a:r>
              <a:rPr lang="en-US" altLang="zh-TW" sz="1600" dirty="0"/>
              <a:t>and </a:t>
            </a:r>
            <a:r>
              <a:rPr lang="en-US" altLang="zh-TW" sz="1600" dirty="0" err="1"/>
              <a:t>longwave</a:t>
            </a:r>
            <a:r>
              <a:rPr lang="en-US" altLang="zh-TW" sz="1600" dirty="0"/>
              <a:t> </a:t>
            </a:r>
            <a:r>
              <a:rPr lang="en-US" altLang="zh-TW" sz="1600" dirty="0" smtClean="0"/>
              <a:t>radiation schemes: </a:t>
            </a:r>
            <a:r>
              <a:rPr lang="en-US" altLang="zh-TW" sz="1600" b="1" dirty="0" smtClean="0">
                <a:solidFill>
                  <a:srgbClr val="C00000"/>
                </a:solidFill>
              </a:rPr>
              <a:t>CAM3</a:t>
            </a:r>
          </a:p>
          <a:p>
            <a:endParaRPr lang="en-US" altLang="zh-TW" sz="1600" b="1" dirty="0" smtClean="0">
              <a:solidFill>
                <a:srgbClr val="C00000"/>
              </a:solidFill>
            </a:endParaRPr>
          </a:p>
          <a:p>
            <a:r>
              <a:rPr lang="en-US" altLang="zh-TW" sz="1600" dirty="0"/>
              <a:t>PBL scheme: </a:t>
            </a:r>
            <a:r>
              <a:rPr lang="en-US" altLang="zh-TW" sz="1600" b="1" dirty="0" smtClean="0">
                <a:solidFill>
                  <a:srgbClr val="C00000"/>
                </a:solidFill>
              </a:rPr>
              <a:t>Mellor–Yamada–</a:t>
            </a:r>
            <a:r>
              <a:rPr lang="en-US" altLang="zh-TW" sz="1600" b="1" dirty="0" err="1" smtClean="0">
                <a:solidFill>
                  <a:srgbClr val="C00000"/>
                </a:solidFill>
              </a:rPr>
              <a:t>Janjic</a:t>
            </a:r>
            <a:r>
              <a:rPr lang="en-US" altLang="zh-TW" sz="1600" b="1" dirty="0" smtClean="0">
                <a:solidFill>
                  <a:srgbClr val="C00000"/>
                </a:solidFill>
              </a:rPr>
              <a:t> </a:t>
            </a:r>
            <a:r>
              <a:rPr lang="en-US" altLang="zh-TW" sz="1600" b="1" dirty="0">
                <a:solidFill>
                  <a:srgbClr val="C00000"/>
                </a:solidFill>
              </a:rPr>
              <a:t>PBL </a:t>
            </a:r>
            <a:r>
              <a:rPr lang="en-US" altLang="zh-TW" sz="1600" b="1" dirty="0" smtClean="0">
                <a:solidFill>
                  <a:srgbClr val="C00000"/>
                </a:solidFill>
              </a:rPr>
              <a:t>scheme</a:t>
            </a:r>
          </a:p>
          <a:p>
            <a:endParaRPr lang="en-US" altLang="zh-TW" sz="1600" b="1" dirty="0" smtClean="0">
              <a:solidFill>
                <a:srgbClr val="C00000"/>
              </a:solidFill>
            </a:endParaRPr>
          </a:p>
          <a:p>
            <a:r>
              <a:rPr lang="en-US" altLang="zh-TW" sz="1600" dirty="0" smtClean="0"/>
              <a:t>Land </a:t>
            </a:r>
            <a:r>
              <a:rPr lang="en-US" altLang="zh-TW" sz="1600" dirty="0"/>
              <a:t>surface </a:t>
            </a:r>
            <a:r>
              <a:rPr lang="en-US" altLang="zh-TW" sz="1600" dirty="0" smtClean="0"/>
              <a:t>processes: </a:t>
            </a:r>
            <a:r>
              <a:rPr lang="en-US" altLang="zh-TW" sz="1600" b="1" dirty="0" smtClean="0">
                <a:solidFill>
                  <a:srgbClr val="C00000"/>
                </a:solidFill>
              </a:rPr>
              <a:t>Noah LSM</a:t>
            </a:r>
          </a:p>
          <a:p>
            <a:endParaRPr lang="en-US" altLang="zh-TW" sz="1600" b="1" dirty="0">
              <a:solidFill>
                <a:srgbClr val="C00000"/>
              </a:solidFill>
            </a:endParaRPr>
          </a:p>
          <a:p>
            <a:r>
              <a:rPr lang="en-US" altLang="zh-TW" sz="1600" dirty="0" smtClean="0"/>
              <a:t>Cumulus parameterization only for outer domain: </a:t>
            </a:r>
            <a:r>
              <a:rPr lang="en-US" altLang="zh-TW" sz="1600" b="1" dirty="0" smtClean="0">
                <a:solidFill>
                  <a:srgbClr val="C00000"/>
                </a:solidFill>
              </a:rPr>
              <a:t>modified </a:t>
            </a:r>
            <a:r>
              <a:rPr lang="en-US" altLang="zh-TW" sz="1600" b="1" dirty="0" err="1">
                <a:solidFill>
                  <a:srgbClr val="C00000"/>
                </a:solidFill>
              </a:rPr>
              <a:t>Tiedtke</a:t>
            </a:r>
            <a:r>
              <a:rPr lang="en-US" altLang="zh-TW" sz="1600" b="1" dirty="0">
                <a:solidFill>
                  <a:srgbClr val="C00000"/>
                </a:solidFill>
              </a:rPr>
              <a:t> </a:t>
            </a:r>
            <a:r>
              <a:rPr lang="en-US" altLang="zh-TW" sz="1600" b="1" dirty="0" smtClean="0">
                <a:solidFill>
                  <a:srgbClr val="C00000"/>
                </a:solidFill>
              </a:rPr>
              <a:t>scheme</a:t>
            </a:r>
          </a:p>
          <a:p>
            <a:endParaRPr lang="en-US" altLang="zh-TW" sz="16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611560" y="241484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Model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29430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11560" y="836712"/>
            <a:ext cx="79208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2788" indent="-712788"/>
            <a:r>
              <a:rPr lang="en-US" altLang="zh-TW" sz="1600" dirty="0">
                <a:solidFill>
                  <a:schemeClr val="accent3">
                    <a:lumMod val="75000"/>
                  </a:schemeClr>
                </a:solidFill>
              </a:rPr>
              <a:t>IC &amp; BC: </a:t>
            </a:r>
            <a:r>
              <a:rPr lang="en-US" altLang="zh-TW" sz="1600" dirty="0"/>
              <a:t>Modern-Era Retrospective Analysis for Research and Applications (MERRA) reanalysis (NASA</a:t>
            </a:r>
            <a:r>
              <a:rPr lang="en-US" altLang="zh-TW" sz="1600" dirty="0" smtClean="0"/>
              <a:t>)</a:t>
            </a:r>
          </a:p>
          <a:p>
            <a:pPr marL="712788" indent="-712788"/>
            <a:r>
              <a:rPr lang="en-US" altLang="zh-TW" sz="1600" dirty="0" smtClean="0">
                <a:solidFill>
                  <a:schemeClr val="accent3">
                    <a:lumMod val="75000"/>
                  </a:schemeClr>
                </a:solidFill>
              </a:rPr>
              <a:t>Data resolution: </a:t>
            </a:r>
            <a:r>
              <a:rPr lang="en-US" altLang="zh-TW" sz="1600" dirty="0" smtClean="0"/>
              <a:t>0.5</a:t>
            </a:r>
            <a:r>
              <a:rPr lang="en-US" altLang="zh-TW" sz="1600" baseline="30000" dirty="0" smtClean="0"/>
              <a:t>o</a:t>
            </a:r>
            <a:r>
              <a:rPr lang="en-US" altLang="zh-TW" sz="1600" dirty="0" smtClean="0"/>
              <a:t> x 0.6667</a:t>
            </a:r>
            <a:r>
              <a:rPr lang="en-US" altLang="zh-TW" sz="1600" baseline="30000" dirty="0" smtClean="0"/>
              <a:t>o</a:t>
            </a:r>
            <a:r>
              <a:rPr lang="en-US" altLang="zh-TW" sz="1600" dirty="0" smtClean="0"/>
              <a:t> (</a:t>
            </a:r>
            <a:r>
              <a:rPr lang="en-US" altLang="zh-TW" sz="1600" dirty="0" err="1" smtClean="0"/>
              <a:t>lat</a:t>
            </a:r>
            <a:r>
              <a:rPr lang="en-US" altLang="zh-TW" sz="1600" dirty="0" smtClean="0"/>
              <a:t> x </a:t>
            </a:r>
            <a:r>
              <a:rPr lang="en-US" altLang="zh-TW" sz="1600" dirty="0" err="1" smtClean="0"/>
              <a:t>lon</a:t>
            </a:r>
            <a:r>
              <a:rPr lang="en-US" altLang="zh-TW" sz="1600" dirty="0" smtClean="0"/>
              <a:t>) and 31 levels (1000 to 10 </a:t>
            </a:r>
            <a:r>
              <a:rPr lang="en-US" altLang="zh-TW" sz="1600" dirty="0" err="1" smtClean="0"/>
              <a:t>hPa</a:t>
            </a:r>
            <a:r>
              <a:rPr lang="en-US" altLang="zh-TW" sz="1600" dirty="0" smtClean="0"/>
              <a:t>)</a:t>
            </a:r>
          </a:p>
          <a:p>
            <a:pPr marL="712788" indent="-712788"/>
            <a:r>
              <a:rPr lang="en-US" altLang="zh-TW" sz="1600" dirty="0" smtClean="0">
                <a:solidFill>
                  <a:schemeClr val="accent3">
                    <a:lumMod val="75000"/>
                  </a:schemeClr>
                </a:solidFill>
              </a:rPr>
              <a:t>Time interval: </a:t>
            </a:r>
            <a:r>
              <a:rPr lang="en-US" altLang="zh-TW" sz="1600" dirty="0" smtClean="0"/>
              <a:t>6 hour</a:t>
            </a:r>
          </a:p>
          <a:p>
            <a:pPr marL="712788" indent="-712788"/>
            <a:endParaRPr lang="en-US" altLang="zh-TW" sz="1600" dirty="0"/>
          </a:p>
          <a:p>
            <a:pPr marL="712788" indent="-712788"/>
            <a:r>
              <a:rPr lang="en-US" altLang="zh-TW" sz="1600" dirty="0">
                <a:solidFill>
                  <a:schemeClr val="accent3">
                    <a:lumMod val="75000"/>
                  </a:schemeClr>
                </a:solidFill>
              </a:rPr>
              <a:t>Soil temperature and moisture: </a:t>
            </a:r>
            <a:r>
              <a:rPr lang="en-US" altLang="zh-TW" sz="1600" dirty="0"/>
              <a:t>ECMWF Re-Analysis Interim data (ERA-Interim)</a:t>
            </a:r>
            <a:endParaRPr lang="zh-TW" altLang="en-US" sz="1600" dirty="0"/>
          </a:p>
          <a:p>
            <a:endParaRPr lang="en-US" altLang="zh-TW" sz="16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altLang="zh-TW" sz="1600" dirty="0" smtClean="0">
                <a:solidFill>
                  <a:schemeClr val="accent3">
                    <a:lumMod val="75000"/>
                  </a:schemeClr>
                </a:solidFill>
              </a:rPr>
              <a:t>SST: </a:t>
            </a:r>
            <a:r>
              <a:rPr lang="en-US" altLang="zh-TW" sz="1600" dirty="0"/>
              <a:t>daily </a:t>
            </a:r>
            <a:r>
              <a:rPr lang="en-US" altLang="zh-TW" sz="1600" dirty="0" smtClean="0"/>
              <a:t>0.25</a:t>
            </a:r>
            <a:r>
              <a:rPr lang="en-US" altLang="zh-TW" sz="1600" baseline="30000" dirty="0" smtClean="0"/>
              <a:t>o</a:t>
            </a:r>
            <a:r>
              <a:rPr lang="en-US" altLang="zh-TW" sz="1600" dirty="0" smtClean="0"/>
              <a:t> x 0.25</a:t>
            </a:r>
            <a:r>
              <a:rPr lang="en-US" altLang="zh-TW" sz="1600" baseline="30000" dirty="0"/>
              <a:t>o</a:t>
            </a:r>
            <a:r>
              <a:rPr lang="en-US" altLang="zh-TW" sz="1600" dirty="0"/>
              <a:t> </a:t>
            </a:r>
            <a:r>
              <a:rPr lang="en-US" altLang="zh-TW" sz="1600" dirty="0" smtClean="0"/>
              <a:t>global analysis (NOAA)</a:t>
            </a:r>
          </a:p>
          <a:p>
            <a:pPr marL="712788"/>
            <a:r>
              <a:rPr lang="en-US" altLang="zh-TW" sz="1600" dirty="0" smtClean="0"/>
              <a:t>diurnal SST variation is calculated based on the surface energy budget (</a:t>
            </a:r>
            <a:r>
              <a:rPr lang="en-US" altLang="zh-TW" sz="1600" dirty="0" err="1" smtClean="0"/>
              <a:t>Zeng</a:t>
            </a:r>
            <a:r>
              <a:rPr lang="en-US" altLang="zh-TW" sz="1600" dirty="0" smtClean="0"/>
              <a:t> and </a:t>
            </a:r>
            <a:r>
              <a:rPr lang="en-US" altLang="zh-TW" sz="1600" dirty="0" err="1" smtClean="0"/>
              <a:t>Beljaars</a:t>
            </a:r>
            <a:r>
              <a:rPr lang="en-US" altLang="zh-TW" sz="1600" dirty="0" smtClean="0"/>
              <a:t> 2005)</a:t>
            </a:r>
          </a:p>
          <a:p>
            <a:pPr marL="712788"/>
            <a:endParaRPr lang="en-US" altLang="zh-TW" sz="1600" dirty="0"/>
          </a:p>
          <a:p>
            <a:pPr marL="712788" indent="-712788"/>
            <a:r>
              <a:rPr lang="en-US" altLang="zh-TW" sz="1600" dirty="0" smtClean="0"/>
              <a:t>Simulation period: </a:t>
            </a:r>
            <a:r>
              <a:rPr lang="en-US" altLang="zh-TW" sz="1600" dirty="0" smtClean="0">
                <a:solidFill>
                  <a:srgbClr val="FF0000"/>
                </a:solidFill>
              </a:rPr>
              <a:t>0000 UTC 1 Oct. 2005 to 0000 UTC 1 Nov. 2006</a:t>
            </a:r>
          </a:p>
          <a:p>
            <a:pPr marL="712788"/>
            <a:r>
              <a:rPr lang="en-US" altLang="zh-TW" sz="1600" dirty="0" smtClean="0"/>
              <a:t>First month is for model </a:t>
            </a:r>
            <a:r>
              <a:rPr lang="en-US" altLang="zh-TW" sz="1600" dirty="0" err="1" smtClean="0"/>
              <a:t>spinup</a:t>
            </a:r>
            <a:r>
              <a:rPr lang="en-US" altLang="zh-TW" sz="1600" dirty="0" smtClean="0"/>
              <a:t>.</a:t>
            </a:r>
          </a:p>
          <a:p>
            <a:pPr marL="712788"/>
            <a:r>
              <a:rPr lang="en-US" altLang="zh-TW" sz="1600" dirty="0" smtClean="0"/>
              <a:t>Discussion: </a:t>
            </a:r>
            <a:r>
              <a:rPr lang="en-US" altLang="zh-TW" sz="1600" dirty="0" smtClean="0">
                <a:solidFill>
                  <a:srgbClr val="FF0000"/>
                </a:solidFill>
              </a:rPr>
              <a:t>1 Nov. 2005 to 31 Oct. 2006</a:t>
            </a:r>
          </a:p>
          <a:p>
            <a:pPr marL="712788" indent="-712788"/>
            <a:r>
              <a:rPr lang="en-US" altLang="zh-TW" sz="1600" dirty="0" smtClean="0"/>
              <a:t>Two seasons:</a:t>
            </a:r>
          </a:p>
          <a:p>
            <a:pPr marL="712788" indent="-712788"/>
            <a:r>
              <a:rPr lang="en-US" altLang="zh-TW" sz="1600" dirty="0"/>
              <a:t>	</a:t>
            </a:r>
            <a:r>
              <a:rPr lang="en-US" altLang="zh-TW" sz="1600" dirty="0" smtClean="0"/>
              <a:t>winter: </a:t>
            </a:r>
            <a:r>
              <a:rPr lang="en-US" altLang="zh-TW" sz="1600" dirty="0" smtClean="0">
                <a:solidFill>
                  <a:srgbClr val="FF0000"/>
                </a:solidFill>
              </a:rPr>
              <a:t>1 Nov. 2005 to 30 Apr. 2006</a:t>
            </a:r>
          </a:p>
          <a:p>
            <a:pPr marL="712788" indent="-712788"/>
            <a:r>
              <a:rPr lang="en-US" altLang="zh-TW" sz="1600" dirty="0"/>
              <a:t>	</a:t>
            </a:r>
            <a:r>
              <a:rPr lang="en-US" altLang="zh-TW" sz="1600" dirty="0" smtClean="0"/>
              <a:t>summer: </a:t>
            </a:r>
            <a:r>
              <a:rPr lang="en-US" altLang="zh-TW" sz="1600" dirty="0" smtClean="0">
                <a:solidFill>
                  <a:srgbClr val="FF0000"/>
                </a:solidFill>
              </a:rPr>
              <a:t>1 May 2006 to 31 Oct. 2006</a:t>
            </a:r>
          </a:p>
          <a:p>
            <a:pPr marL="712788" indent="-712788"/>
            <a:endParaRPr lang="en-US" altLang="zh-TW" sz="1600" dirty="0"/>
          </a:p>
          <a:p>
            <a:pPr marL="712788" indent="-712788"/>
            <a:r>
              <a:rPr lang="en-US" altLang="zh-TW" sz="1600" dirty="0" smtClean="0"/>
              <a:t>Two land surface data for inner domain, outer domain is only identical with the new land surface data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611560" y="241484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Model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416543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11560" y="836712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2788" indent="-712788"/>
            <a:r>
              <a:rPr lang="en-US" altLang="zh-TW" sz="1600" dirty="0" smtClean="0">
                <a:solidFill>
                  <a:srgbClr val="0000FF"/>
                </a:solidFill>
              </a:rPr>
              <a:t>Land cover/use:</a:t>
            </a:r>
          </a:p>
          <a:p>
            <a:pPr marL="712788" indent="7938"/>
            <a:r>
              <a:rPr lang="en-US" altLang="zh-TW" sz="1600" dirty="0" smtClean="0"/>
              <a:t>1-s NLCD (the 2001 National Land Cover Database; Homer et al. 2004) to match the USGS (U.S</a:t>
            </a:r>
            <a:r>
              <a:rPr lang="en-US" altLang="zh-TW" sz="1600" dirty="0"/>
              <a:t>. Geological </a:t>
            </a:r>
            <a:r>
              <a:rPr lang="en-US" altLang="zh-TW" sz="1600" dirty="0" smtClean="0"/>
              <a:t>Survey) 24 categories</a:t>
            </a:r>
            <a:endParaRPr lang="en-US" altLang="zh-TW" sz="1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611560" y="24148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Land </a:t>
            </a:r>
            <a:r>
              <a:rPr lang="en-US" altLang="zh-TW" sz="2800" u="sng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surface </a:t>
            </a:r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dataset (for LSM)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05" y="1784935"/>
            <a:ext cx="8284790" cy="507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1195678" y="4026550"/>
            <a:ext cx="2512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rgbClr val="C00000"/>
                </a:solidFill>
              </a:rPr>
              <a:t>only urban &amp; mixed forest</a:t>
            </a:r>
            <a:endParaRPr lang="zh-TW" altLang="en-US" sz="1600" dirty="0">
              <a:solidFill>
                <a:srgbClr val="C0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604500" y="402655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rgbClr val="C00000"/>
                </a:solidFill>
              </a:rPr>
              <a:t>24 categories</a:t>
            </a:r>
            <a:endParaRPr lang="zh-TW" alt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112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11560" y="836712"/>
            <a:ext cx="79208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2788" indent="-712788"/>
            <a:r>
              <a:rPr lang="en-US" altLang="zh-TW" sz="1600" dirty="0" smtClean="0">
                <a:solidFill>
                  <a:srgbClr val="0000FF"/>
                </a:solidFill>
              </a:rPr>
              <a:t>Soil type:</a:t>
            </a:r>
          </a:p>
          <a:p>
            <a:pPr marL="712788" indent="-712788"/>
            <a:r>
              <a:rPr lang="en-US" altLang="zh-TW" sz="1600" dirty="0" smtClean="0"/>
              <a:t>The official WRF: </a:t>
            </a:r>
          </a:p>
          <a:p>
            <a:pPr marL="712788" indent="7938"/>
            <a:r>
              <a:rPr lang="en-US" altLang="zh-TW" sz="1600" dirty="0" smtClean="0"/>
              <a:t>   30-s </a:t>
            </a:r>
            <a:r>
              <a:rPr lang="en-US" altLang="zh-TW" sz="1600" dirty="0"/>
              <a:t>soil data </a:t>
            </a:r>
            <a:r>
              <a:rPr lang="en-US" altLang="zh-TW" sz="1600" dirty="0" smtClean="0"/>
              <a:t>from STATSGO (State Soil Geographic datasets) </a:t>
            </a:r>
          </a:p>
          <a:p>
            <a:pPr marL="712788" indent="7938"/>
            <a:r>
              <a:rPr lang="en-US" altLang="zh-TW" sz="1600" dirty="0" smtClean="0"/>
              <a:t>+ 5-min soil data from FAO (United Nation Food and Agriculture Organization)</a:t>
            </a:r>
          </a:p>
          <a:p>
            <a:pPr marL="712788" indent="7938"/>
            <a:r>
              <a:rPr lang="en-US" altLang="zh-TW" sz="1600" dirty="0" smtClean="0"/>
              <a:t>= 16-category global soil data</a:t>
            </a:r>
          </a:p>
          <a:p>
            <a:pPr marL="712788" indent="7938"/>
            <a:endParaRPr lang="en-US" altLang="zh-TW" sz="1600" dirty="0"/>
          </a:p>
          <a:p>
            <a:pPr marL="712788" indent="-712788"/>
            <a:r>
              <a:rPr lang="en-US" altLang="zh-TW" sz="1600" dirty="0" smtClean="0"/>
              <a:t>New soil data: </a:t>
            </a:r>
            <a:endParaRPr lang="en-US" altLang="zh-TW" sz="1600" dirty="0"/>
          </a:p>
          <a:p>
            <a:pPr marL="712788" indent="7938"/>
            <a:r>
              <a:rPr lang="en-US" altLang="zh-TW" sz="1600" dirty="0"/>
              <a:t>STATSGO </a:t>
            </a:r>
            <a:r>
              <a:rPr lang="en-US" altLang="zh-TW" sz="1600" dirty="0" smtClean="0"/>
              <a:t>→ STATSGO2 (renamed as the U.S. General Soil Map) 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611560" y="24148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Land </a:t>
            </a:r>
            <a:r>
              <a:rPr lang="en-US" altLang="zh-TW" sz="2800" u="sng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surface </a:t>
            </a:r>
            <a:r>
              <a:rPr lang="en-US" altLang="zh-TW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dataset (for LSM)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49" y="2977468"/>
            <a:ext cx="7354301" cy="388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66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基本">
  <a:themeElements>
    <a:clrScheme name="基本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基本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基本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1155</TotalTime>
  <Words>1609</Words>
  <Application>Microsoft Office PowerPoint</Application>
  <PresentationFormat>如螢幕大小 (4:3)</PresentationFormat>
  <Paragraphs>376</Paragraphs>
  <Slides>34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35" baseType="lpstr">
      <vt:lpstr>基本</vt:lpstr>
      <vt:lpstr>Configuration and evaluation of the WRF model for the study of Hawaiian regional climate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Configuration and evaluation of the WRF model for the study of Hawaiian regional climate</dc:title>
  <dc:creator>clin</dc:creator>
  <cp:lastModifiedBy>h</cp:lastModifiedBy>
  <cp:revision>89</cp:revision>
  <dcterms:created xsi:type="dcterms:W3CDTF">2013-04-27T07:05:09Z</dcterms:created>
  <dcterms:modified xsi:type="dcterms:W3CDTF">2013-04-30T07:04:30Z</dcterms:modified>
</cp:coreProperties>
</file>