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82" r:id="rId3"/>
    <p:sldId id="283" r:id="rId4"/>
    <p:sldId id="257" r:id="rId5"/>
    <p:sldId id="258" r:id="rId6"/>
    <p:sldId id="259" r:id="rId7"/>
    <p:sldId id="260" r:id="rId8"/>
    <p:sldId id="261" r:id="rId9"/>
    <p:sldId id="285" r:id="rId10"/>
    <p:sldId id="262" r:id="rId11"/>
    <p:sldId id="263" r:id="rId12"/>
    <p:sldId id="264" r:id="rId13"/>
    <p:sldId id="266" r:id="rId14"/>
    <p:sldId id="286" r:id="rId15"/>
    <p:sldId id="265" r:id="rId16"/>
    <p:sldId id="267" r:id="rId17"/>
    <p:sldId id="268" r:id="rId18"/>
    <p:sldId id="269" r:id="rId19"/>
    <p:sldId id="270" r:id="rId20"/>
    <p:sldId id="271" r:id="rId21"/>
    <p:sldId id="272" r:id="rId22"/>
    <p:sldId id="273" r:id="rId23"/>
    <p:sldId id="274" r:id="rId24"/>
    <p:sldId id="275" r:id="rId25"/>
    <p:sldId id="287" r:id="rId26"/>
    <p:sldId id="277" r:id="rId27"/>
    <p:sldId id="278" r:id="rId28"/>
    <p:sldId id="280" r:id="rId29"/>
    <p:sldId id="281" r:id="rId30"/>
    <p:sldId id="284" r:id="rId3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0"/>
  </p:normalViewPr>
  <p:slideViewPr>
    <p:cSldViewPr>
      <p:cViewPr varScale="1">
        <p:scale>
          <a:sx n="56" d="100"/>
          <a:sy n="56" d="100"/>
        </p:scale>
        <p:origin x="-33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03AF585-E01A-4D46-8B2A-0F56BECFB9A9}" type="datetimeFigureOut">
              <a:rPr lang="zh-TW" altLang="en-US" smtClean="0"/>
              <a:pPr/>
              <a:t>2013/4/23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B045BCB-53F3-4216-A9ED-2DB4C8A53C6E}"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03AF585-E01A-4D46-8B2A-0F56BECFB9A9}" type="datetimeFigureOut">
              <a:rPr lang="zh-TW" altLang="en-US" smtClean="0"/>
              <a:pPr/>
              <a:t>2013/4/23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B045BCB-53F3-4216-A9ED-2DB4C8A53C6E}"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03AF585-E01A-4D46-8B2A-0F56BECFB9A9}" type="datetimeFigureOut">
              <a:rPr lang="zh-TW" altLang="en-US" smtClean="0"/>
              <a:pPr/>
              <a:t>2013/4/23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B045BCB-53F3-4216-A9ED-2DB4C8A53C6E}"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03AF585-E01A-4D46-8B2A-0F56BECFB9A9}" type="datetimeFigureOut">
              <a:rPr lang="zh-TW" altLang="en-US" smtClean="0"/>
              <a:pPr/>
              <a:t>2013/4/23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B045BCB-53F3-4216-A9ED-2DB4C8A53C6E}"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03AF585-E01A-4D46-8B2A-0F56BECFB9A9}" type="datetimeFigureOut">
              <a:rPr lang="zh-TW" altLang="en-US" smtClean="0"/>
              <a:pPr/>
              <a:t>2013/4/23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B045BCB-53F3-4216-A9ED-2DB4C8A53C6E}"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03AF585-E01A-4D46-8B2A-0F56BECFB9A9}" type="datetimeFigureOut">
              <a:rPr lang="zh-TW" altLang="en-US" smtClean="0"/>
              <a:pPr/>
              <a:t>2013/4/23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B045BCB-53F3-4216-A9ED-2DB4C8A53C6E}"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03AF585-E01A-4D46-8B2A-0F56BECFB9A9}" type="datetimeFigureOut">
              <a:rPr lang="zh-TW" altLang="en-US" smtClean="0"/>
              <a:pPr/>
              <a:t>2013/4/23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B045BCB-53F3-4216-A9ED-2DB4C8A53C6E}"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03AF585-E01A-4D46-8B2A-0F56BECFB9A9}" type="datetimeFigureOut">
              <a:rPr lang="zh-TW" altLang="en-US" smtClean="0"/>
              <a:pPr/>
              <a:t>2013/4/23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B045BCB-53F3-4216-A9ED-2DB4C8A53C6E}"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03AF585-E01A-4D46-8B2A-0F56BECFB9A9}" type="datetimeFigureOut">
              <a:rPr lang="zh-TW" altLang="en-US" smtClean="0"/>
              <a:pPr/>
              <a:t>2013/4/23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B045BCB-53F3-4216-A9ED-2DB4C8A53C6E}"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03AF585-E01A-4D46-8B2A-0F56BECFB9A9}" type="datetimeFigureOut">
              <a:rPr lang="zh-TW" altLang="en-US" smtClean="0"/>
              <a:pPr/>
              <a:t>2013/4/23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B045BCB-53F3-4216-A9ED-2DB4C8A53C6E}"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03AF585-E01A-4D46-8B2A-0F56BECFB9A9}" type="datetimeFigureOut">
              <a:rPr lang="zh-TW" altLang="en-US" smtClean="0"/>
              <a:pPr/>
              <a:t>2013/4/23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B045BCB-53F3-4216-A9ED-2DB4C8A53C6E}"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AF585-E01A-4D46-8B2A-0F56BECFB9A9}" type="datetimeFigureOut">
              <a:rPr lang="zh-TW" altLang="en-US" smtClean="0"/>
              <a:pPr/>
              <a:t>2013/4/23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45BCB-53F3-4216-A9ED-2DB4C8A53C6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9.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8062664" cy="1470025"/>
          </a:xfrm>
        </p:spPr>
        <p:txBody>
          <a:bodyPr>
            <a:noAutofit/>
          </a:bodyPr>
          <a:lstStyle/>
          <a:p>
            <a:r>
              <a:rPr lang="en-US" altLang="zh-TW" sz="3600" b="1" dirty="0" smtClean="0"/>
              <a:t>Sensitivities of a Squall Line over Central Europe in a Convective-Scale Ensemble </a:t>
            </a:r>
            <a:r>
              <a:rPr lang="en-US" altLang="zh-TW" sz="3600" b="1" i="1" dirty="0" smtClean="0"/>
              <a:t/>
            </a:r>
            <a:br>
              <a:rPr lang="en-US" altLang="zh-TW" sz="3600" b="1" i="1" dirty="0" smtClean="0"/>
            </a:br>
            <a:endParaRPr lang="zh-TW" altLang="en-US" sz="3600" b="1" dirty="0"/>
          </a:p>
        </p:txBody>
      </p:sp>
      <p:sp>
        <p:nvSpPr>
          <p:cNvPr id="3" name="副標題 2"/>
          <p:cNvSpPr>
            <a:spLocks noGrp="1"/>
          </p:cNvSpPr>
          <p:nvPr>
            <p:ph type="subTitle" idx="1"/>
          </p:nvPr>
        </p:nvSpPr>
        <p:spPr>
          <a:xfrm>
            <a:off x="1371600" y="3886200"/>
            <a:ext cx="6400800" cy="2711152"/>
          </a:xfrm>
        </p:spPr>
        <p:txBody>
          <a:bodyPr>
            <a:normAutofit/>
          </a:bodyPr>
          <a:lstStyle/>
          <a:p>
            <a:r>
              <a:rPr lang="en-US" altLang="zh-TW" sz="2800" dirty="0" smtClean="0"/>
              <a:t>K. E. HANLEY, D. J. KIRSHBAUM N., </a:t>
            </a:r>
            <a:br>
              <a:rPr lang="en-US" altLang="zh-TW" sz="2800" dirty="0" smtClean="0"/>
            </a:br>
            <a:r>
              <a:rPr lang="en-US" altLang="zh-TW" sz="2800" dirty="0" smtClean="0"/>
              <a:t>M. ROBERTS and G. LEONCINI</a:t>
            </a:r>
          </a:p>
          <a:p>
            <a:endParaRPr lang="en-US" altLang="zh-TW" dirty="0" smtClean="0"/>
          </a:p>
          <a:p>
            <a:pPr algn="r"/>
            <a:r>
              <a:rPr lang="en-US" altLang="zh-TW" sz="2800" i="1" dirty="0" smtClean="0"/>
              <a:t>Mon. </a:t>
            </a:r>
            <a:r>
              <a:rPr lang="en-US" altLang="zh-TW" sz="2800" i="1" dirty="0" err="1" smtClean="0"/>
              <a:t>Wea</a:t>
            </a:r>
            <a:r>
              <a:rPr lang="en-US" altLang="zh-TW" sz="2800" i="1" dirty="0" smtClean="0"/>
              <a:t>. Rev., </a:t>
            </a:r>
            <a:r>
              <a:rPr lang="en-US" altLang="zh-TW" sz="2800" b="1" dirty="0" smtClean="0"/>
              <a:t>141</a:t>
            </a:r>
            <a:r>
              <a:rPr lang="en-US" altLang="zh-TW" sz="2800" dirty="0" smtClean="0"/>
              <a:t>, 112–133</a:t>
            </a:r>
            <a:endParaRPr lang="en-US" altLang="zh-TW" sz="2600" dirty="0" smtClean="0"/>
          </a:p>
          <a:p>
            <a:pPr algn="r"/>
            <a:r>
              <a:rPr lang="en-US" altLang="zh-TW" sz="2600" i="1" dirty="0" smtClean="0">
                <a:solidFill>
                  <a:srgbClr val="00B0F0"/>
                </a:solidFill>
              </a:rPr>
              <a:t>2013/04/23</a:t>
            </a:r>
            <a:endParaRPr lang="zh-TW" altLang="en-US" sz="2600" i="1" dirty="0">
              <a:solidFill>
                <a:srgbClr val="00B0F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528" y="692696"/>
            <a:ext cx="3181350" cy="27622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779912" y="692696"/>
            <a:ext cx="3248025" cy="28289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23528" y="3717032"/>
            <a:ext cx="3248025" cy="282892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3779912" y="3717032"/>
            <a:ext cx="3248025" cy="2828925"/>
          </a:xfrm>
          <a:prstGeom prst="rect">
            <a:avLst/>
          </a:prstGeom>
          <a:noFill/>
          <a:ln w="9525">
            <a:noFill/>
            <a:miter lim="800000"/>
            <a:headEnd/>
            <a:tailEnd/>
          </a:ln>
        </p:spPr>
      </p:pic>
      <p:pic>
        <p:nvPicPr>
          <p:cNvPr id="6" name="Picture 6"/>
          <p:cNvPicPr>
            <a:picLocks noChangeAspect="1" noChangeArrowheads="1"/>
          </p:cNvPicPr>
          <p:nvPr/>
        </p:nvPicPr>
        <p:blipFill>
          <a:blip r:embed="rId6" cstate="print"/>
          <a:srcRect/>
          <a:stretch>
            <a:fillRect/>
          </a:stretch>
        </p:blipFill>
        <p:spPr bwMode="auto">
          <a:xfrm>
            <a:off x="7164288" y="2636912"/>
            <a:ext cx="542925" cy="2743200"/>
          </a:xfrm>
          <a:prstGeom prst="rect">
            <a:avLst/>
          </a:prstGeom>
          <a:noFill/>
          <a:ln w="9525">
            <a:noFill/>
            <a:miter lim="800000"/>
            <a:headEnd/>
            <a:tailEnd/>
          </a:ln>
        </p:spPr>
      </p:pic>
      <p:sp>
        <p:nvSpPr>
          <p:cNvPr id="7" name="文字方塊 6"/>
          <p:cNvSpPr txBox="1"/>
          <p:nvPr/>
        </p:nvSpPr>
        <p:spPr>
          <a:xfrm>
            <a:off x="690983" y="404664"/>
            <a:ext cx="2728889" cy="369332"/>
          </a:xfrm>
          <a:prstGeom prst="rect">
            <a:avLst/>
          </a:prstGeom>
          <a:noFill/>
        </p:spPr>
        <p:txBody>
          <a:bodyPr wrap="none" rtlCol="0">
            <a:spAutoFit/>
          </a:bodyPr>
          <a:lstStyle/>
          <a:p>
            <a:r>
              <a:rPr lang="en-US" altLang="zh-TW" b="1" dirty="0" smtClean="0">
                <a:solidFill>
                  <a:srgbClr val="FF0000"/>
                </a:solidFill>
              </a:rPr>
              <a:t>Met Office’s Nimrod (5km)</a:t>
            </a:r>
            <a:endParaRPr lang="zh-TW" altLang="en-US" dirty="0"/>
          </a:p>
        </p:txBody>
      </p:sp>
      <p:sp>
        <p:nvSpPr>
          <p:cNvPr id="8" name="文字方塊 7"/>
          <p:cNvSpPr txBox="1"/>
          <p:nvPr/>
        </p:nvSpPr>
        <p:spPr>
          <a:xfrm>
            <a:off x="4644008" y="404664"/>
            <a:ext cx="1976695" cy="369332"/>
          </a:xfrm>
          <a:prstGeom prst="rect">
            <a:avLst/>
          </a:prstGeom>
          <a:noFill/>
        </p:spPr>
        <p:txBody>
          <a:bodyPr wrap="none" rtlCol="0">
            <a:spAutoFit/>
          </a:bodyPr>
          <a:lstStyle/>
          <a:p>
            <a:r>
              <a:rPr lang="en-US" altLang="zh-TW" b="1" dirty="0" smtClean="0">
                <a:solidFill>
                  <a:srgbClr val="FF0000"/>
                </a:solidFill>
              </a:rPr>
              <a:t>NAE-Control (4km)</a:t>
            </a:r>
            <a:endParaRPr lang="zh-TW" altLang="en-US" dirty="0" smtClean="0"/>
          </a:p>
        </p:txBody>
      </p:sp>
      <p:sp>
        <p:nvSpPr>
          <p:cNvPr id="9" name="文字方塊 8"/>
          <p:cNvSpPr txBox="1"/>
          <p:nvPr/>
        </p:nvSpPr>
        <p:spPr>
          <a:xfrm>
            <a:off x="1115616" y="3419708"/>
            <a:ext cx="1428083" cy="369332"/>
          </a:xfrm>
          <a:prstGeom prst="rect">
            <a:avLst/>
          </a:prstGeom>
          <a:noFill/>
        </p:spPr>
        <p:txBody>
          <a:bodyPr wrap="none" rtlCol="0">
            <a:spAutoFit/>
          </a:bodyPr>
          <a:lstStyle/>
          <a:p>
            <a:r>
              <a:rPr lang="en-US" altLang="zh-TW" b="1" dirty="0" smtClean="0">
                <a:solidFill>
                  <a:srgbClr val="FF0000"/>
                </a:solidFill>
              </a:rPr>
              <a:t>Pert06 (4km)</a:t>
            </a:r>
            <a:endParaRPr lang="zh-TW" altLang="en-US" dirty="0" smtClean="0"/>
          </a:p>
        </p:txBody>
      </p:sp>
      <p:sp>
        <p:nvSpPr>
          <p:cNvPr id="10" name="文字方塊 9"/>
          <p:cNvSpPr txBox="1"/>
          <p:nvPr/>
        </p:nvSpPr>
        <p:spPr>
          <a:xfrm>
            <a:off x="4623078" y="3419708"/>
            <a:ext cx="1428083" cy="369332"/>
          </a:xfrm>
          <a:prstGeom prst="rect">
            <a:avLst/>
          </a:prstGeom>
          <a:noFill/>
        </p:spPr>
        <p:txBody>
          <a:bodyPr wrap="none" rtlCol="0">
            <a:spAutoFit/>
          </a:bodyPr>
          <a:lstStyle/>
          <a:p>
            <a:r>
              <a:rPr lang="en-US" altLang="zh-TW" b="1" dirty="0" smtClean="0">
                <a:solidFill>
                  <a:srgbClr val="FF0000"/>
                </a:solidFill>
              </a:rPr>
              <a:t>Pert20 (4km)</a:t>
            </a:r>
            <a:endParaRPr lang="zh-TW" altLang="en-US" dirty="0" smtClean="0"/>
          </a:p>
        </p:txBody>
      </p:sp>
      <p:sp>
        <p:nvSpPr>
          <p:cNvPr id="12" name="文字方塊 11"/>
          <p:cNvSpPr txBox="1"/>
          <p:nvPr/>
        </p:nvSpPr>
        <p:spPr>
          <a:xfrm>
            <a:off x="2627784" y="0"/>
            <a:ext cx="2558842" cy="523220"/>
          </a:xfrm>
          <a:prstGeom prst="rect">
            <a:avLst/>
          </a:prstGeom>
          <a:noFill/>
        </p:spPr>
        <p:txBody>
          <a:bodyPr wrap="none" rtlCol="0">
            <a:spAutoFit/>
          </a:bodyPr>
          <a:lstStyle/>
          <a:p>
            <a:r>
              <a:rPr lang="en-US" altLang="zh-TW" sz="2800" b="1" dirty="0" smtClean="0"/>
              <a:t>07/20 1100 UTC</a:t>
            </a:r>
            <a:endParaRPr lang="zh-TW" alt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39552" y="692696"/>
            <a:ext cx="3276600" cy="26860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139952" y="692696"/>
            <a:ext cx="3276600" cy="268605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539552" y="3717032"/>
            <a:ext cx="3257550" cy="269557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4139952" y="3717032"/>
            <a:ext cx="3267075" cy="2695575"/>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7452320" y="2204864"/>
            <a:ext cx="504825" cy="2695575"/>
          </a:xfrm>
          <a:prstGeom prst="rect">
            <a:avLst/>
          </a:prstGeom>
          <a:noFill/>
          <a:ln w="9525">
            <a:noFill/>
            <a:miter lim="800000"/>
            <a:headEnd/>
            <a:tailEnd/>
          </a:ln>
        </p:spPr>
      </p:pic>
      <p:sp>
        <p:nvSpPr>
          <p:cNvPr id="11" name="文字方塊 10"/>
          <p:cNvSpPr txBox="1"/>
          <p:nvPr/>
        </p:nvSpPr>
        <p:spPr>
          <a:xfrm>
            <a:off x="803006" y="404664"/>
            <a:ext cx="3082832" cy="369332"/>
          </a:xfrm>
          <a:prstGeom prst="rect">
            <a:avLst/>
          </a:prstGeom>
          <a:noFill/>
        </p:spPr>
        <p:txBody>
          <a:bodyPr wrap="none" rtlCol="0">
            <a:spAutoFit/>
          </a:bodyPr>
          <a:lstStyle/>
          <a:p>
            <a:r>
              <a:rPr lang="en-US" altLang="zh-TW" b="1" dirty="0" smtClean="0">
                <a:solidFill>
                  <a:srgbClr val="FF0000"/>
                </a:solidFill>
              </a:rPr>
              <a:t>DWD radar composite (2.8km)</a:t>
            </a:r>
            <a:endParaRPr lang="zh-TW" altLang="en-US" dirty="0"/>
          </a:p>
        </p:txBody>
      </p:sp>
      <p:sp>
        <p:nvSpPr>
          <p:cNvPr id="12" name="文字方塊 11"/>
          <p:cNvSpPr txBox="1"/>
          <p:nvPr/>
        </p:nvSpPr>
        <p:spPr>
          <a:xfrm>
            <a:off x="4644008" y="404664"/>
            <a:ext cx="1976695" cy="369332"/>
          </a:xfrm>
          <a:prstGeom prst="rect">
            <a:avLst/>
          </a:prstGeom>
          <a:noFill/>
        </p:spPr>
        <p:txBody>
          <a:bodyPr wrap="none" rtlCol="0">
            <a:spAutoFit/>
          </a:bodyPr>
          <a:lstStyle/>
          <a:p>
            <a:r>
              <a:rPr lang="en-US" altLang="zh-TW" b="1" dirty="0" smtClean="0">
                <a:solidFill>
                  <a:srgbClr val="FF0000"/>
                </a:solidFill>
              </a:rPr>
              <a:t>NAE-Control (1km)</a:t>
            </a:r>
            <a:endParaRPr lang="zh-TW" altLang="en-US" dirty="0"/>
          </a:p>
        </p:txBody>
      </p:sp>
      <p:sp>
        <p:nvSpPr>
          <p:cNvPr id="13" name="文字方塊 12"/>
          <p:cNvSpPr txBox="1"/>
          <p:nvPr/>
        </p:nvSpPr>
        <p:spPr>
          <a:xfrm>
            <a:off x="1115616" y="3419708"/>
            <a:ext cx="1428083" cy="369332"/>
          </a:xfrm>
          <a:prstGeom prst="rect">
            <a:avLst/>
          </a:prstGeom>
          <a:noFill/>
        </p:spPr>
        <p:txBody>
          <a:bodyPr wrap="none" rtlCol="0">
            <a:spAutoFit/>
          </a:bodyPr>
          <a:lstStyle/>
          <a:p>
            <a:r>
              <a:rPr lang="en-US" altLang="zh-TW" b="1" dirty="0" smtClean="0">
                <a:solidFill>
                  <a:srgbClr val="FF0000"/>
                </a:solidFill>
              </a:rPr>
              <a:t>Pert06 (1km)</a:t>
            </a:r>
            <a:endParaRPr lang="zh-TW" altLang="en-US" dirty="0"/>
          </a:p>
        </p:txBody>
      </p:sp>
      <p:sp>
        <p:nvSpPr>
          <p:cNvPr id="14" name="文字方塊 13"/>
          <p:cNvSpPr txBox="1"/>
          <p:nvPr/>
        </p:nvSpPr>
        <p:spPr>
          <a:xfrm>
            <a:off x="4623078" y="3419708"/>
            <a:ext cx="1428083" cy="369332"/>
          </a:xfrm>
          <a:prstGeom prst="rect">
            <a:avLst/>
          </a:prstGeom>
          <a:noFill/>
        </p:spPr>
        <p:txBody>
          <a:bodyPr wrap="none" rtlCol="0">
            <a:spAutoFit/>
          </a:bodyPr>
          <a:lstStyle/>
          <a:p>
            <a:r>
              <a:rPr lang="en-US" altLang="zh-TW" b="1" dirty="0" smtClean="0">
                <a:solidFill>
                  <a:srgbClr val="FF0000"/>
                </a:solidFill>
              </a:rPr>
              <a:t>Pert20 (1km)</a:t>
            </a:r>
            <a:endParaRPr lang="zh-TW" altLang="en-US" dirty="0"/>
          </a:p>
        </p:txBody>
      </p:sp>
      <p:sp>
        <p:nvSpPr>
          <p:cNvPr id="15" name="文字方塊 14"/>
          <p:cNvSpPr txBox="1"/>
          <p:nvPr/>
        </p:nvSpPr>
        <p:spPr>
          <a:xfrm>
            <a:off x="2627784" y="0"/>
            <a:ext cx="2558842" cy="523220"/>
          </a:xfrm>
          <a:prstGeom prst="rect">
            <a:avLst/>
          </a:prstGeom>
          <a:noFill/>
        </p:spPr>
        <p:txBody>
          <a:bodyPr wrap="none" rtlCol="0">
            <a:spAutoFit/>
          </a:bodyPr>
          <a:lstStyle/>
          <a:p>
            <a:r>
              <a:rPr lang="en-US" altLang="zh-TW" sz="2800" b="1" dirty="0" smtClean="0"/>
              <a:t>07/20 1100 UTC</a:t>
            </a:r>
            <a:endParaRPr lang="zh-TW" altLang="en-US" sz="2800" dirty="0"/>
          </a:p>
        </p:txBody>
      </p:sp>
      <p:sp>
        <p:nvSpPr>
          <p:cNvPr id="16" name="文字方塊 15"/>
          <p:cNvSpPr txBox="1"/>
          <p:nvPr/>
        </p:nvSpPr>
        <p:spPr>
          <a:xfrm>
            <a:off x="0" y="6488668"/>
            <a:ext cx="3126818" cy="369332"/>
          </a:xfrm>
          <a:prstGeom prst="rect">
            <a:avLst/>
          </a:prstGeom>
          <a:noFill/>
        </p:spPr>
        <p:txBody>
          <a:bodyPr wrap="none" rtlCol="0">
            <a:spAutoFit/>
          </a:bodyPr>
          <a:lstStyle/>
          <a:p>
            <a:r>
              <a:rPr lang="en-US" altLang="zh-TW" dirty="0" err="1" smtClean="0"/>
              <a:t>Deutscher</a:t>
            </a:r>
            <a:r>
              <a:rPr lang="en-US" altLang="zh-TW" dirty="0" smtClean="0"/>
              <a:t> </a:t>
            </a:r>
            <a:r>
              <a:rPr lang="en-US" altLang="zh-TW" dirty="0" err="1" smtClean="0"/>
              <a:t>Wetterdienst</a:t>
            </a:r>
            <a:r>
              <a:rPr lang="en-US" altLang="zh-TW" b="1" dirty="0" smtClean="0">
                <a:solidFill>
                  <a:srgbClr val="FF0000"/>
                </a:solidFill>
              </a:rPr>
              <a:t> (DWD)</a:t>
            </a:r>
            <a:endParaRPr lang="zh-TW"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27584" y="764704"/>
            <a:ext cx="6800850" cy="5207508"/>
          </a:xfrm>
          <a:prstGeom prst="rect">
            <a:avLst/>
          </a:prstGeom>
          <a:noFill/>
          <a:ln w="9525">
            <a:noFill/>
            <a:miter lim="800000"/>
            <a:headEnd/>
            <a:tailEnd/>
          </a:ln>
        </p:spPr>
      </p:pic>
      <p:sp>
        <p:nvSpPr>
          <p:cNvPr id="4" name="文字方塊 3"/>
          <p:cNvSpPr txBox="1"/>
          <p:nvPr/>
        </p:nvSpPr>
        <p:spPr>
          <a:xfrm>
            <a:off x="2818299" y="1218238"/>
            <a:ext cx="745589" cy="338554"/>
          </a:xfrm>
          <a:prstGeom prst="rect">
            <a:avLst/>
          </a:prstGeom>
          <a:noFill/>
        </p:spPr>
        <p:txBody>
          <a:bodyPr wrap="none" rtlCol="0">
            <a:spAutoFit/>
          </a:bodyPr>
          <a:lstStyle/>
          <a:p>
            <a:r>
              <a:rPr lang="en-US" altLang="zh-TW" sz="1600" b="1" dirty="0" smtClean="0"/>
              <a:t>Pert06</a:t>
            </a:r>
            <a:endParaRPr lang="zh-TW" altLang="en-US" sz="1600" b="1" dirty="0"/>
          </a:p>
        </p:txBody>
      </p:sp>
      <p:sp>
        <p:nvSpPr>
          <p:cNvPr id="5" name="文字方塊 4"/>
          <p:cNvSpPr txBox="1"/>
          <p:nvPr/>
        </p:nvSpPr>
        <p:spPr>
          <a:xfrm>
            <a:off x="5338579" y="2370366"/>
            <a:ext cx="745589" cy="338554"/>
          </a:xfrm>
          <a:prstGeom prst="rect">
            <a:avLst/>
          </a:prstGeom>
          <a:noFill/>
        </p:spPr>
        <p:txBody>
          <a:bodyPr wrap="none" rtlCol="0">
            <a:spAutoFit/>
          </a:bodyPr>
          <a:lstStyle/>
          <a:p>
            <a:r>
              <a:rPr lang="en-US" altLang="zh-TW" sz="1600" b="1" dirty="0" smtClean="0"/>
              <a:t>Pert20</a:t>
            </a:r>
            <a:endParaRPr lang="zh-TW" altLang="en-US" sz="1600" dirty="0"/>
          </a:p>
        </p:txBody>
      </p:sp>
      <p:sp>
        <p:nvSpPr>
          <p:cNvPr id="6" name="文字方塊 5"/>
          <p:cNvSpPr txBox="1"/>
          <p:nvPr/>
        </p:nvSpPr>
        <p:spPr>
          <a:xfrm>
            <a:off x="5292080" y="4221088"/>
            <a:ext cx="537327" cy="338554"/>
          </a:xfrm>
          <a:prstGeom prst="rect">
            <a:avLst/>
          </a:prstGeom>
          <a:noFill/>
        </p:spPr>
        <p:txBody>
          <a:bodyPr wrap="none" rtlCol="0">
            <a:spAutoFit/>
          </a:bodyPr>
          <a:lstStyle/>
          <a:p>
            <a:r>
              <a:rPr lang="en-US" altLang="zh-TW" sz="1600" b="1" dirty="0" smtClean="0"/>
              <a:t>OBS</a:t>
            </a:r>
            <a:endParaRPr lang="zh-TW" altLang="en-US" sz="1600" dirty="0"/>
          </a:p>
        </p:txBody>
      </p:sp>
      <p:sp>
        <p:nvSpPr>
          <p:cNvPr id="7" name="文字方塊 6"/>
          <p:cNvSpPr txBox="1"/>
          <p:nvPr/>
        </p:nvSpPr>
        <p:spPr>
          <a:xfrm>
            <a:off x="2267744" y="6165304"/>
            <a:ext cx="3295069" cy="338554"/>
          </a:xfrm>
          <a:prstGeom prst="rect">
            <a:avLst/>
          </a:prstGeom>
          <a:noFill/>
        </p:spPr>
        <p:txBody>
          <a:bodyPr wrap="none" rtlCol="0">
            <a:spAutoFit/>
          </a:bodyPr>
          <a:lstStyle/>
          <a:p>
            <a:r>
              <a:rPr lang="en-US" altLang="zh-TW" sz="1600" dirty="0" smtClean="0"/>
              <a:t>Trails the observations by 50-200 km</a:t>
            </a:r>
            <a:endParaRPr lang="zh-TW" altLang="en-US" sz="1600" dirty="0"/>
          </a:p>
        </p:txBody>
      </p:sp>
      <p:sp>
        <p:nvSpPr>
          <p:cNvPr id="8" name="文字方塊 7"/>
          <p:cNvSpPr txBox="1"/>
          <p:nvPr/>
        </p:nvSpPr>
        <p:spPr>
          <a:xfrm>
            <a:off x="1979712" y="188640"/>
            <a:ext cx="5319213" cy="523220"/>
          </a:xfrm>
          <a:prstGeom prst="rect">
            <a:avLst/>
          </a:prstGeom>
          <a:noFill/>
        </p:spPr>
        <p:txBody>
          <a:bodyPr wrap="none" rtlCol="0">
            <a:spAutoFit/>
          </a:bodyPr>
          <a:lstStyle/>
          <a:p>
            <a:r>
              <a:rPr lang="en-US" altLang="zh-TW" sz="2800" b="1" dirty="0" smtClean="0"/>
              <a:t>07/20 1100 UTC of 1-km ensemble</a:t>
            </a:r>
            <a:endParaRPr lang="zh-TW" altLang="en-US" sz="2800" dirty="0"/>
          </a:p>
        </p:txBody>
      </p:sp>
      <p:sp>
        <p:nvSpPr>
          <p:cNvPr id="9" name="文字方塊 8"/>
          <p:cNvSpPr txBox="1"/>
          <p:nvPr/>
        </p:nvSpPr>
        <p:spPr>
          <a:xfrm>
            <a:off x="3322355" y="786190"/>
            <a:ext cx="815031" cy="338554"/>
          </a:xfrm>
          <a:prstGeom prst="rect">
            <a:avLst/>
          </a:prstGeom>
          <a:noFill/>
        </p:spPr>
        <p:txBody>
          <a:bodyPr wrap="none" rtlCol="0">
            <a:spAutoFit/>
          </a:bodyPr>
          <a:lstStyle/>
          <a:p>
            <a:r>
              <a:rPr lang="en-US" altLang="zh-TW" sz="1600" b="1" dirty="0" smtClean="0">
                <a:solidFill>
                  <a:schemeClr val="bg1">
                    <a:lumMod val="65000"/>
                  </a:schemeClr>
                </a:solidFill>
              </a:rPr>
              <a:t>Control</a:t>
            </a:r>
            <a:endParaRPr lang="zh-TW" altLang="en-US" sz="1600" b="1" dirty="0">
              <a:solidFill>
                <a:schemeClr val="bg1">
                  <a:lumMod val="6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95536" y="0"/>
            <a:ext cx="6990312" cy="461665"/>
          </a:xfrm>
          <a:prstGeom prst="rect">
            <a:avLst/>
          </a:prstGeom>
          <a:noFill/>
        </p:spPr>
        <p:txBody>
          <a:bodyPr wrap="none" rtlCol="0">
            <a:spAutoFit/>
          </a:bodyPr>
          <a:lstStyle/>
          <a:p>
            <a:r>
              <a:rPr lang="en-US" altLang="zh-TW" sz="2400" i="1" dirty="0" smtClean="0"/>
              <a:t>a. The SAL (structure, amplitude, and location) method</a:t>
            </a:r>
            <a:endParaRPr lang="zh-TW" altLang="en-US" sz="2400" i="1" dirty="0"/>
          </a:p>
        </p:txBody>
      </p:sp>
      <p:sp>
        <p:nvSpPr>
          <p:cNvPr id="10" name="文字方塊 9"/>
          <p:cNvSpPr txBox="1"/>
          <p:nvPr/>
        </p:nvSpPr>
        <p:spPr>
          <a:xfrm>
            <a:off x="803006" y="404664"/>
            <a:ext cx="2015103" cy="369332"/>
          </a:xfrm>
          <a:prstGeom prst="rect">
            <a:avLst/>
          </a:prstGeom>
          <a:noFill/>
        </p:spPr>
        <p:txBody>
          <a:bodyPr wrap="none" rtlCol="0">
            <a:spAutoFit/>
          </a:bodyPr>
          <a:lstStyle/>
          <a:p>
            <a:r>
              <a:rPr lang="en-US" altLang="zh-TW" b="1" dirty="0" err="1" smtClean="0">
                <a:solidFill>
                  <a:srgbClr val="FF0000"/>
                </a:solidFill>
              </a:rPr>
              <a:t>Wernli</a:t>
            </a:r>
            <a:r>
              <a:rPr lang="en-US" altLang="zh-TW" b="1" dirty="0" smtClean="0">
                <a:solidFill>
                  <a:srgbClr val="FF0000"/>
                </a:solidFill>
              </a:rPr>
              <a:t> et al. (2008)</a:t>
            </a:r>
            <a:endParaRPr lang="zh-TW" altLang="en-US" dirty="0"/>
          </a:p>
        </p:txBody>
      </p:sp>
      <p:pic>
        <p:nvPicPr>
          <p:cNvPr id="18433" name="Picture 1"/>
          <p:cNvPicPr>
            <a:picLocks noChangeAspect="1" noChangeArrowheads="1"/>
          </p:cNvPicPr>
          <p:nvPr/>
        </p:nvPicPr>
        <p:blipFill>
          <a:blip r:embed="rId2" cstate="print"/>
          <a:srcRect/>
          <a:stretch>
            <a:fillRect/>
          </a:stretch>
        </p:blipFill>
        <p:spPr bwMode="auto">
          <a:xfrm>
            <a:off x="179512" y="1124744"/>
            <a:ext cx="4714875" cy="4295775"/>
          </a:xfrm>
          <a:prstGeom prst="rect">
            <a:avLst/>
          </a:prstGeom>
          <a:noFill/>
          <a:ln w="9525">
            <a:noFill/>
            <a:miter lim="800000"/>
            <a:headEnd/>
            <a:tailEnd/>
          </a:ln>
        </p:spPr>
      </p:pic>
      <p:pic>
        <p:nvPicPr>
          <p:cNvPr id="18434" name="Picture 2"/>
          <p:cNvPicPr>
            <a:picLocks noChangeAspect="1" noChangeArrowheads="1"/>
          </p:cNvPicPr>
          <p:nvPr/>
        </p:nvPicPr>
        <p:blipFill>
          <a:blip r:embed="rId3" cstate="print"/>
          <a:srcRect/>
          <a:stretch>
            <a:fillRect/>
          </a:stretch>
        </p:blipFill>
        <p:spPr bwMode="auto">
          <a:xfrm>
            <a:off x="5220072" y="2852936"/>
            <a:ext cx="2447925" cy="552450"/>
          </a:xfrm>
          <a:prstGeom prst="rect">
            <a:avLst/>
          </a:prstGeom>
          <a:noFill/>
          <a:ln w="9525">
            <a:noFill/>
            <a:miter lim="800000"/>
            <a:headEnd/>
            <a:tailEnd/>
          </a:ln>
        </p:spPr>
      </p:pic>
      <p:pic>
        <p:nvPicPr>
          <p:cNvPr id="18435" name="Picture 3"/>
          <p:cNvPicPr>
            <a:picLocks noChangeAspect="1" noChangeArrowheads="1"/>
          </p:cNvPicPr>
          <p:nvPr/>
        </p:nvPicPr>
        <p:blipFill>
          <a:blip r:embed="rId4" cstate="print"/>
          <a:srcRect/>
          <a:stretch>
            <a:fillRect/>
          </a:stretch>
        </p:blipFill>
        <p:spPr bwMode="auto">
          <a:xfrm>
            <a:off x="5220072" y="1988840"/>
            <a:ext cx="2381250" cy="523875"/>
          </a:xfrm>
          <a:prstGeom prst="rect">
            <a:avLst/>
          </a:prstGeom>
          <a:noFill/>
          <a:ln w="9525">
            <a:noFill/>
            <a:miter lim="800000"/>
            <a:headEnd/>
            <a:tailEnd/>
          </a:ln>
        </p:spPr>
      </p:pic>
      <p:pic>
        <p:nvPicPr>
          <p:cNvPr id="18436" name="Picture 4"/>
          <p:cNvPicPr>
            <a:picLocks noChangeAspect="1" noChangeArrowheads="1"/>
          </p:cNvPicPr>
          <p:nvPr/>
        </p:nvPicPr>
        <p:blipFill>
          <a:blip r:embed="rId5" cstate="print"/>
          <a:srcRect/>
          <a:stretch>
            <a:fillRect/>
          </a:stretch>
        </p:blipFill>
        <p:spPr bwMode="auto">
          <a:xfrm>
            <a:off x="5220072" y="4941168"/>
            <a:ext cx="2352675" cy="533400"/>
          </a:xfrm>
          <a:prstGeom prst="rect">
            <a:avLst/>
          </a:prstGeom>
          <a:noFill/>
          <a:ln w="9525">
            <a:noFill/>
            <a:miter lim="800000"/>
            <a:headEnd/>
            <a:tailEnd/>
          </a:ln>
        </p:spPr>
      </p:pic>
      <p:pic>
        <p:nvPicPr>
          <p:cNvPr id="18437" name="Picture 5"/>
          <p:cNvPicPr>
            <a:picLocks noChangeAspect="1" noChangeArrowheads="1"/>
          </p:cNvPicPr>
          <p:nvPr/>
        </p:nvPicPr>
        <p:blipFill>
          <a:blip r:embed="rId6" cstate="print"/>
          <a:srcRect/>
          <a:stretch>
            <a:fillRect/>
          </a:stretch>
        </p:blipFill>
        <p:spPr bwMode="auto">
          <a:xfrm>
            <a:off x="5508104" y="3933056"/>
            <a:ext cx="1238250" cy="209550"/>
          </a:xfrm>
          <a:prstGeom prst="rect">
            <a:avLst/>
          </a:prstGeom>
          <a:noFill/>
          <a:ln w="9525">
            <a:noFill/>
            <a:miter lim="800000"/>
            <a:headEnd/>
            <a:tailEnd/>
          </a:ln>
        </p:spPr>
      </p:pic>
      <p:pic>
        <p:nvPicPr>
          <p:cNvPr id="18438" name="Picture 6"/>
          <p:cNvPicPr>
            <a:picLocks noChangeAspect="1" noChangeArrowheads="1"/>
          </p:cNvPicPr>
          <p:nvPr/>
        </p:nvPicPr>
        <p:blipFill>
          <a:blip r:embed="rId7" cstate="print"/>
          <a:srcRect/>
          <a:stretch>
            <a:fillRect/>
          </a:stretch>
        </p:blipFill>
        <p:spPr bwMode="auto">
          <a:xfrm>
            <a:off x="5292080" y="4293096"/>
            <a:ext cx="20574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83568" y="836712"/>
            <a:ext cx="8096250" cy="441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07504" y="620688"/>
            <a:ext cx="4495800" cy="344805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619625" y="620688"/>
            <a:ext cx="4524375" cy="3419475"/>
          </a:xfrm>
          <a:prstGeom prst="rect">
            <a:avLst/>
          </a:prstGeom>
          <a:noFill/>
          <a:ln w="9525">
            <a:noFill/>
            <a:miter lim="800000"/>
            <a:headEnd/>
            <a:tailEnd/>
          </a:ln>
        </p:spPr>
      </p:pic>
      <p:sp>
        <p:nvSpPr>
          <p:cNvPr id="4" name="文字方塊 3"/>
          <p:cNvSpPr txBox="1"/>
          <p:nvPr/>
        </p:nvSpPr>
        <p:spPr>
          <a:xfrm>
            <a:off x="395536" y="0"/>
            <a:ext cx="3069879" cy="461665"/>
          </a:xfrm>
          <a:prstGeom prst="rect">
            <a:avLst/>
          </a:prstGeom>
          <a:noFill/>
        </p:spPr>
        <p:txBody>
          <a:bodyPr wrap="none" rtlCol="0">
            <a:spAutoFit/>
          </a:bodyPr>
          <a:lstStyle/>
          <a:p>
            <a:r>
              <a:rPr lang="en-US" altLang="zh-TW" sz="2400" i="1" dirty="0" smtClean="0"/>
              <a:t>b. Accumulated rainfall</a:t>
            </a:r>
            <a:endParaRPr lang="zh-TW" altLang="en-US" sz="2400" i="1" dirty="0"/>
          </a:p>
        </p:txBody>
      </p:sp>
      <p:sp>
        <p:nvSpPr>
          <p:cNvPr id="5" name="文字方塊 4"/>
          <p:cNvSpPr txBox="1"/>
          <p:nvPr/>
        </p:nvSpPr>
        <p:spPr>
          <a:xfrm>
            <a:off x="803006" y="404664"/>
            <a:ext cx="1651414" cy="369332"/>
          </a:xfrm>
          <a:prstGeom prst="rect">
            <a:avLst/>
          </a:prstGeom>
          <a:noFill/>
        </p:spPr>
        <p:txBody>
          <a:bodyPr wrap="none" rtlCol="0">
            <a:spAutoFit/>
          </a:bodyPr>
          <a:lstStyle/>
          <a:p>
            <a:r>
              <a:rPr lang="en-US" altLang="zh-TW" b="1" dirty="0" smtClean="0">
                <a:solidFill>
                  <a:srgbClr val="FF0000"/>
                </a:solidFill>
              </a:rPr>
              <a:t>4-km ensemble</a:t>
            </a:r>
            <a:endParaRPr lang="zh-TW" altLang="en-US" dirty="0"/>
          </a:p>
        </p:txBody>
      </p:sp>
      <p:sp>
        <p:nvSpPr>
          <p:cNvPr id="6" name="文字方塊 5"/>
          <p:cNvSpPr txBox="1"/>
          <p:nvPr/>
        </p:nvSpPr>
        <p:spPr>
          <a:xfrm>
            <a:off x="6876256" y="404664"/>
            <a:ext cx="1651414" cy="369332"/>
          </a:xfrm>
          <a:prstGeom prst="rect">
            <a:avLst/>
          </a:prstGeom>
          <a:noFill/>
        </p:spPr>
        <p:txBody>
          <a:bodyPr wrap="none" rtlCol="0">
            <a:spAutoFit/>
          </a:bodyPr>
          <a:lstStyle/>
          <a:p>
            <a:r>
              <a:rPr lang="en-US" altLang="zh-TW" b="1" dirty="0" smtClean="0">
                <a:solidFill>
                  <a:srgbClr val="FF0000"/>
                </a:solidFill>
              </a:rPr>
              <a:t>1-km ensemble</a:t>
            </a:r>
            <a:endParaRPr lang="zh-TW" altLang="en-US" dirty="0"/>
          </a:p>
        </p:txBody>
      </p:sp>
      <p:grpSp>
        <p:nvGrpSpPr>
          <p:cNvPr id="11" name="群組 10"/>
          <p:cNvGrpSpPr/>
          <p:nvPr/>
        </p:nvGrpSpPr>
        <p:grpSpPr>
          <a:xfrm>
            <a:off x="0" y="4199334"/>
            <a:ext cx="3276600" cy="2686050"/>
            <a:chOff x="0" y="4199334"/>
            <a:chExt cx="3276600" cy="2686050"/>
          </a:xfrm>
        </p:grpSpPr>
        <p:pic>
          <p:nvPicPr>
            <p:cNvPr id="7" name="Picture 2"/>
            <p:cNvPicPr>
              <a:picLocks noChangeAspect="1" noChangeArrowheads="1"/>
            </p:cNvPicPr>
            <p:nvPr/>
          </p:nvPicPr>
          <p:blipFill>
            <a:blip r:embed="rId4" cstate="print"/>
            <a:srcRect/>
            <a:stretch>
              <a:fillRect/>
            </a:stretch>
          </p:blipFill>
          <p:spPr bwMode="auto">
            <a:xfrm>
              <a:off x="0" y="4199334"/>
              <a:ext cx="3276600" cy="2686050"/>
            </a:xfrm>
            <a:prstGeom prst="rect">
              <a:avLst/>
            </a:prstGeom>
            <a:noFill/>
            <a:ln w="9525">
              <a:noFill/>
              <a:miter lim="800000"/>
              <a:headEnd/>
              <a:tailEnd/>
            </a:ln>
          </p:spPr>
        </p:pic>
        <p:sp>
          <p:nvSpPr>
            <p:cNvPr id="8" name="矩形 7"/>
            <p:cNvSpPr/>
            <p:nvPr/>
          </p:nvSpPr>
          <p:spPr>
            <a:xfrm>
              <a:off x="539552" y="4775398"/>
              <a:ext cx="2664296" cy="1944216"/>
            </a:xfrm>
            <a:prstGeom prst="rect">
              <a:avLst/>
            </a:prstGeom>
            <a:no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9" name="文字方塊 8"/>
          <p:cNvSpPr txBox="1"/>
          <p:nvPr/>
        </p:nvSpPr>
        <p:spPr>
          <a:xfrm>
            <a:off x="3496917" y="404664"/>
            <a:ext cx="2371227" cy="369332"/>
          </a:xfrm>
          <a:prstGeom prst="rect">
            <a:avLst/>
          </a:prstGeom>
          <a:noFill/>
        </p:spPr>
        <p:txBody>
          <a:bodyPr wrap="none" rtlCol="0">
            <a:spAutoFit/>
          </a:bodyPr>
          <a:lstStyle/>
          <a:p>
            <a:r>
              <a:rPr lang="en-US" altLang="zh-TW" dirty="0" smtClean="0"/>
              <a:t>07/20 0800—1400 UTC</a:t>
            </a:r>
            <a:endParaRPr lang="zh-TW" altLang="en-US" dirty="0"/>
          </a:p>
        </p:txBody>
      </p:sp>
      <p:sp>
        <p:nvSpPr>
          <p:cNvPr id="12" name="文字方塊 11"/>
          <p:cNvSpPr txBox="1"/>
          <p:nvPr/>
        </p:nvSpPr>
        <p:spPr>
          <a:xfrm>
            <a:off x="3635896" y="4221088"/>
            <a:ext cx="4765215" cy="646331"/>
          </a:xfrm>
          <a:prstGeom prst="rect">
            <a:avLst/>
          </a:prstGeom>
          <a:noFill/>
        </p:spPr>
        <p:txBody>
          <a:bodyPr wrap="none" rtlCol="0">
            <a:spAutoFit/>
          </a:bodyPr>
          <a:lstStyle/>
          <a:p>
            <a:r>
              <a:rPr lang="en-US" altLang="zh-TW" dirty="0" smtClean="0"/>
              <a:t>The cumulative rainfall over the domain is larger </a:t>
            </a:r>
            <a:br>
              <a:rPr lang="en-US" altLang="zh-TW" dirty="0" smtClean="0"/>
            </a:br>
            <a:r>
              <a:rPr lang="en-US" altLang="zh-TW" dirty="0" smtClean="0"/>
              <a:t>when the precipitation is more widespread.</a:t>
            </a:r>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95536" y="0"/>
            <a:ext cx="3248518" cy="461665"/>
          </a:xfrm>
          <a:prstGeom prst="rect">
            <a:avLst/>
          </a:prstGeom>
          <a:noFill/>
        </p:spPr>
        <p:txBody>
          <a:bodyPr wrap="none" rtlCol="0">
            <a:spAutoFit/>
          </a:bodyPr>
          <a:lstStyle/>
          <a:p>
            <a:r>
              <a:rPr lang="en-US" altLang="zh-TW" sz="2400" i="1" dirty="0" smtClean="0"/>
              <a:t>c. Instantaneous rainfall</a:t>
            </a:r>
            <a:endParaRPr lang="zh-TW" altLang="en-US" sz="2400" i="1" dirty="0"/>
          </a:p>
        </p:txBody>
      </p:sp>
      <p:pic>
        <p:nvPicPr>
          <p:cNvPr id="1026" name="Picture 2"/>
          <p:cNvPicPr>
            <a:picLocks noChangeAspect="1" noChangeArrowheads="1"/>
          </p:cNvPicPr>
          <p:nvPr/>
        </p:nvPicPr>
        <p:blipFill>
          <a:blip r:embed="rId2" cstate="print"/>
          <a:srcRect/>
          <a:stretch>
            <a:fillRect/>
          </a:stretch>
        </p:blipFill>
        <p:spPr bwMode="auto">
          <a:xfrm>
            <a:off x="281558" y="332656"/>
            <a:ext cx="4362450" cy="3343275"/>
          </a:xfrm>
          <a:prstGeom prst="rect">
            <a:avLst/>
          </a:prstGeom>
          <a:noFill/>
          <a:ln w="9525">
            <a:noFill/>
            <a:miter lim="800000"/>
            <a:headEnd/>
            <a:tailEnd/>
          </a:ln>
        </p:spPr>
      </p:pic>
      <p:grpSp>
        <p:nvGrpSpPr>
          <p:cNvPr id="9" name="群組 8"/>
          <p:cNvGrpSpPr/>
          <p:nvPr/>
        </p:nvGrpSpPr>
        <p:grpSpPr>
          <a:xfrm>
            <a:off x="107504" y="3883918"/>
            <a:ext cx="3778334" cy="2974082"/>
            <a:chOff x="4754106" y="3883918"/>
            <a:chExt cx="3778334" cy="2974082"/>
          </a:xfrm>
        </p:grpSpPr>
        <p:pic>
          <p:nvPicPr>
            <p:cNvPr id="6" name="Picture 2"/>
            <p:cNvPicPr>
              <a:picLocks noChangeAspect="1" noChangeArrowheads="1"/>
            </p:cNvPicPr>
            <p:nvPr/>
          </p:nvPicPr>
          <p:blipFill>
            <a:blip r:embed="rId3" cstate="print"/>
            <a:srcRect/>
            <a:stretch>
              <a:fillRect/>
            </a:stretch>
          </p:blipFill>
          <p:spPr bwMode="auto">
            <a:xfrm>
              <a:off x="4754106" y="4171950"/>
              <a:ext cx="3276600" cy="2686050"/>
            </a:xfrm>
            <a:prstGeom prst="rect">
              <a:avLst/>
            </a:prstGeom>
            <a:noFill/>
            <a:ln w="9525">
              <a:noFill/>
              <a:miter lim="800000"/>
              <a:headEnd/>
              <a:tailEnd/>
            </a:ln>
          </p:spPr>
        </p:pic>
        <p:sp>
          <p:nvSpPr>
            <p:cNvPr id="7" name="文字方塊 6"/>
            <p:cNvSpPr txBox="1"/>
            <p:nvPr/>
          </p:nvSpPr>
          <p:spPr>
            <a:xfrm>
              <a:off x="5017560" y="3883918"/>
              <a:ext cx="3082832" cy="369332"/>
            </a:xfrm>
            <a:prstGeom prst="rect">
              <a:avLst/>
            </a:prstGeom>
            <a:noFill/>
          </p:spPr>
          <p:txBody>
            <a:bodyPr wrap="none" rtlCol="0">
              <a:spAutoFit/>
            </a:bodyPr>
            <a:lstStyle/>
            <a:p>
              <a:r>
                <a:rPr lang="en-US" altLang="zh-TW" b="1" dirty="0" smtClean="0">
                  <a:solidFill>
                    <a:srgbClr val="FF0000"/>
                  </a:solidFill>
                </a:rPr>
                <a:t>DWD radar composite (2.8km)</a:t>
              </a:r>
              <a:endParaRPr lang="zh-TW" altLang="en-US" dirty="0"/>
            </a:p>
          </p:txBody>
        </p:sp>
        <p:pic>
          <p:nvPicPr>
            <p:cNvPr id="8" name="Picture 6"/>
            <p:cNvPicPr>
              <a:picLocks noChangeAspect="1" noChangeArrowheads="1"/>
            </p:cNvPicPr>
            <p:nvPr/>
          </p:nvPicPr>
          <p:blipFill>
            <a:blip r:embed="rId4" cstate="print"/>
            <a:srcRect/>
            <a:stretch>
              <a:fillRect/>
            </a:stretch>
          </p:blipFill>
          <p:spPr bwMode="auto">
            <a:xfrm>
              <a:off x="8027615" y="4117801"/>
              <a:ext cx="504825" cy="2695575"/>
            </a:xfrm>
            <a:prstGeom prst="rect">
              <a:avLst/>
            </a:prstGeom>
            <a:noFill/>
            <a:ln w="9525">
              <a:noFill/>
              <a:miter lim="800000"/>
              <a:headEnd/>
              <a:tailEnd/>
            </a:ln>
          </p:spPr>
        </p:pic>
      </p:grpSp>
      <p:pic>
        <p:nvPicPr>
          <p:cNvPr id="10" name="Picture 3"/>
          <p:cNvPicPr>
            <a:picLocks noChangeAspect="1" noChangeArrowheads="1"/>
          </p:cNvPicPr>
          <p:nvPr/>
        </p:nvPicPr>
        <p:blipFill>
          <a:blip r:embed="rId5" cstate="print"/>
          <a:srcRect/>
          <a:stretch>
            <a:fillRect/>
          </a:stretch>
        </p:blipFill>
        <p:spPr bwMode="auto">
          <a:xfrm>
            <a:off x="4791075" y="299285"/>
            <a:ext cx="4352925" cy="3381375"/>
          </a:xfrm>
          <a:prstGeom prst="rect">
            <a:avLst/>
          </a:prstGeom>
          <a:noFill/>
          <a:ln w="9525">
            <a:noFill/>
            <a:miter lim="800000"/>
            <a:headEnd/>
            <a:tailEnd/>
          </a:ln>
        </p:spPr>
      </p:pic>
      <p:sp>
        <p:nvSpPr>
          <p:cNvPr id="11" name="文字方塊 10"/>
          <p:cNvSpPr txBox="1"/>
          <p:nvPr/>
        </p:nvSpPr>
        <p:spPr>
          <a:xfrm>
            <a:off x="755576" y="332656"/>
            <a:ext cx="2225289" cy="369332"/>
          </a:xfrm>
          <a:prstGeom prst="rect">
            <a:avLst/>
          </a:prstGeom>
          <a:noFill/>
        </p:spPr>
        <p:txBody>
          <a:bodyPr wrap="none" rtlCol="0">
            <a:spAutoFit/>
          </a:bodyPr>
          <a:lstStyle/>
          <a:p>
            <a:r>
              <a:rPr lang="en-US" altLang="zh-TW" b="1" dirty="0" smtClean="0">
                <a:solidFill>
                  <a:srgbClr val="FF0000"/>
                </a:solidFill>
              </a:rPr>
              <a:t>24-km NAE ensemble</a:t>
            </a:r>
            <a:endParaRPr lang="zh-TW" altLang="en-US" dirty="0"/>
          </a:p>
        </p:txBody>
      </p:sp>
      <p:sp>
        <p:nvSpPr>
          <p:cNvPr id="13" name="文字方塊 12"/>
          <p:cNvSpPr txBox="1"/>
          <p:nvPr/>
        </p:nvSpPr>
        <p:spPr>
          <a:xfrm>
            <a:off x="5220072" y="323364"/>
            <a:ext cx="1651414" cy="369332"/>
          </a:xfrm>
          <a:prstGeom prst="rect">
            <a:avLst/>
          </a:prstGeom>
          <a:noFill/>
        </p:spPr>
        <p:txBody>
          <a:bodyPr wrap="none" rtlCol="0">
            <a:spAutoFit/>
          </a:bodyPr>
          <a:lstStyle/>
          <a:p>
            <a:r>
              <a:rPr lang="en-US" altLang="zh-TW" b="1" dirty="0" smtClean="0">
                <a:solidFill>
                  <a:srgbClr val="FF0000"/>
                </a:solidFill>
              </a:rPr>
              <a:t>4-km ensemble</a:t>
            </a:r>
            <a:endParaRPr lang="zh-TW" altLang="en-US" dirty="0"/>
          </a:p>
        </p:txBody>
      </p:sp>
      <p:pic>
        <p:nvPicPr>
          <p:cNvPr id="14" name="Picture 4"/>
          <p:cNvPicPr>
            <a:picLocks noChangeAspect="1" noChangeArrowheads="1"/>
          </p:cNvPicPr>
          <p:nvPr/>
        </p:nvPicPr>
        <p:blipFill>
          <a:blip r:embed="rId6" cstate="print"/>
          <a:srcRect/>
          <a:stretch>
            <a:fillRect/>
          </a:stretch>
        </p:blipFill>
        <p:spPr bwMode="auto">
          <a:xfrm>
            <a:off x="4800600" y="3505200"/>
            <a:ext cx="4343400" cy="3352800"/>
          </a:xfrm>
          <a:prstGeom prst="rect">
            <a:avLst/>
          </a:prstGeom>
          <a:noFill/>
          <a:ln w="9525">
            <a:noFill/>
            <a:miter lim="800000"/>
            <a:headEnd/>
            <a:tailEnd/>
          </a:ln>
        </p:spPr>
      </p:pic>
      <p:sp>
        <p:nvSpPr>
          <p:cNvPr id="15" name="文字方塊 14"/>
          <p:cNvSpPr txBox="1"/>
          <p:nvPr/>
        </p:nvSpPr>
        <p:spPr>
          <a:xfrm>
            <a:off x="5220072" y="3545632"/>
            <a:ext cx="1651414" cy="369332"/>
          </a:xfrm>
          <a:prstGeom prst="rect">
            <a:avLst/>
          </a:prstGeom>
          <a:noFill/>
        </p:spPr>
        <p:txBody>
          <a:bodyPr wrap="none" rtlCol="0">
            <a:spAutoFit/>
          </a:bodyPr>
          <a:lstStyle/>
          <a:p>
            <a:r>
              <a:rPr lang="en-US" altLang="zh-TW" b="1" dirty="0" smtClean="0">
                <a:solidFill>
                  <a:srgbClr val="FF0000"/>
                </a:solidFill>
              </a:rPr>
              <a:t>1-km ensemble</a:t>
            </a:r>
            <a:endParaRPr lang="zh-TW" altLang="en-US" dirty="0"/>
          </a:p>
        </p:txBody>
      </p:sp>
      <p:sp>
        <p:nvSpPr>
          <p:cNvPr id="16" name="矩形 15"/>
          <p:cNvSpPr/>
          <p:nvPr/>
        </p:nvSpPr>
        <p:spPr>
          <a:xfrm>
            <a:off x="7740352" y="332656"/>
            <a:ext cx="1224136" cy="6336704"/>
          </a:xfrm>
          <a:prstGeom prst="rect">
            <a:avLst/>
          </a:prstGeom>
          <a:solidFill>
            <a:schemeClr val="bg1">
              <a:lumMod val="65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 name="直線接點 17"/>
          <p:cNvCxnSpPr/>
          <p:nvPr/>
        </p:nvCxnSpPr>
        <p:spPr>
          <a:xfrm>
            <a:off x="4067944" y="4149080"/>
            <a:ext cx="792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4067944" y="4509120"/>
            <a:ext cx="79208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4067944" y="4869160"/>
            <a:ext cx="792088" cy="0"/>
          </a:xfrm>
          <a:prstGeom prst="line">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4063146" y="3861048"/>
            <a:ext cx="724878" cy="369332"/>
          </a:xfrm>
          <a:prstGeom prst="rect">
            <a:avLst/>
          </a:prstGeom>
          <a:noFill/>
        </p:spPr>
        <p:txBody>
          <a:bodyPr wrap="none" rtlCol="0">
            <a:spAutoFit/>
          </a:bodyPr>
          <a:lstStyle/>
          <a:p>
            <a:r>
              <a:rPr lang="en-US" altLang="zh-TW" dirty="0" smtClean="0"/>
              <a:t>mean</a:t>
            </a:r>
            <a:endParaRPr lang="zh-TW" altLang="en-US" dirty="0"/>
          </a:p>
        </p:txBody>
      </p:sp>
      <p:sp>
        <p:nvSpPr>
          <p:cNvPr id="22" name="文字方塊 21"/>
          <p:cNvSpPr txBox="1"/>
          <p:nvPr/>
        </p:nvSpPr>
        <p:spPr>
          <a:xfrm>
            <a:off x="4067944" y="4211796"/>
            <a:ext cx="805220" cy="369332"/>
          </a:xfrm>
          <a:prstGeom prst="rect">
            <a:avLst/>
          </a:prstGeom>
          <a:noFill/>
        </p:spPr>
        <p:txBody>
          <a:bodyPr wrap="none" rtlCol="0">
            <a:spAutoFit/>
          </a:bodyPr>
          <a:lstStyle/>
          <a:p>
            <a:r>
              <a:rPr lang="en-US" altLang="zh-TW" dirty="0" smtClean="0"/>
              <a:t>Pert06</a:t>
            </a:r>
            <a:endParaRPr lang="zh-TW" altLang="en-US" dirty="0"/>
          </a:p>
        </p:txBody>
      </p:sp>
      <p:sp>
        <p:nvSpPr>
          <p:cNvPr id="23" name="文字方塊 22"/>
          <p:cNvSpPr txBox="1"/>
          <p:nvPr/>
        </p:nvSpPr>
        <p:spPr>
          <a:xfrm>
            <a:off x="4067944" y="4571836"/>
            <a:ext cx="805220" cy="369332"/>
          </a:xfrm>
          <a:prstGeom prst="rect">
            <a:avLst/>
          </a:prstGeom>
          <a:noFill/>
        </p:spPr>
        <p:txBody>
          <a:bodyPr wrap="none" rtlCol="0">
            <a:spAutoFit/>
          </a:bodyPr>
          <a:lstStyle/>
          <a:p>
            <a:r>
              <a:rPr lang="en-US" altLang="zh-TW" dirty="0" smtClean="0"/>
              <a:t>Pert20</a:t>
            </a:r>
            <a:endParaRPr lang="zh-TW"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群組 12"/>
          <p:cNvGrpSpPr/>
          <p:nvPr/>
        </p:nvGrpSpPr>
        <p:grpSpPr>
          <a:xfrm>
            <a:off x="251516" y="332655"/>
            <a:ext cx="4117658" cy="3188052"/>
            <a:chOff x="251520" y="548680"/>
            <a:chExt cx="3743325" cy="2898229"/>
          </a:xfrm>
        </p:grpSpPr>
        <p:pic>
          <p:nvPicPr>
            <p:cNvPr id="1026" name="Picture 2"/>
            <p:cNvPicPr>
              <a:picLocks noChangeAspect="1" noChangeArrowheads="1"/>
            </p:cNvPicPr>
            <p:nvPr/>
          </p:nvPicPr>
          <p:blipFill>
            <a:blip r:embed="rId2" cstate="print"/>
            <a:srcRect/>
            <a:stretch>
              <a:fillRect/>
            </a:stretch>
          </p:blipFill>
          <p:spPr bwMode="auto">
            <a:xfrm>
              <a:off x="251520" y="548680"/>
              <a:ext cx="3743325" cy="2733675"/>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1035571" y="3284984"/>
              <a:ext cx="2600325" cy="161925"/>
            </a:xfrm>
            <a:prstGeom prst="rect">
              <a:avLst/>
            </a:prstGeom>
            <a:noFill/>
            <a:ln w="9525">
              <a:noFill/>
              <a:miter lim="800000"/>
              <a:headEnd/>
              <a:tailEnd/>
            </a:ln>
          </p:spPr>
        </p:pic>
      </p:grpSp>
      <p:grpSp>
        <p:nvGrpSpPr>
          <p:cNvPr id="14" name="群組 13"/>
          <p:cNvGrpSpPr/>
          <p:nvPr/>
        </p:nvGrpSpPr>
        <p:grpSpPr>
          <a:xfrm>
            <a:off x="4486793" y="332655"/>
            <a:ext cx="4107178" cy="3188052"/>
            <a:chOff x="4355976" y="548680"/>
            <a:chExt cx="3733800" cy="2898229"/>
          </a:xfrm>
        </p:grpSpPr>
        <p:pic>
          <p:nvPicPr>
            <p:cNvPr id="1027" name="Picture 3"/>
            <p:cNvPicPr>
              <a:picLocks noChangeAspect="1" noChangeArrowheads="1"/>
            </p:cNvPicPr>
            <p:nvPr/>
          </p:nvPicPr>
          <p:blipFill>
            <a:blip r:embed="rId4" cstate="print"/>
            <a:srcRect/>
            <a:stretch>
              <a:fillRect/>
            </a:stretch>
          </p:blipFill>
          <p:spPr bwMode="auto">
            <a:xfrm>
              <a:off x="4355976" y="548680"/>
              <a:ext cx="3733800" cy="2743200"/>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5140027" y="3284984"/>
              <a:ext cx="2600325" cy="161925"/>
            </a:xfrm>
            <a:prstGeom prst="rect">
              <a:avLst/>
            </a:prstGeom>
            <a:noFill/>
            <a:ln w="9525">
              <a:noFill/>
              <a:miter lim="800000"/>
              <a:headEnd/>
              <a:tailEnd/>
            </a:ln>
          </p:spPr>
        </p:pic>
      </p:grpSp>
      <p:grpSp>
        <p:nvGrpSpPr>
          <p:cNvPr id="15" name="群組 14"/>
          <p:cNvGrpSpPr/>
          <p:nvPr/>
        </p:nvGrpSpPr>
        <p:grpSpPr>
          <a:xfrm>
            <a:off x="4486790" y="3573015"/>
            <a:ext cx="4117658" cy="3188052"/>
            <a:chOff x="4355976" y="3861048"/>
            <a:chExt cx="3743325" cy="2898229"/>
          </a:xfrm>
        </p:grpSpPr>
        <p:pic>
          <p:nvPicPr>
            <p:cNvPr id="1028" name="Picture 4"/>
            <p:cNvPicPr>
              <a:picLocks noChangeAspect="1" noChangeArrowheads="1"/>
            </p:cNvPicPr>
            <p:nvPr/>
          </p:nvPicPr>
          <p:blipFill>
            <a:blip r:embed="rId5" cstate="print"/>
            <a:srcRect/>
            <a:stretch>
              <a:fillRect/>
            </a:stretch>
          </p:blipFill>
          <p:spPr bwMode="auto">
            <a:xfrm>
              <a:off x="4355976" y="3861048"/>
              <a:ext cx="3743325" cy="2743200"/>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5140027" y="6597352"/>
              <a:ext cx="2600325" cy="161925"/>
            </a:xfrm>
            <a:prstGeom prst="rect">
              <a:avLst/>
            </a:prstGeom>
            <a:noFill/>
            <a:ln w="9525">
              <a:noFill/>
              <a:miter lim="800000"/>
              <a:headEnd/>
              <a:tailEnd/>
            </a:ln>
          </p:spPr>
        </p:pic>
      </p:grpSp>
      <p:sp>
        <p:nvSpPr>
          <p:cNvPr id="11" name="文字方塊 10"/>
          <p:cNvSpPr txBox="1"/>
          <p:nvPr/>
        </p:nvSpPr>
        <p:spPr>
          <a:xfrm>
            <a:off x="0" y="6027003"/>
            <a:ext cx="4678076" cy="830997"/>
          </a:xfrm>
          <a:prstGeom prst="rect">
            <a:avLst/>
          </a:prstGeom>
          <a:noFill/>
        </p:spPr>
        <p:txBody>
          <a:bodyPr wrap="none" rtlCol="0">
            <a:spAutoFit/>
          </a:bodyPr>
          <a:lstStyle/>
          <a:p>
            <a:r>
              <a:rPr lang="en-US" altLang="zh-TW" sz="1600" dirty="0" smtClean="0"/>
              <a:t>The </a:t>
            </a:r>
            <a:r>
              <a:rPr lang="en-US" altLang="zh-TW" sz="1600" b="1" dirty="0" smtClean="0">
                <a:solidFill>
                  <a:srgbClr val="0070C0"/>
                </a:solidFill>
              </a:rPr>
              <a:t>convection over the COPS region </a:t>
            </a:r>
            <a:r>
              <a:rPr lang="en-US" altLang="zh-TW" sz="1600" dirty="0" smtClean="0"/>
              <a:t>was apparently </a:t>
            </a:r>
          </a:p>
          <a:p>
            <a:r>
              <a:rPr lang="en-US" altLang="zh-TW" sz="1600" dirty="0" smtClean="0"/>
              <a:t>linked to </a:t>
            </a:r>
            <a:r>
              <a:rPr lang="en-US" altLang="zh-TW" sz="1600" b="1" dirty="0" smtClean="0">
                <a:solidFill>
                  <a:srgbClr val="0070C0"/>
                </a:solidFill>
              </a:rPr>
              <a:t>positional errors </a:t>
            </a:r>
            <a:r>
              <a:rPr lang="en-US" altLang="zh-TW" sz="1600" dirty="0" smtClean="0"/>
              <a:t>as the squall line entered </a:t>
            </a:r>
            <a:br>
              <a:rPr lang="en-US" altLang="zh-TW" sz="1600" dirty="0" smtClean="0"/>
            </a:br>
            <a:r>
              <a:rPr lang="en-US" altLang="zh-TW" sz="1600" dirty="0" smtClean="0"/>
              <a:t>the COPS domain through its lateral boundaries.</a:t>
            </a:r>
            <a:endParaRPr lang="zh-TW" altLang="en-US" sz="1600" dirty="0"/>
          </a:p>
        </p:txBody>
      </p:sp>
      <p:sp>
        <p:nvSpPr>
          <p:cNvPr id="16" name="文字方塊 15"/>
          <p:cNvSpPr txBox="1"/>
          <p:nvPr/>
        </p:nvSpPr>
        <p:spPr>
          <a:xfrm>
            <a:off x="755576" y="332656"/>
            <a:ext cx="2225289" cy="369332"/>
          </a:xfrm>
          <a:prstGeom prst="rect">
            <a:avLst/>
          </a:prstGeom>
          <a:noFill/>
        </p:spPr>
        <p:txBody>
          <a:bodyPr wrap="none" rtlCol="0">
            <a:spAutoFit/>
          </a:bodyPr>
          <a:lstStyle/>
          <a:p>
            <a:r>
              <a:rPr lang="en-US" altLang="zh-TW" b="1" dirty="0" smtClean="0">
                <a:solidFill>
                  <a:srgbClr val="FF0000"/>
                </a:solidFill>
              </a:rPr>
              <a:t>24-km NAE ensemble</a:t>
            </a:r>
            <a:endParaRPr lang="zh-TW" altLang="en-US" dirty="0"/>
          </a:p>
        </p:txBody>
      </p:sp>
      <p:sp>
        <p:nvSpPr>
          <p:cNvPr id="17" name="文字方塊 16"/>
          <p:cNvSpPr txBox="1"/>
          <p:nvPr/>
        </p:nvSpPr>
        <p:spPr>
          <a:xfrm>
            <a:off x="5220072" y="323364"/>
            <a:ext cx="1651414" cy="369332"/>
          </a:xfrm>
          <a:prstGeom prst="rect">
            <a:avLst/>
          </a:prstGeom>
          <a:noFill/>
        </p:spPr>
        <p:txBody>
          <a:bodyPr wrap="none" rtlCol="0">
            <a:spAutoFit/>
          </a:bodyPr>
          <a:lstStyle/>
          <a:p>
            <a:r>
              <a:rPr lang="en-US" altLang="zh-TW" b="1" dirty="0" smtClean="0">
                <a:solidFill>
                  <a:srgbClr val="FF0000"/>
                </a:solidFill>
              </a:rPr>
              <a:t>4-km ensemble</a:t>
            </a:r>
            <a:endParaRPr lang="zh-TW" altLang="en-US" dirty="0"/>
          </a:p>
        </p:txBody>
      </p:sp>
      <p:sp>
        <p:nvSpPr>
          <p:cNvPr id="18" name="文字方塊 17"/>
          <p:cNvSpPr txBox="1"/>
          <p:nvPr/>
        </p:nvSpPr>
        <p:spPr>
          <a:xfrm>
            <a:off x="5220072" y="3545632"/>
            <a:ext cx="1651414" cy="369332"/>
          </a:xfrm>
          <a:prstGeom prst="rect">
            <a:avLst/>
          </a:prstGeom>
          <a:noFill/>
        </p:spPr>
        <p:txBody>
          <a:bodyPr wrap="none" rtlCol="0">
            <a:spAutoFit/>
          </a:bodyPr>
          <a:lstStyle/>
          <a:p>
            <a:r>
              <a:rPr lang="en-US" altLang="zh-TW" b="1" dirty="0" smtClean="0">
                <a:solidFill>
                  <a:srgbClr val="FF0000"/>
                </a:solidFill>
              </a:rPr>
              <a:t>1-km ensemble</a:t>
            </a:r>
            <a:endParaRPr lang="zh-TW" altLang="en-US" dirty="0"/>
          </a:p>
        </p:txBody>
      </p:sp>
      <p:cxnSp>
        <p:nvCxnSpPr>
          <p:cNvPr id="19" name="直線接點 18"/>
          <p:cNvCxnSpPr/>
          <p:nvPr/>
        </p:nvCxnSpPr>
        <p:spPr>
          <a:xfrm>
            <a:off x="3712702" y="3861048"/>
            <a:ext cx="792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3712702" y="4221088"/>
            <a:ext cx="79208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3712702" y="4581128"/>
            <a:ext cx="792088" cy="0"/>
          </a:xfrm>
          <a:prstGeom prst="line">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3707904" y="3573016"/>
            <a:ext cx="724878" cy="369332"/>
          </a:xfrm>
          <a:prstGeom prst="rect">
            <a:avLst/>
          </a:prstGeom>
          <a:noFill/>
        </p:spPr>
        <p:txBody>
          <a:bodyPr wrap="none" rtlCol="0">
            <a:spAutoFit/>
          </a:bodyPr>
          <a:lstStyle/>
          <a:p>
            <a:r>
              <a:rPr lang="en-US" altLang="zh-TW" dirty="0" smtClean="0"/>
              <a:t>mean</a:t>
            </a:r>
            <a:endParaRPr lang="zh-TW" altLang="en-US" dirty="0"/>
          </a:p>
        </p:txBody>
      </p:sp>
      <p:sp>
        <p:nvSpPr>
          <p:cNvPr id="23" name="文字方塊 22"/>
          <p:cNvSpPr txBox="1"/>
          <p:nvPr/>
        </p:nvSpPr>
        <p:spPr>
          <a:xfrm>
            <a:off x="3712702" y="3923764"/>
            <a:ext cx="805220" cy="369332"/>
          </a:xfrm>
          <a:prstGeom prst="rect">
            <a:avLst/>
          </a:prstGeom>
          <a:noFill/>
        </p:spPr>
        <p:txBody>
          <a:bodyPr wrap="none" rtlCol="0">
            <a:spAutoFit/>
          </a:bodyPr>
          <a:lstStyle/>
          <a:p>
            <a:r>
              <a:rPr lang="en-US" altLang="zh-TW" dirty="0" smtClean="0"/>
              <a:t>Pert06</a:t>
            </a:r>
            <a:endParaRPr lang="zh-TW" altLang="en-US" dirty="0"/>
          </a:p>
        </p:txBody>
      </p:sp>
      <p:sp>
        <p:nvSpPr>
          <p:cNvPr id="24" name="文字方塊 23"/>
          <p:cNvSpPr txBox="1"/>
          <p:nvPr/>
        </p:nvSpPr>
        <p:spPr>
          <a:xfrm>
            <a:off x="3712702" y="4283804"/>
            <a:ext cx="805220" cy="369332"/>
          </a:xfrm>
          <a:prstGeom prst="rect">
            <a:avLst/>
          </a:prstGeom>
          <a:noFill/>
        </p:spPr>
        <p:txBody>
          <a:bodyPr wrap="none" rtlCol="0">
            <a:spAutoFit/>
          </a:bodyPr>
          <a:lstStyle/>
          <a:p>
            <a:r>
              <a:rPr lang="en-US" altLang="zh-TW" dirty="0" smtClean="0"/>
              <a:t>Pert20</a:t>
            </a:r>
            <a:endParaRPr lang="zh-TW"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251519" y="312956"/>
            <a:ext cx="4107178" cy="3188052"/>
            <a:chOff x="251520" y="548680"/>
            <a:chExt cx="3733800" cy="2898229"/>
          </a:xfrm>
        </p:grpSpPr>
        <p:pic>
          <p:nvPicPr>
            <p:cNvPr id="2050" name="Picture 2"/>
            <p:cNvPicPr>
              <a:picLocks noChangeAspect="1" noChangeArrowheads="1"/>
            </p:cNvPicPr>
            <p:nvPr/>
          </p:nvPicPr>
          <p:blipFill>
            <a:blip r:embed="rId2" cstate="print"/>
            <a:srcRect/>
            <a:stretch>
              <a:fillRect/>
            </a:stretch>
          </p:blipFill>
          <p:spPr bwMode="auto">
            <a:xfrm>
              <a:off x="251520" y="548680"/>
              <a:ext cx="3733800" cy="2752725"/>
            </a:xfrm>
            <a:prstGeom prst="rect">
              <a:avLst/>
            </a:prstGeom>
            <a:noFill/>
            <a:ln w="9525">
              <a:noFill/>
              <a:miter lim="800000"/>
              <a:headEnd/>
              <a:tailEnd/>
            </a:ln>
          </p:spPr>
        </p:pic>
        <p:pic>
          <p:nvPicPr>
            <p:cNvPr id="8" name="Picture 5"/>
            <p:cNvPicPr>
              <a:picLocks noChangeAspect="1" noChangeArrowheads="1"/>
            </p:cNvPicPr>
            <p:nvPr/>
          </p:nvPicPr>
          <p:blipFill>
            <a:blip r:embed="rId3" cstate="print"/>
            <a:srcRect/>
            <a:stretch>
              <a:fillRect/>
            </a:stretch>
          </p:blipFill>
          <p:spPr bwMode="auto">
            <a:xfrm>
              <a:off x="1035571" y="3284984"/>
              <a:ext cx="2600325" cy="161925"/>
            </a:xfrm>
            <a:prstGeom prst="rect">
              <a:avLst/>
            </a:prstGeom>
            <a:noFill/>
            <a:ln w="9525">
              <a:noFill/>
              <a:miter lim="800000"/>
              <a:headEnd/>
              <a:tailEnd/>
            </a:ln>
          </p:spPr>
        </p:pic>
      </p:grpSp>
      <p:grpSp>
        <p:nvGrpSpPr>
          <p:cNvPr id="18" name="群組 17"/>
          <p:cNvGrpSpPr/>
          <p:nvPr/>
        </p:nvGrpSpPr>
        <p:grpSpPr>
          <a:xfrm>
            <a:off x="4499992" y="312956"/>
            <a:ext cx="4117658" cy="3188052"/>
            <a:chOff x="4355976" y="548680"/>
            <a:chExt cx="3743325" cy="2898229"/>
          </a:xfrm>
        </p:grpSpPr>
        <p:pic>
          <p:nvPicPr>
            <p:cNvPr id="2051" name="Picture 3"/>
            <p:cNvPicPr>
              <a:picLocks noChangeAspect="1" noChangeArrowheads="1"/>
            </p:cNvPicPr>
            <p:nvPr/>
          </p:nvPicPr>
          <p:blipFill>
            <a:blip r:embed="rId4" cstate="print"/>
            <a:srcRect/>
            <a:stretch>
              <a:fillRect/>
            </a:stretch>
          </p:blipFill>
          <p:spPr bwMode="auto">
            <a:xfrm>
              <a:off x="4355976" y="548680"/>
              <a:ext cx="3743325" cy="2762250"/>
            </a:xfrm>
            <a:prstGeom prst="rect">
              <a:avLst/>
            </a:prstGeom>
            <a:noFill/>
            <a:ln w="9525">
              <a:noFill/>
              <a:miter lim="800000"/>
              <a:headEnd/>
              <a:tailEnd/>
            </a:ln>
          </p:spPr>
        </p:pic>
        <p:pic>
          <p:nvPicPr>
            <p:cNvPr id="9" name="Picture 6"/>
            <p:cNvPicPr>
              <a:picLocks noChangeAspect="1" noChangeArrowheads="1"/>
            </p:cNvPicPr>
            <p:nvPr/>
          </p:nvPicPr>
          <p:blipFill>
            <a:blip r:embed="rId3" cstate="print"/>
            <a:srcRect/>
            <a:stretch>
              <a:fillRect/>
            </a:stretch>
          </p:blipFill>
          <p:spPr bwMode="auto">
            <a:xfrm>
              <a:off x="5140027" y="3284984"/>
              <a:ext cx="2600325" cy="161925"/>
            </a:xfrm>
            <a:prstGeom prst="rect">
              <a:avLst/>
            </a:prstGeom>
            <a:noFill/>
            <a:ln w="9525">
              <a:noFill/>
              <a:miter lim="800000"/>
              <a:headEnd/>
              <a:tailEnd/>
            </a:ln>
          </p:spPr>
        </p:pic>
      </p:grpSp>
      <p:grpSp>
        <p:nvGrpSpPr>
          <p:cNvPr id="19" name="群組 18"/>
          <p:cNvGrpSpPr/>
          <p:nvPr/>
        </p:nvGrpSpPr>
        <p:grpSpPr>
          <a:xfrm>
            <a:off x="4499992" y="3553316"/>
            <a:ext cx="4117658" cy="3188052"/>
            <a:chOff x="4355976" y="3861048"/>
            <a:chExt cx="3743325" cy="2898229"/>
          </a:xfrm>
        </p:grpSpPr>
        <p:pic>
          <p:nvPicPr>
            <p:cNvPr id="2052" name="Picture 4"/>
            <p:cNvPicPr>
              <a:picLocks noChangeAspect="1" noChangeArrowheads="1"/>
            </p:cNvPicPr>
            <p:nvPr/>
          </p:nvPicPr>
          <p:blipFill>
            <a:blip r:embed="rId5" cstate="print"/>
            <a:srcRect/>
            <a:stretch>
              <a:fillRect/>
            </a:stretch>
          </p:blipFill>
          <p:spPr bwMode="auto">
            <a:xfrm>
              <a:off x="4355976" y="3861048"/>
              <a:ext cx="3743325" cy="2724150"/>
            </a:xfrm>
            <a:prstGeom prst="rect">
              <a:avLst/>
            </a:prstGeom>
            <a:noFill/>
            <a:ln w="9525">
              <a:noFill/>
              <a:miter lim="800000"/>
              <a:headEnd/>
              <a:tailEnd/>
            </a:ln>
          </p:spPr>
        </p:pic>
        <p:pic>
          <p:nvPicPr>
            <p:cNvPr id="10" name="Picture 7"/>
            <p:cNvPicPr>
              <a:picLocks noChangeAspect="1" noChangeArrowheads="1"/>
            </p:cNvPicPr>
            <p:nvPr/>
          </p:nvPicPr>
          <p:blipFill>
            <a:blip r:embed="rId3" cstate="print"/>
            <a:srcRect/>
            <a:stretch>
              <a:fillRect/>
            </a:stretch>
          </p:blipFill>
          <p:spPr bwMode="auto">
            <a:xfrm>
              <a:off x="5140027" y="6597352"/>
              <a:ext cx="2600325" cy="161925"/>
            </a:xfrm>
            <a:prstGeom prst="rect">
              <a:avLst/>
            </a:prstGeom>
            <a:noFill/>
            <a:ln w="9525">
              <a:noFill/>
              <a:miter lim="800000"/>
              <a:headEnd/>
              <a:tailEnd/>
            </a:ln>
          </p:spPr>
        </p:pic>
      </p:grpSp>
      <p:sp>
        <p:nvSpPr>
          <p:cNvPr id="20" name="文字方塊 19"/>
          <p:cNvSpPr txBox="1"/>
          <p:nvPr/>
        </p:nvSpPr>
        <p:spPr>
          <a:xfrm>
            <a:off x="755576" y="332656"/>
            <a:ext cx="2225289" cy="369332"/>
          </a:xfrm>
          <a:prstGeom prst="rect">
            <a:avLst/>
          </a:prstGeom>
          <a:noFill/>
        </p:spPr>
        <p:txBody>
          <a:bodyPr wrap="none" rtlCol="0">
            <a:spAutoFit/>
          </a:bodyPr>
          <a:lstStyle/>
          <a:p>
            <a:r>
              <a:rPr lang="en-US" altLang="zh-TW" b="1" dirty="0" smtClean="0">
                <a:solidFill>
                  <a:srgbClr val="FF0000"/>
                </a:solidFill>
              </a:rPr>
              <a:t>24-km NAE ensemble</a:t>
            </a:r>
            <a:endParaRPr lang="zh-TW" altLang="en-US" dirty="0"/>
          </a:p>
        </p:txBody>
      </p:sp>
      <p:sp>
        <p:nvSpPr>
          <p:cNvPr id="21" name="文字方塊 20"/>
          <p:cNvSpPr txBox="1"/>
          <p:nvPr/>
        </p:nvSpPr>
        <p:spPr>
          <a:xfrm>
            <a:off x="5220072" y="323364"/>
            <a:ext cx="1651414" cy="369332"/>
          </a:xfrm>
          <a:prstGeom prst="rect">
            <a:avLst/>
          </a:prstGeom>
          <a:noFill/>
        </p:spPr>
        <p:txBody>
          <a:bodyPr wrap="none" rtlCol="0">
            <a:spAutoFit/>
          </a:bodyPr>
          <a:lstStyle/>
          <a:p>
            <a:r>
              <a:rPr lang="en-US" altLang="zh-TW" b="1" dirty="0" smtClean="0">
                <a:solidFill>
                  <a:srgbClr val="FF0000"/>
                </a:solidFill>
              </a:rPr>
              <a:t>4-km ensemble</a:t>
            </a:r>
            <a:endParaRPr lang="zh-TW" altLang="en-US" dirty="0"/>
          </a:p>
        </p:txBody>
      </p:sp>
      <p:sp>
        <p:nvSpPr>
          <p:cNvPr id="22" name="文字方塊 21"/>
          <p:cNvSpPr txBox="1"/>
          <p:nvPr/>
        </p:nvSpPr>
        <p:spPr>
          <a:xfrm>
            <a:off x="5220072" y="3545632"/>
            <a:ext cx="1651414" cy="369332"/>
          </a:xfrm>
          <a:prstGeom prst="rect">
            <a:avLst/>
          </a:prstGeom>
          <a:noFill/>
        </p:spPr>
        <p:txBody>
          <a:bodyPr wrap="none" rtlCol="0">
            <a:spAutoFit/>
          </a:bodyPr>
          <a:lstStyle/>
          <a:p>
            <a:r>
              <a:rPr lang="en-US" altLang="zh-TW" b="1" dirty="0" smtClean="0">
                <a:solidFill>
                  <a:srgbClr val="FF0000"/>
                </a:solidFill>
              </a:rPr>
              <a:t>1-km ensemble</a:t>
            </a:r>
            <a:endParaRPr lang="zh-TW" altLang="en-US" dirty="0"/>
          </a:p>
        </p:txBody>
      </p:sp>
      <p:cxnSp>
        <p:nvCxnSpPr>
          <p:cNvPr id="23" name="直線接點 22"/>
          <p:cNvCxnSpPr/>
          <p:nvPr/>
        </p:nvCxnSpPr>
        <p:spPr>
          <a:xfrm>
            <a:off x="3712702" y="3861048"/>
            <a:ext cx="792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3712702" y="4221088"/>
            <a:ext cx="79208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3712702" y="4581128"/>
            <a:ext cx="792088" cy="0"/>
          </a:xfrm>
          <a:prstGeom prst="line">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3707904" y="3573016"/>
            <a:ext cx="724878" cy="369332"/>
          </a:xfrm>
          <a:prstGeom prst="rect">
            <a:avLst/>
          </a:prstGeom>
          <a:noFill/>
        </p:spPr>
        <p:txBody>
          <a:bodyPr wrap="none" rtlCol="0">
            <a:spAutoFit/>
          </a:bodyPr>
          <a:lstStyle/>
          <a:p>
            <a:r>
              <a:rPr lang="en-US" altLang="zh-TW" dirty="0" smtClean="0"/>
              <a:t>mean</a:t>
            </a:r>
            <a:endParaRPr lang="zh-TW" altLang="en-US" dirty="0"/>
          </a:p>
        </p:txBody>
      </p:sp>
      <p:sp>
        <p:nvSpPr>
          <p:cNvPr id="27" name="文字方塊 26"/>
          <p:cNvSpPr txBox="1"/>
          <p:nvPr/>
        </p:nvSpPr>
        <p:spPr>
          <a:xfrm>
            <a:off x="3712702" y="3923764"/>
            <a:ext cx="805220" cy="369332"/>
          </a:xfrm>
          <a:prstGeom prst="rect">
            <a:avLst/>
          </a:prstGeom>
          <a:noFill/>
        </p:spPr>
        <p:txBody>
          <a:bodyPr wrap="none" rtlCol="0">
            <a:spAutoFit/>
          </a:bodyPr>
          <a:lstStyle/>
          <a:p>
            <a:r>
              <a:rPr lang="en-US" altLang="zh-TW" dirty="0" smtClean="0"/>
              <a:t>Pert06</a:t>
            </a:r>
            <a:endParaRPr lang="zh-TW" altLang="en-US" dirty="0"/>
          </a:p>
        </p:txBody>
      </p:sp>
      <p:sp>
        <p:nvSpPr>
          <p:cNvPr id="28" name="文字方塊 27"/>
          <p:cNvSpPr txBox="1"/>
          <p:nvPr/>
        </p:nvSpPr>
        <p:spPr>
          <a:xfrm>
            <a:off x="3712702" y="4283804"/>
            <a:ext cx="805220" cy="369332"/>
          </a:xfrm>
          <a:prstGeom prst="rect">
            <a:avLst/>
          </a:prstGeom>
          <a:noFill/>
        </p:spPr>
        <p:txBody>
          <a:bodyPr wrap="none" rtlCol="0">
            <a:spAutoFit/>
          </a:bodyPr>
          <a:lstStyle/>
          <a:p>
            <a:r>
              <a:rPr lang="en-US" altLang="zh-TW" dirty="0" smtClean="0"/>
              <a:t>Pert20</a:t>
            </a:r>
            <a:endParaRPr lang="zh-TW"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79512" y="1556792"/>
            <a:ext cx="4238625" cy="33147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499992" y="188640"/>
            <a:ext cx="4219575" cy="3305175"/>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4644008" y="3789040"/>
            <a:ext cx="3291840" cy="2756916"/>
          </a:xfrm>
          <a:prstGeom prst="rect">
            <a:avLst/>
          </a:prstGeom>
          <a:noFill/>
          <a:ln w="9525">
            <a:noFill/>
            <a:miter lim="800000"/>
            <a:headEnd/>
            <a:tailEnd/>
          </a:ln>
        </p:spPr>
      </p:pic>
      <p:cxnSp>
        <p:nvCxnSpPr>
          <p:cNvPr id="5" name="直線接點 4"/>
          <p:cNvCxnSpPr/>
          <p:nvPr/>
        </p:nvCxnSpPr>
        <p:spPr>
          <a:xfrm>
            <a:off x="3712702" y="5229200"/>
            <a:ext cx="792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3712702" y="5589240"/>
            <a:ext cx="79208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3712702" y="5949280"/>
            <a:ext cx="792088" cy="0"/>
          </a:xfrm>
          <a:prstGeom prst="line">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3707904" y="4941168"/>
            <a:ext cx="724878" cy="369332"/>
          </a:xfrm>
          <a:prstGeom prst="rect">
            <a:avLst/>
          </a:prstGeom>
          <a:noFill/>
        </p:spPr>
        <p:txBody>
          <a:bodyPr wrap="none" rtlCol="0">
            <a:spAutoFit/>
          </a:bodyPr>
          <a:lstStyle/>
          <a:p>
            <a:r>
              <a:rPr lang="en-US" altLang="zh-TW" dirty="0" smtClean="0"/>
              <a:t>mean</a:t>
            </a:r>
            <a:endParaRPr lang="zh-TW" altLang="en-US" dirty="0"/>
          </a:p>
        </p:txBody>
      </p:sp>
      <p:sp>
        <p:nvSpPr>
          <p:cNvPr id="9" name="文字方塊 8"/>
          <p:cNvSpPr txBox="1"/>
          <p:nvPr/>
        </p:nvSpPr>
        <p:spPr>
          <a:xfrm>
            <a:off x="3712702" y="5291916"/>
            <a:ext cx="805220" cy="369332"/>
          </a:xfrm>
          <a:prstGeom prst="rect">
            <a:avLst/>
          </a:prstGeom>
          <a:noFill/>
        </p:spPr>
        <p:txBody>
          <a:bodyPr wrap="none" rtlCol="0">
            <a:spAutoFit/>
          </a:bodyPr>
          <a:lstStyle/>
          <a:p>
            <a:r>
              <a:rPr lang="en-US" altLang="zh-TW" dirty="0" smtClean="0"/>
              <a:t>Pert06</a:t>
            </a:r>
            <a:endParaRPr lang="zh-TW" altLang="en-US" dirty="0"/>
          </a:p>
        </p:txBody>
      </p:sp>
      <p:sp>
        <p:nvSpPr>
          <p:cNvPr id="10" name="文字方塊 9"/>
          <p:cNvSpPr txBox="1"/>
          <p:nvPr/>
        </p:nvSpPr>
        <p:spPr>
          <a:xfrm>
            <a:off x="3712702" y="5651956"/>
            <a:ext cx="805220" cy="369332"/>
          </a:xfrm>
          <a:prstGeom prst="rect">
            <a:avLst/>
          </a:prstGeom>
          <a:noFill/>
        </p:spPr>
        <p:txBody>
          <a:bodyPr wrap="none" rtlCol="0">
            <a:spAutoFit/>
          </a:bodyPr>
          <a:lstStyle/>
          <a:p>
            <a:r>
              <a:rPr lang="en-US" altLang="zh-TW" dirty="0" smtClean="0"/>
              <a:t>Pert20</a:t>
            </a:r>
            <a:endParaRPr lang="zh-TW" altLang="en-US" dirty="0"/>
          </a:p>
        </p:txBody>
      </p:sp>
      <p:sp>
        <p:nvSpPr>
          <p:cNvPr id="11" name="矩形 10"/>
          <p:cNvSpPr/>
          <p:nvPr/>
        </p:nvSpPr>
        <p:spPr>
          <a:xfrm>
            <a:off x="2195736" y="0"/>
            <a:ext cx="5328592" cy="1077218"/>
          </a:xfrm>
          <a:prstGeom prst="rect">
            <a:avLst/>
          </a:prstGeom>
        </p:spPr>
        <p:txBody>
          <a:bodyPr wrap="square">
            <a:spAutoFit/>
          </a:bodyPr>
          <a:lstStyle/>
          <a:p>
            <a:r>
              <a:rPr lang="en-US" altLang="zh-TW" sz="1600" dirty="0" smtClean="0"/>
              <a:t>standard deviation of the SAL </a:t>
            </a:r>
            <a:r>
              <a:rPr lang="en-US" altLang="zh-TW" sz="1600" i="1" dirty="0" smtClean="0"/>
              <a:t>L</a:t>
            </a:r>
            <a:r>
              <a:rPr lang="en-US" altLang="zh-TW" sz="1600" i="1" baseline="-25000" dirty="0" smtClean="0"/>
              <a:t>1</a:t>
            </a:r>
            <a:r>
              <a:rPr lang="en-US" altLang="zh-TW" sz="1600" dirty="0" smtClean="0"/>
              <a:t> component computed in (solid line) </a:t>
            </a:r>
            <a:br>
              <a:rPr lang="en-US" altLang="zh-TW" sz="1600" dirty="0" smtClean="0"/>
            </a:br>
            <a:r>
              <a:rPr lang="en-US" altLang="zh-TW" sz="1600" dirty="0" smtClean="0"/>
              <a:t>standard deviation of the SAL </a:t>
            </a:r>
            <a:r>
              <a:rPr lang="en-US" altLang="zh-TW" sz="1600" i="1" dirty="0" smtClean="0"/>
              <a:t>L</a:t>
            </a:r>
            <a:r>
              <a:rPr lang="en-US" altLang="zh-TW" sz="1600" i="1" baseline="-25000" dirty="0" smtClean="0"/>
              <a:t>1</a:t>
            </a:r>
            <a:r>
              <a:rPr lang="en-US" altLang="zh-TW" sz="1600" dirty="0" smtClean="0"/>
              <a:t> component computed in normalized by the mean instantaneous rain rate (dashed line)</a:t>
            </a:r>
            <a:endParaRPr lang="zh-TW" alt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 (I)</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Even when the convection is driven mainly be </a:t>
            </a:r>
            <a:r>
              <a:rPr lang="en-US" altLang="zh-TW" sz="2400" dirty="0" smtClean="0">
                <a:solidFill>
                  <a:srgbClr val="FF0000"/>
                </a:solidFill>
              </a:rPr>
              <a:t>synoptic-scale features</a:t>
            </a:r>
            <a:r>
              <a:rPr lang="en-US" altLang="zh-TW" sz="2400" dirty="0" smtClean="0"/>
              <a:t>, </a:t>
            </a:r>
            <a:r>
              <a:rPr lang="en-US" altLang="zh-TW" sz="2400" dirty="0" err="1" smtClean="0">
                <a:solidFill>
                  <a:srgbClr val="FF0000"/>
                </a:solidFill>
              </a:rPr>
              <a:t>mesoscale</a:t>
            </a:r>
            <a:r>
              <a:rPr lang="en-US" altLang="zh-TW" sz="2400" dirty="0" smtClean="0"/>
              <a:t> and </a:t>
            </a:r>
            <a:r>
              <a:rPr lang="en-US" altLang="zh-TW" sz="2400" dirty="0" smtClean="0">
                <a:solidFill>
                  <a:srgbClr val="FF0000"/>
                </a:solidFill>
              </a:rPr>
              <a:t>local-scale processes </a:t>
            </a:r>
            <a:r>
              <a:rPr lang="en-US" altLang="zh-TW" sz="2400" dirty="0" smtClean="0"/>
              <a:t>can still influence the exact location(s) and timing of initiation.</a:t>
            </a:r>
          </a:p>
          <a:p>
            <a:r>
              <a:rPr lang="en-US" altLang="zh-TW" sz="2400" dirty="0" smtClean="0"/>
              <a:t>Although such grid spacing are able to explicitly represent large convective clouds, they fail to fully resolve important turbulent features at smaller scales that regulate cloud development and precipitation production (Bryan et al. 2003).</a:t>
            </a:r>
          </a:p>
          <a:p>
            <a:r>
              <a:rPr lang="en-US" altLang="zh-TW" sz="2400" dirty="0" smtClean="0"/>
              <a:t>Convection-permitting models yield qualitatively more realistic precipitation fields and are quantitatively more skillful than lower-resolution simulations with parameterized convection.</a:t>
            </a:r>
          </a:p>
          <a:p>
            <a:pPr>
              <a:buNone/>
            </a:pPr>
            <a:endParaRPr lang="zh-TW" alt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67544" y="692699"/>
            <a:ext cx="3291840" cy="275691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139955" y="692697"/>
            <a:ext cx="3271266" cy="276720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67544" y="3717033"/>
            <a:ext cx="3291840" cy="2767203"/>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139953" y="3717033"/>
            <a:ext cx="3281553" cy="2767203"/>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7668345" y="1988847"/>
            <a:ext cx="504063" cy="2726055"/>
          </a:xfrm>
          <a:prstGeom prst="rect">
            <a:avLst/>
          </a:prstGeom>
          <a:noFill/>
          <a:ln w="9525">
            <a:noFill/>
            <a:miter lim="800000"/>
            <a:headEnd/>
            <a:tailEnd/>
          </a:ln>
        </p:spPr>
      </p:pic>
      <p:sp>
        <p:nvSpPr>
          <p:cNvPr id="7" name="文字方塊 6"/>
          <p:cNvSpPr txBox="1"/>
          <p:nvPr/>
        </p:nvSpPr>
        <p:spPr>
          <a:xfrm>
            <a:off x="690983" y="404664"/>
            <a:ext cx="2728889" cy="369332"/>
          </a:xfrm>
          <a:prstGeom prst="rect">
            <a:avLst/>
          </a:prstGeom>
          <a:noFill/>
        </p:spPr>
        <p:txBody>
          <a:bodyPr wrap="none" rtlCol="0">
            <a:spAutoFit/>
          </a:bodyPr>
          <a:lstStyle/>
          <a:p>
            <a:r>
              <a:rPr lang="en-US" altLang="zh-TW" b="1" dirty="0" smtClean="0">
                <a:solidFill>
                  <a:srgbClr val="FF0000"/>
                </a:solidFill>
              </a:rPr>
              <a:t>Met Office’s Nimrod (5km)</a:t>
            </a:r>
            <a:endParaRPr lang="zh-TW" altLang="en-US" dirty="0"/>
          </a:p>
        </p:txBody>
      </p:sp>
      <p:sp>
        <p:nvSpPr>
          <p:cNvPr id="8" name="文字方塊 7"/>
          <p:cNvSpPr txBox="1"/>
          <p:nvPr/>
        </p:nvSpPr>
        <p:spPr>
          <a:xfrm>
            <a:off x="4644008" y="404664"/>
            <a:ext cx="1932260" cy="369332"/>
          </a:xfrm>
          <a:prstGeom prst="rect">
            <a:avLst/>
          </a:prstGeom>
          <a:noFill/>
        </p:spPr>
        <p:txBody>
          <a:bodyPr wrap="none" rtlCol="0">
            <a:spAutoFit/>
          </a:bodyPr>
          <a:lstStyle/>
          <a:p>
            <a:r>
              <a:rPr lang="en-US" altLang="zh-TW" b="1" dirty="0" smtClean="0">
                <a:solidFill>
                  <a:srgbClr val="FF0000"/>
                </a:solidFill>
              </a:rPr>
              <a:t>NAE control (4km)</a:t>
            </a:r>
            <a:endParaRPr lang="zh-TW" altLang="en-US" dirty="0"/>
          </a:p>
        </p:txBody>
      </p:sp>
      <p:sp>
        <p:nvSpPr>
          <p:cNvPr id="9" name="文字方塊 8"/>
          <p:cNvSpPr txBox="1"/>
          <p:nvPr/>
        </p:nvSpPr>
        <p:spPr>
          <a:xfrm>
            <a:off x="1115616" y="3419708"/>
            <a:ext cx="1902572" cy="369332"/>
          </a:xfrm>
          <a:prstGeom prst="rect">
            <a:avLst/>
          </a:prstGeom>
          <a:noFill/>
        </p:spPr>
        <p:txBody>
          <a:bodyPr wrap="none" rtlCol="0">
            <a:spAutoFit/>
          </a:bodyPr>
          <a:lstStyle/>
          <a:p>
            <a:r>
              <a:rPr lang="en-US" altLang="zh-TW" b="1" dirty="0" smtClean="0">
                <a:solidFill>
                  <a:srgbClr val="FF0000"/>
                </a:solidFill>
              </a:rPr>
              <a:t>NAE-Pert06 (4km)</a:t>
            </a:r>
            <a:endParaRPr lang="zh-TW" altLang="en-US" dirty="0"/>
          </a:p>
        </p:txBody>
      </p:sp>
      <p:sp>
        <p:nvSpPr>
          <p:cNvPr id="10" name="文字方塊 9"/>
          <p:cNvSpPr txBox="1"/>
          <p:nvPr/>
        </p:nvSpPr>
        <p:spPr>
          <a:xfrm>
            <a:off x="4623078" y="3419708"/>
            <a:ext cx="1921808" cy="369332"/>
          </a:xfrm>
          <a:prstGeom prst="rect">
            <a:avLst/>
          </a:prstGeom>
          <a:noFill/>
        </p:spPr>
        <p:txBody>
          <a:bodyPr wrap="none" rtlCol="0">
            <a:spAutoFit/>
          </a:bodyPr>
          <a:lstStyle/>
          <a:p>
            <a:r>
              <a:rPr lang="en-US" altLang="zh-TW" b="1" dirty="0" smtClean="0">
                <a:solidFill>
                  <a:srgbClr val="FF0000"/>
                </a:solidFill>
              </a:rPr>
              <a:t>NAE-Pert20 (4km)</a:t>
            </a:r>
            <a:endParaRPr lang="zh-TW" altLang="en-US" dirty="0"/>
          </a:p>
        </p:txBody>
      </p:sp>
      <p:sp>
        <p:nvSpPr>
          <p:cNvPr id="11" name="文字方塊 10"/>
          <p:cNvSpPr txBox="1"/>
          <p:nvPr/>
        </p:nvSpPr>
        <p:spPr>
          <a:xfrm>
            <a:off x="2627784" y="0"/>
            <a:ext cx="2558842" cy="523220"/>
          </a:xfrm>
          <a:prstGeom prst="rect">
            <a:avLst/>
          </a:prstGeom>
          <a:noFill/>
        </p:spPr>
        <p:txBody>
          <a:bodyPr wrap="none" rtlCol="0">
            <a:spAutoFit/>
          </a:bodyPr>
          <a:lstStyle/>
          <a:p>
            <a:r>
              <a:rPr lang="en-US" altLang="zh-TW" sz="2800" b="1" dirty="0" smtClean="0"/>
              <a:t>07/20 0730 UTC</a:t>
            </a:r>
            <a:endParaRPr lang="zh-TW" altLang="en-US" sz="2800" dirty="0"/>
          </a:p>
        </p:txBody>
      </p:sp>
      <p:sp>
        <p:nvSpPr>
          <p:cNvPr id="12" name="文字方塊 11"/>
          <p:cNvSpPr txBox="1"/>
          <p:nvPr/>
        </p:nvSpPr>
        <p:spPr>
          <a:xfrm>
            <a:off x="35496" y="6433591"/>
            <a:ext cx="9131859" cy="307777"/>
          </a:xfrm>
          <a:prstGeom prst="rect">
            <a:avLst/>
          </a:prstGeom>
          <a:noFill/>
        </p:spPr>
        <p:txBody>
          <a:bodyPr wrap="none" rtlCol="0">
            <a:spAutoFit/>
          </a:bodyPr>
          <a:lstStyle/>
          <a:p>
            <a:r>
              <a:rPr lang="en-US" altLang="zh-TW" sz="1400" dirty="0" smtClean="0"/>
              <a:t>The </a:t>
            </a:r>
            <a:r>
              <a:rPr lang="en-US" altLang="zh-TW" sz="1400" b="1" dirty="0" smtClean="0">
                <a:solidFill>
                  <a:srgbClr val="0070C0"/>
                </a:solidFill>
              </a:rPr>
              <a:t>primary squall-line</a:t>
            </a:r>
            <a:r>
              <a:rPr lang="en-US" altLang="zh-TW" sz="1400" dirty="0" smtClean="0"/>
              <a:t> initiation over </a:t>
            </a:r>
            <a:r>
              <a:rPr lang="en-US" altLang="zh-TW" sz="1400" b="1" dirty="0" smtClean="0">
                <a:solidFill>
                  <a:srgbClr val="0070C0"/>
                </a:solidFill>
              </a:rPr>
              <a:t>France</a:t>
            </a:r>
            <a:r>
              <a:rPr lang="en-US" altLang="zh-TW" sz="1400" dirty="0" smtClean="0"/>
              <a:t> was critical for accurately simulating the </a:t>
            </a:r>
            <a:r>
              <a:rPr lang="en-US" altLang="zh-TW" sz="1400" b="1" dirty="0" smtClean="0">
                <a:solidFill>
                  <a:srgbClr val="FF0000"/>
                </a:solidFill>
              </a:rPr>
              <a:t>2</a:t>
            </a:r>
            <a:r>
              <a:rPr lang="en-US" altLang="zh-TW" sz="1400" b="1" baseline="30000" dirty="0" smtClean="0">
                <a:solidFill>
                  <a:srgbClr val="FF0000"/>
                </a:solidFill>
              </a:rPr>
              <a:t>nd</a:t>
            </a:r>
            <a:r>
              <a:rPr lang="en-US" altLang="zh-TW" sz="1400" b="1" dirty="0" smtClean="0">
                <a:solidFill>
                  <a:srgbClr val="FF0000"/>
                </a:solidFill>
              </a:rPr>
              <a:t> squall line </a:t>
            </a:r>
            <a:r>
              <a:rPr lang="en-US" altLang="zh-TW" sz="1400" dirty="0" smtClean="0"/>
              <a:t>over the </a:t>
            </a:r>
            <a:r>
              <a:rPr lang="en-US" altLang="zh-TW" sz="1400" b="1" dirty="0" smtClean="0">
                <a:solidFill>
                  <a:srgbClr val="FF0000"/>
                </a:solidFill>
              </a:rPr>
              <a:t>Black Forest</a:t>
            </a:r>
            <a:r>
              <a:rPr lang="en-US" altLang="zh-TW" sz="1400" dirty="0" smtClean="0">
                <a:solidFill>
                  <a:srgbClr val="FF0000"/>
                </a:solidFill>
              </a:rPr>
              <a:t>.</a:t>
            </a:r>
            <a:endParaRPr lang="zh-TW" altLang="en-US" sz="140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95536" y="0"/>
            <a:ext cx="5224764" cy="830997"/>
          </a:xfrm>
          <a:prstGeom prst="rect">
            <a:avLst/>
          </a:prstGeom>
          <a:noFill/>
        </p:spPr>
        <p:txBody>
          <a:bodyPr wrap="none" rtlCol="0">
            <a:spAutoFit/>
          </a:bodyPr>
          <a:lstStyle/>
          <a:p>
            <a:r>
              <a:rPr lang="en-US" altLang="zh-TW" sz="2400" dirty="0" smtClean="0"/>
              <a:t>Mechanisms and large-scale sensitivities</a:t>
            </a:r>
            <a:r>
              <a:rPr lang="en-US" altLang="zh-TW" sz="2400" i="1" dirty="0" smtClean="0"/>
              <a:t/>
            </a:r>
            <a:br>
              <a:rPr lang="en-US" altLang="zh-TW" sz="2400" i="1" dirty="0" smtClean="0"/>
            </a:br>
            <a:r>
              <a:rPr lang="en-US" altLang="zh-TW" sz="2400" i="1" dirty="0" smtClean="0"/>
              <a:t>a. Squall-line initiation</a:t>
            </a:r>
            <a:endParaRPr lang="zh-TW" altLang="en-US" sz="2400" i="1" dirty="0"/>
          </a:p>
        </p:txBody>
      </p:sp>
      <p:pic>
        <p:nvPicPr>
          <p:cNvPr id="2052" name="Picture 4"/>
          <p:cNvPicPr>
            <a:picLocks noChangeAspect="1" noChangeArrowheads="1"/>
          </p:cNvPicPr>
          <p:nvPr/>
        </p:nvPicPr>
        <p:blipFill>
          <a:blip r:embed="rId2" cstate="print"/>
          <a:srcRect/>
          <a:stretch>
            <a:fillRect/>
          </a:stretch>
        </p:blipFill>
        <p:spPr bwMode="auto">
          <a:xfrm>
            <a:off x="1" y="1092704"/>
            <a:ext cx="3182112" cy="2624328"/>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0" y="4013899"/>
            <a:ext cx="3162529" cy="2793721"/>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3203848" y="1092703"/>
            <a:ext cx="2916936" cy="2615184"/>
          </a:xfrm>
          <a:prstGeom prst="rect">
            <a:avLst/>
          </a:prstGeom>
          <a:noFill/>
          <a:ln w="9525">
            <a:noFill/>
            <a:miter lim="800000"/>
            <a:headEnd/>
            <a:tailEnd/>
          </a:ln>
        </p:spPr>
      </p:pic>
      <p:pic>
        <p:nvPicPr>
          <p:cNvPr id="2055" name="Picture 7"/>
          <p:cNvPicPr>
            <a:picLocks noChangeAspect="1" noChangeArrowheads="1"/>
          </p:cNvPicPr>
          <p:nvPr/>
        </p:nvPicPr>
        <p:blipFill>
          <a:blip r:embed="rId5" cstate="print"/>
          <a:srcRect/>
          <a:stretch>
            <a:fillRect/>
          </a:stretch>
        </p:blipFill>
        <p:spPr bwMode="auto">
          <a:xfrm>
            <a:off x="3203849" y="4019655"/>
            <a:ext cx="2885923" cy="2784500"/>
          </a:xfrm>
          <a:prstGeom prst="rect">
            <a:avLst/>
          </a:prstGeom>
          <a:noFill/>
          <a:ln w="9525">
            <a:noFill/>
            <a:miter lim="800000"/>
            <a:headEnd/>
            <a:tailEnd/>
          </a:ln>
        </p:spPr>
      </p:pic>
      <p:pic>
        <p:nvPicPr>
          <p:cNvPr id="2056" name="Picture 8"/>
          <p:cNvPicPr>
            <a:picLocks noChangeAspect="1" noChangeArrowheads="1"/>
          </p:cNvPicPr>
          <p:nvPr/>
        </p:nvPicPr>
        <p:blipFill>
          <a:blip r:embed="rId6" cstate="print"/>
          <a:srcRect/>
          <a:stretch>
            <a:fillRect/>
          </a:stretch>
        </p:blipFill>
        <p:spPr bwMode="auto">
          <a:xfrm>
            <a:off x="6156176" y="1092703"/>
            <a:ext cx="2916936" cy="2615184"/>
          </a:xfrm>
          <a:prstGeom prst="rect">
            <a:avLst/>
          </a:prstGeom>
          <a:noFill/>
          <a:ln w="9525">
            <a:noFill/>
            <a:miter lim="800000"/>
            <a:headEnd/>
            <a:tailEnd/>
          </a:ln>
        </p:spPr>
      </p:pic>
      <p:pic>
        <p:nvPicPr>
          <p:cNvPr id="2057" name="Picture 9"/>
          <p:cNvPicPr>
            <a:picLocks noChangeAspect="1" noChangeArrowheads="1"/>
          </p:cNvPicPr>
          <p:nvPr/>
        </p:nvPicPr>
        <p:blipFill>
          <a:blip r:embed="rId7" cstate="print"/>
          <a:srcRect/>
          <a:stretch>
            <a:fillRect/>
          </a:stretch>
        </p:blipFill>
        <p:spPr bwMode="auto">
          <a:xfrm>
            <a:off x="6150573" y="4019655"/>
            <a:ext cx="2885923" cy="2793721"/>
          </a:xfrm>
          <a:prstGeom prst="rect">
            <a:avLst/>
          </a:prstGeom>
          <a:noFill/>
          <a:ln w="9525">
            <a:noFill/>
            <a:miter lim="800000"/>
            <a:headEnd/>
            <a:tailEnd/>
          </a:ln>
        </p:spPr>
      </p:pic>
      <p:sp>
        <p:nvSpPr>
          <p:cNvPr id="12" name="文字方塊 11"/>
          <p:cNvSpPr txBox="1"/>
          <p:nvPr/>
        </p:nvSpPr>
        <p:spPr>
          <a:xfrm>
            <a:off x="395536" y="3698448"/>
            <a:ext cx="1086901" cy="369332"/>
          </a:xfrm>
          <a:prstGeom prst="rect">
            <a:avLst/>
          </a:prstGeom>
          <a:noFill/>
        </p:spPr>
        <p:txBody>
          <a:bodyPr wrap="none" rtlCol="0">
            <a:spAutoFit/>
          </a:bodyPr>
          <a:lstStyle/>
          <a:p>
            <a:r>
              <a:rPr lang="en-US" altLang="zh-TW" b="1" dirty="0" smtClean="0">
                <a:solidFill>
                  <a:srgbClr val="FF0000"/>
                </a:solidFill>
              </a:rPr>
              <a:t>0400 UTC</a:t>
            </a:r>
            <a:endParaRPr lang="zh-TW" altLang="en-US" dirty="0"/>
          </a:p>
        </p:txBody>
      </p:sp>
      <p:sp>
        <p:nvSpPr>
          <p:cNvPr id="13" name="文字方塊 12"/>
          <p:cNvSpPr txBox="1"/>
          <p:nvPr/>
        </p:nvSpPr>
        <p:spPr>
          <a:xfrm>
            <a:off x="3347864" y="3707740"/>
            <a:ext cx="1086901" cy="369332"/>
          </a:xfrm>
          <a:prstGeom prst="rect">
            <a:avLst/>
          </a:prstGeom>
          <a:noFill/>
        </p:spPr>
        <p:txBody>
          <a:bodyPr wrap="none" rtlCol="0">
            <a:spAutoFit/>
          </a:bodyPr>
          <a:lstStyle/>
          <a:p>
            <a:r>
              <a:rPr lang="en-US" altLang="zh-TW" b="1" dirty="0" smtClean="0">
                <a:solidFill>
                  <a:srgbClr val="FF0000"/>
                </a:solidFill>
              </a:rPr>
              <a:t>0600 UTC</a:t>
            </a:r>
            <a:endParaRPr lang="zh-TW" altLang="en-US" dirty="0"/>
          </a:p>
        </p:txBody>
      </p:sp>
      <p:sp>
        <p:nvSpPr>
          <p:cNvPr id="14" name="文字方塊 13"/>
          <p:cNvSpPr txBox="1"/>
          <p:nvPr/>
        </p:nvSpPr>
        <p:spPr>
          <a:xfrm>
            <a:off x="6437427" y="3707740"/>
            <a:ext cx="1086901" cy="369332"/>
          </a:xfrm>
          <a:prstGeom prst="rect">
            <a:avLst/>
          </a:prstGeom>
          <a:noFill/>
        </p:spPr>
        <p:txBody>
          <a:bodyPr wrap="none" rtlCol="0">
            <a:spAutoFit/>
          </a:bodyPr>
          <a:lstStyle/>
          <a:p>
            <a:r>
              <a:rPr lang="en-US" altLang="zh-TW" b="1" dirty="0" smtClean="0">
                <a:solidFill>
                  <a:srgbClr val="FF0000"/>
                </a:solidFill>
              </a:rPr>
              <a:t>0730 UTC</a:t>
            </a:r>
            <a:endParaRPr lang="zh-TW" altLang="en-US" dirty="0"/>
          </a:p>
        </p:txBody>
      </p:sp>
      <p:sp>
        <p:nvSpPr>
          <p:cNvPr id="15" name="文字方塊 14"/>
          <p:cNvSpPr txBox="1"/>
          <p:nvPr/>
        </p:nvSpPr>
        <p:spPr>
          <a:xfrm>
            <a:off x="2411760" y="692696"/>
            <a:ext cx="4987840" cy="461665"/>
          </a:xfrm>
          <a:prstGeom prst="rect">
            <a:avLst/>
          </a:prstGeom>
          <a:noFill/>
        </p:spPr>
        <p:txBody>
          <a:bodyPr wrap="none" rtlCol="0">
            <a:spAutoFit/>
          </a:bodyPr>
          <a:lstStyle/>
          <a:p>
            <a:r>
              <a:rPr lang="en-US" altLang="zh-TW" sz="2400" b="1" dirty="0" smtClean="0">
                <a:solidFill>
                  <a:srgbClr val="00B0F0"/>
                </a:solidFill>
              </a:rPr>
              <a:t>Pert20 simulation @ 700 </a:t>
            </a:r>
            <a:r>
              <a:rPr lang="en-US" altLang="zh-TW" sz="2400" b="1" dirty="0" err="1" smtClean="0">
                <a:solidFill>
                  <a:srgbClr val="00B0F0"/>
                </a:solidFill>
              </a:rPr>
              <a:t>hPa</a:t>
            </a:r>
            <a:r>
              <a:rPr lang="en-US" altLang="zh-TW" sz="2400" b="1" dirty="0" smtClean="0">
                <a:solidFill>
                  <a:srgbClr val="00B0F0"/>
                </a:solidFill>
              </a:rPr>
              <a:t> on 4-km</a:t>
            </a:r>
            <a:endParaRPr lang="zh-TW" altLang="en-US" sz="2400" dirty="0">
              <a:solidFill>
                <a:srgbClr val="00B0F0"/>
              </a:solidFill>
            </a:endParaRPr>
          </a:p>
        </p:txBody>
      </p:sp>
      <p:pic>
        <p:nvPicPr>
          <p:cNvPr id="1026" name="Picture 2"/>
          <p:cNvPicPr>
            <a:picLocks noChangeAspect="1" noChangeArrowheads="1"/>
          </p:cNvPicPr>
          <p:nvPr/>
        </p:nvPicPr>
        <p:blipFill>
          <a:blip r:embed="rId8" cstate="print"/>
          <a:srcRect/>
          <a:stretch>
            <a:fillRect/>
          </a:stretch>
        </p:blipFill>
        <p:spPr bwMode="auto">
          <a:xfrm>
            <a:off x="8750808" y="1052736"/>
            <a:ext cx="393192" cy="2724912"/>
          </a:xfrm>
          <a:prstGeom prst="rect">
            <a:avLst/>
          </a:prstGeom>
          <a:noFill/>
          <a:ln w="9525">
            <a:noFill/>
            <a:miter lim="800000"/>
            <a:headEnd/>
            <a:tailEnd/>
          </a:ln>
        </p:spPr>
      </p:pic>
      <p:pic>
        <p:nvPicPr>
          <p:cNvPr id="1027" name="Picture 3"/>
          <p:cNvPicPr>
            <a:picLocks noChangeAspect="1" noChangeArrowheads="1"/>
          </p:cNvPicPr>
          <p:nvPr/>
        </p:nvPicPr>
        <p:blipFill>
          <a:blip r:embed="rId9" cstate="print"/>
          <a:srcRect/>
          <a:stretch>
            <a:fillRect/>
          </a:stretch>
        </p:blipFill>
        <p:spPr bwMode="auto">
          <a:xfrm>
            <a:off x="8686800" y="4005064"/>
            <a:ext cx="457200" cy="2724912"/>
          </a:xfrm>
          <a:prstGeom prst="rect">
            <a:avLst/>
          </a:prstGeom>
          <a:noFill/>
          <a:ln w="9525">
            <a:noFill/>
            <a:miter lim="800000"/>
            <a:headEnd/>
            <a:tailEnd/>
          </a:ln>
        </p:spPr>
      </p:pic>
      <p:sp>
        <p:nvSpPr>
          <p:cNvPr id="16" name="文字方塊 15"/>
          <p:cNvSpPr txBox="1"/>
          <p:nvPr/>
        </p:nvSpPr>
        <p:spPr>
          <a:xfrm>
            <a:off x="8452336" y="847745"/>
            <a:ext cx="691664" cy="276999"/>
          </a:xfrm>
          <a:prstGeom prst="rect">
            <a:avLst/>
          </a:prstGeom>
          <a:noFill/>
        </p:spPr>
        <p:txBody>
          <a:bodyPr wrap="none" rtlCol="0">
            <a:spAutoFit/>
          </a:bodyPr>
          <a:lstStyle/>
          <a:p>
            <a:r>
              <a:rPr lang="en-US" altLang="zh-TW" sz="1200" b="1" dirty="0" smtClean="0"/>
              <a:t>q (g/kg)</a:t>
            </a:r>
            <a:endParaRPr lang="zh-TW" altLang="en-US" sz="1200" dirty="0"/>
          </a:p>
        </p:txBody>
      </p:sp>
      <p:sp>
        <p:nvSpPr>
          <p:cNvPr id="17" name="文字方塊 16"/>
          <p:cNvSpPr txBox="1"/>
          <p:nvPr/>
        </p:nvSpPr>
        <p:spPr>
          <a:xfrm>
            <a:off x="8452336" y="3800073"/>
            <a:ext cx="679097" cy="276999"/>
          </a:xfrm>
          <a:prstGeom prst="rect">
            <a:avLst/>
          </a:prstGeom>
          <a:noFill/>
        </p:spPr>
        <p:txBody>
          <a:bodyPr wrap="none" rtlCol="0">
            <a:spAutoFit/>
          </a:bodyPr>
          <a:lstStyle/>
          <a:p>
            <a:r>
              <a:rPr lang="en-US" altLang="zh-TW" sz="1200" b="1" dirty="0" smtClean="0"/>
              <a:t>w (m/s)</a:t>
            </a:r>
            <a:endParaRPr lang="zh-TW" altLang="en-U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692696"/>
            <a:ext cx="4514850" cy="35623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610100" y="692696"/>
            <a:ext cx="4533900" cy="3600450"/>
          </a:xfrm>
          <a:prstGeom prst="rect">
            <a:avLst/>
          </a:prstGeom>
          <a:noFill/>
          <a:ln w="9525">
            <a:noFill/>
            <a:miter lim="800000"/>
            <a:headEnd/>
            <a:tailEnd/>
          </a:ln>
        </p:spPr>
      </p:pic>
      <p:sp>
        <p:nvSpPr>
          <p:cNvPr id="4" name="文字方塊 3"/>
          <p:cNvSpPr txBox="1"/>
          <p:nvPr/>
        </p:nvSpPr>
        <p:spPr>
          <a:xfrm>
            <a:off x="1475656" y="188640"/>
            <a:ext cx="6755567" cy="461665"/>
          </a:xfrm>
          <a:prstGeom prst="rect">
            <a:avLst/>
          </a:prstGeom>
          <a:noFill/>
        </p:spPr>
        <p:txBody>
          <a:bodyPr wrap="none" rtlCol="0">
            <a:spAutoFit/>
          </a:bodyPr>
          <a:lstStyle/>
          <a:p>
            <a:r>
              <a:rPr lang="en-US" altLang="zh-TW" sz="2400" b="1" dirty="0" smtClean="0"/>
              <a:t>cloud base near the center of developing squall line</a:t>
            </a:r>
            <a:endParaRPr lang="zh-TW" altLang="en-US" sz="2400" dirty="0"/>
          </a:p>
        </p:txBody>
      </p:sp>
      <p:sp>
        <p:nvSpPr>
          <p:cNvPr id="5" name="文字方塊 4"/>
          <p:cNvSpPr txBox="1"/>
          <p:nvPr/>
        </p:nvSpPr>
        <p:spPr>
          <a:xfrm>
            <a:off x="1331640" y="1124744"/>
            <a:ext cx="815736" cy="369332"/>
          </a:xfrm>
          <a:prstGeom prst="rect">
            <a:avLst/>
          </a:prstGeom>
          <a:noFill/>
        </p:spPr>
        <p:txBody>
          <a:bodyPr wrap="none" rtlCol="0">
            <a:spAutoFit/>
          </a:bodyPr>
          <a:lstStyle/>
          <a:p>
            <a:r>
              <a:rPr lang="en-US" altLang="zh-TW" dirty="0" smtClean="0">
                <a:solidFill>
                  <a:srgbClr val="FF0000"/>
                </a:solidFill>
              </a:rPr>
              <a:t>Pert03</a:t>
            </a:r>
            <a:endParaRPr lang="zh-TW" altLang="en-US" dirty="0"/>
          </a:p>
        </p:txBody>
      </p:sp>
      <p:sp>
        <p:nvSpPr>
          <p:cNvPr id="6" name="文字方塊 5"/>
          <p:cNvSpPr txBox="1"/>
          <p:nvPr/>
        </p:nvSpPr>
        <p:spPr>
          <a:xfrm>
            <a:off x="2987824" y="3284984"/>
            <a:ext cx="805220" cy="369332"/>
          </a:xfrm>
          <a:prstGeom prst="rect">
            <a:avLst/>
          </a:prstGeom>
          <a:noFill/>
        </p:spPr>
        <p:txBody>
          <a:bodyPr wrap="none" rtlCol="0">
            <a:spAutoFit/>
          </a:bodyPr>
          <a:lstStyle/>
          <a:p>
            <a:r>
              <a:rPr lang="en-US" altLang="zh-TW" dirty="0" smtClean="0">
                <a:solidFill>
                  <a:srgbClr val="FF0000"/>
                </a:solidFill>
              </a:rPr>
              <a:t>Pert06</a:t>
            </a:r>
            <a:endParaRPr lang="zh-TW" altLang="en-US" dirty="0"/>
          </a:p>
        </p:txBody>
      </p:sp>
      <p:sp>
        <p:nvSpPr>
          <p:cNvPr id="7" name="文字方塊 6"/>
          <p:cNvSpPr txBox="1"/>
          <p:nvPr/>
        </p:nvSpPr>
        <p:spPr>
          <a:xfrm>
            <a:off x="2699792" y="1691516"/>
            <a:ext cx="805220" cy="369332"/>
          </a:xfrm>
          <a:prstGeom prst="rect">
            <a:avLst/>
          </a:prstGeom>
          <a:noFill/>
        </p:spPr>
        <p:txBody>
          <a:bodyPr wrap="none" rtlCol="0">
            <a:spAutoFit/>
          </a:bodyPr>
          <a:lstStyle/>
          <a:p>
            <a:r>
              <a:rPr lang="en-US" altLang="zh-TW" dirty="0" smtClean="0">
                <a:solidFill>
                  <a:srgbClr val="FF0000"/>
                </a:solidFill>
              </a:rPr>
              <a:t>Pert20</a:t>
            </a:r>
            <a:endParaRPr lang="zh-TW" altLang="en-US" dirty="0"/>
          </a:p>
        </p:txBody>
      </p:sp>
      <p:sp>
        <p:nvSpPr>
          <p:cNvPr id="8" name="文字方塊 7"/>
          <p:cNvSpPr txBox="1"/>
          <p:nvPr/>
        </p:nvSpPr>
        <p:spPr>
          <a:xfrm>
            <a:off x="2123728" y="2132856"/>
            <a:ext cx="805220" cy="369332"/>
          </a:xfrm>
          <a:prstGeom prst="rect">
            <a:avLst/>
          </a:prstGeom>
          <a:noFill/>
        </p:spPr>
        <p:txBody>
          <a:bodyPr wrap="none" rtlCol="0">
            <a:spAutoFit/>
          </a:bodyPr>
          <a:lstStyle/>
          <a:p>
            <a:r>
              <a:rPr lang="en-US" altLang="zh-TW" dirty="0" smtClean="0">
                <a:solidFill>
                  <a:srgbClr val="FF0000"/>
                </a:solidFill>
              </a:rPr>
              <a:t>Pert10</a:t>
            </a:r>
            <a:endParaRPr lang="zh-TW" altLang="en-US" dirty="0"/>
          </a:p>
        </p:txBody>
      </p:sp>
      <p:sp>
        <p:nvSpPr>
          <p:cNvPr id="9" name="文字方塊 8"/>
          <p:cNvSpPr txBox="1"/>
          <p:nvPr/>
        </p:nvSpPr>
        <p:spPr>
          <a:xfrm>
            <a:off x="7308304" y="2780928"/>
            <a:ext cx="815736" cy="369332"/>
          </a:xfrm>
          <a:prstGeom prst="rect">
            <a:avLst/>
          </a:prstGeom>
          <a:noFill/>
        </p:spPr>
        <p:txBody>
          <a:bodyPr wrap="none" rtlCol="0">
            <a:spAutoFit/>
          </a:bodyPr>
          <a:lstStyle/>
          <a:p>
            <a:r>
              <a:rPr lang="en-US" altLang="zh-TW" dirty="0" smtClean="0">
                <a:solidFill>
                  <a:srgbClr val="FF0000"/>
                </a:solidFill>
              </a:rPr>
              <a:t>Pert03</a:t>
            </a:r>
            <a:endParaRPr lang="zh-TW" altLang="en-US" dirty="0"/>
          </a:p>
        </p:txBody>
      </p:sp>
      <p:sp>
        <p:nvSpPr>
          <p:cNvPr id="10" name="文字方塊 9"/>
          <p:cNvSpPr txBox="1"/>
          <p:nvPr/>
        </p:nvSpPr>
        <p:spPr>
          <a:xfrm>
            <a:off x="7956376" y="908720"/>
            <a:ext cx="805220" cy="369332"/>
          </a:xfrm>
          <a:prstGeom prst="rect">
            <a:avLst/>
          </a:prstGeom>
          <a:noFill/>
        </p:spPr>
        <p:txBody>
          <a:bodyPr wrap="none" rtlCol="0">
            <a:spAutoFit/>
          </a:bodyPr>
          <a:lstStyle/>
          <a:p>
            <a:r>
              <a:rPr lang="en-US" altLang="zh-TW" dirty="0" smtClean="0">
                <a:solidFill>
                  <a:srgbClr val="FF0000"/>
                </a:solidFill>
              </a:rPr>
              <a:t>Pert06</a:t>
            </a:r>
            <a:endParaRPr lang="zh-TW" altLang="en-US" dirty="0"/>
          </a:p>
        </p:txBody>
      </p:sp>
      <p:sp>
        <p:nvSpPr>
          <p:cNvPr id="11" name="文字方塊 10"/>
          <p:cNvSpPr txBox="1"/>
          <p:nvPr/>
        </p:nvSpPr>
        <p:spPr>
          <a:xfrm>
            <a:off x="5566980" y="3212976"/>
            <a:ext cx="805220" cy="369332"/>
          </a:xfrm>
          <a:prstGeom prst="rect">
            <a:avLst/>
          </a:prstGeom>
          <a:noFill/>
        </p:spPr>
        <p:txBody>
          <a:bodyPr wrap="none" rtlCol="0">
            <a:spAutoFit/>
          </a:bodyPr>
          <a:lstStyle/>
          <a:p>
            <a:r>
              <a:rPr lang="en-US" altLang="zh-TW" dirty="0" smtClean="0">
                <a:solidFill>
                  <a:srgbClr val="FF0000"/>
                </a:solidFill>
              </a:rPr>
              <a:t>Pert20</a:t>
            </a:r>
            <a:endParaRPr lang="zh-TW" altLang="en-US" dirty="0"/>
          </a:p>
        </p:txBody>
      </p:sp>
      <p:sp>
        <p:nvSpPr>
          <p:cNvPr id="12" name="文字方塊 11"/>
          <p:cNvSpPr txBox="1"/>
          <p:nvPr/>
        </p:nvSpPr>
        <p:spPr>
          <a:xfrm>
            <a:off x="5855012" y="1926124"/>
            <a:ext cx="805220" cy="369332"/>
          </a:xfrm>
          <a:prstGeom prst="rect">
            <a:avLst/>
          </a:prstGeom>
          <a:noFill/>
        </p:spPr>
        <p:txBody>
          <a:bodyPr wrap="none" rtlCol="0">
            <a:spAutoFit/>
          </a:bodyPr>
          <a:lstStyle/>
          <a:p>
            <a:r>
              <a:rPr lang="en-US" altLang="zh-TW" dirty="0" smtClean="0">
                <a:solidFill>
                  <a:srgbClr val="FF0000"/>
                </a:solidFill>
              </a:rPr>
              <a:t>Pert10</a:t>
            </a:r>
            <a:endParaRPr lang="zh-TW" altLang="en-US" dirty="0"/>
          </a:p>
        </p:txBody>
      </p:sp>
      <p:sp>
        <p:nvSpPr>
          <p:cNvPr id="17" name="文字方塊 16"/>
          <p:cNvSpPr txBox="1"/>
          <p:nvPr/>
        </p:nvSpPr>
        <p:spPr>
          <a:xfrm>
            <a:off x="1475656" y="4293096"/>
            <a:ext cx="3230436" cy="646331"/>
          </a:xfrm>
          <a:prstGeom prst="rect">
            <a:avLst/>
          </a:prstGeom>
          <a:noFill/>
        </p:spPr>
        <p:txBody>
          <a:bodyPr wrap="none" rtlCol="0">
            <a:spAutoFit/>
          </a:bodyPr>
          <a:lstStyle/>
          <a:p>
            <a:r>
              <a:rPr lang="en-US" altLang="zh-TW" dirty="0" smtClean="0">
                <a:solidFill>
                  <a:srgbClr val="00B0F0"/>
                </a:solidFill>
              </a:rPr>
              <a:t>verified well: Pert10 &amp; Pert20</a:t>
            </a:r>
            <a:br>
              <a:rPr lang="en-US" altLang="zh-TW" dirty="0" smtClean="0">
                <a:solidFill>
                  <a:srgbClr val="00B0F0"/>
                </a:solidFill>
              </a:rPr>
            </a:br>
            <a:r>
              <a:rPr lang="en-US" altLang="zh-TW" dirty="0" smtClean="0">
                <a:solidFill>
                  <a:srgbClr val="00B0F0"/>
                </a:solidFill>
              </a:rPr>
              <a:t>verified poorly: Pert03 &amp; Pert06</a:t>
            </a:r>
            <a:endParaRPr lang="zh-TW" altLang="en-US" dirty="0">
              <a:solidFill>
                <a:srgbClr val="00B0F0"/>
              </a:solidFill>
            </a:endParaRPr>
          </a:p>
        </p:txBody>
      </p:sp>
      <p:sp>
        <p:nvSpPr>
          <p:cNvPr id="18" name="文字方塊 17"/>
          <p:cNvSpPr txBox="1"/>
          <p:nvPr/>
        </p:nvSpPr>
        <p:spPr>
          <a:xfrm>
            <a:off x="3563888" y="836712"/>
            <a:ext cx="2436373" cy="646331"/>
          </a:xfrm>
          <a:prstGeom prst="rect">
            <a:avLst/>
          </a:prstGeom>
          <a:noFill/>
        </p:spPr>
        <p:txBody>
          <a:bodyPr wrap="none" rtlCol="0">
            <a:spAutoFit/>
          </a:bodyPr>
          <a:lstStyle/>
          <a:p>
            <a:r>
              <a:rPr lang="en-US" altLang="zh-TW" b="1" dirty="0" smtClean="0">
                <a:solidFill>
                  <a:srgbClr val="00B0F0"/>
                </a:solidFill>
              </a:rPr>
              <a:t>nearly adiabatic lifting: </a:t>
            </a:r>
            <a:br>
              <a:rPr lang="en-US" altLang="zh-TW" b="1" dirty="0" smtClean="0">
                <a:solidFill>
                  <a:srgbClr val="00B0F0"/>
                </a:solidFill>
              </a:rPr>
            </a:br>
            <a:r>
              <a:rPr lang="en-US" altLang="zh-TW" b="1" dirty="0" smtClean="0">
                <a:solidFill>
                  <a:srgbClr val="00B0F0"/>
                </a:solidFill>
              </a:rPr>
              <a:t>constant q as z increase</a:t>
            </a:r>
            <a:endParaRPr lang="zh-TW" altLang="en-US" b="1" dirty="0">
              <a:solidFill>
                <a:srgbClr val="00B0F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1102990"/>
            <a:ext cx="3105150" cy="253365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0" y="4064843"/>
            <a:ext cx="3057525" cy="2676525"/>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3203848" y="1102990"/>
            <a:ext cx="2838450" cy="2543175"/>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3203848" y="4055318"/>
            <a:ext cx="2790825" cy="2686050"/>
          </a:xfrm>
          <a:prstGeom prst="rect">
            <a:avLst/>
          </a:prstGeom>
          <a:noFill/>
          <a:ln w="9525">
            <a:noFill/>
            <a:miter lim="800000"/>
            <a:headEnd/>
            <a:tailEnd/>
          </a:ln>
        </p:spPr>
      </p:pic>
      <p:pic>
        <p:nvPicPr>
          <p:cNvPr id="2055" name="Picture 7"/>
          <p:cNvPicPr>
            <a:picLocks noChangeAspect="1" noChangeArrowheads="1"/>
          </p:cNvPicPr>
          <p:nvPr/>
        </p:nvPicPr>
        <p:blipFill>
          <a:blip r:embed="rId6" cstate="print"/>
          <a:srcRect/>
          <a:stretch>
            <a:fillRect/>
          </a:stretch>
        </p:blipFill>
        <p:spPr bwMode="auto">
          <a:xfrm>
            <a:off x="6156176" y="1102990"/>
            <a:ext cx="2743200" cy="2543175"/>
          </a:xfrm>
          <a:prstGeom prst="rect">
            <a:avLst/>
          </a:prstGeom>
          <a:noFill/>
          <a:ln w="9525">
            <a:noFill/>
            <a:miter lim="800000"/>
            <a:headEnd/>
            <a:tailEnd/>
          </a:ln>
        </p:spPr>
      </p:pic>
      <p:pic>
        <p:nvPicPr>
          <p:cNvPr id="2056" name="Picture 8"/>
          <p:cNvPicPr>
            <a:picLocks noChangeAspect="1" noChangeArrowheads="1"/>
          </p:cNvPicPr>
          <p:nvPr/>
        </p:nvPicPr>
        <p:blipFill>
          <a:blip r:embed="rId7" cstate="print"/>
          <a:srcRect/>
          <a:stretch>
            <a:fillRect/>
          </a:stretch>
        </p:blipFill>
        <p:spPr bwMode="auto">
          <a:xfrm>
            <a:off x="6084168" y="4055318"/>
            <a:ext cx="2743200" cy="2676525"/>
          </a:xfrm>
          <a:prstGeom prst="rect">
            <a:avLst/>
          </a:prstGeom>
          <a:noFill/>
          <a:ln w="9525">
            <a:noFill/>
            <a:miter lim="800000"/>
            <a:headEnd/>
            <a:tailEnd/>
          </a:ln>
        </p:spPr>
      </p:pic>
      <p:sp>
        <p:nvSpPr>
          <p:cNvPr id="9" name="文字方塊 8"/>
          <p:cNvSpPr txBox="1"/>
          <p:nvPr/>
        </p:nvSpPr>
        <p:spPr>
          <a:xfrm>
            <a:off x="179512" y="3698448"/>
            <a:ext cx="3035126" cy="369332"/>
          </a:xfrm>
          <a:prstGeom prst="rect">
            <a:avLst/>
          </a:prstGeom>
          <a:noFill/>
        </p:spPr>
        <p:txBody>
          <a:bodyPr wrap="none" rtlCol="0">
            <a:spAutoFit/>
          </a:bodyPr>
          <a:lstStyle/>
          <a:p>
            <a:r>
              <a:rPr lang="en-US" altLang="zh-TW" dirty="0" smtClean="0">
                <a:solidFill>
                  <a:srgbClr val="FF0000"/>
                </a:solidFill>
              </a:rPr>
              <a:t>composite A (</a:t>
            </a:r>
            <a:r>
              <a:rPr lang="en-US" altLang="zh-TW" dirty="0" err="1" smtClean="0">
                <a:solidFill>
                  <a:srgbClr val="FF0000"/>
                </a:solidFill>
              </a:rPr>
              <a:t>Perts</a:t>
            </a:r>
            <a:r>
              <a:rPr lang="en-US" altLang="zh-TW" dirty="0" smtClean="0">
                <a:solidFill>
                  <a:srgbClr val="FF0000"/>
                </a:solidFill>
              </a:rPr>
              <a:t> 04, 10, 20)</a:t>
            </a:r>
            <a:endParaRPr lang="zh-TW" altLang="en-US" dirty="0"/>
          </a:p>
        </p:txBody>
      </p:sp>
      <p:sp>
        <p:nvSpPr>
          <p:cNvPr id="10" name="文字方塊 9"/>
          <p:cNvSpPr txBox="1"/>
          <p:nvPr/>
        </p:nvSpPr>
        <p:spPr>
          <a:xfrm>
            <a:off x="3131840" y="3707740"/>
            <a:ext cx="2987293" cy="369332"/>
          </a:xfrm>
          <a:prstGeom prst="rect">
            <a:avLst/>
          </a:prstGeom>
          <a:noFill/>
        </p:spPr>
        <p:txBody>
          <a:bodyPr wrap="none" rtlCol="0">
            <a:spAutoFit/>
          </a:bodyPr>
          <a:lstStyle/>
          <a:p>
            <a:r>
              <a:rPr lang="en-US" altLang="zh-TW" dirty="0" smtClean="0">
                <a:solidFill>
                  <a:srgbClr val="FF0000"/>
                </a:solidFill>
              </a:rPr>
              <a:t>composite B (</a:t>
            </a:r>
            <a:r>
              <a:rPr lang="en-US" altLang="zh-TW" dirty="0" err="1" smtClean="0">
                <a:solidFill>
                  <a:srgbClr val="FF0000"/>
                </a:solidFill>
              </a:rPr>
              <a:t>Perts</a:t>
            </a:r>
            <a:r>
              <a:rPr lang="en-US" altLang="zh-TW" dirty="0" smtClean="0">
                <a:solidFill>
                  <a:srgbClr val="FF0000"/>
                </a:solidFill>
              </a:rPr>
              <a:t> 02, 03, 06)</a:t>
            </a:r>
            <a:endParaRPr lang="zh-TW" altLang="en-US" dirty="0"/>
          </a:p>
        </p:txBody>
      </p:sp>
      <p:sp>
        <p:nvSpPr>
          <p:cNvPr id="11" name="文字方塊 10"/>
          <p:cNvSpPr txBox="1"/>
          <p:nvPr/>
        </p:nvSpPr>
        <p:spPr>
          <a:xfrm>
            <a:off x="6156176" y="3707740"/>
            <a:ext cx="2450543" cy="369332"/>
          </a:xfrm>
          <a:prstGeom prst="rect">
            <a:avLst/>
          </a:prstGeom>
          <a:noFill/>
        </p:spPr>
        <p:txBody>
          <a:bodyPr wrap="none" rtlCol="0">
            <a:spAutoFit/>
          </a:bodyPr>
          <a:lstStyle/>
          <a:p>
            <a:r>
              <a:rPr lang="en-US" altLang="zh-TW" dirty="0" smtClean="0">
                <a:solidFill>
                  <a:srgbClr val="FF0000"/>
                </a:solidFill>
              </a:rPr>
              <a:t>diff  of composite A &amp; B</a:t>
            </a:r>
            <a:endParaRPr lang="zh-TW" altLang="en-US" dirty="0"/>
          </a:p>
        </p:txBody>
      </p:sp>
      <p:sp>
        <p:nvSpPr>
          <p:cNvPr id="12" name="文字方塊 11"/>
          <p:cNvSpPr txBox="1"/>
          <p:nvPr/>
        </p:nvSpPr>
        <p:spPr>
          <a:xfrm>
            <a:off x="251520" y="692696"/>
            <a:ext cx="4750083" cy="461665"/>
          </a:xfrm>
          <a:prstGeom prst="rect">
            <a:avLst/>
          </a:prstGeom>
          <a:noFill/>
        </p:spPr>
        <p:txBody>
          <a:bodyPr wrap="none" rtlCol="0">
            <a:spAutoFit/>
          </a:bodyPr>
          <a:lstStyle/>
          <a:p>
            <a:r>
              <a:rPr lang="en-US" altLang="zh-TW" sz="2400" b="1" dirty="0" smtClean="0">
                <a:solidFill>
                  <a:srgbClr val="00B0F0"/>
                </a:solidFill>
              </a:rPr>
              <a:t>07/20 0600 UTC @ 700 </a:t>
            </a:r>
            <a:r>
              <a:rPr lang="en-US" altLang="zh-TW" sz="2400" b="1" dirty="0" err="1" smtClean="0">
                <a:solidFill>
                  <a:srgbClr val="00B0F0"/>
                </a:solidFill>
              </a:rPr>
              <a:t>hPa</a:t>
            </a:r>
            <a:r>
              <a:rPr lang="en-US" altLang="zh-TW" sz="2400" b="1" dirty="0" smtClean="0">
                <a:solidFill>
                  <a:srgbClr val="00B0F0"/>
                </a:solidFill>
              </a:rPr>
              <a:t> on 4-km</a:t>
            </a:r>
            <a:endParaRPr lang="zh-TW" altLang="en-US" sz="2400" dirty="0">
              <a:solidFill>
                <a:srgbClr val="00B0F0"/>
              </a:solidFill>
            </a:endParaRPr>
          </a:p>
        </p:txBody>
      </p:sp>
      <p:pic>
        <p:nvPicPr>
          <p:cNvPr id="13" name="Picture 2"/>
          <p:cNvPicPr>
            <a:picLocks noChangeAspect="1" noChangeArrowheads="1"/>
          </p:cNvPicPr>
          <p:nvPr/>
        </p:nvPicPr>
        <p:blipFill>
          <a:blip r:embed="rId8" cstate="print"/>
          <a:srcRect/>
          <a:stretch>
            <a:fillRect/>
          </a:stretch>
        </p:blipFill>
        <p:spPr bwMode="auto">
          <a:xfrm>
            <a:off x="8750808" y="1052736"/>
            <a:ext cx="393192" cy="2724912"/>
          </a:xfrm>
          <a:prstGeom prst="rect">
            <a:avLst/>
          </a:prstGeom>
          <a:noFill/>
          <a:ln w="9525">
            <a:noFill/>
            <a:miter lim="800000"/>
            <a:headEnd/>
            <a:tailEnd/>
          </a:ln>
        </p:spPr>
      </p:pic>
      <p:pic>
        <p:nvPicPr>
          <p:cNvPr id="14" name="Picture 3"/>
          <p:cNvPicPr>
            <a:picLocks noChangeAspect="1" noChangeArrowheads="1"/>
          </p:cNvPicPr>
          <p:nvPr/>
        </p:nvPicPr>
        <p:blipFill>
          <a:blip r:embed="rId9" cstate="print"/>
          <a:srcRect/>
          <a:stretch>
            <a:fillRect/>
          </a:stretch>
        </p:blipFill>
        <p:spPr bwMode="auto">
          <a:xfrm>
            <a:off x="8686800" y="4005064"/>
            <a:ext cx="457200" cy="2724912"/>
          </a:xfrm>
          <a:prstGeom prst="rect">
            <a:avLst/>
          </a:prstGeom>
          <a:noFill/>
          <a:ln w="9525">
            <a:noFill/>
            <a:miter lim="800000"/>
            <a:headEnd/>
            <a:tailEnd/>
          </a:ln>
        </p:spPr>
      </p:pic>
      <p:sp>
        <p:nvSpPr>
          <p:cNvPr id="15" name="文字方塊 14"/>
          <p:cNvSpPr txBox="1"/>
          <p:nvPr/>
        </p:nvSpPr>
        <p:spPr>
          <a:xfrm>
            <a:off x="8452336" y="847745"/>
            <a:ext cx="691664" cy="276999"/>
          </a:xfrm>
          <a:prstGeom prst="rect">
            <a:avLst/>
          </a:prstGeom>
          <a:noFill/>
        </p:spPr>
        <p:txBody>
          <a:bodyPr wrap="none" rtlCol="0">
            <a:spAutoFit/>
          </a:bodyPr>
          <a:lstStyle/>
          <a:p>
            <a:r>
              <a:rPr lang="en-US" altLang="zh-TW" sz="1200" b="1" dirty="0" smtClean="0"/>
              <a:t>q (g/kg)</a:t>
            </a:r>
            <a:endParaRPr lang="zh-TW" altLang="en-US" sz="1200" dirty="0"/>
          </a:p>
        </p:txBody>
      </p:sp>
      <p:sp>
        <p:nvSpPr>
          <p:cNvPr id="16" name="文字方塊 15"/>
          <p:cNvSpPr txBox="1"/>
          <p:nvPr/>
        </p:nvSpPr>
        <p:spPr>
          <a:xfrm>
            <a:off x="8452336" y="3800073"/>
            <a:ext cx="679097" cy="276999"/>
          </a:xfrm>
          <a:prstGeom prst="rect">
            <a:avLst/>
          </a:prstGeom>
          <a:noFill/>
        </p:spPr>
        <p:txBody>
          <a:bodyPr wrap="none" rtlCol="0">
            <a:spAutoFit/>
          </a:bodyPr>
          <a:lstStyle/>
          <a:p>
            <a:r>
              <a:rPr lang="en-US" altLang="zh-TW" sz="1200" b="1" dirty="0" smtClean="0"/>
              <a:t>w (m/s)</a:t>
            </a:r>
            <a:endParaRPr lang="zh-TW" altLang="en-US" sz="1200" dirty="0"/>
          </a:p>
        </p:txBody>
      </p:sp>
      <p:sp>
        <p:nvSpPr>
          <p:cNvPr id="17" name="文字方塊 16"/>
          <p:cNvSpPr txBox="1"/>
          <p:nvPr/>
        </p:nvSpPr>
        <p:spPr>
          <a:xfrm>
            <a:off x="395536" y="0"/>
            <a:ext cx="1927002" cy="461665"/>
          </a:xfrm>
          <a:prstGeom prst="rect">
            <a:avLst/>
          </a:prstGeom>
          <a:noFill/>
        </p:spPr>
        <p:txBody>
          <a:bodyPr wrap="none" rtlCol="0">
            <a:spAutoFit/>
          </a:bodyPr>
          <a:lstStyle/>
          <a:p>
            <a:r>
              <a:rPr lang="en-US" altLang="zh-TW" sz="2400" i="1" dirty="0" smtClean="0"/>
              <a:t>b. Composites</a:t>
            </a:r>
            <a:endParaRPr lang="zh-TW" altLang="en-US" sz="2400" i="1" dirty="0"/>
          </a:p>
        </p:txBody>
      </p:sp>
      <p:sp>
        <p:nvSpPr>
          <p:cNvPr id="18" name="文字方塊 17"/>
          <p:cNvSpPr txBox="1"/>
          <p:nvPr/>
        </p:nvSpPr>
        <p:spPr>
          <a:xfrm>
            <a:off x="4932040" y="620688"/>
            <a:ext cx="3413307" cy="523220"/>
          </a:xfrm>
          <a:prstGeom prst="rect">
            <a:avLst/>
          </a:prstGeom>
          <a:noFill/>
        </p:spPr>
        <p:txBody>
          <a:bodyPr wrap="none" rtlCol="0">
            <a:spAutoFit/>
          </a:bodyPr>
          <a:lstStyle/>
          <a:p>
            <a:r>
              <a:rPr lang="en-US" altLang="zh-TW" sz="1400" dirty="0" smtClean="0"/>
              <a:t>composite A: verify well (</a:t>
            </a:r>
            <a:r>
              <a:rPr lang="en-US" altLang="zh-TW" sz="1400" dirty="0" err="1" smtClean="0"/>
              <a:t>Perts</a:t>
            </a:r>
            <a:r>
              <a:rPr lang="en-US" altLang="zh-TW" sz="1400" dirty="0" smtClean="0"/>
              <a:t> 04, 10, 20)</a:t>
            </a:r>
            <a:br>
              <a:rPr lang="en-US" altLang="zh-TW" sz="1400" dirty="0" smtClean="0"/>
            </a:br>
            <a:r>
              <a:rPr lang="en-US" altLang="zh-TW" sz="1400" dirty="0" smtClean="0"/>
              <a:t>composite B: verify poorly  (</a:t>
            </a:r>
            <a:r>
              <a:rPr lang="en-US" altLang="zh-TW" sz="1400" dirty="0" err="1" smtClean="0"/>
              <a:t>Perts</a:t>
            </a:r>
            <a:r>
              <a:rPr lang="en-US" altLang="zh-TW" sz="1400" dirty="0" smtClean="0"/>
              <a:t> 02, 03, 06)</a:t>
            </a:r>
            <a:endParaRPr lang="zh-TW" altLang="en-US"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99589" y="733643"/>
            <a:ext cx="3283610" cy="2857957"/>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283965" y="733643"/>
            <a:ext cx="3273476" cy="2857957"/>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899589" y="3861045"/>
            <a:ext cx="3314014" cy="2878226"/>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4283965" y="3861045"/>
            <a:ext cx="3314014" cy="2878226"/>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7668344" y="661636"/>
            <a:ext cx="405384" cy="2807284"/>
          </a:xfrm>
          <a:prstGeom prst="rect">
            <a:avLst/>
          </a:prstGeom>
          <a:noFill/>
          <a:ln w="9525">
            <a:noFill/>
            <a:miter lim="800000"/>
            <a:headEnd/>
            <a:tailEnd/>
          </a:ln>
        </p:spPr>
      </p:pic>
      <p:pic>
        <p:nvPicPr>
          <p:cNvPr id="3079" name="Picture 7"/>
          <p:cNvPicPr>
            <a:picLocks noChangeAspect="1" noChangeArrowheads="1"/>
          </p:cNvPicPr>
          <p:nvPr/>
        </p:nvPicPr>
        <p:blipFill>
          <a:blip r:embed="rId7" cstate="print"/>
          <a:srcRect/>
          <a:stretch>
            <a:fillRect/>
          </a:stretch>
        </p:blipFill>
        <p:spPr bwMode="auto">
          <a:xfrm>
            <a:off x="7740352" y="3789040"/>
            <a:ext cx="374980" cy="2817419"/>
          </a:xfrm>
          <a:prstGeom prst="rect">
            <a:avLst/>
          </a:prstGeom>
          <a:noFill/>
          <a:ln w="9525">
            <a:noFill/>
            <a:miter lim="800000"/>
            <a:headEnd/>
            <a:tailEnd/>
          </a:ln>
        </p:spPr>
      </p:pic>
      <p:sp>
        <p:nvSpPr>
          <p:cNvPr id="9" name="文字方塊 8"/>
          <p:cNvSpPr txBox="1"/>
          <p:nvPr/>
        </p:nvSpPr>
        <p:spPr>
          <a:xfrm>
            <a:off x="1907704" y="0"/>
            <a:ext cx="3084178" cy="461665"/>
          </a:xfrm>
          <a:prstGeom prst="rect">
            <a:avLst/>
          </a:prstGeom>
          <a:noFill/>
        </p:spPr>
        <p:txBody>
          <a:bodyPr wrap="none" rtlCol="0">
            <a:spAutoFit/>
          </a:bodyPr>
          <a:lstStyle/>
          <a:p>
            <a:r>
              <a:rPr lang="en-US" altLang="zh-TW" sz="2400" b="1" dirty="0" smtClean="0">
                <a:solidFill>
                  <a:srgbClr val="00B0F0"/>
                </a:solidFill>
              </a:rPr>
              <a:t>07/20 0600 UTC @ </a:t>
            </a:r>
            <a:r>
              <a:rPr lang="en-US" altLang="zh-TW" sz="2400" b="1" i="1" dirty="0" err="1" smtClean="0">
                <a:solidFill>
                  <a:srgbClr val="00B0F0"/>
                </a:solidFill>
              </a:rPr>
              <a:t>p</a:t>
            </a:r>
            <a:r>
              <a:rPr lang="en-US" altLang="zh-TW" sz="2400" b="1" baseline="-25000" dirty="0" err="1" smtClean="0">
                <a:solidFill>
                  <a:srgbClr val="00B0F0"/>
                </a:solidFill>
              </a:rPr>
              <a:t>msl</a:t>
            </a:r>
            <a:endParaRPr lang="zh-TW" altLang="en-US" sz="2400" baseline="-25000" dirty="0">
              <a:solidFill>
                <a:srgbClr val="00B0F0"/>
              </a:solidFill>
            </a:endParaRPr>
          </a:p>
        </p:txBody>
      </p:sp>
      <p:sp>
        <p:nvSpPr>
          <p:cNvPr id="10" name="文字方塊 9"/>
          <p:cNvSpPr txBox="1"/>
          <p:nvPr/>
        </p:nvSpPr>
        <p:spPr>
          <a:xfrm>
            <a:off x="1187624" y="404664"/>
            <a:ext cx="3035126" cy="369332"/>
          </a:xfrm>
          <a:prstGeom prst="rect">
            <a:avLst/>
          </a:prstGeom>
          <a:noFill/>
        </p:spPr>
        <p:txBody>
          <a:bodyPr wrap="none" rtlCol="0">
            <a:spAutoFit/>
          </a:bodyPr>
          <a:lstStyle/>
          <a:p>
            <a:r>
              <a:rPr lang="en-US" altLang="zh-TW" dirty="0" smtClean="0">
                <a:solidFill>
                  <a:srgbClr val="FF0000"/>
                </a:solidFill>
              </a:rPr>
              <a:t>composite A (</a:t>
            </a:r>
            <a:r>
              <a:rPr lang="en-US" altLang="zh-TW" dirty="0" err="1" smtClean="0">
                <a:solidFill>
                  <a:srgbClr val="FF0000"/>
                </a:solidFill>
              </a:rPr>
              <a:t>Perts</a:t>
            </a:r>
            <a:r>
              <a:rPr lang="en-US" altLang="zh-TW" dirty="0" smtClean="0">
                <a:solidFill>
                  <a:srgbClr val="FF0000"/>
                </a:solidFill>
              </a:rPr>
              <a:t> 04, 10, 20)</a:t>
            </a:r>
            <a:endParaRPr lang="zh-TW" altLang="en-US" dirty="0"/>
          </a:p>
        </p:txBody>
      </p:sp>
      <p:sp>
        <p:nvSpPr>
          <p:cNvPr id="11" name="文字方塊 10"/>
          <p:cNvSpPr txBox="1"/>
          <p:nvPr/>
        </p:nvSpPr>
        <p:spPr>
          <a:xfrm>
            <a:off x="4537035" y="413956"/>
            <a:ext cx="2987293" cy="369332"/>
          </a:xfrm>
          <a:prstGeom prst="rect">
            <a:avLst/>
          </a:prstGeom>
          <a:noFill/>
        </p:spPr>
        <p:txBody>
          <a:bodyPr wrap="none" rtlCol="0">
            <a:spAutoFit/>
          </a:bodyPr>
          <a:lstStyle/>
          <a:p>
            <a:r>
              <a:rPr lang="en-US" altLang="zh-TW" dirty="0" smtClean="0">
                <a:solidFill>
                  <a:srgbClr val="FF0000"/>
                </a:solidFill>
              </a:rPr>
              <a:t>composite B (</a:t>
            </a:r>
            <a:r>
              <a:rPr lang="en-US" altLang="zh-TW" dirty="0" err="1" smtClean="0">
                <a:solidFill>
                  <a:srgbClr val="FF0000"/>
                </a:solidFill>
              </a:rPr>
              <a:t>Perts</a:t>
            </a:r>
            <a:r>
              <a:rPr lang="en-US" altLang="zh-TW" dirty="0" smtClean="0">
                <a:solidFill>
                  <a:srgbClr val="FF0000"/>
                </a:solidFill>
              </a:rPr>
              <a:t> 02, 03, 06)</a:t>
            </a:r>
            <a:endParaRPr lang="zh-TW" altLang="en-US" dirty="0"/>
          </a:p>
        </p:txBody>
      </p:sp>
      <p:sp>
        <p:nvSpPr>
          <p:cNvPr id="12" name="文字方塊 11"/>
          <p:cNvSpPr txBox="1"/>
          <p:nvPr/>
        </p:nvSpPr>
        <p:spPr>
          <a:xfrm>
            <a:off x="1187624" y="3554432"/>
            <a:ext cx="2622962" cy="369332"/>
          </a:xfrm>
          <a:prstGeom prst="rect">
            <a:avLst/>
          </a:prstGeom>
          <a:noFill/>
        </p:spPr>
        <p:txBody>
          <a:bodyPr wrap="none" rtlCol="0">
            <a:spAutoFit/>
          </a:bodyPr>
          <a:lstStyle/>
          <a:p>
            <a:r>
              <a:rPr lang="en-US" altLang="zh-TW" dirty="0" smtClean="0">
                <a:solidFill>
                  <a:srgbClr val="FF0000"/>
                </a:solidFill>
              </a:rPr>
              <a:t>diff of composite A – Met </a:t>
            </a:r>
            <a:endParaRPr lang="zh-TW" altLang="en-US" dirty="0"/>
          </a:p>
        </p:txBody>
      </p:sp>
      <p:sp>
        <p:nvSpPr>
          <p:cNvPr id="13" name="文字方塊 12"/>
          <p:cNvSpPr txBox="1"/>
          <p:nvPr/>
        </p:nvSpPr>
        <p:spPr>
          <a:xfrm>
            <a:off x="4537035" y="3563724"/>
            <a:ext cx="2614947" cy="369332"/>
          </a:xfrm>
          <a:prstGeom prst="rect">
            <a:avLst/>
          </a:prstGeom>
          <a:noFill/>
        </p:spPr>
        <p:txBody>
          <a:bodyPr wrap="none" rtlCol="0">
            <a:spAutoFit/>
          </a:bodyPr>
          <a:lstStyle/>
          <a:p>
            <a:r>
              <a:rPr lang="en-US" altLang="zh-TW" dirty="0" smtClean="0">
                <a:solidFill>
                  <a:srgbClr val="FF0000"/>
                </a:solidFill>
              </a:rPr>
              <a:t>diff of composite B – Met </a:t>
            </a:r>
            <a:endParaRPr lang="zh-TW" altLang="en-US" dirty="0"/>
          </a:p>
        </p:txBody>
      </p:sp>
      <p:sp>
        <p:nvSpPr>
          <p:cNvPr id="14" name="文字方塊 13"/>
          <p:cNvSpPr txBox="1"/>
          <p:nvPr/>
        </p:nvSpPr>
        <p:spPr>
          <a:xfrm>
            <a:off x="7524328" y="404664"/>
            <a:ext cx="710003" cy="276999"/>
          </a:xfrm>
          <a:prstGeom prst="rect">
            <a:avLst/>
          </a:prstGeom>
          <a:noFill/>
        </p:spPr>
        <p:txBody>
          <a:bodyPr wrap="none" rtlCol="0">
            <a:spAutoFit/>
          </a:bodyPr>
          <a:lstStyle/>
          <a:p>
            <a:r>
              <a:rPr lang="en-US" altLang="zh-TW" sz="1200" b="1" dirty="0" err="1" smtClean="0"/>
              <a:t>Ter</a:t>
            </a:r>
            <a:r>
              <a:rPr lang="en-US" altLang="zh-TW" sz="1200" b="1" dirty="0" smtClean="0"/>
              <a:t> (km)</a:t>
            </a:r>
            <a:endParaRPr lang="zh-TW" altLang="en-US" sz="1200" dirty="0"/>
          </a:p>
        </p:txBody>
      </p:sp>
      <p:sp>
        <p:nvSpPr>
          <p:cNvPr id="15" name="文字方塊 14"/>
          <p:cNvSpPr txBox="1"/>
          <p:nvPr/>
        </p:nvSpPr>
        <p:spPr>
          <a:xfrm>
            <a:off x="7524328" y="3584049"/>
            <a:ext cx="936475" cy="276999"/>
          </a:xfrm>
          <a:prstGeom prst="rect">
            <a:avLst/>
          </a:prstGeom>
          <a:noFill/>
        </p:spPr>
        <p:txBody>
          <a:bodyPr wrap="none" rtlCol="0">
            <a:spAutoFit/>
          </a:bodyPr>
          <a:lstStyle/>
          <a:p>
            <a:r>
              <a:rPr lang="en-US" altLang="zh-TW" sz="1200" b="1" dirty="0" err="1" smtClean="0"/>
              <a:t>P_diff</a:t>
            </a:r>
            <a:r>
              <a:rPr lang="en-US" altLang="zh-TW" sz="1200" b="1" dirty="0" smtClean="0"/>
              <a:t>  (</a:t>
            </a:r>
            <a:r>
              <a:rPr lang="en-US" altLang="zh-TW" sz="1200" b="1" dirty="0" err="1" smtClean="0"/>
              <a:t>mb</a:t>
            </a:r>
            <a:r>
              <a:rPr lang="en-US" altLang="zh-TW" sz="1200" b="1" dirty="0" smtClean="0"/>
              <a:t>)</a:t>
            </a:r>
            <a:endParaRPr lang="zh-TW" altLang="en-US"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611560" y="764704"/>
            <a:ext cx="3552825" cy="2752725"/>
          </a:xfrm>
          <a:prstGeom prst="rect">
            <a:avLst/>
          </a:prstGeom>
          <a:noFill/>
          <a:ln w="9525">
            <a:noFill/>
            <a:miter lim="800000"/>
            <a:headEnd/>
            <a:tailEnd/>
          </a:ln>
        </p:spPr>
      </p:pic>
      <p:pic>
        <p:nvPicPr>
          <p:cNvPr id="3" name="Picture 5"/>
          <p:cNvPicPr>
            <a:picLocks noChangeArrowheads="1"/>
          </p:cNvPicPr>
          <p:nvPr/>
        </p:nvPicPr>
        <p:blipFill>
          <a:blip r:embed="rId3" cstate="print"/>
          <a:srcRect/>
          <a:stretch>
            <a:fillRect/>
          </a:stretch>
        </p:blipFill>
        <p:spPr bwMode="auto">
          <a:xfrm>
            <a:off x="4391472" y="764704"/>
            <a:ext cx="3528000" cy="2754000"/>
          </a:xfrm>
          <a:prstGeom prst="rect">
            <a:avLst/>
          </a:prstGeom>
          <a:noFill/>
          <a:ln w="9525">
            <a:noFill/>
            <a:miter lim="800000"/>
            <a:headEnd/>
            <a:tailEnd/>
          </a:ln>
        </p:spPr>
      </p:pic>
      <p:sp>
        <p:nvSpPr>
          <p:cNvPr id="4" name="文字方塊 3"/>
          <p:cNvSpPr txBox="1"/>
          <p:nvPr/>
        </p:nvSpPr>
        <p:spPr>
          <a:xfrm>
            <a:off x="3527376" y="332656"/>
            <a:ext cx="1707262" cy="369332"/>
          </a:xfrm>
          <a:prstGeom prst="rect">
            <a:avLst/>
          </a:prstGeom>
          <a:noFill/>
        </p:spPr>
        <p:txBody>
          <a:bodyPr wrap="none" rtlCol="0">
            <a:spAutoFit/>
          </a:bodyPr>
          <a:lstStyle/>
          <a:p>
            <a:r>
              <a:rPr lang="en-US" altLang="zh-TW" b="1" dirty="0" smtClean="0">
                <a:solidFill>
                  <a:srgbClr val="FF0000"/>
                </a:solidFill>
              </a:rPr>
              <a:t>07/20 0600 UTC</a:t>
            </a:r>
            <a:endParaRPr lang="zh-TW" altLang="en-US" dirty="0"/>
          </a:p>
        </p:txBody>
      </p:sp>
      <p:cxnSp>
        <p:nvCxnSpPr>
          <p:cNvPr id="5" name="直線接點 4"/>
          <p:cNvCxnSpPr/>
          <p:nvPr/>
        </p:nvCxnSpPr>
        <p:spPr>
          <a:xfrm rot="-60000">
            <a:off x="2683196" y="1870811"/>
            <a:ext cx="34322" cy="8640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891682" y="1843683"/>
            <a:ext cx="432048" cy="288032"/>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6649121" y="1843683"/>
            <a:ext cx="432048" cy="288032"/>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手繪多邊形 7"/>
          <p:cNvSpPr/>
          <p:nvPr/>
        </p:nvSpPr>
        <p:spPr>
          <a:xfrm>
            <a:off x="4920929" y="1267618"/>
            <a:ext cx="1167598" cy="1277531"/>
          </a:xfrm>
          <a:custGeom>
            <a:avLst/>
            <a:gdLst>
              <a:gd name="connsiteX0" fmla="*/ 1269242 w 1269242"/>
              <a:gd name="connsiteY0" fmla="*/ 1378424 h 1378424"/>
              <a:gd name="connsiteX1" fmla="*/ 122830 w 1269242"/>
              <a:gd name="connsiteY1" fmla="*/ 423080 h 1378424"/>
              <a:gd name="connsiteX2" fmla="*/ 532263 w 1269242"/>
              <a:gd name="connsiteY2" fmla="*/ 0 h 1378424"/>
            </a:gdLst>
            <a:ahLst/>
            <a:cxnLst>
              <a:cxn ang="0">
                <a:pos x="connsiteX0" y="connsiteY0"/>
              </a:cxn>
              <a:cxn ang="0">
                <a:pos x="connsiteX1" y="connsiteY1"/>
              </a:cxn>
              <a:cxn ang="0">
                <a:pos x="connsiteX2" y="connsiteY2"/>
              </a:cxn>
            </a:cxnLst>
            <a:rect l="l" t="t" r="r" b="b"/>
            <a:pathLst>
              <a:path w="1269242" h="1378424">
                <a:moveTo>
                  <a:pt x="1269242" y="1378424"/>
                </a:moveTo>
                <a:cubicBezTo>
                  <a:pt x="757451" y="1015620"/>
                  <a:pt x="245660" y="652817"/>
                  <a:pt x="122830" y="423080"/>
                </a:cubicBezTo>
                <a:cubicBezTo>
                  <a:pt x="0" y="193343"/>
                  <a:pt x="266131" y="96671"/>
                  <a:pt x="532263" y="0"/>
                </a:cubicBezTo>
              </a:path>
            </a:pathLst>
          </a:custGeom>
          <a:ln w="50800">
            <a:solidFill>
              <a:srgbClr val="FF0000"/>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pic>
        <p:nvPicPr>
          <p:cNvPr id="9" name="Picture 6"/>
          <p:cNvPicPr>
            <a:picLocks noChangeAspect="1" noChangeArrowheads="1"/>
          </p:cNvPicPr>
          <p:nvPr/>
        </p:nvPicPr>
        <p:blipFill>
          <a:blip r:embed="rId4" cstate="print"/>
          <a:srcRect/>
          <a:stretch>
            <a:fillRect/>
          </a:stretch>
        </p:blipFill>
        <p:spPr bwMode="auto">
          <a:xfrm>
            <a:off x="7969399" y="764704"/>
            <a:ext cx="409575" cy="2657475"/>
          </a:xfrm>
          <a:prstGeom prst="rect">
            <a:avLst/>
          </a:prstGeom>
          <a:noFill/>
          <a:ln w="9525">
            <a:noFill/>
            <a:miter lim="800000"/>
            <a:headEnd/>
            <a:tailEnd/>
          </a:ln>
        </p:spPr>
      </p:pic>
      <p:sp>
        <p:nvSpPr>
          <p:cNvPr id="10" name="文字方塊 9"/>
          <p:cNvSpPr txBox="1"/>
          <p:nvPr/>
        </p:nvSpPr>
        <p:spPr>
          <a:xfrm>
            <a:off x="1943200" y="3789040"/>
            <a:ext cx="5984715" cy="1477328"/>
          </a:xfrm>
          <a:prstGeom prst="rect">
            <a:avLst/>
          </a:prstGeom>
          <a:solidFill>
            <a:srgbClr val="FFFF00">
              <a:alpha val="84000"/>
            </a:srgbClr>
          </a:solidFill>
        </p:spPr>
        <p:txBody>
          <a:bodyPr wrap="none" rtlCol="0">
            <a:spAutoFit/>
          </a:bodyPr>
          <a:lstStyle/>
          <a:p>
            <a:r>
              <a:rPr lang="en-US" altLang="zh-TW" dirty="0" smtClean="0"/>
              <a:t>the midlevel front develops faster (strong </a:t>
            </a:r>
            <a:r>
              <a:rPr lang="en-US" altLang="zh-TW" dirty="0" err="1" smtClean="0"/>
              <a:t>geostrophic</a:t>
            </a:r>
            <a:r>
              <a:rPr lang="en-US" altLang="zh-TW" dirty="0" smtClean="0"/>
              <a:t> forcing)</a:t>
            </a:r>
            <a:br>
              <a:rPr lang="en-US" altLang="zh-TW" dirty="0" smtClean="0"/>
            </a:br>
            <a:r>
              <a:rPr lang="en-US" altLang="zh-TW" dirty="0" smtClean="0"/>
              <a:t>the MCS and midlevel front propagate faster to the east </a:t>
            </a:r>
            <a:br>
              <a:rPr lang="en-US" altLang="zh-TW" dirty="0" smtClean="0"/>
            </a:br>
            <a:r>
              <a:rPr lang="en-US" altLang="zh-TW" dirty="0" smtClean="0"/>
              <a:t>       (stronger westerly advection over France)</a:t>
            </a:r>
            <a:br>
              <a:rPr lang="en-US" altLang="zh-TW" dirty="0" smtClean="0"/>
            </a:br>
            <a:r>
              <a:rPr lang="en-US" altLang="zh-TW" dirty="0" smtClean="0"/>
              <a:t>the moisture anomaly propagates more quickly northward </a:t>
            </a:r>
            <a:br>
              <a:rPr lang="en-US" altLang="zh-TW" dirty="0" smtClean="0"/>
            </a:br>
            <a:r>
              <a:rPr lang="en-US" altLang="zh-TW" dirty="0" smtClean="0"/>
              <a:t>       (stronger southerly advection in the warm sector)</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8865" y="243855"/>
            <a:ext cx="2628900" cy="20955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718657" y="243855"/>
            <a:ext cx="2505075" cy="210502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5382953" y="243855"/>
            <a:ext cx="2466975" cy="2095500"/>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18865" y="2423145"/>
            <a:ext cx="2638425" cy="2085975"/>
          </a:xfrm>
          <a:prstGeom prst="rect">
            <a:avLst/>
          </a:prstGeom>
          <a:noFill/>
          <a:ln w="9525">
            <a:noFill/>
            <a:miter lim="800000"/>
            <a:headEnd/>
            <a:tailEnd/>
          </a:ln>
        </p:spPr>
      </p:pic>
      <p:pic>
        <p:nvPicPr>
          <p:cNvPr id="4102" name="Picture 6"/>
          <p:cNvPicPr>
            <a:picLocks noChangeAspect="1" noChangeArrowheads="1"/>
          </p:cNvPicPr>
          <p:nvPr/>
        </p:nvPicPr>
        <p:blipFill>
          <a:blip r:embed="rId6" cstate="print"/>
          <a:srcRect/>
          <a:stretch>
            <a:fillRect/>
          </a:stretch>
        </p:blipFill>
        <p:spPr bwMode="auto">
          <a:xfrm>
            <a:off x="18865" y="4581525"/>
            <a:ext cx="2657475" cy="2276475"/>
          </a:xfrm>
          <a:prstGeom prst="rect">
            <a:avLst/>
          </a:prstGeom>
          <a:noFill/>
          <a:ln w="9525">
            <a:noFill/>
            <a:miter lim="800000"/>
            <a:headEnd/>
            <a:tailEnd/>
          </a:ln>
        </p:spPr>
      </p:pic>
      <p:pic>
        <p:nvPicPr>
          <p:cNvPr id="4103" name="Picture 7"/>
          <p:cNvPicPr>
            <a:picLocks noChangeAspect="1" noChangeArrowheads="1"/>
          </p:cNvPicPr>
          <p:nvPr/>
        </p:nvPicPr>
        <p:blipFill>
          <a:blip r:embed="rId7" cstate="print"/>
          <a:srcRect/>
          <a:stretch>
            <a:fillRect/>
          </a:stretch>
        </p:blipFill>
        <p:spPr bwMode="auto">
          <a:xfrm>
            <a:off x="2718657" y="2420888"/>
            <a:ext cx="2505075" cy="2085975"/>
          </a:xfrm>
          <a:prstGeom prst="rect">
            <a:avLst/>
          </a:prstGeom>
          <a:noFill/>
          <a:ln w="9525">
            <a:noFill/>
            <a:miter lim="800000"/>
            <a:headEnd/>
            <a:tailEnd/>
          </a:ln>
        </p:spPr>
      </p:pic>
      <p:pic>
        <p:nvPicPr>
          <p:cNvPr id="4104" name="Picture 8"/>
          <p:cNvPicPr>
            <a:picLocks noChangeAspect="1" noChangeArrowheads="1"/>
          </p:cNvPicPr>
          <p:nvPr/>
        </p:nvPicPr>
        <p:blipFill>
          <a:blip r:embed="rId8" cstate="print"/>
          <a:srcRect/>
          <a:stretch>
            <a:fillRect/>
          </a:stretch>
        </p:blipFill>
        <p:spPr bwMode="auto">
          <a:xfrm>
            <a:off x="5382953" y="2420888"/>
            <a:ext cx="2466975" cy="2085975"/>
          </a:xfrm>
          <a:prstGeom prst="rect">
            <a:avLst/>
          </a:prstGeom>
          <a:noFill/>
          <a:ln w="9525">
            <a:noFill/>
            <a:miter lim="800000"/>
            <a:headEnd/>
            <a:tailEnd/>
          </a:ln>
        </p:spPr>
      </p:pic>
      <p:pic>
        <p:nvPicPr>
          <p:cNvPr id="4105" name="Picture 9"/>
          <p:cNvPicPr>
            <a:picLocks noChangeAspect="1" noChangeArrowheads="1"/>
          </p:cNvPicPr>
          <p:nvPr/>
        </p:nvPicPr>
        <p:blipFill>
          <a:blip r:embed="rId9" cstate="print"/>
          <a:srcRect/>
          <a:stretch>
            <a:fillRect/>
          </a:stretch>
        </p:blipFill>
        <p:spPr bwMode="auto">
          <a:xfrm>
            <a:off x="2718657" y="4581525"/>
            <a:ext cx="2514600" cy="2276475"/>
          </a:xfrm>
          <a:prstGeom prst="rect">
            <a:avLst/>
          </a:prstGeom>
          <a:noFill/>
          <a:ln w="9525">
            <a:noFill/>
            <a:miter lim="800000"/>
            <a:headEnd/>
            <a:tailEnd/>
          </a:ln>
        </p:spPr>
      </p:pic>
      <p:pic>
        <p:nvPicPr>
          <p:cNvPr id="4106" name="Picture 10"/>
          <p:cNvPicPr>
            <a:picLocks noChangeAspect="1" noChangeArrowheads="1"/>
          </p:cNvPicPr>
          <p:nvPr/>
        </p:nvPicPr>
        <p:blipFill>
          <a:blip r:embed="rId10" cstate="print"/>
          <a:srcRect/>
          <a:stretch>
            <a:fillRect/>
          </a:stretch>
        </p:blipFill>
        <p:spPr bwMode="auto">
          <a:xfrm>
            <a:off x="5382953" y="4648200"/>
            <a:ext cx="2466975" cy="2209800"/>
          </a:xfrm>
          <a:prstGeom prst="rect">
            <a:avLst/>
          </a:prstGeom>
          <a:noFill/>
          <a:ln w="9525">
            <a:noFill/>
            <a:miter lim="800000"/>
            <a:headEnd/>
            <a:tailEnd/>
          </a:ln>
        </p:spPr>
      </p:pic>
      <p:pic>
        <p:nvPicPr>
          <p:cNvPr id="4107" name="Picture 11"/>
          <p:cNvPicPr>
            <a:picLocks noChangeAspect="1" noChangeArrowheads="1"/>
          </p:cNvPicPr>
          <p:nvPr/>
        </p:nvPicPr>
        <p:blipFill>
          <a:blip r:embed="rId11" cstate="print"/>
          <a:srcRect/>
          <a:stretch>
            <a:fillRect/>
          </a:stretch>
        </p:blipFill>
        <p:spPr bwMode="auto">
          <a:xfrm>
            <a:off x="7903233" y="4632151"/>
            <a:ext cx="323850" cy="2181225"/>
          </a:xfrm>
          <a:prstGeom prst="rect">
            <a:avLst/>
          </a:prstGeom>
          <a:noFill/>
          <a:ln w="9525">
            <a:noFill/>
            <a:miter lim="800000"/>
            <a:headEnd/>
            <a:tailEnd/>
          </a:ln>
        </p:spPr>
      </p:pic>
      <p:pic>
        <p:nvPicPr>
          <p:cNvPr id="4108" name="Picture 12"/>
          <p:cNvPicPr>
            <a:picLocks noChangeAspect="1" noChangeArrowheads="1"/>
          </p:cNvPicPr>
          <p:nvPr/>
        </p:nvPicPr>
        <p:blipFill>
          <a:blip r:embed="rId12" cstate="print"/>
          <a:srcRect/>
          <a:stretch>
            <a:fillRect/>
          </a:stretch>
        </p:blipFill>
        <p:spPr bwMode="auto">
          <a:xfrm>
            <a:off x="7903233" y="1556792"/>
            <a:ext cx="314325" cy="2143125"/>
          </a:xfrm>
          <a:prstGeom prst="rect">
            <a:avLst/>
          </a:prstGeom>
          <a:noFill/>
          <a:ln w="9525">
            <a:noFill/>
            <a:miter lim="800000"/>
            <a:headEnd/>
            <a:tailEnd/>
          </a:ln>
        </p:spPr>
      </p:pic>
      <p:sp>
        <p:nvSpPr>
          <p:cNvPr id="13" name="文字方塊 12"/>
          <p:cNvSpPr txBox="1"/>
          <p:nvPr/>
        </p:nvSpPr>
        <p:spPr>
          <a:xfrm>
            <a:off x="8335281" y="1196752"/>
            <a:ext cx="481222" cy="707886"/>
          </a:xfrm>
          <a:prstGeom prst="rect">
            <a:avLst/>
          </a:prstGeom>
          <a:noFill/>
        </p:spPr>
        <p:txBody>
          <a:bodyPr wrap="none" rtlCol="0">
            <a:spAutoFit/>
          </a:bodyPr>
          <a:lstStyle/>
          <a:p>
            <a:r>
              <a:rPr lang="en-US" altLang="zh-TW" sz="4000" dirty="0" smtClean="0">
                <a:solidFill>
                  <a:srgbClr val="FF0000"/>
                </a:solidFill>
              </a:rPr>
              <a:t>A</a:t>
            </a:r>
            <a:endParaRPr lang="zh-TW" altLang="en-US" sz="4000" dirty="0"/>
          </a:p>
        </p:txBody>
      </p:sp>
      <p:sp>
        <p:nvSpPr>
          <p:cNvPr id="14" name="文字方塊 13"/>
          <p:cNvSpPr txBox="1"/>
          <p:nvPr/>
        </p:nvSpPr>
        <p:spPr>
          <a:xfrm>
            <a:off x="8407289" y="3140968"/>
            <a:ext cx="463588" cy="707886"/>
          </a:xfrm>
          <a:prstGeom prst="rect">
            <a:avLst/>
          </a:prstGeom>
          <a:noFill/>
        </p:spPr>
        <p:txBody>
          <a:bodyPr wrap="none" rtlCol="0">
            <a:spAutoFit/>
          </a:bodyPr>
          <a:lstStyle/>
          <a:p>
            <a:r>
              <a:rPr lang="en-US" altLang="zh-TW" sz="4000" dirty="0" smtClean="0">
                <a:solidFill>
                  <a:srgbClr val="FF0000"/>
                </a:solidFill>
              </a:rPr>
              <a:t>B</a:t>
            </a:r>
            <a:endParaRPr lang="zh-TW" altLang="en-US" sz="4000" dirty="0"/>
          </a:p>
        </p:txBody>
      </p:sp>
      <p:sp>
        <p:nvSpPr>
          <p:cNvPr id="15" name="文字方塊 14"/>
          <p:cNvSpPr txBox="1"/>
          <p:nvPr/>
        </p:nvSpPr>
        <p:spPr>
          <a:xfrm>
            <a:off x="8191265" y="5373216"/>
            <a:ext cx="917239" cy="707886"/>
          </a:xfrm>
          <a:prstGeom prst="rect">
            <a:avLst/>
          </a:prstGeom>
          <a:noFill/>
        </p:spPr>
        <p:txBody>
          <a:bodyPr wrap="none" rtlCol="0">
            <a:spAutoFit/>
          </a:bodyPr>
          <a:lstStyle/>
          <a:p>
            <a:r>
              <a:rPr lang="en-US" altLang="zh-TW" sz="4000" dirty="0" smtClean="0">
                <a:solidFill>
                  <a:srgbClr val="FF0000"/>
                </a:solidFill>
              </a:rPr>
              <a:t>A-B</a:t>
            </a:r>
            <a:endParaRPr lang="zh-TW" altLang="en-US" sz="4000" dirty="0"/>
          </a:p>
        </p:txBody>
      </p:sp>
      <p:sp>
        <p:nvSpPr>
          <p:cNvPr id="16" name="文字方塊 15"/>
          <p:cNvSpPr txBox="1"/>
          <p:nvPr/>
        </p:nvSpPr>
        <p:spPr>
          <a:xfrm>
            <a:off x="5859653" y="0"/>
            <a:ext cx="1539524" cy="338554"/>
          </a:xfrm>
          <a:prstGeom prst="rect">
            <a:avLst/>
          </a:prstGeom>
          <a:noFill/>
        </p:spPr>
        <p:txBody>
          <a:bodyPr wrap="none" rtlCol="0">
            <a:spAutoFit/>
          </a:bodyPr>
          <a:lstStyle/>
          <a:p>
            <a:r>
              <a:rPr lang="en-US" altLang="zh-TW" sz="1600" b="1" dirty="0" smtClean="0">
                <a:solidFill>
                  <a:srgbClr val="00B0F0"/>
                </a:solidFill>
              </a:rPr>
              <a:t>07/20 0600 UTC</a:t>
            </a:r>
            <a:endParaRPr lang="zh-TW" altLang="en-US" sz="1600" dirty="0">
              <a:solidFill>
                <a:srgbClr val="00B0F0"/>
              </a:solidFill>
            </a:endParaRPr>
          </a:p>
        </p:txBody>
      </p:sp>
      <p:sp>
        <p:nvSpPr>
          <p:cNvPr id="17" name="文字方塊 16"/>
          <p:cNvSpPr txBox="1"/>
          <p:nvPr/>
        </p:nvSpPr>
        <p:spPr>
          <a:xfrm>
            <a:off x="3195357" y="-5898"/>
            <a:ext cx="1539524" cy="338554"/>
          </a:xfrm>
          <a:prstGeom prst="rect">
            <a:avLst/>
          </a:prstGeom>
          <a:noFill/>
        </p:spPr>
        <p:txBody>
          <a:bodyPr wrap="none" rtlCol="0">
            <a:spAutoFit/>
          </a:bodyPr>
          <a:lstStyle/>
          <a:p>
            <a:r>
              <a:rPr lang="en-US" altLang="zh-TW" sz="1600" b="1" dirty="0" smtClean="0">
                <a:solidFill>
                  <a:srgbClr val="00B0F0"/>
                </a:solidFill>
              </a:rPr>
              <a:t>07/20 0600 UTC</a:t>
            </a:r>
            <a:endParaRPr lang="zh-TW" altLang="en-US" sz="1600" dirty="0">
              <a:solidFill>
                <a:srgbClr val="00B0F0"/>
              </a:solidFill>
            </a:endParaRPr>
          </a:p>
        </p:txBody>
      </p:sp>
      <p:sp>
        <p:nvSpPr>
          <p:cNvPr id="18" name="文字方塊 17"/>
          <p:cNvSpPr txBox="1"/>
          <p:nvPr/>
        </p:nvSpPr>
        <p:spPr>
          <a:xfrm>
            <a:off x="558417" y="0"/>
            <a:ext cx="1539524" cy="338554"/>
          </a:xfrm>
          <a:prstGeom prst="rect">
            <a:avLst/>
          </a:prstGeom>
          <a:noFill/>
        </p:spPr>
        <p:txBody>
          <a:bodyPr wrap="none" rtlCol="0">
            <a:spAutoFit/>
          </a:bodyPr>
          <a:lstStyle/>
          <a:p>
            <a:r>
              <a:rPr lang="en-US" altLang="zh-TW" sz="1600" b="1" dirty="0" smtClean="0">
                <a:solidFill>
                  <a:srgbClr val="00B0F0"/>
                </a:solidFill>
              </a:rPr>
              <a:t>07/19 2100 UTC</a:t>
            </a:r>
            <a:endParaRPr lang="zh-TW" altLang="en-US" sz="1600" dirty="0">
              <a:solidFill>
                <a:srgbClr val="00B0F0"/>
              </a:solidFill>
            </a:endParaRPr>
          </a:p>
        </p:txBody>
      </p:sp>
      <p:sp>
        <p:nvSpPr>
          <p:cNvPr id="19" name="文字方塊 18"/>
          <p:cNvSpPr txBox="1"/>
          <p:nvPr/>
        </p:nvSpPr>
        <p:spPr>
          <a:xfrm>
            <a:off x="7805262" y="1351801"/>
            <a:ext cx="458011" cy="276999"/>
          </a:xfrm>
          <a:prstGeom prst="rect">
            <a:avLst/>
          </a:prstGeom>
          <a:noFill/>
        </p:spPr>
        <p:txBody>
          <a:bodyPr wrap="none" rtlCol="0">
            <a:spAutoFit/>
          </a:bodyPr>
          <a:lstStyle/>
          <a:p>
            <a:r>
              <a:rPr lang="en-US" altLang="zh-TW" sz="1200" b="1" dirty="0" smtClean="0"/>
              <a:t>PVU</a:t>
            </a:r>
            <a:endParaRPr lang="zh-TW" altLang="en-US" sz="1200" dirty="0"/>
          </a:p>
        </p:txBody>
      </p:sp>
      <p:sp>
        <p:nvSpPr>
          <p:cNvPr id="20" name="文字方塊 19"/>
          <p:cNvSpPr txBox="1"/>
          <p:nvPr/>
        </p:nvSpPr>
        <p:spPr>
          <a:xfrm>
            <a:off x="7805262" y="4437112"/>
            <a:ext cx="458011" cy="276999"/>
          </a:xfrm>
          <a:prstGeom prst="rect">
            <a:avLst/>
          </a:prstGeom>
          <a:noFill/>
        </p:spPr>
        <p:txBody>
          <a:bodyPr wrap="none" rtlCol="0">
            <a:spAutoFit/>
          </a:bodyPr>
          <a:lstStyle/>
          <a:p>
            <a:r>
              <a:rPr lang="en-US" altLang="zh-TW" sz="1200" b="1" dirty="0" smtClean="0"/>
              <a:t>PVU</a:t>
            </a:r>
            <a:endParaRPr lang="zh-TW" altLang="en-US" sz="1200" dirty="0"/>
          </a:p>
        </p:txBody>
      </p:sp>
      <p:sp>
        <p:nvSpPr>
          <p:cNvPr id="21" name="文字方塊 20"/>
          <p:cNvSpPr txBox="1"/>
          <p:nvPr/>
        </p:nvSpPr>
        <p:spPr>
          <a:xfrm>
            <a:off x="1115616" y="847745"/>
            <a:ext cx="393056" cy="276999"/>
          </a:xfrm>
          <a:prstGeom prst="rect">
            <a:avLst/>
          </a:prstGeom>
          <a:noFill/>
        </p:spPr>
        <p:txBody>
          <a:bodyPr wrap="none" rtlCol="0">
            <a:spAutoFit/>
          </a:bodyPr>
          <a:lstStyle/>
          <a:p>
            <a:r>
              <a:rPr lang="en-US" altLang="zh-TW" sz="1200" b="1" dirty="0" smtClean="0">
                <a:solidFill>
                  <a:schemeClr val="bg1"/>
                </a:solidFill>
                <a:latin typeface="Comic Sans MS" pitchFamily="66" charset="0"/>
              </a:rPr>
              <a:t>UK</a:t>
            </a:r>
            <a:endParaRPr lang="zh-TW" altLang="en-US" sz="1200" b="1" dirty="0">
              <a:solidFill>
                <a:schemeClr val="bg1"/>
              </a:solidFill>
              <a:latin typeface="Comic Sans MS" pitchFamily="66" charset="0"/>
            </a:endParaRPr>
          </a:p>
        </p:txBody>
      </p:sp>
      <p:sp>
        <p:nvSpPr>
          <p:cNvPr id="22" name="文字方塊 21"/>
          <p:cNvSpPr txBox="1"/>
          <p:nvPr/>
        </p:nvSpPr>
        <p:spPr>
          <a:xfrm>
            <a:off x="3674888" y="836712"/>
            <a:ext cx="393056" cy="276999"/>
          </a:xfrm>
          <a:prstGeom prst="rect">
            <a:avLst/>
          </a:prstGeom>
          <a:noFill/>
        </p:spPr>
        <p:txBody>
          <a:bodyPr wrap="none" rtlCol="0">
            <a:spAutoFit/>
          </a:bodyPr>
          <a:lstStyle/>
          <a:p>
            <a:r>
              <a:rPr lang="en-US" altLang="zh-TW" sz="1200" b="1" dirty="0" smtClean="0">
                <a:solidFill>
                  <a:schemeClr val="bg1"/>
                </a:solidFill>
                <a:latin typeface="Comic Sans MS" pitchFamily="66" charset="0"/>
              </a:rPr>
              <a:t>UK</a:t>
            </a:r>
            <a:endParaRPr lang="zh-TW" altLang="en-US" sz="1200" b="1" dirty="0">
              <a:solidFill>
                <a:schemeClr val="bg1"/>
              </a:solidFill>
              <a:latin typeface="Comic Sans MS" pitchFamily="66" charset="0"/>
            </a:endParaRPr>
          </a:p>
        </p:txBody>
      </p:sp>
      <p:sp>
        <p:nvSpPr>
          <p:cNvPr id="23" name="文字方塊 22"/>
          <p:cNvSpPr txBox="1"/>
          <p:nvPr/>
        </p:nvSpPr>
        <p:spPr>
          <a:xfrm>
            <a:off x="6339184" y="836712"/>
            <a:ext cx="393056" cy="276999"/>
          </a:xfrm>
          <a:prstGeom prst="rect">
            <a:avLst/>
          </a:prstGeom>
          <a:noFill/>
        </p:spPr>
        <p:txBody>
          <a:bodyPr wrap="none" rtlCol="0">
            <a:spAutoFit/>
          </a:bodyPr>
          <a:lstStyle/>
          <a:p>
            <a:r>
              <a:rPr lang="en-US" altLang="zh-TW" sz="1200" b="1" dirty="0" smtClean="0">
                <a:solidFill>
                  <a:schemeClr val="bg1"/>
                </a:solidFill>
                <a:latin typeface="Comic Sans MS" pitchFamily="66" charset="0"/>
              </a:rPr>
              <a:t>UK</a:t>
            </a:r>
            <a:endParaRPr lang="zh-TW" altLang="en-US" sz="1200" b="1" dirty="0">
              <a:solidFill>
                <a:schemeClr val="bg1"/>
              </a:solidFill>
              <a:latin typeface="Comic Sans MS" pitchFamily="66" charset="0"/>
            </a:endParaRPr>
          </a:p>
        </p:txBody>
      </p:sp>
      <p:sp>
        <p:nvSpPr>
          <p:cNvPr id="25" name="矩形 24"/>
          <p:cNvSpPr/>
          <p:nvPr/>
        </p:nvSpPr>
        <p:spPr>
          <a:xfrm rot="360000">
            <a:off x="918339" y="5357494"/>
            <a:ext cx="326715" cy="10817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p:cNvSpPr txBox="1"/>
          <p:nvPr/>
        </p:nvSpPr>
        <p:spPr>
          <a:xfrm>
            <a:off x="0" y="3789040"/>
            <a:ext cx="8383834" cy="923330"/>
          </a:xfrm>
          <a:prstGeom prst="rect">
            <a:avLst/>
          </a:prstGeom>
          <a:solidFill>
            <a:srgbClr val="FFFF00">
              <a:alpha val="89000"/>
            </a:srgbClr>
          </a:solidFill>
        </p:spPr>
        <p:txBody>
          <a:bodyPr wrap="none" rtlCol="0">
            <a:spAutoFit/>
          </a:bodyPr>
          <a:lstStyle/>
          <a:p>
            <a:r>
              <a:rPr lang="en-US" altLang="zh-TW" dirty="0" smtClean="0"/>
              <a:t>A (increased upper-level forcing &amp; low-level </a:t>
            </a:r>
            <a:r>
              <a:rPr lang="en-US" altLang="zh-TW" dirty="0" err="1" smtClean="0"/>
              <a:t>cyclogenesis</a:t>
            </a:r>
            <a:r>
              <a:rPr lang="en-US" altLang="zh-TW" dirty="0" smtClean="0"/>
              <a:t>) increased RT(2100-0600 UTC)</a:t>
            </a:r>
            <a:br>
              <a:rPr lang="en-US" altLang="zh-TW" dirty="0" smtClean="0"/>
            </a:br>
            <a:r>
              <a:rPr lang="en-US" altLang="zh-TW" dirty="0" smtClean="0"/>
              <a:t>over UK and northern France is 24% higher than B.</a:t>
            </a:r>
            <a:br>
              <a:rPr lang="en-US" altLang="zh-TW" dirty="0" smtClean="0"/>
            </a:br>
            <a:r>
              <a:rPr lang="en-US" altLang="zh-TW" dirty="0" smtClean="0"/>
              <a:t>the prefrontal convection developed earlier and farther to the east in A.</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heckerboard(across)">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699792" y="1533525"/>
            <a:ext cx="4657725" cy="3790950"/>
          </a:xfrm>
          <a:prstGeom prst="rect">
            <a:avLst/>
          </a:prstGeom>
          <a:noFill/>
          <a:ln w="9525">
            <a:noFill/>
            <a:miter lim="800000"/>
            <a:headEnd/>
            <a:tailEnd/>
          </a:ln>
        </p:spPr>
      </p:pic>
      <p:pic>
        <p:nvPicPr>
          <p:cNvPr id="3" name="Picture 6"/>
          <p:cNvPicPr>
            <a:picLocks noChangeAspect="1" noChangeArrowheads="1"/>
          </p:cNvPicPr>
          <p:nvPr/>
        </p:nvPicPr>
        <p:blipFill>
          <a:blip r:embed="rId3" cstate="print"/>
          <a:srcRect/>
          <a:stretch>
            <a:fillRect/>
          </a:stretch>
        </p:blipFill>
        <p:spPr bwMode="auto">
          <a:xfrm>
            <a:off x="35496" y="0"/>
            <a:ext cx="2657475" cy="2276475"/>
          </a:xfrm>
          <a:prstGeom prst="rect">
            <a:avLst/>
          </a:prstGeom>
          <a:noFill/>
          <a:ln w="9525">
            <a:noFill/>
            <a:miter lim="800000"/>
            <a:headEnd/>
            <a:tailEnd/>
          </a:ln>
        </p:spPr>
      </p:pic>
      <p:sp>
        <p:nvSpPr>
          <p:cNvPr id="4" name="矩形 3"/>
          <p:cNvSpPr/>
          <p:nvPr/>
        </p:nvSpPr>
        <p:spPr>
          <a:xfrm rot="360000">
            <a:off x="934970" y="775969"/>
            <a:ext cx="326715" cy="10817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2699792" y="260648"/>
            <a:ext cx="917239" cy="707886"/>
          </a:xfrm>
          <a:prstGeom prst="rect">
            <a:avLst/>
          </a:prstGeom>
          <a:noFill/>
        </p:spPr>
        <p:txBody>
          <a:bodyPr wrap="none" rtlCol="0">
            <a:spAutoFit/>
          </a:bodyPr>
          <a:lstStyle/>
          <a:p>
            <a:r>
              <a:rPr lang="en-US" altLang="zh-TW" sz="4000" dirty="0" smtClean="0">
                <a:solidFill>
                  <a:srgbClr val="FF0000"/>
                </a:solidFill>
              </a:rPr>
              <a:t>A-B</a:t>
            </a:r>
            <a:endParaRPr lang="zh-TW" altLang="en-US" sz="4000" dirty="0"/>
          </a:p>
        </p:txBody>
      </p:sp>
      <p:sp>
        <p:nvSpPr>
          <p:cNvPr id="6" name="文字方塊 5"/>
          <p:cNvSpPr txBox="1"/>
          <p:nvPr/>
        </p:nvSpPr>
        <p:spPr>
          <a:xfrm>
            <a:off x="4118284" y="4077072"/>
            <a:ext cx="314510" cy="369332"/>
          </a:xfrm>
          <a:prstGeom prst="rect">
            <a:avLst/>
          </a:prstGeom>
          <a:noFill/>
        </p:spPr>
        <p:txBody>
          <a:bodyPr wrap="none" rtlCol="0">
            <a:spAutoFit/>
          </a:bodyPr>
          <a:lstStyle/>
          <a:p>
            <a:r>
              <a:rPr lang="en-US" altLang="zh-TW" b="1" dirty="0" smtClean="0">
                <a:solidFill>
                  <a:srgbClr val="FF0000"/>
                </a:solidFill>
              </a:rPr>
              <a:t>B</a:t>
            </a:r>
            <a:endParaRPr lang="zh-TW" altLang="en-US" b="1" dirty="0"/>
          </a:p>
        </p:txBody>
      </p:sp>
      <p:sp>
        <p:nvSpPr>
          <p:cNvPr id="7" name="文字方塊 6"/>
          <p:cNvSpPr txBox="1"/>
          <p:nvPr/>
        </p:nvSpPr>
        <p:spPr>
          <a:xfrm>
            <a:off x="4113474" y="3861048"/>
            <a:ext cx="324128" cy="369332"/>
          </a:xfrm>
          <a:prstGeom prst="rect">
            <a:avLst/>
          </a:prstGeom>
          <a:noFill/>
        </p:spPr>
        <p:txBody>
          <a:bodyPr wrap="none" rtlCol="0">
            <a:spAutoFit/>
          </a:bodyPr>
          <a:lstStyle/>
          <a:p>
            <a:r>
              <a:rPr lang="en-US" altLang="zh-TW" b="1" dirty="0" smtClean="0">
                <a:solidFill>
                  <a:srgbClr val="FF0000"/>
                </a:solidFill>
              </a:rPr>
              <a:t>A</a:t>
            </a:r>
            <a:endParaRPr lang="zh-TW" alt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11560" y="845815"/>
            <a:ext cx="3819525" cy="29241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039544" y="845815"/>
            <a:ext cx="3810000" cy="292417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11560" y="3914775"/>
            <a:ext cx="3781425" cy="294322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4823520" y="3914775"/>
            <a:ext cx="3790950" cy="2914650"/>
          </a:xfrm>
          <a:prstGeom prst="rect">
            <a:avLst/>
          </a:prstGeom>
          <a:noFill/>
          <a:ln w="9525">
            <a:noFill/>
            <a:miter lim="800000"/>
            <a:headEnd/>
            <a:tailEnd/>
          </a:ln>
        </p:spPr>
      </p:pic>
      <p:sp>
        <p:nvSpPr>
          <p:cNvPr id="6" name="文字方塊 5"/>
          <p:cNvSpPr txBox="1"/>
          <p:nvPr/>
        </p:nvSpPr>
        <p:spPr>
          <a:xfrm>
            <a:off x="1259632" y="548680"/>
            <a:ext cx="2126223" cy="338554"/>
          </a:xfrm>
          <a:prstGeom prst="rect">
            <a:avLst/>
          </a:prstGeom>
          <a:noFill/>
        </p:spPr>
        <p:txBody>
          <a:bodyPr wrap="none" rtlCol="0">
            <a:spAutoFit/>
          </a:bodyPr>
          <a:lstStyle/>
          <a:p>
            <a:r>
              <a:rPr lang="en-US" altLang="zh-TW" sz="1600" b="1" i="1" dirty="0" err="1" smtClean="0">
                <a:solidFill>
                  <a:srgbClr val="00B0F0"/>
                </a:solidFill>
              </a:rPr>
              <a:t>p</a:t>
            </a:r>
            <a:r>
              <a:rPr lang="en-US" altLang="zh-TW" sz="1600" b="1" baseline="-25000" dirty="0" err="1" smtClean="0">
                <a:solidFill>
                  <a:srgbClr val="00B0F0"/>
                </a:solidFill>
              </a:rPr>
              <a:t>msl</a:t>
            </a:r>
            <a:r>
              <a:rPr lang="en-US" altLang="zh-TW" sz="1600" b="1" dirty="0" smtClean="0">
                <a:solidFill>
                  <a:srgbClr val="00B0F0"/>
                </a:solidFill>
              </a:rPr>
              <a:t> @ 07/20 0600 UTC</a:t>
            </a:r>
            <a:endParaRPr lang="zh-TW" altLang="en-US" sz="1600" dirty="0">
              <a:solidFill>
                <a:srgbClr val="00B0F0"/>
              </a:solidFill>
            </a:endParaRPr>
          </a:p>
        </p:txBody>
      </p:sp>
      <p:sp>
        <p:nvSpPr>
          <p:cNvPr id="7" name="文字方塊 6"/>
          <p:cNvSpPr txBox="1"/>
          <p:nvPr/>
        </p:nvSpPr>
        <p:spPr>
          <a:xfrm>
            <a:off x="5580112" y="548680"/>
            <a:ext cx="1969129" cy="338554"/>
          </a:xfrm>
          <a:prstGeom prst="rect">
            <a:avLst/>
          </a:prstGeom>
          <a:noFill/>
        </p:spPr>
        <p:txBody>
          <a:bodyPr wrap="none" rtlCol="0">
            <a:spAutoFit/>
          </a:bodyPr>
          <a:lstStyle/>
          <a:p>
            <a:r>
              <a:rPr lang="en-US" altLang="zh-TW" sz="1600" b="1" i="1" dirty="0" smtClean="0">
                <a:solidFill>
                  <a:srgbClr val="00B0F0"/>
                </a:solidFill>
              </a:rPr>
              <a:t>w</a:t>
            </a:r>
            <a:r>
              <a:rPr lang="en-US" altLang="zh-TW" sz="1600" b="1" dirty="0" smtClean="0">
                <a:solidFill>
                  <a:srgbClr val="00B0F0"/>
                </a:solidFill>
              </a:rPr>
              <a:t> @ 07/20 0600 UTC</a:t>
            </a:r>
            <a:endParaRPr lang="zh-TW" altLang="en-US" sz="1600" dirty="0">
              <a:solidFill>
                <a:srgbClr val="00B0F0"/>
              </a:solidFill>
            </a:endParaRPr>
          </a:p>
        </p:txBody>
      </p:sp>
      <p:sp>
        <p:nvSpPr>
          <p:cNvPr id="8" name="文字方塊 7"/>
          <p:cNvSpPr txBox="1"/>
          <p:nvPr/>
        </p:nvSpPr>
        <p:spPr>
          <a:xfrm>
            <a:off x="1259632" y="3666510"/>
            <a:ext cx="2158283" cy="338554"/>
          </a:xfrm>
          <a:prstGeom prst="rect">
            <a:avLst/>
          </a:prstGeom>
          <a:noFill/>
        </p:spPr>
        <p:txBody>
          <a:bodyPr wrap="none" rtlCol="0">
            <a:spAutoFit/>
          </a:bodyPr>
          <a:lstStyle/>
          <a:p>
            <a:r>
              <a:rPr lang="en-US" altLang="zh-TW" sz="1600" b="1" i="1" dirty="0" smtClean="0">
                <a:solidFill>
                  <a:srgbClr val="00B0F0"/>
                </a:solidFill>
              </a:rPr>
              <a:t>U</a:t>
            </a:r>
            <a:r>
              <a:rPr lang="en-US" altLang="zh-TW" sz="1600" b="1" baseline="-25000" dirty="0" smtClean="0">
                <a:solidFill>
                  <a:srgbClr val="00B0F0"/>
                </a:solidFill>
              </a:rPr>
              <a:t>700</a:t>
            </a:r>
            <a:r>
              <a:rPr lang="en-US" altLang="zh-TW" sz="1600" b="1" dirty="0" smtClean="0">
                <a:solidFill>
                  <a:srgbClr val="00B0F0"/>
                </a:solidFill>
              </a:rPr>
              <a:t> @ 07/20 0600 UTC</a:t>
            </a:r>
            <a:endParaRPr lang="zh-TW" altLang="en-US" sz="1600" dirty="0">
              <a:solidFill>
                <a:srgbClr val="00B0F0"/>
              </a:solidFill>
            </a:endParaRPr>
          </a:p>
        </p:txBody>
      </p:sp>
      <p:sp>
        <p:nvSpPr>
          <p:cNvPr id="9" name="文字方塊 8"/>
          <p:cNvSpPr txBox="1"/>
          <p:nvPr/>
        </p:nvSpPr>
        <p:spPr>
          <a:xfrm>
            <a:off x="5582069" y="3666510"/>
            <a:ext cx="2360774" cy="338554"/>
          </a:xfrm>
          <a:prstGeom prst="rect">
            <a:avLst/>
          </a:prstGeom>
          <a:noFill/>
        </p:spPr>
        <p:txBody>
          <a:bodyPr wrap="none" rtlCol="0">
            <a:spAutoFit/>
          </a:bodyPr>
          <a:lstStyle/>
          <a:p>
            <a:r>
              <a:rPr lang="en-US" altLang="zh-TW" sz="1600" b="1" dirty="0" smtClean="0">
                <a:solidFill>
                  <a:srgbClr val="00B0F0"/>
                </a:solidFill>
              </a:rPr>
              <a:t>SAL</a:t>
            </a:r>
            <a:r>
              <a:rPr lang="en-US" altLang="zh-TW" sz="1600" b="1" i="1" dirty="0" smtClean="0">
                <a:solidFill>
                  <a:srgbClr val="00B0F0"/>
                </a:solidFill>
              </a:rPr>
              <a:t> L</a:t>
            </a:r>
            <a:r>
              <a:rPr lang="en-US" altLang="zh-TW" sz="1600" b="1" i="1" baseline="-25000" dirty="0" smtClean="0">
                <a:solidFill>
                  <a:srgbClr val="00B0F0"/>
                </a:solidFill>
              </a:rPr>
              <a:t>1</a:t>
            </a:r>
            <a:r>
              <a:rPr lang="en-US" altLang="zh-TW" sz="1600" b="1" i="1" dirty="0" smtClean="0">
                <a:solidFill>
                  <a:srgbClr val="00B0F0"/>
                </a:solidFill>
              </a:rPr>
              <a:t> </a:t>
            </a:r>
            <a:r>
              <a:rPr lang="en-US" altLang="zh-TW" sz="1600" b="1" dirty="0" smtClean="0">
                <a:solidFill>
                  <a:srgbClr val="00B0F0"/>
                </a:solidFill>
              </a:rPr>
              <a:t>@ 07/20 0900 UTC</a:t>
            </a:r>
            <a:endParaRPr lang="zh-TW" altLang="en-US" sz="1600" dirty="0">
              <a:solidFill>
                <a:srgbClr val="00B0F0"/>
              </a:solidFill>
            </a:endParaRPr>
          </a:p>
        </p:txBody>
      </p:sp>
      <p:sp>
        <p:nvSpPr>
          <p:cNvPr id="10" name="文字方塊 9"/>
          <p:cNvSpPr txBox="1"/>
          <p:nvPr/>
        </p:nvSpPr>
        <p:spPr>
          <a:xfrm>
            <a:off x="395536" y="0"/>
            <a:ext cx="4026102" cy="461665"/>
          </a:xfrm>
          <a:prstGeom prst="rect">
            <a:avLst/>
          </a:prstGeom>
          <a:noFill/>
        </p:spPr>
        <p:txBody>
          <a:bodyPr wrap="none" rtlCol="0">
            <a:spAutoFit/>
          </a:bodyPr>
          <a:lstStyle/>
          <a:p>
            <a:r>
              <a:rPr lang="en-US" altLang="zh-TW" sz="2400" i="1" dirty="0" smtClean="0"/>
              <a:t>c. Ensemble sensitivity analysis</a:t>
            </a:r>
            <a:endParaRPr lang="zh-TW" altLang="en-US" sz="2400"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Summary and conclusions (I)</a:t>
            </a:r>
            <a:endParaRPr lang="zh-TW" altLang="en-US" dirty="0"/>
          </a:p>
        </p:txBody>
      </p:sp>
      <p:sp>
        <p:nvSpPr>
          <p:cNvPr id="3" name="內容版面配置區 2"/>
          <p:cNvSpPr>
            <a:spLocks noGrp="1"/>
          </p:cNvSpPr>
          <p:nvPr>
            <p:ph idx="1"/>
          </p:nvPr>
        </p:nvSpPr>
        <p:spPr>
          <a:xfrm>
            <a:off x="457200" y="1600200"/>
            <a:ext cx="8229600" cy="4997152"/>
          </a:xfrm>
        </p:spPr>
        <p:txBody>
          <a:bodyPr>
            <a:normAutofit fontScale="92500" lnSpcReduction="10000"/>
          </a:bodyPr>
          <a:lstStyle/>
          <a:p>
            <a:r>
              <a:rPr lang="en-US" altLang="zh-TW" sz="2600" dirty="0" smtClean="0"/>
              <a:t>IOP9c (2007/07/20) </a:t>
            </a:r>
            <a:r>
              <a:rPr lang="en-US" altLang="zh-TW" sz="1900" dirty="0" smtClean="0"/>
              <a:t>of the COPS field campaign </a:t>
            </a:r>
            <a:br>
              <a:rPr lang="en-US" altLang="zh-TW" sz="1900" dirty="0" smtClean="0"/>
            </a:br>
            <a:r>
              <a:rPr lang="en-US" altLang="zh-TW" sz="1900" dirty="0" smtClean="0"/>
              <a:t> “</a:t>
            </a:r>
            <a:r>
              <a:rPr lang="en-US" altLang="zh-TW" sz="1900" b="1" dirty="0" smtClean="0">
                <a:solidFill>
                  <a:srgbClr val="FF0000"/>
                </a:solidFill>
              </a:rPr>
              <a:t>primary</a:t>
            </a:r>
            <a:r>
              <a:rPr lang="en-US" altLang="zh-TW" sz="1900" dirty="0" smtClean="0"/>
              <a:t>” squall line developed ahead of a decaying MCS </a:t>
            </a:r>
            <a:br>
              <a:rPr lang="en-US" altLang="zh-TW" sz="1900" dirty="0" smtClean="0"/>
            </a:br>
            <a:r>
              <a:rPr lang="en-US" altLang="zh-TW" sz="1900" dirty="0" smtClean="0"/>
              <a:t>propagated over the COPS region</a:t>
            </a:r>
            <a:br>
              <a:rPr lang="en-US" altLang="zh-TW" sz="1900" dirty="0" smtClean="0"/>
            </a:br>
            <a:r>
              <a:rPr lang="en-US" altLang="zh-TW" sz="1900" dirty="0" smtClean="0"/>
              <a:t>dissipated as it descended into the Rhine valley</a:t>
            </a:r>
            <a:br>
              <a:rPr lang="en-US" altLang="zh-TW" sz="1900" dirty="0" smtClean="0"/>
            </a:br>
            <a:r>
              <a:rPr lang="en-US" altLang="zh-TW" sz="1900" dirty="0" smtClean="0"/>
              <a:t>“</a:t>
            </a:r>
            <a:r>
              <a:rPr lang="en-US" altLang="zh-TW" sz="1900" b="1" dirty="0" smtClean="0">
                <a:solidFill>
                  <a:srgbClr val="FF0000"/>
                </a:solidFill>
              </a:rPr>
              <a:t>secondary</a:t>
            </a:r>
            <a:r>
              <a:rPr lang="en-US" altLang="zh-TW" sz="1900" dirty="0" smtClean="0"/>
              <a:t>” squall line regenerated </a:t>
            </a:r>
            <a:r>
              <a:rPr lang="en-US" altLang="zh-TW" sz="1800" dirty="0" smtClean="0"/>
              <a:t>over Black Forest (low-level cold pool collided)</a:t>
            </a:r>
          </a:p>
          <a:p>
            <a:r>
              <a:rPr lang="en-US" altLang="zh-TW" sz="2600" dirty="0" smtClean="0"/>
              <a:t>Ensembles captured </a:t>
            </a:r>
            <a:r>
              <a:rPr lang="en-US" altLang="zh-TW" sz="1900" dirty="0" smtClean="0"/>
              <a:t>the primary and secondary squall line: </a:t>
            </a:r>
            <a:br>
              <a:rPr lang="en-US" altLang="zh-TW" sz="1900" dirty="0" smtClean="0"/>
            </a:br>
            <a:r>
              <a:rPr lang="en-US" altLang="zh-TW" sz="1900" dirty="0" smtClean="0"/>
              <a:t>1-2 h </a:t>
            </a:r>
            <a:r>
              <a:rPr lang="en-US" altLang="zh-TW" sz="1900" b="1" dirty="0" smtClean="0">
                <a:solidFill>
                  <a:srgbClr val="0070C0"/>
                </a:solidFill>
              </a:rPr>
              <a:t>delay</a:t>
            </a:r>
            <a:r>
              <a:rPr lang="en-US" altLang="zh-TW" sz="1900" dirty="0" smtClean="0"/>
              <a:t>  &amp; led to a 50-150 km </a:t>
            </a:r>
            <a:r>
              <a:rPr lang="en-US" altLang="zh-TW" sz="1900" b="1" dirty="0" smtClean="0">
                <a:solidFill>
                  <a:srgbClr val="0070C0"/>
                </a:solidFill>
              </a:rPr>
              <a:t>positional error </a:t>
            </a:r>
            <a:r>
              <a:rPr lang="en-US" altLang="zh-TW" sz="1900" dirty="0" smtClean="0"/>
              <a:t>over the COPS</a:t>
            </a:r>
            <a:br>
              <a:rPr lang="en-US" altLang="zh-TW" sz="1900" dirty="0" smtClean="0"/>
            </a:br>
            <a:r>
              <a:rPr lang="en-US" altLang="zh-TW" sz="1900" dirty="0" smtClean="0"/>
              <a:t>a phase error in the onset of intense precipitation</a:t>
            </a:r>
          </a:p>
          <a:p>
            <a:r>
              <a:rPr lang="en-US" altLang="zh-TW" sz="1900" dirty="0" smtClean="0"/>
              <a:t>A few members of the 4- and 1-km are improved to predict the squall line timing and position, most members are still suffered from the positional and timing errors</a:t>
            </a:r>
          </a:p>
          <a:p>
            <a:r>
              <a:rPr lang="en-US" altLang="zh-TW" sz="1900" dirty="0" smtClean="0"/>
              <a:t>This event was largely driven by </a:t>
            </a:r>
            <a:r>
              <a:rPr lang="en-US" altLang="zh-TW" sz="1900" b="1" dirty="0" smtClean="0">
                <a:solidFill>
                  <a:srgbClr val="0070C0"/>
                </a:solidFill>
              </a:rPr>
              <a:t>synoptic-scale processes</a:t>
            </a:r>
            <a:r>
              <a:rPr lang="en-US" altLang="zh-TW" sz="1900" dirty="0" smtClean="0"/>
              <a:t>, the focus was placed on the sensitivity of the squall-line representation to uncertainties in </a:t>
            </a:r>
            <a:r>
              <a:rPr lang="en-US" altLang="zh-TW" sz="1900" b="1" dirty="0" smtClean="0">
                <a:solidFill>
                  <a:srgbClr val="0070C0"/>
                </a:solidFill>
              </a:rPr>
              <a:t>broader </a:t>
            </a:r>
            <a:r>
              <a:rPr lang="en-US" altLang="zh-TW" sz="1900" dirty="0" err="1" smtClean="0"/>
              <a:t>meso</a:t>
            </a:r>
            <a:r>
              <a:rPr lang="en-US" altLang="zh-TW" sz="1900" dirty="0" smtClean="0"/>
              <a:t>- and synoptic-scale features.</a:t>
            </a:r>
          </a:p>
          <a:p>
            <a:r>
              <a:rPr lang="en-US" altLang="zh-TW" sz="1900" dirty="0" smtClean="0"/>
              <a:t>A stronger initial PV gradient , a stronger jet streak </a:t>
            </a:r>
            <a:r>
              <a:rPr lang="en-US" altLang="zh-TW" sz="1900" dirty="0" smtClean="0">
                <a:sym typeface="Wingdings" pitchFamily="2" charset="2"/>
              </a:rPr>
              <a:t> rise to stronger </a:t>
            </a:r>
            <a:r>
              <a:rPr lang="en-US" altLang="zh-TW" sz="1900" dirty="0" err="1" smtClean="0">
                <a:sym typeface="Wingdings" pitchFamily="2" charset="2"/>
              </a:rPr>
              <a:t>ageostrophic</a:t>
            </a:r>
            <a:r>
              <a:rPr lang="en-US" altLang="zh-TW" sz="1900" dirty="0" smtClean="0">
                <a:sym typeface="Wingdings" pitchFamily="2" charset="2"/>
              </a:rPr>
              <a:t> ascent . </a:t>
            </a:r>
            <a:br>
              <a:rPr lang="en-US" altLang="zh-TW" sz="1900" dirty="0" smtClean="0">
                <a:sym typeface="Wingdings" pitchFamily="2" charset="2"/>
              </a:rPr>
            </a:br>
            <a:r>
              <a:rPr lang="en-US" altLang="zh-TW" sz="1900" dirty="0" smtClean="0">
                <a:sym typeface="Wingdings" pitchFamily="2" charset="2"/>
              </a:rPr>
              <a:t>The stronger </a:t>
            </a:r>
            <a:r>
              <a:rPr lang="en-US" altLang="zh-TW" sz="1900" dirty="0" err="1" smtClean="0">
                <a:sym typeface="Wingdings" pitchFamily="2" charset="2"/>
              </a:rPr>
              <a:t>geostrophic</a:t>
            </a:r>
            <a:r>
              <a:rPr lang="en-US" altLang="zh-TW" sz="1900" dirty="0" smtClean="0">
                <a:sym typeface="Wingdings" pitchFamily="2" charset="2"/>
              </a:rPr>
              <a:t> flow and faster </a:t>
            </a:r>
            <a:r>
              <a:rPr lang="en-US" altLang="zh-TW" sz="1900" dirty="0" err="1" smtClean="0">
                <a:sym typeface="Wingdings" pitchFamily="2" charset="2"/>
              </a:rPr>
              <a:t>cyclogenesis</a:t>
            </a:r>
            <a:r>
              <a:rPr lang="en-US" altLang="zh-TW" sz="1900" dirty="0" smtClean="0">
                <a:sym typeface="Wingdings" pitchFamily="2" charset="2"/>
              </a:rPr>
              <a:t>  the development and propagation of both the </a:t>
            </a:r>
            <a:r>
              <a:rPr lang="en-US" altLang="zh-TW" sz="1900" dirty="0" smtClean="0">
                <a:solidFill>
                  <a:srgbClr val="0070C0"/>
                </a:solidFill>
                <a:sym typeface="Wingdings" pitchFamily="2" charset="2"/>
              </a:rPr>
              <a:t>midlevel frontal circulation </a:t>
            </a:r>
            <a:r>
              <a:rPr lang="en-US" altLang="zh-TW" sz="1900" dirty="0" smtClean="0">
                <a:sym typeface="Wingdings" pitchFamily="2" charset="2"/>
              </a:rPr>
              <a:t>and the </a:t>
            </a:r>
            <a:r>
              <a:rPr lang="en-US" altLang="zh-TW" sz="1900" dirty="0" smtClean="0">
                <a:solidFill>
                  <a:srgbClr val="0070C0"/>
                </a:solidFill>
                <a:sym typeface="Wingdings" pitchFamily="2" charset="2"/>
              </a:rPr>
              <a:t>midlevel moisture anomaly</a:t>
            </a:r>
            <a:r>
              <a:rPr lang="en-US" altLang="zh-TW" sz="1900" dirty="0" smtClean="0">
                <a:sym typeface="Wingdings" pitchFamily="2" charset="2"/>
              </a:rPr>
              <a:t>.</a:t>
            </a:r>
            <a:endParaRPr lang="zh-TW" altLang="en-US" sz="1900" dirty="0"/>
          </a:p>
        </p:txBody>
      </p:sp>
      <p:grpSp>
        <p:nvGrpSpPr>
          <p:cNvPr id="7" name="群組 6"/>
          <p:cNvGrpSpPr/>
          <p:nvPr/>
        </p:nvGrpSpPr>
        <p:grpSpPr>
          <a:xfrm>
            <a:off x="4283968" y="3068960"/>
            <a:ext cx="4343400" cy="3017520"/>
            <a:chOff x="3714750" y="0"/>
            <a:chExt cx="4343400" cy="3017520"/>
          </a:xfrm>
        </p:grpSpPr>
        <p:pic>
          <p:nvPicPr>
            <p:cNvPr id="5" name="Picture 3"/>
            <p:cNvPicPr>
              <a:picLocks noChangeAspect="1" noChangeArrowheads="1"/>
            </p:cNvPicPr>
            <p:nvPr/>
          </p:nvPicPr>
          <p:blipFill>
            <a:blip r:embed="rId2" cstate="print"/>
            <a:srcRect/>
            <a:stretch>
              <a:fillRect/>
            </a:stretch>
          </p:blipFill>
          <p:spPr bwMode="auto">
            <a:xfrm>
              <a:off x="3714750" y="0"/>
              <a:ext cx="4343400" cy="3017520"/>
            </a:xfrm>
            <a:prstGeom prst="rect">
              <a:avLst/>
            </a:prstGeom>
            <a:noFill/>
            <a:ln w="9525">
              <a:noFill/>
              <a:miter lim="800000"/>
              <a:headEnd/>
              <a:tailEnd/>
            </a:ln>
          </p:spPr>
        </p:pic>
        <p:sp>
          <p:nvSpPr>
            <p:cNvPr id="6" name="文字方塊 5"/>
            <p:cNvSpPr txBox="1"/>
            <p:nvPr/>
          </p:nvSpPr>
          <p:spPr>
            <a:xfrm>
              <a:off x="6370214" y="576064"/>
              <a:ext cx="1088952" cy="584775"/>
            </a:xfrm>
            <a:prstGeom prst="rect">
              <a:avLst/>
            </a:prstGeom>
            <a:noFill/>
          </p:spPr>
          <p:txBody>
            <a:bodyPr wrap="none" rtlCol="0">
              <a:spAutoFit/>
            </a:bodyPr>
            <a:lstStyle/>
            <a:p>
              <a:r>
                <a:rPr lang="en-US" altLang="zh-TW" sz="3200" b="1" dirty="0" smtClean="0">
                  <a:solidFill>
                    <a:srgbClr val="0070C0"/>
                  </a:solidFill>
                </a:rPr>
                <a:t>COPS</a:t>
              </a:r>
              <a:endParaRPr lang="zh-TW" altLang="en-US" sz="3200" dirty="0">
                <a:solidFill>
                  <a:srgbClr val="0070C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nodeType="clickEffect">
                                  <p:stCondLst>
                                    <p:cond delay="0"/>
                                  </p:stCondLst>
                                  <p:childTnLst>
                                    <p:animEffect transition="out" filter="checkerboard(across)">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 (II)</a:t>
            </a:r>
            <a:endParaRPr lang="zh-TW" altLang="en-US" dirty="0"/>
          </a:p>
        </p:txBody>
      </p:sp>
      <p:sp>
        <p:nvSpPr>
          <p:cNvPr id="3" name="內容版面配置區 2"/>
          <p:cNvSpPr>
            <a:spLocks noGrp="1"/>
          </p:cNvSpPr>
          <p:nvPr>
            <p:ph idx="1"/>
          </p:nvPr>
        </p:nvSpPr>
        <p:spPr/>
        <p:txBody>
          <a:bodyPr>
            <a:noAutofit/>
          </a:bodyPr>
          <a:lstStyle/>
          <a:p>
            <a:r>
              <a:rPr lang="en-US" altLang="zh-TW" sz="2400" dirty="0" smtClean="0"/>
              <a:t>The uncertainties in the </a:t>
            </a:r>
            <a:r>
              <a:rPr lang="en-US" altLang="zh-TW" sz="2400" dirty="0" smtClean="0">
                <a:solidFill>
                  <a:srgbClr val="FF0000"/>
                </a:solidFill>
              </a:rPr>
              <a:t>large-scale meteorological </a:t>
            </a:r>
            <a:r>
              <a:rPr lang="en-US" altLang="zh-TW" sz="2400" dirty="0" smtClean="0"/>
              <a:t>conditions which can lead to </a:t>
            </a:r>
            <a:r>
              <a:rPr lang="en-US" altLang="zh-TW" sz="2400" dirty="0" smtClean="0">
                <a:solidFill>
                  <a:srgbClr val="00B0F0"/>
                </a:solidFill>
              </a:rPr>
              <a:t>errors in the moist instability </a:t>
            </a:r>
            <a:r>
              <a:rPr lang="en-US" altLang="zh-TW" sz="2400" dirty="0" smtClean="0"/>
              <a:t>and the </a:t>
            </a:r>
            <a:r>
              <a:rPr lang="en-US" altLang="zh-TW" sz="2400" dirty="0" smtClean="0">
                <a:solidFill>
                  <a:srgbClr val="00B0F0"/>
                </a:solidFill>
              </a:rPr>
              <a:t>vertical motions</a:t>
            </a:r>
            <a:r>
              <a:rPr lang="en-US" altLang="zh-TW" sz="2400" dirty="0" smtClean="0"/>
              <a:t>.</a:t>
            </a:r>
          </a:p>
          <a:p>
            <a:r>
              <a:rPr lang="en-US" altLang="zh-TW" sz="2400" dirty="0" smtClean="0"/>
              <a:t>How subtle errors inherited through </a:t>
            </a:r>
            <a:r>
              <a:rPr lang="en-US" altLang="zh-TW" sz="2400" dirty="0" smtClean="0">
                <a:solidFill>
                  <a:srgbClr val="FF0000"/>
                </a:solidFill>
              </a:rPr>
              <a:t>ICs</a:t>
            </a:r>
            <a:r>
              <a:rPr lang="en-US" altLang="zh-TW" sz="2400" dirty="0" smtClean="0"/>
              <a:t> and </a:t>
            </a:r>
            <a:r>
              <a:rPr lang="en-US" altLang="zh-TW" sz="2400" dirty="0" smtClean="0">
                <a:solidFill>
                  <a:srgbClr val="FF0000"/>
                </a:solidFill>
              </a:rPr>
              <a:t>LBCs</a:t>
            </a:r>
            <a:r>
              <a:rPr lang="en-US" altLang="zh-TW" sz="2400" dirty="0" smtClean="0"/>
              <a:t> transfer down to the small scale. (</a:t>
            </a:r>
            <a:r>
              <a:rPr lang="en-US" altLang="zh-TW" sz="2400" dirty="0" err="1" smtClean="0"/>
              <a:t>Argence</a:t>
            </a:r>
            <a:r>
              <a:rPr lang="en-US" altLang="zh-TW" sz="2400" dirty="0" smtClean="0"/>
              <a:t> et al. 2008; </a:t>
            </a:r>
            <a:r>
              <a:rPr lang="en-US" altLang="zh-TW" sz="2400" dirty="0" err="1" smtClean="0"/>
              <a:t>Reinecke</a:t>
            </a:r>
            <a:r>
              <a:rPr lang="en-US" altLang="zh-TW" sz="2400" dirty="0" smtClean="0"/>
              <a:t> and </a:t>
            </a:r>
            <a:r>
              <a:rPr lang="en-US" altLang="zh-TW" sz="2400" dirty="0" err="1" smtClean="0"/>
              <a:t>Durran</a:t>
            </a:r>
            <a:r>
              <a:rPr lang="en-US" altLang="zh-TW" sz="2400" dirty="0" smtClean="0"/>
              <a:t> 2009; Hanley et al. 2011)</a:t>
            </a:r>
          </a:p>
          <a:p>
            <a:r>
              <a:rPr lang="en-US" altLang="zh-TW" sz="2400" dirty="0" smtClean="0"/>
              <a:t>The role of </a:t>
            </a:r>
            <a:r>
              <a:rPr lang="en-US" altLang="zh-TW" sz="2400" dirty="0" smtClean="0">
                <a:solidFill>
                  <a:srgbClr val="FF0000"/>
                </a:solidFill>
              </a:rPr>
              <a:t>large-scale uncertainties </a:t>
            </a:r>
            <a:r>
              <a:rPr lang="en-US" altLang="zh-TW" sz="2400" dirty="0" smtClean="0"/>
              <a:t>on the quantitative precipitation forecast (QPF) skill of a convective-scale ensemble.</a:t>
            </a:r>
            <a:endParaRPr lang="zh-TW" alt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Summary and conclusions (II)</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Events are </a:t>
            </a:r>
            <a:r>
              <a:rPr lang="en-US" altLang="zh-TW" sz="2400" b="1" dirty="0" smtClean="0">
                <a:solidFill>
                  <a:srgbClr val="0070C0"/>
                </a:solidFill>
              </a:rPr>
              <a:t>broadly predictable </a:t>
            </a:r>
            <a:r>
              <a:rPr lang="en-US" altLang="zh-TW" sz="2400" dirty="0" smtClean="0"/>
              <a:t>at the synoptic scale may be significantly more uncertain at the convective scale. </a:t>
            </a:r>
          </a:p>
          <a:p>
            <a:r>
              <a:rPr lang="en-US" altLang="zh-TW" sz="2400" dirty="0" smtClean="0">
                <a:solidFill>
                  <a:srgbClr val="FF0000"/>
                </a:solidFill>
              </a:rPr>
              <a:t>Larger-scale</a:t>
            </a:r>
            <a:r>
              <a:rPr lang="en-US" altLang="zh-TW" sz="2400" dirty="0" smtClean="0">
                <a:solidFill>
                  <a:srgbClr val="0070C0"/>
                </a:solidFill>
              </a:rPr>
              <a:t> </a:t>
            </a:r>
            <a:r>
              <a:rPr lang="en-US" altLang="zh-TW" sz="2400" dirty="0" smtClean="0"/>
              <a:t>uncertainty:</a:t>
            </a:r>
            <a:br>
              <a:rPr lang="en-US" altLang="zh-TW" sz="2400" dirty="0" smtClean="0"/>
            </a:br>
            <a:r>
              <a:rPr lang="en-US" altLang="zh-TW" sz="2400" dirty="0" smtClean="0">
                <a:solidFill>
                  <a:srgbClr val="0070C0"/>
                </a:solidFill>
              </a:rPr>
              <a:t>forecast error </a:t>
            </a:r>
            <a:r>
              <a:rPr lang="en-US" altLang="zh-TW" sz="2400" dirty="0" smtClean="0"/>
              <a:t>at lead times of 6-12 h and depends on the synoptic regime (</a:t>
            </a:r>
            <a:r>
              <a:rPr lang="da-DK" altLang="zh-TW" sz="2400" dirty="0" smtClean="0"/>
              <a:t>Vie’ et al. (2011) and Gebh  rdt et al. (2011)</a:t>
            </a:r>
            <a:r>
              <a:rPr lang="en-US" altLang="zh-TW" sz="2400" dirty="0" smtClean="0"/>
              <a:t>).</a:t>
            </a:r>
          </a:p>
          <a:p>
            <a:r>
              <a:rPr lang="en-US" altLang="zh-TW" sz="2400" dirty="0" smtClean="0">
                <a:solidFill>
                  <a:srgbClr val="FF0000"/>
                </a:solidFill>
              </a:rPr>
              <a:t>Convective-scale </a:t>
            </a:r>
            <a:r>
              <a:rPr lang="en-US" altLang="zh-TW" sz="2400" dirty="0" smtClean="0"/>
              <a:t>uncertainties:</a:t>
            </a:r>
            <a:br>
              <a:rPr lang="en-US" altLang="zh-TW" sz="2400" dirty="0" smtClean="0"/>
            </a:br>
            <a:r>
              <a:rPr lang="en-US" altLang="zh-TW" sz="2400" dirty="0" smtClean="0">
                <a:solidFill>
                  <a:srgbClr val="0070C0"/>
                </a:solidFill>
              </a:rPr>
              <a:t>small</a:t>
            </a:r>
            <a:r>
              <a:rPr lang="en-US" altLang="zh-TW" sz="2400" dirty="0" smtClean="0"/>
              <a:t>-scale features and model-physics parameterizations</a:t>
            </a:r>
            <a:br>
              <a:rPr lang="en-US" altLang="zh-TW" sz="2400" dirty="0" smtClean="0"/>
            </a:br>
            <a:r>
              <a:rPr lang="en-US" altLang="zh-TW" sz="2400" dirty="0" smtClean="0">
                <a:solidFill>
                  <a:srgbClr val="0070C0"/>
                </a:solidFill>
              </a:rPr>
              <a:t>large</a:t>
            </a:r>
            <a:r>
              <a:rPr lang="en-US" altLang="zh-TW" sz="2400" dirty="0" smtClean="0"/>
              <a:t>-scale uncertainties</a:t>
            </a:r>
            <a:endParaRPr lang="zh-TW" altLang="en-US" sz="2400"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27" name="Object 3"/>
          <p:cNvGraphicFramePr>
            <a:graphicFrameLocks noChangeAspect="1"/>
          </p:cNvGraphicFramePr>
          <p:nvPr/>
        </p:nvGraphicFramePr>
        <p:xfrm>
          <a:off x="6245770" y="3234308"/>
          <a:ext cx="198438" cy="266700"/>
        </p:xfrm>
        <a:graphic>
          <a:graphicData uri="http://schemas.openxmlformats.org/presentationml/2006/ole">
            <p:oleObj spid="_x0000_s1027" name="方程式" r:id="rId3" imgW="126720" imgH="177480" progId="Equation.3">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3714750" y="3086100"/>
            <a:ext cx="5429250" cy="37719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239266"/>
            <a:ext cx="4023360" cy="3200400"/>
          </a:xfrm>
          <a:prstGeom prst="rect">
            <a:avLst/>
          </a:prstGeom>
          <a:noFill/>
          <a:ln w="9525">
            <a:noFill/>
            <a:miter lim="800000"/>
            <a:headEnd/>
            <a:tailEnd/>
          </a:ln>
        </p:spPr>
      </p:pic>
      <p:sp>
        <p:nvSpPr>
          <p:cNvPr id="7" name="文字方塊 6"/>
          <p:cNvSpPr txBox="1"/>
          <p:nvPr/>
        </p:nvSpPr>
        <p:spPr>
          <a:xfrm>
            <a:off x="4067944" y="44624"/>
            <a:ext cx="5193794" cy="3416320"/>
          </a:xfrm>
          <a:prstGeom prst="rect">
            <a:avLst/>
          </a:prstGeom>
          <a:noFill/>
        </p:spPr>
        <p:txBody>
          <a:bodyPr wrap="none" rtlCol="0">
            <a:spAutoFit/>
          </a:bodyPr>
          <a:lstStyle/>
          <a:p>
            <a:r>
              <a:rPr lang="en-US" altLang="zh-TW" b="1" dirty="0" smtClean="0">
                <a:solidFill>
                  <a:srgbClr val="FF0000"/>
                </a:solidFill>
              </a:rPr>
              <a:t>C</a:t>
            </a:r>
            <a:r>
              <a:rPr lang="en-US" altLang="zh-TW" dirty="0" smtClean="0"/>
              <a:t>onvective and </a:t>
            </a:r>
            <a:r>
              <a:rPr lang="en-US" altLang="zh-TW" b="1" dirty="0" err="1" smtClean="0">
                <a:solidFill>
                  <a:srgbClr val="FF0000"/>
                </a:solidFill>
              </a:rPr>
              <a:t>O</a:t>
            </a:r>
            <a:r>
              <a:rPr lang="en-US" altLang="zh-TW" dirty="0" err="1" smtClean="0"/>
              <a:t>rographically</a:t>
            </a:r>
            <a:r>
              <a:rPr lang="en-US" altLang="zh-TW" dirty="0" smtClean="0"/>
              <a:t> Induced </a:t>
            </a:r>
            <a:br>
              <a:rPr lang="en-US" altLang="zh-TW" dirty="0" smtClean="0"/>
            </a:br>
            <a:r>
              <a:rPr lang="en-US" altLang="zh-TW" b="1" dirty="0" smtClean="0">
                <a:solidFill>
                  <a:srgbClr val="FF0000"/>
                </a:solidFill>
              </a:rPr>
              <a:t>P</a:t>
            </a:r>
            <a:r>
              <a:rPr lang="en-US" altLang="zh-TW" dirty="0" smtClean="0"/>
              <a:t>recipitation </a:t>
            </a:r>
            <a:r>
              <a:rPr lang="en-US" altLang="zh-TW" b="1" dirty="0" smtClean="0">
                <a:solidFill>
                  <a:srgbClr val="FF0000"/>
                </a:solidFill>
              </a:rPr>
              <a:t>S</a:t>
            </a:r>
            <a:r>
              <a:rPr lang="en-US" altLang="zh-TW" dirty="0" smtClean="0"/>
              <a:t>tudy (</a:t>
            </a:r>
            <a:r>
              <a:rPr lang="en-US" altLang="zh-TW" b="1" dirty="0" smtClean="0">
                <a:solidFill>
                  <a:srgbClr val="FF0000"/>
                </a:solidFill>
              </a:rPr>
              <a:t>COPS;</a:t>
            </a:r>
            <a:r>
              <a:rPr lang="zh-TW" altLang="en-US" b="1" dirty="0" smtClean="0">
                <a:solidFill>
                  <a:srgbClr val="FF0000"/>
                </a:solidFill>
              </a:rPr>
              <a:t> </a:t>
            </a:r>
            <a:r>
              <a:rPr lang="en-US" altLang="zh-TW" dirty="0" err="1" smtClean="0"/>
              <a:t>Wulfmeyer</a:t>
            </a:r>
            <a:r>
              <a:rPr lang="en-US" altLang="zh-TW" dirty="0" smtClean="0"/>
              <a:t> et al. 2008)</a:t>
            </a:r>
            <a:br>
              <a:rPr lang="en-US" altLang="zh-TW" dirty="0" smtClean="0"/>
            </a:br>
            <a:r>
              <a:rPr lang="en-US" altLang="zh-TW" dirty="0" smtClean="0"/>
              <a:t/>
            </a:r>
            <a:br>
              <a:rPr lang="en-US" altLang="zh-TW" dirty="0" smtClean="0"/>
            </a:br>
            <a:r>
              <a:rPr lang="en-US" altLang="zh-TW" dirty="0" err="1" smtClean="0"/>
              <a:t>Schwitalla</a:t>
            </a:r>
            <a:r>
              <a:rPr lang="en-US" altLang="zh-TW" dirty="0" smtClean="0"/>
              <a:t> et al. (2008) 13 cases during summer </a:t>
            </a:r>
            <a:br>
              <a:rPr lang="en-US" altLang="zh-TW" dirty="0" smtClean="0"/>
            </a:br>
            <a:r>
              <a:rPr lang="en-US" altLang="zh-TW" dirty="0" smtClean="0"/>
              <a:t>2005 of MM5</a:t>
            </a:r>
            <a:br>
              <a:rPr lang="en-US" altLang="zh-TW" dirty="0" smtClean="0"/>
            </a:br>
            <a:r>
              <a:rPr lang="en-US" altLang="zh-TW" dirty="0" smtClean="0">
                <a:sym typeface="Wingdings" pitchFamily="2" charset="2"/>
              </a:rPr>
              <a:t></a:t>
            </a:r>
            <a:r>
              <a:rPr lang="en-US" altLang="zh-TW" dirty="0" smtClean="0"/>
              <a:t> Precipitation is </a:t>
            </a:r>
            <a:r>
              <a:rPr lang="en-US" altLang="zh-TW" dirty="0" smtClean="0">
                <a:solidFill>
                  <a:srgbClr val="FF0000"/>
                </a:solidFill>
              </a:rPr>
              <a:t>over-</a:t>
            </a:r>
            <a:r>
              <a:rPr lang="en-US" altLang="zh-TW" dirty="0" smtClean="0"/>
              <a:t>/</a:t>
            </a:r>
            <a:r>
              <a:rPr lang="en-US" altLang="zh-TW" dirty="0" smtClean="0">
                <a:solidFill>
                  <a:srgbClr val="00B0F0"/>
                </a:solidFill>
              </a:rPr>
              <a:t>under-</a:t>
            </a:r>
            <a:r>
              <a:rPr lang="en-US" altLang="zh-TW" dirty="0" smtClean="0"/>
              <a:t>estimated </a:t>
            </a:r>
            <a:br>
              <a:rPr lang="en-US" altLang="zh-TW" dirty="0" smtClean="0"/>
            </a:br>
            <a:r>
              <a:rPr lang="en-US" altLang="zh-TW" dirty="0" smtClean="0"/>
              <a:t>           at </a:t>
            </a:r>
            <a:r>
              <a:rPr lang="en-US" altLang="zh-TW" dirty="0" smtClean="0">
                <a:solidFill>
                  <a:srgbClr val="FF0000"/>
                </a:solidFill>
              </a:rPr>
              <a:t>windward</a:t>
            </a:r>
            <a:r>
              <a:rPr lang="en-US" altLang="zh-TW" dirty="0" smtClean="0"/>
              <a:t>/</a:t>
            </a:r>
            <a:r>
              <a:rPr lang="en-US" altLang="zh-TW" dirty="0" smtClean="0">
                <a:solidFill>
                  <a:srgbClr val="00B0F0"/>
                </a:solidFill>
              </a:rPr>
              <a:t>lee</a:t>
            </a:r>
            <a:r>
              <a:rPr lang="en-US" altLang="zh-TW" dirty="0" smtClean="0"/>
              <a:t> side</a:t>
            </a:r>
            <a:br>
              <a:rPr lang="en-US" altLang="zh-TW" dirty="0" smtClean="0"/>
            </a:br>
            <a:r>
              <a:rPr lang="en-US" altLang="zh-TW" dirty="0" smtClean="0"/>
              <a:t>     Convection initiation occurred several hrs too </a:t>
            </a:r>
            <a:r>
              <a:rPr lang="en-US" altLang="zh-TW" dirty="0" smtClean="0">
                <a:solidFill>
                  <a:srgbClr val="FF0000"/>
                </a:solidFill>
              </a:rPr>
              <a:t>early</a:t>
            </a:r>
            <a:r>
              <a:rPr lang="en-US" altLang="zh-TW" dirty="0" smtClean="0"/>
              <a:t/>
            </a:r>
            <a:br>
              <a:rPr lang="en-US" altLang="zh-TW" dirty="0" smtClean="0"/>
            </a:br>
            <a:r>
              <a:rPr lang="en-US" altLang="zh-TW" dirty="0" smtClean="0"/>
              <a:t>     Peak rain rates were underestimated</a:t>
            </a:r>
            <a:br>
              <a:rPr lang="en-US" altLang="zh-TW" dirty="0" smtClean="0"/>
            </a:br>
            <a:r>
              <a:rPr lang="en-US" altLang="zh-TW" dirty="0" smtClean="0"/>
              <a:t>     </a:t>
            </a:r>
            <a:r>
              <a:rPr lang="en-US" altLang="zh-TW" b="1" dirty="0" smtClean="0">
                <a:solidFill>
                  <a:srgbClr val="FF0000"/>
                </a:solidFill>
              </a:rPr>
              <a:t>Model errors of high-resolution (1-km) were </a:t>
            </a:r>
            <a:br>
              <a:rPr lang="en-US" altLang="zh-TW" b="1" dirty="0" smtClean="0">
                <a:solidFill>
                  <a:srgbClr val="FF0000"/>
                </a:solidFill>
              </a:rPr>
            </a:br>
            <a:r>
              <a:rPr lang="en-US" altLang="zh-TW" b="1" dirty="0" smtClean="0">
                <a:solidFill>
                  <a:srgbClr val="FF0000"/>
                </a:solidFill>
              </a:rPr>
              <a:t>           strongly reduced than 7-km grid </a:t>
            </a:r>
            <a:r>
              <a:rPr lang="en-US" altLang="zh-TW" dirty="0" smtClean="0"/>
              <a:t/>
            </a:r>
            <a:br>
              <a:rPr lang="en-US" altLang="zh-TW" dirty="0" smtClean="0"/>
            </a:br>
            <a:endParaRPr lang="zh-TW" altLang="en-US" dirty="0"/>
          </a:p>
        </p:txBody>
      </p:sp>
      <p:sp>
        <p:nvSpPr>
          <p:cNvPr id="8" name="文字方塊 7"/>
          <p:cNvSpPr txBox="1"/>
          <p:nvPr/>
        </p:nvSpPr>
        <p:spPr>
          <a:xfrm>
            <a:off x="0" y="4293096"/>
            <a:ext cx="3790718" cy="2062103"/>
          </a:xfrm>
          <a:prstGeom prst="rect">
            <a:avLst/>
          </a:prstGeom>
          <a:noFill/>
        </p:spPr>
        <p:txBody>
          <a:bodyPr wrap="none" rtlCol="0">
            <a:spAutoFit/>
          </a:bodyPr>
          <a:lstStyle/>
          <a:p>
            <a:r>
              <a:rPr lang="en-US" altLang="zh-TW" sz="2800" b="1" dirty="0" smtClean="0"/>
              <a:t>high frequency </a:t>
            </a:r>
            <a:br>
              <a:rPr lang="en-US" altLang="zh-TW" sz="2800" b="1" dirty="0" smtClean="0"/>
            </a:br>
            <a:r>
              <a:rPr lang="en-US" altLang="zh-TW" dirty="0" smtClean="0"/>
              <a:t>of summertime convection initiation </a:t>
            </a:r>
            <a:br>
              <a:rPr lang="en-US" altLang="zh-TW" dirty="0" smtClean="0"/>
            </a:br>
            <a:r>
              <a:rPr lang="en-US" altLang="zh-TW" dirty="0" smtClean="0"/>
              <a:t>through </a:t>
            </a:r>
            <a:r>
              <a:rPr lang="en-US" altLang="zh-TW" dirty="0" smtClean="0">
                <a:solidFill>
                  <a:srgbClr val="00B0F0"/>
                </a:solidFill>
              </a:rPr>
              <a:t>slope</a:t>
            </a:r>
            <a:r>
              <a:rPr lang="en-US" altLang="zh-TW" dirty="0" smtClean="0"/>
              <a:t> and </a:t>
            </a:r>
            <a:r>
              <a:rPr lang="en-US" altLang="zh-TW" dirty="0" smtClean="0">
                <a:solidFill>
                  <a:srgbClr val="00B0F0"/>
                </a:solidFill>
              </a:rPr>
              <a:t>valley wind </a:t>
            </a:r>
            <a:r>
              <a:rPr lang="en-US" altLang="zh-TW" dirty="0" smtClean="0"/>
              <a:t>systems</a:t>
            </a:r>
            <a:br>
              <a:rPr lang="en-US" altLang="zh-TW" dirty="0" smtClean="0"/>
            </a:br>
            <a:r>
              <a:rPr lang="en-US" altLang="zh-TW" dirty="0" smtClean="0"/>
              <a:t>(</a:t>
            </a:r>
            <a:r>
              <a:rPr lang="en-US" altLang="zh-TW" dirty="0" err="1" smtClean="0"/>
              <a:t>Barthlott</a:t>
            </a:r>
            <a:r>
              <a:rPr lang="en-US" altLang="zh-TW" dirty="0" smtClean="0"/>
              <a:t> et al. 2006),</a:t>
            </a:r>
            <a:br>
              <a:rPr lang="en-US" altLang="zh-TW" dirty="0" smtClean="0"/>
            </a:br>
            <a:r>
              <a:rPr lang="en-US" altLang="zh-TW" dirty="0" smtClean="0"/>
              <a:t>but </a:t>
            </a:r>
            <a:r>
              <a:rPr lang="en-US" altLang="zh-TW" sz="2800" b="1" dirty="0" smtClean="0"/>
              <a:t>low skill </a:t>
            </a:r>
            <a:br>
              <a:rPr lang="en-US" altLang="zh-TW" sz="2800" b="1" dirty="0" smtClean="0"/>
            </a:br>
            <a:r>
              <a:rPr lang="en-US" altLang="zh-TW" dirty="0" smtClean="0"/>
              <a:t>of operational convection forecasts</a:t>
            </a:r>
            <a:endParaRPr lang="zh-TW" altLang="en-US" dirty="0"/>
          </a:p>
        </p:txBody>
      </p:sp>
      <p:sp>
        <p:nvSpPr>
          <p:cNvPr id="9" name="文字方塊 8"/>
          <p:cNvSpPr txBox="1"/>
          <p:nvPr/>
        </p:nvSpPr>
        <p:spPr>
          <a:xfrm>
            <a:off x="7236296" y="3276273"/>
            <a:ext cx="1088952" cy="584775"/>
          </a:xfrm>
          <a:prstGeom prst="rect">
            <a:avLst/>
          </a:prstGeom>
          <a:noFill/>
        </p:spPr>
        <p:txBody>
          <a:bodyPr wrap="none" rtlCol="0">
            <a:spAutoFit/>
          </a:bodyPr>
          <a:lstStyle/>
          <a:p>
            <a:r>
              <a:rPr lang="en-US" altLang="zh-TW" sz="3200" b="1" dirty="0" smtClean="0">
                <a:solidFill>
                  <a:srgbClr val="0070C0"/>
                </a:solidFill>
              </a:rPr>
              <a:t>COPS</a:t>
            </a:r>
            <a:endParaRPr lang="zh-TW" altLang="en-US" sz="3200" dirty="0">
              <a:solidFill>
                <a:srgbClr val="0070C0"/>
              </a:solidFill>
            </a:endParaRPr>
          </a:p>
        </p:txBody>
      </p:sp>
      <p:grpSp>
        <p:nvGrpSpPr>
          <p:cNvPr id="14" name="群組 13"/>
          <p:cNvGrpSpPr/>
          <p:nvPr/>
        </p:nvGrpSpPr>
        <p:grpSpPr>
          <a:xfrm>
            <a:off x="5940152" y="4293096"/>
            <a:ext cx="1080120" cy="720080"/>
            <a:chOff x="5940152" y="4293096"/>
            <a:chExt cx="1080120" cy="720080"/>
          </a:xfrm>
        </p:grpSpPr>
        <p:cxnSp>
          <p:nvCxnSpPr>
            <p:cNvPr id="11" name="直線單箭頭接點 10"/>
            <p:cNvCxnSpPr/>
            <p:nvPr/>
          </p:nvCxnSpPr>
          <p:spPr>
            <a:xfrm flipV="1">
              <a:off x="6588224" y="4293096"/>
              <a:ext cx="432048" cy="288032"/>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5940152" y="4489956"/>
              <a:ext cx="1060740" cy="523220"/>
            </a:xfrm>
            <a:prstGeom prst="rect">
              <a:avLst/>
            </a:prstGeom>
            <a:noFill/>
          </p:spPr>
          <p:txBody>
            <a:bodyPr wrap="none" rtlCol="0">
              <a:spAutoFit/>
            </a:bodyPr>
            <a:lstStyle/>
            <a:p>
              <a:pPr algn="ctr"/>
              <a:r>
                <a:rPr lang="en-US" altLang="zh-TW" sz="1400" b="1" dirty="0" err="1" smtClean="0">
                  <a:solidFill>
                    <a:srgbClr val="0070C0"/>
                  </a:solidFill>
                </a:rPr>
                <a:t>radiosonde</a:t>
              </a:r>
              <a:r>
                <a:rPr lang="en-US" altLang="zh-TW" sz="1400" b="1" dirty="0" smtClean="0">
                  <a:solidFill>
                    <a:srgbClr val="0070C0"/>
                  </a:solidFill>
                </a:rPr>
                <a:t> </a:t>
              </a:r>
              <a:br>
                <a:rPr lang="en-US" altLang="zh-TW" sz="1400" b="1" dirty="0" smtClean="0">
                  <a:solidFill>
                    <a:srgbClr val="0070C0"/>
                  </a:solidFill>
                </a:rPr>
              </a:br>
              <a:r>
                <a:rPr lang="en-US" altLang="zh-TW" sz="1400" b="1" dirty="0" smtClean="0">
                  <a:solidFill>
                    <a:srgbClr val="0070C0"/>
                  </a:solidFill>
                </a:rPr>
                <a:t>station</a:t>
              </a:r>
              <a:endParaRPr lang="zh-TW" altLang="en-US" sz="1400" dirty="0">
                <a:solidFill>
                  <a:srgbClr val="0070C0"/>
                </a:solidFill>
              </a:endParaRPr>
            </a:p>
          </p:txBody>
        </p:sp>
      </p:grpSp>
      <p:grpSp>
        <p:nvGrpSpPr>
          <p:cNvPr id="15" name="群組 14"/>
          <p:cNvGrpSpPr/>
          <p:nvPr/>
        </p:nvGrpSpPr>
        <p:grpSpPr>
          <a:xfrm>
            <a:off x="7236297" y="3769876"/>
            <a:ext cx="1080119" cy="523220"/>
            <a:chOff x="5783474" y="4365104"/>
            <a:chExt cx="1080119" cy="523220"/>
          </a:xfrm>
        </p:grpSpPr>
        <p:cxnSp>
          <p:nvCxnSpPr>
            <p:cNvPr id="16" name="直線單箭頭接點 15"/>
            <p:cNvCxnSpPr>
              <a:stCxn id="9" idx="2"/>
            </p:cNvCxnSpPr>
            <p:nvPr/>
          </p:nvCxnSpPr>
          <p:spPr>
            <a:xfrm flipH="1">
              <a:off x="5783474" y="4581128"/>
              <a:ext cx="472467"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6210850" y="4365104"/>
              <a:ext cx="652743" cy="523220"/>
            </a:xfrm>
            <a:prstGeom prst="rect">
              <a:avLst/>
            </a:prstGeom>
            <a:noFill/>
          </p:spPr>
          <p:txBody>
            <a:bodyPr wrap="none" rtlCol="0">
              <a:spAutoFit/>
            </a:bodyPr>
            <a:lstStyle/>
            <a:p>
              <a:pPr algn="ctr"/>
              <a:r>
                <a:rPr lang="en-US" altLang="zh-TW" sz="1400" b="1" dirty="0" smtClean="0">
                  <a:solidFill>
                    <a:srgbClr val="0070C0"/>
                  </a:solidFill>
                </a:rPr>
                <a:t>Rhine </a:t>
              </a:r>
              <a:br>
                <a:rPr lang="en-US" altLang="zh-TW" sz="1400" b="1" dirty="0" smtClean="0">
                  <a:solidFill>
                    <a:srgbClr val="0070C0"/>
                  </a:solidFill>
                </a:rPr>
              </a:br>
              <a:r>
                <a:rPr lang="en-US" altLang="zh-TW" sz="1400" b="1" dirty="0" smtClean="0">
                  <a:solidFill>
                    <a:srgbClr val="0070C0"/>
                  </a:solidFill>
                </a:rPr>
                <a:t>valley</a:t>
              </a:r>
              <a:endParaRPr lang="zh-TW" altLang="en-US" sz="1400" dirty="0">
                <a:solidFill>
                  <a:srgbClr val="0070C0"/>
                </a:solidFill>
              </a:endParaRPr>
            </a:p>
          </p:txBody>
        </p:sp>
      </p:grpSp>
      <p:sp>
        <p:nvSpPr>
          <p:cNvPr id="20" name="文字方塊 19"/>
          <p:cNvSpPr txBox="1"/>
          <p:nvPr/>
        </p:nvSpPr>
        <p:spPr>
          <a:xfrm>
            <a:off x="5109348" y="5137447"/>
            <a:ext cx="902812" cy="307777"/>
          </a:xfrm>
          <a:prstGeom prst="rect">
            <a:avLst/>
          </a:prstGeom>
          <a:noFill/>
        </p:spPr>
        <p:txBody>
          <a:bodyPr wrap="none" rtlCol="0">
            <a:spAutoFit/>
          </a:bodyPr>
          <a:lstStyle/>
          <a:p>
            <a:pPr algn="ctr"/>
            <a:r>
              <a:rPr lang="zh-TW" altLang="en-US" sz="1400" dirty="0" smtClean="0">
                <a:solidFill>
                  <a:srgbClr val="0070C0"/>
                </a:solidFill>
              </a:rPr>
              <a:t>中央高原</a:t>
            </a:r>
            <a:endParaRPr lang="zh-TW" altLang="en-US" sz="1400" dirty="0">
              <a:solidFill>
                <a:srgbClr val="0070C0"/>
              </a:solidFill>
            </a:endParaRPr>
          </a:p>
        </p:txBody>
      </p:sp>
      <p:sp>
        <p:nvSpPr>
          <p:cNvPr id="21" name="文字方塊 20"/>
          <p:cNvSpPr txBox="1"/>
          <p:nvPr/>
        </p:nvSpPr>
        <p:spPr>
          <a:xfrm>
            <a:off x="7020272" y="4849415"/>
            <a:ext cx="1194814" cy="307777"/>
          </a:xfrm>
          <a:prstGeom prst="rect">
            <a:avLst/>
          </a:prstGeom>
          <a:noFill/>
        </p:spPr>
        <p:txBody>
          <a:bodyPr wrap="none" rtlCol="0">
            <a:spAutoFit/>
          </a:bodyPr>
          <a:lstStyle/>
          <a:p>
            <a:pPr algn="ctr"/>
            <a:r>
              <a:rPr lang="en-US" altLang="zh-TW" sz="1400" dirty="0" smtClean="0">
                <a:solidFill>
                  <a:schemeClr val="bg1"/>
                </a:solidFill>
              </a:rPr>
              <a:t>SWITZ. (</a:t>
            </a:r>
            <a:r>
              <a:rPr lang="zh-TW" altLang="en-US" sz="1400" dirty="0" smtClean="0">
                <a:solidFill>
                  <a:schemeClr val="bg1"/>
                </a:solidFill>
              </a:rPr>
              <a:t>瑞士</a:t>
            </a:r>
            <a:r>
              <a:rPr lang="en-US" altLang="zh-TW" sz="1400" dirty="0" smtClean="0">
                <a:solidFill>
                  <a:schemeClr val="bg1"/>
                </a:solidFill>
              </a:rPr>
              <a:t>)</a:t>
            </a:r>
            <a:endParaRPr lang="zh-TW" alt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635694" y="477813"/>
            <a:ext cx="4891596" cy="369332"/>
          </a:xfrm>
          <a:prstGeom prst="rect">
            <a:avLst/>
          </a:prstGeom>
          <a:noFill/>
        </p:spPr>
        <p:txBody>
          <a:bodyPr wrap="none" rtlCol="0">
            <a:spAutoFit/>
          </a:bodyPr>
          <a:lstStyle/>
          <a:p>
            <a:r>
              <a:rPr lang="en-US" altLang="zh-TW" b="1" dirty="0" smtClean="0">
                <a:solidFill>
                  <a:srgbClr val="FF0000"/>
                </a:solidFill>
              </a:rPr>
              <a:t>I</a:t>
            </a:r>
            <a:r>
              <a:rPr lang="en-US" altLang="zh-TW" dirty="0" smtClean="0"/>
              <a:t>ntensive </a:t>
            </a:r>
            <a:r>
              <a:rPr lang="en-US" altLang="zh-TW" b="1" dirty="0" smtClean="0">
                <a:solidFill>
                  <a:srgbClr val="FF0000"/>
                </a:solidFill>
              </a:rPr>
              <a:t>O</a:t>
            </a:r>
            <a:r>
              <a:rPr lang="en-US" altLang="zh-TW" dirty="0" smtClean="0"/>
              <a:t>bserving </a:t>
            </a:r>
            <a:r>
              <a:rPr lang="en-US" altLang="zh-TW" b="1" dirty="0" smtClean="0">
                <a:solidFill>
                  <a:srgbClr val="FF0000"/>
                </a:solidFill>
              </a:rPr>
              <a:t>P</a:t>
            </a:r>
            <a:r>
              <a:rPr lang="en-US" altLang="zh-TW" dirty="0" smtClean="0"/>
              <a:t>eriod </a:t>
            </a:r>
            <a:r>
              <a:rPr lang="en-US" altLang="zh-TW" b="1" dirty="0" smtClean="0">
                <a:solidFill>
                  <a:srgbClr val="FF0000"/>
                </a:solidFill>
              </a:rPr>
              <a:t>9c</a:t>
            </a:r>
            <a:r>
              <a:rPr lang="en-US" altLang="zh-TW" dirty="0" smtClean="0"/>
              <a:t> (</a:t>
            </a:r>
            <a:r>
              <a:rPr lang="en-US" altLang="zh-TW" b="1" dirty="0" smtClean="0">
                <a:solidFill>
                  <a:srgbClr val="FF0000"/>
                </a:solidFill>
              </a:rPr>
              <a:t>IOP9c</a:t>
            </a:r>
            <a:r>
              <a:rPr lang="en-US" altLang="zh-TW" dirty="0" smtClean="0"/>
              <a:t>) 2007/07/20</a:t>
            </a:r>
            <a:endParaRPr lang="zh-TW" altLang="en-US" dirty="0"/>
          </a:p>
        </p:txBody>
      </p:sp>
      <p:pic>
        <p:nvPicPr>
          <p:cNvPr id="2050" name="Picture 2"/>
          <p:cNvPicPr>
            <a:picLocks noChangeAspect="1" noChangeArrowheads="1"/>
          </p:cNvPicPr>
          <p:nvPr/>
        </p:nvPicPr>
        <p:blipFill>
          <a:blip r:embed="rId2" cstate="print"/>
          <a:srcRect/>
          <a:stretch>
            <a:fillRect/>
          </a:stretch>
        </p:blipFill>
        <p:spPr bwMode="auto">
          <a:xfrm>
            <a:off x="275654" y="909861"/>
            <a:ext cx="3524250" cy="27527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876054" y="909861"/>
            <a:ext cx="3552825" cy="2752725"/>
          </a:xfrm>
          <a:prstGeom prst="rect">
            <a:avLst/>
          </a:prstGeom>
          <a:noFill/>
          <a:ln w="9525">
            <a:noFill/>
            <a:miter lim="800000"/>
            <a:headEnd/>
            <a:tailEnd/>
          </a:ln>
        </p:spPr>
      </p:pic>
      <p:pic>
        <p:nvPicPr>
          <p:cNvPr id="2052" name="Picture 4"/>
          <p:cNvPicPr>
            <a:picLocks noChangeArrowheads="1"/>
          </p:cNvPicPr>
          <p:nvPr/>
        </p:nvPicPr>
        <p:blipFill>
          <a:blip r:embed="rId4" cstate="print"/>
          <a:srcRect/>
          <a:stretch>
            <a:fillRect/>
          </a:stretch>
        </p:blipFill>
        <p:spPr bwMode="auto">
          <a:xfrm>
            <a:off x="251520" y="4005064"/>
            <a:ext cx="3574999" cy="2738704"/>
          </a:xfrm>
          <a:prstGeom prst="rect">
            <a:avLst/>
          </a:prstGeom>
          <a:noFill/>
          <a:ln w="9525">
            <a:noFill/>
            <a:miter lim="800000"/>
            <a:headEnd/>
            <a:tailEnd/>
          </a:ln>
        </p:spPr>
      </p:pic>
      <p:pic>
        <p:nvPicPr>
          <p:cNvPr id="2053" name="Picture 5"/>
          <p:cNvPicPr>
            <a:picLocks noChangeArrowheads="1"/>
          </p:cNvPicPr>
          <p:nvPr/>
        </p:nvPicPr>
        <p:blipFill>
          <a:blip r:embed="rId5" cstate="print"/>
          <a:srcRect/>
          <a:stretch>
            <a:fillRect/>
          </a:stretch>
        </p:blipFill>
        <p:spPr bwMode="auto">
          <a:xfrm>
            <a:off x="3898527" y="4006205"/>
            <a:ext cx="3528000" cy="2754000"/>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7498927" y="3934197"/>
            <a:ext cx="409575" cy="2657475"/>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a:stretch>
            <a:fillRect/>
          </a:stretch>
        </p:blipFill>
        <p:spPr bwMode="auto">
          <a:xfrm>
            <a:off x="7138887" y="6670501"/>
            <a:ext cx="609600" cy="142875"/>
          </a:xfrm>
          <a:prstGeom prst="rect">
            <a:avLst/>
          </a:prstGeom>
          <a:noFill/>
          <a:ln w="9525">
            <a:noFill/>
            <a:miter lim="800000"/>
            <a:headEnd/>
            <a:tailEnd/>
          </a:ln>
        </p:spPr>
      </p:pic>
      <p:sp>
        <p:nvSpPr>
          <p:cNvPr id="9" name="文字方塊 8"/>
          <p:cNvSpPr txBox="1"/>
          <p:nvPr/>
        </p:nvSpPr>
        <p:spPr>
          <a:xfrm>
            <a:off x="1355774" y="3646165"/>
            <a:ext cx="1707262" cy="369332"/>
          </a:xfrm>
          <a:prstGeom prst="rect">
            <a:avLst/>
          </a:prstGeom>
          <a:noFill/>
        </p:spPr>
        <p:txBody>
          <a:bodyPr wrap="none" rtlCol="0">
            <a:spAutoFit/>
          </a:bodyPr>
          <a:lstStyle/>
          <a:p>
            <a:r>
              <a:rPr lang="en-US" altLang="zh-TW" b="1" dirty="0" smtClean="0">
                <a:solidFill>
                  <a:srgbClr val="FF0000"/>
                </a:solidFill>
              </a:rPr>
              <a:t>07/19 1800 UTC</a:t>
            </a:r>
            <a:endParaRPr lang="zh-TW" altLang="en-US" dirty="0"/>
          </a:p>
        </p:txBody>
      </p:sp>
      <p:sp>
        <p:nvSpPr>
          <p:cNvPr id="10" name="文字方塊 9"/>
          <p:cNvSpPr txBox="1"/>
          <p:nvPr/>
        </p:nvSpPr>
        <p:spPr>
          <a:xfrm>
            <a:off x="4617064" y="3646165"/>
            <a:ext cx="1707262" cy="369332"/>
          </a:xfrm>
          <a:prstGeom prst="rect">
            <a:avLst/>
          </a:prstGeom>
          <a:noFill/>
        </p:spPr>
        <p:txBody>
          <a:bodyPr wrap="none" rtlCol="0">
            <a:spAutoFit/>
          </a:bodyPr>
          <a:lstStyle/>
          <a:p>
            <a:r>
              <a:rPr lang="en-US" altLang="zh-TW" b="1" dirty="0" smtClean="0">
                <a:solidFill>
                  <a:srgbClr val="FF0000"/>
                </a:solidFill>
              </a:rPr>
              <a:t>07/20 0600 UTC</a:t>
            </a:r>
            <a:endParaRPr lang="zh-TW" altLang="en-US" dirty="0"/>
          </a:p>
        </p:txBody>
      </p:sp>
      <p:sp>
        <p:nvSpPr>
          <p:cNvPr id="11" name="文字方塊 10"/>
          <p:cNvSpPr txBox="1"/>
          <p:nvPr/>
        </p:nvSpPr>
        <p:spPr>
          <a:xfrm>
            <a:off x="7507738" y="1197893"/>
            <a:ext cx="1583447" cy="1200329"/>
          </a:xfrm>
          <a:prstGeom prst="rect">
            <a:avLst/>
          </a:prstGeom>
          <a:noFill/>
        </p:spPr>
        <p:txBody>
          <a:bodyPr wrap="none" rtlCol="0">
            <a:spAutoFit/>
          </a:bodyPr>
          <a:lstStyle/>
          <a:p>
            <a:r>
              <a:rPr lang="en-US" altLang="zh-TW" dirty="0" smtClean="0"/>
              <a:t>1000-500-hPa</a:t>
            </a:r>
            <a:br>
              <a:rPr lang="en-US" altLang="zh-TW" dirty="0" smtClean="0"/>
            </a:br>
            <a:r>
              <a:rPr lang="en-US" altLang="zh-TW" dirty="0" smtClean="0"/>
              <a:t>      thickness</a:t>
            </a:r>
            <a:br>
              <a:rPr lang="en-US" altLang="zh-TW" dirty="0" smtClean="0"/>
            </a:br>
            <a:r>
              <a:rPr lang="en-US" altLang="zh-TW" dirty="0" smtClean="0"/>
              <a:t/>
            </a:r>
            <a:br>
              <a:rPr lang="en-US" altLang="zh-TW" dirty="0" smtClean="0"/>
            </a:br>
            <a:r>
              <a:rPr lang="en-US" altLang="zh-TW" dirty="0" smtClean="0"/>
              <a:t>500 </a:t>
            </a:r>
            <a:r>
              <a:rPr lang="en-US" altLang="zh-TW" dirty="0" err="1" smtClean="0"/>
              <a:t>hPa</a:t>
            </a:r>
            <a:r>
              <a:rPr lang="en-US" altLang="zh-TW" dirty="0" smtClean="0"/>
              <a:t> height</a:t>
            </a:r>
            <a:endParaRPr lang="zh-TW" altLang="en-US" dirty="0"/>
          </a:p>
        </p:txBody>
      </p:sp>
      <p:cxnSp>
        <p:nvCxnSpPr>
          <p:cNvPr id="13" name="直線接點 12"/>
          <p:cNvCxnSpPr/>
          <p:nvPr/>
        </p:nvCxnSpPr>
        <p:spPr>
          <a:xfrm>
            <a:off x="7596336" y="2061989"/>
            <a:ext cx="43204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7596336" y="1197893"/>
            <a:ext cx="432048" cy="0"/>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95536" y="0"/>
            <a:ext cx="5297861" cy="461665"/>
          </a:xfrm>
          <a:prstGeom prst="rect">
            <a:avLst/>
          </a:prstGeom>
          <a:noFill/>
        </p:spPr>
        <p:txBody>
          <a:bodyPr wrap="none" rtlCol="0">
            <a:spAutoFit/>
          </a:bodyPr>
          <a:lstStyle/>
          <a:p>
            <a:r>
              <a:rPr lang="en-US" altLang="zh-TW" sz="2400" i="1" dirty="0" smtClean="0"/>
              <a:t>a. Operational analyses and observations</a:t>
            </a:r>
            <a:endParaRPr lang="zh-TW" altLang="en-US" sz="2400" i="1" dirty="0"/>
          </a:p>
        </p:txBody>
      </p:sp>
      <p:cxnSp>
        <p:nvCxnSpPr>
          <p:cNvPr id="17" name="直線接點 16"/>
          <p:cNvCxnSpPr/>
          <p:nvPr/>
        </p:nvCxnSpPr>
        <p:spPr>
          <a:xfrm rot="-60000">
            <a:off x="5947690" y="2015968"/>
            <a:ext cx="34322" cy="8640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6156176" y="1988840"/>
            <a:ext cx="432048" cy="288032"/>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2555776" y="1988840"/>
            <a:ext cx="432048" cy="288032"/>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2555776" y="5085184"/>
            <a:ext cx="432048" cy="288032"/>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6156176" y="5085184"/>
            <a:ext cx="432048" cy="288032"/>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6" name="群組 25"/>
          <p:cNvGrpSpPr/>
          <p:nvPr/>
        </p:nvGrpSpPr>
        <p:grpSpPr>
          <a:xfrm>
            <a:off x="8028384" y="4653136"/>
            <a:ext cx="1095428" cy="1477328"/>
            <a:chOff x="7560553" y="2852936"/>
            <a:chExt cx="1095428" cy="1477328"/>
          </a:xfrm>
        </p:grpSpPr>
        <p:sp>
          <p:nvSpPr>
            <p:cNvPr id="23" name="文字方塊 22"/>
            <p:cNvSpPr txBox="1"/>
            <p:nvPr/>
          </p:nvSpPr>
          <p:spPr>
            <a:xfrm>
              <a:off x="7560553" y="2852936"/>
              <a:ext cx="1095428" cy="1477328"/>
            </a:xfrm>
            <a:prstGeom prst="rect">
              <a:avLst/>
            </a:prstGeom>
            <a:solidFill>
              <a:schemeClr val="accent1"/>
            </a:solidFill>
          </p:spPr>
          <p:txBody>
            <a:bodyPr wrap="none" rtlCol="0">
              <a:spAutoFit/>
            </a:bodyPr>
            <a:lstStyle/>
            <a:p>
              <a:r>
                <a:rPr lang="en-US" altLang="zh-TW" dirty="0" smtClean="0"/>
                <a:t>surface </a:t>
              </a:r>
              <a:br>
                <a:rPr lang="en-US" altLang="zh-TW" dirty="0" smtClean="0"/>
              </a:br>
              <a:r>
                <a:rPr lang="en-US" altLang="zh-TW" dirty="0" smtClean="0"/>
                <a:t>cold front</a:t>
              </a:r>
              <a:br>
                <a:rPr lang="en-US" altLang="zh-TW" dirty="0" smtClean="0"/>
              </a:br>
              <a:r>
                <a:rPr lang="en-US" altLang="zh-TW" dirty="0" smtClean="0"/>
                <a:t/>
              </a:r>
              <a:br>
                <a:rPr lang="en-US" altLang="zh-TW" dirty="0" smtClean="0"/>
              </a:br>
              <a:r>
                <a:rPr lang="en-US" altLang="zh-TW" dirty="0" smtClean="0"/>
                <a:t>midlevel </a:t>
              </a:r>
              <a:br>
                <a:rPr lang="en-US" altLang="zh-TW" dirty="0" smtClean="0"/>
              </a:br>
              <a:r>
                <a:rPr lang="en-US" altLang="zh-TW" dirty="0" smtClean="0"/>
                <a:t>front</a:t>
              </a:r>
              <a:endParaRPr lang="zh-TW" altLang="en-US" dirty="0"/>
            </a:p>
          </p:txBody>
        </p:sp>
        <p:cxnSp>
          <p:nvCxnSpPr>
            <p:cNvPr id="24" name="直線接點 23"/>
            <p:cNvCxnSpPr/>
            <p:nvPr/>
          </p:nvCxnSpPr>
          <p:spPr>
            <a:xfrm>
              <a:off x="7649151" y="3717032"/>
              <a:ext cx="432048" cy="0"/>
            </a:xfrm>
            <a:prstGeom prst="line">
              <a:avLst/>
            </a:prstGeom>
            <a:ln w="317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7649151" y="2924944"/>
              <a:ext cx="432048"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手繪多邊形 28"/>
          <p:cNvSpPr/>
          <p:nvPr/>
        </p:nvSpPr>
        <p:spPr>
          <a:xfrm>
            <a:off x="4427984" y="4509119"/>
            <a:ext cx="1167598" cy="1277531"/>
          </a:xfrm>
          <a:custGeom>
            <a:avLst/>
            <a:gdLst>
              <a:gd name="connsiteX0" fmla="*/ 1269242 w 1269242"/>
              <a:gd name="connsiteY0" fmla="*/ 1378424 h 1378424"/>
              <a:gd name="connsiteX1" fmla="*/ 122830 w 1269242"/>
              <a:gd name="connsiteY1" fmla="*/ 423080 h 1378424"/>
              <a:gd name="connsiteX2" fmla="*/ 532263 w 1269242"/>
              <a:gd name="connsiteY2" fmla="*/ 0 h 1378424"/>
            </a:gdLst>
            <a:ahLst/>
            <a:cxnLst>
              <a:cxn ang="0">
                <a:pos x="connsiteX0" y="connsiteY0"/>
              </a:cxn>
              <a:cxn ang="0">
                <a:pos x="connsiteX1" y="connsiteY1"/>
              </a:cxn>
              <a:cxn ang="0">
                <a:pos x="connsiteX2" y="connsiteY2"/>
              </a:cxn>
            </a:cxnLst>
            <a:rect l="l" t="t" r="r" b="b"/>
            <a:pathLst>
              <a:path w="1269242" h="1378424">
                <a:moveTo>
                  <a:pt x="1269242" y="1378424"/>
                </a:moveTo>
                <a:cubicBezTo>
                  <a:pt x="757451" y="1015620"/>
                  <a:pt x="245660" y="652817"/>
                  <a:pt x="122830" y="423080"/>
                </a:cubicBezTo>
                <a:cubicBezTo>
                  <a:pt x="0" y="193343"/>
                  <a:pt x="266131" y="96671"/>
                  <a:pt x="532263" y="0"/>
                </a:cubicBezTo>
              </a:path>
            </a:pathLst>
          </a:custGeom>
          <a:ln w="50800">
            <a:solidFill>
              <a:srgbClr val="FF0000"/>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23528" y="692696"/>
            <a:ext cx="3171825" cy="277177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851920" y="692696"/>
            <a:ext cx="3171825" cy="2771775"/>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323528" y="3717032"/>
            <a:ext cx="3171825" cy="278130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3851920" y="3717032"/>
            <a:ext cx="3171825" cy="2781300"/>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7164288" y="2636912"/>
            <a:ext cx="542925" cy="2743200"/>
          </a:xfrm>
          <a:prstGeom prst="rect">
            <a:avLst/>
          </a:prstGeom>
          <a:noFill/>
          <a:ln w="9525">
            <a:noFill/>
            <a:miter lim="800000"/>
            <a:headEnd/>
            <a:tailEnd/>
          </a:ln>
        </p:spPr>
      </p:pic>
      <p:sp>
        <p:nvSpPr>
          <p:cNvPr id="7" name="文字方塊 6"/>
          <p:cNvSpPr txBox="1"/>
          <p:nvPr/>
        </p:nvSpPr>
        <p:spPr>
          <a:xfrm>
            <a:off x="1136546" y="404664"/>
            <a:ext cx="1707262" cy="369332"/>
          </a:xfrm>
          <a:prstGeom prst="rect">
            <a:avLst/>
          </a:prstGeom>
          <a:noFill/>
        </p:spPr>
        <p:txBody>
          <a:bodyPr wrap="none" rtlCol="0">
            <a:spAutoFit/>
          </a:bodyPr>
          <a:lstStyle/>
          <a:p>
            <a:r>
              <a:rPr lang="en-US" altLang="zh-TW" b="1" dirty="0" smtClean="0">
                <a:solidFill>
                  <a:srgbClr val="FF0000"/>
                </a:solidFill>
              </a:rPr>
              <a:t>07/20 0300 UTC</a:t>
            </a:r>
            <a:endParaRPr lang="zh-TW" altLang="en-US" dirty="0"/>
          </a:p>
        </p:txBody>
      </p:sp>
      <p:sp>
        <p:nvSpPr>
          <p:cNvPr id="8" name="文字方塊 7"/>
          <p:cNvSpPr txBox="1"/>
          <p:nvPr/>
        </p:nvSpPr>
        <p:spPr>
          <a:xfrm>
            <a:off x="4644008" y="404664"/>
            <a:ext cx="1707262" cy="369332"/>
          </a:xfrm>
          <a:prstGeom prst="rect">
            <a:avLst/>
          </a:prstGeom>
          <a:noFill/>
        </p:spPr>
        <p:txBody>
          <a:bodyPr wrap="none" rtlCol="0">
            <a:spAutoFit/>
          </a:bodyPr>
          <a:lstStyle/>
          <a:p>
            <a:r>
              <a:rPr lang="en-US" altLang="zh-TW" b="1" dirty="0" smtClean="0">
                <a:solidFill>
                  <a:srgbClr val="FF0000"/>
                </a:solidFill>
              </a:rPr>
              <a:t>07/20 0700 UTC</a:t>
            </a:r>
            <a:endParaRPr lang="zh-TW" altLang="en-US" dirty="0"/>
          </a:p>
        </p:txBody>
      </p:sp>
      <p:sp>
        <p:nvSpPr>
          <p:cNvPr id="9" name="文字方塊 8"/>
          <p:cNvSpPr txBox="1"/>
          <p:nvPr/>
        </p:nvSpPr>
        <p:spPr>
          <a:xfrm>
            <a:off x="1115616" y="3419708"/>
            <a:ext cx="1707262" cy="369332"/>
          </a:xfrm>
          <a:prstGeom prst="rect">
            <a:avLst/>
          </a:prstGeom>
          <a:noFill/>
        </p:spPr>
        <p:txBody>
          <a:bodyPr wrap="none" rtlCol="0">
            <a:spAutoFit/>
          </a:bodyPr>
          <a:lstStyle/>
          <a:p>
            <a:r>
              <a:rPr lang="en-US" altLang="zh-TW" b="1" dirty="0" smtClean="0">
                <a:solidFill>
                  <a:srgbClr val="FF0000"/>
                </a:solidFill>
              </a:rPr>
              <a:t>07/20 1000 UTC</a:t>
            </a:r>
            <a:endParaRPr lang="zh-TW" altLang="en-US" dirty="0"/>
          </a:p>
        </p:txBody>
      </p:sp>
      <p:sp>
        <p:nvSpPr>
          <p:cNvPr id="10" name="文字方塊 9"/>
          <p:cNvSpPr txBox="1"/>
          <p:nvPr/>
        </p:nvSpPr>
        <p:spPr>
          <a:xfrm>
            <a:off x="4623078" y="3419708"/>
            <a:ext cx="1707262" cy="369332"/>
          </a:xfrm>
          <a:prstGeom prst="rect">
            <a:avLst/>
          </a:prstGeom>
          <a:noFill/>
        </p:spPr>
        <p:txBody>
          <a:bodyPr wrap="none" rtlCol="0">
            <a:spAutoFit/>
          </a:bodyPr>
          <a:lstStyle/>
          <a:p>
            <a:r>
              <a:rPr lang="en-US" altLang="zh-TW" b="1" dirty="0" smtClean="0">
                <a:solidFill>
                  <a:srgbClr val="FF0000"/>
                </a:solidFill>
              </a:rPr>
              <a:t>07/20 1100 UTC</a:t>
            </a:r>
            <a:endParaRPr lang="zh-TW" altLang="en-US" dirty="0"/>
          </a:p>
        </p:txBody>
      </p:sp>
      <p:sp>
        <p:nvSpPr>
          <p:cNvPr id="11" name="文字方塊 10"/>
          <p:cNvSpPr txBox="1"/>
          <p:nvPr/>
        </p:nvSpPr>
        <p:spPr>
          <a:xfrm>
            <a:off x="976548" y="107340"/>
            <a:ext cx="5512215" cy="369332"/>
          </a:xfrm>
          <a:prstGeom prst="rect">
            <a:avLst/>
          </a:prstGeom>
          <a:noFill/>
        </p:spPr>
        <p:txBody>
          <a:bodyPr wrap="none" rtlCol="0">
            <a:spAutoFit/>
          </a:bodyPr>
          <a:lstStyle/>
          <a:p>
            <a:r>
              <a:rPr lang="en-US" altLang="zh-TW" dirty="0" smtClean="0"/>
              <a:t>Rain rate (mm h</a:t>
            </a:r>
            <a:r>
              <a:rPr lang="en-US" altLang="zh-TW" baseline="30000" dirty="0" smtClean="0"/>
              <a:t>-1</a:t>
            </a:r>
            <a:r>
              <a:rPr lang="en-US" altLang="zh-TW" dirty="0" smtClean="0"/>
              <a:t>) from the Met Office’s Nimrod system</a:t>
            </a:r>
            <a:endParaRPr lang="zh-TW" altLang="en-US" dirty="0"/>
          </a:p>
        </p:txBody>
      </p:sp>
      <p:sp>
        <p:nvSpPr>
          <p:cNvPr id="12" name="文字方塊 11"/>
          <p:cNvSpPr txBox="1"/>
          <p:nvPr/>
        </p:nvSpPr>
        <p:spPr>
          <a:xfrm>
            <a:off x="5364088" y="1897087"/>
            <a:ext cx="773738" cy="307777"/>
          </a:xfrm>
          <a:prstGeom prst="rect">
            <a:avLst/>
          </a:prstGeom>
          <a:solidFill>
            <a:schemeClr val="bg1">
              <a:lumMod val="75000"/>
              <a:alpha val="29000"/>
            </a:schemeClr>
          </a:solidFill>
        </p:spPr>
        <p:txBody>
          <a:bodyPr wrap="none" rtlCol="0">
            <a:spAutoFit/>
          </a:bodyPr>
          <a:lstStyle/>
          <a:p>
            <a:r>
              <a:rPr lang="en-US" altLang="zh-TW" sz="1400" b="1" dirty="0" smtClean="0"/>
              <a:t>primary</a:t>
            </a:r>
            <a:endParaRPr lang="zh-TW" altLang="en-US" sz="1400" dirty="0"/>
          </a:p>
        </p:txBody>
      </p:sp>
      <p:sp>
        <p:nvSpPr>
          <p:cNvPr id="13" name="文字方塊 12"/>
          <p:cNvSpPr txBox="1"/>
          <p:nvPr/>
        </p:nvSpPr>
        <p:spPr>
          <a:xfrm>
            <a:off x="6144713" y="4797152"/>
            <a:ext cx="947567" cy="307777"/>
          </a:xfrm>
          <a:prstGeom prst="rect">
            <a:avLst/>
          </a:prstGeom>
          <a:solidFill>
            <a:schemeClr val="bg1">
              <a:lumMod val="75000"/>
              <a:alpha val="29000"/>
            </a:schemeClr>
          </a:solidFill>
        </p:spPr>
        <p:txBody>
          <a:bodyPr wrap="none" rtlCol="0">
            <a:spAutoFit/>
          </a:bodyPr>
          <a:lstStyle/>
          <a:p>
            <a:r>
              <a:rPr lang="en-US" altLang="zh-TW" sz="1400" b="1" dirty="0" smtClean="0"/>
              <a:t>secondary</a:t>
            </a:r>
            <a:endParaRPr lang="zh-TW"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581025"/>
            <a:ext cx="5057775" cy="6276975"/>
          </a:xfrm>
          <a:prstGeom prst="rect">
            <a:avLst/>
          </a:prstGeom>
          <a:noFill/>
          <a:ln w="9525">
            <a:noFill/>
            <a:miter lim="800000"/>
            <a:headEnd/>
            <a:tailEnd/>
          </a:ln>
        </p:spPr>
      </p:pic>
      <p:sp>
        <p:nvSpPr>
          <p:cNvPr id="3" name="文字方塊 2"/>
          <p:cNvSpPr txBox="1"/>
          <p:nvPr/>
        </p:nvSpPr>
        <p:spPr>
          <a:xfrm>
            <a:off x="1403648" y="188640"/>
            <a:ext cx="1707262" cy="369332"/>
          </a:xfrm>
          <a:prstGeom prst="rect">
            <a:avLst/>
          </a:prstGeom>
          <a:noFill/>
        </p:spPr>
        <p:txBody>
          <a:bodyPr wrap="none" rtlCol="0">
            <a:spAutoFit/>
          </a:bodyPr>
          <a:lstStyle/>
          <a:p>
            <a:r>
              <a:rPr lang="en-US" altLang="zh-TW" b="1" dirty="0" smtClean="0">
                <a:solidFill>
                  <a:srgbClr val="FF0000"/>
                </a:solidFill>
              </a:rPr>
              <a:t>07/20 0800 UTC</a:t>
            </a:r>
            <a:endParaRPr lang="zh-TW" altLang="en-US" dirty="0"/>
          </a:p>
        </p:txBody>
      </p:sp>
      <p:sp>
        <p:nvSpPr>
          <p:cNvPr id="4" name="矩形 3"/>
          <p:cNvSpPr/>
          <p:nvPr/>
        </p:nvSpPr>
        <p:spPr>
          <a:xfrm>
            <a:off x="5148064" y="5085184"/>
            <a:ext cx="3672408" cy="923330"/>
          </a:xfrm>
          <a:prstGeom prst="rect">
            <a:avLst/>
          </a:prstGeom>
        </p:spPr>
        <p:txBody>
          <a:bodyPr wrap="square">
            <a:spAutoFit/>
          </a:bodyPr>
          <a:lstStyle/>
          <a:p>
            <a:r>
              <a:rPr lang="en-US" altLang="zh-TW" dirty="0" smtClean="0"/>
              <a:t>a high-resolution COPS sounding from </a:t>
            </a:r>
            <a:r>
              <a:rPr lang="en-US" altLang="zh-TW" dirty="0" err="1" smtClean="0"/>
              <a:t>Burnhaupt</a:t>
            </a:r>
            <a:r>
              <a:rPr lang="en-US" altLang="zh-TW" dirty="0" smtClean="0"/>
              <a:t> le Bas at the southern end of the Rhine valley</a:t>
            </a:r>
            <a:endParaRPr lang="zh-TW" altLang="en-US" dirty="0"/>
          </a:p>
        </p:txBody>
      </p:sp>
      <p:pic>
        <p:nvPicPr>
          <p:cNvPr id="5" name="Picture 3"/>
          <p:cNvPicPr>
            <a:picLocks noChangeAspect="1" noChangeArrowheads="1"/>
          </p:cNvPicPr>
          <p:nvPr/>
        </p:nvPicPr>
        <p:blipFill>
          <a:blip r:embed="rId3" cstate="print"/>
          <a:srcRect/>
          <a:stretch>
            <a:fillRect/>
          </a:stretch>
        </p:blipFill>
        <p:spPr bwMode="auto">
          <a:xfrm>
            <a:off x="4800600" y="771520"/>
            <a:ext cx="4343400" cy="3017520"/>
          </a:xfrm>
          <a:prstGeom prst="rect">
            <a:avLst/>
          </a:prstGeom>
          <a:noFill/>
          <a:ln w="9525">
            <a:noFill/>
            <a:miter lim="800000"/>
            <a:headEnd/>
            <a:tailEnd/>
          </a:ln>
        </p:spPr>
      </p:pic>
      <p:sp>
        <p:nvSpPr>
          <p:cNvPr id="6" name="文字方塊 5"/>
          <p:cNvSpPr txBox="1"/>
          <p:nvPr/>
        </p:nvSpPr>
        <p:spPr>
          <a:xfrm>
            <a:off x="7380312" y="972017"/>
            <a:ext cx="1160960" cy="584775"/>
          </a:xfrm>
          <a:prstGeom prst="rect">
            <a:avLst/>
          </a:prstGeom>
          <a:noFill/>
        </p:spPr>
        <p:txBody>
          <a:bodyPr wrap="square" rtlCol="0">
            <a:spAutoFit/>
          </a:bodyPr>
          <a:lstStyle/>
          <a:p>
            <a:r>
              <a:rPr lang="en-US" altLang="zh-TW" sz="3200" b="1" dirty="0" smtClean="0">
                <a:solidFill>
                  <a:srgbClr val="0070C0"/>
                </a:solidFill>
              </a:rPr>
              <a:t>COPS</a:t>
            </a:r>
            <a:endParaRPr lang="zh-TW" altLang="en-US" sz="3200" dirty="0">
              <a:solidFill>
                <a:srgbClr val="0070C0"/>
              </a:solidFill>
            </a:endParaRPr>
          </a:p>
        </p:txBody>
      </p:sp>
      <p:grpSp>
        <p:nvGrpSpPr>
          <p:cNvPr id="7" name="群組 6"/>
          <p:cNvGrpSpPr/>
          <p:nvPr/>
        </p:nvGrpSpPr>
        <p:grpSpPr>
          <a:xfrm>
            <a:off x="6588224" y="1772816"/>
            <a:ext cx="1060740" cy="720080"/>
            <a:chOff x="6156176" y="4293096"/>
            <a:chExt cx="1060740" cy="720080"/>
          </a:xfrm>
        </p:grpSpPr>
        <p:cxnSp>
          <p:nvCxnSpPr>
            <p:cNvPr id="8" name="直線單箭頭接點 7"/>
            <p:cNvCxnSpPr/>
            <p:nvPr/>
          </p:nvCxnSpPr>
          <p:spPr>
            <a:xfrm flipV="1">
              <a:off x="6588224" y="4293096"/>
              <a:ext cx="432048" cy="288032"/>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6156176" y="4489956"/>
              <a:ext cx="1060740" cy="523220"/>
            </a:xfrm>
            <a:prstGeom prst="rect">
              <a:avLst/>
            </a:prstGeom>
            <a:noFill/>
          </p:spPr>
          <p:txBody>
            <a:bodyPr wrap="none" rtlCol="0">
              <a:spAutoFit/>
            </a:bodyPr>
            <a:lstStyle/>
            <a:p>
              <a:pPr algn="ctr"/>
              <a:r>
                <a:rPr lang="en-US" altLang="zh-TW" sz="1400" b="1" dirty="0" err="1" smtClean="0">
                  <a:solidFill>
                    <a:srgbClr val="0070C0"/>
                  </a:solidFill>
                </a:rPr>
                <a:t>radiosonde</a:t>
              </a:r>
              <a:r>
                <a:rPr lang="en-US" altLang="zh-TW" sz="1400" b="1" dirty="0" smtClean="0">
                  <a:solidFill>
                    <a:srgbClr val="0070C0"/>
                  </a:solidFill>
                </a:rPr>
                <a:t> </a:t>
              </a:r>
              <a:br>
                <a:rPr lang="en-US" altLang="zh-TW" sz="1400" b="1" dirty="0" smtClean="0">
                  <a:solidFill>
                    <a:srgbClr val="0070C0"/>
                  </a:solidFill>
                </a:rPr>
              </a:br>
              <a:r>
                <a:rPr lang="en-US" altLang="zh-TW" sz="1400" b="1" dirty="0" smtClean="0">
                  <a:solidFill>
                    <a:srgbClr val="0070C0"/>
                  </a:solidFill>
                </a:rPr>
                <a:t>station</a:t>
              </a:r>
              <a:endParaRPr lang="zh-TW" altLang="en-US" sz="1400" dirty="0">
                <a:solidFill>
                  <a:srgbClr val="0070C0"/>
                </a:solidFill>
              </a:endParaRPr>
            </a:p>
          </p:txBody>
        </p:sp>
      </p:grpSp>
      <p:sp>
        <p:nvSpPr>
          <p:cNvPr id="11" name="文字方塊 10"/>
          <p:cNvSpPr txBox="1"/>
          <p:nvPr/>
        </p:nvSpPr>
        <p:spPr>
          <a:xfrm>
            <a:off x="2467439" y="5642084"/>
            <a:ext cx="1456489" cy="523220"/>
          </a:xfrm>
          <a:prstGeom prst="rect">
            <a:avLst/>
          </a:prstGeom>
          <a:solidFill>
            <a:schemeClr val="bg1">
              <a:lumMod val="75000"/>
              <a:alpha val="29000"/>
            </a:schemeClr>
          </a:solidFill>
        </p:spPr>
        <p:txBody>
          <a:bodyPr wrap="none" rtlCol="0">
            <a:spAutoFit/>
          </a:bodyPr>
          <a:lstStyle/>
          <a:p>
            <a:pPr algn="ctr"/>
            <a:r>
              <a:rPr lang="en-US" altLang="zh-TW" sz="1400" b="1" dirty="0" smtClean="0"/>
              <a:t>strong nocturnal </a:t>
            </a:r>
            <a:br>
              <a:rPr lang="en-US" altLang="zh-TW" sz="1400" b="1" dirty="0" smtClean="0"/>
            </a:br>
            <a:r>
              <a:rPr lang="en-US" altLang="zh-TW" sz="1400" b="1" dirty="0" smtClean="0"/>
              <a:t>inversion</a:t>
            </a:r>
            <a:endParaRPr lang="zh-TW"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95536" y="0"/>
            <a:ext cx="5298438" cy="461665"/>
          </a:xfrm>
          <a:prstGeom prst="rect">
            <a:avLst/>
          </a:prstGeom>
          <a:noFill/>
        </p:spPr>
        <p:txBody>
          <a:bodyPr wrap="none" rtlCol="0">
            <a:spAutoFit/>
          </a:bodyPr>
          <a:lstStyle/>
          <a:p>
            <a:r>
              <a:rPr lang="en-US" altLang="zh-TW" sz="2400" i="1" dirty="0" smtClean="0"/>
              <a:t>b. Model description and ensemble setup</a:t>
            </a:r>
            <a:endParaRPr lang="zh-TW" altLang="en-US" sz="2400" i="1" dirty="0"/>
          </a:p>
        </p:txBody>
      </p:sp>
      <p:pic>
        <p:nvPicPr>
          <p:cNvPr id="1026" name="Picture 2"/>
          <p:cNvPicPr>
            <a:picLocks noChangeAspect="1" noChangeArrowheads="1"/>
          </p:cNvPicPr>
          <p:nvPr/>
        </p:nvPicPr>
        <p:blipFill>
          <a:blip r:embed="rId2" cstate="print"/>
          <a:srcRect/>
          <a:stretch>
            <a:fillRect/>
          </a:stretch>
        </p:blipFill>
        <p:spPr bwMode="auto">
          <a:xfrm>
            <a:off x="323528" y="1700808"/>
            <a:ext cx="5000625" cy="3781425"/>
          </a:xfrm>
          <a:prstGeom prst="rect">
            <a:avLst/>
          </a:prstGeom>
          <a:noFill/>
          <a:ln w="9525">
            <a:noFill/>
            <a:miter lim="800000"/>
            <a:headEnd/>
            <a:tailEnd/>
          </a:ln>
        </p:spPr>
      </p:pic>
      <p:sp>
        <p:nvSpPr>
          <p:cNvPr id="4" name="Rectangle 4"/>
          <p:cNvSpPr>
            <a:spLocks noChangeArrowheads="1"/>
          </p:cNvSpPr>
          <p:nvPr/>
        </p:nvSpPr>
        <p:spPr bwMode="auto">
          <a:xfrm>
            <a:off x="574675" y="765175"/>
            <a:ext cx="8001000" cy="612775"/>
          </a:xfrm>
          <a:prstGeom prst="rect">
            <a:avLst/>
          </a:prstGeom>
          <a:noFill/>
          <a:ln w="9525">
            <a:noFill/>
            <a:miter lim="800000"/>
            <a:headEnd/>
            <a:tailEnd/>
          </a:ln>
        </p:spPr>
        <p:txBody>
          <a:bodyPr anchor="b"/>
          <a:lstStyle/>
          <a:p>
            <a:r>
              <a:rPr kumimoji="0" lang="en-US" altLang="zh-TW" sz="2800" b="1" dirty="0" smtClean="0">
                <a:solidFill>
                  <a:schemeClr val="tx2"/>
                </a:solidFill>
                <a:latin typeface="Calibri" pitchFamily="34" charset="0"/>
              </a:rPr>
              <a:t>Met Office Unified Model (</a:t>
            </a:r>
            <a:r>
              <a:rPr kumimoji="0" lang="en-US" altLang="zh-TW" sz="2800" b="1" dirty="0" err="1" smtClean="0">
                <a:solidFill>
                  <a:schemeClr val="tx2"/>
                </a:solidFill>
                <a:latin typeface="Calibri" pitchFamily="34" charset="0"/>
              </a:rPr>
              <a:t>MetUM</a:t>
            </a:r>
            <a:r>
              <a:rPr kumimoji="0" lang="en-US" altLang="zh-TW" sz="2800" b="1" dirty="0" smtClean="0">
                <a:solidFill>
                  <a:schemeClr val="tx2"/>
                </a:solidFill>
                <a:latin typeface="Calibri" pitchFamily="34" charset="0"/>
              </a:rPr>
              <a:t>) V7.3</a:t>
            </a:r>
            <a:endParaRPr kumimoji="0" lang="en-US" altLang="zh-TW" sz="2800" b="1" dirty="0">
              <a:solidFill>
                <a:schemeClr val="tx2"/>
              </a:solidFill>
              <a:latin typeface="Calibri" pitchFamily="34" charset="0"/>
            </a:endParaRPr>
          </a:p>
        </p:txBody>
      </p:sp>
      <p:sp>
        <p:nvSpPr>
          <p:cNvPr id="5" name="Rectangle 7"/>
          <p:cNvSpPr>
            <a:spLocks noRot="1" noChangeArrowheads="1"/>
          </p:cNvSpPr>
          <p:nvPr/>
        </p:nvSpPr>
        <p:spPr bwMode="auto">
          <a:xfrm>
            <a:off x="467544" y="1340768"/>
            <a:ext cx="6912768" cy="360362"/>
          </a:xfrm>
          <a:prstGeom prst="rect">
            <a:avLst/>
          </a:prstGeom>
          <a:noFill/>
          <a:ln w="9525">
            <a:noFill/>
            <a:miter lim="800000"/>
            <a:headEnd/>
            <a:tailEnd/>
          </a:ln>
        </p:spPr>
        <p:txBody>
          <a:bodyPr/>
          <a:lstStyle/>
          <a:p>
            <a:pPr marL="908050" lvl="1" indent="-436563">
              <a:lnSpc>
                <a:spcPct val="90000"/>
              </a:lnSpc>
              <a:spcBef>
                <a:spcPct val="20000"/>
              </a:spcBef>
              <a:buClr>
                <a:schemeClr val="accent2"/>
              </a:buClr>
              <a:buFont typeface="Wingdings" pitchFamily="2" charset="2"/>
              <a:buChar char="Ø"/>
            </a:pPr>
            <a:r>
              <a:rPr kumimoji="0" lang="en-US" altLang="zh-TW" sz="2000" dirty="0" smtClean="0">
                <a:latin typeface="Calibri" pitchFamily="34" charset="0"/>
              </a:rPr>
              <a:t>12/4/1 </a:t>
            </a:r>
            <a:r>
              <a:rPr kumimoji="0" lang="en-US" altLang="zh-TW" sz="2000" dirty="0">
                <a:latin typeface="Calibri" pitchFamily="34" charset="0"/>
              </a:rPr>
              <a:t>km </a:t>
            </a:r>
            <a:r>
              <a:rPr lang="en-US" altLang="zh-TW" sz="2000" dirty="0" smtClean="0">
                <a:latin typeface="Calibri" pitchFamily="34" charset="0"/>
              </a:rPr>
              <a:t>(150x150x38 </a:t>
            </a:r>
            <a:r>
              <a:rPr kumimoji="0" lang="en-US" altLang="zh-TW" sz="2000" dirty="0">
                <a:latin typeface="Calibri" pitchFamily="34" charset="0"/>
              </a:rPr>
              <a:t>/ </a:t>
            </a:r>
            <a:r>
              <a:rPr kumimoji="0" lang="en-US" altLang="zh-TW" sz="2000" dirty="0" smtClean="0">
                <a:latin typeface="Calibri" pitchFamily="34" charset="0"/>
              </a:rPr>
              <a:t>370x300</a:t>
            </a:r>
            <a:r>
              <a:rPr lang="en-US" altLang="zh-TW" sz="2000" dirty="0" smtClean="0">
                <a:latin typeface="Calibri" pitchFamily="34" charset="0"/>
              </a:rPr>
              <a:t>x70</a:t>
            </a:r>
            <a:r>
              <a:rPr kumimoji="0" lang="en-US" altLang="zh-TW" sz="2000" dirty="0" smtClean="0">
                <a:latin typeface="Calibri" pitchFamily="34" charset="0"/>
              </a:rPr>
              <a:t> / </a:t>
            </a:r>
            <a:r>
              <a:rPr lang="en-US" altLang="zh-TW" sz="2000" dirty="0" smtClean="0">
                <a:solidFill>
                  <a:srgbClr val="FF0000"/>
                </a:solidFill>
                <a:latin typeface="Calibri" pitchFamily="34" charset="0"/>
              </a:rPr>
              <a:t>300x190x70</a:t>
            </a:r>
            <a:r>
              <a:rPr kumimoji="0" lang="en-US" altLang="zh-TW" sz="2000" dirty="0" smtClean="0">
                <a:latin typeface="Calibri" pitchFamily="34" charset="0"/>
              </a:rPr>
              <a:t>)</a:t>
            </a:r>
            <a:endParaRPr kumimoji="0" lang="en-US" altLang="zh-TW" sz="2000" dirty="0">
              <a:latin typeface="Calibri" pitchFamily="34" charset="0"/>
            </a:endParaRPr>
          </a:p>
        </p:txBody>
      </p:sp>
      <p:sp>
        <p:nvSpPr>
          <p:cNvPr id="6" name="Rectangle 6"/>
          <p:cNvSpPr>
            <a:spLocks noRot="1" noChangeArrowheads="1"/>
          </p:cNvSpPr>
          <p:nvPr/>
        </p:nvSpPr>
        <p:spPr bwMode="auto">
          <a:xfrm>
            <a:off x="5184575" y="1988840"/>
            <a:ext cx="3851921" cy="3382962"/>
          </a:xfrm>
          <a:prstGeom prst="rect">
            <a:avLst/>
          </a:prstGeom>
          <a:noFill/>
          <a:ln w="9525">
            <a:noFill/>
            <a:miter lim="800000"/>
            <a:headEnd/>
            <a:tailEnd/>
          </a:ln>
        </p:spPr>
        <p:txBody>
          <a:bodyPr/>
          <a:lstStyle/>
          <a:p>
            <a:pPr marL="908050" lvl="1" indent="-436563">
              <a:lnSpc>
                <a:spcPct val="90000"/>
              </a:lnSpc>
              <a:spcBef>
                <a:spcPct val="20000"/>
              </a:spcBef>
              <a:buClr>
                <a:schemeClr val="accent2"/>
              </a:buClr>
              <a:buFont typeface="Wingdings" pitchFamily="2" charset="2"/>
              <a:buChar char="ü"/>
            </a:pPr>
            <a:r>
              <a:rPr kumimoji="0" lang="en-US" altLang="zh-TW" sz="2000" dirty="0" smtClean="0">
                <a:latin typeface="Calibri" pitchFamily="34" charset="0"/>
              </a:rPr>
              <a:t>38 terrain followed levels</a:t>
            </a:r>
            <a:endParaRPr kumimoji="0" lang="en-US" altLang="zh-TW" sz="2000" dirty="0">
              <a:latin typeface="Calibri" pitchFamily="34" charset="0"/>
            </a:endParaRPr>
          </a:p>
          <a:p>
            <a:pPr marL="908050" lvl="1" indent="-436563">
              <a:lnSpc>
                <a:spcPct val="90000"/>
              </a:lnSpc>
              <a:spcBef>
                <a:spcPct val="20000"/>
              </a:spcBef>
              <a:buClr>
                <a:schemeClr val="accent2"/>
              </a:buClr>
              <a:buFont typeface="Wingdings" pitchFamily="2" charset="2"/>
              <a:buChar char="ü"/>
            </a:pPr>
            <a:r>
              <a:rPr kumimoji="0" lang="en-US" altLang="zh-TW" sz="2000" dirty="0" smtClean="0">
                <a:latin typeface="Calibri" pitchFamily="34" charset="0"/>
              </a:rPr>
              <a:t>One-way nested</a:t>
            </a:r>
          </a:p>
          <a:p>
            <a:pPr marL="908050" lvl="1" indent="-436563">
              <a:lnSpc>
                <a:spcPct val="90000"/>
              </a:lnSpc>
              <a:spcBef>
                <a:spcPct val="20000"/>
              </a:spcBef>
              <a:buClr>
                <a:schemeClr val="accent2"/>
              </a:buClr>
              <a:buFont typeface="Wingdings" pitchFamily="2" charset="2"/>
              <a:buChar char="ü"/>
            </a:pPr>
            <a:r>
              <a:rPr lang="en-US" altLang="zh-TW" sz="2000" dirty="0" smtClean="0">
                <a:latin typeface="Calibri" pitchFamily="34" charset="0"/>
              </a:rPr>
              <a:t>LBC: </a:t>
            </a:r>
            <a:r>
              <a:rPr lang="en-US" altLang="zh-TW" sz="2000" dirty="0" smtClean="0">
                <a:solidFill>
                  <a:srgbClr val="FF0000"/>
                </a:solidFill>
                <a:latin typeface="Calibri" pitchFamily="34" charset="0"/>
              </a:rPr>
              <a:t>NAE</a:t>
            </a:r>
            <a:r>
              <a:rPr lang="en-US" altLang="zh-TW" sz="2000" dirty="0" smtClean="0">
                <a:latin typeface="Calibri" pitchFamily="34" charset="0"/>
              </a:rPr>
              <a:t> 0.22</a:t>
            </a:r>
            <a:r>
              <a:rPr lang="en-US" altLang="zh-TW" sz="2000" dirty="0" smtClean="0">
                <a:latin typeface="Century" pitchFamily="18" charset="0"/>
              </a:rPr>
              <a:t>º</a:t>
            </a:r>
            <a:r>
              <a:rPr lang="en-US" altLang="zh-TW" sz="2000" dirty="0" smtClean="0">
                <a:latin typeface="Calibri" pitchFamily="34" charset="0"/>
              </a:rPr>
              <a:t> </a:t>
            </a:r>
            <a:br>
              <a:rPr lang="en-US" altLang="zh-TW" sz="2000" dirty="0" smtClean="0">
                <a:latin typeface="Calibri" pitchFamily="34" charset="0"/>
              </a:rPr>
            </a:br>
            <a:r>
              <a:rPr lang="en-US" altLang="zh-TW" sz="2000" dirty="0" smtClean="0">
                <a:latin typeface="Calibri" pitchFamily="34" charset="0"/>
              </a:rPr>
              <a:t>            (300 x 180 x 38 )</a:t>
            </a:r>
          </a:p>
          <a:p>
            <a:pPr marL="908050" lvl="1" indent="-436563">
              <a:lnSpc>
                <a:spcPct val="90000"/>
              </a:lnSpc>
              <a:spcBef>
                <a:spcPct val="20000"/>
              </a:spcBef>
              <a:buClr>
                <a:schemeClr val="accent2"/>
              </a:buClr>
              <a:buFont typeface="Wingdings" pitchFamily="2" charset="2"/>
              <a:buChar char="ü"/>
            </a:pPr>
            <a:r>
              <a:rPr kumimoji="0" lang="en-US" altLang="zh-TW" sz="2000" dirty="0" smtClean="0">
                <a:latin typeface="Calibri" pitchFamily="34" charset="0"/>
              </a:rPr>
              <a:t>IC:  24 members (23 have</a:t>
            </a:r>
            <a:br>
              <a:rPr kumimoji="0" lang="en-US" altLang="zh-TW" sz="2000" dirty="0" smtClean="0">
                <a:latin typeface="Calibri" pitchFamily="34" charset="0"/>
              </a:rPr>
            </a:br>
            <a:r>
              <a:rPr kumimoji="0" lang="en-US" altLang="zh-TW" sz="2000" dirty="0" smtClean="0">
                <a:latin typeface="Calibri" pitchFamily="34" charset="0"/>
              </a:rPr>
              <a:t>      perturbed </a:t>
            </a:r>
            <a:r>
              <a:rPr lang="en-US" altLang="zh-TW" sz="2000" dirty="0" smtClean="0">
                <a:latin typeface="Calibri" pitchFamily="34" charset="0"/>
              </a:rPr>
              <a:t>ICs and </a:t>
            </a:r>
            <a:br>
              <a:rPr lang="en-US" altLang="zh-TW" sz="2000" dirty="0" smtClean="0">
                <a:latin typeface="Calibri" pitchFamily="34" charset="0"/>
              </a:rPr>
            </a:br>
            <a:r>
              <a:rPr lang="en-US" altLang="zh-TW" sz="2000" dirty="0" smtClean="0">
                <a:latin typeface="Calibri" pitchFamily="34" charset="0"/>
              </a:rPr>
              <a:t>      model physics)</a:t>
            </a:r>
            <a:endParaRPr kumimoji="0" lang="en-US" altLang="zh-TW" sz="2000" dirty="0" smtClean="0">
              <a:latin typeface="Calibri" pitchFamily="34" charset="0"/>
            </a:endParaRPr>
          </a:p>
          <a:p>
            <a:pPr marL="908050" lvl="1" indent="-436563">
              <a:lnSpc>
                <a:spcPct val="90000"/>
              </a:lnSpc>
              <a:spcBef>
                <a:spcPct val="20000"/>
              </a:spcBef>
              <a:buClr>
                <a:schemeClr val="accent2"/>
              </a:buClr>
              <a:buFont typeface="Wingdings" pitchFamily="2" charset="2"/>
              <a:buChar char="ü"/>
            </a:pPr>
            <a:r>
              <a:rPr kumimoji="0" lang="en-US" altLang="zh-TW" sz="2000" dirty="0" smtClean="0">
                <a:latin typeface="Calibri" pitchFamily="34" charset="0"/>
              </a:rPr>
              <a:t>Initial </a:t>
            </a:r>
            <a:r>
              <a:rPr kumimoji="0" lang="en-US" altLang="zh-TW" sz="2000" dirty="0">
                <a:latin typeface="Calibri" pitchFamily="34" charset="0"/>
              </a:rPr>
              <a:t>time: </a:t>
            </a:r>
            <a:r>
              <a:rPr kumimoji="0" lang="en-US" altLang="zh-TW" sz="2000" dirty="0" smtClean="0">
                <a:latin typeface="Calibri" pitchFamily="34" charset="0"/>
              </a:rPr>
              <a:t>1800 </a:t>
            </a:r>
            <a:r>
              <a:rPr kumimoji="0" lang="en-US" altLang="zh-TW" sz="2000" dirty="0">
                <a:latin typeface="Calibri" pitchFamily="34" charset="0"/>
              </a:rPr>
              <a:t>UTC, </a:t>
            </a:r>
          </a:p>
          <a:p>
            <a:pPr marL="908050" lvl="1" indent="-436563">
              <a:lnSpc>
                <a:spcPct val="90000"/>
              </a:lnSpc>
              <a:spcBef>
                <a:spcPct val="20000"/>
              </a:spcBef>
              <a:buClr>
                <a:schemeClr val="accent2"/>
              </a:buClr>
              <a:buFont typeface="Wingdings" pitchFamily="2" charset="2"/>
              <a:buNone/>
            </a:pPr>
            <a:r>
              <a:rPr kumimoji="0" lang="en-US" altLang="zh-TW" sz="2000" dirty="0">
                <a:latin typeface="Calibri" pitchFamily="34" charset="0"/>
              </a:rPr>
              <a:t>	            </a:t>
            </a:r>
            <a:r>
              <a:rPr kumimoji="0" lang="en-US" altLang="zh-TW" sz="2000" dirty="0" smtClean="0">
                <a:latin typeface="Calibri" pitchFamily="34" charset="0"/>
              </a:rPr>
              <a:t>19 July 2007</a:t>
            </a:r>
            <a:endParaRPr kumimoji="0" lang="en-US" altLang="zh-TW" sz="2000" dirty="0">
              <a:latin typeface="Calibri" pitchFamily="34" charset="0"/>
            </a:endParaRPr>
          </a:p>
          <a:p>
            <a:pPr marL="908050" lvl="1" indent="-436563">
              <a:lnSpc>
                <a:spcPct val="90000"/>
              </a:lnSpc>
              <a:spcBef>
                <a:spcPct val="20000"/>
              </a:spcBef>
              <a:buClr>
                <a:schemeClr val="accent2"/>
              </a:buClr>
              <a:buFont typeface="Wingdings" pitchFamily="2" charset="2"/>
              <a:buChar char="ü"/>
            </a:pPr>
            <a:r>
              <a:rPr kumimoji="0" lang="en-US" altLang="zh-TW" sz="2000" dirty="0">
                <a:latin typeface="Calibri" pitchFamily="34" charset="0"/>
              </a:rPr>
              <a:t>Integration length</a:t>
            </a:r>
            <a:r>
              <a:rPr kumimoji="0" lang="en-US" altLang="zh-TW" sz="2000" dirty="0" smtClean="0">
                <a:latin typeface="Calibri" pitchFamily="34" charset="0"/>
              </a:rPr>
              <a:t>:  3+24 h</a:t>
            </a:r>
          </a:p>
          <a:p>
            <a:pPr marL="908050" lvl="1" indent="-436563">
              <a:lnSpc>
                <a:spcPct val="90000"/>
              </a:lnSpc>
              <a:spcBef>
                <a:spcPct val="20000"/>
              </a:spcBef>
              <a:buClr>
                <a:schemeClr val="accent2"/>
              </a:buClr>
              <a:buFont typeface="Wingdings" pitchFamily="2" charset="2"/>
              <a:buChar char="ü"/>
            </a:pPr>
            <a:r>
              <a:rPr lang="en-US" altLang="zh-TW" sz="2000" dirty="0" smtClean="0">
                <a:latin typeface="Calibri" pitchFamily="34" charset="0"/>
              </a:rPr>
              <a:t>Ensembles: </a:t>
            </a:r>
            <a:r>
              <a:rPr lang="en-US" altLang="zh-TW" sz="2000" dirty="0" smtClean="0">
                <a:solidFill>
                  <a:srgbClr val="FF0000"/>
                </a:solidFill>
                <a:latin typeface="Calibri" pitchFamily="34" charset="0"/>
              </a:rPr>
              <a:t>MOGREPS</a:t>
            </a:r>
            <a:endParaRPr kumimoji="0" lang="en-US" altLang="zh-TW" sz="2000" baseline="30000" dirty="0">
              <a:solidFill>
                <a:srgbClr val="FF0000"/>
              </a:solidFill>
              <a:latin typeface="Calibri" pitchFamily="34" charset="0"/>
            </a:endParaRPr>
          </a:p>
        </p:txBody>
      </p:sp>
      <p:sp>
        <p:nvSpPr>
          <p:cNvPr id="8" name="文字方塊 7"/>
          <p:cNvSpPr txBox="1"/>
          <p:nvPr/>
        </p:nvSpPr>
        <p:spPr>
          <a:xfrm>
            <a:off x="251520" y="5661248"/>
            <a:ext cx="5832815" cy="923330"/>
          </a:xfrm>
          <a:prstGeom prst="rect">
            <a:avLst/>
          </a:prstGeom>
          <a:noFill/>
        </p:spPr>
        <p:txBody>
          <a:bodyPr wrap="none" rtlCol="0">
            <a:spAutoFit/>
          </a:bodyPr>
          <a:lstStyle/>
          <a:p>
            <a:r>
              <a:rPr lang="en-US" altLang="zh-TW" b="1" dirty="0" smtClean="0">
                <a:solidFill>
                  <a:srgbClr val="FF0000"/>
                </a:solidFill>
              </a:rPr>
              <a:t>N</a:t>
            </a:r>
            <a:r>
              <a:rPr lang="en-US" altLang="zh-TW" dirty="0" smtClean="0"/>
              <a:t>orth </a:t>
            </a:r>
            <a:r>
              <a:rPr lang="en-US" altLang="zh-TW" b="1" dirty="0" smtClean="0">
                <a:solidFill>
                  <a:srgbClr val="FF0000"/>
                </a:solidFill>
              </a:rPr>
              <a:t>A</a:t>
            </a:r>
            <a:r>
              <a:rPr lang="en-US" altLang="zh-TW" dirty="0" smtClean="0"/>
              <a:t>tlantic </a:t>
            </a:r>
            <a:r>
              <a:rPr lang="en-US" altLang="zh-TW" b="1" dirty="0" smtClean="0">
                <a:solidFill>
                  <a:srgbClr val="FF0000"/>
                </a:solidFill>
              </a:rPr>
              <a:t>E</a:t>
            </a:r>
            <a:r>
              <a:rPr lang="en-US" altLang="zh-TW" dirty="0" smtClean="0"/>
              <a:t>uropean</a:t>
            </a:r>
            <a:r>
              <a:rPr lang="en-US" altLang="zh-TW" dirty="0" smtClean="0">
                <a:solidFill>
                  <a:srgbClr val="FF0000"/>
                </a:solidFill>
              </a:rPr>
              <a:t> </a:t>
            </a:r>
            <a:r>
              <a:rPr lang="en-US" altLang="zh-TW" dirty="0" smtClean="0"/>
              <a:t>(</a:t>
            </a:r>
            <a:r>
              <a:rPr lang="en-US" altLang="zh-TW" b="1" dirty="0" smtClean="0">
                <a:solidFill>
                  <a:srgbClr val="FF0000"/>
                </a:solidFill>
              </a:rPr>
              <a:t>NAE</a:t>
            </a:r>
            <a:r>
              <a:rPr lang="en-US" altLang="zh-TW" dirty="0" smtClean="0"/>
              <a:t>)</a:t>
            </a:r>
            <a:r>
              <a:rPr lang="en-US" altLang="zh-TW" b="1" dirty="0" smtClean="0">
                <a:solidFill>
                  <a:srgbClr val="FF0000"/>
                </a:solidFill>
              </a:rPr>
              <a:t/>
            </a:r>
            <a:br>
              <a:rPr lang="en-US" altLang="zh-TW" b="1" dirty="0" smtClean="0">
                <a:solidFill>
                  <a:srgbClr val="FF0000"/>
                </a:solidFill>
              </a:rPr>
            </a:br>
            <a:r>
              <a:rPr lang="en-US" altLang="zh-TW" b="1" dirty="0" smtClean="0">
                <a:solidFill>
                  <a:srgbClr val="FF0000"/>
                </a:solidFill>
              </a:rPr>
              <a:t>M</a:t>
            </a:r>
            <a:r>
              <a:rPr lang="en-US" altLang="zh-TW" dirty="0" smtClean="0"/>
              <a:t>et </a:t>
            </a:r>
            <a:r>
              <a:rPr lang="en-US" altLang="zh-TW" b="1" dirty="0" smtClean="0">
                <a:solidFill>
                  <a:srgbClr val="FF0000"/>
                </a:solidFill>
              </a:rPr>
              <a:t>O</a:t>
            </a:r>
            <a:r>
              <a:rPr lang="en-US" altLang="zh-TW" dirty="0" smtClean="0"/>
              <a:t>ffice </a:t>
            </a:r>
            <a:r>
              <a:rPr lang="en-US" altLang="zh-TW" b="1" dirty="0" smtClean="0">
                <a:solidFill>
                  <a:srgbClr val="FF0000"/>
                </a:solidFill>
              </a:rPr>
              <a:t>G</a:t>
            </a:r>
            <a:r>
              <a:rPr lang="en-US" altLang="zh-TW" dirty="0" smtClean="0"/>
              <a:t>lobal and </a:t>
            </a:r>
            <a:r>
              <a:rPr lang="en-US" altLang="zh-TW" b="1" dirty="0" smtClean="0">
                <a:solidFill>
                  <a:srgbClr val="FF0000"/>
                </a:solidFill>
              </a:rPr>
              <a:t>R</a:t>
            </a:r>
            <a:r>
              <a:rPr lang="en-US" altLang="zh-TW" dirty="0" smtClean="0"/>
              <a:t>egional </a:t>
            </a:r>
            <a:r>
              <a:rPr lang="en-US" altLang="zh-TW" b="1" dirty="0" smtClean="0">
                <a:solidFill>
                  <a:srgbClr val="FF0000"/>
                </a:solidFill>
              </a:rPr>
              <a:t>E</a:t>
            </a:r>
            <a:r>
              <a:rPr lang="en-US" altLang="zh-TW" dirty="0" smtClean="0"/>
              <a:t>nsemble </a:t>
            </a:r>
            <a:r>
              <a:rPr lang="en-US" altLang="zh-TW" b="1" dirty="0" smtClean="0">
                <a:solidFill>
                  <a:srgbClr val="FF0000"/>
                </a:solidFill>
              </a:rPr>
              <a:t>P</a:t>
            </a:r>
            <a:r>
              <a:rPr lang="en-US" altLang="zh-TW" dirty="0" smtClean="0"/>
              <a:t>rediction </a:t>
            </a:r>
            <a:r>
              <a:rPr lang="en-US" altLang="zh-TW" b="1" dirty="0" smtClean="0">
                <a:solidFill>
                  <a:srgbClr val="FF0000"/>
                </a:solidFill>
              </a:rPr>
              <a:t>S</a:t>
            </a:r>
            <a:r>
              <a:rPr lang="en-US" altLang="zh-TW" dirty="0" smtClean="0"/>
              <a:t>ystem</a:t>
            </a:r>
            <a:br>
              <a:rPr lang="en-US" altLang="zh-TW" dirty="0" smtClean="0"/>
            </a:br>
            <a:r>
              <a:rPr lang="en-US" altLang="zh-TW" b="1" dirty="0" smtClean="0">
                <a:solidFill>
                  <a:srgbClr val="FF0000"/>
                </a:solidFill>
              </a:rPr>
              <a:t> </a:t>
            </a:r>
            <a:r>
              <a:rPr lang="en-US" altLang="zh-TW" dirty="0" smtClean="0"/>
              <a:t>(</a:t>
            </a:r>
            <a:r>
              <a:rPr lang="en-US" altLang="zh-TW" b="1" dirty="0" smtClean="0">
                <a:solidFill>
                  <a:srgbClr val="FF0000"/>
                </a:solidFill>
              </a:rPr>
              <a:t>MOGREPS; </a:t>
            </a:r>
            <a:r>
              <a:rPr lang="en-US" altLang="zh-TW" dirty="0" smtClean="0"/>
              <a:t>Bowler et al. 2008)</a:t>
            </a:r>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2339752" y="1196752"/>
            <a:ext cx="4411980" cy="5360670"/>
          </a:xfrm>
          <a:prstGeom prst="rect">
            <a:avLst/>
          </a:prstGeom>
          <a:noFill/>
          <a:ln w="9525">
            <a:noFill/>
            <a:miter lim="800000"/>
            <a:headEnd/>
            <a:tailEnd/>
          </a:ln>
        </p:spPr>
      </p:pic>
      <p:sp>
        <p:nvSpPr>
          <p:cNvPr id="4" name="文字方塊 3"/>
          <p:cNvSpPr txBox="1"/>
          <p:nvPr/>
        </p:nvSpPr>
        <p:spPr>
          <a:xfrm>
            <a:off x="1763688" y="260648"/>
            <a:ext cx="5418471" cy="954107"/>
          </a:xfrm>
          <a:prstGeom prst="rect">
            <a:avLst/>
          </a:prstGeom>
          <a:noFill/>
        </p:spPr>
        <p:txBody>
          <a:bodyPr wrap="none" rtlCol="0">
            <a:spAutoFit/>
          </a:bodyPr>
          <a:lstStyle/>
          <a:p>
            <a:pPr algn="ctr"/>
            <a:r>
              <a:rPr lang="en-US" altLang="zh-TW" sz="2800" b="1" dirty="0" smtClean="0"/>
              <a:t>2007/07/14 1100 UTC</a:t>
            </a:r>
            <a:br>
              <a:rPr lang="en-US" altLang="zh-TW" sz="2800" b="1" dirty="0" smtClean="0"/>
            </a:br>
            <a:r>
              <a:rPr lang="en-US" altLang="zh-TW" sz="2800" dirty="0" err="1" smtClean="0"/>
              <a:t>Achern</a:t>
            </a:r>
            <a:r>
              <a:rPr lang="en-US" altLang="zh-TW" sz="2800" dirty="0" smtClean="0"/>
              <a:t> (48.64N, 8.07E, 140 m </a:t>
            </a:r>
            <a:r>
              <a:rPr lang="en-US" altLang="zh-TW" sz="2800" dirty="0" err="1" smtClean="0"/>
              <a:t>amsl</a:t>
            </a:r>
            <a:r>
              <a:rPr lang="en-US" altLang="zh-TW" sz="2800" dirty="0" smtClean="0"/>
              <a:t>)</a:t>
            </a:r>
            <a:endParaRPr lang="zh-TW" altLang="en-US" sz="2800" dirty="0"/>
          </a:p>
        </p:txBody>
      </p:sp>
      <p:sp>
        <p:nvSpPr>
          <p:cNvPr id="5" name="文字方塊 4"/>
          <p:cNvSpPr txBox="1"/>
          <p:nvPr/>
        </p:nvSpPr>
        <p:spPr>
          <a:xfrm>
            <a:off x="3482208" y="6485274"/>
            <a:ext cx="2269467" cy="400110"/>
          </a:xfrm>
          <a:prstGeom prst="rect">
            <a:avLst/>
          </a:prstGeom>
          <a:noFill/>
        </p:spPr>
        <p:txBody>
          <a:bodyPr wrap="none" rtlCol="0">
            <a:spAutoFit/>
          </a:bodyPr>
          <a:lstStyle/>
          <a:p>
            <a:pPr algn="ctr"/>
            <a:r>
              <a:rPr lang="en-US" altLang="zh-TW" sz="2000" dirty="0" smtClean="0"/>
              <a:t>from Hanley (2011)</a:t>
            </a:r>
            <a:endParaRPr lang="zh-TW" altLang="en-US" sz="2000" dirty="0"/>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8011</TotalTime>
  <Words>813</Words>
  <Application>Microsoft Office PowerPoint</Application>
  <PresentationFormat>如螢幕大小 (4:3)</PresentationFormat>
  <Paragraphs>174</Paragraphs>
  <Slides>30</Slides>
  <Notes>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30</vt:i4>
      </vt:variant>
    </vt:vector>
  </HeadingPairs>
  <TitlesOfParts>
    <vt:vector size="32" baseType="lpstr">
      <vt:lpstr>Office 佈景主題</vt:lpstr>
      <vt:lpstr>方程式</vt:lpstr>
      <vt:lpstr>Sensitivities of a Squall Line over Central Europe in a Convective-Scale Ensemble  </vt:lpstr>
      <vt:lpstr>Introduction (I)</vt:lpstr>
      <vt:lpstr>Introduction (II)</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Summary and conclusions (I)</vt:lpstr>
      <vt:lpstr>Summary and conclusions (II)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most</dc:creator>
  <cp:lastModifiedBy>most</cp:lastModifiedBy>
  <cp:revision>426</cp:revision>
  <dcterms:created xsi:type="dcterms:W3CDTF">2013-03-11T02:42:21Z</dcterms:created>
  <dcterms:modified xsi:type="dcterms:W3CDTF">2013-04-23T07:37:41Z</dcterms:modified>
</cp:coreProperties>
</file>