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58" r:id="rId6"/>
    <p:sldId id="261" r:id="rId7"/>
    <p:sldId id="265" r:id="rId8"/>
    <p:sldId id="263" r:id="rId9"/>
    <p:sldId id="264" r:id="rId10"/>
    <p:sldId id="266" r:id="rId11"/>
    <p:sldId id="267" r:id="rId12"/>
    <p:sldId id="282" r:id="rId13"/>
    <p:sldId id="283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74" r:id="rId26"/>
    <p:sldId id="26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5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7DA6-4066-4C0F-BA03-998F826AAE86}" type="datetimeFigureOut">
              <a:rPr lang="zh-TW" altLang="en-US" smtClean="0"/>
              <a:t>2013/4/16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5339-6996-41B6-B018-DDFF4BE730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74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Loa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alamos</a:t>
            </a:r>
            <a:r>
              <a:rPr lang="en-US" altLang="zh-TW" baseline="0" dirty="0" smtClean="0"/>
              <a:t> National Laboratory High Gradient large-eddy smooth cloud model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5339-6996-41B6-B018-DDFF4BE73093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simulated</a:t>
            </a:r>
            <a:r>
              <a:rPr lang="en-US" altLang="zh-TW" baseline="0" dirty="0" smtClean="0"/>
              <a:t> vortex is sensitive to small change in wind shear.</a:t>
            </a:r>
          </a:p>
          <a:p>
            <a:r>
              <a:rPr lang="en-US" altLang="zh-TW" baseline="0" dirty="0" smtClean="0"/>
              <a:t>Surface flux </a:t>
            </a:r>
          </a:p>
          <a:p>
            <a:r>
              <a:rPr lang="en-US" altLang="zh-TW" baseline="0" dirty="0" smtClean="0"/>
              <a:t>Vertical transport of water vapor </a:t>
            </a:r>
          </a:p>
          <a:p>
            <a:r>
              <a:rPr lang="en-US" altLang="zh-TW" baseline="0" dirty="0" smtClean="0"/>
              <a:t>Turbulent transport of water vapor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5339-6996-41B6-B018-DDFF4BE73093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Precipitation continuity equation (determine the saturation state)</a:t>
            </a:r>
          </a:p>
          <a:p>
            <a:r>
              <a:rPr lang="en-US" altLang="zh-TW" dirty="0" smtClean="0"/>
              <a:t>2. Determine the magnitude of heat release</a:t>
            </a:r>
            <a:r>
              <a:rPr lang="en-US" altLang="zh-TW" baseline="0" dirty="0" smtClean="0"/>
              <a:t> using the first law of thermodynamics and the vertical velocity 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5339-6996-41B6-B018-DDFF4BE73093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5339-6996-41B6-B018-DDFF4BE73093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55339-6996-41B6-B018-DDFF4BE73093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Determining Key Model Parameters of Rapidly Intensifying Hurricane Guillermo(1997) Using the Ensemble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Filter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Chen Deng-Shun</a:t>
            </a:r>
          </a:p>
          <a:p>
            <a:r>
              <a:rPr lang="en-US" altLang="zh-TW" sz="2400" dirty="0" smtClean="0"/>
              <a:t>16 Apr, 2013, NCU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3528" y="6064252"/>
            <a:ext cx="857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en-US" altLang="zh-TW" sz="1200" dirty="0" err="1"/>
              <a:t>Godinez</a:t>
            </a:r>
            <a:r>
              <a:rPr lang="en-US" altLang="zh-TW" sz="1200" dirty="0"/>
              <a:t>, </a:t>
            </a:r>
            <a:r>
              <a:rPr lang="en-US" altLang="zh-TW" sz="1200" dirty="0" err="1"/>
              <a:t>Humberto</a:t>
            </a:r>
            <a:r>
              <a:rPr lang="en-US" altLang="zh-TW" sz="1200" dirty="0"/>
              <a:t> C., Jon M. </a:t>
            </a:r>
            <a:r>
              <a:rPr lang="en-US" altLang="zh-TW" sz="1200" dirty="0" err="1"/>
              <a:t>Reisner</a:t>
            </a:r>
            <a:r>
              <a:rPr lang="en-US" altLang="zh-TW" sz="1200" dirty="0"/>
              <a:t>, </a:t>
            </a:r>
            <a:r>
              <a:rPr lang="en-US" altLang="zh-TW" sz="1200" dirty="0" err="1"/>
              <a:t>Alexandre</a:t>
            </a:r>
            <a:r>
              <a:rPr lang="en-US" altLang="zh-TW" sz="1200" dirty="0"/>
              <a:t> O. </a:t>
            </a:r>
            <a:r>
              <a:rPr lang="en-US" altLang="zh-TW" sz="1200" dirty="0" err="1"/>
              <a:t>Fierro</a:t>
            </a:r>
            <a:r>
              <a:rPr lang="en-US" altLang="zh-TW" sz="1200" dirty="0"/>
              <a:t>, Stephen R. </a:t>
            </a:r>
            <a:r>
              <a:rPr lang="en-US" altLang="zh-TW" sz="1200" dirty="0" err="1"/>
              <a:t>Guimond</a:t>
            </a:r>
            <a:r>
              <a:rPr lang="en-US" altLang="zh-TW" sz="1200" dirty="0"/>
              <a:t>, Jim Kao, 2012: Determining Key Model Parameters of Rapidly Intensifying Hurricane Guillermo (1997) Using the Ensemble </a:t>
            </a:r>
            <a:r>
              <a:rPr lang="en-US" altLang="zh-TW" sz="1200" dirty="0" err="1"/>
              <a:t>Kalman</a:t>
            </a:r>
            <a:r>
              <a:rPr lang="en-US" altLang="zh-TW" sz="1200" dirty="0"/>
              <a:t> Filter. </a:t>
            </a:r>
            <a:r>
              <a:rPr lang="en-US" altLang="zh-TW" sz="1200" i="1" dirty="0"/>
              <a:t>J. Atmos. Sci., </a:t>
            </a:r>
            <a:r>
              <a:rPr lang="en-US" altLang="zh-TW" sz="1200" b="1" dirty="0"/>
              <a:t>69</a:t>
            </a:r>
            <a:r>
              <a:rPr lang="en-US" altLang="zh-TW" sz="1200" dirty="0"/>
              <a:t>, 3147–3171.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Parameter Estimation Model Setup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Derived Doppler Data Fields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4329578" cy="438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6839"/>
            <a:ext cx="5442488" cy="670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514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1967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Observation error in the retrieved  latent heating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27089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 smtClean="0"/>
              <a:t>δ</a:t>
            </a:r>
            <a:r>
              <a:rPr lang="en-US" altLang="zh-TW" dirty="0" smtClean="0"/>
              <a:t>w = 1.56 m/s   </a:t>
            </a:r>
            <a:br>
              <a:rPr lang="en-US" altLang="zh-TW" dirty="0" smtClean="0"/>
            </a:br>
            <a:r>
              <a:rPr lang="en-US" altLang="zh-TW" dirty="0" err="1" smtClean="0"/>
              <a:t>Reasor</a:t>
            </a:r>
            <a:r>
              <a:rPr lang="en-US" altLang="zh-TW" dirty="0" smtClean="0"/>
              <a:t> et al. (2009)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Parameter Estimation Model Setup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EnKF</a:t>
            </a:r>
            <a:r>
              <a:rPr lang="en-US" altLang="zh-TW" dirty="0" smtClean="0"/>
              <a:t> and observation selection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48880"/>
            <a:ext cx="523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2411760" y="3284984"/>
          <a:ext cx="224841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方程式" r:id="rId5" imgW="1079280" imgH="622080" progId="Equation.3">
                  <p:embed/>
                </p:oleObj>
              </mc:Choice>
              <mc:Fallback>
                <p:oleObj name="方程式" r:id="rId5" imgW="1079280" imgH="622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284984"/>
                        <a:ext cx="2248413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411760" y="4581128"/>
          <a:ext cx="227171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方程式" r:id="rId7" imgW="1091880" imgH="850680" progId="Equation.3">
                  <p:embed/>
                </p:oleObj>
              </mc:Choice>
              <mc:Fallback>
                <p:oleObj name="方程式" r:id="rId7" imgW="1091880" imgH="850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581128"/>
                        <a:ext cx="2271713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220072" y="53012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Sorting          from smallest to largest </a:t>
            </a:r>
            <a:endParaRPr lang="zh-TW" altLang="en-US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6012160" y="5229200"/>
          <a:ext cx="388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方程式" r:id="rId9" imgW="164880" imgH="215640" progId="Equation.3">
                  <p:embed/>
                </p:oleObj>
              </mc:Choice>
              <mc:Fallback>
                <p:oleObj name="方程式" r:id="rId9" imgW="1648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229200"/>
                        <a:ext cx="3889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563888" y="29249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(k x n) (n x 1) (1x l)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Leading to large variations in the simulated intensity and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Large amounts of derived data required to reasonably estimate.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The newly estimated parameters lead to an overall reduction in the model forecast error.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5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6268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84728"/>
            <a:ext cx="4588382" cy="396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499992" y="2204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Ensemble average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36296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Control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63688" y="54452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Min. SLP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68144" y="16288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vertical motion 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17821" cy="33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b="54992"/>
          <a:stretch>
            <a:fillRect/>
          </a:stretch>
        </p:blipFill>
        <p:spPr bwMode="auto">
          <a:xfrm>
            <a:off x="1043608" y="4149080"/>
            <a:ext cx="3672408" cy="2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932040" y="5661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Reasor</a:t>
            </a:r>
            <a:r>
              <a:rPr lang="en-US" altLang="zh-TW" dirty="0" smtClean="0"/>
              <a:t> et al. (2009)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2339752" y="184482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3059832" y="450912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148064" y="41490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vertical velocity 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5" y="980728"/>
            <a:ext cx="448420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772" y="999978"/>
            <a:ext cx="453581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475656" y="4046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Ensemble average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8184" y="4046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Control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788024" y="4725144"/>
            <a:ext cx="25202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788024" y="4653136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87624" y="59492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Larger values of latent heat are required to compensate for the impact of spurious evaporation  (</a:t>
            </a:r>
            <a:r>
              <a:rPr lang="en-US" altLang="zh-TW" dirty="0" err="1" smtClean="0"/>
              <a:t>Reisner</a:t>
            </a:r>
            <a:r>
              <a:rPr lang="en-US" altLang="zh-TW" dirty="0" smtClean="0"/>
              <a:t> and Jeffery 2009)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9959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legs 5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05983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legs 9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22007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legs 5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8031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legs 9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How many observations should be assimilated ?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60" y="54868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0575" indent="-2060575"/>
            <a:r>
              <a:rPr lang="en-US" altLang="zh-TW" dirty="0" smtClean="0"/>
              <a:t>Tong and </a:t>
            </a:r>
            <a:r>
              <a:rPr lang="en-US" altLang="zh-TW" dirty="0" err="1" smtClean="0"/>
              <a:t>Xue</a:t>
            </a:r>
            <a:r>
              <a:rPr lang="en-US" altLang="zh-TW" dirty="0" smtClean="0"/>
              <a:t> (2008) : A smaller number of data leads to a slower convergence rate in some experiments, and a number larger than 50 results in </a:t>
            </a:r>
            <a:r>
              <a:rPr lang="en-US" altLang="zh-TW" dirty="0" err="1" smtClean="0"/>
              <a:t>overadjustment</a:t>
            </a:r>
            <a:r>
              <a:rPr lang="en-US" altLang="zh-TW" dirty="0" smtClean="0"/>
              <a:t> to some parameters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84841"/>
            <a:ext cx="4176464" cy="162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27584" y="46531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ensemble mean + white noise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91680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Reference run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2319"/>
            <a:ext cx="4139952" cy="248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6012160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experiments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65827"/>
            <a:ext cx="4608512" cy="34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39586"/>
            <a:ext cx="4572000" cy="338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51520" y="494116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It is only when approximately 200 000 observations are used that all 4 parameters converge to the correct values.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88024" y="40466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Blue </a:t>
            </a:r>
            <a:r>
              <a:rPr lang="en-US" altLang="zh-TW" dirty="0" smtClean="0"/>
              <a:t>: latent heat (DA1)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 : horizontal wind (DA2)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Green</a:t>
            </a:r>
            <a:r>
              <a:rPr lang="en-US" altLang="zh-TW" dirty="0" smtClean="0"/>
              <a:t> : latent heat + horizontal wind (DA3)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35696" y="23827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TE9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7036" y="23873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TE1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971600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824558" y="139352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547664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Reference run parameter</a:t>
            </a:r>
            <a:endParaRPr lang="zh-TW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4572000" y="188640"/>
            <a:ext cx="0" cy="6552728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07504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Consistent with </a:t>
            </a:r>
            <a:r>
              <a:rPr lang="en-US" altLang="zh-TW" dirty="0" err="1" smtClean="0"/>
              <a:t>Yussouf</a:t>
            </a:r>
            <a:r>
              <a:rPr lang="en-US" altLang="zh-TW" dirty="0" smtClean="0"/>
              <a:t>  and </a:t>
            </a:r>
            <a:r>
              <a:rPr lang="en-US" altLang="zh-TW" dirty="0" err="1" smtClean="0"/>
              <a:t>Stensrud</a:t>
            </a:r>
            <a:r>
              <a:rPr lang="en-US" altLang="zh-TW" dirty="0" smtClean="0"/>
              <a:t> (2012)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84168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 action="ppaction://hlinksldjump"/>
              </a:rPr>
              <a:t>Sensitivity test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205414" cy="49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73216"/>
            <a:ext cx="723140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Hurricane Guillermo(1997)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184576" cy="32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597410" cy="460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617" y="1062361"/>
            <a:ext cx="4644008" cy="429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123728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DA1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444208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DA2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959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legs 5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5983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legs 9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2007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legs 5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38031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legs 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120680" cy="31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456384" cy="307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單箭頭接點 4"/>
          <p:cNvCxnSpPr/>
          <p:nvPr/>
        </p:nvCxnSpPr>
        <p:spPr>
          <a:xfrm flipH="1">
            <a:off x="6516216" y="206084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2699792" y="2060848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635896" y="37170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and 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The estimates obtained using derived latent heat fields produced lower model forecast errors in structure.</a:t>
            </a:r>
          </a:p>
          <a:p>
            <a:r>
              <a:rPr lang="en-US" altLang="zh-TW" dirty="0" smtClean="0"/>
              <a:t>The results with latent heat produced a hurricane the has a reasonable intensity.</a:t>
            </a:r>
          </a:p>
          <a:p>
            <a:r>
              <a:rPr lang="en-US" altLang="zh-TW" dirty="0" smtClean="0"/>
              <a:t>Numerical errors in the model, such as numerical diffusion and spurious evaporation.</a:t>
            </a:r>
          </a:p>
          <a:p>
            <a:r>
              <a:rPr lang="en-US" altLang="zh-TW" dirty="0" smtClean="0"/>
              <a:t>The parameters associated with the primary component of hurricane intensification, condensation of water vapor into cloud water, should also be included in the current parameter estimation procedure.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and 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The influence that a small number of parameters has upon the evolution and formation of a simulated hurricane.</a:t>
            </a:r>
          </a:p>
          <a:p>
            <a:r>
              <a:rPr lang="en-US" altLang="zh-TW" sz="2800" dirty="0" smtClean="0"/>
              <a:t>Improving both hurricane structure and intensity, by estimating parameter using latent heat observations, will be further explored in future research.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Thanks for your sweet attention !!</a:t>
            </a:r>
          </a:p>
          <a:p>
            <a:pPr algn="ctr">
              <a:buNone/>
            </a:pPr>
            <a:r>
              <a:rPr lang="en-US" altLang="zh-TW" dirty="0" smtClean="0"/>
              <a:t>Question ? 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sz="2000" dirty="0" smtClean="0">
                <a:latin typeface="Centaur" pitchFamily="18" charset="0"/>
              </a:rPr>
              <a:t>“The </a:t>
            </a:r>
            <a:r>
              <a:rPr lang="en-US" altLang="zh-TW" sz="2000" b="1" dirty="0" smtClean="0">
                <a:latin typeface="Centaur" pitchFamily="18" charset="0"/>
              </a:rPr>
              <a:t>fear</a:t>
            </a:r>
            <a:r>
              <a:rPr lang="en-US" altLang="zh-TW" sz="2000" dirty="0" smtClean="0">
                <a:latin typeface="Centaur" pitchFamily="18" charset="0"/>
              </a:rPr>
              <a:t> of the LORD is the beginning of wisdom .”</a:t>
            </a:r>
            <a:endParaRPr lang="zh-TW" altLang="en-US" sz="20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7757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3950244" cy="325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9174"/>
            <a:ext cx="4146078" cy="3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4347"/>
            <a:ext cx="4104456" cy="343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788024" y="260648"/>
            <a:ext cx="144016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1560" y="3573016"/>
            <a:ext cx="15121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88024" y="3573016"/>
            <a:ext cx="144016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83568" y="1700808"/>
            <a:ext cx="15121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423920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6" action="ppaction://hlinksldjump"/>
              </a:rPr>
              <a:t>back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model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600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6191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Estimation </a:t>
            </a:r>
            <a:r>
              <a:rPr lang="en-US" altLang="zh-TW" dirty="0"/>
              <a:t>M</a:t>
            </a:r>
            <a:r>
              <a:rPr lang="en-US" altLang="zh-TW" dirty="0" smtClean="0"/>
              <a:t>odel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Predictive Model</a:t>
            </a:r>
          </a:p>
          <a:p>
            <a:pPr lvl="1"/>
            <a:r>
              <a:rPr lang="en-US" altLang="zh-TW" dirty="0" err="1" smtClean="0"/>
              <a:t>Navier</a:t>
            </a:r>
            <a:r>
              <a:rPr lang="en-US" altLang="zh-TW" dirty="0" smtClean="0"/>
              <a:t>-Stokes equation set</a:t>
            </a:r>
          </a:p>
          <a:p>
            <a:pPr lvl="1"/>
            <a:r>
              <a:rPr lang="en-US" altLang="zh-TW" dirty="0" smtClean="0"/>
              <a:t>Bulk microphysical model </a:t>
            </a:r>
          </a:p>
          <a:p>
            <a:pPr lvl="1"/>
            <a:r>
              <a:rPr lang="en-US" altLang="zh-TW" dirty="0" smtClean="0"/>
              <a:t>Four parameters used within in model </a:t>
            </a:r>
          </a:p>
          <a:p>
            <a:pPr lvl="1"/>
            <a:r>
              <a:rPr lang="en-US" altLang="zh-TW" dirty="0" smtClean="0"/>
              <a:t>Discrete model </a:t>
            </a:r>
          </a:p>
          <a:p>
            <a:r>
              <a:rPr lang="en-US" altLang="zh-TW" dirty="0" smtClean="0"/>
              <a:t>Parameter Estimation </a:t>
            </a:r>
            <a:r>
              <a:rPr lang="en-US" altLang="zh-TW" dirty="0"/>
              <a:t>M</a:t>
            </a:r>
            <a:r>
              <a:rPr lang="en-US" altLang="zh-TW" dirty="0" smtClean="0"/>
              <a:t>odel</a:t>
            </a:r>
          </a:p>
          <a:p>
            <a:pPr lvl="1"/>
            <a:r>
              <a:rPr lang="en-US" altLang="zh-TW" dirty="0" smtClean="0"/>
              <a:t>Parameter estimation with </a:t>
            </a:r>
            <a:r>
              <a:rPr lang="en-US" altLang="zh-TW" dirty="0" err="1" smtClean="0"/>
              <a:t>EnKF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Temporal average 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3200" dirty="0" err="1" smtClean="0"/>
              <a:t>Navier</a:t>
            </a:r>
            <a:r>
              <a:rPr lang="en-US" altLang="zh-TW" sz="3200" dirty="0" smtClean="0"/>
              <a:t>-Stokes </a:t>
            </a:r>
            <a:r>
              <a:rPr lang="en-US" altLang="zh-TW" sz="3200" dirty="0"/>
              <a:t>E</a:t>
            </a:r>
            <a:r>
              <a:rPr lang="en-US" altLang="zh-TW" sz="3200" dirty="0" smtClean="0"/>
              <a:t>quation </a:t>
            </a:r>
            <a:r>
              <a:rPr lang="en-US" altLang="zh-TW" sz="3200" dirty="0"/>
              <a:t>S</a:t>
            </a:r>
            <a:r>
              <a:rPr lang="en-US" altLang="zh-TW" sz="3200" dirty="0" smtClean="0"/>
              <a:t>et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58959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5553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21088"/>
            <a:ext cx="6134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51520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Reisner</a:t>
            </a:r>
            <a:r>
              <a:rPr lang="en-US" altLang="zh-TW" dirty="0" smtClean="0"/>
              <a:t> and Jeffery (2009)</a:t>
            </a:r>
            <a:endParaRPr lang="zh-TW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6309320"/>
            <a:ext cx="3200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單箭頭接點 12"/>
          <p:cNvCxnSpPr/>
          <p:nvPr/>
        </p:nvCxnSpPr>
        <p:spPr>
          <a:xfrm flipH="1" flipV="1">
            <a:off x="5796136" y="566124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899592" y="11247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momentum equation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99592" y="30689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energy equation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40050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TKE model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1115616" y="170080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4427984" y="422108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343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5486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altLang="zh-TW" sz="3200" dirty="0" smtClean="0"/>
              <a:t>Bulk Microphysical </a:t>
            </a:r>
            <a:r>
              <a:rPr lang="en-US" altLang="zh-TW" sz="3200" dirty="0"/>
              <a:t>M</a:t>
            </a:r>
            <a:r>
              <a:rPr lang="en-US" altLang="zh-TW" sz="3200" dirty="0" smtClean="0"/>
              <a:t>odel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4788024" y="2708920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3200" dirty="0" smtClean="0"/>
              <a:t>Parameters of interest 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5815" b="12770"/>
          <a:stretch>
            <a:fillRect/>
          </a:stretch>
        </p:blipFill>
        <p:spPr bwMode="auto">
          <a:xfrm>
            <a:off x="1835696" y="1484784"/>
            <a:ext cx="54006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23873"/>
          <a:stretch>
            <a:fillRect/>
          </a:stretch>
        </p:blipFill>
        <p:spPr bwMode="auto">
          <a:xfrm>
            <a:off x="2339752" y="2956173"/>
            <a:ext cx="4876800" cy="68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t="15273"/>
          <a:stretch>
            <a:fillRect/>
          </a:stretch>
        </p:blipFill>
        <p:spPr bwMode="auto">
          <a:xfrm>
            <a:off x="2898229" y="4718273"/>
            <a:ext cx="4410075" cy="7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t="20160" b="29441"/>
          <a:stretch>
            <a:fillRect/>
          </a:stretch>
        </p:blipFill>
        <p:spPr bwMode="auto">
          <a:xfrm>
            <a:off x="3150071" y="5805264"/>
            <a:ext cx="40862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 t="14000" b="16001"/>
          <a:stretch>
            <a:fillRect/>
          </a:stretch>
        </p:blipFill>
        <p:spPr bwMode="auto">
          <a:xfrm>
            <a:off x="1883246" y="3926185"/>
            <a:ext cx="53530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691680" y="11874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Wind shear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91680" y="266814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Diffusion coefficient for surface momentum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37170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Surface vertical transport of water vapor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91680" y="55079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Turbulence length scale(from the surface to the free atmosphere)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6237312"/>
            <a:ext cx="2219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131840" y="1484784"/>
            <a:ext cx="667322" cy="102736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906191" y="3121718"/>
            <a:ext cx="1368152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779912" y="4149080"/>
            <a:ext cx="720080" cy="432048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23928" y="5805264"/>
            <a:ext cx="576064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968552" cy="19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484848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79512" y="580526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Latin Hypercube Sampling : </a:t>
            </a:r>
          </a:p>
          <a:p>
            <a:r>
              <a:rPr lang="en-US" altLang="zh-TW" dirty="0" smtClean="0"/>
              <a:t>LHS ensures that the ensemble of random numbers is representative of the real variability.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3200" smtClean="0"/>
              <a:t>Parameter Estimation </a:t>
            </a:r>
            <a:r>
              <a:rPr lang="en-US" altLang="zh-TW" sz="3200" dirty="0" smtClean="0"/>
              <a:t>with </a:t>
            </a:r>
            <a:r>
              <a:rPr lang="en-US" altLang="zh-TW" sz="3200" dirty="0" err="1" smtClean="0"/>
              <a:t>EnKF</a:t>
            </a:r>
            <a:endParaRPr lang="zh-TW" alt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18614"/>
          <a:stretch>
            <a:fillRect/>
          </a:stretch>
        </p:blipFill>
        <p:spPr bwMode="auto">
          <a:xfrm>
            <a:off x="3347864" y="2748533"/>
            <a:ext cx="324036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r="15845"/>
          <a:stretch>
            <a:fillRect/>
          </a:stretch>
        </p:blipFill>
        <p:spPr bwMode="auto">
          <a:xfrm>
            <a:off x="467544" y="3573016"/>
            <a:ext cx="432048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r="22093"/>
          <a:stretch>
            <a:fillRect/>
          </a:stretch>
        </p:blipFill>
        <p:spPr bwMode="auto">
          <a:xfrm>
            <a:off x="4572000" y="3573016"/>
            <a:ext cx="388843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2915816" y="11247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0070C0"/>
                </a:solidFill>
              </a:rPr>
              <a:t>EnKF</a:t>
            </a:r>
            <a:r>
              <a:rPr lang="en-US" altLang="zh-TW" dirty="0" smtClean="0">
                <a:solidFill>
                  <a:srgbClr val="0070C0"/>
                </a:solidFill>
              </a:rPr>
              <a:t>  analysis equation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560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Model forecast covariance matrix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48064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Cross-correlation matrix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556792"/>
            <a:ext cx="2352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412776"/>
            <a:ext cx="46767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302388"/>
            <a:ext cx="3667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987824" y="26996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Perturbed observation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627784" y="42210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Parameter correlation matrix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589240"/>
            <a:ext cx="2879621" cy="7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301208"/>
            <a:ext cx="2438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5" y="5389588"/>
            <a:ext cx="3384376" cy="5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805264"/>
            <a:ext cx="3312368" cy="80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接點 21"/>
          <p:cNvCxnSpPr/>
          <p:nvPr/>
        </p:nvCxnSpPr>
        <p:spPr>
          <a:xfrm>
            <a:off x="251520" y="5301208"/>
            <a:ext cx="8424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3200" dirty="0" smtClean="0"/>
              <a:t>Considerations for parameter estimation with </a:t>
            </a:r>
            <a:r>
              <a:rPr lang="en-US" altLang="zh-TW" sz="3200" dirty="0" err="1" smtClean="0"/>
              <a:t>EnKF</a:t>
            </a:r>
            <a:endParaRPr lang="zh-TW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362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555776" y="26369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Time Average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FF0000"/>
                </a:solidFill>
              </a:rPr>
              <a:t>Member Average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342900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Though </a:t>
            </a:r>
            <a:r>
              <a:rPr lang="en-US" altLang="zh-TW" dirty="0" err="1" smtClean="0"/>
              <a:t>EnKF</a:t>
            </a:r>
            <a:r>
              <a:rPr lang="en-US" altLang="zh-TW" dirty="0" smtClean="0"/>
              <a:t> as a tool to estimate the model parameters  using the variable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 The model parameters  can affect the dynamics  structure, but they do not evolve though model.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The object of this paper is to estimate a constant parameter value for the given dataset.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</Template>
  <TotalTime>1569</TotalTime>
  <Words>704</Words>
  <Application>Microsoft Office PowerPoint</Application>
  <PresentationFormat>如螢幕大小 (4:3)</PresentationFormat>
  <Paragraphs>114</Paragraphs>
  <Slides>26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方程式</vt:lpstr>
      <vt:lpstr>Determining Key Model Parameters of Rapidly Intensifying Hurricane Guillermo(1997) Using the Ensemble Kalman Filter </vt:lpstr>
      <vt:lpstr>Hurricane Guillermo(1997)</vt:lpstr>
      <vt:lpstr>Parameter Estimation Model </vt:lpstr>
      <vt:lpstr>Navier-Stokes Equation Set</vt:lpstr>
      <vt:lpstr>Bulk Microphysical Model </vt:lpstr>
      <vt:lpstr>Parameters of interest </vt:lpstr>
      <vt:lpstr>PowerPoint 簡報</vt:lpstr>
      <vt:lpstr>Parameter Estimation with EnKF</vt:lpstr>
      <vt:lpstr>Considerations for parameter estimation with EnKF</vt:lpstr>
      <vt:lpstr>Parameter Estimation Model Setup</vt:lpstr>
      <vt:lpstr>PowerPoint 簡報</vt:lpstr>
      <vt:lpstr>Parameter Estimation Model Setup</vt:lpstr>
      <vt:lpstr>Results </vt:lpstr>
      <vt:lpstr>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 and Conclusions</vt:lpstr>
      <vt:lpstr>Summary and Conclusions</vt:lpstr>
      <vt:lpstr>PowerPoint 簡報</vt:lpstr>
      <vt:lpstr>PowerPoint 簡報</vt:lpstr>
      <vt:lpstr>Discrete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Key Model Parameters of Rapidly Intensifying Hurricane Guilermo(1997) Using the Ensemble Kalman Filter </dc:title>
  <cp:lastModifiedBy>h</cp:lastModifiedBy>
  <cp:revision>109</cp:revision>
  <dcterms:modified xsi:type="dcterms:W3CDTF">2013-04-16T05:59:11Z</dcterms:modified>
</cp:coreProperties>
</file>