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80" r:id="rId4"/>
    <p:sldId id="260" r:id="rId5"/>
    <p:sldId id="262" r:id="rId6"/>
    <p:sldId id="263" r:id="rId7"/>
    <p:sldId id="264" r:id="rId8"/>
    <p:sldId id="269" r:id="rId9"/>
    <p:sldId id="265" r:id="rId10"/>
    <p:sldId id="270" r:id="rId11"/>
    <p:sldId id="309" r:id="rId12"/>
    <p:sldId id="267" r:id="rId13"/>
    <p:sldId id="271" r:id="rId14"/>
    <p:sldId id="273" r:id="rId15"/>
    <p:sldId id="274" r:id="rId16"/>
    <p:sldId id="275" r:id="rId17"/>
    <p:sldId id="276" r:id="rId18"/>
    <p:sldId id="277" r:id="rId19"/>
    <p:sldId id="282" r:id="rId20"/>
    <p:sldId id="279" r:id="rId21"/>
    <p:sldId id="292" r:id="rId22"/>
    <p:sldId id="283" r:id="rId23"/>
    <p:sldId id="284" r:id="rId24"/>
    <p:sldId id="285" r:id="rId25"/>
    <p:sldId id="286" r:id="rId26"/>
    <p:sldId id="288" r:id="rId27"/>
    <p:sldId id="289" r:id="rId28"/>
    <p:sldId id="291" r:id="rId29"/>
    <p:sldId id="290" r:id="rId30"/>
    <p:sldId id="293" r:id="rId31"/>
    <p:sldId id="294" r:id="rId32"/>
    <p:sldId id="310" r:id="rId33"/>
    <p:sldId id="295" r:id="rId34"/>
    <p:sldId id="296" r:id="rId35"/>
    <p:sldId id="297" r:id="rId36"/>
    <p:sldId id="298" r:id="rId37"/>
    <p:sldId id="301" r:id="rId38"/>
    <p:sldId id="302" r:id="rId39"/>
    <p:sldId id="272" r:id="rId40"/>
    <p:sldId id="303" r:id="rId41"/>
    <p:sldId id="268" r:id="rId42"/>
    <p:sldId id="259" r:id="rId43"/>
    <p:sldId id="304" r:id="rId44"/>
    <p:sldId id="306" r:id="rId45"/>
    <p:sldId id="299" r:id="rId46"/>
    <p:sldId id="300" r:id="rId47"/>
    <p:sldId id="311" r:id="rId48"/>
    <p:sldId id="312" r:id="rId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14" autoAdjust="0"/>
  </p:normalViewPr>
  <p:slideViewPr>
    <p:cSldViewPr>
      <p:cViewPr varScale="1">
        <p:scale>
          <a:sx n="67" d="100"/>
          <a:sy n="67" d="100"/>
        </p:scale>
        <p:origin x="-102" y="-6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EA150-9A7C-4E8E-9EA3-4B40A7D66805}" type="datetimeFigureOut">
              <a:rPr lang="zh-TW" altLang="en-US" smtClean="0"/>
              <a:pPr/>
              <a:t>2013/4/9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BF451-93BE-418A-A203-D2FB4B936E84}" type="slidenum">
              <a:rPr lang="zh-TW" altLang="en-US" smtClean="0"/>
              <a:pPr/>
              <a:t>‹#›</a:t>
            </a:fld>
            <a:endParaRPr lang="zh-TW" altLang="en-US"/>
          </a:p>
        </p:txBody>
      </p:sp>
    </p:spTree>
    <p:extLst>
      <p:ext uri="{BB962C8B-B14F-4D97-AF65-F5344CB8AC3E}">
        <p14:creationId xmlns:p14="http://schemas.microsoft.com/office/powerpoint/2010/main" val="351505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a:t>
            </a:fld>
            <a:endParaRPr lang="zh-TW" altLang="en-US"/>
          </a:p>
        </p:txBody>
      </p:sp>
    </p:spTree>
    <p:extLst>
      <p:ext uri="{BB962C8B-B14F-4D97-AF65-F5344CB8AC3E}">
        <p14:creationId xmlns:p14="http://schemas.microsoft.com/office/powerpoint/2010/main" val="427828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衰弱期間</a:t>
            </a:r>
            <a:r>
              <a:rPr lang="en-US" altLang="zh-TW" dirty="0" smtClean="0"/>
              <a:t>:</a:t>
            </a:r>
          </a:p>
          <a:p>
            <a:endParaRPr lang="en-US" altLang="zh-TW" dirty="0" smtClean="0"/>
          </a:p>
          <a:p>
            <a:r>
              <a:rPr lang="zh-TW" altLang="en-US" dirty="0" smtClean="0"/>
              <a:t>圖</a:t>
            </a:r>
            <a:r>
              <a:rPr lang="en-US" altLang="zh-TW" dirty="0" smtClean="0"/>
              <a:t>A-D</a:t>
            </a:r>
            <a:r>
              <a:rPr lang="zh-TW" altLang="en-US" dirty="0" smtClean="0"/>
              <a:t>顯示系統於削弱其間的垂直剖面圖</a:t>
            </a:r>
            <a:endParaRPr lang="en-US" altLang="zh-TW" dirty="0" smtClean="0"/>
          </a:p>
          <a:p>
            <a:r>
              <a:rPr lang="zh-TW" altLang="en-US" dirty="0" smtClean="0"/>
              <a:t>圖</a:t>
            </a:r>
            <a:r>
              <a:rPr lang="en-US" altLang="zh-TW" dirty="0" smtClean="0"/>
              <a:t>A-D</a:t>
            </a:r>
            <a:r>
              <a:rPr lang="zh-TW" altLang="en-US" dirty="0" smtClean="0"/>
              <a:t>為冷池逐漸增強時期，且逐漸克服低層風切的影響。</a:t>
            </a:r>
            <a:endParaRPr lang="en-US" altLang="zh-TW" dirty="0" smtClean="0"/>
          </a:p>
          <a:p>
            <a:r>
              <a:rPr lang="zh-TW" altLang="en-US" dirty="0" smtClean="0"/>
              <a:t>圖</a:t>
            </a:r>
            <a:r>
              <a:rPr lang="en-US" altLang="zh-TW" dirty="0" smtClean="0"/>
              <a:t>A, B</a:t>
            </a:r>
            <a:r>
              <a:rPr lang="zh-TW" altLang="en-US" dirty="0" smtClean="0"/>
              <a:t> 由於冷池的環流影響逐漸高於環境風切，使得上升氣流漸漸向上游傾斜，造成上升氣流的強度減弱。</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13</a:t>
            </a:fld>
            <a:endParaRPr lang="zh-TW" altLang="en-US"/>
          </a:p>
        </p:txBody>
      </p:sp>
    </p:spTree>
    <p:extLst>
      <p:ext uri="{BB962C8B-B14F-4D97-AF65-F5344CB8AC3E}">
        <p14:creationId xmlns:p14="http://schemas.microsoft.com/office/powerpoint/2010/main" val="300872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 dimensional simulation</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14</a:t>
            </a:fld>
            <a:endParaRPr lang="zh-TW" altLang="en-US"/>
          </a:p>
        </p:txBody>
      </p:sp>
    </p:spTree>
    <p:extLst>
      <p:ext uri="{BB962C8B-B14F-4D97-AF65-F5344CB8AC3E}">
        <p14:creationId xmlns:p14="http://schemas.microsoft.com/office/powerpoint/2010/main" val="106902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顯示在第</a:t>
            </a:r>
            <a:r>
              <a:rPr lang="en-US" altLang="zh-TW" dirty="0" smtClean="0"/>
              <a:t>60</a:t>
            </a:r>
            <a:r>
              <a:rPr lang="zh-TW" altLang="en-US" dirty="0" smtClean="0"/>
              <a:t>分鐘的三維透視圖</a:t>
            </a:r>
            <a:endParaRPr lang="en-US" altLang="zh-TW" dirty="0" smtClean="0"/>
          </a:p>
          <a:p>
            <a:r>
              <a:rPr lang="zh-TW" altLang="en-US" dirty="0" smtClean="0"/>
              <a:t>由於在三維的自由度較高，故系統較快成長至三維的對流胞。</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15</a:t>
            </a:fld>
            <a:endParaRPr lang="zh-TW" altLang="en-US"/>
          </a:p>
        </p:txBody>
      </p:sp>
    </p:spTree>
    <p:extLst>
      <p:ext uri="{BB962C8B-B14F-4D97-AF65-F5344CB8AC3E}">
        <p14:creationId xmlns:p14="http://schemas.microsoft.com/office/powerpoint/2010/main" val="316938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B</a:t>
            </a:r>
            <a:r>
              <a:rPr lang="zh-TW" altLang="en-US" dirty="0" smtClean="0"/>
              <a:t>顯示通過上升氣流且沿著風切的垂直橫截面。</a:t>
            </a:r>
            <a:endParaRPr lang="en-US" altLang="zh-TW" dirty="0" smtClean="0"/>
          </a:p>
          <a:p>
            <a:r>
              <a:rPr lang="zh-TW" altLang="en-US" dirty="0" smtClean="0"/>
              <a:t>三圍模擬結果與二維結果類似，上升氣流向下游傾斜，降水落於前方入流的位置。</a:t>
            </a:r>
            <a:endParaRPr lang="en-US" altLang="zh-TW" dirty="0" smtClean="0"/>
          </a:p>
          <a:p>
            <a:r>
              <a:rPr lang="zh-TW" altLang="en-US" dirty="0" smtClean="0"/>
              <a:t>圖</a:t>
            </a:r>
            <a:r>
              <a:rPr lang="en-US" altLang="zh-TW" dirty="0" smtClean="0"/>
              <a:t>C</a:t>
            </a:r>
            <a:r>
              <a:rPr lang="zh-TW" altLang="en-US" dirty="0" smtClean="0"/>
              <a:t>顯示較低的相當位溫空氣塊，由原本位於系統下游處的中層大氣，下降至地面形成冷池的過程，與二維模擬結果相同。</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16</a:t>
            </a:fld>
            <a:endParaRPr lang="zh-TW" altLang="en-US"/>
          </a:p>
        </p:txBody>
      </p:sp>
    </p:spTree>
    <p:extLst>
      <p:ext uri="{BB962C8B-B14F-4D97-AF65-F5344CB8AC3E}">
        <p14:creationId xmlns:p14="http://schemas.microsoft.com/office/powerpoint/2010/main" val="234764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160</a:t>
            </a:r>
            <a:r>
              <a:rPr lang="zh-TW" altLang="en-US" dirty="0" smtClean="0"/>
              <a:t>分鐘透視圖</a:t>
            </a:r>
            <a:endParaRPr lang="en-US" altLang="zh-TW" dirty="0" smtClean="0"/>
          </a:p>
          <a:p>
            <a:r>
              <a:rPr lang="zh-TW" altLang="en-US" dirty="0" smtClean="0"/>
              <a:t>下風切激發出的冷池在其下方</a:t>
            </a:r>
            <a:endParaRPr lang="en-US" altLang="zh-TW" dirty="0" smtClean="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17</a:t>
            </a:fld>
            <a:endParaRPr lang="zh-TW" altLang="en-US"/>
          </a:p>
        </p:txBody>
      </p:sp>
    </p:spTree>
    <p:extLst>
      <p:ext uri="{BB962C8B-B14F-4D97-AF65-F5344CB8AC3E}">
        <p14:creationId xmlns:p14="http://schemas.microsoft.com/office/powerpoint/2010/main" val="166033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於此期間，從這兩條軌跡線可以看到，來自系統前方與後方的空氣形成冷池</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18</a:t>
            </a:fld>
            <a:endParaRPr lang="zh-TW" altLang="en-US"/>
          </a:p>
        </p:txBody>
      </p:sp>
    </p:spTree>
    <p:extLst>
      <p:ext uri="{BB962C8B-B14F-4D97-AF65-F5344CB8AC3E}">
        <p14:creationId xmlns:p14="http://schemas.microsoft.com/office/powerpoint/2010/main" val="45367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在厚度較深且強，方向一致的風切，若</a:t>
            </a:r>
            <a:r>
              <a:rPr lang="en-US" altLang="zh-TW" dirty="0" err="1" smtClean="0"/>
              <a:t>supercell</a:t>
            </a:r>
            <a:r>
              <a:rPr lang="en-US" altLang="zh-TW" dirty="0" smtClean="0"/>
              <a:t> </a:t>
            </a:r>
            <a:r>
              <a:rPr lang="zh-TW" altLang="en-US" dirty="0" smtClean="0"/>
              <a:t>與風切方向垂直，向右移動的個別對流胞最後會結合而互相抵消。</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19</a:t>
            </a:fld>
            <a:endParaRPr lang="zh-TW" altLang="en-US"/>
          </a:p>
        </p:txBody>
      </p:sp>
    </p:spTree>
    <p:extLst>
      <p:ext uri="{BB962C8B-B14F-4D97-AF65-F5344CB8AC3E}">
        <p14:creationId xmlns:p14="http://schemas.microsoft.com/office/powerpoint/2010/main" val="291034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與</a:t>
            </a:r>
            <a:r>
              <a:rPr lang="en-US" altLang="zh-TW" dirty="0" smtClean="0"/>
              <a:t>squall line</a:t>
            </a:r>
            <a:r>
              <a:rPr lang="zh-TW" altLang="en-US" dirty="0" smtClean="0"/>
              <a:t>夾</a:t>
            </a:r>
            <a:r>
              <a:rPr lang="en-US" altLang="zh-TW" dirty="0" smtClean="0"/>
              <a:t>45</a:t>
            </a:r>
            <a:r>
              <a:rPr lang="zh-TW" altLang="en-US" dirty="0" smtClean="0"/>
              <a:t>度角，風切為</a:t>
            </a:r>
            <a:r>
              <a:rPr lang="en-US" altLang="zh-TW" dirty="0" smtClean="0"/>
              <a:t>5km</a:t>
            </a:r>
            <a:r>
              <a:rPr lang="zh-TW" altLang="en-US" dirty="0" smtClean="0"/>
              <a:t>深</a:t>
            </a:r>
            <a:r>
              <a:rPr lang="en-US" altLang="zh-TW" dirty="0" smtClean="0"/>
              <a:t>30m/s</a:t>
            </a:r>
          </a:p>
          <a:p>
            <a:r>
              <a:rPr lang="zh-TW" altLang="en-US" dirty="0" smtClean="0"/>
              <a:t>若</a:t>
            </a:r>
            <a:r>
              <a:rPr lang="en-US" altLang="zh-TW" dirty="0" err="1" smtClean="0"/>
              <a:t>supercell</a:t>
            </a:r>
            <a:r>
              <a:rPr lang="en-US" altLang="zh-TW" dirty="0" smtClean="0"/>
              <a:t> </a:t>
            </a:r>
            <a:r>
              <a:rPr lang="zh-TW" altLang="en-US" dirty="0" smtClean="0"/>
              <a:t>與風切方向垂直，向右移動的個別對流胞最後會結合而互相抵消。</a:t>
            </a:r>
            <a:endParaRPr lang="en-US" altLang="zh-TW" dirty="0" smtClean="0"/>
          </a:p>
          <a:p>
            <a:r>
              <a:rPr lang="zh-TW" altLang="en-US" dirty="0" smtClean="0"/>
              <a:t>使得其他像佐移動的對流胞，因為風切的關係向後移入系統後方的冷池而消散，而不與原本的系統結合抵制原本的系統。</a:t>
            </a:r>
            <a:endParaRPr lang="en-US" altLang="zh-TW" dirty="0" smtClean="0"/>
          </a:p>
          <a:p>
            <a:r>
              <a:rPr lang="zh-TW" altLang="en-US" dirty="0" smtClean="0"/>
              <a:t>在</a:t>
            </a:r>
            <a:r>
              <a:rPr lang="en-US" altLang="zh-TW" dirty="0" smtClean="0"/>
              <a:t>4km</a:t>
            </a:r>
            <a:r>
              <a:rPr lang="zh-TW" altLang="en-US" dirty="0" smtClean="0"/>
              <a:t>處呈現旋準的上升氣流</a:t>
            </a:r>
            <a:r>
              <a:rPr lang="en-US" altLang="zh-TW" dirty="0" smtClean="0"/>
              <a:t>(</a:t>
            </a:r>
            <a:r>
              <a:rPr lang="en-US" altLang="zh-TW" dirty="0" err="1" smtClean="0"/>
              <a:t>supercell</a:t>
            </a:r>
            <a:r>
              <a:rPr lang="zh-TW" altLang="en-US" dirty="0" smtClean="0"/>
              <a:t>的特徵</a:t>
            </a:r>
            <a:r>
              <a:rPr lang="en-US" altLang="zh-TW" dirty="0" smtClean="0"/>
              <a:t>)</a:t>
            </a:r>
            <a:r>
              <a:rPr lang="zh-TW" altLang="en-US" dirty="0" smtClean="0"/>
              <a:t>以及低層氣流呈現弧狀陣風封風面</a:t>
            </a:r>
            <a:endParaRPr lang="en-US" altLang="zh-TW" dirty="0" smtClean="0"/>
          </a:p>
          <a:p>
            <a:r>
              <a:rPr lang="zh-TW" altLang="en-US" dirty="0" smtClean="0"/>
              <a:t>系統漸漸結合成穩定的系統而形成現狀的</a:t>
            </a:r>
            <a:r>
              <a:rPr lang="en-US" altLang="zh-TW" dirty="0" smtClean="0"/>
              <a:t>squall line</a:t>
            </a:r>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20</a:t>
            </a:fld>
            <a:endParaRPr lang="zh-TW" altLang="en-US"/>
          </a:p>
        </p:txBody>
      </p:sp>
    </p:spTree>
    <p:extLst>
      <p:ext uri="{BB962C8B-B14F-4D97-AF65-F5344CB8AC3E}">
        <p14:creationId xmlns:p14="http://schemas.microsoft.com/office/powerpoint/2010/main" val="16987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驗證在不同風切的情況下，所激發出的上升運動像上游或下游傾斜</a:t>
            </a:r>
            <a:endParaRPr lang="en-US" altLang="zh-TW" dirty="0" smtClean="0"/>
          </a:p>
          <a:p>
            <a:endParaRPr lang="en-US" altLang="zh-TW" dirty="0" smtClean="0"/>
          </a:p>
          <a:p>
            <a:r>
              <a:rPr lang="zh-TW" altLang="en-US" dirty="0" smtClean="0"/>
              <a:t>渦度方程</a:t>
            </a:r>
            <a:endParaRPr lang="en-US" altLang="zh-TW" dirty="0" smtClean="0"/>
          </a:p>
          <a:p>
            <a:r>
              <a:rPr lang="en-US" altLang="zh-TW" dirty="0" smtClean="0"/>
              <a:t>2</a:t>
            </a:r>
            <a:r>
              <a:rPr lang="zh-TW" altLang="en-US" dirty="0" smtClean="0"/>
              <a:t>式</a:t>
            </a:r>
            <a:r>
              <a:rPr lang="en-US" altLang="zh-TW" dirty="0" smtClean="0"/>
              <a:t>:</a:t>
            </a:r>
            <a:r>
              <a:rPr lang="zh-TW" altLang="en-US" dirty="0" smtClean="0"/>
              <a:t>為</a:t>
            </a:r>
            <a:r>
              <a:rPr lang="en-US" altLang="zh-TW" dirty="0" smtClean="0"/>
              <a:t>Y</a:t>
            </a:r>
            <a:r>
              <a:rPr lang="zh-TW" altLang="en-US" dirty="0" smtClean="0"/>
              <a:t>方向上的渦度</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22</a:t>
            </a:fld>
            <a:endParaRPr lang="zh-TW" altLang="en-US"/>
          </a:p>
        </p:txBody>
      </p:sp>
    </p:spTree>
    <p:extLst>
      <p:ext uri="{BB962C8B-B14F-4D97-AF65-F5344CB8AC3E}">
        <p14:creationId xmlns:p14="http://schemas.microsoft.com/office/powerpoint/2010/main" val="394980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在無風切下，由暖包激發出的的對流胞</a:t>
            </a:r>
            <a:endParaRPr lang="en-US" altLang="zh-TW" dirty="0" smtClean="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23</a:t>
            </a:fld>
            <a:endParaRPr lang="zh-TW" altLang="en-US"/>
          </a:p>
        </p:txBody>
      </p:sp>
    </p:spTree>
    <p:extLst>
      <p:ext uri="{BB962C8B-B14F-4D97-AF65-F5344CB8AC3E}">
        <p14:creationId xmlns:p14="http://schemas.microsoft.com/office/powerpoint/2010/main" val="366659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Thorpe et al. (1982)</a:t>
            </a:r>
            <a:r>
              <a:rPr lang="zh-TW" altLang="en-US" dirty="0" smtClean="0"/>
              <a:t>提出，在二為模擬結果的</a:t>
            </a:r>
            <a:r>
              <a:rPr lang="en-US" altLang="zh-TW" dirty="0" smtClean="0"/>
              <a:t>squall line</a:t>
            </a:r>
            <a:r>
              <a:rPr lang="zh-TW" altLang="en-US" dirty="0" smtClean="0"/>
              <a:t>長生命期結果，是由於環境的低層垂直風切。</a:t>
            </a:r>
            <a:endParaRPr lang="en-US" altLang="zh-TW" dirty="0" smtClean="0"/>
          </a:p>
          <a:p>
            <a:r>
              <a:rPr lang="zh-TW" altLang="en-US" dirty="0" smtClean="0"/>
              <a:t>圖</a:t>
            </a:r>
            <a:r>
              <a:rPr lang="en-US" altLang="zh-TW" dirty="0" smtClean="0"/>
              <a:t>a</a:t>
            </a:r>
            <a:r>
              <a:rPr lang="zh-TW" altLang="en-US" dirty="0" smtClean="0"/>
              <a:t>為無環境風切的結果。</a:t>
            </a:r>
            <a:endParaRPr lang="en-US" altLang="zh-TW" dirty="0" smtClean="0"/>
          </a:p>
          <a:p>
            <a:r>
              <a:rPr lang="zh-TW" altLang="en-US" dirty="0" smtClean="0"/>
              <a:t>雨水造成潛熱冷卻，生成冷池，之後冷池向外擴散移動，當環境的低層風切夠強，則會抵擋冷池外流，而產生常生命期的</a:t>
            </a:r>
            <a:r>
              <a:rPr lang="en-US" altLang="zh-TW" dirty="0" smtClean="0"/>
              <a:t>squall line</a:t>
            </a:r>
            <a:r>
              <a:rPr lang="zh-TW" altLang="en-US" dirty="0"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5</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因垂直風切影響，在下游產生正渦度，使得上升氣流朝下游傾斜</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24</a:t>
            </a:fld>
            <a:endParaRPr lang="zh-TW" altLang="en-US"/>
          </a:p>
        </p:txBody>
      </p:sp>
    </p:spTree>
    <p:extLst>
      <p:ext uri="{BB962C8B-B14F-4D97-AF65-F5344CB8AC3E}">
        <p14:creationId xmlns:p14="http://schemas.microsoft.com/office/powerpoint/2010/main" val="424958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探討三圍的渦度方程</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25</a:t>
            </a:fld>
            <a:endParaRPr lang="zh-TW" altLang="en-US"/>
          </a:p>
        </p:txBody>
      </p:sp>
    </p:spTree>
    <p:extLst>
      <p:ext uri="{BB962C8B-B14F-4D97-AF65-F5344CB8AC3E}">
        <p14:creationId xmlns:p14="http://schemas.microsoft.com/office/powerpoint/2010/main" val="368689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只考慮</a:t>
            </a:r>
            <a:r>
              <a:rPr lang="en-US" altLang="zh-TW" dirty="0" smtClean="0"/>
              <a:t>Y</a:t>
            </a:r>
            <a:r>
              <a:rPr lang="zh-TW" altLang="en-US" dirty="0" smtClean="0"/>
              <a:t>方向的渦度，等號右邊的</a:t>
            </a:r>
            <a:r>
              <a:rPr lang="en-US" altLang="zh-TW" dirty="0" smtClean="0"/>
              <a:t>1</a:t>
            </a:r>
            <a:r>
              <a:rPr lang="zh-TW" altLang="en-US" dirty="0" smtClean="0"/>
              <a:t>，</a:t>
            </a:r>
            <a:r>
              <a:rPr lang="en-US" altLang="zh-TW" dirty="0" smtClean="0"/>
              <a:t>3</a:t>
            </a:r>
            <a:r>
              <a:rPr lang="zh-TW" altLang="en-US" dirty="0" smtClean="0"/>
              <a:t>項可忽略，而第二項為</a:t>
            </a:r>
            <a:r>
              <a:rPr lang="en-US" altLang="zh-TW" dirty="0" smtClean="0"/>
              <a:t>y</a:t>
            </a:r>
            <a:r>
              <a:rPr lang="zh-TW" altLang="en-US" dirty="0" smtClean="0"/>
              <a:t>方向上的</a:t>
            </a:r>
            <a:r>
              <a:rPr lang="en-US" altLang="zh-TW" dirty="0" smtClean="0"/>
              <a:t>stretching term</a:t>
            </a:r>
            <a:r>
              <a:rPr lang="zh-TW" altLang="en-US" dirty="0" smtClean="0"/>
              <a:t>，其不改變渦度方向，指改變大小</a:t>
            </a:r>
          </a:p>
          <a:p>
            <a:r>
              <a:rPr lang="zh-TW" altLang="en-US" dirty="0" smtClean="0"/>
              <a:t>因此與前面討論的結果，其存在低層風切的情況下會產生正渦度使上升氣流向下游傾斜</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27</a:t>
            </a:fld>
            <a:endParaRPr lang="zh-TW" altLang="en-US"/>
          </a:p>
        </p:txBody>
      </p:sp>
    </p:spTree>
    <p:extLst>
      <p:ext uri="{BB962C8B-B14F-4D97-AF65-F5344CB8AC3E}">
        <p14:creationId xmlns:p14="http://schemas.microsoft.com/office/powerpoint/2010/main" val="758224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冷池產生負浮力的影響，產生負渦度，使得上升氣流向上游傾斜。</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29</a:t>
            </a:fld>
            <a:endParaRPr lang="zh-TW" altLang="en-US"/>
          </a:p>
        </p:txBody>
      </p:sp>
    </p:spTree>
    <p:extLst>
      <p:ext uri="{BB962C8B-B14F-4D97-AF65-F5344CB8AC3E}">
        <p14:creationId xmlns:p14="http://schemas.microsoft.com/office/powerpoint/2010/main" val="58399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當冷池產生的負渦度與低層風切產生的正渦度平衡時，可產生筆直的上升氣流。</a:t>
            </a:r>
            <a:endParaRPr lang="en-US" altLang="zh-TW" dirty="0" smtClean="0"/>
          </a:p>
          <a:p>
            <a:endParaRPr lang="en-US" altLang="zh-TW" dirty="0" smtClean="0"/>
          </a:p>
          <a:p>
            <a:r>
              <a:rPr lang="zh-TW" altLang="en-US" dirty="0" smtClean="0"/>
              <a:t>由於冷池只存在於低層，故風切限制在低層時才能產生筆直的垂直氣流</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30</a:t>
            </a:fld>
            <a:endParaRPr lang="zh-TW" altLang="en-US"/>
          </a:p>
        </p:txBody>
      </p:sp>
    </p:spTree>
    <p:extLst>
      <p:ext uri="{BB962C8B-B14F-4D97-AF65-F5344CB8AC3E}">
        <p14:creationId xmlns:p14="http://schemas.microsoft.com/office/powerpoint/2010/main" val="386110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為了量化多大的低層風切才能與冷池平衡，並且區分在有無環境風切情況下冷池的物理現象。</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31</a:t>
            </a:fld>
            <a:endParaRPr lang="zh-TW" altLang="en-US"/>
          </a:p>
        </p:txBody>
      </p:sp>
    </p:spTree>
    <p:extLst>
      <p:ext uri="{BB962C8B-B14F-4D97-AF65-F5344CB8AC3E}">
        <p14:creationId xmlns:p14="http://schemas.microsoft.com/office/powerpoint/2010/main" val="247694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32</a:t>
            </a:fld>
            <a:endParaRPr lang="zh-TW" altLang="en-US"/>
          </a:p>
        </p:txBody>
      </p:sp>
    </p:spTree>
    <p:extLst>
      <p:ext uri="{BB962C8B-B14F-4D97-AF65-F5344CB8AC3E}">
        <p14:creationId xmlns:p14="http://schemas.microsoft.com/office/powerpoint/2010/main" val="2476943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33</a:t>
            </a:fld>
            <a:endParaRPr lang="zh-TW" altLang="en-US"/>
          </a:p>
        </p:txBody>
      </p:sp>
    </p:spTree>
    <p:extLst>
      <p:ext uri="{BB962C8B-B14F-4D97-AF65-F5344CB8AC3E}">
        <p14:creationId xmlns:p14="http://schemas.microsoft.com/office/powerpoint/2010/main" val="71842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其表示物理意義為，風切產生的正渦度與冷池產生的負渦度平衡。</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因所探討的是在低層風場受到冷池的影響轉而變成垂直的上升氣流的最佳狀態，假設</a:t>
                </a:r>
                <a:r>
                  <a:rPr lang="en-US" altLang="zh-TW" sz="1200" b="1" dirty="0" smtClean="0"/>
                  <a:t>u</a:t>
                </a:r>
                <a:r>
                  <a:rPr lang="en-US" altLang="zh-TW" sz="1200" b="1" baseline="-25000" dirty="0" smtClean="0"/>
                  <a:t>L,d </a:t>
                </a:r>
                <a:r>
                  <a:rPr lang="en-US" altLang="zh-TW" sz="1200" b="1" dirty="0" smtClean="0"/>
                  <a:t>,  </a:t>
                </a:r>
                <a:r>
                  <a:rPr lang="en-US" altLang="zh-TW" sz="1200" b="1" dirty="0" err="1" smtClean="0"/>
                  <a:t>u</a:t>
                </a:r>
                <a:r>
                  <a:rPr lang="en-US" altLang="zh-TW" sz="1200" b="1" baseline="-25000" dirty="0" err="1" smtClean="0"/>
                  <a:t>R,d</a:t>
                </a:r>
                <a:r>
                  <a:rPr lang="en-US" altLang="zh-TW" sz="1200" b="1" dirty="0" smtClean="0"/>
                  <a:t>,  </a:t>
                </a:r>
                <a14:m>
                  <m:oMath xmlns:m="http://schemas.openxmlformats.org/officeDocument/2006/math">
                    <m:nary>
                      <m:naryPr>
                        <m:ctrlPr>
                          <a:rPr lang="zh-TW" altLang="en-US" sz="1200" b="1" i="1" smtClean="0">
                            <a:latin typeface="Cambria Math"/>
                          </a:rPr>
                        </m:ctrlPr>
                      </m:naryPr>
                      <m:sub>
                        <m:r>
                          <m:rPr>
                            <m:brk m:alnAt="23"/>
                          </m:rPr>
                          <a:rPr lang="en-US" altLang="zh-TW" sz="1200" b="1" i="1" smtClean="0">
                            <a:latin typeface="Cambria Math"/>
                          </a:rPr>
                          <m:t>𝑳</m:t>
                        </m:r>
                      </m:sub>
                      <m:sup>
                        <m:r>
                          <a:rPr lang="en-US" altLang="zh-TW" sz="1200" b="1" i="1" smtClean="0">
                            <a:latin typeface="Cambria Math"/>
                          </a:rPr>
                          <m:t>𝑹</m:t>
                        </m:r>
                      </m:sup>
                      <m:e>
                        <m:d>
                          <m:dPr>
                            <m:ctrlPr>
                              <a:rPr lang="en-US" altLang="zh-TW" sz="1200" b="1" i="1" smtClean="0">
                                <a:latin typeface="Cambria Math"/>
                              </a:rPr>
                            </m:ctrlPr>
                          </m:dPr>
                          <m:e>
                            <m:r>
                              <a:rPr lang="en-US" altLang="zh-TW" sz="1200" b="1" i="1" smtClean="0">
                                <a:latin typeface="Cambria Math"/>
                              </a:rPr>
                              <m:t>𝒘</m:t>
                            </m:r>
                            <m:r>
                              <a:rPr lang="el-GR" altLang="zh-TW" sz="1200" b="1" i="1" smtClean="0">
                                <a:latin typeface="Cambria Math"/>
                              </a:rPr>
                              <m:t>𝜼</m:t>
                            </m:r>
                          </m:e>
                        </m:d>
                        <m:r>
                          <a:rPr lang="en-US" altLang="zh-TW" sz="1200" b="1" i="1" baseline="-25000" smtClean="0">
                            <a:latin typeface="Cambria Math"/>
                          </a:rPr>
                          <m:t>𝒅</m:t>
                        </m:r>
                        <m:r>
                          <a:rPr lang="en-US" altLang="zh-TW" sz="1200" b="1" i="1" smtClean="0">
                            <a:latin typeface="Cambria Math"/>
                          </a:rPr>
                          <m:t>𝒅𝒙</m:t>
                        </m:r>
                        <m:r>
                          <a:rPr lang="en-US" altLang="zh-TW" sz="1200" b="1" i="1" smtClean="0">
                            <a:latin typeface="Cambria Math"/>
                          </a:rPr>
                          <m:t>=</m:t>
                        </m:r>
                        <m:r>
                          <a:rPr lang="en-US" altLang="zh-TW" sz="1200" b="1" i="1" smtClean="0">
                            <a:latin typeface="Cambria Math"/>
                          </a:rPr>
                          <m:t>𝟎</m:t>
                        </m:r>
                      </m:e>
                    </m:nary>
                  </m:oMath>
                </a14:m>
                <a:endParaRPr lang="zh-TW" altLang="en-US" sz="1200" b="1" dirty="0"/>
              </a:p>
              <a:p>
                <a:endParaRPr lang="en-US" altLang="zh-TW" dirty="0" smtClean="0"/>
              </a:p>
              <a:p>
                <a:r>
                  <a:rPr lang="zh-TW" altLang="en-US" dirty="0" smtClean="0"/>
                  <a:t>最後一個式子表示，當冷池的負浮力與低層風切平衡，會產生垂直的上升氣流，這即為最佳條件。</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其表示物理意義為，風切產生的正渦度與冷池產生的負渦度平衡。</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因所探討的是在低層風場受到冷池的影響轉而變成垂直的上升氣流的最佳狀態，假設</a:t>
                </a:r>
                <a:r>
                  <a:rPr lang="en-US" altLang="zh-TW" sz="1200" b="1" dirty="0" smtClean="0"/>
                  <a:t>u</a:t>
                </a:r>
                <a:r>
                  <a:rPr lang="en-US" altLang="zh-TW" sz="1200" b="1" baseline="-25000" dirty="0" smtClean="0"/>
                  <a:t>L,d </a:t>
                </a:r>
                <a:r>
                  <a:rPr lang="en-US" altLang="zh-TW" sz="1200" b="1" dirty="0" smtClean="0"/>
                  <a:t>,  </a:t>
                </a:r>
                <a:r>
                  <a:rPr lang="en-US" altLang="zh-TW" sz="1200" b="1" dirty="0" err="1" smtClean="0"/>
                  <a:t>u</a:t>
                </a:r>
                <a:r>
                  <a:rPr lang="en-US" altLang="zh-TW" sz="1200" b="1" baseline="-25000" dirty="0" err="1" smtClean="0"/>
                  <a:t>R,d</a:t>
                </a:r>
                <a:r>
                  <a:rPr lang="en-US" altLang="zh-TW" sz="1200" b="1" dirty="0" smtClean="0"/>
                  <a:t>,  </a:t>
                </a:r>
                <a:r>
                  <a:rPr lang="zh-TW" altLang="en-US" sz="1200" b="1" i="0" smtClean="0">
                    <a:latin typeface="Cambria Math"/>
                  </a:rPr>
                  <a:t>∫</a:t>
                </a:r>
                <a:r>
                  <a:rPr lang="en-US" altLang="zh-TW" sz="1200" b="1" i="0" smtClean="0">
                    <a:latin typeface="Cambria Math"/>
                  </a:rPr>
                  <a:t>_𝑳^𝑹▒〖(𝒘</a:t>
                </a:r>
                <a:r>
                  <a:rPr lang="el-GR" altLang="zh-TW" sz="1200" b="1" i="0" smtClean="0">
                    <a:latin typeface="Cambria Math"/>
                  </a:rPr>
                  <a:t>𝜼)</a:t>
                </a:r>
                <a:r>
                  <a:rPr lang="en-US" altLang="zh-TW" sz="1200" b="1" i="0" baseline="-25000" smtClean="0">
                    <a:latin typeface="Cambria Math"/>
                  </a:rPr>
                  <a:t>𝒅</a:t>
                </a:r>
                <a:r>
                  <a:rPr lang="en-US" altLang="zh-TW" sz="1200" b="1" i="0" smtClean="0">
                    <a:latin typeface="Cambria Math"/>
                  </a:rPr>
                  <a:t>𝒅𝒙=𝟎〗</a:t>
                </a:r>
                <a:endParaRPr lang="zh-TW" altLang="en-US" sz="1200" b="1" dirty="0"/>
              </a:p>
              <a:p>
                <a:endParaRPr lang="en-US" altLang="zh-TW" dirty="0" smtClean="0"/>
              </a:p>
              <a:p>
                <a:r>
                  <a:rPr lang="zh-TW" altLang="en-US" dirty="0" smtClean="0"/>
                  <a:t>最後一個式子表示，當冷池的負浮力與低層風切平衡，會產生垂直的上升氣流，這即為最佳條件。</a:t>
                </a:r>
                <a:endParaRPr lang="zh-TW" altLang="en-US" dirty="0"/>
              </a:p>
            </p:txBody>
          </p:sp>
        </mc:Fallback>
      </mc:AlternateContent>
      <p:sp>
        <p:nvSpPr>
          <p:cNvPr id="4" name="投影片編號版面配置區 3"/>
          <p:cNvSpPr>
            <a:spLocks noGrp="1"/>
          </p:cNvSpPr>
          <p:nvPr>
            <p:ph type="sldNum" sz="quarter" idx="10"/>
          </p:nvPr>
        </p:nvSpPr>
        <p:spPr/>
        <p:txBody>
          <a:bodyPr/>
          <a:lstStyle/>
          <a:p>
            <a:fld id="{9CFBF451-93BE-418A-A203-D2FB4B936E84}" type="slidenum">
              <a:rPr lang="zh-TW" altLang="en-US" smtClean="0"/>
              <a:pPr/>
              <a:t>34</a:t>
            </a:fld>
            <a:endParaRPr lang="zh-TW" altLang="en-US"/>
          </a:p>
        </p:txBody>
      </p:sp>
    </p:spTree>
    <p:extLst>
      <p:ext uri="{BB962C8B-B14F-4D97-AF65-F5344CB8AC3E}">
        <p14:creationId xmlns:p14="http://schemas.microsoft.com/office/powerpoint/2010/main" val="1303638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使用數值模式，測試不同風切下與冷池之間的交互作用</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35</a:t>
            </a:fld>
            <a:endParaRPr lang="zh-TW" altLang="en-US"/>
          </a:p>
        </p:txBody>
      </p:sp>
    </p:spTree>
    <p:extLst>
      <p:ext uri="{BB962C8B-B14F-4D97-AF65-F5344CB8AC3E}">
        <p14:creationId xmlns:p14="http://schemas.microsoft.com/office/powerpoint/2010/main" val="136300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Bluestein</a:t>
            </a:r>
            <a:r>
              <a:rPr lang="en-US" altLang="zh-TW" baseline="0" dirty="0" smtClean="0"/>
              <a:t> and Jain (1985)</a:t>
            </a:r>
            <a:r>
              <a:rPr lang="zh-TW" altLang="en-US" baseline="0" dirty="0" smtClean="0"/>
              <a:t> 對</a:t>
            </a:r>
            <a:r>
              <a:rPr lang="en-US" altLang="zh-TW" baseline="0" dirty="0" smtClean="0"/>
              <a:t>Oklahoma City</a:t>
            </a:r>
            <a:r>
              <a:rPr lang="zh-TW" altLang="en-US" baseline="0" dirty="0" smtClean="0"/>
              <a:t>的十年的雷達資料分析並分類</a:t>
            </a:r>
            <a:r>
              <a:rPr lang="en-US" altLang="zh-TW" baseline="0" dirty="0" smtClean="0"/>
              <a:t>squall line</a:t>
            </a:r>
            <a:r>
              <a:rPr lang="zh-TW" altLang="en-US" baseline="0" dirty="0" smtClean="0"/>
              <a:t>的環境特徵。</a:t>
            </a:r>
            <a:endParaRPr lang="en-US" altLang="zh-TW" baseline="0" dirty="0" smtClean="0"/>
          </a:p>
          <a:p>
            <a:r>
              <a:rPr lang="zh-TW" altLang="en-US" dirty="0" smtClean="0"/>
              <a:t>其由於資料樣本包含</a:t>
            </a:r>
            <a:r>
              <a:rPr lang="en-US" altLang="zh-TW" dirty="0" err="1" smtClean="0"/>
              <a:t>supercellular</a:t>
            </a:r>
            <a:r>
              <a:rPr lang="en-US" altLang="zh-TW" dirty="0" smtClean="0"/>
              <a:t> squall lines </a:t>
            </a:r>
            <a:r>
              <a:rPr lang="zh-TW" altLang="en-US" dirty="0" smtClean="0"/>
              <a:t>故分析結果發現颮線的強環境風切位於低層且與颮線的夾腳進</a:t>
            </a:r>
            <a:r>
              <a:rPr lang="en-US" altLang="zh-TW" dirty="0" smtClean="0"/>
              <a:t>45</a:t>
            </a:r>
            <a:r>
              <a:rPr lang="zh-TW" altLang="en-US" dirty="0" smtClean="0"/>
              <a:t>度。</a:t>
            </a:r>
            <a:endParaRPr lang="en-US" altLang="zh-TW" dirty="0" smtClean="0"/>
          </a:p>
          <a:p>
            <a:endParaRPr lang="en-US" altLang="zh-TW" dirty="0" smtClean="0"/>
          </a:p>
          <a:p>
            <a:r>
              <a:rPr lang="en-US" altLang="zh-TW" dirty="0" smtClean="0"/>
              <a:t>Barnes and </a:t>
            </a:r>
            <a:r>
              <a:rPr lang="en-US" altLang="zh-TW" dirty="0" err="1" smtClean="0"/>
              <a:t>Sieckman</a:t>
            </a:r>
            <a:r>
              <a:rPr lang="en-US" altLang="zh-TW" dirty="0" smtClean="0"/>
              <a:t> (1984) </a:t>
            </a:r>
            <a:r>
              <a:rPr lang="zh-TW" altLang="en-US" dirty="0" smtClean="0"/>
              <a:t>分析熱帶中尺度颮線，可區分為移速較快和較慢的兩種，快速的特徵為低層約</a:t>
            </a:r>
            <a:r>
              <a:rPr lang="en-US" altLang="zh-TW" dirty="0" smtClean="0"/>
              <a:t>5km</a:t>
            </a:r>
            <a:r>
              <a:rPr lang="zh-TW" altLang="en-US" dirty="0" smtClean="0"/>
              <a:t>以下有強風切，且垂直於颮線，而慢的颮線其環境風切幾乎為零，但其邊界層之上有較高的濕度。這個觀測結果也呼應了</a:t>
            </a:r>
            <a:r>
              <a:rPr lang="en-US" altLang="zh-TW" dirty="0" smtClean="0"/>
              <a:t>TMM</a:t>
            </a:r>
            <a:r>
              <a:rPr lang="zh-TW" altLang="en-US" dirty="0" smtClean="0"/>
              <a:t>所提出的維持</a:t>
            </a:r>
            <a:r>
              <a:rPr lang="en-US" altLang="zh-TW" dirty="0" smtClean="0"/>
              <a:t>squall line</a:t>
            </a:r>
            <a:r>
              <a:rPr lang="zh-TW" altLang="en-US" dirty="0" smtClean="0"/>
              <a:t>生命期的理論。</a:t>
            </a:r>
            <a:endParaRPr lang="en-US" altLang="zh-TW" dirty="0" smtClean="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6</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a</a:t>
            </a:r>
            <a:r>
              <a:rPr lang="zh-TW" altLang="en-US" dirty="0" smtClean="0"/>
              <a:t>在無風切下，流場呈現簡單的重力流體。</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圖</a:t>
            </a:r>
            <a:r>
              <a:rPr lang="en-US" altLang="zh-TW" dirty="0" smtClean="0"/>
              <a:t>b</a:t>
            </a:r>
            <a:r>
              <a:rPr lang="zh-TW" altLang="en-US" dirty="0" smtClean="0"/>
              <a:t>在</a:t>
            </a:r>
            <a:r>
              <a:rPr lang="en-US" altLang="zh-TW" sz="1200" b="0" dirty="0" smtClean="0"/>
              <a:t>20 ms</a:t>
            </a:r>
            <a:r>
              <a:rPr lang="en-US" altLang="zh-TW" sz="1200" b="0" baseline="30000" dirty="0" smtClean="0"/>
              <a:t>-1</a:t>
            </a:r>
            <a:r>
              <a:rPr lang="en-US" altLang="zh-TW" sz="1200" b="0" dirty="0" smtClean="0"/>
              <a:t>/2 km</a:t>
            </a:r>
            <a:r>
              <a:rPr lang="zh-TW" altLang="en-US" sz="1200" b="0" dirty="0" smtClean="0"/>
              <a:t>時，前緣的氣流將冷池的前端抬升，並且氣流在</a:t>
            </a:r>
            <a:r>
              <a:rPr lang="en-US" altLang="zh-TW" sz="1200" b="0" dirty="0" smtClean="0"/>
              <a:t>3km</a:t>
            </a:r>
            <a:r>
              <a:rPr lang="zh-TW" altLang="en-US" sz="1200" b="0" dirty="0" smtClean="0"/>
              <a:t>高處方向轉為向右的風向。</a:t>
            </a:r>
            <a:endParaRPr lang="en-US" altLang="zh-TW"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t>圖</a:t>
            </a:r>
            <a:r>
              <a:rPr lang="en-US" altLang="zh-TW" sz="1200" b="0" dirty="0" smtClean="0"/>
              <a:t>c</a:t>
            </a:r>
            <a:r>
              <a:rPr lang="zh-TW" altLang="en-US" sz="1200" b="0" dirty="0" smtClean="0"/>
              <a:t>將風切增加至</a:t>
            </a:r>
            <a:r>
              <a:rPr lang="en-US" altLang="zh-TW" sz="1200" b="0" dirty="0" smtClean="0"/>
              <a:t>30 ms</a:t>
            </a:r>
            <a:r>
              <a:rPr lang="en-US" altLang="zh-TW" sz="1200" b="0" baseline="30000" dirty="0" smtClean="0"/>
              <a:t>-1</a:t>
            </a:r>
            <a:r>
              <a:rPr lang="en-US" altLang="zh-TW" sz="1200" b="0" dirty="0" smtClean="0"/>
              <a:t>/2 km</a:t>
            </a:r>
            <a:r>
              <a:rPr lang="zh-TW" altLang="en-US" sz="1200" b="0" dirty="0" smtClean="0"/>
              <a:t>，在冷池的前緣也有抬升，但沒有上一個的高度高。</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t>圖</a:t>
            </a:r>
            <a:r>
              <a:rPr lang="en-US" altLang="zh-TW" sz="1200" b="0" dirty="0" smtClean="0"/>
              <a:t>D </a:t>
            </a:r>
            <a:r>
              <a:rPr lang="zh-TW" altLang="en-US" sz="1200" b="0" dirty="0" smtClean="0"/>
              <a:t>在無風切下，整個範圍都是負渦度，且輻合區位於冷池前緣高度</a:t>
            </a:r>
            <a:r>
              <a:rPr lang="en-US" altLang="zh-TW" sz="1200" b="0" dirty="0" smtClean="0"/>
              <a:t>0.5km</a:t>
            </a:r>
            <a:r>
              <a:rPr lang="zh-TW" altLang="en-US" sz="1200" b="0" dirty="0" smtClean="0"/>
              <a:t>以下</a:t>
            </a:r>
            <a:endParaRPr lang="en-US" altLang="zh-TW"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t>圖</a:t>
            </a:r>
            <a:r>
              <a:rPr lang="en-US" altLang="zh-TW" sz="1200" b="0" dirty="0" smtClean="0"/>
              <a:t>E</a:t>
            </a:r>
            <a:r>
              <a:rPr lang="zh-TW" altLang="en-US" sz="1200" b="0" dirty="0" smtClean="0"/>
              <a:t>在增加低層風切後，風切產生的正渦度與冷池的負渦度平衡，產生高度較高的輻合區。</a:t>
            </a:r>
            <a:endParaRPr lang="en-US" altLang="zh-TW"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t>圖</a:t>
            </a:r>
            <a:r>
              <a:rPr lang="en-US" altLang="zh-TW" sz="1200" b="0" dirty="0" smtClean="0"/>
              <a:t>F</a:t>
            </a:r>
            <a:r>
              <a:rPr lang="zh-TW" altLang="en-US" sz="1200" b="0" dirty="0" smtClean="0"/>
              <a:t>，持續增加低層風切，輻合區高度就下降了。</a:t>
            </a:r>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36</a:t>
            </a:fld>
            <a:endParaRPr lang="zh-TW" altLang="en-US"/>
          </a:p>
        </p:txBody>
      </p:sp>
    </p:spTree>
    <p:extLst>
      <p:ext uri="{BB962C8B-B14F-4D97-AF65-F5344CB8AC3E}">
        <p14:creationId xmlns:p14="http://schemas.microsoft.com/office/powerpoint/2010/main" val="3589352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因冷池增強，使得</a:t>
            </a:r>
            <a:r>
              <a:rPr lang="en-US" altLang="zh-TW" dirty="0" smtClean="0"/>
              <a:t>AF</a:t>
            </a:r>
            <a:r>
              <a:rPr lang="zh-TW" altLang="en-US" dirty="0" smtClean="0"/>
              <a:t>空氣塊路徑補充冷池外流，使得後方入流增強</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37</a:t>
            </a:fld>
            <a:endParaRPr lang="zh-TW" altLang="en-US"/>
          </a:p>
        </p:txBody>
      </p:sp>
    </p:spTree>
    <p:extLst>
      <p:ext uri="{BB962C8B-B14F-4D97-AF65-F5344CB8AC3E}">
        <p14:creationId xmlns:p14="http://schemas.microsoft.com/office/powerpoint/2010/main" val="4174141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若垂直風切大於冷池的渦度，則使得上升氣流向下游傾斜，雨水落於下風切處，而使得低層的前方入流會流過降水的地區，使得空氣塊變冷且風速變慢，產生一個輻合區來維持對流的生成。</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38</a:t>
            </a:fld>
            <a:endParaRPr lang="zh-TW" altLang="en-US"/>
          </a:p>
        </p:txBody>
      </p:sp>
    </p:spTree>
    <p:extLst>
      <p:ext uri="{BB962C8B-B14F-4D97-AF65-F5344CB8AC3E}">
        <p14:creationId xmlns:p14="http://schemas.microsoft.com/office/powerpoint/2010/main" val="102140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兩種長生命期的</a:t>
            </a:r>
            <a:r>
              <a:rPr lang="en-US" altLang="zh-TW" dirty="0" smtClean="0"/>
              <a:t>squall line : </a:t>
            </a:r>
            <a:r>
              <a:rPr lang="zh-TW" altLang="en-US" dirty="0" smtClean="0"/>
              <a:t>由單一對流胞週期性的生成發展、削弱，或是由穩定的</a:t>
            </a:r>
            <a:r>
              <a:rPr lang="en-US" altLang="zh-TW" dirty="0" err="1" smtClean="0"/>
              <a:t>supercell</a:t>
            </a:r>
            <a:r>
              <a:rPr lang="zh-TW" altLang="en-US" dirty="0" smtClean="0"/>
              <a:t>組成的現狀對流。</a:t>
            </a:r>
            <a:endParaRPr lang="en-US" altLang="zh-TW" dirty="0" smtClean="0"/>
          </a:p>
          <a:p>
            <a:r>
              <a:rPr lang="zh-TW" altLang="en-US" dirty="0" smtClean="0"/>
              <a:t>在低層有垂直於</a:t>
            </a:r>
            <a:r>
              <a:rPr lang="en-US" altLang="zh-TW" dirty="0" smtClean="0"/>
              <a:t>squall line</a:t>
            </a:r>
            <a:r>
              <a:rPr lang="zh-TW" altLang="en-US" dirty="0" smtClean="0"/>
              <a:t>的強風切，而上層為弱風切條件下，產生常生命期</a:t>
            </a:r>
            <a:r>
              <a:rPr lang="en-US" altLang="zh-TW" dirty="0" smtClean="0"/>
              <a:t>squall line</a:t>
            </a:r>
            <a:r>
              <a:rPr lang="zh-TW" altLang="en-US" dirty="0" smtClean="0"/>
              <a:t>。</a:t>
            </a:r>
            <a:endParaRPr lang="en-US" altLang="zh-TW" dirty="0" smtClean="0"/>
          </a:p>
          <a:p>
            <a:r>
              <a:rPr lang="zh-TW" altLang="en-US" dirty="0" smtClean="0"/>
              <a:t>若環境的低層風切與</a:t>
            </a:r>
            <a:r>
              <a:rPr lang="en-US" altLang="zh-TW" dirty="0" err="1" smtClean="0"/>
              <a:t>supercells</a:t>
            </a:r>
            <a:r>
              <a:rPr lang="zh-TW" altLang="en-US" dirty="0" smtClean="0"/>
              <a:t>呈現交角，可使各對流胞的環流不會互相影響而減弱。</a:t>
            </a:r>
            <a:endParaRPr lang="en-US" altLang="zh-TW" dirty="0" smtClean="0"/>
          </a:p>
          <a:p>
            <a:endParaRPr lang="en-US" altLang="zh-TW" dirty="0"/>
          </a:p>
          <a:p>
            <a:endParaRPr lang="en-US" altLang="zh-TW" dirty="0" smtClean="0"/>
          </a:p>
          <a:p>
            <a:r>
              <a:rPr lang="zh-TW" altLang="en-US" dirty="0" smtClean="0"/>
              <a:t>維持</a:t>
            </a:r>
            <a:r>
              <a:rPr lang="en-US" altLang="zh-TW" dirty="0" smtClean="0"/>
              <a:t>squall line</a:t>
            </a:r>
            <a:r>
              <a:rPr lang="zh-TW" altLang="en-US" dirty="0" smtClean="0"/>
              <a:t>長生命期的要素為，低層風切與冷池產生的環流之簽的平衡。</a:t>
            </a:r>
            <a:endParaRPr lang="en-US" altLang="zh-TW" dirty="0" smtClean="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39</a:t>
            </a:fld>
            <a:endParaRPr lang="zh-TW" altLang="en-US"/>
          </a:p>
        </p:txBody>
      </p:sp>
    </p:spTree>
    <p:extLst>
      <p:ext uri="{BB962C8B-B14F-4D97-AF65-F5344CB8AC3E}">
        <p14:creationId xmlns:p14="http://schemas.microsoft.com/office/powerpoint/2010/main" val="1495497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作者使用渦度方程解釋了低層風切如何與冷池造成的環流，兩者之間的作用，當兩者之間達到平衡，呈現最佳狀態，則產生筆直的上升氣流，持續地在下游激發出新的對流胞，讓系統維持。</a:t>
            </a:r>
            <a:endParaRPr lang="en-US" altLang="zh-TW" dirty="0" smtClean="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40</a:t>
            </a:fld>
            <a:endParaRPr lang="zh-TW" altLang="en-US"/>
          </a:p>
        </p:txBody>
      </p:sp>
    </p:spTree>
    <p:extLst>
      <p:ext uri="{BB962C8B-B14F-4D97-AF65-F5344CB8AC3E}">
        <p14:creationId xmlns:p14="http://schemas.microsoft.com/office/powerpoint/2010/main" val="1629693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46</a:t>
            </a:fld>
            <a:endParaRPr lang="zh-TW" altLang="en-US"/>
          </a:p>
        </p:txBody>
      </p:sp>
    </p:spTree>
    <p:extLst>
      <p:ext uri="{BB962C8B-B14F-4D97-AF65-F5344CB8AC3E}">
        <p14:creationId xmlns:p14="http://schemas.microsoft.com/office/powerpoint/2010/main" val="104097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從大量的觀測中歸納出颮線的環境結構都呈現高的相當溫在颮線的前緣，而在颮線的後方通常為較冷得且較低的相當位溫。</a:t>
            </a:r>
            <a:endParaRPr lang="en-US" altLang="zh-TW" dirty="0" smtClean="0"/>
          </a:p>
          <a:p>
            <a:r>
              <a:rPr lang="en-US" altLang="zh-TW" dirty="0" smtClean="0"/>
              <a:t>(</a:t>
            </a:r>
            <a:r>
              <a:rPr lang="zh-TW" altLang="en-US" dirty="0" smtClean="0"/>
              <a:t>圖</a:t>
            </a:r>
            <a:r>
              <a:rPr lang="en-US" altLang="zh-TW" dirty="0" smtClean="0"/>
              <a:t>A)</a:t>
            </a:r>
            <a:r>
              <a:rPr lang="en-US" altLang="zh-TW" dirty="0" err="1" smtClean="0"/>
              <a:t>Zipser</a:t>
            </a:r>
            <a:r>
              <a:rPr lang="zh-TW" altLang="en-US" dirty="0" smtClean="0"/>
              <a:t>指出從觀測資料 如圖</a:t>
            </a:r>
            <a:r>
              <a:rPr lang="en-US" altLang="zh-TW" dirty="0" smtClean="0"/>
              <a:t>a</a:t>
            </a:r>
            <a:r>
              <a:rPr lang="zh-TW" altLang="en-US" dirty="0" smtClean="0"/>
              <a:t>顯示，在系統成熟時期颮線前方中層的低相當位溫會穿過積雨雲，並貢獻至颮線後方的冷池中，以及系統後方有弱的後方入流，並且低層氣流會分別流向前方及後方，使得低相當位溫的範圍擴大。</a:t>
            </a:r>
            <a:endParaRPr lang="en-US" altLang="zh-TW" dirty="0" smtClean="0"/>
          </a:p>
          <a:p>
            <a:r>
              <a:rPr lang="zh-TW" altLang="en-US" dirty="0" smtClean="0"/>
              <a:t>從觀測資料分析中，熱帶地區的</a:t>
            </a:r>
            <a:r>
              <a:rPr lang="en-US" altLang="zh-TW" dirty="0" smtClean="0"/>
              <a:t>squall line</a:t>
            </a:r>
            <a:r>
              <a:rPr lang="zh-TW" altLang="en-US" dirty="0" smtClean="0"/>
              <a:t>的環境風場在所有高度上都呈現前方入流如圖</a:t>
            </a:r>
            <a:r>
              <a:rPr lang="en-US" altLang="zh-TW" dirty="0" smtClean="0"/>
              <a:t>A</a:t>
            </a:r>
            <a:r>
              <a:rPr lang="zh-TW" altLang="en-US" dirty="0" smtClean="0"/>
              <a:t>，而中緯度帶則是風向在高層會有一個轉折點，如圖</a:t>
            </a:r>
            <a:r>
              <a:rPr lang="en-US" altLang="zh-TW" dirty="0" smtClean="0"/>
              <a:t>B</a:t>
            </a:r>
            <a:r>
              <a:rPr lang="zh-TW" altLang="en-US" dirty="0" smtClean="0"/>
              <a:t>所示。</a:t>
            </a:r>
            <a:endParaRPr lang="en-US" altLang="zh-TW" dirty="0" smtClean="0"/>
          </a:p>
          <a:p>
            <a:r>
              <a:rPr lang="zh-TW" altLang="en-US" dirty="0" smtClean="0"/>
              <a:t>作者提出，中緯度和熱帶</a:t>
            </a:r>
            <a:r>
              <a:rPr lang="en-US" altLang="zh-TW" dirty="0" smtClean="0"/>
              <a:t>squall line</a:t>
            </a:r>
            <a:r>
              <a:rPr lang="zh-TW" altLang="en-US" dirty="0" smtClean="0"/>
              <a:t>最大的差別為，由於中緯度有較深且強的風切，</a:t>
            </a:r>
            <a:r>
              <a:rPr lang="en-US" altLang="zh-TW" dirty="0" smtClean="0"/>
              <a:t>squall line</a:t>
            </a:r>
            <a:r>
              <a:rPr lang="zh-TW" altLang="en-US" dirty="0" smtClean="0"/>
              <a:t>較多由</a:t>
            </a:r>
            <a:r>
              <a:rPr lang="en-US" altLang="zh-TW" dirty="0" err="1" smtClean="0"/>
              <a:t>supercell</a:t>
            </a:r>
            <a:r>
              <a:rPr lang="en-US" altLang="zh-TW" dirty="0" smtClean="0"/>
              <a:t> </a:t>
            </a:r>
            <a:r>
              <a:rPr lang="zh-TW" altLang="en-US" dirty="0" smtClean="0"/>
              <a:t>所組成。</a:t>
            </a:r>
            <a:endParaRPr lang="en-US" altLang="zh-TW" dirty="0" smtClean="0"/>
          </a:p>
          <a:p>
            <a:endParaRPr lang="en-US" altLang="zh-TW" dirty="0" smtClean="0"/>
          </a:p>
          <a:p>
            <a:r>
              <a:rPr lang="zh-TW" altLang="en-US" dirty="0" smtClean="0"/>
              <a:t>圖</a:t>
            </a:r>
            <a:r>
              <a:rPr lang="en-US" altLang="zh-TW" dirty="0" smtClean="0"/>
              <a:t>C</a:t>
            </a:r>
            <a:r>
              <a:rPr lang="zh-TW" altLang="en-US" dirty="0" smtClean="0"/>
              <a:t>為</a:t>
            </a:r>
            <a:r>
              <a:rPr lang="en-US" altLang="zh-TW" dirty="0" smtClean="0"/>
              <a:t>California squall line</a:t>
            </a:r>
            <a:r>
              <a:rPr lang="zh-TW" altLang="en-US" dirty="0" smtClean="0"/>
              <a:t>分析 </a:t>
            </a:r>
            <a:r>
              <a:rPr lang="en-US" altLang="zh-TW" dirty="0" smtClean="0"/>
              <a:t>(Carbone 1982) </a:t>
            </a:r>
            <a:r>
              <a:rPr lang="zh-TW" altLang="en-US" dirty="0" smtClean="0"/>
              <a:t>其呈現類似重力流體的特徵。這個案例是發生在冬天，顯示</a:t>
            </a:r>
            <a:r>
              <a:rPr lang="en-US" altLang="zh-TW" dirty="0" smtClean="0"/>
              <a:t>squall line</a:t>
            </a:r>
            <a:r>
              <a:rPr lang="zh-TW" altLang="en-US" dirty="0" smtClean="0"/>
              <a:t>可以在環境有一個垂直於</a:t>
            </a:r>
            <a:r>
              <a:rPr lang="en-US" altLang="zh-TW" dirty="0" smtClean="0"/>
              <a:t>squall line</a:t>
            </a:r>
            <a:r>
              <a:rPr lang="zh-TW" altLang="en-US" dirty="0" smtClean="0"/>
              <a:t>的低層強風切，即使環境沒有很高的淺熱不穩定度，對流仍可持續生成於陣風鋒面前方。</a:t>
            </a:r>
            <a:endParaRPr lang="en-US" altLang="zh-TW" dirty="0" smtClean="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2dimentional</a:t>
            </a:r>
            <a:r>
              <a:rPr lang="en-US" altLang="zh-TW" baseline="0" dirty="0" smtClean="0"/>
              <a:t> simulation</a:t>
            </a:r>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8</a:t>
            </a:fld>
            <a:endParaRPr lang="zh-TW" altLang="en-US"/>
          </a:p>
        </p:txBody>
      </p:sp>
    </p:spTree>
    <p:extLst>
      <p:ext uri="{BB962C8B-B14F-4D97-AF65-F5344CB8AC3E}">
        <p14:creationId xmlns:p14="http://schemas.microsoft.com/office/powerpoint/2010/main" val="247402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Sounding</a:t>
            </a:r>
            <a:r>
              <a:rPr lang="en-US" altLang="zh-TW" baseline="0" dirty="0" smtClean="0"/>
              <a:t> </a:t>
            </a:r>
            <a:r>
              <a:rPr lang="zh-TW" altLang="en-US" baseline="0" dirty="0" smtClean="0"/>
              <a:t>為典型的中緯度</a:t>
            </a:r>
            <a:r>
              <a:rPr lang="en-US" altLang="zh-TW" baseline="0" dirty="0" smtClean="0"/>
              <a:t>squall line </a:t>
            </a:r>
            <a:r>
              <a:rPr lang="zh-TW" altLang="en-US" baseline="0" dirty="0" smtClean="0"/>
              <a:t>環境特徵。</a:t>
            </a:r>
            <a:endParaRPr lang="en-US" altLang="zh-TW" baseline="0" dirty="0" smtClean="0"/>
          </a:p>
          <a:p>
            <a:r>
              <a:rPr lang="en-US" altLang="zh-TW" dirty="0" smtClean="0"/>
              <a:t>Warm bubble</a:t>
            </a:r>
            <a:r>
              <a:rPr lang="zh-TW" altLang="en-US" dirty="0" smtClean="0"/>
              <a:t>放在</a:t>
            </a:r>
            <a:r>
              <a:rPr lang="en-US" altLang="zh-TW" dirty="0" smtClean="0"/>
              <a:t>90km Z = 1.4 km </a:t>
            </a:r>
            <a:r>
              <a:rPr lang="zh-TW" altLang="en-US" dirty="0" smtClean="0"/>
              <a:t>水平範圍</a:t>
            </a:r>
            <a:r>
              <a:rPr lang="en-US" altLang="zh-TW" dirty="0" smtClean="0"/>
              <a:t>10km</a:t>
            </a:r>
            <a:r>
              <a:rPr lang="zh-TW" altLang="en-US" dirty="0" smtClean="0"/>
              <a:t> </a:t>
            </a:r>
            <a:r>
              <a:rPr lang="en-US" altLang="zh-TW" dirty="0" smtClean="0"/>
              <a:t>|z-1.4|&gt;1.4km</a:t>
            </a:r>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限制風切高度在</a:t>
            </a:r>
            <a:r>
              <a:rPr lang="en-US" altLang="zh-TW" dirty="0" smtClean="0"/>
              <a:t>2.5km</a:t>
            </a:r>
            <a:r>
              <a:rPr lang="zh-TW" altLang="en-US" dirty="0" smtClean="0"/>
              <a:t>處，並作風切從</a:t>
            </a:r>
            <a:r>
              <a:rPr lang="en-US" altLang="zh-TW" dirty="0" smtClean="0"/>
              <a:t>0~30ms</a:t>
            </a:r>
            <a:r>
              <a:rPr lang="zh-TW" altLang="en-US" dirty="0" smtClean="0"/>
              <a:t>的測試</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r>
              <a:rPr lang="zh-TW" altLang="en-US" dirty="0" smtClean="0"/>
              <a:t>在沒有風切的環境，初始對流產生冷池後沒有形成新的對流</a:t>
            </a:r>
            <a:endParaRPr lang="en-US" altLang="zh-TW" dirty="0" smtClean="0"/>
          </a:p>
          <a:p>
            <a:r>
              <a:rPr lang="zh-TW" altLang="en-US" dirty="0" smtClean="0"/>
              <a:t>增加點環境風切後，雖然在下風切處的冷池前緣激發新的對流，但隨後因為降水蒸發冷卻使得冷池發展變強，造成對流向上傾斜而減弱。</a:t>
            </a:r>
            <a:endParaRPr lang="en-US" altLang="zh-TW" dirty="0" smtClean="0"/>
          </a:p>
          <a:p>
            <a:r>
              <a:rPr lang="zh-TW" altLang="en-US" dirty="0" smtClean="0"/>
              <a:t>再增加一點風切後，產生出筆直的上升氣流，且生命期較長，但若風切太強，則其上升氣流向下游傾斜，變得較弱。</a:t>
            </a:r>
            <a:endParaRPr lang="en-US" altLang="zh-TW" dirty="0" smtClean="0"/>
          </a:p>
          <a:p>
            <a:r>
              <a:rPr lang="zh-TW" altLang="en-US" dirty="0" smtClean="0"/>
              <a:t>經過多次測試後得到最佳的風切為</a:t>
            </a:r>
            <a:r>
              <a:rPr lang="en-US" altLang="zh-TW" dirty="0" smtClean="0"/>
              <a:t>17.5ms/2.5km</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作者經過測試得出，當風切為</a:t>
            </a:r>
            <a:r>
              <a:rPr lang="en-US" altLang="zh-TW" dirty="0" smtClean="0"/>
              <a:t>17.5 (ms-1) / 2.5 (km)</a:t>
            </a:r>
            <a:r>
              <a:rPr lang="zh-TW" altLang="en-US" dirty="0" smtClean="0"/>
              <a:t>時，可產生長生命期的強颮線。</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10</a:t>
            </a:fld>
            <a:endParaRPr lang="zh-TW" altLang="en-US"/>
          </a:p>
        </p:txBody>
      </p:sp>
    </p:spTree>
    <p:extLst>
      <p:ext uri="{BB962C8B-B14F-4D97-AF65-F5344CB8AC3E}">
        <p14:creationId xmlns:p14="http://schemas.microsoft.com/office/powerpoint/2010/main" val="51012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二為模擬的各個變數的時間序列圖。</a:t>
            </a:r>
            <a:endParaRPr lang="en-US" altLang="zh-TW" dirty="0" smtClean="0"/>
          </a:p>
          <a:p>
            <a:r>
              <a:rPr lang="zh-TW" altLang="en-US" dirty="0" smtClean="0"/>
              <a:t>從</a:t>
            </a:r>
            <a:r>
              <a:rPr lang="en-US" altLang="zh-TW" dirty="0" err="1" smtClean="0"/>
              <a:t>Wmax</a:t>
            </a:r>
            <a:r>
              <a:rPr lang="zh-TW" altLang="en-US" dirty="0" smtClean="0"/>
              <a:t>圖中 可以看到在</a:t>
            </a:r>
            <a:r>
              <a:rPr lang="en-US" altLang="zh-TW" dirty="0" smtClean="0"/>
              <a:t>4H</a:t>
            </a:r>
            <a:r>
              <a:rPr lang="zh-TW" altLang="en-US" dirty="0" smtClean="0"/>
              <a:t>內對流重新生成產生的強上升氣流</a:t>
            </a:r>
            <a:r>
              <a:rPr lang="en-US" altLang="zh-TW" dirty="0" smtClean="0"/>
              <a:t>,</a:t>
            </a:r>
            <a:r>
              <a:rPr lang="zh-TW" altLang="en-US" dirty="0" smtClean="0"/>
              <a:t>之後轉變為較弱，低震盪的型態。</a:t>
            </a:r>
            <a:endParaRPr lang="en-US" altLang="zh-TW" dirty="0" smtClean="0"/>
          </a:p>
          <a:p>
            <a:r>
              <a:rPr lang="zh-TW" altLang="en-US" dirty="0" smtClean="0"/>
              <a:t>在圖</a:t>
            </a:r>
            <a:r>
              <a:rPr lang="en-US" altLang="zh-TW" dirty="0" err="1" smtClean="0"/>
              <a:t>b,c</a:t>
            </a:r>
            <a:r>
              <a:rPr lang="zh-TW" altLang="en-US" dirty="0" smtClean="0"/>
              <a:t> ， 下降氣流在近第</a:t>
            </a:r>
            <a:r>
              <a:rPr lang="en-US" altLang="zh-TW" dirty="0" smtClean="0"/>
              <a:t>5</a:t>
            </a:r>
            <a:r>
              <a:rPr lang="zh-TW" altLang="en-US" dirty="0" smtClean="0"/>
              <a:t>小時時，達最大值，顯示冷池較強。</a:t>
            </a:r>
            <a:endParaRPr lang="en-US" altLang="zh-TW" dirty="0" smtClean="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11</a:t>
            </a:fld>
            <a:endParaRPr lang="zh-TW" altLang="en-US"/>
          </a:p>
        </p:txBody>
      </p:sp>
    </p:spTree>
    <p:extLst>
      <p:ext uri="{BB962C8B-B14F-4D97-AF65-F5344CB8AC3E}">
        <p14:creationId xmlns:p14="http://schemas.microsoft.com/office/powerpoint/2010/main" val="199043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圖</a:t>
            </a:r>
            <a:r>
              <a:rPr lang="en-US" altLang="zh-TW" dirty="0" smtClean="0"/>
              <a:t>A</a:t>
            </a:r>
            <a:r>
              <a:rPr lang="zh-TW" altLang="en-US" dirty="0" smtClean="0"/>
              <a:t>顯示在</a:t>
            </a:r>
            <a:r>
              <a:rPr lang="en-US" altLang="zh-TW" dirty="0" smtClean="0"/>
              <a:t>115</a:t>
            </a:r>
            <a:r>
              <a:rPr lang="zh-TW" altLang="en-US" dirty="0" smtClean="0"/>
              <a:t>分鐘時，上升氣流稍微向下游傾斜，降水落於下風切處。</a:t>
            </a:r>
            <a:endParaRPr lang="en-US" altLang="zh-TW" dirty="0" smtClean="0"/>
          </a:p>
          <a:p>
            <a:r>
              <a:rPr lang="zh-TW" altLang="en-US" dirty="0" smtClean="0"/>
              <a:t>高相當位溫空氣流過降雨的區域後變得潮濕且溫度降低</a:t>
            </a:r>
            <a:r>
              <a:rPr lang="en-US" altLang="zh-TW" dirty="0" smtClean="0"/>
              <a:t>(</a:t>
            </a:r>
            <a:r>
              <a:rPr lang="zh-TW" altLang="en-US" dirty="0" smtClean="0"/>
              <a:t>軌跡</a:t>
            </a:r>
            <a:r>
              <a:rPr lang="en-US" altLang="zh-TW" dirty="0" smtClean="0"/>
              <a:t>C)</a:t>
            </a:r>
            <a:r>
              <a:rPr lang="zh-TW" altLang="en-US" dirty="0" smtClean="0"/>
              <a:t>。</a:t>
            </a:r>
            <a:endParaRPr lang="en-US" altLang="zh-TW" dirty="0" smtClean="0"/>
          </a:p>
          <a:p>
            <a:r>
              <a:rPr lang="zh-TW" altLang="en-US" dirty="0" smtClean="0"/>
              <a:t>圖</a:t>
            </a:r>
            <a:r>
              <a:rPr lang="en-US" altLang="zh-TW" dirty="0" smtClean="0"/>
              <a:t>-BC : </a:t>
            </a:r>
            <a:r>
              <a:rPr lang="zh-TW" altLang="en-US" dirty="0" smtClean="0"/>
              <a:t>在中層也發生蒸發冷卻，低相當位溫空氣在上升氣流的下風切處，其給予空氣塊負浮力，並使其下降至地面</a:t>
            </a:r>
            <a:r>
              <a:rPr lang="en-US" altLang="zh-TW" dirty="0" smtClean="0"/>
              <a:t>(</a:t>
            </a:r>
            <a:r>
              <a:rPr lang="zh-TW" altLang="en-US" dirty="0" smtClean="0"/>
              <a:t>軌跡</a:t>
            </a:r>
            <a:r>
              <a:rPr lang="en-US" altLang="zh-TW" dirty="0" smtClean="0"/>
              <a:t>A)</a:t>
            </a:r>
            <a:endParaRPr lang="zh-TW" altLang="en-US" dirty="0" smtClean="0"/>
          </a:p>
          <a:p>
            <a:r>
              <a:rPr lang="zh-TW" altLang="en-US" dirty="0" smtClean="0"/>
              <a:t>圖</a:t>
            </a:r>
            <a:r>
              <a:rPr lang="en-US" altLang="zh-TW" dirty="0" smtClean="0"/>
              <a:t>D : </a:t>
            </a:r>
            <a:r>
              <a:rPr lang="zh-TW" altLang="en-US" dirty="0" smtClean="0"/>
              <a:t>由軌跡</a:t>
            </a:r>
            <a:r>
              <a:rPr lang="en-US" altLang="zh-TW" dirty="0" smtClean="0"/>
              <a:t>A</a:t>
            </a:r>
            <a:r>
              <a:rPr lang="zh-TW" altLang="en-US" dirty="0" smtClean="0"/>
              <a:t>和</a:t>
            </a:r>
            <a:r>
              <a:rPr lang="en-US" altLang="zh-TW" dirty="0" smtClean="0"/>
              <a:t>C</a:t>
            </a:r>
            <a:r>
              <a:rPr lang="zh-TW" altLang="en-US" dirty="0" smtClean="0"/>
              <a:t>的高和低相當位溫的空氣塊形成冷池激發出新的上升氣流</a:t>
            </a:r>
            <a:r>
              <a:rPr lang="en-US" altLang="zh-TW" dirty="0" smtClean="0"/>
              <a:t>(</a:t>
            </a:r>
            <a:r>
              <a:rPr lang="zh-TW" altLang="en-US" dirty="0" smtClean="0"/>
              <a:t>軌跡</a:t>
            </a:r>
            <a:r>
              <a:rPr lang="en-US" altLang="zh-TW" dirty="0" smtClean="0"/>
              <a:t>E)</a:t>
            </a:r>
            <a:r>
              <a:rPr lang="zh-TW" altLang="en-US" dirty="0" smtClean="0"/>
              <a:t>，並且向下游傾斜，接下來的時間一直循環這個週期。</a:t>
            </a:r>
            <a:endParaRPr lang="en-US" altLang="zh-TW" dirty="0" smtClean="0"/>
          </a:p>
          <a:p>
            <a:r>
              <a:rPr lang="zh-TW" altLang="en-US" dirty="0" smtClean="0"/>
              <a:t>在二維模式中，冷池側的中層空氣移動至系統後方，並下降至地面。</a:t>
            </a:r>
            <a:endParaRPr lang="zh-TW" altLang="en-US" dirty="0"/>
          </a:p>
        </p:txBody>
      </p:sp>
      <p:sp>
        <p:nvSpPr>
          <p:cNvPr id="4" name="投影片編號版面配置區 3"/>
          <p:cNvSpPr>
            <a:spLocks noGrp="1"/>
          </p:cNvSpPr>
          <p:nvPr>
            <p:ph type="sldNum" sz="quarter" idx="10"/>
          </p:nvPr>
        </p:nvSpPr>
        <p:spPr/>
        <p:txBody>
          <a:bodyPr/>
          <a:lstStyle/>
          <a:p>
            <a:fld id="{9CFBF451-93BE-418A-A203-D2FB4B936E84}" type="slidenum">
              <a:rPr lang="zh-TW" altLang="en-US" smtClean="0"/>
              <a:pPr/>
              <a:t>12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版面配置區 14"/>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16" name="投影片編號版面配置區 15"/>
          <p:cNvSpPr>
            <a:spLocks noGrp="1"/>
          </p:cNvSpPr>
          <p:nvPr>
            <p:ph type="sldNum" sz="quarter" idx="11"/>
          </p:nvPr>
        </p:nvSpPr>
        <p:spPr/>
        <p:txBody>
          <a:bodyPr/>
          <a:lstStyle/>
          <a:p>
            <a:fld id="{73DA0BB7-265A-403C-9275-D587AB510EDC}" type="slidenum">
              <a:rPr lang="zh-TW" altLang="en-US" smtClean="0"/>
              <a:pPr/>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5BBEAD13-0566-4C6C-97E7-55F17F24B09F}" type="datetimeFigureOut">
              <a:rPr lang="zh-TW" altLang="en-US" smtClean="0"/>
              <a:pPr/>
              <a:t>2013/4/9</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73DA0BB7-265A-403C-9275-D587AB510EDC}" type="slidenum">
              <a:rPr lang="zh-TW" altLang="en-US" smtClean="0"/>
              <a:pPr/>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5BBEAD13-0566-4C6C-97E7-55F17F24B09F}" type="datetimeFigureOut">
              <a:rPr lang="zh-TW" altLang="en-US" smtClean="0"/>
              <a:pPr/>
              <a:t>2013/4/9</a:t>
            </a:fld>
            <a:endParaRPr lang="zh-TW" altLang="en-US"/>
          </a:p>
        </p:txBody>
      </p:sp>
      <p:sp>
        <p:nvSpPr>
          <p:cNvPr id="9" name="投影片編號版面配置區 8"/>
          <p:cNvSpPr>
            <a:spLocks noGrp="1"/>
          </p:cNvSpPr>
          <p:nvPr>
            <p:ph type="sldNum" sz="quarter" idx="15"/>
          </p:nvPr>
        </p:nvSpPr>
        <p:spPr/>
        <p:txBody>
          <a:bodyPr/>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5BBEAD13-0566-4C6C-97E7-55F17F24B09F}" type="datetimeFigureOut">
              <a:rPr lang="zh-TW" altLang="en-US" smtClean="0"/>
              <a:pPr/>
              <a:t>2013/4/9</a:t>
            </a:fld>
            <a:endParaRPr lang="zh-TW" altLang="en-US"/>
          </a:p>
        </p:txBody>
      </p:sp>
      <p:sp>
        <p:nvSpPr>
          <p:cNvPr id="9" name="投影片編號版面配置區 8"/>
          <p:cNvSpPr>
            <a:spLocks noGrp="1"/>
          </p:cNvSpPr>
          <p:nvPr>
            <p:ph type="sldNum" sz="quarter" idx="11"/>
          </p:nvPr>
        </p:nvSpPr>
        <p:spPr/>
        <p:txBody>
          <a:bodyPr/>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BEAD13-0566-4C6C-97E7-55F17F24B09F}" type="datetimeFigureOut">
              <a:rPr lang="zh-TW" altLang="en-US" smtClean="0"/>
              <a:pPr/>
              <a:t>2013/4/9</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3DA0BB7-265A-403C-9275-D587AB510EDC}" type="slidenum">
              <a:rPr lang="zh-TW" altLang="en-US" smtClean="0"/>
              <a:pPr/>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1.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7.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9552" y="4941168"/>
            <a:ext cx="8305800" cy="1143000"/>
          </a:xfrm>
        </p:spPr>
        <p:txBody>
          <a:bodyPr/>
          <a:lstStyle/>
          <a:p>
            <a:pPr algn="l"/>
            <a:r>
              <a:rPr lang="en-US" altLang="zh-TW" dirty="0" err="1"/>
              <a:t>Rotunno</a:t>
            </a:r>
            <a:r>
              <a:rPr lang="en-US" altLang="zh-TW" dirty="0"/>
              <a:t>, R., J. B. </a:t>
            </a:r>
            <a:r>
              <a:rPr lang="en-US" altLang="zh-TW" dirty="0" err="1"/>
              <a:t>Klemp</a:t>
            </a:r>
            <a:r>
              <a:rPr lang="en-US" altLang="zh-TW" dirty="0"/>
              <a:t>, and M. L. Weisman, 1988: A theory </a:t>
            </a:r>
            <a:r>
              <a:rPr lang="en-US" altLang="zh-TW" dirty="0" smtClean="0"/>
              <a:t>  </a:t>
            </a:r>
          </a:p>
          <a:p>
            <a:pPr algn="l"/>
            <a:r>
              <a:rPr lang="en-US" altLang="zh-TW" dirty="0"/>
              <a:t> </a:t>
            </a:r>
            <a:r>
              <a:rPr lang="en-US" altLang="zh-TW" dirty="0" smtClean="0"/>
              <a:t>   for </a:t>
            </a:r>
            <a:r>
              <a:rPr lang="en-US" altLang="zh-TW" dirty="0"/>
              <a:t>strong, long-lived squall lines. </a:t>
            </a:r>
            <a:r>
              <a:rPr lang="en-US" altLang="zh-TW" i="1" dirty="0"/>
              <a:t>J. Atmos. Sci.</a:t>
            </a:r>
            <a:r>
              <a:rPr lang="en-US" altLang="zh-TW" dirty="0"/>
              <a:t>, </a:t>
            </a:r>
            <a:r>
              <a:rPr lang="en-US" altLang="zh-TW" b="1" dirty="0"/>
              <a:t>45</a:t>
            </a:r>
            <a:r>
              <a:rPr lang="en-US" altLang="zh-TW" dirty="0"/>
              <a:t>, </a:t>
            </a:r>
            <a:r>
              <a:rPr lang="en-US" altLang="zh-TW" dirty="0" smtClean="0"/>
              <a:t>463–</a:t>
            </a:r>
          </a:p>
          <a:p>
            <a:pPr algn="l"/>
            <a:r>
              <a:rPr lang="en-US" altLang="zh-TW" dirty="0" smtClean="0"/>
              <a:t>    485.</a:t>
            </a:r>
            <a:endParaRPr lang="zh-TW" altLang="en-US" dirty="0"/>
          </a:p>
        </p:txBody>
      </p:sp>
      <p:sp>
        <p:nvSpPr>
          <p:cNvPr id="2" name="標題 1"/>
          <p:cNvSpPr>
            <a:spLocks noGrp="1"/>
          </p:cNvSpPr>
          <p:nvPr>
            <p:ph type="ctrTitle"/>
          </p:nvPr>
        </p:nvSpPr>
        <p:spPr/>
        <p:txBody>
          <a:bodyPr/>
          <a:lstStyle/>
          <a:p>
            <a:r>
              <a:rPr lang="zh-TW" altLang="en-US" dirty="0" smtClean="0"/>
              <a:t>強颮</a:t>
            </a:r>
            <a:r>
              <a:rPr lang="zh-TW" altLang="en-US" dirty="0" smtClean="0"/>
              <a:t>線的長生命期理論</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2650" y="980728"/>
            <a:ext cx="6764992" cy="4682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atmospheric-physics\paper_review\長生命期的強飑線理論\figure\fig9.jpg"/>
          <p:cNvPicPr>
            <a:picLocks noChangeAspect="1" noChangeArrowheads="1"/>
          </p:cNvPicPr>
          <p:nvPr/>
        </p:nvPicPr>
        <p:blipFill>
          <a:blip r:embed="rId4" cstate="print"/>
          <a:srcRect/>
          <a:stretch>
            <a:fillRect/>
          </a:stretch>
        </p:blipFill>
        <p:spPr bwMode="auto">
          <a:xfrm>
            <a:off x="2627784" y="1155142"/>
            <a:ext cx="4048125" cy="4333875"/>
          </a:xfrm>
          <a:prstGeom prst="rect">
            <a:avLst/>
          </a:prstGeom>
          <a:noFill/>
        </p:spPr>
      </p:pic>
      <p:sp>
        <p:nvSpPr>
          <p:cNvPr id="6" name="文字方塊 5"/>
          <p:cNvSpPr txBox="1"/>
          <p:nvPr/>
        </p:nvSpPr>
        <p:spPr>
          <a:xfrm>
            <a:off x="1643042" y="5786454"/>
            <a:ext cx="1770036" cy="707886"/>
          </a:xfrm>
          <a:prstGeom prst="rect">
            <a:avLst/>
          </a:prstGeom>
          <a:noFill/>
        </p:spPr>
        <p:txBody>
          <a:bodyPr wrap="none" rtlCol="0">
            <a:spAutoFit/>
          </a:bodyPr>
          <a:lstStyle/>
          <a:p>
            <a:r>
              <a:rPr lang="zh-TW" altLang="en-US" sz="2000" b="1" dirty="0" smtClean="0"/>
              <a:t>高度 </a:t>
            </a:r>
            <a:r>
              <a:rPr lang="en-US" altLang="zh-TW" sz="2000" b="1" dirty="0" smtClean="0"/>
              <a:t>2.5 km</a:t>
            </a:r>
          </a:p>
          <a:p>
            <a:r>
              <a:rPr lang="zh-TW" altLang="en-US" sz="2000" b="1" dirty="0" smtClean="0"/>
              <a:t>風速 </a:t>
            </a:r>
            <a:r>
              <a:rPr lang="en-US" altLang="zh-TW" sz="2000" b="1" dirty="0" smtClean="0"/>
              <a:t>0~30 km</a:t>
            </a:r>
            <a:endParaRPr lang="zh-TW" altLang="en-US" sz="2000" b="1" dirty="0"/>
          </a:p>
        </p:txBody>
      </p:sp>
    </p:spTree>
    <p:extLst>
      <p:ext uri="{BB962C8B-B14F-4D97-AF65-F5344CB8AC3E}">
        <p14:creationId xmlns:p14="http://schemas.microsoft.com/office/powerpoint/2010/main" val="133555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xit" presetSubtype="10" fill="hold" nodeType="withEffect">
                                  <p:stCondLst>
                                    <p:cond delay="0"/>
                                  </p:stCondLst>
                                  <p:childTnLst>
                                    <p:animEffect transition="out" filter="randombar(horizontal)">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tmospheric-physics\paper_review\長生命期的強飑線理論\figure\fig10.jpg"/>
          <p:cNvPicPr>
            <a:picLocks noChangeAspect="1" noChangeArrowheads="1"/>
          </p:cNvPicPr>
          <p:nvPr/>
        </p:nvPicPr>
        <p:blipFill>
          <a:blip r:embed="rId3" cstate="print"/>
          <a:srcRect/>
          <a:stretch>
            <a:fillRect/>
          </a:stretch>
        </p:blipFill>
        <p:spPr bwMode="auto">
          <a:xfrm>
            <a:off x="2771801" y="835528"/>
            <a:ext cx="3854168" cy="5812959"/>
          </a:xfrm>
          <a:prstGeom prst="rect">
            <a:avLst/>
          </a:prstGeom>
          <a:noFill/>
        </p:spPr>
      </p:pic>
      <p:sp>
        <p:nvSpPr>
          <p:cNvPr id="4" name="文字方塊 3"/>
          <p:cNvSpPr txBox="1"/>
          <p:nvPr/>
        </p:nvSpPr>
        <p:spPr>
          <a:xfrm>
            <a:off x="3491880" y="466196"/>
            <a:ext cx="1676998" cy="369332"/>
          </a:xfrm>
          <a:prstGeom prst="rect">
            <a:avLst/>
          </a:prstGeom>
          <a:noFill/>
        </p:spPr>
        <p:txBody>
          <a:bodyPr wrap="none" rtlCol="0">
            <a:spAutoFit/>
          </a:bodyPr>
          <a:lstStyle/>
          <a:p>
            <a:r>
              <a:rPr lang="en-US" altLang="zh-TW" b="1" dirty="0" smtClean="0">
                <a:solidFill>
                  <a:srgbClr val="002060"/>
                </a:solidFill>
              </a:rPr>
              <a:t>Optimal state</a:t>
            </a:r>
            <a:endParaRPr lang="zh-TW" altLang="en-US" b="1" dirty="0">
              <a:solidFill>
                <a:srgbClr val="002060"/>
              </a:solidFill>
            </a:endParaRPr>
          </a:p>
        </p:txBody>
      </p:sp>
      <p:sp>
        <p:nvSpPr>
          <p:cNvPr id="5" name="文字方塊 4"/>
          <p:cNvSpPr txBox="1"/>
          <p:nvPr/>
        </p:nvSpPr>
        <p:spPr>
          <a:xfrm>
            <a:off x="6625969" y="1628800"/>
            <a:ext cx="926087" cy="369332"/>
          </a:xfrm>
          <a:prstGeom prst="rect">
            <a:avLst/>
          </a:prstGeom>
          <a:noFill/>
        </p:spPr>
        <p:txBody>
          <a:bodyPr wrap="none" rtlCol="0">
            <a:spAutoFit/>
          </a:bodyPr>
          <a:lstStyle/>
          <a:p>
            <a:r>
              <a:rPr lang="en-US" altLang="zh-TW" dirty="0" smtClean="0">
                <a:solidFill>
                  <a:schemeClr val="tx2">
                    <a:lumMod val="90000"/>
                  </a:schemeClr>
                </a:solidFill>
              </a:rPr>
              <a:t>updraft</a:t>
            </a:r>
            <a:endParaRPr lang="zh-TW" altLang="en-US" dirty="0">
              <a:solidFill>
                <a:schemeClr val="tx2">
                  <a:lumMod val="90000"/>
                </a:schemeClr>
              </a:solidFill>
            </a:endParaRPr>
          </a:p>
        </p:txBody>
      </p:sp>
      <p:sp>
        <p:nvSpPr>
          <p:cNvPr id="6" name="文字方塊 5"/>
          <p:cNvSpPr txBox="1"/>
          <p:nvPr/>
        </p:nvSpPr>
        <p:spPr>
          <a:xfrm>
            <a:off x="6605569" y="2852936"/>
            <a:ext cx="1219757" cy="369332"/>
          </a:xfrm>
          <a:prstGeom prst="rect">
            <a:avLst/>
          </a:prstGeom>
          <a:noFill/>
        </p:spPr>
        <p:txBody>
          <a:bodyPr wrap="none" rtlCol="0">
            <a:spAutoFit/>
          </a:bodyPr>
          <a:lstStyle/>
          <a:p>
            <a:r>
              <a:rPr lang="en-US" altLang="zh-TW" dirty="0" smtClean="0">
                <a:solidFill>
                  <a:schemeClr val="tx2">
                    <a:lumMod val="90000"/>
                  </a:schemeClr>
                </a:solidFill>
              </a:rPr>
              <a:t>downdraft</a:t>
            </a:r>
            <a:endParaRPr lang="zh-TW" altLang="en-US" dirty="0">
              <a:solidFill>
                <a:schemeClr val="tx2">
                  <a:lumMod val="90000"/>
                </a:schemeClr>
              </a:solidFill>
            </a:endParaRPr>
          </a:p>
        </p:txBody>
      </p:sp>
      <p:sp>
        <p:nvSpPr>
          <p:cNvPr id="2" name="文字方塊 1"/>
          <p:cNvSpPr txBox="1"/>
          <p:nvPr/>
        </p:nvSpPr>
        <p:spPr>
          <a:xfrm>
            <a:off x="6625969" y="4108430"/>
            <a:ext cx="2711723" cy="369332"/>
          </a:xfrm>
          <a:prstGeom prst="rect">
            <a:avLst/>
          </a:prstGeom>
          <a:noFill/>
        </p:spPr>
        <p:txBody>
          <a:bodyPr wrap="square" rtlCol="0">
            <a:spAutoFit/>
          </a:bodyPr>
          <a:lstStyle/>
          <a:p>
            <a:r>
              <a:rPr lang="en-US" altLang="zh-TW" dirty="0" smtClean="0">
                <a:solidFill>
                  <a:schemeClr val="tx2">
                    <a:lumMod val="90000"/>
                  </a:schemeClr>
                </a:solidFill>
              </a:rPr>
              <a:t>buoyancy</a:t>
            </a:r>
            <a:endParaRPr lang="zh-TW" altLang="en-US" dirty="0"/>
          </a:p>
        </p:txBody>
      </p:sp>
      <p:sp>
        <p:nvSpPr>
          <p:cNvPr id="8" name="文字方塊 7"/>
          <p:cNvSpPr txBox="1"/>
          <p:nvPr/>
        </p:nvSpPr>
        <p:spPr>
          <a:xfrm>
            <a:off x="6625969" y="5522185"/>
            <a:ext cx="2711723" cy="369332"/>
          </a:xfrm>
          <a:prstGeom prst="rect">
            <a:avLst/>
          </a:prstGeom>
          <a:noFill/>
        </p:spPr>
        <p:txBody>
          <a:bodyPr wrap="square" rtlCol="0">
            <a:spAutoFit/>
          </a:bodyPr>
          <a:lstStyle/>
          <a:p>
            <a:r>
              <a:rPr lang="en-US" altLang="zh-TW" dirty="0" err="1" smtClean="0">
                <a:solidFill>
                  <a:schemeClr val="tx2">
                    <a:lumMod val="90000"/>
                  </a:schemeClr>
                </a:solidFill>
              </a:rPr>
              <a:t>vorticity</a:t>
            </a:r>
            <a:endParaRPr lang="zh-TW" altLang="en-US" dirty="0">
              <a:solidFill>
                <a:schemeClr val="tx2">
                  <a:lumMod val="90000"/>
                </a:schemeClr>
              </a:solidFill>
            </a:endParaRPr>
          </a:p>
        </p:txBody>
      </p:sp>
      <p:cxnSp>
        <p:nvCxnSpPr>
          <p:cNvPr id="7" name="直線接點 6"/>
          <p:cNvCxnSpPr/>
          <p:nvPr/>
        </p:nvCxnSpPr>
        <p:spPr>
          <a:xfrm flipV="1">
            <a:off x="5234930" y="864103"/>
            <a:ext cx="0" cy="581295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24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3074" name="Picture 2" descr="G:\atmospheric-physics\paper_review\長生命期的強飑線理論\figure\fig11.jpg"/>
          <p:cNvPicPr>
            <a:picLocks noChangeAspect="1" noChangeArrowheads="1"/>
          </p:cNvPicPr>
          <p:nvPr/>
        </p:nvPicPr>
        <p:blipFill>
          <a:blip r:embed="rId3" cstate="print"/>
          <a:srcRect/>
          <a:stretch>
            <a:fillRect/>
          </a:stretch>
        </p:blipFill>
        <p:spPr bwMode="auto">
          <a:xfrm>
            <a:off x="1187624" y="404663"/>
            <a:ext cx="7128792" cy="6304745"/>
          </a:xfrm>
          <a:prstGeom prst="rect">
            <a:avLst/>
          </a:prstGeom>
          <a:noFill/>
        </p:spPr>
      </p:pic>
      <p:sp>
        <p:nvSpPr>
          <p:cNvPr id="4" name="文字方塊 3"/>
          <p:cNvSpPr txBox="1"/>
          <p:nvPr/>
        </p:nvSpPr>
        <p:spPr>
          <a:xfrm>
            <a:off x="741123" y="182783"/>
            <a:ext cx="893001" cy="369332"/>
          </a:xfrm>
          <a:prstGeom prst="rect">
            <a:avLst/>
          </a:prstGeom>
          <a:solidFill>
            <a:schemeClr val="tx2"/>
          </a:solidFill>
        </p:spPr>
        <p:txBody>
          <a:bodyPr wrap="none" rtlCol="0">
            <a:spAutoFit/>
          </a:bodyPr>
          <a:lstStyle/>
          <a:p>
            <a:r>
              <a:rPr lang="en-US" altLang="zh-TW" dirty="0" smtClean="0">
                <a:solidFill>
                  <a:srgbClr val="002060"/>
                </a:solidFill>
              </a:rPr>
              <a:t>115 min</a:t>
            </a:r>
            <a:endParaRPr lang="zh-TW" altLang="en-US" dirty="0">
              <a:solidFill>
                <a:srgbClr val="002060"/>
              </a:solidFill>
            </a:endParaRPr>
          </a:p>
        </p:txBody>
      </p:sp>
      <p:sp>
        <p:nvSpPr>
          <p:cNvPr id="6" name="文字方塊 5"/>
          <p:cNvSpPr txBox="1"/>
          <p:nvPr/>
        </p:nvSpPr>
        <p:spPr>
          <a:xfrm>
            <a:off x="4211960" y="150517"/>
            <a:ext cx="933076" cy="369332"/>
          </a:xfrm>
          <a:prstGeom prst="rect">
            <a:avLst/>
          </a:prstGeom>
          <a:solidFill>
            <a:schemeClr val="tx2"/>
          </a:solidFill>
        </p:spPr>
        <p:txBody>
          <a:bodyPr wrap="none" rtlCol="0">
            <a:spAutoFit/>
          </a:bodyPr>
          <a:lstStyle/>
          <a:p>
            <a:r>
              <a:rPr lang="en-US" altLang="zh-TW" dirty="0" smtClean="0">
                <a:solidFill>
                  <a:srgbClr val="002060"/>
                </a:solidFill>
              </a:rPr>
              <a:t>125 min</a:t>
            </a:r>
            <a:endParaRPr lang="zh-TW" altLang="en-US" dirty="0">
              <a:solidFill>
                <a:srgbClr val="002060"/>
              </a:solidFill>
            </a:endParaRPr>
          </a:p>
        </p:txBody>
      </p:sp>
      <p:sp>
        <p:nvSpPr>
          <p:cNvPr id="7" name="文字方塊 6"/>
          <p:cNvSpPr txBox="1"/>
          <p:nvPr/>
        </p:nvSpPr>
        <p:spPr>
          <a:xfrm>
            <a:off x="741122" y="3204387"/>
            <a:ext cx="943848" cy="369332"/>
          </a:xfrm>
          <a:prstGeom prst="rect">
            <a:avLst/>
          </a:prstGeom>
          <a:solidFill>
            <a:schemeClr val="tx2"/>
          </a:solidFill>
        </p:spPr>
        <p:txBody>
          <a:bodyPr wrap="none" rtlCol="0">
            <a:spAutoFit/>
          </a:bodyPr>
          <a:lstStyle/>
          <a:p>
            <a:r>
              <a:rPr lang="en-US" altLang="zh-TW" dirty="0" smtClean="0">
                <a:solidFill>
                  <a:srgbClr val="002060"/>
                </a:solidFill>
              </a:rPr>
              <a:t>130 min</a:t>
            </a:r>
            <a:endParaRPr lang="zh-TW" altLang="en-US" dirty="0">
              <a:solidFill>
                <a:srgbClr val="002060"/>
              </a:solidFill>
            </a:endParaRPr>
          </a:p>
        </p:txBody>
      </p:sp>
      <p:sp>
        <p:nvSpPr>
          <p:cNvPr id="8" name="文字方塊 7"/>
          <p:cNvSpPr txBox="1"/>
          <p:nvPr/>
        </p:nvSpPr>
        <p:spPr>
          <a:xfrm>
            <a:off x="4047396" y="3276306"/>
            <a:ext cx="962123" cy="369332"/>
          </a:xfrm>
          <a:prstGeom prst="rect">
            <a:avLst/>
          </a:prstGeom>
          <a:solidFill>
            <a:schemeClr val="tx2"/>
          </a:solidFill>
        </p:spPr>
        <p:txBody>
          <a:bodyPr wrap="none" rtlCol="0">
            <a:spAutoFit/>
          </a:bodyPr>
          <a:lstStyle/>
          <a:p>
            <a:r>
              <a:rPr lang="en-US" altLang="zh-TW" dirty="0" smtClean="0">
                <a:solidFill>
                  <a:srgbClr val="002060"/>
                </a:solidFill>
              </a:rPr>
              <a:t>140 min</a:t>
            </a:r>
            <a:endParaRPr lang="zh-TW" altLang="en-US" dirty="0">
              <a:solidFill>
                <a:srgbClr val="002060"/>
              </a:solidFill>
            </a:endParaRPr>
          </a:p>
        </p:txBody>
      </p:sp>
      <p:sp>
        <p:nvSpPr>
          <p:cNvPr id="10" name="手繪多邊形 9"/>
          <p:cNvSpPr/>
          <p:nvPr/>
        </p:nvSpPr>
        <p:spPr>
          <a:xfrm>
            <a:off x="3328827" y="3123344"/>
            <a:ext cx="174661" cy="102741"/>
          </a:xfrm>
          <a:custGeom>
            <a:avLst/>
            <a:gdLst>
              <a:gd name="connsiteX0" fmla="*/ 174661 w 174661"/>
              <a:gd name="connsiteY0" fmla="*/ 102741 h 102741"/>
              <a:gd name="connsiteX1" fmla="*/ 0 w 174661"/>
              <a:gd name="connsiteY1" fmla="*/ 0 h 102741"/>
            </a:gdLst>
            <a:ahLst/>
            <a:cxnLst>
              <a:cxn ang="0">
                <a:pos x="connsiteX0" y="connsiteY0"/>
              </a:cxn>
              <a:cxn ang="0">
                <a:pos x="connsiteX1" y="connsiteY1"/>
              </a:cxn>
            </a:cxnLst>
            <a:rect l="l" t="t" r="r" b="b"/>
            <a:pathLst>
              <a:path w="174661" h="102741">
                <a:moveTo>
                  <a:pt x="174661" y="102741"/>
                </a:moveTo>
                <a:lnTo>
                  <a:pt x="0" y="0"/>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手繪多邊形 10"/>
          <p:cNvSpPr/>
          <p:nvPr/>
        </p:nvSpPr>
        <p:spPr>
          <a:xfrm>
            <a:off x="5989834" y="3113070"/>
            <a:ext cx="318499" cy="10274"/>
          </a:xfrm>
          <a:custGeom>
            <a:avLst/>
            <a:gdLst>
              <a:gd name="connsiteX0" fmla="*/ 318499 w 318499"/>
              <a:gd name="connsiteY0" fmla="*/ 0 h 10274"/>
              <a:gd name="connsiteX1" fmla="*/ 0 w 318499"/>
              <a:gd name="connsiteY1" fmla="*/ 10274 h 10274"/>
            </a:gdLst>
            <a:ahLst/>
            <a:cxnLst>
              <a:cxn ang="0">
                <a:pos x="connsiteX0" y="connsiteY0"/>
              </a:cxn>
              <a:cxn ang="0">
                <a:pos x="connsiteX1" y="connsiteY1"/>
              </a:cxn>
            </a:cxnLst>
            <a:rect l="l" t="t" r="r" b="b"/>
            <a:pathLst>
              <a:path w="318499" h="10274">
                <a:moveTo>
                  <a:pt x="318499" y="0"/>
                </a:moveTo>
                <a:lnTo>
                  <a:pt x="0" y="1027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3564595" y="3111924"/>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503488" y="3019721"/>
            <a:ext cx="296876" cy="369332"/>
          </a:xfrm>
          <a:prstGeom prst="rect">
            <a:avLst/>
          </a:prstGeom>
          <a:noFill/>
        </p:spPr>
        <p:txBody>
          <a:bodyPr wrap="none" rtlCol="0">
            <a:spAutoFit/>
          </a:bodyPr>
          <a:lstStyle/>
          <a:p>
            <a:r>
              <a:rPr lang="en-US" altLang="zh-TW" b="1" dirty="0" smtClean="0">
                <a:solidFill>
                  <a:srgbClr val="FF0000"/>
                </a:solidFill>
              </a:rPr>
              <a:t>c</a:t>
            </a:r>
            <a:endParaRPr lang="zh-TW" altLang="en-US" b="1" dirty="0">
              <a:solidFill>
                <a:srgbClr val="FF0000"/>
              </a:solidFill>
            </a:endParaRPr>
          </a:p>
        </p:txBody>
      </p:sp>
      <p:sp>
        <p:nvSpPr>
          <p:cNvPr id="15" name="橢圓 14"/>
          <p:cNvSpPr/>
          <p:nvPr/>
        </p:nvSpPr>
        <p:spPr>
          <a:xfrm>
            <a:off x="3847499" y="2420888"/>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6303023" y="3019721"/>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6732240" y="2428304"/>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2699792" y="5949280"/>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3200134" y="5733256"/>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2699791" y="5949280"/>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659364" y="5872626"/>
            <a:ext cx="296876" cy="369332"/>
          </a:xfrm>
          <a:prstGeom prst="rect">
            <a:avLst/>
          </a:prstGeom>
          <a:noFill/>
        </p:spPr>
        <p:txBody>
          <a:bodyPr wrap="none" rtlCol="0">
            <a:spAutoFit/>
          </a:bodyPr>
          <a:lstStyle/>
          <a:p>
            <a:r>
              <a:rPr lang="en-US" altLang="zh-TW" b="1" dirty="0" smtClean="0">
                <a:solidFill>
                  <a:srgbClr val="FF0000"/>
                </a:solidFill>
              </a:rPr>
              <a:t>c</a:t>
            </a:r>
            <a:endParaRPr lang="zh-TW" altLang="en-US" b="1" dirty="0">
              <a:solidFill>
                <a:srgbClr val="FF0000"/>
              </a:solidFill>
            </a:endParaRPr>
          </a:p>
        </p:txBody>
      </p:sp>
      <p:sp>
        <p:nvSpPr>
          <p:cNvPr id="22" name="文字方塊 21"/>
          <p:cNvSpPr txBox="1"/>
          <p:nvPr/>
        </p:nvSpPr>
        <p:spPr>
          <a:xfrm>
            <a:off x="6268497" y="2916907"/>
            <a:ext cx="296876" cy="369332"/>
          </a:xfrm>
          <a:prstGeom prst="rect">
            <a:avLst/>
          </a:prstGeom>
          <a:noFill/>
        </p:spPr>
        <p:txBody>
          <a:bodyPr wrap="none" rtlCol="0">
            <a:spAutoFit/>
          </a:bodyPr>
          <a:lstStyle/>
          <a:p>
            <a:r>
              <a:rPr lang="en-US" altLang="zh-TW" b="1" dirty="0" smtClean="0">
                <a:solidFill>
                  <a:srgbClr val="FF0000"/>
                </a:solidFill>
              </a:rPr>
              <a:t>c</a:t>
            </a:r>
            <a:endParaRPr lang="zh-TW" altLang="en-US" b="1" dirty="0">
              <a:solidFill>
                <a:srgbClr val="FF0000"/>
              </a:solidFill>
            </a:endParaRPr>
          </a:p>
        </p:txBody>
      </p:sp>
      <p:sp>
        <p:nvSpPr>
          <p:cNvPr id="23" name="文字方塊 22"/>
          <p:cNvSpPr txBox="1"/>
          <p:nvPr/>
        </p:nvSpPr>
        <p:spPr>
          <a:xfrm>
            <a:off x="3786233" y="2351650"/>
            <a:ext cx="338554" cy="369332"/>
          </a:xfrm>
          <a:prstGeom prst="rect">
            <a:avLst/>
          </a:prstGeom>
          <a:noFill/>
        </p:spPr>
        <p:txBody>
          <a:bodyPr wrap="none" rtlCol="0">
            <a:spAutoFit/>
          </a:bodyPr>
          <a:lstStyle/>
          <a:p>
            <a:r>
              <a:rPr lang="en-US" altLang="zh-TW" b="1" dirty="0" smtClean="0">
                <a:solidFill>
                  <a:srgbClr val="FF0000"/>
                </a:solidFill>
              </a:rPr>
              <a:t>A</a:t>
            </a:r>
            <a:endParaRPr lang="zh-TW" altLang="en-US" b="1" dirty="0">
              <a:solidFill>
                <a:srgbClr val="FF0000"/>
              </a:solidFill>
            </a:endParaRPr>
          </a:p>
        </p:txBody>
      </p:sp>
      <p:sp>
        <p:nvSpPr>
          <p:cNvPr id="24" name="文字方塊 23"/>
          <p:cNvSpPr txBox="1"/>
          <p:nvPr/>
        </p:nvSpPr>
        <p:spPr>
          <a:xfrm>
            <a:off x="6670974" y="2364395"/>
            <a:ext cx="338554" cy="369332"/>
          </a:xfrm>
          <a:prstGeom prst="rect">
            <a:avLst/>
          </a:prstGeom>
          <a:noFill/>
        </p:spPr>
        <p:txBody>
          <a:bodyPr wrap="none" rtlCol="0">
            <a:spAutoFit/>
          </a:bodyPr>
          <a:lstStyle/>
          <a:p>
            <a:r>
              <a:rPr lang="en-US" altLang="zh-TW" b="1" dirty="0">
                <a:solidFill>
                  <a:srgbClr val="FF0000"/>
                </a:solidFill>
              </a:rPr>
              <a:t>A</a:t>
            </a:r>
            <a:endParaRPr lang="zh-TW" altLang="en-US" b="1" dirty="0">
              <a:solidFill>
                <a:srgbClr val="FF0000"/>
              </a:solidFill>
            </a:endParaRPr>
          </a:p>
        </p:txBody>
      </p:sp>
      <p:sp>
        <p:nvSpPr>
          <p:cNvPr id="25" name="文字方塊 24"/>
          <p:cNvSpPr txBox="1"/>
          <p:nvPr/>
        </p:nvSpPr>
        <p:spPr>
          <a:xfrm>
            <a:off x="3118527" y="5656602"/>
            <a:ext cx="338554" cy="369332"/>
          </a:xfrm>
          <a:prstGeom prst="rect">
            <a:avLst/>
          </a:prstGeom>
          <a:noFill/>
        </p:spPr>
        <p:txBody>
          <a:bodyPr wrap="none" rtlCol="0">
            <a:spAutoFit/>
          </a:bodyPr>
          <a:lstStyle/>
          <a:p>
            <a:r>
              <a:rPr lang="en-US" altLang="zh-TW" b="1" dirty="0">
                <a:solidFill>
                  <a:srgbClr val="FF0000"/>
                </a:solidFill>
              </a:rPr>
              <a:t>A</a:t>
            </a:r>
            <a:endParaRPr lang="zh-TW" altLang="en-US" b="1" dirty="0">
              <a:solidFill>
                <a:srgbClr val="FF0000"/>
              </a:solidFill>
            </a:endParaRPr>
          </a:p>
        </p:txBody>
      </p:sp>
      <p:sp>
        <p:nvSpPr>
          <p:cNvPr id="14" name="手繪多邊形 13"/>
          <p:cNvSpPr/>
          <p:nvPr/>
        </p:nvSpPr>
        <p:spPr>
          <a:xfrm>
            <a:off x="3637052" y="2486346"/>
            <a:ext cx="174660" cy="51371"/>
          </a:xfrm>
          <a:custGeom>
            <a:avLst/>
            <a:gdLst>
              <a:gd name="connsiteX0" fmla="*/ 174660 w 174660"/>
              <a:gd name="connsiteY0" fmla="*/ 51371 h 51371"/>
              <a:gd name="connsiteX1" fmla="*/ 0 w 174660"/>
              <a:gd name="connsiteY1" fmla="*/ 0 h 51371"/>
            </a:gdLst>
            <a:ahLst/>
            <a:cxnLst>
              <a:cxn ang="0">
                <a:pos x="connsiteX0" y="connsiteY0"/>
              </a:cxn>
              <a:cxn ang="0">
                <a:pos x="connsiteX1" y="connsiteY1"/>
              </a:cxn>
            </a:cxnLst>
            <a:rect l="l" t="t" r="r" b="b"/>
            <a:pathLst>
              <a:path w="174660" h="51371">
                <a:moveTo>
                  <a:pt x="174660" y="51371"/>
                </a:moveTo>
                <a:lnTo>
                  <a:pt x="0" y="0"/>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手繪多邊形 25"/>
          <p:cNvSpPr/>
          <p:nvPr/>
        </p:nvSpPr>
        <p:spPr>
          <a:xfrm>
            <a:off x="6513816" y="2599362"/>
            <a:ext cx="256854" cy="318499"/>
          </a:xfrm>
          <a:custGeom>
            <a:avLst/>
            <a:gdLst>
              <a:gd name="connsiteX0" fmla="*/ 256854 w 256854"/>
              <a:gd name="connsiteY0" fmla="*/ 0 h 318499"/>
              <a:gd name="connsiteX1" fmla="*/ 0 w 256854"/>
              <a:gd name="connsiteY1" fmla="*/ 318499 h 318499"/>
            </a:gdLst>
            <a:ahLst/>
            <a:cxnLst>
              <a:cxn ang="0">
                <a:pos x="connsiteX0" y="connsiteY0"/>
              </a:cxn>
              <a:cxn ang="0">
                <a:pos x="connsiteX1" y="connsiteY1"/>
              </a:cxn>
            </a:cxnLst>
            <a:rect l="l" t="t" r="r" b="b"/>
            <a:pathLst>
              <a:path w="256854" h="318499">
                <a:moveTo>
                  <a:pt x="256854" y="0"/>
                </a:moveTo>
                <a:lnTo>
                  <a:pt x="0" y="318499"/>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手繪多邊形 28"/>
          <p:cNvSpPr/>
          <p:nvPr/>
        </p:nvSpPr>
        <p:spPr>
          <a:xfrm>
            <a:off x="2424701" y="6051479"/>
            <a:ext cx="267128" cy="20548"/>
          </a:xfrm>
          <a:custGeom>
            <a:avLst/>
            <a:gdLst>
              <a:gd name="connsiteX0" fmla="*/ 267128 w 267128"/>
              <a:gd name="connsiteY0" fmla="*/ 20548 h 20548"/>
              <a:gd name="connsiteX1" fmla="*/ 0 w 267128"/>
              <a:gd name="connsiteY1" fmla="*/ 0 h 20548"/>
            </a:gdLst>
            <a:ahLst/>
            <a:cxnLst>
              <a:cxn ang="0">
                <a:pos x="connsiteX0" y="connsiteY0"/>
              </a:cxn>
              <a:cxn ang="0">
                <a:pos x="connsiteX1" y="connsiteY1"/>
              </a:cxn>
            </a:cxnLst>
            <a:rect l="l" t="t" r="r" b="b"/>
            <a:pathLst>
              <a:path w="267128" h="20548">
                <a:moveTo>
                  <a:pt x="267128" y="20548"/>
                </a:moveTo>
                <a:lnTo>
                  <a:pt x="0" y="0"/>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手繪多邊形 29"/>
          <p:cNvSpPr/>
          <p:nvPr/>
        </p:nvSpPr>
        <p:spPr>
          <a:xfrm>
            <a:off x="3051425" y="5928189"/>
            <a:ext cx="164386" cy="215757"/>
          </a:xfrm>
          <a:custGeom>
            <a:avLst/>
            <a:gdLst>
              <a:gd name="connsiteX0" fmla="*/ 164386 w 164386"/>
              <a:gd name="connsiteY0" fmla="*/ 0 h 215757"/>
              <a:gd name="connsiteX1" fmla="*/ 0 w 164386"/>
              <a:gd name="connsiteY1" fmla="*/ 215757 h 215757"/>
            </a:gdLst>
            <a:ahLst/>
            <a:cxnLst>
              <a:cxn ang="0">
                <a:pos x="connsiteX0" y="connsiteY0"/>
              </a:cxn>
              <a:cxn ang="0">
                <a:pos x="connsiteX1" y="connsiteY1"/>
              </a:cxn>
            </a:cxnLst>
            <a:rect l="l" t="t" r="r" b="b"/>
            <a:pathLst>
              <a:path w="164386" h="215757">
                <a:moveTo>
                  <a:pt x="164386" y="0"/>
                </a:moveTo>
                <a:lnTo>
                  <a:pt x="0" y="215757"/>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手繪多邊形 30"/>
          <p:cNvSpPr/>
          <p:nvPr/>
        </p:nvSpPr>
        <p:spPr>
          <a:xfrm>
            <a:off x="6668890" y="4859676"/>
            <a:ext cx="183973" cy="1078787"/>
          </a:xfrm>
          <a:custGeom>
            <a:avLst/>
            <a:gdLst>
              <a:gd name="connsiteX0" fmla="*/ 183973 w 183973"/>
              <a:gd name="connsiteY0" fmla="*/ 1078787 h 1078787"/>
              <a:gd name="connsiteX1" fmla="*/ 19586 w 183973"/>
              <a:gd name="connsiteY1" fmla="*/ 472612 h 1078787"/>
              <a:gd name="connsiteX2" fmla="*/ 9312 w 183973"/>
              <a:gd name="connsiteY2" fmla="*/ 0 h 1078787"/>
            </a:gdLst>
            <a:ahLst/>
            <a:cxnLst>
              <a:cxn ang="0">
                <a:pos x="connsiteX0" y="connsiteY0"/>
              </a:cxn>
              <a:cxn ang="0">
                <a:pos x="connsiteX1" y="connsiteY1"/>
              </a:cxn>
              <a:cxn ang="0">
                <a:pos x="connsiteX2" y="connsiteY2"/>
              </a:cxn>
            </a:cxnLst>
            <a:rect l="l" t="t" r="r" b="b"/>
            <a:pathLst>
              <a:path w="183973" h="1078787">
                <a:moveTo>
                  <a:pt x="183973" y="1078787"/>
                </a:moveTo>
                <a:cubicBezTo>
                  <a:pt x="116334" y="865598"/>
                  <a:pt x="48696" y="652410"/>
                  <a:pt x="19586" y="472612"/>
                </a:cubicBezTo>
                <a:cubicBezTo>
                  <a:pt x="-9524" y="292814"/>
                  <a:pt x="-106" y="146407"/>
                  <a:pt x="9312"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6609904" y="5291057"/>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555851" y="5214403"/>
            <a:ext cx="324128" cy="369332"/>
          </a:xfrm>
          <a:prstGeom prst="rect">
            <a:avLst/>
          </a:prstGeom>
          <a:noFill/>
        </p:spPr>
        <p:txBody>
          <a:bodyPr wrap="none" rtlCol="0">
            <a:spAutoFit/>
          </a:bodyPr>
          <a:lstStyle/>
          <a:p>
            <a:r>
              <a:rPr lang="en-US" altLang="zh-TW" b="1" dirty="0" smtClean="0">
                <a:solidFill>
                  <a:srgbClr val="FF0000"/>
                </a:solidFill>
              </a:rPr>
              <a:t>E</a:t>
            </a:r>
            <a:endParaRPr lang="zh-TW" altLang="en-US" b="1" dirty="0">
              <a:solidFill>
                <a:srgbClr val="FF0000"/>
              </a:solidFill>
            </a:endParaRPr>
          </a:p>
        </p:txBody>
      </p:sp>
      <p:sp>
        <p:nvSpPr>
          <p:cNvPr id="32" name="文字方塊 31"/>
          <p:cNvSpPr txBox="1"/>
          <p:nvPr/>
        </p:nvSpPr>
        <p:spPr>
          <a:xfrm>
            <a:off x="6072962" y="35331"/>
            <a:ext cx="3073470" cy="369332"/>
          </a:xfrm>
          <a:prstGeom prst="rect">
            <a:avLst/>
          </a:prstGeom>
          <a:noFill/>
        </p:spPr>
        <p:txBody>
          <a:bodyPr wrap="none" rtlCol="0">
            <a:spAutoFit/>
          </a:bodyPr>
          <a:lstStyle/>
          <a:p>
            <a:r>
              <a:rPr lang="en-US" altLang="zh-TW" dirty="0" smtClean="0"/>
              <a:t>solid line : 2 g kg</a:t>
            </a:r>
            <a:r>
              <a:rPr lang="en-US" altLang="zh-TW" baseline="30000" dirty="0" smtClean="0"/>
              <a:t>-1</a:t>
            </a:r>
            <a:r>
              <a:rPr lang="en-US" altLang="zh-TW" dirty="0" smtClean="0"/>
              <a:t> rainwater </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2050" name="Picture 2" descr="F:\atmospheric-physics\paper_review\長生命期的強飑線理論\figure\fig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16063"/>
            <a:ext cx="8092512"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橢圓 4"/>
          <p:cNvSpPr/>
          <p:nvPr/>
        </p:nvSpPr>
        <p:spPr>
          <a:xfrm>
            <a:off x="1835696" y="1916832"/>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2039107" y="2298343"/>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756700" y="1840178"/>
            <a:ext cx="338554" cy="369332"/>
          </a:xfrm>
          <a:prstGeom prst="rect">
            <a:avLst/>
          </a:prstGeom>
          <a:noFill/>
        </p:spPr>
        <p:txBody>
          <a:bodyPr wrap="none" rtlCol="0">
            <a:spAutoFit/>
          </a:bodyPr>
          <a:lstStyle/>
          <a:p>
            <a:r>
              <a:rPr lang="en-US" altLang="zh-TW" b="1" dirty="0">
                <a:solidFill>
                  <a:srgbClr val="FF0000"/>
                </a:solidFill>
              </a:rPr>
              <a:t>A</a:t>
            </a:r>
            <a:endParaRPr lang="zh-TW" altLang="en-US" b="1" dirty="0">
              <a:solidFill>
                <a:srgbClr val="FF0000"/>
              </a:solidFill>
            </a:endParaRPr>
          </a:p>
        </p:txBody>
      </p:sp>
      <p:sp>
        <p:nvSpPr>
          <p:cNvPr id="4" name="手繪多邊形 3"/>
          <p:cNvSpPr/>
          <p:nvPr/>
        </p:nvSpPr>
        <p:spPr>
          <a:xfrm>
            <a:off x="2024009" y="2034283"/>
            <a:ext cx="174661" cy="102742"/>
          </a:xfrm>
          <a:custGeom>
            <a:avLst/>
            <a:gdLst>
              <a:gd name="connsiteX0" fmla="*/ 0 w 174661"/>
              <a:gd name="connsiteY0" fmla="*/ 0 h 102742"/>
              <a:gd name="connsiteX1" fmla="*/ 174661 w 174661"/>
              <a:gd name="connsiteY1" fmla="*/ 102742 h 102742"/>
            </a:gdLst>
            <a:ahLst/>
            <a:cxnLst>
              <a:cxn ang="0">
                <a:pos x="connsiteX0" y="connsiteY0"/>
              </a:cxn>
              <a:cxn ang="0">
                <a:pos x="connsiteX1" y="connsiteY1"/>
              </a:cxn>
            </a:cxnLst>
            <a:rect l="l" t="t" r="r" b="b"/>
            <a:pathLst>
              <a:path w="174661" h="102742">
                <a:moveTo>
                  <a:pt x="0" y="0"/>
                </a:moveTo>
                <a:lnTo>
                  <a:pt x="174661" y="102742"/>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手繪多邊形 10"/>
          <p:cNvSpPr/>
          <p:nvPr/>
        </p:nvSpPr>
        <p:spPr>
          <a:xfrm>
            <a:off x="2229492" y="2434975"/>
            <a:ext cx="184935" cy="174661"/>
          </a:xfrm>
          <a:custGeom>
            <a:avLst/>
            <a:gdLst>
              <a:gd name="connsiteX0" fmla="*/ 0 w 184935"/>
              <a:gd name="connsiteY0" fmla="*/ 0 h 174661"/>
              <a:gd name="connsiteX1" fmla="*/ 184935 w 184935"/>
              <a:gd name="connsiteY1" fmla="*/ 174661 h 174661"/>
            </a:gdLst>
            <a:ahLst/>
            <a:cxnLst>
              <a:cxn ang="0">
                <a:pos x="connsiteX0" y="connsiteY0"/>
              </a:cxn>
              <a:cxn ang="0">
                <a:pos x="connsiteX1" y="connsiteY1"/>
              </a:cxn>
            </a:cxnLst>
            <a:rect l="l" t="t" r="r" b="b"/>
            <a:pathLst>
              <a:path w="184935" h="174661">
                <a:moveTo>
                  <a:pt x="0" y="0"/>
                </a:moveTo>
                <a:lnTo>
                  <a:pt x="184935" y="174661"/>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手繪多邊形 11"/>
          <p:cNvSpPr/>
          <p:nvPr/>
        </p:nvSpPr>
        <p:spPr>
          <a:xfrm>
            <a:off x="5743254" y="2054831"/>
            <a:ext cx="458559" cy="482886"/>
          </a:xfrm>
          <a:custGeom>
            <a:avLst/>
            <a:gdLst>
              <a:gd name="connsiteX0" fmla="*/ 0 w 458559"/>
              <a:gd name="connsiteY0" fmla="*/ 0 h 482886"/>
              <a:gd name="connsiteX1" fmla="*/ 421240 w 458559"/>
              <a:gd name="connsiteY1" fmla="*/ 236306 h 482886"/>
              <a:gd name="connsiteX2" fmla="*/ 410966 w 458559"/>
              <a:gd name="connsiteY2" fmla="*/ 482886 h 482886"/>
            </a:gdLst>
            <a:ahLst/>
            <a:cxnLst>
              <a:cxn ang="0">
                <a:pos x="connsiteX0" y="connsiteY0"/>
              </a:cxn>
              <a:cxn ang="0">
                <a:pos x="connsiteX1" y="connsiteY1"/>
              </a:cxn>
              <a:cxn ang="0">
                <a:pos x="connsiteX2" y="connsiteY2"/>
              </a:cxn>
            </a:cxnLst>
            <a:rect l="l" t="t" r="r" b="b"/>
            <a:pathLst>
              <a:path w="458559" h="482886">
                <a:moveTo>
                  <a:pt x="0" y="0"/>
                </a:moveTo>
                <a:cubicBezTo>
                  <a:pt x="176373" y="77912"/>
                  <a:pt x="352746" y="155825"/>
                  <a:pt x="421240" y="236306"/>
                </a:cubicBezTo>
                <a:cubicBezTo>
                  <a:pt x="489734" y="316787"/>
                  <a:pt x="450350" y="399836"/>
                  <a:pt x="410966" y="48288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手繪多邊形 12"/>
          <p:cNvSpPr/>
          <p:nvPr/>
        </p:nvSpPr>
        <p:spPr>
          <a:xfrm>
            <a:off x="6010382" y="2321960"/>
            <a:ext cx="267184" cy="667820"/>
          </a:xfrm>
          <a:custGeom>
            <a:avLst/>
            <a:gdLst>
              <a:gd name="connsiteX0" fmla="*/ 0 w 267184"/>
              <a:gd name="connsiteY0" fmla="*/ 0 h 667820"/>
              <a:gd name="connsiteX1" fmla="*/ 246580 w 267184"/>
              <a:gd name="connsiteY1" fmla="*/ 339047 h 667820"/>
              <a:gd name="connsiteX2" fmla="*/ 236306 w 267184"/>
              <a:gd name="connsiteY2" fmla="*/ 667820 h 667820"/>
            </a:gdLst>
            <a:ahLst/>
            <a:cxnLst>
              <a:cxn ang="0">
                <a:pos x="connsiteX0" y="connsiteY0"/>
              </a:cxn>
              <a:cxn ang="0">
                <a:pos x="connsiteX1" y="connsiteY1"/>
              </a:cxn>
              <a:cxn ang="0">
                <a:pos x="connsiteX2" y="connsiteY2"/>
              </a:cxn>
            </a:cxnLst>
            <a:rect l="l" t="t" r="r" b="b"/>
            <a:pathLst>
              <a:path w="267184" h="667820">
                <a:moveTo>
                  <a:pt x="0" y="0"/>
                </a:moveTo>
                <a:cubicBezTo>
                  <a:pt x="103598" y="113872"/>
                  <a:pt x="207196" y="227744"/>
                  <a:pt x="246580" y="339047"/>
                </a:cubicBezTo>
                <a:cubicBezTo>
                  <a:pt x="285964" y="450350"/>
                  <a:pt x="261135" y="559085"/>
                  <a:pt x="236306" y="66782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5927951" y="2306281"/>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5796135" y="2004027"/>
            <a:ext cx="216023" cy="216024"/>
          </a:xfrm>
          <a:prstGeom prst="ellipse">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5734869" y="1926942"/>
            <a:ext cx="338554" cy="369332"/>
          </a:xfrm>
          <a:prstGeom prst="rect">
            <a:avLst/>
          </a:prstGeom>
          <a:noFill/>
        </p:spPr>
        <p:txBody>
          <a:bodyPr wrap="none" rtlCol="0">
            <a:spAutoFit/>
          </a:bodyPr>
          <a:lstStyle/>
          <a:p>
            <a:r>
              <a:rPr lang="en-US" altLang="zh-TW" b="1" dirty="0">
                <a:solidFill>
                  <a:srgbClr val="FF0000"/>
                </a:solidFill>
              </a:rPr>
              <a:t>A</a:t>
            </a:r>
            <a:endParaRPr lang="zh-TW" altLang="en-US" b="1" dirty="0">
              <a:solidFill>
                <a:srgbClr val="FF0000"/>
              </a:solidFill>
            </a:endParaRPr>
          </a:p>
        </p:txBody>
      </p:sp>
      <p:sp>
        <p:nvSpPr>
          <p:cNvPr id="15" name="文字方塊 14"/>
          <p:cNvSpPr txBox="1"/>
          <p:nvPr/>
        </p:nvSpPr>
        <p:spPr>
          <a:xfrm>
            <a:off x="5878090" y="2229627"/>
            <a:ext cx="324128" cy="369332"/>
          </a:xfrm>
          <a:prstGeom prst="rect">
            <a:avLst/>
          </a:prstGeom>
          <a:noFill/>
        </p:spPr>
        <p:txBody>
          <a:bodyPr wrap="none" rtlCol="0">
            <a:spAutoFit/>
          </a:bodyPr>
          <a:lstStyle/>
          <a:p>
            <a:r>
              <a:rPr lang="en-US" altLang="zh-TW" b="1" dirty="0" smtClean="0">
                <a:solidFill>
                  <a:srgbClr val="FF0000"/>
                </a:solidFill>
              </a:rPr>
              <a:t>E</a:t>
            </a:r>
            <a:endParaRPr lang="zh-TW" altLang="en-US" b="1" dirty="0">
              <a:solidFill>
                <a:srgbClr val="FF0000"/>
              </a:solidFill>
            </a:endParaRPr>
          </a:p>
        </p:txBody>
      </p:sp>
      <p:sp>
        <p:nvSpPr>
          <p:cNvPr id="16" name="文字方塊 15"/>
          <p:cNvSpPr txBox="1"/>
          <p:nvPr/>
        </p:nvSpPr>
        <p:spPr>
          <a:xfrm>
            <a:off x="1977841" y="2214010"/>
            <a:ext cx="324128" cy="369332"/>
          </a:xfrm>
          <a:prstGeom prst="rect">
            <a:avLst/>
          </a:prstGeom>
          <a:noFill/>
        </p:spPr>
        <p:txBody>
          <a:bodyPr wrap="none" rtlCol="0">
            <a:spAutoFit/>
          </a:bodyPr>
          <a:lstStyle/>
          <a:p>
            <a:r>
              <a:rPr lang="en-US" altLang="zh-TW" b="1" dirty="0" smtClean="0">
                <a:solidFill>
                  <a:srgbClr val="FF0000"/>
                </a:solidFill>
              </a:rPr>
              <a:t>E</a:t>
            </a:r>
            <a:endParaRPr lang="zh-TW" altLang="en-US" b="1" dirty="0">
              <a:solidFill>
                <a:srgbClr val="FF0000"/>
              </a:solidFill>
            </a:endParaRPr>
          </a:p>
        </p:txBody>
      </p:sp>
    </p:spTree>
    <p:extLst>
      <p:ext uri="{BB962C8B-B14F-4D97-AF65-F5344CB8AC3E}">
        <p14:creationId xmlns:p14="http://schemas.microsoft.com/office/powerpoint/2010/main" val="554433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x = 180 km ; ∆x = 2 km ; open </a:t>
            </a:r>
            <a:r>
              <a:rPr lang="en-US" altLang="zh-TW" dirty="0" smtClean="0"/>
              <a:t>boundary</a:t>
            </a:r>
          </a:p>
          <a:p>
            <a:endParaRPr lang="en-US" altLang="zh-TW" dirty="0"/>
          </a:p>
          <a:p>
            <a:r>
              <a:rPr lang="en-US" altLang="zh-TW" dirty="0" smtClean="0">
                <a:solidFill>
                  <a:srgbClr val="FF0000"/>
                </a:solidFill>
              </a:rPr>
              <a:t>y = 120 km ;</a:t>
            </a:r>
            <a:r>
              <a:rPr lang="en-US" altLang="zh-TW" dirty="0">
                <a:solidFill>
                  <a:srgbClr val="FF0000"/>
                </a:solidFill>
              </a:rPr>
              <a:t> </a:t>
            </a:r>
            <a:r>
              <a:rPr lang="en-US" altLang="zh-TW" dirty="0" smtClean="0">
                <a:solidFill>
                  <a:srgbClr val="FF0000"/>
                </a:solidFill>
              </a:rPr>
              <a:t>∆y = 2 km ; periodic boundary</a:t>
            </a:r>
          </a:p>
          <a:p>
            <a:endParaRPr lang="en-US" altLang="zh-TW" dirty="0" smtClean="0">
              <a:solidFill>
                <a:srgbClr val="FF0000"/>
              </a:solidFill>
            </a:endParaRPr>
          </a:p>
          <a:p>
            <a:r>
              <a:rPr lang="en-US" altLang="zh-TW" dirty="0" smtClean="0"/>
              <a:t>z </a:t>
            </a:r>
            <a:r>
              <a:rPr lang="en-US" altLang="zh-TW" dirty="0"/>
              <a:t>= 17.5 km ; ∆z = 700 m</a:t>
            </a:r>
          </a:p>
          <a:p>
            <a:endParaRPr lang="en-US" altLang="zh-TW" dirty="0"/>
          </a:p>
          <a:p>
            <a:r>
              <a:rPr lang="zh-TW" altLang="en-US" dirty="0"/>
              <a:t>輻射條件 </a:t>
            </a:r>
            <a:r>
              <a:rPr lang="en-US" altLang="zh-TW" dirty="0"/>
              <a:t>:</a:t>
            </a:r>
            <a:r>
              <a:rPr lang="zh-TW" altLang="en-US" dirty="0"/>
              <a:t> </a:t>
            </a:r>
            <a:r>
              <a:rPr lang="en-US" altLang="zh-TW" dirty="0" err="1"/>
              <a:t>Klemp</a:t>
            </a:r>
            <a:r>
              <a:rPr lang="en-US" altLang="zh-TW" dirty="0"/>
              <a:t> and </a:t>
            </a:r>
            <a:r>
              <a:rPr lang="en-US" altLang="zh-TW" dirty="0" err="1"/>
              <a:t>Durran</a:t>
            </a:r>
            <a:r>
              <a:rPr lang="en-US" altLang="zh-TW" dirty="0"/>
              <a:t> (1983)</a:t>
            </a:r>
          </a:p>
          <a:p>
            <a:endParaRPr lang="en-US" altLang="zh-TW" dirty="0"/>
          </a:p>
          <a:p>
            <a:r>
              <a:rPr lang="zh-TW" altLang="en-US" dirty="0"/>
              <a:t>忽略科氏力與冰晶</a:t>
            </a:r>
            <a:r>
              <a:rPr lang="zh-TW" altLang="en-US" dirty="0" smtClean="0"/>
              <a:t>過程</a:t>
            </a:r>
            <a:endParaRPr lang="en-US" altLang="zh-TW" dirty="0" smtClean="0"/>
          </a:p>
          <a:p>
            <a:endParaRPr lang="en-US" altLang="zh-TW" dirty="0"/>
          </a:p>
          <a:p>
            <a:r>
              <a:rPr lang="en-US" altLang="zh-TW" dirty="0" smtClean="0">
                <a:solidFill>
                  <a:srgbClr val="FF0000"/>
                </a:solidFill>
              </a:rPr>
              <a:t>Random temperature perturbations (&lt;0.1 K)</a:t>
            </a:r>
            <a:endParaRPr lang="zh-TW" altLang="en-US" dirty="0">
              <a:solidFill>
                <a:srgbClr val="FF0000"/>
              </a:solidFill>
            </a:endParaRPr>
          </a:p>
          <a:p>
            <a:endParaRPr lang="zh-TW" altLang="en-US" dirty="0">
              <a:solidFill>
                <a:srgbClr val="FF0000"/>
              </a:solidFill>
            </a:endParaRPr>
          </a:p>
        </p:txBody>
      </p:sp>
      <p:sp>
        <p:nvSpPr>
          <p:cNvPr id="3" name="標題 2"/>
          <p:cNvSpPr>
            <a:spLocks noGrp="1"/>
          </p:cNvSpPr>
          <p:nvPr>
            <p:ph type="title"/>
          </p:nvPr>
        </p:nvSpPr>
        <p:spPr/>
        <p:txBody>
          <a:bodyPr/>
          <a:lstStyle/>
          <a:p>
            <a:r>
              <a:rPr lang="en-US" altLang="zh-TW" dirty="0"/>
              <a:t>Simulations </a:t>
            </a:r>
            <a:r>
              <a:rPr lang="en-US" altLang="zh-TW" dirty="0" smtClean="0"/>
              <a:t>(3D</a:t>
            </a:r>
            <a:r>
              <a:rPr lang="en-US" altLang="zh-TW" dirty="0"/>
              <a:t>)</a:t>
            </a:r>
            <a:endParaRPr lang="zh-TW" altLang="en-US" dirty="0"/>
          </a:p>
        </p:txBody>
      </p:sp>
    </p:spTree>
    <p:extLst>
      <p:ext uri="{BB962C8B-B14F-4D97-AF65-F5344CB8AC3E}">
        <p14:creationId xmlns:p14="http://schemas.microsoft.com/office/powerpoint/2010/main" val="2590375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tmospheric-physics\paper_review\長生命期的強飑線理論\figure\fig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742628"/>
            <a:ext cx="5986314" cy="5169998"/>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521170" y="3920678"/>
            <a:ext cx="530915" cy="461665"/>
          </a:xfrm>
          <a:prstGeom prst="rect">
            <a:avLst/>
          </a:prstGeom>
          <a:noFill/>
        </p:spPr>
        <p:txBody>
          <a:bodyPr wrap="none" rtlCol="0">
            <a:spAutoFit/>
          </a:bodyPr>
          <a:lstStyle/>
          <a:p>
            <a:r>
              <a:rPr lang="en-US" altLang="zh-TW" sz="2400" b="1" dirty="0" smtClean="0">
                <a:solidFill>
                  <a:srgbClr val="FF0000"/>
                </a:solidFill>
              </a:rPr>
              <a:t>60</a:t>
            </a:r>
            <a:endParaRPr lang="zh-TW" altLang="en-US" sz="2400" b="1" dirty="0">
              <a:solidFill>
                <a:srgbClr val="FF0000"/>
              </a:solidFill>
            </a:endParaRPr>
          </a:p>
        </p:txBody>
      </p:sp>
      <p:sp>
        <p:nvSpPr>
          <p:cNvPr id="4" name="文字方塊 3"/>
          <p:cNvSpPr txBox="1"/>
          <p:nvPr/>
        </p:nvSpPr>
        <p:spPr>
          <a:xfrm>
            <a:off x="2470695" y="5504768"/>
            <a:ext cx="652743" cy="461665"/>
          </a:xfrm>
          <a:prstGeom prst="rect">
            <a:avLst/>
          </a:prstGeom>
          <a:noFill/>
        </p:spPr>
        <p:txBody>
          <a:bodyPr wrap="none" rtlCol="0">
            <a:spAutoFit/>
          </a:bodyPr>
          <a:lstStyle/>
          <a:p>
            <a:r>
              <a:rPr lang="en-US" altLang="zh-TW" sz="2400" b="1" dirty="0" smtClean="0">
                <a:solidFill>
                  <a:srgbClr val="FF0000"/>
                </a:solidFill>
              </a:rPr>
              <a:t>100</a:t>
            </a:r>
            <a:endParaRPr lang="zh-TW" altLang="en-US" sz="2400" b="1" dirty="0">
              <a:solidFill>
                <a:srgbClr val="FF0000"/>
              </a:solidFill>
            </a:endParaRPr>
          </a:p>
        </p:txBody>
      </p:sp>
      <p:sp>
        <p:nvSpPr>
          <p:cNvPr id="5" name="文字方塊 4"/>
          <p:cNvSpPr txBox="1"/>
          <p:nvPr/>
        </p:nvSpPr>
        <p:spPr>
          <a:xfrm>
            <a:off x="1786627" y="4869160"/>
            <a:ext cx="721672" cy="369332"/>
          </a:xfrm>
          <a:prstGeom prst="rect">
            <a:avLst/>
          </a:prstGeom>
          <a:noFill/>
        </p:spPr>
        <p:txBody>
          <a:bodyPr wrap="none" rtlCol="0">
            <a:spAutoFit/>
          </a:bodyPr>
          <a:lstStyle/>
          <a:p>
            <a:r>
              <a:rPr lang="en-US" altLang="zh-TW" b="1" dirty="0" smtClean="0">
                <a:solidFill>
                  <a:srgbClr val="FF0000"/>
                </a:solidFill>
              </a:rPr>
              <a:t>(km)</a:t>
            </a:r>
            <a:endParaRPr lang="zh-TW" altLang="en-US" b="1" dirty="0">
              <a:solidFill>
                <a:srgbClr val="FF0000"/>
              </a:solidFill>
            </a:endParaRPr>
          </a:p>
        </p:txBody>
      </p:sp>
      <p:sp>
        <p:nvSpPr>
          <p:cNvPr id="6" name="文字方塊 5"/>
          <p:cNvSpPr txBox="1"/>
          <p:nvPr/>
        </p:nvSpPr>
        <p:spPr>
          <a:xfrm>
            <a:off x="5076056" y="5727960"/>
            <a:ext cx="721672" cy="369332"/>
          </a:xfrm>
          <a:prstGeom prst="rect">
            <a:avLst/>
          </a:prstGeom>
          <a:noFill/>
        </p:spPr>
        <p:txBody>
          <a:bodyPr wrap="none" rtlCol="0">
            <a:spAutoFit/>
          </a:bodyPr>
          <a:lstStyle/>
          <a:p>
            <a:r>
              <a:rPr lang="en-US" altLang="zh-TW" b="1" dirty="0" smtClean="0">
                <a:solidFill>
                  <a:srgbClr val="FF0000"/>
                </a:solidFill>
              </a:rPr>
              <a:t>(km)</a:t>
            </a:r>
            <a:endParaRPr lang="zh-TW" altLang="en-US" b="1" dirty="0">
              <a:solidFill>
                <a:srgbClr val="FF0000"/>
              </a:solidFill>
            </a:endParaRPr>
          </a:p>
        </p:txBody>
      </p:sp>
      <p:sp>
        <p:nvSpPr>
          <p:cNvPr id="7" name="文字方塊 6"/>
          <p:cNvSpPr txBox="1"/>
          <p:nvPr/>
        </p:nvSpPr>
        <p:spPr>
          <a:xfrm>
            <a:off x="3414231" y="5703869"/>
            <a:ext cx="352982" cy="461665"/>
          </a:xfrm>
          <a:prstGeom prst="rect">
            <a:avLst/>
          </a:prstGeom>
          <a:noFill/>
        </p:spPr>
        <p:txBody>
          <a:bodyPr wrap="none" rtlCol="0">
            <a:spAutoFit/>
          </a:bodyPr>
          <a:lstStyle/>
          <a:p>
            <a:r>
              <a:rPr lang="en-US" altLang="zh-TW" sz="2400" b="1" dirty="0" smtClean="0">
                <a:solidFill>
                  <a:srgbClr val="FF0000"/>
                </a:solidFill>
              </a:rPr>
              <a:t>6</a:t>
            </a:r>
            <a:endParaRPr lang="zh-TW" altLang="en-US" sz="2400" b="1" dirty="0">
              <a:solidFill>
                <a:srgbClr val="FF0000"/>
              </a:solidFill>
            </a:endParaRPr>
          </a:p>
        </p:txBody>
      </p:sp>
      <p:sp>
        <p:nvSpPr>
          <p:cNvPr id="8" name="文字方塊 7"/>
          <p:cNvSpPr txBox="1"/>
          <p:nvPr/>
        </p:nvSpPr>
        <p:spPr>
          <a:xfrm>
            <a:off x="7198469" y="4816812"/>
            <a:ext cx="508473" cy="461665"/>
          </a:xfrm>
          <a:prstGeom prst="rect">
            <a:avLst/>
          </a:prstGeom>
          <a:noFill/>
        </p:spPr>
        <p:txBody>
          <a:bodyPr wrap="none" rtlCol="0">
            <a:spAutoFit/>
          </a:bodyPr>
          <a:lstStyle/>
          <a:p>
            <a:r>
              <a:rPr lang="en-US" altLang="zh-TW" sz="2400" b="1" dirty="0" smtClean="0">
                <a:solidFill>
                  <a:srgbClr val="FF0000"/>
                </a:solidFill>
              </a:rPr>
              <a:t>44</a:t>
            </a:r>
            <a:endParaRPr lang="zh-TW" altLang="en-US" sz="2400" b="1" dirty="0">
              <a:solidFill>
                <a:srgbClr val="FF0000"/>
              </a:solidFill>
            </a:endParaRPr>
          </a:p>
        </p:txBody>
      </p:sp>
    </p:spTree>
    <p:extLst>
      <p:ext uri="{BB962C8B-B14F-4D97-AF65-F5344CB8AC3E}">
        <p14:creationId xmlns:p14="http://schemas.microsoft.com/office/powerpoint/2010/main" val="2511751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tmospheric-physics\paper_review\長生命期的強飑線理論\figure\fig14-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932" y="137144"/>
            <a:ext cx="4183302" cy="6720856"/>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39552" y="1700808"/>
            <a:ext cx="1348254" cy="369332"/>
          </a:xfrm>
          <a:prstGeom prst="rect">
            <a:avLst/>
          </a:prstGeom>
          <a:noFill/>
        </p:spPr>
        <p:txBody>
          <a:bodyPr wrap="none" rtlCol="0">
            <a:spAutoFit/>
          </a:bodyPr>
          <a:lstStyle/>
          <a:p>
            <a:r>
              <a:rPr lang="en-US" altLang="zh-TW" dirty="0" smtClean="0"/>
              <a:t>updraft cell</a:t>
            </a:r>
            <a:endParaRPr lang="zh-TW" altLang="en-US" dirty="0"/>
          </a:p>
        </p:txBody>
      </p:sp>
      <p:sp>
        <p:nvSpPr>
          <p:cNvPr id="4" name="文字方塊 3"/>
          <p:cNvSpPr txBox="1"/>
          <p:nvPr/>
        </p:nvSpPr>
        <p:spPr>
          <a:xfrm>
            <a:off x="539552" y="3789040"/>
            <a:ext cx="1606337" cy="369332"/>
          </a:xfrm>
          <a:prstGeom prst="rect">
            <a:avLst/>
          </a:prstGeom>
          <a:noFill/>
        </p:spPr>
        <p:txBody>
          <a:bodyPr wrap="none" rtlCol="0">
            <a:spAutoFit/>
          </a:bodyPr>
          <a:lstStyle/>
          <a:p>
            <a:r>
              <a:rPr lang="en-US" altLang="zh-TW" dirty="0" smtClean="0"/>
              <a:t>downdraft cell</a:t>
            </a:r>
            <a:endParaRPr lang="zh-TW" altLang="en-US" dirty="0"/>
          </a:p>
        </p:txBody>
      </p:sp>
      <p:sp>
        <p:nvSpPr>
          <p:cNvPr id="3" name="手繪多邊形 2"/>
          <p:cNvSpPr/>
          <p:nvPr/>
        </p:nvSpPr>
        <p:spPr>
          <a:xfrm>
            <a:off x="4438436" y="5362776"/>
            <a:ext cx="1366463" cy="1055188"/>
          </a:xfrm>
          <a:custGeom>
            <a:avLst/>
            <a:gdLst>
              <a:gd name="connsiteX0" fmla="*/ 1366463 w 1366463"/>
              <a:gd name="connsiteY0" fmla="*/ 61979 h 1055188"/>
              <a:gd name="connsiteX1" fmla="*/ 1181528 w 1366463"/>
              <a:gd name="connsiteY1" fmla="*/ 92802 h 1055188"/>
              <a:gd name="connsiteX2" fmla="*/ 585627 w 1366463"/>
              <a:gd name="connsiteY2" fmla="*/ 945557 h 1055188"/>
              <a:gd name="connsiteX3" fmla="*/ 0 w 1366463"/>
              <a:gd name="connsiteY3" fmla="*/ 1017476 h 1055188"/>
            </a:gdLst>
            <a:ahLst/>
            <a:cxnLst>
              <a:cxn ang="0">
                <a:pos x="connsiteX0" y="connsiteY0"/>
              </a:cxn>
              <a:cxn ang="0">
                <a:pos x="connsiteX1" y="connsiteY1"/>
              </a:cxn>
              <a:cxn ang="0">
                <a:pos x="connsiteX2" y="connsiteY2"/>
              </a:cxn>
              <a:cxn ang="0">
                <a:pos x="connsiteX3" y="connsiteY3"/>
              </a:cxn>
            </a:cxnLst>
            <a:rect l="l" t="t" r="r" b="b"/>
            <a:pathLst>
              <a:path w="1366463" h="1055188">
                <a:moveTo>
                  <a:pt x="1366463" y="61979"/>
                </a:moveTo>
                <a:cubicBezTo>
                  <a:pt x="1339065" y="3759"/>
                  <a:pt x="1311667" y="-54461"/>
                  <a:pt x="1181528" y="92802"/>
                </a:cubicBezTo>
                <a:cubicBezTo>
                  <a:pt x="1051389" y="240065"/>
                  <a:pt x="782548" y="791445"/>
                  <a:pt x="585627" y="945557"/>
                </a:cubicBezTo>
                <a:cubicBezTo>
                  <a:pt x="388706" y="1099669"/>
                  <a:pt x="194353" y="1058572"/>
                  <a:pt x="0" y="101747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8503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tmospheric-physics\paper_review\長生命期的強飑線理論\figure\fig1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60648"/>
            <a:ext cx="6646891" cy="6443266"/>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1521170" y="4480967"/>
            <a:ext cx="530915" cy="461665"/>
          </a:xfrm>
          <a:prstGeom prst="rect">
            <a:avLst/>
          </a:prstGeom>
          <a:noFill/>
        </p:spPr>
        <p:txBody>
          <a:bodyPr wrap="none" rtlCol="0">
            <a:spAutoFit/>
          </a:bodyPr>
          <a:lstStyle/>
          <a:p>
            <a:r>
              <a:rPr lang="en-US" altLang="zh-TW" sz="2400" b="1" dirty="0" smtClean="0">
                <a:solidFill>
                  <a:srgbClr val="FF0000"/>
                </a:solidFill>
              </a:rPr>
              <a:t>60</a:t>
            </a:r>
            <a:endParaRPr lang="zh-TW" altLang="en-US" sz="2400" b="1" dirty="0">
              <a:solidFill>
                <a:srgbClr val="FF0000"/>
              </a:solidFill>
            </a:endParaRPr>
          </a:p>
        </p:txBody>
      </p:sp>
      <p:sp>
        <p:nvSpPr>
          <p:cNvPr id="4" name="文字方塊 3"/>
          <p:cNvSpPr txBox="1"/>
          <p:nvPr/>
        </p:nvSpPr>
        <p:spPr>
          <a:xfrm>
            <a:off x="2470695" y="6065057"/>
            <a:ext cx="652743" cy="461665"/>
          </a:xfrm>
          <a:prstGeom prst="rect">
            <a:avLst/>
          </a:prstGeom>
          <a:noFill/>
        </p:spPr>
        <p:txBody>
          <a:bodyPr wrap="none" rtlCol="0">
            <a:spAutoFit/>
          </a:bodyPr>
          <a:lstStyle/>
          <a:p>
            <a:r>
              <a:rPr lang="en-US" altLang="zh-TW" sz="2400" b="1" dirty="0" smtClean="0">
                <a:solidFill>
                  <a:srgbClr val="FF0000"/>
                </a:solidFill>
              </a:rPr>
              <a:t>100</a:t>
            </a:r>
            <a:endParaRPr lang="zh-TW" altLang="en-US" sz="2400" b="1" dirty="0">
              <a:solidFill>
                <a:srgbClr val="FF0000"/>
              </a:solidFill>
            </a:endParaRPr>
          </a:p>
        </p:txBody>
      </p:sp>
      <p:sp>
        <p:nvSpPr>
          <p:cNvPr id="5" name="文字方塊 4"/>
          <p:cNvSpPr txBox="1"/>
          <p:nvPr/>
        </p:nvSpPr>
        <p:spPr>
          <a:xfrm>
            <a:off x="1786627" y="5429449"/>
            <a:ext cx="930669" cy="369332"/>
          </a:xfrm>
          <a:prstGeom prst="rect">
            <a:avLst/>
          </a:prstGeom>
          <a:noFill/>
        </p:spPr>
        <p:txBody>
          <a:bodyPr wrap="square" rtlCol="0">
            <a:spAutoFit/>
          </a:bodyPr>
          <a:lstStyle/>
          <a:p>
            <a:r>
              <a:rPr lang="en-US" altLang="zh-TW" b="1" dirty="0" smtClean="0">
                <a:solidFill>
                  <a:schemeClr val="bg1"/>
                </a:solidFill>
              </a:rPr>
              <a:t>(km)</a:t>
            </a:r>
            <a:endParaRPr lang="zh-TW" altLang="en-US" b="1" dirty="0">
              <a:solidFill>
                <a:schemeClr val="bg1"/>
              </a:solidFill>
            </a:endParaRPr>
          </a:p>
        </p:txBody>
      </p:sp>
      <p:sp>
        <p:nvSpPr>
          <p:cNvPr id="6" name="文字方塊 5"/>
          <p:cNvSpPr txBox="1"/>
          <p:nvPr/>
        </p:nvSpPr>
        <p:spPr>
          <a:xfrm>
            <a:off x="5076056" y="6288249"/>
            <a:ext cx="721672" cy="369332"/>
          </a:xfrm>
          <a:prstGeom prst="rect">
            <a:avLst/>
          </a:prstGeom>
          <a:noFill/>
        </p:spPr>
        <p:txBody>
          <a:bodyPr wrap="none" rtlCol="0">
            <a:spAutoFit/>
          </a:bodyPr>
          <a:lstStyle/>
          <a:p>
            <a:r>
              <a:rPr lang="en-US" altLang="zh-TW" b="1" dirty="0" smtClean="0">
                <a:solidFill>
                  <a:schemeClr val="bg1"/>
                </a:solidFill>
              </a:rPr>
              <a:t>(km)</a:t>
            </a:r>
            <a:endParaRPr lang="zh-TW" altLang="en-US" b="1" dirty="0">
              <a:solidFill>
                <a:schemeClr val="bg1"/>
              </a:solidFill>
            </a:endParaRPr>
          </a:p>
        </p:txBody>
      </p:sp>
      <p:sp>
        <p:nvSpPr>
          <p:cNvPr id="7" name="文字方塊 6"/>
          <p:cNvSpPr txBox="1"/>
          <p:nvPr/>
        </p:nvSpPr>
        <p:spPr>
          <a:xfrm>
            <a:off x="3114880" y="6160210"/>
            <a:ext cx="524503" cy="461665"/>
          </a:xfrm>
          <a:prstGeom prst="rect">
            <a:avLst/>
          </a:prstGeom>
          <a:noFill/>
        </p:spPr>
        <p:txBody>
          <a:bodyPr wrap="none" rtlCol="0">
            <a:spAutoFit/>
          </a:bodyPr>
          <a:lstStyle/>
          <a:p>
            <a:r>
              <a:rPr lang="en-US" altLang="zh-TW" sz="2400" b="1" dirty="0" smtClean="0">
                <a:solidFill>
                  <a:srgbClr val="FF0000"/>
                </a:solidFill>
              </a:rPr>
              <a:t>40</a:t>
            </a:r>
            <a:endParaRPr lang="zh-TW" altLang="en-US" sz="2400" b="1" dirty="0">
              <a:solidFill>
                <a:srgbClr val="FF0000"/>
              </a:solidFill>
            </a:endParaRPr>
          </a:p>
        </p:txBody>
      </p:sp>
      <p:sp>
        <p:nvSpPr>
          <p:cNvPr id="8" name="文字方塊 7"/>
          <p:cNvSpPr txBox="1"/>
          <p:nvPr/>
        </p:nvSpPr>
        <p:spPr>
          <a:xfrm>
            <a:off x="7876229" y="5198616"/>
            <a:ext cx="492635" cy="461665"/>
          </a:xfrm>
          <a:prstGeom prst="rect">
            <a:avLst/>
          </a:prstGeom>
          <a:noFill/>
        </p:spPr>
        <p:txBody>
          <a:bodyPr wrap="none" rtlCol="0">
            <a:spAutoFit/>
          </a:bodyPr>
          <a:lstStyle/>
          <a:p>
            <a:r>
              <a:rPr lang="en-US" altLang="zh-TW" sz="2400" b="1" dirty="0" smtClean="0">
                <a:solidFill>
                  <a:srgbClr val="FF0000"/>
                </a:solidFill>
              </a:rPr>
              <a:t>78</a:t>
            </a:r>
            <a:endParaRPr lang="zh-TW" altLang="en-US" sz="2400" b="1" dirty="0">
              <a:solidFill>
                <a:srgbClr val="FF0000"/>
              </a:solidFill>
            </a:endParaRPr>
          </a:p>
        </p:txBody>
      </p:sp>
    </p:spTree>
    <p:extLst>
      <p:ext uri="{BB962C8B-B14F-4D97-AF65-F5344CB8AC3E}">
        <p14:creationId xmlns:p14="http://schemas.microsoft.com/office/powerpoint/2010/main" val="3947800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tmospheric-physics\paper_review\長生命期的強飑線理論\figure\fig15-b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641" y="131659"/>
            <a:ext cx="3966239" cy="6692009"/>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539552" y="1700808"/>
            <a:ext cx="1348254" cy="369332"/>
          </a:xfrm>
          <a:prstGeom prst="rect">
            <a:avLst/>
          </a:prstGeom>
          <a:noFill/>
        </p:spPr>
        <p:txBody>
          <a:bodyPr wrap="none" rtlCol="0">
            <a:spAutoFit/>
          </a:bodyPr>
          <a:lstStyle/>
          <a:p>
            <a:r>
              <a:rPr lang="en-US" altLang="zh-TW" dirty="0" smtClean="0"/>
              <a:t>updraft cell</a:t>
            </a:r>
            <a:endParaRPr lang="zh-TW" altLang="en-US" dirty="0"/>
          </a:p>
        </p:txBody>
      </p:sp>
      <p:sp>
        <p:nvSpPr>
          <p:cNvPr id="4" name="文字方塊 3"/>
          <p:cNvSpPr txBox="1"/>
          <p:nvPr/>
        </p:nvSpPr>
        <p:spPr>
          <a:xfrm>
            <a:off x="539552" y="3789040"/>
            <a:ext cx="1606337" cy="369332"/>
          </a:xfrm>
          <a:prstGeom prst="rect">
            <a:avLst/>
          </a:prstGeom>
          <a:noFill/>
        </p:spPr>
        <p:txBody>
          <a:bodyPr wrap="none" rtlCol="0">
            <a:spAutoFit/>
          </a:bodyPr>
          <a:lstStyle/>
          <a:p>
            <a:r>
              <a:rPr lang="en-US" altLang="zh-TW" dirty="0" smtClean="0"/>
              <a:t>downdraft cell</a:t>
            </a:r>
            <a:endParaRPr lang="zh-TW" altLang="en-US" dirty="0"/>
          </a:p>
        </p:txBody>
      </p:sp>
      <p:sp>
        <p:nvSpPr>
          <p:cNvPr id="16" name="手繪多邊形 15"/>
          <p:cNvSpPr/>
          <p:nvPr/>
        </p:nvSpPr>
        <p:spPr>
          <a:xfrm>
            <a:off x="3349375" y="5363110"/>
            <a:ext cx="1028805" cy="914400"/>
          </a:xfrm>
          <a:custGeom>
            <a:avLst/>
            <a:gdLst>
              <a:gd name="connsiteX0" fmla="*/ 0 w 1028805"/>
              <a:gd name="connsiteY0" fmla="*/ 0 h 914400"/>
              <a:gd name="connsiteX1" fmla="*/ 832207 w 1028805"/>
              <a:gd name="connsiteY1" fmla="*/ 92468 h 914400"/>
              <a:gd name="connsiteX2" fmla="*/ 1027416 w 1028805"/>
              <a:gd name="connsiteY2" fmla="*/ 390418 h 914400"/>
              <a:gd name="connsiteX3" fmla="*/ 904126 w 102880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28805" h="914400">
                <a:moveTo>
                  <a:pt x="0" y="0"/>
                </a:moveTo>
                <a:cubicBezTo>
                  <a:pt x="330485" y="13699"/>
                  <a:pt x="660971" y="27398"/>
                  <a:pt x="832207" y="92468"/>
                </a:cubicBezTo>
                <a:cubicBezTo>
                  <a:pt x="1003443" y="157538"/>
                  <a:pt x="1015430" y="253429"/>
                  <a:pt x="1027416" y="390418"/>
                </a:cubicBezTo>
                <a:cubicBezTo>
                  <a:pt x="1039403" y="527407"/>
                  <a:pt x="971764" y="720903"/>
                  <a:pt x="904126" y="9144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手繪多邊形 16"/>
          <p:cNvSpPr/>
          <p:nvPr/>
        </p:nvSpPr>
        <p:spPr>
          <a:xfrm>
            <a:off x="4566398" y="5640512"/>
            <a:ext cx="1470727" cy="751659"/>
          </a:xfrm>
          <a:custGeom>
            <a:avLst/>
            <a:gdLst>
              <a:gd name="connsiteX0" fmla="*/ 1464532 w 1470727"/>
              <a:gd name="connsiteY0" fmla="*/ 0 h 751659"/>
              <a:gd name="connsiteX1" fmla="*/ 1382339 w 1470727"/>
              <a:gd name="connsiteY1" fmla="*/ 102742 h 751659"/>
              <a:gd name="connsiteX2" fmla="*/ 848083 w 1470727"/>
              <a:gd name="connsiteY2" fmla="*/ 133564 h 751659"/>
              <a:gd name="connsiteX3" fmla="*/ 652874 w 1470727"/>
              <a:gd name="connsiteY3" fmla="*/ 195209 h 751659"/>
              <a:gd name="connsiteX4" fmla="*/ 190537 w 1470727"/>
              <a:gd name="connsiteY4" fmla="*/ 30823 h 751659"/>
              <a:gd name="connsiteX5" fmla="*/ 5602 w 1470727"/>
              <a:gd name="connsiteY5" fmla="*/ 71919 h 751659"/>
              <a:gd name="connsiteX6" fmla="*/ 56973 w 1470727"/>
              <a:gd name="connsiteY6" fmla="*/ 678095 h 751659"/>
              <a:gd name="connsiteX7" fmla="*/ 149440 w 1470727"/>
              <a:gd name="connsiteY7" fmla="*/ 719191 h 7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727" h="751659">
                <a:moveTo>
                  <a:pt x="1464532" y="0"/>
                </a:moveTo>
                <a:cubicBezTo>
                  <a:pt x="1474806" y="40240"/>
                  <a:pt x="1485080" y="80481"/>
                  <a:pt x="1382339" y="102742"/>
                </a:cubicBezTo>
                <a:cubicBezTo>
                  <a:pt x="1279598" y="125003"/>
                  <a:pt x="969661" y="118153"/>
                  <a:pt x="848083" y="133564"/>
                </a:cubicBezTo>
                <a:cubicBezTo>
                  <a:pt x="726505" y="148975"/>
                  <a:pt x="762465" y="212333"/>
                  <a:pt x="652874" y="195209"/>
                </a:cubicBezTo>
                <a:cubicBezTo>
                  <a:pt x="543283" y="178085"/>
                  <a:pt x="298416" y="51371"/>
                  <a:pt x="190537" y="30823"/>
                </a:cubicBezTo>
                <a:cubicBezTo>
                  <a:pt x="82658" y="10275"/>
                  <a:pt x="27863" y="-35960"/>
                  <a:pt x="5602" y="71919"/>
                </a:cubicBezTo>
                <a:cubicBezTo>
                  <a:pt x="-16659" y="179798"/>
                  <a:pt x="33000" y="570216"/>
                  <a:pt x="56973" y="678095"/>
                </a:cubicBezTo>
                <a:cubicBezTo>
                  <a:pt x="80946" y="785974"/>
                  <a:pt x="115193" y="752582"/>
                  <a:pt x="149440" y="71919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10001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395536" y="1484784"/>
            <a:ext cx="8229600" cy="4572000"/>
          </a:xfrm>
        </p:spPr>
        <p:txBody>
          <a:bodyPr/>
          <a:lstStyle/>
          <a:p>
            <a:r>
              <a:rPr lang="en-US" altLang="zh-TW" dirty="0" smtClean="0"/>
              <a:t>Bluestein and Jain (1985)</a:t>
            </a:r>
            <a:endParaRPr lang="zh-TW" altLang="en-US" dirty="0"/>
          </a:p>
        </p:txBody>
      </p:sp>
      <p:sp>
        <p:nvSpPr>
          <p:cNvPr id="4" name="標題 3"/>
          <p:cNvSpPr>
            <a:spLocks noGrp="1"/>
          </p:cNvSpPr>
          <p:nvPr>
            <p:ph type="title"/>
          </p:nvPr>
        </p:nvSpPr>
        <p:spPr/>
        <p:txBody>
          <a:bodyPr/>
          <a:lstStyle/>
          <a:p>
            <a:r>
              <a:rPr lang="en-US" altLang="zh-TW" dirty="0" smtClean="0"/>
              <a:t>Deep strong shear at 45</a:t>
            </a:r>
            <a:r>
              <a:rPr lang="zh-TW" altLang="en-US" b="1" dirty="0" smtClean="0">
                <a:latin typeface="新細明體"/>
                <a:ea typeface="新細明體"/>
              </a:rPr>
              <a:t>。</a:t>
            </a:r>
            <a:r>
              <a:rPr lang="en-US" altLang="zh-TW" b="1" dirty="0" smtClean="0">
                <a:latin typeface="新細明體"/>
                <a:ea typeface="新細明體"/>
              </a:rPr>
              <a:t>to the line</a:t>
            </a:r>
            <a:endParaRPr lang="zh-TW" altLang="en-US" b="1" dirty="0"/>
          </a:p>
        </p:txBody>
      </p:sp>
      <p:pic>
        <p:nvPicPr>
          <p:cNvPr id="6" name="Picture 2" descr="F:\atmospheric-physics\paper_review\長生命期的強飑線理論\figure\fig6a.jpg"/>
          <p:cNvPicPr>
            <a:picLocks noChangeAspect="1" noChangeArrowheads="1"/>
          </p:cNvPicPr>
          <p:nvPr/>
        </p:nvPicPr>
        <p:blipFill>
          <a:blip r:embed="rId3" cstate="print"/>
          <a:srcRect/>
          <a:stretch>
            <a:fillRect/>
          </a:stretch>
        </p:blipFill>
        <p:spPr bwMode="auto">
          <a:xfrm>
            <a:off x="2915816" y="2060848"/>
            <a:ext cx="3816424" cy="4288235"/>
          </a:xfrm>
          <a:prstGeom prst="rect">
            <a:avLst/>
          </a:prstGeom>
          <a:noFill/>
        </p:spPr>
      </p:pic>
    </p:spTree>
    <p:extLst>
      <p:ext uri="{BB962C8B-B14F-4D97-AF65-F5344CB8AC3E}">
        <p14:creationId xmlns:p14="http://schemas.microsoft.com/office/powerpoint/2010/main" val="377988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Font typeface="Arial" pitchFamily="34" charset="0"/>
              <a:buChar char="•"/>
            </a:pPr>
            <a:r>
              <a:rPr lang="en-US" altLang="zh-TW" dirty="0" smtClean="0"/>
              <a:t>Squall-line </a:t>
            </a:r>
            <a:r>
              <a:rPr lang="zh-TW" altLang="en-US" dirty="0" smtClean="0"/>
              <a:t>定義為任何線狀或呈現狹窄帶狀的對流系統，生命期較一般單一對流</a:t>
            </a:r>
            <a:r>
              <a:rPr lang="zh-TW" altLang="en-US" dirty="0"/>
              <a:t>胞</a:t>
            </a:r>
            <a:r>
              <a:rPr lang="zh-TW" altLang="en-US" dirty="0" smtClean="0"/>
              <a:t>長。</a:t>
            </a:r>
            <a:endParaRPr lang="en-US" altLang="zh-TW" dirty="0" smtClean="0"/>
          </a:p>
          <a:p>
            <a:pPr>
              <a:buFont typeface="Arial" pitchFamily="34" charset="0"/>
              <a:buChar char="•"/>
            </a:pPr>
            <a:r>
              <a:rPr lang="en-US" altLang="zh-TW" dirty="0" smtClean="0"/>
              <a:t>Newton (1950) </a:t>
            </a:r>
            <a:r>
              <a:rPr lang="zh-TW" altLang="en-US" dirty="0" smtClean="0"/>
              <a:t>提出</a:t>
            </a:r>
            <a:r>
              <a:rPr lang="en-US" altLang="zh-TW" dirty="0" smtClean="0"/>
              <a:t>squall line</a:t>
            </a:r>
            <a:r>
              <a:rPr lang="zh-TW" altLang="en-US" dirty="0" smtClean="0"/>
              <a:t>的上升與下降氣流與環境風切垂直，</a:t>
            </a:r>
            <a:r>
              <a:rPr lang="zh-TW" altLang="en-US" dirty="0"/>
              <a:t>於下游處產生</a:t>
            </a:r>
            <a:r>
              <a:rPr lang="zh-TW" altLang="en-US" dirty="0" smtClean="0"/>
              <a:t>輻合</a:t>
            </a:r>
            <a:r>
              <a:rPr lang="zh-TW" altLang="en-US" dirty="0"/>
              <a:t>生</a:t>
            </a:r>
            <a:r>
              <a:rPr lang="zh-TW" altLang="en-US" dirty="0" smtClean="0"/>
              <a:t>成新對流胞，而上游區的舊對流胞消散。</a:t>
            </a:r>
            <a:endParaRPr lang="en-US" altLang="zh-TW" dirty="0" smtClean="0"/>
          </a:p>
          <a:p>
            <a:pPr>
              <a:buFont typeface="Arial" pitchFamily="34" charset="0"/>
              <a:buChar char="•"/>
            </a:pPr>
            <a:endParaRPr lang="en-US" altLang="zh-TW" dirty="0" smtClean="0"/>
          </a:p>
          <a:p>
            <a:pPr>
              <a:buFont typeface="Arial" pitchFamily="34" charset="0"/>
              <a:buChar char="•"/>
            </a:pPr>
            <a:endParaRPr lang="en-US" altLang="zh-TW" dirty="0" smtClean="0"/>
          </a:p>
          <a:p>
            <a:pPr>
              <a:buNone/>
            </a:pPr>
            <a:endParaRPr lang="en-US" altLang="zh-TW" dirty="0" smtClean="0"/>
          </a:p>
        </p:txBody>
      </p:sp>
      <p:sp>
        <p:nvSpPr>
          <p:cNvPr id="3" name="標題 2"/>
          <p:cNvSpPr>
            <a:spLocks noGrp="1"/>
          </p:cNvSpPr>
          <p:nvPr>
            <p:ph type="title"/>
          </p:nvPr>
        </p:nvSpPr>
        <p:spPr/>
        <p:txBody>
          <a:bodyPr/>
          <a:lstStyle/>
          <a:p>
            <a:r>
              <a:rPr altLang="zh-TW" dirty="0" smtClean="0"/>
              <a:t>Introduction</a:t>
            </a:r>
            <a:endParaRPr lang="zh-TW" altLang="en-US" dirty="0"/>
          </a:p>
        </p:txBody>
      </p:sp>
      <p:pic>
        <p:nvPicPr>
          <p:cNvPr id="2050" name="Picture 2" descr="F:\atmospheric-physics\paper_review\長生命期的強飑線理論\figure\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3356992"/>
            <a:ext cx="4819223" cy="32442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tmospheric-physics\paper_review\長生命期的強飑線理論\figure\fig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1" y="404664"/>
            <a:ext cx="5388953"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979711" y="404664"/>
            <a:ext cx="1446486" cy="400110"/>
          </a:xfrm>
          <a:prstGeom prst="rect">
            <a:avLst/>
          </a:prstGeom>
          <a:noFill/>
        </p:spPr>
        <p:txBody>
          <a:bodyPr wrap="none" rtlCol="0">
            <a:spAutoFit/>
          </a:bodyPr>
          <a:lstStyle/>
          <a:p>
            <a:r>
              <a:rPr lang="en-US" altLang="zh-TW" sz="2000" b="1" dirty="0" smtClean="0">
                <a:solidFill>
                  <a:schemeClr val="bg1"/>
                </a:solidFill>
              </a:rPr>
              <a:t>t = 170 min</a:t>
            </a:r>
            <a:endParaRPr lang="zh-TW" altLang="en-US" sz="2000" b="1" dirty="0">
              <a:solidFill>
                <a:schemeClr val="bg1"/>
              </a:solidFill>
            </a:endParaRPr>
          </a:p>
        </p:txBody>
      </p:sp>
      <p:sp>
        <p:nvSpPr>
          <p:cNvPr id="3" name="文字方塊 2"/>
          <p:cNvSpPr txBox="1"/>
          <p:nvPr/>
        </p:nvSpPr>
        <p:spPr>
          <a:xfrm>
            <a:off x="7368664" y="1916832"/>
            <a:ext cx="1389548" cy="400110"/>
          </a:xfrm>
          <a:prstGeom prst="rect">
            <a:avLst/>
          </a:prstGeom>
          <a:noFill/>
        </p:spPr>
        <p:txBody>
          <a:bodyPr wrap="none" rtlCol="0">
            <a:spAutoFit/>
          </a:bodyPr>
          <a:lstStyle/>
          <a:p>
            <a:r>
              <a:rPr lang="el-GR" altLang="zh-TW" sz="2000" b="1" dirty="0" smtClean="0">
                <a:solidFill>
                  <a:schemeClr val="bg1"/>
                </a:solidFill>
                <a:latin typeface="Constantia"/>
              </a:rPr>
              <a:t>Θ</a:t>
            </a:r>
            <a:r>
              <a:rPr lang="en-US" altLang="zh-TW" sz="2000" b="1" baseline="-25000" dirty="0" smtClean="0">
                <a:solidFill>
                  <a:schemeClr val="bg1"/>
                </a:solidFill>
                <a:latin typeface="Constantia"/>
              </a:rPr>
              <a:t>e</a:t>
            </a:r>
            <a:r>
              <a:rPr lang="en-US" altLang="zh-TW" sz="2000" b="1" dirty="0" smtClean="0">
                <a:solidFill>
                  <a:schemeClr val="bg1"/>
                </a:solidFill>
                <a:latin typeface="Constantia"/>
              </a:rPr>
              <a:t> = 335 K</a:t>
            </a:r>
            <a:endParaRPr lang="zh-TW" altLang="en-US" sz="2000" b="1" dirty="0">
              <a:solidFill>
                <a:schemeClr val="bg1"/>
              </a:solidFill>
            </a:endParaRPr>
          </a:p>
        </p:txBody>
      </p:sp>
    </p:spTree>
    <p:extLst>
      <p:ext uri="{BB962C8B-B14F-4D97-AF65-F5344CB8AC3E}">
        <p14:creationId xmlns:p14="http://schemas.microsoft.com/office/powerpoint/2010/main" val="2751122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204864"/>
            <a:ext cx="7924800" cy="1371600"/>
          </a:xfrm>
        </p:spPr>
        <p:txBody>
          <a:bodyPr/>
          <a:lstStyle/>
          <a:p>
            <a:r>
              <a:rPr lang="en-US" altLang="zh-TW" dirty="0" smtClean="0"/>
              <a:t>The role of the  wind shear</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45312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tmospheric-physics\meeting\長生命期的強飑線理論\figure\eq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92696"/>
            <a:ext cx="61531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atmospheric-physics\meeting\長生命期的強飑線理論\figure\eq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060848"/>
            <a:ext cx="59340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6933330" y="2323113"/>
            <a:ext cx="2210670" cy="523220"/>
          </a:xfrm>
          <a:prstGeom prst="rect">
            <a:avLst/>
          </a:prstGeom>
          <a:noFill/>
        </p:spPr>
        <p:txBody>
          <a:bodyPr wrap="none" rtlCol="0">
            <a:spAutoFit/>
          </a:bodyPr>
          <a:lstStyle/>
          <a:p>
            <a:r>
              <a:rPr lang="en-US" altLang="zh-TW" sz="2800" b="1" dirty="0" smtClean="0">
                <a:solidFill>
                  <a:schemeClr val="accent3">
                    <a:lumMod val="20000"/>
                    <a:lumOff val="80000"/>
                  </a:schemeClr>
                </a:solidFill>
              </a:rPr>
              <a:t>y - direction</a:t>
            </a:r>
            <a:endParaRPr lang="zh-TW" altLang="en-US" sz="2800" b="1" dirty="0">
              <a:solidFill>
                <a:schemeClr val="accent3">
                  <a:lumMod val="20000"/>
                  <a:lumOff val="80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89688308"/>
              </p:ext>
            </p:extLst>
          </p:nvPr>
        </p:nvGraphicFramePr>
        <p:xfrm>
          <a:off x="1027584" y="3429000"/>
          <a:ext cx="6096000" cy="2743200"/>
        </p:xfrm>
        <a:graphic>
          <a:graphicData uri="http://schemas.openxmlformats.org/drawingml/2006/table">
            <a:tbl>
              <a:tblPr firstCol="1" bandRow="1">
                <a:tableStyleId>{5C22544A-7EE6-4342-B048-85BDC9FD1C3A}</a:tableStyleId>
              </a:tblPr>
              <a:tblGrid>
                <a:gridCol w="3048000"/>
                <a:gridCol w="3048000"/>
              </a:tblGrid>
              <a:tr h="370840">
                <a:tc>
                  <a:txBody>
                    <a:bodyPr/>
                    <a:lstStyle/>
                    <a:p>
                      <a:pPr algn="ctr"/>
                      <a:r>
                        <a:rPr lang="el-GR" altLang="zh-TW" sz="2400" b="1" dirty="0" smtClean="0">
                          <a:latin typeface="Constantia"/>
                        </a:rPr>
                        <a:t>ρ</a:t>
                      </a:r>
                      <a:r>
                        <a:rPr lang="en-US" altLang="zh-TW" sz="2400" b="1" dirty="0" smtClean="0">
                          <a:latin typeface="Constantia"/>
                        </a:rPr>
                        <a:t>0 (z) </a:t>
                      </a:r>
                      <a:endParaRPr lang="zh-TW" altLang="en-US" sz="2400" b="1" dirty="0"/>
                    </a:p>
                  </a:txBody>
                  <a:tcPr/>
                </a:tc>
                <a:tc>
                  <a:txBody>
                    <a:bodyPr/>
                    <a:lstStyle/>
                    <a:p>
                      <a:pPr algn="ctr"/>
                      <a:r>
                        <a:rPr lang="en-US" altLang="zh-TW" sz="2400" b="1" dirty="0" smtClean="0"/>
                        <a:t>base-state</a:t>
                      </a:r>
                      <a:r>
                        <a:rPr lang="en-US" altLang="zh-TW" sz="2400" b="1" baseline="0" dirty="0" smtClean="0"/>
                        <a:t> density</a:t>
                      </a:r>
                      <a:endParaRPr lang="zh-TW" altLang="en-US" sz="2400" b="1" dirty="0"/>
                    </a:p>
                  </a:txBody>
                  <a:tcPr/>
                </a:tc>
              </a:tr>
              <a:tr h="370840">
                <a:tc>
                  <a:txBody>
                    <a:bodyPr/>
                    <a:lstStyle/>
                    <a:p>
                      <a:pPr algn="ctr"/>
                      <a:r>
                        <a:rPr lang="en-US" altLang="zh-TW" sz="2400" b="1" dirty="0" smtClean="0"/>
                        <a:t>B</a:t>
                      </a:r>
                      <a:endParaRPr lang="zh-TW" altLang="en-US" sz="2400" b="1" dirty="0"/>
                    </a:p>
                  </a:txBody>
                  <a:tcPr/>
                </a:tc>
                <a:tc>
                  <a:txBody>
                    <a:bodyPr/>
                    <a:lstStyle/>
                    <a:p>
                      <a:pPr algn="ctr"/>
                      <a:r>
                        <a:rPr lang="en-US" altLang="zh-TW" sz="2400" b="1" dirty="0" smtClean="0"/>
                        <a:t>buoyancy</a:t>
                      </a:r>
                      <a:endParaRPr lang="zh-TW" altLang="en-US" sz="2400" b="1" dirty="0"/>
                    </a:p>
                  </a:txBody>
                  <a:tcPr/>
                </a:tc>
              </a:tr>
              <a:tr h="370840">
                <a:tc>
                  <a:txBody>
                    <a:bodyPr/>
                    <a:lstStyle/>
                    <a:p>
                      <a:pPr algn="ctr"/>
                      <a:r>
                        <a:rPr lang="en-US" altLang="zh-TW" sz="2400" b="1" dirty="0" smtClean="0"/>
                        <a:t>u</a:t>
                      </a:r>
                      <a:endParaRPr lang="zh-TW" altLang="en-US" sz="2400" b="1" dirty="0"/>
                    </a:p>
                  </a:txBody>
                  <a:tcPr/>
                </a:tc>
                <a:tc>
                  <a:txBody>
                    <a:bodyPr/>
                    <a:lstStyle/>
                    <a:p>
                      <a:pPr algn="ctr"/>
                      <a:r>
                        <a:rPr lang="en-US" altLang="zh-TW" sz="2400" b="1" dirty="0" smtClean="0"/>
                        <a:t>cross-line velocity</a:t>
                      </a:r>
                      <a:endParaRPr lang="zh-TW" altLang="en-US" sz="2400" b="1" dirty="0"/>
                    </a:p>
                  </a:txBody>
                  <a:tcPr/>
                </a:tc>
              </a:tr>
              <a:tr h="370840">
                <a:tc>
                  <a:txBody>
                    <a:bodyPr/>
                    <a:lstStyle/>
                    <a:p>
                      <a:pPr algn="ctr"/>
                      <a:r>
                        <a:rPr lang="en-US" altLang="zh-TW" sz="2400" b="1" dirty="0" smtClean="0"/>
                        <a:t>w</a:t>
                      </a:r>
                      <a:endParaRPr lang="zh-TW" altLang="en-US" sz="2400" b="1" dirty="0"/>
                    </a:p>
                  </a:txBody>
                  <a:tcPr/>
                </a:tc>
                <a:tc>
                  <a:txBody>
                    <a:bodyPr/>
                    <a:lstStyle/>
                    <a:p>
                      <a:pPr algn="ctr"/>
                      <a:r>
                        <a:rPr lang="en-US" altLang="zh-TW" sz="2400" b="1" dirty="0" smtClean="0"/>
                        <a:t>vertical velocity</a:t>
                      </a:r>
                      <a:endParaRPr lang="zh-TW" altLang="en-US" sz="2400" b="1" dirty="0"/>
                    </a:p>
                  </a:txBody>
                  <a:tcPr/>
                </a:tc>
              </a:tr>
              <a:tr h="370840">
                <a:tc>
                  <a:txBody>
                    <a:bodyPr/>
                    <a:lstStyle/>
                    <a:p>
                      <a:pPr algn="ctr"/>
                      <a:r>
                        <a:rPr lang="en-US" altLang="zh-TW" sz="2400" b="1" dirty="0" smtClean="0"/>
                        <a:t>x</a:t>
                      </a:r>
                      <a:endParaRPr lang="zh-TW" altLang="en-US" sz="2400" b="1" dirty="0"/>
                    </a:p>
                  </a:txBody>
                  <a:tcPr/>
                </a:tc>
                <a:tc>
                  <a:txBody>
                    <a:bodyPr/>
                    <a:lstStyle/>
                    <a:p>
                      <a:pPr algn="ctr"/>
                      <a:r>
                        <a:rPr lang="en-US" altLang="zh-TW" sz="2400" b="1" dirty="0" smtClean="0"/>
                        <a:t>cross-line</a:t>
                      </a:r>
                      <a:r>
                        <a:rPr lang="en-US" altLang="zh-TW" sz="2400" b="1" baseline="0" dirty="0" smtClean="0"/>
                        <a:t> distance</a:t>
                      </a:r>
                      <a:endParaRPr lang="zh-TW" altLang="en-US" sz="2400" b="1" dirty="0"/>
                    </a:p>
                  </a:txBody>
                  <a:tcPr/>
                </a:tc>
              </a:tr>
              <a:tr h="370840">
                <a:tc>
                  <a:txBody>
                    <a:bodyPr/>
                    <a:lstStyle/>
                    <a:p>
                      <a:pPr algn="ctr"/>
                      <a:r>
                        <a:rPr lang="en-US" altLang="zh-TW" sz="2400" b="1" dirty="0" smtClean="0"/>
                        <a:t>z</a:t>
                      </a:r>
                      <a:endParaRPr lang="zh-TW" altLang="en-US" sz="2400" b="1" dirty="0"/>
                    </a:p>
                  </a:txBody>
                  <a:tcPr/>
                </a:tc>
                <a:tc>
                  <a:txBody>
                    <a:bodyPr/>
                    <a:lstStyle/>
                    <a:p>
                      <a:pPr algn="ctr"/>
                      <a:r>
                        <a:rPr lang="en-US" altLang="zh-TW" sz="2400" b="1" dirty="0" smtClean="0"/>
                        <a:t>altitude</a:t>
                      </a:r>
                      <a:endParaRPr lang="zh-TW" altLang="en-US" sz="2400" b="1" dirty="0"/>
                    </a:p>
                  </a:txBody>
                  <a:tcPr/>
                </a:tc>
              </a:tr>
            </a:tbl>
          </a:graphicData>
        </a:graphic>
      </p:graphicFrame>
    </p:spTree>
    <p:extLst>
      <p:ext uri="{BB962C8B-B14F-4D97-AF65-F5344CB8AC3E}">
        <p14:creationId xmlns:p14="http://schemas.microsoft.com/office/powerpoint/2010/main" val="2286131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atmospheric-physics\meeting\長生命期的強飑線理論\figure\fig1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332656"/>
            <a:ext cx="6648450" cy="4848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atmospheric-physics\meeting\長生命期的強飑線理論\figure\eq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738" y="5286028"/>
            <a:ext cx="6153150" cy="10858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單箭頭接點 3"/>
          <p:cNvCxnSpPr/>
          <p:nvPr/>
        </p:nvCxnSpPr>
        <p:spPr>
          <a:xfrm>
            <a:off x="5292080" y="2132856"/>
            <a:ext cx="13681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H="1">
            <a:off x="2987824" y="2132856"/>
            <a:ext cx="1368152"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字方塊 8"/>
              <p:cNvSpPr txBox="1"/>
              <p:nvPr/>
            </p:nvSpPr>
            <p:spPr>
              <a:xfrm>
                <a:off x="5292080" y="1196752"/>
                <a:ext cx="2860463" cy="794641"/>
              </a:xfrm>
              <a:prstGeom prst="rect">
                <a:avLst/>
              </a:prstGeom>
              <a:solidFill>
                <a:schemeClr val="tx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solidFill>
                                <a:schemeClr val="bg1"/>
                              </a:solidFill>
                              <a:latin typeface="Cambria Math"/>
                            </a:rPr>
                          </m:ctrlPr>
                        </m:fPr>
                        <m:num>
                          <m:r>
                            <a:rPr lang="zh-TW" altLang="en-US" sz="2400" i="1" smtClean="0">
                              <a:solidFill>
                                <a:schemeClr val="bg1"/>
                              </a:solidFill>
                              <a:latin typeface="Cambria Math"/>
                            </a:rPr>
                            <m:t>𝜕</m:t>
                          </m:r>
                          <m:r>
                            <a:rPr lang="en-US" altLang="zh-TW" sz="2400" b="0" i="1" smtClean="0">
                              <a:solidFill>
                                <a:schemeClr val="bg1"/>
                              </a:solidFill>
                              <a:latin typeface="Cambria Math"/>
                            </a:rPr>
                            <m:t>𝐵</m:t>
                          </m:r>
                        </m:num>
                        <m:den>
                          <m:r>
                            <a:rPr lang="zh-TW" altLang="en-US" sz="2400" i="1" smtClean="0">
                              <a:solidFill>
                                <a:schemeClr val="bg1"/>
                              </a:solidFill>
                              <a:latin typeface="Cambria Math"/>
                            </a:rPr>
                            <m:t>𝜕</m:t>
                          </m:r>
                          <m:r>
                            <a:rPr lang="en-US" altLang="zh-TW" sz="2400" b="0" i="1" smtClean="0">
                              <a:solidFill>
                                <a:schemeClr val="bg1"/>
                              </a:solidFill>
                              <a:latin typeface="Cambria Math"/>
                            </a:rPr>
                            <m:t>𝑥</m:t>
                          </m:r>
                        </m:den>
                      </m:f>
                      <m:r>
                        <a:rPr lang="en-US" altLang="zh-TW" sz="2400" i="1" smtClean="0">
                          <a:solidFill>
                            <a:srgbClr val="FF0000"/>
                          </a:solidFill>
                          <a:latin typeface="Cambria Math"/>
                          <a:ea typeface="Cambria Math"/>
                        </a:rPr>
                        <m:t>&lt;</m:t>
                      </m:r>
                      <m:r>
                        <a:rPr lang="en-US" altLang="zh-TW" sz="2400" b="0" i="1" smtClean="0">
                          <a:solidFill>
                            <a:schemeClr val="bg1"/>
                          </a:solidFill>
                          <a:latin typeface="Cambria Math"/>
                          <a:ea typeface="Cambria Math"/>
                        </a:rPr>
                        <m:t>0 </m:t>
                      </m:r>
                      <m:r>
                        <a:rPr lang="en-US" altLang="zh-TW" sz="2400" b="1" i="0" smtClean="0">
                          <a:solidFill>
                            <a:schemeClr val="bg1"/>
                          </a:solidFill>
                          <a:latin typeface="Cambria Math"/>
                          <a:ea typeface="Cambria Math"/>
                        </a:rPr>
                        <m:t>∴−</m:t>
                      </m:r>
                      <m:f>
                        <m:fPr>
                          <m:ctrlPr>
                            <a:rPr lang="en-US" altLang="zh-TW" sz="2400" i="1">
                              <a:solidFill>
                                <a:schemeClr val="bg1"/>
                              </a:solidFill>
                              <a:latin typeface="Cambria Math"/>
                            </a:rPr>
                          </m:ctrlPr>
                        </m:fPr>
                        <m:num>
                          <m:r>
                            <a:rPr lang="zh-TW" altLang="en-US" sz="2400" i="1">
                              <a:solidFill>
                                <a:schemeClr val="bg1"/>
                              </a:solidFill>
                              <a:latin typeface="Cambria Math"/>
                            </a:rPr>
                            <m:t>𝜕</m:t>
                          </m:r>
                          <m:r>
                            <a:rPr lang="en-US" altLang="zh-TW" sz="2400" i="1">
                              <a:solidFill>
                                <a:schemeClr val="bg1"/>
                              </a:solidFill>
                              <a:latin typeface="Cambria Math"/>
                            </a:rPr>
                            <m:t>𝐵</m:t>
                          </m:r>
                        </m:num>
                        <m:den>
                          <m:r>
                            <a:rPr lang="zh-TW" altLang="en-US" sz="2400" i="1">
                              <a:solidFill>
                                <a:schemeClr val="bg1"/>
                              </a:solidFill>
                              <a:latin typeface="Cambria Math"/>
                            </a:rPr>
                            <m:t>𝜕</m:t>
                          </m:r>
                          <m:r>
                            <a:rPr lang="en-US" altLang="zh-TW" sz="2400" i="1">
                              <a:solidFill>
                                <a:schemeClr val="bg1"/>
                              </a:solidFill>
                              <a:latin typeface="Cambria Math"/>
                            </a:rPr>
                            <m:t>𝑥</m:t>
                          </m:r>
                        </m:den>
                      </m:f>
                      <m:r>
                        <a:rPr lang="en-US" altLang="zh-TW" sz="2400" b="0" i="1" smtClean="0">
                          <a:solidFill>
                            <a:srgbClr val="FF0000"/>
                          </a:solidFill>
                          <a:latin typeface="Cambria Math"/>
                        </a:rPr>
                        <m:t>&gt;</m:t>
                      </m:r>
                      <m:r>
                        <a:rPr lang="en-US" altLang="zh-TW" sz="2400" i="1">
                          <a:solidFill>
                            <a:schemeClr val="bg1"/>
                          </a:solidFill>
                          <a:latin typeface="Cambria Math"/>
                          <a:ea typeface="Cambria Math"/>
                        </a:rPr>
                        <m:t>0</m:t>
                      </m:r>
                    </m:oMath>
                  </m:oMathPara>
                </a14:m>
                <a:endParaRPr lang="zh-TW" altLang="en-US" sz="2400" b="1" dirty="0">
                  <a:solidFill>
                    <a:schemeClr val="bg1"/>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5292080" y="1196752"/>
                <a:ext cx="2860463" cy="794641"/>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1665288" y="1174304"/>
                <a:ext cx="2860463" cy="794641"/>
              </a:xfrm>
              <a:prstGeom prst="rect">
                <a:avLst/>
              </a:prstGeom>
              <a:solidFill>
                <a:schemeClr val="tx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solidFill>
                                <a:schemeClr val="bg1"/>
                              </a:solidFill>
                              <a:latin typeface="Cambria Math"/>
                            </a:rPr>
                          </m:ctrlPr>
                        </m:fPr>
                        <m:num>
                          <m:r>
                            <a:rPr lang="zh-TW" altLang="en-US" sz="2400" i="1" smtClean="0">
                              <a:solidFill>
                                <a:schemeClr val="bg1"/>
                              </a:solidFill>
                              <a:latin typeface="Cambria Math"/>
                            </a:rPr>
                            <m:t>𝜕</m:t>
                          </m:r>
                          <m:r>
                            <a:rPr lang="en-US" altLang="zh-TW" sz="2400" b="0" i="1" smtClean="0">
                              <a:solidFill>
                                <a:schemeClr val="bg1"/>
                              </a:solidFill>
                              <a:latin typeface="Cambria Math"/>
                            </a:rPr>
                            <m:t>𝐵</m:t>
                          </m:r>
                        </m:num>
                        <m:den>
                          <m:r>
                            <a:rPr lang="zh-TW" altLang="en-US" sz="2400" i="1" smtClean="0">
                              <a:solidFill>
                                <a:schemeClr val="bg1"/>
                              </a:solidFill>
                              <a:latin typeface="Cambria Math"/>
                            </a:rPr>
                            <m:t>𝜕</m:t>
                          </m:r>
                          <m:r>
                            <a:rPr lang="en-US" altLang="zh-TW" sz="2400" b="0" i="1" smtClean="0">
                              <a:solidFill>
                                <a:schemeClr val="bg1"/>
                              </a:solidFill>
                              <a:latin typeface="Cambria Math"/>
                            </a:rPr>
                            <m:t>𝑥</m:t>
                          </m:r>
                        </m:den>
                      </m:f>
                      <m:r>
                        <a:rPr lang="en-US" altLang="zh-TW" sz="2400" i="1" smtClean="0">
                          <a:solidFill>
                            <a:srgbClr val="00B0F0"/>
                          </a:solidFill>
                          <a:latin typeface="Cambria Math"/>
                          <a:ea typeface="Cambria Math"/>
                        </a:rPr>
                        <m:t>&gt;</m:t>
                      </m:r>
                      <m:r>
                        <a:rPr lang="en-US" altLang="zh-TW" sz="2400" b="0" i="1" smtClean="0">
                          <a:solidFill>
                            <a:schemeClr val="bg1"/>
                          </a:solidFill>
                          <a:latin typeface="Cambria Math"/>
                          <a:ea typeface="Cambria Math"/>
                        </a:rPr>
                        <m:t>0 </m:t>
                      </m:r>
                      <m:r>
                        <a:rPr lang="en-US" altLang="zh-TW" sz="2400" b="1" i="0" smtClean="0">
                          <a:solidFill>
                            <a:schemeClr val="bg1"/>
                          </a:solidFill>
                          <a:latin typeface="Cambria Math"/>
                          <a:ea typeface="Cambria Math"/>
                        </a:rPr>
                        <m:t>∴−</m:t>
                      </m:r>
                      <m:f>
                        <m:fPr>
                          <m:ctrlPr>
                            <a:rPr lang="en-US" altLang="zh-TW" sz="2400" i="1">
                              <a:solidFill>
                                <a:schemeClr val="bg1"/>
                              </a:solidFill>
                              <a:latin typeface="Cambria Math"/>
                            </a:rPr>
                          </m:ctrlPr>
                        </m:fPr>
                        <m:num>
                          <m:r>
                            <a:rPr lang="zh-TW" altLang="en-US" sz="2400" i="1">
                              <a:solidFill>
                                <a:schemeClr val="bg1"/>
                              </a:solidFill>
                              <a:latin typeface="Cambria Math"/>
                            </a:rPr>
                            <m:t>𝜕</m:t>
                          </m:r>
                          <m:r>
                            <a:rPr lang="en-US" altLang="zh-TW" sz="2400" i="1">
                              <a:solidFill>
                                <a:schemeClr val="bg1"/>
                              </a:solidFill>
                              <a:latin typeface="Cambria Math"/>
                            </a:rPr>
                            <m:t>𝐵</m:t>
                          </m:r>
                        </m:num>
                        <m:den>
                          <m:r>
                            <a:rPr lang="zh-TW" altLang="en-US" sz="2400" i="1">
                              <a:solidFill>
                                <a:schemeClr val="bg1"/>
                              </a:solidFill>
                              <a:latin typeface="Cambria Math"/>
                            </a:rPr>
                            <m:t>𝜕</m:t>
                          </m:r>
                          <m:r>
                            <a:rPr lang="en-US" altLang="zh-TW" sz="2400" i="1">
                              <a:solidFill>
                                <a:schemeClr val="bg1"/>
                              </a:solidFill>
                              <a:latin typeface="Cambria Math"/>
                            </a:rPr>
                            <m:t>𝑥</m:t>
                          </m:r>
                        </m:den>
                      </m:f>
                      <m:r>
                        <a:rPr lang="en-US" altLang="zh-TW" sz="2400" i="1" smtClean="0">
                          <a:solidFill>
                            <a:srgbClr val="00B0F0"/>
                          </a:solidFill>
                          <a:latin typeface="Cambria Math"/>
                          <a:ea typeface="Cambria Math"/>
                        </a:rPr>
                        <m:t>&lt;</m:t>
                      </m:r>
                      <m:r>
                        <a:rPr lang="en-US" altLang="zh-TW" sz="2400" i="1">
                          <a:solidFill>
                            <a:schemeClr val="bg1"/>
                          </a:solidFill>
                          <a:latin typeface="Cambria Math"/>
                          <a:ea typeface="Cambria Math"/>
                        </a:rPr>
                        <m:t>0</m:t>
                      </m:r>
                    </m:oMath>
                  </m:oMathPara>
                </a14:m>
                <a:endParaRPr lang="zh-TW" altLang="en-US" sz="2400" b="1" dirty="0">
                  <a:solidFill>
                    <a:schemeClr val="bg1"/>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1665288" y="1174304"/>
                <a:ext cx="2860463" cy="794641"/>
              </a:xfrm>
              <a:prstGeom prst="rect">
                <a:avLst/>
              </a:prstGeom>
              <a:blipFill rotWithShape="1">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1467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tmospheric-physics\meeting\長生命期的強飑線理論\figure\fig1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74" y="476672"/>
            <a:ext cx="7505700" cy="4314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atmospheric-physics\meeting\長生命期的強飑線理論\figure\eq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123259"/>
            <a:ext cx="593407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單箭頭接點 3"/>
          <p:cNvCxnSpPr/>
          <p:nvPr/>
        </p:nvCxnSpPr>
        <p:spPr>
          <a:xfrm flipV="1">
            <a:off x="3419872" y="5032213"/>
            <a:ext cx="936104" cy="12298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文字方塊 4"/>
              <p:cNvSpPr txBox="1"/>
              <p:nvPr/>
            </p:nvSpPr>
            <p:spPr>
              <a:xfrm>
                <a:off x="6156176" y="2348880"/>
                <a:ext cx="1472647" cy="910699"/>
              </a:xfrm>
              <a:prstGeom prst="rect">
                <a:avLst/>
              </a:prstGeom>
              <a:solidFill>
                <a:schemeClr val="tx2"/>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sz="2800" b="1" i="1" smtClean="0">
                              <a:solidFill>
                                <a:schemeClr val="bg1"/>
                              </a:solidFill>
                              <a:latin typeface="Cambria Math"/>
                            </a:rPr>
                          </m:ctrlPr>
                        </m:fPr>
                        <m:num>
                          <m:r>
                            <a:rPr lang="en-US" altLang="zh-TW" sz="2800" b="1" i="0" smtClean="0">
                              <a:solidFill>
                                <a:schemeClr val="bg1"/>
                              </a:solidFill>
                              <a:latin typeface="Cambria Math"/>
                            </a:rPr>
                            <m:t>𝐝</m:t>
                          </m:r>
                          <m:r>
                            <a:rPr lang="en-US" altLang="zh-TW" sz="2800" b="1" i="0" smtClean="0">
                              <a:solidFill>
                                <a:schemeClr val="bg1"/>
                              </a:solidFill>
                              <a:latin typeface="Cambria Math"/>
                              <a:ea typeface="Cambria Math"/>
                            </a:rPr>
                            <m:t>𝐮</m:t>
                          </m:r>
                        </m:num>
                        <m:den>
                          <m:r>
                            <a:rPr lang="en-US" altLang="zh-TW" sz="2800" b="1" i="0" smtClean="0">
                              <a:solidFill>
                                <a:schemeClr val="bg1"/>
                              </a:solidFill>
                              <a:latin typeface="Cambria Math"/>
                            </a:rPr>
                            <m:t>𝐝</m:t>
                          </m:r>
                          <m:r>
                            <a:rPr lang="en-US" altLang="zh-TW" sz="2800" b="1" i="0" smtClean="0">
                              <a:solidFill>
                                <a:schemeClr val="bg1"/>
                              </a:solidFill>
                              <a:latin typeface="Cambria Math"/>
                              <a:ea typeface="Cambria Math"/>
                            </a:rPr>
                            <m:t>𝐳</m:t>
                          </m:r>
                        </m:den>
                      </m:f>
                      <m:r>
                        <a:rPr lang="en-US" altLang="zh-TW" sz="2800" b="1" i="0" smtClean="0">
                          <a:solidFill>
                            <a:schemeClr val="bg1"/>
                          </a:solidFill>
                          <a:latin typeface="Cambria Math"/>
                        </a:rPr>
                        <m:t>&gt;</m:t>
                      </m:r>
                      <m:r>
                        <a:rPr lang="en-US" altLang="zh-TW" sz="2800" b="1" i="0" smtClean="0">
                          <a:solidFill>
                            <a:schemeClr val="bg1"/>
                          </a:solidFill>
                          <a:latin typeface="Cambria Math"/>
                        </a:rPr>
                        <m:t>𝟎</m:t>
                      </m:r>
                      <m:r>
                        <a:rPr lang="en-US" altLang="zh-TW" sz="2800" b="1" i="0" smtClean="0">
                          <a:solidFill>
                            <a:schemeClr val="bg1"/>
                          </a:solidFill>
                          <a:latin typeface="Cambria Math"/>
                        </a:rPr>
                        <m:t> </m:t>
                      </m:r>
                    </m:oMath>
                  </m:oMathPara>
                </a14:m>
                <a:endParaRPr lang="zh-TW" altLang="en-US" sz="2800" b="1" dirty="0">
                  <a:solidFill>
                    <a:schemeClr val="bg1"/>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6156176" y="2348880"/>
                <a:ext cx="1472647" cy="910699"/>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283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tmospheric-physics\meeting\長生命期的強飑線理論\figure\eq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12552"/>
            <a:ext cx="7858125" cy="1190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p:cNvGraphicFramePr>
            <a:graphicFrameLocks noGrp="1"/>
          </p:cNvGraphicFramePr>
          <p:nvPr>
            <p:extLst>
              <p:ext uri="{D42A27DB-BD31-4B8C-83A1-F6EECF244321}">
                <p14:modId xmlns:p14="http://schemas.microsoft.com/office/powerpoint/2010/main" val="1979670079"/>
              </p:ext>
            </p:extLst>
          </p:nvPr>
        </p:nvGraphicFramePr>
        <p:xfrm>
          <a:off x="611560" y="2780928"/>
          <a:ext cx="7992888" cy="1728192"/>
        </p:xfrm>
        <a:graphic>
          <a:graphicData uri="http://schemas.openxmlformats.org/drawingml/2006/table">
            <a:tbl>
              <a:tblPr firstCol="1" bandRow="1">
                <a:tableStyleId>{5C22544A-7EE6-4342-B048-85BDC9FD1C3A}</a:tableStyleId>
              </a:tblPr>
              <a:tblGrid>
                <a:gridCol w="3996444"/>
                <a:gridCol w="3996444"/>
              </a:tblGrid>
              <a:tr h="617212">
                <a:tc>
                  <a:txBody>
                    <a:bodyPr/>
                    <a:lstStyle/>
                    <a:p>
                      <a:pPr algn="ctr"/>
                      <a:r>
                        <a:rPr lang="en-US" altLang="zh-TW" sz="2400" b="1" dirty="0" smtClean="0"/>
                        <a:t>v</a:t>
                      </a:r>
                      <a:endParaRPr lang="zh-TW" altLang="en-US" sz="2400" b="1" dirty="0"/>
                    </a:p>
                  </a:txBody>
                  <a:tcPr/>
                </a:tc>
                <a:tc>
                  <a:txBody>
                    <a:bodyPr/>
                    <a:lstStyle/>
                    <a:p>
                      <a:pPr algn="ctr"/>
                      <a:r>
                        <a:rPr lang="en-US" altLang="zh-TW" sz="2400" b="1" dirty="0" smtClean="0"/>
                        <a:t>along-line</a:t>
                      </a:r>
                      <a:r>
                        <a:rPr lang="en-US" altLang="zh-TW" sz="2400" b="1" baseline="0" dirty="0" smtClean="0"/>
                        <a:t> velocity</a:t>
                      </a:r>
                      <a:endParaRPr lang="zh-TW" altLang="en-US" sz="2400" b="1" dirty="0"/>
                    </a:p>
                  </a:txBody>
                  <a:tcPr/>
                </a:tc>
              </a:tr>
              <a:tr h="1110980">
                <a:tc>
                  <a:txBody>
                    <a:bodyPr/>
                    <a:lstStyle/>
                    <a:p>
                      <a:pPr algn="ctr"/>
                      <a:r>
                        <a:rPr lang="el-GR" altLang="zh-TW" sz="2400" b="1" dirty="0" smtClean="0">
                          <a:latin typeface="Constantia"/>
                        </a:rPr>
                        <a:t>ξ</a:t>
                      </a:r>
                      <a:r>
                        <a:rPr lang="en-US" altLang="zh-TW" sz="2400" b="1" dirty="0" smtClean="0">
                          <a:latin typeface="Constantia"/>
                        </a:rPr>
                        <a:t> , </a:t>
                      </a:r>
                      <a:r>
                        <a:rPr lang="el-GR" altLang="zh-TW" sz="2400" b="1" dirty="0" smtClean="0">
                          <a:latin typeface="Constantia"/>
                        </a:rPr>
                        <a:t>ζ</a:t>
                      </a:r>
                      <a:endParaRPr lang="zh-TW" altLang="en-US" sz="2400" b="1" dirty="0"/>
                    </a:p>
                  </a:txBody>
                  <a:tcPr/>
                </a:tc>
                <a:tc>
                  <a:txBody>
                    <a:bodyPr/>
                    <a:lstStyle/>
                    <a:p>
                      <a:pPr algn="ctr"/>
                      <a:r>
                        <a:rPr lang="en-US" altLang="zh-TW" sz="2400" b="1" dirty="0" err="1" smtClean="0"/>
                        <a:t>vorticity</a:t>
                      </a:r>
                      <a:r>
                        <a:rPr lang="en-US" altLang="zh-TW" sz="2400" b="1" baseline="0" dirty="0" smtClean="0"/>
                        <a:t> (x &amp; y components)</a:t>
                      </a:r>
                      <a:endParaRPr lang="zh-TW" altLang="en-US" sz="2400" b="1" dirty="0"/>
                    </a:p>
                  </a:txBody>
                  <a:tcPr/>
                </a:tc>
              </a:tr>
            </a:tbl>
          </a:graphicData>
        </a:graphic>
      </p:graphicFrame>
      <p:sp>
        <p:nvSpPr>
          <p:cNvPr id="3" name="文字方塊 2"/>
          <p:cNvSpPr txBox="1"/>
          <p:nvPr/>
        </p:nvSpPr>
        <p:spPr>
          <a:xfrm>
            <a:off x="2621534" y="3779748"/>
            <a:ext cx="816249" cy="369332"/>
          </a:xfrm>
          <a:prstGeom prst="rect">
            <a:avLst/>
          </a:prstGeom>
          <a:noFill/>
        </p:spPr>
        <p:txBody>
          <a:bodyPr wrap="none" rtlCol="0">
            <a:spAutoFit/>
          </a:bodyPr>
          <a:lstStyle/>
          <a:p>
            <a:r>
              <a:rPr lang="en-US" altLang="zh-TW" b="1" dirty="0" smtClean="0"/>
              <a:t>(zeta)</a:t>
            </a:r>
            <a:endParaRPr lang="zh-TW" altLang="en-US" b="1" dirty="0"/>
          </a:p>
        </p:txBody>
      </p:sp>
      <p:sp>
        <p:nvSpPr>
          <p:cNvPr id="4" name="文字方塊 3"/>
          <p:cNvSpPr txBox="1"/>
          <p:nvPr/>
        </p:nvSpPr>
        <p:spPr>
          <a:xfrm>
            <a:off x="1907704" y="3779748"/>
            <a:ext cx="564578" cy="369332"/>
          </a:xfrm>
          <a:prstGeom prst="rect">
            <a:avLst/>
          </a:prstGeom>
          <a:noFill/>
        </p:spPr>
        <p:txBody>
          <a:bodyPr wrap="none" rtlCol="0">
            <a:spAutoFit/>
          </a:bodyPr>
          <a:lstStyle/>
          <a:p>
            <a:r>
              <a:rPr lang="en-US" altLang="zh-TW" b="1" dirty="0" smtClean="0"/>
              <a:t>(xi)</a:t>
            </a:r>
            <a:endParaRPr lang="zh-TW" altLang="en-US" b="1" dirty="0"/>
          </a:p>
        </p:txBody>
      </p:sp>
    </p:spTree>
    <p:extLst>
      <p:ext uri="{BB962C8B-B14F-4D97-AF65-F5344CB8AC3E}">
        <p14:creationId xmlns:p14="http://schemas.microsoft.com/office/powerpoint/2010/main" val="3207093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tmospheric-physics\meeting\長生命期的強飑線理論\figure\eq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12552"/>
            <a:ext cx="78581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atmospheric-physics\meeting\長生命期的強飑線理論\figure\fig1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09775"/>
            <a:ext cx="6648450" cy="484822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868144" y="620688"/>
            <a:ext cx="1152128"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814952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tmospheric-physics\meeting\長生命期的強飑線理論\figure\eq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12552"/>
            <a:ext cx="78581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atmospheric-physics\meeting\長生命期的強飑線理論\figure\fig18-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261" y="2204864"/>
            <a:ext cx="7505700" cy="431482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55776" y="692696"/>
            <a:ext cx="3330674" cy="14075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p:nvPr/>
        </p:nvCxnSpPr>
        <p:spPr>
          <a:xfrm flipV="1">
            <a:off x="2555776" y="404664"/>
            <a:ext cx="1080120" cy="1800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flipV="1">
            <a:off x="4932040" y="507764"/>
            <a:ext cx="1080120" cy="1800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35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204864"/>
            <a:ext cx="7924800" cy="1371600"/>
          </a:xfrm>
        </p:spPr>
        <p:txBody>
          <a:bodyPr/>
          <a:lstStyle/>
          <a:p>
            <a:r>
              <a:rPr lang="en-US" altLang="zh-TW" dirty="0" smtClean="0"/>
              <a:t>The role of the cold pool</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992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descr="F:\atmospheric-physics\meeting\長生命期的強飑線理論\figure\fig1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02" y="332656"/>
            <a:ext cx="7477125" cy="4819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atmospheric-physics\meeting\長生命期的強飑線理論\figure\eq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289" y="5373216"/>
            <a:ext cx="6153150" cy="10858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單箭頭接點 5"/>
          <p:cNvCxnSpPr/>
          <p:nvPr/>
        </p:nvCxnSpPr>
        <p:spPr>
          <a:xfrm>
            <a:off x="3923928" y="4509120"/>
            <a:ext cx="13681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文字方塊 6"/>
              <p:cNvSpPr txBox="1"/>
              <p:nvPr/>
            </p:nvSpPr>
            <p:spPr>
              <a:xfrm>
                <a:off x="4583397" y="3680835"/>
                <a:ext cx="2947474" cy="721801"/>
              </a:xfrm>
              <a:prstGeom prst="rect">
                <a:avLst/>
              </a:prstGeom>
              <a:solidFill>
                <a:schemeClr val="tx2"/>
              </a:solid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altLang="zh-TW" sz="2800" b="1" i="1" smtClean="0">
                              <a:solidFill>
                                <a:schemeClr val="bg1"/>
                              </a:solidFill>
                              <a:latin typeface="Cambria Math"/>
                            </a:rPr>
                          </m:ctrlPr>
                        </m:fPr>
                        <m:num>
                          <m:r>
                            <a:rPr lang="zh-TW" altLang="en-US" sz="2800" b="1" i="0">
                              <a:solidFill>
                                <a:schemeClr val="bg1"/>
                              </a:solidFill>
                              <a:latin typeface="Cambria Math"/>
                            </a:rPr>
                            <m:t>𝛛</m:t>
                          </m:r>
                          <m:r>
                            <a:rPr lang="en-US" altLang="zh-TW" sz="2800" b="1" i="0">
                              <a:solidFill>
                                <a:schemeClr val="bg1"/>
                              </a:solidFill>
                              <a:latin typeface="Cambria Math"/>
                            </a:rPr>
                            <m:t>𝐁</m:t>
                          </m:r>
                        </m:num>
                        <m:den>
                          <m:r>
                            <a:rPr lang="zh-TW" altLang="en-US" sz="2800" b="1" i="0">
                              <a:solidFill>
                                <a:schemeClr val="bg1"/>
                              </a:solidFill>
                              <a:latin typeface="Cambria Math"/>
                            </a:rPr>
                            <m:t>𝛛</m:t>
                          </m:r>
                          <m:r>
                            <a:rPr lang="en-US" altLang="zh-TW" sz="2800" b="1" i="0">
                              <a:solidFill>
                                <a:schemeClr val="bg1"/>
                              </a:solidFill>
                              <a:latin typeface="Cambria Math"/>
                            </a:rPr>
                            <m:t>𝐱</m:t>
                          </m:r>
                        </m:den>
                      </m:f>
                      <m:r>
                        <a:rPr lang="en-US" altLang="zh-TW" sz="2800" b="1" i="0" smtClean="0">
                          <a:solidFill>
                            <a:srgbClr val="FF0000"/>
                          </a:solidFill>
                          <a:latin typeface="Cambria Math"/>
                        </a:rPr>
                        <m:t>&gt;</m:t>
                      </m:r>
                      <m:r>
                        <a:rPr lang="en-US" altLang="zh-TW" sz="2800" b="1" i="0">
                          <a:solidFill>
                            <a:schemeClr val="bg1"/>
                          </a:solidFill>
                          <a:latin typeface="Cambria Math"/>
                          <a:ea typeface="Cambria Math"/>
                        </a:rPr>
                        <m:t>𝟎</m:t>
                      </m:r>
                      <m:r>
                        <a:rPr lang="en-US" altLang="zh-TW" sz="2800" b="1">
                          <a:solidFill>
                            <a:schemeClr val="bg1"/>
                          </a:solidFill>
                          <a:latin typeface="Cambria Math"/>
                          <a:ea typeface="Cambria Math"/>
                        </a:rPr>
                        <m:t>∴−</m:t>
                      </m:r>
                      <m:f>
                        <m:fPr>
                          <m:ctrlPr>
                            <a:rPr lang="en-US" altLang="zh-TW" sz="2800" b="1" i="1">
                              <a:solidFill>
                                <a:schemeClr val="bg1"/>
                              </a:solidFill>
                              <a:latin typeface="Cambria Math"/>
                            </a:rPr>
                          </m:ctrlPr>
                        </m:fPr>
                        <m:num>
                          <m:r>
                            <a:rPr lang="zh-TW" altLang="en-US" sz="2800" b="1" i="1">
                              <a:solidFill>
                                <a:schemeClr val="bg1"/>
                              </a:solidFill>
                              <a:latin typeface="Cambria Math"/>
                            </a:rPr>
                            <m:t>𝝏</m:t>
                          </m:r>
                          <m:r>
                            <a:rPr lang="en-US" altLang="zh-TW" sz="2800" b="1" i="1">
                              <a:solidFill>
                                <a:schemeClr val="bg1"/>
                              </a:solidFill>
                              <a:latin typeface="Cambria Math"/>
                            </a:rPr>
                            <m:t>𝑩</m:t>
                          </m:r>
                        </m:num>
                        <m:den>
                          <m:r>
                            <a:rPr lang="zh-TW" altLang="en-US" sz="2800" b="1" i="1">
                              <a:solidFill>
                                <a:schemeClr val="bg1"/>
                              </a:solidFill>
                              <a:latin typeface="Cambria Math"/>
                            </a:rPr>
                            <m:t>𝝏</m:t>
                          </m:r>
                          <m:r>
                            <a:rPr lang="en-US" altLang="zh-TW" sz="2800" b="1" i="1">
                              <a:solidFill>
                                <a:schemeClr val="bg1"/>
                              </a:solidFill>
                              <a:latin typeface="Cambria Math"/>
                            </a:rPr>
                            <m:t>𝒙</m:t>
                          </m:r>
                        </m:den>
                      </m:f>
                      <m:r>
                        <a:rPr lang="en-US" altLang="zh-TW" sz="2800" b="1" i="1" smtClean="0">
                          <a:solidFill>
                            <a:srgbClr val="FF0000"/>
                          </a:solidFill>
                          <a:latin typeface="Cambria Math"/>
                        </a:rPr>
                        <m:t>&lt;</m:t>
                      </m:r>
                      <m:r>
                        <a:rPr lang="en-US" altLang="zh-TW" sz="2800" b="1" i="1">
                          <a:solidFill>
                            <a:schemeClr val="bg1"/>
                          </a:solidFill>
                          <a:latin typeface="Cambria Math"/>
                          <a:ea typeface="Cambria Math"/>
                        </a:rPr>
                        <m:t>𝟎</m:t>
                      </m:r>
                    </m:oMath>
                  </m:oMathPara>
                </a14:m>
                <a:endParaRPr lang="zh-TW" altLang="en-US" sz="2800" b="1"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4583397" y="3680835"/>
                <a:ext cx="2947474" cy="721801"/>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810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err="1" smtClean="0"/>
              <a:t>Ludlam</a:t>
            </a:r>
            <a:r>
              <a:rPr lang="en-US" altLang="zh-TW" dirty="0" smtClean="0"/>
              <a:t> (1963) </a:t>
            </a:r>
            <a:r>
              <a:rPr lang="zh-TW" altLang="en-US" dirty="0" smtClean="0"/>
              <a:t>提出強上升氣流向上游傾斜，降水落於上游處，使得系統可以維持本身的環流。</a:t>
            </a:r>
            <a:endParaRPr lang="zh-TW" altLang="en-US" dirty="0"/>
          </a:p>
        </p:txBody>
      </p:sp>
      <p:sp>
        <p:nvSpPr>
          <p:cNvPr id="3" name="標題 2"/>
          <p:cNvSpPr>
            <a:spLocks noGrp="1"/>
          </p:cNvSpPr>
          <p:nvPr>
            <p:ph type="title"/>
          </p:nvPr>
        </p:nvSpPr>
        <p:spPr/>
        <p:txBody>
          <a:bodyPr/>
          <a:lstStyle/>
          <a:p>
            <a:endParaRPr lang="zh-TW" altLang="en-US"/>
          </a:p>
        </p:txBody>
      </p:sp>
      <p:pic>
        <p:nvPicPr>
          <p:cNvPr id="1026" name="Picture 2" descr="F:\atmospheric-physics\paper_review\長生命期的強飑線理論\figure\fi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629" y="2708920"/>
            <a:ext cx="564966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06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7170" name="Picture 2" descr="F:\atmospheric-physics\meeting\長生命期的強飑線理論\figure\fig1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18" y="1340768"/>
            <a:ext cx="8185555"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640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13486"/>
            <a:ext cx="6947545" cy="89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9" y="4759827"/>
            <a:ext cx="5121201" cy="113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704" y="4669329"/>
            <a:ext cx="4234458" cy="131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F:\atmospheric-physics\meeting\長生命期的強飑線理論\figure\eq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076747"/>
            <a:ext cx="4983832" cy="8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39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1" y="2348881"/>
            <a:ext cx="5121201" cy="113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394" y="2258383"/>
            <a:ext cx="4234458" cy="131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內容版面配置區 1"/>
          <p:cNvSpPr>
            <a:spLocks noGrp="1"/>
          </p:cNvSpPr>
          <p:nvPr>
            <p:ph idx="1"/>
          </p:nvPr>
        </p:nvSpPr>
        <p:spPr>
          <a:xfrm>
            <a:off x="457200" y="1772816"/>
            <a:ext cx="8229600" cy="4824536"/>
          </a:xfrm>
        </p:spPr>
        <p:txBody>
          <a:bodyPr>
            <a:normAutofit/>
          </a:bodyPr>
          <a:lstStyle/>
          <a:p>
            <a:endParaRPr lang="en-US" altLang="zh-TW" sz="2400" dirty="0" smtClean="0"/>
          </a:p>
          <a:p>
            <a:endParaRPr lang="en-US" altLang="zh-TW" sz="2400" dirty="0" smtClean="0"/>
          </a:p>
          <a:p>
            <a:endParaRPr lang="en-US" altLang="zh-TW" sz="2400" dirty="0" smtClean="0"/>
          </a:p>
          <a:p>
            <a:endParaRPr lang="en-US" altLang="zh-TW" sz="2400" dirty="0" smtClean="0"/>
          </a:p>
          <a:p>
            <a:r>
              <a:rPr lang="zh-TW" altLang="en-US" sz="2400" dirty="0" smtClean="0"/>
              <a:t>假設</a:t>
            </a:r>
            <a:r>
              <a:rPr lang="zh-TW" altLang="en-US" sz="2400" dirty="0"/>
              <a:t>為穩定平衡</a:t>
            </a:r>
            <a:r>
              <a:rPr lang="zh-TW" altLang="en-US" sz="2400" dirty="0" smtClean="0"/>
              <a:t>狀態，趨勢項視為零</a:t>
            </a:r>
            <a:r>
              <a:rPr lang="zh-TW" altLang="en-US" sz="2400" dirty="0"/>
              <a:t>。</a:t>
            </a:r>
            <a:endParaRPr lang="en-US" altLang="zh-TW" sz="2400" dirty="0" smtClean="0"/>
          </a:p>
          <a:p>
            <a:r>
              <a:rPr lang="zh-TW" altLang="en-US" sz="2400" dirty="0" smtClean="0"/>
              <a:t>冷池右側邊界浮力假設為零 </a:t>
            </a:r>
            <a:r>
              <a:rPr lang="en-US" altLang="zh-TW" sz="2400" dirty="0" smtClean="0"/>
              <a:t>(B</a:t>
            </a:r>
            <a:r>
              <a:rPr lang="en-US" altLang="zh-TW" sz="2400" baseline="-25000" dirty="0" smtClean="0"/>
              <a:t>R</a:t>
            </a:r>
            <a:r>
              <a:rPr lang="zh-TW" altLang="en-US" sz="2400" baseline="-25000" dirty="0" smtClean="0"/>
              <a:t> </a:t>
            </a:r>
            <a:r>
              <a:rPr lang="en-US" altLang="zh-TW" sz="2400" dirty="0" smtClean="0"/>
              <a:t>=</a:t>
            </a:r>
            <a:r>
              <a:rPr lang="zh-TW" altLang="en-US" sz="2400" dirty="0" smtClean="0"/>
              <a:t> </a:t>
            </a:r>
            <a:r>
              <a:rPr lang="en-US" altLang="zh-TW" sz="2400" dirty="0" smtClean="0"/>
              <a:t>0)</a:t>
            </a:r>
            <a:r>
              <a:rPr lang="zh-TW" altLang="en-US" sz="2400" dirty="0" smtClean="0"/>
              <a:t>。</a:t>
            </a:r>
            <a:endParaRPr lang="en-US" altLang="zh-TW" sz="2400" dirty="0" smtClean="0"/>
          </a:p>
          <a:p>
            <a:endParaRPr lang="en-US" altLang="zh-TW" sz="2400" dirty="0" smtClean="0"/>
          </a:p>
          <a:p>
            <a:endParaRPr lang="en-US" altLang="zh-TW" sz="2400" dirty="0" smtClean="0"/>
          </a:p>
          <a:p>
            <a:r>
              <a:rPr lang="zh-TW" altLang="en-US" sz="2400" dirty="0" smtClean="0"/>
              <a:t>考慮</a:t>
            </a:r>
            <a:r>
              <a:rPr lang="en-US" altLang="zh-TW" sz="2400" dirty="0"/>
              <a:t>u</a:t>
            </a:r>
            <a:r>
              <a:rPr lang="en-US" altLang="zh-TW" sz="2400" baseline="-25000" dirty="0"/>
              <a:t>L,0 </a:t>
            </a:r>
            <a:r>
              <a:rPr lang="zh-TW" altLang="en-US" sz="2400" dirty="0"/>
              <a:t>相對於冷池邊界速度為零 </a:t>
            </a:r>
            <a:r>
              <a:rPr lang="en-US" altLang="zh-TW" sz="2400" dirty="0"/>
              <a:t>(u</a:t>
            </a:r>
            <a:r>
              <a:rPr lang="en-US" altLang="zh-TW" sz="2400" baseline="-25000" dirty="0"/>
              <a:t>L,0</a:t>
            </a:r>
            <a:r>
              <a:rPr lang="zh-TW" altLang="en-US" sz="2400" baseline="-25000" dirty="0"/>
              <a:t> </a:t>
            </a:r>
            <a:r>
              <a:rPr lang="en-US" altLang="zh-TW" sz="2400" dirty="0"/>
              <a:t>=</a:t>
            </a:r>
            <a:r>
              <a:rPr lang="zh-TW" altLang="en-US" sz="2400" dirty="0"/>
              <a:t> </a:t>
            </a:r>
            <a:r>
              <a:rPr lang="en-US" altLang="zh-TW" sz="2400" dirty="0"/>
              <a:t>0)</a:t>
            </a:r>
            <a:r>
              <a:rPr lang="zh-TW" altLang="en-US" sz="2400" dirty="0"/>
              <a:t>。</a:t>
            </a:r>
            <a:endParaRPr lang="en-US" altLang="zh-TW" sz="2400" dirty="0"/>
          </a:p>
          <a:p>
            <a:endParaRPr lang="en-US" altLang="zh-TW" sz="2400" dirty="0" smtClean="0"/>
          </a:p>
          <a:p>
            <a:endParaRPr lang="zh-TW" altLang="en-US" sz="2400" dirty="0"/>
          </a:p>
          <a:p>
            <a:endParaRPr lang="zh-TW" altLang="en-US" dirty="0"/>
          </a:p>
        </p:txBody>
      </p:sp>
      <p:sp>
        <p:nvSpPr>
          <p:cNvPr id="3" name="標題 2"/>
          <p:cNvSpPr>
            <a:spLocks noGrp="1"/>
          </p:cNvSpPr>
          <p:nvPr>
            <p:ph type="title"/>
          </p:nvPr>
        </p:nvSpPr>
        <p:spPr/>
        <p:txBody>
          <a:bodyPr/>
          <a:lstStyle/>
          <a:p>
            <a:endParaRPr lang="zh-TW" altLang="en-US" dirty="0"/>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25" y="4355935"/>
            <a:ext cx="5216147" cy="95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77" y="5829273"/>
            <a:ext cx="7445076" cy="93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51" y="4355935"/>
            <a:ext cx="4813177" cy="98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090906" y="0"/>
            <a:ext cx="2976794" cy="19188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394368" y="1859652"/>
            <a:ext cx="445956" cy="369332"/>
          </a:xfrm>
          <a:prstGeom prst="rect">
            <a:avLst/>
          </a:prstGeom>
          <a:solidFill>
            <a:schemeClr val="tx2"/>
          </a:solidFill>
          <a:ln>
            <a:solidFill>
              <a:srgbClr val="FF0000"/>
            </a:solidFill>
          </a:ln>
        </p:spPr>
        <p:txBody>
          <a:bodyPr wrap="none">
            <a:spAutoFit/>
          </a:bodyPr>
          <a:lstStyle/>
          <a:p>
            <a:r>
              <a:rPr lang="en-US" altLang="zh-TW" b="1" dirty="0" smtClean="0">
                <a:solidFill>
                  <a:srgbClr val="FF0000"/>
                </a:solidFill>
              </a:rPr>
              <a:t>B</a:t>
            </a:r>
            <a:r>
              <a:rPr lang="en-US" altLang="zh-TW" b="1" baseline="-25000" dirty="0" smtClean="0">
                <a:solidFill>
                  <a:srgbClr val="FF0000"/>
                </a:solidFill>
              </a:rPr>
              <a:t>R</a:t>
            </a:r>
            <a:endParaRPr lang="zh-TW" altLang="en-US" b="1" dirty="0">
              <a:solidFill>
                <a:srgbClr val="FF0000"/>
              </a:solidFill>
            </a:endParaRPr>
          </a:p>
        </p:txBody>
      </p:sp>
      <p:sp>
        <p:nvSpPr>
          <p:cNvPr id="14" name="矩形 13"/>
          <p:cNvSpPr/>
          <p:nvPr/>
        </p:nvSpPr>
        <p:spPr>
          <a:xfrm>
            <a:off x="3168102" y="1890475"/>
            <a:ext cx="548548" cy="369332"/>
          </a:xfrm>
          <a:prstGeom prst="rect">
            <a:avLst/>
          </a:prstGeom>
          <a:solidFill>
            <a:schemeClr val="tx2"/>
          </a:solidFill>
          <a:ln>
            <a:solidFill>
              <a:srgbClr val="FF0000"/>
            </a:solidFill>
          </a:ln>
        </p:spPr>
        <p:txBody>
          <a:bodyPr wrap="none">
            <a:spAutoFit/>
          </a:bodyPr>
          <a:lstStyle/>
          <a:p>
            <a:r>
              <a:rPr lang="en-US" altLang="zh-TW" b="1" dirty="0" smtClean="0">
                <a:solidFill>
                  <a:srgbClr val="FF0000"/>
                </a:solidFill>
              </a:rPr>
              <a:t>u</a:t>
            </a:r>
            <a:r>
              <a:rPr lang="en-US" altLang="zh-TW" b="1" baseline="-25000" dirty="0" smtClean="0">
                <a:solidFill>
                  <a:srgbClr val="FF0000"/>
                </a:solidFill>
              </a:rPr>
              <a:t>L,0</a:t>
            </a:r>
            <a:endParaRPr lang="zh-TW" altLang="en-US" b="1" dirty="0">
              <a:solidFill>
                <a:srgbClr val="FF0000"/>
              </a:solidFill>
            </a:endParaRPr>
          </a:p>
        </p:txBody>
      </p:sp>
      <p:cxnSp>
        <p:nvCxnSpPr>
          <p:cNvPr id="7" name="直線接點 6"/>
          <p:cNvCxnSpPr/>
          <p:nvPr/>
        </p:nvCxnSpPr>
        <p:spPr>
          <a:xfrm>
            <a:off x="4617346" y="1769652"/>
            <a:ext cx="0" cy="180000"/>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442376" y="1742775"/>
            <a:ext cx="0" cy="180000"/>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602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12" y="2852936"/>
            <a:ext cx="7445076" cy="93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內容版面配置區 4"/>
          <p:cNvSpPr>
            <a:spLocks noGrp="1"/>
          </p:cNvSpPr>
          <p:nvPr>
            <p:ph idx="1"/>
          </p:nvPr>
        </p:nvSpPr>
        <p:spPr>
          <a:xfrm>
            <a:off x="467544" y="4149080"/>
            <a:ext cx="8229600" cy="2018928"/>
          </a:xfrm>
        </p:spPr>
        <p:txBody>
          <a:bodyPr/>
          <a:lstStyle/>
          <a:p>
            <a:r>
              <a:rPr lang="zh-TW" altLang="en-US" dirty="0" smtClean="0"/>
              <a:t>考慮在</a:t>
            </a:r>
            <a:r>
              <a:rPr lang="en-US" altLang="zh-TW" dirty="0" smtClean="0"/>
              <a:t>x = R</a:t>
            </a:r>
            <a:r>
              <a:rPr lang="zh-TW" altLang="en-US" dirty="0" smtClean="0"/>
              <a:t> 及</a:t>
            </a:r>
            <a:r>
              <a:rPr lang="en-US" altLang="zh-TW" dirty="0" smtClean="0"/>
              <a:t>z = d </a:t>
            </a:r>
            <a:r>
              <a:rPr lang="zh-TW" altLang="en-US" dirty="0" smtClean="0"/>
              <a:t>處沒有風切。</a:t>
            </a:r>
            <a:endParaRPr lang="zh-TW" alt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869160"/>
            <a:ext cx="4379218" cy="97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71800" y="260648"/>
            <a:ext cx="3607971" cy="232564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394254" y="2515346"/>
            <a:ext cx="569387" cy="369332"/>
          </a:xfrm>
          <a:prstGeom prst="rect">
            <a:avLst/>
          </a:prstGeom>
          <a:solidFill>
            <a:schemeClr val="tx2"/>
          </a:solidFill>
          <a:ln>
            <a:solidFill>
              <a:srgbClr val="FF0000"/>
            </a:solidFill>
          </a:ln>
        </p:spPr>
        <p:txBody>
          <a:bodyPr wrap="none">
            <a:spAutoFit/>
          </a:bodyPr>
          <a:lstStyle/>
          <a:p>
            <a:r>
              <a:rPr lang="en-US" altLang="zh-TW" b="1" dirty="0" smtClean="0">
                <a:solidFill>
                  <a:srgbClr val="FF0000"/>
                </a:solidFill>
              </a:rPr>
              <a:t>u</a:t>
            </a:r>
            <a:r>
              <a:rPr lang="en-US" altLang="zh-TW" b="1" baseline="-25000" dirty="0" smtClean="0">
                <a:solidFill>
                  <a:srgbClr val="FF0000"/>
                </a:solidFill>
              </a:rPr>
              <a:t>R,0</a:t>
            </a:r>
            <a:endParaRPr lang="zh-TW" altLang="en-US" b="1" dirty="0">
              <a:solidFill>
                <a:srgbClr val="FF0000"/>
              </a:solidFill>
            </a:endParaRPr>
          </a:p>
        </p:txBody>
      </p:sp>
      <p:cxnSp>
        <p:nvCxnSpPr>
          <p:cNvPr id="9" name="直線接點 8"/>
          <p:cNvCxnSpPr>
            <a:endCxn id="8" idx="0"/>
          </p:cNvCxnSpPr>
          <p:nvPr/>
        </p:nvCxnSpPr>
        <p:spPr>
          <a:xfrm flipH="1">
            <a:off x="4678948" y="2420888"/>
            <a:ext cx="1" cy="94458"/>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386239" y="1445367"/>
            <a:ext cx="577402" cy="369332"/>
          </a:xfrm>
          <a:prstGeom prst="rect">
            <a:avLst/>
          </a:prstGeom>
          <a:solidFill>
            <a:schemeClr val="tx2"/>
          </a:solidFill>
          <a:ln>
            <a:solidFill>
              <a:srgbClr val="FF0000"/>
            </a:solidFill>
          </a:ln>
        </p:spPr>
        <p:txBody>
          <a:bodyPr wrap="none">
            <a:spAutoFit/>
          </a:bodyPr>
          <a:lstStyle/>
          <a:p>
            <a:r>
              <a:rPr lang="en-US" altLang="zh-TW" b="1" dirty="0" err="1" smtClean="0">
                <a:solidFill>
                  <a:srgbClr val="FF0000"/>
                </a:solidFill>
              </a:rPr>
              <a:t>u</a:t>
            </a:r>
            <a:r>
              <a:rPr lang="en-US" altLang="zh-TW" b="1" baseline="-25000" dirty="0" err="1" smtClean="0">
                <a:solidFill>
                  <a:srgbClr val="FF0000"/>
                </a:solidFill>
              </a:rPr>
              <a:t>R,d</a:t>
            </a:r>
            <a:endParaRPr lang="zh-TW" altLang="en-US" b="1" dirty="0">
              <a:solidFill>
                <a:srgbClr val="FF0000"/>
              </a:solidFill>
            </a:endParaRPr>
          </a:p>
        </p:txBody>
      </p:sp>
      <p:cxnSp>
        <p:nvCxnSpPr>
          <p:cNvPr id="18" name="直線接點 17"/>
          <p:cNvCxnSpPr/>
          <p:nvPr/>
        </p:nvCxnSpPr>
        <p:spPr>
          <a:xfrm flipV="1">
            <a:off x="4670932" y="1814699"/>
            <a:ext cx="1" cy="92670"/>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983168" y="2580420"/>
            <a:ext cx="548548" cy="369332"/>
          </a:xfrm>
          <a:prstGeom prst="rect">
            <a:avLst/>
          </a:prstGeom>
          <a:solidFill>
            <a:schemeClr val="tx2"/>
          </a:solidFill>
          <a:ln>
            <a:solidFill>
              <a:srgbClr val="FF0000"/>
            </a:solidFill>
          </a:ln>
        </p:spPr>
        <p:txBody>
          <a:bodyPr wrap="none">
            <a:spAutoFit/>
          </a:bodyPr>
          <a:lstStyle/>
          <a:p>
            <a:r>
              <a:rPr lang="en-US" altLang="zh-TW" b="1" dirty="0" smtClean="0">
                <a:solidFill>
                  <a:srgbClr val="FF0000"/>
                </a:solidFill>
              </a:rPr>
              <a:t>u</a:t>
            </a:r>
            <a:r>
              <a:rPr lang="en-US" altLang="zh-TW" b="1" baseline="-25000" dirty="0" smtClean="0">
                <a:solidFill>
                  <a:srgbClr val="FF0000"/>
                </a:solidFill>
              </a:rPr>
              <a:t>L,0</a:t>
            </a:r>
            <a:endParaRPr lang="zh-TW" altLang="en-US" b="1" dirty="0">
              <a:solidFill>
                <a:srgbClr val="FF0000"/>
              </a:solidFill>
            </a:endParaRPr>
          </a:p>
        </p:txBody>
      </p:sp>
      <p:cxnSp>
        <p:nvCxnSpPr>
          <p:cNvPr id="23" name="直線接點 22"/>
          <p:cNvCxnSpPr/>
          <p:nvPr/>
        </p:nvCxnSpPr>
        <p:spPr>
          <a:xfrm>
            <a:off x="3257442" y="2432720"/>
            <a:ext cx="0" cy="180000"/>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40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8" y="2924944"/>
            <a:ext cx="7445076" cy="93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文字方塊 4"/>
              <p:cNvSpPr txBox="1"/>
              <p:nvPr/>
            </p:nvSpPr>
            <p:spPr>
              <a:xfrm>
                <a:off x="1259632" y="4268992"/>
                <a:ext cx="5115439" cy="768287"/>
              </a:xfrm>
              <a:prstGeom prst="rect">
                <a:avLst/>
              </a:prstGeom>
              <a:noFill/>
            </p:spPr>
            <p:txBody>
              <a:bodyPr wrap="none" rtlCol="0">
                <a:spAutoFit/>
              </a:bodyPr>
              <a:lstStyle/>
              <a:p>
                <a:r>
                  <a:rPr lang="en-US" altLang="zh-TW" sz="3200" b="1" dirty="0" smtClean="0"/>
                  <a:t>u</a:t>
                </a:r>
                <a:r>
                  <a:rPr lang="en-US" altLang="zh-TW" sz="3200" b="1" baseline="-25000" dirty="0" smtClean="0"/>
                  <a:t>L,d </a:t>
                </a:r>
                <a:r>
                  <a:rPr lang="en-US" altLang="zh-TW" sz="3200" b="1" dirty="0" smtClean="0"/>
                  <a:t>,  </a:t>
                </a:r>
                <a:r>
                  <a:rPr lang="en-US" altLang="zh-TW" sz="3200" b="1" dirty="0" err="1" smtClean="0"/>
                  <a:t>u</a:t>
                </a:r>
                <a:r>
                  <a:rPr lang="en-US" altLang="zh-TW" sz="3200" b="1" baseline="-25000" dirty="0" err="1" smtClean="0"/>
                  <a:t>R,d</a:t>
                </a:r>
                <a:r>
                  <a:rPr lang="en-US" altLang="zh-TW" sz="3200" b="1" dirty="0" smtClean="0"/>
                  <a:t>,  </a:t>
                </a:r>
                <a14:m>
                  <m:oMath xmlns:m="http://schemas.openxmlformats.org/officeDocument/2006/math">
                    <m:nary>
                      <m:naryPr>
                        <m:ctrlPr>
                          <a:rPr lang="zh-TW" altLang="en-US" sz="3200" b="1" i="1" smtClean="0">
                            <a:latin typeface="Cambria Math"/>
                          </a:rPr>
                        </m:ctrlPr>
                      </m:naryPr>
                      <m:sub>
                        <m:r>
                          <m:rPr>
                            <m:brk m:alnAt="23"/>
                          </m:rPr>
                          <a:rPr lang="en-US" altLang="zh-TW" sz="3200" b="1" i="1" smtClean="0">
                            <a:latin typeface="Cambria Math"/>
                          </a:rPr>
                          <m:t>𝑳</m:t>
                        </m:r>
                      </m:sub>
                      <m:sup>
                        <m:r>
                          <a:rPr lang="en-US" altLang="zh-TW" sz="3200" b="1" i="1" smtClean="0">
                            <a:latin typeface="Cambria Math"/>
                          </a:rPr>
                          <m:t>𝑹</m:t>
                        </m:r>
                      </m:sup>
                      <m:e>
                        <m:d>
                          <m:dPr>
                            <m:ctrlPr>
                              <a:rPr lang="en-US" altLang="zh-TW" sz="3200" b="1" i="1" smtClean="0">
                                <a:latin typeface="Cambria Math"/>
                              </a:rPr>
                            </m:ctrlPr>
                          </m:dPr>
                          <m:e>
                            <m:r>
                              <a:rPr lang="en-US" altLang="zh-TW" sz="3200" b="1" i="1" smtClean="0">
                                <a:latin typeface="Cambria Math"/>
                              </a:rPr>
                              <m:t>𝒘</m:t>
                            </m:r>
                            <m:r>
                              <a:rPr lang="el-GR" altLang="zh-TW" sz="3200" b="1" i="1" smtClean="0">
                                <a:latin typeface="Cambria Math"/>
                              </a:rPr>
                              <m:t>𝜼</m:t>
                            </m:r>
                          </m:e>
                        </m:d>
                        <m:r>
                          <a:rPr lang="en-US" altLang="zh-TW" sz="3200" b="1" i="1" baseline="-25000" smtClean="0">
                            <a:latin typeface="Cambria Math"/>
                          </a:rPr>
                          <m:t>𝒅</m:t>
                        </m:r>
                        <m:r>
                          <a:rPr lang="en-US" altLang="zh-TW" sz="3200" b="1" i="1" smtClean="0">
                            <a:latin typeface="Cambria Math"/>
                          </a:rPr>
                          <m:t>𝒅𝒙</m:t>
                        </m:r>
                        <m:r>
                          <a:rPr lang="en-US" altLang="zh-TW" sz="3200" b="1" i="1" smtClean="0">
                            <a:latin typeface="Cambria Math"/>
                          </a:rPr>
                          <m:t>=</m:t>
                        </m:r>
                        <m:r>
                          <a:rPr lang="en-US" altLang="zh-TW" sz="3200" b="1" i="1" smtClean="0">
                            <a:latin typeface="Cambria Math"/>
                          </a:rPr>
                          <m:t>𝟎</m:t>
                        </m:r>
                      </m:e>
                    </m:nary>
                  </m:oMath>
                </a14:m>
                <a:endParaRPr lang="zh-TW" altLang="en-US" sz="3200" b="1"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259632" y="4268992"/>
                <a:ext cx="5115439" cy="768287"/>
              </a:xfrm>
              <a:prstGeom prst="rect">
                <a:avLst/>
              </a:prstGeom>
              <a:blipFill rotWithShape="1">
                <a:blip r:embed="rId4"/>
                <a:stretch>
                  <a:fillRect l="-3099" b="-17460"/>
                </a:stretch>
              </a:blipFill>
            </p:spPr>
            <p:txBody>
              <a:bodyPr/>
              <a:lstStyle/>
              <a:p>
                <a:r>
                  <a:rPr lang="zh-TW" altLang="en-US">
                    <a:noFill/>
                  </a:rPr>
                  <a:t> </a:t>
                </a:r>
              </a:p>
            </p:txBody>
          </p:sp>
        </mc:Fallback>
      </mc:AlternateContent>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16" y="5589240"/>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atmospheric-physics\meeting\長生命期的強飑線理論\figure\fig18-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332656"/>
            <a:ext cx="4333925" cy="232564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386239" y="1366067"/>
            <a:ext cx="577402" cy="369332"/>
          </a:xfrm>
          <a:prstGeom prst="rect">
            <a:avLst/>
          </a:prstGeom>
          <a:solidFill>
            <a:schemeClr val="tx2"/>
          </a:solidFill>
          <a:ln>
            <a:solidFill>
              <a:srgbClr val="FF0000"/>
            </a:solidFill>
          </a:ln>
        </p:spPr>
        <p:txBody>
          <a:bodyPr wrap="none">
            <a:spAutoFit/>
          </a:bodyPr>
          <a:lstStyle/>
          <a:p>
            <a:r>
              <a:rPr lang="en-US" altLang="zh-TW" b="1" dirty="0" err="1" smtClean="0">
                <a:solidFill>
                  <a:srgbClr val="FF0000"/>
                </a:solidFill>
              </a:rPr>
              <a:t>u</a:t>
            </a:r>
            <a:r>
              <a:rPr lang="en-US" altLang="zh-TW" b="1" baseline="-25000" dirty="0" err="1" smtClean="0">
                <a:solidFill>
                  <a:srgbClr val="FF0000"/>
                </a:solidFill>
              </a:rPr>
              <a:t>R,d</a:t>
            </a:r>
            <a:endParaRPr lang="zh-TW" altLang="en-US" b="1" dirty="0">
              <a:solidFill>
                <a:srgbClr val="FF0000"/>
              </a:solidFill>
            </a:endParaRPr>
          </a:p>
        </p:txBody>
      </p:sp>
      <p:cxnSp>
        <p:nvCxnSpPr>
          <p:cNvPr id="9" name="直線接點 8"/>
          <p:cNvCxnSpPr/>
          <p:nvPr/>
        </p:nvCxnSpPr>
        <p:spPr>
          <a:xfrm flipV="1">
            <a:off x="4670932" y="1735399"/>
            <a:ext cx="1" cy="92670"/>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915816" y="1365881"/>
            <a:ext cx="556563" cy="369332"/>
          </a:xfrm>
          <a:prstGeom prst="rect">
            <a:avLst/>
          </a:prstGeom>
          <a:solidFill>
            <a:schemeClr val="tx2"/>
          </a:solidFill>
          <a:ln>
            <a:solidFill>
              <a:srgbClr val="FF0000"/>
            </a:solidFill>
          </a:ln>
        </p:spPr>
        <p:txBody>
          <a:bodyPr wrap="none">
            <a:spAutoFit/>
          </a:bodyPr>
          <a:lstStyle/>
          <a:p>
            <a:r>
              <a:rPr lang="en-US" altLang="zh-TW" b="1" dirty="0" err="1" smtClean="0">
                <a:solidFill>
                  <a:srgbClr val="FF0000"/>
                </a:solidFill>
              </a:rPr>
              <a:t>u</a:t>
            </a:r>
            <a:r>
              <a:rPr lang="en-US" altLang="zh-TW" b="1" baseline="-25000" dirty="0" err="1">
                <a:solidFill>
                  <a:srgbClr val="FF0000"/>
                </a:solidFill>
              </a:rPr>
              <a:t>L</a:t>
            </a:r>
            <a:r>
              <a:rPr lang="en-US" altLang="zh-TW" b="1" baseline="-25000" dirty="0" err="1" smtClean="0">
                <a:solidFill>
                  <a:srgbClr val="FF0000"/>
                </a:solidFill>
              </a:rPr>
              <a:t>,d</a:t>
            </a:r>
            <a:endParaRPr lang="zh-TW" altLang="en-US" b="1" dirty="0">
              <a:solidFill>
                <a:srgbClr val="FF0000"/>
              </a:solidFill>
            </a:endParaRPr>
          </a:p>
        </p:txBody>
      </p:sp>
      <p:cxnSp>
        <p:nvCxnSpPr>
          <p:cNvPr id="11" name="直線接點 10"/>
          <p:cNvCxnSpPr/>
          <p:nvPr/>
        </p:nvCxnSpPr>
        <p:spPr>
          <a:xfrm flipV="1">
            <a:off x="3200509" y="1735213"/>
            <a:ext cx="1" cy="92670"/>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720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dirty="0"/>
          </a:p>
        </p:txBody>
      </p:sp>
      <p:pic>
        <p:nvPicPr>
          <p:cNvPr id="11266" name="Picture 2" descr="F:\atmospheric-physics\meeting\長生命期的強飑線理論\figure\fig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916832"/>
            <a:ext cx="7431675"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6192921" y="4774107"/>
            <a:ext cx="1994329" cy="400110"/>
          </a:xfrm>
          <a:prstGeom prst="rect">
            <a:avLst/>
          </a:prstGeom>
          <a:noFill/>
        </p:spPr>
        <p:txBody>
          <a:bodyPr wrap="none" rtlCol="0">
            <a:spAutoFit/>
          </a:bodyPr>
          <a:lstStyle/>
          <a:p>
            <a:r>
              <a:rPr lang="zh-TW" altLang="en-US" sz="2000" b="1" dirty="0" smtClean="0">
                <a:latin typeface="Constantia"/>
              </a:rPr>
              <a:t>∆</a:t>
            </a:r>
            <a:r>
              <a:rPr lang="en-US" altLang="zh-TW" sz="2000" b="1" dirty="0" smtClean="0">
                <a:latin typeface="Constantia"/>
              </a:rPr>
              <a:t>x = ∆z = 250 m</a:t>
            </a:r>
            <a:endParaRPr lang="zh-TW" altLang="en-US" sz="2000" b="1" dirty="0"/>
          </a:p>
        </p:txBody>
      </p:sp>
      <p:sp>
        <p:nvSpPr>
          <p:cNvPr id="5" name="文字方塊 4"/>
          <p:cNvSpPr txBox="1"/>
          <p:nvPr/>
        </p:nvSpPr>
        <p:spPr>
          <a:xfrm>
            <a:off x="2771800" y="2915652"/>
            <a:ext cx="1191288" cy="369332"/>
          </a:xfrm>
          <a:prstGeom prst="rect">
            <a:avLst/>
          </a:prstGeom>
          <a:solidFill>
            <a:schemeClr val="tx2"/>
          </a:solidFill>
        </p:spPr>
        <p:txBody>
          <a:bodyPr wrap="none" rtlCol="0">
            <a:spAutoFit/>
          </a:bodyPr>
          <a:lstStyle/>
          <a:p>
            <a:r>
              <a:rPr lang="en-US" altLang="zh-TW" b="1" dirty="0" smtClean="0">
                <a:solidFill>
                  <a:schemeClr val="bg1"/>
                </a:solidFill>
              </a:rPr>
              <a:t>cold pool</a:t>
            </a:r>
            <a:endParaRPr lang="zh-TW" altLang="en-US" b="1" dirty="0">
              <a:solidFill>
                <a:schemeClr val="bg1"/>
              </a:solidFill>
            </a:endParaRPr>
          </a:p>
        </p:txBody>
      </p:sp>
    </p:spTree>
    <p:extLst>
      <p:ext uri="{BB962C8B-B14F-4D97-AF65-F5344CB8AC3E}">
        <p14:creationId xmlns:p14="http://schemas.microsoft.com/office/powerpoint/2010/main" val="3805030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atmospheric-physics\meeting\長生命期的強飑線理論\figure\fig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055" y="149944"/>
            <a:ext cx="5234926" cy="644740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67544" y="1340768"/>
            <a:ext cx="1426288" cy="461665"/>
          </a:xfrm>
          <a:prstGeom prst="rect">
            <a:avLst/>
          </a:prstGeom>
          <a:noFill/>
        </p:spPr>
        <p:txBody>
          <a:bodyPr wrap="none" rtlCol="0">
            <a:spAutoFit/>
          </a:bodyPr>
          <a:lstStyle/>
          <a:p>
            <a:r>
              <a:rPr lang="en-US" altLang="zh-TW" sz="2400" b="1" dirty="0" smtClean="0"/>
              <a:t>no shear</a:t>
            </a:r>
            <a:endParaRPr lang="zh-TW" altLang="en-US" sz="2400" b="1" dirty="0"/>
          </a:p>
        </p:txBody>
      </p:sp>
      <p:sp>
        <p:nvSpPr>
          <p:cNvPr id="5" name="文字方塊 4"/>
          <p:cNvSpPr txBox="1"/>
          <p:nvPr/>
        </p:nvSpPr>
        <p:spPr>
          <a:xfrm>
            <a:off x="200098" y="3142815"/>
            <a:ext cx="1984839" cy="461665"/>
          </a:xfrm>
          <a:prstGeom prst="rect">
            <a:avLst/>
          </a:prstGeom>
          <a:noFill/>
        </p:spPr>
        <p:txBody>
          <a:bodyPr wrap="none" rtlCol="0">
            <a:spAutoFit/>
          </a:bodyPr>
          <a:lstStyle/>
          <a:p>
            <a:r>
              <a:rPr lang="en-US" altLang="zh-TW" sz="2400" b="1" dirty="0" smtClean="0"/>
              <a:t>20 ms</a:t>
            </a:r>
            <a:r>
              <a:rPr lang="en-US" altLang="zh-TW" sz="2400" b="1" baseline="30000" dirty="0" smtClean="0"/>
              <a:t>-1</a:t>
            </a:r>
            <a:r>
              <a:rPr lang="en-US" altLang="zh-TW" sz="2400" b="1" dirty="0" smtClean="0"/>
              <a:t>/2 km</a:t>
            </a:r>
            <a:endParaRPr lang="zh-TW" altLang="en-US" sz="2400" b="1" dirty="0"/>
          </a:p>
        </p:txBody>
      </p:sp>
      <p:sp>
        <p:nvSpPr>
          <p:cNvPr id="7" name="文字方塊 6"/>
          <p:cNvSpPr txBox="1"/>
          <p:nvPr/>
        </p:nvSpPr>
        <p:spPr>
          <a:xfrm>
            <a:off x="142948" y="4941168"/>
            <a:ext cx="1976823" cy="461665"/>
          </a:xfrm>
          <a:prstGeom prst="rect">
            <a:avLst/>
          </a:prstGeom>
          <a:noFill/>
        </p:spPr>
        <p:txBody>
          <a:bodyPr wrap="none" rtlCol="0">
            <a:spAutoFit/>
          </a:bodyPr>
          <a:lstStyle/>
          <a:p>
            <a:r>
              <a:rPr lang="en-US" altLang="zh-TW" sz="2400" b="1" dirty="0" smtClean="0"/>
              <a:t>30 ms</a:t>
            </a:r>
            <a:r>
              <a:rPr lang="en-US" altLang="zh-TW" sz="2400" b="1" baseline="30000" dirty="0" smtClean="0"/>
              <a:t>-1</a:t>
            </a:r>
            <a:r>
              <a:rPr lang="en-US" altLang="zh-TW" sz="2400" b="1" dirty="0" smtClean="0"/>
              <a:t>/2 km</a:t>
            </a:r>
            <a:endParaRPr lang="zh-TW" altLang="en-US" sz="2400" b="1" dirty="0"/>
          </a:p>
        </p:txBody>
      </p:sp>
      <mc:AlternateContent xmlns:mc="http://schemas.openxmlformats.org/markup-compatibility/2006" xmlns:a14="http://schemas.microsoft.com/office/drawing/2010/main">
        <mc:Choice Requires="a14">
          <p:sp>
            <p:nvSpPr>
              <p:cNvPr id="6" name="文字方塊 5"/>
              <p:cNvSpPr txBox="1"/>
              <p:nvPr/>
            </p:nvSpPr>
            <p:spPr>
              <a:xfrm>
                <a:off x="823647" y="548680"/>
                <a:ext cx="1296124" cy="369332"/>
              </a:xfrm>
              <a:prstGeom prst="rect">
                <a:avLst/>
              </a:prstGeom>
              <a:noFill/>
            </p:spPr>
            <p:txBody>
              <a:bodyPr wrap="none" rtlCol="0">
                <a:spAutoFit/>
              </a:bodyPr>
              <a:lstStyle/>
              <a:p>
                <a:r>
                  <a:rPr lang="el-GR" altLang="zh-TW" dirty="0" smtClean="0">
                    <a:latin typeface="Constantia"/>
                  </a:rPr>
                  <a:t>θ</a:t>
                </a:r>
                <a:r>
                  <a:rPr lang="en-US" altLang="zh-TW" dirty="0" smtClean="0">
                    <a:latin typeface="新細明體"/>
                    <a:ea typeface="新細明體"/>
                  </a:rPr>
                  <a:t>’</a:t>
                </a:r>
                <a14:m>
                  <m:oMath xmlns:m="http://schemas.openxmlformats.org/officeDocument/2006/math">
                    <m:r>
                      <a:rPr lang="en-US" altLang="zh-TW" i="1" smtClean="0">
                        <a:latin typeface="Cambria Math"/>
                        <a:ea typeface="Cambria Math"/>
                      </a:rPr>
                      <m:t>≤</m:t>
                    </m:r>
                    <m:r>
                      <a:rPr lang="en-US" altLang="zh-TW" b="0" i="1" smtClean="0">
                        <a:latin typeface="Cambria Math"/>
                        <a:ea typeface="Cambria Math"/>
                      </a:rPr>
                      <m:t>−1</m:t>
                    </m:r>
                    <m:r>
                      <a:rPr lang="zh-TW" altLang="en-US" b="0" i="1" smtClean="0">
                        <a:latin typeface="Cambria Math"/>
                        <a:ea typeface="Cambria Math"/>
                      </a:rPr>
                      <m:t> </m:t>
                    </m:r>
                    <m:r>
                      <a:rPr lang="en-US" altLang="zh-TW" b="0" i="1" smtClean="0">
                        <a:latin typeface="Cambria Math"/>
                        <a:ea typeface="Cambria Math"/>
                      </a:rPr>
                      <m:t>𝐾</m:t>
                    </m:r>
                  </m:oMath>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823647" y="548680"/>
                <a:ext cx="1296124" cy="369332"/>
              </a:xfrm>
              <a:prstGeom prst="rect">
                <a:avLst/>
              </a:prstGeom>
              <a:blipFill rotWithShape="1">
                <a:blip r:embed="rId4"/>
                <a:stretch>
                  <a:fillRect l="-3756" t="-8197" b="-24590"/>
                </a:stretch>
              </a:blipFill>
            </p:spPr>
            <p:txBody>
              <a:bodyPr/>
              <a:lstStyle/>
              <a:p>
                <a:r>
                  <a:rPr lang="zh-TW" altLang="en-US">
                    <a:noFill/>
                  </a:rPr>
                  <a:t> </a:t>
                </a:r>
              </a:p>
            </p:txBody>
          </p:sp>
        </mc:Fallback>
      </mc:AlternateContent>
      <p:sp>
        <p:nvSpPr>
          <p:cNvPr id="10" name="文字方塊 9"/>
          <p:cNvSpPr txBox="1"/>
          <p:nvPr/>
        </p:nvSpPr>
        <p:spPr>
          <a:xfrm>
            <a:off x="6372200" y="580017"/>
            <a:ext cx="2290884" cy="369332"/>
          </a:xfrm>
          <a:prstGeom prst="rect">
            <a:avLst/>
          </a:prstGeom>
          <a:solidFill>
            <a:schemeClr val="tx2"/>
          </a:solidFill>
        </p:spPr>
        <p:txBody>
          <a:bodyPr wrap="none" rtlCol="0">
            <a:spAutoFit/>
          </a:bodyPr>
          <a:lstStyle/>
          <a:p>
            <a:r>
              <a:rPr lang="en-US" altLang="zh-TW" dirty="0" smtClean="0">
                <a:solidFill>
                  <a:schemeClr val="bg1"/>
                </a:solidFill>
              </a:rPr>
              <a:t>shaded </a:t>
            </a:r>
            <a:r>
              <a:rPr lang="en-US" altLang="zh-TW" dirty="0" smtClean="0">
                <a:solidFill>
                  <a:schemeClr val="bg1"/>
                </a:solidFill>
              </a:rPr>
              <a:t>: </a:t>
            </a:r>
            <a:r>
              <a:rPr lang="en-US" altLang="zh-TW" dirty="0" smtClean="0">
                <a:solidFill>
                  <a:schemeClr val="bg1"/>
                </a:solidFill>
              </a:rPr>
              <a:t>convergence</a:t>
            </a:r>
            <a:endParaRPr lang="zh-TW" altLang="en-US" dirty="0">
              <a:solidFill>
                <a:schemeClr val="bg1"/>
              </a:solidFill>
            </a:endParaRPr>
          </a:p>
        </p:txBody>
      </p:sp>
    </p:spTree>
    <p:extLst>
      <p:ext uri="{BB962C8B-B14F-4D97-AF65-F5344CB8AC3E}">
        <p14:creationId xmlns:p14="http://schemas.microsoft.com/office/powerpoint/2010/main" val="3564950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normAutofit fontScale="90000"/>
          </a:bodyPr>
          <a:lstStyle/>
          <a:p>
            <a:r>
              <a:rPr lang="en-US" altLang="zh-TW" dirty="0" smtClean="0"/>
              <a:t>A less-than –optimal shear, but a long-lived state</a:t>
            </a:r>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430" y="2132856"/>
            <a:ext cx="883330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60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normAutofit fontScale="90000"/>
          </a:bodyPr>
          <a:lstStyle/>
          <a:p>
            <a:r>
              <a:rPr lang="en-US" altLang="zh-TW" dirty="0"/>
              <a:t>A </a:t>
            </a:r>
            <a:r>
              <a:rPr lang="en-US" altLang="zh-TW" dirty="0" smtClean="0"/>
              <a:t>greater-than </a:t>
            </a:r>
            <a:r>
              <a:rPr lang="en-US" altLang="zh-TW" dirty="0"/>
              <a:t>–optimal shear, but a long-lived state</a:t>
            </a:r>
            <a:endParaRPr lang="zh-TW" altLang="en-US" dirty="0"/>
          </a:p>
        </p:txBody>
      </p:sp>
      <p:pic>
        <p:nvPicPr>
          <p:cNvPr id="3074" name="Picture 2" descr="F:\atmospheric-physics\meeting\長生命期的強飑線理論\figure\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067" y="1340768"/>
            <a:ext cx="3528392" cy="4958504"/>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677442" y="6299272"/>
            <a:ext cx="3618619" cy="369332"/>
          </a:xfrm>
          <a:prstGeom prst="rect">
            <a:avLst/>
          </a:prstGeom>
          <a:solidFill>
            <a:schemeClr val="tx2"/>
          </a:solidFill>
        </p:spPr>
        <p:txBody>
          <a:bodyPr wrap="none" rtlCol="0">
            <a:spAutoFit/>
          </a:bodyPr>
          <a:lstStyle/>
          <a:p>
            <a:r>
              <a:rPr lang="en-US" altLang="zh-TW" dirty="0" err="1">
                <a:solidFill>
                  <a:schemeClr val="bg1"/>
                </a:solidFill>
              </a:rPr>
              <a:t>Markowski</a:t>
            </a:r>
            <a:r>
              <a:rPr lang="en-US" altLang="zh-TW" dirty="0">
                <a:solidFill>
                  <a:schemeClr val="bg1"/>
                </a:solidFill>
              </a:rPr>
              <a:t> and </a:t>
            </a:r>
            <a:r>
              <a:rPr lang="en-US" altLang="zh-TW" dirty="0" err="1">
                <a:solidFill>
                  <a:schemeClr val="bg1"/>
                </a:solidFill>
              </a:rPr>
              <a:t>Riichardson</a:t>
            </a:r>
            <a:r>
              <a:rPr lang="en-US" altLang="zh-TW" dirty="0">
                <a:solidFill>
                  <a:schemeClr val="bg1"/>
                </a:solidFill>
              </a:rPr>
              <a:t> (2010)</a:t>
            </a:r>
            <a:endParaRPr lang="zh-TW" altLang="en-US" dirty="0">
              <a:solidFill>
                <a:schemeClr val="bg1"/>
              </a:solidFill>
            </a:endParaRPr>
          </a:p>
        </p:txBody>
      </p:sp>
    </p:spTree>
    <p:extLst>
      <p:ext uri="{BB962C8B-B14F-4D97-AF65-F5344CB8AC3E}">
        <p14:creationId xmlns:p14="http://schemas.microsoft.com/office/powerpoint/2010/main" val="3596801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使用</a:t>
            </a:r>
            <a:r>
              <a:rPr lang="en-US" altLang="zh-TW" dirty="0" err="1" smtClean="0"/>
              <a:t>Klemp-wihelmson</a:t>
            </a:r>
            <a:r>
              <a:rPr lang="en-US" altLang="zh-TW" dirty="0" smtClean="0"/>
              <a:t> </a:t>
            </a:r>
            <a:r>
              <a:rPr lang="en-US" altLang="zh-TW" dirty="0" err="1" smtClean="0"/>
              <a:t>colod</a:t>
            </a:r>
            <a:r>
              <a:rPr lang="en-US" altLang="zh-TW" dirty="0" smtClean="0"/>
              <a:t> model</a:t>
            </a:r>
            <a:r>
              <a:rPr lang="zh-TW" altLang="en-US" dirty="0" smtClean="0"/>
              <a:t>，探討</a:t>
            </a:r>
            <a:r>
              <a:rPr lang="en-US" altLang="zh-TW" dirty="0" smtClean="0"/>
              <a:t>squall line</a:t>
            </a:r>
            <a:r>
              <a:rPr lang="zh-TW" altLang="en-US" dirty="0"/>
              <a:t>發展</a:t>
            </a:r>
            <a:r>
              <a:rPr lang="zh-TW" altLang="en-US" dirty="0" smtClean="0"/>
              <a:t>成長生命</a:t>
            </a:r>
            <a:r>
              <a:rPr lang="zh-TW" altLang="en-US" dirty="0"/>
              <a:t>期</a:t>
            </a:r>
            <a:r>
              <a:rPr lang="zh-TW" altLang="en-US" dirty="0" smtClean="0"/>
              <a:t>的因素。</a:t>
            </a:r>
            <a:endParaRPr lang="en-US" altLang="zh-TW" dirty="0" smtClean="0"/>
          </a:p>
          <a:p>
            <a:endParaRPr lang="en-US" altLang="zh-TW" dirty="0"/>
          </a:p>
          <a:p>
            <a:r>
              <a:rPr lang="zh-TW" altLang="en-US" dirty="0" smtClean="0"/>
              <a:t>一般</a:t>
            </a:r>
            <a:r>
              <a:rPr lang="zh-TW" altLang="en-US" dirty="0" smtClean="0"/>
              <a:t>對流胞所組成</a:t>
            </a:r>
            <a:r>
              <a:rPr lang="en-US" altLang="zh-TW" dirty="0" smtClean="0"/>
              <a:t>:</a:t>
            </a:r>
          </a:p>
          <a:p>
            <a:pPr marL="0" indent="0">
              <a:buNone/>
            </a:pPr>
            <a:r>
              <a:rPr lang="zh-TW" altLang="en-US" dirty="0" smtClean="0"/>
              <a:t>               強的低層垂直風切，且方向垂直於</a:t>
            </a:r>
            <a:r>
              <a:rPr lang="en-US" altLang="zh-TW" dirty="0" smtClean="0"/>
              <a:t>squall line </a:t>
            </a:r>
            <a:r>
              <a:rPr lang="zh-TW" altLang="en-US" dirty="0" smtClean="0"/>
              <a:t>。</a:t>
            </a:r>
            <a:endParaRPr lang="en-US" altLang="zh-TW" dirty="0" smtClean="0"/>
          </a:p>
          <a:p>
            <a:endParaRPr lang="en-US" altLang="zh-TW" dirty="0" smtClean="0"/>
          </a:p>
          <a:p>
            <a:r>
              <a:rPr lang="zh-TW" altLang="en-US" dirty="0" smtClean="0"/>
              <a:t>穩定成長的</a:t>
            </a:r>
            <a:r>
              <a:rPr lang="en-US" altLang="zh-TW" dirty="0" err="1" smtClean="0"/>
              <a:t>supercell</a:t>
            </a:r>
            <a:r>
              <a:rPr lang="zh-TW" altLang="en-US" dirty="0" smtClean="0"/>
              <a:t> </a:t>
            </a:r>
            <a:r>
              <a:rPr lang="en-US" altLang="zh-TW" dirty="0" smtClean="0"/>
              <a:t>:</a:t>
            </a:r>
            <a:r>
              <a:rPr lang="zh-TW" altLang="en-US" dirty="0" smtClean="0"/>
              <a:t> </a:t>
            </a:r>
            <a:endParaRPr lang="en-US" altLang="zh-TW" dirty="0" smtClean="0"/>
          </a:p>
          <a:p>
            <a:pPr marL="0" indent="0">
              <a:buNone/>
            </a:pPr>
            <a:r>
              <a:rPr lang="zh-TW" altLang="en-US" dirty="0" smtClean="0"/>
              <a:t>         厚度較深且強度較強的垂直風切，並且</a:t>
            </a:r>
            <a:r>
              <a:rPr lang="zh-TW" altLang="en-US" dirty="0"/>
              <a:t>風切</a:t>
            </a:r>
            <a:r>
              <a:rPr lang="zh-TW" altLang="en-US" dirty="0" smtClean="0"/>
              <a:t>方向   </a:t>
            </a:r>
            <a:endParaRPr lang="en-US" altLang="zh-TW" dirty="0" smtClean="0"/>
          </a:p>
          <a:p>
            <a:pPr marL="0" indent="0">
              <a:buNone/>
            </a:pPr>
            <a:r>
              <a:rPr lang="zh-TW" altLang="en-US" dirty="0" smtClean="0"/>
              <a:t>         與</a:t>
            </a:r>
            <a:r>
              <a:rPr lang="en-US" altLang="zh-TW" dirty="0" smtClean="0"/>
              <a:t>squall line</a:t>
            </a:r>
            <a:r>
              <a:rPr lang="zh-TW" altLang="en-US" dirty="0" smtClean="0"/>
              <a:t>存在一個角度。</a:t>
            </a:r>
            <a:endParaRPr lang="en-US" altLang="zh-TW" dirty="0" smtClean="0"/>
          </a:p>
          <a:p>
            <a:endParaRPr lang="zh-TW" altLang="en-US" dirty="0"/>
          </a:p>
        </p:txBody>
      </p:sp>
      <p:sp>
        <p:nvSpPr>
          <p:cNvPr id="3" name="標題 2"/>
          <p:cNvSpPr>
            <a:spLocks noGrp="1"/>
          </p:cNvSpPr>
          <p:nvPr>
            <p:ph type="title"/>
          </p:nvPr>
        </p:nvSpPr>
        <p:spPr/>
        <p:txBody>
          <a:bodyPr/>
          <a:lstStyle/>
          <a:p>
            <a:r>
              <a:rPr lang="en-US" altLang="zh-TW" dirty="0" smtClean="0"/>
              <a:t>Summary</a:t>
            </a:r>
            <a:endParaRPr lang="zh-TW" altLang="en-US" dirty="0"/>
          </a:p>
        </p:txBody>
      </p:sp>
    </p:spTree>
    <p:extLst>
      <p:ext uri="{BB962C8B-B14F-4D97-AF65-F5344CB8AC3E}">
        <p14:creationId xmlns:p14="http://schemas.microsoft.com/office/powerpoint/2010/main" val="2611007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Lilly (1979) </a:t>
            </a:r>
            <a:r>
              <a:rPr lang="zh-TW" altLang="en-US" dirty="0"/>
              <a:t>使用數值模式</a:t>
            </a:r>
            <a:r>
              <a:rPr lang="zh-TW" altLang="en-US" dirty="0" smtClean="0"/>
              <a:t>模擬</a:t>
            </a:r>
            <a:r>
              <a:rPr lang="en-US" altLang="zh-TW" dirty="0" err="1" smtClean="0"/>
              <a:t>Ludlam</a:t>
            </a:r>
            <a:r>
              <a:rPr lang="en-US" altLang="zh-TW" dirty="0" smtClean="0"/>
              <a:t>-Newton</a:t>
            </a:r>
            <a:r>
              <a:rPr lang="zh-TW" altLang="en-US" dirty="0" smtClean="0"/>
              <a:t>風切垂直於颮線的理想實驗，但在二維模式中無法呈現出穩定的長生命期颮線，而只能在三</a:t>
            </a:r>
            <a:r>
              <a:rPr lang="zh-TW" altLang="en-US" dirty="0"/>
              <a:t>維</a:t>
            </a:r>
            <a:r>
              <a:rPr lang="zh-TW" altLang="en-US" dirty="0" smtClean="0"/>
              <a:t>模式中。</a:t>
            </a:r>
            <a:endParaRPr lang="en-US" altLang="zh-TW" dirty="0" smtClean="0"/>
          </a:p>
          <a:p>
            <a:endParaRPr lang="en-US" altLang="zh-TW" dirty="0" smtClean="0"/>
          </a:p>
          <a:p>
            <a:r>
              <a:rPr lang="en-US" altLang="zh-TW" dirty="0" err="1"/>
              <a:t>supercell</a:t>
            </a:r>
            <a:r>
              <a:rPr lang="zh-TW" altLang="en-US" dirty="0"/>
              <a:t>與環境風切</a:t>
            </a:r>
            <a:r>
              <a:rPr lang="zh-TW" altLang="en-US" dirty="0" smtClean="0"/>
              <a:t>存在夾角</a:t>
            </a:r>
            <a:r>
              <a:rPr lang="zh-TW" altLang="en-US" dirty="0"/>
              <a:t>，</a:t>
            </a:r>
            <a:r>
              <a:rPr lang="zh-TW" altLang="en-US" dirty="0" smtClean="0"/>
              <a:t>使各</a:t>
            </a:r>
            <a:r>
              <a:rPr lang="en-US" altLang="zh-TW" dirty="0" err="1"/>
              <a:t>supercell</a:t>
            </a:r>
            <a:r>
              <a:rPr lang="zh-TW" altLang="en-US" dirty="0"/>
              <a:t>之間不會互相抑制。</a:t>
            </a:r>
          </a:p>
        </p:txBody>
      </p:sp>
      <p:sp>
        <p:nvSpPr>
          <p:cNvPr id="3" name="標題 2"/>
          <p:cNvSpPr>
            <a:spLocks noGrp="1"/>
          </p:cNvSpPr>
          <p:nvPr>
            <p:ph type="title"/>
          </p:nvPr>
        </p:nvSpPr>
        <p:spPr/>
        <p:txBody>
          <a:bodyPr/>
          <a:lstStyle/>
          <a:p>
            <a:endParaRPr lang="zh-TW" altLang="en-US"/>
          </a:p>
        </p:txBody>
      </p:sp>
      <p:pic>
        <p:nvPicPr>
          <p:cNvPr id="4" name="Picture 2" descr="F:\atmospheric-physics\paper_review\長生命期的強飑線理論\figure\fig4.jpg"/>
          <p:cNvPicPr>
            <a:picLocks noChangeAspect="1" noChangeArrowheads="1"/>
          </p:cNvPicPr>
          <p:nvPr/>
        </p:nvPicPr>
        <p:blipFill>
          <a:blip r:embed="rId2" cstate="print"/>
          <a:srcRect/>
          <a:stretch>
            <a:fillRect/>
          </a:stretch>
        </p:blipFill>
        <p:spPr bwMode="auto">
          <a:xfrm>
            <a:off x="4355976" y="3780432"/>
            <a:ext cx="4089310" cy="306896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5" name="Picture 2" descr="F:\atmospheric-physics\meeting\長生命期的強飑線理論\figure\eq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851" y="764704"/>
            <a:ext cx="4983832" cy="879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atmospheric-physics\meeting\長生命期的強飑線理論\figure\fig18-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033" y="2780928"/>
            <a:ext cx="670946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916832"/>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224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2564904"/>
            <a:ext cx="7924800" cy="1371600"/>
          </a:xfrm>
        </p:spPr>
        <p:txBody>
          <a:bodyPr/>
          <a:lstStyle/>
          <a:p>
            <a:pPr algn="ctr"/>
            <a:r>
              <a:rPr lang="en-US" altLang="zh-TW" dirty="0" smtClean="0"/>
              <a:t>End</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7518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24000"/>
            <a:ext cx="3400420" cy="4572000"/>
          </a:xfrm>
        </p:spPr>
        <p:txBody>
          <a:bodyPr/>
          <a:lstStyle/>
          <a:p>
            <a:r>
              <a:rPr lang="zh-TW" altLang="en-US" dirty="0" smtClean="0"/>
              <a:t>強上升氣流無法抵抗環境風切，上升氣流較弱使雨低調落，造成對流循環系統能夠維持。</a:t>
            </a:r>
            <a:endParaRPr lang="en-US" altLang="zh-TW" dirty="0" smtClean="0"/>
          </a:p>
          <a:p>
            <a:endParaRPr lang="en-US" altLang="zh-TW" dirty="0" smtClean="0"/>
          </a:p>
        </p:txBody>
      </p:sp>
      <p:sp>
        <p:nvSpPr>
          <p:cNvPr id="3" name="標題 2"/>
          <p:cNvSpPr>
            <a:spLocks noGrp="1"/>
          </p:cNvSpPr>
          <p:nvPr>
            <p:ph type="title"/>
          </p:nvPr>
        </p:nvSpPr>
        <p:spPr/>
        <p:txBody>
          <a:bodyPr/>
          <a:lstStyle/>
          <a:p>
            <a:r>
              <a:rPr altLang="zh-TW" dirty="0" smtClean="0"/>
              <a:t>Ludlam(1963)</a:t>
            </a:r>
            <a:endParaRPr lang="zh-TW" altLang="en-US" dirty="0"/>
          </a:p>
        </p:txBody>
      </p:sp>
      <p:pic>
        <p:nvPicPr>
          <p:cNvPr id="2050" name="Picture 2" descr="F:\atmospheric-physics\paper_review\長生命期的強飑線理論\figure\fig3.jpg"/>
          <p:cNvPicPr>
            <a:picLocks noChangeAspect="1" noChangeArrowheads="1"/>
          </p:cNvPicPr>
          <p:nvPr/>
        </p:nvPicPr>
        <p:blipFill>
          <a:blip r:embed="rId2" cstate="print"/>
          <a:srcRect/>
          <a:stretch>
            <a:fillRect/>
          </a:stretch>
        </p:blipFill>
        <p:spPr bwMode="auto">
          <a:xfrm>
            <a:off x="3929058" y="1643050"/>
            <a:ext cx="4886325" cy="3238500"/>
          </a:xfrm>
          <a:prstGeom prst="rect">
            <a:avLst/>
          </a:prstGeom>
          <a:noFill/>
        </p:spPr>
      </p:pic>
      <p:pic>
        <p:nvPicPr>
          <p:cNvPr id="5" name="Picture 3" descr="D:\photos\CSDYN1.jpg"/>
          <p:cNvPicPr>
            <a:picLocks noChangeAspect="1" noChangeArrowheads="1"/>
          </p:cNvPicPr>
          <p:nvPr/>
        </p:nvPicPr>
        <p:blipFill>
          <a:blip r:embed="rId3" cstate="print"/>
          <a:srcRect/>
          <a:stretch>
            <a:fillRect/>
          </a:stretch>
        </p:blipFill>
        <p:spPr bwMode="auto">
          <a:xfrm>
            <a:off x="323528" y="260648"/>
            <a:ext cx="8604447" cy="645333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Picture 2" descr="D:\photos\CLSTHODO.jpg"/>
          <p:cNvPicPr>
            <a:picLocks noChangeAspect="1" noChangeArrowheads="1"/>
          </p:cNvPicPr>
          <p:nvPr/>
        </p:nvPicPr>
        <p:blipFill>
          <a:blip r:embed="rId2" cstate="print"/>
          <a:srcRect/>
          <a:stretch>
            <a:fillRect/>
          </a:stretch>
        </p:blipFill>
        <p:spPr bwMode="auto">
          <a:xfrm>
            <a:off x="1259632" y="692696"/>
            <a:ext cx="6884319" cy="5236477"/>
          </a:xfrm>
          <a:prstGeom prst="rect">
            <a:avLst/>
          </a:prstGeom>
          <a:noFill/>
        </p:spPr>
      </p:pic>
    </p:spTree>
    <p:extLst>
      <p:ext uri="{BB962C8B-B14F-4D97-AF65-F5344CB8AC3E}">
        <p14:creationId xmlns:p14="http://schemas.microsoft.com/office/powerpoint/2010/main" val="443696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photos\SCEVSTGT.jpg"/>
          <p:cNvPicPr>
            <a:picLocks noChangeAspect="1" noChangeArrowheads="1"/>
          </p:cNvPicPr>
          <p:nvPr/>
        </p:nvPicPr>
        <p:blipFill>
          <a:blip r:embed="rId2" cstate="print"/>
          <a:srcRect/>
          <a:stretch>
            <a:fillRect/>
          </a:stretch>
        </p:blipFill>
        <p:spPr bwMode="auto">
          <a:xfrm>
            <a:off x="-2" y="0"/>
            <a:ext cx="9144001" cy="6858000"/>
          </a:xfrm>
          <a:prstGeom prst="rect">
            <a:avLst/>
          </a:prstGeom>
          <a:noFill/>
        </p:spPr>
      </p:pic>
    </p:spTree>
    <p:extLst>
      <p:ext uri="{BB962C8B-B14F-4D97-AF65-F5344CB8AC3E}">
        <p14:creationId xmlns:p14="http://schemas.microsoft.com/office/powerpoint/2010/main" val="2300249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204864"/>
            <a:ext cx="7924800" cy="1371600"/>
          </a:xfrm>
        </p:spPr>
        <p:txBody>
          <a:bodyPr/>
          <a:lstStyle/>
          <a:p>
            <a:r>
              <a:rPr lang="en-US" altLang="zh-TW" dirty="0" smtClean="0"/>
              <a:t>Speed of the cold pool</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281393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內容版面配置區 4"/>
              <p:cNvSpPr>
                <a:spLocks noGrp="1"/>
              </p:cNvSpPr>
              <p:nvPr>
                <p:ph idx="1"/>
              </p:nvPr>
            </p:nvSpPr>
            <p:spPr>
              <a:xfrm>
                <a:off x="457200" y="692696"/>
                <a:ext cx="8229600" cy="5403304"/>
              </a:xfrm>
            </p:spPr>
            <p:txBody>
              <a:bodyPr/>
              <a:lstStyle/>
              <a:p>
                <a:r>
                  <a:rPr lang="en-US" altLang="zh-TW" dirty="0" smtClean="0"/>
                  <a:t>u</a:t>
                </a:r>
                <a:r>
                  <a:rPr lang="en-US" altLang="zh-TW" baseline="-25000" dirty="0" smtClean="0"/>
                  <a:t>L,d</a:t>
                </a:r>
                <a:r>
                  <a:rPr lang="en-US" altLang="zh-TW" dirty="0" smtClean="0"/>
                  <a:t>, u</a:t>
                </a:r>
                <a:r>
                  <a:rPr lang="en-US" altLang="zh-TW" baseline="-25000" dirty="0" smtClean="0"/>
                  <a:t>R,d</a:t>
                </a:r>
                <a:r>
                  <a:rPr lang="en-US" altLang="zh-TW" dirty="0" smtClean="0"/>
                  <a:t>,u</a:t>
                </a:r>
                <a:r>
                  <a:rPr lang="en-US" altLang="zh-TW" baseline="-25000" dirty="0" smtClean="0"/>
                  <a:t>L,0</a:t>
                </a:r>
                <a14:m>
                  <m:oMath xmlns:m="http://schemas.openxmlformats.org/officeDocument/2006/math">
                    <m:r>
                      <a:rPr lang="en-US" altLang="zh-TW" i="1" smtClean="0">
                        <a:latin typeface="Cambria Math"/>
                        <a:ea typeface="Cambria Math"/>
                      </a:rPr>
                      <m:t>≠</m:t>
                    </m:r>
                  </m:oMath>
                </a14:m>
                <a:r>
                  <a:rPr lang="en-US" altLang="zh-TW" dirty="0" smtClean="0"/>
                  <a:t>0</a:t>
                </a:r>
              </a:p>
              <a:p>
                <a:r>
                  <a:rPr lang="en-US" altLang="zh-TW" dirty="0" smtClean="0"/>
                  <a:t>u</a:t>
                </a:r>
                <a:r>
                  <a:rPr lang="en-US" altLang="zh-TW" baseline="-25000" dirty="0" smtClean="0"/>
                  <a:t>L,d </a:t>
                </a:r>
                <a:r>
                  <a:rPr lang="en-US" altLang="zh-TW" dirty="0" smtClean="0"/>
                  <a:t>=</a:t>
                </a:r>
                <a14:m>
                  <m:oMath xmlns:m="http://schemas.openxmlformats.org/officeDocument/2006/math">
                    <m:r>
                      <a:rPr lang="en-US" altLang="zh-TW" i="1" smtClean="0">
                        <a:latin typeface="Cambria Math"/>
                        <a:ea typeface="Cambria Math"/>
                      </a:rPr>
                      <m:t>∈</m:t>
                    </m:r>
                  </m:oMath>
                </a14:m>
                <a:r>
                  <a:rPr lang="en-US" altLang="zh-TW" dirty="0" smtClean="0"/>
                  <a:t>u</a:t>
                </a:r>
                <a:r>
                  <a:rPr lang="en-US" altLang="zh-TW" baseline="-25000" dirty="0" smtClean="0"/>
                  <a:t>L,d</a:t>
                </a:r>
              </a:p>
              <a:p>
                <a:endParaRPr lang="en-US" altLang="zh-TW" baseline="-25000" dirty="0"/>
              </a:p>
              <a:p>
                <a:endParaRPr lang="en-US" altLang="zh-TW" baseline="-25000" dirty="0" smtClean="0"/>
              </a:p>
              <a:p>
                <a:r>
                  <a:rPr lang="zh-TW" altLang="en-US" dirty="0"/>
                  <a:t>若低層風切低於最佳</a:t>
                </a:r>
                <a:r>
                  <a:rPr lang="zh-TW" altLang="en-US" dirty="0" smtClean="0"/>
                  <a:t>狀態，代表</a:t>
                </a:r>
                <a:r>
                  <a:rPr lang="en-US" altLang="zh-TW" dirty="0" err="1" smtClean="0"/>
                  <a:t>u</a:t>
                </a:r>
                <a:r>
                  <a:rPr lang="en-US" altLang="zh-TW" baseline="-25000" dirty="0" err="1" smtClean="0"/>
                  <a:t>R,d</a:t>
                </a:r>
                <a:r>
                  <a:rPr lang="en-US" altLang="zh-TW" dirty="0" smtClean="0"/>
                  <a:t>&lt; 0</a:t>
                </a:r>
                <a:r>
                  <a:rPr lang="zh-TW" altLang="en-US" dirty="0" smtClean="0"/>
                  <a:t>，則冷池的移動速度高於上層的環境風速。</a:t>
                </a:r>
                <a:endParaRPr lang="en-US" altLang="zh-TW" dirty="0" smtClean="0"/>
              </a:p>
              <a:p>
                <a:endParaRPr lang="zh-TW" altLang="en-US"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xfrm>
                <a:off x="457200" y="692696"/>
                <a:ext cx="8229600" cy="5403304"/>
              </a:xfrm>
              <a:blipFill rotWithShape="1">
                <a:blip r:embed="rId3"/>
                <a:stretch>
                  <a:fillRect l="-667" t="-903"/>
                </a:stretch>
              </a:blipFill>
            </p:spPr>
            <p:txBody>
              <a:bodyPr/>
              <a:lstStyle/>
              <a:p>
                <a:r>
                  <a:rPr lang="zh-TW" altLang="en-US">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00" y="1750133"/>
            <a:ext cx="6867327" cy="49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443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7699" y="1524000"/>
            <a:ext cx="702860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007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2825" y="1412776"/>
            <a:ext cx="6789440" cy="206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92696"/>
            <a:ext cx="68643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902" y="3933056"/>
            <a:ext cx="6153100" cy="69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748" y="5230086"/>
            <a:ext cx="4920134" cy="105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05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altLang="zh-TW" dirty="0" smtClean="0"/>
              <a:t>Thorpe et al. (1982)</a:t>
            </a:r>
            <a:endParaRPr lang="zh-TW" altLang="en-US" dirty="0"/>
          </a:p>
        </p:txBody>
      </p:sp>
      <p:pic>
        <p:nvPicPr>
          <p:cNvPr id="4" name="Picture 2" descr="F:\atmospheric-physics\meeting\長生命期的強飑線理論\figure\fig5-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73" y="2276872"/>
            <a:ext cx="8050618" cy="2702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normAutofit fontScale="90000"/>
          </a:bodyPr>
          <a:lstStyle/>
          <a:p>
            <a:r>
              <a:rPr lang="en-US" altLang="zh-TW" dirty="0" smtClean="0"/>
              <a:t>O</a:t>
            </a:r>
            <a:r>
              <a:rPr altLang="zh-TW" dirty="0" smtClean="0"/>
              <a:t>bservation</a:t>
            </a:r>
            <a:br>
              <a:rPr altLang="zh-TW" dirty="0" smtClean="0"/>
            </a:br>
            <a:r>
              <a:rPr lang="zh-TW" altLang="en-US" dirty="0" smtClean="0"/>
              <a:t>颮線環境</a:t>
            </a:r>
            <a:endParaRPr lang="zh-TW" altLang="en-US" dirty="0"/>
          </a:p>
        </p:txBody>
      </p:sp>
      <p:pic>
        <p:nvPicPr>
          <p:cNvPr id="2050" name="Picture 2" descr="F:\atmospheric-physics\paper_review\長生命期的強飑線理論\figure\fig6a.jpg"/>
          <p:cNvPicPr>
            <a:picLocks noChangeAspect="1" noChangeArrowheads="1"/>
          </p:cNvPicPr>
          <p:nvPr/>
        </p:nvPicPr>
        <p:blipFill>
          <a:blip r:embed="rId3" cstate="print"/>
          <a:srcRect/>
          <a:stretch>
            <a:fillRect/>
          </a:stretch>
        </p:blipFill>
        <p:spPr bwMode="auto">
          <a:xfrm>
            <a:off x="656081" y="1441896"/>
            <a:ext cx="3909207" cy="4392488"/>
          </a:xfrm>
          <a:prstGeom prst="rect">
            <a:avLst/>
          </a:prstGeom>
          <a:noFill/>
        </p:spPr>
      </p:pic>
      <p:pic>
        <p:nvPicPr>
          <p:cNvPr id="2051" name="Picture 3" descr="F:\atmospheric-physics\paper_review\長生命期的強飑線理論\figure\fig6b.jpg"/>
          <p:cNvPicPr>
            <a:picLocks noChangeAspect="1" noChangeArrowheads="1"/>
          </p:cNvPicPr>
          <p:nvPr/>
        </p:nvPicPr>
        <p:blipFill>
          <a:blip r:embed="rId4" cstate="print"/>
          <a:srcRect/>
          <a:stretch>
            <a:fillRect/>
          </a:stretch>
        </p:blipFill>
        <p:spPr bwMode="auto">
          <a:xfrm>
            <a:off x="4716016" y="1162782"/>
            <a:ext cx="3880792" cy="4930514"/>
          </a:xfrm>
          <a:prstGeom prst="rect">
            <a:avLst/>
          </a:prstGeom>
          <a:noFill/>
        </p:spPr>
      </p:pic>
      <p:cxnSp>
        <p:nvCxnSpPr>
          <p:cNvPr id="5" name="直線單箭頭接點 4"/>
          <p:cNvCxnSpPr/>
          <p:nvPr/>
        </p:nvCxnSpPr>
        <p:spPr>
          <a:xfrm flipV="1">
            <a:off x="2267744" y="3638140"/>
            <a:ext cx="1152128" cy="1375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419872" y="4320498"/>
            <a:ext cx="1569660" cy="369332"/>
          </a:xfrm>
          <a:prstGeom prst="rect">
            <a:avLst/>
          </a:prstGeom>
          <a:solidFill>
            <a:schemeClr val="tx2"/>
          </a:solidFill>
        </p:spPr>
        <p:txBody>
          <a:bodyPr wrap="none" rtlCol="0">
            <a:spAutoFit/>
          </a:bodyPr>
          <a:lstStyle/>
          <a:p>
            <a:r>
              <a:rPr lang="zh-TW" altLang="en-US" dirty="0" smtClean="0">
                <a:solidFill>
                  <a:schemeClr val="bg1"/>
                </a:solidFill>
              </a:rPr>
              <a:t>系統移動方向</a:t>
            </a:r>
            <a:endParaRPr lang="zh-TW" altLang="en-US" dirty="0">
              <a:solidFill>
                <a:schemeClr val="bg1"/>
              </a:solidFill>
            </a:endParaRPr>
          </a:p>
        </p:txBody>
      </p:sp>
      <p:sp>
        <p:nvSpPr>
          <p:cNvPr id="7" name="文字方塊 6"/>
          <p:cNvSpPr txBox="1"/>
          <p:nvPr/>
        </p:nvSpPr>
        <p:spPr>
          <a:xfrm>
            <a:off x="1735812" y="3628039"/>
            <a:ext cx="1107996" cy="369332"/>
          </a:xfrm>
          <a:prstGeom prst="rect">
            <a:avLst/>
          </a:prstGeom>
          <a:solidFill>
            <a:schemeClr val="tx2"/>
          </a:solidFill>
        </p:spPr>
        <p:txBody>
          <a:bodyPr wrap="none" rtlCol="0">
            <a:spAutoFit/>
          </a:bodyPr>
          <a:lstStyle/>
          <a:p>
            <a:r>
              <a:rPr lang="zh-TW" altLang="en-US" dirty="0" smtClean="0">
                <a:solidFill>
                  <a:schemeClr val="bg1"/>
                </a:solidFill>
              </a:rPr>
              <a:t>環境風切</a:t>
            </a:r>
            <a:endParaRPr lang="zh-TW" altLang="en-US" dirty="0">
              <a:solidFill>
                <a:schemeClr val="bg1"/>
              </a:solidFill>
            </a:endParaRPr>
          </a:p>
        </p:txBody>
      </p:sp>
      <p:cxnSp>
        <p:nvCxnSpPr>
          <p:cNvPr id="9" name="直線接點 8"/>
          <p:cNvCxnSpPr/>
          <p:nvPr/>
        </p:nvCxnSpPr>
        <p:spPr>
          <a:xfrm flipH="1" flipV="1">
            <a:off x="3157538" y="3157538"/>
            <a:ext cx="233759" cy="1561938"/>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2267744" y="1851055"/>
            <a:ext cx="2492990" cy="369332"/>
          </a:xfrm>
          <a:prstGeom prst="rect">
            <a:avLst/>
          </a:prstGeom>
          <a:solidFill>
            <a:schemeClr val="accent6">
              <a:lumMod val="20000"/>
              <a:lumOff val="80000"/>
            </a:schemeClr>
          </a:solidFill>
        </p:spPr>
        <p:txBody>
          <a:bodyPr wrap="none" rtlCol="0">
            <a:spAutoFit/>
          </a:bodyPr>
          <a:lstStyle/>
          <a:p>
            <a:r>
              <a:rPr lang="zh-TW" altLang="en-US" dirty="0" smtClean="0">
                <a:solidFill>
                  <a:schemeClr val="bg1"/>
                </a:solidFill>
              </a:rPr>
              <a:t>風速風向隨高度的變化</a:t>
            </a:r>
            <a:endParaRPr lang="zh-TW" altLang="en-US" dirty="0">
              <a:solidFill>
                <a:schemeClr val="bg1"/>
              </a:solidFill>
            </a:endParaRPr>
          </a:p>
        </p:txBody>
      </p:sp>
      <p:sp>
        <p:nvSpPr>
          <p:cNvPr id="14" name="文字方塊 13"/>
          <p:cNvSpPr txBox="1"/>
          <p:nvPr/>
        </p:nvSpPr>
        <p:spPr>
          <a:xfrm>
            <a:off x="1268906" y="5908630"/>
            <a:ext cx="2885405" cy="369332"/>
          </a:xfrm>
          <a:prstGeom prst="rect">
            <a:avLst/>
          </a:prstGeom>
          <a:noFill/>
        </p:spPr>
        <p:txBody>
          <a:bodyPr wrap="none" rtlCol="0">
            <a:spAutoFit/>
          </a:bodyPr>
          <a:lstStyle/>
          <a:p>
            <a:r>
              <a:rPr lang="en-US" altLang="zh-TW" b="1" dirty="0"/>
              <a:t>Bluestein and Jain (1985)</a:t>
            </a:r>
            <a:r>
              <a:rPr lang="zh-TW" altLang="en-US" b="1" dirty="0"/>
              <a:t> </a:t>
            </a:r>
          </a:p>
        </p:txBody>
      </p:sp>
      <p:sp>
        <p:nvSpPr>
          <p:cNvPr id="15" name="文字方塊 14"/>
          <p:cNvSpPr txBox="1"/>
          <p:nvPr/>
        </p:nvSpPr>
        <p:spPr>
          <a:xfrm>
            <a:off x="7378627" y="2012970"/>
            <a:ext cx="1189556" cy="369332"/>
          </a:xfrm>
          <a:prstGeom prst="rect">
            <a:avLst/>
          </a:prstGeom>
          <a:solidFill>
            <a:schemeClr val="accent6">
              <a:lumMod val="20000"/>
              <a:lumOff val="80000"/>
            </a:schemeClr>
          </a:solidFill>
        </p:spPr>
        <p:txBody>
          <a:bodyPr wrap="none" rtlCol="0">
            <a:spAutoFit/>
          </a:bodyPr>
          <a:lstStyle/>
          <a:p>
            <a:r>
              <a:rPr lang="en-US" altLang="zh-TW" dirty="0" smtClean="0">
                <a:solidFill>
                  <a:schemeClr val="bg1"/>
                </a:solidFill>
              </a:rPr>
              <a:t>cross-line</a:t>
            </a:r>
            <a:endParaRPr lang="zh-TW" altLang="en-US" dirty="0">
              <a:solidFill>
                <a:schemeClr val="bg1"/>
              </a:solidFill>
            </a:endParaRPr>
          </a:p>
        </p:txBody>
      </p:sp>
      <p:sp>
        <p:nvSpPr>
          <p:cNvPr id="18" name="文字方塊 17"/>
          <p:cNvSpPr txBox="1"/>
          <p:nvPr/>
        </p:nvSpPr>
        <p:spPr>
          <a:xfrm>
            <a:off x="5439942" y="3812705"/>
            <a:ext cx="1194558" cy="369332"/>
          </a:xfrm>
          <a:prstGeom prst="rect">
            <a:avLst/>
          </a:prstGeom>
          <a:solidFill>
            <a:schemeClr val="accent6">
              <a:lumMod val="20000"/>
              <a:lumOff val="80000"/>
            </a:schemeClr>
          </a:solidFill>
        </p:spPr>
        <p:txBody>
          <a:bodyPr wrap="none" rtlCol="0">
            <a:spAutoFit/>
          </a:bodyPr>
          <a:lstStyle/>
          <a:p>
            <a:r>
              <a:rPr lang="en-US" altLang="zh-TW" dirty="0" smtClean="0">
                <a:solidFill>
                  <a:schemeClr val="bg1"/>
                </a:solidFill>
              </a:rPr>
              <a:t>along-line</a:t>
            </a:r>
            <a:endParaRPr lang="zh-TW" altLang="en-US" dirty="0">
              <a:solidFill>
                <a:schemeClr val="bg1"/>
              </a:solidFill>
            </a:endParaRPr>
          </a:p>
        </p:txBody>
      </p:sp>
      <p:sp>
        <p:nvSpPr>
          <p:cNvPr id="16" name="文字方塊 15"/>
          <p:cNvSpPr txBox="1"/>
          <p:nvPr/>
        </p:nvSpPr>
        <p:spPr>
          <a:xfrm>
            <a:off x="5030165" y="6093296"/>
            <a:ext cx="3252493" cy="369332"/>
          </a:xfrm>
          <a:prstGeom prst="rect">
            <a:avLst/>
          </a:prstGeom>
          <a:noFill/>
        </p:spPr>
        <p:txBody>
          <a:bodyPr wrap="none" rtlCol="0">
            <a:spAutoFit/>
          </a:bodyPr>
          <a:lstStyle/>
          <a:p>
            <a:r>
              <a:rPr lang="en-US" altLang="zh-TW" b="1" dirty="0"/>
              <a:t>Barnes and </a:t>
            </a:r>
            <a:r>
              <a:rPr lang="en-US" altLang="zh-TW" b="1" dirty="0" err="1"/>
              <a:t>Sieckman</a:t>
            </a:r>
            <a:r>
              <a:rPr lang="en-US" altLang="zh-TW" b="1" dirty="0"/>
              <a:t> (1984) </a:t>
            </a:r>
            <a:endParaRPr lang="zh-TW" altLang="en-US" b="1" dirty="0"/>
          </a:p>
        </p:txBody>
      </p:sp>
      <p:cxnSp>
        <p:nvCxnSpPr>
          <p:cNvPr id="19" name="直線接點 18"/>
          <p:cNvCxnSpPr/>
          <p:nvPr/>
        </p:nvCxnSpPr>
        <p:spPr>
          <a:xfrm flipV="1">
            <a:off x="5220072" y="4306210"/>
            <a:ext cx="3062586" cy="516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6118916" y="793450"/>
            <a:ext cx="1264898" cy="369332"/>
          </a:xfrm>
          <a:prstGeom prst="rect">
            <a:avLst/>
          </a:prstGeom>
          <a:noFill/>
        </p:spPr>
        <p:txBody>
          <a:bodyPr wrap="none" rtlCol="0">
            <a:spAutoFit/>
          </a:bodyPr>
          <a:lstStyle/>
          <a:p>
            <a:r>
              <a:rPr lang="en-US" altLang="zh-TW" dirty="0" smtClean="0"/>
              <a:t>Fast mover</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相當位溫</a:t>
            </a:r>
            <a:endParaRPr lang="zh-TW" altLang="en-US" dirty="0"/>
          </a:p>
        </p:txBody>
      </p:sp>
      <p:sp>
        <p:nvSpPr>
          <p:cNvPr id="3" name="標題 2"/>
          <p:cNvSpPr>
            <a:spLocks noGrp="1"/>
          </p:cNvSpPr>
          <p:nvPr>
            <p:ph type="title"/>
          </p:nvPr>
        </p:nvSpPr>
        <p:spPr/>
        <p:txBody>
          <a:bodyPr/>
          <a:lstStyle/>
          <a:p>
            <a:r>
              <a:rPr lang="zh-TW" altLang="en-US" dirty="0" smtClean="0"/>
              <a:t>颮線環流</a:t>
            </a:r>
            <a:endParaRPr lang="zh-TW" altLang="en-US" dirty="0"/>
          </a:p>
        </p:txBody>
      </p:sp>
      <p:pic>
        <p:nvPicPr>
          <p:cNvPr id="3074" name="Picture 2" descr="F:\atmospheric-physics\paper_review\長生命期的強飑線理論\figure\fig7.jpg"/>
          <p:cNvPicPr>
            <a:picLocks noChangeAspect="1" noChangeArrowheads="1"/>
          </p:cNvPicPr>
          <p:nvPr/>
        </p:nvPicPr>
        <p:blipFill>
          <a:blip r:embed="rId3" cstate="print"/>
          <a:srcRect/>
          <a:stretch>
            <a:fillRect/>
          </a:stretch>
        </p:blipFill>
        <p:spPr bwMode="auto">
          <a:xfrm>
            <a:off x="2627784" y="1184189"/>
            <a:ext cx="3215850" cy="5460681"/>
          </a:xfrm>
          <a:prstGeom prst="rect">
            <a:avLst/>
          </a:prstGeom>
          <a:noFill/>
        </p:spPr>
      </p:pic>
      <p:sp>
        <p:nvSpPr>
          <p:cNvPr id="4" name="文字方塊 3"/>
          <p:cNvSpPr txBox="1"/>
          <p:nvPr/>
        </p:nvSpPr>
        <p:spPr>
          <a:xfrm>
            <a:off x="6156176" y="5733256"/>
            <a:ext cx="2242345" cy="646331"/>
          </a:xfrm>
          <a:prstGeom prst="rect">
            <a:avLst/>
          </a:prstGeom>
          <a:noFill/>
        </p:spPr>
        <p:txBody>
          <a:bodyPr wrap="none" rtlCol="0">
            <a:spAutoFit/>
          </a:bodyPr>
          <a:lstStyle/>
          <a:p>
            <a:pPr algn="ctr"/>
            <a:r>
              <a:rPr lang="en-US" altLang="zh-TW" dirty="0" smtClean="0"/>
              <a:t>Carbone’s :</a:t>
            </a:r>
          </a:p>
          <a:p>
            <a:pPr algn="ctr"/>
            <a:r>
              <a:rPr lang="en-US" altLang="zh-TW" dirty="0" smtClean="0"/>
              <a:t>California squall line</a:t>
            </a:r>
            <a:endParaRPr lang="zh-TW" altLang="en-US" dirty="0"/>
          </a:p>
        </p:txBody>
      </p:sp>
      <p:sp>
        <p:nvSpPr>
          <p:cNvPr id="6" name="文字方塊 5"/>
          <p:cNvSpPr txBox="1"/>
          <p:nvPr/>
        </p:nvSpPr>
        <p:spPr>
          <a:xfrm>
            <a:off x="6156176" y="3852137"/>
            <a:ext cx="2486002" cy="646331"/>
          </a:xfrm>
          <a:prstGeom prst="rect">
            <a:avLst/>
          </a:prstGeom>
          <a:noFill/>
        </p:spPr>
        <p:txBody>
          <a:bodyPr wrap="none" rtlCol="0">
            <a:spAutoFit/>
          </a:bodyPr>
          <a:lstStyle/>
          <a:p>
            <a:pPr algn="ctr"/>
            <a:r>
              <a:rPr lang="en-US" altLang="zh-TW" dirty="0" smtClean="0"/>
              <a:t>Newton’s :</a:t>
            </a:r>
          </a:p>
          <a:p>
            <a:pPr algn="ctr"/>
            <a:r>
              <a:rPr lang="en-US" altLang="zh-TW" dirty="0" err="1" smtClean="0"/>
              <a:t>Thunderstrorm</a:t>
            </a:r>
            <a:r>
              <a:rPr lang="en-US" altLang="zh-TW" dirty="0" smtClean="0"/>
              <a:t> Project</a:t>
            </a:r>
            <a:endParaRPr lang="zh-TW" altLang="en-US" dirty="0"/>
          </a:p>
        </p:txBody>
      </p:sp>
      <p:sp>
        <p:nvSpPr>
          <p:cNvPr id="7" name="文字方塊 6"/>
          <p:cNvSpPr txBox="1"/>
          <p:nvPr/>
        </p:nvSpPr>
        <p:spPr>
          <a:xfrm>
            <a:off x="5764047" y="1844824"/>
            <a:ext cx="3406766" cy="646331"/>
          </a:xfrm>
          <a:prstGeom prst="rect">
            <a:avLst/>
          </a:prstGeom>
          <a:noFill/>
        </p:spPr>
        <p:txBody>
          <a:bodyPr wrap="none" rtlCol="0">
            <a:spAutoFit/>
          </a:bodyPr>
          <a:lstStyle/>
          <a:p>
            <a:pPr algn="ctr"/>
            <a:r>
              <a:rPr lang="en-US" altLang="zh-TW" dirty="0" err="1" smtClean="0"/>
              <a:t>Zipser’s</a:t>
            </a:r>
            <a:r>
              <a:rPr lang="en-US" altLang="zh-TW" dirty="0" smtClean="0"/>
              <a:t> :</a:t>
            </a:r>
          </a:p>
          <a:p>
            <a:pPr algn="ctr"/>
            <a:r>
              <a:rPr lang="en-US" altLang="zh-TW" dirty="0" smtClean="0"/>
              <a:t>A</a:t>
            </a:r>
            <a:r>
              <a:rPr lang="zh-TW" altLang="en-US" dirty="0" smtClean="0"/>
              <a:t> </a:t>
            </a:r>
            <a:r>
              <a:rPr lang="en-US" altLang="zh-TW" dirty="0" smtClean="0"/>
              <a:t>tropical squall line from GATE</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err="1" smtClean="0"/>
              <a:t>Klemp</a:t>
            </a:r>
            <a:r>
              <a:rPr lang="en-US" altLang="zh-TW" dirty="0" smtClean="0"/>
              <a:t> and </a:t>
            </a:r>
            <a:r>
              <a:rPr lang="en-US" altLang="zh-TW" dirty="0" err="1" smtClean="0"/>
              <a:t>Wilhelmson</a:t>
            </a:r>
            <a:r>
              <a:rPr lang="en-US" altLang="zh-TW" dirty="0" smtClean="0"/>
              <a:t> </a:t>
            </a:r>
            <a:r>
              <a:rPr lang="zh-TW" altLang="en-US" dirty="0" smtClean="0"/>
              <a:t>雲模式</a:t>
            </a:r>
            <a:endParaRPr lang="en-US" altLang="zh-TW" dirty="0" smtClean="0"/>
          </a:p>
          <a:p>
            <a:endParaRPr lang="en-US" altLang="zh-TW" dirty="0" smtClean="0"/>
          </a:p>
          <a:p>
            <a:r>
              <a:rPr lang="en-US" altLang="zh-TW" dirty="0" smtClean="0"/>
              <a:t>x = 180 km ; </a:t>
            </a:r>
            <a:r>
              <a:rPr lang="en-US" altLang="zh-TW" dirty="0" smtClean="0">
                <a:latin typeface="Constantia"/>
              </a:rPr>
              <a:t>∆x = 2 km ; open boundary</a:t>
            </a:r>
          </a:p>
          <a:p>
            <a:endParaRPr lang="en-US" altLang="zh-TW" dirty="0" smtClean="0">
              <a:latin typeface="Constantia"/>
            </a:endParaRPr>
          </a:p>
          <a:p>
            <a:r>
              <a:rPr lang="en-US" altLang="zh-TW" dirty="0" smtClean="0">
                <a:latin typeface="Constantia"/>
              </a:rPr>
              <a:t>z = 17.5 km ; ∆z = 700 m</a:t>
            </a:r>
          </a:p>
          <a:p>
            <a:endParaRPr lang="en-US" altLang="zh-TW" dirty="0" smtClean="0"/>
          </a:p>
          <a:p>
            <a:r>
              <a:rPr lang="zh-TW" altLang="en-US" dirty="0" smtClean="0"/>
              <a:t>輻射條件 </a:t>
            </a:r>
            <a:r>
              <a:rPr lang="en-US" altLang="zh-TW" dirty="0" smtClean="0"/>
              <a:t>:</a:t>
            </a:r>
            <a:r>
              <a:rPr lang="zh-TW" altLang="en-US" dirty="0" smtClean="0"/>
              <a:t> </a:t>
            </a:r>
            <a:r>
              <a:rPr lang="en-US" altLang="zh-TW" dirty="0" err="1" smtClean="0"/>
              <a:t>Klemp</a:t>
            </a:r>
            <a:r>
              <a:rPr lang="en-US" altLang="zh-TW" dirty="0" smtClean="0"/>
              <a:t> and </a:t>
            </a:r>
            <a:r>
              <a:rPr lang="en-US" altLang="zh-TW" dirty="0" err="1" smtClean="0"/>
              <a:t>Durran</a:t>
            </a:r>
            <a:r>
              <a:rPr lang="en-US" altLang="zh-TW" dirty="0" smtClean="0"/>
              <a:t> (1983)</a:t>
            </a:r>
          </a:p>
          <a:p>
            <a:endParaRPr lang="en-US" altLang="zh-TW" dirty="0" smtClean="0"/>
          </a:p>
          <a:p>
            <a:r>
              <a:rPr lang="zh-TW" altLang="en-US" dirty="0" smtClean="0"/>
              <a:t>忽略科</a:t>
            </a:r>
            <a:r>
              <a:rPr lang="zh-TW" altLang="en-US" dirty="0"/>
              <a:t>氏</a:t>
            </a:r>
            <a:r>
              <a:rPr lang="zh-TW" altLang="en-US" dirty="0" smtClean="0"/>
              <a:t>力</a:t>
            </a:r>
            <a:r>
              <a:rPr lang="zh-TW" altLang="en-US" dirty="0"/>
              <a:t>與冰晶過程</a:t>
            </a:r>
          </a:p>
        </p:txBody>
      </p:sp>
      <p:sp>
        <p:nvSpPr>
          <p:cNvPr id="3" name="標題 2"/>
          <p:cNvSpPr>
            <a:spLocks noGrp="1"/>
          </p:cNvSpPr>
          <p:nvPr>
            <p:ph type="title"/>
          </p:nvPr>
        </p:nvSpPr>
        <p:spPr/>
        <p:txBody>
          <a:bodyPr/>
          <a:lstStyle/>
          <a:p>
            <a:r>
              <a:rPr lang="en-US" altLang="zh-TW" dirty="0" smtClean="0"/>
              <a:t>Simulations (2D)</a:t>
            </a:r>
            <a:endParaRPr lang="zh-TW" altLang="en-US" dirty="0"/>
          </a:p>
        </p:txBody>
      </p:sp>
    </p:spTree>
    <p:extLst>
      <p:ext uri="{BB962C8B-B14F-4D97-AF65-F5344CB8AC3E}">
        <p14:creationId xmlns:p14="http://schemas.microsoft.com/office/powerpoint/2010/main" val="1566110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warm bubble : </a:t>
            </a:r>
          </a:p>
          <a:p>
            <a:pPr marL="0" indent="0">
              <a:buNone/>
            </a:pPr>
            <a:r>
              <a:rPr lang="zh-TW" altLang="en-US" dirty="0" smtClean="0"/>
              <a:t>      </a:t>
            </a:r>
            <a:r>
              <a:rPr lang="en-US" altLang="zh-TW" dirty="0" smtClean="0"/>
              <a:t>x = 90 </a:t>
            </a:r>
            <a:r>
              <a:rPr lang="en-US" altLang="zh-TW" dirty="0"/>
              <a:t>(km</a:t>
            </a:r>
            <a:r>
              <a:rPr lang="en-US" altLang="zh-TW" dirty="0" smtClean="0"/>
              <a:t>)</a:t>
            </a:r>
          </a:p>
          <a:p>
            <a:pPr marL="0" indent="0">
              <a:buNone/>
            </a:pPr>
            <a:r>
              <a:rPr lang="en-US" altLang="zh-TW" dirty="0"/>
              <a:t> </a:t>
            </a:r>
            <a:r>
              <a:rPr lang="en-US" altLang="zh-TW" dirty="0" smtClean="0"/>
              <a:t>     z = 1.4 (km)</a:t>
            </a:r>
          </a:p>
          <a:p>
            <a:pPr marL="0" indent="0">
              <a:buNone/>
            </a:pPr>
            <a:r>
              <a:rPr lang="zh-TW" altLang="en-US" dirty="0" smtClean="0"/>
              <a:t>   水平範圍 </a:t>
            </a:r>
            <a:r>
              <a:rPr lang="en-US" altLang="zh-TW" dirty="0" smtClean="0"/>
              <a:t>=</a:t>
            </a:r>
            <a:r>
              <a:rPr lang="zh-TW" altLang="en-US" dirty="0" smtClean="0"/>
              <a:t> </a:t>
            </a:r>
            <a:r>
              <a:rPr lang="en-US" altLang="zh-TW" dirty="0" smtClean="0"/>
              <a:t>10</a:t>
            </a:r>
            <a:r>
              <a:rPr lang="zh-TW" altLang="en-US" dirty="0" smtClean="0"/>
              <a:t> </a:t>
            </a:r>
            <a:r>
              <a:rPr lang="en-US" altLang="zh-TW" dirty="0" smtClean="0"/>
              <a:t>(km)</a:t>
            </a:r>
          </a:p>
          <a:p>
            <a:pPr marL="0" indent="0">
              <a:buNone/>
            </a:pPr>
            <a:r>
              <a:rPr lang="en-US" altLang="zh-TW" dirty="0"/>
              <a:t> </a:t>
            </a:r>
            <a:r>
              <a:rPr lang="en-US" altLang="zh-TW" dirty="0" smtClean="0"/>
              <a:t>  </a:t>
            </a:r>
            <a:r>
              <a:rPr lang="zh-TW" altLang="en-US" dirty="0" smtClean="0"/>
              <a:t>厚度</a:t>
            </a:r>
            <a:r>
              <a:rPr lang="en-US" altLang="zh-TW" dirty="0" smtClean="0"/>
              <a:t> |</a:t>
            </a:r>
            <a:r>
              <a:rPr lang="zh-TW" altLang="en-US" dirty="0" smtClean="0"/>
              <a:t> </a:t>
            </a:r>
            <a:r>
              <a:rPr lang="en-US" altLang="zh-TW" dirty="0" smtClean="0"/>
              <a:t>z</a:t>
            </a:r>
            <a:r>
              <a:rPr lang="zh-TW" altLang="en-US" dirty="0" smtClean="0"/>
              <a:t> </a:t>
            </a:r>
            <a:r>
              <a:rPr lang="en-US" altLang="zh-TW" dirty="0" smtClean="0"/>
              <a:t>–</a:t>
            </a:r>
            <a:r>
              <a:rPr lang="zh-TW" altLang="en-US" dirty="0" smtClean="0"/>
              <a:t> </a:t>
            </a:r>
            <a:r>
              <a:rPr lang="en-US" altLang="zh-TW" dirty="0" smtClean="0"/>
              <a:t>1.4</a:t>
            </a:r>
            <a:r>
              <a:rPr lang="zh-TW" altLang="en-US" dirty="0" smtClean="0"/>
              <a:t> </a:t>
            </a:r>
            <a:r>
              <a:rPr lang="en-US" altLang="zh-TW" dirty="0" smtClean="0"/>
              <a:t>|</a:t>
            </a:r>
            <a:r>
              <a:rPr lang="zh-TW" altLang="en-US" dirty="0" smtClean="0"/>
              <a:t> </a:t>
            </a:r>
            <a:r>
              <a:rPr lang="en-US" altLang="zh-TW" dirty="0" smtClean="0"/>
              <a:t>&gt;</a:t>
            </a:r>
            <a:r>
              <a:rPr lang="zh-TW" altLang="en-US" dirty="0" smtClean="0"/>
              <a:t> </a:t>
            </a:r>
            <a:r>
              <a:rPr lang="en-US" altLang="zh-TW" dirty="0" smtClean="0"/>
              <a:t>1.4</a:t>
            </a:r>
            <a:r>
              <a:rPr lang="zh-TW" altLang="en-US" dirty="0" smtClean="0"/>
              <a:t> </a:t>
            </a:r>
            <a:r>
              <a:rPr lang="en-US" altLang="zh-TW" dirty="0"/>
              <a:t>(</a:t>
            </a:r>
            <a:r>
              <a:rPr lang="en-US" altLang="zh-TW" dirty="0" smtClean="0"/>
              <a:t>km)</a:t>
            </a:r>
            <a:endParaRPr lang="en-US" altLang="zh-TW" dirty="0"/>
          </a:p>
          <a:p>
            <a:pPr marL="0" indent="0">
              <a:buNone/>
            </a:pPr>
            <a:r>
              <a:rPr lang="en-US" altLang="zh-TW" dirty="0" smtClean="0"/>
              <a:t>     </a:t>
            </a:r>
            <a:endParaRPr lang="zh-TW" altLang="en-US" dirty="0"/>
          </a:p>
        </p:txBody>
      </p:sp>
      <p:sp>
        <p:nvSpPr>
          <p:cNvPr id="3" name="標題 2"/>
          <p:cNvSpPr>
            <a:spLocks noGrp="1"/>
          </p:cNvSpPr>
          <p:nvPr>
            <p:ph type="title"/>
          </p:nvPr>
        </p:nvSpPr>
        <p:spPr/>
        <p:txBody>
          <a:bodyPr/>
          <a:lstStyle/>
          <a:p>
            <a:endParaRPr lang="zh-TW" altLang="en-US" dirty="0"/>
          </a:p>
        </p:txBody>
      </p:sp>
      <p:pic>
        <p:nvPicPr>
          <p:cNvPr id="1026" name="Picture 2" descr="G:\atmospheric-physics\paper_review\長生命期的強飑線理論\figure\fig8.jpg"/>
          <p:cNvPicPr>
            <a:picLocks noChangeAspect="1" noChangeArrowheads="1"/>
          </p:cNvPicPr>
          <p:nvPr/>
        </p:nvPicPr>
        <p:blipFill>
          <a:blip r:embed="rId3" cstate="print"/>
          <a:srcRect/>
          <a:stretch>
            <a:fillRect/>
          </a:stretch>
        </p:blipFill>
        <p:spPr bwMode="auto">
          <a:xfrm>
            <a:off x="4571999" y="1052736"/>
            <a:ext cx="4176539" cy="5220674"/>
          </a:xfrm>
          <a:prstGeom prst="rect">
            <a:avLst/>
          </a:prstGeom>
          <a:noFill/>
        </p:spPr>
      </p:pic>
      <p:sp>
        <p:nvSpPr>
          <p:cNvPr id="4" name="矩形 3"/>
          <p:cNvSpPr/>
          <p:nvPr/>
        </p:nvSpPr>
        <p:spPr>
          <a:xfrm>
            <a:off x="5220072" y="6273410"/>
            <a:ext cx="3097130" cy="369332"/>
          </a:xfrm>
          <a:prstGeom prst="rect">
            <a:avLst/>
          </a:prstGeom>
          <a:solidFill>
            <a:schemeClr val="tx2"/>
          </a:solidFill>
        </p:spPr>
        <p:txBody>
          <a:bodyPr wrap="none">
            <a:spAutoFit/>
          </a:bodyPr>
          <a:lstStyle/>
          <a:p>
            <a:r>
              <a:rPr lang="en-US" altLang="zh-TW" b="1" dirty="0">
                <a:solidFill>
                  <a:schemeClr val="bg1"/>
                </a:solidFill>
              </a:rPr>
              <a:t>(Weisman and </a:t>
            </a:r>
            <a:r>
              <a:rPr lang="en-US" altLang="zh-TW" b="1" dirty="0" err="1">
                <a:solidFill>
                  <a:schemeClr val="bg1"/>
                </a:solidFill>
              </a:rPr>
              <a:t>Klemp</a:t>
            </a:r>
            <a:r>
              <a:rPr lang="en-US" altLang="zh-TW" b="1" dirty="0">
                <a:solidFill>
                  <a:schemeClr val="bg1"/>
                </a:solidFill>
              </a:rPr>
              <a:t> 1982)</a:t>
            </a:r>
            <a:endParaRPr lang="zh-TW" altLang="en-US"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noFill/>
        <a:ln>
          <a:solidFill>
            <a:srgbClr val="FF0000"/>
          </a:solidFill>
          <a:tailEnd type="triangle"/>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3638</TotalTime>
  <Words>2893</Words>
  <Application>Microsoft Office PowerPoint</Application>
  <PresentationFormat>如螢幕大小 (4:3)</PresentationFormat>
  <Paragraphs>295</Paragraphs>
  <Slides>48</Slides>
  <Notes>35</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宣紙</vt:lpstr>
      <vt:lpstr>強颮線的長生命期理論</vt:lpstr>
      <vt:lpstr>Introduction</vt:lpstr>
      <vt:lpstr>PowerPoint 簡報</vt:lpstr>
      <vt:lpstr>PowerPoint 簡報</vt:lpstr>
      <vt:lpstr>Thorpe et al. (1982)</vt:lpstr>
      <vt:lpstr>Observation 颮線環境</vt:lpstr>
      <vt:lpstr>颮線環流</vt:lpstr>
      <vt:lpstr>Simulations (2D)</vt:lpstr>
      <vt:lpstr>PowerPoint 簡報</vt:lpstr>
      <vt:lpstr>PowerPoint 簡報</vt:lpstr>
      <vt:lpstr>PowerPoint 簡報</vt:lpstr>
      <vt:lpstr>PowerPoint 簡報</vt:lpstr>
      <vt:lpstr>PowerPoint 簡報</vt:lpstr>
      <vt:lpstr>Simulations (3D)</vt:lpstr>
      <vt:lpstr>PowerPoint 簡報</vt:lpstr>
      <vt:lpstr>PowerPoint 簡報</vt:lpstr>
      <vt:lpstr>PowerPoint 簡報</vt:lpstr>
      <vt:lpstr>PowerPoint 簡報</vt:lpstr>
      <vt:lpstr>Deep strong shear at 45。to the line</vt:lpstr>
      <vt:lpstr>PowerPoint 簡報</vt:lpstr>
      <vt:lpstr>The role of the  wind shear</vt:lpstr>
      <vt:lpstr>PowerPoint 簡報</vt:lpstr>
      <vt:lpstr>PowerPoint 簡報</vt:lpstr>
      <vt:lpstr>PowerPoint 簡報</vt:lpstr>
      <vt:lpstr>PowerPoint 簡報</vt:lpstr>
      <vt:lpstr>PowerPoint 簡報</vt:lpstr>
      <vt:lpstr>PowerPoint 簡報</vt:lpstr>
      <vt:lpstr>The role of the cold pool</vt:lpstr>
      <vt:lpstr>PowerPoint 簡報</vt:lpstr>
      <vt:lpstr>PowerPoint 簡報</vt:lpstr>
      <vt:lpstr>PowerPoint 簡報</vt:lpstr>
      <vt:lpstr>PowerPoint 簡報</vt:lpstr>
      <vt:lpstr>PowerPoint 簡報</vt:lpstr>
      <vt:lpstr>PowerPoint 簡報</vt:lpstr>
      <vt:lpstr>PowerPoint 簡報</vt:lpstr>
      <vt:lpstr>PowerPoint 簡報</vt:lpstr>
      <vt:lpstr>A less-than –optimal shear, but a long-lived state</vt:lpstr>
      <vt:lpstr>A greater-than –optimal shear, but a long-lived state</vt:lpstr>
      <vt:lpstr>Summary</vt:lpstr>
      <vt:lpstr>PowerPoint 簡報</vt:lpstr>
      <vt:lpstr>End</vt:lpstr>
      <vt:lpstr>Ludlam(1963)</vt:lpstr>
      <vt:lpstr>PowerPoint 簡報</vt:lpstr>
      <vt:lpstr>PowerPoint 簡報</vt:lpstr>
      <vt:lpstr>Speed of the cold pool</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強颮線的長生命期理論</dc:title>
  <dc:creator>home</dc:creator>
  <cp:lastModifiedBy>chang-hong</cp:lastModifiedBy>
  <cp:revision>161</cp:revision>
  <dcterms:created xsi:type="dcterms:W3CDTF">2012-09-04T05:49:53Z</dcterms:created>
  <dcterms:modified xsi:type="dcterms:W3CDTF">2013-04-09T01:50:24Z</dcterms:modified>
</cp:coreProperties>
</file>