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9" r:id="rId4"/>
    <p:sldId id="278" r:id="rId5"/>
    <p:sldId id="258" r:id="rId6"/>
    <p:sldId id="281" r:id="rId7"/>
    <p:sldId id="260" r:id="rId8"/>
    <p:sldId id="261" r:id="rId9"/>
    <p:sldId id="262" r:id="rId10"/>
    <p:sldId id="284" r:id="rId11"/>
    <p:sldId id="267" r:id="rId12"/>
    <p:sldId id="270" r:id="rId13"/>
    <p:sldId id="272" r:id="rId14"/>
    <p:sldId id="273" r:id="rId15"/>
    <p:sldId id="283" r:id="rId16"/>
    <p:sldId id="275" r:id="rId17"/>
    <p:sldId id="277" r:id="rId18"/>
    <p:sldId id="28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28" autoAdjust="0"/>
  </p:normalViewPr>
  <p:slideViewPr>
    <p:cSldViewPr>
      <p:cViewPr>
        <p:scale>
          <a:sx n="100" d="100"/>
          <a:sy n="100" d="100"/>
        </p:scale>
        <p:origin x="-2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7A3EC-01B2-495A-9232-CCD306835B23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258BE-E1E6-4784-9D3F-54AA24D28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43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596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r>
              <a:rPr lang="zh-TW" altLang="en-US" dirty="0" smtClean="0"/>
              <a:t>不同直徑下的數量濃度隨時間之變化</a:t>
            </a:r>
            <a:r>
              <a:rPr lang="en-US" altLang="zh-TW" dirty="0" smtClean="0"/>
              <a:t>(</a:t>
            </a:r>
            <a:r>
              <a:rPr lang="zh-TW" altLang="en-US" dirty="0" smtClean="0"/>
              <a:t>同海拔飛行高度，飛機穿越颶風</a:t>
            </a:r>
            <a:r>
              <a:rPr lang="en-US" altLang="zh-TW" dirty="0" smtClean="0"/>
              <a:t>Emily</a:t>
            </a:r>
            <a:r>
              <a:rPr lang="zh-TW" altLang="en-US" dirty="0" smtClean="0"/>
              <a:t>之過程，</a:t>
            </a:r>
            <a:r>
              <a:rPr lang="en-US" altLang="zh-TW" dirty="0" smtClean="0"/>
              <a:t>1987</a:t>
            </a:r>
            <a:r>
              <a:rPr lang="zh-TW" altLang="en-US" dirty="0" smtClean="0"/>
              <a:t> </a:t>
            </a:r>
            <a:r>
              <a:rPr lang="en-US" altLang="zh-TW" dirty="0" smtClean="0"/>
              <a:t>9/22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2146:21~2153:10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粒徑分布由</a:t>
            </a:r>
            <a:r>
              <a:rPr lang="en-US" altLang="zh-TW" dirty="0" smtClean="0"/>
              <a:t>2DC</a:t>
            </a:r>
            <a:r>
              <a:rPr lang="zh-TW" altLang="en-US" dirty="0" smtClean="0"/>
              <a:t>及</a:t>
            </a:r>
            <a:r>
              <a:rPr lang="en-US" altLang="zh-TW" dirty="0" smtClean="0"/>
              <a:t>2DP</a:t>
            </a:r>
            <a:r>
              <a:rPr lang="zh-TW" altLang="en-US" dirty="0" smtClean="0"/>
              <a:t>資料所結合，包含所有固態及液態降水粒子的貢獻。實線代表代表飛機量測之相對應垂直速度。環境溫度變化從</a:t>
            </a:r>
            <a:r>
              <a:rPr lang="en-US" altLang="zh-TW" dirty="0" smtClean="0"/>
              <a:t>-4.3~5.4</a:t>
            </a:r>
            <a:r>
              <a:rPr lang="zh-TW" altLang="en-US" dirty="0" smtClean="0"/>
              <a:t>度</a:t>
            </a:r>
            <a:r>
              <a:rPr lang="en-US" altLang="zh-TW" dirty="0" smtClean="0"/>
              <a:t>C</a:t>
            </a:r>
            <a:r>
              <a:rPr lang="zh-TW" altLang="en-US" dirty="0" smtClean="0"/>
              <a:t>，平均溫度為</a:t>
            </a:r>
            <a:r>
              <a:rPr lang="en-US" altLang="zh-TW" dirty="0" smtClean="0"/>
              <a:t>-2.0</a:t>
            </a:r>
            <a:r>
              <a:rPr lang="zh-TW" altLang="en-US" dirty="0" smtClean="0"/>
              <a:t>度</a:t>
            </a:r>
            <a:r>
              <a:rPr lang="en-US" altLang="zh-TW" dirty="0" smtClean="0"/>
              <a:t>C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9:graupel(</a:t>
            </a:r>
            <a:r>
              <a:rPr lang="zh-TW" altLang="en-US" dirty="0" smtClean="0"/>
              <a:t>上圖</a:t>
            </a:r>
            <a:r>
              <a:rPr lang="en-US" altLang="zh-TW" dirty="0" smtClean="0"/>
              <a:t>)</a:t>
            </a:r>
            <a:r>
              <a:rPr lang="zh-TW" altLang="en-US" dirty="0" smtClean="0"/>
              <a:t>及</a:t>
            </a:r>
            <a:r>
              <a:rPr lang="en-US" altLang="zh-TW" dirty="0" smtClean="0"/>
              <a:t>ice(</a:t>
            </a:r>
            <a:r>
              <a:rPr lang="zh-TW" altLang="en-US" dirty="0" smtClean="0"/>
              <a:t>下圖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之水含量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下圖為溫度</a:t>
            </a:r>
            <a:r>
              <a:rPr lang="en-US" altLang="zh-TW" dirty="0" smtClean="0"/>
              <a:t>)</a:t>
            </a:r>
            <a:r>
              <a:rPr lang="zh-TW" altLang="en-US" dirty="0" smtClean="0"/>
              <a:t>隨時間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en-US" altLang="zh-TW" dirty="0" smtClean="0"/>
              <a:t>8</a:t>
            </a:r>
            <a:r>
              <a:rPr lang="zh-TW" altLang="en-US" dirty="0" smtClean="0"/>
              <a:t>之時間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之變化。</a:t>
            </a:r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10:</a:t>
            </a:r>
            <a:r>
              <a:rPr lang="zh-TW" altLang="en-US" dirty="0" smtClean="0"/>
              <a:t>同圖</a:t>
            </a:r>
            <a:r>
              <a:rPr lang="en-US" altLang="zh-TW" dirty="0" smtClean="0"/>
              <a:t>8</a:t>
            </a:r>
            <a:r>
              <a:rPr lang="zh-TW" altLang="en-US" dirty="0" smtClean="0"/>
              <a:t>，但時間為</a:t>
            </a:r>
            <a:r>
              <a:rPr lang="en-US" altLang="zh-TW" dirty="0" smtClean="0"/>
              <a:t>1987</a:t>
            </a:r>
            <a:r>
              <a:rPr lang="zh-TW" altLang="en-US" dirty="0" smtClean="0"/>
              <a:t> </a:t>
            </a:r>
            <a:r>
              <a:rPr lang="en-US" altLang="zh-TW" dirty="0" smtClean="0"/>
              <a:t>9/22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2015:58~2021:35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16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12:graupel</a:t>
            </a:r>
            <a:r>
              <a:rPr lang="zh-TW" altLang="en-US" dirty="0" smtClean="0"/>
              <a:t>及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質量含量之頻率分布，由</a:t>
            </a:r>
            <a:r>
              <a:rPr lang="en-US" altLang="zh-TW" dirty="0" smtClean="0"/>
              <a:t>2D</a:t>
            </a:r>
            <a:r>
              <a:rPr lang="zh-TW" altLang="en-US" dirty="0" smtClean="0"/>
              <a:t>及</a:t>
            </a:r>
            <a:r>
              <a:rPr lang="en-US" altLang="zh-TW" dirty="0" smtClean="0"/>
              <a:t>2DP</a:t>
            </a:r>
            <a:r>
              <a:rPr lang="zh-TW" altLang="en-US" dirty="0" smtClean="0"/>
              <a:t>資料，包含上升及下沉氣流核心，由</a:t>
            </a:r>
            <a:r>
              <a:rPr lang="en-US" altLang="zh-TW" dirty="0" smtClean="0"/>
              <a:t>Jorgensen</a:t>
            </a:r>
            <a:r>
              <a:rPr lang="en-US" altLang="zh-TW" baseline="0" dirty="0" smtClean="0"/>
              <a:t> et al.(1985)</a:t>
            </a:r>
            <a:r>
              <a:rPr lang="zh-TW" altLang="en-US" baseline="0" dirty="0" smtClean="0"/>
              <a:t>所定義。每一點</a:t>
            </a:r>
            <a:r>
              <a:rPr lang="en-US" altLang="zh-TW" baseline="0" dirty="0" smtClean="0"/>
              <a:t>(counts)</a:t>
            </a:r>
            <a:r>
              <a:rPr lang="zh-TW" altLang="en-US" baseline="0" dirty="0" smtClean="0"/>
              <a:t>代表</a:t>
            </a:r>
            <a:r>
              <a:rPr lang="en-US" altLang="zh-TW" baseline="0" dirty="0" smtClean="0"/>
              <a:t>6~10</a:t>
            </a:r>
            <a:r>
              <a:rPr lang="zh-TW" altLang="en-US" baseline="0" dirty="0" smtClean="0"/>
              <a:t>秒之平均資料。中位數質量含量標示在圖的左上方。</a:t>
            </a:r>
            <a:endParaRPr lang="en-US" altLang="zh-TW" baseline="0" dirty="0" smtClean="0"/>
          </a:p>
          <a:p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分成下沉區、層狀區、下沉區</a:t>
            </a:r>
            <a:r>
              <a:rPr lang="en-US" altLang="zh-TW" baseline="0" dirty="0" smtClean="0"/>
              <a:t>)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40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14:graupel</a:t>
            </a:r>
            <a:r>
              <a:rPr lang="zh-TW" altLang="en-US" dirty="0" smtClean="0"/>
              <a:t>質量累積數量隨</a:t>
            </a:r>
            <a:r>
              <a:rPr lang="en-US" altLang="zh-TW" dirty="0" err="1" smtClean="0"/>
              <a:t>Dmelt</a:t>
            </a:r>
            <a:r>
              <a:rPr lang="zh-TW" altLang="en-US" dirty="0" smtClean="0"/>
              <a:t>之分布，不同的線條代表熱帶氣旋的層狀、下沉、上升區。根據質量含量為在</a:t>
            </a:r>
            <a:r>
              <a:rPr lang="en-US" altLang="zh-TW" dirty="0" smtClean="0"/>
              <a:t>0.08~0.1gm^-3</a:t>
            </a:r>
            <a:r>
              <a:rPr lang="zh-TW" altLang="en-US" dirty="0" smtClean="0"/>
              <a:t>之平均粒徑分布進行計算。</a:t>
            </a:r>
            <a:endParaRPr lang="en-US" altLang="zh-TW" dirty="0" smtClean="0"/>
          </a:p>
          <a:p>
            <a:r>
              <a:rPr lang="en-US" altLang="zh-TW" dirty="0" smtClean="0"/>
              <a:t>15:</a:t>
            </a:r>
            <a:r>
              <a:rPr lang="zh-TW" altLang="en-US" dirty="0" smtClean="0"/>
              <a:t>同圖</a:t>
            </a:r>
            <a:r>
              <a:rPr lang="en-US" altLang="zh-TW" dirty="0" smtClean="0"/>
              <a:t>14</a:t>
            </a:r>
            <a:r>
              <a:rPr lang="zh-TW" altLang="en-US" dirty="0" smtClean="0"/>
              <a:t>，但為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質量累積數量隨</a:t>
            </a:r>
            <a:r>
              <a:rPr lang="en-US" altLang="zh-TW" dirty="0" err="1" smtClean="0"/>
              <a:t>Dmelt</a:t>
            </a:r>
            <a:r>
              <a:rPr lang="zh-TW" altLang="en-US" dirty="0" smtClean="0"/>
              <a:t>之分布，質量含量為在</a:t>
            </a:r>
            <a:r>
              <a:rPr lang="en-US" altLang="zh-TW" dirty="0" smtClean="0"/>
              <a:t>0.1~0.2gm^-3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10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16:N0g</a:t>
            </a:r>
            <a:r>
              <a:rPr lang="zh-TW" altLang="en-US" dirty="0" smtClean="0"/>
              <a:t>大小隨質量含量之分布圖。不同符號及點代表相對應上升、下沉、層狀區。細實線代表由</a:t>
            </a:r>
            <a:r>
              <a:rPr lang="en-US" altLang="zh-TW" dirty="0" smtClean="0"/>
              <a:t>Brown and Swann(1997)</a:t>
            </a:r>
            <a:r>
              <a:rPr lang="zh-TW" altLang="en-US" dirty="0" smtClean="0"/>
              <a:t>所得到的觀測最佳擬合。</a:t>
            </a:r>
            <a:endParaRPr lang="en-US" altLang="zh-TW" dirty="0" smtClean="0"/>
          </a:p>
          <a:p>
            <a:r>
              <a:rPr lang="en-US" altLang="zh-TW" dirty="0" smtClean="0"/>
              <a:t>17:</a:t>
            </a:r>
            <a:r>
              <a:rPr lang="zh-TW" altLang="en-US" dirty="0" smtClean="0"/>
              <a:t>同圖</a:t>
            </a:r>
            <a:r>
              <a:rPr lang="en-US" altLang="zh-TW" dirty="0" smtClean="0"/>
              <a:t>16</a:t>
            </a:r>
            <a:r>
              <a:rPr lang="zh-TW" altLang="en-US" dirty="0" smtClean="0"/>
              <a:t>。厚實線代表來自對流及層狀區之平均粒徑分布之最佳擬合曲線。細實線代表目前使用於</a:t>
            </a:r>
            <a:r>
              <a:rPr lang="en-US" altLang="zh-TW" dirty="0" smtClean="0"/>
              <a:t>MM5</a:t>
            </a:r>
            <a:r>
              <a:rPr lang="zh-TW" altLang="en-US" dirty="0" smtClean="0"/>
              <a:t>的參數化，根據</a:t>
            </a:r>
            <a:r>
              <a:rPr lang="en-US" altLang="zh-TW" dirty="0" err="1" smtClean="0"/>
              <a:t>Sekhon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Srivastava</a:t>
            </a:r>
            <a:r>
              <a:rPr lang="en-US" altLang="zh-TW" dirty="0" smtClean="0"/>
              <a:t>(1970)</a:t>
            </a:r>
            <a:r>
              <a:rPr lang="zh-TW" altLang="en-US" dirty="0" smtClean="0"/>
              <a:t>的觀測；虛線修正直徑定義差異後的參數化。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831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19:</a:t>
            </a:r>
            <a:r>
              <a:rPr lang="zh-TW" altLang="en-US" dirty="0" smtClean="0"/>
              <a:t>藉由不同質量含量範圍平均粒徑得到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的速度</a:t>
            </a:r>
            <a:r>
              <a:rPr lang="en-US" altLang="zh-TW" dirty="0" err="1" smtClean="0"/>
              <a:t>Vm</a:t>
            </a:r>
            <a:r>
              <a:rPr lang="zh-TW" altLang="en-US" dirty="0" smtClean="0"/>
              <a:t>和使用根據</a:t>
            </a:r>
            <a:r>
              <a:rPr lang="en-US" altLang="zh-TW" dirty="0" err="1" smtClean="0"/>
              <a:t>Sekhon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Srivastava</a:t>
            </a:r>
            <a:r>
              <a:rPr lang="en-US" altLang="zh-TW" baseline="0" dirty="0" smtClean="0"/>
              <a:t>(1970)</a:t>
            </a:r>
            <a:r>
              <a:rPr lang="zh-TW" altLang="en-US" baseline="0" dirty="0" smtClean="0"/>
              <a:t>觀測得到的</a:t>
            </a:r>
            <a:r>
              <a:rPr lang="en-US" altLang="zh-TW" dirty="0" err="1" smtClean="0"/>
              <a:t>Reisner</a:t>
            </a:r>
            <a:r>
              <a:rPr lang="en-US" altLang="zh-TW" dirty="0" smtClean="0"/>
              <a:t> et al.(1998)</a:t>
            </a:r>
            <a:r>
              <a:rPr lang="zh-TW" altLang="en-US" dirty="0" smtClean="0"/>
              <a:t>參數化。不同的符號代表使用飛機觀測熱帶氣旋的上升、層狀、沉降區計算之</a:t>
            </a:r>
            <a:r>
              <a:rPr lang="en-US" altLang="zh-TW" dirty="0" err="1" smtClean="0"/>
              <a:t>Vm</a:t>
            </a:r>
            <a:r>
              <a:rPr lang="zh-TW" altLang="en-US" dirty="0" smtClean="0"/>
              <a:t>。星號代表層狀區之飛機觀測，相較於使用</a:t>
            </a:r>
            <a:r>
              <a:rPr lang="en-US" altLang="zh-TW" dirty="0" err="1" smtClean="0"/>
              <a:t>Reisner</a:t>
            </a:r>
            <a:r>
              <a:rPr lang="en-US" altLang="zh-TW" dirty="0" smtClean="0"/>
              <a:t> et al.(1998)</a:t>
            </a:r>
            <a:r>
              <a:rPr lang="zh-TW" altLang="en-US" dirty="0" smtClean="0"/>
              <a:t>參數化之修正直徑定義參版本。</a:t>
            </a:r>
            <a:endParaRPr lang="en-US" altLang="zh-TW" dirty="0" smtClean="0"/>
          </a:p>
          <a:p>
            <a:r>
              <a:rPr lang="en-US" altLang="zh-TW" dirty="0" smtClean="0"/>
              <a:t>(?????)</a:t>
            </a:r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20:</a:t>
            </a:r>
            <a:r>
              <a:rPr lang="zh-TW" altLang="en-US" dirty="0" smtClean="0"/>
              <a:t>如同圖</a:t>
            </a:r>
            <a:r>
              <a:rPr lang="en-US" altLang="zh-TW" dirty="0" smtClean="0"/>
              <a:t>19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，為使用熱帶氣旋觀測</a:t>
            </a:r>
            <a:r>
              <a:rPr lang="en-US" altLang="zh-TW" dirty="0" smtClean="0"/>
              <a:t>(new)</a:t>
            </a:r>
            <a:r>
              <a:rPr lang="zh-TW" altLang="en-US" dirty="0" smtClean="0"/>
              <a:t>及使用</a:t>
            </a:r>
            <a:r>
              <a:rPr lang="en-US" altLang="zh-TW" dirty="0" smtClean="0"/>
              <a:t>Brown and Swann(1997)</a:t>
            </a:r>
            <a:r>
              <a:rPr lang="zh-TW" altLang="en-US" dirty="0" smtClean="0"/>
              <a:t>觀測的結果做比較。不同的符號代表飛機上升、下沉、層狀區的觀測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09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64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前人研究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48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2.a.</a:t>
            </a:r>
            <a:r>
              <a:rPr lang="zh-TW" altLang="en-US" dirty="0" smtClean="0"/>
              <a:t>公式介紹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23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Dmelt</a:t>
            </a:r>
            <a:r>
              <a:rPr lang="zh-TW" altLang="en-US" dirty="0" smtClean="0"/>
              <a:t>較正確</a:t>
            </a:r>
            <a:r>
              <a:rPr lang="en-US" altLang="zh-TW" dirty="0" smtClean="0"/>
              <a:t>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5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1:</a:t>
            </a:r>
            <a:r>
              <a:rPr lang="zh-TW" altLang="en-US" dirty="0" smtClean="0"/>
              <a:t>利用式</a:t>
            </a:r>
            <a:r>
              <a:rPr lang="en-US" altLang="zh-TW" dirty="0" smtClean="0"/>
              <a:t>(5)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(8)</a:t>
            </a:r>
            <a:r>
              <a:rPr lang="zh-TW" altLang="en-US" dirty="0" smtClean="0"/>
              <a:t>比較</a:t>
            </a:r>
            <a:r>
              <a:rPr lang="en-US" altLang="zh-TW" dirty="0" err="1" smtClean="0"/>
              <a:t>Vm</a:t>
            </a:r>
            <a:r>
              <a:rPr lang="zh-TW" altLang="en-US" dirty="0" smtClean="0"/>
              <a:t>的計算結果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39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2:</a:t>
            </a:r>
            <a:r>
              <a:rPr lang="zh-TW" altLang="en-US" dirty="0" smtClean="0"/>
              <a:t>不同降水粒子的轉換率。實線代表修正後的結果；虛線是使用</a:t>
            </a:r>
            <a:r>
              <a:rPr lang="en-US" altLang="zh-TW" dirty="0" err="1" smtClean="0"/>
              <a:t>Reisner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rt</a:t>
            </a:r>
            <a:r>
              <a:rPr lang="en-US" altLang="zh-TW" dirty="0" smtClean="0"/>
              <a:t> al.(1998)</a:t>
            </a:r>
            <a:r>
              <a:rPr lang="zh-TW" altLang="en-US" dirty="0" smtClean="0"/>
              <a:t>的方案，計算方式列於附錄</a:t>
            </a:r>
            <a:r>
              <a:rPr lang="en-US" altLang="zh-TW" dirty="0" smtClean="0"/>
              <a:t>A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15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3:a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係數的分布，</a:t>
            </a:r>
            <a:r>
              <a:rPr lang="en-US" altLang="zh-TW" dirty="0" err="1" smtClean="0"/>
              <a:t>LH:Locatelli</a:t>
            </a:r>
            <a:r>
              <a:rPr lang="en-US" altLang="zh-TW" dirty="0" smtClean="0"/>
              <a:t> and Hobbs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M96:Mitchell(</a:t>
            </a:r>
            <a:r>
              <a:rPr lang="zh-TW" altLang="en-US" dirty="0" smtClean="0"/>
              <a:t>以上為觀測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；其餘為使用</a:t>
            </a:r>
            <a:r>
              <a:rPr lang="en-US" altLang="zh-TW" dirty="0" smtClean="0"/>
              <a:t>MM5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Reisner</a:t>
            </a:r>
            <a:r>
              <a:rPr lang="en-US" altLang="zh-TW" dirty="0" smtClean="0"/>
              <a:t> scheme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37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7:graupel</a:t>
            </a:r>
            <a:r>
              <a:rPr lang="zh-TW" altLang="en-US" dirty="0" smtClean="0"/>
              <a:t>質量濃度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Dmelt</a:t>
            </a:r>
            <a:r>
              <a:rPr lang="zh-TW" altLang="en-US" dirty="0" smtClean="0"/>
              <a:t>的函數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隨所有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之粒徑分布，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質量含量約在</a:t>
            </a:r>
            <a:r>
              <a:rPr lang="en-US" altLang="zh-TW" dirty="0" smtClean="0"/>
              <a:t>0.02~0.03gm^-3</a:t>
            </a:r>
            <a:r>
              <a:rPr lang="zh-TW" altLang="en-US" dirty="0" smtClean="0"/>
              <a:t>，以及</a:t>
            </a:r>
            <a:r>
              <a:rPr lang="en-US" altLang="zh-TW" dirty="0" smtClean="0"/>
              <a:t>0.1~0.6gm^-3</a:t>
            </a:r>
          </a:p>
          <a:p>
            <a:r>
              <a:rPr lang="zh-TW" altLang="en-US" dirty="0" smtClean="0"/>
              <a:t>飛機掃描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58BE-E1E6-4784-9D3F-54AA24D28BC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95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3600" b="1" dirty="0"/>
              <a:t>Observations of Particle Size and Phase in Tropical Cyclones: Implications </a:t>
            </a:r>
            <a:r>
              <a:rPr lang="en-US" altLang="zh-TW" sz="3600" b="1" dirty="0" smtClean="0"/>
              <a:t>for </a:t>
            </a:r>
            <a:r>
              <a:rPr lang="en-US" altLang="zh-TW" sz="3600" b="1" dirty="0" err="1"/>
              <a:t>Mesoscale</a:t>
            </a:r>
            <a:r>
              <a:rPr lang="en-US" altLang="zh-TW" sz="3600" b="1" dirty="0"/>
              <a:t> Modeling of Microphysical Processes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6872808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TW" dirty="0" err="1"/>
              <a:t>McFarquhar</a:t>
            </a:r>
            <a:r>
              <a:rPr lang="en-US" altLang="zh-TW" dirty="0"/>
              <a:t>, G. M., B. F. Jewett, M. S. Gilmore, S. W.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Nesbitt</a:t>
            </a:r>
            <a:r>
              <a:rPr lang="en-US" altLang="zh-TW" dirty="0"/>
              <a:t>, and T.-L. Hsieh, 2012: Observations of particle 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size </a:t>
            </a:r>
            <a:r>
              <a:rPr lang="en-US" altLang="zh-TW" dirty="0"/>
              <a:t>and phase in tropical cyclones: Implications for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err="1" smtClean="0"/>
              <a:t>mesoscale</a:t>
            </a:r>
            <a:r>
              <a:rPr lang="en-US" altLang="zh-TW" dirty="0" smtClean="0"/>
              <a:t> </a:t>
            </a:r>
            <a:r>
              <a:rPr lang="en-US" altLang="zh-TW" dirty="0"/>
              <a:t>modeling of microphysical processes.</a:t>
            </a:r>
            <a:r>
              <a:rPr lang="en-US" altLang="zh-TW" i="1" dirty="0"/>
              <a:t> J. Atmos. Sci.</a:t>
            </a:r>
            <a:r>
              <a:rPr lang="en-US" altLang="zh-TW" dirty="0"/>
              <a:t>, </a:t>
            </a:r>
            <a:r>
              <a:rPr lang="en-US" altLang="zh-TW" b="1" dirty="0"/>
              <a:t>69</a:t>
            </a:r>
            <a:r>
              <a:rPr lang="en-US" altLang="zh-TW" dirty="0"/>
              <a:t>, 3515–3534.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8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dirty="0" smtClean="0"/>
              <a:t>熱帶氣旋的飛機觀測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5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486003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98" y="806495"/>
            <a:ext cx="4298102" cy="603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" y="875665"/>
            <a:ext cx="4845899" cy="60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8604448" y="978367"/>
            <a:ext cx="0" cy="54726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67522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/>
              <a:t>Hurricane Emily </a:t>
            </a:r>
            <a:r>
              <a:rPr lang="en-US" altLang="zh-TW" dirty="0" smtClean="0"/>
              <a:t>( </a:t>
            </a:r>
            <a:r>
              <a:rPr lang="en-US" altLang="zh-TW" dirty="0"/>
              <a:t>1987/09/22 </a:t>
            </a:r>
            <a:r>
              <a:rPr lang="en-US" altLang="zh-TW" dirty="0" smtClean="0"/>
              <a:t>2146:21 </a:t>
            </a:r>
            <a:r>
              <a:rPr lang="en-US" altLang="zh-TW" dirty="0"/>
              <a:t>to 2153:10 </a:t>
            </a:r>
            <a:r>
              <a:rPr lang="en-US" altLang="zh-TW" dirty="0" smtClean="0"/>
              <a:t>UTC)</a:t>
            </a:r>
            <a:endParaRPr lang="en-US" altLang="zh-TW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61149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/>
              <a:t>Hurricane Emily </a:t>
            </a:r>
            <a:r>
              <a:rPr lang="en-US" altLang="zh-TW" dirty="0" smtClean="0"/>
              <a:t>( </a:t>
            </a:r>
            <a:r>
              <a:rPr lang="en-US" altLang="zh-TW" dirty="0"/>
              <a:t>1987/09/22 </a:t>
            </a:r>
            <a:r>
              <a:rPr lang="en-US" altLang="zh-TW" dirty="0" smtClean="0"/>
              <a:t>2015:58 </a:t>
            </a:r>
            <a:r>
              <a:rPr lang="en-US" altLang="zh-TW" dirty="0"/>
              <a:t>to </a:t>
            </a:r>
            <a:r>
              <a:rPr lang="en-US" altLang="zh-TW" dirty="0" smtClean="0"/>
              <a:t>2021:35 UTC)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658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501"/>
            <a:ext cx="6264696" cy="443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95736" y="126876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056" y="263691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03848" y="545083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</a:t>
            </a:r>
            <a:r>
              <a:rPr lang="en-US" altLang="zh-TW" dirty="0" smtClean="0"/>
              <a:t>pdraft: </a:t>
            </a:r>
            <a:r>
              <a:rPr lang="zh-TW" altLang="en-US" dirty="0" smtClean="0"/>
              <a:t>垂直運動超過</a:t>
            </a:r>
            <a:r>
              <a:rPr lang="en-US" altLang="zh-TW" dirty="0" smtClean="0"/>
              <a:t>1m/s</a:t>
            </a:r>
            <a:r>
              <a:rPr lang="zh-TW" altLang="en-US" dirty="0" smtClean="0"/>
              <a:t>，至少持續</a:t>
            </a:r>
            <a:r>
              <a:rPr lang="en-US" altLang="zh-TW" dirty="0" smtClean="0"/>
              <a:t>4</a:t>
            </a:r>
            <a:r>
              <a:rPr lang="zh-TW" altLang="en-US" dirty="0" smtClean="0"/>
              <a:t>秒者</a:t>
            </a:r>
            <a:endParaRPr lang="en-US" altLang="zh-TW" dirty="0" smtClean="0"/>
          </a:p>
          <a:p>
            <a:r>
              <a:rPr lang="en-US" altLang="zh-TW" dirty="0" smtClean="0"/>
              <a:t>downdraft:</a:t>
            </a:r>
            <a:r>
              <a:rPr lang="zh-TW" altLang="en-US" dirty="0"/>
              <a:t>垂直</a:t>
            </a:r>
            <a:r>
              <a:rPr lang="zh-TW" altLang="en-US" dirty="0" smtClean="0"/>
              <a:t>運動小於</a:t>
            </a:r>
            <a:r>
              <a:rPr lang="en-US" altLang="zh-TW" dirty="0" smtClean="0"/>
              <a:t>-1m/s</a:t>
            </a:r>
            <a:r>
              <a:rPr lang="zh-TW" altLang="en-US" dirty="0"/>
              <a:t>，至少持續</a:t>
            </a:r>
            <a:r>
              <a:rPr lang="en-US" altLang="zh-TW" dirty="0"/>
              <a:t>4</a:t>
            </a:r>
            <a:r>
              <a:rPr lang="zh-TW" altLang="en-US" dirty="0"/>
              <a:t>秒者</a:t>
            </a:r>
            <a:endParaRPr lang="en-US" altLang="zh-TW" dirty="0"/>
          </a:p>
          <a:p>
            <a:r>
              <a:rPr lang="en-US" altLang="zh-TW" dirty="0" err="1"/>
              <a:t>s</a:t>
            </a:r>
            <a:r>
              <a:rPr lang="en-US" altLang="zh-TW" dirty="0" err="1" smtClean="0"/>
              <a:t>tratiform</a:t>
            </a:r>
            <a:r>
              <a:rPr lang="en-US" altLang="zh-TW" dirty="0" smtClean="0"/>
              <a:t>:</a:t>
            </a:r>
            <a:r>
              <a:rPr lang="zh-TW" altLang="en-US" dirty="0" smtClean="0"/>
              <a:t>對流區以外之區域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                                            Jorgensen et al. (1985)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34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847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/>
              <a:t>熱帶氣旋中</a:t>
            </a:r>
            <a:r>
              <a:rPr lang="en-US" altLang="zh-TW" sz="3600" dirty="0" err="1" smtClean="0"/>
              <a:t>Vm</a:t>
            </a:r>
            <a:r>
              <a:rPr lang="zh-TW" altLang="en-US" sz="3600" dirty="0" smtClean="0"/>
              <a:t>的表示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" y="1793316"/>
            <a:ext cx="8971681" cy="32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508104" y="980728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Snow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7584" y="980727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/>
              <a:t>Graupel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402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655798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86" y="1644942"/>
            <a:ext cx="4546714" cy="39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27584" y="980727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/>
              <a:t>Graupel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08104" y="980728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Snow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20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88840"/>
            <a:ext cx="6029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2" y="3227917"/>
            <a:ext cx="6029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9" y="4353866"/>
            <a:ext cx="6010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9" y="5301208"/>
            <a:ext cx="59150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46109" y="16195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Stratiform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41359" y="285858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Downdraft: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90553" y="3978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Updraft: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81504" y="4931876"/>
            <a:ext cx="359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Best fit(average size distribution):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03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86861" cy="38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43" y="1509688"/>
            <a:ext cx="4618067" cy="38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462478" y="784341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/>
              <a:t>Graupel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59632" y="784341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Snow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803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 smtClean="0"/>
              <a:t>1.</a:t>
            </a:r>
            <a:r>
              <a:rPr lang="zh-TW" altLang="en-US" sz="3000" dirty="0" smtClean="0"/>
              <a:t>用於表示</a:t>
            </a:r>
            <a:r>
              <a:rPr lang="en-US" altLang="zh-TW" sz="3000" dirty="0" smtClean="0"/>
              <a:t>mass-diameter</a:t>
            </a:r>
            <a:r>
              <a:rPr lang="zh-TW" altLang="en-US" sz="3000" dirty="0" smtClean="0"/>
              <a:t>、</a:t>
            </a:r>
            <a:r>
              <a:rPr lang="en-US" altLang="zh-TW" sz="3000" dirty="0" smtClean="0"/>
              <a:t>mass-velocity</a:t>
            </a:r>
            <a:r>
              <a:rPr lang="zh-TW" altLang="en-US" sz="3000" dirty="0" smtClean="0"/>
              <a:t>關係式之粒子直徑、密度必須要有一致的定義，以便於使用於粒徑分布的描述。</a:t>
            </a:r>
            <a:endParaRPr lang="en-US" altLang="zh-TW" sz="3000" dirty="0" smtClean="0"/>
          </a:p>
          <a:p>
            <a:r>
              <a:rPr lang="en-US" altLang="zh-TW" sz="3000" dirty="0"/>
              <a:t>2</a:t>
            </a:r>
            <a:r>
              <a:rPr lang="en-US" altLang="zh-TW" sz="3000" dirty="0" smtClean="0"/>
              <a:t>.</a:t>
            </a:r>
            <a:r>
              <a:rPr lang="zh-TW" altLang="en-US" sz="3000" dirty="0" smtClean="0"/>
              <a:t>用於描述</a:t>
            </a:r>
            <a:r>
              <a:rPr lang="en-US" altLang="zh-TW" sz="3000" dirty="0" smtClean="0"/>
              <a:t>velocity-diameter</a:t>
            </a:r>
            <a:r>
              <a:rPr lang="zh-TW" altLang="en-US" sz="3000" dirty="0" smtClean="0"/>
              <a:t>之係數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a,b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的不同，對於</a:t>
            </a:r>
            <a:r>
              <a:rPr lang="en-US" altLang="zh-TW" sz="3000" dirty="0" err="1" smtClean="0"/>
              <a:t>Vm</a:t>
            </a:r>
            <a:r>
              <a:rPr lang="zh-TW" altLang="en-US" sz="3000" dirty="0"/>
              <a:t>的</a:t>
            </a:r>
            <a:r>
              <a:rPr lang="zh-TW" altLang="en-US" sz="3000" dirty="0" smtClean="0"/>
              <a:t>計算為相當大的不確定性。過去模式模擬使用固定大小的係數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a,b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，但事實上這些係數會隨著</a:t>
            </a:r>
            <a:r>
              <a:rPr lang="en-US" altLang="zh-TW" sz="3000" dirty="0" smtClean="0"/>
              <a:t>snow</a:t>
            </a:r>
            <a:r>
              <a:rPr lang="zh-TW" altLang="en-US" sz="3000" dirty="0" smtClean="0"/>
              <a:t>或</a:t>
            </a:r>
            <a:r>
              <a:rPr lang="en-US" altLang="zh-TW" sz="3000" dirty="0" err="1" smtClean="0"/>
              <a:t>graupel</a:t>
            </a:r>
            <a:r>
              <a:rPr lang="zh-TW" altLang="en-US" sz="3000" dirty="0" smtClean="0"/>
              <a:t>粒子的密度及平均大小而改變。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0212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由熱帶氣旋的</a:t>
            </a:r>
            <a:r>
              <a:rPr lang="zh-TW" altLang="en-US" dirty="0"/>
              <a:t>飛機觀測</a:t>
            </a:r>
            <a:r>
              <a:rPr lang="zh-TW" altLang="en-US" dirty="0" smtClean="0"/>
              <a:t>資料顯示，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或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的粒子組成、數量、大小，在層狀及對流區有顯著的不同。</a:t>
            </a:r>
            <a:endParaRPr lang="en-US" altLang="zh-TW" dirty="0" smtClean="0"/>
          </a:p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熱帶氣旋觀測中截距的指數分布特徵，相較於觀測熱帶氣旋外圍所提出類似的參數化有顯著的不同。尤其是指數分布的截距會隨著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或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質量而增加，與目前使用的參數化方案相反。</a:t>
            </a:r>
            <a:endParaRPr lang="en-US" altLang="zh-TW" dirty="0" smtClean="0"/>
          </a:p>
          <a:p>
            <a:r>
              <a:rPr lang="en-US" altLang="zh-TW" dirty="0"/>
              <a:t>5</a:t>
            </a:r>
            <a:r>
              <a:rPr lang="en-US" altLang="zh-TW" dirty="0" smtClean="0"/>
              <a:t>.</a:t>
            </a:r>
            <a:r>
              <a:rPr lang="zh-TW" altLang="en-US" dirty="0" smtClean="0"/>
              <a:t>藉由熱帶氣旋觀測資料所估計的</a:t>
            </a:r>
            <a:r>
              <a:rPr lang="en-US" altLang="zh-TW" dirty="0" err="1" smtClean="0"/>
              <a:t>Vm</a:t>
            </a:r>
            <a:r>
              <a:rPr lang="zh-TW" altLang="en-US" dirty="0" smtClean="0"/>
              <a:t>，與藉由中尺度模式參數化所得到的結果有顯著的不同。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1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/>
              <a:t>微物理過程的表示</a:t>
            </a:r>
            <a:r>
              <a:rPr lang="zh-TW" altLang="zh-TW" sz="2800" dirty="0" smtClean="0"/>
              <a:t>方式</a:t>
            </a:r>
            <a:r>
              <a:rPr lang="zh-TW" altLang="zh-TW" sz="2800" dirty="0"/>
              <a:t>對於</a:t>
            </a:r>
            <a:r>
              <a:rPr lang="zh-TW" altLang="zh-TW" sz="2800" dirty="0" smtClean="0"/>
              <a:t>熱帶</a:t>
            </a:r>
            <a:r>
              <a:rPr lang="zh-TW" altLang="zh-TW" sz="2800" dirty="0"/>
              <a:t>氣旋的中尺度模式</a:t>
            </a:r>
            <a:r>
              <a:rPr lang="zh-TW" altLang="zh-TW" sz="2800" dirty="0" smtClean="0"/>
              <a:t>模擬</a:t>
            </a:r>
            <a:r>
              <a:rPr lang="zh-TW" altLang="en-US" sz="2800" dirty="0" smtClean="0"/>
              <a:t>影響很大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如凝結降水粒子的落速。多數的微物理參數化是根據雲中觀測</a:t>
            </a:r>
            <a:r>
              <a:rPr lang="zh-TW" altLang="zh-TW" sz="2800" dirty="0" smtClean="0"/>
              <a:t>獲得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而非</a:t>
            </a:r>
            <a:r>
              <a:rPr lang="zh-TW" altLang="en-US" sz="2800" dirty="0" smtClean="0"/>
              <a:t>經由</a:t>
            </a:r>
            <a:r>
              <a:rPr lang="zh-TW" altLang="zh-TW" sz="2800" dirty="0" smtClean="0"/>
              <a:t>熱帶</a:t>
            </a:r>
            <a:r>
              <a:rPr lang="zh-TW" altLang="zh-TW" sz="2800" dirty="0"/>
              <a:t>氣</a:t>
            </a:r>
            <a:r>
              <a:rPr lang="zh-TW" altLang="zh-TW" sz="2800" dirty="0" smtClean="0"/>
              <a:t>旋</a:t>
            </a:r>
            <a:r>
              <a:rPr lang="zh-TW" altLang="en-US" sz="2800" dirty="0" smtClean="0"/>
              <a:t>的觀測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因此</a:t>
            </a:r>
            <a:r>
              <a:rPr lang="zh-TW" altLang="zh-TW" sz="2800" dirty="0" smtClean="0"/>
              <a:t>並不</a:t>
            </a:r>
            <a:r>
              <a:rPr lang="zh-TW" altLang="en-US" sz="2800" dirty="0" smtClean="0"/>
              <a:t>能</a:t>
            </a:r>
            <a:r>
              <a:rPr lang="zh-TW" altLang="zh-TW" sz="2800" dirty="0" smtClean="0"/>
              <a:t>確定</a:t>
            </a:r>
            <a:r>
              <a:rPr lang="zh-TW" altLang="en-US" sz="2800" dirty="0" smtClean="0"/>
              <a:t>這些參數化</a:t>
            </a:r>
            <a:r>
              <a:rPr lang="zh-TW" altLang="zh-TW" sz="2800" dirty="0" smtClean="0"/>
              <a:t>是否</a:t>
            </a:r>
            <a:r>
              <a:rPr lang="zh-TW" altLang="zh-TW" sz="2800" dirty="0"/>
              <a:t>適用於熱帶氣旋的模擬</a:t>
            </a:r>
            <a:r>
              <a:rPr lang="zh-TW" altLang="zh-TW" sz="2800" dirty="0" smtClean="0"/>
              <a:t>。</a:t>
            </a:r>
            <a:r>
              <a:rPr lang="zh-TW" altLang="en-US" sz="2800" dirty="0" smtClean="0"/>
              <a:t>因此本研究目的在於了解</a:t>
            </a:r>
            <a:r>
              <a:rPr lang="zh-TW" altLang="en-US" sz="2800" dirty="0"/>
              <a:t>冰相</a:t>
            </a:r>
            <a:r>
              <a:rPr lang="zh-TW" altLang="en-US" sz="2800" dirty="0" smtClean="0"/>
              <a:t>降水粒子大小、形狀、密度，如何影響熱帶氣旋中</a:t>
            </a:r>
            <a:r>
              <a:rPr lang="en-US" altLang="zh-TW" sz="2800" dirty="0" smtClean="0"/>
              <a:t>snow</a:t>
            </a:r>
            <a:r>
              <a:rPr lang="zh-TW" altLang="en-US" sz="2800" dirty="0" smtClean="0"/>
              <a:t>及</a:t>
            </a:r>
            <a:r>
              <a:rPr lang="en-US" altLang="zh-TW" sz="2800" dirty="0" err="1" smtClean="0"/>
              <a:t>graupel</a:t>
            </a:r>
            <a:r>
              <a:rPr lang="zh-TW" altLang="en-US" sz="2800" dirty="0" smtClean="0"/>
              <a:t>的</a:t>
            </a:r>
            <a:r>
              <a:rPr lang="zh-TW" altLang="en-US" sz="2800" dirty="0"/>
              <a:t>落</a:t>
            </a:r>
            <a:r>
              <a:rPr lang="zh-TW" altLang="en-US" sz="2800" dirty="0" smtClean="0"/>
              <a:t>速，以便在數值模式中發展出這些微物理過程較佳的表示方式。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40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3000" dirty="0"/>
              <a:t>第一，現今主要的微物理參數化方案是根據中緯度的微物理觀測所獲得</a:t>
            </a:r>
            <a:r>
              <a:rPr lang="en-US" altLang="zh-TW" sz="3000" dirty="0"/>
              <a:t>(e.g., Gunn and Marshall 1958; </a:t>
            </a:r>
            <a:r>
              <a:rPr lang="en-US" altLang="zh-TW" sz="3000" dirty="0" err="1"/>
              <a:t>Sekhon</a:t>
            </a:r>
            <a:r>
              <a:rPr lang="en-US" altLang="zh-TW" sz="3000" dirty="0"/>
              <a:t> and </a:t>
            </a:r>
            <a:r>
              <a:rPr lang="en-US" altLang="zh-TW" sz="3000" dirty="0" err="1"/>
              <a:t>Srivastava</a:t>
            </a:r>
            <a:r>
              <a:rPr lang="en-US" altLang="zh-TW" sz="3000" dirty="0"/>
              <a:t> 1970)</a:t>
            </a:r>
            <a:r>
              <a:rPr lang="zh-TW" altLang="zh-TW" sz="3000" dirty="0"/>
              <a:t>，而我們並不確定</a:t>
            </a:r>
            <a:r>
              <a:rPr lang="zh-TW" altLang="zh-TW" sz="3000" dirty="0" smtClean="0"/>
              <a:t>能否</a:t>
            </a:r>
            <a:r>
              <a:rPr lang="zh-TW" altLang="en-US" sz="3000" dirty="0" smtClean="0"/>
              <a:t>適用於熱帶</a:t>
            </a:r>
            <a:r>
              <a:rPr lang="zh-TW" altLang="en-US" sz="3000" dirty="0"/>
              <a:t>氣旋</a:t>
            </a:r>
            <a:r>
              <a:rPr lang="zh-TW" altLang="zh-TW" sz="3000" dirty="0" smtClean="0"/>
              <a:t>中。</a:t>
            </a:r>
            <a:endParaRPr lang="en-US" altLang="zh-TW" sz="3000" dirty="0" smtClean="0"/>
          </a:p>
          <a:p>
            <a:r>
              <a:rPr lang="zh-TW" altLang="zh-TW" sz="3000" dirty="0"/>
              <a:t>第二，根據發展於將近</a:t>
            </a:r>
            <a:r>
              <a:rPr lang="en-US" altLang="zh-TW" sz="3000" dirty="0"/>
              <a:t>20</a:t>
            </a:r>
            <a:r>
              <a:rPr lang="zh-TW" altLang="zh-TW" sz="3000" dirty="0" smtClean="0"/>
              <a:t>年前</a:t>
            </a:r>
            <a:r>
              <a:rPr lang="zh-TW" altLang="en-US" sz="3000" dirty="0" smtClean="0"/>
              <a:t>的</a:t>
            </a:r>
            <a:r>
              <a:rPr lang="en-US" altLang="zh-TW" sz="3000" dirty="0" smtClean="0"/>
              <a:t>bulk</a:t>
            </a:r>
            <a:r>
              <a:rPr lang="zh-TW" altLang="zh-TW" sz="3000" dirty="0"/>
              <a:t>參數化方案</a:t>
            </a:r>
            <a:r>
              <a:rPr lang="en-US" altLang="zh-TW" sz="3000" dirty="0"/>
              <a:t>(e.g., Lin et al. 1983; Rutledge and Hobbs 1983, 1984)</a:t>
            </a:r>
            <a:r>
              <a:rPr lang="zh-TW" altLang="zh-TW" sz="3000" dirty="0" smtClean="0"/>
              <a:t>，使用</a:t>
            </a:r>
            <a:r>
              <a:rPr lang="zh-TW" altLang="zh-TW" sz="3000" dirty="0"/>
              <a:t>的是粗糙的模式解析度。更細節的微物理</a:t>
            </a:r>
            <a:r>
              <a:rPr lang="zh-TW" altLang="zh-TW" sz="3000" dirty="0" smtClean="0"/>
              <a:t>過程以及相關</a:t>
            </a:r>
            <a:r>
              <a:rPr lang="zh-TW" altLang="zh-TW" sz="3000" dirty="0"/>
              <a:t>的</a:t>
            </a:r>
            <a:r>
              <a:rPr lang="zh-TW" altLang="zh-TW" sz="3000" dirty="0" smtClean="0"/>
              <a:t>對流</a:t>
            </a:r>
            <a:r>
              <a:rPr lang="zh-TW" altLang="en-US" sz="3000" dirty="0" smtClean="0"/>
              <a:t>作用</a:t>
            </a:r>
            <a:r>
              <a:rPr lang="zh-TW" altLang="zh-TW" sz="3000" dirty="0" smtClean="0"/>
              <a:t>過程</a:t>
            </a:r>
            <a:r>
              <a:rPr lang="zh-TW" altLang="zh-TW" sz="3000" dirty="0"/>
              <a:t>，如今已能夠解析了</a:t>
            </a:r>
            <a:r>
              <a:rPr lang="zh-TW" altLang="zh-TW" sz="3000" dirty="0" smtClean="0"/>
              <a:t>。</a:t>
            </a:r>
            <a:r>
              <a:rPr lang="zh-TW" altLang="en-US" sz="3000" dirty="0"/>
              <a:t>另外</a:t>
            </a:r>
            <a:r>
              <a:rPr lang="zh-TW" altLang="zh-TW" sz="3000" dirty="0" smtClean="0"/>
              <a:t>，</a:t>
            </a:r>
            <a:r>
              <a:rPr lang="zh-TW" altLang="en-US" sz="3000" dirty="0"/>
              <a:t>現</a:t>
            </a:r>
            <a:r>
              <a:rPr lang="zh-TW" altLang="zh-TW" sz="3000" dirty="0" smtClean="0"/>
              <a:t>今</a:t>
            </a:r>
            <a:r>
              <a:rPr lang="zh-TW" altLang="zh-TW" sz="3000" dirty="0"/>
              <a:t>擁有更多</a:t>
            </a:r>
            <a:r>
              <a:rPr lang="zh-TW" altLang="zh-TW" sz="3000" dirty="0" smtClean="0"/>
              <a:t>的</a:t>
            </a:r>
            <a:r>
              <a:rPr lang="zh-TW" altLang="en-US" sz="3000" dirty="0"/>
              <a:t>熱帶氣旋</a:t>
            </a:r>
            <a:r>
              <a:rPr lang="zh-TW" altLang="zh-TW" sz="3000" dirty="0" smtClean="0"/>
              <a:t>觀測</a:t>
            </a:r>
            <a:r>
              <a:rPr lang="en-US" altLang="zh-TW" sz="3000" dirty="0"/>
              <a:t>(e.g., Black and </a:t>
            </a:r>
            <a:r>
              <a:rPr lang="en-US" altLang="zh-TW" sz="3000" dirty="0" err="1"/>
              <a:t>Hallett</a:t>
            </a:r>
            <a:r>
              <a:rPr lang="en-US" altLang="zh-TW" sz="3000" dirty="0"/>
              <a:t> 1986, 1999)</a:t>
            </a:r>
            <a:r>
              <a:rPr lang="zh-TW" altLang="zh-TW" sz="3000" dirty="0"/>
              <a:t>，</a:t>
            </a:r>
            <a:r>
              <a:rPr lang="zh-TW" altLang="zh-TW" sz="3000" dirty="0" smtClean="0"/>
              <a:t>使得</a:t>
            </a:r>
            <a:r>
              <a:rPr lang="zh-TW" altLang="en-US" sz="3000" dirty="0" smtClean="0"/>
              <a:t>本</a:t>
            </a:r>
            <a:r>
              <a:rPr lang="zh-TW" altLang="zh-TW" sz="3000" dirty="0" smtClean="0"/>
              <a:t>研究</a:t>
            </a:r>
            <a:r>
              <a:rPr lang="zh-TW" altLang="zh-TW" sz="3000" dirty="0"/>
              <a:t>具有可行性。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3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前人研究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err="1"/>
              <a:t>Petch</a:t>
            </a:r>
            <a:r>
              <a:rPr lang="en-US" altLang="zh-TW" sz="2800" dirty="0"/>
              <a:t> et al. (1997)</a:t>
            </a:r>
            <a:r>
              <a:rPr lang="zh-TW" altLang="zh-TW" sz="2800" dirty="0" smtClean="0"/>
              <a:t>表示</a:t>
            </a:r>
            <a:r>
              <a:rPr lang="zh-TW" altLang="en-US" sz="2800" dirty="0" smtClean="0"/>
              <a:t>粒徑</a:t>
            </a:r>
            <a:r>
              <a:rPr lang="zh-TW" altLang="zh-TW" sz="2800" dirty="0" smtClean="0"/>
              <a:t>相對</a:t>
            </a:r>
            <a:r>
              <a:rPr lang="zh-TW" altLang="zh-TW" sz="2800" dirty="0"/>
              <a:t>較小的冰晶落</a:t>
            </a:r>
            <a:r>
              <a:rPr lang="zh-TW" altLang="zh-TW" sz="2800" dirty="0" smtClean="0"/>
              <a:t>速</a:t>
            </a:r>
            <a:r>
              <a:rPr lang="zh-TW" altLang="en-US" sz="2800" dirty="0" smtClean="0"/>
              <a:t>之差異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能夠對雲的質量及輻射特性產生較大的差異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Willoughby </a:t>
            </a:r>
            <a:r>
              <a:rPr lang="en-US" altLang="zh-TW" sz="2800" dirty="0"/>
              <a:t>et al. (1984)</a:t>
            </a:r>
            <a:r>
              <a:rPr lang="zh-TW" altLang="zh-TW" sz="2800" dirty="0" smtClean="0"/>
              <a:t>表示</a:t>
            </a:r>
            <a:r>
              <a:rPr lang="zh-TW" altLang="en-US" sz="2800" dirty="0"/>
              <a:t>冰相</a:t>
            </a:r>
            <a:r>
              <a:rPr lang="zh-TW" altLang="zh-TW" sz="2800" dirty="0" smtClean="0"/>
              <a:t>參數</a:t>
            </a:r>
            <a:r>
              <a:rPr lang="zh-TW" altLang="zh-TW" sz="2800" dirty="0"/>
              <a:t>化相較</a:t>
            </a:r>
            <a:r>
              <a:rPr lang="zh-TW" altLang="zh-TW" sz="2800" dirty="0" smtClean="0"/>
              <a:t>於</a:t>
            </a:r>
            <a:r>
              <a:rPr lang="zh-TW" altLang="en-US" sz="2800" dirty="0"/>
              <a:t>水相</a:t>
            </a:r>
            <a:r>
              <a:rPr lang="zh-TW" altLang="zh-TW" sz="2800" dirty="0" smtClean="0"/>
              <a:t>微物理</a:t>
            </a:r>
            <a:r>
              <a:rPr lang="zh-TW" altLang="en-US" sz="2800" dirty="0" smtClean="0"/>
              <a:t>過程對於</a:t>
            </a:r>
            <a:r>
              <a:rPr lang="zh-TW" altLang="zh-TW" sz="2800" dirty="0" smtClean="0"/>
              <a:t>颶風模擬的</a:t>
            </a:r>
            <a:r>
              <a:rPr lang="zh-TW" altLang="zh-TW" sz="2800" dirty="0"/>
              <a:t>結構及</a:t>
            </a:r>
            <a:r>
              <a:rPr lang="zh-TW" altLang="zh-TW" sz="2800" dirty="0" smtClean="0"/>
              <a:t>發展</a:t>
            </a:r>
            <a:r>
              <a:rPr lang="zh-TW" altLang="en-US" sz="2800" dirty="0" smtClean="0"/>
              <a:t>有更大的影響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3640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" y="1134036"/>
            <a:ext cx="388843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" y="2862228"/>
            <a:ext cx="3456384" cy="88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2" y="5026869"/>
            <a:ext cx="336815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1" y="5139142"/>
            <a:ext cx="3384376" cy="5675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7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降水粒子群體之</a:t>
            </a:r>
            <a:r>
              <a:rPr lang="en-US" altLang="zh-TW" dirty="0"/>
              <a:t>m</a:t>
            </a:r>
            <a:r>
              <a:rPr lang="en-US" altLang="zh-TW" dirty="0" smtClean="0"/>
              <a:t>ass-weighted fall speed: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463480" y="113403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V(D):</a:t>
            </a:r>
            <a:r>
              <a:rPr lang="zh-TW" altLang="en-US" dirty="0" smtClean="0"/>
              <a:t>個別降水粒子終端速度</a:t>
            </a:r>
            <a:r>
              <a:rPr lang="en-US" altLang="zh-TW" dirty="0" smtClean="0"/>
              <a:t>(2)</a:t>
            </a:r>
            <a:br>
              <a:rPr lang="en-US" altLang="zh-TW" dirty="0" smtClean="0"/>
            </a:br>
            <a:r>
              <a:rPr lang="en-US" altLang="zh-TW" dirty="0" smtClean="0"/>
              <a:t>m(D):</a:t>
            </a:r>
            <a:r>
              <a:rPr lang="zh-TW" altLang="en-US" dirty="0" smtClean="0"/>
              <a:t>降水粒子質量</a:t>
            </a:r>
            <a:r>
              <a:rPr lang="en-US" altLang="zh-TW" dirty="0" smtClean="0"/>
              <a:t>(3)</a:t>
            </a:r>
            <a:br>
              <a:rPr lang="en-US" altLang="zh-TW" dirty="0" smtClean="0"/>
            </a:br>
            <a:r>
              <a:rPr lang="en-US" altLang="zh-TW" dirty="0" smtClean="0"/>
              <a:t>N(D):</a:t>
            </a:r>
            <a:r>
              <a:rPr lang="zh-TW" altLang="en-US" dirty="0" smtClean="0"/>
              <a:t>降水粒子個數</a:t>
            </a:r>
            <a:r>
              <a:rPr lang="en-US" altLang="zh-TW" dirty="0" smtClean="0"/>
              <a:t>(4)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79512" y="375131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為隨著</a:t>
            </a:r>
            <a:r>
              <a:rPr lang="en-US" altLang="zh-TW" dirty="0" smtClean="0"/>
              <a:t>snow</a:t>
            </a:r>
            <a:r>
              <a:rPr lang="zh-TW" altLang="en-US" dirty="0" smtClean="0"/>
              <a:t>或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型態、大小、密度而改變的係數，但在式</a:t>
            </a:r>
            <a:r>
              <a:rPr lang="en-US" altLang="zh-TW" dirty="0" smtClean="0"/>
              <a:t>(1)</a:t>
            </a:r>
            <a:r>
              <a:rPr lang="zh-TW" altLang="en-US" dirty="0" smtClean="0"/>
              <a:t>中為常數。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</a:t>
            </a:r>
            <a:r>
              <a:rPr lang="zh-TW" altLang="en-US" dirty="0" smtClean="0"/>
              <a:t>為降水粒子最大直徑</a:t>
            </a:r>
            <a:r>
              <a:rPr lang="en-US" altLang="zh-TW" dirty="0" err="1" smtClean="0"/>
              <a:t>Dmax</a:t>
            </a:r>
            <a:r>
              <a:rPr lang="zh-TW" altLang="en-US" dirty="0" smtClean="0"/>
              <a:t>。</a:t>
            </a:r>
            <a:r>
              <a:rPr lang="en-US" altLang="zh-TW" dirty="0"/>
              <a:t> P</a:t>
            </a:r>
            <a:r>
              <a:rPr lang="en-US" altLang="zh-TW" baseline="-25000" dirty="0"/>
              <a:t>0</a:t>
            </a:r>
            <a:r>
              <a:rPr lang="en-US" altLang="zh-TW" dirty="0"/>
              <a:t> = 10</a:t>
            </a:r>
            <a:r>
              <a:rPr lang="en-US" altLang="zh-TW" baseline="30000" dirty="0"/>
              <a:t>6</a:t>
            </a:r>
            <a:r>
              <a:rPr lang="en-US" altLang="zh-TW" dirty="0"/>
              <a:t> N </a:t>
            </a:r>
            <a:r>
              <a:rPr lang="en-US" altLang="zh-TW" dirty="0" smtClean="0"/>
              <a:t>m</a:t>
            </a:r>
            <a:r>
              <a:rPr lang="en-US" altLang="zh-TW" baseline="30000" dirty="0" smtClean="0"/>
              <a:t>-2</a:t>
            </a:r>
            <a:r>
              <a:rPr lang="zh-TW" altLang="en-US" dirty="0" smtClean="0"/>
              <a:t>。</a:t>
            </a:r>
            <a:endParaRPr lang="en-US" altLang="zh-TW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24072" y="5805789"/>
            <a:ext cx="336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/>
              <a:t>D</a:t>
            </a:r>
            <a:r>
              <a:rPr lang="zh-TW" altLang="en-US" dirty="0" smtClean="0"/>
              <a:t>為降水粒子體積相當直徑</a:t>
            </a:r>
            <a:r>
              <a:rPr lang="en-US" altLang="zh-TW" i="1" dirty="0" err="1"/>
              <a:t>D</a:t>
            </a:r>
            <a:r>
              <a:rPr lang="en-US" altLang="zh-TW" i="1" baseline="-25000" dirty="0" err="1"/>
              <a:t>vol</a:t>
            </a:r>
            <a:r>
              <a:rPr lang="en-US" altLang="zh-TW" baseline="-25000" dirty="0"/>
              <a:t> </a:t>
            </a:r>
            <a:r>
              <a:rPr lang="zh-TW" altLang="en-US" dirty="0" smtClean="0"/>
              <a:t>。</a:t>
            </a:r>
            <a:endParaRPr lang="en-US" altLang="zh-TW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28047" y="5667289"/>
            <a:ext cx="415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N</a:t>
            </a:r>
            <a:r>
              <a:rPr lang="en-US" altLang="zh-TW" baseline="-25000" dirty="0"/>
              <a:t>0</a:t>
            </a:r>
            <a:r>
              <a:rPr lang="en-US" altLang="zh-TW" dirty="0"/>
              <a:t> </a:t>
            </a:r>
            <a:r>
              <a:rPr lang="zh-TW" altLang="en-US" dirty="0" smtClean="0"/>
              <a:t>及</a:t>
            </a:r>
            <a:r>
              <a:rPr lang="en-US" altLang="zh-TW" dirty="0" smtClean="0">
                <a:latin typeface="新細明體" pitchFamily="18" charset="-120"/>
              </a:rPr>
              <a:t>λ</a:t>
            </a:r>
            <a:r>
              <a:rPr lang="zh-TW" altLang="en-US" dirty="0" smtClean="0">
                <a:latin typeface="新細明體" pitchFamily="18" charset="-120"/>
              </a:rPr>
              <a:t>為截距和斜率參數</a:t>
            </a:r>
            <a:r>
              <a:rPr lang="en-US" altLang="zh-TW" dirty="0" smtClean="0">
                <a:latin typeface="新細明體" pitchFamily="18" charset="-120"/>
              </a:rPr>
              <a:t> 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i="1" dirty="0"/>
              <a:t>D</a:t>
            </a:r>
            <a:r>
              <a:rPr lang="en-US" altLang="zh-TW" dirty="0"/>
              <a:t> </a:t>
            </a:r>
            <a:r>
              <a:rPr lang="zh-TW" altLang="en-US" dirty="0"/>
              <a:t>可為</a:t>
            </a:r>
            <a:r>
              <a:rPr lang="en-US" altLang="zh-TW" i="1" dirty="0" err="1" smtClean="0"/>
              <a:t>D</a:t>
            </a:r>
            <a:r>
              <a:rPr lang="en-US" altLang="zh-TW" i="1" baseline="-25000" dirty="0" err="1" smtClean="0"/>
              <a:t>vol</a:t>
            </a:r>
            <a:r>
              <a:rPr lang="zh-TW" altLang="en-US" i="1" dirty="0" smtClean="0"/>
              <a:t>、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D</a:t>
            </a:r>
            <a:r>
              <a:rPr lang="en-US" altLang="zh-TW" i="1" baseline="-25000" dirty="0" err="1" smtClean="0"/>
              <a:t>max</a:t>
            </a:r>
            <a:r>
              <a:rPr lang="zh-TW" altLang="en-US" dirty="0" smtClean="0"/>
              <a:t>或</a:t>
            </a:r>
            <a:r>
              <a:rPr lang="en-US" altLang="zh-TW" dirty="0" smtClean="0"/>
              <a:t> </a:t>
            </a:r>
            <a:r>
              <a:rPr lang="zh-TW" altLang="en-US" dirty="0" smtClean="0"/>
              <a:t>融化相當直徑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D</a:t>
            </a:r>
            <a:r>
              <a:rPr lang="en-US" altLang="zh-TW" i="1" baseline="-25000" dirty="0" err="1" smtClean="0"/>
              <a:t>melt</a:t>
            </a:r>
            <a:r>
              <a:rPr lang="zh-TW" altLang="en-US" dirty="0"/>
              <a:t> 。</a:t>
            </a:r>
            <a:endParaRPr lang="en-US" altLang="zh-TW" baseline="30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995936" y="312210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Locatelli</a:t>
            </a:r>
            <a:r>
              <a:rPr lang="en-US" altLang="zh-TW" dirty="0" smtClean="0"/>
              <a:t> and Hobbs (1974)</a:t>
            </a:r>
          </a:p>
        </p:txBody>
      </p:sp>
    </p:spTree>
    <p:extLst>
      <p:ext uri="{BB962C8B-B14F-4D97-AF65-F5344CB8AC3E}">
        <p14:creationId xmlns:p14="http://schemas.microsoft.com/office/powerpoint/2010/main" val="29170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816424" cy="86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842"/>
            <a:ext cx="3600400" cy="48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5" y="4302388"/>
            <a:ext cx="3959359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0710"/>
            <a:ext cx="4282126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7"/>
          <p:cNvSpPr txBox="1"/>
          <p:nvPr/>
        </p:nvSpPr>
        <p:spPr>
          <a:xfrm>
            <a:off x="27715" y="1572980"/>
            <a:ext cx="538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/>
              <a:t>假設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獨立於降水粒子大小，則</a:t>
            </a:r>
            <a:r>
              <a:rPr lang="en-US" altLang="zh-TW" dirty="0" err="1" smtClean="0"/>
              <a:t>Vm</a:t>
            </a:r>
            <a:r>
              <a:rPr lang="zh-TW" altLang="en-US" dirty="0" smtClean="0"/>
              <a:t>可表示如式</a:t>
            </a:r>
            <a:r>
              <a:rPr lang="en-US" altLang="zh-TW" dirty="0" smtClean="0"/>
              <a:t>(5)</a:t>
            </a:r>
            <a:r>
              <a:rPr lang="zh-TW" altLang="en-US" dirty="0" smtClean="0"/>
              <a:t>。</a:t>
            </a:r>
            <a:endParaRPr lang="en-US" altLang="zh-TW" baseline="30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9512" y="27124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zh-TW" dirty="0" smtClean="0"/>
              <a:t>α</a:t>
            </a:r>
            <a:r>
              <a:rPr lang="zh-TW" altLang="en-US" dirty="0" smtClean="0"/>
              <a:t>、</a:t>
            </a:r>
            <a:r>
              <a:rPr lang="el-GR" altLang="zh-TW" dirty="0" smtClean="0"/>
              <a:t>β</a:t>
            </a:r>
            <a:r>
              <a:rPr lang="zh-TW" altLang="en-US" dirty="0"/>
              <a:t>為隨著</a:t>
            </a:r>
            <a:r>
              <a:rPr lang="en-US" altLang="zh-TW" dirty="0"/>
              <a:t>snow</a:t>
            </a:r>
            <a:r>
              <a:rPr lang="zh-TW" altLang="en-US" dirty="0"/>
              <a:t>或</a:t>
            </a:r>
            <a:r>
              <a:rPr lang="en-US" altLang="zh-TW" dirty="0" err="1"/>
              <a:t>graupel</a:t>
            </a:r>
            <a:r>
              <a:rPr lang="zh-TW" altLang="en-US" dirty="0"/>
              <a:t>型態、大小、密度而改變的係數</a:t>
            </a:r>
            <a:r>
              <a:rPr lang="zh-TW" altLang="en-US" dirty="0" smtClean="0"/>
              <a:t>。</a:t>
            </a:r>
            <a:endParaRPr lang="en-US" altLang="zh-TW" baseline="30000" dirty="0"/>
          </a:p>
        </p:txBody>
      </p:sp>
      <p:pic>
        <p:nvPicPr>
          <p:cNvPr id="10" name="圖片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415526"/>
            <a:ext cx="2815056" cy="33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方塊 10"/>
          <p:cNvSpPr txBox="1"/>
          <p:nvPr/>
        </p:nvSpPr>
        <p:spPr>
          <a:xfrm>
            <a:off x="27715" y="3933056"/>
            <a:ext cx="708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/>
              <a:t>上式為修正過的個別降水粒子終端速度。其中係數</a:t>
            </a:r>
            <a:r>
              <a:rPr lang="en-US" altLang="zh-TW" dirty="0" smtClean="0"/>
              <a:t>a’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b’</a:t>
            </a:r>
            <a:r>
              <a:rPr lang="zh-TW" altLang="en-US" dirty="0" smtClean="0"/>
              <a:t>表示如式</a:t>
            </a:r>
            <a:r>
              <a:rPr lang="en-US" altLang="zh-TW" dirty="0" smtClean="0"/>
              <a:t>(7)</a:t>
            </a:r>
            <a:r>
              <a:rPr lang="zh-TW" altLang="en-US" dirty="0" smtClean="0"/>
              <a:t>。</a:t>
            </a:r>
            <a:endParaRPr lang="en-US" altLang="zh-TW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03730" y="6304002"/>
            <a:ext cx="497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/>
              <a:t>而修正過的個別降水粒子終端速度表示如式</a:t>
            </a:r>
            <a:r>
              <a:rPr lang="en-US" altLang="zh-TW" dirty="0" smtClean="0"/>
              <a:t>(8)</a:t>
            </a:r>
            <a:r>
              <a:rPr lang="zh-TW" altLang="en-US" dirty="0" smtClean="0"/>
              <a:t>。</a:t>
            </a:r>
            <a:endParaRPr lang="en-US" altLang="zh-TW" baseline="30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33233" y="337866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Mitchell (1996)</a:t>
            </a:r>
          </a:p>
        </p:txBody>
      </p:sp>
    </p:spTree>
    <p:extLst>
      <p:ext uri="{BB962C8B-B14F-4D97-AF65-F5344CB8AC3E}">
        <p14:creationId xmlns:p14="http://schemas.microsoft.com/office/powerpoint/2010/main" val="17453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810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418987" y="260648"/>
            <a:ext cx="0" cy="46607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3" y="5733256"/>
            <a:ext cx="3816424" cy="86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85" y="5371521"/>
            <a:ext cx="4282126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4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8389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7664" y="764704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Snow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32040" y="764704"/>
            <a:ext cx="269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/>
              <a:t>Graupel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408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088534" cy="500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070588" y="56145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LH: </a:t>
            </a:r>
            <a:r>
              <a:rPr lang="en-US" altLang="zh-TW" dirty="0" err="1" smtClean="0"/>
              <a:t>Locatelli</a:t>
            </a:r>
            <a:r>
              <a:rPr lang="en-US" altLang="zh-TW" dirty="0" smtClean="0"/>
              <a:t> and Hobbs (1974)</a:t>
            </a:r>
          </a:p>
          <a:p>
            <a:r>
              <a:rPr lang="en-US" altLang="zh-TW" dirty="0" smtClean="0"/>
              <a:t>M96: Mitchell (1996)</a:t>
            </a:r>
          </a:p>
          <a:p>
            <a:r>
              <a:rPr lang="en-US" altLang="zh-TW" dirty="0" smtClean="0"/>
              <a:t>MM5: </a:t>
            </a:r>
            <a:r>
              <a:rPr lang="en-US" altLang="zh-TW" dirty="0" err="1" smtClean="0"/>
              <a:t>Reisner</a:t>
            </a:r>
            <a:r>
              <a:rPr lang="en-US" altLang="zh-TW" dirty="0" smtClean="0"/>
              <a:t> et al. (1998)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3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1461</Words>
  <Application>Microsoft Office PowerPoint</Application>
  <PresentationFormat>如螢幕大小 (4:3)</PresentationFormat>
  <Paragraphs>91</Paragraphs>
  <Slides>18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Observations of Particle Size and Phase in Tropical Cyclones: Implications for Mesoscale Modeling of Microphysical Processes</vt:lpstr>
      <vt:lpstr>前言</vt:lpstr>
      <vt:lpstr>PowerPoint 簡報</vt:lpstr>
      <vt:lpstr>前人研究</vt:lpstr>
      <vt:lpstr>PowerPoint 簡報</vt:lpstr>
      <vt:lpstr>PowerPoint 簡報</vt:lpstr>
      <vt:lpstr>PowerPoint 簡報</vt:lpstr>
      <vt:lpstr>PowerPoint 簡報</vt:lpstr>
      <vt:lpstr>PowerPoint 簡報</vt:lpstr>
      <vt:lpstr>熱帶氣旋的飛機觀測</vt:lpstr>
      <vt:lpstr>PowerPoint 簡報</vt:lpstr>
      <vt:lpstr>PowerPoint 簡報</vt:lpstr>
      <vt:lpstr>熱帶氣旋中Vm的表示</vt:lpstr>
      <vt:lpstr>PowerPoint 簡報</vt:lpstr>
      <vt:lpstr>PowerPoint 簡報</vt:lpstr>
      <vt:lpstr>PowerPoint 簡報</vt:lpstr>
      <vt:lpstr>結論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davidhclab</dc:creator>
  <cp:lastModifiedBy>h</cp:lastModifiedBy>
  <cp:revision>96</cp:revision>
  <dcterms:created xsi:type="dcterms:W3CDTF">2013-02-25T06:37:01Z</dcterms:created>
  <dcterms:modified xsi:type="dcterms:W3CDTF">2013-04-01T08:00:21Z</dcterms:modified>
</cp:coreProperties>
</file>