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60" r:id="rId3"/>
    <p:sldId id="259" r:id="rId4"/>
    <p:sldId id="261" r:id="rId5"/>
    <p:sldId id="263" r:id="rId6"/>
    <p:sldId id="264" r:id="rId7"/>
    <p:sldId id="298" r:id="rId8"/>
    <p:sldId id="270" r:id="rId9"/>
    <p:sldId id="268" r:id="rId10"/>
    <p:sldId id="303" r:id="rId11"/>
    <p:sldId id="269" r:id="rId12"/>
    <p:sldId id="288" r:id="rId13"/>
    <p:sldId id="273" r:id="rId14"/>
    <p:sldId id="276" r:id="rId15"/>
    <p:sldId id="277" r:id="rId16"/>
    <p:sldId id="278" r:id="rId17"/>
    <p:sldId id="279" r:id="rId18"/>
    <p:sldId id="281" r:id="rId19"/>
    <p:sldId id="305" r:id="rId20"/>
    <p:sldId id="282" r:id="rId21"/>
    <p:sldId id="283" r:id="rId22"/>
    <p:sldId id="285" r:id="rId23"/>
    <p:sldId id="306" r:id="rId24"/>
    <p:sldId id="286" r:id="rId25"/>
    <p:sldId id="287" r:id="rId26"/>
    <p:sldId id="309" r:id="rId27"/>
    <p:sldId id="313" r:id="rId28"/>
    <p:sldId id="290" r:id="rId29"/>
    <p:sldId id="294" r:id="rId30"/>
    <p:sldId id="292" r:id="rId31"/>
    <p:sldId id="291" r:id="rId32"/>
    <p:sldId id="310" r:id="rId33"/>
    <p:sldId id="312" r:id="rId34"/>
    <p:sldId id="295" r:id="rId35"/>
    <p:sldId id="311" r:id="rId36"/>
    <p:sldId id="314" r:id="rId37"/>
    <p:sldId id="296" r:id="rId38"/>
    <p:sldId id="297" r:id="rId39"/>
    <p:sldId id="299" r:id="rId40"/>
    <p:sldId id="304" r:id="rId41"/>
    <p:sldId id="307" r:id="rId42"/>
    <p:sldId id="308" r:id="rId43"/>
    <p:sldId id="315" r:id="rId4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2" autoAdjust="0"/>
    <p:restoredTop sz="98311" autoAdjust="0"/>
  </p:normalViewPr>
  <p:slideViewPr>
    <p:cSldViewPr>
      <p:cViewPr>
        <p:scale>
          <a:sx n="100" d="100"/>
          <a:sy n="100" d="100"/>
        </p:scale>
        <p:origin x="-384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81D76-C188-4298-B6EB-992F3F473936}" type="datetimeFigureOut">
              <a:rPr lang="zh-TW" altLang="en-US" smtClean="0"/>
              <a:pPr/>
              <a:t>2013/3/12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90917-C08A-4C49-931B-85DFED366B1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250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/>
              <a:t>The high-resolution modeling and diagnostic study presented here emphasizes the impact of </a:t>
            </a:r>
            <a:r>
              <a:rPr lang="en-US" altLang="zh-TW" sz="1200" b="1" dirty="0" err="1" smtClean="0"/>
              <a:t>mesoscale</a:t>
            </a:r>
            <a:r>
              <a:rPr lang="en-US" altLang="zh-TW" sz="1200" b="1" dirty="0" smtClean="0"/>
              <a:t> structures and asymmetries of Typhoon </a:t>
            </a:r>
            <a:r>
              <a:rPr lang="en-US" altLang="zh-TW" sz="1200" b="1" dirty="0" err="1" smtClean="0"/>
              <a:t>Morakot</a:t>
            </a:r>
            <a:r>
              <a:rPr lang="en-US" altLang="zh-TW" sz="1200" dirty="0" smtClean="0"/>
              <a:t>, in particular </a:t>
            </a:r>
            <a:r>
              <a:rPr lang="en-US" altLang="zh-TW" sz="1200" b="1" dirty="0" smtClean="0"/>
              <a:t>VRWs</a:t>
            </a:r>
            <a:r>
              <a:rPr lang="en-US" altLang="zh-TW" sz="1200" dirty="0" smtClean="0"/>
              <a:t>, and their</a:t>
            </a:r>
            <a:r>
              <a:rPr lang="en-US" altLang="zh-TW" sz="1200" b="1" dirty="0" smtClean="0"/>
              <a:t> interaction with the environment</a:t>
            </a:r>
            <a:r>
              <a:rPr lang="en-US" altLang="zh-TW" sz="1200" dirty="0" smtClean="0"/>
              <a:t> on </a:t>
            </a:r>
            <a:r>
              <a:rPr lang="en-US" altLang="zh-TW" sz="1200" b="1" dirty="0" smtClean="0"/>
              <a:t>rainfall distribution</a:t>
            </a:r>
            <a:r>
              <a:rPr lang="en-US" altLang="zh-TW" sz="1200" dirty="0" smtClean="0"/>
              <a:t>.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0917-C08A-4C49-931B-85DFED366B14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Moderate to strong vertical shear over the typhoon system produced a persistent wavenumber-1 (WN1)</a:t>
            </a: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asymmetric structure during the landfall period, with upward motion and deep convection in the </a:t>
            </a:r>
            <a:r>
              <a:rPr lang="en-US" altLang="zh-TW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downshear</a:t>
            </a:r>
            <a:endParaRPr lang="en-US" altLang="zh-TW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altLang="zh-TW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downshear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-left sides, consistent with earlier studies. This strong asymmetry masks the effects of WN1</a:t>
            </a: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VRWs. WN2 and WN3 VRWs apparently are associated with the development of deep convective bands</a:t>
            </a: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en-US" altLang="zh-TW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Morakot’s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southwestern quadrant. This occurs as the waves move cyclonically into the </a:t>
            </a:r>
            <a:r>
              <a:rPr lang="en-US" altLang="zh-TW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downshear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side of</a:t>
            </a:r>
          </a:p>
          <a:p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cyclone.</a:t>
            </a:r>
          </a:p>
          <a:p>
            <a:r>
              <a:rPr lang="en-US" altLang="zh-TW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Although the typhoon track and topographic enhancement contribute most to the </a:t>
            </a:r>
            <a:r>
              <a:rPr lang="en-US" altLang="zh-TW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recordbreaking</a:t>
            </a:r>
            <a:endParaRPr lang="en-US" altLang="zh-TW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TW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rainfall totals, the location of the convective bands, and their interaction with the mountainous</a:t>
            </a:r>
          </a:p>
          <a:p>
            <a:r>
              <a:rPr lang="en-US" altLang="zh-TW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terrain of Taiwan, also affect the rainfall distribution. Quantitatively, the 3-km ARPS rainfall forecasts are</a:t>
            </a:r>
          </a:p>
          <a:p>
            <a:r>
              <a:rPr lang="en-US" altLang="zh-TW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superior to those obtained from coarser-resolution models.</a:t>
            </a:r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0917-C08A-4C49-931B-85DFED366B14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0917-C08A-4C49-931B-85DFED366B14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0917-C08A-4C49-931B-85DFED366B14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002060"/>
                </a:solidFill>
              </a:rPr>
              <a:t>The rest of this paper is organized as follows: section 2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describes the numerical model ARPS and the simulation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experiments; section 3 analyzes the evolution of simulated</a:t>
            </a:r>
          </a:p>
          <a:p>
            <a:r>
              <a:rPr lang="en-US" altLang="zh-TW" dirty="0" err="1" smtClean="0">
                <a:solidFill>
                  <a:srgbClr val="002060"/>
                </a:solidFill>
              </a:rPr>
              <a:t>Morakot</a:t>
            </a:r>
            <a:r>
              <a:rPr lang="en-US" altLang="zh-TW" dirty="0" smtClean="0">
                <a:solidFill>
                  <a:srgbClr val="002060"/>
                </a:solidFill>
              </a:rPr>
              <a:t> during Taiwan landfall, emphasizing </a:t>
            </a:r>
            <a:r>
              <a:rPr lang="en-US" altLang="zh-TW" dirty="0" err="1" smtClean="0">
                <a:solidFill>
                  <a:srgbClr val="002060"/>
                </a:solidFill>
              </a:rPr>
              <a:t>mesoscale</a:t>
            </a:r>
            <a:endParaRPr lang="en-US" altLang="zh-TW" dirty="0" smtClean="0">
              <a:solidFill>
                <a:srgbClr val="002060"/>
              </a:solidFill>
            </a:endParaRPr>
          </a:p>
          <a:p>
            <a:r>
              <a:rPr lang="en-US" altLang="zh-TW" dirty="0" smtClean="0">
                <a:solidFill>
                  <a:srgbClr val="002060"/>
                </a:solidFill>
              </a:rPr>
              <a:t>structure and VRWs; section 4 details the effect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of </a:t>
            </a:r>
            <a:r>
              <a:rPr lang="en-US" altLang="zh-TW" dirty="0" err="1" smtClean="0">
                <a:solidFill>
                  <a:srgbClr val="002060"/>
                </a:solidFill>
              </a:rPr>
              <a:t>mesoscale</a:t>
            </a:r>
            <a:r>
              <a:rPr lang="en-US" altLang="zh-TW" dirty="0" smtClean="0">
                <a:solidFill>
                  <a:srgbClr val="002060"/>
                </a:solidFill>
              </a:rPr>
              <a:t> structure on rainfall forecasts, and quantitatively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assesses the forecasts; and section 5 provides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a summary and conclusions.</a:t>
            </a:r>
            <a:endParaRPr lang="zh-TW" altLang="en-US" dirty="0" smtClean="0">
              <a:solidFill>
                <a:srgbClr val="002060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0917-C08A-4C49-931B-85DFED366B14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0917-C08A-4C49-931B-85DFED366B14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002060"/>
                </a:solidFill>
              </a:rPr>
              <a:t>The rest of this paper is organized as follows: section 2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describes the numerical model ARPS and the simulation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experiments; section 3 analyzes the evolution of simulated</a:t>
            </a:r>
          </a:p>
          <a:p>
            <a:r>
              <a:rPr lang="en-US" altLang="zh-TW" dirty="0" err="1" smtClean="0">
                <a:solidFill>
                  <a:srgbClr val="002060"/>
                </a:solidFill>
              </a:rPr>
              <a:t>Morakot</a:t>
            </a:r>
            <a:r>
              <a:rPr lang="en-US" altLang="zh-TW" dirty="0" smtClean="0">
                <a:solidFill>
                  <a:srgbClr val="002060"/>
                </a:solidFill>
              </a:rPr>
              <a:t> during Taiwan landfall, emphasizing </a:t>
            </a:r>
            <a:r>
              <a:rPr lang="en-US" altLang="zh-TW" dirty="0" err="1" smtClean="0">
                <a:solidFill>
                  <a:srgbClr val="002060"/>
                </a:solidFill>
              </a:rPr>
              <a:t>mesoscale</a:t>
            </a:r>
            <a:endParaRPr lang="en-US" altLang="zh-TW" dirty="0" smtClean="0">
              <a:solidFill>
                <a:srgbClr val="002060"/>
              </a:solidFill>
            </a:endParaRPr>
          </a:p>
          <a:p>
            <a:r>
              <a:rPr lang="en-US" altLang="zh-TW" dirty="0" smtClean="0">
                <a:solidFill>
                  <a:srgbClr val="002060"/>
                </a:solidFill>
              </a:rPr>
              <a:t>structure and VRWs; section 4 details the effect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of </a:t>
            </a:r>
            <a:r>
              <a:rPr lang="en-US" altLang="zh-TW" dirty="0" err="1" smtClean="0">
                <a:solidFill>
                  <a:srgbClr val="002060"/>
                </a:solidFill>
              </a:rPr>
              <a:t>mesoscale</a:t>
            </a:r>
            <a:r>
              <a:rPr lang="en-US" altLang="zh-TW" dirty="0" smtClean="0">
                <a:solidFill>
                  <a:srgbClr val="002060"/>
                </a:solidFill>
              </a:rPr>
              <a:t> structure on rainfall forecasts, and quantitatively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assesses the forecasts; and section 5 provides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a summary and conclusions.</a:t>
            </a:r>
            <a:endParaRPr lang="zh-TW" altLang="en-US" dirty="0" smtClean="0">
              <a:solidFill>
                <a:srgbClr val="002060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0917-C08A-4C49-931B-85DFED366B14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002060"/>
                </a:solidFill>
              </a:rPr>
              <a:t>The rest of this paper is organized as follows: section 2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describes the numerical model ARPS and the simulation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experiments; section 3 analyzes the evolution of simulated</a:t>
            </a:r>
          </a:p>
          <a:p>
            <a:r>
              <a:rPr lang="en-US" altLang="zh-TW" dirty="0" err="1" smtClean="0">
                <a:solidFill>
                  <a:srgbClr val="002060"/>
                </a:solidFill>
              </a:rPr>
              <a:t>Morakot</a:t>
            </a:r>
            <a:r>
              <a:rPr lang="en-US" altLang="zh-TW" dirty="0" smtClean="0">
                <a:solidFill>
                  <a:srgbClr val="002060"/>
                </a:solidFill>
              </a:rPr>
              <a:t> during Taiwan landfall, emphasizing </a:t>
            </a:r>
            <a:r>
              <a:rPr lang="en-US" altLang="zh-TW" dirty="0" err="1" smtClean="0">
                <a:solidFill>
                  <a:srgbClr val="002060"/>
                </a:solidFill>
              </a:rPr>
              <a:t>mesoscale</a:t>
            </a:r>
            <a:endParaRPr lang="en-US" altLang="zh-TW" dirty="0" smtClean="0">
              <a:solidFill>
                <a:srgbClr val="002060"/>
              </a:solidFill>
            </a:endParaRPr>
          </a:p>
          <a:p>
            <a:r>
              <a:rPr lang="en-US" altLang="zh-TW" dirty="0" smtClean="0">
                <a:solidFill>
                  <a:srgbClr val="002060"/>
                </a:solidFill>
              </a:rPr>
              <a:t>structure and VRWs; section 4 details the effect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of </a:t>
            </a:r>
            <a:r>
              <a:rPr lang="en-US" altLang="zh-TW" dirty="0" err="1" smtClean="0">
                <a:solidFill>
                  <a:srgbClr val="002060"/>
                </a:solidFill>
              </a:rPr>
              <a:t>mesoscale</a:t>
            </a:r>
            <a:r>
              <a:rPr lang="en-US" altLang="zh-TW" dirty="0" smtClean="0">
                <a:solidFill>
                  <a:srgbClr val="002060"/>
                </a:solidFill>
              </a:rPr>
              <a:t> structure on rainfall forecasts, and quantitatively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assesses the forecasts; and section 5 provides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a summary and conclusions.</a:t>
            </a:r>
            <a:endParaRPr lang="zh-TW" altLang="en-US" dirty="0" smtClean="0">
              <a:solidFill>
                <a:srgbClr val="002060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0917-C08A-4C49-931B-85DFED366B14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 ＋ 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center-found location based on the best-fit ellipse</a:t>
            </a:r>
          </a:p>
          <a:p>
            <a:r>
              <a:rPr lang="zh-TW" altLang="en-US" dirty="0" smtClean="0"/>
              <a:t>  </a:t>
            </a:r>
            <a:r>
              <a:rPr lang="en-US" altLang="zh-TW" dirty="0" smtClean="0"/>
              <a:t>O</a:t>
            </a:r>
            <a:r>
              <a:rPr lang="zh-TW" altLang="en-US" dirty="0" smtClean="0"/>
              <a:t>  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 model representation of the inner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eyewall</a:t>
            </a:r>
            <a:r>
              <a:rPr lang="en-US" altLang="zh-TW" dirty="0" smtClean="0"/>
              <a:t> of </a:t>
            </a:r>
            <a:r>
              <a:rPr lang="en-US" altLang="zh-TW" dirty="0" err="1" smtClean="0"/>
              <a:t>Morakot</a:t>
            </a:r>
            <a:endParaRPr lang="en-US" altLang="zh-TW" dirty="0" smtClean="0"/>
          </a:p>
          <a:p>
            <a:r>
              <a:rPr lang="zh-TW" altLang="en-US" dirty="0" smtClean="0"/>
              <a:t>  </a:t>
            </a:r>
            <a:r>
              <a:rPr lang="en-US" altLang="zh-TW" dirty="0" smtClean="0"/>
              <a:t>A</a:t>
            </a:r>
            <a:r>
              <a:rPr lang="zh-TW" altLang="en-US" dirty="0" smtClean="0"/>
              <a:t>  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 center location based on pressure and wind fields</a:t>
            </a:r>
          </a:p>
          <a:p>
            <a:r>
              <a:rPr lang="zh-TW" altLang="en-US" dirty="0" smtClean="0"/>
              <a:t>         </a:t>
            </a:r>
            <a:r>
              <a:rPr lang="en-US" altLang="zh-TW" dirty="0" smtClean="0"/>
              <a:t>(in this case associated with</a:t>
            </a:r>
            <a:r>
              <a:rPr lang="zh-TW" altLang="en-US" dirty="0" smtClean="0"/>
              <a:t> </a:t>
            </a:r>
            <a:r>
              <a:rPr lang="en-US" altLang="zh-TW" dirty="0" smtClean="0"/>
              <a:t>a transient center in the outer </a:t>
            </a:r>
            <a:r>
              <a:rPr lang="en-US" altLang="zh-TW" dirty="0" err="1" smtClean="0"/>
              <a:t>eyewal</a:t>
            </a:r>
            <a:r>
              <a:rPr lang="en-US" altLang="zh-TW" dirty="0" smtClean="0"/>
              <a:t>)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0917-C08A-4C49-931B-85DFED366B14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002060"/>
                </a:solidFill>
              </a:rPr>
              <a:t>The rest of this paper is organized as follows: section 2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describes the numerical model ARPS and the simulation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experiments; section 3 analyzes the evolution of simulated</a:t>
            </a:r>
          </a:p>
          <a:p>
            <a:r>
              <a:rPr lang="en-US" altLang="zh-TW" dirty="0" err="1" smtClean="0">
                <a:solidFill>
                  <a:srgbClr val="002060"/>
                </a:solidFill>
              </a:rPr>
              <a:t>Morakot</a:t>
            </a:r>
            <a:r>
              <a:rPr lang="en-US" altLang="zh-TW" dirty="0" smtClean="0">
                <a:solidFill>
                  <a:srgbClr val="002060"/>
                </a:solidFill>
              </a:rPr>
              <a:t> during Taiwan landfall, emphasizing </a:t>
            </a:r>
            <a:r>
              <a:rPr lang="en-US" altLang="zh-TW" dirty="0" err="1" smtClean="0">
                <a:solidFill>
                  <a:srgbClr val="002060"/>
                </a:solidFill>
              </a:rPr>
              <a:t>mesoscale</a:t>
            </a:r>
            <a:endParaRPr lang="en-US" altLang="zh-TW" dirty="0" smtClean="0">
              <a:solidFill>
                <a:srgbClr val="002060"/>
              </a:solidFill>
            </a:endParaRPr>
          </a:p>
          <a:p>
            <a:r>
              <a:rPr lang="en-US" altLang="zh-TW" dirty="0" smtClean="0">
                <a:solidFill>
                  <a:srgbClr val="002060"/>
                </a:solidFill>
              </a:rPr>
              <a:t>structure and VRWs; section 4 details the effect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of </a:t>
            </a:r>
            <a:r>
              <a:rPr lang="en-US" altLang="zh-TW" dirty="0" err="1" smtClean="0">
                <a:solidFill>
                  <a:srgbClr val="002060"/>
                </a:solidFill>
              </a:rPr>
              <a:t>mesoscale</a:t>
            </a:r>
            <a:r>
              <a:rPr lang="en-US" altLang="zh-TW" dirty="0" smtClean="0">
                <a:solidFill>
                  <a:srgbClr val="002060"/>
                </a:solidFill>
              </a:rPr>
              <a:t> structure on rainfall forecasts, and quantitatively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assesses the forecasts; and section 5 provides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a summary and conclusions.</a:t>
            </a:r>
            <a:endParaRPr lang="zh-TW" altLang="en-US" dirty="0" smtClean="0">
              <a:solidFill>
                <a:srgbClr val="002060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0917-C08A-4C49-931B-85DFED366B14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002060"/>
                </a:solidFill>
              </a:rPr>
              <a:t>The rest of this paper is organized as follows: section 2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describes the numerical model ARPS and the simulation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experiments; section 3 analyzes the evolution of simulated</a:t>
            </a:r>
          </a:p>
          <a:p>
            <a:r>
              <a:rPr lang="en-US" altLang="zh-TW" dirty="0" err="1" smtClean="0">
                <a:solidFill>
                  <a:srgbClr val="002060"/>
                </a:solidFill>
              </a:rPr>
              <a:t>Morakot</a:t>
            </a:r>
            <a:r>
              <a:rPr lang="en-US" altLang="zh-TW" dirty="0" smtClean="0">
                <a:solidFill>
                  <a:srgbClr val="002060"/>
                </a:solidFill>
              </a:rPr>
              <a:t> during Taiwan landfall, emphasizing </a:t>
            </a:r>
            <a:r>
              <a:rPr lang="en-US" altLang="zh-TW" dirty="0" err="1" smtClean="0">
                <a:solidFill>
                  <a:srgbClr val="002060"/>
                </a:solidFill>
              </a:rPr>
              <a:t>mesoscale</a:t>
            </a:r>
            <a:endParaRPr lang="en-US" altLang="zh-TW" dirty="0" smtClean="0">
              <a:solidFill>
                <a:srgbClr val="002060"/>
              </a:solidFill>
            </a:endParaRPr>
          </a:p>
          <a:p>
            <a:r>
              <a:rPr lang="en-US" altLang="zh-TW" dirty="0" smtClean="0">
                <a:solidFill>
                  <a:srgbClr val="002060"/>
                </a:solidFill>
              </a:rPr>
              <a:t>structure and VRWs; section 4 details the effect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of </a:t>
            </a:r>
            <a:r>
              <a:rPr lang="en-US" altLang="zh-TW" dirty="0" err="1" smtClean="0">
                <a:solidFill>
                  <a:srgbClr val="002060"/>
                </a:solidFill>
              </a:rPr>
              <a:t>mesoscale</a:t>
            </a:r>
            <a:r>
              <a:rPr lang="en-US" altLang="zh-TW" dirty="0" smtClean="0">
                <a:solidFill>
                  <a:srgbClr val="002060"/>
                </a:solidFill>
              </a:rPr>
              <a:t> structure on rainfall forecasts, and quantitatively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assesses the forecasts; and section 5 provides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a summary and conclusions.</a:t>
            </a:r>
            <a:endParaRPr lang="zh-TW" altLang="en-US" dirty="0" smtClean="0">
              <a:solidFill>
                <a:srgbClr val="002060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0917-C08A-4C49-931B-85DFED366B14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002060"/>
                </a:solidFill>
              </a:rPr>
              <a:t>The rest of this paper is organized as follows: section 2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describes the numerical model ARPS and the simulation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experiments; section 3 analyzes the evolution of simulated</a:t>
            </a:r>
          </a:p>
          <a:p>
            <a:r>
              <a:rPr lang="en-US" altLang="zh-TW" dirty="0" err="1" smtClean="0">
                <a:solidFill>
                  <a:srgbClr val="002060"/>
                </a:solidFill>
              </a:rPr>
              <a:t>Morakot</a:t>
            </a:r>
            <a:r>
              <a:rPr lang="en-US" altLang="zh-TW" dirty="0" smtClean="0">
                <a:solidFill>
                  <a:srgbClr val="002060"/>
                </a:solidFill>
              </a:rPr>
              <a:t> during Taiwan landfall, emphasizing </a:t>
            </a:r>
            <a:r>
              <a:rPr lang="en-US" altLang="zh-TW" dirty="0" err="1" smtClean="0">
                <a:solidFill>
                  <a:srgbClr val="002060"/>
                </a:solidFill>
              </a:rPr>
              <a:t>mesoscale</a:t>
            </a:r>
            <a:endParaRPr lang="en-US" altLang="zh-TW" dirty="0" smtClean="0">
              <a:solidFill>
                <a:srgbClr val="002060"/>
              </a:solidFill>
            </a:endParaRPr>
          </a:p>
          <a:p>
            <a:r>
              <a:rPr lang="en-US" altLang="zh-TW" dirty="0" smtClean="0">
                <a:solidFill>
                  <a:srgbClr val="002060"/>
                </a:solidFill>
              </a:rPr>
              <a:t>structure and VRWs; section 4 details the effect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of </a:t>
            </a:r>
            <a:r>
              <a:rPr lang="en-US" altLang="zh-TW" dirty="0" err="1" smtClean="0">
                <a:solidFill>
                  <a:srgbClr val="002060"/>
                </a:solidFill>
              </a:rPr>
              <a:t>mesoscale</a:t>
            </a:r>
            <a:r>
              <a:rPr lang="en-US" altLang="zh-TW" dirty="0" smtClean="0">
                <a:solidFill>
                  <a:srgbClr val="002060"/>
                </a:solidFill>
              </a:rPr>
              <a:t> structure on rainfall forecasts, and quantitatively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assesses the forecasts; and section 5 provides</a:t>
            </a:r>
          </a:p>
          <a:p>
            <a:r>
              <a:rPr lang="en-US" altLang="zh-TW" dirty="0" smtClean="0">
                <a:solidFill>
                  <a:srgbClr val="002060"/>
                </a:solidFill>
              </a:rPr>
              <a:t>a summary and conclusions.</a:t>
            </a:r>
            <a:endParaRPr lang="zh-TW" altLang="en-US" dirty="0" smtClean="0">
              <a:solidFill>
                <a:srgbClr val="002060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90917-C08A-4C49-931B-85DFED366B14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FF1D-92F5-45D8-BCB3-31E62229E851}" type="datetimeFigureOut">
              <a:rPr lang="zh-TW" altLang="en-US" smtClean="0"/>
              <a:pPr/>
              <a:t>2013/3/12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636ED-C89C-49B3-BB47-0F3648B069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FF1D-92F5-45D8-BCB3-31E62229E851}" type="datetimeFigureOut">
              <a:rPr lang="zh-TW" altLang="en-US" smtClean="0"/>
              <a:pPr/>
              <a:t>2013/3/12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636ED-C89C-49B3-BB47-0F3648B069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FF1D-92F5-45D8-BCB3-31E62229E851}" type="datetimeFigureOut">
              <a:rPr lang="zh-TW" altLang="en-US" smtClean="0"/>
              <a:pPr/>
              <a:t>2013/3/12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636ED-C89C-49B3-BB47-0F3648B069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FF1D-92F5-45D8-BCB3-31E62229E851}" type="datetimeFigureOut">
              <a:rPr lang="zh-TW" altLang="en-US" smtClean="0"/>
              <a:pPr/>
              <a:t>2013/3/12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636ED-C89C-49B3-BB47-0F3648B069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FF1D-92F5-45D8-BCB3-31E62229E851}" type="datetimeFigureOut">
              <a:rPr lang="zh-TW" altLang="en-US" smtClean="0"/>
              <a:pPr/>
              <a:t>2013/3/12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636ED-C89C-49B3-BB47-0F3648B069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FF1D-92F5-45D8-BCB3-31E62229E851}" type="datetimeFigureOut">
              <a:rPr lang="zh-TW" altLang="en-US" smtClean="0"/>
              <a:pPr/>
              <a:t>2013/3/12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636ED-C89C-49B3-BB47-0F3648B069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FF1D-92F5-45D8-BCB3-31E62229E851}" type="datetimeFigureOut">
              <a:rPr lang="zh-TW" altLang="en-US" smtClean="0"/>
              <a:pPr/>
              <a:t>2013/3/12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636ED-C89C-49B3-BB47-0F3648B069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FF1D-92F5-45D8-BCB3-31E62229E851}" type="datetimeFigureOut">
              <a:rPr lang="zh-TW" altLang="en-US" smtClean="0"/>
              <a:pPr/>
              <a:t>2013/3/12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636ED-C89C-49B3-BB47-0F3648B069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FF1D-92F5-45D8-BCB3-31E62229E851}" type="datetimeFigureOut">
              <a:rPr lang="zh-TW" altLang="en-US" smtClean="0"/>
              <a:pPr/>
              <a:t>2013/3/12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636ED-C89C-49B3-BB47-0F3648B069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FF1D-92F5-45D8-BCB3-31E62229E851}" type="datetimeFigureOut">
              <a:rPr lang="zh-TW" altLang="en-US" smtClean="0"/>
              <a:pPr/>
              <a:t>2013/3/12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636ED-C89C-49B3-BB47-0F3648B069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FF1D-92F5-45D8-BCB3-31E62229E851}" type="datetimeFigureOut">
              <a:rPr lang="zh-TW" altLang="en-US" smtClean="0"/>
              <a:pPr/>
              <a:t>2013/3/12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636ED-C89C-49B3-BB47-0F3648B069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DFF1D-92F5-45D8-BCB3-31E62229E851}" type="datetimeFigureOut">
              <a:rPr lang="zh-TW" altLang="en-US" smtClean="0"/>
              <a:pPr/>
              <a:t>2013/3/12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636ED-C89C-49B3-BB47-0F3648B069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6.png"/><Relationship Id="rId7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332657"/>
            <a:ext cx="9144000" cy="2232247"/>
          </a:xfrm>
        </p:spPr>
        <p:txBody>
          <a:bodyPr>
            <a:noAutofit/>
          </a:bodyPr>
          <a:lstStyle/>
          <a:p>
            <a:r>
              <a:rPr lang="en-US" altLang="zh-TW" sz="3600" b="1" dirty="0"/>
              <a:t>High-Resolution Modeling of </a:t>
            </a:r>
            <a:r>
              <a:rPr lang="en-US" altLang="zh-TW" sz="3600" b="1" dirty="0" smtClean="0"/>
              <a:t>Typhoon </a:t>
            </a:r>
            <a:r>
              <a:rPr lang="en-US" altLang="zh-TW" sz="3600" b="1" dirty="0" err="1" smtClean="0"/>
              <a:t>Morakot</a:t>
            </a:r>
            <a:r>
              <a:rPr lang="en-US" altLang="zh-TW" sz="3600" b="1" dirty="0" smtClean="0"/>
              <a:t> (2009</a:t>
            </a:r>
            <a:r>
              <a:rPr lang="en-US" altLang="zh-TW" sz="3600" b="1" dirty="0"/>
              <a:t>): </a:t>
            </a:r>
            <a:r>
              <a:rPr lang="en-US" altLang="zh-TW" sz="3600" b="1" dirty="0" smtClean="0"/>
              <a:t>Vortex </a:t>
            </a:r>
            <a:r>
              <a:rPr lang="en-US" altLang="zh-TW" sz="3600" b="1" dirty="0" err="1"/>
              <a:t>Rossby</a:t>
            </a:r>
            <a:r>
              <a:rPr lang="en-US" altLang="zh-TW" sz="3600" b="1" dirty="0"/>
              <a:t> </a:t>
            </a:r>
            <a:r>
              <a:rPr lang="en-US" altLang="zh-TW" sz="3600" b="1" dirty="0" smtClean="0"/>
              <a:t>Waves</a:t>
            </a:r>
            <a:r>
              <a:rPr lang="en-US" altLang="zh-TW" sz="3600" b="1" dirty="0"/>
              <a:t/>
            </a:r>
            <a:br>
              <a:rPr lang="en-US" altLang="zh-TW" sz="3600" b="1" dirty="0"/>
            </a:br>
            <a:r>
              <a:rPr lang="en-US" altLang="zh-TW" sz="3600" b="1" dirty="0"/>
              <a:t>and Their Role in Extreme Precipitation over Taiwan</a:t>
            </a:r>
            <a:endParaRPr lang="zh-TW" altLang="en-US" sz="3600" b="1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11560" y="5849888"/>
            <a:ext cx="8280920" cy="1008112"/>
          </a:xfrm>
        </p:spPr>
        <p:txBody>
          <a:bodyPr>
            <a:normAutofit fontScale="70000" lnSpcReduction="20000"/>
          </a:bodyPr>
          <a:lstStyle/>
          <a:p>
            <a:r>
              <a:rPr lang="en-US" altLang="zh-TW" dirty="0"/>
              <a:t>Hall, J. D., M. </a:t>
            </a:r>
            <a:r>
              <a:rPr lang="en-US" altLang="zh-TW" dirty="0" err="1"/>
              <a:t>Xue</a:t>
            </a:r>
            <a:r>
              <a:rPr lang="en-US" altLang="zh-TW" dirty="0"/>
              <a:t>, L. Ran, and L. M. Leslie, 2013: High-resolution modeling of Typhoon </a:t>
            </a:r>
            <a:r>
              <a:rPr lang="en-US" altLang="zh-TW" dirty="0" err="1"/>
              <a:t>Morakot</a:t>
            </a:r>
            <a:r>
              <a:rPr lang="en-US" altLang="zh-TW" dirty="0"/>
              <a:t> (2009): vortex </a:t>
            </a:r>
            <a:r>
              <a:rPr lang="en-US" altLang="zh-TW" dirty="0" err="1"/>
              <a:t>Rossby</a:t>
            </a:r>
            <a:r>
              <a:rPr lang="en-US" altLang="zh-TW" dirty="0"/>
              <a:t> waves and their role in extreme precipitation over Taiwan. </a:t>
            </a:r>
            <a:r>
              <a:rPr lang="en-US" altLang="zh-TW" i="1" dirty="0"/>
              <a:t>J. Atmos. Sci.,</a:t>
            </a:r>
            <a:r>
              <a:rPr lang="en-US" altLang="zh-TW" b="1" i="1" dirty="0"/>
              <a:t> 70</a:t>
            </a:r>
            <a:r>
              <a:rPr lang="en-US" altLang="zh-TW" dirty="0"/>
              <a:t>, 163–185.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5831632" y="4725144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指導教授</a:t>
            </a:r>
            <a:r>
              <a:rPr lang="en-US" altLang="zh-TW" dirty="0" smtClean="0"/>
              <a:t>:</a:t>
            </a:r>
            <a:r>
              <a:rPr lang="zh-TW" altLang="en-US" dirty="0" smtClean="0"/>
              <a:t>楊明仁  老師</a:t>
            </a:r>
            <a:endParaRPr lang="en-US" altLang="zh-TW" dirty="0" smtClean="0"/>
          </a:p>
          <a:p>
            <a:r>
              <a:rPr lang="zh-TW" altLang="en-US" dirty="0" smtClean="0"/>
              <a:t>報告者</a:t>
            </a:r>
            <a:r>
              <a:rPr lang="en-US" altLang="zh-TW" dirty="0" smtClean="0"/>
              <a:t>:</a:t>
            </a:r>
            <a:r>
              <a:rPr lang="zh-TW" altLang="en-US" dirty="0" smtClean="0"/>
              <a:t>鍾宜娟</a:t>
            </a:r>
            <a:endParaRPr lang="en-US" altLang="zh-TW" dirty="0" smtClean="0"/>
          </a:p>
          <a:p>
            <a:r>
              <a:rPr lang="zh-TW" altLang="en-US" dirty="0" smtClean="0"/>
              <a:t>報告日期</a:t>
            </a:r>
            <a:r>
              <a:rPr lang="en-US" altLang="zh-TW" dirty="0" smtClean="0"/>
              <a:t>:2013/3/12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0" y="2780928"/>
            <a:ext cx="9144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JONATHAN D. HALL AND MING XUE</a:t>
            </a:r>
          </a:p>
          <a:p>
            <a:pPr algn="ctr"/>
            <a:r>
              <a:rPr lang="en-US" altLang="zh-TW" sz="1400" dirty="0" smtClean="0"/>
              <a:t>Center for Analysis and Prediction of Storms, and School of Meteorology, University of Oklahoma, Norman, Oklahoma</a:t>
            </a:r>
          </a:p>
          <a:p>
            <a:pPr algn="ctr"/>
            <a:r>
              <a:rPr lang="en-US" altLang="zh-TW" dirty="0" smtClean="0"/>
              <a:t>LINGKUN RAN</a:t>
            </a:r>
          </a:p>
          <a:p>
            <a:pPr algn="ctr"/>
            <a:r>
              <a:rPr lang="en-US" altLang="zh-TW" sz="1400" dirty="0" smtClean="0"/>
              <a:t>Center for Analysis and Prediction of Storms, University of Oklahoma, Norman, Oklahoma, and</a:t>
            </a:r>
            <a:r>
              <a:rPr lang="en-US" altLang="zh-TW" dirty="0" smtClean="0"/>
              <a:t> Institute of </a:t>
            </a:r>
          </a:p>
          <a:p>
            <a:pPr algn="ctr"/>
            <a:r>
              <a:rPr lang="en-US" altLang="zh-TW" sz="1400" dirty="0" smtClean="0"/>
              <a:t>Atmospheric </a:t>
            </a:r>
            <a:r>
              <a:rPr lang="en-US" altLang="zh-TW" sz="1400" dirty="0" err="1" smtClean="0"/>
              <a:t>Physics,Chinese</a:t>
            </a:r>
            <a:r>
              <a:rPr lang="en-US" altLang="zh-TW" sz="1400" dirty="0" smtClean="0"/>
              <a:t> Academy of Sciences, Beijing, China</a:t>
            </a:r>
          </a:p>
          <a:p>
            <a:pPr algn="ctr"/>
            <a:r>
              <a:rPr lang="en-US" altLang="zh-TW" dirty="0" smtClean="0"/>
              <a:t>LANCE M. LESLIE</a:t>
            </a:r>
          </a:p>
          <a:p>
            <a:pPr algn="ctr"/>
            <a:r>
              <a:rPr lang="en-US" altLang="zh-TW" sz="1400" dirty="0" smtClean="0"/>
              <a:t>School of Meteorology, University of Oklahoma, Norman, Oklahoma</a:t>
            </a:r>
            <a:endParaRPr lang="zh-TW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/>
              <a:t>Outline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268760"/>
            <a:ext cx="8352928" cy="5040560"/>
          </a:xfrm>
        </p:spPr>
        <p:txBody>
          <a:bodyPr>
            <a:normAutofit/>
          </a:bodyPr>
          <a:lstStyle/>
          <a:p>
            <a:r>
              <a:rPr lang="en-US" altLang="zh-TW" sz="2800" b="1" dirty="0" smtClean="0"/>
              <a:t>Prediction model and the simulation</a:t>
            </a:r>
            <a:r>
              <a:rPr lang="zh-TW" altLang="en-US" sz="2800" b="1" dirty="0" smtClean="0"/>
              <a:t> </a:t>
            </a:r>
            <a:r>
              <a:rPr lang="en-US" altLang="zh-TW" sz="2800" b="1" dirty="0" smtClean="0"/>
              <a:t>experiments</a:t>
            </a:r>
          </a:p>
          <a:p>
            <a:r>
              <a:rPr lang="en-US" altLang="zh-TW" sz="2800" b="1" dirty="0" smtClean="0"/>
              <a:t>Typhoon structure during landfall phase</a:t>
            </a:r>
          </a:p>
          <a:p>
            <a:pPr>
              <a:buNone/>
            </a:pPr>
            <a:r>
              <a:rPr lang="zh-TW" altLang="en-US" sz="2800" dirty="0" smtClean="0"/>
              <a:t>    </a:t>
            </a:r>
            <a:r>
              <a:rPr lang="en-US" altLang="zh-TW" sz="2400" dirty="0" smtClean="0"/>
              <a:t>a. Broad overview and track</a:t>
            </a:r>
          </a:p>
          <a:p>
            <a:pPr>
              <a:buNone/>
            </a:pPr>
            <a:r>
              <a:rPr lang="zh-TW" altLang="en-US" sz="2400" dirty="0" smtClean="0"/>
              <a:t>     </a:t>
            </a:r>
            <a:r>
              <a:rPr lang="en-US" altLang="zh-TW" sz="2400" dirty="0" smtClean="0"/>
              <a:t>b. </a:t>
            </a:r>
            <a:r>
              <a:rPr lang="en-US" altLang="zh-TW" sz="2400" dirty="0" err="1" smtClean="0"/>
              <a:t>Mesoscale</a:t>
            </a:r>
            <a:r>
              <a:rPr lang="en-US" altLang="zh-TW" sz="2400" dirty="0" smtClean="0"/>
              <a:t> structure and vortex </a:t>
            </a:r>
            <a:r>
              <a:rPr lang="en-US" altLang="zh-TW" sz="2400" dirty="0" err="1" smtClean="0"/>
              <a:t>Rossby</a:t>
            </a:r>
            <a:r>
              <a:rPr lang="en-US" altLang="zh-TW" sz="2400" dirty="0" smtClean="0"/>
              <a:t> waves</a:t>
            </a:r>
          </a:p>
          <a:p>
            <a:r>
              <a:rPr lang="en-US" altLang="zh-TW" sz="2800" b="1" dirty="0" smtClean="0"/>
              <a:t>Model rainfall and verification against</a:t>
            </a:r>
            <a:r>
              <a:rPr lang="zh-TW" altLang="en-US" sz="2800" b="1" dirty="0" smtClean="0"/>
              <a:t> </a:t>
            </a:r>
            <a:r>
              <a:rPr lang="en-US" altLang="zh-TW" sz="2800" b="1" dirty="0" smtClean="0"/>
              <a:t>observations</a:t>
            </a:r>
          </a:p>
          <a:p>
            <a:pPr>
              <a:buNone/>
            </a:pPr>
            <a:r>
              <a:rPr lang="zh-TW" altLang="en-US" sz="2800" dirty="0" smtClean="0"/>
              <a:t>    </a:t>
            </a:r>
            <a:r>
              <a:rPr lang="en-US" altLang="zh-TW" sz="2400" dirty="0" smtClean="0"/>
              <a:t>a. Rainfall evolution</a:t>
            </a:r>
          </a:p>
          <a:p>
            <a:pPr>
              <a:buNone/>
            </a:pPr>
            <a:r>
              <a:rPr lang="zh-TW" altLang="en-US" sz="2400" b="1" dirty="0" smtClean="0"/>
              <a:t>     </a:t>
            </a:r>
            <a:r>
              <a:rPr lang="en-US" altLang="zh-TW" sz="2400" dirty="0" smtClean="0"/>
              <a:t>b. Precipitation forecast verification</a:t>
            </a:r>
          </a:p>
          <a:p>
            <a:r>
              <a:rPr lang="en-US" altLang="zh-TW" sz="2800" b="1" dirty="0" smtClean="0"/>
              <a:t>Summary and conclusions</a:t>
            </a:r>
            <a:endParaRPr lang="zh-TW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764704"/>
            <a:ext cx="6048672" cy="572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Autofit/>
          </a:bodyPr>
          <a:lstStyle/>
          <a:p>
            <a:r>
              <a:rPr lang="en-US" altLang="zh-TW" sz="4000" b="1" dirty="0" smtClean="0"/>
              <a:t>Intensity predictions</a:t>
            </a:r>
            <a:endParaRPr lang="zh-TW" altLang="en-US" sz="4000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179512" y="1844824"/>
            <a:ext cx="1296144" cy="646331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0030 UTC </a:t>
            </a:r>
            <a:r>
              <a:rPr lang="en-US" altLang="zh-TW" dirty="0" err="1" smtClean="0"/>
              <a:t>Agust</a:t>
            </a:r>
            <a:r>
              <a:rPr lang="en-US" altLang="zh-TW" dirty="0" smtClean="0"/>
              <a:t> 7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79512" y="5013176"/>
            <a:ext cx="1296144" cy="646331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0830 UTC </a:t>
            </a:r>
            <a:r>
              <a:rPr lang="en-US" altLang="zh-TW" dirty="0" err="1" smtClean="0"/>
              <a:t>Agust</a:t>
            </a:r>
            <a:r>
              <a:rPr lang="en-US" altLang="zh-TW" dirty="0" smtClean="0"/>
              <a:t> 8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668344" y="5013176"/>
            <a:ext cx="1331640" cy="646331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1457 UTC </a:t>
            </a:r>
            <a:r>
              <a:rPr lang="en-US" altLang="zh-TW" dirty="0" err="1" smtClean="0"/>
              <a:t>Agust</a:t>
            </a:r>
            <a:r>
              <a:rPr lang="en-US" altLang="zh-TW" dirty="0" smtClean="0"/>
              <a:t> 8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7668344" y="1772816"/>
            <a:ext cx="1331640" cy="646331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0530 UTC </a:t>
            </a:r>
            <a:r>
              <a:rPr lang="en-US" altLang="zh-TW" dirty="0" err="1" smtClean="0"/>
              <a:t>Agust</a:t>
            </a:r>
            <a:r>
              <a:rPr lang="en-US" altLang="zh-TW" dirty="0" smtClean="0"/>
              <a:t> 8</a:t>
            </a:r>
            <a:endParaRPr lang="zh-TW" altLang="en-US" dirty="0"/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0" y="0"/>
            <a:ext cx="9144000" cy="5760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Mesoscale structure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606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zh-TW" b="1" dirty="0" err="1" smtClean="0"/>
              <a:t>Mesoscale</a:t>
            </a:r>
            <a:r>
              <a:rPr lang="en-US" altLang="zh-TW" b="1" dirty="0" smtClean="0"/>
              <a:t> structure</a:t>
            </a:r>
            <a:endParaRPr lang="zh-TW" alt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0953" t="16925" r="10017" b="44094"/>
          <a:stretch>
            <a:fillRect/>
          </a:stretch>
        </p:blipFill>
        <p:spPr bwMode="auto">
          <a:xfrm>
            <a:off x="1259632" y="476672"/>
            <a:ext cx="7057800" cy="195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1537" t="49953" r="9747" b="11863"/>
          <a:stretch>
            <a:fillRect/>
          </a:stretch>
        </p:blipFill>
        <p:spPr bwMode="auto">
          <a:xfrm>
            <a:off x="1259632" y="2420888"/>
            <a:ext cx="7080786" cy="191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11481" t="38187" r="10153" b="22832"/>
          <a:stretch>
            <a:fillRect/>
          </a:stretch>
        </p:blipFill>
        <p:spPr bwMode="auto">
          <a:xfrm>
            <a:off x="1259632" y="4293096"/>
            <a:ext cx="7056784" cy="197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323528" y="6309320"/>
            <a:ext cx="2592288" cy="369332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O : The center of typhoon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>
            <a:noAutofit/>
          </a:bodyPr>
          <a:lstStyle/>
          <a:p>
            <a:r>
              <a:rPr lang="en-US" altLang="zh-TW" sz="4000" b="1" dirty="0" err="1" smtClean="0"/>
              <a:t>Mesoscale</a:t>
            </a:r>
            <a:r>
              <a:rPr lang="en-US" altLang="zh-TW" sz="4000" b="1" dirty="0" smtClean="0"/>
              <a:t> structure</a:t>
            </a:r>
            <a:endParaRPr lang="zh-TW" altLang="en-US" sz="40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268760"/>
            <a:ext cx="6792880" cy="472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323528" y="6021288"/>
            <a:ext cx="6192688" cy="646331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/>
              <a:t> ＋ 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center-found location based on the best-fit ellipse</a:t>
            </a:r>
          </a:p>
          <a:p>
            <a:r>
              <a:rPr lang="zh-TW" altLang="en-US" dirty="0" smtClean="0"/>
              <a:t>  </a:t>
            </a:r>
            <a:r>
              <a:rPr lang="en-US" altLang="zh-TW" dirty="0" smtClean="0"/>
              <a:t>O</a:t>
            </a:r>
            <a:r>
              <a:rPr lang="zh-TW" altLang="en-US" dirty="0" smtClean="0"/>
              <a:t>  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 model representation of the inner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eyewall</a:t>
            </a:r>
            <a:r>
              <a:rPr lang="en-US" altLang="zh-TW" dirty="0" smtClean="0"/>
              <a:t> of </a:t>
            </a:r>
            <a:r>
              <a:rPr lang="en-US" altLang="zh-TW" dirty="0" err="1" smtClean="0"/>
              <a:t>Morakot</a:t>
            </a:r>
            <a:endParaRPr lang="en-US" altLang="zh-TW" dirty="0" smtClean="0"/>
          </a:p>
        </p:txBody>
      </p:sp>
      <p:sp>
        <p:nvSpPr>
          <p:cNvPr id="6" name="文字方塊 5"/>
          <p:cNvSpPr txBox="1"/>
          <p:nvPr/>
        </p:nvSpPr>
        <p:spPr>
          <a:xfrm>
            <a:off x="395536" y="62068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Vertical component of relative </a:t>
            </a:r>
            <a:r>
              <a:rPr lang="en-US" altLang="zh-TW" b="1" dirty="0" err="1" smtClean="0"/>
              <a:t>vorticity</a:t>
            </a:r>
            <a:r>
              <a:rPr lang="en-US" altLang="zh-TW" b="1" dirty="0" smtClean="0"/>
              <a:t> </a:t>
            </a:r>
            <a:r>
              <a:rPr lang="en-US" altLang="zh-TW" dirty="0" smtClean="0"/>
              <a:t>at approximately 850 </a:t>
            </a:r>
            <a:r>
              <a:rPr lang="en-US" altLang="zh-TW" dirty="0" err="1" smtClean="0"/>
              <a:t>hPa</a:t>
            </a:r>
            <a:r>
              <a:rPr lang="en-US" altLang="zh-TW" dirty="0" smtClean="0"/>
              <a:t> for </a:t>
            </a:r>
            <a:r>
              <a:rPr lang="en-US" altLang="zh-TW" b="1" dirty="0" smtClean="0"/>
              <a:t>A3_0700NT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en-US" altLang="zh-TW" sz="4000" b="1" dirty="0" smtClean="0"/>
              <a:t>Vortex </a:t>
            </a:r>
            <a:r>
              <a:rPr lang="en-US" altLang="zh-TW" sz="4000" b="1" dirty="0" err="1" smtClean="0"/>
              <a:t>Rossby</a:t>
            </a:r>
            <a:r>
              <a:rPr lang="en-US" altLang="zh-TW" sz="4000" b="1" dirty="0" smtClean="0"/>
              <a:t> wave</a:t>
            </a:r>
            <a:endParaRPr lang="zh-TW" altLang="en-US" sz="40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800"/>
            <a:ext cx="6798092" cy="482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755576" y="126876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 time series of the amplitude of the </a:t>
            </a:r>
            <a:r>
              <a:rPr lang="en-US" altLang="zh-TW" b="1" dirty="0" smtClean="0"/>
              <a:t>low-</a:t>
            </a:r>
            <a:r>
              <a:rPr lang="en-US" altLang="zh-TW" b="1" dirty="0" err="1" smtClean="0"/>
              <a:t>wavenumber</a:t>
            </a:r>
            <a:r>
              <a:rPr lang="en-US" altLang="zh-TW" b="1" dirty="0" smtClean="0"/>
              <a:t> </a:t>
            </a:r>
            <a:r>
              <a:rPr lang="en-US" altLang="zh-TW" b="1" dirty="0" err="1" smtClean="0"/>
              <a:t>vorticity</a:t>
            </a:r>
            <a:r>
              <a:rPr lang="en-US" altLang="zh-TW" b="1" dirty="0" smtClean="0"/>
              <a:t> asymmetries.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7740352" y="1700808"/>
            <a:ext cx="1152128" cy="646331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A3_0706T model run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638" t="16542" r="26743" b="18227"/>
          <a:stretch>
            <a:fillRect/>
          </a:stretch>
        </p:blipFill>
        <p:spPr bwMode="auto">
          <a:xfrm>
            <a:off x="1259632" y="476672"/>
            <a:ext cx="7708370" cy="619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2339752" y="0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Time–azimuth </a:t>
            </a:r>
            <a:r>
              <a:rPr lang="en-US" altLang="zh-TW" sz="2400" b="1" u="sng" dirty="0" err="1" smtClean="0"/>
              <a:t>Hovm</a:t>
            </a:r>
            <a:r>
              <a:rPr lang="az-Cyrl-AZ" altLang="zh-TW" sz="2400" b="1" u="sng" dirty="0" smtClean="0"/>
              <a:t>ӧ</a:t>
            </a:r>
            <a:r>
              <a:rPr lang="en-US" altLang="zh-TW" sz="2400" b="1" u="sng" dirty="0" err="1" smtClean="0"/>
              <a:t>ller</a:t>
            </a:r>
            <a:r>
              <a:rPr lang="en-US" altLang="zh-TW" sz="2400" b="1" u="sng" dirty="0" smtClean="0"/>
              <a:t> diagram</a:t>
            </a:r>
            <a:endParaRPr lang="zh-TW" altLang="en-US" sz="2400" b="1" u="sng" dirty="0"/>
          </a:p>
        </p:txBody>
      </p:sp>
      <p:sp>
        <p:nvSpPr>
          <p:cNvPr id="4" name="文字方塊 3"/>
          <p:cNvSpPr txBox="1"/>
          <p:nvPr/>
        </p:nvSpPr>
        <p:spPr>
          <a:xfrm>
            <a:off x="7596336" y="116632"/>
            <a:ext cx="1403648" cy="646331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A3_0706NT model run</a:t>
            </a:r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2195736" y="3717032"/>
            <a:ext cx="1800200" cy="280831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單箭頭接點 14"/>
          <p:cNvCxnSpPr/>
          <p:nvPr/>
        </p:nvCxnSpPr>
        <p:spPr>
          <a:xfrm flipH="1">
            <a:off x="2195736" y="6669360"/>
            <a:ext cx="172819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橢圓 6"/>
          <p:cNvSpPr/>
          <p:nvPr/>
        </p:nvSpPr>
        <p:spPr>
          <a:xfrm>
            <a:off x="395536" y="476672"/>
            <a:ext cx="936104" cy="100811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接點 11"/>
          <p:cNvCxnSpPr>
            <a:stCxn id="7" idx="0"/>
            <a:endCxn id="7" idx="4"/>
          </p:cNvCxnSpPr>
          <p:nvPr/>
        </p:nvCxnSpPr>
        <p:spPr>
          <a:xfrm>
            <a:off x="863588" y="476672"/>
            <a:ext cx="0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>
            <a:stCxn id="7" idx="2"/>
            <a:endCxn id="7" idx="6"/>
          </p:cNvCxnSpPr>
          <p:nvPr/>
        </p:nvCxnSpPr>
        <p:spPr>
          <a:xfrm>
            <a:off x="395536" y="980728"/>
            <a:ext cx="9361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755576" y="188640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0</a:t>
            </a:r>
            <a:endParaRPr lang="zh-TW" altLang="en-US" sz="12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0" y="836712"/>
            <a:ext cx="467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270</a:t>
            </a:r>
            <a:endParaRPr lang="zh-TW" altLang="en-US" sz="12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1331640" y="836712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90</a:t>
            </a:r>
            <a:endParaRPr lang="zh-TW" altLang="en-US" sz="12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683568" y="1484784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180</a:t>
            </a:r>
            <a:endParaRPr lang="zh-TW" altLang="en-US" sz="1200" dirty="0"/>
          </a:p>
        </p:txBody>
      </p:sp>
      <p:sp>
        <p:nvSpPr>
          <p:cNvPr id="29" name="橢圓 28"/>
          <p:cNvSpPr/>
          <p:nvPr/>
        </p:nvSpPr>
        <p:spPr>
          <a:xfrm>
            <a:off x="395536" y="4941168"/>
            <a:ext cx="936104" cy="100811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0" name="直線接點 29"/>
          <p:cNvCxnSpPr/>
          <p:nvPr/>
        </p:nvCxnSpPr>
        <p:spPr>
          <a:xfrm>
            <a:off x="395536" y="5445224"/>
            <a:ext cx="9361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827584" y="4941168"/>
            <a:ext cx="0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 flipH="1" flipV="1">
            <a:off x="539552" y="5085184"/>
            <a:ext cx="294959" cy="35642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弧形箭號 (上彎) 40"/>
          <p:cNvSpPr/>
          <p:nvPr/>
        </p:nvSpPr>
        <p:spPr>
          <a:xfrm>
            <a:off x="611560" y="5373216"/>
            <a:ext cx="504056" cy="360040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179512" y="4869160"/>
            <a:ext cx="467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300</a:t>
            </a:r>
          </a:p>
        </p:txBody>
      </p:sp>
      <p:sp>
        <p:nvSpPr>
          <p:cNvPr id="43" name="文字方塊 42"/>
          <p:cNvSpPr txBox="1"/>
          <p:nvPr/>
        </p:nvSpPr>
        <p:spPr>
          <a:xfrm>
            <a:off x="1187624" y="4869160"/>
            <a:ext cx="467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60</a:t>
            </a:r>
            <a:endParaRPr lang="zh-TW" altLang="en-US" sz="1200" dirty="0"/>
          </a:p>
        </p:txBody>
      </p:sp>
      <p:cxnSp>
        <p:nvCxnSpPr>
          <p:cNvPr id="48" name="直線接點 47"/>
          <p:cNvCxnSpPr>
            <a:endCxn id="29" idx="7"/>
          </p:cNvCxnSpPr>
          <p:nvPr/>
        </p:nvCxnSpPr>
        <p:spPr>
          <a:xfrm flipV="1">
            <a:off x="827584" y="5088802"/>
            <a:ext cx="366967" cy="35642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7" grpId="0" animBg="1"/>
      <p:bldP spid="19" grpId="0"/>
      <p:bldP spid="20" grpId="0"/>
      <p:bldP spid="21" grpId="0"/>
      <p:bldP spid="22" grpId="0"/>
      <p:bldP spid="29" grpId="0" animBg="1"/>
      <p:bldP spid="29" grpId="1" animBg="1"/>
      <p:bldP spid="41" grpId="0" animBg="1"/>
      <p:bldP spid="41" grpId="1" animBg="1"/>
      <p:bldP spid="42" grpId="0"/>
      <p:bldP spid="42" grpId="1"/>
      <p:bldP spid="43" grpId="0"/>
      <p:bldP spid="4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009" t="14979" r="48807" b="46865"/>
          <a:stretch>
            <a:fillRect/>
          </a:stretch>
        </p:blipFill>
        <p:spPr bwMode="auto">
          <a:xfrm>
            <a:off x="0" y="2492896"/>
            <a:ext cx="4568722" cy="342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3009" t="52503" r="49541" b="6131"/>
          <a:stretch>
            <a:fillRect/>
          </a:stretch>
        </p:blipFill>
        <p:spPr bwMode="auto">
          <a:xfrm>
            <a:off x="4624113" y="2420888"/>
            <a:ext cx="4519887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3467" t="11675" r="60886" b="85115"/>
          <a:stretch>
            <a:fillRect/>
          </a:stretch>
        </p:blipFill>
        <p:spPr bwMode="auto">
          <a:xfrm>
            <a:off x="3419872" y="1916832"/>
            <a:ext cx="2160240" cy="332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251520" y="105273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 altLang="zh-TW" b="1" u="sng" dirty="0" smtClean="0"/>
              <a:t>Horizontal winds </a:t>
            </a:r>
            <a:r>
              <a:rPr lang="en-US" altLang="zh-TW" dirty="0" smtClean="0"/>
              <a:t>at approximately 850 </a:t>
            </a:r>
            <a:r>
              <a:rPr lang="en-US" altLang="zh-TW" dirty="0" err="1" smtClean="0"/>
              <a:t>hPa</a:t>
            </a:r>
            <a:endParaRPr lang="en-US" altLang="zh-TW" dirty="0" smtClean="0"/>
          </a:p>
          <a:p>
            <a:pPr marL="342900" indent="-342900">
              <a:buAutoNum type="alphaLcParenBoth"/>
            </a:pPr>
            <a:r>
              <a:rPr lang="en-US" altLang="zh-TW" b="1" u="sng" dirty="0" smtClean="0"/>
              <a:t>WN1</a:t>
            </a:r>
            <a:r>
              <a:rPr lang="en-US" altLang="zh-TW" u="sng" dirty="0" smtClean="0"/>
              <a:t> </a:t>
            </a:r>
            <a:r>
              <a:rPr lang="en-US" altLang="zh-TW" dirty="0" smtClean="0"/>
              <a:t>component of </a:t>
            </a:r>
            <a:r>
              <a:rPr lang="en-US" altLang="zh-TW" b="1" u="sng" dirty="0" smtClean="0"/>
              <a:t>relative </a:t>
            </a:r>
            <a:r>
              <a:rPr lang="en-US" altLang="zh-TW" b="1" u="sng" dirty="0" err="1" smtClean="0"/>
              <a:t>vorticity</a:t>
            </a:r>
            <a:r>
              <a:rPr lang="en-US" altLang="zh-TW" u="sng" dirty="0" smtClean="0"/>
              <a:t> </a:t>
            </a:r>
            <a:r>
              <a:rPr lang="en-US" altLang="zh-TW" dirty="0" smtClean="0"/>
              <a:t>(shaded) and </a:t>
            </a:r>
            <a:r>
              <a:rPr lang="en-US" altLang="zh-TW" b="1" u="sng" dirty="0" smtClean="0"/>
              <a:t>vertical motion</a:t>
            </a:r>
            <a:r>
              <a:rPr lang="en-US" altLang="zh-TW" dirty="0" smtClean="0"/>
              <a:t>(contoured)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7524328" y="548680"/>
            <a:ext cx="1296144" cy="36933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A3_0706NT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23528" y="476672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A typical example</a:t>
            </a:r>
            <a:endParaRPr lang="zh-TW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64704"/>
            <a:ext cx="6682374" cy="589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1403648" y="26064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The evolution of </a:t>
            </a:r>
            <a:r>
              <a:rPr lang="en-US" altLang="zh-TW" b="1" u="sng" dirty="0" smtClean="0"/>
              <a:t>vertical motion </a:t>
            </a:r>
            <a:r>
              <a:rPr lang="en-US" altLang="zh-TW" dirty="0" smtClean="0"/>
              <a:t>associated with </a:t>
            </a:r>
            <a:r>
              <a:rPr lang="en-US" altLang="zh-TW" b="1" u="sng" dirty="0" smtClean="0"/>
              <a:t>WN2 VRWs</a:t>
            </a:r>
            <a:endParaRPr lang="zh-TW" altLang="en-US" b="1" u="sng" dirty="0"/>
          </a:p>
        </p:txBody>
      </p:sp>
      <p:sp>
        <p:nvSpPr>
          <p:cNvPr id="7" name="文字方塊 6"/>
          <p:cNvSpPr txBox="1"/>
          <p:nvPr/>
        </p:nvSpPr>
        <p:spPr>
          <a:xfrm>
            <a:off x="7524328" y="404664"/>
            <a:ext cx="1296144" cy="369332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A3_0706NT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12145" t="35825" r="14802" b="23772"/>
          <a:stretch>
            <a:fillRect/>
          </a:stretch>
        </p:blipFill>
        <p:spPr bwMode="auto">
          <a:xfrm>
            <a:off x="395536" y="2708920"/>
            <a:ext cx="6336704" cy="190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2523" t="30229" r="14128" b="26814"/>
          <a:stretch>
            <a:fillRect/>
          </a:stretch>
        </p:blipFill>
        <p:spPr bwMode="auto">
          <a:xfrm>
            <a:off x="395536" y="620688"/>
            <a:ext cx="6464718" cy="206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12282" t="38969" r="14643" b="15744"/>
          <a:stretch>
            <a:fillRect/>
          </a:stretch>
        </p:blipFill>
        <p:spPr bwMode="auto">
          <a:xfrm>
            <a:off x="395536" y="4638530"/>
            <a:ext cx="6369938" cy="221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r>
              <a:rPr lang="en-US" altLang="zh-TW" sz="1800" b="1" u="sng" dirty="0" smtClean="0"/>
              <a:t>Model composite reflectivity</a:t>
            </a:r>
            <a:r>
              <a:rPr lang="zh-TW" altLang="en-US" sz="1800" b="1" u="sng" dirty="0" smtClean="0"/>
              <a:t> </a:t>
            </a:r>
            <a:r>
              <a:rPr lang="en-US" altLang="zh-TW" sz="1800" dirty="0" smtClean="0"/>
              <a:t>and </a:t>
            </a:r>
            <a:r>
              <a:rPr lang="en-US" altLang="zh-TW" sz="1800" b="1" u="sng" dirty="0" smtClean="0"/>
              <a:t>asymmetric relative </a:t>
            </a:r>
            <a:r>
              <a:rPr lang="en-US" altLang="zh-TW" sz="1800" b="1" u="sng" dirty="0" err="1" smtClean="0"/>
              <a:t>vorticity</a:t>
            </a:r>
            <a:r>
              <a:rPr lang="en-US" altLang="zh-TW" sz="1800" b="1" u="sng" dirty="0" smtClean="0"/>
              <a:t> </a:t>
            </a:r>
            <a:r>
              <a:rPr lang="en-US" altLang="zh-TW" sz="1800" dirty="0" smtClean="0"/>
              <a:t>in WN1,WN 2,WN 3</a:t>
            </a:r>
            <a:endParaRPr lang="zh-TW" altLang="en-US" sz="18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85999" t="16925" r="10016" b="7476"/>
          <a:stretch>
            <a:fillRect/>
          </a:stretch>
        </p:blipFill>
        <p:spPr bwMode="auto">
          <a:xfrm>
            <a:off x="6948264" y="2060848"/>
            <a:ext cx="35104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字方塊 10"/>
          <p:cNvSpPr txBox="1"/>
          <p:nvPr/>
        </p:nvSpPr>
        <p:spPr>
          <a:xfrm>
            <a:off x="7452320" y="836712"/>
            <a:ext cx="1440160" cy="646331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A3_0706T</a:t>
            </a:r>
          </a:p>
          <a:p>
            <a:r>
              <a:rPr lang="en-US" altLang="zh-TW" dirty="0" smtClean="0"/>
              <a:t>With terrain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539552" y="764704"/>
            <a:ext cx="2160240" cy="590465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699792" y="764704"/>
            <a:ext cx="2088232" cy="590465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764704"/>
            <a:ext cx="6048672" cy="572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Autofit/>
          </a:bodyPr>
          <a:lstStyle/>
          <a:p>
            <a:r>
              <a:rPr lang="en-US" altLang="zh-TW" sz="4000" b="1" dirty="0" smtClean="0"/>
              <a:t>Intensity predictions</a:t>
            </a:r>
            <a:endParaRPr lang="zh-TW" altLang="en-US" sz="4000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179512" y="1844824"/>
            <a:ext cx="1296144" cy="646331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0030 UTC </a:t>
            </a:r>
            <a:r>
              <a:rPr lang="en-US" altLang="zh-TW" dirty="0" err="1" smtClean="0"/>
              <a:t>Agust</a:t>
            </a:r>
            <a:r>
              <a:rPr lang="en-US" altLang="zh-TW" dirty="0" smtClean="0"/>
              <a:t> 7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79512" y="5013176"/>
            <a:ext cx="1296144" cy="646331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0830 UTC </a:t>
            </a:r>
            <a:r>
              <a:rPr lang="en-US" altLang="zh-TW" dirty="0" err="1" smtClean="0"/>
              <a:t>Agust</a:t>
            </a:r>
            <a:r>
              <a:rPr lang="en-US" altLang="zh-TW" dirty="0" smtClean="0"/>
              <a:t> 8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668344" y="5013176"/>
            <a:ext cx="1331640" cy="646331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1457 UTC </a:t>
            </a:r>
            <a:r>
              <a:rPr lang="en-US" altLang="zh-TW" dirty="0" err="1" smtClean="0"/>
              <a:t>Agust</a:t>
            </a:r>
            <a:r>
              <a:rPr lang="en-US" altLang="zh-TW" dirty="0" smtClean="0"/>
              <a:t> 8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7668344" y="1772816"/>
            <a:ext cx="1331640" cy="646331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0530 UTC </a:t>
            </a:r>
            <a:r>
              <a:rPr lang="en-US" altLang="zh-TW" dirty="0" err="1" smtClean="0"/>
              <a:t>Agust</a:t>
            </a:r>
            <a:r>
              <a:rPr lang="en-US" altLang="zh-TW" dirty="0" smtClean="0"/>
              <a:t> 8</a:t>
            </a:r>
            <a:endParaRPr lang="zh-TW" altLang="en-US" dirty="0"/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0" y="0"/>
            <a:ext cx="9144000" cy="5760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Mesoscale structure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altLang="zh-TW" sz="4000" b="1" dirty="0" smtClean="0"/>
              <a:t>Introduction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rmAutofit/>
          </a:bodyPr>
          <a:lstStyle/>
          <a:p>
            <a:r>
              <a:rPr lang="en-US" altLang="zh-TW" sz="2400" dirty="0" smtClean="0"/>
              <a:t>None of the previously published studies on Typhoon </a:t>
            </a:r>
            <a:r>
              <a:rPr lang="en-US" altLang="zh-TW" sz="2400" dirty="0" err="1" smtClean="0"/>
              <a:t>Morakot</a:t>
            </a:r>
            <a:r>
              <a:rPr lang="en-US" altLang="zh-TW" sz="2400" dirty="0" smtClean="0"/>
              <a:t> just described focused on the </a:t>
            </a:r>
            <a:r>
              <a:rPr lang="en-US" altLang="zh-TW" sz="2400" b="1" dirty="0" err="1" smtClean="0"/>
              <a:t>mesoscale</a:t>
            </a:r>
            <a:r>
              <a:rPr lang="en-US" altLang="zh-TW" sz="2400" b="1" dirty="0" smtClean="0"/>
              <a:t> asymmetric structures </a:t>
            </a:r>
            <a:r>
              <a:rPr lang="en-US" altLang="zh-TW" sz="2400" dirty="0" smtClean="0"/>
              <a:t>in </a:t>
            </a:r>
            <a:r>
              <a:rPr lang="en-US" altLang="zh-TW" sz="2400" dirty="0" err="1" smtClean="0"/>
              <a:t>Morakot</a:t>
            </a:r>
            <a:r>
              <a:rPr lang="en-US" altLang="zh-TW" sz="2400" dirty="0" smtClean="0"/>
              <a:t>.</a:t>
            </a:r>
          </a:p>
          <a:p>
            <a:endParaRPr lang="en-US" altLang="zh-TW" sz="2400" dirty="0" smtClean="0"/>
          </a:p>
          <a:p>
            <a:r>
              <a:rPr lang="en-US" altLang="zh-TW" sz="2400" dirty="0" smtClean="0"/>
              <a:t>Much of the </a:t>
            </a:r>
            <a:r>
              <a:rPr lang="en-US" altLang="zh-TW" sz="2400" b="1" dirty="0" err="1" smtClean="0"/>
              <a:t>azimuthal</a:t>
            </a:r>
            <a:r>
              <a:rPr lang="en-US" altLang="zh-TW" sz="2400" b="1" dirty="0" smtClean="0"/>
              <a:t> asymmetry </a:t>
            </a:r>
            <a:r>
              <a:rPr lang="en-US" altLang="zh-TW" sz="2400" dirty="0" smtClean="0"/>
              <a:t>near the TC core, manifest in the form of so-called </a:t>
            </a:r>
            <a:r>
              <a:rPr lang="en-US" altLang="zh-TW" sz="2400" b="1" dirty="0" smtClean="0"/>
              <a:t>secondary convective bands</a:t>
            </a:r>
            <a:r>
              <a:rPr lang="en-US" altLang="zh-TW" sz="2400" dirty="0" smtClean="0"/>
              <a:t>, has been associated with </a:t>
            </a:r>
            <a:r>
              <a:rPr lang="en-US" altLang="zh-TW" sz="2400" b="1" dirty="0" smtClean="0"/>
              <a:t>vortex </a:t>
            </a:r>
            <a:r>
              <a:rPr lang="en-US" altLang="zh-TW" sz="2400" b="1" dirty="0" err="1" smtClean="0"/>
              <a:t>Rossby</a:t>
            </a:r>
            <a:r>
              <a:rPr lang="en-US" altLang="zh-TW" sz="2400" b="1" dirty="0" smtClean="0"/>
              <a:t> wave (VRW) </a:t>
            </a:r>
            <a:r>
              <a:rPr lang="en-US" altLang="zh-TW" sz="2400" dirty="0" smtClean="0"/>
              <a:t>activity.</a:t>
            </a:r>
          </a:p>
          <a:p>
            <a:pPr>
              <a:buNone/>
            </a:pPr>
            <a:endParaRPr lang="en-US" altLang="zh-TW" sz="2400" dirty="0" smtClean="0"/>
          </a:p>
          <a:p>
            <a:r>
              <a:rPr lang="en-US" altLang="zh-TW" sz="2800" b="1" dirty="0" smtClean="0"/>
              <a:t>Primary aims</a:t>
            </a:r>
          </a:p>
          <a:p>
            <a:pPr>
              <a:buNone/>
            </a:pPr>
            <a:r>
              <a:rPr lang="zh-TW" altLang="en-US" sz="2400" b="1" dirty="0" smtClean="0"/>
              <a:t>     </a:t>
            </a:r>
            <a:r>
              <a:rPr lang="en-US" altLang="zh-TW" sz="2400" dirty="0" smtClean="0"/>
              <a:t>1.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To simulate with </a:t>
            </a:r>
            <a:r>
              <a:rPr lang="en-US" altLang="zh-TW" sz="2400" b="1" dirty="0" smtClean="0"/>
              <a:t>sufficient fidelity the track and</a:t>
            </a:r>
            <a:r>
              <a:rPr lang="zh-TW" altLang="en-US" sz="2400" b="1" dirty="0" smtClean="0"/>
              <a:t> </a:t>
            </a:r>
            <a:r>
              <a:rPr lang="en-US" altLang="zh-TW" sz="2400" b="1" dirty="0" smtClean="0"/>
              <a:t>the </a:t>
            </a:r>
            <a:r>
              <a:rPr lang="en-US" altLang="zh-TW" sz="2400" b="1" dirty="0" err="1" smtClean="0"/>
              <a:t>mesoscale</a:t>
            </a:r>
            <a:r>
              <a:rPr lang="en-US" altLang="zh-TW" sz="2400" b="1" dirty="0" smtClean="0"/>
              <a:t> structure</a:t>
            </a:r>
            <a:r>
              <a:rPr lang="en-US" altLang="zh-TW" sz="2400" dirty="0" smtClean="0"/>
              <a:t> of </a:t>
            </a:r>
            <a:r>
              <a:rPr lang="en-US" altLang="zh-TW" sz="2400" dirty="0" err="1" smtClean="0"/>
              <a:t>Morakot</a:t>
            </a:r>
            <a:r>
              <a:rPr lang="en-US" altLang="zh-TW" sz="2400" dirty="0" smtClean="0"/>
              <a:t>.</a:t>
            </a:r>
          </a:p>
          <a:p>
            <a:pPr>
              <a:buNone/>
            </a:pPr>
            <a:r>
              <a:rPr lang="en-US" altLang="zh-TW" sz="2400" dirty="0" smtClean="0"/>
              <a:t>     2.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To explore relationships between </a:t>
            </a:r>
            <a:r>
              <a:rPr lang="en-US" altLang="zh-TW" sz="2400" b="1" dirty="0" err="1" smtClean="0"/>
              <a:t>mesoscale</a:t>
            </a:r>
            <a:r>
              <a:rPr lang="zh-TW" altLang="en-US" sz="2400" b="1" dirty="0" smtClean="0"/>
              <a:t> </a:t>
            </a:r>
            <a:r>
              <a:rPr lang="en-US" altLang="zh-TW" sz="2400" b="1" dirty="0" smtClean="0"/>
              <a:t>evolution </a:t>
            </a:r>
            <a:r>
              <a:rPr lang="en-US" altLang="zh-TW" sz="2400" dirty="0" smtClean="0"/>
              <a:t>and </a:t>
            </a:r>
            <a:r>
              <a:rPr lang="en-US" altLang="zh-TW" sz="2400" b="1" dirty="0" smtClean="0"/>
              <a:t>rainfall distribution </a:t>
            </a:r>
            <a:r>
              <a:rPr lang="en-US" altLang="zh-TW" sz="2400" dirty="0" smtClean="0"/>
              <a:t>over Taiwan.</a:t>
            </a:r>
            <a:endParaRPr lang="zh-TW" altLang="en-US" sz="2400" dirty="0" smtClean="0"/>
          </a:p>
          <a:p>
            <a:pPr>
              <a:buNone/>
            </a:pPr>
            <a:endParaRPr lang="zh-TW" alt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8"/>
          <p:cNvSpPr>
            <a:spLocks noGrp="1"/>
          </p:cNvSpPr>
          <p:nvPr>
            <p:ph type="title"/>
          </p:nvPr>
        </p:nvSpPr>
        <p:spPr>
          <a:xfrm>
            <a:off x="395536" y="0"/>
            <a:ext cx="8301608" cy="548680"/>
          </a:xfrm>
        </p:spPr>
        <p:txBody>
          <a:bodyPr>
            <a:normAutofit fontScale="90000"/>
          </a:bodyPr>
          <a:lstStyle/>
          <a:p>
            <a:r>
              <a:rPr lang="en-US" altLang="zh-TW" sz="2000" b="1" u="sng" dirty="0" smtClean="0"/>
              <a:t>Model composite reflectivity</a:t>
            </a:r>
            <a:r>
              <a:rPr lang="zh-TW" altLang="en-US" sz="2000" b="1" u="sng" dirty="0" smtClean="0"/>
              <a:t> </a:t>
            </a:r>
            <a:r>
              <a:rPr lang="en-US" altLang="zh-TW" sz="2000" dirty="0" smtClean="0"/>
              <a:t>and </a:t>
            </a:r>
            <a:r>
              <a:rPr lang="en-US" altLang="zh-TW" sz="2000" b="1" u="sng" dirty="0" smtClean="0"/>
              <a:t>asymmetric relative </a:t>
            </a:r>
            <a:r>
              <a:rPr lang="en-US" altLang="zh-TW" sz="2000" b="1" u="sng" dirty="0" err="1" smtClean="0"/>
              <a:t>vorticity</a:t>
            </a:r>
            <a:r>
              <a:rPr lang="en-US" altLang="zh-TW" sz="2000" b="1" u="sng" dirty="0" smtClean="0"/>
              <a:t> </a:t>
            </a:r>
            <a:r>
              <a:rPr lang="en-US" altLang="zh-TW" sz="2000" dirty="0" smtClean="0"/>
              <a:t>in </a:t>
            </a:r>
            <a:r>
              <a:rPr lang="en-US" altLang="zh-TW" sz="2000" dirty="0" err="1" smtClean="0"/>
              <a:t>wavenumbers</a:t>
            </a:r>
            <a:r>
              <a:rPr lang="en-US" altLang="zh-TW" sz="2000" dirty="0" smtClean="0"/>
              <a:t> 1, 2, 3</a:t>
            </a:r>
            <a:endParaRPr lang="zh-TW" altLang="en-US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1617" t="41731" r="61640" b="18107"/>
          <a:stretch>
            <a:fillRect/>
          </a:stretch>
        </p:blipFill>
        <p:spPr bwMode="auto">
          <a:xfrm>
            <a:off x="395536" y="2636912"/>
            <a:ext cx="2376264" cy="200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1628" t="15910" r="61522" b="41133"/>
          <a:stretch>
            <a:fillRect/>
          </a:stretch>
        </p:blipFill>
        <p:spPr bwMode="auto">
          <a:xfrm>
            <a:off x="395536" y="476672"/>
            <a:ext cx="2376264" cy="213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12145" t="45275" r="61827" b="11019"/>
          <a:stretch>
            <a:fillRect/>
          </a:stretch>
        </p:blipFill>
        <p:spPr bwMode="auto">
          <a:xfrm>
            <a:off x="467544" y="4682566"/>
            <a:ext cx="2304256" cy="217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 l="85999" t="16925" r="10016" b="7476"/>
          <a:stretch>
            <a:fillRect/>
          </a:stretch>
        </p:blipFill>
        <p:spPr bwMode="auto">
          <a:xfrm>
            <a:off x="7020272" y="1772816"/>
            <a:ext cx="35104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/>
          <p:cNvSpPr txBox="1"/>
          <p:nvPr/>
        </p:nvSpPr>
        <p:spPr>
          <a:xfrm>
            <a:off x="7452320" y="836712"/>
            <a:ext cx="1440160" cy="646331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A3_0706T</a:t>
            </a:r>
          </a:p>
          <a:p>
            <a:r>
              <a:rPr lang="en-US" altLang="zh-TW" dirty="0" smtClean="0"/>
              <a:t>With terrain</a:t>
            </a:r>
            <a:endParaRPr lang="zh-TW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61261" t="15910" r="15023" b="41133"/>
          <a:stretch>
            <a:fillRect/>
          </a:stretch>
        </p:blipFill>
        <p:spPr bwMode="auto">
          <a:xfrm>
            <a:off x="4788024" y="476672"/>
            <a:ext cx="2098900" cy="213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38478" t="15910" r="38740" b="41133"/>
          <a:stretch>
            <a:fillRect/>
          </a:stretch>
        </p:blipFill>
        <p:spPr bwMode="auto">
          <a:xfrm>
            <a:off x="2771800" y="476672"/>
            <a:ext cx="2016224" cy="213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 l="61051" t="41731" r="15666" b="18107"/>
          <a:stretch>
            <a:fillRect/>
          </a:stretch>
        </p:blipFill>
        <p:spPr bwMode="auto">
          <a:xfrm>
            <a:off x="4788024" y="2636912"/>
            <a:ext cx="2068780" cy="200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 l="38360" t="41731" r="38949" b="18107"/>
          <a:stretch>
            <a:fillRect/>
          </a:stretch>
        </p:blipFill>
        <p:spPr bwMode="auto">
          <a:xfrm>
            <a:off x="2771800" y="2636912"/>
            <a:ext cx="2016224" cy="200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 l="38078" t="45275" r="38335" b="11019"/>
          <a:stretch>
            <a:fillRect/>
          </a:stretch>
        </p:blipFill>
        <p:spPr bwMode="auto">
          <a:xfrm>
            <a:off x="2771800" y="4682566"/>
            <a:ext cx="2088232" cy="217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 l="61571" t="45275" r="15466" b="11019"/>
          <a:stretch>
            <a:fillRect/>
          </a:stretch>
        </p:blipFill>
        <p:spPr bwMode="auto">
          <a:xfrm>
            <a:off x="4860032" y="4682566"/>
            <a:ext cx="2032992" cy="217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2699792" y="620688"/>
            <a:ext cx="2160240" cy="604867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6732240" y="476672"/>
            <a:ext cx="1440160" cy="646331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A3_0706NT</a:t>
            </a:r>
          </a:p>
          <a:p>
            <a:r>
              <a:rPr lang="en-US" altLang="zh-TW" dirty="0" smtClean="0"/>
              <a:t>No terrain</a:t>
            </a:r>
            <a:endParaRPr lang="zh-TW" altLang="en-US" dirty="0"/>
          </a:p>
        </p:txBody>
      </p:sp>
      <p:sp>
        <p:nvSpPr>
          <p:cNvPr id="6" name="標題 8"/>
          <p:cNvSpPr>
            <a:spLocks noGrp="1"/>
          </p:cNvSpPr>
          <p:nvPr>
            <p:ph type="title"/>
          </p:nvPr>
        </p:nvSpPr>
        <p:spPr>
          <a:xfrm>
            <a:off x="323528" y="0"/>
            <a:ext cx="8373616" cy="562074"/>
          </a:xfrm>
        </p:spPr>
        <p:txBody>
          <a:bodyPr>
            <a:normAutofit fontScale="90000"/>
          </a:bodyPr>
          <a:lstStyle/>
          <a:p>
            <a:r>
              <a:rPr lang="en-US" altLang="zh-TW" sz="2000" b="1" u="sng" dirty="0" smtClean="0"/>
              <a:t>Model composite reflectivity</a:t>
            </a:r>
            <a:r>
              <a:rPr lang="zh-TW" altLang="en-US" sz="2000" b="1" u="sng" dirty="0" smtClean="0"/>
              <a:t> </a:t>
            </a:r>
            <a:r>
              <a:rPr lang="en-US" altLang="zh-TW" sz="2000" dirty="0" smtClean="0"/>
              <a:t>and </a:t>
            </a:r>
            <a:r>
              <a:rPr lang="en-US" altLang="zh-TW" sz="2000" b="1" u="sng" dirty="0" smtClean="0"/>
              <a:t>asymmetric relative </a:t>
            </a:r>
            <a:r>
              <a:rPr lang="en-US" altLang="zh-TW" sz="2000" b="1" u="sng" dirty="0" err="1" smtClean="0"/>
              <a:t>vorticity</a:t>
            </a:r>
            <a:r>
              <a:rPr lang="en-US" altLang="zh-TW" sz="2000" b="1" u="sng" dirty="0" smtClean="0"/>
              <a:t> </a:t>
            </a:r>
            <a:r>
              <a:rPr lang="en-US" altLang="zh-TW" sz="2000" dirty="0" smtClean="0"/>
              <a:t>in </a:t>
            </a:r>
            <a:r>
              <a:rPr lang="en-US" altLang="zh-TW" sz="2000" dirty="0" err="1" smtClean="0"/>
              <a:t>wavenumbers</a:t>
            </a:r>
            <a:r>
              <a:rPr lang="en-US" altLang="zh-TW" sz="2000" dirty="0" smtClean="0"/>
              <a:t> 1, 2, 3</a:t>
            </a:r>
            <a:endParaRPr lang="zh-TW" altLang="en-US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431" t="16542" r="60696" b="40501"/>
          <a:stretch>
            <a:fillRect/>
          </a:stretch>
        </p:blipFill>
        <p:spPr bwMode="auto">
          <a:xfrm>
            <a:off x="4283968" y="476672"/>
            <a:ext cx="2376264" cy="213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12809" t="37559" r="61156" b="16926"/>
          <a:stretch>
            <a:fillRect/>
          </a:stretch>
        </p:blipFill>
        <p:spPr bwMode="auto">
          <a:xfrm>
            <a:off x="4283968" y="4593154"/>
            <a:ext cx="2304256" cy="226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12282" t="40550" r="60693" b="18987"/>
          <a:stretch>
            <a:fillRect/>
          </a:stretch>
        </p:blipFill>
        <p:spPr bwMode="auto">
          <a:xfrm>
            <a:off x="4283968" y="2564904"/>
            <a:ext cx="2376264" cy="20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 l="85999" t="16925" r="10016" b="7476"/>
          <a:stretch>
            <a:fillRect/>
          </a:stretch>
        </p:blipFill>
        <p:spPr bwMode="auto">
          <a:xfrm>
            <a:off x="6732240" y="1772816"/>
            <a:ext cx="35104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 l="12523" t="30229" r="61333" b="26814"/>
          <a:stretch>
            <a:fillRect/>
          </a:stretch>
        </p:blipFill>
        <p:spPr bwMode="auto">
          <a:xfrm>
            <a:off x="1763688" y="476672"/>
            <a:ext cx="230425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/>
          <a:srcRect l="12145" t="35825" r="61290" b="23772"/>
          <a:stretch>
            <a:fillRect/>
          </a:stretch>
        </p:blipFill>
        <p:spPr bwMode="auto">
          <a:xfrm>
            <a:off x="1691680" y="2564904"/>
            <a:ext cx="230425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 cstate="print"/>
          <a:srcRect l="12282" t="38969" r="61284" b="15744"/>
          <a:stretch>
            <a:fillRect/>
          </a:stretch>
        </p:blipFill>
        <p:spPr bwMode="auto">
          <a:xfrm>
            <a:off x="1691680" y="4581128"/>
            <a:ext cx="2304256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文字方塊 20"/>
          <p:cNvSpPr txBox="1"/>
          <p:nvPr/>
        </p:nvSpPr>
        <p:spPr>
          <a:xfrm>
            <a:off x="323528" y="620688"/>
            <a:ext cx="1440160" cy="646331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A3_0706T</a:t>
            </a:r>
          </a:p>
          <a:p>
            <a:r>
              <a:rPr lang="en-US" altLang="zh-TW" dirty="0" smtClean="0"/>
              <a:t>With terrain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8"/>
          <p:cNvSpPr>
            <a:spLocks noGrp="1"/>
          </p:cNvSpPr>
          <p:nvPr>
            <p:ph type="title"/>
          </p:nvPr>
        </p:nvSpPr>
        <p:spPr>
          <a:xfrm>
            <a:off x="467544" y="0"/>
            <a:ext cx="8676456" cy="548680"/>
          </a:xfrm>
        </p:spPr>
        <p:txBody>
          <a:bodyPr>
            <a:normAutofit fontScale="90000"/>
          </a:bodyPr>
          <a:lstStyle/>
          <a:p>
            <a:r>
              <a:rPr lang="en-US" altLang="zh-TW" sz="2000" b="1" u="sng" dirty="0" smtClean="0"/>
              <a:t>Model composite reflectivity</a:t>
            </a:r>
            <a:r>
              <a:rPr lang="zh-TW" altLang="en-US" sz="2000" b="1" u="sng" dirty="0" smtClean="0"/>
              <a:t> </a:t>
            </a:r>
            <a:r>
              <a:rPr lang="en-US" altLang="zh-TW" sz="2000" dirty="0" smtClean="0"/>
              <a:t>and </a:t>
            </a:r>
            <a:r>
              <a:rPr lang="en-US" altLang="zh-TW" sz="2000" b="1" u="sng" dirty="0" smtClean="0"/>
              <a:t>asymmetric relative </a:t>
            </a:r>
            <a:r>
              <a:rPr lang="en-US" altLang="zh-TW" sz="2000" b="1" u="sng" dirty="0" err="1" smtClean="0"/>
              <a:t>vorticity</a:t>
            </a:r>
            <a:r>
              <a:rPr lang="en-US" altLang="zh-TW" sz="2000" b="1" u="sng" dirty="0" smtClean="0"/>
              <a:t> </a:t>
            </a:r>
            <a:r>
              <a:rPr lang="en-US" altLang="zh-TW" sz="2000" dirty="0" smtClean="0"/>
              <a:t>in </a:t>
            </a:r>
            <a:r>
              <a:rPr lang="en-US" altLang="zh-TW" sz="2000" dirty="0" err="1" smtClean="0"/>
              <a:t>wavenumbers</a:t>
            </a:r>
            <a:r>
              <a:rPr lang="en-US" altLang="zh-TW" sz="2000" dirty="0" smtClean="0"/>
              <a:t> 1, 2, 3*</a:t>
            </a:r>
            <a:endParaRPr lang="zh-TW" altLang="en-US" sz="20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/>
          <a:srcRect l="85999" t="16925" r="10016" b="7476"/>
          <a:stretch>
            <a:fillRect/>
          </a:stretch>
        </p:blipFill>
        <p:spPr bwMode="auto">
          <a:xfrm>
            <a:off x="6948264" y="1772816"/>
            <a:ext cx="35104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/>
          <p:cNvSpPr txBox="1"/>
          <p:nvPr/>
        </p:nvSpPr>
        <p:spPr>
          <a:xfrm>
            <a:off x="323528" y="692696"/>
            <a:ext cx="1440160" cy="646331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A3_0706T</a:t>
            </a:r>
          </a:p>
          <a:p>
            <a:r>
              <a:rPr lang="en-US" altLang="zh-TW" dirty="0" smtClean="0"/>
              <a:t>With terrain</a:t>
            </a:r>
            <a:endParaRPr lang="zh-TW" alt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39209" t="16542" r="37990" b="40501"/>
          <a:stretch>
            <a:fillRect/>
          </a:stretch>
        </p:blipFill>
        <p:spPr bwMode="auto">
          <a:xfrm>
            <a:off x="4644008" y="476672"/>
            <a:ext cx="2016224" cy="213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 l="39212" t="40550" r="37857" b="18987"/>
          <a:stretch>
            <a:fillRect/>
          </a:stretch>
        </p:blipFill>
        <p:spPr bwMode="auto">
          <a:xfrm>
            <a:off x="4644008" y="2564904"/>
            <a:ext cx="20162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/>
          <a:srcRect l="39563" t="37559" r="37656" b="16926"/>
          <a:stretch>
            <a:fillRect/>
          </a:stretch>
        </p:blipFill>
        <p:spPr bwMode="auto">
          <a:xfrm>
            <a:off x="4644008" y="4581128"/>
            <a:ext cx="2016224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l="38667" t="30229" r="37640" b="26814"/>
          <a:stretch>
            <a:fillRect/>
          </a:stretch>
        </p:blipFill>
        <p:spPr bwMode="auto">
          <a:xfrm>
            <a:off x="1907704" y="476672"/>
            <a:ext cx="2088232" cy="206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 cstate="print"/>
          <a:srcRect l="38710" t="35825" r="38046" b="23772"/>
          <a:stretch>
            <a:fillRect/>
          </a:stretch>
        </p:blipFill>
        <p:spPr bwMode="auto">
          <a:xfrm>
            <a:off x="1907704" y="2564904"/>
            <a:ext cx="2016224" cy="190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8" cstate="print"/>
          <a:srcRect l="38716" t="38969" r="38154" b="15744"/>
          <a:stretch>
            <a:fillRect/>
          </a:stretch>
        </p:blipFill>
        <p:spPr bwMode="auto">
          <a:xfrm>
            <a:off x="1907704" y="4581128"/>
            <a:ext cx="2016224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文字方塊 22"/>
          <p:cNvSpPr txBox="1"/>
          <p:nvPr/>
        </p:nvSpPr>
        <p:spPr>
          <a:xfrm>
            <a:off x="6804248" y="620688"/>
            <a:ext cx="1440160" cy="646331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A3_0706NT</a:t>
            </a:r>
          </a:p>
          <a:p>
            <a:r>
              <a:rPr lang="en-US" altLang="zh-TW" dirty="0" smtClean="0"/>
              <a:t>No terrain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/>
              <a:t>Outline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268760"/>
            <a:ext cx="8352928" cy="5040560"/>
          </a:xfrm>
        </p:spPr>
        <p:txBody>
          <a:bodyPr>
            <a:normAutofit/>
          </a:bodyPr>
          <a:lstStyle/>
          <a:p>
            <a:r>
              <a:rPr lang="en-US" altLang="zh-TW" sz="2800" b="1" dirty="0" smtClean="0"/>
              <a:t>Prediction model and the simulation</a:t>
            </a:r>
            <a:r>
              <a:rPr lang="zh-TW" altLang="en-US" sz="2800" b="1" dirty="0" smtClean="0"/>
              <a:t> </a:t>
            </a:r>
            <a:r>
              <a:rPr lang="en-US" altLang="zh-TW" sz="2800" b="1" dirty="0" smtClean="0"/>
              <a:t>experiments</a:t>
            </a:r>
          </a:p>
          <a:p>
            <a:r>
              <a:rPr lang="en-US" altLang="zh-TW" sz="2800" b="1" dirty="0" smtClean="0"/>
              <a:t>Typhoon structure during landfall phase</a:t>
            </a:r>
          </a:p>
          <a:p>
            <a:pPr>
              <a:buNone/>
            </a:pPr>
            <a:r>
              <a:rPr lang="zh-TW" altLang="en-US" sz="2800" dirty="0" smtClean="0"/>
              <a:t>    </a:t>
            </a:r>
            <a:r>
              <a:rPr lang="en-US" altLang="zh-TW" sz="2400" dirty="0" smtClean="0"/>
              <a:t>a. Broad overview and track</a:t>
            </a:r>
          </a:p>
          <a:p>
            <a:pPr>
              <a:buNone/>
            </a:pPr>
            <a:r>
              <a:rPr lang="zh-TW" altLang="en-US" sz="2400" dirty="0" smtClean="0"/>
              <a:t>     </a:t>
            </a:r>
            <a:r>
              <a:rPr lang="en-US" altLang="zh-TW" sz="2400" dirty="0" smtClean="0"/>
              <a:t>b. </a:t>
            </a:r>
            <a:r>
              <a:rPr lang="en-US" altLang="zh-TW" sz="2400" dirty="0" err="1" smtClean="0"/>
              <a:t>Mesoscale</a:t>
            </a:r>
            <a:r>
              <a:rPr lang="en-US" altLang="zh-TW" sz="2400" dirty="0" smtClean="0"/>
              <a:t> structure and vortex </a:t>
            </a:r>
            <a:r>
              <a:rPr lang="en-US" altLang="zh-TW" sz="2400" dirty="0" err="1" smtClean="0"/>
              <a:t>Rossby</a:t>
            </a:r>
            <a:r>
              <a:rPr lang="en-US" altLang="zh-TW" sz="2400" dirty="0" smtClean="0"/>
              <a:t> waves</a:t>
            </a:r>
          </a:p>
          <a:p>
            <a:r>
              <a:rPr lang="en-US" altLang="zh-TW" sz="2800" b="1" dirty="0" smtClean="0"/>
              <a:t>Model rainfall and verification against</a:t>
            </a:r>
            <a:r>
              <a:rPr lang="zh-TW" altLang="en-US" sz="2800" b="1" dirty="0" smtClean="0"/>
              <a:t> </a:t>
            </a:r>
            <a:r>
              <a:rPr lang="en-US" altLang="zh-TW" sz="2800" b="1" dirty="0" smtClean="0"/>
              <a:t>observations</a:t>
            </a:r>
          </a:p>
          <a:p>
            <a:pPr>
              <a:buNone/>
            </a:pPr>
            <a:r>
              <a:rPr lang="zh-TW" altLang="en-US" sz="2800" dirty="0" smtClean="0"/>
              <a:t>    </a:t>
            </a:r>
            <a:r>
              <a:rPr lang="en-US" altLang="zh-TW" sz="2400" dirty="0" smtClean="0"/>
              <a:t>a. Rainfall evolution</a:t>
            </a:r>
          </a:p>
          <a:p>
            <a:pPr>
              <a:buNone/>
            </a:pPr>
            <a:r>
              <a:rPr lang="zh-TW" altLang="en-US" sz="2400" b="1" dirty="0" smtClean="0"/>
              <a:t>     </a:t>
            </a:r>
            <a:r>
              <a:rPr lang="en-US" altLang="zh-TW" sz="2400" dirty="0" smtClean="0"/>
              <a:t>b. Precipitation forecast verification</a:t>
            </a:r>
          </a:p>
          <a:p>
            <a:r>
              <a:rPr lang="en-US" altLang="zh-TW" sz="2800" b="1" dirty="0" smtClean="0"/>
              <a:t>Summary and conclusions</a:t>
            </a:r>
            <a:endParaRPr lang="zh-TW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>Rainfall evolution</a:t>
            </a:r>
            <a:endParaRPr lang="zh-TW" altLang="en-US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052736"/>
            <a:ext cx="6048670" cy="561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179512" y="5486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u="sng" dirty="0" smtClean="0"/>
              <a:t>Accumulated rainfall (mm) for the 36-h </a:t>
            </a:r>
            <a:r>
              <a:rPr lang="en-US" altLang="zh-TW" sz="2000" dirty="0" smtClean="0"/>
              <a:t>period 1200UTC 7 Aug–0000UTC 9 Aug 2009</a:t>
            </a:r>
            <a:endParaRPr lang="zh-TW" altLang="en-US" sz="2000" dirty="0"/>
          </a:p>
        </p:txBody>
      </p:sp>
      <p:sp>
        <p:nvSpPr>
          <p:cNvPr id="5" name="矩形 4"/>
          <p:cNvSpPr/>
          <p:nvPr/>
        </p:nvSpPr>
        <p:spPr>
          <a:xfrm>
            <a:off x="1979712" y="2492896"/>
            <a:ext cx="1440160" cy="648072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60032" y="2492896"/>
            <a:ext cx="1440160" cy="648072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80728"/>
            <a:ext cx="6192688" cy="568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>Rainfall evolution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539552" y="548680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u="sng" dirty="0" smtClean="0"/>
              <a:t>6-h rainfall accumulations </a:t>
            </a:r>
            <a:r>
              <a:rPr lang="en-US" altLang="zh-TW" sz="2000" dirty="0" smtClean="0"/>
              <a:t>(mm)</a:t>
            </a:r>
            <a:endParaRPr lang="zh-TW" altLang="en-US" sz="2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683568" y="1916832"/>
            <a:ext cx="1656184" cy="369332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0100–0700 UTC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55576" y="4581128"/>
            <a:ext cx="1656184" cy="369332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1100–1700 UTC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>Rainfall evolution</a:t>
            </a:r>
            <a:endParaRPr lang="zh-TW" altLang="en-US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052736"/>
            <a:ext cx="6048670" cy="561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179512" y="5486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u="sng" dirty="0" smtClean="0"/>
              <a:t>Accumulated rainfall (mm) for the 36-h </a:t>
            </a:r>
            <a:r>
              <a:rPr lang="en-US" altLang="zh-TW" sz="2000" dirty="0" smtClean="0"/>
              <a:t>period 1200UTC 7 Aug–0000UTC 9 Aug 2009</a:t>
            </a:r>
            <a:endParaRPr lang="zh-TW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2483768" y="4437112"/>
            <a:ext cx="936104" cy="1296144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707904" y="3068960"/>
            <a:ext cx="936104" cy="50405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779912" y="5517232"/>
            <a:ext cx="936104" cy="50405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716016" y="4725144"/>
            <a:ext cx="1872208" cy="129614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/>
              <a:t>Outline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268760"/>
            <a:ext cx="8352928" cy="5040560"/>
          </a:xfrm>
        </p:spPr>
        <p:txBody>
          <a:bodyPr>
            <a:normAutofit/>
          </a:bodyPr>
          <a:lstStyle/>
          <a:p>
            <a:r>
              <a:rPr lang="en-US" altLang="zh-TW" sz="2800" b="1" dirty="0" smtClean="0"/>
              <a:t>Prediction model and the simulation</a:t>
            </a:r>
            <a:r>
              <a:rPr lang="zh-TW" altLang="en-US" sz="2800" b="1" dirty="0" smtClean="0"/>
              <a:t> </a:t>
            </a:r>
            <a:r>
              <a:rPr lang="en-US" altLang="zh-TW" sz="2800" b="1" dirty="0" smtClean="0"/>
              <a:t>experiments</a:t>
            </a:r>
          </a:p>
          <a:p>
            <a:r>
              <a:rPr lang="en-US" altLang="zh-TW" sz="2800" b="1" dirty="0" smtClean="0"/>
              <a:t>Typhoon structure during landfall phase</a:t>
            </a:r>
          </a:p>
          <a:p>
            <a:pPr>
              <a:buNone/>
            </a:pPr>
            <a:r>
              <a:rPr lang="zh-TW" altLang="en-US" sz="2800" dirty="0" smtClean="0"/>
              <a:t>    </a:t>
            </a:r>
            <a:r>
              <a:rPr lang="en-US" altLang="zh-TW" sz="2400" dirty="0" smtClean="0"/>
              <a:t>a. Broad overview and track</a:t>
            </a:r>
          </a:p>
          <a:p>
            <a:pPr>
              <a:buNone/>
            </a:pPr>
            <a:r>
              <a:rPr lang="zh-TW" altLang="en-US" sz="2400" dirty="0" smtClean="0"/>
              <a:t>     </a:t>
            </a:r>
            <a:r>
              <a:rPr lang="en-US" altLang="zh-TW" sz="2400" dirty="0" smtClean="0"/>
              <a:t>b. </a:t>
            </a:r>
            <a:r>
              <a:rPr lang="en-US" altLang="zh-TW" sz="2400" dirty="0" err="1" smtClean="0"/>
              <a:t>Mesoscale</a:t>
            </a:r>
            <a:r>
              <a:rPr lang="en-US" altLang="zh-TW" sz="2400" dirty="0" smtClean="0"/>
              <a:t> structure and vortex </a:t>
            </a:r>
            <a:r>
              <a:rPr lang="en-US" altLang="zh-TW" sz="2400" dirty="0" err="1" smtClean="0"/>
              <a:t>Rossby</a:t>
            </a:r>
            <a:r>
              <a:rPr lang="en-US" altLang="zh-TW" sz="2400" dirty="0" smtClean="0"/>
              <a:t> waves</a:t>
            </a:r>
          </a:p>
          <a:p>
            <a:r>
              <a:rPr lang="en-US" altLang="zh-TW" sz="2800" b="1" dirty="0" smtClean="0"/>
              <a:t>Model rainfall and verification against</a:t>
            </a:r>
            <a:r>
              <a:rPr lang="zh-TW" altLang="en-US" sz="2800" b="1" dirty="0" smtClean="0"/>
              <a:t> </a:t>
            </a:r>
            <a:r>
              <a:rPr lang="en-US" altLang="zh-TW" sz="2800" b="1" dirty="0" smtClean="0"/>
              <a:t>observations</a:t>
            </a:r>
          </a:p>
          <a:p>
            <a:pPr>
              <a:buNone/>
            </a:pPr>
            <a:r>
              <a:rPr lang="zh-TW" altLang="en-US" sz="2800" dirty="0" smtClean="0"/>
              <a:t>    </a:t>
            </a:r>
            <a:r>
              <a:rPr lang="en-US" altLang="zh-TW" sz="2400" dirty="0" smtClean="0"/>
              <a:t>a. Rainfall evolution</a:t>
            </a:r>
          </a:p>
          <a:p>
            <a:pPr>
              <a:buNone/>
            </a:pPr>
            <a:r>
              <a:rPr lang="zh-TW" altLang="en-US" sz="2400" b="1" dirty="0" smtClean="0"/>
              <a:t>     </a:t>
            </a:r>
            <a:r>
              <a:rPr lang="en-US" altLang="zh-TW" sz="2400" dirty="0" smtClean="0"/>
              <a:t>b. Precipitation forecast verification</a:t>
            </a:r>
          </a:p>
          <a:p>
            <a:r>
              <a:rPr lang="en-US" altLang="zh-TW" sz="2800" b="1" dirty="0" smtClean="0"/>
              <a:t>Summary and conclusions</a:t>
            </a:r>
            <a:endParaRPr lang="zh-TW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>
            <a:normAutofit/>
          </a:bodyPr>
          <a:lstStyle/>
          <a:p>
            <a:r>
              <a:rPr lang="en-US" altLang="zh-TW" sz="4000" b="1" dirty="0" smtClean="0"/>
              <a:t>Precipitation forecast verification</a:t>
            </a:r>
            <a:endParaRPr lang="zh-TW" altLang="en-US" sz="40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88840"/>
            <a:ext cx="7713864" cy="4701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0" y="126876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u="sng" dirty="0" smtClean="0"/>
              <a:t>The total accumulated rainfall (mm)</a:t>
            </a:r>
            <a:r>
              <a:rPr lang="zh-TW" altLang="en-US" sz="2000" b="1" u="sng" dirty="0" smtClean="0"/>
              <a:t> </a:t>
            </a:r>
            <a:r>
              <a:rPr lang="en-US" altLang="zh-TW" sz="2000" b="1" u="sng" dirty="0" smtClean="0"/>
              <a:t>for the 36-h period</a:t>
            </a:r>
            <a:r>
              <a:rPr lang="en-US" altLang="zh-TW" sz="2000" b="1" dirty="0" smtClean="0"/>
              <a:t> </a:t>
            </a:r>
          </a:p>
          <a:p>
            <a:r>
              <a:rPr lang="zh-TW" altLang="en-US" sz="2000" b="1" dirty="0" smtClean="0"/>
              <a:t>                                                                                 </a:t>
            </a:r>
            <a:r>
              <a:rPr lang="en-US" altLang="zh-TW" dirty="0" smtClean="0"/>
              <a:t>(1200 UTC 7</a:t>
            </a:r>
            <a:r>
              <a:rPr lang="zh-TW" altLang="en-US" dirty="0" smtClean="0"/>
              <a:t> </a:t>
            </a:r>
            <a:r>
              <a:rPr lang="en-US" altLang="zh-TW" dirty="0" smtClean="0"/>
              <a:t>Aug–0000 UTC 9 Aug)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0" y="836712"/>
            <a:ext cx="6660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The hourly </a:t>
            </a:r>
            <a:r>
              <a:rPr lang="en-US" altLang="zh-TW" sz="2000" b="1" u="sng" dirty="0" smtClean="0"/>
              <a:t>automatic rain gauge network </a:t>
            </a:r>
            <a:r>
              <a:rPr lang="en-US" altLang="zh-TW" dirty="0" smtClean="0"/>
              <a:t>over Taiwan</a:t>
            </a:r>
            <a:endParaRPr lang="zh-TW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5893" r="48556" b="57787"/>
          <a:stretch>
            <a:fillRect/>
          </a:stretch>
        </p:blipFill>
        <p:spPr bwMode="auto">
          <a:xfrm>
            <a:off x="539552" y="2204864"/>
            <a:ext cx="424847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9048" t="92373" r="14286" b="-70"/>
          <a:stretch>
            <a:fillRect/>
          </a:stretch>
        </p:blipFill>
        <p:spPr bwMode="auto">
          <a:xfrm>
            <a:off x="539552" y="6525344"/>
            <a:ext cx="4032448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/>
          <a:lstStyle/>
          <a:p>
            <a:r>
              <a:rPr lang="en-US" altLang="zh-TW" sz="2400" b="1" dirty="0" smtClean="0"/>
              <a:t>ETS(equitable threat score)</a:t>
            </a:r>
            <a:r>
              <a:rPr lang="zh-TW" altLang="en-US" sz="2400" b="1" dirty="0" smtClean="0"/>
              <a:t> </a:t>
            </a:r>
            <a:r>
              <a:rPr lang="en-US" altLang="zh-TW" sz="2400" b="1" dirty="0" smtClean="0"/>
              <a:t>:</a:t>
            </a:r>
            <a:r>
              <a:rPr lang="zh-TW" altLang="en-US" sz="2400" b="1" dirty="0" smtClean="0"/>
              <a:t> </a:t>
            </a:r>
            <a:r>
              <a:rPr lang="zh-TW" altLang="en-US" sz="1800" b="1" dirty="0" smtClean="0"/>
              <a:t>公平預兆得分</a:t>
            </a:r>
            <a:endParaRPr lang="zh-TW" altLang="zh-TW" sz="1800" dirty="0" smtClean="0"/>
          </a:p>
          <a:p>
            <a:pPr>
              <a:buNone/>
            </a:pPr>
            <a:r>
              <a:rPr lang="zh-TW" altLang="en-US" sz="2000" dirty="0" smtClean="0"/>
              <a:t>       </a:t>
            </a:r>
            <a:r>
              <a:rPr lang="en-US" altLang="zh-TW" sz="2000" dirty="0" smtClean="0"/>
              <a:t>ETS = (hits </a:t>
            </a:r>
            <a:r>
              <a:rPr lang="zh-TW" altLang="zh-TW" sz="2000" dirty="0" smtClean="0"/>
              <a:t>–</a:t>
            </a:r>
            <a:r>
              <a:rPr lang="en-US" altLang="zh-TW" sz="2000" dirty="0" smtClean="0"/>
              <a:t>random guess) / (hits + misses + false alarms – random guess)</a:t>
            </a:r>
          </a:p>
          <a:p>
            <a:pPr>
              <a:buNone/>
            </a:pPr>
            <a:endParaRPr lang="zh-TW" altLang="zh-TW" sz="1400" dirty="0" smtClean="0"/>
          </a:p>
          <a:p>
            <a:r>
              <a:rPr lang="en-US" altLang="zh-TW" sz="2400" b="1" dirty="0" smtClean="0"/>
              <a:t>POD(probability of detection)</a:t>
            </a:r>
            <a:r>
              <a:rPr lang="zh-TW" altLang="en-US" sz="2400" b="1" dirty="0" smtClean="0"/>
              <a:t> </a:t>
            </a:r>
            <a:r>
              <a:rPr lang="en-US" altLang="zh-TW" sz="2400" b="1" dirty="0" smtClean="0"/>
              <a:t>:</a:t>
            </a:r>
            <a:r>
              <a:rPr lang="zh-TW" altLang="en-US" sz="2400" b="1" dirty="0" smtClean="0"/>
              <a:t> </a:t>
            </a:r>
            <a:r>
              <a:rPr lang="zh-TW" altLang="en-US" sz="1800" b="1" dirty="0" smtClean="0"/>
              <a:t>準確率</a:t>
            </a:r>
            <a:endParaRPr lang="zh-TW" altLang="zh-TW" sz="1800" dirty="0" smtClean="0"/>
          </a:p>
          <a:p>
            <a:pPr>
              <a:buNone/>
            </a:pPr>
            <a:r>
              <a:rPr lang="zh-TW" altLang="en-US" sz="2000" b="1" dirty="0" smtClean="0"/>
              <a:t>       </a:t>
            </a:r>
            <a:r>
              <a:rPr lang="en-US" altLang="zh-TW" sz="2000" dirty="0" smtClean="0"/>
              <a:t>POD=hits/(hits + misses)</a:t>
            </a:r>
          </a:p>
          <a:p>
            <a:pPr>
              <a:buNone/>
            </a:pPr>
            <a:endParaRPr lang="zh-TW" altLang="zh-TW" sz="1400" dirty="0" smtClean="0"/>
          </a:p>
          <a:p>
            <a:r>
              <a:rPr lang="en-US" altLang="zh-TW" sz="2400" b="1" dirty="0" smtClean="0"/>
              <a:t>FAR(false alarm ratio)</a:t>
            </a:r>
            <a:r>
              <a:rPr lang="zh-TW" altLang="en-US" sz="2400" b="1" dirty="0" smtClean="0"/>
              <a:t> </a:t>
            </a:r>
            <a:r>
              <a:rPr lang="en-US" altLang="zh-TW" sz="2400" b="1" dirty="0" smtClean="0"/>
              <a:t>:</a:t>
            </a:r>
            <a:r>
              <a:rPr lang="zh-TW" altLang="en-US" sz="2400" b="1" dirty="0" smtClean="0"/>
              <a:t> </a:t>
            </a:r>
            <a:r>
              <a:rPr lang="zh-TW" altLang="en-US" sz="1800" b="1" dirty="0" smtClean="0"/>
              <a:t>誤報率</a:t>
            </a:r>
            <a:endParaRPr lang="zh-TW" altLang="zh-TW" sz="1800" dirty="0" smtClean="0"/>
          </a:p>
          <a:p>
            <a:pPr>
              <a:buNone/>
            </a:pPr>
            <a:r>
              <a:rPr lang="zh-TW" altLang="en-US" sz="2000" dirty="0" smtClean="0"/>
              <a:t>        </a:t>
            </a:r>
            <a:r>
              <a:rPr lang="en-US" altLang="zh-TW" sz="2000" dirty="0" smtClean="0"/>
              <a:t>FAR = false alarm/(hits + false alarm)</a:t>
            </a:r>
          </a:p>
          <a:p>
            <a:pPr>
              <a:buNone/>
            </a:pPr>
            <a:endParaRPr lang="en-US" altLang="zh-TW" sz="1400" dirty="0" smtClean="0"/>
          </a:p>
          <a:p>
            <a:r>
              <a:rPr lang="en-US" altLang="zh-TW" sz="2400" b="1" dirty="0" smtClean="0"/>
              <a:t>Bias</a:t>
            </a:r>
            <a:r>
              <a:rPr lang="zh-TW" altLang="en-US" sz="2400" b="1" dirty="0" smtClean="0"/>
              <a:t> </a:t>
            </a:r>
            <a:r>
              <a:rPr lang="en-US" altLang="zh-TW" sz="2400" b="1" dirty="0" smtClean="0"/>
              <a:t>:</a:t>
            </a:r>
            <a:r>
              <a:rPr lang="zh-TW" altLang="en-US" sz="2400" b="1" dirty="0" smtClean="0"/>
              <a:t> </a:t>
            </a:r>
            <a:r>
              <a:rPr lang="zh-TW" altLang="en-US" sz="1800" b="1" dirty="0" smtClean="0"/>
              <a:t>預報偏離得分</a:t>
            </a:r>
            <a:endParaRPr lang="en-US" altLang="zh-TW" sz="1800" b="1" dirty="0" smtClean="0"/>
          </a:p>
          <a:p>
            <a:pPr>
              <a:buNone/>
            </a:pPr>
            <a:r>
              <a:rPr lang="en-US" altLang="zh-TW" sz="2000" dirty="0" smtClean="0"/>
              <a:t>       Bias=(hits + false alarm) /(hits + misses)</a:t>
            </a:r>
            <a:endParaRPr lang="en-US" altLang="zh-TW" sz="2000" b="1" dirty="0" smtClean="0"/>
          </a:p>
          <a:p>
            <a:endParaRPr lang="zh-TW" altLang="en-US" sz="2400" b="1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</a:bodyPr>
          <a:lstStyle/>
          <a:p>
            <a:r>
              <a:rPr lang="en-US" altLang="zh-TW" sz="4000" b="1" dirty="0" smtClean="0"/>
              <a:t>Precipitation forecast verification</a:t>
            </a:r>
            <a:endParaRPr lang="zh-TW" altLang="en-US" sz="4000" b="1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5148064" y="2996952"/>
          <a:ext cx="3744416" cy="1853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1"/>
                <a:gridCol w="648072"/>
                <a:gridCol w="936104"/>
                <a:gridCol w="1152129"/>
              </a:tblGrid>
              <a:tr h="3600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Observation</a:t>
                      </a:r>
                      <a:endParaRPr lang="zh-TW" alt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349240">
                <a:tc rowSpan="3">
                  <a:txBody>
                    <a:bodyPr/>
                    <a:lstStyle/>
                    <a:p>
                      <a:endParaRPr lang="en-US" altLang="zh-TW" b="1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altLang="zh-TW" b="1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altLang="zh-TW" b="1" dirty="0" smtClean="0">
                          <a:solidFill>
                            <a:schemeClr val="bg1"/>
                          </a:solidFill>
                        </a:rPr>
                        <a:t>Forecast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1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chemeClr val="bg1"/>
                          </a:solidFill>
                        </a:rPr>
                        <a:t>No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514856">
                <a:tc vMerge="1">
                  <a:txBody>
                    <a:bodyPr/>
                    <a:lstStyle/>
                    <a:p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hits</a:t>
                      </a:r>
                      <a:endParaRPr lang="zh-TW" alt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false </a:t>
                      </a:r>
                    </a:p>
                    <a:p>
                      <a:pPr algn="ctr"/>
                      <a:r>
                        <a:rPr lang="en-US" altLang="zh-TW" b="1" dirty="0" smtClean="0"/>
                        <a:t>alarm</a:t>
                      </a:r>
                      <a:endParaRPr lang="zh-TW" alt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1816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chemeClr val="bg1"/>
                          </a:solidFill>
                        </a:rPr>
                        <a:t>No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misses</a:t>
                      </a:r>
                      <a:endParaRPr lang="zh-TW" alt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/>
          <a:lstStyle/>
          <a:p>
            <a:r>
              <a:rPr lang="en-US" altLang="zh-TW" b="1" dirty="0" smtClean="0"/>
              <a:t>Key word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b="1" dirty="0" smtClean="0"/>
              <a:t>vortex </a:t>
            </a:r>
            <a:r>
              <a:rPr lang="en-US" altLang="zh-TW" b="1" dirty="0" err="1" smtClean="0"/>
              <a:t>Rossby</a:t>
            </a:r>
            <a:r>
              <a:rPr lang="en-US" altLang="zh-TW" b="1" dirty="0" smtClean="0"/>
              <a:t> wave (VRW)</a:t>
            </a:r>
          </a:p>
          <a:p>
            <a:r>
              <a:rPr lang="en-US" altLang="zh-TW" sz="2400" dirty="0" smtClean="0"/>
              <a:t>In the case of VRWs, the restoring force is provided by the </a:t>
            </a:r>
            <a:r>
              <a:rPr lang="en-US" altLang="zh-TW" sz="2400" b="1" dirty="0" smtClean="0"/>
              <a:t>radial gradient of </a:t>
            </a:r>
            <a:r>
              <a:rPr lang="en-US" altLang="zh-TW" sz="2400" b="1" dirty="0" err="1" smtClean="0"/>
              <a:t>vorticity</a:t>
            </a:r>
            <a:r>
              <a:rPr lang="en-US" altLang="zh-TW" sz="2400" dirty="0" smtClean="0"/>
              <a:t>, in analogy to </a:t>
            </a:r>
            <a:r>
              <a:rPr lang="en-US" altLang="zh-TW" sz="2400" b="1" dirty="0" smtClean="0"/>
              <a:t>planetary </a:t>
            </a:r>
            <a:r>
              <a:rPr lang="en-US" altLang="zh-TW" sz="2400" b="1" dirty="0" err="1" smtClean="0"/>
              <a:t>Rossby</a:t>
            </a:r>
            <a:r>
              <a:rPr lang="en-US" altLang="zh-TW" sz="2400" b="1" dirty="0" smtClean="0"/>
              <a:t> waves</a:t>
            </a:r>
            <a:r>
              <a:rPr lang="en-US" altLang="zh-TW" sz="2400" dirty="0" smtClean="0"/>
              <a:t>, where the </a:t>
            </a:r>
            <a:r>
              <a:rPr lang="en-US" altLang="zh-TW" sz="2400" b="1" dirty="0" smtClean="0"/>
              <a:t>gradient of earth’s </a:t>
            </a:r>
            <a:r>
              <a:rPr lang="en-US" altLang="zh-TW" sz="2400" b="1" dirty="0" err="1" smtClean="0"/>
              <a:t>vorticity</a:t>
            </a:r>
            <a:r>
              <a:rPr lang="en-US" altLang="zh-TW" sz="2400" dirty="0" smtClean="0"/>
              <a:t> provides this restoring force.</a:t>
            </a:r>
          </a:p>
          <a:p>
            <a:pPr>
              <a:buNone/>
            </a:pPr>
            <a:endParaRPr lang="zh-TW" altLang="en-US" sz="17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50664" t="18107" r="31405" b="51181"/>
          <a:stretch>
            <a:fillRect/>
          </a:stretch>
        </p:blipFill>
        <p:spPr bwMode="auto">
          <a:xfrm>
            <a:off x="4788024" y="3068960"/>
            <a:ext cx="3151734" cy="303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34061" t="48819" r="49336" b="19288"/>
          <a:stretch>
            <a:fillRect/>
          </a:stretch>
        </p:blipFill>
        <p:spPr bwMode="auto">
          <a:xfrm>
            <a:off x="1331640" y="3068960"/>
            <a:ext cx="2904322" cy="313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sz="4000" b="1" dirty="0" smtClean="0"/>
              <a:t>Precipitation forecast verification</a:t>
            </a:r>
            <a:endParaRPr lang="zh-TW" altLang="en-US" sz="40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52875"/>
          <a:stretch>
            <a:fillRect/>
          </a:stretch>
        </p:blipFill>
        <p:spPr bwMode="auto">
          <a:xfrm>
            <a:off x="683568" y="2132856"/>
            <a:ext cx="7756778" cy="436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683568" y="90872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u="sng" dirty="0" smtClean="0"/>
              <a:t>ETSs</a:t>
            </a:r>
            <a:r>
              <a:rPr lang="en-US" altLang="zh-TW" dirty="0" smtClean="0"/>
              <a:t> from </a:t>
            </a:r>
            <a:r>
              <a:rPr lang="en-US" altLang="zh-TW" b="1" u="sng" dirty="0" smtClean="0"/>
              <a:t>ARPS 3-km runs with terrain</a:t>
            </a:r>
            <a:r>
              <a:rPr lang="zh-TW" altLang="en-US" b="1" u="sng" dirty="0" smtClean="0"/>
              <a:t> </a:t>
            </a:r>
            <a:r>
              <a:rPr lang="en-US" altLang="zh-TW" dirty="0" smtClean="0"/>
              <a:t>for </a:t>
            </a:r>
            <a:r>
              <a:rPr lang="en-US" altLang="zh-TW" b="1" u="sng" dirty="0" smtClean="0"/>
              <a:t>rainfall thresholds</a:t>
            </a:r>
            <a:r>
              <a:rPr lang="zh-TW" altLang="en-US" b="1" u="sng" dirty="0" smtClean="0"/>
              <a:t> </a:t>
            </a:r>
            <a:r>
              <a:rPr lang="en-US" altLang="zh-TW" dirty="0" smtClean="0"/>
              <a:t>over the 36-h period 1200 UTC 7 Aug–0000 UTC 9 Aug</a:t>
            </a:r>
            <a:endParaRPr lang="zh-TW" altLang="en-US" dirty="0"/>
          </a:p>
        </p:txBody>
      </p:sp>
      <p:cxnSp>
        <p:nvCxnSpPr>
          <p:cNvPr id="6" name="直線接點 5"/>
          <p:cNvCxnSpPr/>
          <p:nvPr/>
        </p:nvCxnSpPr>
        <p:spPr>
          <a:xfrm flipV="1">
            <a:off x="2483768" y="2060848"/>
            <a:ext cx="0" cy="41044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t="97233"/>
          <a:stretch>
            <a:fillRect/>
          </a:stretch>
        </p:blipFill>
        <p:spPr bwMode="auto">
          <a:xfrm>
            <a:off x="611560" y="6453336"/>
            <a:ext cx="7883120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sz="4000" b="1" dirty="0" smtClean="0"/>
              <a:t>Precipitation forecast verification</a:t>
            </a:r>
            <a:endParaRPr lang="zh-TW" altLang="en-US" sz="40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0602"/>
          <a:stretch>
            <a:fillRect/>
          </a:stretch>
        </p:blipFill>
        <p:spPr bwMode="auto">
          <a:xfrm>
            <a:off x="611560" y="1988840"/>
            <a:ext cx="7883120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251520" y="1196752"/>
            <a:ext cx="889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u="sng" dirty="0" smtClean="0"/>
              <a:t>ETSs</a:t>
            </a:r>
            <a:r>
              <a:rPr lang="en-US" altLang="zh-TW" dirty="0" smtClean="0"/>
              <a:t> from </a:t>
            </a:r>
            <a:r>
              <a:rPr lang="en-US" altLang="zh-TW" b="1" u="sng" dirty="0" smtClean="0"/>
              <a:t>ARPS 3-km with and</a:t>
            </a:r>
            <a:r>
              <a:rPr lang="zh-TW" altLang="en-US" b="1" u="sng" dirty="0" smtClean="0"/>
              <a:t> </a:t>
            </a:r>
            <a:r>
              <a:rPr lang="en-US" altLang="zh-TW" b="1" u="sng" dirty="0" smtClean="0"/>
              <a:t>without terrain, ARPS 15 km, and GFS</a:t>
            </a:r>
            <a:r>
              <a:rPr lang="zh-TW" altLang="en-US" b="1" u="sng" dirty="0" smtClean="0"/>
              <a:t> </a:t>
            </a:r>
            <a:r>
              <a:rPr lang="en-US" altLang="zh-TW" dirty="0" smtClean="0"/>
              <a:t>for </a:t>
            </a:r>
            <a:r>
              <a:rPr lang="en-US" altLang="zh-TW" b="1" u="sng" dirty="0" smtClean="0"/>
              <a:t>rainfall thresholds</a:t>
            </a:r>
            <a:endParaRPr lang="zh-TW" altLang="en-US" dirty="0"/>
          </a:p>
        </p:txBody>
      </p:sp>
      <p:cxnSp>
        <p:nvCxnSpPr>
          <p:cNvPr id="7" name="直線接點 6"/>
          <p:cNvCxnSpPr/>
          <p:nvPr/>
        </p:nvCxnSpPr>
        <p:spPr>
          <a:xfrm flipV="1">
            <a:off x="3131840" y="1772816"/>
            <a:ext cx="0" cy="446449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2555776" y="1772816"/>
            <a:ext cx="720080" cy="439248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36712"/>
          </a:xfrm>
        </p:spPr>
        <p:txBody>
          <a:bodyPr>
            <a:normAutofit/>
          </a:bodyPr>
          <a:lstStyle/>
          <a:p>
            <a:r>
              <a:rPr lang="en-US" altLang="zh-TW" sz="4000" b="1" dirty="0" smtClean="0"/>
              <a:t>Precipitation forecast verification</a:t>
            </a:r>
            <a:endParaRPr lang="zh-TW" altLang="en-US" sz="40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1949" t="13360" r="5275" b="11863"/>
          <a:stretch>
            <a:fillRect/>
          </a:stretch>
        </p:blipFill>
        <p:spPr bwMode="auto">
          <a:xfrm>
            <a:off x="1331640" y="1412776"/>
            <a:ext cx="6552728" cy="521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線接點 6"/>
          <p:cNvCxnSpPr/>
          <p:nvPr/>
        </p:nvCxnSpPr>
        <p:spPr>
          <a:xfrm>
            <a:off x="1187624" y="3645024"/>
            <a:ext cx="691276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1115616" y="5085184"/>
            <a:ext cx="691276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1187624" y="5877272"/>
            <a:ext cx="691276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1259632" y="2852936"/>
            <a:ext cx="6768752" cy="28803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259632" y="3717032"/>
            <a:ext cx="6768752" cy="57606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259632" y="3140968"/>
            <a:ext cx="6768752" cy="28803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259632" y="4509120"/>
            <a:ext cx="6768752" cy="28803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/>
              <a:t>Outline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268760"/>
            <a:ext cx="8352928" cy="5040560"/>
          </a:xfrm>
        </p:spPr>
        <p:txBody>
          <a:bodyPr>
            <a:normAutofit/>
          </a:bodyPr>
          <a:lstStyle/>
          <a:p>
            <a:r>
              <a:rPr lang="en-US" altLang="zh-TW" sz="2800" b="1" dirty="0" smtClean="0"/>
              <a:t>Prediction model and the simulation</a:t>
            </a:r>
            <a:r>
              <a:rPr lang="zh-TW" altLang="en-US" sz="2800" b="1" dirty="0" smtClean="0"/>
              <a:t> </a:t>
            </a:r>
            <a:r>
              <a:rPr lang="en-US" altLang="zh-TW" sz="2800" b="1" dirty="0" smtClean="0"/>
              <a:t>experiments</a:t>
            </a:r>
          </a:p>
          <a:p>
            <a:r>
              <a:rPr lang="en-US" altLang="zh-TW" sz="2800" b="1" dirty="0" smtClean="0"/>
              <a:t>Typhoon structure during landfall phase</a:t>
            </a:r>
          </a:p>
          <a:p>
            <a:pPr>
              <a:buNone/>
            </a:pPr>
            <a:r>
              <a:rPr lang="zh-TW" altLang="en-US" sz="2800" dirty="0" smtClean="0"/>
              <a:t>    </a:t>
            </a:r>
            <a:r>
              <a:rPr lang="en-US" altLang="zh-TW" sz="2400" dirty="0" smtClean="0"/>
              <a:t>a. Broad overview and track</a:t>
            </a:r>
          </a:p>
          <a:p>
            <a:pPr>
              <a:buNone/>
            </a:pPr>
            <a:r>
              <a:rPr lang="zh-TW" altLang="en-US" sz="2400" dirty="0" smtClean="0"/>
              <a:t>     </a:t>
            </a:r>
            <a:r>
              <a:rPr lang="en-US" altLang="zh-TW" sz="2400" dirty="0" smtClean="0"/>
              <a:t>b. </a:t>
            </a:r>
            <a:r>
              <a:rPr lang="en-US" altLang="zh-TW" sz="2400" dirty="0" err="1" smtClean="0"/>
              <a:t>Mesoscale</a:t>
            </a:r>
            <a:r>
              <a:rPr lang="en-US" altLang="zh-TW" sz="2400" dirty="0" smtClean="0"/>
              <a:t> structure and vortex </a:t>
            </a:r>
            <a:r>
              <a:rPr lang="en-US" altLang="zh-TW" sz="2400" dirty="0" err="1" smtClean="0"/>
              <a:t>Rossby</a:t>
            </a:r>
            <a:r>
              <a:rPr lang="en-US" altLang="zh-TW" sz="2400" dirty="0" smtClean="0"/>
              <a:t> waves</a:t>
            </a:r>
          </a:p>
          <a:p>
            <a:r>
              <a:rPr lang="en-US" altLang="zh-TW" sz="2800" b="1" dirty="0" smtClean="0"/>
              <a:t>Model rainfall and verification against</a:t>
            </a:r>
            <a:r>
              <a:rPr lang="zh-TW" altLang="en-US" sz="2800" b="1" dirty="0" smtClean="0"/>
              <a:t> </a:t>
            </a:r>
            <a:r>
              <a:rPr lang="en-US" altLang="zh-TW" sz="2800" b="1" dirty="0" smtClean="0"/>
              <a:t>observations</a:t>
            </a:r>
          </a:p>
          <a:p>
            <a:pPr>
              <a:buNone/>
            </a:pPr>
            <a:r>
              <a:rPr lang="zh-TW" altLang="en-US" sz="2800" dirty="0" smtClean="0"/>
              <a:t>    </a:t>
            </a:r>
            <a:r>
              <a:rPr lang="en-US" altLang="zh-TW" sz="2400" dirty="0" smtClean="0"/>
              <a:t>a. Rainfall evolution</a:t>
            </a:r>
          </a:p>
          <a:p>
            <a:pPr>
              <a:buNone/>
            </a:pPr>
            <a:r>
              <a:rPr lang="zh-TW" altLang="en-US" sz="2400" b="1" dirty="0" smtClean="0"/>
              <a:t>     </a:t>
            </a:r>
            <a:r>
              <a:rPr lang="en-US" altLang="zh-TW" sz="2400" dirty="0" smtClean="0"/>
              <a:t>b. Precipitation forecast verification</a:t>
            </a:r>
          </a:p>
          <a:p>
            <a:r>
              <a:rPr lang="en-US" altLang="zh-TW" sz="2800" b="1" dirty="0" smtClean="0"/>
              <a:t>Summary and conclusions</a:t>
            </a:r>
            <a:endParaRPr lang="zh-TW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sz="4000" b="1" dirty="0" smtClean="0"/>
              <a:t>Conclusion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165304"/>
          </a:xfrm>
        </p:spPr>
        <p:txBody>
          <a:bodyPr>
            <a:normAutofit/>
          </a:bodyPr>
          <a:lstStyle/>
          <a:p>
            <a:r>
              <a:rPr lang="en-US" altLang="zh-TW" sz="2400" dirty="0" smtClean="0"/>
              <a:t>The </a:t>
            </a:r>
            <a:r>
              <a:rPr lang="en-US" altLang="zh-TW" sz="2400" b="1" dirty="0" smtClean="0">
                <a:solidFill>
                  <a:schemeClr val="accent1">
                    <a:lumMod val="75000"/>
                  </a:schemeClr>
                </a:solidFill>
              </a:rPr>
              <a:t>3-km model runs </a:t>
            </a:r>
            <a:r>
              <a:rPr lang="en-US" altLang="zh-TW" sz="2400" dirty="0" smtClean="0"/>
              <a:t>produced useful skill in </a:t>
            </a:r>
            <a:r>
              <a:rPr lang="en-US" altLang="zh-TW" sz="2400" b="1" dirty="0" smtClean="0">
                <a:solidFill>
                  <a:schemeClr val="accent1">
                    <a:lumMod val="75000"/>
                  </a:schemeClr>
                </a:solidFill>
              </a:rPr>
              <a:t>predicting rainfall accumulations</a:t>
            </a:r>
            <a:r>
              <a:rPr lang="en-US" altLang="zh-TW" sz="2400" dirty="0" smtClean="0"/>
              <a:t> for the event.</a:t>
            </a:r>
          </a:p>
          <a:p>
            <a:endParaRPr lang="en-US" altLang="zh-TW" dirty="0" smtClean="0"/>
          </a:p>
          <a:p>
            <a:r>
              <a:rPr lang="en-US" altLang="zh-TW" sz="2400" dirty="0" smtClean="0"/>
              <a:t>ARPS runs with a 3-km grid spacing accurately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reproduced </a:t>
            </a:r>
            <a:r>
              <a:rPr lang="en-US" altLang="zh-TW" sz="2400" b="1" dirty="0" smtClean="0">
                <a:solidFill>
                  <a:schemeClr val="accent1">
                    <a:lumMod val="75000"/>
                  </a:schemeClr>
                </a:solidFill>
              </a:rPr>
              <a:t>the track of </a:t>
            </a:r>
            <a:r>
              <a:rPr lang="en-US" altLang="zh-TW" sz="2400" b="1" dirty="0" err="1" smtClean="0">
                <a:solidFill>
                  <a:schemeClr val="accent1">
                    <a:lumMod val="75000"/>
                  </a:schemeClr>
                </a:solidFill>
              </a:rPr>
              <a:t>Morakot</a:t>
            </a:r>
            <a:r>
              <a:rPr lang="en-US" altLang="zh-TW" sz="2400" dirty="0" smtClean="0"/>
              <a:t>. There was little variation in tracks between runs with and without Taiwan terrain.</a:t>
            </a:r>
          </a:p>
          <a:p>
            <a:pPr>
              <a:buNone/>
            </a:pPr>
            <a:r>
              <a:rPr lang="en-US" altLang="zh-TW" sz="2400" dirty="0" smtClean="0"/>
              <a:t>     The 3-km ARPS runs developed </a:t>
            </a:r>
            <a:r>
              <a:rPr lang="en-US" altLang="zh-TW" sz="2400" b="1" dirty="0" err="1" smtClean="0">
                <a:solidFill>
                  <a:schemeClr val="accent1">
                    <a:lumMod val="75000"/>
                  </a:schemeClr>
                </a:solidFill>
              </a:rPr>
              <a:t>mesoscale</a:t>
            </a:r>
            <a:r>
              <a:rPr lang="en-US" altLang="zh-TW" sz="2400" b="1" dirty="0" smtClean="0">
                <a:solidFill>
                  <a:schemeClr val="accent1">
                    <a:lumMod val="75000"/>
                  </a:schemeClr>
                </a:solidFill>
              </a:rPr>
              <a:t> wave structures in the outer </a:t>
            </a:r>
            <a:r>
              <a:rPr lang="en-US" altLang="zh-TW" sz="2400" b="1" dirty="0" err="1" smtClean="0">
                <a:solidFill>
                  <a:schemeClr val="accent1">
                    <a:lumMod val="75000"/>
                  </a:schemeClr>
                </a:solidFill>
              </a:rPr>
              <a:t>eyewall</a:t>
            </a:r>
            <a:r>
              <a:rPr lang="en-US" altLang="zh-TW" sz="2400" dirty="0" smtClean="0"/>
              <a:t>. Similar VRW structures were also found in 3-km runs with Taiwan terrain set to zero.</a:t>
            </a:r>
          </a:p>
          <a:p>
            <a:endParaRPr lang="en-US" altLang="zh-TW" dirty="0" smtClean="0"/>
          </a:p>
          <a:p>
            <a:r>
              <a:rPr lang="en-US" altLang="zh-TW" sz="2400" dirty="0" smtClean="0"/>
              <a:t>Processes controlling the distribution of extreme rainfall:</a:t>
            </a:r>
          </a:p>
          <a:p>
            <a:pPr marL="457200" indent="-457200">
              <a:buNone/>
            </a:pPr>
            <a:r>
              <a:rPr lang="en-US" altLang="zh-TW" sz="2000" dirty="0" smtClean="0"/>
              <a:t>      1) The almost </a:t>
            </a:r>
            <a:r>
              <a:rPr lang="en-US" altLang="zh-TW" sz="2000" b="1" dirty="0" smtClean="0">
                <a:solidFill>
                  <a:schemeClr val="accent1">
                    <a:lumMod val="75000"/>
                  </a:schemeClr>
                </a:solidFill>
              </a:rPr>
              <a:t>stationary WN1 convective band </a:t>
            </a:r>
            <a:r>
              <a:rPr lang="en-US" altLang="zh-TW" sz="2000" dirty="0" smtClean="0"/>
              <a:t>near the southern tip of Taiwan.</a:t>
            </a:r>
          </a:p>
          <a:p>
            <a:pPr marL="457200" indent="-457200">
              <a:buNone/>
            </a:pPr>
            <a:r>
              <a:rPr lang="en-US" altLang="zh-TW" sz="2000" dirty="0" smtClean="0"/>
              <a:t>      2) The development of secondary bands of </a:t>
            </a:r>
            <a:r>
              <a:rPr lang="en-US" altLang="zh-TW" sz="2000" b="1" dirty="0" smtClean="0">
                <a:solidFill>
                  <a:schemeClr val="accent1">
                    <a:lumMod val="75000"/>
                  </a:schemeClr>
                </a:solidFill>
              </a:rPr>
              <a:t>deep convection associated with VRWs.</a:t>
            </a:r>
          </a:p>
          <a:p>
            <a:pPr>
              <a:buNone/>
            </a:pPr>
            <a:r>
              <a:rPr lang="en-US" altLang="zh-TW" sz="2000" dirty="0" smtClean="0"/>
              <a:t>      3) The </a:t>
            </a:r>
            <a:r>
              <a:rPr lang="en-US" altLang="zh-TW" sz="2000" b="1" dirty="0" smtClean="0">
                <a:solidFill>
                  <a:schemeClr val="accent1">
                    <a:lumMod val="75000"/>
                  </a:schemeClr>
                </a:solidFill>
              </a:rPr>
              <a:t>local-scale enhancement of rainfall </a:t>
            </a:r>
            <a:r>
              <a:rPr lang="en-US" altLang="zh-TW" sz="2000" dirty="0" smtClean="0"/>
              <a:t>from up-slope flow into the CMR.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852936"/>
            <a:ext cx="8517632" cy="1143000"/>
          </a:xfrm>
        </p:spPr>
        <p:txBody>
          <a:bodyPr>
            <a:noAutofit/>
          </a:bodyPr>
          <a:lstStyle/>
          <a:p>
            <a:r>
              <a:rPr lang="en-US" altLang="zh-TW" sz="7200" b="1" dirty="0" smtClean="0"/>
              <a:t>END</a:t>
            </a:r>
            <a:endParaRPr lang="zh-TW" altLang="en-US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540568" y="188640"/>
            <a:ext cx="10225136" cy="692696"/>
          </a:xfrm>
        </p:spPr>
        <p:txBody>
          <a:bodyPr>
            <a:noAutofit/>
          </a:bodyPr>
          <a:lstStyle/>
          <a:p>
            <a:r>
              <a:rPr lang="en-US" altLang="zh-TW" sz="4000" b="1" dirty="0" smtClean="0"/>
              <a:t>Prediction model*</a:t>
            </a:r>
            <a:endParaRPr lang="zh-TW" altLang="en-US" sz="40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54820"/>
          <a:stretch>
            <a:fillRect/>
          </a:stretch>
        </p:blipFill>
        <p:spPr bwMode="auto">
          <a:xfrm>
            <a:off x="3464797" y="1124744"/>
            <a:ext cx="5679203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179512" y="980728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Version 5.2 of </a:t>
            </a:r>
            <a:r>
              <a:rPr lang="en-US" altLang="zh-TW" sz="2000" b="1" dirty="0" smtClean="0"/>
              <a:t>the Advanced Regional Prediction System</a:t>
            </a:r>
          </a:p>
          <a:p>
            <a:r>
              <a:rPr lang="en-US" altLang="zh-TW" sz="2000" b="1" dirty="0" smtClean="0"/>
              <a:t>(ARPS)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79512" y="3501008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Horizontal resolutions:</a:t>
            </a:r>
          </a:p>
          <a:p>
            <a:r>
              <a:rPr lang="en-US" altLang="zh-TW" dirty="0" smtClean="0"/>
              <a:t>  </a:t>
            </a:r>
            <a:r>
              <a:rPr lang="en-US" altLang="zh-TW" dirty="0" smtClean="0">
                <a:solidFill>
                  <a:srgbClr val="FF0000"/>
                </a:solidFill>
              </a:rPr>
              <a:t>Low</a:t>
            </a:r>
            <a:r>
              <a:rPr lang="en-US" altLang="zh-TW" dirty="0" smtClean="0"/>
              <a:t>-resolution : 15-km grid</a:t>
            </a:r>
          </a:p>
          <a:p>
            <a:r>
              <a:rPr lang="en-US" altLang="zh-TW" dirty="0" smtClean="0"/>
              <a:t>  high-resolution : 3-km grid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79512" y="1916832"/>
            <a:ext cx="3491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Cloud-resolving, </a:t>
            </a:r>
            <a:r>
              <a:rPr lang="en-US" altLang="zh-TW" sz="2000" dirty="0" err="1" smtClean="0"/>
              <a:t>nonhydrostatic</a:t>
            </a:r>
            <a:r>
              <a:rPr lang="en-US" altLang="zh-TW" sz="2000" dirty="0" smtClean="0"/>
              <a:t> </a:t>
            </a:r>
            <a:r>
              <a:rPr lang="en-US" altLang="zh-TW" sz="2000" dirty="0" err="1" smtClean="0"/>
              <a:t>mesoscale</a:t>
            </a:r>
            <a:r>
              <a:rPr lang="en-US" altLang="zh-TW" sz="2000" dirty="0" smtClean="0"/>
              <a:t> model.</a:t>
            </a:r>
            <a:endParaRPr lang="zh-TW" altLang="en-US" sz="20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179512" y="2852936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Terrain-following vertical coordinate.</a:t>
            </a:r>
            <a:endParaRPr lang="zh-TW" altLang="en-US" sz="2000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79512" y="4365104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Vertical:</a:t>
            </a:r>
          </a:p>
          <a:p>
            <a:r>
              <a:rPr lang="en-US" altLang="zh-TW" dirty="0" smtClean="0"/>
              <a:t>  The model had 53 stretched vertical levels.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79512" y="515719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The 3-km runs : Cloud resolving and the Lin three class ice microphysics scheme</a:t>
            </a:r>
          </a:p>
          <a:p>
            <a:r>
              <a:rPr lang="en-US" altLang="zh-TW" sz="2000" dirty="0" smtClean="0"/>
              <a:t>The 15-km runs : </a:t>
            </a:r>
            <a:r>
              <a:rPr lang="en-US" altLang="zh-TW" sz="2000" dirty="0" err="1" smtClean="0"/>
              <a:t>Kain</a:t>
            </a:r>
            <a:r>
              <a:rPr lang="en-US" altLang="zh-TW" sz="2000" dirty="0" smtClean="0"/>
              <a:t>–Fritsch convective parameterization</a:t>
            </a:r>
            <a:endParaRPr lang="zh-TW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>
            <a:normAutofit/>
          </a:bodyPr>
          <a:lstStyle/>
          <a:p>
            <a:r>
              <a:rPr lang="en-US" altLang="zh-TW" sz="4000" b="1" dirty="0" smtClean="0"/>
              <a:t>Design of numerical</a:t>
            </a:r>
            <a:r>
              <a:rPr lang="zh-TW" altLang="en-US" sz="4000" b="1" dirty="0" smtClean="0"/>
              <a:t> </a:t>
            </a:r>
            <a:r>
              <a:rPr lang="en-US" altLang="zh-TW" sz="4000" b="1" dirty="0" smtClean="0"/>
              <a:t>experiments*</a:t>
            </a:r>
            <a:endParaRPr lang="zh-TW" altLang="en-US" sz="4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500" t="34089" r="9751" b="28560"/>
          <a:stretch>
            <a:fillRect/>
          </a:stretch>
        </p:blipFill>
        <p:spPr bwMode="auto">
          <a:xfrm>
            <a:off x="179512" y="1268760"/>
            <a:ext cx="8964488" cy="239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4" r="49963" b="52108"/>
          <a:stretch>
            <a:fillRect/>
          </a:stretch>
        </p:blipFill>
        <p:spPr bwMode="auto">
          <a:xfrm>
            <a:off x="251520" y="1196752"/>
            <a:ext cx="446449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-396552" y="0"/>
            <a:ext cx="10009112" cy="908720"/>
          </a:xfrm>
        </p:spPr>
        <p:txBody>
          <a:bodyPr>
            <a:noAutofit/>
          </a:bodyPr>
          <a:lstStyle/>
          <a:p>
            <a:r>
              <a:rPr lang="en-US" altLang="zh-TW" sz="4000" b="1" dirty="0" smtClean="0"/>
              <a:t>Intensity predictions</a:t>
            </a:r>
            <a:endParaRPr lang="zh-TW" altLang="en-US" sz="40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9489" t="21650" r="57305" b="27557"/>
          <a:stretch>
            <a:fillRect/>
          </a:stretch>
        </p:blipFill>
        <p:spPr bwMode="auto">
          <a:xfrm>
            <a:off x="5220072" y="836712"/>
            <a:ext cx="326547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l="43098" t="21650" r="23435" b="27557"/>
          <a:stretch>
            <a:fillRect/>
          </a:stretch>
        </p:blipFill>
        <p:spPr bwMode="auto">
          <a:xfrm>
            <a:off x="5220072" y="3645024"/>
            <a:ext cx="3312368" cy="276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 l="83206" t="38188" r="13473" b="16925"/>
          <a:stretch>
            <a:fillRect/>
          </a:stretch>
        </p:blipFill>
        <p:spPr bwMode="auto">
          <a:xfrm>
            <a:off x="8604448" y="1196752"/>
            <a:ext cx="36004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 l="18462" t="47638" r="16719" b="48109"/>
          <a:stretch>
            <a:fillRect/>
          </a:stretch>
        </p:blipFill>
        <p:spPr bwMode="auto">
          <a:xfrm>
            <a:off x="179512" y="5589240"/>
            <a:ext cx="453650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字方塊 10"/>
          <p:cNvSpPr txBox="1"/>
          <p:nvPr/>
        </p:nvSpPr>
        <p:spPr>
          <a:xfrm>
            <a:off x="251520" y="764704"/>
            <a:ext cx="1944216" cy="369332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0030 UTC </a:t>
            </a:r>
            <a:r>
              <a:rPr lang="en-US" altLang="zh-TW" dirty="0" err="1" smtClean="0"/>
              <a:t>Agust</a:t>
            </a:r>
            <a:r>
              <a:rPr lang="en-US" altLang="zh-TW" dirty="0" smtClean="0"/>
              <a:t> 7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/>
              <a:t>Outline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268760"/>
            <a:ext cx="8352928" cy="5040560"/>
          </a:xfrm>
        </p:spPr>
        <p:txBody>
          <a:bodyPr>
            <a:normAutofit/>
          </a:bodyPr>
          <a:lstStyle/>
          <a:p>
            <a:r>
              <a:rPr lang="en-US" altLang="zh-TW" sz="2800" b="1" dirty="0" smtClean="0"/>
              <a:t>Prediction model and the simulation</a:t>
            </a:r>
            <a:r>
              <a:rPr lang="zh-TW" altLang="en-US" sz="2800" b="1" dirty="0" smtClean="0"/>
              <a:t> </a:t>
            </a:r>
            <a:r>
              <a:rPr lang="en-US" altLang="zh-TW" sz="2800" b="1" dirty="0" smtClean="0"/>
              <a:t>experiments</a:t>
            </a:r>
          </a:p>
          <a:p>
            <a:r>
              <a:rPr lang="en-US" altLang="zh-TW" sz="2800" b="1" dirty="0" smtClean="0"/>
              <a:t>Typhoon structure during landfall phase</a:t>
            </a:r>
          </a:p>
          <a:p>
            <a:pPr>
              <a:buNone/>
            </a:pPr>
            <a:r>
              <a:rPr lang="zh-TW" altLang="en-US" sz="2800" dirty="0" smtClean="0"/>
              <a:t>    </a:t>
            </a:r>
            <a:r>
              <a:rPr lang="en-US" altLang="zh-TW" sz="2400" dirty="0" smtClean="0"/>
              <a:t>a. Broad overview, track, and intensity predictions</a:t>
            </a:r>
          </a:p>
          <a:p>
            <a:pPr>
              <a:buNone/>
            </a:pPr>
            <a:r>
              <a:rPr lang="zh-TW" altLang="en-US" sz="2400" dirty="0" smtClean="0"/>
              <a:t>     </a:t>
            </a:r>
            <a:r>
              <a:rPr lang="en-US" altLang="zh-TW" sz="2400" dirty="0" smtClean="0"/>
              <a:t>b. </a:t>
            </a:r>
            <a:r>
              <a:rPr lang="en-US" altLang="zh-TW" sz="2400" dirty="0" err="1" smtClean="0"/>
              <a:t>Mesoscale</a:t>
            </a:r>
            <a:r>
              <a:rPr lang="en-US" altLang="zh-TW" sz="2400" dirty="0" smtClean="0"/>
              <a:t> structure and vortex </a:t>
            </a:r>
            <a:r>
              <a:rPr lang="en-US" altLang="zh-TW" sz="2400" dirty="0" err="1" smtClean="0"/>
              <a:t>Rossby</a:t>
            </a:r>
            <a:r>
              <a:rPr lang="en-US" altLang="zh-TW" sz="2400" dirty="0" smtClean="0"/>
              <a:t> waves</a:t>
            </a:r>
          </a:p>
          <a:p>
            <a:r>
              <a:rPr lang="en-US" altLang="zh-TW" sz="2800" b="1" dirty="0" smtClean="0"/>
              <a:t>Model rainfall and verification against</a:t>
            </a:r>
            <a:r>
              <a:rPr lang="zh-TW" altLang="en-US" sz="2800" b="1" dirty="0" smtClean="0"/>
              <a:t> </a:t>
            </a:r>
            <a:r>
              <a:rPr lang="en-US" altLang="zh-TW" sz="2800" b="1" dirty="0" smtClean="0"/>
              <a:t>observations</a:t>
            </a:r>
          </a:p>
          <a:p>
            <a:pPr>
              <a:buNone/>
            </a:pPr>
            <a:r>
              <a:rPr lang="zh-TW" altLang="en-US" sz="2800" dirty="0" smtClean="0"/>
              <a:t>    </a:t>
            </a:r>
            <a:r>
              <a:rPr lang="en-US" altLang="zh-TW" sz="2400" dirty="0" smtClean="0"/>
              <a:t>a. Rainfall evolution</a:t>
            </a:r>
          </a:p>
          <a:p>
            <a:pPr>
              <a:buNone/>
            </a:pPr>
            <a:r>
              <a:rPr lang="zh-TW" altLang="en-US" sz="2400" b="1" dirty="0" smtClean="0"/>
              <a:t>     </a:t>
            </a:r>
            <a:r>
              <a:rPr lang="en-US" altLang="zh-TW" sz="2400" dirty="0" smtClean="0"/>
              <a:t>b. Precipitation forecast verification</a:t>
            </a:r>
          </a:p>
          <a:p>
            <a:r>
              <a:rPr lang="en-US" altLang="zh-TW" sz="2800" b="1" dirty="0" smtClean="0"/>
              <a:t>Summary and conclusions</a:t>
            </a:r>
            <a:endParaRPr lang="zh-TW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2856"/>
            <a:ext cx="6015208" cy="391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US" altLang="zh-TW" sz="4000" b="1" dirty="0" smtClean="0"/>
              <a:t>Intensity predictions</a:t>
            </a:r>
            <a:endParaRPr lang="zh-TW" altLang="en-US" sz="40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50000" b="50047"/>
          <a:stretch>
            <a:fillRect/>
          </a:stretch>
        </p:blipFill>
        <p:spPr bwMode="auto">
          <a:xfrm>
            <a:off x="6285390" y="2708920"/>
            <a:ext cx="285861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179512" y="1196752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u="sng" dirty="0" smtClean="0"/>
              <a:t>Intensity time series </a:t>
            </a:r>
            <a:r>
              <a:rPr lang="en-US" altLang="zh-TW" dirty="0" smtClean="0"/>
              <a:t>for </a:t>
            </a:r>
            <a:r>
              <a:rPr lang="en-US" altLang="zh-TW" b="1" dirty="0" smtClean="0"/>
              <a:t>A3_0700T</a:t>
            </a:r>
            <a:r>
              <a:rPr lang="en-US" altLang="zh-TW" dirty="0" smtClean="0"/>
              <a:t> and </a:t>
            </a:r>
            <a:r>
              <a:rPr lang="en-US" altLang="zh-TW" b="1" dirty="0" smtClean="0"/>
              <a:t>A15_0700T</a:t>
            </a:r>
            <a:r>
              <a:rPr lang="en-US" altLang="zh-TW" dirty="0" smtClean="0"/>
              <a:t>, with</a:t>
            </a:r>
            <a:r>
              <a:rPr lang="zh-TW" altLang="en-US" dirty="0" smtClean="0"/>
              <a:t> </a:t>
            </a:r>
            <a:r>
              <a:rPr lang="en-US" altLang="zh-TW" dirty="0" smtClean="0"/>
              <a:t>best-track from the </a:t>
            </a:r>
            <a:r>
              <a:rPr lang="en-US" altLang="zh-TW" b="1" dirty="0" smtClean="0"/>
              <a:t>CWB</a:t>
            </a:r>
            <a:r>
              <a:rPr lang="en-US" altLang="zh-TW" dirty="0" smtClean="0"/>
              <a:t> and </a:t>
            </a:r>
            <a:r>
              <a:rPr lang="en-US" altLang="zh-TW" b="1" dirty="0" smtClean="0"/>
              <a:t>JTWC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638" t="16542" r="26743" b="18227"/>
          <a:stretch>
            <a:fillRect/>
          </a:stretch>
        </p:blipFill>
        <p:spPr bwMode="auto">
          <a:xfrm>
            <a:off x="755576" y="545296"/>
            <a:ext cx="7852386" cy="631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2267744" y="0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Time–azimuth  </a:t>
            </a:r>
            <a:r>
              <a:rPr lang="en-US" altLang="zh-TW" sz="2400" b="1" u="sng" dirty="0" err="1" smtClean="0"/>
              <a:t>Hovm</a:t>
            </a:r>
            <a:r>
              <a:rPr lang="az-Cyrl-AZ" altLang="zh-TW" sz="2400" b="1" u="sng" dirty="0" smtClean="0"/>
              <a:t>ӧ</a:t>
            </a:r>
            <a:r>
              <a:rPr lang="en-US" altLang="zh-TW" sz="2400" b="1" u="sng" dirty="0" err="1" smtClean="0"/>
              <a:t>ller</a:t>
            </a:r>
            <a:r>
              <a:rPr lang="en-US" altLang="zh-TW" sz="2400" b="1" u="sng" dirty="0" smtClean="0"/>
              <a:t> diagram</a:t>
            </a:r>
            <a:endParaRPr lang="zh-TW" altLang="en-US" sz="2400" b="1" u="sng" dirty="0"/>
          </a:p>
        </p:txBody>
      </p:sp>
      <p:cxnSp>
        <p:nvCxnSpPr>
          <p:cNvPr id="8" name="直線接點 7"/>
          <p:cNvCxnSpPr/>
          <p:nvPr/>
        </p:nvCxnSpPr>
        <p:spPr>
          <a:xfrm>
            <a:off x="971600" y="5157192"/>
            <a:ext cx="352839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788024" y="4725144"/>
            <a:ext cx="352839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sz="4000" b="1" dirty="0" smtClean="0"/>
              <a:t>Method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073427"/>
          </a:xfrm>
        </p:spPr>
        <p:txBody>
          <a:bodyPr/>
          <a:lstStyle/>
          <a:p>
            <a:r>
              <a:rPr lang="en-US" altLang="zh-TW" sz="2800" dirty="0" smtClean="0"/>
              <a:t>To classify these wave structures(VRWs)</a:t>
            </a:r>
          </a:p>
          <a:p>
            <a:pPr>
              <a:buNone/>
            </a:pPr>
            <a:r>
              <a:rPr lang="zh-TW" altLang="en-US" sz="2000" dirty="0" smtClean="0"/>
              <a:t>      </a:t>
            </a:r>
            <a:r>
              <a:rPr lang="en-US" altLang="zh-TW" sz="2000" dirty="0" smtClean="0"/>
              <a:t>A </a:t>
            </a:r>
            <a:r>
              <a:rPr lang="en-US" altLang="zh-TW" sz="2200" b="1" dirty="0" smtClean="0"/>
              <a:t>Fourier analysis </a:t>
            </a:r>
            <a:r>
              <a:rPr lang="en-US" altLang="zh-TW" sz="2000" dirty="0" smtClean="0"/>
              <a:t>of</a:t>
            </a:r>
            <a:r>
              <a:rPr lang="zh-TW" altLang="en-US" sz="2000" b="1" dirty="0" smtClean="0"/>
              <a:t> </a:t>
            </a:r>
            <a:r>
              <a:rPr lang="en-US" altLang="zh-TW" sz="2000" b="1" dirty="0" smtClean="0"/>
              <a:t>relative </a:t>
            </a:r>
            <a:r>
              <a:rPr lang="en-US" altLang="zh-TW" sz="2000" b="1" dirty="0" err="1" smtClean="0"/>
              <a:t>vorticity</a:t>
            </a:r>
            <a:r>
              <a:rPr lang="en-US" altLang="zh-TW" sz="2000" b="1" dirty="0" smtClean="0"/>
              <a:t> </a:t>
            </a:r>
            <a:r>
              <a:rPr lang="en-US" altLang="zh-TW" sz="2000" dirty="0" smtClean="0"/>
              <a:t>was performed in the </a:t>
            </a:r>
            <a:r>
              <a:rPr lang="en-US" altLang="zh-TW" sz="2000" b="1" dirty="0" err="1" smtClean="0"/>
              <a:t>azimuthal</a:t>
            </a:r>
            <a:r>
              <a:rPr lang="en-US" altLang="zh-TW" sz="2000" b="1" dirty="0" smtClean="0"/>
              <a:t> direction</a:t>
            </a:r>
            <a:r>
              <a:rPr lang="en-US" altLang="zh-TW" sz="2000" dirty="0" smtClean="0"/>
              <a:t>.</a:t>
            </a:r>
          </a:p>
          <a:p>
            <a:pPr>
              <a:buNone/>
            </a:pPr>
            <a:r>
              <a:rPr lang="en-US" altLang="zh-TW" sz="2000" dirty="0" smtClean="0"/>
              <a:t>     </a:t>
            </a:r>
            <a:r>
              <a:rPr lang="en-US" altLang="zh-TW" sz="2200" dirty="0" smtClean="0"/>
              <a:t> 1.</a:t>
            </a:r>
            <a:r>
              <a:rPr lang="en-US" altLang="zh-TW" sz="2400" dirty="0" smtClean="0"/>
              <a:t> Cartesian coordinate </a:t>
            </a:r>
            <a:r>
              <a:rPr lang="en-US" altLang="zh-TW" sz="2400" dirty="0" smtClean="0">
                <a:sym typeface="Wingdings" pitchFamily="2" charset="2"/>
              </a:rPr>
              <a:t></a:t>
            </a:r>
            <a:r>
              <a:rPr lang="en-US" altLang="zh-TW" sz="2400" dirty="0" smtClean="0"/>
              <a:t> Cylindrical coordinates</a:t>
            </a:r>
          </a:p>
          <a:p>
            <a:pPr>
              <a:buNone/>
            </a:pPr>
            <a:r>
              <a:rPr lang="en-US" altLang="zh-TW" sz="2400" dirty="0" smtClean="0"/>
              <a:t>     2. </a:t>
            </a:r>
            <a:r>
              <a:rPr lang="en-US" altLang="zh-TW" sz="2400" b="1" dirty="0" smtClean="0"/>
              <a:t>Fast Fourier transform (FFT)</a:t>
            </a:r>
            <a:endParaRPr lang="en-US" altLang="zh-TW" sz="2200" b="1" dirty="0" smtClean="0"/>
          </a:p>
          <a:p>
            <a:pPr>
              <a:buNone/>
            </a:pP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6266" t="57087" r="8688" b="25194"/>
          <a:stretch>
            <a:fillRect/>
          </a:stretch>
        </p:blipFill>
        <p:spPr bwMode="auto">
          <a:xfrm>
            <a:off x="1043608" y="2852936"/>
            <a:ext cx="596705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4138" t="22832" r="53984" b="67718"/>
          <a:stretch>
            <a:fillRect/>
          </a:stretch>
        </p:blipFill>
        <p:spPr bwMode="auto">
          <a:xfrm>
            <a:off x="1835696" y="3933056"/>
            <a:ext cx="34563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20115" t="67719" r="53320" b="25194"/>
          <a:stretch>
            <a:fillRect/>
          </a:stretch>
        </p:blipFill>
        <p:spPr bwMode="auto">
          <a:xfrm>
            <a:off x="1043608" y="5157192"/>
            <a:ext cx="336037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15466" t="35825" r="53320" b="58269"/>
          <a:stretch>
            <a:fillRect/>
          </a:stretch>
        </p:blipFill>
        <p:spPr bwMode="auto">
          <a:xfrm>
            <a:off x="1475656" y="4509120"/>
            <a:ext cx="338437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611560" y="407707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Amplitude:</a:t>
            </a:r>
            <a:endParaRPr lang="zh-TW" altLang="en-US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611560" y="443711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Phase:</a:t>
            </a:r>
            <a:endParaRPr lang="zh-TW" altLang="en-US" b="1" dirty="0"/>
          </a:p>
        </p:txBody>
      </p:sp>
      <p:sp>
        <p:nvSpPr>
          <p:cNvPr id="11" name="矩形 10"/>
          <p:cNvSpPr/>
          <p:nvPr/>
        </p:nvSpPr>
        <p:spPr>
          <a:xfrm>
            <a:off x="971600" y="2924944"/>
            <a:ext cx="792088" cy="64807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2411760" y="3068960"/>
            <a:ext cx="576064" cy="36004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139952" y="2852936"/>
            <a:ext cx="216024" cy="36004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4932040" y="2852936"/>
            <a:ext cx="216024" cy="36004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971600" y="5157192"/>
            <a:ext cx="3456384" cy="50405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755576" y="5733256"/>
            <a:ext cx="518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 smtClean="0"/>
              <a:t>only </a:t>
            </a:r>
            <a:r>
              <a:rPr lang="en-US" altLang="zh-TW" sz="2200" b="1" dirty="0" err="1" smtClean="0"/>
              <a:t>wavenumbers</a:t>
            </a:r>
            <a:r>
              <a:rPr lang="en-US" altLang="zh-TW" sz="2200" b="1" dirty="0" smtClean="0"/>
              <a:t> 0–4 </a:t>
            </a:r>
            <a:r>
              <a:rPr lang="en-US" altLang="zh-TW" sz="2200" dirty="0" smtClean="0"/>
              <a:t>were retained.</a:t>
            </a:r>
            <a:endParaRPr lang="zh-TW" alt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>Rainfall evolution</a:t>
            </a:r>
            <a:endParaRPr lang="zh-TW" altLang="en-US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76872"/>
            <a:ext cx="822960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827584" y="908720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u="sng" dirty="0" smtClean="0"/>
              <a:t>6-h </a:t>
            </a:r>
            <a:r>
              <a:rPr lang="en-US" altLang="zh-TW" sz="2000" b="1" u="sng" dirty="0" smtClean="0"/>
              <a:t>radar-estimated</a:t>
            </a:r>
            <a:r>
              <a:rPr lang="en-US" altLang="zh-TW" sz="2000" u="sng" dirty="0" smtClean="0"/>
              <a:t> rainfall accumulations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27584" y="1916832"/>
            <a:ext cx="1656184" cy="369332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0100–0700 UTC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4499992" y="1916832"/>
            <a:ext cx="1656184" cy="369332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 smtClean="0"/>
              <a:t>1100–1700 UTC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540568" y="0"/>
            <a:ext cx="10225136" cy="692696"/>
          </a:xfrm>
        </p:spPr>
        <p:txBody>
          <a:bodyPr>
            <a:normAutofit/>
          </a:bodyPr>
          <a:lstStyle/>
          <a:p>
            <a:r>
              <a:rPr lang="en-US" altLang="zh-TW" sz="3600" b="1" dirty="0" smtClean="0"/>
              <a:t>Prediction model and numerical</a:t>
            </a:r>
            <a:r>
              <a:rPr lang="zh-TW" altLang="en-US" sz="3600" b="1" dirty="0" smtClean="0"/>
              <a:t> </a:t>
            </a:r>
            <a:r>
              <a:rPr lang="en-US" altLang="zh-TW" sz="3600" b="1" dirty="0" smtClean="0"/>
              <a:t>experiments</a:t>
            </a:r>
            <a:endParaRPr lang="zh-TW" altLang="en-US" sz="3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54820"/>
          <a:stretch>
            <a:fillRect/>
          </a:stretch>
        </p:blipFill>
        <p:spPr bwMode="auto">
          <a:xfrm>
            <a:off x="3563889" y="692696"/>
            <a:ext cx="5580111" cy="339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179512" y="764704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2000" dirty="0" smtClean="0"/>
              <a:t> </a:t>
            </a:r>
            <a:r>
              <a:rPr lang="en-US" altLang="zh-TW" sz="2000" dirty="0" smtClean="0"/>
              <a:t>Version 5.2 of </a:t>
            </a:r>
            <a:r>
              <a:rPr lang="en-US" altLang="zh-TW" sz="2000" b="1" dirty="0" smtClean="0"/>
              <a:t>the Advanced </a:t>
            </a:r>
            <a:r>
              <a:rPr lang="zh-TW" altLang="en-US" sz="2000" b="1" dirty="0" smtClean="0"/>
              <a:t>  </a:t>
            </a:r>
            <a:endParaRPr lang="en-US" altLang="zh-TW" sz="2000" b="1" dirty="0" smtClean="0"/>
          </a:p>
          <a:p>
            <a:r>
              <a:rPr lang="zh-TW" altLang="en-US" sz="2000" b="1" dirty="0" smtClean="0"/>
              <a:t>  </a:t>
            </a:r>
            <a:r>
              <a:rPr lang="en-US" altLang="zh-TW" sz="2000" b="1" dirty="0" smtClean="0"/>
              <a:t>Regional Prediction System</a:t>
            </a:r>
          </a:p>
          <a:p>
            <a:r>
              <a:rPr lang="zh-TW" altLang="en-US" sz="2000" b="1" dirty="0" smtClean="0"/>
              <a:t>  </a:t>
            </a:r>
            <a:r>
              <a:rPr lang="en-US" altLang="zh-TW" sz="2000" b="1" dirty="0" smtClean="0"/>
              <a:t>(ARPS)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79512" y="306896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 </a:t>
            </a:r>
            <a:r>
              <a:rPr lang="en-US" altLang="zh-TW" dirty="0" smtClean="0"/>
              <a:t>Horizontal : 3-km and 15-km grid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79512" y="1628800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2000" dirty="0" smtClean="0"/>
              <a:t> </a:t>
            </a:r>
            <a:r>
              <a:rPr lang="en-US" altLang="zh-TW" sz="2000" dirty="0" smtClean="0"/>
              <a:t>Cloud-resolving, </a:t>
            </a:r>
            <a:r>
              <a:rPr lang="en-US" altLang="zh-TW" sz="2000" dirty="0" err="1" smtClean="0"/>
              <a:t>nonhydrostatic</a:t>
            </a:r>
            <a:r>
              <a:rPr lang="en-US" altLang="zh-TW" sz="2000" dirty="0" smtClean="0"/>
              <a:t> </a:t>
            </a:r>
            <a:r>
              <a:rPr lang="zh-TW" altLang="en-US" sz="2000" dirty="0" smtClean="0"/>
              <a:t> </a:t>
            </a:r>
            <a:endParaRPr lang="en-US" altLang="zh-TW" sz="2000" dirty="0" smtClean="0"/>
          </a:p>
          <a:p>
            <a:r>
              <a:rPr lang="zh-TW" altLang="en-US" sz="2000" dirty="0" smtClean="0"/>
              <a:t>   </a:t>
            </a:r>
            <a:r>
              <a:rPr lang="en-US" altLang="zh-TW" sz="2000" dirty="0" err="1" smtClean="0"/>
              <a:t>mesoscale</a:t>
            </a:r>
            <a:r>
              <a:rPr lang="en-US" altLang="zh-TW" sz="2000" dirty="0" smtClean="0"/>
              <a:t> model.</a:t>
            </a:r>
            <a:endParaRPr lang="zh-TW" altLang="en-US" sz="20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179512" y="2420888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2000" dirty="0" smtClean="0"/>
              <a:t> </a:t>
            </a:r>
            <a:r>
              <a:rPr lang="en-US" altLang="zh-TW" sz="2000" dirty="0" smtClean="0"/>
              <a:t>Terrain-following vertical </a:t>
            </a:r>
            <a:r>
              <a:rPr lang="zh-TW" altLang="en-US" sz="2000" dirty="0" smtClean="0"/>
              <a:t> </a:t>
            </a:r>
            <a:endParaRPr lang="en-US" altLang="zh-TW" sz="2000" dirty="0" smtClean="0"/>
          </a:p>
          <a:p>
            <a:r>
              <a:rPr lang="zh-TW" altLang="en-US" sz="2000" dirty="0" smtClean="0"/>
              <a:t>   </a:t>
            </a:r>
            <a:r>
              <a:rPr lang="en-US" altLang="zh-TW" sz="2000" dirty="0" smtClean="0"/>
              <a:t>coordinate.</a:t>
            </a:r>
            <a:endParaRPr lang="zh-TW" altLang="en-US" sz="20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79512" y="335699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   </a:t>
            </a:r>
            <a:r>
              <a:rPr lang="en-US" altLang="zh-TW" dirty="0" smtClean="0"/>
              <a:t>Vertical : 53 stretched vertical levels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79512" y="3789040"/>
            <a:ext cx="9216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 </a:t>
            </a:r>
            <a:r>
              <a:rPr lang="en-US" altLang="zh-TW" dirty="0" smtClean="0"/>
              <a:t>The 3-km runs : Cloud resolving </a:t>
            </a:r>
          </a:p>
          <a:p>
            <a:r>
              <a:rPr lang="en-US" altLang="zh-TW" dirty="0" smtClean="0"/>
              <a:t>                             </a:t>
            </a:r>
            <a:r>
              <a:rPr lang="zh-TW" altLang="en-US" dirty="0" smtClean="0"/>
              <a:t>   </a:t>
            </a:r>
            <a:r>
              <a:rPr lang="en-US" altLang="zh-TW" dirty="0" smtClean="0"/>
              <a:t>The Lin three class ice microphysics scheme</a:t>
            </a:r>
          </a:p>
          <a:p>
            <a:r>
              <a:rPr lang="zh-TW" altLang="en-US" dirty="0" smtClean="0"/>
              <a:t>   </a:t>
            </a:r>
            <a:r>
              <a:rPr lang="en-US" altLang="zh-TW" dirty="0" smtClean="0"/>
              <a:t>The 15-km runs : </a:t>
            </a:r>
            <a:r>
              <a:rPr lang="en-US" altLang="zh-TW" dirty="0" err="1" smtClean="0"/>
              <a:t>Kain</a:t>
            </a:r>
            <a:r>
              <a:rPr lang="en-US" altLang="zh-TW" dirty="0" smtClean="0"/>
              <a:t>–Fritsch convective parameterization</a:t>
            </a:r>
            <a:endParaRPr lang="zh-TW" alt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11500" t="40687" r="9751" b="32080"/>
          <a:stretch>
            <a:fillRect/>
          </a:stretch>
        </p:blipFill>
        <p:spPr bwMode="auto">
          <a:xfrm>
            <a:off x="179512" y="4941168"/>
            <a:ext cx="8496944" cy="171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179512" y="5373216"/>
            <a:ext cx="1008112" cy="115212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sz="4000" b="1" dirty="0" smtClean="0"/>
              <a:t>Method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764704"/>
            <a:ext cx="8507288" cy="5361459"/>
          </a:xfrm>
        </p:spPr>
        <p:txBody>
          <a:bodyPr/>
          <a:lstStyle/>
          <a:p>
            <a:r>
              <a:rPr lang="en-US" altLang="zh-TW" b="1" dirty="0" smtClean="0"/>
              <a:t>Determining the TC center</a:t>
            </a:r>
          </a:p>
          <a:p>
            <a:pPr>
              <a:buNone/>
            </a:pPr>
            <a:r>
              <a:rPr lang="zh-TW" altLang="en-US" sz="2400" b="1" dirty="0" smtClean="0"/>
              <a:t>    </a:t>
            </a:r>
            <a:r>
              <a:rPr lang="en-US" altLang="zh-TW" sz="2400" b="1" dirty="0" smtClean="0"/>
              <a:t> The best-fit ellipse</a:t>
            </a:r>
          </a:p>
          <a:p>
            <a:pPr>
              <a:buNone/>
            </a:pPr>
            <a:r>
              <a:rPr lang="en-US" altLang="zh-TW" sz="2400" dirty="0" smtClean="0"/>
              <a:t>The Cartesian equation for the ellipse :</a:t>
            </a:r>
            <a:endParaRPr lang="en-US" altLang="zh-TW" sz="2400" b="1" dirty="0" smtClean="0"/>
          </a:p>
          <a:p>
            <a:pPr>
              <a:buNone/>
            </a:pPr>
            <a:endParaRPr lang="zh-TW" altLang="en-US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38935" t="33743" r="5399" b="54940"/>
          <a:stretch>
            <a:fillRect/>
          </a:stretch>
        </p:blipFill>
        <p:spPr bwMode="auto">
          <a:xfrm>
            <a:off x="5076056" y="1844824"/>
            <a:ext cx="377991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11481" t="21650" r="10153" b="26375"/>
          <a:stretch>
            <a:fillRect/>
          </a:stretch>
        </p:blipFill>
        <p:spPr bwMode="auto">
          <a:xfrm>
            <a:off x="827584" y="2492896"/>
            <a:ext cx="4032448" cy="15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5076056" y="2780928"/>
            <a:ext cx="3851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(xi, </a:t>
            </a:r>
            <a:r>
              <a:rPr lang="en-US" altLang="zh-TW" sz="2000" dirty="0" err="1" smtClean="0"/>
              <a:t>yi</a:t>
            </a:r>
            <a:r>
              <a:rPr lang="en-US" altLang="zh-TW" sz="2000" dirty="0" smtClean="0"/>
              <a:t>) : The Cartesian coordinates </a:t>
            </a:r>
          </a:p>
          <a:p>
            <a:r>
              <a:rPr lang="en-US" altLang="zh-TW" sz="2000" dirty="0" smtClean="0"/>
              <a:t>              of the </a:t>
            </a:r>
            <a:r>
              <a:rPr lang="en-US" altLang="zh-TW" sz="2000" dirty="0" err="1" smtClean="0"/>
              <a:t>ith</a:t>
            </a:r>
            <a:r>
              <a:rPr lang="en-US" altLang="zh-TW" sz="2000" dirty="0" smtClean="0"/>
              <a:t> point</a:t>
            </a:r>
            <a:endParaRPr lang="zh-TW" altLang="en-US" sz="20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 l="65213" t="2919" r="4404" b="54744"/>
          <a:stretch>
            <a:fillRect/>
          </a:stretch>
        </p:blipFill>
        <p:spPr bwMode="auto">
          <a:xfrm>
            <a:off x="5148064" y="3933056"/>
            <a:ext cx="282152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1259632" y="5373216"/>
            <a:ext cx="3528392" cy="646331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/>
              <a:t> ＋ 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center-found location </a:t>
            </a:r>
          </a:p>
          <a:p>
            <a:r>
              <a:rPr lang="zh-TW" altLang="en-US" dirty="0" smtClean="0"/>
              <a:t>         </a:t>
            </a:r>
            <a:r>
              <a:rPr lang="en-US" altLang="zh-TW" dirty="0" smtClean="0"/>
              <a:t>based on the best-fit ellipse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 l="96052" t="26757" r="27" b="19730"/>
          <a:stretch>
            <a:fillRect/>
          </a:stretch>
        </p:blipFill>
        <p:spPr bwMode="auto">
          <a:xfrm>
            <a:off x="8100392" y="4221088"/>
            <a:ext cx="22739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/>
              <a:t>Outline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268760"/>
            <a:ext cx="8352928" cy="5040560"/>
          </a:xfrm>
        </p:spPr>
        <p:txBody>
          <a:bodyPr>
            <a:normAutofit/>
          </a:bodyPr>
          <a:lstStyle/>
          <a:p>
            <a:r>
              <a:rPr lang="en-US" altLang="zh-TW" sz="2800" b="1" dirty="0" smtClean="0"/>
              <a:t>Prediction model and the simulation</a:t>
            </a:r>
            <a:r>
              <a:rPr lang="zh-TW" altLang="en-US" sz="2800" b="1" dirty="0" smtClean="0"/>
              <a:t> </a:t>
            </a:r>
            <a:r>
              <a:rPr lang="en-US" altLang="zh-TW" sz="2800" b="1" dirty="0" smtClean="0"/>
              <a:t>experiments</a:t>
            </a:r>
          </a:p>
          <a:p>
            <a:r>
              <a:rPr lang="en-US" altLang="zh-TW" sz="2800" b="1" dirty="0" smtClean="0"/>
              <a:t>Typhoon structure during landfall phase</a:t>
            </a:r>
          </a:p>
          <a:p>
            <a:pPr>
              <a:buNone/>
            </a:pPr>
            <a:r>
              <a:rPr lang="zh-TW" altLang="en-US" sz="2800" dirty="0" smtClean="0"/>
              <a:t>    </a:t>
            </a:r>
            <a:r>
              <a:rPr lang="en-US" altLang="zh-TW" sz="2400" dirty="0" smtClean="0"/>
              <a:t>a. Broad overview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and track</a:t>
            </a:r>
          </a:p>
          <a:p>
            <a:pPr>
              <a:buNone/>
            </a:pPr>
            <a:r>
              <a:rPr lang="zh-TW" altLang="en-US" sz="2400" dirty="0" smtClean="0"/>
              <a:t>     </a:t>
            </a:r>
            <a:r>
              <a:rPr lang="en-US" altLang="zh-TW" sz="2400" dirty="0" smtClean="0"/>
              <a:t>b. </a:t>
            </a:r>
            <a:r>
              <a:rPr lang="en-US" altLang="zh-TW" sz="2400" dirty="0" err="1" smtClean="0"/>
              <a:t>Mesoscale</a:t>
            </a:r>
            <a:r>
              <a:rPr lang="en-US" altLang="zh-TW" sz="2400" dirty="0" smtClean="0"/>
              <a:t> structure and vortex </a:t>
            </a:r>
            <a:r>
              <a:rPr lang="en-US" altLang="zh-TW" sz="2400" dirty="0" err="1" smtClean="0"/>
              <a:t>Rossby</a:t>
            </a:r>
            <a:r>
              <a:rPr lang="en-US" altLang="zh-TW" sz="2400" dirty="0" smtClean="0"/>
              <a:t> waves</a:t>
            </a:r>
          </a:p>
          <a:p>
            <a:r>
              <a:rPr lang="en-US" altLang="zh-TW" sz="2800" b="1" dirty="0" smtClean="0"/>
              <a:t>Model rainfall and verification against</a:t>
            </a:r>
            <a:r>
              <a:rPr lang="zh-TW" altLang="en-US" sz="2800" b="1" dirty="0" smtClean="0"/>
              <a:t> </a:t>
            </a:r>
            <a:r>
              <a:rPr lang="en-US" altLang="zh-TW" sz="2800" b="1" dirty="0" smtClean="0"/>
              <a:t>observations</a:t>
            </a:r>
          </a:p>
          <a:p>
            <a:pPr>
              <a:buNone/>
            </a:pPr>
            <a:r>
              <a:rPr lang="zh-TW" altLang="en-US" sz="2800" dirty="0" smtClean="0"/>
              <a:t>    </a:t>
            </a:r>
            <a:r>
              <a:rPr lang="en-US" altLang="zh-TW" sz="2400" dirty="0" smtClean="0"/>
              <a:t>a. Rainfall evolution</a:t>
            </a:r>
          </a:p>
          <a:p>
            <a:pPr>
              <a:buNone/>
            </a:pPr>
            <a:r>
              <a:rPr lang="zh-TW" altLang="en-US" sz="2400" b="1" dirty="0" smtClean="0"/>
              <a:t>     </a:t>
            </a:r>
            <a:r>
              <a:rPr lang="en-US" altLang="zh-TW" sz="2400" dirty="0" smtClean="0"/>
              <a:t>b. Precipitation forecast verification</a:t>
            </a:r>
          </a:p>
          <a:p>
            <a:r>
              <a:rPr lang="en-US" altLang="zh-TW" sz="2800" b="1" dirty="0" smtClean="0"/>
              <a:t>Summary and conclusions</a:t>
            </a:r>
            <a:endParaRPr lang="zh-TW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altLang="zh-TW" sz="4000" b="1" dirty="0" smtClean="0"/>
              <a:t>Broad overview</a:t>
            </a:r>
            <a:endParaRPr lang="zh-TW" altLang="en-US" sz="4000" dirty="0"/>
          </a:p>
        </p:txBody>
      </p:sp>
      <p:pic>
        <p:nvPicPr>
          <p:cNvPr id="7" name="內容版面配置區 6" descr="2009MORAKO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44824"/>
            <a:ext cx="6048672" cy="4837300"/>
          </a:xfrm>
        </p:spPr>
      </p:pic>
      <p:sp>
        <p:nvSpPr>
          <p:cNvPr id="4" name="文字方塊 3"/>
          <p:cNvSpPr txBox="1"/>
          <p:nvPr/>
        </p:nvSpPr>
        <p:spPr>
          <a:xfrm>
            <a:off x="323528" y="980728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 smtClean="0"/>
              <a:t>Morakot</a:t>
            </a:r>
            <a:r>
              <a:rPr lang="en-US" altLang="zh-TW" b="1" dirty="0" smtClean="0"/>
              <a:t> developed about 1300 km east of Taiwan in early August 2009, and followed</a:t>
            </a:r>
          </a:p>
          <a:p>
            <a:r>
              <a:rPr lang="en-US" altLang="zh-TW" b="1" dirty="0" smtClean="0"/>
              <a:t>a steady, almost due west, track toward Taiwan.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6372200" y="2060848"/>
            <a:ext cx="33843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Synoptic-scale:</a:t>
            </a:r>
          </a:p>
          <a:p>
            <a:r>
              <a:rPr lang="en-US" altLang="zh-TW" dirty="0" smtClean="0"/>
              <a:t>1.Large circulation </a:t>
            </a:r>
          </a:p>
          <a:p>
            <a:r>
              <a:rPr lang="en-US" altLang="zh-TW" dirty="0" smtClean="0"/>
              <a:t>2.Slow forward speed</a:t>
            </a:r>
          </a:p>
          <a:p>
            <a:r>
              <a:rPr lang="en-US" altLang="zh-TW" dirty="0" smtClean="0"/>
              <a:t>3.Extremely moist air mass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444208" y="3501008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err="1" smtClean="0"/>
              <a:t>Mesoscale</a:t>
            </a:r>
            <a:r>
              <a:rPr lang="en-US" altLang="zh-TW" sz="2000" b="1" dirty="0" smtClean="0"/>
              <a:t>:</a:t>
            </a:r>
          </a:p>
          <a:p>
            <a:r>
              <a:rPr lang="en-US" altLang="zh-TW" dirty="0" smtClean="0"/>
              <a:t>Deep convection near</a:t>
            </a:r>
          </a:p>
          <a:p>
            <a:r>
              <a:rPr lang="en-US" altLang="zh-TW" dirty="0" smtClean="0"/>
              <a:t> </a:t>
            </a:r>
            <a:r>
              <a:rPr lang="en-US" altLang="zh-TW" dirty="0" err="1" smtClean="0"/>
              <a:t>Marakot’s</a:t>
            </a:r>
            <a:r>
              <a:rPr lang="en-US" altLang="zh-TW" dirty="0" smtClean="0"/>
              <a:t> core.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1835696" y="3933056"/>
            <a:ext cx="720080" cy="108012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96552" y="0"/>
            <a:ext cx="9865096" cy="764704"/>
          </a:xfrm>
        </p:spPr>
        <p:txBody>
          <a:bodyPr>
            <a:noAutofit/>
          </a:bodyPr>
          <a:lstStyle/>
          <a:p>
            <a:r>
              <a:rPr lang="en-US" altLang="zh-TW" sz="4000" b="1" dirty="0" smtClean="0"/>
              <a:t>Track</a:t>
            </a:r>
            <a:endParaRPr lang="zh-TW" altLang="en-US" sz="40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0000" b="50047"/>
          <a:stretch>
            <a:fillRect/>
          </a:stretch>
        </p:blipFill>
        <p:spPr bwMode="auto">
          <a:xfrm>
            <a:off x="467544" y="764704"/>
            <a:ext cx="4043887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11617" t="43444" r="10681" b="25194"/>
          <a:stretch>
            <a:fillRect/>
          </a:stretch>
        </p:blipFill>
        <p:spPr bwMode="auto">
          <a:xfrm>
            <a:off x="683568" y="5003266"/>
            <a:ext cx="7776864" cy="176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l="50000" b="50661"/>
          <a:stretch>
            <a:fillRect/>
          </a:stretch>
        </p:blipFill>
        <p:spPr bwMode="auto">
          <a:xfrm>
            <a:off x="4499992" y="764704"/>
            <a:ext cx="4032448" cy="411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t="50444" r="50828"/>
          <a:stretch>
            <a:fillRect/>
          </a:stretch>
        </p:blipFill>
        <p:spPr bwMode="auto">
          <a:xfrm>
            <a:off x="4499992" y="764704"/>
            <a:ext cx="3985210" cy="415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7956376" y="5877272"/>
            <a:ext cx="360040" cy="21602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接點 8"/>
          <p:cNvCxnSpPr/>
          <p:nvPr/>
        </p:nvCxnSpPr>
        <p:spPr>
          <a:xfrm flipH="1">
            <a:off x="2843808" y="2204864"/>
            <a:ext cx="288032" cy="5040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3059832" y="2492896"/>
            <a:ext cx="1008112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000" dirty="0" smtClean="0"/>
              <a:t>98km</a:t>
            </a:r>
            <a:endParaRPr lang="zh-TW" altLang="en-US" sz="2000" dirty="0"/>
          </a:p>
        </p:txBody>
      </p:sp>
      <p:sp>
        <p:nvSpPr>
          <p:cNvPr id="11" name="矩形 10"/>
          <p:cNvSpPr/>
          <p:nvPr/>
        </p:nvSpPr>
        <p:spPr>
          <a:xfrm>
            <a:off x="2555776" y="5877272"/>
            <a:ext cx="360040" cy="21602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接點 11"/>
          <p:cNvCxnSpPr/>
          <p:nvPr/>
        </p:nvCxnSpPr>
        <p:spPr>
          <a:xfrm flipH="1">
            <a:off x="2699792" y="2420888"/>
            <a:ext cx="216024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1763688" y="2708920"/>
            <a:ext cx="1008112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000" dirty="0" smtClean="0"/>
              <a:t>29km</a:t>
            </a:r>
            <a:endParaRPr lang="zh-TW" altLang="en-US" sz="20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5508104" y="3789040"/>
            <a:ext cx="57606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0706</a:t>
            </a:r>
          </a:p>
          <a:p>
            <a:r>
              <a:rPr lang="en-US" altLang="zh-TW" sz="1400" dirty="0" smtClean="0"/>
              <a:t>0700</a:t>
            </a:r>
          </a:p>
          <a:p>
            <a:r>
              <a:rPr lang="en-US" altLang="zh-TW" sz="1400" dirty="0" smtClean="0"/>
              <a:t>0712</a:t>
            </a:r>
            <a:endParaRPr lang="zh-TW" altLang="en-US" sz="1400" dirty="0"/>
          </a:p>
        </p:txBody>
      </p:sp>
      <p:sp>
        <p:nvSpPr>
          <p:cNvPr id="23" name="矩形 22"/>
          <p:cNvSpPr/>
          <p:nvPr/>
        </p:nvSpPr>
        <p:spPr>
          <a:xfrm>
            <a:off x="6228184" y="1484784"/>
            <a:ext cx="216024" cy="21602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2195736" y="1484784"/>
            <a:ext cx="216024" cy="21602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2555776" y="5229200"/>
            <a:ext cx="432048" cy="16288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6516216" y="5229200"/>
            <a:ext cx="432048" cy="16288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直線接點 21"/>
          <p:cNvCxnSpPr/>
          <p:nvPr/>
        </p:nvCxnSpPr>
        <p:spPr>
          <a:xfrm flipH="1">
            <a:off x="6372200" y="1484784"/>
            <a:ext cx="432048" cy="720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 flipH="1">
            <a:off x="6372200" y="908720"/>
            <a:ext cx="864096" cy="64807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2555776" y="6525344"/>
            <a:ext cx="360040" cy="33265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5220072" y="6525344"/>
            <a:ext cx="360040" cy="33265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build="allAtOnce" animBg="1"/>
      <p:bldP spid="10" grpId="1" build="allAtOnce" animBg="1"/>
      <p:bldP spid="11" grpId="0" animBg="1"/>
      <p:bldP spid="11" grpId="1" animBg="1"/>
      <p:bldP spid="19" grpId="0" build="allAtOnce" animBg="1"/>
      <p:bldP spid="19" grpId="1" build="allAtOnce" animBg="1"/>
      <p:bldP spid="20" grpId="0" build="allAtOnce" animBg="1"/>
      <p:bldP spid="23" grpId="0" animBg="1"/>
      <p:bldP spid="25" grpId="0" animBg="1"/>
      <p:bldP spid="27" grpId="0" animBg="1"/>
      <p:bldP spid="27" grpId="1" animBg="1"/>
      <p:bldP spid="28" grpId="0" animBg="1"/>
      <p:bldP spid="28" grpId="1" animBg="1"/>
      <p:bldP spid="21" grpId="0" animBg="1"/>
      <p:bldP spid="24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4427</TotalTime>
  <Words>2100</Words>
  <Application>Microsoft Office PowerPoint</Application>
  <PresentationFormat>如螢幕大小 (4:3)</PresentationFormat>
  <Paragraphs>322</Paragraphs>
  <Slides>43</Slides>
  <Notes>12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44" baseType="lpstr">
      <vt:lpstr>Office 佈景主題</vt:lpstr>
      <vt:lpstr>High-Resolution Modeling of Typhoon Morakot (2009): Vortex Rossby Waves and Their Role in Extreme Precipitation over Taiwan</vt:lpstr>
      <vt:lpstr>Introduction</vt:lpstr>
      <vt:lpstr>Key word</vt:lpstr>
      <vt:lpstr>Outline</vt:lpstr>
      <vt:lpstr>Prediction model and numerical experiments</vt:lpstr>
      <vt:lpstr>Method</vt:lpstr>
      <vt:lpstr>Outline</vt:lpstr>
      <vt:lpstr>Broad overview</vt:lpstr>
      <vt:lpstr>Track</vt:lpstr>
      <vt:lpstr>Outline</vt:lpstr>
      <vt:lpstr>Intensity predictions</vt:lpstr>
      <vt:lpstr>Mesoscale structure</vt:lpstr>
      <vt:lpstr>Mesoscale structure</vt:lpstr>
      <vt:lpstr>Vortex Rossby wave</vt:lpstr>
      <vt:lpstr>PowerPoint 簡報</vt:lpstr>
      <vt:lpstr>PowerPoint 簡報</vt:lpstr>
      <vt:lpstr>PowerPoint 簡報</vt:lpstr>
      <vt:lpstr>Model composite reflectivity and asymmetric relative vorticity in WN1,WN 2,WN 3</vt:lpstr>
      <vt:lpstr>Intensity predictions</vt:lpstr>
      <vt:lpstr>Model composite reflectivity and asymmetric relative vorticity in wavenumbers 1, 2, 3</vt:lpstr>
      <vt:lpstr>Model composite reflectivity and asymmetric relative vorticity in wavenumbers 1, 2, 3</vt:lpstr>
      <vt:lpstr>Model composite reflectivity and asymmetric relative vorticity in wavenumbers 1, 2, 3*</vt:lpstr>
      <vt:lpstr>Outline</vt:lpstr>
      <vt:lpstr>Rainfall evolution</vt:lpstr>
      <vt:lpstr>Rainfall evolution</vt:lpstr>
      <vt:lpstr>Rainfall evolution</vt:lpstr>
      <vt:lpstr>Outline</vt:lpstr>
      <vt:lpstr>Precipitation forecast verification</vt:lpstr>
      <vt:lpstr>Precipitation forecast verification</vt:lpstr>
      <vt:lpstr>Precipitation forecast verification</vt:lpstr>
      <vt:lpstr>Precipitation forecast verification</vt:lpstr>
      <vt:lpstr>Precipitation forecast verification</vt:lpstr>
      <vt:lpstr>Outline</vt:lpstr>
      <vt:lpstr>Conclusion</vt:lpstr>
      <vt:lpstr>END</vt:lpstr>
      <vt:lpstr>PowerPoint 簡報</vt:lpstr>
      <vt:lpstr>Prediction model*</vt:lpstr>
      <vt:lpstr>Design of numerical experiments*</vt:lpstr>
      <vt:lpstr>Intensity predictions</vt:lpstr>
      <vt:lpstr>Intensity predictions</vt:lpstr>
      <vt:lpstr>PowerPoint 簡報</vt:lpstr>
      <vt:lpstr>Method</vt:lpstr>
      <vt:lpstr>Rainfall evolution</vt:lpstr>
    </vt:vector>
  </TitlesOfParts>
  <Company>大物所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High-Resolution Modeling of Typhoon Morakot (2009): Vortex Rossby Waves and Their Role in Extreme Precipitation over Taiwan</dc:title>
  <dc:creator>鍾宜娟</dc:creator>
  <cp:lastModifiedBy>h</cp:lastModifiedBy>
  <cp:revision>309</cp:revision>
  <dcterms:created xsi:type="dcterms:W3CDTF">2013-02-28T12:30:38Z</dcterms:created>
  <dcterms:modified xsi:type="dcterms:W3CDTF">2013-03-12T06:01:11Z</dcterms:modified>
</cp:coreProperties>
</file>