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310" r:id="rId5"/>
    <p:sldId id="301" r:id="rId6"/>
    <p:sldId id="299" r:id="rId7"/>
    <p:sldId id="298" r:id="rId8"/>
    <p:sldId id="281" r:id="rId9"/>
    <p:sldId id="302" r:id="rId10"/>
    <p:sldId id="261" r:id="rId11"/>
    <p:sldId id="263" r:id="rId12"/>
    <p:sldId id="264" r:id="rId13"/>
    <p:sldId id="265" r:id="rId14"/>
    <p:sldId id="307" r:id="rId15"/>
    <p:sldId id="269" r:id="rId16"/>
    <p:sldId id="308" r:id="rId17"/>
    <p:sldId id="283" r:id="rId18"/>
    <p:sldId id="285" r:id="rId19"/>
    <p:sldId id="284" r:id="rId20"/>
    <p:sldId id="286" r:id="rId21"/>
    <p:sldId id="289" r:id="rId22"/>
    <p:sldId id="290" r:id="rId23"/>
    <p:sldId id="291" r:id="rId24"/>
    <p:sldId id="274" r:id="rId25"/>
    <p:sldId id="300" r:id="rId26"/>
    <p:sldId id="275" r:id="rId27"/>
    <p:sldId id="303" r:id="rId28"/>
    <p:sldId id="292" r:id="rId29"/>
    <p:sldId id="304" r:id="rId30"/>
    <p:sldId id="305" r:id="rId31"/>
    <p:sldId id="306" r:id="rId32"/>
    <p:sldId id="311" r:id="rId33"/>
    <p:sldId id="312" r:id="rId3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6B32"/>
    <a:srgbClr val="F5EA0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73110" autoAdjust="0"/>
  </p:normalViewPr>
  <p:slideViewPr>
    <p:cSldViewPr>
      <p:cViewPr varScale="1">
        <p:scale>
          <a:sx n="61" d="100"/>
          <a:sy n="61" d="100"/>
        </p:scale>
        <p:origin x="-16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556" y="306"/>
      </p:cViewPr>
      <p:guideLst>
        <p:guide orient="horz" pos="2880"/>
        <p:guide pos="216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F34E56-E5BF-47AC-86C4-2C650EA91232}" type="datetimeFigureOut">
              <a:rPr lang="zh-TW" altLang="en-US" smtClean="0"/>
              <a:pPr/>
              <a:t>2013/3/5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9CF43-6586-4BD9-92DC-D8983B9A93D5}" type="slidenum">
              <a:rPr lang="zh-TW" altLang="en-US" smtClean="0"/>
              <a:pPr/>
              <a:t>‹#›</a:t>
            </a:fld>
            <a:endParaRPr lang="zh-TW" altLang="en-US"/>
          </a:p>
        </p:txBody>
      </p:sp>
    </p:spTree>
    <p:extLst>
      <p:ext uri="{BB962C8B-B14F-4D97-AF65-F5344CB8AC3E}">
        <p14:creationId xmlns="" xmlns:p14="http://schemas.microsoft.com/office/powerpoint/2010/main" val="87580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第一個方法</a:t>
            </a:r>
            <a:r>
              <a:rPr lang="en-US" altLang="zh-TW" dirty="0" smtClean="0"/>
              <a:t>CSC</a:t>
            </a:r>
            <a:r>
              <a:rPr lang="zh-TW" altLang="en-US" dirty="0" smtClean="0"/>
              <a:t>，是比較其初始的設計並結合其他因素，和</a:t>
            </a:r>
            <a:r>
              <a:rPr lang="en-US" altLang="zh-TW" dirty="0" smtClean="0"/>
              <a:t>QPF</a:t>
            </a:r>
            <a:r>
              <a:rPr lang="zh-TW" altLang="en-US" dirty="0" smtClean="0"/>
              <a:t>作比較，而可以得到此地區泛濫的可能性</a:t>
            </a:r>
            <a:endParaRPr lang="en-US" altLang="zh-TW" dirty="0" smtClean="0"/>
          </a:p>
          <a:p>
            <a:endParaRPr lang="en-US" altLang="zh-TW" dirty="0" smtClean="0"/>
          </a:p>
          <a:p>
            <a:r>
              <a:rPr lang="zh-TW" altLang="en-US" dirty="0" smtClean="0"/>
              <a:t>根據</a:t>
            </a:r>
            <a:r>
              <a:rPr lang="en-US" altLang="zh-TW" sz="1200" kern="1200" baseline="0" dirty="0" smtClean="0">
                <a:solidFill>
                  <a:schemeClr val="tx1"/>
                </a:solidFill>
                <a:latin typeface="+mn-lt"/>
                <a:ea typeface="+mn-ea"/>
                <a:cs typeface="+mn-cs"/>
              </a:rPr>
              <a:t> (</a:t>
            </a:r>
            <a:r>
              <a:rPr lang="en-US" altLang="zh-TW" sz="1200" kern="1200" baseline="0" dirty="0" err="1" smtClean="0">
                <a:solidFill>
                  <a:schemeClr val="tx1"/>
                </a:solidFill>
                <a:latin typeface="+mn-lt"/>
                <a:ea typeface="+mn-ea"/>
                <a:cs typeface="+mn-cs"/>
              </a:rPr>
              <a:t>Guo</a:t>
            </a:r>
            <a:r>
              <a:rPr lang="en-US" altLang="zh-TW" sz="1200" kern="1200" baseline="0" dirty="0" smtClean="0">
                <a:solidFill>
                  <a:schemeClr val="tx1"/>
                </a:solidFill>
                <a:latin typeface="+mn-lt"/>
                <a:ea typeface="+mn-ea"/>
                <a:cs typeface="+mn-cs"/>
              </a:rPr>
              <a:t> et al., 2011)</a:t>
            </a:r>
            <a:r>
              <a:rPr lang="zh-TW" altLang="en-US" sz="1200" kern="1200" baseline="0" dirty="0" smtClean="0">
                <a:solidFill>
                  <a:schemeClr val="tx1"/>
                </a:solidFill>
                <a:latin typeface="+mn-lt"/>
                <a:ea typeface="+mn-ea"/>
                <a:cs typeface="+mn-cs"/>
              </a:rPr>
              <a:t> 可以連結</a:t>
            </a:r>
            <a:r>
              <a:rPr lang="en-US" altLang="zh-TW" sz="1200" kern="1200" baseline="0" dirty="0" smtClean="0">
                <a:solidFill>
                  <a:schemeClr val="tx1"/>
                </a:solidFill>
                <a:latin typeface="+mn-lt"/>
                <a:ea typeface="+mn-ea"/>
                <a:cs typeface="+mn-cs"/>
              </a:rPr>
              <a:t>1-h&amp;2-h</a:t>
            </a:r>
            <a:r>
              <a:rPr lang="zh-TW" altLang="en-US" sz="1200" kern="1200" baseline="0" dirty="0" smtClean="0">
                <a:solidFill>
                  <a:schemeClr val="tx1"/>
                </a:solidFill>
                <a:latin typeface="+mn-lt"/>
                <a:ea typeface="+mn-ea"/>
                <a:cs typeface="+mn-cs"/>
              </a:rPr>
              <a:t>的降水強度如兩式</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其中</a:t>
            </a:r>
            <a:r>
              <a:rPr lang="en-US" altLang="zh-TW" sz="1200" kern="1200" baseline="0" dirty="0" err="1" smtClean="0">
                <a:solidFill>
                  <a:schemeClr val="tx1"/>
                </a:solidFill>
                <a:latin typeface="+mn-lt"/>
                <a:ea typeface="+mn-ea"/>
                <a:cs typeface="+mn-cs"/>
              </a:rPr>
              <a:t>i</a:t>
            </a:r>
            <a:r>
              <a:rPr lang="zh-TW" altLang="en-US" sz="1200" kern="1200" baseline="0" dirty="0" smtClean="0">
                <a:solidFill>
                  <a:schemeClr val="tx1"/>
                </a:solidFill>
                <a:latin typeface="+mn-lt"/>
                <a:ea typeface="+mn-ea"/>
                <a:cs typeface="+mn-cs"/>
              </a:rPr>
              <a:t>表示鄉鎮</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T</a:t>
            </a:r>
            <a:r>
              <a:rPr lang="zh-TW" altLang="en-US" sz="1200" kern="1200" baseline="0" dirty="0" smtClean="0">
                <a:solidFill>
                  <a:schemeClr val="tx1"/>
                </a:solidFill>
                <a:latin typeface="+mn-lt"/>
                <a:ea typeface="+mn-ea"/>
                <a:cs typeface="+mn-cs"/>
              </a:rPr>
              <a:t>表示評估的時間</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D</a:t>
            </a:r>
            <a:r>
              <a:rPr lang="zh-TW" altLang="en-US" sz="1200" kern="1200" baseline="0" dirty="0" smtClean="0">
                <a:solidFill>
                  <a:schemeClr val="tx1"/>
                </a:solidFill>
                <a:latin typeface="+mn-lt"/>
                <a:ea typeface="+mn-ea"/>
                <a:cs typeface="+mn-cs"/>
              </a:rPr>
              <a:t>是持續時間</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R</a:t>
            </a:r>
            <a:r>
              <a:rPr lang="zh-TW" altLang="en-US" sz="1200" kern="1200" baseline="0" dirty="0" smtClean="0">
                <a:solidFill>
                  <a:schemeClr val="tx1"/>
                </a:solidFill>
                <a:latin typeface="+mn-lt"/>
                <a:ea typeface="+mn-ea"/>
                <a:cs typeface="+mn-cs"/>
              </a:rPr>
              <a:t>是</a:t>
            </a:r>
            <a:r>
              <a:rPr lang="en-US" altLang="zh-TW" sz="1200" kern="1200" baseline="0" dirty="0" smtClean="0">
                <a:solidFill>
                  <a:schemeClr val="tx1"/>
                </a:solidFill>
                <a:latin typeface="+mn-lt"/>
                <a:ea typeface="+mn-ea"/>
                <a:cs typeface="+mn-cs"/>
              </a:rPr>
              <a:t>QPF</a:t>
            </a:r>
            <a:r>
              <a:rPr lang="zh-TW" altLang="en-US" sz="1200" kern="1200" baseline="0" dirty="0" smtClean="0">
                <a:solidFill>
                  <a:schemeClr val="tx1"/>
                </a:solidFill>
                <a:latin typeface="+mn-lt"/>
                <a:ea typeface="+mn-ea"/>
                <a:cs typeface="+mn-cs"/>
              </a:rPr>
              <a:t>在小時降雨</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E</a:t>
            </a:r>
            <a:r>
              <a:rPr lang="zh-TW" altLang="en-US" sz="1200" kern="1200" baseline="0" dirty="0" smtClean="0">
                <a:solidFill>
                  <a:schemeClr val="tx1"/>
                </a:solidFill>
                <a:latin typeface="+mn-lt"/>
                <a:ea typeface="+mn-ea"/>
                <a:cs typeface="+mn-cs"/>
              </a:rPr>
              <a:t>表示再持續</a:t>
            </a:r>
            <a:r>
              <a:rPr lang="en-US" altLang="zh-TW" sz="1200" kern="1200" baseline="0" dirty="0" smtClean="0">
                <a:solidFill>
                  <a:schemeClr val="tx1"/>
                </a:solidFill>
                <a:latin typeface="+mn-lt"/>
                <a:ea typeface="+mn-ea"/>
                <a:cs typeface="+mn-cs"/>
              </a:rPr>
              <a:t>d-h</a:t>
            </a:r>
            <a:r>
              <a:rPr lang="zh-TW" altLang="en-US" sz="1200" kern="1200" baseline="0" dirty="0" smtClean="0">
                <a:solidFill>
                  <a:schemeClr val="tx1"/>
                </a:solidFill>
                <a:latin typeface="+mn-lt"/>
                <a:ea typeface="+mn-ea"/>
                <a:cs typeface="+mn-cs"/>
              </a:rPr>
              <a:t>的降雨強度的氾濫可能性</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從評估結果的</a:t>
            </a:r>
            <a:r>
              <a:rPr lang="en-US" altLang="zh-TW" sz="1200" kern="1200" baseline="0" dirty="0" smtClean="0">
                <a:solidFill>
                  <a:schemeClr val="tx1"/>
                </a:solidFill>
                <a:latin typeface="+mn-lt"/>
                <a:ea typeface="+mn-ea"/>
                <a:cs typeface="+mn-cs"/>
              </a:rPr>
              <a:t>E1</a:t>
            </a:r>
            <a:r>
              <a:rPr lang="zh-TW" altLang="en-US" sz="1200" kern="1200" baseline="0" dirty="0" smtClean="0">
                <a:solidFill>
                  <a:schemeClr val="tx1"/>
                </a:solidFill>
                <a:latin typeface="+mn-lt"/>
                <a:ea typeface="+mn-ea"/>
                <a:cs typeface="+mn-cs"/>
              </a:rPr>
              <a:t>和</a:t>
            </a:r>
            <a:r>
              <a:rPr lang="en-US" altLang="zh-TW" sz="1200" kern="1200" baseline="0" dirty="0" smtClean="0">
                <a:solidFill>
                  <a:schemeClr val="tx1"/>
                </a:solidFill>
                <a:latin typeface="+mn-lt"/>
                <a:ea typeface="+mn-ea"/>
                <a:cs typeface="+mn-cs"/>
              </a:rPr>
              <a:t>E2</a:t>
            </a:r>
            <a:r>
              <a:rPr lang="zh-TW" altLang="en-US" sz="1200" kern="1200" baseline="0" dirty="0" smtClean="0">
                <a:solidFill>
                  <a:schemeClr val="tx1"/>
                </a:solidFill>
                <a:latin typeface="+mn-lt"/>
                <a:ea typeface="+mn-ea"/>
                <a:cs typeface="+mn-cs"/>
              </a:rPr>
              <a:t>可以評估在時間</a:t>
            </a:r>
            <a:r>
              <a:rPr lang="en-US" altLang="zh-TW" sz="1200" kern="1200" baseline="0" dirty="0" smtClean="0">
                <a:solidFill>
                  <a:schemeClr val="tx1"/>
                </a:solidFill>
                <a:latin typeface="+mn-lt"/>
                <a:ea typeface="+mn-ea"/>
                <a:cs typeface="+mn-cs"/>
              </a:rPr>
              <a:t>t</a:t>
            </a:r>
            <a:r>
              <a:rPr lang="zh-TW" altLang="en-US" sz="1200" kern="1200" baseline="0" dirty="0" smtClean="0">
                <a:solidFill>
                  <a:schemeClr val="tx1"/>
                </a:solidFill>
                <a:latin typeface="+mn-lt"/>
                <a:ea typeface="+mn-ea"/>
                <a:cs typeface="+mn-cs"/>
              </a:rPr>
              <a:t>的 最大的氾濫可能性</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因為</a:t>
            </a:r>
            <a:r>
              <a:rPr lang="en-US" altLang="zh-TW" dirty="0" smtClean="0"/>
              <a:t>TYQPFE</a:t>
            </a:r>
            <a:r>
              <a:rPr lang="zh-TW" altLang="en-US" dirty="0" smtClean="0"/>
              <a:t>是一概率預報，</a:t>
            </a:r>
            <a:endParaRPr lang="en-US" altLang="zh-TW" dirty="0" smtClean="0"/>
          </a:p>
          <a:p>
            <a:r>
              <a:rPr lang="zh-TW" altLang="en-US" dirty="0" smtClean="0"/>
              <a:t>所以我們考慮超過排洪設計標準的系集成員的百分比</a:t>
            </a:r>
            <a:endParaRPr lang="en-US" altLang="zh-TW" dirty="0" smtClean="0"/>
          </a:p>
          <a:p>
            <a:r>
              <a:rPr lang="zh-TW" altLang="en-US" dirty="0" smtClean="0"/>
              <a:t>換句話說，在降水預報中越多系集成員高過排洪標準，這個城市就會有更高的氾濫可能性</a:t>
            </a:r>
            <a:endParaRPr lang="en-US" altLang="zh-TW" dirty="0" smtClean="0"/>
          </a:p>
          <a:p>
            <a:endParaRPr lang="en-US" altLang="zh-TW" dirty="0" smtClean="0"/>
          </a:p>
          <a:p>
            <a:r>
              <a:rPr lang="zh-TW" altLang="en-US" dirty="0" smtClean="0"/>
              <a:t>其中</a:t>
            </a:r>
            <a:r>
              <a:rPr lang="en-US" altLang="zh-TW" dirty="0" smtClean="0"/>
              <a:t>M</a:t>
            </a:r>
            <a:r>
              <a:rPr lang="zh-TW" altLang="en-US" dirty="0" smtClean="0"/>
              <a:t>是降水超過設計標準的成員數</a:t>
            </a:r>
            <a:endParaRPr lang="en-US" altLang="zh-TW" dirty="0" smtClean="0"/>
          </a:p>
          <a:p>
            <a:r>
              <a:rPr lang="en-US" altLang="zh-TW" dirty="0" smtClean="0"/>
              <a:t>TM</a:t>
            </a:r>
            <a:r>
              <a:rPr lang="zh-TW" altLang="en-US" smtClean="0"/>
              <a:t>是總成員數</a:t>
            </a:r>
            <a:endParaRPr lang="en-US" altLang="zh-TW" smtClean="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因為</a:t>
            </a:r>
            <a:r>
              <a:rPr lang="en-US" altLang="zh-TW" dirty="0" err="1" smtClean="0"/>
              <a:t>tyqpfe</a:t>
            </a:r>
            <a:r>
              <a:rPr lang="zh-TW" altLang="en-US" dirty="0" smtClean="0"/>
              <a:t>的座標系統跟城鄉分布的座標系統不同，</a:t>
            </a:r>
            <a:endParaRPr lang="en-US" altLang="zh-TW" dirty="0" smtClean="0"/>
          </a:p>
          <a:p>
            <a:r>
              <a:rPr lang="zh-TW" altLang="en-US" dirty="0" smtClean="0"/>
              <a:t>所以對於小的將</a:t>
            </a:r>
            <a:r>
              <a:rPr lang="en-US" altLang="zh-TW" dirty="0" err="1" smtClean="0"/>
              <a:t>qpf</a:t>
            </a:r>
            <a:r>
              <a:rPr lang="zh-TW" altLang="en-US" dirty="0" smtClean="0"/>
              <a:t>作空間內插到用來做洪水評估的各個雨量站</a:t>
            </a:r>
            <a:r>
              <a:rPr lang="zh-TW" altLang="en-US" baseline="0" dirty="0" smtClean="0"/>
              <a:t>    </a:t>
            </a:r>
            <a:r>
              <a:rPr lang="zh-TW" altLang="en-US" dirty="0" smtClean="0"/>
              <a:t>如下圖左</a:t>
            </a:r>
            <a:endParaRPr lang="en-US" altLang="zh-TW" dirty="0" smtClean="0"/>
          </a:p>
          <a:p>
            <a:r>
              <a:rPr lang="zh-TW" altLang="en-US" dirty="0" smtClean="0"/>
              <a:t>而為表現各鄉鎮的觀測雨量資料，所以再將各個雨量站的空間平均的降雨使用徐生多邊形法來表示 ，如右圖</a:t>
            </a:r>
            <a:endParaRPr lang="en-US" altLang="zh-TW" dirty="0" smtClean="0"/>
          </a:p>
          <a:p>
            <a:r>
              <a:rPr lang="zh-TW" altLang="en-US" dirty="0" smtClean="0"/>
              <a:t>所以各鄉鎮的空間平均雨量資料的比較就是使用這兩個方法來作淹水預報</a:t>
            </a:r>
            <a:endParaRPr lang="en-US" altLang="zh-TW" dirty="0" smtClean="0"/>
          </a:p>
          <a:p>
            <a:endParaRPr lang="en-US" altLang="zh-TW" dirty="0" smtClean="0"/>
          </a:p>
          <a:p>
            <a:r>
              <a:rPr lang="zh-TW" altLang="en-US" dirty="0" smtClean="0"/>
              <a:t>而在內插</a:t>
            </a:r>
            <a:r>
              <a:rPr lang="en-US" altLang="zh-TW" dirty="0" smtClean="0"/>
              <a:t>QPF</a:t>
            </a:r>
            <a:r>
              <a:rPr lang="zh-TW" altLang="en-US" dirty="0" smtClean="0"/>
              <a:t>的表現上，對於兩種不同的氾濫可能性評估方法有不同的表現方式</a:t>
            </a:r>
            <a:endParaRPr lang="en-US" altLang="zh-TW" dirty="0" smtClean="0"/>
          </a:p>
          <a:p>
            <a:r>
              <a:rPr lang="zh-TW" altLang="en-US" dirty="0" smtClean="0"/>
              <a:t>在</a:t>
            </a:r>
            <a:r>
              <a:rPr lang="en-US" altLang="zh-TW" dirty="0" smtClean="0"/>
              <a:t>CSC</a:t>
            </a:r>
            <a:r>
              <a:rPr lang="zh-TW" altLang="en-US" dirty="0" smtClean="0"/>
              <a:t>法，系集預報不能直接平均不同初始條件的系集間的每小時降雨，不然會將預報的降水峰值大為減小</a:t>
            </a:r>
            <a:endParaRPr lang="en-US" altLang="zh-TW" dirty="0" smtClean="0"/>
          </a:p>
          <a:p>
            <a:r>
              <a:rPr lang="zh-TW" altLang="en-US" dirty="0" smtClean="0"/>
              <a:t>所以，為了表現</a:t>
            </a:r>
            <a:r>
              <a:rPr lang="en-US" altLang="zh-TW" dirty="0" smtClean="0"/>
              <a:t>CSC</a:t>
            </a:r>
            <a:r>
              <a:rPr lang="zh-TW" altLang="en-US" dirty="0" smtClean="0"/>
              <a:t>法，取不同的成員的</a:t>
            </a:r>
            <a:r>
              <a:rPr lang="en-US" altLang="zh-TW" dirty="0" smtClean="0"/>
              <a:t>24</a:t>
            </a:r>
            <a:r>
              <a:rPr lang="zh-TW" altLang="en-US" dirty="0" smtClean="0"/>
              <a:t>小時</a:t>
            </a:r>
            <a:r>
              <a:rPr lang="en-US" altLang="zh-TW" dirty="0" smtClean="0"/>
              <a:t>QPF</a:t>
            </a:r>
            <a:r>
              <a:rPr lang="zh-TW" altLang="en-US" dirty="0" smtClean="0"/>
              <a:t>的最大</a:t>
            </a:r>
            <a:r>
              <a:rPr lang="en-US" altLang="zh-TW" dirty="0" smtClean="0"/>
              <a:t>1-h</a:t>
            </a:r>
            <a:r>
              <a:rPr lang="zh-TW" altLang="en-US" dirty="0" smtClean="0"/>
              <a:t>和</a:t>
            </a:r>
            <a:r>
              <a:rPr lang="en-US" altLang="zh-TW" dirty="0" smtClean="0"/>
              <a:t>2-h</a:t>
            </a:r>
            <a:r>
              <a:rPr lang="zh-TW" altLang="en-US" dirty="0" smtClean="0"/>
              <a:t>降雨強度來做平均</a:t>
            </a:r>
            <a:endParaRPr lang="en-US" altLang="zh-TW" dirty="0" smtClean="0"/>
          </a:p>
          <a:p>
            <a:r>
              <a:rPr lang="zh-TW" altLang="en-US" dirty="0" smtClean="0"/>
              <a:t>而在</a:t>
            </a:r>
            <a:r>
              <a:rPr lang="en-US" altLang="zh-TW" dirty="0" smtClean="0"/>
              <a:t>PEM</a:t>
            </a:r>
            <a:r>
              <a:rPr lang="zh-TW" altLang="en-US" dirty="0" smtClean="0"/>
              <a:t>法則是直接使用超過設計標準的</a:t>
            </a:r>
            <a:r>
              <a:rPr lang="en-US" altLang="zh-TW" dirty="0" smtClean="0"/>
              <a:t>24</a:t>
            </a:r>
            <a:r>
              <a:rPr lang="zh-TW" altLang="en-US" dirty="0" smtClean="0"/>
              <a:t>小時預報的系集數量</a:t>
            </a:r>
            <a:endParaRPr lang="en-US" altLang="zh-TW" dirty="0" smtClean="0"/>
          </a:p>
          <a:p>
            <a:r>
              <a:rPr lang="zh-TW" altLang="en-US" dirty="0" smtClean="0"/>
              <a:t>所以</a:t>
            </a:r>
            <a:r>
              <a:rPr lang="en-US" altLang="zh-TW" dirty="0" smtClean="0"/>
              <a:t>PEM</a:t>
            </a:r>
            <a:r>
              <a:rPr lang="zh-TW" altLang="en-US" dirty="0" smtClean="0"/>
              <a:t>法較能保留各個系集的可能性</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因為</a:t>
            </a:r>
            <a:r>
              <a:rPr lang="en-US" altLang="zh-TW" dirty="0" err="1" smtClean="0"/>
              <a:t>tyqpfe</a:t>
            </a:r>
            <a:r>
              <a:rPr lang="zh-TW" altLang="en-US" dirty="0" smtClean="0"/>
              <a:t>的座標系統跟城鄉分布的座標系統不同，</a:t>
            </a:r>
            <a:endParaRPr lang="en-US" altLang="zh-TW" dirty="0" smtClean="0"/>
          </a:p>
          <a:p>
            <a:r>
              <a:rPr lang="zh-TW" altLang="en-US" dirty="0" smtClean="0"/>
              <a:t>所以對於小的將</a:t>
            </a:r>
            <a:r>
              <a:rPr lang="en-US" altLang="zh-TW" dirty="0" err="1" smtClean="0"/>
              <a:t>qpf</a:t>
            </a:r>
            <a:r>
              <a:rPr lang="zh-TW" altLang="en-US" dirty="0" smtClean="0"/>
              <a:t>作空間內插到用來做洪水評估的各個雨量站</a:t>
            </a:r>
            <a:r>
              <a:rPr lang="zh-TW" altLang="en-US" baseline="0" dirty="0" smtClean="0"/>
              <a:t>    </a:t>
            </a:r>
            <a:r>
              <a:rPr lang="zh-TW" altLang="en-US" dirty="0" smtClean="0"/>
              <a:t>如下圖左</a:t>
            </a:r>
            <a:endParaRPr lang="en-US" altLang="zh-TW" dirty="0" smtClean="0"/>
          </a:p>
          <a:p>
            <a:r>
              <a:rPr lang="zh-TW" altLang="en-US" dirty="0" smtClean="0"/>
              <a:t>而為表現各鄉鎮的觀測雨量資料，所以再將各個雨量站的空間平均的降雨使用徐生多邊形法來表示 ，如右圖</a:t>
            </a:r>
            <a:endParaRPr lang="en-US" altLang="zh-TW" dirty="0" smtClean="0"/>
          </a:p>
          <a:p>
            <a:r>
              <a:rPr lang="zh-TW" altLang="en-US" dirty="0" smtClean="0"/>
              <a:t>所以各鄉鎮的空間平均雨量資料的比較就是使用這兩個方法來作淹水預報</a:t>
            </a:r>
            <a:endParaRPr lang="en-US" altLang="zh-TW" dirty="0" smtClean="0"/>
          </a:p>
          <a:p>
            <a:endParaRPr lang="en-US" altLang="zh-TW" dirty="0" smtClean="0"/>
          </a:p>
          <a:p>
            <a:r>
              <a:rPr lang="zh-TW" altLang="en-US" dirty="0" smtClean="0"/>
              <a:t>而在內插</a:t>
            </a:r>
            <a:r>
              <a:rPr lang="en-US" altLang="zh-TW" dirty="0" smtClean="0"/>
              <a:t>QPF</a:t>
            </a:r>
            <a:r>
              <a:rPr lang="zh-TW" altLang="en-US" dirty="0" smtClean="0"/>
              <a:t>的表現上，對於兩種不同的氾濫可能性評估方法有不同的表現方式</a:t>
            </a:r>
            <a:endParaRPr lang="en-US" altLang="zh-TW" dirty="0" smtClean="0"/>
          </a:p>
          <a:p>
            <a:r>
              <a:rPr lang="zh-TW" altLang="en-US" dirty="0" smtClean="0"/>
              <a:t>在</a:t>
            </a:r>
            <a:r>
              <a:rPr lang="en-US" altLang="zh-TW" dirty="0" smtClean="0"/>
              <a:t>CSC</a:t>
            </a:r>
            <a:r>
              <a:rPr lang="zh-TW" altLang="en-US" dirty="0" smtClean="0"/>
              <a:t>法，系集預報不能直接平均不同初始條件的系集間的每小時降雨，不然會將預報的降水峰值大為減小</a:t>
            </a:r>
            <a:endParaRPr lang="en-US" altLang="zh-TW" dirty="0" smtClean="0"/>
          </a:p>
          <a:p>
            <a:r>
              <a:rPr lang="zh-TW" altLang="en-US" dirty="0" smtClean="0"/>
              <a:t>所以，為了表現</a:t>
            </a:r>
            <a:r>
              <a:rPr lang="en-US" altLang="zh-TW" dirty="0" smtClean="0"/>
              <a:t>CSC</a:t>
            </a:r>
            <a:r>
              <a:rPr lang="zh-TW" altLang="en-US" dirty="0" smtClean="0"/>
              <a:t>法，取不同的成員的</a:t>
            </a:r>
            <a:r>
              <a:rPr lang="en-US" altLang="zh-TW" dirty="0" smtClean="0"/>
              <a:t>24</a:t>
            </a:r>
            <a:r>
              <a:rPr lang="zh-TW" altLang="en-US" dirty="0" smtClean="0"/>
              <a:t>小時</a:t>
            </a:r>
            <a:r>
              <a:rPr lang="en-US" altLang="zh-TW" dirty="0" smtClean="0"/>
              <a:t>QPF</a:t>
            </a:r>
            <a:r>
              <a:rPr lang="zh-TW" altLang="en-US" dirty="0" smtClean="0"/>
              <a:t>的最大</a:t>
            </a:r>
            <a:r>
              <a:rPr lang="en-US" altLang="zh-TW" dirty="0" smtClean="0"/>
              <a:t>1-h</a:t>
            </a:r>
            <a:r>
              <a:rPr lang="zh-TW" altLang="en-US" dirty="0" smtClean="0"/>
              <a:t>和</a:t>
            </a:r>
            <a:r>
              <a:rPr lang="en-US" altLang="zh-TW" dirty="0" smtClean="0"/>
              <a:t>2-h</a:t>
            </a:r>
            <a:r>
              <a:rPr lang="zh-TW" altLang="en-US" dirty="0" smtClean="0"/>
              <a:t>降雨強度來做平均</a:t>
            </a:r>
            <a:endParaRPr lang="en-US" altLang="zh-TW" dirty="0" smtClean="0"/>
          </a:p>
          <a:p>
            <a:r>
              <a:rPr lang="zh-TW" altLang="en-US" dirty="0" smtClean="0"/>
              <a:t>而在</a:t>
            </a:r>
            <a:r>
              <a:rPr lang="en-US" altLang="zh-TW" dirty="0" smtClean="0"/>
              <a:t>PEM</a:t>
            </a:r>
            <a:r>
              <a:rPr lang="zh-TW" altLang="en-US" dirty="0" smtClean="0"/>
              <a:t>法則是直接使用超過設計標準的</a:t>
            </a:r>
            <a:r>
              <a:rPr lang="en-US" altLang="zh-TW" dirty="0" smtClean="0"/>
              <a:t>24</a:t>
            </a:r>
            <a:r>
              <a:rPr lang="zh-TW" altLang="en-US" dirty="0" smtClean="0"/>
              <a:t>小時預報的系集數量</a:t>
            </a:r>
            <a:endParaRPr lang="en-US" altLang="zh-TW" dirty="0" smtClean="0"/>
          </a:p>
          <a:p>
            <a:r>
              <a:rPr lang="zh-TW" altLang="en-US" dirty="0" smtClean="0"/>
              <a:t>所以</a:t>
            </a:r>
            <a:r>
              <a:rPr lang="en-US" altLang="zh-TW" dirty="0" smtClean="0"/>
              <a:t>PEM</a:t>
            </a:r>
            <a:r>
              <a:rPr lang="zh-TW" altLang="en-US" dirty="0" smtClean="0"/>
              <a:t>法較能保留各個系集的可能性</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預兆得分</a:t>
            </a:r>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15</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預兆得分</a:t>
            </a:r>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16</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17</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zh-TW" altLang="en-US" dirty="0" smtClean="0"/>
              <a:t>第一個案例為梅姬颱風，它是在</a:t>
            </a:r>
            <a:r>
              <a:rPr lang="en-US" altLang="zh-TW" sz="1200" dirty="0" smtClean="0"/>
              <a:t>2010,10/13</a:t>
            </a:r>
            <a:r>
              <a:rPr lang="zh-TW" altLang="en-US" sz="1200" dirty="0" smtClean="0"/>
              <a:t>生成</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至</a:t>
            </a:r>
            <a:r>
              <a:rPr lang="en-US" altLang="zh-TW" sz="1200" dirty="0" smtClean="0"/>
              <a:t> 10/21 0930-10/23 1530</a:t>
            </a:r>
            <a:r>
              <a:rPr lang="zh-TW" altLang="en-US" sz="1200" dirty="0" smtClean="0"/>
              <a:t>期間登陸台灣 並消散的強烈颱風</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因為和東北季風的共伴效應造成東北部迎風面的宜蘭花蓮地區有強烈的降雨</a:t>
            </a:r>
            <a:endParaRPr lang="en-US" altLang="zh-TW" sz="1200" dirty="0" smtClean="0"/>
          </a:p>
          <a:p>
            <a:endParaRPr lang="en-US" altLang="zh-TW" dirty="0" smtClean="0"/>
          </a:p>
          <a:p>
            <a:r>
              <a:rPr lang="zh-TW" altLang="en-US" dirty="0" smtClean="0"/>
              <a:t>而右圖左上為</a:t>
            </a:r>
            <a:r>
              <a:rPr lang="en-US" altLang="zh-TW" dirty="0" smtClean="0"/>
              <a:t>MEGI</a:t>
            </a:r>
            <a:r>
              <a:rPr lang="zh-TW" altLang="en-US" dirty="0" smtClean="0"/>
              <a:t>颱風從</a:t>
            </a:r>
            <a:r>
              <a:rPr lang="en-US" altLang="zh-TW" dirty="0" smtClean="0"/>
              <a:t>10.21</a:t>
            </a:r>
            <a:r>
              <a:rPr lang="zh-TW" altLang="en-US" dirty="0" smtClean="0"/>
              <a:t> </a:t>
            </a:r>
            <a:r>
              <a:rPr lang="en-US" altLang="zh-TW" dirty="0" smtClean="0"/>
              <a:t>00</a:t>
            </a:r>
            <a:r>
              <a:rPr lang="zh-TW" altLang="en-US" dirty="0" smtClean="0"/>
              <a:t>至</a:t>
            </a:r>
            <a:r>
              <a:rPr lang="en-US" altLang="zh-TW" dirty="0" smtClean="0"/>
              <a:t>22</a:t>
            </a:r>
            <a:r>
              <a:rPr lang="zh-TW" altLang="en-US" dirty="0" smtClean="0"/>
              <a:t>日</a:t>
            </a:r>
            <a:r>
              <a:rPr lang="en-US" altLang="zh-TW" dirty="0" smtClean="0"/>
              <a:t>00</a:t>
            </a:r>
            <a:r>
              <a:rPr lang="zh-TW" altLang="en-US" dirty="0" smtClean="0"/>
              <a:t>的</a:t>
            </a:r>
            <a:r>
              <a:rPr lang="en-US" altLang="zh-TW" dirty="0" smtClean="0"/>
              <a:t>24</a:t>
            </a:r>
            <a:r>
              <a:rPr lang="zh-TW" altLang="en-US" dirty="0" smtClean="0"/>
              <a:t>小時累計雨量圖</a:t>
            </a:r>
            <a:endParaRPr lang="en-US" altLang="zh-TW" dirty="0" smtClean="0"/>
          </a:p>
          <a:p>
            <a:r>
              <a:rPr lang="zh-TW" altLang="en-US" dirty="0" smtClean="0"/>
              <a:t>可以看到</a:t>
            </a:r>
            <a:r>
              <a:rPr lang="en-US" altLang="zh-TW" dirty="0" smtClean="0"/>
              <a:t>MEGI</a:t>
            </a:r>
            <a:r>
              <a:rPr lang="zh-TW" altLang="en-US" dirty="0" smtClean="0"/>
              <a:t>的雨量主要集中在宜蘭地區，其次為花蓮和恆春地區</a:t>
            </a:r>
            <a:endParaRPr lang="en-US" altLang="zh-TW" dirty="0" smtClean="0"/>
          </a:p>
          <a:p>
            <a:r>
              <a:rPr lang="zh-TW" altLang="en-US" dirty="0" smtClean="0"/>
              <a:t>而反映在現實中，在宜蘭地區過強的雨量也造成了洪水災害的發生於</a:t>
            </a:r>
            <a:r>
              <a:rPr lang="en-US" altLang="zh-TW" dirty="0" smtClean="0"/>
              <a:t>21</a:t>
            </a:r>
            <a:r>
              <a:rPr lang="zh-TW" altLang="en-US" dirty="0" smtClean="0"/>
              <a:t>日</a:t>
            </a:r>
            <a:r>
              <a:rPr lang="en-US" altLang="zh-TW" dirty="0" smtClean="0"/>
              <a:t>1200</a:t>
            </a:r>
            <a:r>
              <a:rPr lang="zh-TW" altLang="en-US" dirty="0" smtClean="0"/>
              <a:t>時，如右上圖所示，洪水主要發生在蘭陽溪流域下游的沖激平原</a:t>
            </a:r>
            <a:endParaRPr lang="en-US" altLang="zh-TW" dirty="0" smtClean="0"/>
          </a:p>
          <a:p>
            <a:endParaRPr lang="en-US" altLang="zh-TW" dirty="0" smtClean="0"/>
          </a:p>
          <a:p>
            <a:r>
              <a:rPr lang="zh-TW" altLang="en-US" dirty="0" smtClean="0"/>
              <a:t>而下面兩張圖是將觀測的雨量資料帶入我們的洪水災害評估系統中得到的結果，</a:t>
            </a:r>
            <a:endParaRPr lang="en-US" altLang="zh-TW" dirty="0" smtClean="0"/>
          </a:p>
          <a:p>
            <a:r>
              <a:rPr lang="zh-TW" altLang="en-US" dirty="0" smtClean="0"/>
              <a:t>左下是帶入最大一小時的降雨強度，右下是一小時和兩小時的最大降雨強度都帶入</a:t>
            </a:r>
            <a:endParaRPr lang="en-US" altLang="zh-TW" dirty="0" smtClean="0"/>
          </a:p>
          <a:p>
            <a:endParaRPr lang="en-US" altLang="zh-TW" dirty="0" smtClean="0"/>
          </a:p>
          <a:p>
            <a:r>
              <a:rPr lang="zh-TW" altLang="en-US" dirty="0" smtClean="0"/>
              <a:t>得到的氾濫預報可能性如左表所示</a:t>
            </a:r>
            <a:endParaRPr lang="en-US" altLang="zh-TW" dirty="0" smtClean="0"/>
          </a:p>
          <a:p>
            <a:r>
              <a:rPr lang="zh-TW" altLang="en-US" dirty="0" smtClean="0"/>
              <a:t>從表中可以看到</a:t>
            </a:r>
            <a:endParaRPr lang="en-US" altLang="zh-TW" dirty="0" smtClean="0"/>
          </a:p>
          <a:p>
            <a:r>
              <a:rPr lang="zh-TW" altLang="en-US" dirty="0" smtClean="0"/>
              <a:t>首先，看到此次預報中</a:t>
            </a:r>
            <a:r>
              <a:rPr lang="en-US" altLang="zh-TW" dirty="0" smtClean="0"/>
              <a:t>MISS</a:t>
            </a:r>
            <a:r>
              <a:rPr lang="zh-TW" altLang="en-US" dirty="0" smtClean="0"/>
              <a:t>的預報是</a:t>
            </a:r>
            <a:r>
              <a:rPr lang="en-US" altLang="zh-TW" dirty="0" smtClean="0"/>
              <a:t>0</a:t>
            </a:r>
          </a:p>
          <a:p>
            <a:r>
              <a:rPr lang="zh-TW" altLang="en-US" dirty="0" smtClean="0"/>
              <a:t>表示這次預報的預報能力是非常高的</a:t>
            </a:r>
            <a:endParaRPr lang="en-US" altLang="zh-TW" dirty="0" smtClean="0"/>
          </a:p>
          <a:p>
            <a:r>
              <a:rPr lang="zh-TW" altLang="en-US" dirty="0" smtClean="0"/>
              <a:t>而在</a:t>
            </a:r>
            <a:r>
              <a:rPr lang="en-US" altLang="zh-TW" dirty="0" smtClean="0"/>
              <a:t>false</a:t>
            </a:r>
            <a:r>
              <a:rPr lang="zh-TW" altLang="en-US" baseline="0" dirty="0" smtClean="0"/>
              <a:t> </a:t>
            </a:r>
            <a:r>
              <a:rPr lang="en-US" altLang="zh-TW" baseline="0" dirty="0" smtClean="0"/>
              <a:t>alarm</a:t>
            </a:r>
            <a:r>
              <a:rPr lang="zh-TW" altLang="en-US" baseline="0" dirty="0" smtClean="0"/>
              <a:t>的部分</a:t>
            </a:r>
            <a:endParaRPr lang="en-US" altLang="zh-TW" baseline="0" dirty="0" smtClean="0"/>
          </a:p>
          <a:p>
            <a:r>
              <a:rPr lang="zh-TW" altLang="en-US" baseline="0" dirty="0" smtClean="0"/>
              <a:t>同時考慮</a:t>
            </a:r>
            <a:r>
              <a:rPr lang="en-US" altLang="zh-TW" baseline="0" dirty="0" smtClean="0"/>
              <a:t>1h</a:t>
            </a:r>
            <a:r>
              <a:rPr lang="zh-TW" altLang="en-US" baseline="0" dirty="0" smtClean="0"/>
              <a:t>和</a:t>
            </a:r>
            <a:r>
              <a:rPr lang="en-US" altLang="zh-TW" baseline="0" dirty="0" smtClean="0"/>
              <a:t>2h</a:t>
            </a:r>
            <a:r>
              <a:rPr lang="zh-TW" altLang="en-US" baseline="0" dirty="0" smtClean="0"/>
              <a:t>時，會有較多的誤報</a:t>
            </a:r>
            <a:endParaRPr lang="en-US" altLang="zh-TW" baseline="0" dirty="0" smtClean="0"/>
          </a:p>
          <a:p>
            <a:r>
              <a:rPr lang="zh-TW" altLang="en-US" baseline="0" dirty="0" smtClean="0"/>
              <a:t>從分佈圖上也可以明顯看出</a:t>
            </a:r>
            <a:endParaRPr lang="en-US" altLang="zh-TW" baseline="0" dirty="0" smtClean="0"/>
          </a:p>
          <a:p>
            <a:r>
              <a:rPr lang="zh-TW" altLang="en-US" baseline="0" dirty="0" smtClean="0"/>
              <a:t>同時考慮</a:t>
            </a:r>
            <a:r>
              <a:rPr lang="en-US" altLang="zh-TW" baseline="0" dirty="0" smtClean="0"/>
              <a:t>1</a:t>
            </a:r>
            <a:r>
              <a:rPr lang="zh-TW" altLang="en-US" baseline="0" dirty="0" smtClean="0"/>
              <a:t>小和兩小的結果比起前者會有較廣的警戒區域，高度警戒的區域也較多</a:t>
            </a:r>
            <a:endParaRPr lang="en-US" altLang="zh-TW" baseline="0" dirty="0" smtClean="0"/>
          </a:p>
          <a:p>
            <a:r>
              <a:rPr lang="zh-TW" altLang="en-US" baseline="0" dirty="0" smtClean="0"/>
              <a:t>而主要的警戒區域除了在宜蘭地區外</a:t>
            </a:r>
            <a:endParaRPr lang="en-US" altLang="zh-TW" baseline="0" dirty="0" smtClean="0"/>
          </a:p>
          <a:p>
            <a:r>
              <a:rPr lang="zh-TW" altLang="en-US" baseline="0" dirty="0" smtClean="0"/>
              <a:t>在恆春地區也有高度的警戒區域</a:t>
            </a:r>
            <a:endParaRPr lang="en-US" altLang="zh-TW" baseline="0" dirty="0" smtClean="0"/>
          </a:p>
          <a:p>
            <a:endParaRPr lang="en-US" altLang="zh-TW" baseline="0" dirty="0" smtClean="0"/>
          </a:p>
          <a:p>
            <a:r>
              <a:rPr lang="zh-TW" altLang="en-US" baseline="0" dirty="0" smtClean="0"/>
              <a:t>而雖然後者會有較多的誤報</a:t>
            </a:r>
            <a:endParaRPr lang="en-US" altLang="zh-TW" baseline="0" dirty="0" smtClean="0"/>
          </a:p>
          <a:p>
            <a:r>
              <a:rPr lang="zh-TW" altLang="en-US" baseline="0" dirty="0" smtClean="0"/>
              <a:t>但這也表示後者個預報較為保守，考慮的可能性較多</a:t>
            </a:r>
            <a:endParaRPr lang="en-US" altLang="zh-TW" baseline="0" dirty="0" smtClean="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18</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左圖是</a:t>
            </a:r>
            <a:r>
              <a:rPr lang="en-US" altLang="zh-TW" dirty="0" smtClean="0"/>
              <a:t>TYQPFE</a:t>
            </a:r>
            <a:r>
              <a:rPr lang="zh-TW" altLang="en-US" dirty="0" smtClean="0"/>
              <a:t>的系集預報降水資料</a:t>
            </a:r>
            <a:endParaRPr lang="en-US" altLang="zh-TW" dirty="0" smtClean="0"/>
          </a:p>
          <a:p>
            <a:r>
              <a:rPr lang="zh-TW" altLang="en-US" dirty="0" smtClean="0"/>
              <a:t>看到在</a:t>
            </a:r>
            <a:r>
              <a:rPr lang="en-US" altLang="zh-TW" dirty="0" smtClean="0"/>
              <a:t>15</a:t>
            </a:r>
            <a:r>
              <a:rPr lang="zh-TW" altLang="en-US" dirty="0" smtClean="0"/>
              <a:t>個系集中，主要的強降雨位置都是在宜蘭地區，和觀測吻合，</a:t>
            </a:r>
            <a:endParaRPr lang="en-US" altLang="zh-TW" dirty="0" smtClean="0"/>
          </a:p>
          <a:p>
            <a:r>
              <a:rPr lang="zh-TW" altLang="en-US" dirty="0" smtClean="0"/>
              <a:t>而從系集平均中也可以看到和實際降雨很類似的結果</a:t>
            </a:r>
            <a:endParaRPr lang="en-US" altLang="zh-TW" dirty="0" smtClean="0"/>
          </a:p>
          <a:p>
            <a:endParaRPr lang="en-US" altLang="zh-TW" dirty="0" smtClean="0"/>
          </a:p>
          <a:p>
            <a:r>
              <a:rPr lang="zh-TW" altLang="en-US" dirty="0" smtClean="0"/>
              <a:t>所以我們將系集預報出的降雨資訊和現實比較，以</a:t>
            </a:r>
            <a:r>
              <a:rPr lang="en-US" altLang="zh-TW" dirty="0" smtClean="0"/>
              <a:t>50</a:t>
            </a:r>
            <a:r>
              <a:rPr lang="zh-TW" altLang="en-US" dirty="0" smtClean="0"/>
              <a:t> </a:t>
            </a:r>
            <a:r>
              <a:rPr lang="en-US" altLang="zh-TW" dirty="0" smtClean="0"/>
              <a:t>130</a:t>
            </a:r>
            <a:r>
              <a:rPr lang="zh-TW" altLang="en-US" dirty="0" smtClean="0"/>
              <a:t> </a:t>
            </a:r>
            <a:r>
              <a:rPr lang="en-US" altLang="zh-TW" dirty="0" smtClean="0"/>
              <a:t>200</a:t>
            </a:r>
            <a:r>
              <a:rPr lang="zh-TW" altLang="en-US" dirty="0" smtClean="0"/>
              <a:t> </a:t>
            </a:r>
            <a:r>
              <a:rPr lang="en-US" altLang="zh-TW" dirty="0" smtClean="0"/>
              <a:t>350</a:t>
            </a:r>
            <a:r>
              <a:rPr lang="zh-TW" altLang="en-US" dirty="0" smtClean="0"/>
              <a:t> 的門檻值來評斷其技術得分如左下表所示</a:t>
            </a:r>
            <a:endParaRPr lang="en-US" altLang="zh-TW" dirty="0" smtClean="0"/>
          </a:p>
          <a:p>
            <a:r>
              <a:rPr lang="zh-TW" altLang="en-US" dirty="0" smtClean="0"/>
              <a:t>首先我們看到在接近真實的平均雨量</a:t>
            </a:r>
            <a:r>
              <a:rPr lang="en-US" altLang="zh-TW" dirty="0" smtClean="0"/>
              <a:t>130mm</a:t>
            </a:r>
            <a:r>
              <a:rPr lang="zh-TW" altLang="en-US" dirty="0" smtClean="0"/>
              <a:t>門檻值時，</a:t>
            </a:r>
            <a:r>
              <a:rPr lang="en-US" altLang="zh-TW" dirty="0" smtClean="0"/>
              <a:t>TS</a:t>
            </a:r>
            <a:r>
              <a:rPr lang="zh-TW" altLang="en-US" dirty="0" smtClean="0"/>
              <a:t>的值為</a:t>
            </a:r>
            <a:r>
              <a:rPr lang="en-US" altLang="zh-TW" dirty="0" smtClean="0"/>
              <a:t>0.78</a:t>
            </a:r>
            <a:r>
              <a:rPr lang="zh-TW" altLang="en-US" dirty="0" smtClean="0"/>
              <a:t>的結果還不錯</a:t>
            </a:r>
            <a:endParaRPr lang="en-US" altLang="zh-TW" dirty="0" smtClean="0"/>
          </a:p>
          <a:p>
            <a:r>
              <a:rPr lang="zh-TW" altLang="en-US" dirty="0" smtClean="0"/>
              <a:t>表示這個預報是有其參考價值的</a:t>
            </a:r>
            <a:endParaRPr lang="en-US" altLang="zh-TW" dirty="0" smtClean="0"/>
          </a:p>
          <a:p>
            <a:r>
              <a:rPr lang="zh-TW" altLang="en-US" dirty="0" smtClean="0"/>
              <a:t>但是從</a:t>
            </a:r>
            <a:r>
              <a:rPr lang="en-US" altLang="zh-TW" dirty="0" smtClean="0"/>
              <a:t>BS</a:t>
            </a:r>
            <a:r>
              <a:rPr lang="zh-TW" altLang="en-US" dirty="0" smtClean="0"/>
              <a:t>的值都大於</a:t>
            </a:r>
            <a:r>
              <a:rPr lang="en-US" altLang="zh-TW" dirty="0" smtClean="0"/>
              <a:t>1</a:t>
            </a:r>
            <a:r>
              <a:rPr lang="zh-TW" altLang="en-US" dirty="0" smtClean="0"/>
              <a:t>可以發現模式預報中的降雨基本上都是高估的</a:t>
            </a:r>
            <a:endParaRPr lang="en-US" altLang="zh-TW" dirty="0" smtClean="0"/>
          </a:p>
          <a:p>
            <a:r>
              <a:rPr lang="en-US" altLang="zh-TW" dirty="0" smtClean="0"/>
              <a:t>POD</a:t>
            </a:r>
            <a:r>
              <a:rPr lang="zh-TW" altLang="en-US" dirty="0" smtClean="0"/>
              <a:t>則表示模式預報</a:t>
            </a:r>
            <a:r>
              <a:rPr lang="en-US" altLang="zh-TW" dirty="0" smtClean="0"/>
              <a:t>miss</a:t>
            </a:r>
            <a:r>
              <a:rPr lang="zh-TW" altLang="en-US" dirty="0" smtClean="0"/>
              <a:t>的情況並不多</a:t>
            </a:r>
            <a:endParaRPr lang="en-US" altLang="zh-TW" dirty="0" smtClean="0"/>
          </a:p>
          <a:p>
            <a:r>
              <a:rPr lang="en-US" altLang="zh-TW" dirty="0" smtClean="0"/>
              <a:t>Far</a:t>
            </a:r>
            <a:r>
              <a:rPr lang="zh-TW" altLang="en-US" dirty="0" smtClean="0"/>
              <a:t>表示誤報的狀況雖然不多，但是在低雨量跟高雨量時的誤報較多</a:t>
            </a:r>
            <a:endParaRPr lang="en-US" altLang="zh-TW" dirty="0" smtClean="0"/>
          </a:p>
          <a:p>
            <a:endParaRPr lang="en-US" altLang="zh-TW" dirty="0" smtClean="0"/>
          </a:p>
          <a:p>
            <a:endParaRPr lang="en-US" altLang="zh-TW" dirty="0" smtClean="0"/>
          </a:p>
          <a:p>
            <a:r>
              <a:rPr lang="zh-TW" altLang="en-US" dirty="0" smtClean="0"/>
              <a:t>而若我們現在將左圖由</a:t>
            </a:r>
            <a:r>
              <a:rPr lang="en-US" altLang="zh-TW" dirty="0" smtClean="0"/>
              <a:t>TYQPFE</a:t>
            </a:r>
            <a:r>
              <a:rPr lang="zh-TW" altLang="en-US" dirty="0" smtClean="0"/>
              <a:t>的系集預報降水資料</a:t>
            </a:r>
            <a:endParaRPr lang="en-US" altLang="zh-TW" dirty="0" smtClean="0"/>
          </a:p>
          <a:p>
            <a:r>
              <a:rPr lang="zh-TW" altLang="en-US" dirty="0" smtClean="0"/>
              <a:t>分別以</a:t>
            </a:r>
            <a:r>
              <a:rPr lang="en-US" altLang="zh-TW" dirty="0" err="1" smtClean="0"/>
              <a:t>csc</a:t>
            </a:r>
            <a:r>
              <a:rPr lang="zh-TW" altLang="en-US" dirty="0" smtClean="0"/>
              <a:t>跟</a:t>
            </a:r>
            <a:r>
              <a:rPr lang="en-US" altLang="zh-TW" dirty="0" err="1" smtClean="0"/>
              <a:t>pem</a:t>
            </a:r>
            <a:r>
              <a:rPr lang="zh-TW" altLang="en-US" dirty="0" smtClean="0"/>
              <a:t>的評估方法帶入可以得到</a:t>
            </a:r>
            <a:endParaRPr lang="en-US" altLang="zh-TW" dirty="0" smtClean="0"/>
          </a:p>
          <a:p>
            <a:r>
              <a:rPr lang="zh-TW" altLang="en-US" dirty="0" smtClean="0"/>
              <a:t>右圖跟右表</a:t>
            </a:r>
            <a:endParaRPr lang="en-US" altLang="zh-TW" dirty="0" smtClean="0"/>
          </a:p>
          <a:p>
            <a:r>
              <a:rPr lang="zh-TW" altLang="en-US" dirty="0" smtClean="0"/>
              <a:t>從表中可以看到兩個方法對於氾濫發生與否的</a:t>
            </a:r>
            <a:r>
              <a:rPr lang="en-US" altLang="zh-TW" dirty="0" smtClean="0"/>
              <a:t>hits</a:t>
            </a:r>
            <a:r>
              <a:rPr lang="zh-TW" altLang="en-US" dirty="0" smtClean="0"/>
              <a:t>和</a:t>
            </a:r>
            <a:r>
              <a:rPr lang="en-US" altLang="zh-TW" dirty="0" smtClean="0"/>
              <a:t>miss</a:t>
            </a:r>
            <a:r>
              <a:rPr lang="zh-TW" altLang="en-US" dirty="0" smtClean="0"/>
              <a:t>是相當的</a:t>
            </a:r>
            <a:endParaRPr lang="en-US" altLang="zh-TW" dirty="0" smtClean="0"/>
          </a:p>
          <a:p>
            <a:r>
              <a:rPr lang="zh-TW" altLang="en-US" dirty="0" smtClean="0"/>
              <a:t>但是在誤報的值都很高</a:t>
            </a:r>
            <a:endParaRPr lang="en-US" altLang="zh-TW" dirty="0" smtClean="0"/>
          </a:p>
          <a:p>
            <a:r>
              <a:rPr lang="zh-TW" altLang="en-US" dirty="0" smtClean="0"/>
              <a:t>特別是</a:t>
            </a:r>
            <a:r>
              <a:rPr lang="en-US" altLang="zh-TW" dirty="0" err="1" smtClean="0"/>
              <a:t>pem</a:t>
            </a:r>
            <a:r>
              <a:rPr lang="zh-TW" altLang="en-US" dirty="0" smtClean="0"/>
              <a:t>的誤報值是</a:t>
            </a:r>
            <a:r>
              <a:rPr lang="en-US" altLang="zh-TW" dirty="0" err="1" smtClean="0"/>
              <a:t>csc</a:t>
            </a:r>
            <a:r>
              <a:rPr lang="zh-TW" altLang="en-US" dirty="0" smtClean="0"/>
              <a:t>法的兩倍</a:t>
            </a:r>
            <a:endParaRPr lang="en-US" altLang="zh-TW" dirty="0" smtClean="0"/>
          </a:p>
          <a:p>
            <a:r>
              <a:rPr lang="zh-TW" altLang="en-US" dirty="0" smtClean="0"/>
              <a:t>從圖中更能明顯看到</a:t>
            </a:r>
            <a:endParaRPr lang="en-US" altLang="zh-TW" dirty="0" smtClean="0"/>
          </a:p>
          <a:p>
            <a:r>
              <a:rPr lang="en-US" altLang="zh-TW" dirty="0" err="1" smtClean="0"/>
              <a:t>Pem</a:t>
            </a:r>
            <a:r>
              <a:rPr lang="zh-TW" altLang="en-US" dirty="0" smtClean="0"/>
              <a:t>相對於</a:t>
            </a:r>
            <a:r>
              <a:rPr lang="en-US" altLang="zh-TW" dirty="0" err="1" smtClean="0"/>
              <a:t>csc</a:t>
            </a:r>
            <a:r>
              <a:rPr lang="zh-TW" altLang="en-US" dirty="0" smtClean="0"/>
              <a:t>預警的範圍廣許多，且危險的等級也比</a:t>
            </a:r>
            <a:r>
              <a:rPr lang="en-US" altLang="zh-TW" dirty="0" err="1" smtClean="0"/>
              <a:t>csc</a:t>
            </a:r>
            <a:r>
              <a:rPr lang="zh-TW" altLang="en-US" dirty="0" smtClean="0"/>
              <a:t>法來的高</a:t>
            </a:r>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19</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而比較帶入真實降雨資料跟帶入</a:t>
            </a:r>
            <a:r>
              <a:rPr lang="en-US" altLang="zh-TW" dirty="0" err="1" smtClean="0"/>
              <a:t>tyqpfe</a:t>
            </a:r>
            <a:r>
              <a:rPr lang="zh-TW" altLang="en-US" dirty="0" smtClean="0"/>
              <a:t>的預報結果</a:t>
            </a:r>
            <a:endParaRPr lang="en-US" altLang="zh-TW" dirty="0" smtClean="0"/>
          </a:p>
          <a:p>
            <a:r>
              <a:rPr lang="zh-TW" altLang="en-US" dirty="0" smtClean="0"/>
              <a:t>並以四個預報技術得分來計分</a:t>
            </a:r>
            <a:endParaRPr lang="en-US" altLang="zh-TW" dirty="0" smtClean="0"/>
          </a:p>
          <a:p>
            <a:r>
              <a:rPr lang="zh-TW" altLang="en-US" dirty="0" smtClean="0"/>
              <a:t>如上表所示</a:t>
            </a:r>
            <a:endParaRPr lang="en-US" altLang="zh-TW" dirty="0" smtClean="0"/>
          </a:p>
          <a:p>
            <a:r>
              <a:rPr lang="zh-TW" altLang="en-US" dirty="0" smtClean="0"/>
              <a:t>發現因為模式預報出的誤報率高許多</a:t>
            </a:r>
            <a:endParaRPr lang="en-US" altLang="zh-TW" dirty="0" smtClean="0"/>
          </a:p>
          <a:p>
            <a:r>
              <a:rPr lang="zh-TW" altLang="en-US" dirty="0" smtClean="0"/>
              <a:t>造成</a:t>
            </a:r>
            <a:r>
              <a:rPr lang="en-US" altLang="zh-TW" dirty="0" err="1" smtClean="0"/>
              <a:t>bs</a:t>
            </a:r>
            <a:r>
              <a:rPr lang="zh-TW" altLang="en-US" dirty="0" smtClean="0"/>
              <a:t>跟</a:t>
            </a:r>
            <a:r>
              <a:rPr lang="en-US" altLang="zh-TW" dirty="0" smtClean="0"/>
              <a:t>far</a:t>
            </a:r>
            <a:r>
              <a:rPr lang="zh-TW" altLang="en-US" dirty="0" smtClean="0"/>
              <a:t>的值都偏高</a:t>
            </a:r>
            <a:endParaRPr lang="en-US" altLang="zh-TW" dirty="0" smtClean="0"/>
          </a:p>
          <a:p>
            <a:r>
              <a:rPr lang="zh-TW" altLang="en-US" dirty="0" smtClean="0"/>
              <a:t>從圖中可以很明顯的發現在東部南北向的縱谷地區有許多的誤報</a:t>
            </a:r>
            <a:endParaRPr lang="en-US" altLang="zh-TW" dirty="0" smtClean="0"/>
          </a:p>
          <a:p>
            <a:r>
              <a:rPr lang="zh-TW" altLang="en-US" dirty="0" smtClean="0"/>
              <a:t>原因從模式的降雨的高估情形中，可以略知一二</a:t>
            </a:r>
            <a:endParaRPr lang="en-US" altLang="zh-TW" dirty="0" smtClean="0"/>
          </a:p>
          <a:p>
            <a:endParaRPr lang="en-US" altLang="zh-TW" dirty="0" smtClean="0"/>
          </a:p>
          <a:p>
            <a:r>
              <a:rPr lang="zh-TW" altLang="en-US" dirty="0" smtClean="0"/>
              <a:t>但雖然如此，在預警系統中</a:t>
            </a:r>
            <a:endParaRPr lang="en-US" altLang="zh-TW" dirty="0" smtClean="0"/>
          </a:p>
          <a:p>
            <a:r>
              <a:rPr lang="zh-TW" altLang="en-US" dirty="0" smtClean="0"/>
              <a:t>可以看到不論是使用真實雨量資料或是模式的預報資料</a:t>
            </a:r>
            <a:endParaRPr lang="en-US" altLang="zh-TW" dirty="0" smtClean="0"/>
          </a:p>
          <a:p>
            <a:r>
              <a:rPr lang="zh-TW" altLang="en-US" dirty="0" smtClean="0"/>
              <a:t>都有將洪水真實發生的蘭陽溪流域標記出了</a:t>
            </a:r>
            <a:endParaRPr lang="en-US" altLang="zh-TW" dirty="0" smtClean="0"/>
          </a:p>
          <a:p>
            <a:r>
              <a:rPr lang="zh-TW" altLang="en-US" dirty="0" smtClean="0"/>
              <a:t>這表示不論是後報或是兩種預報方法</a:t>
            </a:r>
            <a:endParaRPr lang="en-US" altLang="zh-TW" dirty="0" smtClean="0"/>
          </a:p>
          <a:p>
            <a:r>
              <a:rPr lang="zh-TW" altLang="en-US" dirty="0" smtClean="0"/>
              <a:t>在這案例中都能有效地對洪水發生處做預警</a:t>
            </a:r>
            <a:endParaRPr lang="en-US" altLang="zh-TW" dirty="0" smtClean="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20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dirty="0" smtClean="0"/>
              <a:t>第二個案例是</a:t>
            </a:r>
            <a:r>
              <a:rPr lang="en-US" altLang="zh-TW" dirty="0" smtClean="0"/>
              <a:t>2011</a:t>
            </a:r>
            <a:r>
              <a:rPr lang="zh-TW" altLang="en-US" dirty="0" smtClean="0"/>
              <a:t>年的南馬嘟颱風</a:t>
            </a:r>
            <a:endParaRPr lang="en-US" altLang="zh-TW" dirty="0" smtClean="0"/>
          </a:p>
          <a:p>
            <a:r>
              <a:rPr lang="zh-TW" altLang="en-US" sz="1200" dirty="0" smtClean="0"/>
              <a:t>生程時間</a:t>
            </a:r>
            <a:r>
              <a:rPr lang="en-US" altLang="zh-TW" sz="1200" dirty="0" smtClean="0"/>
              <a:t>2011,8/22</a:t>
            </a:r>
            <a:r>
              <a:rPr lang="zh-TW" altLang="en-US" sz="1200" dirty="0" smtClean="0"/>
              <a:t>   </a:t>
            </a:r>
            <a:endParaRPr lang="en-US" altLang="zh-TW" sz="1200" dirty="0" smtClean="0"/>
          </a:p>
          <a:p>
            <a:r>
              <a:rPr lang="zh-TW" altLang="en-US" sz="1200" dirty="0" smtClean="0"/>
              <a:t>於</a:t>
            </a:r>
            <a:r>
              <a:rPr lang="en-US" altLang="zh-TW" sz="1200" dirty="0" smtClean="0"/>
              <a:t> 8/27 1230-8/31 0030</a:t>
            </a:r>
            <a:r>
              <a:rPr lang="zh-TW" altLang="en-US" sz="1200" dirty="0" smtClean="0"/>
              <a:t>登陸台灣</a:t>
            </a:r>
            <a:endParaRPr lang="en-US" altLang="zh-TW" sz="1200" dirty="0" smtClean="0"/>
          </a:p>
          <a:p>
            <a:r>
              <a:rPr lang="zh-TW" altLang="en-US" sz="1200" dirty="0" smtClean="0"/>
              <a:t>其對東部和東南部屏東地區造成強烈的降雨</a:t>
            </a:r>
            <a:endParaRPr lang="en-US" altLang="zh-TW" sz="1200" dirty="0" smtClean="0"/>
          </a:p>
          <a:p>
            <a:endParaRPr lang="en-US" altLang="zh-TW" sz="1200" dirty="0" smtClean="0"/>
          </a:p>
          <a:p>
            <a:r>
              <a:rPr lang="zh-TW" altLang="en-US" sz="1200" dirty="0" smtClean="0"/>
              <a:t>如左上是在颱風登陸期間</a:t>
            </a:r>
            <a:r>
              <a:rPr lang="en-US" altLang="zh-TW" sz="1200" dirty="0" smtClean="0"/>
              <a:t>28</a:t>
            </a:r>
            <a:r>
              <a:rPr lang="zh-TW" altLang="en-US" sz="1200" dirty="0" smtClean="0"/>
              <a:t>日 </a:t>
            </a:r>
            <a:r>
              <a:rPr lang="en-US" altLang="zh-TW" sz="1200" dirty="0" smtClean="0"/>
              <a:t>06</a:t>
            </a:r>
            <a:r>
              <a:rPr lang="zh-TW" altLang="en-US" sz="1200" dirty="0" smtClean="0"/>
              <a:t> 到</a:t>
            </a:r>
            <a:r>
              <a:rPr lang="en-US" altLang="zh-TW" sz="1200" dirty="0" smtClean="0"/>
              <a:t>29</a:t>
            </a:r>
            <a:r>
              <a:rPr lang="zh-TW" altLang="en-US" sz="1200" dirty="0" smtClean="0"/>
              <a:t>日</a:t>
            </a:r>
            <a:r>
              <a:rPr lang="en-US" altLang="zh-TW" sz="1200" dirty="0" smtClean="0"/>
              <a:t> 06</a:t>
            </a:r>
            <a:r>
              <a:rPr lang="zh-TW" altLang="en-US" sz="1200" dirty="0" smtClean="0"/>
              <a:t>的</a:t>
            </a:r>
            <a:r>
              <a:rPr lang="en-US" altLang="zh-TW" sz="1200" dirty="0" smtClean="0"/>
              <a:t>24</a:t>
            </a:r>
            <a:r>
              <a:rPr lang="zh-TW" altLang="en-US" sz="1200" dirty="0" smtClean="0"/>
              <a:t>小時累計雨量圖</a:t>
            </a:r>
            <a:endParaRPr lang="en-US" altLang="zh-TW" sz="1200" dirty="0" smtClean="0"/>
          </a:p>
          <a:p>
            <a:r>
              <a:rPr lang="zh-TW" altLang="en-US" sz="1200" dirty="0" smtClean="0"/>
              <a:t>在佳樂水甚至測到高達</a:t>
            </a:r>
            <a:r>
              <a:rPr lang="en-US" altLang="zh-TW" sz="1200" dirty="0" smtClean="0"/>
              <a:t>1123MM</a:t>
            </a:r>
            <a:r>
              <a:rPr lang="zh-TW" altLang="en-US" sz="1200" dirty="0" smtClean="0"/>
              <a:t>的累計雨量</a:t>
            </a:r>
            <a:endParaRPr lang="en-US" altLang="zh-TW" sz="1200" dirty="0" smtClean="0"/>
          </a:p>
          <a:p>
            <a:r>
              <a:rPr lang="zh-TW" altLang="en-US" sz="1200" dirty="0" smtClean="0"/>
              <a:t>在恆春站也有達</a:t>
            </a:r>
            <a:r>
              <a:rPr lang="en-US" altLang="zh-TW" sz="1200" dirty="0" smtClean="0"/>
              <a:t>469</a:t>
            </a:r>
            <a:r>
              <a:rPr lang="zh-TW" altLang="en-US" sz="1200" dirty="0" smtClean="0"/>
              <a:t>的最大單日雨量和</a:t>
            </a:r>
            <a:r>
              <a:rPr lang="en-US" altLang="zh-TW" sz="1200" dirty="0" smtClean="0"/>
              <a:t>775</a:t>
            </a:r>
            <a:r>
              <a:rPr lang="zh-TW" altLang="en-US" sz="1200" dirty="0" smtClean="0"/>
              <a:t>的最大二日雨量</a:t>
            </a:r>
          </a:p>
          <a:p>
            <a:r>
              <a:rPr lang="zh-TW" altLang="en-US" sz="1200" dirty="0" smtClean="0"/>
              <a:t>都超過當地的排洪系統兩百年的建設標準，</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而這樣四天連續超過</a:t>
            </a:r>
            <a:r>
              <a:rPr lang="en-US" altLang="zh-TW" sz="1200" dirty="0" smtClean="0"/>
              <a:t>1000MM</a:t>
            </a:r>
            <a:r>
              <a:rPr lang="zh-TW" altLang="en-US" sz="1200" dirty="0" smtClean="0"/>
              <a:t>的強降雨也造成如右上圖的洪水災情，</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而在</a:t>
            </a:r>
            <a:r>
              <a:rPr lang="en-US" altLang="zh-TW" sz="1200" dirty="0" smtClean="0"/>
              <a:t>28</a:t>
            </a:r>
            <a:r>
              <a:rPr lang="zh-TW" altLang="en-US" sz="1200" dirty="0" smtClean="0"/>
              <a:t>日</a:t>
            </a:r>
            <a:r>
              <a:rPr lang="en-US" altLang="zh-TW" sz="1200" dirty="0" smtClean="0"/>
              <a:t>06</a:t>
            </a:r>
            <a:r>
              <a:rPr lang="zh-TW" altLang="en-US" sz="1200" dirty="0" smtClean="0"/>
              <a:t>時至</a:t>
            </a:r>
            <a:r>
              <a:rPr lang="en-US" altLang="zh-TW" sz="1200" dirty="0" smtClean="0"/>
              <a:t>29</a:t>
            </a:r>
            <a:r>
              <a:rPr lang="zh-TW" altLang="en-US" sz="1200" dirty="0" smtClean="0"/>
              <a:t>日</a:t>
            </a:r>
            <a:r>
              <a:rPr lang="en-US" altLang="zh-TW" sz="1200" dirty="0" smtClean="0"/>
              <a:t>06</a:t>
            </a:r>
            <a:r>
              <a:rPr lang="zh-TW" altLang="en-US" sz="1200" dirty="0" smtClean="0"/>
              <a:t>時間主要有兩個洪水事件</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分別是</a:t>
            </a:r>
            <a:r>
              <a:rPr lang="en-US" altLang="zh-TW" sz="1200" dirty="0" smtClean="0"/>
              <a:t>28</a:t>
            </a:r>
            <a:r>
              <a:rPr lang="zh-TW" altLang="en-US" sz="1200" dirty="0" smtClean="0"/>
              <a:t>日</a:t>
            </a:r>
            <a:r>
              <a:rPr lang="en-US" altLang="zh-TW" sz="1200" dirty="0" smtClean="0"/>
              <a:t>1800</a:t>
            </a:r>
            <a:r>
              <a:rPr lang="zh-TW" altLang="en-US" sz="1200" dirty="0" smtClean="0"/>
              <a:t> 發生在花蓮地區</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跟</a:t>
            </a:r>
            <a:r>
              <a:rPr lang="en-US" altLang="zh-TW" sz="1200" dirty="0" smtClean="0"/>
              <a:t>29</a:t>
            </a:r>
            <a:r>
              <a:rPr lang="zh-TW" altLang="en-US" sz="1200" dirty="0" smtClean="0"/>
              <a:t>日</a:t>
            </a:r>
            <a:r>
              <a:rPr lang="en-US" altLang="zh-TW" sz="1200" dirty="0" smtClean="0"/>
              <a:t>0400</a:t>
            </a:r>
            <a:r>
              <a:rPr lang="zh-TW" altLang="en-US" sz="1200" dirty="0" smtClean="0"/>
              <a:t>於屏東地區</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而若是將當日的累計雨量帶入洪災評估系統中，得到的結果如下</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左為帶入</a:t>
            </a:r>
            <a:r>
              <a:rPr lang="en-US" altLang="zh-TW" sz="1200" dirty="0" smtClean="0"/>
              <a:t>1</a:t>
            </a:r>
            <a:r>
              <a:rPr lang="zh-TW" altLang="en-US" sz="1200" dirty="0" smtClean="0"/>
              <a:t>小時最大降雨強度的結果 右為</a:t>
            </a:r>
            <a:r>
              <a:rPr lang="en-US" altLang="zh-TW" sz="1200" dirty="0" smtClean="0"/>
              <a:t>1</a:t>
            </a:r>
            <a:r>
              <a:rPr lang="zh-TW" altLang="en-US" sz="1200" dirty="0" smtClean="0"/>
              <a:t>和</a:t>
            </a:r>
            <a:r>
              <a:rPr lang="en-US" altLang="zh-TW" sz="1200" dirty="0" smtClean="0"/>
              <a:t>2</a:t>
            </a:r>
            <a:r>
              <a:rPr lang="zh-TW" altLang="en-US" sz="1200" dirty="0" smtClean="0"/>
              <a:t>小時雨強都帶入</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從左邊的表可以看到</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當代入雨強資料同時考慮一小和兩小時，和前一個案例一樣，對於洪災發生的警戒預報區域都有所提升</a:t>
            </a:r>
            <a:r>
              <a:rPr lang="en-US" altLang="zh-TW" sz="1200" dirty="0" smtClean="0"/>
              <a:t>(25 &gt; 34)</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而值得注意的是</a:t>
            </a:r>
            <a:r>
              <a:rPr lang="en-US" altLang="zh-TW" sz="1200" dirty="0" smtClean="0"/>
              <a:t>miss</a:t>
            </a:r>
            <a:r>
              <a:rPr lang="zh-TW" altLang="en-US" sz="1200" dirty="0" smtClean="0"/>
              <a:t>掉的區域有所減少  而</a:t>
            </a:r>
            <a:r>
              <a:rPr lang="en-US" altLang="zh-TW" sz="1200" dirty="0" smtClean="0"/>
              <a:t>hits</a:t>
            </a:r>
            <a:r>
              <a:rPr lang="zh-TW" altLang="en-US" sz="1200" dirty="0" smtClean="0"/>
              <a:t>的區域有所增加</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雖然因為預警的鄉鎮變多而造成誤報的增加   </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但是就命中率的提升而言   使用</a:t>
            </a:r>
            <a:r>
              <a:rPr lang="en-US" altLang="zh-TW" sz="1200" dirty="0" smtClean="0"/>
              <a:t>BOTH</a:t>
            </a:r>
            <a:r>
              <a:rPr lang="zh-TW" altLang="en-US" sz="1200" dirty="0" smtClean="0"/>
              <a:t> </a:t>
            </a:r>
            <a:r>
              <a:rPr lang="en-US" altLang="zh-TW" sz="1200" dirty="0" smtClean="0"/>
              <a:t>1h &amp;2h</a:t>
            </a:r>
            <a:r>
              <a:rPr lang="zh-TW" altLang="en-US" sz="1200" dirty="0" smtClean="0"/>
              <a:t>使預報的準確度更好</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21</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左圖是</a:t>
            </a:r>
            <a:r>
              <a:rPr lang="en-US" altLang="zh-TW" dirty="0" smtClean="0"/>
              <a:t>TYQPFE</a:t>
            </a:r>
            <a:r>
              <a:rPr lang="zh-TW" altLang="en-US" dirty="0" smtClean="0"/>
              <a:t>的系集預報降水資料</a:t>
            </a:r>
            <a:endParaRPr lang="en-US" altLang="zh-TW" dirty="0" smtClean="0"/>
          </a:p>
          <a:p>
            <a:r>
              <a:rPr lang="zh-TW" altLang="en-US" dirty="0" smtClean="0"/>
              <a:t>總共</a:t>
            </a:r>
            <a:r>
              <a:rPr lang="en-US" altLang="zh-TW" dirty="0" smtClean="0"/>
              <a:t>20</a:t>
            </a:r>
            <a:r>
              <a:rPr lang="zh-TW" altLang="en-US" dirty="0" smtClean="0"/>
              <a:t>個系集</a:t>
            </a:r>
            <a:endParaRPr lang="en-US" altLang="zh-TW" dirty="0" smtClean="0"/>
          </a:p>
          <a:p>
            <a:r>
              <a:rPr lang="zh-TW" altLang="en-US" dirty="0" smtClean="0"/>
              <a:t>如前一個案例的預報，數值模式對於東部的降水都有高估的現象，</a:t>
            </a:r>
            <a:endParaRPr lang="en-US" altLang="zh-TW" dirty="0" smtClean="0"/>
          </a:p>
          <a:p>
            <a:r>
              <a:rPr lang="zh-TW" altLang="en-US" dirty="0" smtClean="0"/>
              <a:t>此事件的模式預報技術得分和梅姬颱風的案例類似</a:t>
            </a:r>
            <a:endParaRPr lang="en-US" altLang="zh-TW" dirty="0" smtClean="0"/>
          </a:p>
          <a:p>
            <a:r>
              <a:rPr lang="zh-TW" altLang="en-US" dirty="0" smtClean="0"/>
              <a:t>但是在屏東地區的強降水卻沒有被有效地預報出來，</a:t>
            </a:r>
            <a:endParaRPr lang="en-US" altLang="zh-TW" dirty="0" smtClean="0"/>
          </a:p>
          <a:p>
            <a:r>
              <a:rPr lang="zh-TW" altLang="en-US" dirty="0" smtClean="0"/>
              <a:t>而這是中尺度系統在區域性降雨上尚需的進步空間</a:t>
            </a:r>
            <a:endParaRPr lang="en-US" altLang="zh-TW" dirty="0" smtClean="0"/>
          </a:p>
          <a:p>
            <a:endParaRPr lang="en-US" altLang="zh-TW" dirty="0" smtClean="0"/>
          </a:p>
          <a:p>
            <a:r>
              <a:rPr lang="zh-TW" altLang="en-US" dirty="0" smtClean="0"/>
              <a:t>而再將左圖由</a:t>
            </a:r>
            <a:r>
              <a:rPr lang="en-US" altLang="zh-TW" dirty="0" smtClean="0"/>
              <a:t>TYQPFE</a:t>
            </a:r>
            <a:r>
              <a:rPr lang="zh-TW" altLang="en-US" dirty="0" smtClean="0"/>
              <a:t>的系集預報降水資料</a:t>
            </a:r>
            <a:endParaRPr lang="en-US" altLang="zh-TW" dirty="0" smtClean="0"/>
          </a:p>
          <a:p>
            <a:r>
              <a:rPr lang="zh-TW" altLang="en-US" dirty="0" smtClean="0"/>
              <a:t>以兩個評斷方法帶入災害評估系統</a:t>
            </a:r>
            <a:endParaRPr lang="en-US" altLang="zh-TW" dirty="0" smtClean="0"/>
          </a:p>
          <a:p>
            <a:r>
              <a:rPr lang="zh-TW" altLang="en-US" dirty="0" smtClean="0"/>
              <a:t>看到兩個方法在</a:t>
            </a:r>
            <a:r>
              <a:rPr lang="en-US" altLang="zh-TW" dirty="0" smtClean="0"/>
              <a:t>hits</a:t>
            </a:r>
            <a:r>
              <a:rPr lang="zh-TW" altLang="en-US" dirty="0" smtClean="0"/>
              <a:t>和</a:t>
            </a:r>
            <a:r>
              <a:rPr lang="en-US" altLang="zh-TW" dirty="0" smtClean="0"/>
              <a:t>miss</a:t>
            </a:r>
            <a:r>
              <a:rPr lang="zh-TW" altLang="en-US" dirty="0" smtClean="0"/>
              <a:t>的評斷仍是相同</a:t>
            </a:r>
            <a:endParaRPr lang="en-US" altLang="zh-TW" dirty="0" smtClean="0"/>
          </a:p>
          <a:p>
            <a:r>
              <a:rPr lang="zh-TW" altLang="en-US" dirty="0" smtClean="0"/>
              <a:t>但</a:t>
            </a:r>
            <a:r>
              <a:rPr lang="en-US" altLang="zh-TW" dirty="0" smtClean="0"/>
              <a:t>PEM</a:t>
            </a:r>
            <a:r>
              <a:rPr lang="zh-TW" altLang="en-US" dirty="0" smtClean="0"/>
              <a:t>相對於</a:t>
            </a:r>
            <a:r>
              <a:rPr lang="en-US" altLang="zh-TW" dirty="0" smtClean="0"/>
              <a:t>CSC</a:t>
            </a:r>
            <a:r>
              <a:rPr lang="zh-TW" altLang="en-US" dirty="0" smtClean="0"/>
              <a:t>有更多的誤報 </a:t>
            </a:r>
            <a:r>
              <a:rPr lang="en-US" altLang="zh-TW" dirty="0" smtClean="0"/>
              <a:t>(54</a:t>
            </a:r>
            <a:r>
              <a:rPr lang="zh-TW" altLang="en-US" dirty="0" smtClean="0"/>
              <a:t> </a:t>
            </a:r>
            <a:r>
              <a:rPr lang="en-US" altLang="zh-TW" dirty="0" smtClean="0"/>
              <a:t>&gt;&gt;17)</a:t>
            </a:r>
          </a:p>
          <a:p>
            <a:r>
              <a:rPr lang="zh-TW" altLang="en-US" dirty="0" smtClean="0"/>
              <a:t> 和前一個案例有類似的現象</a:t>
            </a:r>
            <a:endParaRPr lang="en-US" altLang="zh-TW" dirty="0" smtClean="0"/>
          </a:p>
          <a:p>
            <a:r>
              <a:rPr lang="zh-TW" altLang="en-US" dirty="0" smtClean="0"/>
              <a:t>且</a:t>
            </a:r>
            <a:r>
              <a:rPr lang="en-US" altLang="zh-TW" dirty="0" smtClean="0"/>
              <a:t>PEM</a:t>
            </a:r>
            <a:r>
              <a:rPr lang="zh-TW" altLang="en-US" dirty="0" smtClean="0"/>
              <a:t>預報的危險等級也比</a:t>
            </a:r>
            <a:r>
              <a:rPr lang="en-US" altLang="zh-TW" dirty="0" smtClean="0"/>
              <a:t>CSC</a:t>
            </a:r>
            <a:r>
              <a:rPr lang="zh-TW" altLang="en-US" dirty="0" smtClean="0"/>
              <a:t>來的高</a:t>
            </a:r>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22</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而比較帶入真實降雨資料跟帶入</a:t>
            </a:r>
            <a:r>
              <a:rPr lang="en-US" altLang="zh-TW" dirty="0" err="1" smtClean="0"/>
              <a:t>tyqpfe</a:t>
            </a:r>
            <a:r>
              <a:rPr lang="zh-TW" altLang="en-US" dirty="0" smtClean="0"/>
              <a:t>的預報結果</a:t>
            </a:r>
            <a:endParaRPr lang="en-US" altLang="zh-TW" dirty="0" smtClean="0"/>
          </a:p>
          <a:p>
            <a:r>
              <a:rPr lang="zh-TW" altLang="en-US" dirty="0" smtClean="0"/>
              <a:t>如上表所示</a:t>
            </a:r>
            <a:endParaRPr lang="en-US" altLang="zh-TW" dirty="0" smtClean="0"/>
          </a:p>
          <a:p>
            <a:r>
              <a:rPr lang="zh-TW" altLang="en-US" dirty="0" smtClean="0"/>
              <a:t>可以看到除了</a:t>
            </a:r>
            <a:r>
              <a:rPr lang="en-US" altLang="zh-TW" dirty="0" smtClean="0"/>
              <a:t>BS</a:t>
            </a:r>
            <a:r>
              <a:rPr lang="zh-TW" altLang="en-US" dirty="0" smtClean="0"/>
              <a:t>外</a:t>
            </a:r>
            <a:endParaRPr lang="en-US" altLang="zh-TW" dirty="0" smtClean="0"/>
          </a:p>
          <a:p>
            <a:r>
              <a:rPr lang="zh-TW" altLang="en-US" dirty="0" smtClean="0"/>
              <a:t>使用同時帶入</a:t>
            </a:r>
            <a:r>
              <a:rPr lang="en-US" altLang="zh-TW" dirty="0" smtClean="0"/>
              <a:t>1H</a:t>
            </a:r>
            <a:r>
              <a:rPr lang="zh-TW" altLang="en-US" dirty="0" smtClean="0"/>
              <a:t>和</a:t>
            </a:r>
            <a:r>
              <a:rPr lang="en-US" altLang="zh-TW" dirty="0" smtClean="0"/>
              <a:t>2H</a:t>
            </a:r>
            <a:r>
              <a:rPr lang="zh-TW" altLang="en-US" dirty="0" smtClean="0"/>
              <a:t>雨強的觀測資料的結果是最準確的</a:t>
            </a:r>
            <a:endParaRPr lang="en-US" altLang="zh-TW" dirty="0" smtClean="0"/>
          </a:p>
          <a:p>
            <a:r>
              <a:rPr lang="zh-TW" altLang="en-US" dirty="0" smtClean="0"/>
              <a:t>而</a:t>
            </a:r>
            <a:r>
              <a:rPr lang="en-US" altLang="zh-TW" dirty="0" smtClean="0"/>
              <a:t>BS</a:t>
            </a:r>
            <a:r>
              <a:rPr lang="zh-TW" altLang="en-US" dirty="0" smtClean="0"/>
              <a:t>的高高值亦表示著因為誤報的區域較廣的關係</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而同樣的，模式預報的誤報率</a:t>
            </a:r>
            <a:r>
              <a:rPr lang="en-US" altLang="zh-TW" dirty="0" smtClean="0"/>
              <a:t>FAR</a:t>
            </a:r>
            <a:r>
              <a:rPr lang="zh-TW" altLang="en-US" dirty="0" smtClean="0"/>
              <a:t>都比用真實資料高許多</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也造成</a:t>
            </a:r>
            <a:r>
              <a:rPr lang="en-US" altLang="zh-TW" dirty="0" smtClean="0"/>
              <a:t>TS</a:t>
            </a:r>
            <a:r>
              <a:rPr lang="zh-TW" altLang="en-US" dirty="0" smtClean="0"/>
              <a:t>的技術得分上分數很小</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其中，因為</a:t>
            </a:r>
            <a:r>
              <a:rPr lang="en-US" altLang="zh-TW" dirty="0" smtClean="0"/>
              <a:t>PEM</a:t>
            </a:r>
            <a:r>
              <a:rPr lang="zh-TW" altLang="en-US" dirty="0" smtClean="0"/>
              <a:t>法會包含所有系集成員的評估可能性，而造成較多的誤報</a:t>
            </a:r>
            <a:endParaRPr lang="en-US" altLang="zh-TW" dirty="0" smtClean="0"/>
          </a:p>
          <a:p>
            <a:endParaRPr lang="en-US" altLang="zh-TW" dirty="0" smtClean="0"/>
          </a:p>
          <a:p>
            <a:r>
              <a:rPr lang="zh-TW" altLang="en-US" dirty="0" smtClean="0"/>
              <a:t>但即使如此，模式的預報卻能將用觀測雨量無法看到的花蓮部分的淹水現象給模擬出來</a:t>
            </a:r>
            <a:endParaRPr lang="en-US" altLang="zh-TW" dirty="0" smtClean="0"/>
          </a:p>
          <a:p>
            <a:r>
              <a:rPr lang="zh-TW" altLang="en-US" dirty="0" smtClean="0"/>
              <a:t>這原因可能是因為其淹水原因是從前一天就開始落至地面累計的雨量所致</a:t>
            </a:r>
            <a:endParaRPr lang="en-US" altLang="zh-TW" dirty="0" smtClean="0"/>
          </a:p>
          <a:p>
            <a:r>
              <a:rPr lang="zh-TW" altLang="en-US" dirty="0" smtClean="0"/>
              <a:t>但是單日的雨量資訊不足以表示前一天的雨量所造成的不確定性</a:t>
            </a:r>
            <a:endParaRPr lang="en-US" altLang="zh-TW" dirty="0" smtClean="0"/>
          </a:p>
          <a:p>
            <a:r>
              <a:rPr lang="zh-TW" altLang="en-US" dirty="0" smtClean="0"/>
              <a:t>但系集的預報卻能有效降低這種不確定性</a:t>
            </a:r>
            <a:endParaRPr lang="en-US" altLang="zh-TW" dirty="0" smtClean="0"/>
          </a:p>
          <a:p>
            <a:r>
              <a:rPr lang="zh-TW" altLang="en-US" dirty="0" smtClean="0"/>
              <a:t>所以</a:t>
            </a:r>
            <a:endParaRPr lang="en-US" altLang="zh-TW" dirty="0" smtClean="0"/>
          </a:p>
          <a:p>
            <a:endParaRPr lang="en-US" altLang="zh-TW" dirty="0" smtClean="0"/>
          </a:p>
          <a:p>
            <a:r>
              <a:rPr lang="zh-TW" altLang="en-US" dirty="0" smtClean="0"/>
              <a:t>使用模式的資料帶入預警系統中是蠻有可參考性的</a:t>
            </a:r>
            <a:endParaRPr lang="en-US" altLang="zh-TW" dirty="0" smtClean="0"/>
          </a:p>
          <a:p>
            <a:endParaRPr lang="en-US" altLang="zh-TW" dirty="0" smtClean="0"/>
          </a:p>
          <a:p>
            <a:pPr>
              <a:buNone/>
            </a:pPr>
            <a:endParaRPr lang="en-US" altLang="zh-TW" dirty="0" smtClean="0"/>
          </a:p>
          <a:p>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23</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24</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26</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颱風累計雨量</a:t>
            </a:r>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28</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本系統結合定量降雨預報結果與都會區雨水下水道系統雨量強度設計標準，進行快速淹水機率風險評估，相關評估流程如圖</a:t>
            </a:r>
            <a:r>
              <a:rPr lang="en-US" altLang="zh-TW" dirty="0" smtClean="0"/>
              <a:t>1</a:t>
            </a:r>
            <a:r>
              <a:rPr lang="zh-TW" altLang="en-US" dirty="0" smtClean="0"/>
              <a:t>所示；本研究承接颱洪中心發展之定量 降雨預報實驗結果，以及自行發展之台灣都會區淹水快速評估系統（</a:t>
            </a:r>
            <a:r>
              <a:rPr lang="en-US" altLang="zh-TW" dirty="0" smtClean="0"/>
              <a:t>Taiwan Urban Rapid Inundation Evaluating System, TURIES</a:t>
            </a:r>
            <a:r>
              <a:rPr lang="zh-TW" altLang="en-US" dirty="0" smtClean="0"/>
              <a:t>），利用整合設定之自動化排程及</a:t>
            </a:r>
            <a:r>
              <a:rPr lang="en-US" altLang="zh-TW" dirty="0" smtClean="0"/>
              <a:t>WEB GIS</a:t>
            </a:r>
            <a:r>
              <a:rPr lang="zh-TW" altLang="en-US" dirty="0" smtClean="0"/>
              <a:t>之即時展示能力，進行台灣都會區颱風豪雨期間之淹水機率風險評估</a:t>
            </a:r>
            <a:r>
              <a:rPr lang="en-US" altLang="zh-TW" dirty="0" smtClean="0"/>
              <a:t>(</a:t>
            </a:r>
            <a:r>
              <a:rPr lang="zh-TW" altLang="en-US" dirty="0" smtClean="0"/>
              <a:t>高、中、低、無，共四級</a:t>
            </a:r>
            <a:r>
              <a:rPr lang="en-US" altLang="zh-TW" dirty="0" smtClean="0"/>
              <a:t>)</a:t>
            </a:r>
            <a:r>
              <a:rPr lang="zh-TW" altLang="en-US" dirty="0" smtClean="0"/>
              <a:t>，未來模擬結果可於災害期間提供相關作業單位參考。雨量 承接部分需進行經緯與二度分帶座標之轉換，將定量降雨預報結果直接套疊至各鄉鎮，如圖</a:t>
            </a:r>
            <a:r>
              <a:rPr lang="en-US" altLang="zh-TW" dirty="0" smtClean="0"/>
              <a:t>2(a)</a:t>
            </a:r>
            <a:r>
              <a:rPr lang="zh-TW" altLang="en-US" dirty="0" smtClean="0"/>
              <a:t>所示，利用徐昇式法計算各雨量點在各鄉鎮所佔之權重</a:t>
            </a:r>
            <a:r>
              <a:rPr lang="en-US" altLang="zh-TW" dirty="0" smtClean="0"/>
              <a:t>(</a:t>
            </a:r>
            <a:r>
              <a:rPr lang="zh-TW" altLang="en-US" dirty="0" smtClean="0"/>
              <a:t>如圖 </a:t>
            </a:r>
            <a:r>
              <a:rPr lang="en-US" altLang="zh-TW" dirty="0" smtClean="0"/>
              <a:t>2(b)</a:t>
            </a:r>
            <a:r>
              <a:rPr lang="zh-TW" altLang="en-US" dirty="0" smtClean="0"/>
              <a:t>所示</a:t>
            </a:r>
            <a:r>
              <a:rPr lang="en-US" altLang="zh-TW" dirty="0" smtClean="0"/>
              <a:t>)</a:t>
            </a:r>
            <a:r>
              <a:rPr lang="zh-TW" altLang="en-US" dirty="0" smtClean="0"/>
              <a:t>，並求得各鄉鎮雨量輸出權重表，爾後系統可直接由權重表計算各鄉鎮平均降雨，並進而快速獲得台灣各都會區可能之淹水風險，目前初步成果如圖 </a:t>
            </a:r>
            <a:r>
              <a:rPr lang="en-US" altLang="zh-TW" dirty="0" smtClean="0"/>
              <a:t>3</a:t>
            </a:r>
            <a:r>
              <a:rPr lang="zh-TW" altLang="en-US" dirty="0" smtClean="0"/>
              <a:t>所示。 </a:t>
            </a:r>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29</a:t>
            </a:fld>
            <a:endParaRPr lang="zh-TW" altLang="en-US"/>
          </a:p>
        </p:txBody>
      </p:sp>
    </p:spTree>
    <p:extLst>
      <p:ext uri="{BB962C8B-B14F-4D97-AF65-F5344CB8AC3E}">
        <p14:creationId xmlns="" xmlns:p14="http://schemas.microsoft.com/office/powerpoint/2010/main" val="2626103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集流時間</a:t>
            </a:r>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30</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a:p>
            <a:r>
              <a:rPr lang="zh-TW" altLang="en-US" dirty="0" smtClean="0"/>
              <a:t>而根據</a:t>
            </a:r>
            <a:r>
              <a:rPr lang="en-US" altLang="zh-TW" sz="1200" dirty="0" err="1" smtClean="0"/>
              <a:t>Cunge</a:t>
            </a:r>
            <a:r>
              <a:rPr lang="en-US" altLang="zh-TW" sz="1200" dirty="0" smtClean="0"/>
              <a:t> et al. (1980),</a:t>
            </a:r>
          </a:p>
          <a:p>
            <a:r>
              <a:rPr lang="en-US" altLang="zh-TW" sz="1200" dirty="0" smtClean="0"/>
              <a:t>Chen et al. (2005) and Chen et al. (2006) </a:t>
            </a:r>
            <a:r>
              <a:rPr lang="zh-TW" altLang="en-US" sz="1200" dirty="0" smtClean="0"/>
              <a:t>發展出對於洪水災害的預警系統，</a:t>
            </a:r>
            <a:endParaRPr lang="en-US" altLang="zh-TW" sz="1200" dirty="0" smtClean="0"/>
          </a:p>
          <a:p>
            <a:r>
              <a:rPr lang="zh-TW" altLang="en-US" sz="1200" dirty="0" smtClean="0"/>
              <a:t>是代入了降水，集水區的逕流，一維和二維的洪水模擬</a:t>
            </a:r>
            <a:endParaRPr lang="en-US" altLang="zh-TW" sz="1200" dirty="0" smtClean="0"/>
          </a:p>
          <a:p>
            <a:r>
              <a:rPr lang="zh-TW" altLang="en-US" sz="1200" dirty="0" smtClean="0"/>
              <a:t>此模式結合水文模式和地理資訊系統來有效地加強洪水預報的精確度</a:t>
            </a:r>
            <a:endParaRPr lang="en-US" altLang="zh-TW" sz="1200" dirty="0" smtClean="0"/>
          </a:p>
          <a:p>
            <a:endParaRPr lang="en-US" altLang="zh-TW" dirty="0" smtClean="0"/>
          </a:p>
          <a:p>
            <a:r>
              <a:rPr lang="en-US" altLang="zh-TW" dirty="0" smtClean="0"/>
              <a:t>Tanguy et al. (2005) </a:t>
            </a:r>
            <a:r>
              <a:rPr lang="zh-TW" altLang="en-US" dirty="0" smtClean="0"/>
              <a:t>建立的法國洪水預報系統</a:t>
            </a:r>
            <a:r>
              <a:rPr lang="en-US" altLang="zh-TW" dirty="0" err="1" smtClean="0"/>
              <a:t>schapi</a:t>
            </a:r>
            <a:r>
              <a:rPr lang="zh-TW" altLang="en-US" dirty="0" smtClean="0"/>
              <a:t>，評估把洪水的變化並輸出成圖表</a:t>
            </a:r>
            <a:endParaRPr lang="en-US" altLang="zh-TW" dirty="0" smtClean="0"/>
          </a:p>
          <a:p>
            <a:endParaRPr lang="en-US" altLang="zh-TW" sz="1200" dirty="0" smtClean="0"/>
          </a:p>
          <a:p>
            <a:r>
              <a:rPr lang="zh-TW" altLang="en-US" sz="1200" dirty="0" smtClean="0"/>
              <a:t>有些研究者使用</a:t>
            </a:r>
            <a:r>
              <a:rPr lang="en-US" altLang="zh-TW" dirty="0" smtClean="0"/>
              <a:t>the Flash Flood Guidance (FFG)</a:t>
            </a:r>
            <a:r>
              <a:rPr lang="zh-TW" altLang="en-US" dirty="0" smtClean="0"/>
              <a:t>法來增進洪水預報的準確度</a:t>
            </a:r>
            <a:endParaRPr lang="en-US" altLang="zh-TW" dirty="0" smtClean="0"/>
          </a:p>
          <a:p>
            <a:endParaRPr lang="en-US" altLang="zh-TW" sz="1200" dirty="0" smtClean="0"/>
          </a:p>
          <a:p>
            <a:r>
              <a:rPr lang="zh-TW" altLang="en-US" sz="1200" dirty="0" smtClean="0"/>
              <a:t>近年來，由</a:t>
            </a:r>
            <a:r>
              <a:rPr lang="en-US" altLang="zh-TW" dirty="0" smtClean="0"/>
              <a:t>, </a:t>
            </a:r>
            <a:r>
              <a:rPr lang="en-US" altLang="zh-TW" dirty="0" err="1" smtClean="0"/>
              <a:t>Thielen</a:t>
            </a:r>
            <a:r>
              <a:rPr lang="en-US" altLang="zh-TW" dirty="0" smtClean="0"/>
              <a:t> et al. (2009) and </a:t>
            </a:r>
            <a:r>
              <a:rPr lang="en-US" altLang="zh-TW" dirty="0" err="1" smtClean="0"/>
              <a:t>Bartholmes</a:t>
            </a:r>
            <a:r>
              <a:rPr lang="zh-TW" altLang="en-US" dirty="0" smtClean="0"/>
              <a:t> </a:t>
            </a:r>
            <a:r>
              <a:rPr lang="en-US" altLang="zh-TW" dirty="0" smtClean="0"/>
              <a:t>et al. (2009) </a:t>
            </a:r>
            <a:r>
              <a:rPr lang="zh-TW" altLang="en-US" dirty="0" smtClean="0"/>
              <a:t>等人研究出納入德國氣象局</a:t>
            </a:r>
            <a:r>
              <a:rPr lang="en-US" altLang="zh-TW" dirty="0" smtClean="0"/>
              <a:t>(</a:t>
            </a:r>
            <a:r>
              <a:rPr lang="en-US" altLang="zh-TW" dirty="0" err="1" smtClean="0"/>
              <a:t>dwd</a:t>
            </a:r>
            <a:r>
              <a:rPr lang="en-US" altLang="zh-TW" dirty="0" smtClean="0"/>
              <a:t>)</a:t>
            </a:r>
            <a:r>
              <a:rPr lang="zh-TW" altLang="en-US" dirty="0" smtClean="0"/>
              <a:t>和歐洲中心的氣象預報</a:t>
            </a:r>
            <a:endParaRPr lang="en-US" altLang="zh-TW" dirty="0" smtClean="0"/>
          </a:p>
          <a:p>
            <a:r>
              <a:rPr lang="zh-TW" altLang="en-US" sz="1200" dirty="0" smtClean="0"/>
              <a:t>建立了歐洲洪水預警系統</a:t>
            </a:r>
            <a:r>
              <a:rPr lang="en-US" altLang="zh-TW" sz="1200" dirty="0" smtClean="0"/>
              <a:t>EFAS</a:t>
            </a:r>
            <a:r>
              <a:rPr lang="zh-TW" altLang="en-US" sz="1200" dirty="0" smtClean="0"/>
              <a:t>提供歐洲將近十天的洪水警示資訊</a:t>
            </a:r>
            <a:endParaRPr lang="en-US" altLang="zh-TW" sz="1200" dirty="0" smtClean="0"/>
          </a:p>
          <a:p>
            <a:endParaRPr lang="en-US" altLang="zh-TW" dirty="0" smtClean="0"/>
          </a:p>
          <a:p>
            <a:r>
              <a:rPr lang="it-IT" altLang="zh-TW" dirty="0" smtClean="0"/>
              <a:t>Versini et al. (2010) </a:t>
            </a:r>
            <a:r>
              <a:rPr lang="zh-TW" altLang="en-US" dirty="0" smtClean="0"/>
              <a:t>提出分佈式水文模型的架構對於道路淹水警報系統來增強怪訴洪水對於法國加爾南部地區</a:t>
            </a:r>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32</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a:p>
            <a:r>
              <a:rPr lang="zh-TW" altLang="en-US" dirty="0" smtClean="0"/>
              <a:t>通常洪水預報都著重在河川水位，潰堤或溢堤及低窪地區之泛濫上</a:t>
            </a:r>
            <a:endParaRPr lang="en-US" altLang="zh-TW" dirty="0" smtClean="0"/>
          </a:p>
          <a:p>
            <a:r>
              <a:rPr lang="zh-TW" altLang="en-US" dirty="0" smtClean="0"/>
              <a:t>而為了模擬這些這況，水文上使用數值模式來計算在集水區中的河川水位或被淹沒的範圍和深度</a:t>
            </a:r>
            <a:endParaRPr lang="en-US" altLang="zh-TW" dirty="0" smtClean="0"/>
          </a:p>
          <a:p>
            <a:r>
              <a:rPr lang="zh-TW" altLang="en-US" dirty="0" smtClean="0"/>
              <a:t>然而，為了表現即時的預報，在解水文連續和動量方程時因為降雨資料的不確定性和地形的複雜性，模式的初始條件的設定會造成數值解的不穩定</a:t>
            </a:r>
            <a:endParaRPr lang="en-US" altLang="zh-TW" dirty="0" smtClean="0"/>
          </a:p>
          <a:p>
            <a:r>
              <a:rPr lang="zh-TW" altLang="en-US" dirty="0" smtClean="0"/>
              <a:t>而若是使用</a:t>
            </a:r>
            <a:r>
              <a:rPr lang="en-US" altLang="zh-TW" dirty="0" smtClean="0"/>
              <a:t>3D</a:t>
            </a:r>
            <a:r>
              <a:rPr lang="zh-TW" altLang="en-US" dirty="0" smtClean="0"/>
              <a:t>的水文模式，現階段因為耗時過長根非線性假設多，在即時的洪水反應上不好使用，若要加快運算會更多不穩定性</a:t>
            </a:r>
            <a:endParaRPr lang="en-US" altLang="zh-TW" dirty="0" smtClean="0"/>
          </a:p>
          <a:p>
            <a:r>
              <a:rPr lang="zh-TW" altLang="en-US" dirty="0" smtClean="0"/>
              <a:t>所以，為了是應急切的需要，會使用耗時跟需求較低的二維水文模式來做洪水警報的預報，而考慮這些設定，為了即時發布警報，使用的模式不會基於物理模型。</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33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本篇文章是由李清聖教授於</a:t>
            </a:r>
            <a:r>
              <a:rPr lang="en-US" altLang="zh-TW" dirty="0" smtClean="0"/>
              <a:t>2012</a:t>
            </a:r>
            <a:r>
              <a:rPr lang="zh-TW" altLang="en-US" dirty="0" smtClean="0"/>
              <a:t>年在</a:t>
            </a:r>
            <a:r>
              <a:rPr lang="en-US" altLang="zh-TW" dirty="0" smtClean="0"/>
              <a:t>Journal of Hydrology </a:t>
            </a:r>
            <a:r>
              <a:rPr lang="zh-TW" altLang="en-US" dirty="0" smtClean="0"/>
              <a:t>上發表之</a:t>
            </a:r>
            <a:endParaRPr lang="en-US" altLang="zh-TW" dirty="0" smtClean="0"/>
          </a:p>
          <a:p>
            <a:endParaRPr lang="en-US" altLang="zh-TW" dirty="0" smtClean="0"/>
          </a:p>
          <a:p>
            <a:r>
              <a:rPr lang="zh-TW" altLang="en-US" dirty="0" smtClean="0"/>
              <a:t>為做洪水災害的預報，比較水文和大氣模式，</a:t>
            </a:r>
            <a:endParaRPr lang="en-US" altLang="zh-TW" dirty="0" smtClean="0"/>
          </a:p>
          <a:p>
            <a:r>
              <a:rPr lang="zh-TW" altLang="en-US" dirty="0" smtClean="0"/>
              <a:t>水文模式中，因為洪水反應的時間快，需要</a:t>
            </a:r>
            <a:r>
              <a:rPr lang="en-US" altLang="zh-TW" dirty="0" smtClean="0"/>
              <a:t>1</a:t>
            </a:r>
            <a:r>
              <a:rPr lang="zh-TW" altLang="en-US" dirty="0" smtClean="0"/>
              <a:t>至</a:t>
            </a:r>
            <a:r>
              <a:rPr lang="en-US" altLang="zh-TW" dirty="0" smtClean="0"/>
              <a:t>3</a:t>
            </a:r>
            <a:r>
              <a:rPr lang="zh-TW" altLang="en-US" dirty="0" smtClean="0"/>
              <a:t>小時內的降雨預報來做洪水反應，前置時間較短，水文模式所注重的降雨多是短期的降雨；</a:t>
            </a:r>
            <a:endParaRPr lang="en-US" altLang="zh-TW" dirty="0" smtClean="0"/>
          </a:p>
          <a:p>
            <a:r>
              <a:rPr lang="zh-TW" altLang="en-US" dirty="0" smtClean="0"/>
              <a:t>而在氣象模式中，則有較長的前置時間，對於</a:t>
            </a:r>
            <a:r>
              <a:rPr lang="en-US" altLang="zh-TW" dirty="0" smtClean="0"/>
              <a:t>24</a:t>
            </a:r>
            <a:r>
              <a:rPr lang="zh-TW" altLang="en-US" dirty="0" smtClean="0"/>
              <a:t>小時或以上之較長期的降雨做預報</a:t>
            </a:r>
            <a:endParaRPr lang="en-US" altLang="zh-TW" dirty="0" smtClean="0"/>
          </a:p>
          <a:p>
            <a:r>
              <a:rPr lang="zh-TW" altLang="en-US" dirty="0" smtClean="0"/>
              <a:t>因此在洪水災害中，要即時作出反應的反應時間很短，使用水文模式來預報因為需要短時間內的的降雨資料，</a:t>
            </a:r>
            <a:endParaRPr lang="en-US" altLang="zh-TW" dirty="0" smtClean="0"/>
          </a:p>
          <a:p>
            <a:r>
              <a:rPr lang="zh-TW" altLang="en-US" dirty="0" smtClean="0"/>
              <a:t>而偏偏降雨資料的取得不會那麼即時，在預警上無法應用</a:t>
            </a:r>
            <a:endParaRPr lang="en-US" altLang="zh-TW" dirty="0" smtClean="0"/>
          </a:p>
          <a:p>
            <a:r>
              <a:rPr lang="zh-TW" altLang="en-US" dirty="0" smtClean="0"/>
              <a:t>所以近年來發現，若是使用氣象模式來提前作預報，來做預警系統，其效果會更有效</a:t>
            </a:r>
            <a:endParaRPr lang="en-US" altLang="zh-TW" dirty="0" smtClean="0"/>
          </a:p>
          <a:p>
            <a:r>
              <a:rPr lang="zh-TW" altLang="en-US" smtClean="0"/>
              <a:t>而學術界也對發展氣象結合水文的模式很有興趣</a:t>
            </a:r>
            <a:endParaRPr lang="en-US" altLang="zh-TW" dirty="0" smtClean="0"/>
          </a:p>
          <a:p>
            <a:endParaRPr lang="en-US" altLang="zh-TW" dirty="0" smtClean="0"/>
          </a:p>
          <a:p>
            <a:r>
              <a:rPr lang="zh-TW" altLang="en-US" dirty="0" smtClean="0"/>
              <a:t>而根據</a:t>
            </a:r>
            <a:r>
              <a:rPr lang="en-US" altLang="zh-TW" sz="1200" dirty="0" err="1" smtClean="0"/>
              <a:t>Cunge</a:t>
            </a:r>
            <a:r>
              <a:rPr lang="en-US" altLang="zh-TW" sz="1200" dirty="0" smtClean="0"/>
              <a:t> et al. (1980),</a:t>
            </a:r>
          </a:p>
          <a:p>
            <a:r>
              <a:rPr lang="en-US" altLang="zh-TW" sz="1200" dirty="0" smtClean="0"/>
              <a:t>Chen et al. (2005) and Chen et al. (2006) </a:t>
            </a:r>
            <a:r>
              <a:rPr lang="zh-TW" altLang="en-US" sz="1200" dirty="0" smtClean="0"/>
              <a:t>發展出對於洪水災害的預警系統，</a:t>
            </a:r>
            <a:endParaRPr lang="en-US" altLang="zh-TW" sz="1200" dirty="0" smtClean="0"/>
          </a:p>
          <a:p>
            <a:r>
              <a:rPr lang="zh-TW" altLang="en-US" sz="1200" dirty="0" smtClean="0"/>
              <a:t>是代入了降水，集水區的逕流，一維和二維的洪水模擬</a:t>
            </a:r>
            <a:endParaRPr lang="en-US" altLang="zh-TW" sz="1200" dirty="0" smtClean="0"/>
          </a:p>
          <a:p>
            <a:r>
              <a:rPr lang="zh-TW" altLang="en-US" sz="1200" dirty="0" smtClean="0"/>
              <a:t>此模式結合水文模式和地理資訊系統來有效地加強洪水預報的精確度</a:t>
            </a:r>
            <a:endParaRPr lang="en-US" altLang="zh-TW" sz="1200" dirty="0" smtClean="0"/>
          </a:p>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dirty="0" smtClean="0"/>
              <a:t>近年來，由</a:t>
            </a:r>
            <a:r>
              <a:rPr lang="en-US" altLang="zh-TW" dirty="0" smtClean="0"/>
              <a:t>, </a:t>
            </a:r>
            <a:r>
              <a:rPr lang="en-US" altLang="zh-TW" dirty="0" err="1" smtClean="0"/>
              <a:t>Thielen</a:t>
            </a:r>
            <a:r>
              <a:rPr lang="en-US" altLang="zh-TW" dirty="0" smtClean="0"/>
              <a:t> et al. (2009) and </a:t>
            </a:r>
            <a:r>
              <a:rPr lang="en-US" altLang="zh-TW" dirty="0" err="1" smtClean="0"/>
              <a:t>Bartholmes</a:t>
            </a:r>
            <a:r>
              <a:rPr lang="zh-TW" altLang="en-US" dirty="0" smtClean="0"/>
              <a:t> </a:t>
            </a:r>
            <a:r>
              <a:rPr lang="en-US" altLang="zh-TW" dirty="0" smtClean="0"/>
              <a:t>et al. (2009) </a:t>
            </a:r>
            <a:r>
              <a:rPr lang="zh-TW" altLang="en-US" dirty="0" smtClean="0"/>
              <a:t>等人研究出納入德國氣象局</a:t>
            </a:r>
            <a:r>
              <a:rPr lang="en-US" altLang="zh-TW" dirty="0" smtClean="0"/>
              <a:t>(</a:t>
            </a:r>
            <a:r>
              <a:rPr lang="en-US" altLang="zh-TW" dirty="0" err="1" smtClean="0"/>
              <a:t>dwd</a:t>
            </a:r>
            <a:r>
              <a:rPr lang="en-US" altLang="zh-TW" dirty="0" smtClean="0"/>
              <a:t>)</a:t>
            </a:r>
            <a:r>
              <a:rPr lang="zh-TW" altLang="en-US" dirty="0" smtClean="0"/>
              <a:t>和歐洲中心的氣象預報</a:t>
            </a:r>
            <a:endParaRPr lang="en-US" altLang="zh-TW" dirty="0" smtClean="0"/>
          </a:p>
          <a:p>
            <a:r>
              <a:rPr lang="zh-TW" altLang="en-US" sz="1200" dirty="0" smtClean="0"/>
              <a:t>建立了歐洲洪水預警系統</a:t>
            </a:r>
            <a:r>
              <a:rPr lang="en-US" altLang="zh-TW" sz="1200" dirty="0" smtClean="0"/>
              <a:t>EFAS</a:t>
            </a:r>
            <a:r>
              <a:rPr lang="zh-TW" altLang="en-US" sz="1200" dirty="0" smtClean="0"/>
              <a:t>提供歐洲將近十天的洪水警示資訊</a:t>
            </a:r>
            <a:endParaRPr lang="en-US" altLang="zh-TW" sz="1200" dirty="0" smtClean="0"/>
          </a:p>
          <a:p>
            <a:endParaRPr lang="en-US" altLang="zh-TW" sz="1200" dirty="0" smtClean="0"/>
          </a:p>
          <a:p>
            <a:endParaRPr lang="en-US" altLang="zh-TW" sz="1200" dirty="0" smtClean="0"/>
          </a:p>
          <a:p>
            <a:r>
              <a:rPr lang="zh-TW" altLang="en-US" sz="1200" dirty="0" smtClean="0"/>
              <a:t>而在台灣，因為強降雨造成的洪水一直是個嚴重的課題，學術界一直想做出一個洪水預警系統</a:t>
            </a:r>
            <a:endParaRPr lang="en-US" altLang="zh-TW" sz="1200" dirty="0" smtClean="0"/>
          </a:p>
          <a:p>
            <a:r>
              <a:rPr lang="zh-TW" altLang="en-US" sz="1200" dirty="0" smtClean="0"/>
              <a:t>所以此篇文章是利用颱風洪水研究中心，以系集預報系統建立了來對台灣颱風作定量降水預報系統，</a:t>
            </a:r>
            <a:endParaRPr lang="en-US" altLang="zh-TW" sz="1200" dirty="0" smtClean="0"/>
          </a:p>
          <a:p>
            <a:r>
              <a:rPr lang="zh-TW" altLang="en-US" sz="1200" dirty="0" smtClean="0"/>
              <a:t>並以此洪水預警模式的想法來建立一有效的預警模式</a:t>
            </a:r>
            <a:endParaRPr lang="en-US" altLang="zh-TW" sz="1200" dirty="0" smtClean="0"/>
          </a:p>
          <a:p>
            <a:r>
              <a:rPr lang="zh-TW" altLang="en-US" sz="1200" dirty="0" smtClean="0"/>
              <a:t>而其主要的任務是研究並發展有效的氣象預警系統並給予台灣足夠的城鄉預警資訊</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因為台灣的地形複雜，所以降水在時間和空間的分佈上奇異性很大，是故對於定量降水預報</a:t>
            </a:r>
            <a:r>
              <a:rPr lang="en-US" altLang="zh-TW" dirty="0" smtClean="0"/>
              <a:t>(QPF)</a:t>
            </a:r>
            <a:r>
              <a:rPr lang="zh-TW" altLang="en-US" dirty="0" smtClean="0"/>
              <a:t>的顯得重要。</a:t>
            </a:r>
            <a:endParaRPr lang="en-US" altLang="zh-TW" dirty="0" smtClean="0"/>
          </a:p>
          <a:p>
            <a:r>
              <a:rPr lang="zh-TW" altLang="en-US" sz="1200" kern="1200" baseline="0" dirty="0" smtClean="0">
                <a:solidFill>
                  <a:schemeClr val="tx1"/>
                </a:solidFill>
                <a:latin typeface="+mn-lt"/>
                <a:ea typeface="+mn-ea"/>
                <a:cs typeface="+mn-cs"/>
              </a:rPr>
              <a:t>為提升定量降雨預報能力，颱洪中心自</a:t>
            </a:r>
            <a:r>
              <a:rPr lang="en-US" altLang="zh-TW" sz="1200" kern="1200" baseline="0" dirty="0" smtClean="0">
                <a:solidFill>
                  <a:schemeClr val="tx1"/>
                </a:solidFill>
                <a:latin typeface="+mn-lt"/>
                <a:ea typeface="+mn-ea"/>
                <a:cs typeface="+mn-cs"/>
              </a:rPr>
              <a:t>2010 </a:t>
            </a:r>
            <a:r>
              <a:rPr lang="zh-TW" altLang="en-US" sz="1200" kern="1200" baseline="0" dirty="0" smtClean="0">
                <a:solidFill>
                  <a:schemeClr val="tx1"/>
                </a:solidFill>
                <a:latin typeface="+mn-lt"/>
                <a:ea typeface="+mn-ea"/>
                <a:cs typeface="+mn-cs"/>
              </a:rPr>
              <a:t>年起進行「颱風定量降雨數值模式系集預報實驗」，</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其目的在研發測試定量降雨預報技術並增加災防單位應變作業時可參考之資訊，</a:t>
            </a:r>
            <a:endParaRPr lang="en-US" altLang="zh-TW" dirty="0" smtClean="0"/>
          </a:p>
          <a:p>
            <a:r>
              <a:rPr lang="en-US" altLang="zh-TW" dirty="0" smtClean="0"/>
              <a:t>TYQPFE</a:t>
            </a:r>
            <a:r>
              <a:rPr lang="zh-TW" altLang="en-US" dirty="0" smtClean="0"/>
              <a:t>是結合了台灣各個學術單位的合作，這是第一次嘗試在台灣的高解析度數值模式</a:t>
            </a:r>
            <a:endParaRPr lang="en-US" altLang="zh-TW" dirty="0" smtClean="0"/>
          </a:p>
          <a:p>
            <a:r>
              <a:rPr lang="zh-TW" altLang="en-US" sz="1200" kern="1200" baseline="0" dirty="0" smtClean="0">
                <a:solidFill>
                  <a:schemeClr val="tx1"/>
                </a:solidFill>
                <a:latin typeface="+mn-lt"/>
                <a:ea typeface="+mn-ea"/>
                <a:cs typeface="+mn-cs"/>
              </a:rPr>
              <a:t>，並結合國家高速網路與計算中心的計算資源及國家災害防救科技中心的實務經驗。</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於颱風影響台灣期間，每日產出</a:t>
            </a:r>
            <a:r>
              <a:rPr lang="en-US" altLang="zh-TW" sz="1200" kern="1200" baseline="0" dirty="0" smtClean="0">
                <a:solidFill>
                  <a:schemeClr val="tx1"/>
                </a:solidFill>
                <a:latin typeface="+mn-lt"/>
                <a:ea typeface="+mn-ea"/>
                <a:cs typeface="+mn-cs"/>
              </a:rPr>
              <a:t>4 </a:t>
            </a:r>
            <a:r>
              <a:rPr lang="zh-TW" altLang="en-US" sz="1200" kern="1200" baseline="0" dirty="0" smtClean="0">
                <a:solidFill>
                  <a:schemeClr val="tx1"/>
                </a:solidFill>
                <a:latin typeface="+mn-lt"/>
                <a:ea typeface="+mn-ea"/>
                <a:cs typeface="+mn-cs"/>
              </a:rPr>
              <a:t>次即時高解析度台灣地區天氣狀況並利用系集統計方法與機率預報概念，</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分析颱風路徑與雨量分布，並提供致災性雨量的機率預報。</a:t>
            </a:r>
            <a:endParaRPr lang="en-US" altLang="zh-TW" dirty="0" smtClean="0"/>
          </a:p>
          <a:p>
            <a:endParaRPr lang="en-US" altLang="zh-TW" dirty="0" smtClean="0"/>
          </a:p>
          <a:p>
            <a:pPr algn="l"/>
            <a:r>
              <a:rPr lang="zh-TW" altLang="en-US" sz="1200" b="0" i="0" u="none" strike="noStrike" baseline="0" dirty="0" smtClean="0">
                <a:latin typeface="DFKaiShu-SB-Estd-BF"/>
              </a:rPr>
              <a:t>實驗之模式系集成員，係分別考慮不同物理參數化、不同資料同化方法及不同模式的最</a:t>
            </a:r>
          </a:p>
          <a:p>
            <a:pPr algn="l"/>
            <a:r>
              <a:rPr lang="zh-TW" altLang="en-US" sz="1200" b="0" i="0" u="none" strike="noStrike" baseline="0" dirty="0" smtClean="0">
                <a:latin typeface="DFKaiShu-SB-Estd-BF"/>
              </a:rPr>
              <a:t>佳組合而設計，以求降低模式預報的不確定性。</a:t>
            </a:r>
            <a:endParaRPr lang="en-US" altLang="zh-TW" sz="1200" b="0" i="0" u="none" strike="noStrike" baseline="0" dirty="0" smtClean="0">
              <a:latin typeface="DFKaiShu-SB-Estd-BF"/>
            </a:endParaRPr>
          </a:p>
          <a:p>
            <a:pPr algn="l"/>
            <a:r>
              <a:rPr lang="zh-TW" altLang="en-US" dirty="0" smtClean="0">
                <a:solidFill>
                  <a:srgbClr val="FF0000"/>
                </a:solidFill>
              </a:rPr>
              <a:t>模式在</a:t>
            </a:r>
            <a:r>
              <a:rPr lang="en-US" altLang="zh-TW" dirty="0" smtClean="0">
                <a:solidFill>
                  <a:srgbClr val="FF0000"/>
                </a:solidFill>
              </a:rPr>
              <a:t>2010</a:t>
            </a:r>
            <a:r>
              <a:rPr lang="zh-TW" altLang="en-US" dirty="0" smtClean="0">
                <a:solidFill>
                  <a:srgbClr val="FF0000"/>
                </a:solidFill>
              </a:rPr>
              <a:t>使用的是</a:t>
            </a:r>
            <a:r>
              <a:rPr lang="en-US" altLang="zh-TW" dirty="0" smtClean="0">
                <a:solidFill>
                  <a:srgbClr val="FF0000"/>
                </a:solidFill>
              </a:rPr>
              <a:t>WRF</a:t>
            </a:r>
            <a:r>
              <a:rPr lang="zh-TW" altLang="en-US" dirty="0" smtClean="0">
                <a:solidFill>
                  <a:srgbClr val="FF0000"/>
                </a:solidFill>
              </a:rPr>
              <a:t>模式，而在</a:t>
            </a:r>
            <a:r>
              <a:rPr lang="en-US" altLang="zh-TW" dirty="0" smtClean="0">
                <a:solidFill>
                  <a:srgbClr val="FF0000"/>
                </a:solidFill>
              </a:rPr>
              <a:t>2011</a:t>
            </a:r>
            <a:r>
              <a:rPr lang="zh-TW" altLang="en-US" dirty="0" smtClean="0">
                <a:solidFill>
                  <a:srgbClr val="FF0000"/>
                </a:solidFill>
              </a:rPr>
              <a:t>年增加</a:t>
            </a:r>
            <a:r>
              <a:rPr lang="en-US" altLang="zh-TW" dirty="0" smtClean="0">
                <a:solidFill>
                  <a:srgbClr val="FF0000"/>
                </a:solidFill>
              </a:rPr>
              <a:t>NCAR</a:t>
            </a:r>
            <a:r>
              <a:rPr lang="zh-TW" altLang="en-US" dirty="0" smtClean="0">
                <a:solidFill>
                  <a:srgbClr val="FF0000"/>
                </a:solidFill>
              </a:rPr>
              <a:t>的中尺度模式</a:t>
            </a:r>
            <a:r>
              <a:rPr lang="en-US" altLang="zh-TW" dirty="0" smtClean="0">
                <a:solidFill>
                  <a:srgbClr val="FF0000"/>
                </a:solidFill>
              </a:rPr>
              <a:t>MM5</a:t>
            </a:r>
            <a:r>
              <a:rPr lang="zh-TW" altLang="en-US" dirty="0" smtClean="0">
                <a:solidFill>
                  <a:srgbClr val="FF0000"/>
                </a:solidFill>
              </a:rPr>
              <a:t>和名古屋大學的</a:t>
            </a:r>
            <a:r>
              <a:rPr lang="en-US" altLang="zh-TW" dirty="0" err="1" smtClean="0">
                <a:solidFill>
                  <a:srgbClr val="FF0000"/>
                </a:solidFill>
              </a:rPr>
              <a:t>CReSS</a:t>
            </a:r>
            <a:r>
              <a:rPr lang="zh-TW" altLang="en-US" dirty="0" smtClean="0">
                <a:solidFill>
                  <a:srgbClr val="FF0000"/>
                </a:solidFill>
              </a:rPr>
              <a:t>  </a:t>
            </a:r>
            <a:r>
              <a:rPr lang="en-US" altLang="zh-TW" dirty="0" smtClean="0">
                <a:solidFill>
                  <a:srgbClr val="FF0000"/>
                </a:solidFill>
              </a:rPr>
              <a:t>(?)</a:t>
            </a:r>
          </a:p>
          <a:p>
            <a:r>
              <a:rPr lang="en-US" altLang="zh-TW" dirty="0" smtClean="0"/>
              <a:t>2010</a:t>
            </a:r>
            <a:r>
              <a:rPr lang="zh-TW" altLang="en-US" dirty="0" smtClean="0"/>
              <a:t>年 </a:t>
            </a:r>
            <a:r>
              <a:rPr lang="en-US" altLang="zh-TW" dirty="0" err="1" smtClean="0"/>
              <a:t>wrf</a:t>
            </a:r>
            <a:r>
              <a:rPr lang="zh-TW" altLang="en-US" dirty="0" smtClean="0"/>
              <a:t>的戲及使用了</a:t>
            </a:r>
            <a:r>
              <a:rPr lang="en-US" altLang="zh-TW" dirty="0" smtClean="0"/>
              <a:t>15</a:t>
            </a:r>
            <a:r>
              <a:rPr lang="zh-TW" altLang="en-US" dirty="0" smtClean="0"/>
              <a:t>筆</a:t>
            </a:r>
            <a:endParaRPr lang="en-US" altLang="zh-TW" dirty="0" smtClean="0"/>
          </a:p>
          <a:p>
            <a:r>
              <a:rPr lang="en-US" altLang="zh-TW" dirty="0" smtClean="0"/>
              <a:t>2011</a:t>
            </a:r>
            <a:r>
              <a:rPr lang="zh-TW" altLang="en-US" dirty="0" smtClean="0"/>
              <a:t>年則是總共</a:t>
            </a:r>
            <a:r>
              <a:rPr lang="en-US" altLang="zh-TW" dirty="0" smtClean="0"/>
              <a:t>20</a:t>
            </a:r>
            <a:r>
              <a:rPr lang="zh-TW" altLang="en-US" dirty="0" smtClean="0"/>
              <a:t>筆</a:t>
            </a:r>
            <a:endParaRPr lang="en-US" altLang="zh-TW" dirty="0" smtClean="0"/>
          </a:p>
          <a:p>
            <a:r>
              <a:rPr lang="zh-TW" altLang="en-US" dirty="0" smtClean="0"/>
              <a:t>而不同</a:t>
            </a:r>
            <a:r>
              <a:rPr lang="en-US" altLang="zh-TW" dirty="0" smtClean="0"/>
              <a:t>member</a:t>
            </a:r>
            <a:r>
              <a:rPr lang="zh-TW" altLang="en-US" dirty="0" smtClean="0"/>
              <a:t>間的權重或平均被用於最後的降雨預報</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dirty="0" smtClean="0"/>
              <a:t>由台灣內政部統計的</a:t>
            </a:r>
            <a:r>
              <a:rPr lang="en-US" altLang="zh-TW" dirty="0" smtClean="0"/>
              <a:t>314</a:t>
            </a:r>
            <a:r>
              <a:rPr lang="zh-TW" altLang="en-US" dirty="0" smtClean="0"/>
              <a:t>個鄉鎮的都市地區的下水道排洪設計標準。</a:t>
            </a:r>
            <a:endParaRPr lang="en-US" altLang="zh-TW" dirty="0" smtClean="0"/>
          </a:p>
          <a:p>
            <a:r>
              <a:rPr lang="zh-TW" altLang="en-US" dirty="0" smtClean="0"/>
              <a:t>兩個因素和設計標準有關</a:t>
            </a:r>
            <a:endParaRPr lang="en-US" altLang="zh-TW" dirty="0" smtClean="0"/>
          </a:p>
          <a:p>
            <a:r>
              <a:rPr lang="zh-TW" altLang="en-US" dirty="0" smtClean="0"/>
              <a:t>一個是設計的最大降雨強度的持續時間要等於下水道排水系統的集流時間</a:t>
            </a:r>
            <a:endParaRPr lang="en-US" altLang="zh-TW" dirty="0" smtClean="0"/>
          </a:p>
          <a:p>
            <a:r>
              <a:rPr lang="zh-TW" altLang="en-US" dirty="0" smtClean="0"/>
              <a:t>二是設計的重現期距要符合成本和安全性的考量</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以台灣為例，下水道系統的集流時間多是</a:t>
            </a:r>
            <a:r>
              <a:rPr lang="en-US" altLang="zh-TW" dirty="0" smtClean="0"/>
              <a:t>30</a:t>
            </a:r>
            <a:r>
              <a:rPr lang="zh-TW" altLang="en-US" dirty="0" smtClean="0"/>
              <a:t>分鐘至兩小時</a:t>
            </a:r>
            <a:endParaRPr lang="en-US" altLang="zh-TW" dirty="0" smtClean="0"/>
          </a:p>
          <a:p>
            <a:r>
              <a:rPr lang="zh-TW" altLang="en-US" dirty="0" smtClean="0"/>
              <a:t>在一般情況下水道設計的重現期距根據發展的面積是</a:t>
            </a:r>
            <a:r>
              <a:rPr lang="en-US" altLang="zh-TW" dirty="0" smtClean="0"/>
              <a:t>2-5</a:t>
            </a:r>
            <a:r>
              <a:rPr lang="zh-TW" altLang="en-US" dirty="0" smtClean="0"/>
              <a:t>年</a:t>
            </a:r>
            <a:endParaRPr lang="en-US" altLang="zh-TW" dirty="0" smtClean="0"/>
          </a:p>
          <a:p>
            <a:r>
              <a:rPr lang="zh-TW" altLang="en-US" dirty="0" smtClean="0"/>
              <a:t>而為了和</a:t>
            </a:r>
            <a:r>
              <a:rPr lang="en-US" altLang="zh-TW" dirty="0" smtClean="0"/>
              <a:t>TYQPFE</a:t>
            </a:r>
            <a:r>
              <a:rPr lang="zh-TW" altLang="en-US" dirty="0" smtClean="0"/>
              <a:t>的時間持度吻合，我們使用</a:t>
            </a:r>
            <a:r>
              <a:rPr lang="en-US" altLang="zh-TW" dirty="0" smtClean="0"/>
              <a:t>1-h</a:t>
            </a:r>
            <a:r>
              <a:rPr lang="zh-TW" altLang="en-US" dirty="0" smtClean="0"/>
              <a:t>和</a:t>
            </a:r>
            <a:r>
              <a:rPr lang="en-US" altLang="zh-TW" dirty="0" smtClean="0"/>
              <a:t>2-h</a:t>
            </a:r>
            <a:r>
              <a:rPr lang="zh-TW" altLang="en-US" dirty="0" smtClean="0"/>
              <a:t>的降雨強度資訊於洪水氾濫評估中。</a:t>
            </a:r>
            <a:endParaRPr lang="en-US" altLang="zh-TW" dirty="0" smtClean="0"/>
          </a:p>
          <a:p>
            <a:endParaRPr lang="en-US" altLang="zh-TW" dirty="0" smtClean="0"/>
          </a:p>
          <a:p>
            <a:r>
              <a:rPr lang="zh-TW" altLang="en-US" dirty="0" smtClean="0"/>
              <a:t>而在營建署的規畫基礎上，我們發現在一些鄉鎮中設計兩小時雨強比一小時的設計降雨強度還小，這顯然是不合理的，需要進一步修正</a:t>
            </a:r>
            <a:endParaRPr lang="en-US" altLang="zh-TW" dirty="0" smtClean="0"/>
          </a:p>
          <a:p>
            <a:r>
              <a:rPr lang="zh-TW" altLang="en-US" dirty="0" smtClean="0"/>
              <a:t>因為在台灣大部分的鄉鎮中，兩小時的設計降雨深度近似於一小時的</a:t>
            </a:r>
            <a:r>
              <a:rPr lang="en-US" altLang="zh-TW" dirty="0" smtClean="0"/>
              <a:t>1.5</a:t>
            </a:r>
            <a:r>
              <a:rPr lang="zh-TW" altLang="en-US" dirty="0" smtClean="0"/>
              <a:t>倍</a:t>
            </a:r>
            <a:endParaRPr lang="en-US" altLang="zh-TW" dirty="0" smtClean="0"/>
          </a:p>
          <a:p>
            <a:r>
              <a:rPr lang="zh-TW" altLang="en-US" dirty="0" smtClean="0"/>
              <a:t>我們作第一個假設，假設兩小時的設計降雨深度等於</a:t>
            </a:r>
            <a:r>
              <a:rPr lang="en-US" altLang="zh-TW" dirty="0" smtClean="0"/>
              <a:t>1.5</a:t>
            </a:r>
            <a:r>
              <a:rPr lang="zh-TW" altLang="en-US" dirty="0" smtClean="0"/>
              <a:t>倍的一小時降雨深度來修正上述的不合理狀況</a:t>
            </a:r>
            <a:endParaRPr lang="en-US" altLang="zh-TW" dirty="0" smtClean="0"/>
          </a:p>
          <a:p>
            <a:endParaRPr lang="en-US" altLang="zh-TW" dirty="0" smtClean="0"/>
          </a:p>
          <a:p>
            <a:r>
              <a:rPr lang="zh-TW" altLang="en-US" dirty="0" smtClean="0"/>
              <a:t>又排洪系統是現代城市中的一個基礎設施</a:t>
            </a:r>
            <a:endParaRPr lang="en-US" altLang="zh-TW" dirty="0" smtClean="0"/>
          </a:p>
          <a:p>
            <a:r>
              <a:rPr lang="zh-TW" altLang="en-US" dirty="0" smtClean="0"/>
              <a:t>但在台灣對於下水道的維護和管理常被忽略</a:t>
            </a:r>
            <a:endParaRPr lang="en-US" altLang="zh-TW" dirty="0" smtClean="0"/>
          </a:p>
          <a:p>
            <a:r>
              <a:rPr lang="zh-TW" altLang="en-US" dirty="0" smtClean="0"/>
              <a:t>汙泥垃圾常被傾倒於下水道中，而這些自然或人為的因素也嚴重影響著下水道的功能</a:t>
            </a:r>
            <a:endParaRPr lang="en-US" altLang="zh-TW" dirty="0" smtClean="0"/>
          </a:p>
          <a:p>
            <a:r>
              <a:rPr lang="zh-TW" altLang="en-US" dirty="0" smtClean="0"/>
              <a:t>因此，下水道排洪系統通常低於最初設計的排水能力，無法發揮</a:t>
            </a:r>
            <a:r>
              <a:rPr lang="en-US" altLang="zh-TW" dirty="0" smtClean="0"/>
              <a:t>100%</a:t>
            </a:r>
            <a:r>
              <a:rPr lang="zh-TW" altLang="en-US" dirty="0" smtClean="0"/>
              <a:t>的運行容量，所以我們要考慮無法發揮全部功效時的可能性</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在解決災害損害的方法中，對於災害作預警進而提早應對是最有效的方法</a:t>
            </a:r>
            <a:r>
              <a:rPr lang="en-US" altLang="zh-TW" sz="1200" dirty="0" smtClean="0"/>
              <a:t>(Reed, 1984; Yu and Chen, 2005).</a:t>
            </a:r>
            <a:endParaRPr lang="en-US" altLang="zh-TW" dirty="0" smtClean="0"/>
          </a:p>
          <a:p>
            <a:endParaRPr lang="en-US" altLang="zh-TW" dirty="0" smtClean="0"/>
          </a:p>
          <a:p>
            <a:r>
              <a:rPr lang="zh-TW" altLang="en-US" dirty="0" smtClean="0"/>
              <a:t>為了事先控制颱風和地形降雨的影響，即時地作洪水預警並在潛在的災區做基本的預防措施都能有效地減小災害</a:t>
            </a:r>
            <a:endParaRPr lang="en-US" altLang="zh-TW" dirty="0" smtClean="0"/>
          </a:p>
          <a:p>
            <a:endParaRPr lang="en-US" altLang="zh-TW" dirty="0" smtClean="0"/>
          </a:p>
          <a:p>
            <a:endParaRPr lang="en-US" altLang="zh-TW" dirty="0" smtClean="0"/>
          </a:p>
          <a:p>
            <a:r>
              <a:rPr lang="zh-TW" altLang="en-US" dirty="0" smtClean="0"/>
              <a:t>通常洪水預報都著重在河川水位，潰堤或溢堤及低窪地區之泛濫上</a:t>
            </a:r>
            <a:endParaRPr lang="en-US" altLang="zh-TW" dirty="0" smtClean="0"/>
          </a:p>
          <a:p>
            <a:r>
              <a:rPr lang="zh-TW" altLang="en-US" dirty="0" smtClean="0"/>
              <a:t>而為了模擬這些這況，水文上使用數值模式來計算在集水區中的河川水位或被淹沒的範圍和深度</a:t>
            </a:r>
            <a:endParaRPr lang="en-US" altLang="zh-TW" dirty="0" smtClean="0"/>
          </a:p>
          <a:p>
            <a:r>
              <a:rPr lang="zh-TW" altLang="en-US" dirty="0" smtClean="0"/>
              <a:t>然而，為了表現即時的預報，在解水文連續和動量方程時因為降雨資料的不確定性和地形的複雜性，模式的初始條件的設定會造成數值解的不穩定</a:t>
            </a:r>
            <a:endParaRPr lang="en-US" altLang="zh-TW" dirty="0" smtClean="0"/>
          </a:p>
          <a:p>
            <a:r>
              <a:rPr lang="zh-TW" altLang="en-US" dirty="0" smtClean="0"/>
              <a:t>而若是要符合物理機制使用</a:t>
            </a:r>
            <a:r>
              <a:rPr lang="en-US" altLang="zh-TW" dirty="0" smtClean="0"/>
              <a:t>3D</a:t>
            </a:r>
            <a:r>
              <a:rPr lang="zh-TW" altLang="en-US" dirty="0" smtClean="0"/>
              <a:t>的水文模式，現階段因為耗時過長，且地下水系統不好觀測，再加上地下地質結構的影響等，計算上多許多非線性項會太過複雜，</a:t>
            </a:r>
            <a:endParaRPr lang="en-US" altLang="zh-TW" dirty="0" smtClean="0"/>
          </a:p>
          <a:p>
            <a:r>
              <a:rPr lang="zh-TW" altLang="en-US" dirty="0" smtClean="0"/>
              <a:t>在即時的洪水反應上不好使用，若要加快運算會更多不穩定性</a:t>
            </a:r>
            <a:endParaRPr lang="en-US" altLang="zh-TW" dirty="0" smtClean="0"/>
          </a:p>
          <a:p>
            <a:endParaRPr lang="en-US" altLang="zh-TW" dirty="0" smtClean="0"/>
          </a:p>
          <a:p>
            <a:r>
              <a:rPr lang="zh-TW" altLang="en-US" dirty="0" smtClean="0"/>
              <a:t>所以，考慮台灣現階段的成本跟能力，為了適應急切的需要即時發布警報，</a:t>
            </a:r>
            <a:endParaRPr lang="en-US" altLang="zh-TW" dirty="0" smtClean="0"/>
          </a:p>
          <a:p>
            <a:r>
              <a:rPr lang="zh-TW" altLang="en-US" dirty="0" smtClean="0"/>
              <a:t>使用雖不符合物理機制的二維水文模式，如統計模式或是概念模式等來做警報</a:t>
            </a:r>
            <a:endParaRPr lang="en-US" altLang="zh-TW" dirty="0" smtClean="0"/>
          </a:p>
          <a:p>
            <a:r>
              <a:rPr lang="zh-TW" altLang="en-US" dirty="0" smtClean="0"/>
              <a:t>可以更即時且花費更少資源來達成效果</a:t>
            </a:r>
            <a:endParaRPr lang="en-US" altLang="zh-TW" dirty="0" smtClean="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dirty="0" smtClean="0"/>
              <a:t>而通常氾濫的案例通常為解決的四個議題</a:t>
            </a:r>
            <a:r>
              <a:rPr lang="en-US" altLang="zh-TW" dirty="0" smtClean="0"/>
              <a:t>:</a:t>
            </a:r>
          </a:p>
          <a:p>
            <a:r>
              <a:rPr lang="en-US" altLang="zh-TW" dirty="0" smtClean="0"/>
              <a:t>1)</a:t>
            </a:r>
            <a:r>
              <a:rPr lang="zh-TW" altLang="en-US" dirty="0" smtClean="0"/>
              <a:t>因為高流量造成的溢提</a:t>
            </a:r>
            <a:endParaRPr lang="en-US" altLang="zh-TW" dirty="0" smtClean="0"/>
          </a:p>
          <a:p>
            <a:r>
              <a:rPr lang="en-US" altLang="zh-TW" dirty="0" smtClean="0"/>
              <a:t>2)</a:t>
            </a:r>
            <a:r>
              <a:rPr lang="zh-TW" altLang="en-US" dirty="0" smtClean="0"/>
              <a:t>因為潰堤而造成的泛濫</a:t>
            </a:r>
            <a:endParaRPr lang="en-US" altLang="zh-TW" dirty="0" smtClean="0"/>
          </a:p>
          <a:p>
            <a:r>
              <a:rPr lang="en-US" altLang="zh-TW" dirty="0" smtClean="0"/>
              <a:t>3)</a:t>
            </a:r>
            <a:r>
              <a:rPr lang="zh-TW" altLang="en-US" dirty="0" smtClean="0"/>
              <a:t>強降雨而造成的排水不足</a:t>
            </a:r>
            <a:endParaRPr lang="en-US" altLang="zh-TW" dirty="0" smtClean="0"/>
          </a:p>
          <a:p>
            <a:r>
              <a:rPr lang="en-US" altLang="zh-TW" dirty="0" smtClean="0"/>
              <a:t>4)</a:t>
            </a:r>
            <a:r>
              <a:rPr lang="zh-TW" altLang="en-US" dirty="0" smtClean="0"/>
              <a:t>因為風暴潮或海嘯產生的海水倒灌</a:t>
            </a:r>
            <a:endParaRPr lang="en-US" altLang="zh-TW" dirty="0" smtClean="0"/>
          </a:p>
          <a:p>
            <a:r>
              <a:rPr lang="zh-TW" altLang="en-US" dirty="0" smtClean="0"/>
              <a:t>其中</a:t>
            </a:r>
            <a:r>
              <a:rPr lang="en-US" altLang="zh-TW" dirty="0" smtClean="0"/>
              <a:t>1&amp;3</a:t>
            </a:r>
            <a:r>
              <a:rPr lang="zh-TW" altLang="en-US" dirty="0" smtClean="0"/>
              <a:t>點和降水有直接相；而</a:t>
            </a:r>
            <a:r>
              <a:rPr lang="en-US" altLang="zh-TW" dirty="0" smtClean="0"/>
              <a:t>2&amp;4</a:t>
            </a:r>
            <a:r>
              <a:rPr lang="zh-TW" altLang="en-US" dirty="0" smtClean="0"/>
              <a:t>點和潮位堤防結構，人為疏失或其他因素相關</a:t>
            </a:r>
            <a:endParaRPr lang="en-US" altLang="zh-TW" dirty="0" smtClean="0"/>
          </a:p>
          <a:p>
            <a:r>
              <a:rPr lang="zh-TW" altLang="en-US" dirty="0" smtClean="0"/>
              <a:t>而在</a:t>
            </a:r>
            <a:r>
              <a:rPr lang="en-US" altLang="zh-TW" dirty="0" smtClean="0"/>
              <a:t>TYQPFE</a:t>
            </a:r>
            <a:r>
              <a:rPr lang="zh-TW" altLang="en-US" dirty="0" smtClean="0"/>
              <a:t>的模擬中，因為我們是要建立一快速的洪水氾濫評估系統，所以只考慮和降水有強烈關係的因素，不考慮其他有高度不確定性的因素</a:t>
            </a:r>
            <a:endParaRPr lang="en-US" altLang="zh-TW" dirty="0" smtClean="0"/>
          </a:p>
          <a:p>
            <a:r>
              <a:rPr lang="zh-TW" altLang="en-US" dirty="0" smtClean="0"/>
              <a:t>該系統主要關注城市之下水道系統因為強降雨而造成洪水防護等級不足而造成的淹水</a:t>
            </a:r>
            <a:endParaRPr lang="en-US" altLang="zh-TW" dirty="0" smtClean="0"/>
          </a:p>
          <a:p>
            <a:r>
              <a:rPr lang="zh-TW" altLang="en-US" dirty="0" smtClean="0"/>
              <a:t>因為都市化的關係，集流時間縮短，導致洪水量增加，現有的下水道系統往往無法應付暴雨，導致水從人孔蓋溢出或被淹沒</a:t>
            </a:r>
            <a:endParaRPr lang="en-US" altLang="zh-TW" dirty="0" smtClean="0"/>
          </a:p>
          <a:p>
            <a:r>
              <a:rPr lang="zh-TW" altLang="en-US" dirty="0" smtClean="0"/>
              <a:t>因此我們將各個下水道排洪系統的設計排洪強度作比較。</a:t>
            </a:r>
            <a:endParaRPr lang="en-US" altLang="zh-TW" dirty="0" smtClean="0"/>
          </a:p>
          <a:p>
            <a:endParaRPr lang="en-US" altLang="zh-TW" dirty="0" smtClean="0"/>
          </a:p>
          <a:p>
            <a:endParaRPr lang="en-US" altLang="zh-TW" dirty="0" smtClean="0"/>
          </a:p>
          <a:p>
            <a:r>
              <a:rPr lang="zh-TW" altLang="en-US" dirty="0" smtClean="0"/>
              <a:t>而為了探討洪災發生的可能性高低，</a:t>
            </a:r>
            <a:endParaRPr lang="en-US" altLang="zh-TW" dirty="0" smtClean="0"/>
          </a:p>
          <a:p>
            <a:r>
              <a:rPr lang="zh-TW" altLang="en-US" dirty="0" smtClean="0"/>
              <a:t>本研究提供兩種方法來描述氾濫的可能性</a:t>
            </a:r>
            <a:r>
              <a:rPr lang="zh-TW" altLang="en-US" baseline="0" dirty="0" smtClean="0"/>
              <a:t> 分別是</a:t>
            </a:r>
            <a:r>
              <a:rPr lang="en-US" altLang="zh-TW" baseline="0" dirty="0" smtClean="0"/>
              <a:t>CSC</a:t>
            </a:r>
            <a:r>
              <a:rPr lang="zh-TW" altLang="en-US" baseline="0" dirty="0" smtClean="0"/>
              <a:t>和</a:t>
            </a:r>
            <a:r>
              <a:rPr lang="en-US" altLang="zh-TW" baseline="0" dirty="0" smtClean="0"/>
              <a:t>PEMs</a:t>
            </a:r>
            <a:endParaRPr lang="en-US" altLang="zh-TW" dirty="0" smtClean="0"/>
          </a:p>
          <a:p>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dirty="0" smtClean="0"/>
              <a:t>而通常氾濫的案例通常為解決的四個議題</a:t>
            </a:r>
            <a:r>
              <a:rPr lang="en-US" altLang="zh-TW" dirty="0" smtClean="0"/>
              <a:t>:</a:t>
            </a:r>
          </a:p>
          <a:p>
            <a:r>
              <a:rPr lang="en-US" altLang="zh-TW" dirty="0" smtClean="0"/>
              <a:t>1)</a:t>
            </a:r>
            <a:r>
              <a:rPr lang="zh-TW" altLang="en-US" dirty="0" smtClean="0"/>
              <a:t>因為高流量造成的溢提</a:t>
            </a:r>
            <a:endParaRPr lang="en-US" altLang="zh-TW" dirty="0" smtClean="0"/>
          </a:p>
          <a:p>
            <a:r>
              <a:rPr lang="en-US" altLang="zh-TW" dirty="0" smtClean="0"/>
              <a:t>2)</a:t>
            </a:r>
            <a:r>
              <a:rPr lang="zh-TW" altLang="en-US" dirty="0" smtClean="0"/>
              <a:t>因為潰堤而造成的泛濫</a:t>
            </a:r>
            <a:endParaRPr lang="en-US" altLang="zh-TW" dirty="0" smtClean="0"/>
          </a:p>
          <a:p>
            <a:r>
              <a:rPr lang="en-US" altLang="zh-TW" dirty="0" smtClean="0"/>
              <a:t>3)</a:t>
            </a:r>
            <a:r>
              <a:rPr lang="zh-TW" altLang="en-US" dirty="0" smtClean="0"/>
              <a:t>強降雨而造成的排水不足</a:t>
            </a:r>
            <a:endParaRPr lang="en-US" altLang="zh-TW" dirty="0" smtClean="0"/>
          </a:p>
          <a:p>
            <a:r>
              <a:rPr lang="en-US" altLang="zh-TW" dirty="0" smtClean="0"/>
              <a:t>4)</a:t>
            </a:r>
            <a:r>
              <a:rPr lang="zh-TW" altLang="en-US" dirty="0" smtClean="0"/>
              <a:t>因為風暴潮或海嘯產生的海水倒灌</a:t>
            </a:r>
            <a:endParaRPr lang="en-US" altLang="zh-TW" dirty="0" smtClean="0"/>
          </a:p>
          <a:p>
            <a:r>
              <a:rPr lang="zh-TW" altLang="en-US" dirty="0" smtClean="0"/>
              <a:t>其中</a:t>
            </a:r>
            <a:r>
              <a:rPr lang="en-US" altLang="zh-TW" dirty="0" smtClean="0"/>
              <a:t>1&amp;3</a:t>
            </a:r>
            <a:r>
              <a:rPr lang="zh-TW" altLang="en-US" dirty="0" smtClean="0"/>
              <a:t>點和降水有直接相關；而</a:t>
            </a:r>
            <a:r>
              <a:rPr lang="en-US" altLang="zh-TW" dirty="0" smtClean="0"/>
              <a:t>2&amp;4</a:t>
            </a:r>
            <a:r>
              <a:rPr lang="zh-TW" altLang="en-US" dirty="0" smtClean="0"/>
              <a:t>點和潮位堤防結構，人為疏失或其他因素相關</a:t>
            </a:r>
            <a:endParaRPr lang="en-US" altLang="zh-TW" dirty="0" smtClean="0"/>
          </a:p>
          <a:p>
            <a:r>
              <a:rPr lang="zh-TW" altLang="en-US" dirty="0" smtClean="0"/>
              <a:t>而在</a:t>
            </a:r>
            <a:r>
              <a:rPr lang="en-US" altLang="zh-TW" dirty="0" smtClean="0"/>
              <a:t>TYQPFE</a:t>
            </a:r>
            <a:r>
              <a:rPr lang="zh-TW" altLang="en-US" dirty="0" smtClean="0"/>
              <a:t>的模擬中，因為我們是要建立一快速的洪水氾濫評估系統，所以只考慮和降水有強烈關係的因素，不考慮其他有高度不確定性的因素</a:t>
            </a:r>
            <a:endParaRPr lang="en-US" altLang="zh-TW" dirty="0" smtClean="0"/>
          </a:p>
          <a:p>
            <a:r>
              <a:rPr lang="zh-TW" altLang="en-US" dirty="0" smtClean="0"/>
              <a:t>該系統主要關注城市之下水道系統因為強降雨而造成洪水防護等級不足而造成的淹水</a:t>
            </a:r>
            <a:endParaRPr lang="en-US" altLang="zh-TW" dirty="0" smtClean="0"/>
          </a:p>
          <a:p>
            <a:r>
              <a:rPr lang="zh-TW" altLang="en-US" dirty="0" smtClean="0"/>
              <a:t>因為都市化的關係，集流時間縮短，導致洪水量增加，現有的下水道系統往往無法應付暴雨，導致水從人孔蓋溢出或被淹沒</a:t>
            </a:r>
            <a:endParaRPr lang="en-US" altLang="zh-TW" dirty="0" smtClean="0"/>
          </a:p>
          <a:p>
            <a:r>
              <a:rPr lang="zh-TW" altLang="en-US" dirty="0" smtClean="0"/>
              <a:t>因此我們將各個下水道排洪系統的設計排洪強度作比較。</a:t>
            </a:r>
            <a:endParaRPr lang="en-US" altLang="zh-TW" dirty="0" smtClean="0"/>
          </a:p>
          <a:p>
            <a:endParaRPr lang="en-US" altLang="zh-TW" dirty="0" smtClean="0"/>
          </a:p>
          <a:p>
            <a:endParaRPr lang="en-US" altLang="zh-TW" dirty="0" smtClean="0"/>
          </a:p>
          <a:p>
            <a:r>
              <a:rPr lang="zh-TW" altLang="en-US" dirty="0" smtClean="0"/>
              <a:t>而為了探討洪災發生的可能性高低，</a:t>
            </a:r>
            <a:endParaRPr lang="en-US" altLang="zh-TW" dirty="0" smtClean="0"/>
          </a:p>
          <a:p>
            <a:r>
              <a:rPr lang="zh-TW" altLang="en-US" dirty="0" smtClean="0"/>
              <a:t>本研究提供兩種方法來描述氾濫的可能性</a:t>
            </a:r>
            <a:r>
              <a:rPr lang="zh-TW" altLang="en-US" baseline="0" dirty="0" smtClean="0"/>
              <a:t> 分別是</a:t>
            </a:r>
            <a:r>
              <a:rPr lang="en-US" altLang="zh-TW" baseline="0" dirty="0" smtClean="0"/>
              <a:t>CSC</a:t>
            </a:r>
            <a:r>
              <a:rPr lang="zh-TW" altLang="en-US" baseline="0" dirty="0" smtClean="0"/>
              <a:t>和</a:t>
            </a:r>
            <a:r>
              <a:rPr lang="en-US" altLang="zh-TW" baseline="0" dirty="0" smtClean="0"/>
              <a:t>PEMs</a:t>
            </a:r>
            <a:endParaRPr lang="en-US" altLang="zh-TW" dirty="0" smtClean="0"/>
          </a:p>
          <a:p>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8309CF43-6586-4BD9-92DC-D8983B9A93D5}"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03723F3-4208-427A-A18E-395D942BB399}" type="datetimeFigureOut">
              <a:rPr lang="zh-TW" altLang="en-US" smtClean="0"/>
              <a:pPr/>
              <a:t>2013/3/5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5E48F4F-F91F-4040-BCC9-98238C7F354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gs>
            <a:gs pos="92000">
              <a:schemeClr val="tx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723F3-4208-427A-A18E-395D942BB399}" type="datetimeFigureOut">
              <a:rPr lang="zh-TW" altLang="en-US" smtClean="0"/>
              <a:pPr/>
              <a:t>2013/3/5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48F4F-F91F-4040-BCC9-98238C7F354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Culvert" TargetMode="External"/><Relationship Id="rId3" Type="http://schemas.openxmlformats.org/officeDocument/2006/relationships/hyperlink" Target="http://en.wikipedia.org/wiki/Hydrology" TargetMode="External"/><Relationship Id="rId7" Type="http://schemas.openxmlformats.org/officeDocument/2006/relationships/hyperlink" Target="http://en.wikipedia.org/wiki/Bridg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en.wikipedia.org/wiki/Return_period" TargetMode="External"/><Relationship Id="rId5" Type="http://schemas.openxmlformats.org/officeDocument/2006/relationships/hyperlink" Target="http://en.wikipedia.org/wiki/Time_of_concentration" TargetMode="External"/><Relationship Id="rId4" Type="http://schemas.openxmlformats.org/officeDocument/2006/relationships/hyperlink" Target="http://en.wikipedia.org/wiki/Drainage_basin" TargetMode="External"/><Relationship Id="rId9" Type="http://schemas.openxmlformats.org/officeDocument/2006/relationships/hyperlink" Target="http://en.wikipedia.org/wiki/Flood_risk_assessmen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01570" y="638690"/>
            <a:ext cx="7772400" cy="1470025"/>
          </a:xfrm>
        </p:spPr>
        <p:txBody>
          <a:bodyPr>
            <a:normAutofit fontScale="90000"/>
          </a:bodyPr>
          <a:lstStyle/>
          <a:p>
            <a:r>
              <a:rPr lang="en-US" altLang="zh-TW" dirty="0"/>
              <a:t>Assessment of sewer flooding model based on ensemble quantitative</a:t>
            </a:r>
            <a:br>
              <a:rPr lang="en-US" altLang="zh-TW" dirty="0"/>
            </a:br>
            <a:r>
              <a:rPr lang="en-US" altLang="zh-TW" dirty="0" smtClean="0"/>
              <a:t>precipitation </a:t>
            </a:r>
            <a:r>
              <a:rPr lang="en-US" altLang="zh-TW" dirty="0"/>
              <a:t>forecast</a:t>
            </a:r>
            <a:endParaRPr lang="zh-TW" altLang="en-US" dirty="0"/>
          </a:p>
        </p:txBody>
      </p:sp>
      <p:sp>
        <p:nvSpPr>
          <p:cNvPr id="3" name="副標題 2"/>
          <p:cNvSpPr>
            <a:spLocks noGrp="1"/>
          </p:cNvSpPr>
          <p:nvPr>
            <p:ph type="subTitle" idx="1"/>
          </p:nvPr>
        </p:nvSpPr>
        <p:spPr>
          <a:xfrm>
            <a:off x="566555" y="2438890"/>
            <a:ext cx="8280920" cy="1752600"/>
          </a:xfrm>
        </p:spPr>
        <p:txBody>
          <a:bodyPr>
            <a:normAutofit/>
          </a:bodyPr>
          <a:lstStyle/>
          <a:p>
            <a:pPr algn="l"/>
            <a:r>
              <a:rPr lang="en-US" altLang="zh-TW" sz="2400" dirty="0"/>
              <a:t>Lee et al. (2013): Assessment of sewer flooding model based on ensemble quantitative precipitation forecast. </a:t>
            </a:r>
            <a:r>
              <a:rPr lang="en-US" altLang="zh-TW" sz="2400" i="1" dirty="0"/>
              <a:t>J. </a:t>
            </a:r>
            <a:r>
              <a:rPr lang="en-US" altLang="zh-TW" sz="2400" i="1"/>
              <a:t>Hydrology</a:t>
            </a:r>
            <a:r>
              <a:rPr lang="en-US" altLang="zh-TW" sz="2400"/>
              <a:t>, in press. </a:t>
            </a:r>
            <a:endParaRPr lang="zh-TW" altLang="en-US" sz="2400" dirty="0"/>
          </a:p>
        </p:txBody>
      </p:sp>
      <p:sp>
        <p:nvSpPr>
          <p:cNvPr id="4" name="矩形 3"/>
          <p:cNvSpPr/>
          <p:nvPr/>
        </p:nvSpPr>
        <p:spPr>
          <a:xfrm>
            <a:off x="683568" y="5241974"/>
            <a:ext cx="7776864" cy="1477328"/>
          </a:xfrm>
          <a:prstGeom prst="rect">
            <a:avLst/>
          </a:prstGeom>
        </p:spPr>
        <p:txBody>
          <a:bodyPr wrap="square">
            <a:spAutoFit/>
          </a:bodyPr>
          <a:lstStyle/>
          <a:p>
            <a:r>
              <a:rPr lang="en-US" altLang="zh-TW" dirty="0" smtClean="0"/>
              <a:t>Keywords:</a:t>
            </a:r>
          </a:p>
          <a:p>
            <a:r>
              <a:rPr lang="en-US" altLang="zh-TW" dirty="0" smtClean="0"/>
              <a:t>Typhoon </a:t>
            </a:r>
            <a:r>
              <a:rPr lang="en-US" altLang="zh-TW" dirty="0"/>
              <a:t>Quantitative Precipitation Forecast Ensemble Experiment(TYQPFE</a:t>
            </a:r>
            <a:r>
              <a:rPr lang="en-US" altLang="zh-TW" dirty="0" smtClean="0"/>
              <a:t>)</a:t>
            </a:r>
          </a:p>
          <a:p>
            <a:r>
              <a:rPr lang="en-US" altLang="zh-TW" dirty="0" smtClean="0"/>
              <a:t>Storm </a:t>
            </a:r>
            <a:r>
              <a:rPr lang="en-US" altLang="zh-TW" dirty="0"/>
              <a:t>sewer design </a:t>
            </a:r>
            <a:r>
              <a:rPr lang="en-US" altLang="zh-TW" dirty="0" smtClean="0"/>
              <a:t>criteria</a:t>
            </a:r>
            <a:endParaRPr lang="en-US" altLang="zh-TW" dirty="0"/>
          </a:p>
          <a:p>
            <a:r>
              <a:rPr lang="en-US" altLang="zh-TW" dirty="0" smtClean="0"/>
              <a:t>Inundation </a:t>
            </a:r>
            <a:r>
              <a:rPr lang="en-US" altLang="zh-TW" dirty="0"/>
              <a:t>evaluation </a:t>
            </a:r>
            <a:r>
              <a:rPr lang="en-US" altLang="zh-TW" dirty="0" smtClean="0"/>
              <a:t>system</a:t>
            </a:r>
            <a:endParaRPr lang="en-US" altLang="zh-TW" dirty="0"/>
          </a:p>
          <a:p>
            <a:endParaRPr lang="zh-TW" altLang="zh-TW" dirty="0"/>
          </a:p>
        </p:txBody>
      </p:sp>
      <p:sp>
        <p:nvSpPr>
          <p:cNvPr id="5" name="文字方塊 4"/>
          <p:cNvSpPr txBox="1"/>
          <p:nvPr/>
        </p:nvSpPr>
        <p:spPr>
          <a:xfrm>
            <a:off x="5562110" y="3969060"/>
            <a:ext cx="5580620" cy="923330"/>
          </a:xfrm>
          <a:prstGeom prst="rect">
            <a:avLst/>
          </a:prstGeom>
          <a:noFill/>
        </p:spPr>
        <p:txBody>
          <a:bodyPr wrap="square" rtlCol="0">
            <a:spAutoFit/>
          </a:bodyPr>
          <a:lstStyle/>
          <a:p>
            <a:r>
              <a:rPr lang="en-US" altLang="zh-TW" dirty="0" smtClean="0"/>
              <a:t>Speaker: Yi-</a:t>
            </a:r>
            <a:r>
              <a:rPr lang="en-US" altLang="zh-TW" dirty="0" err="1" smtClean="0"/>
              <a:t>Jui</a:t>
            </a:r>
            <a:r>
              <a:rPr lang="en-US" altLang="zh-TW" dirty="0" smtClean="0"/>
              <a:t> ,Su</a:t>
            </a:r>
          </a:p>
          <a:p>
            <a:r>
              <a:rPr lang="en-US" altLang="zh-TW" dirty="0" smtClean="0"/>
              <a:t>Advisor: Professor  Ming-</a:t>
            </a:r>
            <a:r>
              <a:rPr lang="en-US" altLang="zh-TW" dirty="0" err="1" smtClean="0"/>
              <a:t>Jen,Yang</a:t>
            </a:r>
            <a:endParaRPr lang="en-US" altLang="zh-TW" dirty="0" smtClean="0"/>
          </a:p>
          <a:p>
            <a:r>
              <a:rPr lang="en-US" altLang="zh-TW" dirty="0" smtClean="0"/>
              <a:t>Date : 2013/03/05</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t>Inundation probability</a:t>
            </a:r>
            <a:endParaRPr lang="zh-TW" altLang="en-US" sz="3600" dirty="0"/>
          </a:p>
        </p:txBody>
      </p:sp>
      <p:sp>
        <p:nvSpPr>
          <p:cNvPr id="3" name="內容版面配置區 2"/>
          <p:cNvSpPr>
            <a:spLocks noGrp="1"/>
          </p:cNvSpPr>
          <p:nvPr>
            <p:ph idx="1"/>
          </p:nvPr>
        </p:nvSpPr>
        <p:spPr>
          <a:xfrm>
            <a:off x="457200" y="1600200"/>
            <a:ext cx="8229600" cy="4709120"/>
          </a:xfrm>
        </p:spPr>
        <p:txBody>
          <a:bodyPr>
            <a:normAutofit fontScale="77500" lnSpcReduction="20000"/>
          </a:bodyPr>
          <a:lstStyle/>
          <a:p>
            <a:r>
              <a:rPr lang="en-US" altLang="zh-TW" dirty="0"/>
              <a:t>Categories of inundation causing :</a:t>
            </a:r>
          </a:p>
          <a:p>
            <a:pPr marL="514350" indent="-514350">
              <a:buFont typeface="+mj-lt"/>
              <a:buAutoNum type="arabicParenR"/>
            </a:pPr>
            <a:r>
              <a:rPr lang="en-US" altLang="zh-TW" dirty="0"/>
              <a:t>Dam overflows</a:t>
            </a:r>
            <a:r>
              <a:rPr lang="zh-TW" altLang="en-US" dirty="0"/>
              <a:t>　                  　</a:t>
            </a:r>
            <a:r>
              <a:rPr lang="en-US" altLang="zh-TW" dirty="0"/>
              <a:t>(∵high river stage)</a:t>
            </a:r>
          </a:p>
          <a:p>
            <a:pPr marL="514350" indent="-514350">
              <a:buFont typeface="+mj-lt"/>
              <a:buAutoNum type="arabicParenR"/>
            </a:pPr>
            <a:r>
              <a:rPr lang="en-US" altLang="zh-TW" dirty="0"/>
              <a:t>Inundation </a:t>
            </a:r>
            <a:r>
              <a:rPr lang="zh-TW" altLang="en-US" dirty="0"/>
              <a:t>　                       　 </a:t>
            </a:r>
            <a:r>
              <a:rPr lang="en-US" altLang="zh-TW" dirty="0"/>
              <a:t>(∵dam breaches)</a:t>
            </a:r>
          </a:p>
          <a:p>
            <a:pPr marL="514350" indent="-514350">
              <a:buFont typeface="+mj-lt"/>
              <a:buAutoNum type="arabicParenR"/>
            </a:pPr>
            <a:r>
              <a:rPr lang="en-US" altLang="zh-TW" dirty="0"/>
              <a:t>Insufficient drainage</a:t>
            </a:r>
            <a:r>
              <a:rPr lang="zh-TW" altLang="en-US" dirty="0"/>
              <a:t>　        　</a:t>
            </a:r>
            <a:r>
              <a:rPr lang="en-US" altLang="zh-TW" dirty="0"/>
              <a:t>(∵strong precipitation)</a:t>
            </a:r>
          </a:p>
          <a:p>
            <a:pPr marL="514350" indent="-514350">
              <a:buFont typeface="+mj-lt"/>
              <a:buAutoNum type="arabicParenR"/>
            </a:pPr>
            <a:r>
              <a:rPr lang="en-US" altLang="zh-TW" dirty="0"/>
              <a:t>Sea water encroachment</a:t>
            </a:r>
            <a:r>
              <a:rPr lang="zh-TW" altLang="en-US" dirty="0"/>
              <a:t>　    </a:t>
            </a:r>
            <a:r>
              <a:rPr lang="en-US" altLang="zh-TW" dirty="0"/>
              <a:t>(∵storm surges or tsunamis)</a:t>
            </a:r>
          </a:p>
          <a:p>
            <a:endParaRPr lang="en-US" altLang="zh-TW" dirty="0"/>
          </a:p>
          <a:p>
            <a:r>
              <a:rPr lang="en-US" altLang="zh-TW" dirty="0"/>
              <a:t>∵ Urbanization causes </a:t>
            </a:r>
            <a:r>
              <a:rPr lang="en-US" altLang="zh-TW" b="1" dirty="0"/>
              <a:t>shortened time of concentration</a:t>
            </a:r>
          </a:p>
          <a:p>
            <a:pPr>
              <a:buNone/>
            </a:pPr>
            <a:r>
              <a:rPr lang="en-US" altLang="zh-TW" dirty="0"/>
              <a:t>     ∴</a:t>
            </a:r>
            <a:r>
              <a:rPr lang="en-US" altLang="zh-TW" dirty="0" smtClean="0"/>
              <a:t>Using </a:t>
            </a:r>
            <a:r>
              <a:rPr lang="en-US" altLang="zh-TW" b="1" dirty="0">
                <a:solidFill>
                  <a:srgbClr val="FF0000"/>
                </a:solidFill>
              </a:rPr>
              <a:t>design rainfall intensity of storm sewer </a:t>
            </a:r>
            <a:r>
              <a:rPr lang="en-US" altLang="zh-TW" dirty="0"/>
              <a:t>to compare with QPF to determine the probability of </a:t>
            </a:r>
            <a:r>
              <a:rPr lang="en-US" altLang="zh-TW" dirty="0" smtClean="0"/>
              <a:t>inundation</a:t>
            </a:r>
          </a:p>
          <a:p>
            <a:pPr>
              <a:buNone/>
            </a:pPr>
            <a:endParaRPr lang="en-US" altLang="zh-TW" dirty="0"/>
          </a:p>
          <a:p>
            <a:r>
              <a:rPr lang="en-US" altLang="zh-TW" dirty="0" smtClean="0"/>
              <a:t>Evaluating the inundation probability: </a:t>
            </a:r>
            <a:r>
              <a:rPr lang="en-US" altLang="zh-TW" sz="2900" dirty="0" smtClean="0"/>
              <a:t>CSC &amp; PEMs methods</a:t>
            </a:r>
            <a:endParaRPr lang="en-US" altLang="zh-TW" dirty="0" smtClean="0"/>
          </a:p>
        </p:txBody>
      </p:sp>
      <p:cxnSp>
        <p:nvCxnSpPr>
          <p:cNvPr id="5" name="直線接點 4"/>
          <p:cNvCxnSpPr/>
          <p:nvPr/>
        </p:nvCxnSpPr>
        <p:spPr>
          <a:xfrm>
            <a:off x="1061610" y="2528900"/>
            <a:ext cx="6336704"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 name="直線接點 5"/>
          <p:cNvCxnSpPr/>
          <p:nvPr/>
        </p:nvCxnSpPr>
        <p:spPr>
          <a:xfrm>
            <a:off x="1043608" y="3284984"/>
            <a:ext cx="7632848"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五邊形 7"/>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a:t>Inundation </a:t>
            </a:r>
            <a:r>
              <a:rPr lang="en-US" altLang="zh-TW" dirty="0" smtClean="0"/>
              <a:t>probability</a:t>
            </a:r>
            <a:endParaRPr lang="zh-TW" altLang="en-US" dirty="0"/>
          </a:p>
        </p:txBody>
      </p:sp>
      <p:sp>
        <p:nvSpPr>
          <p:cNvPr id="9" name="五邊形 8"/>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Methodology</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Criteria of sewer capacity (CSC)</a:t>
            </a:r>
            <a:endParaRPr lang="zh-TW" altLang="en-US" dirty="0"/>
          </a:p>
        </p:txBody>
      </p:sp>
      <p:sp>
        <p:nvSpPr>
          <p:cNvPr id="3" name="內容版面配置區 2"/>
          <p:cNvSpPr>
            <a:spLocks noGrp="1"/>
          </p:cNvSpPr>
          <p:nvPr>
            <p:ph idx="1"/>
          </p:nvPr>
        </p:nvSpPr>
        <p:spPr>
          <a:xfrm>
            <a:off x="457200" y="1600200"/>
            <a:ext cx="8229600" cy="4799130"/>
          </a:xfrm>
        </p:spPr>
        <p:txBody>
          <a:bodyPr>
            <a:normAutofit fontScale="85000" lnSpcReduction="10000"/>
          </a:bodyPr>
          <a:lstStyle/>
          <a:p>
            <a:r>
              <a:rPr lang="en-US" altLang="zh-TW" sz="2800" dirty="0" smtClean="0"/>
              <a:t>Original sewer design criterion compare with QPF, as function</a:t>
            </a:r>
          </a:p>
          <a:p>
            <a:endParaRPr lang="en-US" altLang="zh-TW" sz="2800" dirty="0"/>
          </a:p>
          <a:p>
            <a:endParaRPr lang="en-US" altLang="zh-TW" sz="2800" dirty="0" smtClean="0"/>
          </a:p>
          <a:p>
            <a:endParaRPr lang="en-US" altLang="zh-TW" sz="2800" dirty="0"/>
          </a:p>
          <a:p>
            <a:endParaRPr lang="en-US" altLang="zh-TW" sz="2800" dirty="0" smtClean="0"/>
          </a:p>
          <a:p>
            <a:endParaRPr lang="en-US" altLang="zh-TW" sz="2800" dirty="0" smtClean="0"/>
          </a:p>
          <a:p>
            <a:endParaRPr lang="en-US" altLang="zh-TW" sz="2800" dirty="0"/>
          </a:p>
          <a:p>
            <a:endParaRPr lang="en-US" altLang="zh-TW" sz="2800" dirty="0" smtClean="0"/>
          </a:p>
          <a:p>
            <a:endParaRPr lang="en-US" altLang="zh-TW" sz="2800" dirty="0"/>
          </a:p>
          <a:p>
            <a:endParaRPr lang="en-US" altLang="zh-TW" sz="2800" dirty="0" smtClean="0"/>
          </a:p>
          <a:p>
            <a:r>
              <a:rPr lang="en-US" altLang="zh-TW" sz="2800" dirty="0" smtClean="0"/>
              <a:t>The maximal inundation probability from the evaluation results of E is used to evaluate inundation probability at time t</a:t>
            </a:r>
          </a:p>
          <a:p>
            <a:endParaRPr lang="en-US" altLang="zh-TW" sz="2800" dirty="0" smtClean="0"/>
          </a:p>
        </p:txBody>
      </p:sp>
      <p:sp>
        <p:nvSpPr>
          <p:cNvPr id="22" name="五邊形 21"/>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dirty="0" smtClean="0"/>
              <a:t>Inundation probability</a:t>
            </a:r>
          </a:p>
        </p:txBody>
      </p:sp>
      <p:sp>
        <p:nvSpPr>
          <p:cNvPr id="23" name="五邊形 22"/>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Methodology</a:t>
            </a:r>
            <a:endParaRPr lang="zh-TW" altLang="en-US" dirty="0"/>
          </a:p>
        </p:txBody>
      </p:sp>
      <p:grpSp>
        <p:nvGrpSpPr>
          <p:cNvPr id="4" name="群組 3"/>
          <p:cNvGrpSpPr/>
          <p:nvPr/>
        </p:nvGrpSpPr>
        <p:grpSpPr>
          <a:xfrm>
            <a:off x="206515" y="4022775"/>
            <a:ext cx="8685965" cy="1402706"/>
            <a:chOff x="206515" y="3834045"/>
            <a:chExt cx="8685965" cy="1402706"/>
          </a:xfrm>
        </p:grpSpPr>
        <p:grpSp>
          <p:nvGrpSpPr>
            <p:cNvPr id="33" name="群組 32"/>
            <p:cNvGrpSpPr/>
            <p:nvPr/>
          </p:nvGrpSpPr>
          <p:grpSpPr>
            <a:xfrm>
              <a:off x="251520" y="3834045"/>
              <a:ext cx="8640960" cy="1402706"/>
              <a:chOff x="611560" y="4941168"/>
              <a:chExt cx="8640960" cy="1402706"/>
            </a:xfrm>
          </p:grpSpPr>
          <p:cxnSp>
            <p:nvCxnSpPr>
              <p:cNvPr id="11" name="直線單箭頭接點 10"/>
              <p:cNvCxnSpPr/>
              <p:nvPr/>
            </p:nvCxnSpPr>
            <p:spPr>
              <a:xfrm>
                <a:off x="611560" y="5445224"/>
                <a:ext cx="70567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6012160" y="530120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4067944" y="530120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411760" y="5301208"/>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2123728" y="5733256"/>
                <a:ext cx="1080120" cy="369332"/>
              </a:xfrm>
              <a:prstGeom prst="rect">
                <a:avLst/>
              </a:prstGeom>
              <a:noFill/>
            </p:spPr>
            <p:txBody>
              <a:bodyPr wrap="square" rtlCol="0">
                <a:spAutoFit/>
              </a:bodyPr>
              <a:lstStyle/>
              <a:p>
                <a:r>
                  <a:rPr lang="en-US" altLang="zh-TW" dirty="0" smtClean="0"/>
                  <a:t>55%</a:t>
                </a:r>
                <a:endParaRPr lang="zh-TW" altLang="en-US" dirty="0"/>
              </a:p>
            </p:txBody>
          </p:sp>
          <p:sp>
            <p:nvSpPr>
              <p:cNvPr id="20" name="文字方塊 19"/>
              <p:cNvSpPr txBox="1"/>
              <p:nvPr/>
            </p:nvSpPr>
            <p:spPr>
              <a:xfrm>
                <a:off x="3779912" y="5733256"/>
                <a:ext cx="1080120" cy="369332"/>
              </a:xfrm>
              <a:prstGeom prst="rect">
                <a:avLst/>
              </a:prstGeom>
              <a:noFill/>
            </p:spPr>
            <p:txBody>
              <a:bodyPr wrap="square" rtlCol="0">
                <a:spAutoFit/>
              </a:bodyPr>
              <a:lstStyle/>
              <a:p>
                <a:r>
                  <a:rPr lang="en-US" altLang="zh-TW" dirty="0" smtClean="0"/>
                  <a:t>85%</a:t>
                </a:r>
                <a:endParaRPr lang="zh-TW" altLang="en-US" dirty="0"/>
              </a:p>
            </p:txBody>
          </p:sp>
          <p:sp>
            <p:nvSpPr>
              <p:cNvPr id="21" name="文字方塊 20"/>
              <p:cNvSpPr txBox="1"/>
              <p:nvPr/>
            </p:nvSpPr>
            <p:spPr>
              <a:xfrm>
                <a:off x="5652120" y="5733256"/>
                <a:ext cx="1080120" cy="369332"/>
              </a:xfrm>
              <a:prstGeom prst="rect">
                <a:avLst/>
              </a:prstGeom>
              <a:noFill/>
            </p:spPr>
            <p:txBody>
              <a:bodyPr wrap="square" rtlCol="0">
                <a:spAutoFit/>
              </a:bodyPr>
              <a:lstStyle/>
              <a:p>
                <a:r>
                  <a:rPr lang="en-US" altLang="zh-TW" dirty="0" smtClean="0"/>
                  <a:t>115%</a:t>
                </a:r>
                <a:endParaRPr lang="zh-TW" altLang="en-US" dirty="0"/>
              </a:p>
            </p:txBody>
          </p:sp>
          <p:sp>
            <p:nvSpPr>
              <p:cNvPr id="27" name="文字方塊 26"/>
              <p:cNvSpPr txBox="1"/>
              <p:nvPr/>
            </p:nvSpPr>
            <p:spPr>
              <a:xfrm>
                <a:off x="1115616" y="4941168"/>
                <a:ext cx="1224136" cy="369332"/>
              </a:xfrm>
              <a:prstGeom prst="rect">
                <a:avLst/>
              </a:prstGeom>
              <a:noFill/>
            </p:spPr>
            <p:txBody>
              <a:bodyPr wrap="square" rtlCol="0">
                <a:spAutoFit/>
              </a:bodyPr>
              <a:lstStyle/>
              <a:p>
                <a:r>
                  <a:rPr lang="en-US" altLang="zh-TW" dirty="0" smtClean="0"/>
                  <a:t>None</a:t>
                </a:r>
                <a:endParaRPr lang="zh-TW" altLang="en-US" dirty="0"/>
              </a:p>
            </p:txBody>
          </p:sp>
          <p:sp>
            <p:nvSpPr>
              <p:cNvPr id="28" name="文字方塊 27"/>
              <p:cNvSpPr txBox="1"/>
              <p:nvPr/>
            </p:nvSpPr>
            <p:spPr>
              <a:xfrm>
                <a:off x="2771800" y="4941168"/>
                <a:ext cx="1224136" cy="369332"/>
              </a:xfrm>
              <a:prstGeom prst="rect">
                <a:avLst/>
              </a:prstGeom>
              <a:noFill/>
            </p:spPr>
            <p:txBody>
              <a:bodyPr wrap="square" rtlCol="0">
                <a:spAutoFit/>
              </a:bodyPr>
              <a:lstStyle/>
              <a:p>
                <a:r>
                  <a:rPr lang="en-US" altLang="zh-TW" dirty="0" smtClean="0"/>
                  <a:t>Low</a:t>
                </a:r>
                <a:endParaRPr lang="zh-TW" altLang="en-US" dirty="0"/>
              </a:p>
            </p:txBody>
          </p:sp>
          <p:sp>
            <p:nvSpPr>
              <p:cNvPr id="29" name="文字方塊 28"/>
              <p:cNvSpPr txBox="1"/>
              <p:nvPr/>
            </p:nvSpPr>
            <p:spPr>
              <a:xfrm>
                <a:off x="4499992" y="4941168"/>
                <a:ext cx="1224136" cy="369332"/>
              </a:xfrm>
              <a:prstGeom prst="rect">
                <a:avLst/>
              </a:prstGeom>
              <a:noFill/>
            </p:spPr>
            <p:txBody>
              <a:bodyPr wrap="square" rtlCol="0">
                <a:spAutoFit/>
              </a:bodyPr>
              <a:lstStyle/>
              <a:p>
                <a:r>
                  <a:rPr lang="en-US" altLang="zh-TW" dirty="0" smtClean="0"/>
                  <a:t>Medium</a:t>
                </a:r>
                <a:endParaRPr lang="zh-TW" altLang="en-US" dirty="0"/>
              </a:p>
            </p:txBody>
          </p:sp>
          <p:sp>
            <p:nvSpPr>
              <p:cNvPr id="30" name="文字方塊 29"/>
              <p:cNvSpPr txBox="1"/>
              <p:nvPr/>
            </p:nvSpPr>
            <p:spPr>
              <a:xfrm>
                <a:off x="6372200" y="4941168"/>
                <a:ext cx="1224136" cy="369332"/>
              </a:xfrm>
              <a:prstGeom prst="rect">
                <a:avLst/>
              </a:prstGeom>
              <a:noFill/>
            </p:spPr>
            <p:txBody>
              <a:bodyPr wrap="square" rtlCol="0">
                <a:spAutoFit/>
              </a:bodyPr>
              <a:lstStyle/>
              <a:p>
                <a:r>
                  <a:rPr lang="en-US" altLang="zh-TW" dirty="0" smtClean="0"/>
                  <a:t>High</a:t>
                </a:r>
                <a:endParaRPr lang="zh-TW" altLang="en-US" dirty="0"/>
              </a:p>
            </p:txBody>
          </p:sp>
          <p:sp>
            <p:nvSpPr>
              <p:cNvPr id="31" name="文字方塊 30"/>
              <p:cNvSpPr txBox="1"/>
              <p:nvPr/>
            </p:nvSpPr>
            <p:spPr>
              <a:xfrm>
                <a:off x="7668344" y="4941168"/>
                <a:ext cx="1224136" cy="369332"/>
              </a:xfrm>
              <a:prstGeom prst="rect">
                <a:avLst/>
              </a:prstGeom>
              <a:noFill/>
            </p:spPr>
            <p:txBody>
              <a:bodyPr wrap="square" rtlCol="0">
                <a:spAutoFit/>
              </a:bodyPr>
              <a:lstStyle/>
              <a:p>
                <a:r>
                  <a:rPr lang="en-US" altLang="zh-TW" dirty="0" smtClean="0"/>
                  <a:t>probability</a:t>
                </a:r>
                <a:endParaRPr lang="zh-TW" altLang="en-US" dirty="0"/>
              </a:p>
            </p:txBody>
          </p:sp>
          <p:sp>
            <p:nvSpPr>
              <p:cNvPr id="32" name="文字方塊 31"/>
              <p:cNvSpPr txBox="1"/>
              <p:nvPr/>
            </p:nvSpPr>
            <p:spPr>
              <a:xfrm>
                <a:off x="7452320" y="5697543"/>
                <a:ext cx="1800200" cy="646331"/>
              </a:xfrm>
              <a:prstGeom prst="rect">
                <a:avLst/>
              </a:prstGeom>
              <a:noFill/>
            </p:spPr>
            <p:txBody>
              <a:bodyPr wrap="square" rtlCol="0">
                <a:spAutoFit/>
              </a:bodyPr>
              <a:lstStyle/>
              <a:p>
                <a:r>
                  <a:rPr lang="en-US" altLang="zh-TW" dirty="0" smtClean="0"/>
                  <a:t>Design </a:t>
                </a:r>
              </a:p>
              <a:p>
                <a:r>
                  <a:rPr lang="en-US" altLang="zh-TW" dirty="0" smtClean="0"/>
                  <a:t>criterion</a:t>
                </a:r>
                <a:endParaRPr lang="zh-TW" altLang="en-US" dirty="0"/>
              </a:p>
            </p:txBody>
          </p:sp>
        </p:grpSp>
        <p:grpSp>
          <p:nvGrpSpPr>
            <p:cNvPr id="38" name="群組 37"/>
            <p:cNvGrpSpPr/>
            <p:nvPr/>
          </p:nvGrpSpPr>
          <p:grpSpPr>
            <a:xfrm>
              <a:off x="206515" y="4194085"/>
              <a:ext cx="7155795" cy="297324"/>
              <a:chOff x="251520" y="4211796"/>
              <a:chExt cx="7146679" cy="297324"/>
            </a:xfrm>
          </p:grpSpPr>
          <p:sp>
            <p:nvSpPr>
              <p:cNvPr id="24" name="矩形 23"/>
              <p:cNvSpPr/>
              <p:nvPr/>
            </p:nvSpPr>
            <p:spPr>
              <a:xfrm>
                <a:off x="2051720" y="4211796"/>
                <a:ext cx="1728192" cy="297324"/>
              </a:xfrm>
              <a:prstGeom prst="rect">
                <a:avLst/>
              </a:prstGeom>
              <a:gradFill flip="none" rotWithShape="1">
                <a:gsLst>
                  <a:gs pos="0">
                    <a:schemeClr val="accent3">
                      <a:lumMod val="20000"/>
                      <a:lumOff val="80000"/>
                    </a:schemeClr>
                  </a:gs>
                  <a:gs pos="50000">
                    <a:srgbClr val="F5EA09"/>
                  </a:gs>
                  <a:gs pos="100000">
                    <a:srgbClr val="FFFF00"/>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3779912" y="4211796"/>
                <a:ext cx="1929567" cy="297324"/>
              </a:xfrm>
              <a:prstGeom prst="rect">
                <a:avLst/>
              </a:prstGeom>
              <a:gradFill flip="none" rotWithShape="1">
                <a:gsLst>
                  <a:gs pos="0">
                    <a:srgbClr val="FFFF00"/>
                  </a:gs>
                  <a:gs pos="50000">
                    <a:srgbClr val="FFC000"/>
                  </a:gs>
                  <a:gs pos="100000">
                    <a:srgbClr val="FFC000"/>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五邊形 25"/>
              <p:cNvSpPr/>
              <p:nvPr/>
            </p:nvSpPr>
            <p:spPr>
              <a:xfrm>
                <a:off x="5652120" y="4211796"/>
                <a:ext cx="1746079" cy="297324"/>
              </a:xfrm>
              <a:prstGeom prst="homePlate">
                <a:avLst/>
              </a:prstGeom>
              <a:gradFill>
                <a:gsLst>
                  <a:gs pos="0">
                    <a:srgbClr val="FFC000"/>
                  </a:gs>
                  <a:gs pos="50000">
                    <a:srgbClr val="FF0000"/>
                  </a:gs>
                  <a:gs pos="100000">
                    <a:srgbClr val="FF0000"/>
                  </a:gs>
                </a:gsLst>
                <a:lin ang="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251520" y="4211796"/>
                <a:ext cx="1800200" cy="297324"/>
              </a:xfrm>
              <a:prstGeom prst="rect">
                <a:avLst/>
              </a:prstGeom>
              <a:gradFill flip="none" rotWithShape="1">
                <a:gsLst>
                  <a:gs pos="0">
                    <a:srgbClr val="92D050"/>
                  </a:gs>
                  <a:gs pos="50000">
                    <a:srgbClr val="92D050"/>
                  </a:gs>
                  <a:gs pos="100000">
                    <a:schemeClr val="accent3">
                      <a:lumMod val="20000"/>
                      <a:lumOff val="8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2" y="2022751"/>
            <a:ext cx="2813776" cy="5421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6515" y="2648056"/>
            <a:ext cx="3933437" cy="12309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29812" y="2514964"/>
            <a:ext cx="4580021" cy="1319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4" name="矩形 33"/>
          <p:cNvSpPr/>
          <p:nvPr/>
        </p:nvSpPr>
        <p:spPr>
          <a:xfrm>
            <a:off x="4797025" y="2123855"/>
            <a:ext cx="1864998" cy="369332"/>
          </a:xfrm>
          <a:prstGeom prst="rect">
            <a:avLst/>
          </a:prstGeom>
        </p:spPr>
        <p:txBody>
          <a:bodyPr wrap="none">
            <a:spAutoFit/>
          </a:bodyPr>
          <a:lstStyle/>
          <a:p>
            <a:r>
              <a:rPr lang="en-US" altLang="zh-TW" dirty="0" smtClean="0"/>
              <a:t>(</a:t>
            </a:r>
            <a:r>
              <a:rPr lang="en-US" altLang="zh-TW" dirty="0" err="1" smtClean="0"/>
              <a:t>Guo</a:t>
            </a:r>
            <a:r>
              <a:rPr lang="en-US" altLang="zh-TW" dirty="0" smtClean="0"/>
              <a:t> et al., 2011)</a:t>
            </a:r>
            <a:r>
              <a:rPr lang="zh-TW" altLang="en-US" dirty="0" smtClean="0"/>
              <a:t> </a:t>
            </a:r>
            <a:endParaRPr lang="zh-TW" altLang="en-US" dirty="0"/>
          </a:p>
        </p:txBody>
      </p:sp>
      <p:pic>
        <p:nvPicPr>
          <p:cNvPr id="3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7141" r="83664"/>
          <a:stretch>
            <a:fillRect/>
          </a:stretch>
        </p:blipFill>
        <p:spPr bwMode="auto">
          <a:xfrm>
            <a:off x="8442430" y="4014065"/>
            <a:ext cx="459668" cy="50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9" name="群組 38"/>
          <p:cNvGrpSpPr/>
          <p:nvPr/>
        </p:nvGrpSpPr>
        <p:grpSpPr>
          <a:xfrm>
            <a:off x="8137385" y="4947079"/>
            <a:ext cx="710090" cy="372132"/>
            <a:chOff x="8137385" y="4947079"/>
            <a:chExt cx="710090" cy="372132"/>
          </a:xfrm>
        </p:grpSpPr>
        <p:pic>
          <p:nvPicPr>
            <p:cNvPr id="1026" name="Picture 2"/>
            <p:cNvPicPr>
              <a:picLocks noChangeAspect="1" noChangeArrowheads="1"/>
            </p:cNvPicPr>
            <p:nvPr/>
          </p:nvPicPr>
          <p:blipFill>
            <a:blip r:embed="rId6" cstate="print"/>
            <a:srcRect/>
            <a:stretch>
              <a:fillRect/>
            </a:stretch>
          </p:blipFill>
          <p:spPr bwMode="auto">
            <a:xfrm>
              <a:off x="8137385" y="4947079"/>
              <a:ext cx="665085" cy="372131"/>
            </a:xfrm>
            <a:prstGeom prst="rect">
              <a:avLst/>
            </a:prstGeom>
            <a:noFill/>
            <a:ln w="9525">
              <a:noFill/>
              <a:miter lim="800000"/>
              <a:headEnd/>
              <a:tailEnd/>
            </a:ln>
          </p:spPr>
        </p:pic>
        <p:sp>
          <p:nvSpPr>
            <p:cNvPr id="36" name="矩形 35"/>
            <p:cNvSpPr/>
            <p:nvPr/>
          </p:nvSpPr>
          <p:spPr>
            <a:xfrm>
              <a:off x="8487435" y="5139191"/>
              <a:ext cx="360040"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9696" y="341784"/>
            <a:ext cx="8686800" cy="1143000"/>
          </a:xfrm>
        </p:spPr>
        <p:txBody>
          <a:bodyPr>
            <a:normAutofit fontScale="90000"/>
          </a:bodyPr>
          <a:lstStyle/>
          <a:p>
            <a:r>
              <a:rPr lang="en-US" altLang="zh-TW" dirty="0" smtClean="0"/>
              <a:t>Percentage of ensemble members (PEMs)</a:t>
            </a:r>
            <a:endParaRPr lang="zh-TW" altLang="en-US" dirty="0"/>
          </a:p>
        </p:txBody>
      </p:sp>
      <p:sp>
        <p:nvSpPr>
          <p:cNvPr id="3" name="內容版面配置區 2"/>
          <p:cNvSpPr>
            <a:spLocks noGrp="1"/>
          </p:cNvSpPr>
          <p:nvPr>
            <p:ph idx="1"/>
          </p:nvPr>
        </p:nvSpPr>
        <p:spPr>
          <a:xfrm>
            <a:off x="457200" y="1600200"/>
            <a:ext cx="8229600" cy="4934145"/>
          </a:xfrm>
        </p:spPr>
        <p:txBody>
          <a:bodyPr>
            <a:noAutofit/>
          </a:bodyPr>
          <a:lstStyle/>
          <a:p>
            <a:r>
              <a:rPr lang="en-US" altLang="zh-TW" sz="2400" dirty="0" smtClean="0"/>
              <a:t>More </a:t>
            </a:r>
            <a:r>
              <a:rPr lang="en-US" altLang="zh-TW" sz="2400" b="1" dirty="0" smtClean="0"/>
              <a:t>members</a:t>
            </a:r>
            <a:r>
              <a:rPr lang="en-US" altLang="zh-TW" sz="2400" dirty="0" smtClean="0"/>
              <a:t> predicted the rainfall rate &gt; </a:t>
            </a:r>
            <a:r>
              <a:rPr lang="en-US" altLang="zh-TW" sz="2400" b="1" dirty="0" smtClean="0"/>
              <a:t>design </a:t>
            </a:r>
            <a:r>
              <a:rPr lang="en-US" altLang="zh-TW" sz="2400" dirty="0" smtClean="0"/>
              <a:t>rainfall rate means higher inundation probability</a:t>
            </a:r>
          </a:p>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r>
              <a:rPr lang="en-US" altLang="zh-TW" sz="2400" b="1" dirty="0" smtClean="0"/>
              <a:t>M</a:t>
            </a:r>
            <a:r>
              <a:rPr lang="en-US" altLang="zh-TW" sz="2400" dirty="0" smtClean="0"/>
              <a:t> :  numbers of members</a:t>
            </a:r>
          </a:p>
          <a:p>
            <a:r>
              <a:rPr lang="en-US" altLang="zh-TW" sz="2400" b="1" dirty="0" smtClean="0"/>
              <a:t>TM</a:t>
            </a:r>
            <a:r>
              <a:rPr lang="en-US" altLang="zh-TW" sz="2400" dirty="0" smtClean="0"/>
              <a:t> : the total number of members.</a:t>
            </a:r>
          </a:p>
          <a:p>
            <a:endParaRPr lang="zh-TW" altLang="en-US" sz="2400" dirty="0"/>
          </a:p>
        </p:txBody>
      </p:sp>
      <p:sp>
        <p:nvSpPr>
          <p:cNvPr id="23" name="五邊形 22"/>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dirty="0" smtClean="0"/>
              <a:t>Inundation probability</a:t>
            </a:r>
          </a:p>
        </p:txBody>
      </p:sp>
      <p:sp>
        <p:nvSpPr>
          <p:cNvPr id="24" name="五邊形 23"/>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Methodology</a:t>
            </a:r>
            <a:endParaRPr lang="zh-TW" altLang="en-US" dirty="0"/>
          </a:p>
        </p:txBody>
      </p:sp>
      <p:grpSp>
        <p:nvGrpSpPr>
          <p:cNvPr id="4" name="群組 3"/>
          <p:cNvGrpSpPr/>
          <p:nvPr/>
        </p:nvGrpSpPr>
        <p:grpSpPr>
          <a:xfrm>
            <a:off x="791580" y="3721114"/>
            <a:ext cx="7965885" cy="1553091"/>
            <a:chOff x="1043608" y="4365104"/>
            <a:chExt cx="6912768" cy="1233347"/>
          </a:xfrm>
        </p:grpSpPr>
        <p:grpSp>
          <p:nvGrpSpPr>
            <p:cNvPr id="7" name="群組 6"/>
            <p:cNvGrpSpPr/>
            <p:nvPr/>
          </p:nvGrpSpPr>
          <p:grpSpPr>
            <a:xfrm>
              <a:off x="1043608" y="4365104"/>
              <a:ext cx="6912768" cy="1233347"/>
              <a:chOff x="2123728" y="4941168"/>
              <a:chExt cx="6912768" cy="1233347"/>
            </a:xfrm>
          </p:grpSpPr>
          <p:cxnSp>
            <p:nvCxnSpPr>
              <p:cNvPr id="8" name="直線單箭頭接點 7"/>
              <p:cNvCxnSpPr/>
              <p:nvPr/>
            </p:nvCxnSpPr>
            <p:spPr>
              <a:xfrm>
                <a:off x="2411760" y="5445224"/>
                <a:ext cx="52565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012160" y="530120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067944" y="530120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411760" y="5301208"/>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2123728" y="5733256"/>
                <a:ext cx="1080120" cy="369332"/>
              </a:xfrm>
              <a:prstGeom prst="rect">
                <a:avLst/>
              </a:prstGeom>
              <a:noFill/>
            </p:spPr>
            <p:txBody>
              <a:bodyPr wrap="square" rtlCol="0">
                <a:spAutoFit/>
              </a:bodyPr>
              <a:lstStyle/>
              <a:p>
                <a:r>
                  <a:rPr lang="en-US" altLang="zh-TW" dirty="0" smtClean="0"/>
                  <a:t>0%</a:t>
                </a:r>
                <a:endParaRPr lang="zh-TW" altLang="en-US" dirty="0"/>
              </a:p>
            </p:txBody>
          </p:sp>
          <p:sp>
            <p:nvSpPr>
              <p:cNvPr id="13" name="文字方塊 12"/>
              <p:cNvSpPr txBox="1"/>
              <p:nvPr/>
            </p:nvSpPr>
            <p:spPr>
              <a:xfrm>
                <a:off x="3779912" y="5733256"/>
                <a:ext cx="1080120" cy="369332"/>
              </a:xfrm>
              <a:prstGeom prst="rect">
                <a:avLst/>
              </a:prstGeom>
              <a:noFill/>
            </p:spPr>
            <p:txBody>
              <a:bodyPr wrap="square" rtlCol="0">
                <a:spAutoFit/>
              </a:bodyPr>
              <a:lstStyle/>
              <a:p>
                <a:r>
                  <a:rPr lang="en-US" altLang="zh-TW" dirty="0" smtClean="0"/>
                  <a:t>25%</a:t>
                </a:r>
                <a:endParaRPr lang="zh-TW" altLang="en-US" dirty="0"/>
              </a:p>
            </p:txBody>
          </p:sp>
          <p:sp>
            <p:nvSpPr>
              <p:cNvPr id="14" name="文字方塊 13"/>
              <p:cNvSpPr txBox="1"/>
              <p:nvPr/>
            </p:nvSpPr>
            <p:spPr>
              <a:xfrm>
                <a:off x="5652120" y="5733256"/>
                <a:ext cx="1080120" cy="369332"/>
              </a:xfrm>
              <a:prstGeom prst="rect">
                <a:avLst/>
              </a:prstGeom>
              <a:noFill/>
            </p:spPr>
            <p:txBody>
              <a:bodyPr wrap="square" rtlCol="0">
                <a:spAutoFit/>
              </a:bodyPr>
              <a:lstStyle/>
              <a:p>
                <a:r>
                  <a:rPr lang="en-US" altLang="zh-TW" dirty="0" smtClean="0"/>
                  <a:t>50%</a:t>
                </a:r>
                <a:endParaRPr lang="zh-TW" altLang="en-US" dirty="0"/>
              </a:p>
            </p:txBody>
          </p:sp>
          <p:sp>
            <p:nvSpPr>
              <p:cNvPr id="15" name="文字方塊 14"/>
              <p:cNvSpPr txBox="1"/>
              <p:nvPr/>
            </p:nvSpPr>
            <p:spPr>
              <a:xfrm>
                <a:off x="2195736" y="4941168"/>
                <a:ext cx="576064" cy="369332"/>
              </a:xfrm>
              <a:prstGeom prst="rect">
                <a:avLst/>
              </a:prstGeom>
              <a:noFill/>
            </p:spPr>
            <p:txBody>
              <a:bodyPr wrap="square" rtlCol="0">
                <a:spAutoFit/>
              </a:bodyPr>
              <a:lstStyle/>
              <a:p>
                <a:r>
                  <a:rPr lang="en-US" altLang="zh-TW" dirty="0" smtClean="0"/>
                  <a:t>No</a:t>
                </a:r>
                <a:endParaRPr lang="zh-TW" altLang="en-US" dirty="0"/>
              </a:p>
            </p:txBody>
          </p:sp>
          <p:sp>
            <p:nvSpPr>
              <p:cNvPr id="16" name="文字方塊 15"/>
              <p:cNvSpPr txBox="1"/>
              <p:nvPr/>
            </p:nvSpPr>
            <p:spPr>
              <a:xfrm>
                <a:off x="2915816" y="4941168"/>
                <a:ext cx="1224136" cy="369332"/>
              </a:xfrm>
              <a:prstGeom prst="rect">
                <a:avLst/>
              </a:prstGeom>
              <a:noFill/>
            </p:spPr>
            <p:txBody>
              <a:bodyPr wrap="square" rtlCol="0">
                <a:spAutoFit/>
              </a:bodyPr>
              <a:lstStyle/>
              <a:p>
                <a:r>
                  <a:rPr lang="en-US" altLang="zh-TW" dirty="0" smtClean="0"/>
                  <a:t>Low</a:t>
                </a:r>
                <a:endParaRPr lang="zh-TW" altLang="en-US" dirty="0"/>
              </a:p>
            </p:txBody>
          </p:sp>
          <p:sp>
            <p:nvSpPr>
              <p:cNvPr id="17" name="文字方塊 16"/>
              <p:cNvSpPr txBox="1"/>
              <p:nvPr/>
            </p:nvSpPr>
            <p:spPr>
              <a:xfrm>
                <a:off x="4499992" y="4941168"/>
                <a:ext cx="1224136" cy="369332"/>
              </a:xfrm>
              <a:prstGeom prst="rect">
                <a:avLst/>
              </a:prstGeom>
              <a:noFill/>
            </p:spPr>
            <p:txBody>
              <a:bodyPr wrap="square" rtlCol="0">
                <a:spAutoFit/>
              </a:bodyPr>
              <a:lstStyle/>
              <a:p>
                <a:r>
                  <a:rPr lang="en-US" altLang="zh-TW" dirty="0" smtClean="0"/>
                  <a:t>Medium</a:t>
                </a:r>
                <a:endParaRPr lang="zh-TW" altLang="en-US" dirty="0"/>
              </a:p>
            </p:txBody>
          </p:sp>
          <p:sp>
            <p:nvSpPr>
              <p:cNvPr id="18" name="文字方塊 17"/>
              <p:cNvSpPr txBox="1"/>
              <p:nvPr/>
            </p:nvSpPr>
            <p:spPr>
              <a:xfrm>
                <a:off x="6372200" y="4941168"/>
                <a:ext cx="1224136" cy="369332"/>
              </a:xfrm>
              <a:prstGeom prst="rect">
                <a:avLst/>
              </a:prstGeom>
              <a:noFill/>
            </p:spPr>
            <p:txBody>
              <a:bodyPr wrap="square" rtlCol="0">
                <a:spAutoFit/>
              </a:bodyPr>
              <a:lstStyle/>
              <a:p>
                <a:r>
                  <a:rPr lang="en-US" altLang="zh-TW" dirty="0" smtClean="0"/>
                  <a:t>High</a:t>
                </a:r>
                <a:endParaRPr lang="zh-TW" altLang="en-US" dirty="0"/>
              </a:p>
            </p:txBody>
          </p:sp>
          <p:sp>
            <p:nvSpPr>
              <p:cNvPr id="19" name="文字方塊 18"/>
              <p:cNvSpPr txBox="1"/>
              <p:nvPr/>
            </p:nvSpPr>
            <p:spPr>
              <a:xfrm>
                <a:off x="7812360" y="4941168"/>
                <a:ext cx="1224136" cy="369332"/>
              </a:xfrm>
              <a:prstGeom prst="rect">
                <a:avLst/>
              </a:prstGeom>
              <a:noFill/>
            </p:spPr>
            <p:txBody>
              <a:bodyPr wrap="square" rtlCol="0">
                <a:spAutoFit/>
              </a:bodyPr>
              <a:lstStyle/>
              <a:p>
                <a:r>
                  <a:rPr lang="en-US" altLang="zh-TW" dirty="0" smtClean="0"/>
                  <a:t>probability</a:t>
                </a:r>
                <a:endParaRPr lang="zh-TW" altLang="en-US" dirty="0"/>
              </a:p>
            </p:txBody>
          </p:sp>
          <p:sp>
            <p:nvSpPr>
              <p:cNvPr id="20" name="文字方塊 19"/>
              <p:cNvSpPr txBox="1"/>
              <p:nvPr/>
            </p:nvSpPr>
            <p:spPr>
              <a:xfrm>
                <a:off x="7812360" y="5661248"/>
                <a:ext cx="1224136" cy="513267"/>
              </a:xfrm>
              <a:prstGeom prst="rect">
                <a:avLst/>
              </a:prstGeom>
              <a:noFill/>
            </p:spPr>
            <p:txBody>
              <a:bodyPr wrap="square" rtlCol="0">
                <a:spAutoFit/>
              </a:bodyPr>
              <a:lstStyle/>
              <a:p>
                <a:r>
                  <a:rPr lang="en-US" altLang="zh-TW" dirty="0"/>
                  <a:t>Members Proportion</a:t>
                </a:r>
                <a:endParaRPr lang="zh-TW" altLang="en-US" dirty="0"/>
              </a:p>
            </p:txBody>
          </p:sp>
        </p:grpSp>
        <p:grpSp>
          <p:nvGrpSpPr>
            <p:cNvPr id="6" name="群組 5"/>
            <p:cNvGrpSpPr/>
            <p:nvPr/>
          </p:nvGrpSpPr>
          <p:grpSpPr>
            <a:xfrm>
              <a:off x="1331640" y="4725145"/>
              <a:ext cx="5256584" cy="288032"/>
              <a:chOff x="1331640" y="5867981"/>
              <a:chExt cx="5256584" cy="288032"/>
            </a:xfrm>
          </p:grpSpPr>
          <p:sp>
            <p:nvSpPr>
              <p:cNvPr id="27" name="矩形 26"/>
              <p:cNvSpPr/>
              <p:nvPr/>
            </p:nvSpPr>
            <p:spPr>
              <a:xfrm>
                <a:off x="1331640" y="5867981"/>
                <a:ext cx="1728192" cy="288032"/>
              </a:xfrm>
              <a:prstGeom prst="rect">
                <a:avLst/>
              </a:prstGeom>
              <a:gradFill flip="none" rotWithShape="1">
                <a:gsLst>
                  <a:gs pos="0">
                    <a:schemeClr val="accent3">
                      <a:lumMod val="20000"/>
                      <a:lumOff val="80000"/>
                    </a:schemeClr>
                  </a:gs>
                  <a:gs pos="50000">
                    <a:srgbClr val="F5EA09"/>
                  </a:gs>
                  <a:gs pos="100000">
                    <a:srgbClr val="FFFF00"/>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3059832" y="5867981"/>
                <a:ext cx="1929567" cy="288032"/>
              </a:xfrm>
              <a:prstGeom prst="rect">
                <a:avLst/>
              </a:prstGeom>
              <a:gradFill flip="none" rotWithShape="1">
                <a:gsLst>
                  <a:gs pos="0">
                    <a:srgbClr val="FFFF00"/>
                  </a:gs>
                  <a:gs pos="50000">
                    <a:srgbClr val="FFC000"/>
                  </a:gs>
                  <a:gs pos="100000">
                    <a:srgbClr val="FFC000"/>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五邊形 28"/>
              <p:cNvSpPr/>
              <p:nvPr/>
            </p:nvSpPr>
            <p:spPr>
              <a:xfrm>
                <a:off x="4932040" y="5867981"/>
                <a:ext cx="1656184" cy="288032"/>
              </a:xfrm>
              <a:prstGeom prst="homePlate">
                <a:avLst/>
              </a:prstGeom>
              <a:gradFill>
                <a:gsLst>
                  <a:gs pos="0">
                    <a:srgbClr val="FFC000"/>
                  </a:gs>
                  <a:gs pos="50000">
                    <a:srgbClr val="FF0000"/>
                  </a:gs>
                  <a:gs pos="100000">
                    <a:srgbClr val="FF0000"/>
                  </a:gs>
                </a:gsLst>
                <a:lin ang="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6615" y="2451278"/>
            <a:ext cx="2520153" cy="1022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56865" y="2870995"/>
            <a:ext cx="829932" cy="197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41158" y="2518602"/>
            <a:ext cx="4802842" cy="1045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t="7141" r="83664"/>
          <a:stretch>
            <a:fillRect/>
          </a:stretch>
        </p:blipFill>
        <p:spPr bwMode="auto">
          <a:xfrm>
            <a:off x="8172400" y="4419110"/>
            <a:ext cx="459668" cy="50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8" name="群組 37"/>
          <p:cNvGrpSpPr/>
          <p:nvPr/>
        </p:nvGrpSpPr>
        <p:grpSpPr>
          <a:xfrm>
            <a:off x="4256965" y="5269849"/>
            <a:ext cx="3195355" cy="769441"/>
            <a:chOff x="4121950" y="5224844"/>
            <a:chExt cx="3195355" cy="769441"/>
          </a:xfrm>
        </p:grpSpPr>
        <p:grpSp>
          <p:nvGrpSpPr>
            <p:cNvPr id="32" name="群組 31"/>
            <p:cNvGrpSpPr/>
            <p:nvPr/>
          </p:nvGrpSpPr>
          <p:grpSpPr>
            <a:xfrm>
              <a:off x="6372200" y="5454225"/>
              <a:ext cx="710090" cy="372132"/>
              <a:chOff x="8137385" y="4947079"/>
              <a:chExt cx="710090" cy="372132"/>
            </a:xfrm>
          </p:grpSpPr>
          <p:pic>
            <p:nvPicPr>
              <p:cNvPr id="33" name="Picture 2"/>
              <p:cNvPicPr>
                <a:picLocks noChangeAspect="1" noChangeArrowheads="1"/>
              </p:cNvPicPr>
              <p:nvPr/>
            </p:nvPicPr>
            <p:blipFill>
              <a:blip r:embed="rId7" cstate="print"/>
              <a:srcRect/>
              <a:stretch>
                <a:fillRect/>
              </a:stretch>
            </p:blipFill>
            <p:spPr bwMode="auto">
              <a:xfrm>
                <a:off x="8137385" y="4947079"/>
                <a:ext cx="665085" cy="372131"/>
              </a:xfrm>
              <a:prstGeom prst="rect">
                <a:avLst/>
              </a:prstGeom>
              <a:noFill/>
              <a:ln w="9525">
                <a:noFill/>
                <a:miter lim="800000"/>
                <a:headEnd/>
                <a:tailEnd/>
              </a:ln>
            </p:spPr>
          </p:pic>
          <p:sp>
            <p:nvSpPr>
              <p:cNvPr id="34" name="矩形 33"/>
              <p:cNvSpPr/>
              <p:nvPr/>
            </p:nvSpPr>
            <p:spPr>
              <a:xfrm>
                <a:off x="8487435" y="5139191"/>
                <a:ext cx="360040"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5" name="Picture 4"/>
            <p:cNvPicPr>
              <a:picLocks noChangeAspect="1" noChangeArrowheads="1"/>
            </p:cNvPicPr>
            <p:nvPr/>
          </p:nvPicPr>
          <p:blipFill>
            <a:blip r:embed="rId8" cstate="print"/>
            <a:srcRect/>
            <a:stretch>
              <a:fillRect/>
            </a:stretch>
          </p:blipFill>
          <p:spPr bwMode="auto">
            <a:xfrm>
              <a:off x="4436986" y="5364215"/>
              <a:ext cx="1163624" cy="507445"/>
            </a:xfrm>
            <a:prstGeom prst="rect">
              <a:avLst/>
            </a:prstGeom>
            <a:noFill/>
            <a:ln w="9525">
              <a:noFill/>
              <a:miter lim="800000"/>
              <a:headEnd/>
              <a:tailEnd/>
            </a:ln>
          </p:spPr>
        </p:pic>
        <p:sp>
          <p:nvSpPr>
            <p:cNvPr id="36" name="文字方塊 35"/>
            <p:cNvSpPr txBox="1"/>
            <p:nvPr/>
          </p:nvSpPr>
          <p:spPr>
            <a:xfrm>
              <a:off x="4121950" y="5224844"/>
              <a:ext cx="3195355" cy="769441"/>
            </a:xfrm>
            <a:prstGeom prst="rect">
              <a:avLst/>
            </a:prstGeom>
            <a:noFill/>
          </p:spPr>
          <p:txBody>
            <a:bodyPr wrap="square" rtlCol="0">
              <a:spAutoFit/>
            </a:bodyPr>
            <a:lstStyle/>
            <a:p>
              <a:r>
                <a:rPr lang="en-US" altLang="zh-TW" sz="4400" dirty="0" smtClean="0"/>
                <a:t>(          &gt;         )</a:t>
              </a:r>
              <a:endParaRPr lang="zh-TW" altLang="en-US" sz="44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向右箭號 45"/>
          <p:cNvSpPr/>
          <p:nvPr/>
        </p:nvSpPr>
        <p:spPr>
          <a:xfrm>
            <a:off x="4572000" y="4149080"/>
            <a:ext cx="360040" cy="2880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41" name="向下箭號 40"/>
          <p:cNvSpPr/>
          <p:nvPr/>
        </p:nvSpPr>
        <p:spPr>
          <a:xfrm>
            <a:off x="1835696" y="1844824"/>
            <a:ext cx="288032" cy="36004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27" name="文字方塊 26"/>
          <p:cNvSpPr txBox="1"/>
          <p:nvPr/>
        </p:nvSpPr>
        <p:spPr>
          <a:xfrm>
            <a:off x="539552" y="1268760"/>
            <a:ext cx="309634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TW" dirty="0" smtClean="0"/>
              <a:t>Collect </a:t>
            </a:r>
            <a:r>
              <a:rPr lang="en-US" altLang="zh-TW" b="1" dirty="0" smtClean="0"/>
              <a:t>the criteria for sewer design</a:t>
            </a:r>
            <a:r>
              <a:rPr lang="en-US" altLang="zh-TW" dirty="0" smtClean="0"/>
              <a:t> precipitation intensity</a:t>
            </a:r>
            <a:endParaRPr lang="zh-TW" altLang="en-US" dirty="0"/>
          </a:p>
        </p:txBody>
      </p:sp>
      <p:sp>
        <p:nvSpPr>
          <p:cNvPr id="28" name="文字方塊 27"/>
          <p:cNvSpPr txBox="1"/>
          <p:nvPr/>
        </p:nvSpPr>
        <p:spPr>
          <a:xfrm>
            <a:off x="72008" y="2276872"/>
            <a:ext cx="4572000"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542925"/>
            <a:r>
              <a:rPr lang="en-US" altLang="zh-TW" dirty="0" smtClean="0"/>
              <a:t> Obtain spatial-average</a:t>
            </a:r>
            <a:r>
              <a:rPr lang="zh-TW" altLang="en-US" dirty="0" smtClean="0"/>
              <a:t> </a:t>
            </a:r>
            <a:r>
              <a:rPr lang="en-US" altLang="zh-TW" dirty="0" smtClean="0"/>
              <a:t>precipitation intensity using</a:t>
            </a:r>
            <a:r>
              <a:rPr lang="zh-TW" altLang="en-US" dirty="0" smtClean="0"/>
              <a:t> </a:t>
            </a:r>
            <a:r>
              <a:rPr lang="en-US" altLang="zh-TW" b="1" dirty="0" err="1" smtClean="0"/>
              <a:t>Thiessen</a:t>
            </a:r>
            <a:r>
              <a:rPr lang="en-US" altLang="zh-TW" b="1" dirty="0" smtClean="0"/>
              <a:t> method</a:t>
            </a:r>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p:txBody>
      </p:sp>
      <p:pic>
        <p:nvPicPr>
          <p:cNvPr id="25" name="Picture 2"/>
          <p:cNvPicPr>
            <a:picLocks noChangeAspect="1" noChangeArrowheads="1"/>
          </p:cNvPicPr>
          <p:nvPr/>
        </p:nvPicPr>
        <p:blipFill>
          <a:blip r:embed="rId3" cstate="print"/>
          <a:srcRect l="52396" r="2494" b="593"/>
          <a:stretch>
            <a:fillRect/>
          </a:stretch>
        </p:blipFill>
        <p:spPr bwMode="auto">
          <a:xfrm>
            <a:off x="1286635" y="2888940"/>
            <a:ext cx="1979712" cy="3284984"/>
          </a:xfrm>
          <a:prstGeom prst="rect">
            <a:avLst/>
          </a:prstGeom>
          <a:noFill/>
          <a:ln w="9525">
            <a:solidFill>
              <a:srgbClr val="00B0F0"/>
            </a:solidFill>
            <a:miter lim="800000"/>
            <a:headEnd/>
            <a:tailEnd/>
          </a:ln>
        </p:spPr>
      </p:pic>
      <p:grpSp>
        <p:nvGrpSpPr>
          <p:cNvPr id="38" name="群組 37"/>
          <p:cNvGrpSpPr/>
          <p:nvPr/>
        </p:nvGrpSpPr>
        <p:grpSpPr>
          <a:xfrm>
            <a:off x="4932040" y="2798930"/>
            <a:ext cx="3888432" cy="2520280"/>
            <a:chOff x="395536" y="4221088"/>
            <a:chExt cx="3888432" cy="2520280"/>
          </a:xfrm>
        </p:grpSpPr>
        <p:sp>
          <p:nvSpPr>
            <p:cNvPr id="29" name="文字方塊 28"/>
            <p:cNvSpPr txBox="1"/>
            <p:nvPr/>
          </p:nvSpPr>
          <p:spPr>
            <a:xfrm>
              <a:off x="620561" y="4401108"/>
              <a:ext cx="3456384"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TW" dirty="0" smtClean="0"/>
                <a:t>Only 1-h precipitation depth</a:t>
              </a:r>
              <a:endParaRPr lang="zh-TW" altLang="en-US" dirty="0"/>
            </a:p>
          </p:txBody>
        </p:sp>
        <p:pic>
          <p:nvPicPr>
            <p:cNvPr id="1027" name="Picture 3"/>
            <p:cNvPicPr>
              <a:picLocks noChangeAspect="1" noChangeArrowheads="1"/>
            </p:cNvPicPr>
            <p:nvPr/>
          </p:nvPicPr>
          <p:blipFill>
            <a:blip r:embed="rId4" cstate="print"/>
            <a:srcRect/>
            <a:stretch>
              <a:fillRect/>
            </a:stretch>
          </p:blipFill>
          <p:spPr bwMode="auto">
            <a:xfrm>
              <a:off x="710571" y="5841268"/>
              <a:ext cx="3024336" cy="639612"/>
            </a:xfrm>
            <a:prstGeom prst="rect">
              <a:avLst/>
            </a:prstGeom>
            <a:noFill/>
            <a:ln w="9525">
              <a:noFill/>
              <a:miter lim="800000"/>
              <a:headEnd/>
              <a:tailEnd/>
            </a:ln>
          </p:spPr>
        </p:pic>
        <p:sp>
          <p:nvSpPr>
            <p:cNvPr id="44" name="圓角矩形 43"/>
            <p:cNvSpPr/>
            <p:nvPr/>
          </p:nvSpPr>
          <p:spPr>
            <a:xfrm>
              <a:off x="395536" y="4221088"/>
              <a:ext cx="3888432" cy="252028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sp>
        <p:nvSpPr>
          <p:cNvPr id="52" name="標題 51"/>
          <p:cNvSpPr>
            <a:spLocks noGrp="1"/>
          </p:cNvSpPr>
          <p:nvPr>
            <p:ph type="title"/>
          </p:nvPr>
        </p:nvSpPr>
        <p:spPr/>
        <p:txBody>
          <a:bodyPr>
            <a:normAutofit/>
          </a:bodyPr>
          <a:lstStyle/>
          <a:p>
            <a:pPr indent="12700"/>
            <a:r>
              <a:rPr lang="en-US" altLang="zh-TW" sz="4000" dirty="0" smtClean="0"/>
              <a:t>Model application (observed)</a:t>
            </a:r>
          </a:p>
        </p:txBody>
      </p:sp>
      <p:sp>
        <p:nvSpPr>
          <p:cNvPr id="55" name="五邊形 54"/>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dirty="0" smtClean="0"/>
              <a:t>Model application</a:t>
            </a:r>
          </a:p>
        </p:txBody>
      </p:sp>
      <p:sp>
        <p:nvSpPr>
          <p:cNvPr id="56" name="五邊形 55"/>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Methodology</a:t>
            </a:r>
            <a:endParaRPr lang="zh-TW" altLang="en-US" dirty="0"/>
          </a:p>
        </p:txBody>
      </p:sp>
      <p:pic>
        <p:nvPicPr>
          <p:cNvPr id="2050" name="Picture 2"/>
          <p:cNvPicPr>
            <a:picLocks noChangeAspect="1" noChangeArrowheads="1"/>
          </p:cNvPicPr>
          <p:nvPr/>
        </p:nvPicPr>
        <p:blipFill>
          <a:blip r:embed="rId5" cstate="print"/>
          <a:srcRect/>
          <a:stretch>
            <a:fillRect/>
          </a:stretch>
        </p:blipFill>
        <p:spPr bwMode="auto">
          <a:xfrm>
            <a:off x="5247075" y="3383995"/>
            <a:ext cx="1485900" cy="514350"/>
          </a:xfrm>
          <a:prstGeom prst="rect">
            <a:avLst/>
          </a:prstGeom>
          <a:noFill/>
          <a:ln w="9525">
            <a:noFill/>
            <a:miter lim="800000"/>
            <a:headEnd/>
            <a:tailEnd/>
          </a:ln>
        </p:spPr>
      </p:pic>
      <p:sp>
        <p:nvSpPr>
          <p:cNvPr id="26" name="文字方塊 25"/>
          <p:cNvSpPr txBox="1"/>
          <p:nvPr/>
        </p:nvSpPr>
        <p:spPr>
          <a:xfrm>
            <a:off x="5157064" y="3959768"/>
            <a:ext cx="3555395"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TW" dirty="0" smtClean="0"/>
              <a:t>Both 1-h &amp; 2-h precipitation depths</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向右箭號 39"/>
          <p:cNvSpPr/>
          <p:nvPr/>
        </p:nvSpPr>
        <p:spPr>
          <a:xfrm>
            <a:off x="4572000" y="5301208"/>
            <a:ext cx="360040" cy="2880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46" name="向右箭號 45"/>
          <p:cNvSpPr/>
          <p:nvPr/>
        </p:nvSpPr>
        <p:spPr>
          <a:xfrm>
            <a:off x="4572000" y="2492896"/>
            <a:ext cx="360040" cy="2880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41" name="向下箭號 40"/>
          <p:cNvSpPr/>
          <p:nvPr/>
        </p:nvSpPr>
        <p:spPr>
          <a:xfrm>
            <a:off x="1835696" y="1844824"/>
            <a:ext cx="288032" cy="36004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27" name="文字方塊 26"/>
          <p:cNvSpPr txBox="1"/>
          <p:nvPr/>
        </p:nvSpPr>
        <p:spPr>
          <a:xfrm>
            <a:off x="539552" y="1268760"/>
            <a:ext cx="309634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TW" dirty="0" smtClean="0"/>
              <a:t>Collect </a:t>
            </a:r>
            <a:r>
              <a:rPr lang="en-US" altLang="zh-TW" b="1" dirty="0" smtClean="0"/>
              <a:t>the criteria for sewer design</a:t>
            </a:r>
            <a:r>
              <a:rPr lang="en-US" altLang="zh-TW" dirty="0" smtClean="0"/>
              <a:t> precipitation intensity</a:t>
            </a:r>
            <a:endParaRPr lang="zh-TW" altLang="en-US" dirty="0"/>
          </a:p>
        </p:txBody>
      </p:sp>
      <p:sp>
        <p:nvSpPr>
          <p:cNvPr id="28" name="文字方塊 27"/>
          <p:cNvSpPr txBox="1"/>
          <p:nvPr/>
        </p:nvSpPr>
        <p:spPr>
          <a:xfrm>
            <a:off x="72008" y="2276872"/>
            <a:ext cx="4572000" cy="452431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85738" indent="-185738"/>
            <a:r>
              <a:rPr lang="en-US" altLang="zh-TW" dirty="0" smtClean="0"/>
              <a:t>1) Spatially interpolated to the locations of  rain-gauging stations</a:t>
            </a:r>
          </a:p>
          <a:p>
            <a:pPr marL="185738" indent="-185738"/>
            <a:r>
              <a:rPr lang="en-US" altLang="zh-TW" dirty="0" smtClean="0"/>
              <a:t>2) Obtain spatial-average</a:t>
            </a:r>
            <a:r>
              <a:rPr lang="zh-TW" altLang="en-US" dirty="0" smtClean="0"/>
              <a:t> </a:t>
            </a:r>
            <a:r>
              <a:rPr lang="en-US" altLang="zh-TW" dirty="0" smtClean="0"/>
              <a:t>precipitation intensity using</a:t>
            </a:r>
            <a:r>
              <a:rPr lang="zh-TW" altLang="en-US" dirty="0" smtClean="0"/>
              <a:t> </a:t>
            </a:r>
            <a:r>
              <a:rPr lang="en-US" altLang="zh-TW" b="1" dirty="0" err="1" smtClean="0"/>
              <a:t>Thiessen</a:t>
            </a:r>
            <a:r>
              <a:rPr lang="en-US" altLang="zh-TW" b="1" dirty="0" smtClean="0"/>
              <a:t> method</a:t>
            </a:r>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a:p>
            <a:endParaRPr lang="en-US" altLang="zh-TW" b="1" dirty="0" smtClean="0"/>
          </a:p>
        </p:txBody>
      </p:sp>
      <p:pic>
        <p:nvPicPr>
          <p:cNvPr id="25" name="Picture 2"/>
          <p:cNvPicPr>
            <a:picLocks noChangeAspect="1" noChangeArrowheads="1"/>
          </p:cNvPicPr>
          <p:nvPr/>
        </p:nvPicPr>
        <p:blipFill>
          <a:blip r:embed="rId3" cstate="print"/>
          <a:srcRect l="52396" r="2494" b="593"/>
          <a:stretch>
            <a:fillRect/>
          </a:stretch>
        </p:blipFill>
        <p:spPr bwMode="auto">
          <a:xfrm>
            <a:off x="2411760" y="3456384"/>
            <a:ext cx="1979712" cy="3284984"/>
          </a:xfrm>
          <a:prstGeom prst="rect">
            <a:avLst/>
          </a:prstGeom>
          <a:noFill/>
          <a:ln w="9525">
            <a:solidFill>
              <a:srgbClr val="00B0F0"/>
            </a:solidFill>
            <a:miter lim="800000"/>
            <a:headEnd/>
            <a:tailEnd/>
          </a:ln>
        </p:spPr>
      </p:pic>
      <p:pic>
        <p:nvPicPr>
          <p:cNvPr id="24" name="Picture 2"/>
          <p:cNvPicPr>
            <a:picLocks noChangeAspect="1" noChangeArrowheads="1"/>
          </p:cNvPicPr>
          <p:nvPr/>
        </p:nvPicPr>
        <p:blipFill>
          <a:blip r:embed="rId3" cstate="print"/>
          <a:srcRect r="52174"/>
          <a:stretch>
            <a:fillRect/>
          </a:stretch>
        </p:blipFill>
        <p:spPr bwMode="auto">
          <a:xfrm>
            <a:off x="179512" y="3429000"/>
            <a:ext cx="2049042" cy="3284984"/>
          </a:xfrm>
          <a:prstGeom prst="rect">
            <a:avLst/>
          </a:prstGeom>
          <a:noFill/>
          <a:ln w="9525">
            <a:solidFill>
              <a:srgbClr val="92D050"/>
            </a:solidFill>
            <a:miter lim="800000"/>
            <a:headEnd/>
            <a:tailEnd/>
          </a:ln>
        </p:spPr>
      </p:pic>
      <p:grpSp>
        <p:nvGrpSpPr>
          <p:cNvPr id="2" name="群組 37"/>
          <p:cNvGrpSpPr/>
          <p:nvPr/>
        </p:nvGrpSpPr>
        <p:grpSpPr>
          <a:xfrm>
            <a:off x="5004048" y="1412776"/>
            <a:ext cx="3888432" cy="2520280"/>
            <a:chOff x="395536" y="4221088"/>
            <a:chExt cx="3888432" cy="2520280"/>
          </a:xfrm>
        </p:grpSpPr>
        <p:sp>
          <p:nvSpPr>
            <p:cNvPr id="29" name="文字方塊 28"/>
            <p:cNvSpPr txBox="1"/>
            <p:nvPr/>
          </p:nvSpPr>
          <p:spPr>
            <a:xfrm>
              <a:off x="683568" y="4305870"/>
              <a:ext cx="3456384" cy="9233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TW" dirty="0" smtClean="0"/>
                <a:t>Obtain </a:t>
              </a:r>
              <a:r>
                <a:rPr lang="en-US" altLang="zh-TW" b="1" dirty="0" smtClean="0"/>
                <a:t>average maximum </a:t>
              </a:r>
              <a:r>
                <a:rPr lang="en-US" altLang="zh-TW" dirty="0" smtClean="0"/>
                <a:t>1- h and 2-h precipitation intensities from ensemble members</a:t>
              </a:r>
              <a:endParaRPr lang="zh-TW" altLang="en-US" dirty="0"/>
            </a:p>
          </p:txBody>
        </p:sp>
        <p:pic>
          <p:nvPicPr>
            <p:cNvPr id="1027" name="Picture 3"/>
            <p:cNvPicPr>
              <a:picLocks noChangeAspect="1" noChangeArrowheads="1"/>
            </p:cNvPicPr>
            <p:nvPr/>
          </p:nvPicPr>
          <p:blipFill>
            <a:blip r:embed="rId4" cstate="print"/>
            <a:srcRect/>
            <a:stretch>
              <a:fillRect/>
            </a:stretch>
          </p:blipFill>
          <p:spPr bwMode="auto">
            <a:xfrm>
              <a:off x="827584" y="5229200"/>
              <a:ext cx="3024336" cy="639612"/>
            </a:xfrm>
            <a:prstGeom prst="rect">
              <a:avLst/>
            </a:prstGeom>
            <a:noFill/>
            <a:ln w="9525">
              <a:noFill/>
              <a:miter lim="800000"/>
              <a:headEnd/>
              <a:tailEnd/>
            </a:ln>
          </p:spPr>
        </p:pic>
        <p:sp>
          <p:nvSpPr>
            <p:cNvPr id="33" name="矩形 32"/>
            <p:cNvSpPr/>
            <p:nvPr/>
          </p:nvSpPr>
          <p:spPr>
            <a:xfrm>
              <a:off x="827584" y="6021288"/>
              <a:ext cx="2688621" cy="646331"/>
            </a:xfrm>
            <a:prstGeom prst="rect">
              <a:avLst/>
            </a:prstGeom>
            <a:noFill/>
          </p:spPr>
          <p:txBody>
            <a:bodyPr wrap="none" lIns="91440" tIns="45720" rIns="91440" bIns="45720">
              <a:spAutoFit/>
            </a:bodyPr>
            <a:lstStyle/>
            <a:p>
              <a:pPr algn="ctr"/>
              <a:r>
                <a:rPr lang="en-US" altLang="zh-TW"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CSC methods</a:t>
              </a:r>
              <a:endParaRPr lang="zh-TW" alt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4" name="圓角矩形 43"/>
            <p:cNvSpPr/>
            <p:nvPr/>
          </p:nvSpPr>
          <p:spPr>
            <a:xfrm>
              <a:off x="395536" y="4221088"/>
              <a:ext cx="3888432" cy="252028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grpSp>
        <p:nvGrpSpPr>
          <p:cNvPr id="3" name="群組 38"/>
          <p:cNvGrpSpPr/>
          <p:nvPr/>
        </p:nvGrpSpPr>
        <p:grpSpPr>
          <a:xfrm>
            <a:off x="5004048" y="4149080"/>
            <a:ext cx="3960440" cy="2520280"/>
            <a:chOff x="4716016" y="4221088"/>
            <a:chExt cx="4176464" cy="2520280"/>
          </a:xfrm>
        </p:grpSpPr>
        <p:pic>
          <p:nvPicPr>
            <p:cNvPr id="1028" name="Picture 4"/>
            <p:cNvPicPr>
              <a:picLocks noChangeAspect="1" noChangeArrowheads="1"/>
            </p:cNvPicPr>
            <p:nvPr/>
          </p:nvPicPr>
          <p:blipFill>
            <a:blip r:embed="rId5" cstate="print"/>
            <a:srcRect/>
            <a:stretch>
              <a:fillRect/>
            </a:stretch>
          </p:blipFill>
          <p:spPr bwMode="auto">
            <a:xfrm>
              <a:off x="5652120" y="5157192"/>
              <a:ext cx="2304256" cy="889362"/>
            </a:xfrm>
            <a:prstGeom prst="rect">
              <a:avLst/>
            </a:prstGeom>
            <a:noFill/>
            <a:ln w="9525">
              <a:noFill/>
              <a:miter lim="800000"/>
              <a:headEnd/>
              <a:tailEnd/>
            </a:ln>
          </p:spPr>
        </p:pic>
        <p:sp>
          <p:nvSpPr>
            <p:cNvPr id="34" name="矩形 33"/>
            <p:cNvSpPr/>
            <p:nvPr/>
          </p:nvSpPr>
          <p:spPr>
            <a:xfrm>
              <a:off x="5387471" y="6021288"/>
              <a:ext cx="2856937" cy="646331"/>
            </a:xfrm>
            <a:prstGeom prst="rect">
              <a:avLst/>
            </a:prstGeom>
            <a:noFill/>
          </p:spPr>
          <p:txBody>
            <a:bodyPr wrap="none" lIns="91440" tIns="45720" rIns="91440" bIns="45720">
              <a:spAutoFit/>
            </a:bodyPr>
            <a:lstStyle/>
            <a:p>
              <a:pPr algn="ctr"/>
              <a:r>
                <a:rPr lang="en-US" altLang="zh-TW"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PEM methods</a:t>
              </a:r>
              <a:endParaRPr lang="zh-TW" alt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圓角矩形 44"/>
            <p:cNvSpPr/>
            <p:nvPr/>
          </p:nvSpPr>
          <p:spPr>
            <a:xfrm>
              <a:off x="4716016" y="4221088"/>
              <a:ext cx="4176464" cy="252028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30" name="文字方塊 29"/>
            <p:cNvSpPr txBox="1"/>
            <p:nvPr/>
          </p:nvSpPr>
          <p:spPr>
            <a:xfrm>
              <a:off x="5076056" y="4294837"/>
              <a:ext cx="3600400"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TW" dirty="0" smtClean="0"/>
                <a:t>Compare the QPF from each ensemble members with the criteria</a:t>
              </a:r>
              <a:endParaRPr lang="zh-TW" altLang="en-US" dirty="0"/>
            </a:p>
          </p:txBody>
        </p:sp>
      </p:grpSp>
      <p:sp>
        <p:nvSpPr>
          <p:cNvPr id="52" name="標題 51"/>
          <p:cNvSpPr>
            <a:spLocks noGrp="1"/>
          </p:cNvSpPr>
          <p:nvPr>
            <p:ph type="title"/>
          </p:nvPr>
        </p:nvSpPr>
        <p:spPr/>
        <p:txBody>
          <a:bodyPr>
            <a:normAutofit/>
          </a:bodyPr>
          <a:lstStyle/>
          <a:p>
            <a:pPr indent="12700"/>
            <a:r>
              <a:rPr lang="en-US" altLang="zh-TW" sz="4000" dirty="0" smtClean="0"/>
              <a:t>Model application (TYQPFE)</a:t>
            </a:r>
          </a:p>
        </p:txBody>
      </p:sp>
      <p:sp>
        <p:nvSpPr>
          <p:cNvPr id="55" name="五邊形 54"/>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dirty="0" smtClean="0"/>
              <a:t>Model application</a:t>
            </a:r>
          </a:p>
        </p:txBody>
      </p:sp>
      <p:sp>
        <p:nvSpPr>
          <p:cNvPr id="56" name="五邊形 55"/>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Methodology</a:t>
            </a:r>
            <a:endParaRPr lang="zh-TW" altLang="en-US" dirty="0"/>
          </a:p>
        </p:txBody>
      </p:sp>
      <p:cxnSp>
        <p:nvCxnSpPr>
          <p:cNvPr id="50" name="直線單箭頭接點 49"/>
          <p:cNvCxnSpPr/>
          <p:nvPr/>
        </p:nvCxnSpPr>
        <p:spPr>
          <a:xfrm>
            <a:off x="2123728" y="5157192"/>
            <a:ext cx="28803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Verification method</a:t>
            </a:r>
            <a:endParaRPr lang="zh-TW" altLang="en-US" dirty="0"/>
          </a:p>
        </p:txBody>
      </p:sp>
      <p:sp>
        <p:nvSpPr>
          <p:cNvPr id="3" name="內容版面配置區 2"/>
          <p:cNvSpPr>
            <a:spLocks noGrp="1"/>
          </p:cNvSpPr>
          <p:nvPr>
            <p:ph idx="1"/>
          </p:nvPr>
        </p:nvSpPr>
        <p:spPr>
          <a:xfrm>
            <a:off x="457199" y="1600200"/>
            <a:ext cx="8210255" cy="4525963"/>
          </a:xfrm>
        </p:spPr>
        <p:txBody>
          <a:bodyPr>
            <a:normAutofit/>
          </a:bodyPr>
          <a:lstStyle/>
          <a:p>
            <a:r>
              <a:rPr lang="en-US" altLang="zh-TW" sz="2400" dirty="0" smtClean="0"/>
              <a:t>A </a:t>
            </a:r>
            <a:r>
              <a:rPr lang="en-US" altLang="zh-TW" sz="2400" b="1" dirty="0" smtClean="0">
                <a:solidFill>
                  <a:srgbClr val="FF0000"/>
                </a:solidFill>
              </a:rPr>
              <a:t>contingency table </a:t>
            </a:r>
            <a:r>
              <a:rPr lang="en-US" altLang="zh-TW" sz="2400" dirty="0" smtClean="0"/>
              <a:t>determining  whether a forecast should be </a:t>
            </a:r>
            <a:r>
              <a:rPr lang="en-US" altLang="zh-TW" sz="2400" b="1" dirty="0" smtClean="0"/>
              <a:t>“yes” or “no”</a:t>
            </a:r>
          </a:p>
          <a:p>
            <a:r>
              <a:rPr lang="en-US" altLang="zh-TW" sz="2400" b="1" dirty="0" smtClean="0"/>
              <a:t>For rainfall : </a:t>
            </a:r>
            <a:r>
              <a:rPr lang="en-US" altLang="zh-TW" sz="2400" dirty="0" smtClean="0"/>
              <a:t>according to set </a:t>
            </a:r>
            <a:r>
              <a:rPr lang="en-US" altLang="zh-TW" sz="2400" b="1" dirty="0" smtClean="0"/>
              <a:t>threshold value                (50,130,200,350mm)</a:t>
            </a:r>
          </a:p>
          <a:p>
            <a:r>
              <a:rPr lang="en-US" altLang="zh-TW" sz="2400" b="1" dirty="0" smtClean="0"/>
              <a:t>For inundation: </a:t>
            </a:r>
            <a:r>
              <a:rPr lang="en-US" altLang="zh-TW" sz="2400" dirty="0" smtClean="0"/>
              <a:t>determining  </a:t>
            </a:r>
            <a:r>
              <a:rPr lang="en-US" altLang="zh-TW" sz="2400" b="1" dirty="0" smtClean="0"/>
              <a:t>“yes” or “no”</a:t>
            </a:r>
          </a:p>
          <a:p>
            <a:pPr>
              <a:buNone/>
            </a:pPr>
            <a:endParaRPr lang="en-US" altLang="zh-TW" sz="2400" dirty="0" smtClean="0"/>
          </a:p>
        </p:txBody>
      </p:sp>
      <p:sp>
        <p:nvSpPr>
          <p:cNvPr id="12" name="五邊形 11"/>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dirty="0" smtClean="0"/>
              <a:t>Verification method</a:t>
            </a:r>
          </a:p>
        </p:txBody>
      </p:sp>
      <p:sp>
        <p:nvSpPr>
          <p:cNvPr id="13" name="五邊形 12"/>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Methodology</a:t>
            </a:r>
            <a:endParaRPr lang="zh-TW" altLang="en-US" dirty="0"/>
          </a:p>
        </p:txBody>
      </p:sp>
      <p:graphicFrame>
        <p:nvGraphicFramePr>
          <p:cNvPr id="15" name="表格 14"/>
          <p:cNvGraphicFramePr>
            <a:graphicFrameLocks noGrp="1"/>
          </p:cNvGraphicFramePr>
          <p:nvPr>
            <p:extLst>
              <p:ext uri="{D42A27DB-BD31-4B8C-83A1-F6EECF244321}">
                <p14:modId xmlns="" xmlns:p14="http://schemas.microsoft.com/office/powerpoint/2010/main" val="1292389898"/>
              </p:ext>
            </p:extLst>
          </p:nvPr>
        </p:nvGraphicFramePr>
        <p:xfrm>
          <a:off x="2366755" y="3789040"/>
          <a:ext cx="4860540" cy="2765970"/>
        </p:xfrm>
        <a:graphic>
          <a:graphicData uri="http://schemas.openxmlformats.org/drawingml/2006/table">
            <a:tbl>
              <a:tblPr>
                <a:tableStyleId>{5C22544A-7EE6-4342-B048-85BDC9FD1C3A}</a:tableStyleId>
              </a:tblPr>
              <a:tblGrid>
                <a:gridCol w="376898"/>
                <a:gridCol w="376898"/>
                <a:gridCol w="2053372"/>
                <a:gridCol w="2053372"/>
              </a:tblGrid>
              <a:tr h="395438">
                <a:tc rowSpan="2" gridSpan="2">
                  <a:txBody>
                    <a:bodyPr/>
                    <a:lstStyle/>
                    <a:p>
                      <a:pPr algn="ctr" fontAlgn="ctr"/>
                      <a:r>
                        <a:rPr lang="zh-TW" altLang="en-US" sz="2900" u="none" strike="noStrike" dirty="0">
                          <a:solidFill>
                            <a:schemeClr val="bg1"/>
                          </a:solidFill>
                          <a:effectLst/>
                        </a:rPr>
                        <a:t>　</a:t>
                      </a:r>
                      <a:endParaRPr lang="zh-TW" altLang="en-US" sz="2900" b="0" i="0" u="none" strike="noStrike" dirty="0">
                        <a:solidFill>
                          <a:schemeClr val="bg1"/>
                        </a:solidFill>
                        <a:effectLst/>
                        <a:latin typeface="新細明體"/>
                      </a:endParaRPr>
                    </a:p>
                  </a:txBody>
                  <a:tcPr marL="4505" marR="4505" marT="4505" marB="0" anchor="ctr">
                    <a:solidFill>
                      <a:srgbClr val="92D050"/>
                    </a:solidFill>
                  </a:tcPr>
                </a:tc>
                <a:tc rowSpan="2" hMerge="1">
                  <a:txBody>
                    <a:bodyPr/>
                    <a:lstStyle/>
                    <a:p>
                      <a:endParaRPr lang="zh-TW" altLang="en-US"/>
                    </a:p>
                  </a:txBody>
                  <a:tcPr/>
                </a:tc>
                <a:tc gridSpan="2">
                  <a:txBody>
                    <a:bodyPr/>
                    <a:lstStyle/>
                    <a:p>
                      <a:pPr algn="ctr" fontAlgn="ctr"/>
                      <a:r>
                        <a:rPr lang="en-US" sz="2900" u="none" strike="noStrike" dirty="0" smtClean="0">
                          <a:solidFill>
                            <a:schemeClr val="bg1"/>
                          </a:solidFill>
                          <a:effectLst/>
                        </a:rPr>
                        <a:t>Observed</a:t>
                      </a:r>
                      <a:endParaRPr lang="en-US" sz="2900" b="0" i="0" u="none" strike="noStrike" dirty="0">
                        <a:solidFill>
                          <a:schemeClr val="bg1"/>
                        </a:solidFill>
                        <a:effectLst/>
                        <a:latin typeface="新細明體"/>
                      </a:endParaRPr>
                    </a:p>
                  </a:txBody>
                  <a:tcPr marL="4505" marR="4505" marT="4505" marB="0" anchor="ctr">
                    <a:solidFill>
                      <a:srgbClr val="92D050"/>
                    </a:solidFill>
                  </a:tcPr>
                </a:tc>
                <a:tc hMerge="1">
                  <a:txBody>
                    <a:bodyPr/>
                    <a:lstStyle/>
                    <a:p>
                      <a:endParaRPr lang="zh-TW" altLang="en-US"/>
                    </a:p>
                  </a:txBody>
                  <a:tcPr/>
                </a:tc>
              </a:tr>
              <a:tr h="395438">
                <a:tc gridSpan="2" vMerge="1">
                  <a:txBody>
                    <a:bodyPr/>
                    <a:lstStyle/>
                    <a:p>
                      <a:endParaRPr lang="zh-TW" altLang="en-US"/>
                    </a:p>
                  </a:txBody>
                  <a:tcPr/>
                </a:tc>
                <a:tc hMerge="1" vMerge="1">
                  <a:txBody>
                    <a:bodyPr/>
                    <a:lstStyle/>
                    <a:p>
                      <a:endParaRPr lang="zh-TW" altLang="en-US"/>
                    </a:p>
                  </a:txBody>
                  <a:tcPr/>
                </a:tc>
                <a:tc>
                  <a:txBody>
                    <a:bodyPr/>
                    <a:lstStyle/>
                    <a:p>
                      <a:pPr algn="ctr" fontAlgn="ctr"/>
                      <a:r>
                        <a:rPr lang="en-US" sz="2900" u="none" strike="noStrike" dirty="0" smtClean="0">
                          <a:solidFill>
                            <a:schemeClr val="bg1"/>
                          </a:solidFill>
                          <a:effectLst/>
                        </a:rPr>
                        <a:t>Yes</a:t>
                      </a:r>
                      <a:endParaRPr lang="en-US" sz="2900" b="0" i="0" u="none" strike="noStrike" dirty="0">
                        <a:solidFill>
                          <a:schemeClr val="bg1"/>
                        </a:solidFill>
                        <a:effectLst/>
                        <a:latin typeface="新細明體"/>
                      </a:endParaRPr>
                    </a:p>
                  </a:txBody>
                  <a:tcPr marL="4505" marR="4505" marT="4505" marB="0" anchor="ctr">
                    <a:solidFill>
                      <a:srgbClr val="92D050"/>
                    </a:solidFill>
                  </a:tcPr>
                </a:tc>
                <a:tc>
                  <a:txBody>
                    <a:bodyPr/>
                    <a:lstStyle/>
                    <a:p>
                      <a:pPr algn="ctr" fontAlgn="ctr"/>
                      <a:r>
                        <a:rPr lang="en-US" sz="2900" u="none" strike="noStrike" dirty="0" smtClean="0">
                          <a:solidFill>
                            <a:schemeClr val="bg1"/>
                          </a:solidFill>
                          <a:effectLst/>
                        </a:rPr>
                        <a:t>no</a:t>
                      </a:r>
                      <a:endParaRPr lang="en-US" sz="2900" b="0" i="0" u="none" strike="noStrike" dirty="0">
                        <a:solidFill>
                          <a:schemeClr val="bg1"/>
                        </a:solidFill>
                        <a:effectLst/>
                        <a:latin typeface="新細明體"/>
                      </a:endParaRPr>
                    </a:p>
                  </a:txBody>
                  <a:tcPr marL="4505" marR="4505" marT="4505" marB="0" anchor="ctr">
                    <a:solidFill>
                      <a:srgbClr val="92D050"/>
                    </a:solidFill>
                  </a:tcPr>
                </a:tc>
              </a:tr>
              <a:tr h="936520">
                <a:tc rowSpan="2">
                  <a:txBody>
                    <a:bodyPr/>
                    <a:lstStyle/>
                    <a:p>
                      <a:pPr algn="ctr" fontAlgn="ctr"/>
                      <a:r>
                        <a:rPr lang="en-US" sz="2900" u="none" strike="noStrike" dirty="0" smtClean="0">
                          <a:solidFill>
                            <a:schemeClr val="bg1"/>
                          </a:solidFill>
                          <a:effectLst/>
                        </a:rPr>
                        <a:t>Forecast</a:t>
                      </a:r>
                      <a:endParaRPr lang="en-US" sz="2900" b="0" i="0" u="none" strike="noStrike" dirty="0">
                        <a:solidFill>
                          <a:schemeClr val="bg1"/>
                        </a:solidFill>
                        <a:effectLst/>
                        <a:latin typeface="新細明體"/>
                      </a:endParaRPr>
                    </a:p>
                  </a:txBody>
                  <a:tcPr marL="4505" marR="4505" marT="4505" marB="0" vert="vert270" anchor="ctr">
                    <a:solidFill>
                      <a:srgbClr val="92D050"/>
                    </a:solidFill>
                  </a:tcPr>
                </a:tc>
                <a:tc>
                  <a:txBody>
                    <a:bodyPr/>
                    <a:lstStyle/>
                    <a:p>
                      <a:pPr algn="ctr" fontAlgn="ctr"/>
                      <a:r>
                        <a:rPr lang="en-US" altLang="zh-TW" sz="2900" u="none" strike="noStrike" dirty="0" smtClean="0">
                          <a:solidFill>
                            <a:schemeClr val="bg1"/>
                          </a:solidFill>
                          <a:effectLst/>
                        </a:rPr>
                        <a:t>Yes</a:t>
                      </a:r>
                      <a:endParaRPr lang="en-US" altLang="zh-TW" sz="2900" b="0" i="0" u="none" strike="noStrike" dirty="0">
                        <a:solidFill>
                          <a:schemeClr val="bg1"/>
                        </a:solidFill>
                        <a:effectLst/>
                        <a:latin typeface="新細明體"/>
                      </a:endParaRPr>
                    </a:p>
                  </a:txBody>
                  <a:tcPr marL="4505" marR="4505" marT="4505" marB="0" vert="vert270" anchor="ctr">
                    <a:solidFill>
                      <a:srgbClr val="92D050"/>
                    </a:solidFill>
                  </a:tcPr>
                </a:tc>
                <a:tc>
                  <a:txBody>
                    <a:bodyPr/>
                    <a:lstStyle/>
                    <a:p>
                      <a:pPr algn="ctr" fontAlgn="ctr"/>
                      <a:r>
                        <a:rPr lang="en-US" sz="2900" u="none" strike="noStrike" dirty="0" smtClean="0">
                          <a:solidFill>
                            <a:schemeClr val="bg1"/>
                          </a:solidFill>
                          <a:effectLst/>
                        </a:rPr>
                        <a:t>hits</a:t>
                      </a:r>
                      <a:endParaRPr lang="en-US" sz="2900" b="0" i="0" u="none" strike="noStrike" dirty="0">
                        <a:solidFill>
                          <a:schemeClr val="bg1"/>
                        </a:solidFill>
                        <a:effectLst/>
                        <a:latin typeface="新細明體"/>
                      </a:endParaRPr>
                    </a:p>
                  </a:txBody>
                  <a:tcPr marL="4505" marR="4505" marT="4505" marB="0" anchor="ctr">
                    <a:solidFill>
                      <a:srgbClr val="00B050"/>
                    </a:solidFill>
                  </a:tcPr>
                </a:tc>
                <a:tc>
                  <a:txBody>
                    <a:bodyPr/>
                    <a:lstStyle/>
                    <a:p>
                      <a:pPr algn="ctr" fontAlgn="ctr"/>
                      <a:r>
                        <a:rPr lang="en-US" sz="2900" u="none" strike="noStrike" dirty="0" smtClean="0">
                          <a:solidFill>
                            <a:schemeClr val="bg1"/>
                          </a:solidFill>
                          <a:effectLst/>
                        </a:rPr>
                        <a:t>False alarms</a:t>
                      </a:r>
                      <a:endParaRPr lang="en-US" sz="2900" b="0" i="0" u="none" strike="noStrike" dirty="0">
                        <a:solidFill>
                          <a:schemeClr val="bg1"/>
                        </a:solidFill>
                        <a:effectLst/>
                        <a:latin typeface="新細明體"/>
                      </a:endParaRPr>
                    </a:p>
                  </a:txBody>
                  <a:tcPr marL="4505" marR="4505" marT="4505" marB="0" anchor="ctr">
                    <a:solidFill>
                      <a:srgbClr val="00B050"/>
                    </a:solidFill>
                  </a:tcPr>
                </a:tc>
              </a:tr>
              <a:tr h="936520">
                <a:tc vMerge="1">
                  <a:txBody>
                    <a:bodyPr/>
                    <a:lstStyle/>
                    <a:p>
                      <a:endParaRPr lang="zh-TW" altLang="en-US"/>
                    </a:p>
                  </a:txBody>
                  <a:tcPr/>
                </a:tc>
                <a:tc>
                  <a:txBody>
                    <a:bodyPr/>
                    <a:lstStyle/>
                    <a:p>
                      <a:pPr algn="ctr" fontAlgn="ctr"/>
                      <a:r>
                        <a:rPr lang="en-US" altLang="zh-TW" sz="2900" u="none" strike="noStrike" dirty="0" smtClean="0">
                          <a:solidFill>
                            <a:schemeClr val="bg1"/>
                          </a:solidFill>
                          <a:effectLst/>
                        </a:rPr>
                        <a:t>no</a:t>
                      </a:r>
                      <a:endParaRPr lang="en-US" altLang="zh-TW" sz="2900" b="0" i="0" u="none" strike="noStrike" dirty="0">
                        <a:solidFill>
                          <a:schemeClr val="bg1"/>
                        </a:solidFill>
                        <a:effectLst/>
                        <a:latin typeface="新細明體"/>
                      </a:endParaRPr>
                    </a:p>
                  </a:txBody>
                  <a:tcPr marL="4505" marR="4505" marT="4505" marB="0" vert="vert270" anchor="ctr">
                    <a:solidFill>
                      <a:srgbClr val="92D050"/>
                    </a:solidFill>
                  </a:tcPr>
                </a:tc>
                <a:tc>
                  <a:txBody>
                    <a:bodyPr/>
                    <a:lstStyle/>
                    <a:p>
                      <a:pPr algn="ctr" fontAlgn="ctr"/>
                      <a:r>
                        <a:rPr lang="en-US" sz="2900" u="none" strike="noStrike" dirty="0" smtClean="0">
                          <a:solidFill>
                            <a:schemeClr val="bg1"/>
                          </a:solidFill>
                          <a:effectLst/>
                        </a:rPr>
                        <a:t>misses</a:t>
                      </a:r>
                      <a:endParaRPr lang="en-US" sz="2900" b="0" i="0" u="none" strike="noStrike" dirty="0">
                        <a:solidFill>
                          <a:schemeClr val="bg1"/>
                        </a:solidFill>
                        <a:effectLst/>
                        <a:latin typeface="新細明體"/>
                      </a:endParaRPr>
                    </a:p>
                  </a:txBody>
                  <a:tcPr marL="4505" marR="4505" marT="4505" marB="0" anchor="ctr">
                    <a:solidFill>
                      <a:srgbClr val="00B050"/>
                    </a:solidFill>
                  </a:tcPr>
                </a:tc>
                <a:tc>
                  <a:txBody>
                    <a:bodyPr/>
                    <a:lstStyle/>
                    <a:p>
                      <a:pPr algn="ctr" fontAlgn="ctr"/>
                      <a:endParaRPr lang="en-US" sz="2900" b="0" i="0" u="none" strike="noStrike" dirty="0">
                        <a:solidFill>
                          <a:schemeClr val="bg1"/>
                        </a:solidFill>
                        <a:effectLst/>
                        <a:latin typeface="新細明體"/>
                      </a:endParaRPr>
                    </a:p>
                  </a:txBody>
                  <a:tcPr marL="4505" marR="4505" marT="4505" marB="0" anchor="ctr">
                    <a:solidFill>
                      <a:srgbClr val="00B050"/>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66555" y="1988840"/>
            <a:ext cx="7085130" cy="3867293"/>
          </a:xfrm>
        </p:spPr>
        <p:txBody>
          <a:bodyPr>
            <a:noAutofit/>
          </a:bodyPr>
          <a:lstStyle/>
          <a:p>
            <a:pPr marL="514350" indent="-514350">
              <a:buFont typeface="+mj-lt"/>
              <a:buAutoNum type="arabicParenR"/>
            </a:pPr>
            <a:r>
              <a:rPr lang="en-US" altLang="zh-TW" sz="2200" b="1" dirty="0" smtClean="0"/>
              <a:t>Bias score(BS)</a:t>
            </a:r>
            <a:r>
              <a:rPr lang="en-US" altLang="zh-TW" sz="2200" dirty="0" smtClean="0"/>
              <a:t>: only describe the </a:t>
            </a:r>
            <a:r>
              <a:rPr lang="en-US" altLang="zh-TW" sz="2200" b="1" dirty="0" smtClean="0"/>
              <a:t>relative</a:t>
            </a:r>
            <a:r>
              <a:rPr lang="en-US" altLang="zh-TW" sz="2200" dirty="0" smtClean="0"/>
              <a:t>, cant describe how close</a:t>
            </a:r>
          </a:p>
          <a:p>
            <a:pPr marL="514350" indent="-514350">
              <a:buFont typeface="+mj-lt"/>
              <a:buAutoNum type="arabicParenR"/>
            </a:pPr>
            <a:endParaRPr lang="en-US" altLang="zh-TW" sz="2200" dirty="0" smtClean="0"/>
          </a:p>
          <a:p>
            <a:pPr marL="514350" indent="-514350">
              <a:buFont typeface="+mj-lt"/>
              <a:buAutoNum type="arabicParenR"/>
            </a:pPr>
            <a:r>
              <a:rPr lang="en-US" altLang="zh-TW" sz="2200" b="1" dirty="0" smtClean="0"/>
              <a:t>Probability of detection(POD)</a:t>
            </a:r>
            <a:r>
              <a:rPr lang="en-US" altLang="zh-TW" sz="2200" dirty="0" smtClean="0"/>
              <a:t>: ignore false alarms</a:t>
            </a:r>
          </a:p>
          <a:p>
            <a:pPr marL="514350" indent="-514350">
              <a:buFont typeface="+mj-lt"/>
              <a:buAutoNum type="arabicParenR"/>
            </a:pPr>
            <a:endParaRPr lang="en-US" altLang="zh-TW" sz="2200" dirty="0" smtClean="0"/>
          </a:p>
          <a:p>
            <a:pPr marL="514350" indent="-514350">
              <a:buFont typeface="+mj-lt"/>
              <a:buAutoNum type="arabicParenR"/>
            </a:pPr>
            <a:endParaRPr lang="en-US" altLang="zh-TW" sz="2200" dirty="0" smtClean="0"/>
          </a:p>
          <a:p>
            <a:pPr marL="514350" indent="-514350">
              <a:buFont typeface="+mj-lt"/>
              <a:buAutoNum type="arabicParenR"/>
            </a:pPr>
            <a:r>
              <a:rPr lang="en-US" altLang="zh-TW" sz="2200" b="1" dirty="0" smtClean="0"/>
              <a:t>False alarm ratio(FAR)</a:t>
            </a:r>
            <a:r>
              <a:rPr lang="en-US" altLang="zh-TW" sz="2200" dirty="0" smtClean="0"/>
              <a:t>:</a:t>
            </a:r>
            <a:r>
              <a:rPr lang="zh-TW" altLang="en-US" sz="2200" dirty="0" smtClean="0"/>
              <a:t> </a:t>
            </a:r>
            <a:r>
              <a:rPr lang="en-US" altLang="zh-TW" sz="2200" dirty="0" smtClean="0"/>
              <a:t>ratio of false alarms, ignore miss</a:t>
            </a:r>
          </a:p>
          <a:p>
            <a:pPr marL="514350" indent="-514350">
              <a:buFont typeface="+mj-lt"/>
              <a:buAutoNum type="arabicParenR"/>
            </a:pPr>
            <a:endParaRPr lang="en-US" altLang="zh-TW" sz="2200" dirty="0" smtClean="0"/>
          </a:p>
          <a:p>
            <a:pPr marL="514350" indent="-514350">
              <a:buFont typeface="+mj-lt"/>
              <a:buAutoNum type="arabicParenR"/>
            </a:pPr>
            <a:endParaRPr lang="en-US" altLang="zh-TW" sz="2200" dirty="0" smtClean="0"/>
          </a:p>
          <a:p>
            <a:pPr marL="514350" indent="-514350">
              <a:buFont typeface="+mj-lt"/>
              <a:buAutoNum type="arabicParenR"/>
            </a:pPr>
            <a:r>
              <a:rPr lang="en-US" altLang="zh-TW" sz="2200" b="1" dirty="0" smtClean="0"/>
              <a:t>Threat score(TS)</a:t>
            </a:r>
            <a:r>
              <a:rPr lang="en-US" altLang="zh-TW" sz="2200" dirty="0" smtClean="0"/>
              <a:t>: as the “critical success index (CSI)”</a:t>
            </a:r>
          </a:p>
          <a:p>
            <a:pPr>
              <a:buNone/>
            </a:pPr>
            <a:endParaRPr lang="en-US" altLang="zh-TW" sz="2200" dirty="0" smtClean="0"/>
          </a:p>
        </p:txBody>
      </p:sp>
      <p:pic>
        <p:nvPicPr>
          <p:cNvPr id="29710"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67155" y="4824155"/>
            <a:ext cx="1620180" cy="587538"/>
          </a:xfrm>
          <a:prstGeom prst="rect">
            <a:avLst/>
          </a:prstGeom>
          <a:noFill/>
        </p:spPr>
      </p:pic>
      <p:pic>
        <p:nvPicPr>
          <p:cNvPr id="29708"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2160" y="3609020"/>
            <a:ext cx="1631090" cy="585065"/>
          </a:xfrm>
          <a:prstGeom prst="rect">
            <a:avLst/>
          </a:prstGeom>
          <a:noFill/>
        </p:spPr>
      </p:pic>
      <p:sp>
        <p:nvSpPr>
          <p:cNvPr id="2" name="標題 1"/>
          <p:cNvSpPr>
            <a:spLocks noGrp="1"/>
          </p:cNvSpPr>
          <p:nvPr>
            <p:ph type="title"/>
          </p:nvPr>
        </p:nvSpPr>
        <p:spPr>
          <a:xfrm>
            <a:off x="457200" y="274638"/>
            <a:ext cx="6635080" cy="1143000"/>
          </a:xfrm>
        </p:spPr>
        <p:txBody>
          <a:bodyPr/>
          <a:lstStyle/>
          <a:p>
            <a:pPr algn="l"/>
            <a:r>
              <a:rPr lang="en-US" altLang="zh-TW" dirty="0" smtClean="0"/>
              <a:t>Verification method</a:t>
            </a:r>
            <a:endParaRPr lang="zh-TW" altLang="en-US" dirty="0"/>
          </a:p>
        </p:txBody>
      </p:sp>
      <p:graphicFrame>
        <p:nvGraphicFramePr>
          <p:cNvPr id="9" name="表格 8"/>
          <p:cNvGraphicFramePr>
            <a:graphicFrameLocks noGrp="1"/>
          </p:cNvGraphicFramePr>
          <p:nvPr>
            <p:extLst>
              <p:ext uri="{D42A27DB-BD31-4B8C-83A1-F6EECF244321}">
                <p14:modId xmlns="" xmlns:p14="http://schemas.microsoft.com/office/powerpoint/2010/main" val="1326070100"/>
              </p:ext>
            </p:extLst>
          </p:nvPr>
        </p:nvGraphicFramePr>
        <p:xfrm>
          <a:off x="6102170" y="212006"/>
          <a:ext cx="2996824" cy="1776834"/>
        </p:xfrm>
        <a:graphic>
          <a:graphicData uri="http://schemas.openxmlformats.org/drawingml/2006/table">
            <a:tbl>
              <a:tblPr>
                <a:tableStyleId>{5C22544A-7EE6-4342-B048-85BDC9FD1C3A}</a:tableStyleId>
              </a:tblPr>
              <a:tblGrid>
                <a:gridCol w="232380"/>
                <a:gridCol w="232380"/>
                <a:gridCol w="1266032"/>
                <a:gridCol w="1266032"/>
              </a:tblGrid>
              <a:tr h="361769">
                <a:tc rowSpan="2" gridSpan="2">
                  <a:txBody>
                    <a:bodyPr/>
                    <a:lstStyle/>
                    <a:p>
                      <a:pPr algn="ctr" fontAlgn="ctr"/>
                      <a:r>
                        <a:rPr lang="zh-TW" altLang="en-US" sz="1500" u="none" strike="noStrike" dirty="0">
                          <a:solidFill>
                            <a:schemeClr val="bg1"/>
                          </a:solidFill>
                          <a:effectLst/>
                        </a:rPr>
                        <a:t>　</a:t>
                      </a:r>
                      <a:endParaRPr lang="zh-TW" altLang="en-US" sz="1500" b="0" i="0" u="none" strike="noStrike" dirty="0">
                        <a:solidFill>
                          <a:schemeClr val="bg1"/>
                        </a:solidFill>
                        <a:effectLst/>
                        <a:latin typeface="新細明體"/>
                      </a:endParaRPr>
                    </a:p>
                  </a:txBody>
                  <a:tcPr marL="7130" marR="7130" marT="7130" marB="0" anchor="ctr">
                    <a:solidFill>
                      <a:srgbClr val="92D050"/>
                    </a:solidFill>
                  </a:tcPr>
                </a:tc>
                <a:tc rowSpan="2" hMerge="1">
                  <a:txBody>
                    <a:bodyPr/>
                    <a:lstStyle/>
                    <a:p>
                      <a:endParaRPr lang="zh-TW" altLang="en-US"/>
                    </a:p>
                  </a:txBody>
                  <a:tcPr/>
                </a:tc>
                <a:tc gridSpan="2">
                  <a:txBody>
                    <a:bodyPr/>
                    <a:lstStyle/>
                    <a:p>
                      <a:pPr algn="ctr" fontAlgn="ctr"/>
                      <a:r>
                        <a:rPr lang="en-US" sz="1500" u="none" strike="noStrike" dirty="0" smtClean="0">
                          <a:solidFill>
                            <a:schemeClr val="bg1"/>
                          </a:solidFill>
                          <a:effectLst/>
                        </a:rPr>
                        <a:t>Observed</a:t>
                      </a:r>
                      <a:endParaRPr lang="en-US" sz="1500" b="0" i="0" u="none" strike="noStrike" dirty="0">
                        <a:solidFill>
                          <a:schemeClr val="bg1"/>
                        </a:solidFill>
                        <a:effectLst/>
                        <a:latin typeface="新細明體"/>
                      </a:endParaRPr>
                    </a:p>
                  </a:txBody>
                  <a:tcPr marL="7130" marR="7130" marT="7130" marB="0" anchor="ctr">
                    <a:solidFill>
                      <a:srgbClr val="92D050"/>
                    </a:solidFill>
                  </a:tcPr>
                </a:tc>
                <a:tc hMerge="1">
                  <a:txBody>
                    <a:bodyPr/>
                    <a:lstStyle/>
                    <a:p>
                      <a:endParaRPr lang="zh-TW" altLang="en-US"/>
                    </a:p>
                  </a:txBody>
                  <a:tcPr/>
                </a:tc>
              </a:tr>
              <a:tr h="236212">
                <a:tc gridSpan="2" vMerge="1">
                  <a:txBody>
                    <a:bodyPr/>
                    <a:lstStyle/>
                    <a:p>
                      <a:endParaRPr lang="zh-TW" altLang="en-US"/>
                    </a:p>
                  </a:txBody>
                  <a:tcPr/>
                </a:tc>
                <a:tc hMerge="1" vMerge="1">
                  <a:txBody>
                    <a:bodyPr/>
                    <a:lstStyle/>
                    <a:p>
                      <a:endParaRPr lang="zh-TW" altLang="en-US"/>
                    </a:p>
                  </a:txBody>
                  <a:tcPr/>
                </a:tc>
                <a:tc>
                  <a:txBody>
                    <a:bodyPr/>
                    <a:lstStyle/>
                    <a:p>
                      <a:pPr algn="ctr" fontAlgn="ctr"/>
                      <a:r>
                        <a:rPr lang="en-US" sz="1500" u="none" strike="noStrike" dirty="0" smtClean="0">
                          <a:solidFill>
                            <a:schemeClr val="bg1"/>
                          </a:solidFill>
                          <a:effectLst/>
                        </a:rPr>
                        <a:t>Yes</a:t>
                      </a:r>
                      <a:endParaRPr lang="en-US" sz="1500" b="0" i="0" u="none" strike="noStrike" dirty="0">
                        <a:solidFill>
                          <a:schemeClr val="bg1"/>
                        </a:solidFill>
                        <a:effectLst/>
                        <a:latin typeface="新細明體"/>
                      </a:endParaRPr>
                    </a:p>
                  </a:txBody>
                  <a:tcPr marL="7130" marR="7130" marT="7130" marB="0" anchor="ctr">
                    <a:solidFill>
                      <a:srgbClr val="92D050"/>
                    </a:solidFill>
                  </a:tcPr>
                </a:tc>
                <a:tc>
                  <a:txBody>
                    <a:bodyPr/>
                    <a:lstStyle/>
                    <a:p>
                      <a:pPr algn="ctr" fontAlgn="ctr"/>
                      <a:r>
                        <a:rPr lang="en-US" sz="1500" u="none" strike="noStrike" dirty="0" smtClean="0">
                          <a:solidFill>
                            <a:schemeClr val="bg1"/>
                          </a:solidFill>
                          <a:effectLst/>
                        </a:rPr>
                        <a:t>no</a:t>
                      </a:r>
                      <a:endParaRPr lang="en-US" sz="1500" b="0" i="0" u="none" strike="noStrike" dirty="0">
                        <a:solidFill>
                          <a:schemeClr val="bg1"/>
                        </a:solidFill>
                        <a:effectLst/>
                        <a:latin typeface="新細明體"/>
                      </a:endParaRPr>
                    </a:p>
                  </a:txBody>
                  <a:tcPr marL="7130" marR="7130" marT="7130" marB="0" anchor="ctr">
                    <a:solidFill>
                      <a:srgbClr val="92D050"/>
                    </a:solidFill>
                  </a:tcPr>
                </a:tc>
              </a:tr>
              <a:tr h="676755">
                <a:tc rowSpan="2">
                  <a:txBody>
                    <a:bodyPr/>
                    <a:lstStyle/>
                    <a:p>
                      <a:pPr algn="ctr" fontAlgn="ctr"/>
                      <a:r>
                        <a:rPr lang="en-US" sz="1500" u="none" strike="noStrike" dirty="0" smtClean="0">
                          <a:solidFill>
                            <a:schemeClr val="bg1"/>
                          </a:solidFill>
                          <a:effectLst/>
                        </a:rPr>
                        <a:t>Forecast</a:t>
                      </a:r>
                      <a:endParaRPr lang="en-US" sz="1500" b="0" i="0" u="none" strike="noStrike" dirty="0">
                        <a:solidFill>
                          <a:schemeClr val="bg1"/>
                        </a:solidFill>
                        <a:effectLst/>
                        <a:latin typeface="新細明體"/>
                      </a:endParaRPr>
                    </a:p>
                  </a:txBody>
                  <a:tcPr marL="7130" marR="7130" marT="7130" marB="0" vert="vert270" anchor="ctr">
                    <a:solidFill>
                      <a:srgbClr val="92D050"/>
                    </a:solidFill>
                  </a:tcPr>
                </a:tc>
                <a:tc>
                  <a:txBody>
                    <a:bodyPr/>
                    <a:lstStyle/>
                    <a:p>
                      <a:pPr algn="ctr" fontAlgn="ctr"/>
                      <a:r>
                        <a:rPr lang="en-US" altLang="zh-TW" sz="1500" u="none" strike="noStrike" dirty="0" smtClean="0">
                          <a:solidFill>
                            <a:schemeClr val="bg1"/>
                          </a:solidFill>
                          <a:effectLst/>
                        </a:rPr>
                        <a:t>Yes</a:t>
                      </a:r>
                      <a:endParaRPr lang="en-US" altLang="zh-TW" sz="1500" b="0" i="0" u="none" strike="noStrike" dirty="0">
                        <a:solidFill>
                          <a:schemeClr val="bg1"/>
                        </a:solidFill>
                        <a:effectLst/>
                        <a:latin typeface="新細明體"/>
                      </a:endParaRPr>
                    </a:p>
                  </a:txBody>
                  <a:tcPr marL="7130" marR="7130" marT="7130" marB="0" vert="vert270" anchor="ctr">
                    <a:solidFill>
                      <a:srgbClr val="92D050"/>
                    </a:solidFill>
                  </a:tcPr>
                </a:tc>
                <a:tc>
                  <a:txBody>
                    <a:bodyPr/>
                    <a:lstStyle/>
                    <a:p>
                      <a:pPr algn="ctr" fontAlgn="ctr"/>
                      <a:r>
                        <a:rPr lang="en-US" sz="2200" u="none" strike="noStrike" dirty="0" smtClean="0">
                          <a:solidFill>
                            <a:schemeClr val="bg1"/>
                          </a:solidFill>
                          <a:effectLst/>
                        </a:rPr>
                        <a:t>hits</a:t>
                      </a:r>
                      <a:endParaRPr lang="en-US" sz="2200" b="0" i="0" u="none" strike="noStrike" dirty="0">
                        <a:solidFill>
                          <a:schemeClr val="bg1"/>
                        </a:solidFill>
                        <a:effectLst/>
                        <a:latin typeface="新細明體"/>
                      </a:endParaRPr>
                    </a:p>
                  </a:txBody>
                  <a:tcPr marL="7130" marR="7130" marT="7130" marB="0" anchor="ctr">
                    <a:solidFill>
                      <a:srgbClr val="00B050"/>
                    </a:solidFill>
                  </a:tcPr>
                </a:tc>
                <a:tc>
                  <a:txBody>
                    <a:bodyPr/>
                    <a:lstStyle/>
                    <a:p>
                      <a:pPr algn="ctr" fontAlgn="ctr"/>
                      <a:r>
                        <a:rPr lang="en-US" sz="2200" u="none" strike="noStrike" dirty="0" smtClean="0">
                          <a:solidFill>
                            <a:schemeClr val="bg1"/>
                          </a:solidFill>
                          <a:effectLst/>
                        </a:rPr>
                        <a:t>False alarms</a:t>
                      </a:r>
                      <a:endParaRPr lang="en-US" sz="2200" b="0" i="0" u="none" strike="noStrike" dirty="0">
                        <a:solidFill>
                          <a:schemeClr val="bg1"/>
                        </a:solidFill>
                        <a:effectLst/>
                        <a:latin typeface="新細明體"/>
                      </a:endParaRPr>
                    </a:p>
                  </a:txBody>
                  <a:tcPr marL="7130" marR="7130" marT="7130" marB="0" anchor="ctr">
                    <a:solidFill>
                      <a:srgbClr val="00B050"/>
                    </a:solidFill>
                  </a:tcPr>
                </a:tc>
              </a:tr>
              <a:tr h="501163">
                <a:tc vMerge="1">
                  <a:txBody>
                    <a:bodyPr/>
                    <a:lstStyle/>
                    <a:p>
                      <a:endParaRPr lang="zh-TW" altLang="en-US"/>
                    </a:p>
                  </a:txBody>
                  <a:tcPr/>
                </a:tc>
                <a:tc>
                  <a:txBody>
                    <a:bodyPr/>
                    <a:lstStyle/>
                    <a:p>
                      <a:pPr algn="ctr" fontAlgn="ctr"/>
                      <a:r>
                        <a:rPr lang="en-US" altLang="zh-TW" sz="1500" u="none" strike="noStrike" dirty="0" smtClean="0">
                          <a:solidFill>
                            <a:schemeClr val="bg1"/>
                          </a:solidFill>
                          <a:effectLst/>
                        </a:rPr>
                        <a:t>no</a:t>
                      </a:r>
                      <a:endParaRPr lang="en-US" altLang="zh-TW" sz="1500" b="0" i="0" u="none" strike="noStrike" dirty="0">
                        <a:solidFill>
                          <a:schemeClr val="bg1"/>
                        </a:solidFill>
                        <a:effectLst/>
                        <a:latin typeface="新細明體"/>
                      </a:endParaRPr>
                    </a:p>
                  </a:txBody>
                  <a:tcPr marL="7130" marR="7130" marT="7130" marB="0" vert="vert270" anchor="ctr">
                    <a:solidFill>
                      <a:srgbClr val="92D050"/>
                    </a:solidFill>
                  </a:tcPr>
                </a:tc>
                <a:tc>
                  <a:txBody>
                    <a:bodyPr/>
                    <a:lstStyle/>
                    <a:p>
                      <a:pPr algn="ctr" fontAlgn="ctr"/>
                      <a:r>
                        <a:rPr lang="en-US" sz="2200" u="none" strike="noStrike" dirty="0" smtClean="0">
                          <a:solidFill>
                            <a:schemeClr val="bg1"/>
                          </a:solidFill>
                          <a:effectLst/>
                        </a:rPr>
                        <a:t>misses</a:t>
                      </a:r>
                      <a:endParaRPr lang="en-US" sz="2200" b="0" i="0" u="none" strike="noStrike" dirty="0">
                        <a:solidFill>
                          <a:schemeClr val="bg1"/>
                        </a:solidFill>
                        <a:effectLst/>
                        <a:latin typeface="新細明體"/>
                      </a:endParaRPr>
                    </a:p>
                  </a:txBody>
                  <a:tcPr marL="7130" marR="7130" marT="7130" marB="0" anchor="ctr">
                    <a:solidFill>
                      <a:srgbClr val="00B050"/>
                    </a:solidFill>
                  </a:tcPr>
                </a:tc>
                <a:tc>
                  <a:txBody>
                    <a:bodyPr/>
                    <a:lstStyle/>
                    <a:p>
                      <a:pPr algn="ctr" fontAlgn="ctr"/>
                      <a:endParaRPr lang="en-US" sz="2200" b="0" i="0" u="none" strike="noStrike" dirty="0">
                        <a:solidFill>
                          <a:schemeClr val="bg1"/>
                        </a:solidFill>
                        <a:effectLst/>
                        <a:latin typeface="新細明體"/>
                      </a:endParaRPr>
                    </a:p>
                  </a:txBody>
                  <a:tcPr marL="7130" marR="7130" marT="7130" marB="0" anchor="ctr">
                    <a:solidFill>
                      <a:srgbClr val="00B050"/>
                    </a:solidFill>
                  </a:tcPr>
                </a:tc>
              </a:tr>
            </a:tbl>
          </a:graphicData>
        </a:graphic>
      </p:graphicFrame>
      <p:sp>
        <p:nvSpPr>
          <p:cNvPr id="12" name="五邊形 11"/>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dirty="0" smtClean="0"/>
              <a:t>Verification method</a:t>
            </a:r>
          </a:p>
        </p:txBody>
      </p:sp>
      <p:sp>
        <p:nvSpPr>
          <p:cNvPr id="13" name="五邊形 12"/>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Methodology</a:t>
            </a:r>
            <a:endParaRPr lang="zh-TW" altLang="en-US" dirty="0"/>
          </a:p>
        </p:txBody>
      </p:sp>
      <p:pic>
        <p:nvPicPr>
          <p:cNvPr id="512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51820" y="2393885"/>
            <a:ext cx="2942025" cy="673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41830" y="3699030"/>
            <a:ext cx="2165073" cy="528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041830" y="4914165"/>
            <a:ext cx="2396725" cy="557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089561" y="5949280"/>
            <a:ext cx="3192629" cy="60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矩形 31"/>
          <p:cNvSpPr/>
          <p:nvPr/>
        </p:nvSpPr>
        <p:spPr>
          <a:xfrm>
            <a:off x="521550" y="1493785"/>
            <a:ext cx="2070230" cy="461665"/>
          </a:xfrm>
          <a:prstGeom prst="rect">
            <a:avLst/>
          </a:prstGeom>
        </p:spPr>
        <p:txBody>
          <a:bodyPr wrap="square">
            <a:spAutoFit/>
          </a:bodyPr>
          <a:lstStyle/>
          <a:p>
            <a:pPr marL="514350" indent="-514350">
              <a:buNone/>
            </a:pPr>
            <a:r>
              <a:rPr lang="en-US" altLang="zh-TW" sz="2400" dirty="0" smtClean="0"/>
              <a:t>Used 4 indices :</a:t>
            </a:r>
          </a:p>
        </p:txBody>
      </p:sp>
      <p:sp>
        <p:nvSpPr>
          <p:cNvPr id="297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97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970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970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9706"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147175" y="2483895"/>
            <a:ext cx="1575175" cy="570199"/>
          </a:xfrm>
          <a:prstGeom prst="rect">
            <a:avLst/>
          </a:prstGeom>
          <a:noFill/>
        </p:spPr>
      </p:pic>
      <p:sp>
        <p:nvSpPr>
          <p:cNvPr id="2970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971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par>
                                <p:cTn id="11" presetID="10" presetClass="entr" presetSubtype="0" fill="hold" nodeType="withEffect">
                                  <p:stCondLst>
                                    <p:cond delay="0"/>
                                  </p:stCondLst>
                                  <p:childTnLst>
                                    <p:set>
                                      <p:cBhvr>
                                        <p:cTn id="12" dur="1" fill="hold">
                                          <p:stCondLst>
                                            <p:cond delay="0"/>
                                          </p:stCondLst>
                                        </p:cTn>
                                        <p:tgtEl>
                                          <p:spTgt spid="29706"/>
                                        </p:tgtEl>
                                        <p:attrNameLst>
                                          <p:attrName>style.visibility</p:attrName>
                                        </p:attrNameLst>
                                      </p:cBhvr>
                                      <p:to>
                                        <p:strVal val="visible"/>
                                      </p:to>
                                    </p:set>
                                    <p:animEffect transition="in" filter="fade">
                                      <p:cBhvr>
                                        <p:cTn id="13" dur="500"/>
                                        <p:tgtEl>
                                          <p:spTgt spid="297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9708"/>
                                        </p:tgtEl>
                                        <p:attrNameLst>
                                          <p:attrName>style.visibility</p:attrName>
                                        </p:attrNameLst>
                                      </p:cBhvr>
                                      <p:to>
                                        <p:strVal val="visible"/>
                                      </p:to>
                                    </p:set>
                                    <p:animEffect transition="in" filter="fade">
                                      <p:cBhvr>
                                        <p:cTn id="21" dur="500"/>
                                        <p:tgtEl>
                                          <p:spTgt spid="29708"/>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29710"/>
                                        </p:tgtEl>
                                        <p:attrNameLst>
                                          <p:attrName>style.visibility</p:attrName>
                                        </p:attrNameLst>
                                      </p:cBhvr>
                                      <p:to>
                                        <p:strVal val="visible"/>
                                      </p:to>
                                    </p:set>
                                    <p:animEffect transition="in" filter="fade">
                                      <p:cBhvr>
                                        <p:cTn id="35" dur="500"/>
                                        <p:tgtEl>
                                          <p:spTgt spid="297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 and discussion</a:t>
            </a:r>
          </a:p>
        </p:txBody>
      </p:sp>
      <p:sp>
        <p:nvSpPr>
          <p:cNvPr id="3" name="內容版面配置區 2"/>
          <p:cNvSpPr>
            <a:spLocks noGrp="1"/>
          </p:cNvSpPr>
          <p:nvPr>
            <p:ph idx="1"/>
          </p:nvPr>
        </p:nvSpPr>
        <p:spPr/>
        <p:txBody>
          <a:bodyPr>
            <a:normAutofit/>
          </a:bodyPr>
          <a:lstStyle/>
          <a:p>
            <a:r>
              <a:rPr lang="en-US" altLang="zh-TW" dirty="0" smtClean="0"/>
              <a:t>Two cases:</a:t>
            </a:r>
          </a:p>
          <a:p>
            <a:pPr indent="12700">
              <a:buFont typeface="Wingdings" pitchFamily="2" charset="2"/>
              <a:buChar char="Ø"/>
            </a:pPr>
            <a:r>
              <a:rPr lang="en-US" altLang="zh-TW" sz="2400" dirty="0" smtClean="0"/>
              <a:t>Typhoon </a:t>
            </a:r>
            <a:r>
              <a:rPr lang="en-US" altLang="zh-TW" sz="2400" dirty="0" err="1" smtClean="0"/>
              <a:t>Megi</a:t>
            </a:r>
            <a:r>
              <a:rPr lang="en-US" altLang="zh-TW" sz="2400" dirty="0" smtClean="0"/>
              <a:t> (2010,10/21 0930 </a:t>
            </a:r>
            <a:r>
              <a:rPr lang="en-US" altLang="zh-TW" sz="2400" b="1" dirty="0" smtClean="0"/>
              <a:t>– </a:t>
            </a:r>
            <a:r>
              <a:rPr lang="en-US" altLang="zh-TW" sz="2400" dirty="0" smtClean="0"/>
              <a:t>10/23 1530)</a:t>
            </a:r>
          </a:p>
          <a:p>
            <a:pPr indent="12700">
              <a:buFont typeface="Wingdings" pitchFamily="2" charset="2"/>
              <a:buChar char="Ø"/>
            </a:pPr>
            <a:r>
              <a:rPr lang="en-US" altLang="zh-TW" sz="2400" dirty="0" smtClean="0"/>
              <a:t>Typhoon </a:t>
            </a:r>
            <a:r>
              <a:rPr lang="en-US" altLang="zh-TW" sz="2400" dirty="0" err="1" smtClean="0"/>
              <a:t>Nammadol</a:t>
            </a:r>
            <a:r>
              <a:rPr lang="en-US" altLang="zh-TW" sz="2400" dirty="0" smtClean="0"/>
              <a:t> (2011, 8/27 1230 </a:t>
            </a:r>
            <a:r>
              <a:rPr lang="en-US" altLang="zh-TW" sz="2400" b="1" dirty="0" smtClean="0"/>
              <a:t>– </a:t>
            </a:r>
            <a:r>
              <a:rPr lang="en-US" altLang="zh-TW" sz="2400" dirty="0" smtClean="0"/>
              <a:t>8/31 0030)</a:t>
            </a:r>
          </a:p>
          <a:p>
            <a:pPr indent="12700">
              <a:buFont typeface="Wingdings" pitchFamily="2" charset="2"/>
              <a:buChar char="Ø"/>
            </a:pPr>
            <a:endParaRPr lang="en-US" altLang="zh-TW" sz="2600" dirty="0" smtClean="0"/>
          </a:p>
          <a:p>
            <a:r>
              <a:rPr lang="en-US" altLang="zh-TW" dirty="0" smtClean="0"/>
              <a:t>Inundation evaluation :</a:t>
            </a:r>
          </a:p>
          <a:p>
            <a:pPr indent="12700">
              <a:buFont typeface="Wingdings" pitchFamily="2" charset="2"/>
              <a:buChar char="Ø"/>
            </a:pPr>
            <a:r>
              <a:rPr lang="en-US" altLang="zh-TW" sz="2400" dirty="0" smtClean="0"/>
              <a:t>using observed precipitation</a:t>
            </a:r>
          </a:p>
          <a:p>
            <a:pPr indent="12700">
              <a:buFont typeface="Wingdings" pitchFamily="2" charset="2"/>
              <a:buChar char="Ø"/>
            </a:pPr>
            <a:r>
              <a:rPr lang="en-US" altLang="zh-TW" sz="2400" dirty="0" smtClean="0"/>
              <a:t>using TYQPFE precipitation</a:t>
            </a:r>
          </a:p>
          <a:p>
            <a:endParaRPr lang="zh-TW" altLang="en-US" dirty="0"/>
          </a:p>
        </p:txBody>
      </p:sp>
      <p:sp>
        <p:nvSpPr>
          <p:cNvPr id="7" name="五邊形 6"/>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t>Results&amp;discussin</a:t>
            </a:r>
            <a:endParaRPr lang="zh-TW"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3898776" cy="1143000"/>
          </a:xfrm>
        </p:spPr>
        <p:txBody>
          <a:bodyPr>
            <a:normAutofit/>
          </a:bodyPr>
          <a:lstStyle/>
          <a:p>
            <a:r>
              <a:rPr lang="en-US" altLang="zh-TW" dirty="0" smtClean="0"/>
              <a:t>Typhoon </a:t>
            </a:r>
            <a:r>
              <a:rPr lang="en-US" altLang="zh-TW" dirty="0" err="1" smtClean="0"/>
              <a:t>Megi</a:t>
            </a:r>
            <a:endParaRPr lang="zh-TW" altLang="en-US" dirty="0"/>
          </a:p>
        </p:txBody>
      </p:sp>
      <p:graphicFrame>
        <p:nvGraphicFramePr>
          <p:cNvPr id="18" name="內容版面配置區 11"/>
          <p:cNvGraphicFramePr>
            <a:graphicFrameLocks/>
          </p:cNvGraphicFramePr>
          <p:nvPr/>
        </p:nvGraphicFramePr>
        <p:xfrm>
          <a:off x="48406" y="5176937"/>
          <a:ext cx="4451586" cy="1448936"/>
        </p:xfrm>
        <a:graphic>
          <a:graphicData uri="http://schemas.openxmlformats.org/drawingml/2006/table">
            <a:tbl>
              <a:tblPr firstRow="1" bandRow="1">
                <a:tableStyleId>{073A0DAA-6AF3-43AB-8588-CEC1D06C72B9}</a:tableStyleId>
              </a:tblPr>
              <a:tblGrid>
                <a:gridCol w="666000"/>
                <a:gridCol w="692445"/>
                <a:gridCol w="440647"/>
                <a:gridCol w="881294"/>
                <a:gridCol w="666000"/>
                <a:gridCol w="666000"/>
                <a:gridCol w="439200"/>
              </a:tblGrid>
              <a:tr h="218884">
                <a:tc rowSpan="2">
                  <a:txBody>
                    <a:bodyPr/>
                    <a:lstStyle/>
                    <a:p>
                      <a:pPr algn="ctr"/>
                      <a:r>
                        <a:rPr lang="en-US" altLang="zh-TW" sz="900" b="0" dirty="0" smtClean="0"/>
                        <a:t>Inundated</a:t>
                      </a:r>
                      <a:endParaRPr lang="zh-TW" altLang="en-US" sz="900" b="0" dirty="0"/>
                    </a:p>
                  </a:txBody>
                  <a:tcPr anchor="ctr"/>
                </a:tc>
                <a:tc rowSpan="2">
                  <a:txBody>
                    <a:bodyPr/>
                    <a:lstStyle/>
                    <a:p>
                      <a:pPr algn="ctr"/>
                      <a:r>
                        <a:rPr lang="en-US" altLang="zh-TW" sz="900" b="0" dirty="0" smtClean="0"/>
                        <a:t>Non-inundated</a:t>
                      </a:r>
                      <a:endParaRPr lang="zh-TW" altLang="en-US" sz="900" b="0" dirty="0"/>
                    </a:p>
                  </a:txBody>
                  <a:tcPr anchor="ctr"/>
                </a:tc>
                <a:tc rowSpan="2">
                  <a:txBody>
                    <a:bodyPr/>
                    <a:lstStyle/>
                    <a:p>
                      <a:pPr algn="ctr"/>
                      <a:r>
                        <a:rPr lang="en-US" altLang="zh-TW" sz="900" b="0" dirty="0" smtClean="0"/>
                        <a:t>Total</a:t>
                      </a:r>
                      <a:endParaRPr lang="zh-TW" altLang="en-US" sz="9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b="1" dirty="0" smtClean="0">
                          <a:solidFill>
                            <a:schemeClr val="bg1"/>
                          </a:solidFill>
                        </a:rPr>
                        <a:t>↔</a:t>
                      </a:r>
                      <a:r>
                        <a:rPr lang="en-US" altLang="zh-TW" sz="900" b="1" kern="1200" dirty="0" smtClean="0">
                          <a:solidFill>
                            <a:schemeClr val="bg1"/>
                          </a:solidFill>
                          <a:latin typeface="+mn-lt"/>
                          <a:ea typeface="+mn-ea"/>
                          <a:cs typeface="+mn-cs"/>
                        </a:rPr>
                        <a:t>Observed</a:t>
                      </a:r>
                      <a:endParaRPr lang="zh-TW" altLang="en-US" sz="900" b="1" kern="1200" dirty="0" smtClean="0">
                        <a:solidFill>
                          <a:schemeClr val="bg1"/>
                        </a:solidFill>
                        <a:latin typeface="+mn-lt"/>
                        <a:ea typeface="+mn-ea"/>
                        <a:cs typeface="+mn-cs"/>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lang="en-US" altLang="zh-TW" sz="900" b="0" dirty="0" smtClean="0"/>
                        <a:t>Inundated</a:t>
                      </a:r>
                      <a:endParaRPr lang="zh-TW" altLang="en-US" sz="900" b="0" dirty="0"/>
                    </a:p>
                  </a:txBody>
                  <a:tcPr anchor="ctr"/>
                </a:tc>
                <a:tc rowSpan="2">
                  <a:txBody>
                    <a:bodyPr/>
                    <a:lstStyle/>
                    <a:p>
                      <a:pPr algn="ctr"/>
                      <a:r>
                        <a:rPr lang="en-US" altLang="zh-TW" sz="900" b="0" dirty="0" smtClean="0"/>
                        <a:t>Non-inundated</a:t>
                      </a:r>
                      <a:endParaRPr lang="zh-TW" altLang="en-US" sz="900" b="0" dirty="0"/>
                    </a:p>
                  </a:txBody>
                  <a:tcPr anchor="ctr"/>
                </a:tc>
                <a:tc rowSpan="2">
                  <a:txBody>
                    <a:bodyPr/>
                    <a:lstStyle/>
                    <a:p>
                      <a:pPr algn="ctr"/>
                      <a:r>
                        <a:rPr lang="en-US" altLang="zh-TW" sz="900" b="0" dirty="0" smtClean="0"/>
                        <a:t>Total</a:t>
                      </a:r>
                      <a:endParaRPr lang="zh-TW" altLang="en-US" sz="900" b="0" dirty="0"/>
                    </a:p>
                  </a:txBody>
                  <a:tcPr anchor="ctr"/>
                </a:tc>
              </a:tr>
              <a:tr h="27545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b="1" dirty="0" smtClean="0"/>
                        <a:t>↕</a:t>
                      </a:r>
                      <a:r>
                        <a:rPr lang="en-US" altLang="zh-TW" sz="1000" b="1" dirty="0" smtClean="0">
                          <a:solidFill>
                            <a:schemeClr val="bg1"/>
                          </a:solidFill>
                        </a:rPr>
                        <a:t>Predicted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21376">
                <a:tc>
                  <a:txBody>
                    <a:bodyPr/>
                    <a:lstStyle/>
                    <a:p>
                      <a:pPr algn="ctr"/>
                      <a:r>
                        <a:rPr lang="en-US" altLang="zh-TW" sz="1200" b="1" dirty="0" smtClean="0"/>
                        <a:t>7</a:t>
                      </a:r>
                      <a:endParaRPr lang="zh-TW" altLang="en-US" sz="1200" b="1" dirty="0"/>
                    </a:p>
                  </a:txBody>
                  <a:tcPr anchor="ctr"/>
                </a:tc>
                <a:tc>
                  <a:txBody>
                    <a:bodyPr/>
                    <a:lstStyle/>
                    <a:p>
                      <a:pPr algn="ctr"/>
                      <a:r>
                        <a:rPr lang="en-US" altLang="zh-TW" sz="1200" b="1" dirty="0" smtClean="0">
                          <a:solidFill>
                            <a:srgbClr val="FF0000"/>
                          </a:solidFill>
                        </a:rPr>
                        <a:t>6</a:t>
                      </a:r>
                      <a:endParaRPr lang="zh-TW" altLang="en-US" sz="1200" b="1" dirty="0">
                        <a:solidFill>
                          <a:srgbClr val="FF0000"/>
                        </a:solidFill>
                      </a:endParaRPr>
                    </a:p>
                  </a:txBody>
                  <a:tcPr anchor="ctr"/>
                </a:tc>
                <a:tc>
                  <a:txBody>
                    <a:bodyPr/>
                    <a:lstStyle/>
                    <a:p>
                      <a:pPr algn="ctr"/>
                      <a:r>
                        <a:rPr lang="en-US" altLang="zh-TW" sz="1200" dirty="0" smtClean="0"/>
                        <a:t>13</a:t>
                      </a:r>
                      <a:endParaRPr lang="zh-TW" altLang="en-US" sz="1200" dirty="0"/>
                    </a:p>
                  </a:txBody>
                  <a:tcPr anchor="ctr"/>
                </a:tc>
                <a:tc>
                  <a:txBody>
                    <a:bodyPr/>
                    <a:lstStyle/>
                    <a:p>
                      <a:pPr algn="ctr"/>
                      <a:r>
                        <a:rPr lang="en-US" altLang="zh-TW" sz="1000" b="1" dirty="0" smtClean="0">
                          <a:solidFill>
                            <a:schemeClr val="bg1"/>
                          </a:solidFill>
                        </a:rPr>
                        <a:t>Inundated</a:t>
                      </a:r>
                      <a:endParaRPr lang="zh-TW" altLang="en-US" sz="1000" b="1" dirty="0">
                        <a:solidFill>
                          <a:schemeClr val="bg1"/>
                        </a:solidFill>
                      </a:endParaRPr>
                    </a:p>
                  </a:txBody>
                  <a:tcPr anchor="ctr">
                    <a:lnT w="12700" cap="flat" cmpd="sng" algn="ctr">
                      <a:solidFill>
                        <a:schemeClr val="bg1"/>
                      </a:solidFill>
                      <a:prstDash val="solid"/>
                      <a:round/>
                      <a:headEnd type="none" w="med" len="med"/>
                      <a:tailEnd type="none" w="med" len="med"/>
                    </a:lnT>
                    <a:solidFill>
                      <a:schemeClr val="bg1">
                        <a:lumMod val="50000"/>
                      </a:schemeClr>
                    </a:solidFill>
                  </a:tcPr>
                </a:tc>
                <a:tc>
                  <a:txBody>
                    <a:bodyPr/>
                    <a:lstStyle/>
                    <a:p>
                      <a:pPr algn="ctr"/>
                      <a:r>
                        <a:rPr lang="en-US" altLang="zh-TW" sz="1200" b="1" dirty="0" smtClean="0"/>
                        <a:t>7</a:t>
                      </a:r>
                      <a:endParaRPr lang="zh-TW" altLang="en-US" sz="1200" b="1" dirty="0"/>
                    </a:p>
                  </a:txBody>
                  <a:tcPr anchor="ctr"/>
                </a:tc>
                <a:tc>
                  <a:txBody>
                    <a:bodyPr/>
                    <a:lstStyle/>
                    <a:p>
                      <a:pPr algn="ctr"/>
                      <a:r>
                        <a:rPr lang="en-US" altLang="zh-TW" sz="1200" b="1" dirty="0" smtClean="0">
                          <a:solidFill>
                            <a:srgbClr val="FF0000"/>
                          </a:solidFill>
                        </a:rPr>
                        <a:t>12</a:t>
                      </a:r>
                      <a:endParaRPr lang="zh-TW" altLang="en-US" sz="1200" b="1" dirty="0">
                        <a:solidFill>
                          <a:srgbClr val="FF0000"/>
                        </a:solidFill>
                      </a:endParaRPr>
                    </a:p>
                  </a:txBody>
                  <a:tcPr anchor="ctr"/>
                </a:tc>
                <a:tc>
                  <a:txBody>
                    <a:bodyPr/>
                    <a:lstStyle/>
                    <a:p>
                      <a:pPr algn="ctr"/>
                      <a:r>
                        <a:rPr lang="en-US" altLang="zh-TW" sz="1200" dirty="0" smtClean="0"/>
                        <a:t>19</a:t>
                      </a:r>
                      <a:endParaRPr lang="zh-TW" altLang="en-US" sz="1200" dirty="0"/>
                    </a:p>
                  </a:txBody>
                  <a:tcPr anchor="ctr"/>
                </a:tc>
              </a:tr>
              <a:tr h="215631">
                <a:tc>
                  <a:txBody>
                    <a:bodyPr/>
                    <a:lstStyle/>
                    <a:p>
                      <a:pPr algn="ctr"/>
                      <a:r>
                        <a:rPr lang="en-US" altLang="zh-TW" sz="1200" b="1" dirty="0" smtClean="0"/>
                        <a:t>0</a:t>
                      </a:r>
                      <a:endParaRPr lang="zh-TW" altLang="en-US" sz="1200" b="1" dirty="0"/>
                    </a:p>
                  </a:txBody>
                  <a:tcPr anchor="ctr"/>
                </a:tc>
                <a:tc>
                  <a:txBody>
                    <a:bodyPr/>
                    <a:lstStyle/>
                    <a:p>
                      <a:pPr algn="ctr"/>
                      <a:r>
                        <a:rPr lang="en-US" altLang="zh-TW" sz="1200" b="1" dirty="0" smtClean="0"/>
                        <a:t>301</a:t>
                      </a:r>
                      <a:endParaRPr lang="zh-TW" altLang="en-US" sz="1200" b="1" dirty="0"/>
                    </a:p>
                  </a:txBody>
                  <a:tcPr anchor="ctr"/>
                </a:tc>
                <a:tc>
                  <a:txBody>
                    <a:bodyPr/>
                    <a:lstStyle/>
                    <a:p>
                      <a:pPr algn="ctr"/>
                      <a:r>
                        <a:rPr lang="en-US" altLang="zh-TW" sz="1200" dirty="0" smtClean="0"/>
                        <a:t>301</a:t>
                      </a:r>
                      <a:endParaRPr lang="zh-TW" altLang="en-US" sz="1200" dirty="0"/>
                    </a:p>
                  </a:txBody>
                  <a:tcPr anchor="ctr"/>
                </a:tc>
                <a:tc>
                  <a:txBody>
                    <a:bodyPr/>
                    <a:lstStyle/>
                    <a:p>
                      <a:pPr algn="ctr"/>
                      <a:r>
                        <a:rPr lang="en-US" altLang="zh-TW" sz="1000" b="1" dirty="0" smtClean="0">
                          <a:solidFill>
                            <a:schemeClr val="bg1"/>
                          </a:solidFill>
                        </a:rPr>
                        <a:t>Non-inundated</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b="1" dirty="0" smtClean="0"/>
                        <a:t>0</a:t>
                      </a:r>
                      <a:endParaRPr lang="zh-TW" altLang="en-US" sz="1200" b="1" dirty="0"/>
                    </a:p>
                  </a:txBody>
                  <a:tcPr anchor="ctr"/>
                </a:tc>
                <a:tc>
                  <a:txBody>
                    <a:bodyPr/>
                    <a:lstStyle/>
                    <a:p>
                      <a:pPr algn="ctr"/>
                      <a:r>
                        <a:rPr lang="en-US" altLang="zh-TW" sz="1200" b="1" dirty="0" smtClean="0"/>
                        <a:t>295</a:t>
                      </a:r>
                      <a:endParaRPr lang="zh-TW" altLang="en-US" sz="1200" b="1" dirty="0"/>
                    </a:p>
                  </a:txBody>
                  <a:tcPr anchor="ctr"/>
                </a:tc>
                <a:tc>
                  <a:txBody>
                    <a:bodyPr/>
                    <a:lstStyle/>
                    <a:p>
                      <a:pPr algn="ctr"/>
                      <a:r>
                        <a:rPr lang="en-US" altLang="zh-TW" sz="1200" dirty="0" smtClean="0"/>
                        <a:t>295</a:t>
                      </a:r>
                      <a:endParaRPr lang="zh-TW" altLang="en-US" sz="1200" dirty="0"/>
                    </a:p>
                  </a:txBody>
                  <a:tcPr anchor="ctr"/>
                </a:tc>
              </a:tr>
              <a:tr h="221376">
                <a:tc>
                  <a:txBody>
                    <a:bodyPr/>
                    <a:lstStyle/>
                    <a:p>
                      <a:pPr algn="ctr"/>
                      <a:r>
                        <a:rPr lang="en-US" altLang="zh-TW" sz="1200" dirty="0" smtClean="0"/>
                        <a:t>7</a:t>
                      </a:r>
                      <a:endParaRPr lang="zh-TW" altLang="en-US" sz="1200" dirty="0"/>
                    </a:p>
                  </a:txBody>
                  <a:tcPr anchor="ctr"/>
                </a:tc>
                <a:tc>
                  <a:txBody>
                    <a:bodyPr/>
                    <a:lstStyle/>
                    <a:p>
                      <a:pPr algn="ctr"/>
                      <a:r>
                        <a:rPr lang="en-US" altLang="zh-TW" sz="1200" dirty="0" smtClean="0"/>
                        <a:t>307</a:t>
                      </a:r>
                      <a:endParaRPr lang="zh-TW" altLang="en-US" sz="1200" dirty="0"/>
                    </a:p>
                  </a:txBody>
                  <a:tcPr anchor="ctr"/>
                </a:tc>
                <a:tc>
                  <a:txBody>
                    <a:bodyPr/>
                    <a:lstStyle/>
                    <a:p>
                      <a:pPr algn="ctr"/>
                      <a:r>
                        <a:rPr lang="en-US" altLang="zh-TW" sz="1200" b="1" dirty="0" smtClean="0"/>
                        <a:t>314</a:t>
                      </a:r>
                      <a:endParaRPr lang="zh-TW" altLang="en-US" sz="1200" b="1" dirty="0"/>
                    </a:p>
                  </a:txBody>
                  <a:tcPr anchor="ctr"/>
                </a:tc>
                <a:tc>
                  <a:txBody>
                    <a:bodyPr/>
                    <a:lstStyle/>
                    <a:p>
                      <a:pPr algn="ctr"/>
                      <a:r>
                        <a:rPr lang="en-US" altLang="zh-TW" sz="1000" b="1" dirty="0" smtClean="0">
                          <a:solidFill>
                            <a:schemeClr val="bg1"/>
                          </a:solidFill>
                        </a:rPr>
                        <a:t>Total</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dirty="0" smtClean="0"/>
                        <a:t>7</a:t>
                      </a:r>
                      <a:endParaRPr lang="zh-TW" altLang="en-US" sz="1200" dirty="0"/>
                    </a:p>
                  </a:txBody>
                  <a:tcPr anchor="ctr"/>
                </a:tc>
                <a:tc>
                  <a:txBody>
                    <a:bodyPr/>
                    <a:lstStyle/>
                    <a:p>
                      <a:pPr algn="ctr"/>
                      <a:r>
                        <a:rPr lang="en-US" altLang="zh-TW" sz="1200" dirty="0" smtClean="0"/>
                        <a:t>307</a:t>
                      </a:r>
                      <a:endParaRPr lang="zh-TW" altLang="en-US" sz="1200" dirty="0"/>
                    </a:p>
                  </a:txBody>
                  <a:tcPr anchor="ctr"/>
                </a:tc>
                <a:tc>
                  <a:txBody>
                    <a:bodyPr/>
                    <a:lstStyle/>
                    <a:p>
                      <a:pPr algn="ctr"/>
                      <a:r>
                        <a:rPr lang="en-US" altLang="zh-TW" sz="1200" b="1" dirty="0" smtClean="0"/>
                        <a:t>314</a:t>
                      </a:r>
                      <a:endParaRPr lang="zh-TW" altLang="en-US" sz="1200" b="1" dirty="0"/>
                    </a:p>
                  </a:txBody>
                  <a:tcPr anchor="ctr"/>
                </a:tc>
              </a:tr>
            </a:tbl>
          </a:graphicData>
        </a:graphic>
      </p:graphicFrame>
      <p:grpSp>
        <p:nvGrpSpPr>
          <p:cNvPr id="24" name="群組 23"/>
          <p:cNvGrpSpPr/>
          <p:nvPr/>
        </p:nvGrpSpPr>
        <p:grpSpPr>
          <a:xfrm>
            <a:off x="4673022" y="8620"/>
            <a:ext cx="4489488" cy="3412800"/>
            <a:chOff x="0" y="0"/>
            <a:chExt cx="4489488" cy="3412800"/>
          </a:xfrm>
        </p:grpSpPr>
        <p:pic>
          <p:nvPicPr>
            <p:cNvPr id="3077" name="Picture 5"/>
            <p:cNvPicPr>
              <a:picLocks noChangeAspect="1" noChangeArrowheads="1"/>
            </p:cNvPicPr>
            <p:nvPr/>
          </p:nvPicPr>
          <p:blipFill>
            <a:blip r:embed="rId3" cstate="print"/>
            <a:srcRect/>
            <a:stretch>
              <a:fillRect/>
            </a:stretch>
          </p:blipFill>
          <p:spPr bwMode="auto">
            <a:xfrm>
              <a:off x="2016224" y="0"/>
              <a:ext cx="2473264" cy="34128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l="2362" r="52751"/>
            <a:stretch>
              <a:fillRect/>
            </a:stretch>
          </p:blipFill>
          <p:spPr bwMode="auto">
            <a:xfrm>
              <a:off x="0" y="43320"/>
              <a:ext cx="2089655" cy="333120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90561" t="16123" r="786" b="7295"/>
            <a:stretch>
              <a:fillRect/>
            </a:stretch>
          </p:blipFill>
          <p:spPr bwMode="auto">
            <a:xfrm>
              <a:off x="1664727" y="1158230"/>
              <a:ext cx="351497" cy="2226146"/>
            </a:xfrm>
            <a:prstGeom prst="rect">
              <a:avLst/>
            </a:prstGeom>
            <a:noFill/>
            <a:ln w="9525">
              <a:noFill/>
              <a:miter lim="800000"/>
              <a:headEnd/>
              <a:tailEnd/>
            </a:ln>
          </p:spPr>
        </p:pic>
      </p:grpSp>
      <p:grpSp>
        <p:nvGrpSpPr>
          <p:cNvPr id="25" name="群組 24"/>
          <p:cNvGrpSpPr/>
          <p:nvPr/>
        </p:nvGrpSpPr>
        <p:grpSpPr>
          <a:xfrm>
            <a:off x="4427984" y="3203975"/>
            <a:ext cx="4716016" cy="3628824"/>
            <a:chOff x="4320480" y="3068960"/>
            <a:chExt cx="4716016" cy="3628824"/>
          </a:xfrm>
        </p:grpSpPr>
        <p:pic>
          <p:nvPicPr>
            <p:cNvPr id="3074" name="Picture 2"/>
            <p:cNvPicPr>
              <a:picLocks noChangeAspect="1" noChangeArrowheads="1"/>
            </p:cNvPicPr>
            <p:nvPr/>
          </p:nvPicPr>
          <p:blipFill>
            <a:blip r:embed="rId5" cstate="print"/>
            <a:srcRect/>
            <a:stretch>
              <a:fillRect/>
            </a:stretch>
          </p:blipFill>
          <p:spPr bwMode="auto">
            <a:xfrm>
              <a:off x="4464496" y="3284984"/>
              <a:ext cx="2367388" cy="3412800"/>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6679258" y="3284984"/>
              <a:ext cx="2357238" cy="3412800"/>
            </a:xfrm>
            <a:prstGeom prst="rect">
              <a:avLst/>
            </a:prstGeom>
            <a:noFill/>
            <a:ln w="9525">
              <a:noFill/>
              <a:miter lim="800000"/>
              <a:headEnd/>
              <a:tailEnd/>
            </a:ln>
          </p:spPr>
        </p:pic>
        <p:sp>
          <p:nvSpPr>
            <p:cNvPr id="19" name="文字方塊 18"/>
            <p:cNvSpPr txBox="1"/>
            <p:nvPr/>
          </p:nvSpPr>
          <p:spPr>
            <a:xfrm>
              <a:off x="4320480" y="3068960"/>
              <a:ext cx="1584176" cy="584775"/>
            </a:xfrm>
            <a:prstGeom prst="rect">
              <a:avLst/>
            </a:prstGeom>
            <a:noFill/>
          </p:spPr>
          <p:txBody>
            <a:bodyPr wrap="square" rtlCol="0">
              <a:spAutoFit/>
            </a:bodyPr>
            <a:lstStyle/>
            <a:p>
              <a:r>
                <a:rPr lang="en-US" altLang="zh-TW" sz="1600" dirty="0" smtClean="0"/>
                <a:t>1-h</a:t>
              </a:r>
            </a:p>
            <a:p>
              <a:r>
                <a:rPr lang="en-US" altLang="zh-TW" sz="1600" dirty="0" smtClean="0"/>
                <a:t>precipitation</a:t>
              </a:r>
              <a:endParaRPr lang="zh-TW" altLang="en-US" sz="1600" dirty="0"/>
            </a:p>
          </p:txBody>
        </p:sp>
        <p:sp>
          <p:nvSpPr>
            <p:cNvPr id="20" name="文字方塊 19"/>
            <p:cNvSpPr txBox="1"/>
            <p:nvPr/>
          </p:nvSpPr>
          <p:spPr>
            <a:xfrm>
              <a:off x="6696744" y="3068960"/>
              <a:ext cx="2088232" cy="584775"/>
            </a:xfrm>
            <a:prstGeom prst="rect">
              <a:avLst/>
            </a:prstGeom>
            <a:noFill/>
          </p:spPr>
          <p:txBody>
            <a:bodyPr wrap="square" rtlCol="0">
              <a:spAutoFit/>
            </a:bodyPr>
            <a:lstStyle/>
            <a:p>
              <a:r>
                <a:rPr lang="en-US" altLang="zh-TW" sz="1600" dirty="0" smtClean="0"/>
                <a:t>1-h &amp; 2-h</a:t>
              </a:r>
            </a:p>
            <a:p>
              <a:r>
                <a:rPr lang="en-US" altLang="zh-TW" sz="1600" dirty="0" smtClean="0"/>
                <a:t>precipitation</a:t>
              </a:r>
              <a:endParaRPr lang="zh-TW" altLang="en-US" sz="1600" dirty="0"/>
            </a:p>
          </p:txBody>
        </p:sp>
      </p:grpSp>
      <p:sp>
        <p:nvSpPr>
          <p:cNvPr id="26" name="文字方塊 25"/>
          <p:cNvSpPr txBox="1"/>
          <p:nvPr/>
        </p:nvSpPr>
        <p:spPr>
          <a:xfrm>
            <a:off x="2699792" y="4869160"/>
            <a:ext cx="1944216" cy="307777"/>
          </a:xfrm>
          <a:prstGeom prst="rect">
            <a:avLst/>
          </a:prstGeom>
          <a:noFill/>
        </p:spPr>
        <p:txBody>
          <a:bodyPr wrap="square" rtlCol="0">
            <a:spAutoFit/>
          </a:bodyPr>
          <a:lstStyle/>
          <a:p>
            <a:pPr algn="ctr"/>
            <a:r>
              <a:rPr lang="en-US" altLang="zh-TW" sz="1400" dirty="0" smtClean="0"/>
              <a:t>1-h &amp; 2-h</a:t>
            </a:r>
            <a:r>
              <a:rPr lang="zh-TW" altLang="en-US" sz="1400" dirty="0" smtClean="0"/>
              <a:t> </a:t>
            </a:r>
            <a:r>
              <a:rPr lang="en-US" altLang="zh-TW" sz="1400" dirty="0" smtClean="0"/>
              <a:t>precipitation</a:t>
            </a:r>
            <a:endParaRPr lang="zh-TW" altLang="en-US" sz="1400" dirty="0"/>
          </a:p>
        </p:txBody>
      </p:sp>
      <p:sp>
        <p:nvSpPr>
          <p:cNvPr id="27" name="文字方塊 26"/>
          <p:cNvSpPr txBox="1"/>
          <p:nvPr/>
        </p:nvSpPr>
        <p:spPr>
          <a:xfrm>
            <a:off x="35496" y="4888905"/>
            <a:ext cx="1800200" cy="307777"/>
          </a:xfrm>
          <a:prstGeom prst="rect">
            <a:avLst/>
          </a:prstGeom>
          <a:noFill/>
        </p:spPr>
        <p:txBody>
          <a:bodyPr wrap="square" rtlCol="0">
            <a:spAutoFit/>
          </a:bodyPr>
          <a:lstStyle/>
          <a:p>
            <a:pPr algn="ctr"/>
            <a:r>
              <a:rPr lang="en-US" altLang="zh-TW" sz="1400" dirty="0" smtClean="0"/>
              <a:t>1-h precipitation</a:t>
            </a:r>
            <a:endParaRPr lang="zh-TW" altLang="en-US" sz="1400" dirty="0"/>
          </a:p>
        </p:txBody>
      </p:sp>
      <p:sp>
        <p:nvSpPr>
          <p:cNvPr id="16" name="五邊形 15"/>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sz="1600" dirty="0" smtClean="0"/>
              <a:t>Case1: Typhoon </a:t>
            </a:r>
            <a:r>
              <a:rPr lang="en-US" altLang="zh-TW" sz="1600" dirty="0" err="1" smtClean="0"/>
              <a:t>Megi</a:t>
            </a:r>
            <a:endParaRPr lang="en-US" altLang="zh-TW" sz="1600" dirty="0" smtClean="0"/>
          </a:p>
        </p:txBody>
      </p:sp>
      <p:sp>
        <p:nvSpPr>
          <p:cNvPr id="17" name="五邊形 16"/>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t>Results&amp;discussin</a:t>
            </a:r>
            <a:endParaRPr lang="zh-TW" altLang="en-US" sz="1600" dirty="0"/>
          </a:p>
        </p:txBody>
      </p:sp>
      <p:sp>
        <p:nvSpPr>
          <p:cNvPr id="3" name="內容版面配置區 2"/>
          <p:cNvSpPr>
            <a:spLocks noGrp="1"/>
          </p:cNvSpPr>
          <p:nvPr>
            <p:ph idx="1"/>
          </p:nvPr>
        </p:nvSpPr>
        <p:spPr>
          <a:xfrm>
            <a:off x="323528" y="1340767"/>
            <a:ext cx="4320480" cy="936105"/>
          </a:xfrm>
        </p:spPr>
        <p:txBody>
          <a:bodyPr>
            <a:normAutofit/>
          </a:bodyPr>
          <a:lstStyle/>
          <a:p>
            <a:pPr>
              <a:buNone/>
            </a:pPr>
            <a:r>
              <a:rPr lang="en-US" altLang="zh-TW" sz="2000" dirty="0" smtClean="0"/>
              <a:t>Compared period</a:t>
            </a:r>
            <a:r>
              <a:rPr lang="zh-TW" altLang="en-US" sz="2000" dirty="0" smtClean="0"/>
              <a:t>：</a:t>
            </a:r>
            <a:r>
              <a:rPr lang="en-US" altLang="zh-TW" sz="2000" dirty="0" smtClean="0"/>
              <a:t>10/21 -22, 00UTC</a:t>
            </a:r>
            <a:endParaRPr lang="zh-TW" altLang="en-US" sz="2000" dirty="0" smtClean="0"/>
          </a:p>
          <a:p>
            <a:pPr>
              <a:buNone/>
            </a:pPr>
            <a:endParaRPr lang="zh-TW" altLang="en-US" sz="2000" dirty="0"/>
          </a:p>
        </p:txBody>
      </p:sp>
      <p:pic>
        <p:nvPicPr>
          <p:cNvPr id="25604" name="Picture 4" descr="2010梅姬(MEGI)颱風路徑圖"/>
          <p:cNvPicPr>
            <a:picLocks noChangeAspect="1" noChangeArrowheads="1"/>
          </p:cNvPicPr>
          <p:nvPr/>
        </p:nvPicPr>
        <p:blipFill>
          <a:blip r:embed="rId7" cstate="print"/>
          <a:srcRect t="4390" b="5611"/>
          <a:stretch>
            <a:fillRect/>
          </a:stretch>
        </p:blipFill>
        <p:spPr bwMode="auto">
          <a:xfrm>
            <a:off x="323528" y="1844824"/>
            <a:ext cx="4101882" cy="2952328"/>
          </a:xfrm>
          <a:prstGeom prst="rect">
            <a:avLst/>
          </a:prstGeom>
          <a:noFill/>
        </p:spPr>
      </p:pic>
      <p:grpSp>
        <p:nvGrpSpPr>
          <p:cNvPr id="38" name="群組 37"/>
          <p:cNvGrpSpPr/>
          <p:nvPr/>
        </p:nvGrpSpPr>
        <p:grpSpPr>
          <a:xfrm>
            <a:off x="1691681" y="2636909"/>
            <a:ext cx="2520282" cy="1823649"/>
            <a:chOff x="6948264" y="2933669"/>
            <a:chExt cx="3542017" cy="2376269"/>
          </a:xfrm>
        </p:grpSpPr>
        <p:sp>
          <p:nvSpPr>
            <p:cNvPr id="34" name="矩形圖說文字 33"/>
            <p:cNvSpPr/>
            <p:nvPr/>
          </p:nvSpPr>
          <p:spPr>
            <a:xfrm rot="10800000">
              <a:off x="6948265" y="2933669"/>
              <a:ext cx="3542016" cy="2345713"/>
            </a:xfrm>
            <a:prstGeom prst="wedgeRectCallout">
              <a:avLst>
                <a:gd name="adj1" fmla="val 63743"/>
                <a:gd name="adj2" fmla="val 214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6" name="Picture 4" descr="2010梅姬(MEGI)颱風路徑圖"/>
            <p:cNvPicPr>
              <a:picLocks noChangeAspect="1" noChangeArrowheads="1"/>
            </p:cNvPicPr>
            <p:nvPr/>
          </p:nvPicPr>
          <p:blipFill>
            <a:blip r:embed="rId7" cstate="print"/>
            <a:srcRect l="676" t="29822" r="76352" b="50702"/>
            <a:stretch>
              <a:fillRect/>
            </a:stretch>
          </p:blipFill>
          <p:spPr bwMode="auto">
            <a:xfrm>
              <a:off x="6948264" y="2933673"/>
              <a:ext cx="3504989" cy="2376265"/>
            </a:xfrm>
            <a:prstGeom prst="rect">
              <a:avLst/>
            </a:prstGeom>
            <a:noFill/>
            <a:ln>
              <a:solidFill>
                <a:srgbClr val="C00000"/>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lide(fromTop)">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normAutofit/>
          </a:bodyPr>
          <a:lstStyle/>
          <a:p>
            <a:r>
              <a:rPr lang="en-US" altLang="zh-TW" dirty="0" smtClean="0"/>
              <a:t>TYQPFE results</a:t>
            </a:r>
            <a:endParaRPr lang="zh-TW" altLang="en-US" dirty="0"/>
          </a:p>
        </p:txBody>
      </p:sp>
      <p:graphicFrame>
        <p:nvGraphicFramePr>
          <p:cNvPr id="12" name="內容版面配置區 11"/>
          <p:cNvGraphicFramePr>
            <a:graphicFrameLocks noGrp="1"/>
          </p:cNvGraphicFramePr>
          <p:nvPr>
            <p:ph idx="1"/>
          </p:nvPr>
        </p:nvGraphicFramePr>
        <p:xfrm>
          <a:off x="4540088" y="5273824"/>
          <a:ext cx="4424400" cy="1417320"/>
        </p:xfrm>
        <a:graphic>
          <a:graphicData uri="http://schemas.openxmlformats.org/drawingml/2006/table">
            <a:tbl>
              <a:tblPr firstRow="1" bandRow="1">
                <a:tableStyleId>{073A0DAA-6AF3-43AB-8588-CEC1D06C72B9}</a:tableStyleId>
              </a:tblPr>
              <a:tblGrid>
                <a:gridCol w="666000"/>
                <a:gridCol w="666000"/>
                <a:gridCol w="439200"/>
                <a:gridCol w="882000"/>
                <a:gridCol w="666000"/>
                <a:gridCol w="666000"/>
                <a:gridCol w="439200"/>
              </a:tblGrid>
              <a:tr h="218884">
                <a:tc rowSpan="2">
                  <a:txBody>
                    <a:bodyPr/>
                    <a:lstStyle/>
                    <a:p>
                      <a:pPr algn="ctr"/>
                      <a:r>
                        <a:rPr lang="en-US" altLang="zh-TW" sz="900" b="0" dirty="0" smtClean="0"/>
                        <a:t>Inundated</a:t>
                      </a:r>
                      <a:endParaRPr lang="zh-TW" altLang="en-US" sz="900" b="0" dirty="0"/>
                    </a:p>
                  </a:txBody>
                  <a:tcPr anchor="ctr"/>
                </a:tc>
                <a:tc rowSpan="2">
                  <a:txBody>
                    <a:bodyPr/>
                    <a:lstStyle/>
                    <a:p>
                      <a:pPr algn="ctr"/>
                      <a:r>
                        <a:rPr lang="en-US" altLang="zh-TW" sz="900" b="0" dirty="0" smtClean="0"/>
                        <a:t>Non-inundated</a:t>
                      </a:r>
                      <a:endParaRPr lang="zh-TW" altLang="en-US" sz="900" b="0" dirty="0"/>
                    </a:p>
                  </a:txBody>
                  <a:tcPr anchor="ctr"/>
                </a:tc>
                <a:tc rowSpan="2">
                  <a:txBody>
                    <a:bodyPr/>
                    <a:lstStyle/>
                    <a:p>
                      <a:pPr algn="ctr"/>
                      <a:r>
                        <a:rPr lang="en-US" altLang="zh-TW" sz="900" b="0" dirty="0" smtClean="0"/>
                        <a:t>Total</a:t>
                      </a:r>
                      <a:endParaRPr lang="zh-TW" altLang="en-US" sz="9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b="1" dirty="0" smtClean="0">
                          <a:solidFill>
                            <a:schemeClr val="bg1"/>
                          </a:solidFill>
                        </a:rPr>
                        <a:t>↔</a:t>
                      </a:r>
                      <a:r>
                        <a:rPr lang="en-US" altLang="zh-TW" sz="900" b="1" kern="1200" dirty="0" smtClean="0">
                          <a:solidFill>
                            <a:schemeClr val="bg1"/>
                          </a:solidFill>
                          <a:latin typeface="+mn-lt"/>
                          <a:ea typeface="+mn-ea"/>
                          <a:cs typeface="+mn-cs"/>
                        </a:rPr>
                        <a:t>Observed</a:t>
                      </a:r>
                      <a:endParaRPr lang="zh-TW" altLang="en-US" sz="900" b="1" kern="1200" dirty="0" smtClean="0">
                        <a:solidFill>
                          <a:schemeClr val="bg1"/>
                        </a:solidFill>
                        <a:latin typeface="+mn-lt"/>
                        <a:ea typeface="+mn-ea"/>
                        <a:cs typeface="+mn-cs"/>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a:txBody>
                    <a:bodyPr/>
                    <a:lstStyle/>
                    <a:p>
                      <a:pPr algn="ctr"/>
                      <a:r>
                        <a:rPr lang="en-US" altLang="zh-TW" sz="900" b="0" dirty="0" smtClean="0"/>
                        <a:t>Inundated</a:t>
                      </a:r>
                      <a:endParaRPr lang="zh-TW" altLang="en-US" sz="900" b="0" dirty="0"/>
                    </a:p>
                  </a:txBody>
                  <a:tcPr anchor="ctr">
                    <a:lnL w="12700" cap="flat" cmpd="sng" algn="ctr">
                      <a:solidFill>
                        <a:schemeClr val="bg1"/>
                      </a:solidFill>
                      <a:prstDash val="solid"/>
                      <a:round/>
                      <a:headEnd type="none" w="med" len="med"/>
                      <a:tailEnd type="none" w="med" len="med"/>
                    </a:lnL>
                  </a:tcPr>
                </a:tc>
                <a:tc rowSpan="2">
                  <a:txBody>
                    <a:bodyPr/>
                    <a:lstStyle/>
                    <a:p>
                      <a:pPr algn="ctr"/>
                      <a:r>
                        <a:rPr lang="en-US" altLang="zh-TW" sz="900" b="0" dirty="0" smtClean="0"/>
                        <a:t>Non-inundated</a:t>
                      </a:r>
                      <a:endParaRPr lang="zh-TW" altLang="en-US" sz="900" b="0" dirty="0"/>
                    </a:p>
                  </a:txBody>
                  <a:tcPr anchor="ctr"/>
                </a:tc>
                <a:tc rowSpan="2">
                  <a:txBody>
                    <a:bodyPr/>
                    <a:lstStyle/>
                    <a:p>
                      <a:pPr algn="ctr"/>
                      <a:r>
                        <a:rPr lang="en-US" altLang="zh-TW" sz="900" b="0" dirty="0" smtClean="0"/>
                        <a:t>Total</a:t>
                      </a:r>
                      <a:endParaRPr lang="zh-TW" altLang="en-US" sz="900" b="0" dirty="0"/>
                    </a:p>
                  </a:txBody>
                  <a:tcPr anchor="ctr"/>
                </a:tc>
              </a:tr>
              <a:tr h="21888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b="1" dirty="0" smtClean="0"/>
                        <a:t>↕</a:t>
                      </a:r>
                      <a:r>
                        <a:rPr lang="en-US" altLang="zh-TW" sz="1000" b="1" dirty="0" smtClean="0">
                          <a:solidFill>
                            <a:schemeClr val="bg1"/>
                          </a:solidFill>
                        </a:rPr>
                        <a:t>Predicted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5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21376">
                <a:tc>
                  <a:txBody>
                    <a:bodyPr/>
                    <a:lstStyle/>
                    <a:p>
                      <a:pPr algn="ctr"/>
                      <a:r>
                        <a:rPr lang="en-US" altLang="zh-TW" sz="1200" b="1" dirty="0" smtClean="0"/>
                        <a:t>6</a:t>
                      </a:r>
                      <a:endParaRPr lang="zh-TW" altLang="en-US" sz="1200" b="1" dirty="0"/>
                    </a:p>
                  </a:txBody>
                  <a:tcPr anchor="ctr"/>
                </a:tc>
                <a:tc>
                  <a:txBody>
                    <a:bodyPr/>
                    <a:lstStyle/>
                    <a:p>
                      <a:pPr algn="ctr"/>
                      <a:r>
                        <a:rPr lang="en-US" altLang="zh-TW" sz="1200" b="1" dirty="0" smtClean="0">
                          <a:solidFill>
                            <a:srgbClr val="FF0000"/>
                          </a:solidFill>
                        </a:rPr>
                        <a:t>21</a:t>
                      </a:r>
                      <a:endParaRPr lang="zh-TW" altLang="en-US" sz="1200" b="1" dirty="0">
                        <a:solidFill>
                          <a:srgbClr val="FF0000"/>
                        </a:solidFill>
                      </a:endParaRPr>
                    </a:p>
                  </a:txBody>
                  <a:tcPr anchor="ctr"/>
                </a:tc>
                <a:tc>
                  <a:txBody>
                    <a:bodyPr/>
                    <a:lstStyle/>
                    <a:p>
                      <a:pPr algn="ctr"/>
                      <a:r>
                        <a:rPr lang="en-US" altLang="zh-TW" sz="1200" dirty="0" smtClean="0"/>
                        <a:t>27</a:t>
                      </a:r>
                      <a:endParaRPr lang="zh-TW" altLang="en-US" sz="1200" dirty="0"/>
                    </a:p>
                  </a:txBody>
                  <a:tcPr anchor="ctr"/>
                </a:tc>
                <a:tc>
                  <a:txBody>
                    <a:bodyPr/>
                    <a:lstStyle/>
                    <a:p>
                      <a:pPr algn="ctr"/>
                      <a:r>
                        <a:rPr lang="en-US" altLang="zh-TW" sz="1000" b="1" dirty="0" smtClean="0">
                          <a:solidFill>
                            <a:schemeClr val="bg1"/>
                          </a:solidFill>
                        </a:rPr>
                        <a:t>Inundated</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b="1" dirty="0" smtClean="0"/>
                        <a:t>6</a:t>
                      </a:r>
                      <a:endParaRPr lang="zh-TW" altLang="en-US" sz="1200" b="1" dirty="0"/>
                    </a:p>
                  </a:txBody>
                  <a:tcPr anchor="ctr"/>
                </a:tc>
                <a:tc>
                  <a:txBody>
                    <a:bodyPr/>
                    <a:lstStyle/>
                    <a:p>
                      <a:pPr algn="ctr"/>
                      <a:r>
                        <a:rPr lang="en-US" altLang="zh-TW" sz="1200" b="1" dirty="0" smtClean="0">
                          <a:solidFill>
                            <a:srgbClr val="FF0000"/>
                          </a:solidFill>
                        </a:rPr>
                        <a:t>42</a:t>
                      </a:r>
                      <a:endParaRPr lang="zh-TW" altLang="en-US" sz="1200" b="1" dirty="0">
                        <a:solidFill>
                          <a:srgbClr val="FF0000"/>
                        </a:solidFill>
                      </a:endParaRPr>
                    </a:p>
                  </a:txBody>
                  <a:tcPr anchor="ctr"/>
                </a:tc>
                <a:tc>
                  <a:txBody>
                    <a:bodyPr/>
                    <a:lstStyle/>
                    <a:p>
                      <a:pPr algn="ctr"/>
                      <a:r>
                        <a:rPr lang="en-US" altLang="zh-TW" sz="1200" dirty="0" smtClean="0"/>
                        <a:t>48</a:t>
                      </a:r>
                      <a:endParaRPr lang="zh-TW" altLang="en-US" sz="1200" dirty="0"/>
                    </a:p>
                  </a:txBody>
                  <a:tcPr anchor="ctr"/>
                </a:tc>
              </a:tr>
              <a:tr h="215631">
                <a:tc>
                  <a:txBody>
                    <a:bodyPr/>
                    <a:lstStyle/>
                    <a:p>
                      <a:pPr algn="ctr"/>
                      <a:r>
                        <a:rPr lang="en-US" altLang="zh-TW" sz="1200" b="1" dirty="0" smtClean="0"/>
                        <a:t>1</a:t>
                      </a:r>
                      <a:endParaRPr lang="zh-TW" altLang="en-US" sz="1200" b="1" dirty="0"/>
                    </a:p>
                  </a:txBody>
                  <a:tcPr anchor="ctr"/>
                </a:tc>
                <a:tc>
                  <a:txBody>
                    <a:bodyPr/>
                    <a:lstStyle/>
                    <a:p>
                      <a:pPr algn="ctr"/>
                      <a:r>
                        <a:rPr lang="en-US" altLang="zh-TW" sz="1200" b="1" dirty="0" smtClean="0"/>
                        <a:t>286</a:t>
                      </a:r>
                      <a:endParaRPr lang="zh-TW" altLang="en-US" sz="1200" b="1" dirty="0"/>
                    </a:p>
                  </a:txBody>
                  <a:tcPr anchor="ctr"/>
                </a:tc>
                <a:tc>
                  <a:txBody>
                    <a:bodyPr/>
                    <a:lstStyle/>
                    <a:p>
                      <a:pPr algn="ctr"/>
                      <a:r>
                        <a:rPr lang="en-US" altLang="zh-TW" sz="1200" dirty="0" smtClean="0"/>
                        <a:t>287</a:t>
                      </a:r>
                      <a:endParaRPr lang="zh-TW" altLang="en-US" sz="1200" dirty="0"/>
                    </a:p>
                  </a:txBody>
                  <a:tcPr anchor="ctr"/>
                </a:tc>
                <a:tc>
                  <a:txBody>
                    <a:bodyPr/>
                    <a:lstStyle/>
                    <a:p>
                      <a:pPr algn="ctr"/>
                      <a:r>
                        <a:rPr lang="en-US" altLang="zh-TW" sz="1000" b="1" dirty="0" smtClean="0">
                          <a:solidFill>
                            <a:schemeClr val="bg1"/>
                          </a:solidFill>
                        </a:rPr>
                        <a:t>Non-inundated</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b="1" dirty="0" smtClean="0"/>
                        <a:t>1</a:t>
                      </a:r>
                      <a:endParaRPr lang="zh-TW" altLang="en-US" sz="1200" b="1" dirty="0"/>
                    </a:p>
                  </a:txBody>
                  <a:tcPr anchor="ctr"/>
                </a:tc>
                <a:tc>
                  <a:txBody>
                    <a:bodyPr/>
                    <a:lstStyle/>
                    <a:p>
                      <a:pPr algn="ctr"/>
                      <a:r>
                        <a:rPr lang="en-US" altLang="zh-TW" sz="1200" b="1" dirty="0" smtClean="0"/>
                        <a:t>265</a:t>
                      </a:r>
                      <a:endParaRPr lang="zh-TW" altLang="en-US" sz="1200" b="1" dirty="0"/>
                    </a:p>
                  </a:txBody>
                  <a:tcPr anchor="ctr"/>
                </a:tc>
                <a:tc>
                  <a:txBody>
                    <a:bodyPr/>
                    <a:lstStyle/>
                    <a:p>
                      <a:pPr algn="ctr"/>
                      <a:r>
                        <a:rPr lang="en-US" altLang="zh-TW" sz="1200" dirty="0" smtClean="0"/>
                        <a:t>266</a:t>
                      </a:r>
                      <a:endParaRPr lang="zh-TW" altLang="en-US" sz="1200" dirty="0"/>
                    </a:p>
                  </a:txBody>
                  <a:tcPr anchor="ctr"/>
                </a:tc>
              </a:tr>
              <a:tr h="221376">
                <a:tc>
                  <a:txBody>
                    <a:bodyPr/>
                    <a:lstStyle/>
                    <a:p>
                      <a:pPr algn="ctr"/>
                      <a:r>
                        <a:rPr lang="en-US" altLang="zh-TW" sz="1200" dirty="0" smtClean="0"/>
                        <a:t>7</a:t>
                      </a:r>
                      <a:endParaRPr lang="zh-TW" altLang="en-US" sz="1200" dirty="0"/>
                    </a:p>
                  </a:txBody>
                  <a:tcPr anchor="ctr"/>
                </a:tc>
                <a:tc>
                  <a:txBody>
                    <a:bodyPr/>
                    <a:lstStyle/>
                    <a:p>
                      <a:pPr algn="ctr"/>
                      <a:r>
                        <a:rPr lang="en-US" altLang="zh-TW" sz="1200" dirty="0" smtClean="0"/>
                        <a:t>307</a:t>
                      </a:r>
                      <a:endParaRPr lang="zh-TW" altLang="en-US" sz="1200" dirty="0"/>
                    </a:p>
                  </a:txBody>
                  <a:tcPr anchor="ctr"/>
                </a:tc>
                <a:tc>
                  <a:txBody>
                    <a:bodyPr/>
                    <a:lstStyle/>
                    <a:p>
                      <a:pPr algn="ctr"/>
                      <a:r>
                        <a:rPr lang="en-US" altLang="zh-TW" sz="1200" b="1" dirty="0" smtClean="0"/>
                        <a:t>314</a:t>
                      </a:r>
                      <a:endParaRPr lang="zh-TW" altLang="en-US" sz="1200" b="1" dirty="0"/>
                    </a:p>
                  </a:txBody>
                  <a:tcPr anchor="ctr"/>
                </a:tc>
                <a:tc>
                  <a:txBody>
                    <a:bodyPr/>
                    <a:lstStyle/>
                    <a:p>
                      <a:pPr algn="ctr"/>
                      <a:r>
                        <a:rPr lang="en-US" altLang="zh-TW" sz="1000" b="1" dirty="0" smtClean="0">
                          <a:solidFill>
                            <a:schemeClr val="bg1"/>
                          </a:solidFill>
                        </a:rPr>
                        <a:t>Total</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dirty="0" smtClean="0"/>
                        <a:t>7</a:t>
                      </a:r>
                      <a:endParaRPr lang="zh-TW" altLang="en-US" sz="1200" dirty="0"/>
                    </a:p>
                  </a:txBody>
                  <a:tcPr anchor="ctr"/>
                </a:tc>
                <a:tc>
                  <a:txBody>
                    <a:bodyPr/>
                    <a:lstStyle/>
                    <a:p>
                      <a:pPr algn="ctr"/>
                      <a:r>
                        <a:rPr lang="en-US" altLang="zh-TW" sz="1200" dirty="0" smtClean="0"/>
                        <a:t>307</a:t>
                      </a:r>
                      <a:endParaRPr lang="zh-TW" altLang="en-US" sz="1200" dirty="0"/>
                    </a:p>
                  </a:txBody>
                  <a:tcPr anchor="ctr"/>
                </a:tc>
                <a:tc>
                  <a:txBody>
                    <a:bodyPr/>
                    <a:lstStyle/>
                    <a:p>
                      <a:pPr algn="ctr"/>
                      <a:r>
                        <a:rPr lang="en-US" altLang="zh-TW" sz="1200" b="1" dirty="0" smtClean="0"/>
                        <a:t>314</a:t>
                      </a:r>
                      <a:endParaRPr lang="zh-TW" altLang="en-US" sz="1200" b="1" dirty="0"/>
                    </a:p>
                  </a:txBody>
                  <a:tcPr anchor="ctr"/>
                </a:tc>
              </a:tr>
            </a:tbl>
          </a:graphicData>
        </a:graphic>
      </p:graphicFrame>
      <p:pic>
        <p:nvPicPr>
          <p:cNvPr id="4" name="Picture 3"/>
          <p:cNvPicPr>
            <a:picLocks noChangeAspect="1" noChangeArrowheads="1"/>
          </p:cNvPicPr>
          <p:nvPr/>
        </p:nvPicPr>
        <p:blipFill>
          <a:blip r:embed="rId3" cstate="print"/>
          <a:srcRect l="87037" t="32369" r="1852" b="10509"/>
          <a:stretch>
            <a:fillRect/>
          </a:stretch>
        </p:blipFill>
        <p:spPr bwMode="auto">
          <a:xfrm>
            <a:off x="3599892" y="2465512"/>
            <a:ext cx="432048" cy="216024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3007" y="1916832"/>
            <a:ext cx="3563888" cy="2975730"/>
          </a:xfrm>
          <a:prstGeom prst="rect">
            <a:avLst/>
          </a:prstGeom>
          <a:noFill/>
          <a:ln w="9525">
            <a:noFill/>
            <a:miter lim="800000"/>
            <a:headEnd/>
            <a:tailEnd/>
          </a:ln>
        </p:spPr>
      </p:pic>
      <p:grpSp>
        <p:nvGrpSpPr>
          <p:cNvPr id="16" name="群組 15"/>
          <p:cNvGrpSpPr/>
          <p:nvPr/>
        </p:nvGrpSpPr>
        <p:grpSpPr>
          <a:xfrm>
            <a:off x="4104456" y="1853825"/>
            <a:ext cx="5076056" cy="3356992"/>
            <a:chOff x="4104456" y="1916832"/>
            <a:chExt cx="5076056" cy="3356992"/>
          </a:xfrm>
        </p:grpSpPr>
        <p:pic>
          <p:nvPicPr>
            <p:cNvPr id="2050" name="Picture 2"/>
            <p:cNvPicPr>
              <a:picLocks noChangeAspect="1" noChangeArrowheads="1"/>
            </p:cNvPicPr>
            <p:nvPr/>
          </p:nvPicPr>
          <p:blipFill>
            <a:blip r:embed="rId5" cstate="print"/>
            <a:srcRect b="13557"/>
            <a:stretch>
              <a:fillRect/>
            </a:stretch>
          </p:blipFill>
          <p:spPr bwMode="auto">
            <a:xfrm>
              <a:off x="4104456" y="1916832"/>
              <a:ext cx="2714624" cy="3356992"/>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b="13055"/>
            <a:stretch>
              <a:fillRect/>
            </a:stretch>
          </p:blipFill>
          <p:spPr bwMode="auto">
            <a:xfrm>
              <a:off x="6517907" y="1916832"/>
              <a:ext cx="2662605" cy="3356992"/>
            </a:xfrm>
            <a:prstGeom prst="rect">
              <a:avLst/>
            </a:prstGeom>
            <a:noFill/>
            <a:ln w="9525">
              <a:noFill/>
              <a:miter lim="800000"/>
              <a:headEnd/>
              <a:tailEnd/>
            </a:ln>
          </p:spPr>
        </p:pic>
        <p:sp>
          <p:nvSpPr>
            <p:cNvPr id="14" name="文字方塊 13"/>
            <p:cNvSpPr txBox="1"/>
            <p:nvPr/>
          </p:nvSpPr>
          <p:spPr>
            <a:xfrm>
              <a:off x="4176464" y="1916832"/>
              <a:ext cx="2088232" cy="369332"/>
            </a:xfrm>
            <a:prstGeom prst="rect">
              <a:avLst/>
            </a:prstGeom>
            <a:noFill/>
          </p:spPr>
          <p:txBody>
            <a:bodyPr wrap="square" rtlCol="0">
              <a:spAutoFit/>
            </a:bodyPr>
            <a:lstStyle/>
            <a:p>
              <a:r>
                <a:rPr lang="en-US" altLang="zh-TW" dirty="0" smtClean="0"/>
                <a:t>CSC</a:t>
              </a:r>
              <a:endParaRPr lang="zh-TW" altLang="en-US" dirty="0"/>
            </a:p>
          </p:txBody>
        </p:sp>
        <p:sp>
          <p:nvSpPr>
            <p:cNvPr id="15" name="文字方塊 14"/>
            <p:cNvSpPr txBox="1"/>
            <p:nvPr/>
          </p:nvSpPr>
          <p:spPr>
            <a:xfrm>
              <a:off x="6480720" y="1916832"/>
              <a:ext cx="2088232" cy="369332"/>
            </a:xfrm>
            <a:prstGeom prst="rect">
              <a:avLst/>
            </a:prstGeom>
            <a:noFill/>
          </p:spPr>
          <p:txBody>
            <a:bodyPr wrap="square" rtlCol="0">
              <a:spAutoFit/>
            </a:bodyPr>
            <a:lstStyle/>
            <a:p>
              <a:r>
                <a:rPr lang="en-US" altLang="zh-TW" dirty="0" smtClean="0"/>
                <a:t>PEMs</a:t>
              </a:r>
              <a:endParaRPr lang="zh-TW" altLang="en-US" dirty="0"/>
            </a:p>
          </p:txBody>
        </p:sp>
      </p:grpSp>
      <p:pic>
        <p:nvPicPr>
          <p:cNvPr id="2055" name="Picture 7"/>
          <p:cNvPicPr>
            <a:picLocks noChangeAspect="1" noChangeArrowheads="1"/>
          </p:cNvPicPr>
          <p:nvPr/>
        </p:nvPicPr>
        <p:blipFill>
          <a:blip r:embed="rId7" cstate="print"/>
          <a:srcRect/>
          <a:stretch>
            <a:fillRect/>
          </a:stretch>
        </p:blipFill>
        <p:spPr bwMode="auto">
          <a:xfrm>
            <a:off x="35496" y="5332998"/>
            <a:ext cx="4464496" cy="1336362"/>
          </a:xfrm>
          <a:prstGeom prst="rect">
            <a:avLst/>
          </a:prstGeom>
          <a:noFill/>
          <a:ln w="9525">
            <a:noFill/>
            <a:miter lim="800000"/>
            <a:headEnd/>
            <a:tailEnd/>
          </a:ln>
        </p:spPr>
      </p:pic>
      <p:sp>
        <p:nvSpPr>
          <p:cNvPr id="13" name="五邊形 12"/>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sz="1600" dirty="0" smtClean="0"/>
              <a:t>Case1: Typhoon </a:t>
            </a:r>
            <a:r>
              <a:rPr lang="en-US" altLang="zh-TW" sz="1600" dirty="0" err="1" smtClean="0"/>
              <a:t>Megi</a:t>
            </a:r>
            <a:endParaRPr lang="en-US" altLang="zh-TW" sz="1600" dirty="0" smtClean="0"/>
          </a:p>
        </p:txBody>
      </p:sp>
      <p:sp>
        <p:nvSpPr>
          <p:cNvPr id="17" name="五邊形 16"/>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t>Results&amp;discussin</a:t>
            </a:r>
            <a:endParaRPr lang="zh-TW" altLang="en-US" sz="1600" dirty="0"/>
          </a:p>
        </p:txBody>
      </p:sp>
      <p:sp>
        <p:nvSpPr>
          <p:cNvPr id="3" name="橢圓 2"/>
          <p:cNvSpPr/>
          <p:nvPr/>
        </p:nvSpPr>
        <p:spPr>
          <a:xfrm>
            <a:off x="3599892" y="320397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3626181" y="414836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smtClean="0"/>
              <a:t>Introduction</a:t>
            </a:r>
          </a:p>
          <a:p>
            <a:r>
              <a:rPr lang="en-US" altLang="zh-TW" dirty="0" smtClean="0"/>
              <a:t>Keywords</a:t>
            </a:r>
          </a:p>
          <a:p>
            <a:pPr indent="12700">
              <a:buFont typeface="Wingdings" pitchFamily="2" charset="2"/>
              <a:buChar char="Ø"/>
            </a:pPr>
            <a:r>
              <a:rPr lang="en-US" altLang="zh-TW" sz="2200" dirty="0"/>
              <a:t>Typhoon Quantitative Precipitation Forecast Ensemble </a:t>
            </a:r>
            <a:r>
              <a:rPr lang="en-US" altLang="zh-TW" sz="2200" dirty="0" smtClean="0"/>
              <a:t>Experiment</a:t>
            </a:r>
          </a:p>
          <a:p>
            <a:pPr indent="12700">
              <a:buFont typeface="Wingdings" pitchFamily="2" charset="2"/>
              <a:buChar char="Ø"/>
            </a:pPr>
            <a:r>
              <a:rPr lang="en-US" altLang="zh-TW" sz="2200" dirty="0" smtClean="0"/>
              <a:t>Storm sewer design criteria</a:t>
            </a:r>
          </a:p>
          <a:p>
            <a:pPr indent="12700">
              <a:buFont typeface="Wingdings" pitchFamily="2" charset="2"/>
              <a:buChar char="Ø"/>
            </a:pPr>
            <a:r>
              <a:rPr lang="en-US" altLang="zh-TW" sz="2200" dirty="0" smtClean="0"/>
              <a:t>Inundation evaluation </a:t>
            </a:r>
            <a:r>
              <a:rPr lang="en-US" altLang="zh-TW" sz="2200" dirty="0"/>
              <a:t>system</a:t>
            </a:r>
          </a:p>
          <a:p>
            <a:r>
              <a:rPr lang="en-US" altLang="zh-TW" dirty="0" smtClean="0"/>
              <a:t>Methodology</a:t>
            </a:r>
          </a:p>
          <a:p>
            <a:pPr indent="12700">
              <a:buFont typeface="Wingdings" pitchFamily="2" charset="2"/>
              <a:buChar char="Ø"/>
            </a:pPr>
            <a:r>
              <a:rPr lang="en-US" altLang="zh-TW" sz="2200" dirty="0" smtClean="0"/>
              <a:t>Inundation probability</a:t>
            </a:r>
          </a:p>
          <a:p>
            <a:pPr indent="12700">
              <a:buFont typeface="Wingdings" pitchFamily="2" charset="2"/>
              <a:buChar char="Ø"/>
            </a:pPr>
            <a:r>
              <a:rPr lang="en-US" altLang="zh-TW" sz="2200" dirty="0" smtClean="0"/>
              <a:t>Inundation evaluation model application</a:t>
            </a:r>
          </a:p>
          <a:p>
            <a:pPr indent="12700">
              <a:buFont typeface="Wingdings" pitchFamily="2" charset="2"/>
              <a:buChar char="Ø"/>
            </a:pPr>
            <a:r>
              <a:rPr lang="en-US" altLang="zh-TW" sz="2200" dirty="0" smtClean="0"/>
              <a:t>Verification method</a:t>
            </a:r>
          </a:p>
          <a:p>
            <a:r>
              <a:rPr lang="en-US" altLang="zh-TW" dirty="0" smtClean="0"/>
              <a:t>Results and discussion</a:t>
            </a:r>
          </a:p>
          <a:p>
            <a:pPr indent="12700">
              <a:buFont typeface="Wingdings" pitchFamily="2" charset="2"/>
              <a:buChar char="Ø"/>
            </a:pPr>
            <a:r>
              <a:rPr lang="en-US" altLang="zh-TW" sz="2200" dirty="0" smtClean="0"/>
              <a:t>Typhoon </a:t>
            </a:r>
            <a:r>
              <a:rPr lang="en-US" altLang="zh-TW" sz="2200" dirty="0" err="1" smtClean="0"/>
              <a:t>Megi</a:t>
            </a:r>
            <a:r>
              <a:rPr lang="zh-TW" altLang="en-US" sz="2200" dirty="0" smtClean="0"/>
              <a:t> </a:t>
            </a:r>
            <a:endParaRPr lang="en-US" altLang="zh-TW" sz="2200" dirty="0" smtClean="0"/>
          </a:p>
          <a:p>
            <a:pPr indent="12700">
              <a:buFont typeface="Wingdings" pitchFamily="2" charset="2"/>
              <a:buChar char="Ø"/>
            </a:pPr>
            <a:r>
              <a:rPr lang="zh-TW" altLang="en-US" sz="2200" dirty="0" smtClean="0"/>
              <a:t> </a:t>
            </a:r>
            <a:r>
              <a:rPr lang="en-US" altLang="zh-TW" sz="2200" dirty="0" smtClean="0"/>
              <a:t>Typhoon </a:t>
            </a:r>
            <a:r>
              <a:rPr lang="en-US" altLang="zh-TW" sz="2200" dirty="0" err="1" smtClean="0"/>
              <a:t>Nammadol</a:t>
            </a:r>
            <a:endParaRPr lang="en-US" altLang="zh-TW" dirty="0" smtClean="0"/>
          </a:p>
          <a:p>
            <a:r>
              <a:rPr lang="en-US" altLang="zh-TW" dirty="0" smtClean="0"/>
              <a:t>Conclusions</a:t>
            </a:r>
          </a:p>
          <a:p>
            <a:r>
              <a:rPr lang="en-US" altLang="zh-TW" dirty="0" smtClean="0"/>
              <a:t>References</a:t>
            </a:r>
          </a:p>
          <a:p>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Comparing observed &amp; TYQPFE results</a:t>
            </a:r>
            <a:endParaRPr lang="zh-TW" altLang="en-US" dirty="0"/>
          </a:p>
        </p:txBody>
      </p:sp>
      <p:sp>
        <p:nvSpPr>
          <p:cNvPr id="3" name="內容版面配置區 2"/>
          <p:cNvSpPr>
            <a:spLocks noGrp="1"/>
          </p:cNvSpPr>
          <p:nvPr>
            <p:ph idx="1"/>
          </p:nvPr>
        </p:nvSpPr>
        <p:spPr/>
        <p:txBody>
          <a:bodyPr/>
          <a:lstStyle/>
          <a:p>
            <a:endParaRPr lang="zh-TW" altLang="en-US"/>
          </a:p>
        </p:txBody>
      </p:sp>
      <p:grpSp>
        <p:nvGrpSpPr>
          <p:cNvPr id="17" name="群組 16"/>
          <p:cNvGrpSpPr/>
          <p:nvPr/>
        </p:nvGrpSpPr>
        <p:grpSpPr>
          <a:xfrm>
            <a:off x="4229089" y="2852936"/>
            <a:ext cx="4914911" cy="3356992"/>
            <a:chOff x="4104456" y="1916832"/>
            <a:chExt cx="5076056" cy="3356992"/>
          </a:xfrm>
        </p:grpSpPr>
        <p:pic>
          <p:nvPicPr>
            <p:cNvPr id="18" name="Picture 2"/>
            <p:cNvPicPr>
              <a:picLocks noChangeAspect="1" noChangeArrowheads="1"/>
            </p:cNvPicPr>
            <p:nvPr/>
          </p:nvPicPr>
          <p:blipFill>
            <a:blip r:embed="rId3" cstate="print"/>
            <a:srcRect b="13557"/>
            <a:stretch>
              <a:fillRect/>
            </a:stretch>
          </p:blipFill>
          <p:spPr bwMode="auto">
            <a:xfrm>
              <a:off x="4104456" y="1916832"/>
              <a:ext cx="2714624" cy="3356992"/>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b="13055"/>
            <a:stretch>
              <a:fillRect/>
            </a:stretch>
          </p:blipFill>
          <p:spPr bwMode="auto">
            <a:xfrm>
              <a:off x="6517907" y="1916832"/>
              <a:ext cx="2662605" cy="3356992"/>
            </a:xfrm>
            <a:prstGeom prst="rect">
              <a:avLst/>
            </a:prstGeom>
            <a:noFill/>
            <a:ln w="9525">
              <a:noFill/>
              <a:miter lim="800000"/>
              <a:headEnd/>
              <a:tailEnd/>
            </a:ln>
          </p:spPr>
        </p:pic>
        <p:sp>
          <p:nvSpPr>
            <p:cNvPr id="20" name="文字方塊 19"/>
            <p:cNvSpPr txBox="1"/>
            <p:nvPr/>
          </p:nvSpPr>
          <p:spPr>
            <a:xfrm>
              <a:off x="4176464" y="1916832"/>
              <a:ext cx="2088232" cy="369332"/>
            </a:xfrm>
            <a:prstGeom prst="rect">
              <a:avLst/>
            </a:prstGeom>
            <a:noFill/>
          </p:spPr>
          <p:txBody>
            <a:bodyPr wrap="square" rtlCol="0">
              <a:spAutoFit/>
            </a:bodyPr>
            <a:lstStyle/>
            <a:p>
              <a:r>
                <a:rPr lang="en-US" altLang="zh-TW" dirty="0" smtClean="0"/>
                <a:t>CSC</a:t>
              </a:r>
              <a:endParaRPr lang="zh-TW" altLang="en-US" dirty="0"/>
            </a:p>
          </p:txBody>
        </p:sp>
        <p:sp>
          <p:nvSpPr>
            <p:cNvPr id="21" name="文字方塊 20"/>
            <p:cNvSpPr txBox="1"/>
            <p:nvPr/>
          </p:nvSpPr>
          <p:spPr>
            <a:xfrm>
              <a:off x="6480720" y="1916832"/>
              <a:ext cx="2088232" cy="369332"/>
            </a:xfrm>
            <a:prstGeom prst="rect">
              <a:avLst/>
            </a:prstGeom>
            <a:noFill/>
          </p:spPr>
          <p:txBody>
            <a:bodyPr wrap="square" rtlCol="0">
              <a:spAutoFit/>
            </a:bodyPr>
            <a:lstStyle/>
            <a:p>
              <a:r>
                <a:rPr lang="en-US" altLang="zh-TW" dirty="0" smtClean="0"/>
                <a:t>PEMs</a:t>
              </a:r>
              <a:endParaRPr lang="zh-TW" altLang="en-US" dirty="0"/>
            </a:p>
          </p:txBody>
        </p:sp>
      </p:grpSp>
      <p:grpSp>
        <p:nvGrpSpPr>
          <p:cNvPr id="7" name="群組 6"/>
          <p:cNvGrpSpPr/>
          <p:nvPr/>
        </p:nvGrpSpPr>
        <p:grpSpPr>
          <a:xfrm>
            <a:off x="-36512" y="2636912"/>
            <a:ext cx="4392488" cy="3600400"/>
            <a:chOff x="4427984" y="3068960"/>
            <a:chExt cx="4608512" cy="3628824"/>
          </a:xfrm>
        </p:grpSpPr>
        <p:pic>
          <p:nvPicPr>
            <p:cNvPr id="8" name="Picture 2"/>
            <p:cNvPicPr>
              <a:picLocks noChangeAspect="1" noChangeArrowheads="1"/>
            </p:cNvPicPr>
            <p:nvPr/>
          </p:nvPicPr>
          <p:blipFill>
            <a:blip r:embed="rId5" cstate="print"/>
            <a:srcRect/>
            <a:stretch>
              <a:fillRect/>
            </a:stretch>
          </p:blipFill>
          <p:spPr bwMode="auto">
            <a:xfrm>
              <a:off x="4464496" y="3284984"/>
              <a:ext cx="2367388" cy="3412800"/>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6679258" y="3284984"/>
              <a:ext cx="2357238" cy="3412800"/>
            </a:xfrm>
            <a:prstGeom prst="rect">
              <a:avLst/>
            </a:prstGeom>
            <a:noFill/>
            <a:ln w="9525">
              <a:noFill/>
              <a:miter lim="800000"/>
              <a:headEnd/>
              <a:tailEnd/>
            </a:ln>
          </p:spPr>
        </p:pic>
        <p:sp>
          <p:nvSpPr>
            <p:cNvPr id="10" name="文字方塊 9"/>
            <p:cNvSpPr txBox="1"/>
            <p:nvPr/>
          </p:nvSpPr>
          <p:spPr>
            <a:xfrm>
              <a:off x="4427984" y="3068960"/>
              <a:ext cx="1584176" cy="584775"/>
            </a:xfrm>
            <a:prstGeom prst="rect">
              <a:avLst/>
            </a:prstGeom>
            <a:noFill/>
          </p:spPr>
          <p:txBody>
            <a:bodyPr wrap="square" rtlCol="0">
              <a:spAutoFit/>
            </a:bodyPr>
            <a:lstStyle/>
            <a:p>
              <a:r>
                <a:rPr lang="en-US" altLang="zh-TW" sz="1600" dirty="0" smtClean="0"/>
                <a:t>1-h</a:t>
              </a:r>
            </a:p>
            <a:p>
              <a:r>
                <a:rPr lang="en-US" altLang="zh-TW" sz="1600" dirty="0" smtClean="0"/>
                <a:t>precipitation</a:t>
              </a:r>
              <a:endParaRPr lang="zh-TW" altLang="en-US" sz="1600" dirty="0"/>
            </a:p>
          </p:txBody>
        </p:sp>
        <p:sp>
          <p:nvSpPr>
            <p:cNvPr id="11" name="文字方塊 10"/>
            <p:cNvSpPr txBox="1"/>
            <p:nvPr/>
          </p:nvSpPr>
          <p:spPr>
            <a:xfrm>
              <a:off x="6732240" y="3068960"/>
              <a:ext cx="2088232" cy="584775"/>
            </a:xfrm>
            <a:prstGeom prst="rect">
              <a:avLst/>
            </a:prstGeom>
            <a:noFill/>
          </p:spPr>
          <p:txBody>
            <a:bodyPr wrap="square" rtlCol="0">
              <a:spAutoFit/>
            </a:bodyPr>
            <a:lstStyle/>
            <a:p>
              <a:r>
                <a:rPr lang="en-US" altLang="zh-TW" sz="1600" dirty="0" smtClean="0"/>
                <a:t>1-h &amp; 2-h</a:t>
              </a:r>
            </a:p>
            <a:p>
              <a:r>
                <a:rPr lang="en-US" altLang="zh-TW" sz="1600" dirty="0" smtClean="0"/>
                <a:t>precipitation</a:t>
              </a:r>
              <a:endParaRPr lang="zh-TW" altLang="en-US" sz="1600" dirty="0"/>
            </a:p>
          </p:txBody>
        </p:sp>
      </p:grpSp>
      <p:cxnSp>
        <p:nvCxnSpPr>
          <p:cNvPr id="24" name="直線接點 23"/>
          <p:cNvCxnSpPr/>
          <p:nvPr/>
        </p:nvCxnSpPr>
        <p:spPr>
          <a:xfrm>
            <a:off x="4355976" y="2708920"/>
            <a:ext cx="0" cy="3600400"/>
          </a:xfrm>
          <a:prstGeom prst="line">
            <a:avLst/>
          </a:prstGeom>
        </p:spPr>
        <p:style>
          <a:lnRef idx="3">
            <a:schemeClr val="accent2"/>
          </a:lnRef>
          <a:fillRef idx="0">
            <a:schemeClr val="accent2"/>
          </a:fillRef>
          <a:effectRef idx="2">
            <a:schemeClr val="accent2"/>
          </a:effectRef>
          <a:fontRef idx="minor">
            <a:schemeClr val="tx1"/>
          </a:fontRef>
        </p:style>
      </p:cxnSp>
      <p:pic>
        <p:nvPicPr>
          <p:cNvPr id="29" name="Picture 2"/>
          <p:cNvPicPr>
            <a:picLocks noChangeAspect="1" noChangeArrowheads="1"/>
          </p:cNvPicPr>
          <p:nvPr/>
        </p:nvPicPr>
        <p:blipFill>
          <a:blip r:embed="rId7" cstate="print"/>
          <a:srcRect/>
          <a:stretch>
            <a:fillRect/>
          </a:stretch>
        </p:blipFill>
        <p:spPr bwMode="auto">
          <a:xfrm>
            <a:off x="0" y="1337320"/>
            <a:ext cx="9144000" cy="1371600"/>
          </a:xfrm>
          <a:prstGeom prst="rect">
            <a:avLst/>
          </a:prstGeom>
          <a:noFill/>
          <a:ln w="9525">
            <a:noFill/>
            <a:miter lim="800000"/>
            <a:headEnd/>
            <a:tailEnd/>
          </a:ln>
        </p:spPr>
      </p:pic>
      <p:cxnSp>
        <p:nvCxnSpPr>
          <p:cNvPr id="23" name="直線接點 22"/>
          <p:cNvCxnSpPr/>
          <p:nvPr/>
        </p:nvCxnSpPr>
        <p:spPr>
          <a:xfrm>
            <a:off x="5940152" y="1412776"/>
            <a:ext cx="0" cy="1224136"/>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22" name="內容版面配置區 19"/>
          <p:cNvGraphicFramePr>
            <a:graphicFrameLocks/>
          </p:cNvGraphicFramePr>
          <p:nvPr/>
        </p:nvGraphicFramePr>
        <p:xfrm>
          <a:off x="6444208" y="1988840"/>
          <a:ext cx="2232248" cy="648072"/>
        </p:xfrm>
        <a:graphic>
          <a:graphicData uri="http://schemas.openxmlformats.org/drawingml/2006/table">
            <a:tbl>
              <a:tblPr/>
              <a:tblGrid>
                <a:gridCol w="1584176"/>
                <a:gridCol w="648072"/>
              </a:tblGrid>
              <a:tr h="162018">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3.857</a:t>
                      </a:r>
                    </a:p>
                  </a:txBody>
                  <a:tcPr marL="9525" marR="9525" marT="9525" marB="0" anchor="ctr">
                    <a:lnL>
                      <a:noFill/>
                    </a:lnL>
                    <a:lnR>
                      <a:noFill/>
                    </a:lnR>
                    <a:lnT>
                      <a:noFill/>
                    </a:lnT>
                    <a:lnB>
                      <a:noFill/>
                    </a:lnB>
                    <a:solidFill>
                      <a:schemeClr val="bg1"/>
                    </a:solidFill>
                  </a:tcPr>
                </a:tc>
                <a:tc>
                  <a:txBody>
                    <a:bodyPr/>
                    <a:lstStyle/>
                    <a:p>
                      <a:pPr algn="l" fontAlgn="ctr"/>
                      <a:r>
                        <a:rPr lang="en-US" altLang="zh-TW" sz="900" b="0" i="0" u="none" strike="noStrike">
                          <a:solidFill>
                            <a:srgbClr val="000000"/>
                          </a:solidFill>
                          <a:latin typeface="微軟正黑體" pitchFamily="34" charset="-120"/>
                          <a:ea typeface="微軟正黑體" pitchFamily="34" charset="-120"/>
                        </a:rPr>
                        <a:t>6.857</a:t>
                      </a:r>
                    </a:p>
                  </a:txBody>
                  <a:tcPr marL="9525" marR="9525" marT="9525" marB="0" anchor="ctr">
                    <a:lnL>
                      <a:noFill/>
                    </a:lnL>
                    <a:lnR>
                      <a:noFill/>
                    </a:lnR>
                    <a:lnT>
                      <a:noFill/>
                    </a:lnT>
                    <a:lnB>
                      <a:noFill/>
                    </a:lnB>
                    <a:solidFill>
                      <a:schemeClr val="bg1"/>
                    </a:solidFill>
                  </a:tcPr>
                </a:tc>
              </a:tr>
              <a:tr h="162018">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0.857</a:t>
                      </a:r>
                    </a:p>
                  </a:txBody>
                  <a:tcPr marL="9525" marR="9525" marT="9525" marB="0" anchor="ctr">
                    <a:lnL>
                      <a:noFill/>
                    </a:lnL>
                    <a:lnR>
                      <a:noFill/>
                    </a:lnR>
                    <a:lnT>
                      <a:noFill/>
                    </a:lnT>
                    <a:lnB>
                      <a:noFill/>
                    </a:lnB>
                    <a:solidFill>
                      <a:schemeClr val="bg1"/>
                    </a:solidFill>
                  </a:tcPr>
                </a:tc>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0.857</a:t>
                      </a:r>
                    </a:p>
                  </a:txBody>
                  <a:tcPr marL="9525" marR="9525" marT="9525" marB="0" anchor="ctr">
                    <a:lnL>
                      <a:noFill/>
                    </a:lnL>
                    <a:lnR>
                      <a:noFill/>
                    </a:lnR>
                    <a:lnT>
                      <a:noFill/>
                    </a:lnT>
                    <a:lnB>
                      <a:noFill/>
                    </a:lnB>
                    <a:solidFill>
                      <a:schemeClr val="bg1"/>
                    </a:solidFill>
                  </a:tcPr>
                </a:tc>
              </a:tr>
              <a:tr h="162018">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0.778</a:t>
                      </a:r>
                    </a:p>
                  </a:txBody>
                  <a:tcPr marL="9525" marR="9525" marT="9525" marB="0" anchor="ctr">
                    <a:lnL>
                      <a:noFill/>
                    </a:lnL>
                    <a:lnR>
                      <a:noFill/>
                    </a:lnR>
                    <a:lnT>
                      <a:noFill/>
                    </a:lnT>
                    <a:lnB>
                      <a:noFill/>
                    </a:lnB>
                    <a:solidFill>
                      <a:schemeClr val="bg1"/>
                    </a:solidFill>
                  </a:tcPr>
                </a:tc>
                <a:tc>
                  <a:txBody>
                    <a:bodyPr/>
                    <a:lstStyle/>
                    <a:p>
                      <a:pPr algn="l" fontAlgn="ctr"/>
                      <a:r>
                        <a:rPr lang="en-US" altLang="zh-TW" sz="900" b="0" i="0" u="none" strike="noStrike">
                          <a:solidFill>
                            <a:srgbClr val="000000"/>
                          </a:solidFill>
                          <a:latin typeface="微軟正黑體" pitchFamily="34" charset="-120"/>
                          <a:ea typeface="微軟正黑體" pitchFamily="34" charset="-120"/>
                        </a:rPr>
                        <a:t>0.875</a:t>
                      </a:r>
                    </a:p>
                  </a:txBody>
                  <a:tcPr marL="9525" marR="9525" marT="9525" marB="0" anchor="ctr">
                    <a:lnL>
                      <a:noFill/>
                    </a:lnL>
                    <a:lnR>
                      <a:noFill/>
                    </a:lnR>
                    <a:lnT>
                      <a:noFill/>
                    </a:lnT>
                    <a:lnB>
                      <a:noFill/>
                    </a:lnB>
                    <a:solidFill>
                      <a:schemeClr val="bg1"/>
                    </a:solidFill>
                  </a:tcPr>
                </a:tc>
              </a:tr>
              <a:tr h="162018">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0.214</a:t>
                      </a:r>
                    </a:p>
                  </a:txBody>
                  <a:tcPr marL="9525" marR="9525" marT="9525" marB="0" anchor="ctr">
                    <a:lnL>
                      <a:noFill/>
                    </a:lnL>
                    <a:lnR>
                      <a:noFill/>
                    </a:lnR>
                    <a:lnT>
                      <a:noFill/>
                    </a:lnT>
                    <a:lnB>
                      <a:noFill/>
                    </a:lnB>
                    <a:solidFill>
                      <a:schemeClr val="bg1"/>
                    </a:solidFill>
                  </a:tcPr>
                </a:tc>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0.122</a:t>
                      </a:r>
                    </a:p>
                  </a:txBody>
                  <a:tcPr marL="9525" marR="9525" marT="9525" marB="0" anchor="ctr">
                    <a:lnL>
                      <a:noFill/>
                    </a:lnL>
                    <a:lnR>
                      <a:noFill/>
                    </a:lnR>
                    <a:lnT>
                      <a:noFill/>
                    </a:lnT>
                    <a:lnB>
                      <a:noFill/>
                    </a:lnB>
                    <a:solidFill>
                      <a:schemeClr val="bg1"/>
                    </a:solidFill>
                  </a:tcPr>
                </a:tc>
              </a:tr>
            </a:tbl>
          </a:graphicData>
        </a:graphic>
      </p:graphicFrame>
      <p:sp>
        <p:nvSpPr>
          <p:cNvPr id="26" name="五邊形 25"/>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sz="1600" dirty="0" smtClean="0"/>
              <a:t>Case1: Typhoon </a:t>
            </a:r>
            <a:r>
              <a:rPr lang="en-US" altLang="zh-TW" sz="1600" dirty="0" err="1" smtClean="0"/>
              <a:t>Megi</a:t>
            </a:r>
            <a:endParaRPr lang="en-US" altLang="zh-TW" sz="1600" dirty="0" smtClean="0"/>
          </a:p>
        </p:txBody>
      </p:sp>
      <p:sp>
        <p:nvSpPr>
          <p:cNvPr id="27" name="五邊形 26"/>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t>Results&amp;discussin</a:t>
            </a:r>
            <a:endParaRPr lang="zh-TW" altLang="en-US" sz="1600" dirty="0"/>
          </a:p>
        </p:txBody>
      </p:sp>
      <p:pic>
        <p:nvPicPr>
          <p:cNvPr id="25" name="Picture 5"/>
          <p:cNvPicPr>
            <a:picLocks noChangeAspect="1" noChangeArrowheads="1"/>
          </p:cNvPicPr>
          <p:nvPr/>
        </p:nvPicPr>
        <p:blipFill>
          <a:blip r:embed="rId8" cstate="print"/>
          <a:srcRect/>
          <a:stretch>
            <a:fillRect/>
          </a:stretch>
        </p:blipFill>
        <p:spPr bwMode="auto">
          <a:xfrm>
            <a:off x="7315057" y="113197"/>
            <a:ext cx="1828943" cy="25237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25"/>
                                        </p:tgtEl>
                                      </p:cBhvr>
                                    </p:animEffect>
                                    <p:set>
                                      <p:cBhvr>
                                        <p:cTn id="12" dur="1" fill="hold">
                                          <p:stCondLst>
                                            <p:cond delay="24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4042792" cy="1143000"/>
          </a:xfrm>
        </p:spPr>
        <p:txBody>
          <a:bodyPr>
            <a:noAutofit/>
          </a:bodyPr>
          <a:lstStyle/>
          <a:p>
            <a:r>
              <a:rPr lang="en-US" altLang="zh-TW" sz="3600" dirty="0" smtClean="0"/>
              <a:t>Typhoon </a:t>
            </a:r>
            <a:r>
              <a:rPr lang="en-US" altLang="zh-TW" sz="3600" dirty="0" err="1" smtClean="0"/>
              <a:t>Nammadol</a:t>
            </a:r>
            <a:endParaRPr lang="en-US" altLang="zh-TW" sz="3600" dirty="0" smtClean="0"/>
          </a:p>
        </p:txBody>
      </p:sp>
      <p:graphicFrame>
        <p:nvGraphicFramePr>
          <p:cNvPr id="18" name="內容版面配置區 11"/>
          <p:cNvGraphicFramePr>
            <a:graphicFrameLocks/>
          </p:cNvGraphicFramePr>
          <p:nvPr/>
        </p:nvGraphicFramePr>
        <p:xfrm>
          <a:off x="48406" y="5176937"/>
          <a:ext cx="4451586" cy="1448936"/>
        </p:xfrm>
        <a:graphic>
          <a:graphicData uri="http://schemas.openxmlformats.org/drawingml/2006/table">
            <a:tbl>
              <a:tblPr firstRow="1" bandRow="1">
                <a:tableStyleId>{073A0DAA-6AF3-43AB-8588-CEC1D06C72B9}</a:tableStyleId>
              </a:tblPr>
              <a:tblGrid>
                <a:gridCol w="666000"/>
                <a:gridCol w="692445"/>
                <a:gridCol w="440647"/>
                <a:gridCol w="881294"/>
                <a:gridCol w="666000"/>
                <a:gridCol w="666000"/>
                <a:gridCol w="439200"/>
              </a:tblGrid>
              <a:tr h="218884">
                <a:tc rowSpan="2">
                  <a:txBody>
                    <a:bodyPr/>
                    <a:lstStyle/>
                    <a:p>
                      <a:pPr algn="ctr"/>
                      <a:r>
                        <a:rPr lang="en-US" altLang="zh-TW" sz="900" b="0" dirty="0" smtClean="0"/>
                        <a:t>Inundated</a:t>
                      </a:r>
                      <a:endParaRPr lang="zh-TW" altLang="en-US" sz="900" b="0" dirty="0"/>
                    </a:p>
                  </a:txBody>
                  <a:tcPr anchor="ctr"/>
                </a:tc>
                <a:tc rowSpan="2">
                  <a:txBody>
                    <a:bodyPr/>
                    <a:lstStyle/>
                    <a:p>
                      <a:pPr algn="ctr"/>
                      <a:r>
                        <a:rPr lang="en-US" altLang="zh-TW" sz="900" b="0" dirty="0" smtClean="0"/>
                        <a:t>Non-inundated</a:t>
                      </a:r>
                      <a:endParaRPr lang="zh-TW" altLang="en-US" sz="900" b="0" dirty="0"/>
                    </a:p>
                  </a:txBody>
                  <a:tcPr anchor="ctr"/>
                </a:tc>
                <a:tc rowSpan="2">
                  <a:txBody>
                    <a:bodyPr/>
                    <a:lstStyle/>
                    <a:p>
                      <a:pPr algn="ctr"/>
                      <a:r>
                        <a:rPr lang="en-US" altLang="zh-TW" sz="900" b="0" dirty="0" smtClean="0"/>
                        <a:t>Total</a:t>
                      </a:r>
                      <a:endParaRPr lang="zh-TW" altLang="en-US" sz="9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b="1" dirty="0" smtClean="0">
                          <a:solidFill>
                            <a:schemeClr val="bg1"/>
                          </a:solidFill>
                        </a:rPr>
                        <a:t>↔</a:t>
                      </a:r>
                      <a:r>
                        <a:rPr lang="en-US" altLang="zh-TW" sz="900" b="1" kern="1200" dirty="0" smtClean="0">
                          <a:solidFill>
                            <a:schemeClr val="bg1"/>
                          </a:solidFill>
                          <a:latin typeface="+mn-lt"/>
                          <a:ea typeface="+mn-ea"/>
                          <a:cs typeface="+mn-cs"/>
                        </a:rPr>
                        <a:t>Observed</a:t>
                      </a:r>
                      <a:endParaRPr lang="zh-TW" altLang="en-US" sz="900" b="1" kern="1200" dirty="0" smtClean="0">
                        <a:solidFill>
                          <a:schemeClr val="bg1"/>
                        </a:solidFill>
                        <a:latin typeface="+mn-lt"/>
                        <a:ea typeface="+mn-ea"/>
                        <a:cs typeface="+mn-cs"/>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lang="en-US" altLang="zh-TW" sz="900" b="0" dirty="0" smtClean="0"/>
                        <a:t>Inundated</a:t>
                      </a:r>
                      <a:endParaRPr lang="zh-TW" altLang="en-US" sz="900" b="0" dirty="0"/>
                    </a:p>
                  </a:txBody>
                  <a:tcPr anchor="ctr"/>
                </a:tc>
                <a:tc rowSpan="2">
                  <a:txBody>
                    <a:bodyPr/>
                    <a:lstStyle/>
                    <a:p>
                      <a:pPr algn="ctr"/>
                      <a:r>
                        <a:rPr lang="en-US" altLang="zh-TW" sz="900" b="0" dirty="0" smtClean="0"/>
                        <a:t>Non-inundated</a:t>
                      </a:r>
                      <a:endParaRPr lang="zh-TW" altLang="en-US" sz="900" b="0" dirty="0"/>
                    </a:p>
                  </a:txBody>
                  <a:tcPr anchor="ctr"/>
                </a:tc>
                <a:tc rowSpan="2">
                  <a:txBody>
                    <a:bodyPr/>
                    <a:lstStyle/>
                    <a:p>
                      <a:pPr algn="ctr"/>
                      <a:r>
                        <a:rPr lang="en-US" altLang="zh-TW" sz="900" b="0" dirty="0" smtClean="0"/>
                        <a:t>Total</a:t>
                      </a:r>
                      <a:endParaRPr lang="zh-TW" altLang="en-US" sz="900" b="0" dirty="0"/>
                    </a:p>
                  </a:txBody>
                  <a:tcPr anchor="ctr"/>
                </a:tc>
              </a:tr>
              <a:tr h="27545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b="1" dirty="0" smtClean="0"/>
                        <a:t>↕</a:t>
                      </a:r>
                      <a:r>
                        <a:rPr lang="en-US" altLang="zh-TW" sz="1000" b="1" dirty="0" smtClean="0">
                          <a:solidFill>
                            <a:schemeClr val="bg1"/>
                          </a:solidFill>
                        </a:rPr>
                        <a:t>Predicted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21376">
                <a:tc>
                  <a:txBody>
                    <a:bodyPr/>
                    <a:lstStyle/>
                    <a:p>
                      <a:pPr algn="ctr"/>
                      <a:r>
                        <a:rPr lang="en-US" altLang="zh-TW" sz="1200" b="1" dirty="0" smtClean="0"/>
                        <a:t>11</a:t>
                      </a:r>
                      <a:endParaRPr lang="zh-TW" altLang="en-US" sz="1200" b="1" dirty="0"/>
                    </a:p>
                  </a:txBody>
                  <a:tcPr anchor="ctr"/>
                </a:tc>
                <a:tc>
                  <a:txBody>
                    <a:bodyPr/>
                    <a:lstStyle/>
                    <a:p>
                      <a:pPr algn="ctr"/>
                      <a:r>
                        <a:rPr lang="en-US" altLang="zh-TW" sz="1200" b="1" dirty="0" smtClean="0">
                          <a:solidFill>
                            <a:srgbClr val="FF0000"/>
                          </a:solidFill>
                        </a:rPr>
                        <a:t>14</a:t>
                      </a:r>
                      <a:endParaRPr lang="zh-TW" altLang="en-US" sz="1200" b="1" dirty="0">
                        <a:solidFill>
                          <a:srgbClr val="FF0000"/>
                        </a:solidFill>
                      </a:endParaRPr>
                    </a:p>
                  </a:txBody>
                  <a:tcPr anchor="ctr"/>
                </a:tc>
                <a:tc>
                  <a:txBody>
                    <a:bodyPr/>
                    <a:lstStyle/>
                    <a:p>
                      <a:pPr algn="ctr"/>
                      <a:r>
                        <a:rPr lang="en-US" altLang="zh-TW" sz="1200" dirty="0" smtClean="0"/>
                        <a:t>25</a:t>
                      </a:r>
                      <a:endParaRPr lang="zh-TW" altLang="en-US" sz="1200" dirty="0"/>
                    </a:p>
                  </a:txBody>
                  <a:tcPr anchor="ctr"/>
                </a:tc>
                <a:tc>
                  <a:txBody>
                    <a:bodyPr/>
                    <a:lstStyle/>
                    <a:p>
                      <a:pPr algn="ctr"/>
                      <a:r>
                        <a:rPr lang="en-US" altLang="zh-TW" sz="1000" b="1" dirty="0" smtClean="0">
                          <a:solidFill>
                            <a:schemeClr val="bg1"/>
                          </a:solidFill>
                        </a:rPr>
                        <a:t>Inundated</a:t>
                      </a:r>
                      <a:endParaRPr lang="zh-TW" altLang="en-US" sz="1000" b="1" dirty="0">
                        <a:solidFill>
                          <a:schemeClr val="bg1"/>
                        </a:solidFill>
                      </a:endParaRPr>
                    </a:p>
                  </a:txBody>
                  <a:tcPr anchor="ctr">
                    <a:lnT w="12700" cap="flat" cmpd="sng" algn="ctr">
                      <a:solidFill>
                        <a:schemeClr val="bg1"/>
                      </a:solidFill>
                      <a:prstDash val="solid"/>
                      <a:round/>
                      <a:headEnd type="none" w="med" len="med"/>
                      <a:tailEnd type="none" w="med" len="med"/>
                    </a:lnT>
                    <a:solidFill>
                      <a:schemeClr val="bg1">
                        <a:lumMod val="50000"/>
                      </a:schemeClr>
                    </a:solidFill>
                  </a:tcPr>
                </a:tc>
                <a:tc>
                  <a:txBody>
                    <a:bodyPr/>
                    <a:lstStyle/>
                    <a:p>
                      <a:pPr algn="ctr"/>
                      <a:r>
                        <a:rPr lang="en-US" altLang="zh-TW" sz="1200" b="1" dirty="0" smtClean="0"/>
                        <a:t>15</a:t>
                      </a:r>
                      <a:endParaRPr lang="zh-TW" altLang="en-US" sz="1200" b="1" dirty="0"/>
                    </a:p>
                  </a:txBody>
                  <a:tcPr anchor="ctr"/>
                </a:tc>
                <a:tc>
                  <a:txBody>
                    <a:bodyPr/>
                    <a:lstStyle/>
                    <a:p>
                      <a:pPr algn="ctr"/>
                      <a:r>
                        <a:rPr lang="en-US" altLang="zh-TW" sz="1200" b="1" dirty="0" smtClean="0">
                          <a:solidFill>
                            <a:srgbClr val="FF0000"/>
                          </a:solidFill>
                        </a:rPr>
                        <a:t>19</a:t>
                      </a:r>
                      <a:endParaRPr lang="zh-TW" altLang="en-US" sz="1200" b="1" dirty="0">
                        <a:solidFill>
                          <a:srgbClr val="FF0000"/>
                        </a:solidFill>
                      </a:endParaRPr>
                    </a:p>
                  </a:txBody>
                  <a:tcPr anchor="ctr"/>
                </a:tc>
                <a:tc>
                  <a:txBody>
                    <a:bodyPr/>
                    <a:lstStyle/>
                    <a:p>
                      <a:pPr algn="ctr"/>
                      <a:r>
                        <a:rPr lang="en-US" altLang="zh-TW" sz="1200" dirty="0" smtClean="0"/>
                        <a:t>34</a:t>
                      </a:r>
                      <a:endParaRPr lang="zh-TW" altLang="en-US" sz="1200" dirty="0"/>
                    </a:p>
                  </a:txBody>
                  <a:tcPr anchor="ctr"/>
                </a:tc>
              </a:tr>
              <a:tr h="215631">
                <a:tc>
                  <a:txBody>
                    <a:bodyPr/>
                    <a:lstStyle/>
                    <a:p>
                      <a:pPr algn="ctr"/>
                      <a:r>
                        <a:rPr lang="en-US" altLang="zh-TW" sz="1200" b="1" dirty="0" smtClean="0"/>
                        <a:t>8</a:t>
                      </a:r>
                      <a:endParaRPr lang="zh-TW" altLang="en-US" sz="1200" b="1" dirty="0"/>
                    </a:p>
                  </a:txBody>
                  <a:tcPr anchor="ctr"/>
                </a:tc>
                <a:tc>
                  <a:txBody>
                    <a:bodyPr/>
                    <a:lstStyle/>
                    <a:p>
                      <a:pPr algn="ctr"/>
                      <a:r>
                        <a:rPr lang="en-US" altLang="zh-TW" sz="1200" b="1" dirty="0" smtClean="0"/>
                        <a:t>281</a:t>
                      </a:r>
                      <a:endParaRPr lang="zh-TW" altLang="en-US" sz="1200" b="1" dirty="0"/>
                    </a:p>
                  </a:txBody>
                  <a:tcPr anchor="ctr"/>
                </a:tc>
                <a:tc>
                  <a:txBody>
                    <a:bodyPr/>
                    <a:lstStyle/>
                    <a:p>
                      <a:pPr algn="ctr"/>
                      <a:r>
                        <a:rPr lang="en-US" altLang="zh-TW" sz="1200" dirty="0" smtClean="0"/>
                        <a:t>289</a:t>
                      </a:r>
                      <a:endParaRPr lang="zh-TW" altLang="en-US" sz="1200" dirty="0"/>
                    </a:p>
                  </a:txBody>
                  <a:tcPr anchor="ctr"/>
                </a:tc>
                <a:tc>
                  <a:txBody>
                    <a:bodyPr/>
                    <a:lstStyle/>
                    <a:p>
                      <a:pPr algn="ctr"/>
                      <a:r>
                        <a:rPr lang="en-US" altLang="zh-TW" sz="1000" b="1" dirty="0" smtClean="0">
                          <a:solidFill>
                            <a:schemeClr val="bg1"/>
                          </a:solidFill>
                        </a:rPr>
                        <a:t>Non-inundated</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b="1" dirty="0" smtClean="0"/>
                        <a:t>4</a:t>
                      </a:r>
                      <a:endParaRPr lang="zh-TW" altLang="en-US" sz="1200" b="1" dirty="0"/>
                    </a:p>
                  </a:txBody>
                  <a:tcPr anchor="ctr"/>
                </a:tc>
                <a:tc>
                  <a:txBody>
                    <a:bodyPr/>
                    <a:lstStyle/>
                    <a:p>
                      <a:pPr algn="ctr"/>
                      <a:r>
                        <a:rPr lang="en-US" altLang="zh-TW" sz="1200" b="1" dirty="0" smtClean="0"/>
                        <a:t>276</a:t>
                      </a:r>
                      <a:endParaRPr lang="zh-TW" altLang="en-US" sz="1200" b="1" dirty="0"/>
                    </a:p>
                  </a:txBody>
                  <a:tcPr anchor="ctr"/>
                </a:tc>
                <a:tc>
                  <a:txBody>
                    <a:bodyPr/>
                    <a:lstStyle/>
                    <a:p>
                      <a:pPr algn="ctr"/>
                      <a:r>
                        <a:rPr lang="en-US" altLang="zh-TW" sz="1200" dirty="0" smtClean="0"/>
                        <a:t>280</a:t>
                      </a:r>
                      <a:endParaRPr lang="zh-TW" altLang="en-US" sz="1200" dirty="0"/>
                    </a:p>
                  </a:txBody>
                  <a:tcPr anchor="ctr"/>
                </a:tc>
              </a:tr>
              <a:tr h="221376">
                <a:tc>
                  <a:txBody>
                    <a:bodyPr/>
                    <a:lstStyle/>
                    <a:p>
                      <a:pPr algn="ctr"/>
                      <a:r>
                        <a:rPr lang="en-US" altLang="zh-TW" sz="1200" dirty="0" smtClean="0"/>
                        <a:t>19</a:t>
                      </a:r>
                      <a:endParaRPr lang="zh-TW" altLang="en-US" sz="1200" dirty="0"/>
                    </a:p>
                  </a:txBody>
                  <a:tcPr anchor="ctr"/>
                </a:tc>
                <a:tc>
                  <a:txBody>
                    <a:bodyPr/>
                    <a:lstStyle/>
                    <a:p>
                      <a:pPr algn="ctr"/>
                      <a:r>
                        <a:rPr lang="en-US" altLang="zh-TW" sz="1200" dirty="0" smtClean="0"/>
                        <a:t>295</a:t>
                      </a:r>
                      <a:endParaRPr lang="zh-TW" altLang="en-US" sz="1200" dirty="0"/>
                    </a:p>
                  </a:txBody>
                  <a:tcPr anchor="ctr"/>
                </a:tc>
                <a:tc>
                  <a:txBody>
                    <a:bodyPr/>
                    <a:lstStyle/>
                    <a:p>
                      <a:pPr algn="ctr"/>
                      <a:r>
                        <a:rPr lang="en-US" altLang="zh-TW" sz="1200" b="1" dirty="0" smtClean="0"/>
                        <a:t>314</a:t>
                      </a:r>
                      <a:endParaRPr lang="zh-TW" altLang="en-US" sz="1200" b="1" dirty="0"/>
                    </a:p>
                  </a:txBody>
                  <a:tcPr anchor="ctr"/>
                </a:tc>
                <a:tc>
                  <a:txBody>
                    <a:bodyPr/>
                    <a:lstStyle/>
                    <a:p>
                      <a:pPr algn="ctr"/>
                      <a:r>
                        <a:rPr lang="en-US" altLang="zh-TW" sz="1000" b="1" dirty="0" smtClean="0">
                          <a:solidFill>
                            <a:schemeClr val="bg1"/>
                          </a:solidFill>
                        </a:rPr>
                        <a:t>Total</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dirty="0" smtClean="0"/>
                        <a:t>19</a:t>
                      </a:r>
                      <a:endParaRPr lang="zh-TW" altLang="en-US" sz="1200" dirty="0"/>
                    </a:p>
                  </a:txBody>
                  <a:tcPr anchor="ctr"/>
                </a:tc>
                <a:tc>
                  <a:txBody>
                    <a:bodyPr/>
                    <a:lstStyle/>
                    <a:p>
                      <a:pPr algn="ctr"/>
                      <a:r>
                        <a:rPr lang="en-US" altLang="zh-TW" sz="1200" dirty="0" smtClean="0"/>
                        <a:t>295</a:t>
                      </a:r>
                      <a:endParaRPr lang="zh-TW" altLang="en-US" sz="1200" dirty="0"/>
                    </a:p>
                  </a:txBody>
                  <a:tcPr anchor="ctr"/>
                </a:tc>
                <a:tc>
                  <a:txBody>
                    <a:bodyPr/>
                    <a:lstStyle/>
                    <a:p>
                      <a:pPr algn="ctr"/>
                      <a:r>
                        <a:rPr lang="en-US" altLang="zh-TW" sz="1200" b="1" dirty="0" smtClean="0"/>
                        <a:t>314</a:t>
                      </a:r>
                      <a:endParaRPr lang="zh-TW" altLang="en-US" sz="1200" b="1" dirty="0"/>
                    </a:p>
                  </a:txBody>
                  <a:tcPr anchor="ctr"/>
                </a:tc>
              </a:tr>
            </a:tbl>
          </a:graphicData>
        </a:graphic>
      </p:graphicFrame>
      <p:sp>
        <p:nvSpPr>
          <p:cNvPr id="26" name="文字方塊 25"/>
          <p:cNvSpPr txBox="1"/>
          <p:nvPr/>
        </p:nvSpPr>
        <p:spPr>
          <a:xfrm>
            <a:off x="2699792" y="4869160"/>
            <a:ext cx="1944216" cy="307777"/>
          </a:xfrm>
          <a:prstGeom prst="rect">
            <a:avLst/>
          </a:prstGeom>
          <a:noFill/>
        </p:spPr>
        <p:txBody>
          <a:bodyPr wrap="square" rtlCol="0">
            <a:spAutoFit/>
          </a:bodyPr>
          <a:lstStyle/>
          <a:p>
            <a:pPr algn="ctr"/>
            <a:r>
              <a:rPr lang="en-US" altLang="zh-TW" sz="1400" dirty="0" smtClean="0"/>
              <a:t>1-h &amp; 2-h</a:t>
            </a:r>
            <a:r>
              <a:rPr lang="zh-TW" altLang="en-US" sz="1400" dirty="0" smtClean="0"/>
              <a:t> </a:t>
            </a:r>
            <a:r>
              <a:rPr lang="en-US" altLang="zh-TW" sz="1400" dirty="0" smtClean="0"/>
              <a:t>precipitation</a:t>
            </a:r>
            <a:endParaRPr lang="zh-TW" altLang="en-US" sz="1400" dirty="0"/>
          </a:p>
        </p:txBody>
      </p:sp>
      <p:sp>
        <p:nvSpPr>
          <p:cNvPr id="27" name="文字方塊 26"/>
          <p:cNvSpPr txBox="1"/>
          <p:nvPr/>
        </p:nvSpPr>
        <p:spPr>
          <a:xfrm>
            <a:off x="35496" y="4888905"/>
            <a:ext cx="1800200" cy="307777"/>
          </a:xfrm>
          <a:prstGeom prst="rect">
            <a:avLst/>
          </a:prstGeom>
          <a:noFill/>
        </p:spPr>
        <p:txBody>
          <a:bodyPr wrap="square" rtlCol="0">
            <a:spAutoFit/>
          </a:bodyPr>
          <a:lstStyle/>
          <a:p>
            <a:pPr algn="ctr"/>
            <a:r>
              <a:rPr lang="en-US" altLang="zh-TW" sz="1400" dirty="0" smtClean="0"/>
              <a:t>1-h precipitation</a:t>
            </a:r>
            <a:endParaRPr lang="zh-TW" altLang="en-US" sz="1400" dirty="0"/>
          </a:p>
        </p:txBody>
      </p:sp>
      <p:pic>
        <p:nvPicPr>
          <p:cNvPr id="17" name="Picture 2"/>
          <p:cNvPicPr>
            <a:picLocks noChangeAspect="1" noChangeArrowheads="1"/>
          </p:cNvPicPr>
          <p:nvPr/>
        </p:nvPicPr>
        <p:blipFill>
          <a:blip r:embed="rId3" cstate="print"/>
          <a:srcRect l="52174" t="8684" r="1739" b="6957"/>
          <a:stretch>
            <a:fillRect/>
          </a:stretch>
        </p:blipFill>
        <p:spPr bwMode="auto">
          <a:xfrm>
            <a:off x="6484024" y="-36385"/>
            <a:ext cx="2659976" cy="3412800"/>
          </a:xfrm>
          <a:prstGeom prst="rect">
            <a:avLst/>
          </a:prstGeom>
          <a:noFill/>
          <a:ln w="9525">
            <a:noFill/>
            <a:miter lim="800000"/>
            <a:headEnd/>
            <a:tailEnd/>
          </a:ln>
        </p:spPr>
      </p:pic>
      <p:grpSp>
        <p:nvGrpSpPr>
          <p:cNvPr id="23" name="群組 22"/>
          <p:cNvGrpSpPr/>
          <p:nvPr/>
        </p:nvGrpSpPr>
        <p:grpSpPr>
          <a:xfrm>
            <a:off x="4427984" y="8620"/>
            <a:ext cx="2016224" cy="3412800"/>
            <a:chOff x="4427984" y="0"/>
            <a:chExt cx="2016224" cy="3412800"/>
          </a:xfrm>
        </p:grpSpPr>
        <p:pic>
          <p:nvPicPr>
            <p:cNvPr id="16" name="Picture 2"/>
            <p:cNvPicPr>
              <a:picLocks noChangeAspect="1" noChangeArrowheads="1"/>
            </p:cNvPicPr>
            <p:nvPr/>
          </p:nvPicPr>
          <p:blipFill>
            <a:blip r:embed="rId4" cstate="print"/>
            <a:srcRect l="48037" r="9689"/>
            <a:stretch>
              <a:fillRect/>
            </a:stretch>
          </p:blipFill>
          <p:spPr bwMode="auto">
            <a:xfrm>
              <a:off x="4427984" y="0"/>
              <a:ext cx="2016224" cy="3412800"/>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l="90561" t="16123" r="786" b="7295"/>
            <a:stretch>
              <a:fillRect/>
            </a:stretch>
          </p:blipFill>
          <p:spPr bwMode="auto">
            <a:xfrm>
              <a:off x="6092711" y="1158230"/>
              <a:ext cx="351497" cy="2226146"/>
            </a:xfrm>
            <a:prstGeom prst="rect">
              <a:avLst/>
            </a:prstGeom>
            <a:noFill/>
            <a:ln w="9525">
              <a:noFill/>
              <a:miter lim="800000"/>
              <a:headEnd/>
              <a:tailEnd/>
            </a:ln>
          </p:spPr>
        </p:pic>
      </p:grpSp>
      <p:grpSp>
        <p:nvGrpSpPr>
          <p:cNvPr id="22" name="群組 21"/>
          <p:cNvGrpSpPr/>
          <p:nvPr/>
        </p:nvGrpSpPr>
        <p:grpSpPr>
          <a:xfrm>
            <a:off x="4355976" y="3338990"/>
            <a:ext cx="4788024" cy="3509719"/>
            <a:chOff x="4355976" y="3348281"/>
            <a:chExt cx="4788024" cy="3509719"/>
          </a:xfrm>
        </p:grpSpPr>
        <p:pic>
          <p:nvPicPr>
            <p:cNvPr id="4098" name="Picture 2"/>
            <p:cNvPicPr>
              <a:picLocks noChangeAspect="1" noChangeArrowheads="1"/>
            </p:cNvPicPr>
            <p:nvPr/>
          </p:nvPicPr>
          <p:blipFill>
            <a:blip r:embed="rId5" cstate="print"/>
            <a:srcRect/>
            <a:stretch>
              <a:fillRect/>
            </a:stretch>
          </p:blipFill>
          <p:spPr bwMode="auto">
            <a:xfrm>
              <a:off x="4572000" y="3445200"/>
              <a:ext cx="2328669" cy="3412800"/>
            </a:xfrm>
            <a:prstGeom prst="rect">
              <a:avLst/>
            </a:prstGeom>
            <a:noFill/>
            <a:ln w="9525">
              <a:noFill/>
              <a:miter lim="800000"/>
              <a:headEnd/>
              <a:tailEnd/>
            </a:ln>
          </p:spPr>
        </p:pic>
        <p:pic>
          <p:nvPicPr>
            <p:cNvPr id="4099" name="Picture 3"/>
            <p:cNvPicPr>
              <a:picLocks noChangeAspect="1" noChangeArrowheads="1"/>
            </p:cNvPicPr>
            <p:nvPr/>
          </p:nvPicPr>
          <p:blipFill>
            <a:blip r:embed="rId6" cstate="print"/>
            <a:srcRect/>
            <a:stretch>
              <a:fillRect/>
            </a:stretch>
          </p:blipFill>
          <p:spPr bwMode="auto">
            <a:xfrm>
              <a:off x="6788067" y="3445200"/>
              <a:ext cx="2355933" cy="3412800"/>
            </a:xfrm>
            <a:prstGeom prst="rect">
              <a:avLst/>
            </a:prstGeom>
            <a:noFill/>
            <a:ln w="9525">
              <a:noFill/>
              <a:miter lim="800000"/>
              <a:headEnd/>
              <a:tailEnd/>
            </a:ln>
          </p:spPr>
        </p:pic>
        <p:sp>
          <p:nvSpPr>
            <p:cNvPr id="19" name="文字方塊 18"/>
            <p:cNvSpPr txBox="1"/>
            <p:nvPr/>
          </p:nvSpPr>
          <p:spPr>
            <a:xfrm>
              <a:off x="4355976" y="3348281"/>
              <a:ext cx="1584176" cy="584775"/>
            </a:xfrm>
            <a:prstGeom prst="rect">
              <a:avLst/>
            </a:prstGeom>
            <a:noFill/>
          </p:spPr>
          <p:txBody>
            <a:bodyPr wrap="square" rtlCol="0">
              <a:spAutoFit/>
            </a:bodyPr>
            <a:lstStyle/>
            <a:p>
              <a:r>
                <a:rPr lang="en-US" altLang="zh-TW" sz="1600" dirty="0" smtClean="0"/>
                <a:t>1-h</a:t>
              </a:r>
            </a:p>
            <a:p>
              <a:r>
                <a:rPr lang="en-US" altLang="zh-TW" sz="1600" dirty="0" smtClean="0"/>
                <a:t>precipitation</a:t>
              </a:r>
              <a:endParaRPr lang="zh-TW" altLang="en-US" sz="1600" dirty="0"/>
            </a:p>
          </p:txBody>
        </p:sp>
        <p:sp>
          <p:nvSpPr>
            <p:cNvPr id="20" name="文字方塊 19"/>
            <p:cNvSpPr txBox="1"/>
            <p:nvPr/>
          </p:nvSpPr>
          <p:spPr>
            <a:xfrm>
              <a:off x="6732240" y="3348281"/>
              <a:ext cx="2088232" cy="584775"/>
            </a:xfrm>
            <a:prstGeom prst="rect">
              <a:avLst/>
            </a:prstGeom>
            <a:noFill/>
          </p:spPr>
          <p:txBody>
            <a:bodyPr wrap="square" rtlCol="0">
              <a:spAutoFit/>
            </a:bodyPr>
            <a:lstStyle/>
            <a:p>
              <a:r>
                <a:rPr lang="en-US" altLang="zh-TW" sz="1600" dirty="0" smtClean="0"/>
                <a:t>1-h &amp; 2-h</a:t>
              </a:r>
            </a:p>
            <a:p>
              <a:r>
                <a:rPr lang="en-US" altLang="zh-TW" sz="1600" dirty="0" smtClean="0"/>
                <a:t>precipitation</a:t>
              </a:r>
              <a:endParaRPr lang="zh-TW" altLang="en-US" sz="1600" dirty="0"/>
            </a:p>
          </p:txBody>
        </p:sp>
      </p:grpSp>
      <p:sp>
        <p:nvSpPr>
          <p:cNvPr id="24" name="五邊形 23"/>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sz="1600" dirty="0" smtClean="0"/>
              <a:t>Case2: Typhoon </a:t>
            </a:r>
            <a:r>
              <a:rPr lang="en-US" altLang="zh-TW" sz="1600" dirty="0" err="1" smtClean="0"/>
              <a:t>Nammadol</a:t>
            </a:r>
            <a:endParaRPr lang="en-US" altLang="zh-TW" sz="1600" dirty="0" smtClean="0"/>
          </a:p>
        </p:txBody>
      </p:sp>
      <p:sp>
        <p:nvSpPr>
          <p:cNvPr id="25" name="五邊形 24"/>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t>Results&amp;discussin</a:t>
            </a:r>
            <a:endParaRPr lang="zh-TW" altLang="en-US" sz="1600" dirty="0"/>
          </a:p>
        </p:txBody>
      </p:sp>
      <p:sp>
        <p:nvSpPr>
          <p:cNvPr id="28" name="內容版面配置區 2"/>
          <p:cNvSpPr>
            <a:spLocks noGrp="1"/>
          </p:cNvSpPr>
          <p:nvPr>
            <p:ph idx="1"/>
          </p:nvPr>
        </p:nvSpPr>
        <p:spPr>
          <a:xfrm>
            <a:off x="251520" y="1556791"/>
            <a:ext cx="4320480" cy="936105"/>
          </a:xfrm>
        </p:spPr>
        <p:txBody>
          <a:bodyPr>
            <a:normAutofit/>
          </a:bodyPr>
          <a:lstStyle/>
          <a:p>
            <a:pPr>
              <a:buNone/>
            </a:pPr>
            <a:r>
              <a:rPr lang="en-US" altLang="zh-TW" sz="2000" dirty="0" smtClean="0"/>
              <a:t>Compared period</a:t>
            </a:r>
            <a:r>
              <a:rPr lang="zh-TW" altLang="en-US" sz="2000" dirty="0" smtClean="0"/>
              <a:t>：</a:t>
            </a:r>
            <a:r>
              <a:rPr lang="en-US" altLang="zh-TW" sz="2000" dirty="0" smtClean="0"/>
              <a:t>8/28-29, 06UTC</a:t>
            </a:r>
            <a:endParaRPr lang="zh-TW" altLang="en-US" sz="2000" dirty="0" smtClean="0"/>
          </a:p>
          <a:p>
            <a:pPr>
              <a:buNone/>
            </a:pPr>
            <a:endParaRPr lang="zh-TW" altLang="en-US" sz="2000" dirty="0"/>
          </a:p>
        </p:txBody>
      </p:sp>
      <p:pic>
        <p:nvPicPr>
          <p:cNvPr id="19458" name="Picture 2" descr="2011南瑪都(NANMADOL)颱風路徑圖"/>
          <p:cNvPicPr>
            <a:picLocks noChangeAspect="1" noChangeArrowheads="1"/>
          </p:cNvPicPr>
          <p:nvPr/>
        </p:nvPicPr>
        <p:blipFill>
          <a:blip r:embed="rId7" cstate="print"/>
          <a:srcRect t="4640" b="4871"/>
          <a:stretch>
            <a:fillRect/>
          </a:stretch>
        </p:blipFill>
        <p:spPr bwMode="auto">
          <a:xfrm>
            <a:off x="323528" y="2060848"/>
            <a:ext cx="3888432" cy="2808312"/>
          </a:xfrm>
          <a:prstGeom prst="rect">
            <a:avLst/>
          </a:prstGeom>
          <a:noFill/>
        </p:spPr>
      </p:pic>
      <p:grpSp>
        <p:nvGrpSpPr>
          <p:cNvPr id="43" name="群組 42"/>
          <p:cNvGrpSpPr/>
          <p:nvPr/>
        </p:nvGrpSpPr>
        <p:grpSpPr>
          <a:xfrm>
            <a:off x="368533" y="3356992"/>
            <a:ext cx="2259251" cy="1512168"/>
            <a:chOff x="-2628800" y="3356992"/>
            <a:chExt cx="3614802" cy="2749396"/>
          </a:xfrm>
          <a:solidFill>
            <a:srgbClr val="92D050"/>
          </a:solidFill>
        </p:grpSpPr>
        <p:sp>
          <p:nvSpPr>
            <p:cNvPr id="40" name="矩形圖說文字 39"/>
            <p:cNvSpPr/>
            <p:nvPr/>
          </p:nvSpPr>
          <p:spPr>
            <a:xfrm rot="10800000">
              <a:off x="-2585595" y="3356992"/>
              <a:ext cx="3571597" cy="2749396"/>
            </a:xfrm>
            <a:prstGeom prst="wedgeRectCallout">
              <a:avLst>
                <a:gd name="adj1" fmla="val 701"/>
                <a:gd name="adj2" fmla="val 614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41" name="Picture 2" descr="2011南瑪都(NANMADOL)颱風路徑圖"/>
            <p:cNvPicPr>
              <a:picLocks noChangeAspect="1" noChangeArrowheads="1"/>
            </p:cNvPicPr>
            <p:nvPr/>
          </p:nvPicPr>
          <p:blipFill>
            <a:blip r:embed="rId7" cstate="print"/>
            <a:srcRect l="31287" t="13812" r="34111" b="53239"/>
            <a:stretch>
              <a:fillRect/>
            </a:stretch>
          </p:blipFill>
          <p:spPr bwMode="auto">
            <a:xfrm>
              <a:off x="-2628800" y="3356992"/>
              <a:ext cx="3600400" cy="2736304"/>
            </a:xfrm>
            <a:prstGeom prst="rect">
              <a:avLst/>
            </a:prstGeom>
            <a:grpFill/>
            <a:ln>
              <a:solidFill>
                <a:srgbClr val="FF0000"/>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lide(fromTop)">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lstStyle/>
          <a:p>
            <a:r>
              <a:rPr lang="en-US" altLang="zh-TW" dirty="0" smtClean="0"/>
              <a:t>TYQPFE results</a:t>
            </a:r>
            <a:endParaRPr lang="zh-TW" altLang="en-US" dirty="0"/>
          </a:p>
        </p:txBody>
      </p:sp>
      <p:graphicFrame>
        <p:nvGraphicFramePr>
          <p:cNvPr id="12" name="內容版面配置區 11"/>
          <p:cNvGraphicFramePr>
            <a:graphicFrameLocks noGrp="1"/>
          </p:cNvGraphicFramePr>
          <p:nvPr>
            <p:ph idx="1"/>
          </p:nvPr>
        </p:nvGraphicFramePr>
        <p:xfrm>
          <a:off x="4540088" y="5273824"/>
          <a:ext cx="4424400" cy="1417320"/>
        </p:xfrm>
        <a:graphic>
          <a:graphicData uri="http://schemas.openxmlformats.org/drawingml/2006/table">
            <a:tbl>
              <a:tblPr firstRow="1" bandRow="1">
                <a:tableStyleId>{073A0DAA-6AF3-43AB-8588-CEC1D06C72B9}</a:tableStyleId>
              </a:tblPr>
              <a:tblGrid>
                <a:gridCol w="666000"/>
                <a:gridCol w="666000"/>
                <a:gridCol w="439200"/>
                <a:gridCol w="882000"/>
                <a:gridCol w="666000"/>
                <a:gridCol w="666000"/>
                <a:gridCol w="439200"/>
              </a:tblGrid>
              <a:tr h="218884">
                <a:tc rowSpan="2">
                  <a:txBody>
                    <a:bodyPr/>
                    <a:lstStyle/>
                    <a:p>
                      <a:pPr algn="ctr"/>
                      <a:r>
                        <a:rPr lang="en-US" altLang="zh-TW" sz="900" b="0" dirty="0" smtClean="0"/>
                        <a:t>Inundated</a:t>
                      </a:r>
                      <a:endParaRPr lang="zh-TW" altLang="en-US" sz="900" b="0" dirty="0"/>
                    </a:p>
                  </a:txBody>
                  <a:tcPr anchor="ctr"/>
                </a:tc>
                <a:tc rowSpan="2">
                  <a:txBody>
                    <a:bodyPr/>
                    <a:lstStyle/>
                    <a:p>
                      <a:pPr algn="ctr"/>
                      <a:r>
                        <a:rPr lang="en-US" altLang="zh-TW" sz="900" b="0" dirty="0" smtClean="0"/>
                        <a:t>Non-inundated</a:t>
                      </a:r>
                      <a:endParaRPr lang="zh-TW" altLang="en-US" sz="900" b="0" dirty="0"/>
                    </a:p>
                  </a:txBody>
                  <a:tcPr anchor="ctr"/>
                </a:tc>
                <a:tc rowSpan="2">
                  <a:txBody>
                    <a:bodyPr/>
                    <a:lstStyle/>
                    <a:p>
                      <a:pPr algn="ctr"/>
                      <a:r>
                        <a:rPr lang="en-US" altLang="zh-TW" sz="900" b="0" dirty="0" smtClean="0"/>
                        <a:t>Total</a:t>
                      </a:r>
                      <a:endParaRPr lang="zh-TW" altLang="en-US" sz="9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900" b="1" dirty="0" smtClean="0">
                          <a:solidFill>
                            <a:schemeClr val="bg1"/>
                          </a:solidFill>
                        </a:rPr>
                        <a:t>↔</a:t>
                      </a:r>
                      <a:r>
                        <a:rPr lang="en-US" altLang="zh-TW" sz="900" b="1" kern="1200" dirty="0" smtClean="0">
                          <a:solidFill>
                            <a:schemeClr val="bg1"/>
                          </a:solidFill>
                          <a:latin typeface="+mn-lt"/>
                          <a:ea typeface="+mn-ea"/>
                          <a:cs typeface="+mn-cs"/>
                        </a:rPr>
                        <a:t>Observed</a:t>
                      </a:r>
                      <a:endParaRPr lang="zh-TW" altLang="en-US" sz="900" b="1" kern="1200" dirty="0" smtClean="0">
                        <a:solidFill>
                          <a:schemeClr val="bg1"/>
                        </a:solidFill>
                        <a:latin typeface="+mn-lt"/>
                        <a:ea typeface="+mn-ea"/>
                        <a:cs typeface="+mn-cs"/>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a:txBody>
                    <a:bodyPr/>
                    <a:lstStyle/>
                    <a:p>
                      <a:pPr algn="ctr"/>
                      <a:r>
                        <a:rPr lang="en-US" altLang="zh-TW" sz="900" b="0" dirty="0" smtClean="0"/>
                        <a:t>Inundated</a:t>
                      </a:r>
                      <a:endParaRPr lang="zh-TW" altLang="en-US" sz="900" b="0" dirty="0"/>
                    </a:p>
                  </a:txBody>
                  <a:tcPr anchor="ctr">
                    <a:lnL w="12700" cap="flat" cmpd="sng" algn="ctr">
                      <a:solidFill>
                        <a:schemeClr val="bg1"/>
                      </a:solidFill>
                      <a:prstDash val="solid"/>
                      <a:round/>
                      <a:headEnd type="none" w="med" len="med"/>
                      <a:tailEnd type="none" w="med" len="med"/>
                    </a:lnL>
                  </a:tcPr>
                </a:tc>
                <a:tc rowSpan="2">
                  <a:txBody>
                    <a:bodyPr/>
                    <a:lstStyle/>
                    <a:p>
                      <a:pPr algn="ctr"/>
                      <a:r>
                        <a:rPr lang="en-US" altLang="zh-TW" sz="900" b="0" dirty="0" smtClean="0"/>
                        <a:t>Non-inundated</a:t>
                      </a:r>
                      <a:endParaRPr lang="zh-TW" altLang="en-US" sz="900" b="0" dirty="0"/>
                    </a:p>
                  </a:txBody>
                  <a:tcPr anchor="ctr"/>
                </a:tc>
                <a:tc rowSpan="2">
                  <a:txBody>
                    <a:bodyPr/>
                    <a:lstStyle/>
                    <a:p>
                      <a:pPr algn="ctr"/>
                      <a:r>
                        <a:rPr lang="en-US" altLang="zh-TW" sz="900" b="0" dirty="0" smtClean="0"/>
                        <a:t>Total</a:t>
                      </a:r>
                      <a:endParaRPr lang="zh-TW" altLang="en-US" sz="900" b="0" dirty="0"/>
                    </a:p>
                  </a:txBody>
                  <a:tcPr anchor="ctr"/>
                </a:tc>
              </a:tr>
              <a:tr h="21888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b="1" dirty="0" smtClean="0"/>
                        <a:t>↕</a:t>
                      </a:r>
                      <a:r>
                        <a:rPr lang="en-US" altLang="zh-TW" sz="1000" b="1" dirty="0" smtClean="0">
                          <a:solidFill>
                            <a:schemeClr val="bg1"/>
                          </a:solidFill>
                        </a:rPr>
                        <a:t>Predicted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5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21376">
                <a:tc>
                  <a:txBody>
                    <a:bodyPr/>
                    <a:lstStyle/>
                    <a:p>
                      <a:pPr algn="ctr"/>
                      <a:r>
                        <a:rPr lang="en-US" altLang="zh-TW" sz="1200" b="1" dirty="0" smtClean="0"/>
                        <a:t>11</a:t>
                      </a:r>
                      <a:endParaRPr lang="zh-TW" altLang="en-US" sz="1200" b="1" dirty="0"/>
                    </a:p>
                  </a:txBody>
                  <a:tcPr anchor="ctr"/>
                </a:tc>
                <a:tc>
                  <a:txBody>
                    <a:bodyPr/>
                    <a:lstStyle/>
                    <a:p>
                      <a:pPr algn="ctr"/>
                      <a:r>
                        <a:rPr lang="en-US" altLang="zh-TW" sz="1200" b="1" dirty="0" smtClean="0">
                          <a:solidFill>
                            <a:srgbClr val="FF0000"/>
                          </a:solidFill>
                        </a:rPr>
                        <a:t>17</a:t>
                      </a:r>
                      <a:endParaRPr lang="zh-TW" altLang="en-US" sz="1200" b="1" dirty="0">
                        <a:solidFill>
                          <a:srgbClr val="FF0000"/>
                        </a:solidFill>
                      </a:endParaRPr>
                    </a:p>
                  </a:txBody>
                  <a:tcPr anchor="ctr"/>
                </a:tc>
                <a:tc>
                  <a:txBody>
                    <a:bodyPr/>
                    <a:lstStyle/>
                    <a:p>
                      <a:pPr algn="ctr"/>
                      <a:r>
                        <a:rPr lang="en-US" altLang="zh-TW" sz="1200" dirty="0" smtClean="0"/>
                        <a:t>28</a:t>
                      </a:r>
                      <a:endParaRPr lang="zh-TW" altLang="en-US" sz="1200" dirty="0"/>
                    </a:p>
                  </a:txBody>
                  <a:tcPr anchor="ctr"/>
                </a:tc>
                <a:tc>
                  <a:txBody>
                    <a:bodyPr/>
                    <a:lstStyle/>
                    <a:p>
                      <a:pPr algn="ctr"/>
                      <a:r>
                        <a:rPr lang="en-US" altLang="zh-TW" sz="1000" b="1" dirty="0" smtClean="0">
                          <a:solidFill>
                            <a:schemeClr val="bg1"/>
                          </a:solidFill>
                        </a:rPr>
                        <a:t>Inundated</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b="1" dirty="0" smtClean="0"/>
                        <a:t>11</a:t>
                      </a:r>
                      <a:endParaRPr lang="zh-TW" altLang="en-US" sz="1200" b="1" dirty="0"/>
                    </a:p>
                  </a:txBody>
                  <a:tcPr anchor="ctr"/>
                </a:tc>
                <a:tc>
                  <a:txBody>
                    <a:bodyPr/>
                    <a:lstStyle/>
                    <a:p>
                      <a:pPr algn="ctr"/>
                      <a:r>
                        <a:rPr lang="en-US" altLang="zh-TW" sz="1200" b="1" dirty="0" smtClean="0">
                          <a:solidFill>
                            <a:srgbClr val="FF0000"/>
                          </a:solidFill>
                        </a:rPr>
                        <a:t>54</a:t>
                      </a:r>
                      <a:endParaRPr lang="zh-TW" altLang="en-US" sz="1200" b="1" dirty="0">
                        <a:solidFill>
                          <a:srgbClr val="FF0000"/>
                        </a:solidFill>
                      </a:endParaRPr>
                    </a:p>
                  </a:txBody>
                  <a:tcPr anchor="ctr"/>
                </a:tc>
                <a:tc>
                  <a:txBody>
                    <a:bodyPr/>
                    <a:lstStyle/>
                    <a:p>
                      <a:pPr algn="ctr"/>
                      <a:r>
                        <a:rPr lang="en-US" altLang="zh-TW" sz="1200" dirty="0" smtClean="0"/>
                        <a:t>65</a:t>
                      </a:r>
                      <a:endParaRPr lang="zh-TW" altLang="en-US" sz="1200" dirty="0"/>
                    </a:p>
                  </a:txBody>
                  <a:tcPr anchor="ctr"/>
                </a:tc>
              </a:tr>
              <a:tr h="215631">
                <a:tc>
                  <a:txBody>
                    <a:bodyPr/>
                    <a:lstStyle/>
                    <a:p>
                      <a:pPr algn="ctr"/>
                      <a:r>
                        <a:rPr lang="en-US" altLang="zh-TW" sz="1200" b="1" dirty="0" smtClean="0"/>
                        <a:t>8</a:t>
                      </a:r>
                      <a:endParaRPr lang="zh-TW" altLang="en-US" sz="1200" b="1" dirty="0"/>
                    </a:p>
                  </a:txBody>
                  <a:tcPr anchor="ctr"/>
                </a:tc>
                <a:tc>
                  <a:txBody>
                    <a:bodyPr/>
                    <a:lstStyle/>
                    <a:p>
                      <a:pPr algn="ctr"/>
                      <a:r>
                        <a:rPr lang="en-US" altLang="zh-TW" sz="1200" b="1" dirty="0" smtClean="0"/>
                        <a:t>278</a:t>
                      </a:r>
                      <a:endParaRPr lang="zh-TW" altLang="en-US" sz="1200" b="1" dirty="0"/>
                    </a:p>
                  </a:txBody>
                  <a:tcPr anchor="ctr"/>
                </a:tc>
                <a:tc>
                  <a:txBody>
                    <a:bodyPr/>
                    <a:lstStyle/>
                    <a:p>
                      <a:pPr algn="ctr"/>
                      <a:r>
                        <a:rPr lang="en-US" altLang="zh-TW" sz="1200" dirty="0" smtClean="0"/>
                        <a:t>286</a:t>
                      </a:r>
                      <a:endParaRPr lang="zh-TW" altLang="en-US" sz="1200" dirty="0"/>
                    </a:p>
                  </a:txBody>
                  <a:tcPr anchor="ctr"/>
                </a:tc>
                <a:tc>
                  <a:txBody>
                    <a:bodyPr/>
                    <a:lstStyle/>
                    <a:p>
                      <a:pPr algn="ctr"/>
                      <a:r>
                        <a:rPr lang="en-US" altLang="zh-TW" sz="1000" b="1" dirty="0" smtClean="0">
                          <a:solidFill>
                            <a:schemeClr val="bg1"/>
                          </a:solidFill>
                        </a:rPr>
                        <a:t>Non-inundated</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b="1" dirty="0" smtClean="0"/>
                        <a:t>8</a:t>
                      </a:r>
                      <a:endParaRPr lang="zh-TW" altLang="en-US" sz="1200" b="1" dirty="0"/>
                    </a:p>
                  </a:txBody>
                  <a:tcPr anchor="ctr"/>
                </a:tc>
                <a:tc>
                  <a:txBody>
                    <a:bodyPr/>
                    <a:lstStyle/>
                    <a:p>
                      <a:pPr algn="ctr"/>
                      <a:r>
                        <a:rPr lang="en-US" altLang="zh-TW" sz="1200" b="1" dirty="0" smtClean="0"/>
                        <a:t>241</a:t>
                      </a:r>
                      <a:endParaRPr lang="zh-TW" altLang="en-US" sz="1200" b="1" dirty="0"/>
                    </a:p>
                  </a:txBody>
                  <a:tcPr anchor="ctr"/>
                </a:tc>
                <a:tc>
                  <a:txBody>
                    <a:bodyPr/>
                    <a:lstStyle/>
                    <a:p>
                      <a:pPr algn="ctr"/>
                      <a:r>
                        <a:rPr lang="en-US" altLang="zh-TW" sz="1200" dirty="0" smtClean="0"/>
                        <a:t>249</a:t>
                      </a:r>
                      <a:endParaRPr lang="zh-TW" altLang="en-US" sz="1200" dirty="0"/>
                    </a:p>
                  </a:txBody>
                  <a:tcPr anchor="ctr"/>
                </a:tc>
              </a:tr>
              <a:tr h="221376">
                <a:tc>
                  <a:txBody>
                    <a:bodyPr/>
                    <a:lstStyle/>
                    <a:p>
                      <a:pPr algn="ctr"/>
                      <a:r>
                        <a:rPr lang="en-US" altLang="zh-TW" sz="1200" dirty="0" smtClean="0"/>
                        <a:t>19</a:t>
                      </a:r>
                      <a:endParaRPr lang="zh-TW" altLang="en-US" sz="1200" dirty="0"/>
                    </a:p>
                  </a:txBody>
                  <a:tcPr anchor="ctr"/>
                </a:tc>
                <a:tc>
                  <a:txBody>
                    <a:bodyPr/>
                    <a:lstStyle/>
                    <a:p>
                      <a:pPr algn="ctr"/>
                      <a:r>
                        <a:rPr lang="en-US" altLang="zh-TW" sz="1200" dirty="0" smtClean="0"/>
                        <a:t>295</a:t>
                      </a:r>
                      <a:endParaRPr lang="zh-TW" altLang="en-US" sz="1200" dirty="0"/>
                    </a:p>
                  </a:txBody>
                  <a:tcPr anchor="ctr"/>
                </a:tc>
                <a:tc>
                  <a:txBody>
                    <a:bodyPr/>
                    <a:lstStyle/>
                    <a:p>
                      <a:pPr algn="ctr"/>
                      <a:r>
                        <a:rPr lang="en-US" altLang="zh-TW" sz="1200" b="1" dirty="0" smtClean="0"/>
                        <a:t>314</a:t>
                      </a:r>
                      <a:endParaRPr lang="zh-TW" altLang="en-US" sz="1200" b="1" dirty="0"/>
                    </a:p>
                  </a:txBody>
                  <a:tcPr anchor="ctr"/>
                </a:tc>
                <a:tc>
                  <a:txBody>
                    <a:bodyPr/>
                    <a:lstStyle/>
                    <a:p>
                      <a:pPr algn="ctr"/>
                      <a:r>
                        <a:rPr lang="en-US" altLang="zh-TW" sz="1000" b="1" dirty="0" smtClean="0">
                          <a:solidFill>
                            <a:schemeClr val="bg1"/>
                          </a:solidFill>
                        </a:rPr>
                        <a:t>Total</a:t>
                      </a:r>
                      <a:endParaRPr lang="zh-TW" altLang="en-US" sz="1000" b="1" dirty="0">
                        <a:solidFill>
                          <a:schemeClr val="bg1"/>
                        </a:solidFill>
                      </a:endParaRPr>
                    </a:p>
                  </a:txBody>
                  <a:tcPr anchor="ctr">
                    <a:solidFill>
                      <a:schemeClr val="bg1">
                        <a:lumMod val="50000"/>
                      </a:schemeClr>
                    </a:solidFill>
                  </a:tcPr>
                </a:tc>
                <a:tc>
                  <a:txBody>
                    <a:bodyPr/>
                    <a:lstStyle/>
                    <a:p>
                      <a:pPr algn="ctr"/>
                      <a:r>
                        <a:rPr lang="en-US" altLang="zh-TW" sz="1200" dirty="0" smtClean="0"/>
                        <a:t>19</a:t>
                      </a:r>
                      <a:endParaRPr lang="zh-TW" altLang="en-US" sz="1200" dirty="0"/>
                    </a:p>
                  </a:txBody>
                  <a:tcPr anchor="ctr"/>
                </a:tc>
                <a:tc>
                  <a:txBody>
                    <a:bodyPr/>
                    <a:lstStyle/>
                    <a:p>
                      <a:pPr algn="ctr"/>
                      <a:r>
                        <a:rPr lang="en-US" altLang="zh-TW" sz="1200" dirty="0" smtClean="0"/>
                        <a:t>395</a:t>
                      </a:r>
                      <a:endParaRPr lang="zh-TW" altLang="en-US" sz="1200" dirty="0"/>
                    </a:p>
                  </a:txBody>
                  <a:tcPr anchor="ctr"/>
                </a:tc>
                <a:tc>
                  <a:txBody>
                    <a:bodyPr/>
                    <a:lstStyle/>
                    <a:p>
                      <a:pPr algn="ctr"/>
                      <a:r>
                        <a:rPr lang="en-US" altLang="zh-TW" sz="1200" b="1" dirty="0" smtClean="0"/>
                        <a:t>314</a:t>
                      </a:r>
                      <a:endParaRPr lang="zh-TW" altLang="en-US" sz="1200" b="1" dirty="0"/>
                    </a:p>
                  </a:txBody>
                  <a:tcPr anchor="ctr"/>
                </a:tc>
              </a:tr>
            </a:tbl>
          </a:graphicData>
        </a:graphic>
      </p:graphicFrame>
      <p:pic>
        <p:nvPicPr>
          <p:cNvPr id="13" name="Picture 3"/>
          <p:cNvPicPr>
            <a:picLocks noChangeAspect="1" noChangeArrowheads="1"/>
          </p:cNvPicPr>
          <p:nvPr/>
        </p:nvPicPr>
        <p:blipFill>
          <a:blip r:embed="rId3" cstate="print"/>
          <a:srcRect/>
          <a:stretch>
            <a:fillRect/>
          </a:stretch>
        </p:blipFill>
        <p:spPr bwMode="auto">
          <a:xfrm>
            <a:off x="323528" y="1340768"/>
            <a:ext cx="3960440" cy="3851857"/>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0" y="5266707"/>
            <a:ext cx="4499992" cy="1474661"/>
          </a:xfrm>
          <a:prstGeom prst="rect">
            <a:avLst/>
          </a:prstGeom>
          <a:noFill/>
          <a:ln w="9525">
            <a:noFill/>
            <a:miter lim="800000"/>
            <a:headEnd/>
            <a:tailEnd/>
          </a:ln>
        </p:spPr>
      </p:pic>
      <p:grpSp>
        <p:nvGrpSpPr>
          <p:cNvPr id="16" name="群組 15"/>
          <p:cNvGrpSpPr/>
          <p:nvPr/>
        </p:nvGrpSpPr>
        <p:grpSpPr>
          <a:xfrm>
            <a:off x="4283968" y="1772816"/>
            <a:ext cx="4860032" cy="3358800"/>
            <a:chOff x="4283968" y="1412776"/>
            <a:chExt cx="4860032" cy="3358800"/>
          </a:xfrm>
        </p:grpSpPr>
        <p:pic>
          <p:nvPicPr>
            <p:cNvPr id="5123" name="Picture 3"/>
            <p:cNvPicPr>
              <a:picLocks noChangeAspect="1" noChangeArrowheads="1"/>
            </p:cNvPicPr>
            <p:nvPr/>
          </p:nvPicPr>
          <p:blipFill>
            <a:blip r:embed="rId5" cstate="print"/>
            <a:srcRect/>
            <a:stretch>
              <a:fillRect/>
            </a:stretch>
          </p:blipFill>
          <p:spPr bwMode="auto">
            <a:xfrm>
              <a:off x="4283968" y="1412776"/>
              <a:ext cx="2396017" cy="3358800"/>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6723443" y="1412776"/>
              <a:ext cx="2420557" cy="3358800"/>
            </a:xfrm>
            <a:prstGeom prst="rect">
              <a:avLst/>
            </a:prstGeom>
            <a:noFill/>
            <a:ln w="9525">
              <a:noFill/>
              <a:miter lim="800000"/>
              <a:headEnd/>
              <a:tailEnd/>
            </a:ln>
          </p:spPr>
        </p:pic>
        <p:sp>
          <p:nvSpPr>
            <p:cNvPr id="14" name="文字方塊 13"/>
            <p:cNvSpPr txBox="1"/>
            <p:nvPr/>
          </p:nvSpPr>
          <p:spPr>
            <a:xfrm>
              <a:off x="4427984" y="1412776"/>
              <a:ext cx="2088232" cy="369332"/>
            </a:xfrm>
            <a:prstGeom prst="rect">
              <a:avLst/>
            </a:prstGeom>
            <a:noFill/>
          </p:spPr>
          <p:txBody>
            <a:bodyPr wrap="square" rtlCol="0">
              <a:spAutoFit/>
            </a:bodyPr>
            <a:lstStyle/>
            <a:p>
              <a:r>
                <a:rPr lang="en-US" altLang="zh-TW" dirty="0" smtClean="0"/>
                <a:t>CSC</a:t>
              </a:r>
              <a:endParaRPr lang="zh-TW" altLang="en-US" dirty="0"/>
            </a:p>
          </p:txBody>
        </p:sp>
        <p:sp>
          <p:nvSpPr>
            <p:cNvPr id="15" name="文字方塊 14"/>
            <p:cNvSpPr txBox="1"/>
            <p:nvPr/>
          </p:nvSpPr>
          <p:spPr>
            <a:xfrm>
              <a:off x="6660232" y="1412776"/>
              <a:ext cx="2088232" cy="369332"/>
            </a:xfrm>
            <a:prstGeom prst="rect">
              <a:avLst/>
            </a:prstGeom>
            <a:noFill/>
          </p:spPr>
          <p:txBody>
            <a:bodyPr wrap="square" rtlCol="0">
              <a:spAutoFit/>
            </a:bodyPr>
            <a:lstStyle/>
            <a:p>
              <a:r>
                <a:rPr lang="en-US" altLang="zh-TW" dirty="0" smtClean="0"/>
                <a:t>PEMs</a:t>
              </a:r>
              <a:endParaRPr lang="zh-TW" altLang="en-US" dirty="0"/>
            </a:p>
          </p:txBody>
        </p:sp>
      </p:grpSp>
      <p:sp>
        <p:nvSpPr>
          <p:cNvPr id="11" name="五邊形 10"/>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sz="1600" dirty="0" smtClean="0"/>
              <a:t>Case2: Typhoon </a:t>
            </a:r>
            <a:r>
              <a:rPr lang="en-US" altLang="zh-TW" sz="1600" dirty="0" err="1" smtClean="0"/>
              <a:t>Nammadol</a:t>
            </a:r>
            <a:endParaRPr lang="en-US" altLang="zh-TW" sz="1600" dirty="0" smtClean="0"/>
          </a:p>
        </p:txBody>
      </p:sp>
      <p:sp>
        <p:nvSpPr>
          <p:cNvPr id="17" name="五邊形 16"/>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t>Results&amp;discussin</a:t>
            </a:r>
            <a:endParaRPr lang="zh-TW" alt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Comparing observed &amp; TYQPFE results</a:t>
            </a:r>
            <a:endParaRPr lang="zh-TW" altLang="en-US" dirty="0"/>
          </a:p>
        </p:txBody>
      </p:sp>
      <p:grpSp>
        <p:nvGrpSpPr>
          <p:cNvPr id="17" name="群組 16"/>
          <p:cNvGrpSpPr/>
          <p:nvPr/>
        </p:nvGrpSpPr>
        <p:grpSpPr>
          <a:xfrm>
            <a:off x="0" y="2636912"/>
            <a:ext cx="4499992" cy="3653735"/>
            <a:chOff x="4572000" y="3204265"/>
            <a:chExt cx="4572000" cy="3653735"/>
          </a:xfrm>
        </p:grpSpPr>
        <p:pic>
          <p:nvPicPr>
            <p:cNvPr id="22" name="Picture 2"/>
            <p:cNvPicPr>
              <a:picLocks noChangeAspect="1" noChangeArrowheads="1"/>
            </p:cNvPicPr>
            <p:nvPr/>
          </p:nvPicPr>
          <p:blipFill>
            <a:blip r:embed="rId3" cstate="print"/>
            <a:srcRect/>
            <a:stretch>
              <a:fillRect/>
            </a:stretch>
          </p:blipFill>
          <p:spPr bwMode="auto">
            <a:xfrm>
              <a:off x="4572000" y="3445200"/>
              <a:ext cx="2328669" cy="3412800"/>
            </a:xfrm>
            <a:prstGeom prst="rect">
              <a:avLst/>
            </a:prstGeom>
            <a:noFill/>
            <a:ln w="9525">
              <a:noFill/>
              <a:miter lim="800000"/>
              <a:headEnd/>
              <a:tailEnd/>
            </a:ln>
          </p:spPr>
        </p:pic>
        <p:pic>
          <p:nvPicPr>
            <p:cNvPr id="25" name="Picture 3"/>
            <p:cNvPicPr>
              <a:picLocks noChangeAspect="1" noChangeArrowheads="1"/>
            </p:cNvPicPr>
            <p:nvPr/>
          </p:nvPicPr>
          <p:blipFill>
            <a:blip r:embed="rId4" cstate="print"/>
            <a:srcRect/>
            <a:stretch>
              <a:fillRect/>
            </a:stretch>
          </p:blipFill>
          <p:spPr bwMode="auto">
            <a:xfrm>
              <a:off x="6788067" y="3445200"/>
              <a:ext cx="2355933" cy="3412800"/>
            </a:xfrm>
            <a:prstGeom prst="rect">
              <a:avLst/>
            </a:prstGeom>
            <a:noFill/>
            <a:ln w="9525">
              <a:noFill/>
              <a:miter lim="800000"/>
              <a:headEnd/>
              <a:tailEnd/>
            </a:ln>
          </p:spPr>
        </p:pic>
        <p:sp>
          <p:nvSpPr>
            <p:cNvPr id="26" name="文字方塊 25"/>
            <p:cNvSpPr txBox="1"/>
            <p:nvPr/>
          </p:nvSpPr>
          <p:spPr>
            <a:xfrm>
              <a:off x="4607496" y="3204265"/>
              <a:ext cx="1584176" cy="584775"/>
            </a:xfrm>
            <a:prstGeom prst="rect">
              <a:avLst/>
            </a:prstGeom>
            <a:noFill/>
          </p:spPr>
          <p:txBody>
            <a:bodyPr wrap="square" rtlCol="0">
              <a:spAutoFit/>
            </a:bodyPr>
            <a:lstStyle/>
            <a:p>
              <a:r>
                <a:rPr lang="en-US" altLang="zh-TW" sz="1600" dirty="0" smtClean="0"/>
                <a:t>1-h</a:t>
              </a:r>
            </a:p>
            <a:p>
              <a:r>
                <a:rPr lang="en-US" altLang="zh-TW" sz="1600" dirty="0" smtClean="0"/>
                <a:t>precipitation</a:t>
              </a:r>
              <a:endParaRPr lang="zh-TW" altLang="en-US" sz="1600" dirty="0"/>
            </a:p>
          </p:txBody>
        </p:sp>
        <p:sp>
          <p:nvSpPr>
            <p:cNvPr id="27" name="文字方塊 26"/>
            <p:cNvSpPr txBox="1"/>
            <p:nvPr/>
          </p:nvSpPr>
          <p:spPr>
            <a:xfrm>
              <a:off x="6839744" y="3204265"/>
              <a:ext cx="2088232" cy="584775"/>
            </a:xfrm>
            <a:prstGeom prst="rect">
              <a:avLst/>
            </a:prstGeom>
            <a:noFill/>
          </p:spPr>
          <p:txBody>
            <a:bodyPr wrap="square" rtlCol="0">
              <a:spAutoFit/>
            </a:bodyPr>
            <a:lstStyle/>
            <a:p>
              <a:r>
                <a:rPr lang="en-US" altLang="zh-TW" sz="1600" dirty="0" smtClean="0"/>
                <a:t>1-h &amp; 2-h</a:t>
              </a:r>
            </a:p>
            <a:p>
              <a:r>
                <a:rPr lang="en-US" altLang="zh-TW" sz="1600" dirty="0" smtClean="0"/>
                <a:t>precipitation</a:t>
              </a:r>
              <a:endParaRPr lang="zh-TW" altLang="en-US" sz="1600" dirty="0"/>
            </a:p>
          </p:txBody>
        </p:sp>
      </p:grpSp>
      <p:grpSp>
        <p:nvGrpSpPr>
          <p:cNvPr id="28" name="群組 27"/>
          <p:cNvGrpSpPr/>
          <p:nvPr/>
        </p:nvGrpSpPr>
        <p:grpSpPr>
          <a:xfrm>
            <a:off x="4427984" y="2950520"/>
            <a:ext cx="4760309" cy="3358800"/>
            <a:chOff x="4283968" y="1412776"/>
            <a:chExt cx="4760309" cy="3358800"/>
          </a:xfrm>
        </p:grpSpPr>
        <p:pic>
          <p:nvPicPr>
            <p:cNvPr id="30" name="Picture 3"/>
            <p:cNvPicPr>
              <a:picLocks noChangeAspect="1" noChangeArrowheads="1"/>
            </p:cNvPicPr>
            <p:nvPr/>
          </p:nvPicPr>
          <p:blipFill>
            <a:blip r:embed="rId5" cstate="print"/>
            <a:srcRect/>
            <a:stretch>
              <a:fillRect/>
            </a:stretch>
          </p:blipFill>
          <p:spPr bwMode="auto">
            <a:xfrm>
              <a:off x="4283968" y="1412776"/>
              <a:ext cx="2396017" cy="3358800"/>
            </a:xfrm>
            <a:prstGeom prst="rect">
              <a:avLst/>
            </a:prstGeom>
            <a:noFill/>
            <a:ln w="9525">
              <a:noFill/>
              <a:miter lim="800000"/>
              <a:headEnd/>
              <a:tailEnd/>
            </a:ln>
          </p:spPr>
        </p:pic>
        <p:pic>
          <p:nvPicPr>
            <p:cNvPr id="31" name="Picture 4"/>
            <p:cNvPicPr>
              <a:picLocks noChangeAspect="1" noChangeArrowheads="1"/>
            </p:cNvPicPr>
            <p:nvPr/>
          </p:nvPicPr>
          <p:blipFill>
            <a:blip r:embed="rId6" cstate="print"/>
            <a:srcRect/>
            <a:stretch>
              <a:fillRect/>
            </a:stretch>
          </p:blipFill>
          <p:spPr bwMode="auto">
            <a:xfrm>
              <a:off x="6623720" y="1412776"/>
              <a:ext cx="2420557" cy="3358800"/>
            </a:xfrm>
            <a:prstGeom prst="rect">
              <a:avLst/>
            </a:prstGeom>
            <a:noFill/>
            <a:ln w="9525">
              <a:noFill/>
              <a:miter lim="800000"/>
              <a:headEnd/>
              <a:tailEnd/>
            </a:ln>
          </p:spPr>
        </p:pic>
        <p:sp>
          <p:nvSpPr>
            <p:cNvPr id="32" name="文字方塊 31"/>
            <p:cNvSpPr txBox="1"/>
            <p:nvPr/>
          </p:nvSpPr>
          <p:spPr>
            <a:xfrm>
              <a:off x="4391472" y="1412776"/>
              <a:ext cx="2088232" cy="369332"/>
            </a:xfrm>
            <a:prstGeom prst="rect">
              <a:avLst/>
            </a:prstGeom>
            <a:noFill/>
          </p:spPr>
          <p:txBody>
            <a:bodyPr wrap="square" rtlCol="0">
              <a:spAutoFit/>
            </a:bodyPr>
            <a:lstStyle/>
            <a:p>
              <a:r>
                <a:rPr lang="en-US" altLang="zh-TW" dirty="0" smtClean="0"/>
                <a:t>CSC</a:t>
              </a:r>
              <a:endParaRPr lang="zh-TW" altLang="en-US" dirty="0"/>
            </a:p>
          </p:txBody>
        </p:sp>
        <p:sp>
          <p:nvSpPr>
            <p:cNvPr id="33" name="文字方塊 32"/>
            <p:cNvSpPr txBox="1"/>
            <p:nvPr/>
          </p:nvSpPr>
          <p:spPr>
            <a:xfrm>
              <a:off x="6444208" y="1412776"/>
              <a:ext cx="2088232" cy="369332"/>
            </a:xfrm>
            <a:prstGeom prst="rect">
              <a:avLst/>
            </a:prstGeom>
            <a:noFill/>
          </p:spPr>
          <p:txBody>
            <a:bodyPr wrap="square" rtlCol="0">
              <a:spAutoFit/>
            </a:bodyPr>
            <a:lstStyle/>
            <a:p>
              <a:r>
                <a:rPr lang="en-US" altLang="zh-TW" dirty="0" smtClean="0"/>
                <a:t>PEMs</a:t>
              </a:r>
              <a:endParaRPr lang="zh-TW" altLang="en-US" dirty="0"/>
            </a:p>
          </p:txBody>
        </p:sp>
      </p:grpSp>
      <p:pic>
        <p:nvPicPr>
          <p:cNvPr id="34" name="Picture 3"/>
          <p:cNvPicPr>
            <a:picLocks noChangeAspect="1" noChangeArrowheads="1"/>
          </p:cNvPicPr>
          <p:nvPr/>
        </p:nvPicPr>
        <p:blipFill>
          <a:blip r:embed="rId7" cstate="print"/>
          <a:srcRect/>
          <a:stretch>
            <a:fillRect/>
          </a:stretch>
        </p:blipFill>
        <p:spPr bwMode="auto">
          <a:xfrm>
            <a:off x="0" y="1338462"/>
            <a:ext cx="9144000" cy="1370458"/>
          </a:xfrm>
          <a:prstGeom prst="rect">
            <a:avLst/>
          </a:prstGeom>
          <a:noFill/>
          <a:ln w="9525">
            <a:noFill/>
            <a:miter lim="800000"/>
            <a:headEnd/>
            <a:tailEnd/>
          </a:ln>
        </p:spPr>
      </p:pic>
      <p:cxnSp>
        <p:nvCxnSpPr>
          <p:cNvPr id="24" name="直線接點 23"/>
          <p:cNvCxnSpPr/>
          <p:nvPr/>
        </p:nvCxnSpPr>
        <p:spPr>
          <a:xfrm>
            <a:off x="4499992" y="2708920"/>
            <a:ext cx="0" cy="3600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直線接點 22"/>
          <p:cNvCxnSpPr/>
          <p:nvPr/>
        </p:nvCxnSpPr>
        <p:spPr>
          <a:xfrm>
            <a:off x="5940152" y="1412776"/>
            <a:ext cx="0" cy="1224136"/>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20" name="內容版面配置區 19"/>
          <p:cNvGraphicFramePr>
            <a:graphicFrameLocks noGrp="1"/>
          </p:cNvGraphicFramePr>
          <p:nvPr>
            <p:ph idx="1"/>
          </p:nvPr>
        </p:nvGraphicFramePr>
        <p:xfrm>
          <a:off x="6444208" y="1988840"/>
          <a:ext cx="2232248" cy="648072"/>
        </p:xfrm>
        <a:graphic>
          <a:graphicData uri="http://schemas.openxmlformats.org/drawingml/2006/table">
            <a:tbl>
              <a:tblPr/>
              <a:tblGrid>
                <a:gridCol w="1584176"/>
                <a:gridCol w="648072"/>
              </a:tblGrid>
              <a:tr h="162018">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1.470</a:t>
                      </a:r>
                    </a:p>
                  </a:txBody>
                  <a:tcPr marL="9525" marR="9525" marT="9525" marB="0" anchor="ctr">
                    <a:lnL>
                      <a:noFill/>
                    </a:lnL>
                    <a:lnR>
                      <a:noFill/>
                    </a:lnR>
                    <a:lnT>
                      <a:noFill/>
                    </a:lnT>
                    <a:lnB>
                      <a:noFill/>
                    </a:lnB>
                    <a:solidFill>
                      <a:schemeClr val="bg1"/>
                    </a:solidFill>
                  </a:tcPr>
                </a:tc>
                <a:tc>
                  <a:txBody>
                    <a:bodyPr/>
                    <a:lstStyle/>
                    <a:p>
                      <a:pPr algn="l" fontAlgn="ctr"/>
                      <a:r>
                        <a:rPr lang="en-US" altLang="zh-TW" sz="900" b="0" i="0" u="none" strike="noStrike">
                          <a:solidFill>
                            <a:srgbClr val="000000"/>
                          </a:solidFill>
                          <a:latin typeface="微軟正黑體" pitchFamily="34" charset="-120"/>
                          <a:ea typeface="微軟正黑體" pitchFamily="34" charset="-120"/>
                        </a:rPr>
                        <a:t>3.421</a:t>
                      </a:r>
                    </a:p>
                  </a:txBody>
                  <a:tcPr marL="9525" marR="9525" marT="9525" marB="0" anchor="ctr">
                    <a:lnL>
                      <a:noFill/>
                    </a:lnL>
                    <a:lnR>
                      <a:noFill/>
                    </a:lnR>
                    <a:lnT>
                      <a:noFill/>
                    </a:lnT>
                    <a:lnB>
                      <a:noFill/>
                    </a:lnB>
                    <a:solidFill>
                      <a:schemeClr val="bg1"/>
                    </a:solidFill>
                  </a:tcPr>
                </a:tc>
              </a:tr>
              <a:tr h="162018">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0.579</a:t>
                      </a:r>
                    </a:p>
                  </a:txBody>
                  <a:tcPr marL="9525" marR="9525" marT="9525" marB="0" anchor="ctr">
                    <a:lnL>
                      <a:noFill/>
                    </a:lnL>
                    <a:lnR>
                      <a:noFill/>
                    </a:lnR>
                    <a:lnT>
                      <a:noFill/>
                    </a:lnT>
                    <a:lnB>
                      <a:noFill/>
                    </a:lnB>
                    <a:solidFill>
                      <a:schemeClr val="bg1"/>
                    </a:solidFill>
                  </a:tcPr>
                </a:tc>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0.579</a:t>
                      </a:r>
                    </a:p>
                  </a:txBody>
                  <a:tcPr marL="9525" marR="9525" marT="9525" marB="0" anchor="ctr">
                    <a:lnL>
                      <a:noFill/>
                    </a:lnL>
                    <a:lnR>
                      <a:noFill/>
                    </a:lnR>
                    <a:lnT>
                      <a:noFill/>
                    </a:lnT>
                    <a:lnB>
                      <a:noFill/>
                    </a:lnB>
                    <a:solidFill>
                      <a:schemeClr val="bg1"/>
                    </a:solidFill>
                  </a:tcPr>
                </a:tc>
              </a:tr>
              <a:tr h="162018">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0.607</a:t>
                      </a:r>
                    </a:p>
                  </a:txBody>
                  <a:tcPr marL="9525" marR="9525" marT="9525" marB="0" anchor="ctr">
                    <a:lnL>
                      <a:noFill/>
                    </a:lnL>
                    <a:lnR>
                      <a:noFill/>
                    </a:lnR>
                    <a:lnT>
                      <a:noFill/>
                    </a:lnT>
                    <a:lnB>
                      <a:noFill/>
                    </a:lnB>
                    <a:solidFill>
                      <a:schemeClr val="bg1"/>
                    </a:solidFill>
                  </a:tcPr>
                </a:tc>
                <a:tc>
                  <a:txBody>
                    <a:bodyPr/>
                    <a:lstStyle/>
                    <a:p>
                      <a:pPr algn="l" fontAlgn="ctr"/>
                      <a:r>
                        <a:rPr lang="en-US" altLang="zh-TW" sz="900" b="0" i="0" u="none" strike="noStrike">
                          <a:solidFill>
                            <a:srgbClr val="000000"/>
                          </a:solidFill>
                          <a:latin typeface="微軟正黑體" pitchFamily="34" charset="-120"/>
                          <a:ea typeface="微軟正黑體" pitchFamily="34" charset="-120"/>
                        </a:rPr>
                        <a:t>0.830</a:t>
                      </a:r>
                    </a:p>
                  </a:txBody>
                  <a:tcPr marL="9525" marR="9525" marT="9525" marB="0" anchor="ctr">
                    <a:lnL>
                      <a:noFill/>
                    </a:lnL>
                    <a:lnR>
                      <a:noFill/>
                    </a:lnR>
                    <a:lnT>
                      <a:noFill/>
                    </a:lnT>
                    <a:lnB>
                      <a:noFill/>
                    </a:lnB>
                    <a:solidFill>
                      <a:schemeClr val="bg1"/>
                    </a:solidFill>
                  </a:tcPr>
                </a:tc>
              </a:tr>
              <a:tr h="162018">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0.305</a:t>
                      </a:r>
                    </a:p>
                  </a:txBody>
                  <a:tcPr marL="9525" marR="9525" marT="9525" marB="0" anchor="ctr">
                    <a:lnL>
                      <a:noFill/>
                    </a:lnL>
                    <a:lnR>
                      <a:noFill/>
                    </a:lnR>
                    <a:lnT>
                      <a:noFill/>
                    </a:lnT>
                    <a:lnB>
                      <a:noFill/>
                    </a:lnB>
                    <a:solidFill>
                      <a:schemeClr val="bg1"/>
                    </a:solidFill>
                  </a:tcPr>
                </a:tc>
                <a:tc>
                  <a:txBody>
                    <a:bodyPr/>
                    <a:lstStyle/>
                    <a:p>
                      <a:pPr algn="l" fontAlgn="ctr"/>
                      <a:r>
                        <a:rPr lang="en-US" altLang="zh-TW" sz="900" b="0" i="0" u="none" strike="noStrike" dirty="0">
                          <a:solidFill>
                            <a:srgbClr val="000000"/>
                          </a:solidFill>
                          <a:latin typeface="微軟正黑體" pitchFamily="34" charset="-120"/>
                          <a:ea typeface="微軟正黑體" pitchFamily="34" charset="-120"/>
                        </a:rPr>
                        <a:t>0.151</a:t>
                      </a:r>
                    </a:p>
                  </a:txBody>
                  <a:tcPr marL="9525" marR="9525" marT="9525" marB="0" anchor="ctr">
                    <a:lnL>
                      <a:noFill/>
                    </a:lnL>
                    <a:lnR>
                      <a:noFill/>
                    </a:lnR>
                    <a:lnT>
                      <a:noFill/>
                    </a:lnT>
                    <a:lnB>
                      <a:noFill/>
                    </a:lnB>
                    <a:solidFill>
                      <a:schemeClr val="bg1"/>
                    </a:solidFill>
                  </a:tcPr>
                </a:tc>
              </a:tr>
            </a:tbl>
          </a:graphicData>
        </a:graphic>
      </p:graphicFrame>
      <p:sp>
        <p:nvSpPr>
          <p:cNvPr id="21" name="五邊形 20"/>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sz="1600" dirty="0" smtClean="0"/>
              <a:t>Case2: Typhoon </a:t>
            </a:r>
            <a:r>
              <a:rPr lang="en-US" altLang="zh-TW" sz="1600" dirty="0" err="1" smtClean="0"/>
              <a:t>Nammadol</a:t>
            </a:r>
            <a:endParaRPr lang="en-US" altLang="zh-TW" sz="1600" dirty="0" smtClean="0"/>
          </a:p>
        </p:txBody>
      </p:sp>
      <p:sp>
        <p:nvSpPr>
          <p:cNvPr id="29" name="五邊形 28"/>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t>Results&amp;discussin</a:t>
            </a:r>
            <a:endParaRPr lang="zh-TW" altLang="en-US" sz="1600" dirty="0"/>
          </a:p>
        </p:txBody>
      </p:sp>
      <p:pic>
        <p:nvPicPr>
          <p:cNvPr id="19" name="Picture 2"/>
          <p:cNvPicPr>
            <a:picLocks noChangeAspect="1" noChangeArrowheads="1"/>
          </p:cNvPicPr>
          <p:nvPr/>
        </p:nvPicPr>
        <p:blipFill>
          <a:blip r:embed="rId8" cstate="print"/>
          <a:srcRect l="52174" t="8684" r="1739" b="6957"/>
          <a:stretch>
            <a:fillRect/>
          </a:stretch>
        </p:blipFill>
        <p:spPr bwMode="auto">
          <a:xfrm>
            <a:off x="7101386" y="16200"/>
            <a:ext cx="2042613" cy="26207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p:txBody>
          <a:bodyPr>
            <a:normAutofit/>
          </a:bodyPr>
          <a:lstStyle/>
          <a:p>
            <a:r>
              <a:rPr lang="en-US" altLang="zh-TW" b="1" dirty="0" smtClean="0">
                <a:solidFill>
                  <a:srgbClr val="FF0000"/>
                </a:solidFill>
              </a:rPr>
              <a:t>Both 1-h and 2-h precipitation depths </a:t>
            </a:r>
            <a:r>
              <a:rPr lang="en-US" altLang="zh-TW" dirty="0" smtClean="0"/>
              <a:t>yields more favorable forecasting on inundation</a:t>
            </a:r>
          </a:p>
          <a:p>
            <a:endParaRPr lang="en-US" altLang="zh-TW" sz="1400" dirty="0" smtClean="0"/>
          </a:p>
          <a:p>
            <a:r>
              <a:rPr lang="en-US" altLang="zh-TW" dirty="0" smtClean="0"/>
              <a:t>When using TYQPFE forecast precipitation, </a:t>
            </a:r>
            <a:r>
              <a:rPr lang="en-US" altLang="zh-TW" b="1" dirty="0" smtClean="0">
                <a:solidFill>
                  <a:srgbClr val="FF0000"/>
                </a:solidFill>
              </a:rPr>
              <a:t>CSC method</a:t>
            </a:r>
            <a:r>
              <a:rPr lang="en-US" altLang="zh-TW" dirty="0" smtClean="0"/>
              <a:t> offers more </a:t>
            </a:r>
            <a:r>
              <a:rPr lang="en-US" altLang="zh-TW" b="1" dirty="0" smtClean="0"/>
              <a:t>accurate</a:t>
            </a:r>
            <a:r>
              <a:rPr lang="en-US" altLang="zh-TW" dirty="0" smtClean="0"/>
              <a:t> results than PEM method</a:t>
            </a:r>
          </a:p>
          <a:p>
            <a:pPr>
              <a:buNone/>
            </a:pPr>
            <a:r>
              <a:rPr lang="en-US" altLang="zh-TW" sz="2600" dirty="0" smtClean="0"/>
              <a:t>∵PEM method employs </a:t>
            </a:r>
            <a:r>
              <a:rPr lang="en-US" altLang="zh-TW" sz="2600" b="1" dirty="0" smtClean="0"/>
              <a:t>all the members’ results in probabilistic evaluation</a:t>
            </a:r>
            <a:r>
              <a:rPr lang="en-US" altLang="zh-TW" sz="2600" dirty="0" smtClean="0"/>
              <a:t>, which predicts more false alarm for more townships</a:t>
            </a:r>
          </a:p>
        </p:txBody>
      </p:sp>
      <p:sp>
        <p:nvSpPr>
          <p:cNvPr id="4" name="五邊形 3"/>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Conclusions</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The inundation </a:t>
            </a:r>
            <a:r>
              <a:rPr lang="en-US" altLang="zh-TW" dirty="0"/>
              <a:t>evaluation </a:t>
            </a:r>
            <a:r>
              <a:rPr lang="en-US" altLang="zh-TW" b="1" dirty="0"/>
              <a:t>system </a:t>
            </a:r>
            <a:r>
              <a:rPr lang="en-US" altLang="zh-TW" dirty="0" smtClean="0"/>
              <a:t>is </a:t>
            </a:r>
            <a:r>
              <a:rPr lang="en-US" altLang="zh-TW" dirty="0"/>
              <a:t>capable of </a:t>
            </a:r>
            <a:r>
              <a:rPr lang="en-US" altLang="zh-TW" b="1" dirty="0">
                <a:solidFill>
                  <a:srgbClr val="FF0000"/>
                </a:solidFill>
              </a:rPr>
              <a:t>identifying inundation area</a:t>
            </a:r>
            <a:r>
              <a:rPr lang="en-US" altLang="zh-TW" dirty="0">
                <a:solidFill>
                  <a:srgbClr val="FF0000"/>
                </a:solidFill>
              </a:rPr>
              <a:t> </a:t>
            </a:r>
            <a:r>
              <a:rPr lang="en-US" altLang="zh-TW" dirty="0"/>
              <a:t>and offers valuable information for </a:t>
            </a:r>
            <a:r>
              <a:rPr lang="en-US" altLang="zh-TW" b="1" dirty="0">
                <a:solidFill>
                  <a:srgbClr val="FF0000"/>
                </a:solidFill>
              </a:rPr>
              <a:t>early flood warning </a:t>
            </a:r>
            <a:r>
              <a:rPr lang="en-US" altLang="zh-TW" dirty="0"/>
              <a:t>during </a:t>
            </a:r>
            <a:r>
              <a:rPr lang="en-US" altLang="zh-TW" dirty="0" smtClean="0"/>
              <a:t>Typhoon landfall period in Taiwan</a:t>
            </a:r>
            <a:endParaRPr lang="en-US" altLang="zh-TW" dirty="0"/>
          </a:p>
          <a:p>
            <a:endParaRPr lang="en-US" altLang="zh-TW" sz="1400" dirty="0"/>
          </a:p>
          <a:p>
            <a:r>
              <a:rPr lang="en-US" altLang="zh-TW" b="1" dirty="0"/>
              <a:t>The system has been tested online </a:t>
            </a:r>
            <a:r>
              <a:rPr lang="en-US" altLang="zh-TW" dirty="0"/>
              <a:t>during typhoon period in 2012 and improved </a:t>
            </a:r>
            <a:r>
              <a:rPr lang="en-US" altLang="zh-TW" dirty="0" smtClean="0"/>
              <a:t>continuously.</a:t>
            </a:r>
            <a:endParaRPr lang="zh-TW" altLang="en-US" dirty="0"/>
          </a:p>
          <a:p>
            <a:endParaRPr lang="zh-TW" altLang="en-US" dirty="0"/>
          </a:p>
        </p:txBody>
      </p:sp>
      <p:sp>
        <p:nvSpPr>
          <p:cNvPr id="4" name="五邊形 3"/>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Conclusions</a:t>
            </a:r>
            <a:endParaRPr lang="zh-TW" altLang="en-US" dirty="0"/>
          </a:p>
        </p:txBody>
      </p:sp>
    </p:spTree>
    <p:extLst>
      <p:ext uri="{BB962C8B-B14F-4D97-AF65-F5344CB8AC3E}">
        <p14:creationId xmlns="" xmlns:p14="http://schemas.microsoft.com/office/powerpoint/2010/main" val="4260266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References</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sz="2400" dirty="0" smtClean="0"/>
              <a:t>Lee, C.-S., et al. Assessment of sewer flooding model based on ensemble quantitative precipitation forecast. J. </a:t>
            </a:r>
            <a:r>
              <a:rPr lang="en-US" altLang="zh-TW" sz="2400" dirty="0" err="1" smtClean="0"/>
              <a:t>Hydrol</a:t>
            </a:r>
            <a:r>
              <a:rPr lang="en-US" altLang="zh-TW" sz="2400" dirty="0" smtClean="0"/>
              <a:t>.(2012)</a:t>
            </a:r>
          </a:p>
          <a:p>
            <a:r>
              <a:rPr lang="it-IT" altLang="zh-TW" sz="2400" dirty="0"/>
              <a:t>Lei, </a:t>
            </a:r>
            <a:r>
              <a:rPr lang="it-IT" altLang="zh-TW" sz="2400" dirty="0" smtClean="0"/>
              <a:t>Feng , </a:t>
            </a:r>
            <a:r>
              <a:rPr lang="it-IT" altLang="zh-TW" sz="2400" dirty="0"/>
              <a:t>Yen-Chu </a:t>
            </a:r>
            <a:r>
              <a:rPr lang="it-IT" altLang="zh-TW" sz="2400" dirty="0" smtClean="0"/>
              <a:t>Chen,</a:t>
            </a:r>
            <a:r>
              <a:rPr lang="en-US" altLang="zh-TW" sz="2400" dirty="0" smtClean="0"/>
              <a:t>The </a:t>
            </a:r>
            <a:r>
              <a:rPr lang="en-US" altLang="zh-TW" sz="2400" dirty="0"/>
              <a:t>Development of Quantitative Precipitation Forecast Techniques</a:t>
            </a:r>
            <a:endParaRPr lang="zh-TW" altLang="en-US" sz="2400" dirty="0" smtClean="0"/>
          </a:p>
          <a:p>
            <a:r>
              <a:rPr lang="zh-TW" altLang="en-US" sz="2400" u="sng" dirty="0" smtClean="0"/>
              <a:t>梅姬</a:t>
            </a:r>
            <a:r>
              <a:rPr lang="zh-TW" altLang="en-US" sz="2400" dirty="0" smtClean="0"/>
              <a:t>颱風水災勘查報告 </a:t>
            </a:r>
            <a:r>
              <a:rPr lang="en-US" altLang="zh-TW" sz="2400" dirty="0" smtClean="0"/>
              <a:t>- </a:t>
            </a:r>
            <a:r>
              <a:rPr lang="zh-TW" altLang="en-US" sz="2400" dirty="0" smtClean="0"/>
              <a:t>成大防災研究中心</a:t>
            </a:r>
          </a:p>
          <a:p>
            <a:r>
              <a:rPr lang="zh-TW" altLang="en-US" sz="2400" dirty="0" smtClean="0"/>
              <a:t>南瑪都颱風災情蒐集報告 </a:t>
            </a:r>
            <a:r>
              <a:rPr lang="en-US" altLang="zh-TW" sz="2400" dirty="0" smtClean="0"/>
              <a:t>- </a:t>
            </a:r>
            <a:r>
              <a:rPr lang="zh-TW" altLang="en-US" sz="2400" dirty="0" smtClean="0"/>
              <a:t>成大防災研究中心</a:t>
            </a:r>
            <a:endParaRPr lang="en-US" altLang="zh-TW" sz="2400" dirty="0" smtClean="0"/>
          </a:p>
          <a:p>
            <a:r>
              <a:rPr lang="en-US" altLang="zh-TW" sz="2400" dirty="0" smtClean="0"/>
              <a:t>TDB</a:t>
            </a:r>
            <a:r>
              <a:rPr lang="zh-TW" altLang="en-US" sz="2400" dirty="0" smtClean="0"/>
              <a:t>颱風資料庫</a:t>
            </a:r>
            <a:endParaRPr lang="en-US" altLang="zh-TW" sz="2400" dirty="0" smtClean="0"/>
          </a:p>
          <a:p>
            <a:r>
              <a:rPr lang="zh-TW" altLang="en-US" sz="2400" dirty="0" smtClean="0"/>
              <a:t>內政部營建署</a:t>
            </a:r>
            <a:r>
              <a:rPr lang="en-US" altLang="zh-TW" sz="2400" dirty="0" smtClean="0"/>
              <a:t>-</a:t>
            </a:r>
            <a:r>
              <a:rPr lang="zh-TW" altLang="en-US" sz="2400" dirty="0" smtClean="0"/>
              <a:t>下水道建設計畫資訊整合應用網</a:t>
            </a:r>
            <a:endParaRPr lang="en-US" altLang="zh-TW" sz="2400" dirty="0" smtClean="0"/>
          </a:p>
          <a:p>
            <a:r>
              <a:rPr lang="zh-TW" altLang="en-US" sz="2400" dirty="0" smtClean="0"/>
              <a:t>香港渠務署</a:t>
            </a:r>
            <a:r>
              <a:rPr lang="en-US" altLang="zh-TW" sz="2400" dirty="0"/>
              <a:t>http://www.dsd.gov.hk/TC/Flood_Prevention/index.html</a:t>
            </a:r>
            <a:endParaRPr lang="en-US" altLang="zh-TW" sz="2400" dirty="0" smtClean="0"/>
          </a:p>
          <a:p>
            <a:r>
              <a:rPr lang="en-US" altLang="zh-TW" sz="2400" dirty="0" smtClean="0"/>
              <a:t>http://ponce.tv/return_period.html</a:t>
            </a:r>
          </a:p>
          <a:p>
            <a:r>
              <a:rPr lang="zh-TW" altLang="en-US" sz="2400" dirty="0"/>
              <a:t>颱洪中心系集預報實驗</a:t>
            </a:r>
            <a:r>
              <a:rPr lang="zh-TW" altLang="en-US" sz="2400" dirty="0" smtClean="0"/>
              <a:t>介紹</a:t>
            </a:r>
            <a:r>
              <a:rPr lang="en-US" altLang="zh-TW" sz="2400" dirty="0" smtClean="0"/>
              <a:t>-</a:t>
            </a:r>
            <a:r>
              <a:rPr lang="zh-TW" altLang="en-US" sz="2400" dirty="0" smtClean="0"/>
              <a:t>結合</a:t>
            </a:r>
            <a:r>
              <a:rPr lang="zh-TW" altLang="en-US" sz="2400" dirty="0"/>
              <a:t>系集最佳化定量降雨之先期</a:t>
            </a:r>
            <a:r>
              <a:rPr lang="zh-TW" altLang="en-US" sz="2400" dirty="0" smtClean="0"/>
              <a:t>淹水</a:t>
            </a:r>
            <a:r>
              <a:rPr lang="zh-TW" altLang="en-US" sz="2400" dirty="0"/>
              <a:t>潛勢</a:t>
            </a:r>
            <a:r>
              <a:rPr lang="zh-TW" altLang="en-US" sz="2400" dirty="0" smtClean="0"/>
              <a:t>評估</a:t>
            </a:r>
            <a:r>
              <a:rPr lang="en-US" altLang="zh-TW" sz="2400" dirty="0"/>
              <a:t>http://www.ttfri.narl.org.tw/doc/event20130208_II.pdf</a:t>
            </a:r>
            <a:endParaRPr lang="zh-TW" altLang="en-US" sz="2400" dirty="0"/>
          </a:p>
          <a:p>
            <a:endParaRPr lang="en-US" altLang="zh-TW"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dirty="0" smtClean="0"/>
              <a:t>But for </a:t>
            </a:r>
            <a:r>
              <a:rPr lang="en-US" altLang="zh-TW" b="1" i="1" dirty="0"/>
              <a:t>Equitable threat score</a:t>
            </a:r>
            <a:endParaRPr lang="zh-TW" altLang="en-US" dirty="0"/>
          </a:p>
        </p:txBody>
      </p:sp>
      <p:graphicFrame>
        <p:nvGraphicFramePr>
          <p:cNvPr id="4" name="表格 3"/>
          <p:cNvGraphicFramePr>
            <a:graphicFrameLocks noGrp="1"/>
          </p:cNvGraphicFramePr>
          <p:nvPr>
            <p:extLst>
              <p:ext uri="{D42A27DB-BD31-4B8C-83A1-F6EECF244321}">
                <p14:modId xmlns="" xmlns:p14="http://schemas.microsoft.com/office/powerpoint/2010/main" val="1696265376"/>
              </p:ext>
            </p:extLst>
          </p:nvPr>
        </p:nvGraphicFramePr>
        <p:xfrm>
          <a:off x="1781689" y="2708918"/>
          <a:ext cx="4905545" cy="1935216"/>
        </p:xfrm>
        <a:graphic>
          <a:graphicData uri="http://schemas.openxmlformats.org/drawingml/2006/table">
            <a:tbl>
              <a:tblPr>
                <a:tableStyleId>{5C22544A-7EE6-4342-B048-85BDC9FD1C3A}</a:tableStyleId>
              </a:tblPr>
              <a:tblGrid>
                <a:gridCol w="630071"/>
                <a:gridCol w="1332147"/>
                <a:gridCol w="981109"/>
                <a:gridCol w="981109"/>
                <a:gridCol w="981109"/>
              </a:tblGrid>
              <a:tr h="322536">
                <a:tc>
                  <a:txBody>
                    <a:bodyPr/>
                    <a:lstStyle/>
                    <a:p>
                      <a:pPr algn="ctr" fontAlgn="ctr"/>
                      <a:r>
                        <a:rPr lang="en-US" sz="1800" u="none" strike="noStrike" dirty="0">
                          <a:effectLst/>
                        </a:rPr>
                        <a:t>ETS</a:t>
                      </a:r>
                      <a:endParaRPr lang="en-US" sz="1800" b="0" i="0" u="none" strike="noStrike" dirty="0">
                        <a:solidFill>
                          <a:srgbClr val="000000"/>
                        </a:solidFill>
                        <a:effectLst/>
                        <a:latin typeface="新細明體"/>
                      </a:endParaRPr>
                    </a:p>
                  </a:txBody>
                  <a:tcPr marL="9525" marR="9525" marT="9525" marB="0" anchor="ctr"/>
                </a:tc>
                <a:tc>
                  <a:txBody>
                    <a:bodyPr/>
                    <a:lstStyle/>
                    <a:p>
                      <a:pPr algn="ctr" fontAlgn="ctr"/>
                      <a:r>
                        <a:rPr lang="en-US" sz="1800" u="none" strike="noStrike" dirty="0" err="1" smtClean="0">
                          <a:effectLst/>
                        </a:rPr>
                        <a:t>Megi</a:t>
                      </a:r>
                      <a:endParaRPr lang="en-US" sz="1800" b="0" i="0" u="none" strike="noStrike" dirty="0">
                        <a:solidFill>
                          <a:srgbClr val="000000"/>
                        </a:solidFill>
                        <a:effectLst/>
                        <a:latin typeface="新細明體"/>
                      </a:endParaRPr>
                    </a:p>
                  </a:txBody>
                  <a:tcPr marL="9525" marR="9525" marT="9525" marB="0" anchor="ctr"/>
                </a:tc>
                <a:tc>
                  <a:txBody>
                    <a:bodyPr/>
                    <a:lstStyle/>
                    <a:p>
                      <a:pPr algn="ctr" fontAlgn="ctr"/>
                      <a:endParaRPr lang="zh-TW" altLang="en-US" sz="1800" b="0" i="0" u="none" strike="noStrike">
                        <a:solidFill>
                          <a:srgbClr val="000000"/>
                        </a:solidFill>
                        <a:effectLst/>
                        <a:latin typeface="新細明體"/>
                      </a:endParaRPr>
                    </a:p>
                  </a:txBody>
                  <a:tcPr marL="9525" marR="9525" marT="9525" marB="0" anchor="ctr"/>
                </a:tc>
                <a:tc>
                  <a:txBody>
                    <a:bodyPr/>
                    <a:lstStyle/>
                    <a:p>
                      <a:pPr algn="ctr" fontAlgn="ctr"/>
                      <a:r>
                        <a:rPr lang="en-US" altLang="zh-TW" sz="1800" b="0" i="0" u="none" strike="noStrike" dirty="0" smtClean="0">
                          <a:solidFill>
                            <a:srgbClr val="000000"/>
                          </a:solidFill>
                          <a:effectLst/>
                          <a:latin typeface="新細明體"/>
                        </a:rPr>
                        <a:t>&lt;0.3</a:t>
                      </a: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b="0" i="0" u="none" strike="noStrike" dirty="0" smtClean="0">
                          <a:solidFill>
                            <a:srgbClr val="000000"/>
                          </a:solidFill>
                          <a:effectLst/>
                          <a:latin typeface="新細明體"/>
                        </a:rPr>
                        <a:t>&lt;0.3</a:t>
                      </a:r>
                      <a:endParaRPr lang="zh-TW" altLang="en-US" sz="1800" b="0" i="0" u="none" strike="noStrike" dirty="0">
                        <a:solidFill>
                          <a:srgbClr val="000000"/>
                        </a:solidFill>
                        <a:effectLst/>
                        <a:latin typeface="新細明體"/>
                      </a:endParaRPr>
                    </a:p>
                  </a:txBody>
                  <a:tcPr marL="9525" marR="9525" marT="9525" marB="0" anchor="ctr"/>
                </a:tc>
              </a:tr>
              <a:tr h="322536">
                <a:tc>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u="none" strike="noStrike" dirty="0" smtClean="0">
                          <a:effectLst/>
                        </a:rPr>
                        <a:t>1h</a:t>
                      </a:r>
                      <a:endParaRPr lang="en-US" altLang="zh-TW" sz="1800" b="0" i="0" u="none" strike="noStrike" dirty="0">
                        <a:solidFill>
                          <a:srgbClr val="000000"/>
                        </a:solidFill>
                        <a:effectLst/>
                        <a:latin typeface="新細明體"/>
                      </a:endParaRPr>
                    </a:p>
                  </a:txBody>
                  <a:tcPr marL="9525" marR="9525" marT="9525" marB="0" anchor="ctr">
                    <a:solidFill>
                      <a:schemeClr val="accent3">
                        <a:lumMod val="40000"/>
                        <a:lumOff val="60000"/>
                      </a:schemeClr>
                    </a:solidFill>
                  </a:tcPr>
                </a:tc>
                <a:tc>
                  <a:txBody>
                    <a:bodyPr/>
                    <a:lstStyle/>
                    <a:p>
                      <a:pPr algn="ctr" fontAlgn="ctr"/>
                      <a:r>
                        <a:rPr lang="en-US" altLang="zh-TW" sz="1800" b="0" i="0" u="none" strike="noStrike" dirty="0" smtClean="0">
                          <a:solidFill>
                            <a:schemeClr val="dk1"/>
                          </a:solidFill>
                          <a:effectLst/>
                          <a:latin typeface="+mn-lt"/>
                        </a:rPr>
                        <a:t>1+2h</a:t>
                      </a:r>
                      <a:endParaRPr lang="en-US" altLang="zh-TW" sz="1800" b="0" i="0" u="none" strike="noStrike" dirty="0">
                        <a:solidFill>
                          <a:srgbClr val="000000"/>
                        </a:solidFill>
                        <a:effectLst/>
                        <a:latin typeface="新細明體"/>
                      </a:endParaRPr>
                    </a:p>
                  </a:txBody>
                  <a:tcPr marL="9525" marR="9525" marT="9525" marB="0" anchor="ctr">
                    <a:solidFill>
                      <a:schemeClr val="accent3">
                        <a:lumMod val="40000"/>
                        <a:lumOff val="60000"/>
                      </a:schemeClr>
                    </a:solidFill>
                  </a:tcPr>
                </a:tc>
                <a:tc>
                  <a:txBody>
                    <a:bodyPr/>
                    <a:lstStyle/>
                    <a:p>
                      <a:pPr algn="ctr" fontAlgn="ctr"/>
                      <a:r>
                        <a:rPr lang="en-US" sz="1800" u="none" strike="noStrike" dirty="0">
                          <a:effectLst/>
                        </a:rPr>
                        <a:t>CSC</a:t>
                      </a:r>
                      <a:endParaRPr lang="en-US" sz="1800" b="0" i="0" u="none" strike="noStrike" dirty="0">
                        <a:solidFill>
                          <a:srgbClr val="000000"/>
                        </a:solidFill>
                        <a:effectLst/>
                        <a:latin typeface="新細明體"/>
                      </a:endParaRPr>
                    </a:p>
                  </a:txBody>
                  <a:tcPr marL="9525" marR="9525" marT="9525" marB="0" anchor="ctr">
                    <a:solidFill>
                      <a:schemeClr val="tx2">
                        <a:lumMod val="40000"/>
                        <a:lumOff val="60000"/>
                      </a:schemeClr>
                    </a:solidFill>
                  </a:tcPr>
                </a:tc>
                <a:tc>
                  <a:txBody>
                    <a:bodyPr/>
                    <a:lstStyle/>
                    <a:p>
                      <a:pPr algn="ctr" fontAlgn="ctr"/>
                      <a:r>
                        <a:rPr lang="en-US" sz="1800" u="none" strike="noStrike" dirty="0">
                          <a:effectLst/>
                        </a:rPr>
                        <a:t>PEM</a:t>
                      </a:r>
                      <a:endParaRPr lang="en-US" sz="1800" b="0" i="0" u="none" strike="noStrike" dirty="0">
                        <a:solidFill>
                          <a:srgbClr val="000000"/>
                        </a:solidFill>
                        <a:effectLst/>
                        <a:latin typeface="新細明體"/>
                      </a:endParaRPr>
                    </a:p>
                  </a:txBody>
                  <a:tcPr marL="9525" marR="9525" marT="9525" marB="0" anchor="ctr">
                    <a:solidFill>
                      <a:schemeClr val="tx2">
                        <a:lumMod val="40000"/>
                        <a:lumOff val="60000"/>
                      </a:schemeClr>
                    </a:solidFill>
                  </a:tcPr>
                </a:tc>
              </a:tr>
              <a:tr h="322536">
                <a:tc>
                  <a:txBody>
                    <a:bodyPr/>
                    <a:lstStyle/>
                    <a:p>
                      <a:pPr algn="ctr" fontAlgn="ctr"/>
                      <a:endParaRPr lang="zh-TW" altLang="en-US" sz="1800" b="0" i="0" u="none" strike="noStrike">
                        <a:solidFill>
                          <a:srgbClr val="000000"/>
                        </a:solidFill>
                        <a:effectLst/>
                        <a:latin typeface="新細明體"/>
                      </a:endParaRPr>
                    </a:p>
                  </a:txBody>
                  <a:tcPr marL="9525" marR="9525" marT="9525" marB="0" anchor="ctr"/>
                </a:tc>
                <a:tc>
                  <a:txBody>
                    <a:bodyPr/>
                    <a:lstStyle/>
                    <a:p>
                      <a:pPr algn="ctr" fontAlgn="ctr"/>
                      <a:r>
                        <a:rPr lang="en-US" altLang="zh-TW" sz="1800" u="none" strike="noStrike" dirty="0" smtClean="0">
                          <a:effectLst/>
                        </a:rPr>
                        <a:t>0.528</a:t>
                      </a:r>
                      <a:endParaRPr lang="en-US" altLang="zh-TW" sz="1800" b="0" i="0" u="none" strike="noStrike" dirty="0">
                        <a:solidFill>
                          <a:srgbClr val="000000"/>
                        </a:solidFill>
                        <a:effectLst/>
                        <a:latin typeface="新細明體"/>
                      </a:endParaRPr>
                    </a:p>
                  </a:txBody>
                  <a:tcPr marL="9525" marR="9525" marT="9525" marB="0" anchor="ctr">
                    <a:solidFill>
                      <a:schemeClr val="accent3">
                        <a:lumMod val="40000"/>
                        <a:lumOff val="60000"/>
                      </a:schemeClr>
                    </a:solidFill>
                  </a:tcPr>
                </a:tc>
                <a:tc>
                  <a:txBody>
                    <a:bodyPr/>
                    <a:lstStyle/>
                    <a:p>
                      <a:pPr algn="ctr" fontAlgn="ctr"/>
                      <a:r>
                        <a:rPr lang="en-US" altLang="zh-TW" sz="1800" u="none" strike="noStrike" dirty="0" smtClean="0">
                          <a:effectLst/>
                        </a:rPr>
                        <a:t>0.354</a:t>
                      </a:r>
                      <a:endParaRPr lang="en-US" altLang="zh-TW" sz="1800" b="0" i="0" u="none" strike="noStrike" dirty="0">
                        <a:solidFill>
                          <a:srgbClr val="000000"/>
                        </a:solidFill>
                        <a:effectLst/>
                        <a:latin typeface="新細明體"/>
                      </a:endParaRPr>
                    </a:p>
                  </a:txBody>
                  <a:tcPr marL="9525" marR="9525" marT="9525" marB="0" anchor="ctr">
                    <a:solidFill>
                      <a:schemeClr val="accent3">
                        <a:lumMod val="40000"/>
                        <a:lumOff val="60000"/>
                      </a:schemeClr>
                    </a:solidFill>
                  </a:tcPr>
                </a:tc>
                <a:tc>
                  <a:txBody>
                    <a:bodyPr/>
                    <a:lstStyle/>
                    <a:p>
                      <a:pPr algn="ctr" fontAlgn="ctr"/>
                      <a:r>
                        <a:rPr lang="en-US" altLang="zh-TW" sz="1800" u="none" strike="noStrike" dirty="0" smtClean="0">
                          <a:effectLst/>
                        </a:rPr>
                        <a:t>0.197</a:t>
                      </a:r>
                      <a:endParaRPr lang="en-US" altLang="zh-TW" sz="1800" b="0" i="0" u="none" strike="noStrike" dirty="0">
                        <a:solidFill>
                          <a:srgbClr val="000000"/>
                        </a:solidFill>
                        <a:effectLst/>
                        <a:latin typeface="新細明體"/>
                      </a:endParaRPr>
                    </a:p>
                  </a:txBody>
                  <a:tcPr marL="9525" marR="9525" marT="9525" marB="0" anchor="ctr">
                    <a:solidFill>
                      <a:schemeClr val="tx2">
                        <a:lumMod val="40000"/>
                        <a:lumOff val="60000"/>
                      </a:schemeClr>
                    </a:solidFill>
                  </a:tcPr>
                </a:tc>
                <a:tc>
                  <a:txBody>
                    <a:bodyPr/>
                    <a:lstStyle/>
                    <a:p>
                      <a:pPr algn="ctr" fontAlgn="ctr"/>
                      <a:r>
                        <a:rPr lang="en-US" altLang="zh-TW" sz="1800" u="none" strike="noStrike" dirty="0" smtClean="0">
                          <a:effectLst/>
                        </a:rPr>
                        <a:t>0.103</a:t>
                      </a:r>
                      <a:endParaRPr lang="en-US" altLang="zh-TW" sz="1800" b="0" i="0" u="none" strike="noStrike" dirty="0">
                        <a:solidFill>
                          <a:srgbClr val="000000"/>
                        </a:solidFill>
                        <a:effectLst/>
                        <a:latin typeface="新細明體"/>
                      </a:endParaRPr>
                    </a:p>
                  </a:txBody>
                  <a:tcPr marL="9525" marR="9525" marT="9525" marB="0" anchor="ctr">
                    <a:solidFill>
                      <a:schemeClr val="tx2">
                        <a:lumMod val="40000"/>
                        <a:lumOff val="60000"/>
                      </a:schemeClr>
                    </a:solidFill>
                  </a:tcPr>
                </a:tc>
              </a:tr>
              <a:tr h="322536">
                <a:tc>
                  <a:txBody>
                    <a:bodyPr/>
                    <a:lstStyle/>
                    <a:p>
                      <a:pPr algn="ctr" fontAlgn="ctr"/>
                      <a:endParaRPr lang="zh-TW" altLang="en-US" sz="1800" b="0" i="0" u="none" strike="noStrike">
                        <a:solidFill>
                          <a:srgbClr val="000000"/>
                        </a:solidFill>
                        <a:effectLst/>
                        <a:latin typeface="新細明體"/>
                      </a:endParaRPr>
                    </a:p>
                  </a:txBody>
                  <a:tcPr marL="9525" marR="9525" marT="9525" marB="0" anchor="ctr"/>
                </a:tc>
                <a:tc>
                  <a:txBody>
                    <a:bodyPr/>
                    <a:lstStyle/>
                    <a:p>
                      <a:pPr algn="ctr" fontAlgn="ctr"/>
                      <a:r>
                        <a:rPr lang="en-US" sz="1800" u="none" strike="noStrike" dirty="0" err="1" smtClean="0">
                          <a:effectLst/>
                        </a:rPr>
                        <a:t>Nammadol</a:t>
                      </a:r>
                      <a:endParaRPr lang="en-US" sz="1800" b="0" i="0" u="none" strike="noStrike" dirty="0">
                        <a:solidFill>
                          <a:srgbClr val="000000"/>
                        </a:solidFill>
                        <a:effectLst/>
                        <a:latin typeface="新細明體"/>
                      </a:endParaRPr>
                    </a:p>
                  </a:txBody>
                  <a:tcPr marL="9525" marR="9525" marT="9525" marB="0" anchor="ctr"/>
                </a:tc>
                <a:tc>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b="0" i="0" u="none" strike="noStrike" dirty="0" smtClean="0">
                          <a:solidFill>
                            <a:srgbClr val="000000"/>
                          </a:solidFill>
                          <a:effectLst/>
                          <a:latin typeface="新細明體"/>
                        </a:rPr>
                        <a:t>&lt;0.3</a:t>
                      </a: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1800" b="0" i="0" u="none" strike="noStrike" dirty="0" smtClean="0">
                          <a:solidFill>
                            <a:srgbClr val="000000"/>
                          </a:solidFill>
                          <a:effectLst/>
                          <a:latin typeface="新細明體"/>
                        </a:rPr>
                        <a:t>&lt;0.3</a:t>
                      </a:r>
                      <a:endParaRPr lang="zh-TW" altLang="en-US" sz="1800" b="0" i="0" u="none" strike="noStrike" dirty="0">
                        <a:solidFill>
                          <a:srgbClr val="000000"/>
                        </a:solidFill>
                        <a:effectLst/>
                        <a:latin typeface="新細明體"/>
                      </a:endParaRPr>
                    </a:p>
                  </a:txBody>
                  <a:tcPr marL="9525" marR="9525" marT="9525" marB="0" anchor="ctr"/>
                </a:tc>
              </a:tr>
              <a:tr h="322536">
                <a:tc>
                  <a:txBody>
                    <a:bodyPr/>
                    <a:lstStyle/>
                    <a:p>
                      <a:pPr algn="ctr" fontAlgn="ctr"/>
                      <a:endParaRPr lang="zh-TW" altLang="en-US" sz="1800" b="0" i="0" u="none" strike="noStrike">
                        <a:solidFill>
                          <a:srgbClr val="000000"/>
                        </a:solidFill>
                        <a:effectLst/>
                        <a:latin typeface="新細明體"/>
                      </a:endParaRPr>
                    </a:p>
                  </a:txBody>
                  <a:tcPr marL="9525" marR="9525" marT="9525" marB="0" anchor="ctr"/>
                </a:tc>
                <a:tc>
                  <a:txBody>
                    <a:bodyPr/>
                    <a:lstStyle/>
                    <a:p>
                      <a:pPr algn="ctr" fontAlgn="ctr"/>
                      <a:r>
                        <a:rPr lang="en-US" altLang="zh-TW" sz="1800" u="none" strike="noStrike" dirty="0" smtClean="0">
                          <a:effectLst/>
                        </a:rPr>
                        <a:t>1h</a:t>
                      </a:r>
                      <a:endParaRPr lang="en-US" altLang="zh-TW" sz="1800" b="0" i="0" u="none" strike="noStrike" dirty="0">
                        <a:solidFill>
                          <a:srgbClr val="000000"/>
                        </a:solidFill>
                        <a:effectLst/>
                        <a:latin typeface="新細明體"/>
                      </a:endParaRPr>
                    </a:p>
                  </a:txBody>
                  <a:tcPr marL="9525" marR="9525" marT="9525" marB="0" anchor="ctr">
                    <a:solidFill>
                      <a:schemeClr val="accent3">
                        <a:lumMod val="40000"/>
                        <a:lumOff val="60000"/>
                      </a:schemeClr>
                    </a:solidFill>
                  </a:tcPr>
                </a:tc>
                <a:tc>
                  <a:txBody>
                    <a:bodyPr/>
                    <a:lstStyle/>
                    <a:p>
                      <a:pPr algn="ctr" fontAlgn="ctr"/>
                      <a:r>
                        <a:rPr lang="en-US" altLang="zh-TW" sz="1800" b="0" i="0" u="none" strike="noStrike" dirty="0" smtClean="0">
                          <a:solidFill>
                            <a:schemeClr val="dk1"/>
                          </a:solidFill>
                          <a:effectLst/>
                          <a:latin typeface="+mn-lt"/>
                        </a:rPr>
                        <a:t>1+2h</a:t>
                      </a:r>
                      <a:endParaRPr lang="en-US" altLang="zh-TW" sz="1800" b="0" i="0" u="none" strike="noStrike" dirty="0">
                        <a:solidFill>
                          <a:srgbClr val="000000"/>
                        </a:solidFill>
                        <a:effectLst/>
                        <a:latin typeface="新細明體"/>
                      </a:endParaRPr>
                    </a:p>
                  </a:txBody>
                  <a:tcPr marL="9525" marR="9525" marT="9525" marB="0" anchor="ctr">
                    <a:solidFill>
                      <a:schemeClr val="accent3">
                        <a:lumMod val="40000"/>
                        <a:lumOff val="60000"/>
                      </a:schemeClr>
                    </a:solidFill>
                  </a:tcPr>
                </a:tc>
                <a:tc>
                  <a:txBody>
                    <a:bodyPr/>
                    <a:lstStyle/>
                    <a:p>
                      <a:pPr algn="ctr" fontAlgn="ctr"/>
                      <a:r>
                        <a:rPr lang="en-US" sz="1800" u="none" strike="noStrike" dirty="0">
                          <a:effectLst/>
                        </a:rPr>
                        <a:t>CSC</a:t>
                      </a:r>
                      <a:endParaRPr lang="en-US" sz="1800" b="0" i="0" u="none" strike="noStrike" dirty="0">
                        <a:solidFill>
                          <a:srgbClr val="000000"/>
                        </a:solidFill>
                        <a:effectLst/>
                        <a:latin typeface="新細明體"/>
                      </a:endParaRPr>
                    </a:p>
                  </a:txBody>
                  <a:tcPr marL="9525" marR="9525" marT="9525" marB="0" anchor="ctr">
                    <a:solidFill>
                      <a:schemeClr val="tx2">
                        <a:lumMod val="40000"/>
                        <a:lumOff val="60000"/>
                      </a:schemeClr>
                    </a:solidFill>
                  </a:tcPr>
                </a:tc>
                <a:tc>
                  <a:txBody>
                    <a:bodyPr/>
                    <a:lstStyle/>
                    <a:p>
                      <a:pPr algn="ctr" fontAlgn="ctr"/>
                      <a:r>
                        <a:rPr lang="en-US" altLang="zh-TW" sz="1800" u="none" strike="noStrike" dirty="0" smtClean="0">
                          <a:effectLst/>
                        </a:rPr>
                        <a:t>PEM</a:t>
                      </a:r>
                      <a:endParaRPr lang="en-US" altLang="zh-TW" sz="1800" b="0" i="0" u="none" strike="noStrike" dirty="0">
                        <a:solidFill>
                          <a:srgbClr val="000000"/>
                        </a:solidFill>
                        <a:effectLst/>
                        <a:latin typeface="新細明體"/>
                      </a:endParaRPr>
                    </a:p>
                  </a:txBody>
                  <a:tcPr marL="9525" marR="9525" marT="9525" marB="0" anchor="ctr">
                    <a:solidFill>
                      <a:schemeClr val="tx2">
                        <a:lumMod val="40000"/>
                        <a:lumOff val="60000"/>
                      </a:schemeClr>
                    </a:solidFill>
                  </a:tcPr>
                </a:tc>
              </a:tr>
              <a:tr h="322536">
                <a:tc>
                  <a:txBody>
                    <a:bodyPr/>
                    <a:lstStyle/>
                    <a:p>
                      <a:pPr algn="ctr" fontAlgn="ctr"/>
                      <a:endParaRPr lang="zh-TW" altLang="en-US" sz="1800" b="0" i="0" u="none" strike="noStrike">
                        <a:solidFill>
                          <a:srgbClr val="000000"/>
                        </a:solidFill>
                        <a:effectLst/>
                        <a:latin typeface="新細明體"/>
                      </a:endParaRPr>
                    </a:p>
                  </a:txBody>
                  <a:tcPr marL="9525" marR="9525" marT="9525" marB="0" anchor="ctr"/>
                </a:tc>
                <a:tc>
                  <a:txBody>
                    <a:bodyPr/>
                    <a:lstStyle/>
                    <a:p>
                      <a:pPr algn="ctr" fontAlgn="ctr"/>
                      <a:r>
                        <a:rPr lang="en-US" altLang="zh-TW" sz="1800" u="none" strike="noStrike" dirty="0" smtClean="0">
                          <a:effectLst/>
                        </a:rPr>
                        <a:t>0.301</a:t>
                      </a:r>
                      <a:endParaRPr lang="en-US" altLang="zh-TW" sz="1800" b="0" i="0" u="none" strike="noStrike" dirty="0">
                        <a:solidFill>
                          <a:srgbClr val="000000"/>
                        </a:solidFill>
                        <a:effectLst/>
                        <a:latin typeface="新細明體"/>
                      </a:endParaRPr>
                    </a:p>
                  </a:txBody>
                  <a:tcPr marL="9525" marR="9525" marT="9525" marB="0" anchor="ctr">
                    <a:solidFill>
                      <a:schemeClr val="accent3">
                        <a:lumMod val="40000"/>
                        <a:lumOff val="60000"/>
                      </a:schemeClr>
                    </a:solidFill>
                  </a:tcPr>
                </a:tc>
                <a:tc>
                  <a:txBody>
                    <a:bodyPr/>
                    <a:lstStyle/>
                    <a:p>
                      <a:pPr algn="ctr" fontAlgn="ctr"/>
                      <a:r>
                        <a:rPr lang="en-US" altLang="zh-TW" sz="1800" u="none" strike="noStrike" dirty="0" smtClean="0">
                          <a:effectLst/>
                        </a:rPr>
                        <a:t>0.360</a:t>
                      </a:r>
                      <a:endParaRPr lang="en-US" altLang="zh-TW" sz="1800" b="0" i="0" u="none" strike="noStrike" dirty="0">
                        <a:solidFill>
                          <a:srgbClr val="000000"/>
                        </a:solidFill>
                        <a:effectLst/>
                        <a:latin typeface="新細明體"/>
                      </a:endParaRPr>
                    </a:p>
                  </a:txBody>
                  <a:tcPr marL="9525" marR="9525" marT="9525" marB="0" anchor="ctr">
                    <a:solidFill>
                      <a:schemeClr val="accent3">
                        <a:lumMod val="40000"/>
                        <a:lumOff val="60000"/>
                      </a:schemeClr>
                    </a:solidFill>
                  </a:tcPr>
                </a:tc>
                <a:tc>
                  <a:txBody>
                    <a:bodyPr/>
                    <a:lstStyle/>
                    <a:p>
                      <a:pPr algn="ctr" fontAlgn="ctr"/>
                      <a:r>
                        <a:rPr lang="en-US" altLang="zh-TW" sz="1800" u="none" strike="noStrike" dirty="0" smtClean="0">
                          <a:effectLst/>
                        </a:rPr>
                        <a:t>0.271</a:t>
                      </a:r>
                      <a:endParaRPr lang="en-US" altLang="zh-TW" sz="1800" b="0" i="0" u="none" strike="noStrike" dirty="0">
                        <a:solidFill>
                          <a:srgbClr val="000000"/>
                        </a:solidFill>
                        <a:effectLst/>
                        <a:latin typeface="新細明體"/>
                      </a:endParaRPr>
                    </a:p>
                  </a:txBody>
                  <a:tcPr marL="9525" marR="9525" marT="9525" marB="0" anchor="ctr">
                    <a:solidFill>
                      <a:schemeClr val="tx2">
                        <a:lumMod val="40000"/>
                        <a:lumOff val="60000"/>
                      </a:schemeClr>
                    </a:solidFill>
                  </a:tcPr>
                </a:tc>
                <a:tc>
                  <a:txBody>
                    <a:bodyPr/>
                    <a:lstStyle/>
                    <a:p>
                      <a:pPr algn="ctr" fontAlgn="ctr"/>
                      <a:r>
                        <a:rPr lang="en-US" altLang="zh-TW" sz="1800" u="none" strike="noStrike" dirty="0" smtClean="0">
                          <a:effectLst/>
                        </a:rPr>
                        <a:t>0.102</a:t>
                      </a:r>
                      <a:endParaRPr lang="en-US" altLang="zh-TW" sz="1800" b="0" i="0" u="none" strike="noStrike" dirty="0">
                        <a:solidFill>
                          <a:srgbClr val="000000"/>
                        </a:solidFill>
                        <a:effectLst/>
                        <a:latin typeface="新細明體"/>
                      </a:endParaRPr>
                    </a:p>
                  </a:txBody>
                  <a:tcPr marL="9525" marR="9525" marT="9525" marB="0" anchor="ctr">
                    <a:solidFill>
                      <a:schemeClr val="tx2">
                        <a:lumMod val="40000"/>
                        <a:lumOff val="60000"/>
                      </a:schemeClr>
                    </a:solidFill>
                  </a:tcPr>
                </a:tc>
              </a:tr>
            </a:tbl>
          </a:graphicData>
        </a:graphic>
      </p:graphicFrame>
    </p:spTree>
    <p:extLst>
      <p:ext uri="{BB962C8B-B14F-4D97-AF65-F5344CB8AC3E}">
        <p14:creationId xmlns="" xmlns:p14="http://schemas.microsoft.com/office/powerpoint/2010/main" val="21722678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64514" name="Picture 2"/>
          <p:cNvPicPr>
            <a:picLocks noChangeAspect="1" noChangeArrowheads="1"/>
          </p:cNvPicPr>
          <p:nvPr/>
        </p:nvPicPr>
        <p:blipFill>
          <a:blip r:embed="rId3" cstate="print"/>
          <a:srcRect/>
          <a:stretch>
            <a:fillRect/>
          </a:stretch>
        </p:blipFill>
        <p:spPr bwMode="auto">
          <a:xfrm>
            <a:off x="0" y="548680"/>
            <a:ext cx="4211960" cy="6032383"/>
          </a:xfrm>
          <a:prstGeom prst="rect">
            <a:avLst/>
          </a:prstGeom>
          <a:noFill/>
          <a:ln w="9525">
            <a:noFill/>
            <a:miter lim="800000"/>
            <a:headEnd/>
            <a:tailEnd/>
          </a:ln>
        </p:spPr>
      </p:pic>
      <p:pic>
        <p:nvPicPr>
          <p:cNvPr id="64515" name="Picture 3"/>
          <p:cNvPicPr>
            <a:picLocks noChangeAspect="1" noChangeArrowheads="1"/>
          </p:cNvPicPr>
          <p:nvPr/>
        </p:nvPicPr>
        <p:blipFill>
          <a:blip r:embed="rId4" cstate="print"/>
          <a:srcRect/>
          <a:stretch>
            <a:fillRect/>
          </a:stretch>
        </p:blipFill>
        <p:spPr bwMode="auto">
          <a:xfrm>
            <a:off x="4427984" y="476672"/>
            <a:ext cx="4280482" cy="61653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實際應用</a:t>
            </a:r>
            <a:r>
              <a:rPr lang="en-US" altLang="zh-TW" dirty="0" smtClean="0"/>
              <a:t>-TURIES</a:t>
            </a:r>
            <a:endParaRPr lang="zh-TW" altLang="en-US" dirty="0"/>
          </a:p>
        </p:txBody>
      </p:sp>
      <p:sp>
        <p:nvSpPr>
          <p:cNvPr id="3" name="內容版面配置區 2"/>
          <p:cNvSpPr>
            <a:spLocks noGrp="1"/>
          </p:cNvSpPr>
          <p:nvPr>
            <p:ph idx="1"/>
          </p:nvPr>
        </p:nvSpPr>
        <p:spPr>
          <a:xfrm>
            <a:off x="457200" y="5724255"/>
            <a:ext cx="8229600" cy="401908"/>
          </a:xfrm>
        </p:spPr>
        <p:txBody>
          <a:bodyPr>
            <a:normAutofit fontScale="77500" lnSpcReduction="20000"/>
          </a:bodyPr>
          <a:lstStyle/>
          <a:p>
            <a:pPr marL="0" indent="0">
              <a:buNone/>
            </a:pPr>
            <a:r>
              <a:rPr lang="zh-TW" altLang="en-US" dirty="0" smtClean="0"/>
              <a:t>來源位置</a:t>
            </a:r>
            <a:r>
              <a:rPr lang="en-US" altLang="zh-TW" dirty="0" smtClean="0"/>
              <a:t>: TTFRI</a:t>
            </a:r>
            <a:endParaRPr lang="zh-TW" altLang="en-US" dirty="0"/>
          </a:p>
        </p:txBody>
      </p:sp>
      <p:pic>
        <p:nvPicPr>
          <p:cNvPr id="2052" name="Picture 4" descr="圖1、快速淹水評估流程"/>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1540" y="1806298"/>
            <a:ext cx="455295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圖3、Web GIS系統介面:淹水之機率風險區分為四個類別：高、中、低、無"/>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9083" y="1474709"/>
            <a:ext cx="2142764" cy="32725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80107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Autofit/>
          </a:bodyPr>
          <a:lstStyle/>
          <a:p>
            <a:r>
              <a:rPr lang="en-US" altLang="zh-TW" sz="2400" dirty="0" smtClean="0"/>
              <a:t>The hydrological forecasting models :</a:t>
            </a:r>
            <a:r>
              <a:rPr lang="en-US" altLang="zh-TW" sz="2400" dirty="0" smtClean="0">
                <a:solidFill>
                  <a:srgbClr val="FF0000"/>
                </a:solidFill>
              </a:rPr>
              <a:t>  short duration  </a:t>
            </a:r>
            <a:r>
              <a:rPr lang="en-US" altLang="zh-TW" sz="2400" dirty="0" smtClean="0"/>
              <a:t>(1–3 h)</a:t>
            </a:r>
          </a:p>
          <a:p>
            <a:pPr>
              <a:buNone/>
            </a:pPr>
            <a:r>
              <a:rPr lang="zh-TW" altLang="en-US" sz="2400" dirty="0" smtClean="0"/>
              <a:t>     </a:t>
            </a:r>
            <a:r>
              <a:rPr lang="en-US" altLang="zh-TW" sz="2400" dirty="0" smtClean="0"/>
              <a:t>The meteorological forecasting models  :  </a:t>
            </a:r>
            <a:r>
              <a:rPr lang="en-US" altLang="zh-TW" sz="2400" dirty="0" smtClean="0">
                <a:solidFill>
                  <a:srgbClr val="FF0000"/>
                </a:solidFill>
              </a:rPr>
              <a:t>long-duration  </a:t>
            </a:r>
            <a:r>
              <a:rPr lang="en-US" altLang="zh-TW" sz="2400" dirty="0" smtClean="0"/>
              <a:t> (24 h or more).</a:t>
            </a:r>
          </a:p>
          <a:p>
            <a:pPr>
              <a:buNone/>
            </a:pPr>
            <a:r>
              <a:rPr lang="zh-TW" altLang="en-US" sz="2400" dirty="0" smtClean="0"/>
              <a:t>   </a:t>
            </a:r>
            <a:r>
              <a:rPr lang="en-US" altLang="zh-TW" sz="2400" dirty="0" smtClean="0"/>
              <a:t>→</a:t>
            </a:r>
            <a:r>
              <a:rPr lang="zh-TW" altLang="en-US" sz="2400" dirty="0" smtClean="0"/>
              <a:t> </a:t>
            </a:r>
            <a:r>
              <a:rPr lang="en-US" altLang="zh-TW" sz="2400" dirty="0" smtClean="0"/>
              <a:t>The short lead-time is considered </a:t>
            </a:r>
            <a:r>
              <a:rPr lang="en-US" altLang="zh-TW" sz="2400" b="1" dirty="0" smtClean="0"/>
              <a:t>insufficient for pre-disaster </a:t>
            </a:r>
            <a:r>
              <a:rPr lang="en-US" altLang="zh-TW" sz="2400" dirty="0" smtClean="0"/>
              <a:t>warning</a:t>
            </a:r>
          </a:p>
          <a:p>
            <a:pPr>
              <a:buNone/>
            </a:pPr>
            <a:r>
              <a:rPr lang="zh-TW" altLang="en-US" sz="2400" dirty="0" smtClean="0"/>
              <a:t>   </a:t>
            </a:r>
            <a:r>
              <a:rPr lang="en-US" altLang="zh-TW" sz="2400" dirty="0" smtClean="0"/>
              <a:t>→</a:t>
            </a:r>
            <a:r>
              <a:rPr lang="zh-TW" altLang="en-US" sz="2400" dirty="0" smtClean="0"/>
              <a:t> </a:t>
            </a:r>
            <a:r>
              <a:rPr lang="en-US" altLang="zh-TW" sz="2400" dirty="0" smtClean="0"/>
              <a:t>this has driven the </a:t>
            </a:r>
            <a:r>
              <a:rPr lang="en-US" altLang="zh-TW" sz="2400" b="1" dirty="0" smtClean="0"/>
              <a:t>development of meteorological forecasts </a:t>
            </a:r>
            <a:r>
              <a:rPr lang="en-US" altLang="zh-TW" sz="2400" dirty="0" smtClean="0"/>
              <a:t>in recent years.</a:t>
            </a:r>
          </a:p>
          <a:p>
            <a:endParaRPr lang="en-US" altLang="zh-TW" sz="2400" dirty="0" smtClean="0"/>
          </a:p>
          <a:p>
            <a:r>
              <a:rPr lang="en-US" altLang="zh-TW" sz="2400" dirty="0" smtClean="0"/>
              <a:t>By </a:t>
            </a:r>
            <a:r>
              <a:rPr lang="en-US" altLang="zh-TW" sz="2400" i="1" dirty="0" err="1" smtClean="0"/>
              <a:t>Cunge</a:t>
            </a:r>
            <a:r>
              <a:rPr lang="en-US" altLang="zh-TW" sz="2400" i="1" dirty="0" smtClean="0"/>
              <a:t> et al. (1980), Chen et al. (2005&amp;2006) </a:t>
            </a:r>
            <a:r>
              <a:rPr lang="en-US" altLang="zh-TW" sz="2400" dirty="0" smtClean="0"/>
              <a:t>developed </a:t>
            </a:r>
            <a:r>
              <a:rPr lang="en-US" altLang="zh-TW" sz="2400" b="1" dirty="0" smtClean="0"/>
              <a:t>warning systems </a:t>
            </a:r>
            <a:r>
              <a:rPr lang="en-US" altLang="zh-TW" sz="2400" dirty="0" smtClean="0"/>
              <a:t>that integrated precipitation, watershed runoff, 1-D</a:t>
            </a:r>
            <a:r>
              <a:rPr lang="zh-TW" altLang="en-US" sz="2400" dirty="0" smtClean="0"/>
              <a:t> </a:t>
            </a:r>
            <a:r>
              <a:rPr lang="en-US" altLang="zh-TW" sz="2400" dirty="0" smtClean="0"/>
              <a:t>flood routing, and 2-D</a:t>
            </a:r>
            <a:r>
              <a:rPr lang="zh-TW" altLang="en-US" sz="2400" dirty="0" smtClean="0"/>
              <a:t> </a:t>
            </a:r>
            <a:r>
              <a:rPr lang="en-US" altLang="zh-TW" sz="2400" dirty="0" smtClean="0"/>
              <a:t>inundation modeling.</a:t>
            </a:r>
          </a:p>
          <a:p>
            <a:endParaRPr lang="en-US" altLang="zh-TW" sz="2400" dirty="0" smtClean="0"/>
          </a:p>
          <a:p>
            <a:pPr>
              <a:buNone/>
            </a:pPr>
            <a:endParaRPr lang="en-US" altLang="zh-TW" sz="2400" dirty="0" smtClean="0"/>
          </a:p>
        </p:txBody>
      </p:sp>
      <p:sp>
        <p:nvSpPr>
          <p:cNvPr id="4" name="五邊形 3"/>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Introduction</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77500" lnSpcReduction="20000"/>
          </a:bodyPr>
          <a:lstStyle/>
          <a:p>
            <a:r>
              <a:rPr lang="en-US" altLang="zh-TW" b="1" dirty="0" smtClean="0"/>
              <a:t>Time of concentration</a:t>
            </a:r>
            <a:r>
              <a:rPr lang="en-US" altLang="zh-TW" dirty="0" smtClean="0"/>
              <a:t> is a concept used in </a:t>
            </a:r>
            <a:r>
              <a:rPr lang="en-US" altLang="zh-TW" dirty="0" smtClean="0">
                <a:hlinkClick r:id="rId3" tooltip="Hydrology"/>
              </a:rPr>
              <a:t>hydrology</a:t>
            </a:r>
            <a:r>
              <a:rPr lang="en-US" altLang="zh-TW" dirty="0" smtClean="0"/>
              <a:t> to measure the response of a </a:t>
            </a:r>
            <a:r>
              <a:rPr lang="en-US" altLang="zh-TW" dirty="0" smtClean="0">
                <a:hlinkClick r:id="rId4" tooltip="Drainage basin"/>
              </a:rPr>
              <a:t>watershed</a:t>
            </a:r>
            <a:r>
              <a:rPr lang="en-US" altLang="zh-TW" dirty="0" smtClean="0"/>
              <a:t> to a rain event. It is defined </a:t>
            </a:r>
            <a:r>
              <a:rPr lang="en-US" altLang="zh-TW" b="1" dirty="0" smtClean="0"/>
              <a:t>as the time needed for water to flow from the most remote point in a watershed to the watershed outlet</a:t>
            </a:r>
            <a:r>
              <a:rPr lang="en-US" altLang="zh-TW" dirty="0" smtClean="0"/>
              <a:t>.</a:t>
            </a:r>
            <a:r>
              <a:rPr lang="en-US" altLang="zh-TW" baseline="30000" dirty="0" smtClean="0">
                <a:hlinkClick r:id="rId5"/>
              </a:rPr>
              <a:t>[1]</a:t>
            </a:r>
            <a:r>
              <a:rPr lang="en-US" altLang="zh-TW" dirty="0" smtClean="0"/>
              <a:t> It is a function of the topography, geology, and land use within the watershed.</a:t>
            </a:r>
          </a:p>
          <a:p>
            <a:r>
              <a:rPr lang="en-US" altLang="zh-TW" dirty="0" smtClean="0"/>
              <a:t>Time of concentration is useful in predicting flow rates that would result from hypothetical storms, which are based on statistically derived </a:t>
            </a:r>
            <a:r>
              <a:rPr lang="en-US" altLang="zh-TW" dirty="0" smtClean="0">
                <a:hlinkClick r:id="rId6" tooltip="Return period"/>
              </a:rPr>
              <a:t>return periods</a:t>
            </a:r>
            <a:r>
              <a:rPr lang="en-US" altLang="zh-TW" dirty="0" smtClean="0"/>
              <a:t>. For many (often economic) reasons, it is important for engineers and hydrologists to be able to accurately predict the response of a watershed to a given rain event. This can be important for infrastructure development (design of </a:t>
            </a:r>
            <a:r>
              <a:rPr lang="en-US" altLang="zh-TW" dirty="0" smtClean="0">
                <a:hlinkClick r:id="rId7" tooltip="Bridge"/>
              </a:rPr>
              <a:t>bridges</a:t>
            </a:r>
            <a:r>
              <a:rPr lang="en-US" altLang="zh-TW" dirty="0" smtClean="0"/>
              <a:t>, </a:t>
            </a:r>
            <a:r>
              <a:rPr lang="en-US" altLang="zh-TW" dirty="0" smtClean="0">
                <a:hlinkClick r:id="rId8" tooltip="Culvert"/>
              </a:rPr>
              <a:t>culverts</a:t>
            </a:r>
            <a:r>
              <a:rPr lang="en-US" altLang="zh-TW" dirty="0" smtClean="0"/>
              <a:t>, etc.) and management, as well as to </a:t>
            </a:r>
            <a:r>
              <a:rPr lang="en-US" altLang="zh-TW" dirty="0" smtClean="0">
                <a:hlinkClick r:id="rId9" tooltip="Flood risk assessment"/>
              </a:rPr>
              <a:t>assess flood risk</a:t>
            </a:r>
            <a:r>
              <a:rPr lang="en-US" altLang="zh-TW" dirty="0" smtClean="0"/>
              <a:t>.</a:t>
            </a:r>
            <a:endParaRPr lang="en-US" altLang="zh-TW" dirty="0"/>
          </a:p>
        </p:txBody>
      </p:sp>
      <p:sp>
        <p:nvSpPr>
          <p:cNvPr id="5" name="標題 4"/>
          <p:cNvSpPr>
            <a:spLocks noGrp="1"/>
          </p:cNvSpPr>
          <p:nvPr>
            <p:ph type="title"/>
          </p:nvPr>
        </p:nvSpPr>
        <p:spPr>
          <a:xfrm>
            <a:off x="476545" y="368660"/>
            <a:ext cx="8229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solidFill>
                  <a:schemeClr val="tx1"/>
                </a:solidFill>
              </a:rPr>
              <a:t>shortened time of concentration</a:t>
            </a:r>
          </a:p>
        </p:txBody>
      </p:sp>
    </p:spTree>
    <p:extLst>
      <p:ext uri="{BB962C8B-B14F-4D97-AF65-F5344CB8AC3E}">
        <p14:creationId xmlns="" xmlns:p14="http://schemas.microsoft.com/office/powerpoint/2010/main" val="2557873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Design return period</a:t>
            </a:r>
            <a:endParaRPr lang="zh-TW" altLang="en-US" dirty="0"/>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 xmlns:p14="http://schemas.microsoft.com/office/powerpoint/2010/main" val="20794627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SYSTEMS</a:t>
            </a:r>
            <a:endParaRPr lang="zh-TW" altLang="en-US" dirty="0"/>
          </a:p>
        </p:txBody>
      </p:sp>
      <p:sp>
        <p:nvSpPr>
          <p:cNvPr id="3" name="內容版面配置區 2"/>
          <p:cNvSpPr>
            <a:spLocks noGrp="1"/>
          </p:cNvSpPr>
          <p:nvPr>
            <p:ph idx="1"/>
          </p:nvPr>
        </p:nvSpPr>
        <p:spPr/>
        <p:txBody>
          <a:bodyPr>
            <a:normAutofit fontScale="47500" lnSpcReduction="20000"/>
          </a:bodyPr>
          <a:lstStyle/>
          <a:p>
            <a:r>
              <a:rPr lang="en-US" altLang="zh-TW" dirty="0" smtClean="0"/>
              <a:t>By </a:t>
            </a:r>
            <a:r>
              <a:rPr lang="en-US" altLang="zh-TW" dirty="0" err="1" smtClean="0"/>
              <a:t>Cunge</a:t>
            </a:r>
            <a:r>
              <a:rPr lang="en-US" altLang="zh-TW" dirty="0" smtClean="0"/>
              <a:t> et al. (1980), Chen et al. (2005&amp;2006) developed </a:t>
            </a:r>
            <a:r>
              <a:rPr lang="en-US" altLang="zh-TW" b="1" dirty="0" smtClean="0"/>
              <a:t>warning systems </a:t>
            </a:r>
            <a:r>
              <a:rPr lang="en-US" altLang="zh-TW" dirty="0" smtClean="0"/>
              <a:t>that integrated precipitation, watershed runoff, 1-D</a:t>
            </a:r>
            <a:r>
              <a:rPr lang="zh-TW" altLang="en-US" dirty="0" smtClean="0"/>
              <a:t> </a:t>
            </a:r>
            <a:r>
              <a:rPr lang="en-US" altLang="zh-TW" dirty="0" smtClean="0"/>
              <a:t>flood routing, and 2-D</a:t>
            </a:r>
            <a:r>
              <a:rPr lang="zh-TW" altLang="en-US" dirty="0" smtClean="0"/>
              <a:t> </a:t>
            </a:r>
            <a:r>
              <a:rPr lang="en-US" altLang="zh-TW" dirty="0" smtClean="0"/>
              <a:t>inundation modeling.</a:t>
            </a:r>
          </a:p>
          <a:p>
            <a:endParaRPr lang="en-US" altLang="zh-TW" dirty="0" smtClean="0"/>
          </a:p>
          <a:p>
            <a:r>
              <a:rPr lang="en-US" altLang="zh-TW" dirty="0" smtClean="0"/>
              <a:t>Tanguy et al. (2005) developed the French Flood Forecasting</a:t>
            </a:r>
            <a:r>
              <a:rPr lang="zh-TW" altLang="en-US" dirty="0" smtClean="0"/>
              <a:t> </a:t>
            </a:r>
            <a:r>
              <a:rPr lang="en-US" altLang="zh-TW" dirty="0" smtClean="0"/>
              <a:t>Service, SCHAPI, for assessing the evolution of floods and for daily</a:t>
            </a:r>
            <a:r>
              <a:rPr lang="zh-TW" altLang="en-US" dirty="0" smtClean="0"/>
              <a:t> </a:t>
            </a:r>
            <a:r>
              <a:rPr lang="en-US" altLang="zh-TW" dirty="0" smtClean="0"/>
              <a:t>publication of the French flood vigilance chart.</a:t>
            </a:r>
          </a:p>
          <a:p>
            <a:endParaRPr lang="en-US" altLang="zh-TW" dirty="0" smtClean="0"/>
          </a:p>
          <a:p>
            <a:r>
              <a:rPr lang="en-US" altLang="zh-TW" dirty="0" smtClean="0"/>
              <a:t>Some studies investigated</a:t>
            </a:r>
            <a:r>
              <a:rPr lang="zh-TW" altLang="en-US" dirty="0" smtClean="0"/>
              <a:t> </a:t>
            </a:r>
            <a:r>
              <a:rPr lang="en-US" altLang="zh-TW" dirty="0" smtClean="0"/>
              <a:t>the use of the Flash Flood Guidance (FFG) method and improved</a:t>
            </a:r>
            <a:r>
              <a:rPr lang="zh-TW" altLang="en-US" dirty="0" smtClean="0"/>
              <a:t> </a:t>
            </a:r>
            <a:r>
              <a:rPr lang="en-US" altLang="zh-TW" dirty="0" smtClean="0"/>
              <a:t>the accuracy of flash flood forecasts (</a:t>
            </a:r>
            <a:r>
              <a:rPr lang="en-US" altLang="zh-TW" dirty="0" err="1" smtClean="0"/>
              <a:t>Sperfslage</a:t>
            </a:r>
            <a:r>
              <a:rPr lang="en-US" altLang="zh-TW" dirty="0" smtClean="0"/>
              <a:t> et al., 2004;</a:t>
            </a:r>
            <a:r>
              <a:rPr lang="zh-TW" altLang="en-US" dirty="0" smtClean="0"/>
              <a:t> </a:t>
            </a:r>
            <a:r>
              <a:rPr lang="nb-NO" altLang="zh-TW" dirty="0" smtClean="0"/>
              <a:t>Georgakakos, 2006; Norbiato et al., 2008).</a:t>
            </a:r>
          </a:p>
          <a:p>
            <a:endParaRPr lang="nb-NO" altLang="zh-TW" dirty="0" smtClean="0"/>
          </a:p>
          <a:p>
            <a:r>
              <a:rPr lang="en-US" altLang="zh-TW" dirty="0" smtClean="0"/>
              <a:t>More recently, by incorporating</a:t>
            </a:r>
            <a:r>
              <a:rPr lang="zh-TW" altLang="en-US" dirty="0" smtClean="0"/>
              <a:t> </a:t>
            </a:r>
            <a:r>
              <a:rPr lang="en-US" altLang="zh-TW" dirty="0" smtClean="0"/>
              <a:t>the weather forecasts from the German Weather Service</a:t>
            </a:r>
            <a:r>
              <a:rPr lang="zh-TW" altLang="en-US" dirty="0" smtClean="0"/>
              <a:t> </a:t>
            </a:r>
            <a:r>
              <a:rPr lang="en-US" altLang="zh-TW" dirty="0" smtClean="0"/>
              <a:t>(DWD) and the European Centre, </a:t>
            </a:r>
            <a:r>
              <a:rPr lang="en-US" altLang="zh-TW" dirty="0" err="1" smtClean="0"/>
              <a:t>Thielen</a:t>
            </a:r>
            <a:r>
              <a:rPr lang="en-US" altLang="zh-TW" dirty="0" smtClean="0"/>
              <a:t> et al. (2009) and </a:t>
            </a:r>
            <a:r>
              <a:rPr lang="en-US" altLang="zh-TW" dirty="0" err="1" smtClean="0"/>
              <a:t>Bartholmes</a:t>
            </a:r>
            <a:r>
              <a:rPr lang="zh-TW" altLang="en-US" dirty="0" smtClean="0"/>
              <a:t> </a:t>
            </a:r>
            <a:r>
              <a:rPr lang="en-US" altLang="zh-TW" dirty="0" smtClean="0"/>
              <a:t>et al. (2009) developed the European Flood Alert System</a:t>
            </a:r>
            <a:r>
              <a:rPr lang="zh-TW" altLang="en-US" dirty="0" smtClean="0"/>
              <a:t> </a:t>
            </a:r>
            <a:r>
              <a:rPr lang="en-US" altLang="zh-TW" dirty="0" smtClean="0"/>
              <a:t>(EFAS) to provide early warning information for floods in Europe</a:t>
            </a:r>
            <a:r>
              <a:rPr lang="zh-TW" altLang="en-US" dirty="0" smtClean="0"/>
              <a:t> </a:t>
            </a:r>
            <a:r>
              <a:rPr lang="en-US" altLang="zh-TW" dirty="0" smtClean="0"/>
              <a:t>with a lead time up to 10 days.</a:t>
            </a:r>
          </a:p>
          <a:p>
            <a:endParaRPr lang="en-US" altLang="zh-TW" dirty="0" smtClean="0"/>
          </a:p>
          <a:p>
            <a:r>
              <a:rPr lang="it-IT" altLang="zh-TW" dirty="0" smtClean="0"/>
              <a:t>Versini et al. (2010) proposed a distributed</a:t>
            </a:r>
            <a:r>
              <a:rPr lang="zh-TW" altLang="en-US" dirty="0" smtClean="0"/>
              <a:t> </a:t>
            </a:r>
            <a:r>
              <a:rPr lang="en-US" altLang="zh-TW" dirty="0" smtClean="0"/>
              <a:t>hydrological model for a road inundation warning system</a:t>
            </a:r>
            <a:r>
              <a:rPr lang="zh-TW" altLang="en-US" dirty="0" smtClean="0"/>
              <a:t> </a:t>
            </a:r>
            <a:r>
              <a:rPr lang="en-US" altLang="zh-TW" dirty="0" smtClean="0"/>
              <a:t>and investigated flash flood prone areas in the </a:t>
            </a:r>
            <a:r>
              <a:rPr lang="en-US" altLang="zh-TW" dirty="0" err="1" smtClean="0"/>
              <a:t>Gard</a:t>
            </a:r>
            <a:r>
              <a:rPr lang="en-US" altLang="zh-TW" dirty="0" smtClean="0"/>
              <a:t> region of south</a:t>
            </a:r>
            <a:r>
              <a:rPr lang="zh-TW" altLang="en-US" dirty="0" smtClean="0"/>
              <a:t> </a:t>
            </a:r>
            <a:r>
              <a:rPr lang="en-US" altLang="zh-TW" dirty="0" smtClean="0"/>
              <a:t>of France.</a:t>
            </a:r>
          </a:p>
          <a:p>
            <a:endParaRPr lang="en-US" altLang="zh-TW" dirty="0" smtClean="0"/>
          </a:p>
          <a:p>
            <a:endParaRPr lang="zh-TW" altLang="en-US" dirty="0" smtClean="0"/>
          </a:p>
          <a:p>
            <a:endParaRPr lang="zh-TW" alt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non physically-based </a:t>
            </a:r>
            <a:r>
              <a:rPr lang="en-US" altLang="zh-TW" dirty="0" smtClean="0"/>
              <a:t>2D models</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smtClean="0"/>
              <a:t>In flood forecasts, </a:t>
            </a:r>
            <a:r>
              <a:rPr lang="en-US" altLang="zh-TW" b="1" dirty="0" smtClean="0"/>
              <a:t>instability </a:t>
            </a:r>
            <a:r>
              <a:rPr lang="en-US" altLang="zh-TW" dirty="0" smtClean="0"/>
              <a:t>due to inadequate precipitation input, local topography, setting of model initial conditions</a:t>
            </a:r>
          </a:p>
          <a:p>
            <a:pPr>
              <a:buNone/>
            </a:pPr>
            <a:r>
              <a:rPr lang="zh-TW" altLang="en-US" dirty="0" smtClean="0"/>
              <a:t> </a:t>
            </a:r>
            <a:r>
              <a:rPr lang="en-US" altLang="zh-TW" dirty="0" smtClean="0"/>
              <a:t>→</a:t>
            </a:r>
            <a:r>
              <a:rPr lang="zh-TW" altLang="en-US" dirty="0" smtClean="0"/>
              <a:t> </a:t>
            </a:r>
            <a:r>
              <a:rPr lang="en-US" altLang="zh-TW" dirty="0" smtClean="0"/>
              <a:t>for physically-based 3D models</a:t>
            </a:r>
            <a:r>
              <a:rPr lang="en-US" altLang="zh-TW" b="1" dirty="0" smtClean="0"/>
              <a:t>,</a:t>
            </a:r>
            <a:r>
              <a:rPr lang="zh-TW" altLang="en-US" b="1" dirty="0" smtClean="0"/>
              <a:t> </a:t>
            </a:r>
            <a:r>
              <a:rPr lang="en-US" altLang="zh-TW" b="1" dirty="0" smtClean="0"/>
              <a:t>too intricate</a:t>
            </a:r>
          </a:p>
          <a:p>
            <a:pPr>
              <a:buNone/>
            </a:pPr>
            <a:r>
              <a:rPr lang="zh-TW" altLang="en-US" dirty="0" smtClean="0"/>
              <a:t> </a:t>
            </a:r>
            <a:r>
              <a:rPr lang="en-US" altLang="zh-TW" dirty="0" smtClean="0"/>
              <a:t>→</a:t>
            </a:r>
            <a:r>
              <a:rPr lang="zh-TW" altLang="en-US" dirty="0" smtClean="0"/>
              <a:t> </a:t>
            </a:r>
            <a:r>
              <a:rPr lang="en-US" altLang="zh-TW" dirty="0" smtClean="0"/>
              <a:t>used </a:t>
            </a:r>
            <a:r>
              <a:rPr lang="en-US" altLang="zh-TW" b="1" dirty="0" smtClean="0"/>
              <a:t>non physically-based </a:t>
            </a:r>
            <a:r>
              <a:rPr lang="en-US" altLang="zh-TW" dirty="0" smtClean="0"/>
              <a:t>2D models</a:t>
            </a:r>
          </a:p>
          <a:p>
            <a:pPr>
              <a:buNone/>
            </a:pPr>
            <a:endParaRPr lang="en-US" altLang="zh-TW" dirty="0" smtClean="0"/>
          </a:p>
          <a:p>
            <a:r>
              <a:rPr lang="en-US" altLang="zh-TW" dirty="0" smtClean="0"/>
              <a:t>However,</a:t>
            </a:r>
            <a:r>
              <a:rPr lang="zh-TW" altLang="en-US" dirty="0" smtClean="0"/>
              <a:t> </a:t>
            </a:r>
            <a:r>
              <a:rPr lang="en-US" altLang="zh-TW" dirty="0" smtClean="0"/>
              <a:t>general watershed hydrological modeling is unable to</a:t>
            </a:r>
            <a:r>
              <a:rPr lang="zh-TW" altLang="en-US" dirty="0" smtClean="0"/>
              <a:t> </a:t>
            </a:r>
            <a:r>
              <a:rPr lang="en-US" altLang="zh-TW" dirty="0" smtClean="0"/>
              <a:t>simulate runoff for flooding warning for entire Taiwan because of</a:t>
            </a:r>
            <a:r>
              <a:rPr lang="zh-TW" altLang="en-US" dirty="0" smtClean="0"/>
              <a:t> </a:t>
            </a:r>
            <a:r>
              <a:rPr lang="en-US" altLang="zh-TW" dirty="0" smtClean="0"/>
              <a:t>the complexity in model input and the lengthy computing time</a:t>
            </a:r>
            <a:r>
              <a:rPr lang="zh-TW" altLang="en-US" dirty="0" smtClean="0"/>
              <a:t> </a:t>
            </a:r>
            <a:r>
              <a:rPr lang="en-US" altLang="zh-TW" dirty="0" smtClean="0"/>
              <a:t>of the model. </a:t>
            </a:r>
          </a:p>
          <a:p>
            <a:r>
              <a:rPr lang="en-US" altLang="zh-TW" dirty="0" smtClean="0"/>
              <a:t>Therefore, </a:t>
            </a:r>
            <a:r>
              <a:rPr lang="en-US" altLang="zh-TW" dirty="0" err="1" smtClean="0"/>
              <a:t>eveloping</a:t>
            </a:r>
            <a:r>
              <a:rPr lang="en-US" altLang="zh-TW" dirty="0" smtClean="0"/>
              <a:t> a fast inundation evaluation</a:t>
            </a:r>
            <a:r>
              <a:rPr lang="zh-TW" altLang="en-US" dirty="0" smtClean="0"/>
              <a:t> </a:t>
            </a:r>
            <a:r>
              <a:rPr lang="en-US" altLang="zh-TW" dirty="0" smtClean="0"/>
              <a:t>system based on statistical or conceptual models is considered required.</a:t>
            </a:r>
            <a:endParaRPr lang="zh-TW"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sz="2400" i="1" dirty="0" err="1" smtClean="0"/>
              <a:t>Thielen</a:t>
            </a:r>
            <a:r>
              <a:rPr lang="en-US" altLang="zh-TW" sz="2400" i="1" dirty="0" smtClean="0"/>
              <a:t> et al. (2009) and </a:t>
            </a:r>
            <a:r>
              <a:rPr lang="en-US" altLang="zh-TW" sz="2400" i="1" dirty="0" err="1" smtClean="0"/>
              <a:t>Bartholmes</a:t>
            </a:r>
            <a:r>
              <a:rPr lang="zh-TW" altLang="en-US" sz="2400" i="1" dirty="0" smtClean="0"/>
              <a:t> </a:t>
            </a:r>
            <a:r>
              <a:rPr lang="en-US" altLang="zh-TW" sz="2400" i="1" dirty="0" smtClean="0"/>
              <a:t>et al. (2009) </a:t>
            </a:r>
            <a:r>
              <a:rPr lang="en-US" altLang="zh-TW" sz="2400" dirty="0" smtClean="0"/>
              <a:t>developed the </a:t>
            </a:r>
            <a:r>
              <a:rPr lang="en-US" altLang="zh-TW" sz="2400" b="1" dirty="0" smtClean="0"/>
              <a:t>European Flood Alert System</a:t>
            </a:r>
            <a:r>
              <a:rPr lang="zh-TW" altLang="en-US" sz="2400" b="1" dirty="0" smtClean="0"/>
              <a:t> </a:t>
            </a:r>
            <a:r>
              <a:rPr lang="en-US" altLang="zh-TW" sz="2400" b="1" dirty="0" smtClean="0"/>
              <a:t>(EFAS) </a:t>
            </a:r>
            <a:r>
              <a:rPr lang="en-US" altLang="zh-TW" sz="2400" dirty="0" smtClean="0"/>
              <a:t>by incorporating</a:t>
            </a:r>
            <a:r>
              <a:rPr lang="zh-TW" altLang="en-US" sz="2400" dirty="0" smtClean="0"/>
              <a:t> </a:t>
            </a:r>
            <a:r>
              <a:rPr lang="en-US" altLang="zh-TW" sz="2400" dirty="0" smtClean="0"/>
              <a:t>the weather forecasts from the </a:t>
            </a:r>
            <a:r>
              <a:rPr lang="en-US" altLang="zh-TW" sz="2400" b="1" dirty="0" smtClean="0"/>
              <a:t>German Weather Service</a:t>
            </a:r>
            <a:r>
              <a:rPr lang="zh-TW" altLang="en-US" sz="2400" b="1" dirty="0" smtClean="0"/>
              <a:t> </a:t>
            </a:r>
            <a:r>
              <a:rPr lang="en-US" altLang="zh-TW" sz="2400" b="1" dirty="0" smtClean="0"/>
              <a:t>(DWD) </a:t>
            </a:r>
            <a:r>
              <a:rPr lang="en-US" altLang="zh-TW" sz="2400" dirty="0" smtClean="0"/>
              <a:t>and the </a:t>
            </a:r>
            <a:r>
              <a:rPr lang="en-US" altLang="zh-TW" sz="2400" b="1" dirty="0" smtClean="0"/>
              <a:t>European Centre </a:t>
            </a:r>
            <a:r>
              <a:rPr lang="en-US" altLang="zh-TW" sz="2400" dirty="0" smtClean="0"/>
              <a:t>to provide early warning information for floods in Europe</a:t>
            </a:r>
            <a:r>
              <a:rPr lang="zh-TW" altLang="en-US" sz="2400" dirty="0" smtClean="0"/>
              <a:t> </a:t>
            </a:r>
            <a:r>
              <a:rPr lang="en-US" altLang="zh-TW" sz="2400" dirty="0" smtClean="0"/>
              <a:t>with a lead time up to 10 days.</a:t>
            </a:r>
          </a:p>
          <a:p>
            <a:endParaRPr lang="en-US" altLang="zh-TW" sz="2400" dirty="0" smtClean="0"/>
          </a:p>
          <a:p>
            <a:r>
              <a:rPr lang="en-US" altLang="zh-TW" sz="2400" dirty="0" smtClean="0"/>
              <a:t>Based on the results of </a:t>
            </a:r>
            <a:r>
              <a:rPr lang="en-US" altLang="zh-TW" sz="2400" b="1" dirty="0" smtClean="0">
                <a:solidFill>
                  <a:srgbClr val="FF0000"/>
                </a:solidFill>
              </a:rPr>
              <a:t>ensemble QPF designed </a:t>
            </a:r>
            <a:r>
              <a:rPr lang="en-US" altLang="zh-TW" sz="2400" dirty="0" smtClean="0"/>
              <a:t>by the Taiwan Typhoon and Flood Research Institute (</a:t>
            </a:r>
            <a:r>
              <a:rPr lang="en-US" altLang="zh-TW" sz="2400" b="1" dirty="0" smtClean="0"/>
              <a:t>TTFRI</a:t>
            </a:r>
            <a:r>
              <a:rPr lang="en-US" altLang="zh-TW" sz="2400" dirty="0" smtClean="0"/>
              <a:t>), the main task of this study is to develop a system that can </a:t>
            </a:r>
            <a:r>
              <a:rPr lang="en-US" altLang="zh-TW" sz="2400" b="1" dirty="0" smtClean="0">
                <a:solidFill>
                  <a:srgbClr val="FF0000"/>
                </a:solidFill>
              </a:rPr>
              <a:t>effectively evaluate inundation </a:t>
            </a:r>
            <a:r>
              <a:rPr lang="en-US" altLang="zh-TW" sz="2400" dirty="0" smtClean="0"/>
              <a:t>and </a:t>
            </a:r>
            <a:r>
              <a:rPr lang="en-US" altLang="zh-TW" sz="2400" b="1" dirty="0" smtClean="0">
                <a:solidFill>
                  <a:srgbClr val="FF0000"/>
                </a:solidFill>
              </a:rPr>
              <a:t>provide warning message for townships </a:t>
            </a:r>
            <a:r>
              <a:rPr lang="en-US" altLang="zh-TW" sz="2400" dirty="0" smtClean="0"/>
              <a:t>throughout Taiwan.</a:t>
            </a:r>
          </a:p>
          <a:p>
            <a:endParaRPr lang="zh-TW" altLang="en-US" sz="2400" dirty="0"/>
          </a:p>
        </p:txBody>
      </p:sp>
      <p:sp>
        <p:nvSpPr>
          <p:cNvPr id="4" name="五邊形 3"/>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Introduction</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Keywords</a:t>
            </a:r>
            <a:endParaRPr lang="zh-TW" altLang="en-US" dirty="0"/>
          </a:p>
        </p:txBody>
      </p:sp>
      <p:sp>
        <p:nvSpPr>
          <p:cNvPr id="3" name="內容版面配置區 2"/>
          <p:cNvSpPr>
            <a:spLocks noGrp="1"/>
          </p:cNvSpPr>
          <p:nvPr>
            <p:ph idx="1"/>
          </p:nvPr>
        </p:nvSpPr>
        <p:spPr/>
        <p:txBody>
          <a:bodyPr/>
          <a:lstStyle/>
          <a:p>
            <a:r>
              <a:rPr lang="en-US" altLang="zh-TW" dirty="0"/>
              <a:t>Typhoon Quantitative Precipitation Forecast Ensemble Experiment(TYQPFE</a:t>
            </a:r>
            <a:r>
              <a:rPr lang="en-US" altLang="zh-TW" dirty="0" smtClean="0"/>
              <a:t>)</a:t>
            </a:r>
          </a:p>
          <a:p>
            <a:r>
              <a:rPr lang="en-US" altLang="zh-TW" dirty="0" smtClean="0"/>
              <a:t>Storm </a:t>
            </a:r>
            <a:r>
              <a:rPr lang="en-US" altLang="zh-TW" dirty="0"/>
              <a:t>sewer design </a:t>
            </a:r>
            <a:r>
              <a:rPr lang="en-US" altLang="zh-TW" dirty="0" smtClean="0"/>
              <a:t>criteria</a:t>
            </a:r>
          </a:p>
          <a:p>
            <a:r>
              <a:rPr lang="en-US" altLang="zh-TW" dirty="0" smtClean="0"/>
              <a:t>Inundation </a:t>
            </a:r>
            <a:r>
              <a:rPr lang="en-US" altLang="zh-TW" dirty="0"/>
              <a:t>evaluation system</a:t>
            </a:r>
          </a:p>
        </p:txBody>
      </p:sp>
      <p:sp>
        <p:nvSpPr>
          <p:cNvPr id="5" name="五邊形 4"/>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Keywords</a:t>
            </a:r>
          </a:p>
        </p:txBody>
      </p:sp>
    </p:spTree>
    <p:extLst>
      <p:ext uri="{BB962C8B-B14F-4D97-AF65-F5344CB8AC3E}">
        <p14:creationId xmlns="" xmlns:p14="http://schemas.microsoft.com/office/powerpoint/2010/main" val="302551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dirty="0">
                <a:solidFill>
                  <a:srgbClr val="FF0000"/>
                </a:solidFill>
              </a:rPr>
              <a:t>Ty</a:t>
            </a:r>
            <a:r>
              <a:rPr lang="en-US" altLang="zh-TW" sz="3600" dirty="0"/>
              <a:t>phoon </a:t>
            </a:r>
            <a:r>
              <a:rPr lang="en-US" altLang="zh-TW" sz="3600" dirty="0">
                <a:solidFill>
                  <a:srgbClr val="FF0000"/>
                </a:solidFill>
              </a:rPr>
              <a:t>Q</a:t>
            </a:r>
            <a:r>
              <a:rPr lang="en-US" altLang="zh-TW" sz="3600" dirty="0"/>
              <a:t>uantitative </a:t>
            </a:r>
            <a:r>
              <a:rPr lang="en-US" altLang="zh-TW" sz="3600" dirty="0">
                <a:solidFill>
                  <a:srgbClr val="FF0000"/>
                </a:solidFill>
              </a:rPr>
              <a:t>P</a:t>
            </a:r>
            <a:r>
              <a:rPr lang="en-US" altLang="zh-TW" sz="3600" dirty="0"/>
              <a:t>recipitation </a:t>
            </a:r>
            <a:r>
              <a:rPr lang="en-US" altLang="zh-TW" sz="3600" dirty="0">
                <a:solidFill>
                  <a:srgbClr val="FF0000"/>
                </a:solidFill>
              </a:rPr>
              <a:t>F</a:t>
            </a:r>
            <a:r>
              <a:rPr lang="en-US" altLang="zh-TW" sz="3600" dirty="0"/>
              <a:t>orecast </a:t>
            </a:r>
            <a:r>
              <a:rPr lang="en-US" altLang="zh-TW" sz="3600" dirty="0">
                <a:solidFill>
                  <a:srgbClr val="FF0000"/>
                </a:solidFill>
              </a:rPr>
              <a:t>E</a:t>
            </a:r>
            <a:r>
              <a:rPr lang="en-US" altLang="zh-TW" sz="3600" dirty="0"/>
              <a:t>nsemble Experiment</a:t>
            </a:r>
            <a:endParaRPr lang="zh-TW" altLang="en-US" sz="3600" dirty="0"/>
          </a:p>
        </p:txBody>
      </p:sp>
      <p:sp>
        <p:nvSpPr>
          <p:cNvPr id="3" name="內容版面配置區 2"/>
          <p:cNvSpPr>
            <a:spLocks noGrp="1"/>
          </p:cNvSpPr>
          <p:nvPr>
            <p:ph idx="1"/>
          </p:nvPr>
        </p:nvSpPr>
        <p:spPr/>
        <p:txBody>
          <a:bodyPr>
            <a:normAutofit/>
          </a:bodyPr>
          <a:lstStyle/>
          <a:p>
            <a:r>
              <a:rPr lang="en-US" altLang="zh-TW" sz="2400" b="1" dirty="0" smtClean="0"/>
              <a:t>TYQPFE</a:t>
            </a:r>
            <a:r>
              <a:rPr lang="en-US" altLang="zh-TW" sz="2400" dirty="0" smtClean="0"/>
              <a:t> conducted by the </a:t>
            </a:r>
            <a:r>
              <a:rPr lang="en-US" altLang="zh-TW" sz="2400" b="1" dirty="0" smtClean="0"/>
              <a:t>TTFRI</a:t>
            </a:r>
            <a:r>
              <a:rPr lang="en-US" altLang="zh-TW" sz="2400" dirty="0" smtClean="0"/>
              <a:t> since 2010.</a:t>
            </a:r>
          </a:p>
          <a:p>
            <a:r>
              <a:rPr lang="en-US" altLang="zh-TW" sz="2400" dirty="0" smtClean="0"/>
              <a:t>Goal : developing the </a:t>
            </a:r>
            <a:r>
              <a:rPr lang="en-US" altLang="zh-TW" sz="2400" b="1" dirty="0" smtClean="0"/>
              <a:t>QPF</a:t>
            </a:r>
            <a:r>
              <a:rPr lang="en-US" altLang="zh-TW" sz="2400" dirty="0" smtClean="0"/>
              <a:t> to provide </a:t>
            </a:r>
            <a:r>
              <a:rPr lang="en-US" altLang="zh-TW" sz="2400" b="1" dirty="0" smtClean="0"/>
              <a:t>inundation information</a:t>
            </a:r>
          </a:p>
          <a:p>
            <a:r>
              <a:rPr lang="en-US" altLang="zh-TW" sz="2400" dirty="0" smtClean="0"/>
              <a:t>When Typhoon affect Taiwan, the experiment generated 4 runs a day in </a:t>
            </a:r>
            <a:r>
              <a:rPr lang="en-US" altLang="zh-TW" sz="2400" b="1" dirty="0" smtClean="0"/>
              <a:t>5-km grid size </a:t>
            </a:r>
            <a:endParaRPr lang="zh-TW" altLang="en-US" sz="2400" b="1" dirty="0" smtClean="0"/>
          </a:p>
          <a:p>
            <a:r>
              <a:rPr lang="en-US" altLang="zh-TW" sz="2400" dirty="0" smtClean="0"/>
              <a:t>In 2010, using </a:t>
            </a:r>
            <a:r>
              <a:rPr lang="en-US" altLang="zh-TW" sz="2400" b="1" dirty="0" smtClean="0"/>
              <a:t>WRF model with </a:t>
            </a:r>
            <a:r>
              <a:rPr lang="en-US" altLang="zh-TW" sz="2400" dirty="0" smtClean="0"/>
              <a:t>15 </a:t>
            </a:r>
            <a:r>
              <a:rPr lang="en-US" altLang="zh-TW" sz="2400" b="1" dirty="0" smtClean="0"/>
              <a:t>ensemble members</a:t>
            </a:r>
          </a:p>
          <a:p>
            <a:pPr>
              <a:buNone/>
            </a:pPr>
            <a:r>
              <a:rPr lang="zh-TW" altLang="en-US" sz="2400" dirty="0" smtClean="0"/>
              <a:t>     </a:t>
            </a:r>
            <a:r>
              <a:rPr lang="en-US" altLang="zh-TW" sz="2400" dirty="0" smtClean="0"/>
              <a:t>In</a:t>
            </a:r>
            <a:r>
              <a:rPr lang="zh-TW" altLang="en-US" sz="2400" dirty="0" smtClean="0"/>
              <a:t> </a:t>
            </a:r>
            <a:r>
              <a:rPr lang="en-US" altLang="zh-TW" sz="2400" dirty="0" smtClean="0"/>
              <a:t>2011, adding </a:t>
            </a:r>
            <a:r>
              <a:rPr lang="zh-TW" altLang="en-US" sz="2400" dirty="0" smtClean="0"/>
              <a:t> </a:t>
            </a:r>
            <a:r>
              <a:rPr lang="en-US" altLang="zh-TW" sz="2400" b="1" dirty="0" smtClean="0"/>
              <a:t>MM5</a:t>
            </a:r>
            <a:r>
              <a:rPr lang="en-US" altLang="zh-TW" sz="2400" dirty="0" smtClean="0"/>
              <a:t> and </a:t>
            </a:r>
            <a:r>
              <a:rPr lang="en-US" altLang="zh-TW" sz="2400" b="1" dirty="0" err="1" smtClean="0"/>
              <a:t>CReSS</a:t>
            </a:r>
            <a:r>
              <a:rPr lang="en-US" altLang="zh-TW" sz="2400" dirty="0" smtClean="0"/>
              <a:t> to 20 </a:t>
            </a:r>
            <a:r>
              <a:rPr lang="en-US" altLang="zh-TW" sz="2400" b="1" dirty="0" smtClean="0"/>
              <a:t>ensemble members</a:t>
            </a:r>
            <a:endParaRPr lang="en-US" altLang="zh-TW" sz="2400" dirty="0" smtClean="0"/>
          </a:p>
          <a:p>
            <a:endParaRPr lang="en-US" altLang="zh-TW" sz="2400" dirty="0" smtClean="0"/>
          </a:p>
        </p:txBody>
      </p:sp>
      <p:sp>
        <p:nvSpPr>
          <p:cNvPr id="4" name="五邊形 3"/>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smtClean="0"/>
              <a:t>TYQPFE</a:t>
            </a:r>
            <a:endParaRPr lang="zh-TW" altLang="en-US" dirty="0"/>
          </a:p>
        </p:txBody>
      </p:sp>
      <p:sp>
        <p:nvSpPr>
          <p:cNvPr id="5" name="五邊形 4"/>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Keywords</a:t>
            </a:r>
          </a:p>
        </p:txBody>
      </p:sp>
      <p:pic>
        <p:nvPicPr>
          <p:cNvPr id="1027" name="Picture 3"/>
          <p:cNvPicPr>
            <a:picLocks noChangeAspect="1" noChangeArrowheads="1"/>
          </p:cNvPicPr>
          <p:nvPr/>
        </p:nvPicPr>
        <p:blipFill>
          <a:blip r:embed="rId3" cstate="print"/>
          <a:srcRect/>
          <a:stretch>
            <a:fillRect/>
          </a:stretch>
        </p:blipFill>
        <p:spPr bwMode="auto">
          <a:xfrm>
            <a:off x="1466655" y="4284095"/>
            <a:ext cx="6718010" cy="2348880"/>
          </a:xfrm>
          <a:prstGeom prst="rect">
            <a:avLst/>
          </a:prstGeom>
          <a:noFill/>
          <a:ln w="9525">
            <a:noFill/>
            <a:miter lim="800000"/>
            <a:headEnd/>
            <a:tailEnd/>
          </a:ln>
        </p:spPr>
      </p:pic>
    </p:spTree>
    <p:extLst>
      <p:ext uri="{BB962C8B-B14F-4D97-AF65-F5344CB8AC3E}">
        <p14:creationId xmlns="" xmlns:p14="http://schemas.microsoft.com/office/powerpoint/2010/main" val="2188049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Storm sewer </a:t>
            </a:r>
            <a:r>
              <a:rPr lang="en-US" altLang="zh-TW" dirty="0" smtClean="0"/>
              <a:t>design criteria</a:t>
            </a:r>
            <a:endParaRPr lang="zh-TW" altLang="en-US" dirty="0"/>
          </a:p>
        </p:txBody>
      </p:sp>
      <p:sp>
        <p:nvSpPr>
          <p:cNvPr id="3" name="內容版面配置區 2"/>
          <p:cNvSpPr>
            <a:spLocks noGrp="1"/>
          </p:cNvSpPr>
          <p:nvPr>
            <p:ph idx="1"/>
          </p:nvPr>
        </p:nvSpPr>
        <p:spPr>
          <a:xfrm>
            <a:off x="467544" y="1556792"/>
            <a:ext cx="8676456" cy="4752528"/>
          </a:xfrm>
        </p:spPr>
        <p:txBody>
          <a:bodyPr>
            <a:normAutofit fontScale="77500" lnSpcReduction="20000"/>
          </a:bodyPr>
          <a:lstStyle/>
          <a:p>
            <a:r>
              <a:rPr lang="en-US" altLang="zh-TW" b="1" dirty="0" smtClean="0">
                <a:solidFill>
                  <a:srgbClr val="FF0000"/>
                </a:solidFill>
              </a:rPr>
              <a:t>314</a:t>
            </a:r>
            <a:r>
              <a:rPr lang="zh-TW" altLang="en-US" b="1" dirty="0" smtClean="0">
                <a:solidFill>
                  <a:srgbClr val="FF0000"/>
                </a:solidFill>
              </a:rPr>
              <a:t> </a:t>
            </a:r>
            <a:r>
              <a:rPr lang="en-US" altLang="zh-TW" b="1" dirty="0" smtClean="0">
                <a:solidFill>
                  <a:srgbClr val="FF0000"/>
                </a:solidFill>
              </a:rPr>
              <a:t>design rainfall rate data </a:t>
            </a:r>
            <a:r>
              <a:rPr lang="en-US" altLang="zh-TW" dirty="0" smtClean="0"/>
              <a:t>collected from the</a:t>
            </a:r>
            <a:r>
              <a:rPr lang="en-US" altLang="zh-TW" b="1" dirty="0" smtClean="0"/>
              <a:t> CPAMI</a:t>
            </a:r>
          </a:p>
          <a:p>
            <a:endParaRPr lang="en-US" altLang="zh-TW" dirty="0" smtClean="0"/>
          </a:p>
          <a:p>
            <a:r>
              <a:rPr lang="en-US" altLang="zh-TW" dirty="0" smtClean="0"/>
              <a:t>Property</a:t>
            </a:r>
            <a:r>
              <a:rPr lang="en-US" altLang="zh-TW" dirty="0" smtClean="0"/>
              <a:t>: </a:t>
            </a:r>
            <a:endParaRPr lang="en-US" altLang="zh-TW" dirty="0"/>
          </a:p>
          <a:p>
            <a:pPr marL="514350" indent="-514350">
              <a:buFont typeface="+mj-lt"/>
              <a:buAutoNum type="arabicParenR"/>
            </a:pPr>
            <a:r>
              <a:rPr lang="en-US" altLang="zh-TW" sz="2900" b="1" dirty="0"/>
              <a:t>Rainfall duration = Time of concentration of sewer drainage system</a:t>
            </a:r>
          </a:p>
          <a:p>
            <a:pPr marL="914400" lvl="1" indent="-514350">
              <a:buNone/>
            </a:pPr>
            <a:r>
              <a:rPr lang="en-US" altLang="zh-TW" sz="2500" b="1" dirty="0"/>
              <a:t>                                                                        (30 min </a:t>
            </a:r>
            <a:r>
              <a:rPr lang="en-US" altLang="zh-TW" sz="2500" b="1" dirty="0" smtClean="0"/>
              <a:t>– 2 h)</a:t>
            </a:r>
            <a:endParaRPr lang="en-US" altLang="zh-TW" sz="2500" b="1" dirty="0"/>
          </a:p>
          <a:p>
            <a:pPr marL="514350" indent="-514350">
              <a:buFont typeface="+mj-lt"/>
              <a:buAutoNum type="arabicParenR"/>
            </a:pPr>
            <a:r>
              <a:rPr lang="en-US" altLang="zh-TW" sz="2900" b="1" dirty="0"/>
              <a:t>Design return period</a:t>
            </a:r>
            <a:r>
              <a:rPr lang="en-US" altLang="zh-TW" sz="2900" dirty="0"/>
              <a:t> is based on considerations of cost &amp; safety</a:t>
            </a:r>
          </a:p>
          <a:p>
            <a:pPr marL="914400" lvl="1" indent="-514350">
              <a:buNone/>
            </a:pPr>
            <a:r>
              <a:rPr lang="en-US" altLang="zh-TW" sz="2500" dirty="0"/>
              <a:t>               (2 - 5 years)</a:t>
            </a:r>
            <a:endParaRPr lang="en-US" altLang="zh-TW" dirty="0"/>
          </a:p>
          <a:p>
            <a:pPr>
              <a:buNone/>
            </a:pPr>
            <a:r>
              <a:rPr lang="en-US" altLang="zh-TW" dirty="0"/>
              <a:t>∴</a:t>
            </a:r>
            <a:r>
              <a:rPr lang="en-US" altLang="zh-TW" b="1" dirty="0"/>
              <a:t>To match </a:t>
            </a:r>
            <a:r>
              <a:rPr lang="en-US" altLang="zh-TW" b="1" dirty="0">
                <a:solidFill>
                  <a:srgbClr val="FF0000"/>
                </a:solidFill>
              </a:rPr>
              <a:t>the time scale </a:t>
            </a:r>
            <a:r>
              <a:rPr lang="en-US" altLang="zh-TW" b="1" dirty="0"/>
              <a:t>of TYQPFE, used </a:t>
            </a:r>
            <a:r>
              <a:rPr lang="en-US" altLang="zh-TW" b="1" dirty="0">
                <a:solidFill>
                  <a:srgbClr val="FF0000"/>
                </a:solidFill>
              </a:rPr>
              <a:t>1-h &amp; 2-h </a:t>
            </a:r>
            <a:r>
              <a:rPr lang="en-US" altLang="zh-TW" b="1" dirty="0" smtClean="0"/>
              <a:t>rainfall rate.</a:t>
            </a:r>
            <a:endParaRPr lang="en-US" altLang="zh-TW" b="1" dirty="0"/>
          </a:p>
          <a:p>
            <a:pPr>
              <a:buNone/>
            </a:pPr>
            <a:endParaRPr lang="en-US" altLang="zh-TW" b="1" dirty="0" smtClean="0"/>
          </a:p>
          <a:p>
            <a:r>
              <a:rPr lang="en-US" altLang="zh-TW" dirty="0" smtClean="0"/>
              <a:t>Problems for </a:t>
            </a:r>
            <a:r>
              <a:rPr lang="en-US" altLang="zh-TW" b="1" dirty="0" smtClean="0"/>
              <a:t>unreasonable </a:t>
            </a:r>
            <a:r>
              <a:rPr lang="en-US" altLang="zh-TW" dirty="0" smtClean="0"/>
              <a:t>design criteria</a:t>
            </a:r>
            <a:r>
              <a:rPr lang="en-US" altLang="zh-TW" b="1" dirty="0" smtClean="0"/>
              <a:t>:</a:t>
            </a:r>
            <a:endParaRPr lang="en-US" altLang="zh-TW" b="1" dirty="0"/>
          </a:p>
          <a:p>
            <a:pPr marL="514350" indent="-514350">
              <a:buFont typeface="+mj-lt"/>
              <a:buAutoNum type="arabicParenR"/>
            </a:pPr>
            <a:r>
              <a:rPr lang="en-US" altLang="zh-TW" sz="2900" dirty="0" smtClean="0"/>
              <a:t>For </a:t>
            </a:r>
            <a:r>
              <a:rPr lang="en-US" altLang="zh-TW" sz="2900" b="1" dirty="0" smtClean="0"/>
              <a:t>2-h design </a:t>
            </a:r>
            <a:r>
              <a:rPr lang="en-US" altLang="zh-TW" sz="2400" b="1" dirty="0" smtClean="0"/>
              <a:t>rainfall rate </a:t>
            </a:r>
            <a:r>
              <a:rPr lang="en-US" altLang="zh-TW" sz="2900" dirty="0" smtClean="0"/>
              <a:t>≈ 1.5 </a:t>
            </a:r>
            <a:r>
              <a:rPr lang="en-US" altLang="zh-TW" sz="2900" dirty="0"/>
              <a:t>* 1-h design rainfall </a:t>
            </a:r>
            <a:r>
              <a:rPr lang="en-US" altLang="zh-TW" sz="2900" dirty="0" smtClean="0"/>
              <a:t>rate</a:t>
            </a:r>
            <a:endParaRPr lang="en-US" altLang="zh-TW" sz="2900" dirty="0"/>
          </a:p>
          <a:p>
            <a:pPr marL="514350" indent="-514350">
              <a:buFont typeface="+mj-lt"/>
              <a:buAutoNum type="arabicParenR"/>
            </a:pPr>
            <a:r>
              <a:rPr lang="en-US" altLang="zh-TW" sz="2900" dirty="0"/>
              <a:t>Storm sewer systems are incapable to operate at </a:t>
            </a:r>
            <a:r>
              <a:rPr lang="en-US" altLang="zh-TW" sz="2900" b="1" dirty="0">
                <a:solidFill>
                  <a:srgbClr val="FF0000"/>
                </a:solidFill>
              </a:rPr>
              <a:t>100%</a:t>
            </a:r>
            <a:r>
              <a:rPr lang="en-US" altLang="zh-TW" sz="2900" dirty="0"/>
              <a:t> </a:t>
            </a:r>
            <a:r>
              <a:rPr lang="en-US" altLang="zh-TW" sz="2900" dirty="0" smtClean="0"/>
              <a:t>capacity</a:t>
            </a:r>
            <a:endParaRPr lang="en-US" altLang="zh-TW" sz="2900" dirty="0"/>
          </a:p>
        </p:txBody>
      </p:sp>
      <p:sp>
        <p:nvSpPr>
          <p:cNvPr id="4" name="五邊形 3"/>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12700" algn="ctr"/>
            <a:r>
              <a:rPr lang="en-US" altLang="zh-TW" dirty="0" smtClean="0"/>
              <a:t>Design </a:t>
            </a:r>
            <a:r>
              <a:rPr lang="en-US" altLang="zh-TW" dirty="0"/>
              <a:t>criteria</a:t>
            </a:r>
            <a:endParaRPr lang="en-US" altLang="zh-TW" dirty="0" smtClean="0"/>
          </a:p>
        </p:txBody>
      </p:sp>
      <p:sp>
        <p:nvSpPr>
          <p:cNvPr id="5" name="五邊形 4"/>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Keywords</a:t>
            </a:r>
          </a:p>
        </p:txBody>
      </p:sp>
    </p:spTree>
    <p:extLst>
      <p:ext uri="{BB962C8B-B14F-4D97-AF65-F5344CB8AC3E}">
        <p14:creationId xmlns="" xmlns:p14="http://schemas.microsoft.com/office/powerpoint/2010/main" val="3585232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indent="12700"/>
            <a:r>
              <a:rPr lang="en-US" altLang="zh-TW" dirty="0"/>
              <a:t>Inundation </a:t>
            </a:r>
            <a:r>
              <a:rPr lang="en-US" altLang="zh-TW" dirty="0" smtClean="0"/>
              <a:t>evaluation system</a:t>
            </a:r>
            <a:endParaRPr lang="en-US" altLang="zh-TW" dirty="0"/>
          </a:p>
        </p:txBody>
      </p:sp>
      <p:sp>
        <p:nvSpPr>
          <p:cNvPr id="3" name="內容版面配置區 2"/>
          <p:cNvSpPr>
            <a:spLocks noGrp="1"/>
          </p:cNvSpPr>
          <p:nvPr>
            <p:ph idx="1"/>
          </p:nvPr>
        </p:nvSpPr>
        <p:spPr/>
        <p:txBody>
          <a:bodyPr>
            <a:normAutofit fontScale="85000" lnSpcReduction="20000"/>
          </a:bodyPr>
          <a:lstStyle/>
          <a:p>
            <a:r>
              <a:rPr lang="en-US" altLang="zh-TW" dirty="0" smtClean="0"/>
              <a:t>For controlling and understanding</a:t>
            </a:r>
            <a:r>
              <a:rPr lang="zh-TW" altLang="en-US" dirty="0" smtClean="0"/>
              <a:t> </a:t>
            </a:r>
            <a:r>
              <a:rPr lang="en-US" altLang="zh-TW" dirty="0" smtClean="0"/>
              <a:t>the rainfall movements beforehand</a:t>
            </a:r>
          </a:p>
          <a:p>
            <a:pPr>
              <a:buNone/>
            </a:pPr>
            <a:r>
              <a:rPr lang="zh-TW" altLang="en-US" dirty="0" smtClean="0"/>
              <a:t> </a:t>
            </a:r>
            <a:r>
              <a:rPr lang="en-US" altLang="zh-TW" dirty="0" smtClean="0"/>
              <a:t>→</a:t>
            </a:r>
            <a:r>
              <a:rPr lang="zh-TW" altLang="en-US" dirty="0" smtClean="0"/>
              <a:t> </a:t>
            </a:r>
            <a:r>
              <a:rPr lang="en-US" altLang="zh-TW" dirty="0" smtClean="0"/>
              <a:t> </a:t>
            </a:r>
            <a:r>
              <a:rPr lang="en-US" altLang="zh-TW" b="1" dirty="0" smtClean="0">
                <a:solidFill>
                  <a:srgbClr val="FF0000"/>
                </a:solidFill>
              </a:rPr>
              <a:t>Timely inundation warnings </a:t>
            </a:r>
            <a:r>
              <a:rPr lang="en-US" altLang="zh-TW" dirty="0" smtClean="0"/>
              <a:t>and</a:t>
            </a:r>
            <a:r>
              <a:rPr lang="en-US" altLang="zh-TW" b="1" dirty="0" smtClean="0">
                <a:solidFill>
                  <a:srgbClr val="FF0000"/>
                </a:solidFill>
              </a:rPr>
              <a:t> initiation of preventive measures</a:t>
            </a:r>
            <a:r>
              <a:rPr lang="en-US" altLang="zh-TW" dirty="0" smtClean="0"/>
              <a:t> in potential disaster areas</a:t>
            </a:r>
          </a:p>
          <a:p>
            <a:pPr>
              <a:buNone/>
            </a:pPr>
            <a:endParaRPr lang="en-US" altLang="zh-TW" dirty="0" smtClean="0"/>
          </a:p>
          <a:p>
            <a:r>
              <a:rPr lang="en-US" altLang="zh-TW" dirty="0" smtClean="0"/>
              <a:t>In flood forecasts, the </a:t>
            </a:r>
            <a:r>
              <a:rPr lang="en-US" altLang="zh-TW" b="1" dirty="0" smtClean="0"/>
              <a:t>uncertainty is </a:t>
            </a:r>
            <a:r>
              <a:rPr lang="en-US" altLang="zh-TW" dirty="0" smtClean="0"/>
              <a:t>due to inadequate precipitation input, local topography, setting of model initial conditions</a:t>
            </a:r>
          </a:p>
          <a:p>
            <a:pPr>
              <a:buNone/>
            </a:pPr>
            <a:r>
              <a:rPr lang="zh-TW" altLang="en-US" dirty="0" smtClean="0"/>
              <a:t> </a:t>
            </a:r>
            <a:r>
              <a:rPr lang="en-US" altLang="zh-TW" dirty="0" smtClean="0"/>
              <a:t>→</a:t>
            </a:r>
            <a:r>
              <a:rPr lang="zh-TW" altLang="en-US" dirty="0" smtClean="0"/>
              <a:t> </a:t>
            </a:r>
            <a:r>
              <a:rPr lang="en-US" altLang="zh-TW" dirty="0" smtClean="0"/>
              <a:t>For physically-based 3D models</a:t>
            </a:r>
            <a:r>
              <a:rPr lang="en-US" altLang="zh-TW" b="1" dirty="0" smtClean="0"/>
              <a:t>,</a:t>
            </a:r>
            <a:r>
              <a:rPr lang="zh-TW" altLang="en-US" b="1" dirty="0" smtClean="0"/>
              <a:t> </a:t>
            </a:r>
            <a:r>
              <a:rPr lang="en-US" altLang="zh-TW" b="1" dirty="0" smtClean="0"/>
              <a:t>too intricate</a:t>
            </a:r>
          </a:p>
          <a:p>
            <a:pPr>
              <a:buNone/>
            </a:pPr>
            <a:r>
              <a:rPr lang="zh-TW" altLang="en-US" dirty="0" smtClean="0"/>
              <a:t> </a:t>
            </a:r>
            <a:r>
              <a:rPr lang="en-US" altLang="zh-TW" dirty="0" smtClean="0"/>
              <a:t>→A fast warning system use </a:t>
            </a:r>
            <a:r>
              <a:rPr lang="en-US" altLang="zh-TW" b="1" dirty="0" smtClean="0"/>
              <a:t>non physically-based </a:t>
            </a:r>
            <a:r>
              <a:rPr lang="en-US" altLang="zh-TW" dirty="0" smtClean="0"/>
              <a:t>2D models like </a:t>
            </a:r>
            <a:r>
              <a:rPr lang="en-US" altLang="zh-TW" b="1" dirty="0" smtClean="0"/>
              <a:t>statistical or conceptual models</a:t>
            </a:r>
          </a:p>
          <a:p>
            <a:endParaRPr lang="en-US" altLang="zh-TW" dirty="0" smtClean="0"/>
          </a:p>
          <a:p>
            <a:endParaRPr lang="en-US" altLang="zh-TW" dirty="0" smtClean="0"/>
          </a:p>
          <a:p>
            <a:endParaRPr lang="zh-TW" altLang="en-US" dirty="0"/>
          </a:p>
        </p:txBody>
      </p:sp>
      <p:sp>
        <p:nvSpPr>
          <p:cNvPr id="5" name="五邊形 4"/>
          <p:cNvSpPr/>
          <p:nvPr/>
        </p:nvSpPr>
        <p:spPr>
          <a:xfrm>
            <a:off x="1619672" y="0"/>
            <a:ext cx="2952328" cy="26064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a:t>Inundation evaluation</a:t>
            </a:r>
          </a:p>
        </p:txBody>
      </p:sp>
      <p:sp>
        <p:nvSpPr>
          <p:cNvPr id="6" name="五邊形 5"/>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Keywords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t>Methodology</a:t>
            </a:r>
            <a:endParaRPr lang="zh-TW" altLang="en-US" sz="3600" dirty="0"/>
          </a:p>
        </p:txBody>
      </p:sp>
      <p:sp>
        <p:nvSpPr>
          <p:cNvPr id="3" name="內容版面配置區 2"/>
          <p:cNvSpPr>
            <a:spLocks noGrp="1"/>
          </p:cNvSpPr>
          <p:nvPr>
            <p:ph idx="1"/>
          </p:nvPr>
        </p:nvSpPr>
        <p:spPr>
          <a:xfrm>
            <a:off x="457200" y="1600200"/>
            <a:ext cx="8229600" cy="4709120"/>
          </a:xfrm>
        </p:spPr>
        <p:txBody>
          <a:bodyPr>
            <a:normAutofit/>
          </a:bodyPr>
          <a:lstStyle/>
          <a:p>
            <a:r>
              <a:rPr lang="en-US" altLang="zh-TW" dirty="0"/>
              <a:t>Inundation </a:t>
            </a:r>
            <a:r>
              <a:rPr lang="en-US" altLang="zh-TW" dirty="0" smtClean="0"/>
              <a:t>probability</a:t>
            </a:r>
          </a:p>
          <a:p>
            <a:pPr indent="12700">
              <a:buFont typeface="Wingdings" pitchFamily="2" charset="2"/>
              <a:buChar char="Ø"/>
            </a:pPr>
            <a:r>
              <a:rPr lang="en-US" altLang="zh-TW" dirty="0"/>
              <a:t>Criteria of sewer capacity (CSC</a:t>
            </a:r>
            <a:r>
              <a:rPr lang="en-US" altLang="zh-TW" dirty="0" smtClean="0"/>
              <a:t>)</a:t>
            </a:r>
          </a:p>
          <a:p>
            <a:pPr indent="12700">
              <a:buFont typeface="Wingdings" pitchFamily="2" charset="2"/>
              <a:buChar char="Ø"/>
            </a:pPr>
            <a:r>
              <a:rPr lang="en-US" altLang="zh-TW" dirty="0"/>
              <a:t>Percentage of ensemble members (PEMs</a:t>
            </a:r>
            <a:r>
              <a:rPr lang="en-US" altLang="zh-TW" dirty="0" smtClean="0"/>
              <a:t>)</a:t>
            </a:r>
          </a:p>
          <a:p>
            <a:r>
              <a:rPr lang="en-US" altLang="zh-TW" dirty="0" smtClean="0"/>
              <a:t>Inundation </a:t>
            </a:r>
            <a:r>
              <a:rPr lang="en-US" altLang="zh-TW" dirty="0"/>
              <a:t>evaluation model </a:t>
            </a:r>
            <a:r>
              <a:rPr lang="en-US" altLang="zh-TW" dirty="0" smtClean="0"/>
              <a:t>application</a:t>
            </a:r>
          </a:p>
          <a:p>
            <a:r>
              <a:rPr lang="en-US" altLang="zh-TW" dirty="0" smtClean="0"/>
              <a:t>Verification </a:t>
            </a:r>
            <a:r>
              <a:rPr lang="en-US" altLang="zh-TW" dirty="0"/>
              <a:t>method</a:t>
            </a:r>
          </a:p>
          <a:p>
            <a:endParaRPr lang="en-US" altLang="zh-TW" dirty="0" smtClean="0"/>
          </a:p>
        </p:txBody>
      </p:sp>
      <p:sp>
        <p:nvSpPr>
          <p:cNvPr id="9" name="五邊形 8"/>
          <p:cNvSpPr/>
          <p:nvPr/>
        </p:nvSpPr>
        <p:spPr>
          <a:xfrm>
            <a:off x="0" y="0"/>
            <a:ext cx="1763688" cy="2606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Methodology</a:t>
            </a:r>
            <a:endParaRPr lang="zh-TW" altLang="en-US" dirty="0"/>
          </a:p>
        </p:txBody>
      </p:sp>
    </p:spTree>
    <p:extLst>
      <p:ext uri="{BB962C8B-B14F-4D97-AF65-F5344CB8AC3E}">
        <p14:creationId xmlns="" xmlns:p14="http://schemas.microsoft.com/office/powerpoint/2010/main" val="1387642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2777</TotalTime>
  <Words>5825</Words>
  <Application>Microsoft Office PowerPoint</Application>
  <PresentationFormat>如螢幕大小 (4:3)</PresentationFormat>
  <Paragraphs>773</Paragraphs>
  <Slides>33</Slides>
  <Notes>29</Notes>
  <HiddenSlides>7</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Office 佈景主題</vt:lpstr>
      <vt:lpstr>Assessment of sewer flooding model based on ensemble quantitative precipitation forecast</vt:lpstr>
      <vt:lpstr>Outline</vt:lpstr>
      <vt:lpstr>Introduction</vt:lpstr>
      <vt:lpstr>Introduction</vt:lpstr>
      <vt:lpstr>Keywords</vt:lpstr>
      <vt:lpstr>Typhoon Quantitative Precipitation Forecast Ensemble Experiment</vt:lpstr>
      <vt:lpstr>Storm sewer design criteria</vt:lpstr>
      <vt:lpstr>Inundation evaluation system</vt:lpstr>
      <vt:lpstr>Methodology</vt:lpstr>
      <vt:lpstr>Inundation probability</vt:lpstr>
      <vt:lpstr>Criteria of sewer capacity (CSC)</vt:lpstr>
      <vt:lpstr>Percentage of ensemble members (PEMs)</vt:lpstr>
      <vt:lpstr>Model application (observed)</vt:lpstr>
      <vt:lpstr>Model application (TYQPFE)</vt:lpstr>
      <vt:lpstr>Verification method</vt:lpstr>
      <vt:lpstr>Verification method</vt:lpstr>
      <vt:lpstr>Results and discussion</vt:lpstr>
      <vt:lpstr>Typhoon Megi</vt:lpstr>
      <vt:lpstr>TYQPFE results</vt:lpstr>
      <vt:lpstr>Comparing observed &amp; TYQPFE results</vt:lpstr>
      <vt:lpstr>Typhoon Nammadol</vt:lpstr>
      <vt:lpstr>TYQPFE results</vt:lpstr>
      <vt:lpstr>Comparing observed &amp; TYQPFE results</vt:lpstr>
      <vt:lpstr>Conclusions</vt:lpstr>
      <vt:lpstr>Conclusions</vt:lpstr>
      <vt:lpstr>References</vt:lpstr>
      <vt:lpstr>投影片 27</vt:lpstr>
      <vt:lpstr>投影片 28</vt:lpstr>
      <vt:lpstr>實際應用-TURIES</vt:lpstr>
      <vt:lpstr>shortened time of concentration</vt:lpstr>
      <vt:lpstr>Design return period</vt:lpstr>
      <vt:lpstr>OTHER SYSTEMS</vt:lpstr>
      <vt:lpstr>non physically-based 2D models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sewer flooding model based on ensemble quantitative precipitation forecast</dc:title>
  <dc:creator>Su2ray</dc:creator>
  <cp:lastModifiedBy>Su2ray</cp:lastModifiedBy>
  <cp:revision>260</cp:revision>
  <dcterms:created xsi:type="dcterms:W3CDTF">2013-02-15T06:32:10Z</dcterms:created>
  <dcterms:modified xsi:type="dcterms:W3CDTF">2013-03-05T05:36:25Z</dcterms:modified>
</cp:coreProperties>
</file>