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7" r:id="rId5"/>
    <p:sldId id="278" r:id="rId6"/>
    <p:sldId id="259" r:id="rId7"/>
    <p:sldId id="260" r:id="rId8"/>
    <p:sldId id="270" r:id="rId9"/>
    <p:sldId id="271" r:id="rId10"/>
    <p:sldId id="261" r:id="rId11"/>
    <p:sldId id="262" r:id="rId12"/>
    <p:sldId id="265" r:id="rId13"/>
    <p:sldId id="263" r:id="rId14"/>
    <p:sldId id="264" r:id="rId15"/>
    <p:sldId id="267" r:id="rId16"/>
    <p:sldId id="272" r:id="rId17"/>
    <p:sldId id="268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0E71-ACBA-4C6B-A104-E3B42109C535}" type="datetimeFigureOut">
              <a:rPr lang="zh-TW" altLang="en-US" smtClean="0"/>
              <a:pPr/>
              <a:t>2013/2/26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30D0-FE96-4EB0-BADA-1620CB3CA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9.png"/><Relationship Id="rId7" Type="http://schemas.openxmlformats.org/officeDocument/2006/relationships/image" Target="../media/image3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Water Budget and Precipitation Efficiency of Typhoon </a:t>
            </a:r>
            <a:r>
              <a:rPr lang="en-US" altLang="zh-TW" b="1" dirty="0" err="1"/>
              <a:t>Morakot</a:t>
            </a:r>
            <a:r>
              <a:rPr lang="en-US" altLang="zh-TW" b="1" dirty="0"/>
              <a:t> (2009)</a:t>
            </a:r>
            <a:endParaRPr lang="zh-TW" altLang="en-US" dirty="0"/>
          </a:p>
        </p:txBody>
      </p:sp>
      <p:sp>
        <p:nvSpPr>
          <p:cNvPr id="11" name="副標題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776864" cy="501317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Hsiao-Ling Huang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, Ming-Jen Yang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</a:rPr>
              <a:t>, and Chung-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Hsiung</a:t>
            </a:r>
            <a:r>
              <a:rPr lang="en-US" altLang="zh-TW" sz="2400" dirty="0" smtClean="0">
                <a:solidFill>
                  <a:schemeClr val="tx1"/>
                </a:solidFill>
              </a:rPr>
              <a:t> Sui</a:t>
            </a:r>
            <a:r>
              <a:rPr lang="en-US" altLang="zh-TW" sz="2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000" i="1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National Central University, Taiwan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en-US" altLang="zh-TW" sz="2000" i="1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National Taiwan University, Taiwan</a:t>
            </a:r>
            <a:r>
              <a:rPr lang="en-US" altLang="zh-TW" sz="2400" i="1" dirty="0" smtClean="0">
                <a:solidFill>
                  <a:schemeClr val="tx1"/>
                </a:solidFill>
              </a:rPr>
              <a:t/>
            </a:r>
            <a:br>
              <a:rPr lang="en-US" altLang="zh-TW" sz="2400" i="1" dirty="0" smtClean="0">
                <a:solidFill>
                  <a:schemeClr val="tx1"/>
                </a:solidFill>
              </a:rPr>
            </a:br>
            <a:endParaRPr lang="en-US" altLang="zh-TW" sz="2400" i="1" dirty="0" smtClean="0">
              <a:solidFill>
                <a:schemeClr val="tx1"/>
              </a:solidFill>
            </a:endParaRPr>
          </a:p>
          <a:p>
            <a:endParaRPr lang="en-US" altLang="zh-TW" sz="2400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endParaRPr lang="en-US" altLang="zh-TW" sz="2400" b="1" i="1" dirty="0" smtClean="0">
              <a:solidFill>
                <a:schemeClr val="tx1"/>
              </a:solidFill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</a:rPr>
              <a:t>Submitted to </a:t>
            </a:r>
            <a:r>
              <a:rPr lang="en-US" altLang="zh-TW" sz="2400" b="1" i="1" dirty="0" smtClean="0">
                <a:solidFill>
                  <a:schemeClr val="tx1"/>
                </a:solidFill>
              </a:rPr>
              <a:t>Journal of the Atmospheric Sciences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16107"/>
            <a:ext cx="2493645" cy="373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4427984" y="2636912"/>
            <a:ext cx="2721037" cy="3843908"/>
            <a:chOff x="4427984" y="2636912"/>
            <a:chExt cx="2721037" cy="3843908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2716107"/>
              <a:ext cx="2124456" cy="3737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2708920"/>
              <a:ext cx="41148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字方塊 5"/>
            <p:cNvSpPr txBox="1">
              <a:spLocks noChangeArrowheads="1"/>
            </p:cNvSpPr>
            <p:nvPr/>
          </p:nvSpPr>
          <p:spPr bwMode="auto">
            <a:xfrm>
              <a:off x="6732240" y="2636912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TW" sz="1600" b="1" dirty="0" smtClean="0"/>
                <a:t>mm</a:t>
              </a:r>
              <a:endParaRPr lang="zh-TW" altLang="en-US" sz="16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189" y="3418285"/>
            <a:ext cx="3395091" cy="33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288" y="3418285"/>
            <a:ext cx="3380613" cy="33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1207411" y="0"/>
            <a:ext cx="3558877" cy="3311277"/>
            <a:chOff x="77019" y="0"/>
            <a:chExt cx="3558877" cy="331127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546" y="0"/>
              <a:ext cx="3181350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89" y="2996952"/>
              <a:ext cx="30575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019" y="95181"/>
              <a:ext cx="390525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群組 11"/>
          <p:cNvGrpSpPr/>
          <p:nvPr/>
        </p:nvGrpSpPr>
        <p:grpSpPr>
          <a:xfrm>
            <a:off x="4675180" y="0"/>
            <a:ext cx="3619500" cy="3284984"/>
            <a:chOff x="4397499" y="0"/>
            <a:chExt cx="3619500" cy="328498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0"/>
              <a:ext cx="32289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9948" y="2970659"/>
              <a:ext cx="30575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7499" y="95181"/>
              <a:ext cx="390525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群組 38"/>
          <p:cNvGrpSpPr/>
          <p:nvPr/>
        </p:nvGrpSpPr>
        <p:grpSpPr>
          <a:xfrm>
            <a:off x="8272580" y="-56383"/>
            <a:ext cx="558785" cy="3269359"/>
            <a:chOff x="8272580" y="-56383"/>
            <a:chExt cx="558785" cy="3269359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6756962" y="1603251"/>
              <a:ext cx="3125343" cy="9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字方塊 15"/>
            <p:cNvSpPr txBox="1"/>
            <p:nvPr/>
          </p:nvSpPr>
          <p:spPr>
            <a:xfrm>
              <a:off x="8294680" y="281464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20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294680" y="245460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294680" y="20945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294680" y="17087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32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294680" y="133584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36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294680" y="95172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40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294680" y="59168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44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294680" y="23164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48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294680" y="-56383"/>
              <a:ext cx="536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dBZ</a:t>
              </a:r>
              <a:endParaRPr lang="zh-TW" altLang="en-US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294681" y="3481263"/>
            <a:ext cx="741815" cy="3260105"/>
            <a:chOff x="8294681" y="3481263"/>
            <a:chExt cx="741815" cy="3260105"/>
          </a:xfrm>
        </p:grpSpPr>
        <p:pic>
          <p:nvPicPr>
            <p:cNvPr id="5131" name="Picture 1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400000">
              <a:off x="6814496" y="5143835"/>
              <a:ext cx="3077718" cy="11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文字方塊 25"/>
            <p:cNvSpPr txBox="1"/>
            <p:nvPr/>
          </p:nvSpPr>
          <p:spPr>
            <a:xfrm>
              <a:off x="8334060" y="61875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334060" y="58367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334060" y="55079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8334060" y="5160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</a:t>
              </a:r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334060" y="48212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334060" y="448694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32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8334060" y="4149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6</a:t>
              </a:r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8334060" y="380191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128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334060" y="3481263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m</a:t>
              </a:r>
              <a:r>
                <a:rPr lang="en-US" altLang="zh-TW" sz="1400" dirty="0" smtClean="0"/>
                <a:t>m h</a:t>
              </a:r>
              <a:r>
                <a:rPr lang="en-US" altLang="zh-TW" sz="1400" baseline="30000" dirty="0" smtClean="0"/>
                <a:t>-1</a:t>
              </a:r>
              <a:endParaRPr lang="zh-TW" altLang="en-US" sz="1400" baseline="30000" dirty="0"/>
            </a:p>
          </p:txBody>
        </p:sp>
      </p:grpSp>
      <p:sp>
        <p:nvSpPr>
          <p:cNvPr id="35" name="文字方塊 34"/>
          <p:cNvSpPr txBox="1"/>
          <p:nvPr/>
        </p:nvSpPr>
        <p:spPr>
          <a:xfrm>
            <a:off x="1597936" y="3121223"/>
            <a:ext cx="1152128" cy="30777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000" dirty="0" smtClean="0"/>
              <a:t>over ocean</a:t>
            </a:r>
            <a:endParaRPr lang="zh-TW" altLang="en-US" sz="2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078762" y="3121223"/>
            <a:ext cx="767646" cy="30777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landfall</a:t>
            </a:r>
            <a:endParaRPr lang="zh-TW" altLang="en-US" sz="2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29784" y="332656"/>
            <a:ext cx="10436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b="1" dirty="0" err="1" smtClean="0">
                <a:solidFill>
                  <a:srgbClr val="0070C0"/>
                </a:solidFill>
              </a:rPr>
              <a:t>Nari</a:t>
            </a:r>
            <a:r>
              <a:rPr lang="en-US" altLang="zh-TW" sz="3200" b="1" dirty="0">
                <a:solidFill>
                  <a:srgbClr val="0070C0"/>
                </a:solidFill>
              </a:rPr>
              <a:t/>
            </a:r>
            <a:br>
              <a:rPr lang="en-US" altLang="zh-TW" sz="3200" b="1" dirty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(2001)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10644" y="3861048"/>
            <a:ext cx="128516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TW" sz="2800" b="1" dirty="0" err="1" smtClean="0">
                <a:solidFill>
                  <a:srgbClr val="0070C0"/>
                </a:solidFill>
              </a:rPr>
              <a:t>Morakot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(2009)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51520" y="1340768"/>
            <a:ext cx="936104" cy="49244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smtClean="0"/>
              <a:t>Yang et al. </a:t>
            </a:r>
            <a:br>
              <a:rPr lang="en-US" altLang="zh-TW" sz="1600" dirty="0" smtClean="0"/>
            </a:br>
            <a:r>
              <a:rPr lang="en-US" altLang="zh-TW" sz="1600" dirty="0" smtClean="0"/>
              <a:t>(2011)</a:t>
            </a:r>
            <a:endParaRPr lang="zh-TW" altLang="en-US" sz="16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2771800" y="188640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7.41*10</a:t>
            </a:r>
            <a:r>
              <a:rPr lang="en-US" altLang="zh-TW" b="1" baseline="30000" dirty="0" smtClean="0"/>
              <a:t>11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6300192" y="188640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9.06*10</a:t>
            </a:r>
            <a:r>
              <a:rPr lang="en-US" altLang="zh-TW" b="1" baseline="30000" dirty="0" smtClean="0"/>
              <a:t>11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203848" y="6453336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2.28*10</a:t>
            </a:r>
            <a:r>
              <a:rPr lang="en-US" altLang="zh-TW" b="1" baseline="30000" dirty="0" smtClean="0"/>
              <a:t>12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6660232" y="6453336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1.63*10</a:t>
            </a:r>
            <a:r>
              <a:rPr lang="en-US" altLang="zh-TW" b="1" baseline="30000" dirty="0" smtClean="0"/>
              <a:t>12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7" name="矩形 46"/>
          <p:cNvSpPr/>
          <p:nvPr/>
        </p:nvSpPr>
        <p:spPr>
          <a:xfrm rot="5400000">
            <a:off x="2857500" y="571500"/>
            <a:ext cx="3429000" cy="91440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512" y="2636912"/>
            <a:ext cx="10436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b="1" dirty="0" err="1" smtClean="0">
                <a:solidFill>
                  <a:srgbClr val="0070C0"/>
                </a:solidFill>
              </a:rPr>
              <a:t>Nari</a:t>
            </a:r>
            <a:r>
              <a:rPr lang="en-US" altLang="zh-TW" sz="3200" b="1" dirty="0">
                <a:solidFill>
                  <a:srgbClr val="0070C0"/>
                </a:solidFill>
              </a:rPr>
              <a:t/>
            </a:r>
            <a:br>
              <a:rPr lang="en-US" altLang="zh-TW" sz="3200" b="1" dirty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(2001)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6024" y="476672"/>
            <a:ext cx="971600" cy="73866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400" dirty="0" smtClean="0"/>
              <a:t>over </a:t>
            </a:r>
            <a:br>
              <a:rPr lang="en-US" altLang="zh-TW" sz="2400" dirty="0" smtClean="0"/>
            </a:br>
            <a:r>
              <a:rPr lang="en-US" altLang="zh-TW" sz="2400" dirty="0" smtClean="0"/>
              <a:t>ocean</a:t>
            </a:r>
            <a:endParaRPr lang="zh-TW" altLang="en-US" sz="2400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911"/>
            <a:ext cx="368046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524" y="33911"/>
            <a:ext cx="3680460" cy="32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下箭號 9"/>
          <p:cNvSpPr/>
          <p:nvPr/>
        </p:nvSpPr>
        <p:spPr>
          <a:xfrm>
            <a:off x="6156176" y="2842223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62.5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01248" y="3621797"/>
            <a:ext cx="936104" cy="49244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smtClean="0"/>
              <a:t>Yang et al. </a:t>
            </a:r>
            <a:br>
              <a:rPr lang="en-US" altLang="zh-TW" sz="1600" dirty="0" smtClean="0"/>
            </a:br>
            <a:r>
              <a:rPr lang="en-US" altLang="zh-TW" sz="1600" dirty="0" smtClean="0"/>
              <a:t>(2011)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131840" y="2780928"/>
            <a:ext cx="936104" cy="24622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err="1" smtClean="0"/>
              <a:t>Resd</a:t>
            </a:r>
            <a:r>
              <a:rPr lang="en-US" altLang="zh-TW" sz="1600" dirty="0" smtClean="0"/>
              <a:t> = -0.9</a:t>
            </a:r>
            <a:endParaRPr lang="zh-TW" altLang="en-US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64288" y="2564904"/>
            <a:ext cx="936104" cy="24622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err="1" smtClean="0"/>
              <a:t>Resd</a:t>
            </a:r>
            <a:r>
              <a:rPr lang="en-US" altLang="zh-TW" sz="1600" dirty="0" smtClean="0"/>
              <a:t> = -1.0</a:t>
            </a:r>
            <a:endParaRPr lang="zh-TW" altLang="en-US" sz="1600" dirty="0"/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936" y="3599108"/>
            <a:ext cx="3718560" cy="3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向下箭號 14"/>
          <p:cNvSpPr/>
          <p:nvPr/>
        </p:nvSpPr>
        <p:spPr>
          <a:xfrm>
            <a:off x="6156176" y="6370615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70.0</a:t>
            </a:r>
            <a:endParaRPr lang="zh-TW" altLang="en-US" dirty="0"/>
          </a:p>
        </p:txBody>
      </p:sp>
      <p:pic>
        <p:nvPicPr>
          <p:cNvPr id="16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58112"/>
            <a:ext cx="3675126" cy="325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216024" y="4859868"/>
            <a:ext cx="971600" cy="36933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400" dirty="0" smtClean="0"/>
              <a:t>landfall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131840" y="6351131"/>
            <a:ext cx="936104" cy="24622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err="1" smtClean="0"/>
              <a:t>Resd</a:t>
            </a:r>
            <a:r>
              <a:rPr lang="en-US" altLang="zh-TW" sz="1600" dirty="0" smtClean="0"/>
              <a:t> = -0.2</a:t>
            </a:r>
            <a:endParaRPr lang="zh-TW" altLang="en-US" sz="16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64288" y="6135107"/>
            <a:ext cx="936104" cy="24622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err="1" smtClean="0"/>
              <a:t>Resd</a:t>
            </a:r>
            <a:r>
              <a:rPr lang="en-US" altLang="zh-TW" sz="1600" dirty="0" smtClean="0"/>
              <a:t> = 0.2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07704" y="3284984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b="1" dirty="0" smtClean="0"/>
              <a:t>Water </a:t>
            </a:r>
            <a:r>
              <a:rPr lang="en-US" altLang="zh-TW" sz="1600" b="1" dirty="0"/>
              <a:t>V</a:t>
            </a:r>
            <a:r>
              <a:rPr lang="en-US" altLang="zh-TW" sz="1600" b="1" dirty="0" smtClean="0"/>
              <a:t>apor </a:t>
            </a:r>
            <a:r>
              <a:rPr lang="en-US" altLang="zh-TW" sz="1600" b="1" dirty="0"/>
              <a:t>B</a:t>
            </a:r>
            <a:r>
              <a:rPr lang="en-US" altLang="zh-TW" sz="1600" b="1" dirty="0" smtClean="0"/>
              <a:t>udget</a:t>
            </a:r>
            <a:endParaRPr lang="zh-TW" altLang="en-US" sz="16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012160" y="3326795"/>
            <a:ext cx="216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b="1" dirty="0" smtClean="0"/>
              <a:t>Liquid/Ice Water Budget</a:t>
            </a:r>
            <a:endParaRPr lang="zh-TW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189" y="3418285"/>
            <a:ext cx="3395091" cy="33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288" y="3418285"/>
            <a:ext cx="3380613" cy="33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2"/>
          <p:cNvGrpSpPr/>
          <p:nvPr/>
        </p:nvGrpSpPr>
        <p:grpSpPr>
          <a:xfrm>
            <a:off x="1207411" y="0"/>
            <a:ext cx="3558877" cy="3311277"/>
            <a:chOff x="77019" y="0"/>
            <a:chExt cx="3558877" cy="331127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546" y="0"/>
              <a:ext cx="3181350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89" y="2996952"/>
              <a:ext cx="30575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019" y="95181"/>
              <a:ext cx="390525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群組 11"/>
          <p:cNvGrpSpPr/>
          <p:nvPr/>
        </p:nvGrpSpPr>
        <p:grpSpPr>
          <a:xfrm>
            <a:off x="4675180" y="0"/>
            <a:ext cx="3619500" cy="3284984"/>
            <a:chOff x="4397499" y="0"/>
            <a:chExt cx="3619500" cy="328498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0"/>
              <a:ext cx="32289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9948" y="2970659"/>
              <a:ext cx="30575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7499" y="95181"/>
              <a:ext cx="390525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群組 38"/>
          <p:cNvGrpSpPr/>
          <p:nvPr/>
        </p:nvGrpSpPr>
        <p:grpSpPr>
          <a:xfrm>
            <a:off x="8272580" y="-56383"/>
            <a:ext cx="558785" cy="3269359"/>
            <a:chOff x="8272580" y="-56383"/>
            <a:chExt cx="558785" cy="3269359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6756962" y="1603251"/>
              <a:ext cx="3125343" cy="9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字方塊 15"/>
            <p:cNvSpPr txBox="1"/>
            <p:nvPr/>
          </p:nvSpPr>
          <p:spPr>
            <a:xfrm>
              <a:off x="8294680" y="281464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20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294680" y="245460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24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294680" y="20945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28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294680" y="17087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32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294680" y="133584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36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294680" y="95172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40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294680" y="59168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44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294680" y="23164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48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8294680" y="-56383"/>
              <a:ext cx="536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dBZ</a:t>
              </a:r>
              <a:endParaRPr lang="zh-TW" altLang="en-US" dirty="0"/>
            </a:p>
          </p:txBody>
        </p:sp>
      </p:grpSp>
      <p:grpSp>
        <p:nvGrpSpPr>
          <p:cNvPr id="5" name="群組 39"/>
          <p:cNvGrpSpPr/>
          <p:nvPr/>
        </p:nvGrpSpPr>
        <p:grpSpPr>
          <a:xfrm>
            <a:off x="8294681" y="3481263"/>
            <a:ext cx="741815" cy="3260105"/>
            <a:chOff x="8294681" y="3481263"/>
            <a:chExt cx="741815" cy="3260105"/>
          </a:xfrm>
        </p:grpSpPr>
        <p:pic>
          <p:nvPicPr>
            <p:cNvPr id="5131" name="Picture 1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400000">
              <a:off x="6814496" y="5143835"/>
              <a:ext cx="3077718" cy="11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文字方塊 25"/>
            <p:cNvSpPr txBox="1"/>
            <p:nvPr/>
          </p:nvSpPr>
          <p:spPr>
            <a:xfrm>
              <a:off x="8334060" y="61875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334060" y="58367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334060" y="55079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8334060" y="5160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</a:t>
              </a:r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334060" y="48212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16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334060" y="448694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32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8334060" y="4149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6</a:t>
              </a:r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8334060" y="380191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128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334060" y="3481263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/>
                <a:t>m</a:t>
              </a:r>
              <a:r>
                <a:rPr lang="en-US" altLang="zh-TW" sz="1400" dirty="0" smtClean="0"/>
                <a:t>m h</a:t>
              </a:r>
              <a:r>
                <a:rPr lang="en-US" altLang="zh-TW" sz="1400" baseline="30000" dirty="0" smtClean="0"/>
                <a:t>-1</a:t>
              </a:r>
              <a:endParaRPr lang="zh-TW" altLang="en-US" sz="1400" baseline="30000" dirty="0"/>
            </a:p>
          </p:txBody>
        </p:sp>
      </p:grpSp>
      <p:sp>
        <p:nvSpPr>
          <p:cNvPr id="35" name="文字方塊 34"/>
          <p:cNvSpPr txBox="1"/>
          <p:nvPr/>
        </p:nvSpPr>
        <p:spPr>
          <a:xfrm>
            <a:off x="1597936" y="3121223"/>
            <a:ext cx="1152128" cy="30777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000" dirty="0" smtClean="0"/>
              <a:t>over </a:t>
            </a:r>
            <a:r>
              <a:rPr lang="en-US" altLang="zh-TW" sz="2000" dirty="0" err="1" smtClean="0"/>
              <a:t>ovean</a:t>
            </a:r>
            <a:endParaRPr lang="zh-TW" altLang="en-US" sz="2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078762" y="3121223"/>
            <a:ext cx="767646" cy="30777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landfall</a:t>
            </a:r>
            <a:endParaRPr lang="zh-TW" altLang="en-US" sz="2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29784" y="332656"/>
            <a:ext cx="10436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b="1" dirty="0" err="1" smtClean="0">
                <a:solidFill>
                  <a:srgbClr val="0070C0"/>
                </a:solidFill>
              </a:rPr>
              <a:t>Nari</a:t>
            </a:r>
            <a:r>
              <a:rPr lang="en-US" altLang="zh-TW" sz="3200" b="1" dirty="0">
                <a:solidFill>
                  <a:srgbClr val="0070C0"/>
                </a:solidFill>
              </a:rPr>
              <a:t/>
            </a:r>
            <a:br>
              <a:rPr lang="en-US" altLang="zh-TW" sz="3200" b="1" dirty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(2001)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10644" y="3861048"/>
            <a:ext cx="128516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TW" sz="2800" b="1" dirty="0" err="1" smtClean="0">
                <a:solidFill>
                  <a:srgbClr val="0070C0"/>
                </a:solidFill>
              </a:rPr>
              <a:t>Morakot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(2009)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51520" y="1340768"/>
            <a:ext cx="936104" cy="49244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smtClean="0"/>
              <a:t>Yang et al. </a:t>
            </a:r>
            <a:br>
              <a:rPr lang="en-US" altLang="zh-TW" sz="1600" dirty="0" smtClean="0"/>
            </a:br>
            <a:r>
              <a:rPr lang="en-US" altLang="zh-TW" sz="1600" dirty="0" smtClean="0"/>
              <a:t>(2011)</a:t>
            </a:r>
            <a:endParaRPr lang="zh-TW" altLang="en-US" sz="16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2771800" y="188640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7.41*10</a:t>
            </a:r>
            <a:r>
              <a:rPr lang="en-US" altLang="zh-TW" b="1" baseline="30000" dirty="0" smtClean="0"/>
              <a:t>11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300192" y="188640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9.06*10</a:t>
            </a:r>
            <a:r>
              <a:rPr lang="en-US" altLang="zh-TW" b="1" baseline="30000" dirty="0" smtClean="0"/>
              <a:t>11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203848" y="6453336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2.28*10</a:t>
            </a:r>
            <a:r>
              <a:rPr lang="en-US" altLang="zh-TW" b="1" baseline="30000" dirty="0" smtClean="0"/>
              <a:t>12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6660232" y="6453336"/>
            <a:ext cx="1584176" cy="276999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b="1" dirty="0" smtClean="0"/>
              <a:t>1.63*10</a:t>
            </a:r>
            <a:r>
              <a:rPr lang="en-US" altLang="zh-TW" b="1" baseline="30000" dirty="0" smtClean="0"/>
              <a:t>12</a:t>
            </a:r>
            <a:r>
              <a:rPr lang="en-US" altLang="zh-TW" b="1" dirty="0" smtClean="0"/>
              <a:t> kg h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46" name="矩形 45"/>
          <p:cNvSpPr/>
          <p:nvPr/>
        </p:nvSpPr>
        <p:spPr>
          <a:xfrm rot="5400000">
            <a:off x="2965512" y="-2786000"/>
            <a:ext cx="3140968" cy="871296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9512" y="2780928"/>
            <a:ext cx="128516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TW" sz="2800" b="1" dirty="0" err="1" smtClean="0">
                <a:solidFill>
                  <a:srgbClr val="0070C0"/>
                </a:solidFill>
              </a:rPr>
              <a:t>Morakot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/>
            </a:r>
            <a:br>
              <a:rPr lang="en-US" altLang="zh-TW" sz="3200" b="1" dirty="0" smtClean="0">
                <a:solidFill>
                  <a:srgbClr val="0070C0"/>
                </a:solidFill>
              </a:rPr>
            </a:br>
            <a:r>
              <a:rPr lang="en-US" altLang="zh-TW" sz="3200" b="1" dirty="0" smtClean="0">
                <a:solidFill>
                  <a:srgbClr val="0070C0"/>
                </a:solidFill>
              </a:rPr>
              <a:t>(2009)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41526"/>
            <a:ext cx="63912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64484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216024" y="476672"/>
            <a:ext cx="971600" cy="73866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400" dirty="0" smtClean="0"/>
              <a:t>over </a:t>
            </a:r>
            <a:br>
              <a:rPr lang="en-US" altLang="zh-TW" sz="2400" dirty="0" smtClean="0"/>
            </a:br>
            <a:r>
              <a:rPr lang="en-US" altLang="zh-TW" sz="2400" dirty="0" smtClean="0"/>
              <a:t>ocean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16024" y="4859868"/>
            <a:ext cx="971600" cy="36933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400" dirty="0" smtClean="0"/>
              <a:t>landfall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82340"/>
            <a:ext cx="499110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021" y="3576400"/>
            <a:ext cx="2942082" cy="32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5073701" cy="330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021" y="260606"/>
            <a:ext cx="2942082" cy="302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347864" y="188640"/>
            <a:ext cx="288032" cy="2736304"/>
          </a:xfrm>
          <a:prstGeom prst="rect">
            <a:avLst/>
          </a:prstGeom>
          <a:noFill/>
          <a:ln w="254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899592" y="2924944"/>
            <a:ext cx="2376264" cy="576064"/>
          </a:xfrm>
          <a:prstGeom prst="line">
            <a:avLst/>
          </a:prstGeom>
          <a:ln w="254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 flipV="1">
            <a:off x="3635896" y="2924944"/>
            <a:ext cx="1296144" cy="576064"/>
          </a:xfrm>
          <a:prstGeom prst="line">
            <a:avLst/>
          </a:prstGeom>
          <a:ln w="254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156176" y="0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smtClean="0"/>
              <a:t>Water </a:t>
            </a:r>
            <a:r>
              <a:rPr lang="en-US" altLang="zh-TW" sz="1600" dirty="0"/>
              <a:t>V</a:t>
            </a:r>
            <a:r>
              <a:rPr lang="en-US" altLang="zh-TW" sz="1600" dirty="0" smtClean="0"/>
              <a:t>apor </a:t>
            </a:r>
            <a:r>
              <a:rPr lang="en-US" altLang="zh-TW" sz="1600" dirty="0"/>
              <a:t>B</a:t>
            </a:r>
            <a:r>
              <a:rPr lang="en-US" altLang="zh-TW" sz="1600" dirty="0" smtClean="0"/>
              <a:t>udget</a:t>
            </a:r>
            <a:endParaRPr lang="zh-TW" altLang="en-US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012160" y="3326795"/>
            <a:ext cx="20162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1600" dirty="0" smtClean="0"/>
              <a:t>Liquid/Ice Water Budget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3"/>
          <p:cNvSpPr txBox="1">
            <a:spLocks noChangeArrowheads="1"/>
          </p:cNvSpPr>
          <p:nvPr/>
        </p:nvSpPr>
        <p:spPr bwMode="auto">
          <a:xfrm>
            <a:off x="3788593" y="90872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08/08/10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03" name="文字方塊 13"/>
          <p:cNvSpPr txBox="1">
            <a:spLocks noChangeArrowheads="1"/>
          </p:cNvSpPr>
          <p:nvPr/>
        </p:nvSpPr>
        <p:spPr bwMode="auto">
          <a:xfrm>
            <a:off x="3779912" y="2987104"/>
            <a:ext cx="1212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08/08/11Z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04" name="文字方塊 13"/>
          <p:cNvSpPr txBox="1">
            <a:spLocks noChangeArrowheads="1"/>
          </p:cNvSpPr>
          <p:nvPr/>
        </p:nvSpPr>
        <p:spPr bwMode="auto">
          <a:xfrm>
            <a:off x="3779912" y="5219352"/>
            <a:ext cx="1265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08/08/12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Z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14" name="文字方塊 41"/>
          <p:cNvSpPr txBox="1">
            <a:spLocks noChangeArrowheads="1"/>
          </p:cNvSpPr>
          <p:nvPr/>
        </p:nvSpPr>
        <p:spPr bwMode="auto">
          <a:xfrm>
            <a:off x="3671392" y="476672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24N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25615" name="文字方塊 42"/>
          <p:cNvSpPr txBox="1">
            <a:spLocks noChangeArrowheads="1"/>
          </p:cNvSpPr>
          <p:nvPr/>
        </p:nvSpPr>
        <p:spPr bwMode="auto">
          <a:xfrm>
            <a:off x="3671392" y="144306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23N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25620" name="文字方塊 34"/>
          <p:cNvSpPr txBox="1">
            <a:spLocks noChangeArrowheads="1"/>
          </p:cNvSpPr>
          <p:nvPr/>
        </p:nvSpPr>
        <p:spPr bwMode="auto">
          <a:xfrm>
            <a:off x="2987675" y="3357563"/>
            <a:ext cx="328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>
                <a:latin typeface="Comic Sans MS" pitchFamily="66" charset="0"/>
              </a:rPr>
              <a:t>119E</a:t>
            </a:r>
            <a:endParaRPr lang="zh-TW" altLang="en-US" sz="1200">
              <a:latin typeface="Comic Sans MS" pitchFamily="66" charset="0"/>
            </a:endParaRPr>
          </a:p>
        </p:txBody>
      </p:sp>
      <p:sp>
        <p:nvSpPr>
          <p:cNvPr id="25625" name="文字方塊 35"/>
          <p:cNvSpPr txBox="1">
            <a:spLocks noChangeArrowheads="1"/>
          </p:cNvSpPr>
          <p:nvPr/>
        </p:nvSpPr>
        <p:spPr bwMode="auto">
          <a:xfrm>
            <a:off x="1059458" y="6557218"/>
            <a:ext cx="354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120E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25626" name="文字方塊 36"/>
          <p:cNvSpPr txBox="1">
            <a:spLocks noChangeArrowheads="1"/>
          </p:cNvSpPr>
          <p:nvPr/>
        </p:nvSpPr>
        <p:spPr bwMode="auto">
          <a:xfrm>
            <a:off x="1943200" y="6557218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>
                <a:latin typeface="Comic Sans MS" pitchFamily="66" charset="0"/>
              </a:rPr>
              <a:t>121E</a:t>
            </a:r>
            <a:endParaRPr lang="zh-TW" altLang="en-US" sz="1200">
              <a:latin typeface="Comic Sans MS" pitchFamily="66" charset="0"/>
            </a:endParaRPr>
          </a:p>
        </p:txBody>
      </p:sp>
      <p:sp>
        <p:nvSpPr>
          <p:cNvPr id="25627" name="文字方塊 37"/>
          <p:cNvSpPr txBox="1">
            <a:spLocks noChangeArrowheads="1"/>
          </p:cNvSpPr>
          <p:nvPr/>
        </p:nvSpPr>
        <p:spPr bwMode="auto">
          <a:xfrm>
            <a:off x="2885331" y="6557218"/>
            <a:ext cx="354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122E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25628" name="文字方塊 13"/>
          <p:cNvSpPr txBox="1">
            <a:spLocks noChangeArrowheads="1"/>
          </p:cNvSpPr>
          <p:nvPr/>
        </p:nvSpPr>
        <p:spPr bwMode="auto">
          <a:xfrm>
            <a:off x="3707904" y="44624"/>
            <a:ext cx="558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3000" b="1" dirty="0" smtClean="0">
                <a:solidFill>
                  <a:srgbClr val="3333FF"/>
                </a:solidFill>
              </a:rPr>
              <a:t>CTL</a:t>
            </a:r>
            <a:endParaRPr lang="zh-TW" altLang="en-US" sz="3000" b="1" dirty="0">
              <a:solidFill>
                <a:srgbClr val="3333FF"/>
              </a:solidFill>
            </a:endParaRPr>
          </a:p>
        </p:txBody>
      </p:sp>
      <p:sp>
        <p:nvSpPr>
          <p:cNvPr id="25635" name="文字方塊 13"/>
          <p:cNvSpPr txBox="1">
            <a:spLocks noChangeArrowheads="1"/>
          </p:cNvSpPr>
          <p:nvPr/>
        </p:nvSpPr>
        <p:spPr bwMode="auto">
          <a:xfrm>
            <a:off x="8398247" y="44624"/>
            <a:ext cx="731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3000" b="1" dirty="0" smtClean="0">
                <a:solidFill>
                  <a:srgbClr val="3333FF"/>
                </a:solidFill>
              </a:rPr>
              <a:t>FLAT</a:t>
            </a:r>
            <a:endParaRPr lang="zh-TW" altLang="en-US" sz="30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465195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465195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3465195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8640"/>
            <a:ext cx="3465195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文字方塊 41"/>
          <p:cNvSpPr txBox="1">
            <a:spLocks noChangeArrowheads="1"/>
          </p:cNvSpPr>
          <p:nvPr/>
        </p:nvSpPr>
        <p:spPr bwMode="auto">
          <a:xfrm>
            <a:off x="8435727" y="476672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24N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44" name="文字方塊 42"/>
          <p:cNvSpPr txBox="1">
            <a:spLocks noChangeArrowheads="1"/>
          </p:cNvSpPr>
          <p:nvPr/>
        </p:nvSpPr>
        <p:spPr bwMode="auto">
          <a:xfrm>
            <a:off x="8435727" y="144306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23N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45" name="文字方塊 41"/>
          <p:cNvSpPr txBox="1">
            <a:spLocks noChangeArrowheads="1"/>
          </p:cNvSpPr>
          <p:nvPr/>
        </p:nvSpPr>
        <p:spPr bwMode="auto">
          <a:xfrm>
            <a:off x="3671392" y="2636912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24N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46" name="文字方塊 42"/>
          <p:cNvSpPr txBox="1">
            <a:spLocks noChangeArrowheads="1"/>
          </p:cNvSpPr>
          <p:nvPr/>
        </p:nvSpPr>
        <p:spPr bwMode="auto">
          <a:xfrm>
            <a:off x="3671392" y="360330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23N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47" name="文字方塊 41"/>
          <p:cNvSpPr txBox="1">
            <a:spLocks noChangeArrowheads="1"/>
          </p:cNvSpPr>
          <p:nvPr/>
        </p:nvSpPr>
        <p:spPr bwMode="auto">
          <a:xfrm>
            <a:off x="8435727" y="2636912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24N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48" name="文字方塊 42"/>
          <p:cNvSpPr txBox="1">
            <a:spLocks noChangeArrowheads="1"/>
          </p:cNvSpPr>
          <p:nvPr/>
        </p:nvSpPr>
        <p:spPr bwMode="auto">
          <a:xfrm>
            <a:off x="8435727" y="360330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23N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49" name="文字方塊 41"/>
          <p:cNvSpPr txBox="1">
            <a:spLocks noChangeArrowheads="1"/>
          </p:cNvSpPr>
          <p:nvPr/>
        </p:nvSpPr>
        <p:spPr bwMode="auto">
          <a:xfrm>
            <a:off x="3671392" y="4797152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24N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50" name="文字方塊 42"/>
          <p:cNvSpPr txBox="1">
            <a:spLocks noChangeArrowheads="1"/>
          </p:cNvSpPr>
          <p:nvPr/>
        </p:nvSpPr>
        <p:spPr bwMode="auto">
          <a:xfrm>
            <a:off x="3671392" y="576354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23N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51" name="文字方塊 41"/>
          <p:cNvSpPr txBox="1">
            <a:spLocks noChangeArrowheads="1"/>
          </p:cNvSpPr>
          <p:nvPr/>
        </p:nvSpPr>
        <p:spPr bwMode="auto">
          <a:xfrm>
            <a:off x="8435727" y="4797152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24N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52" name="文字方塊 42"/>
          <p:cNvSpPr txBox="1">
            <a:spLocks noChangeArrowheads="1"/>
          </p:cNvSpPr>
          <p:nvPr/>
        </p:nvSpPr>
        <p:spPr bwMode="auto">
          <a:xfrm>
            <a:off x="8435727" y="576354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23N</a:t>
            </a:r>
            <a:endParaRPr lang="zh-TW" altLang="en-US" sz="1200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348880"/>
            <a:ext cx="3465195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509120"/>
            <a:ext cx="3465195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文字方塊 35"/>
          <p:cNvSpPr txBox="1">
            <a:spLocks noChangeArrowheads="1"/>
          </p:cNvSpPr>
          <p:nvPr/>
        </p:nvSpPr>
        <p:spPr bwMode="auto">
          <a:xfrm>
            <a:off x="5796136" y="6557218"/>
            <a:ext cx="354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 dirty="0">
                <a:latin typeface="Comic Sans MS" pitchFamily="66" charset="0"/>
              </a:rPr>
              <a:t>120E</a:t>
            </a:r>
            <a:endParaRPr lang="zh-TW" altLang="en-US" sz="1200" dirty="0">
              <a:latin typeface="Comic Sans MS" pitchFamily="66" charset="0"/>
            </a:endParaRPr>
          </a:p>
        </p:txBody>
      </p:sp>
      <p:sp>
        <p:nvSpPr>
          <p:cNvPr id="56" name="文字方塊 36"/>
          <p:cNvSpPr txBox="1">
            <a:spLocks noChangeArrowheads="1"/>
          </p:cNvSpPr>
          <p:nvPr/>
        </p:nvSpPr>
        <p:spPr bwMode="auto">
          <a:xfrm>
            <a:off x="6679878" y="6557218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>
                <a:latin typeface="Comic Sans MS" pitchFamily="66" charset="0"/>
              </a:rPr>
              <a:t>121E</a:t>
            </a:r>
            <a:endParaRPr lang="zh-TW" altLang="en-US" sz="1200">
              <a:latin typeface="Comic Sans MS" pitchFamily="66" charset="0"/>
            </a:endParaRPr>
          </a:p>
        </p:txBody>
      </p:sp>
      <p:sp>
        <p:nvSpPr>
          <p:cNvPr id="57" name="文字方塊 37"/>
          <p:cNvSpPr txBox="1">
            <a:spLocks noChangeArrowheads="1"/>
          </p:cNvSpPr>
          <p:nvPr/>
        </p:nvSpPr>
        <p:spPr bwMode="auto">
          <a:xfrm>
            <a:off x="7622009" y="6557218"/>
            <a:ext cx="354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TW" sz="1200">
                <a:latin typeface="Comic Sans MS" pitchFamily="66" charset="0"/>
              </a:rPr>
              <a:t>122E</a:t>
            </a:r>
            <a:endParaRPr lang="zh-TW" altLang="en-US" sz="1200">
              <a:latin typeface="Comic Sans MS" pitchFamily="66" charset="0"/>
            </a:endParaRPr>
          </a:p>
        </p:txBody>
      </p:sp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93163" y="1484784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52"/>
          <p:cNvGrpSpPr/>
          <p:nvPr/>
        </p:nvGrpSpPr>
        <p:grpSpPr>
          <a:xfrm>
            <a:off x="1619250" y="1700213"/>
            <a:ext cx="5356225" cy="3209925"/>
            <a:chOff x="1619250" y="1700213"/>
            <a:chExt cx="5356225" cy="3209925"/>
          </a:xfrm>
        </p:grpSpPr>
        <p:grpSp>
          <p:nvGrpSpPr>
            <p:cNvPr id="3" name="群組 41"/>
            <p:cNvGrpSpPr>
              <a:grpSpLocks/>
            </p:cNvGrpSpPr>
            <p:nvPr/>
          </p:nvGrpSpPr>
          <p:grpSpPr bwMode="auto">
            <a:xfrm>
              <a:off x="1619250" y="1700213"/>
              <a:ext cx="5356225" cy="3209925"/>
              <a:chOff x="1691680" y="1412776"/>
              <a:chExt cx="5355149" cy="3209002"/>
            </a:xfrm>
          </p:grpSpPr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1680" y="1412776"/>
                <a:ext cx="5355149" cy="32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文字方塊 41"/>
              <p:cNvSpPr txBox="1">
                <a:spLocks noChangeArrowheads="1"/>
              </p:cNvSpPr>
              <p:nvPr/>
            </p:nvSpPr>
            <p:spPr bwMode="auto">
              <a:xfrm>
                <a:off x="1999661" y="1412776"/>
                <a:ext cx="8063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2000" b="1">
                    <a:latin typeface="Comic Sans MS" pitchFamily="66" charset="0"/>
                  </a:rPr>
                  <a:t>PE (%)</a:t>
                </a:r>
                <a:endParaRPr kumimoji="0" lang="zh-TW" altLang="en-US" sz="2000" b="1">
                  <a:latin typeface="Comic Sans MS" pitchFamily="66" charset="0"/>
                </a:endParaRPr>
              </a:p>
            </p:txBody>
          </p:sp>
          <p:sp>
            <p:nvSpPr>
              <p:cNvPr id="63" name="文字方塊 41"/>
              <p:cNvSpPr txBox="1">
                <a:spLocks noChangeArrowheads="1"/>
              </p:cNvSpPr>
              <p:nvPr/>
            </p:nvSpPr>
            <p:spPr bwMode="auto">
              <a:xfrm>
                <a:off x="5940152" y="4437112"/>
                <a:ext cx="85279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 b="1">
                    <a:latin typeface="Comic Sans MS" pitchFamily="66" charset="0"/>
                  </a:rPr>
                  <a:t>Time (UTC)</a:t>
                </a:r>
                <a:endParaRPr kumimoji="0" lang="zh-TW" altLang="en-US" sz="1200" b="1">
                  <a:latin typeface="Comic Sans MS" pitchFamily="66" charset="0"/>
                </a:endParaRPr>
              </a:p>
            </p:txBody>
          </p:sp>
          <p:sp>
            <p:nvSpPr>
              <p:cNvPr id="64" name="文字方塊 13"/>
              <p:cNvSpPr txBox="1">
                <a:spLocks noChangeArrowheads="1"/>
              </p:cNvSpPr>
              <p:nvPr/>
            </p:nvSpPr>
            <p:spPr bwMode="auto">
              <a:xfrm>
                <a:off x="4427984" y="1628800"/>
                <a:ext cx="37317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2000" b="1" dirty="0">
                    <a:solidFill>
                      <a:srgbClr val="3333FF"/>
                    </a:solidFill>
                    <a:latin typeface="Calibri" pitchFamily="34" charset="0"/>
                  </a:rPr>
                  <a:t>CTL</a:t>
                </a:r>
                <a:endParaRPr kumimoji="0" lang="zh-TW" altLang="en-US" sz="2000" b="1" dirty="0">
                  <a:solidFill>
                    <a:srgbClr val="3333FF"/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文字方塊 13"/>
              <p:cNvSpPr txBox="1">
                <a:spLocks noChangeArrowheads="1"/>
              </p:cNvSpPr>
              <p:nvPr/>
            </p:nvSpPr>
            <p:spPr bwMode="auto">
              <a:xfrm>
                <a:off x="4572414" y="2780808"/>
                <a:ext cx="487264" cy="3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FLAT</a:t>
                </a:r>
                <a:endParaRPr kumimoji="0"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58" name="直線單箭頭接點 57"/>
            <p:cNvCxnSpPr/>
            <p:nvPr/>
          </p:nvCxnSpPr>
          <p:spPr>
            <a:xfrm>
              <a:off x="3419872" y="2348880"/>
              <a:ext cx="0" cy="18002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13"/>
            <p:cNvSpPr txBox="1">
              <a:spLocks noChangeArrowheads="1"/>
            </p:cNvSpPr>
            <p:nvPr/>
          </p:nvSpPr>
          <p:spPr bwMode="auto">
            <a:xfrm>
              <a:off x="2483768" y="3049215"/>
              <a:ext cx="8928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 smtClean="0">
                  <a:latin typeface="+mn-lt"/>
                  <a:ea typeface="+mn-ea"/>
                </a:rPr>
                <a:t>15~20 %</a:t>
              </a:r>
              <a:endParaRPr kumimoji="0" lang="zh-TW" altLang="en-US" sz="2000" b="1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i="1" dirty="0" err="1"/>
              <a:t>Lagrangian</a:t>
            </a:r>
            <a:r>
              <a:rPr lang="en-US" altLang="zh-TW" i="1" dirty="0"/>
              <a:t> framework </a:t>
            </a:r>
            <a:r>
              <a:rPr lang="en-US" altLang="zh-TW" i="1" dirty="0" smtClean="0"/>
              <a:t>discussion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16478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3200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171056"/>
            <a:ext cx="1628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55576" y="393305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where     </a:t>
            </a:r>
            <a:r>
              <a:rPr lang="en-US" altLang="zh-TW" dirty="0" smtClean="0">
                <a:solidFill>
                  <a:srgbClr val="C00000"/>
                </a:solidFill>
              </a:rPr>
              <a:t>CR</a:t>
            </a:r>
            <a:r>
              <a:rPr lang="en-US" altLang="zh-TW" dirty="0" smtClean="0"/>
              <a:t>   is the condensation ratio;                    </a:t>
            </a:r>
          </a:p>
          <a:p>
            <a:r>
              <a:rPr lang="en-US" altLang="zh-TW" dirty="0" smtClean="0"/>
              <a:t>                </a:t>
            </a:r>
            <a:r>
              <a:rPr lang="en-US" altLang="zh-TW" dirty="0" smtClean="0">
                <a:solidFill>
                  <a:srgbClr val="C00000"/>
                </a:solidFill>
              </a:rPr>
              <a:t>DR</a:t>
            </a:r>
            <a:r>
              <a:rPr lang="en-US" altLang="zh-TW" dirty="0" smtClean="0"/>
              <a:t>   is the </a:t>
            </a:r>
            <a:r>
              <a:rPr lang="en-US" altLang="zh-TW" dirty="0" smtClean="0"/>
              <a:t>deposition ratio</a:t>
            </a:r>
            <a:r>
              <a:rPr lang="en-US" altLang="zh-TW" dirty="0" smtClean="0"/>
              <a:t>;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</a:t>
            </a:r>
            <a:r>
              <a:rPr lang="en-US" altLang="zh-TW" b="1" dirty="0" smtClean="0"/>
              <a:t>CR + DR = 1</a:t>
            </a:r>
          </a:p>
          <a:p>
            <a:r>
              <a:rPr lang="en-US" altLang="zh-TW" dirty="0" smtClean="0"/>
              <a:t>                </a:t>
            </a:r>
            <a:r>
              <a:rPr lang="en-US" altLang="zh-TW" dirty="0" smtClean="0">
                <a:solidFill>
                  <a:srgbClr val="C00000"/>
                </a:solidFill>
              </a:rPr>
              <a:t>ER</a:t>
            </a:r>
            <a:r>
              <a:rPr lang="en-US" altLang="zh-TW" dirty="0" smtClean="0"/>
              <a:t>   is the </a:t>
            </a:r>
            <a:r>
              <a:rPr lang="en-US" altLang="zh-TW" dirty="0" smtClean="0"/>
              <a:t>evaporation ratio; </a:t>
            </a:r>
            <a:endParaRPr lang="en-US" altLang="zh-TW" dirty="0" smtClean="0"/>
          </a:p>
          <a:p>
            <a:r>
              <a:rPr lang="en-US" altLang="zh-TW" dirty="0" smtClean="0"/>
              <a:t>         </a:t>
            </a:r>
            <a:r>
              <a:rPr lang="en-US" altLang="zh-TW" dirty="0" err="1" smtClean="0">
                <a:solidFill>
                  <a:srgbClr val="C00000"/>
                </a:solidFill>
              </a:rPr>
              <a:t>Cond</a:t>
            </a:r>
            <a:r>
              <a:rPr lang="en-US" altLang="zh-TW" baseline="-25000" dirty="0" err="1" smtClean="0">
                <a:solidFill>
                  <a:srgbClr val="C00000"/>
                </a:solidFill>
              </a:rPr>
              <a:t>C</a:t>
            </a:r>
            <a:r>
              <a:rPr lang="en-US" altLang="zh-TW" dirty="0" smtClean="0"/>
              <a:t>    is the cloud </a:t>
            </a:r>
            <a:r>
              <a:rPr lang="en-US" altLang="zh-TW" dirty="0"/>
              <a:t>water condensation</a:t>
            </a:r>
            <a:r>
              <a:rPr lang="en-US" altLang="zh-TW" dirty="0" smtClean="0"/>
              <a:t>; </a:t>
            </a:r>
            <a:br>
              <a:rPr lang="en-US" altLang="zh-TW" dirty="0" smtClean="0"/>
            </a:br>
            <a:r>
              <a:rPr lang="en-US" altLang="zh-TW" dirty="0" smtClean="0"/>
              <a:t>            </a:t>
            </a:r>
            <a:r>
              <a:rPr lang="en-US" altLang="zh-TW" dirty="0" err="1" smtClean="0">
                <a:solidFill>
                  <a:srgbClr val="C00000"/>
                </a:solidFill>
              </a:rPr>
              <a:t>Dep</a:t>
            </a:r>
            <a:r>
              <a:rPr lang="en-US" altLang="zh-TW" baseline="-25000" dirty="0" err="1" smtClean="0">
                <a:solidFill>
                  <a:srgbClr val="C00000"/>
                </a:solidFill>
              </a:rPr>
              <a:t>S</a:t>
            </a:r>
            <a:r>
              <a:rPr lang="en-US" altLang="zh-TW" dirty="0" smtClean="0"/>
              <a:t>   is the snow deposition;</a:t>
            </a:r>
          </a:p>
          <a:p>
            <a:r>
              <a:rPr lang="en-US" altLang="zh-TW" dirty="0" smtClean="0"/>
              <a:t>            </a:t>
            </a:r>
            <a:r>
              <a:rPr lang="en-US" altLang="zh-TW" dirty="0" err="1" smtClean="0">
                <a:solidFill>
                  <a:srgbClr val="C00000"/>
                </a:solidFill>
              </a:rPr>
              <a:t>Dep</a:t>
            </a:r>
            <a:r>
              <a:rPr lang="en-US" altLang="zh-TW" baseline="-25000" dirty="0" err="1" smtClean="0">
                <a:solidFill>
                  <a:srgbClr val="C00000"/>
                </a:solidFill>
              </a:rPr>
              <a:t>G</a:t>
            </a:r>
            <a:r>
              <a:rPr lang="en-US" altLang="zh-TW" dirty="0" smtClean="0"/>
              <a:t>   is the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deposition; </a:t>
            </a:r>
          </a:p>
          <a:p>
            <a:r>
              <a:rPr lang="en-US" altLang="zh-TW" dirty="0" smtClean="0"/>
              <a:t>             </a:t>
            </a:r>
            <a:r>
              <a:rPr lang="en-US" altLang="zh-TW" dirty="0" err="1" smtClean="0">
                <a:solidFill>
                  <a:srgbClr val="C00000"/>
                </a:solidFill>
              </a:rPr>
              <a:t>Dep</a:t>
            </a:r>
            <a:r>
              <a:rPr lang="en-US" altLang="zh-TW" baseline="-25000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/>
              <a:t>   is the cloud ice deposition;  </a:t>
            </a:r>
          </a:p>
          <a:p>
            <a:r>
              <a:rPr lang="en-US" altLang="zh-TW" dirty="0" smtClean="0"/>
              <a:t>            </a:t>
            </a:r>
            <a:r>
              <a:rPr lang="en-US" altLang="zh-TW" dirty="0" err="1" smtClean="0">
                <a:solidFill>
                  <a:srgbClr val="C00000"/>
                </a:solidFill>
              </a:rPr>
              <a:t>Evap</a:t>
            </a:r>
            <a:r>
              <a:rPr lang="en-US" altLang="zh-TW" baseline="-25000" dirty="0" err="1" smtClean="0">
                <a:solidFill>
                  <a:srgbClr val="C00000"/>
                </a:solidFill>
              </a:rPr>
              <a:t>R</a:t>
            </a:r>
            <a:r>
              <a:rPr lang="en-US" altLang="zh-TW" dirty="0" smtClean="0"/>
              <a:t>  is the raindrop evaporation.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467544" y="0"/>
            <a:ext cx="8345727" cy="6526426"/>
            <a:chOff x="35496" y="0"/>
            <a:chExt cx="8784976" cy="686992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728217"/>
              <a:ext cx="396240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0"/>
              <a:ext cx="396240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11" y="548680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6696075"/>
              <a:ext cx="381000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3365351"/>
              <a:ext cx="3962400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012010"/>
              <a:ext cx="39624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0"/>
              <a:ext cx="39624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9992" y="1673884"/>
              <a:ext cx="39624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99992" y="3346301"/>
              <a:ext cx="3962400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99992" y="5002485"/>
              <a:ext cx="3981450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6707997"/>
              <a:ext cx="381000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11" y="2230388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3861048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5542756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68047" y="667172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68047" y="2348880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60432" y="4005064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60432" y="5686772"/>
              <a:ext cx="3524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6534150"/>
            <a:ext cx="674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字方塊 24"/>
          <p:cNvSpPr txBox="1"/>
          <p:nvPr/>
        </p:nvSpPr>
        <p:spPr>
          <a:xfrm>
            <a:off x="2051720" y="-27384"/>
            <a:ext cx="10436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Cell A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976664" y="-27384"/>
            <a:ext cx="10436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Cell B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457" y="51767"/>
            <a:ext cx="7419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457" y="3336751"/>
            <a:ext cx="74104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79512" y="56237"/>
            <a:ext cx="10436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70C0"/>
                </a:solidFill>
              </a:rPr>
              <a:t>Cell A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3440613"/>
            <a:ext cx="10436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70C0"/>
                </a:solidFill>
              </a:rPr>
              <a:t>Cell B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67544" y="0"/>
            <a:ext cx="4008928" cy="5903962"/>
            <a:chOff x="4355976" y="216024"/>
            <a:chExt cx="4008928" cy="5903962"/>
          </a:xfrm>
        </p:grpSpPr>
        <p:grpSp>
          <p:nvGrpSpPr>
            <p:cNvPr id="16" name="群組 9"/>
            <p:cNvGrpSpPr/>
            <p:nvPr/>
          </p:nvGrpSpPr>
          <p:grpSpPr>
            <a:xfrm>
              <a:off x="4355976" y="216024"/>
              <a:ext cx="4008928" cy="5903962"/>
              <a:chOff x="4355976" y="216024"/>
              <a:chExt cx="4008928" cy="5903962"/>
            </a:xfrm>
          </p:grpSpPr>
          <p:grpSp>
            <p:nvGrpSpPr>
              <p:cNvPr id="18" name="群組 3"/>
              <p:cNvGrpSpPr/>
              <p:nvPr/>
            </p:nvGrpSpPr>
            <p:grpSpPr>
              <a:xfrm>
                <a:off x="4355976" y="3573016"/>
                <a:ext cx="4008928" cy="2546970"/>
                <a:chOff x="2638425" y="2352675"/>
                <a:chExt cx="4008928" cy="2546970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38425" y="2352675"/>
                  <a:ext cx="3867150" cy="2152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04028" y="4509120"/>
                  <a:ext cx="3743325" cy="390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群組 4"/>
              <p:cNvGrpSpPr/>
              <p:nvPr/>
            </p:nvGrpSpPr>
            <p:grpSpPr>
              <a:xfrm>
                <a:off x="4572000" y="216024"/>
                <a:ext cx="3619500" cy="3284984"/>
                <a:chOff x="4397499" y="0"/>
                <a:chExt cx="3619500" cy="3284984"/>
              </a:xfrm>
            </p:grpSpPr>
            <p:pic>
              <p:nvPicPr>
                <p:cNvPr id="20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88024" y="0"/>
                  <a:ext cx="3228975" cy="2971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669948" y="2970659"/>
                  <a:ext cx="3057525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397499" y="95181"/>
                  <a:ext cx="390525" cy="2914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" name="文字方塊 16"/>
            <p:cNvSpPr txBox="1"/>
            <p:nvPr/>
          </p:nvSpPr>
          <p:spPr>
            <a:xfrm>
              <a:off x="5148064" y="3645024"/>
              <a:ext cx="136815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0070C0"/>
                  </a:solidFill>
                </a:rPr>
                <a:t>evaporation</a:t>
              </a:r>
              <a:endParaRPr lang="zh-TW" alt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橢圓 24"/>
          <p:cNvSpPr/>
          <p:nvPr/>
        </p:nvSpPr>
        <p:spPr>
          <a:xfrm>
            <a:off x="1403648" y="4221088"/>
            <a:ext cx="21602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Summary</a:t>
            </a:r>
            <a:endParaRPr lang="zh-TW" altLang="en-US" smtClean="0">
              <a:latin typeface="Comic Sans MS" pitchFamily="66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1268760"/>
            <a:ext cx="8518525" cy="5589587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cloud-resolving simulations (with horizontal grid size of 1-2 km) of Typhoons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Nari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(2001) and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(2009) capture the storm track, intensity, and precipitation features reasonably well. The highly-asymmetric outer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rainbands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of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combined with the southwesterly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monsoonal flow to produce near world-record heavy landfall on Taiwan 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(&gt;2800 mm in 4 days)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  <a:p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simulated </a:t>
            </a:r>
            <a:r>
              <a:rPr lang="en-US" altLang="zh-TW" sz="2400" dirty="0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rain rate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and </a:t>
            </a:r>
            <a:r>
              <a:rPr lang="en-US" altLang="zh-TW" sz="24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of the FLAT storm are </a:t>
            </a:r>
            <a:r>
              <a:rPr lang="en-US" altLang="zh-TW" sz="2400" dirty="0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50%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and </a:t>
            </a:r>
            <a:r>
              <a:rPr lang="en-US" altLang="zh-TW" sz="24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15-20 %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less than those of the CTL storm over Taiwan during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Morakot’s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landfall period. Because of a bigger storm radius (240 km for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vs. 150 km for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Nari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),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has a storm-total condensation </a:t>
            </a:r>
            <a:r>
              <a:rPr lang="en-US" altLang="zh-TW" sz="2400" dirty="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three times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larger than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Nari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</a:p>
          <a:p>
            <a:pPr eaLnBrk="1" hangingPunct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Owing to the highly asymmetric circulation embedded in a large-scale intra-seasonal oscillation,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has </a:t>
            </a:r>
            <a:r>
              <a:rPr lang="en-US" altLang="zh-TW" sz="2400" dirty="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stronger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horizontal convergence of water vapor, producing </a:t>
            </a:r>
            <a:r>
              <a:rPr lang="en-US" altLang="zh-TW" sz="2400" dirty="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percentage of rainfall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out of total condensation, than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Nari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74675" y="765175"/>
            <a:ext cx="8001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en-US" altLang="zh-TW" sz="2800" b="1">
                <a:solidFill>
                  <a:schemeClr val="tx2"/>
                </a:solidFill>
                <a:latin typeface="Calibri" pitchFamily="34" charset="0"/>
              </a:rPr>
              <a:t>WRF domain and physics for Morakot Simulation</a:t>
            </a:r>
          </a:p>
        </p:txBody>
      </p:sp>
      <p:sp>
        <p:nvSpPr>
          <p:cNvPr id="19458" name="Rectangle 7"/>
          <p:cNvSpPr>
            <a:spLocks noRot="1" noChangeArrowheads="1"/>
          </p:cNvSpPr>
          <p:nvPr/>
        </p:nvSpPr>
        <p:spPr bwMode="auto">
          <a:xfrm>
            <a:off x="0" y="1700213"/>
            <a:ext cx="8358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kumimoji="0" lang="en-US" altLang="zh-TW" sz="2000">
                <a:latin typeface="Calibri" pitchFamily="34" charset="0"/>
              </a:rPr>
              <a:t>9/3/1 km (416x301 / 541x535/ </a:t>
            </a:r>
            <a:r>
              <a:rPr kumimoji="0" lang="en-US" altLang="zh-TW" sz="2000">
                <a:solidFill>
                  <a:srgbClr val="FF0000"/>
                </a:solidFill>
                <a:latin typeface="Calibri" pitchFamily="34" charset="0"/>
              </a:rPr>
              <a:t>451x628</a:t>
            </a:r>
            <a:r>
              <a:rPr kumimoji="0" lang="en-US" altLang="zh-TW" sz="2000">
                <a:latin typeface="Calibri" pitchFamily="34" charset="0"/>
              </a:rPr>
              <a:t>)</a:t>
            </a:r>
          </a:p>
        </p:txBody>
      </p:sp>
      <p:sp>
        <p:nvSpPr>
          <p:cNvPr id="19459" name="Rectangle 6"/>
          <p:cNvSpPr>
            <a:spLocks noRot="1" noChangeArrowheads="1"/>
          </p:cNvSpPr>
          <p:nvPr/>
        </p:nvSpPr>
        <p:spPr bwMode="auto">
          <a:xfrm>
            <a:off x="5580063" y="2709863"/>
            <a:ext cx="35639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31 sigma (</a:t>
            </a:r>
            <a:r>
              <a:rPr kumimoji="0" lang="en-US" altLang="zh-TW" sz="2000" i="1">
                <a:latin typeface="Calibri" pitchFamily="34" charset="0"/>
                <a:sym typeface="Symbol" pitchFamily="18" charset="2"/>
              </a:rPr>
              <a:t></a:t>
            </a:r>
            <a:r>
              <a:rPr kumimoji="0" lang="en-US" altLang="zh-TW" sz="2000">
                <a:latin typeface="Calibri" pitchFamily="34" charset="0"/>
              </a:rPr>
              <a:t>) levels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Two-way feedbacks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b="1">
                <a:latin typeface="Calibri" pitchFamily="34" charset="0"/>
              </a:rPr>
              <a:t>No CPS is used!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solidFill>
                  <a:schemeClr val="hlink"/>
                </a:solidFill>
                <a:latin typeface="Calibri" pitchFamily="34" charset="0"/>
              </a:rPr>
              <a:t>WRF Single-Moment </a:t>
            </a:r>
            <a:br>
              <a:rPr kumimoji="0" lang="en-US" altLang="zh-TW" sz="2000">
                <a:solidFill>
                  <a:schemeClr val="hlink"/>
                </a:solidFill>
                <a:latin typeface="Calibri" pitchFamily="34" charset="0"/>
              </a:rPr>
            </a:br>
            <a:r>
              <a:rPr kumimoji="0" lang="en-US" altLang="zh-TW" sz="2000">
                <a:solidFill>
                  <a:schemeClr val="hlink"/>
                </a:solidFill>
                <a:latin typeface="Calibri" pitchFamily="34" charset="0"/>
              </a:rPr>
              <a:t>6-class scheme (WSM6)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IC/BC: EC 1.125</a:t>
            </a:r>
            <a:r>
              <a:rPr kumimoji="0" lang="en-US" altLang="zh-TW" sz="2000">
                <a:latin typeface="Century" pitchFamily="18" charset="0"/>
              </a:rPr>
              <a:t>º</a:t>
            </a:r>
            <a:r>
              <a:rPr kumimoji="0" lang="en-US" altLang="zh-TW" sz="2000">
                <a:latin typeface="Calibri" pitchFamily="34" charset="0"/>
              </a:rPr>
              <a:t> </a:t>
            </a:r>
            <a:br>
              <a:rPr kumimoji="0" lang="en-US" altLang="zh-TW" sz="2000">
                <a:latin typeface="Calibri" pitchFamily="34" charset="0"/>
              </a:rPr>
            </a:br>
            <a:r>
              <a:rPr kumimoji="0" lang="en-US" altLang="zh-TW" sz="2000">
                <a:latin typeface="Calibri" pitchFamily="34" charset="0"/>
              </a:rPr>
              <a:t>            lat/lon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Initial time: 0000 UTC, 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en-US" altLang="zh-TW" sz="2000">
                <a:latin typeface="Calibri" pitchFamily="34" charset="0"/>
              </a:rPr>
              <a:t>	            6 Aug 2009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Integration length:</a:t>
            </a:r>
            <a:br>
              <a:rPr kumimoji="0" lang="en-US" altLang="zh-TW" sz="2000">
                <a:latin typeface="Calibri" pitchFamily="34" charset="0"/>
              </a:rPr>
            </a:br>
            <a:r>
              <a:rPr kumimoji="0" lang="en-US" altLang="zh-TW" sz="2000">
                <a:latin typeface="Calibri" pitchFamily="34" charset="0"/>
              </a:rPr>
              <a:t>            96 h</a:t>
            </a:r>
            <a:endParaRPr kumimoji="0" lang="en-US" altLang="zh-TW" sz="2000" baseline="30000">
              <a:latin typeface="Calibri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5848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Summary</a:t>
            </a:r>
            <a:endParaRPr lang="zh-TW" altLang="en-US" dirty="0" smtClean="0">
              <a:latin typeface="Comic Sans MS" pitchFamily="66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223789"/>
            <a:ext cx="8518525" cy="5589587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</a:t>
            </a:r>
            <a:r>
              <a:rPr lang="en-US" altLang="zh-TW" sz="24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 &gt; 95 % 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over the Taiwan mountain during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Morakot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landfall and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postlandfall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periods, causing many landslides and burying the village of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Shiaolin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(lose of 500 people). </a:t>
            </a:r>
          </a:p>
          <a:p>
            <a:pPr eaLnBrk="1" hangingPunct="1"/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Convective cells within </a:t>
            </a: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rainbands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propagated eastward, with PEs increasing from </a:t>
            </a:r>
            <a:r>
              <a:rPr lang="en-US" altLang="zh-TW" sz="24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45~70 % over ocean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to </a:t>
            </a:r>
            <a:r>
              <a:rPr lang="en-US" altLang="zh-TW" sz="24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&gt;95 % over mountain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  <a:p>
            <a:r>
              <a:rPr lang="en-US" altLang="zh-TW" sz="2400" dirty="0"/>
              <a:t>The </a:t>
            </a:r>
            <a:r>
              <a:rPr lang="en-US" altLang="zh-TW" sz="2400" b="1" dirty="0" smtClean="0"/>
              <a:t>high</a:t>
            </a:r>
            <a:r>
              <a:rPr lang="en-US" altLang="zh-TW" sz="2400" dirty="0" smtClean="0"/>
              <a:t> </a:t>
            </a:r>
            <a:r>
              <a:rPr lang="en-US" altLang="zh-TW" sz="2400" b="1" dirty="0"/>
              <a:t>PEs (&gt;95%) </a:t>
            </a:r>
            <a:r>
              <a:rPr lang="en-US" altLang="zh-TW" sz="2400" dirty="0"/>
              <a:t>at the mountain </a:t>
            </a:r>
            <a:r>
              <a:rPr lang="en-US" altLang="zh-TW" sz="2400" dirty="0" smtClean="0"/>
              <a:t>: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CR</a:t>
            </a:r>
            <a:r>
              <a:rPr lang="en-US" altLang="zh-TW" sz="2400" dirty="0" smtClean="0">
                <a:solidFill>
                  <a:srgbClr val="FF0000"/>
                </a:solidFill>
              </a:rPr>
              <a:t> increased </a:t>
            </a:r>
            <a:r>
              <a:rPr lang="en-US" altLang="zh-TW" sz="2400" dirty="0" smtClean="0"/>
              <a:t>and </a:t>
            </a:r>
            <a:r>
              <a:rPr lang="en-US" altLang="zh-TW" sz="2400" b="1" dirty="0" smtClean="0">
                <a:solidFill>
                  <a:srgbClr val="3333FF"/>
                </a:solidFill>
              </a:rPr>
              <a:t>ER</a:t>
            </a:r>
            <a:r>
              <a:rPr lang="en-US" altLang="zh-TW" sz="2400" dirty="0" smtClean="0">
                <a:solidFill>
                  <a:srgbClr val="3333FF"/>
                </a:solidFill>
              </a:rPr>
              <a:t>  decreased </a:t>
            </a:r>
            <a:r>
              <a:rPr lang="en-US" altLang="zh-TW" sz="2400" dirty="0" smtClean="0"/>
              <a:t>through </a:t>
            </a:r>
            <a:r>
              <a:rPr lang="en-US" altLang="zh-TW" sz="2400" dirty="0"/>
              <a:t>the CMR </a:t>
            </a:r>
            <a:r>
              <a:rPr lang="en-US" altLang="zh-TW" sz="2400" dirty="0" err="1"/>
              <a:t>orographic</a:t>
            </a:r>
            <a:r>
              <a:rPr lang="en-US" altLang="zh-TW" sz="2400" dirty="0"/>
              <a:t> lifting.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The </a:t>
            </a:r>
            <a:r>
              <a:rPr lang="en-US" altLang="zh-TW" sz="2400" b="1" dirty="0"/>
              <a:t>low</a:t>
            </a:r>
            <a:r>
              <a:rPr lang="en-US" altLang="zh-TW" sz="2400" dirty="0"/>
              <a:t> </a:t>
            </a:r>
            <a:r>
              <a:rPr lang="en-US" altLang="zh-TW" sz="2400" b="1" dirty="0"/>
              <a:t>PEs (&lt;50%) </a:t>
            </a:r>
            <a:r>
              <a:rPr lang="en-US" altLang="zh-TW" sz="2400" dirty="0"/>
              <a:t>on the lee </a:t>
            </a:r>
            <a:r>
              <a:rPr lang="en-US" altLang="zh-TW" sz="2400" dirty="0" smtClean="0"/>
              <a:t>side: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ER</a:t>
            </a:r>
            <a:r>
              <a:rPr lang="en-US" altLang="zh-TW" sz="2400" dirty="0" smtClean="0">
                <a:solidFill>
                  <a:srgbClr val="FF0000"/>
                </a:solidFill>
              </a:rPr>
              <a:t> strong increased </a:t>
            </a:r>
            <a:r>
              <a:rPr lang="en-US" altLang="zh-TW" sz="2400" dirty="0" smtClean="0"/>
              <a:t>and </a:t>
            </a:r>
            <a:r>
              <a:rPr lang="en-US" altLang="zh-TW" sz="2400" b="1" dirty="0" smtClean="0">
                <a:solidFill>
                  <a:srgbClr val="3333FF"/>
                </a:solidFill>
              </a:rPr>
              <a:t>CR</a:t>
            </a:r>
            <a:r>
              <a:rPr lang="en-US" altLang="zh-TW" sz="2400" dirty="0" smtClean="0">
                <a:solidFill>
                  <a:srgbClr val="3333FF"/>
                </a:solidFill>
              </a:rPr>
              <a:t> decreased</a:t>
            </a:r>
            <a:r>
              <a:rPr lang="en-US" altLang="zh-TW" sz="2400" dirty="0" smtClean="0"/>
              <a:t>. </a:t>
            </a:r>
            <a:br>
              <a:rPr lang="en-US" altLang="zh-TW" sz="2400" dirty="0" smtClean="0"/>
            </a:br>
            <a:r>
              <a:rPr lang="en-US" altLang="zh-TW" sz="2400" dirty="0" smtClean="0"/>
              <a:t>The </a:t>
            </a:r>
            <a:r>
              <a:rPr lang="en-US" altLang="zh-TW" sz="2400" b="1" dirty="0"/>
              <a:t>secondary increase of </a:t>
            </a:r>
            <a:r>
              <a:rPr lang="en-US" altLang="zh-TW" sz="2400" b="1" dirty="0" smtClean="0"/>
              <a:t>PEs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on the lee </a:t>
            </a:r>
            <a:r>
              <a:rPr lang="en-US" altLang="zh-TW" sz="2400" dirty="0" smtClean="0"/>
              <a:t>side: </a:t>
            </a:r>
            <a:r>
              <a:rPr lang="en-US" altLang="zh-TW" sz="2400" dirty="0"/>
              <a:t>is mainly produced </a:t>
            </a:r>
            <a:r>
              <a:rPr lang="en-US" altLang="zh-TW" sz="2400" dirty="0" smtClean="0"/>
              <a:t>by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DR</a:t>
            </a:r>
            <a:r>
              <a:rPr lang="en-US" altLang="zh-TW" sz="2400" dirty="0" smtClean="0"/>
              <a:t> (more </a:t>
            </a:r>
            <a:r>
              <a:rPr lang="en-US" altLang="zh-TW" sz="2400" dirty="0"/>
              <a:t>snowflakes and </a:t>
            </a:r>
            <a:r>
              <a:rPr lang="en-US" altLang="zh-TW" sz="2400" dirty="0" err="1"/>
              <a:t>graupel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particles) being </a:t>
            </a:r>
            <a:r>
              <a:rPr lang="en-US" altLang="zh-TW" sz="2400" dirty="0"/>
              <a:t>transported to upper atmospheric by vertically-upward propagating gravity waves above the rugged terrain.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3363"/>
            <a:ext cx="78581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11289" name="圖片 57" descr="Radar_MOSA_CV_20090808110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11291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2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3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4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5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6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7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8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299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11275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118E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76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120E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77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122E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78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124E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79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22N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0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20N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1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26N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2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24N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3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28N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4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22N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5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20N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6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26N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7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24N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1288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28N</a:t>
              </a:r>
              <a:endParaRPr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1127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字方塊 1"/>
          <p:cNvSpPr txBox="1">
            <a:spLocks noChangeArrowheads="1"/>
          </p:cNvSpPr>
          <p:nvPr/>
        </p:nvSpPr>
        <p:spPr bwMode="auto">
          <a:xfrm>
            <a:off x="2195736" y="188640"/>
            <a:ext cx="2560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</a:rPr>
              <a:t>08/08/11 </a:t>
            </a:r>
            <a:r>
              <a:rPr lang="en-US" altLang="zh-TW" sz="3200" b="1" dirty="0">
                <a:solidFill>
                  <a:srgbClr val="00B0F0"/>
                </a:solidFill>
              </a:rPr>
              <a:t>UTC</a:t>
            </a:r>
            <a:endParaRPr lang="zh-TW" altLang="en-US" sz="3200" b="1" dirty="0">
              <a:solidFill>
                <a:srgbClr val="00B0F0"/>
              </a:solidFill>
            </a:endParaRPr>
          </a:p>
        </p:txBody>
      </p:sp>
      <p:sp>
        <p:nvSpPr>
          <p:cNvPr id="37" name="文字方塊 1"/>
          <p:cNvSpPr txBox="1">
            <a:spLocks noChangeArrowheads="1"/>
          </p:cNvSpPr>
          <p:nvPr/>
        </p:nvSpPr>
        <p:spPr bwMode="auto">
          <a:xfrm>
            <a:off x="611188" y="764704"/>
            <a:ext cx="1882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CWB_OBS</a:t>
            </a:r>
            <a:endParaRPr lang="zh-TW" altLang="en-US" sz="3200" dirty="0"/>
          </a:p>
        </p:txBody>
      </p:sp>
      <p:sp>
        <p:nvSpPr>
          <p:cNvPr id="38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CTL</a:t>
            </a:r>
            <a:endParaRPr lang="zh-TW" altLang="en-US" sz="3200" dirty="0"/>
          </a:p>
        </p:txBody>
      </p:sp>
      <p:sp>
        <p:nvSpPr>
          <p:cNvPr id="40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FLAT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12313" name="圖片 57" descr="Radar_MOSA_CV_20090808120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12315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16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17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18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19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20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21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22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323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12299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118E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0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120E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1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122E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2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124E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3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22N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4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20N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5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26N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6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24N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7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28N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8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22N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09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20N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10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26N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11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24N</a:t>
              </a:r>
              <a:endParaRPr lang="zh-TW" altLang="en-US" sz="1200">
                <a:latin typeface="Comic Sans MS" pitchFamily="66" charset="0"/>
              </a:endParaRPr>
            </a:p>
          </p:txBody>
        </p:sp>
        <p:sp>
          <p:nvSpPr>
            <p:cNvPr id="12312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200">
                  <a:latin typeface="Comic Sans MS" pitchFamily="66" charset="0"/>
                </a:rPr>
                <a:t>28N</a:t>
              </a:r>
              <a:endParaRPr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1229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字方塊 1"/>
          <p:cNvSpPr txBox="1">
            <a:spLocks noChangeArrowheads="1"/>
          </p:cNvSpPr>
          <p:nvPr/>
        </p:nvSpPr>
        <p:spPr bwMode="auto">
          <a:xfrm>
            <a:off x="2195736" y="188640"/>
            <a:ext cx="2560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</a:rPr>
              <a:t>08/08/12 </a:t>
            </a:r>
            <a:r>
              <a:rPr lang="en-US" altLang="zh-TW" sz="3200" b="1" dirty="0">
                <a:solidFill>
                  <a:srgbClr val="00B0F0"/>
                </a:solidFill>
              </a:rPr>
              <a:t>UTC</a:t>
            </a:r>
            <a:endParaRPr lang="zh-TW" altLang="en-US" sz="3200" b="1" dirty="0">
              <a:solidFill>
                <a:srgbClr val="00B0F0"/>
              </a:solidFill>
            </a:endParaRPr>
          </a:p>
        </p:txBody>
      </p:sp>
      <p:sp>
        <p:nvSpPr>
          <p:cNvPr id="37" name="文字方塊 1"/>
          <p:cNvSpPr txBox="1">
            <a:spLocks noChangeArrowheads="1"/>
          </p:cNvSpPr>
          <p:nvPr/>
        </p:nvSpPr>
        <p:spPr bwMode="auto">
          <a:xfrm>
            <a:off x="611188" y="764704"/>
            <a:ext cx="1882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CWB_OBS</a:t>
            </a:r>
            <a:endParaRPr lang="zh-TW" altLang="en-US" sz="3200" dirty="0"/>
          </a:p>
        </p:txBody>
      </p:sp>
      <p:sp>
        <p:nvSpPr>
          <p:cNvPr id="38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CTL</a:t>
            </a:r>
            <a:endParaRPr lang="zh-TW" altLang="en-US" sz="3200" dirty="0"/>
          </a:p>
        </p:txBody>
      </p:sp>
      <p:sp>
        <p:nvSpPr>
          <p:cNvPr id="40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FLAT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139" y="3447241"/>
            <a:ext cx="6218301" cy="33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140" y="2"/>
            <a:ext cx="6196584" cy="335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957157" y="3140968"/>
            <a:ext cx="684483" cy="49244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200" dirty="0" smtClean="0"/>
              <a:t>OBS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59399" y="3140968"/>
            <a:ext cx="595099" cy="49244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3200" dirty="0" smtClean="0"/>
              <a:t>CTL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74891" y="3152581"/>
            <a:ext cx="767839" cy="492443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3200" dirty="0" smtClean="0"/>
              <a:t>FLAT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5536" y="692696"/>
            <a:ext cx="1872208" cy="110799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 smtClean="0"/>
              <a:t>24-h rainfall</a:t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3333FF"/>
                </a:solidFill>
              </a:rPr>
              <a:t>(08/08/00 ~ 08/09/00 UTC)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5536" y="4149080"/>
            <a:ext cx="1872208" cy="110799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 smtClean="0"/>
              <a:t>72-h rainfall</a:t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3333FF"/>
                </a:solidFill>
              </a:rPr>
              <a:t>(08/07/00 ~ 08/10/00 UTC)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924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5467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Budget </a:t>
            </a:r>
            <a:r>
              <a:rPr lang="en-US" altLang="zh-TW" sz="3200" dirty="0" err="1" smtClean="0"/>
              <a:t>Equtions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solidFill>
                  <a:srgbClr val="3333FF"/>
                </a:solidFill>
              </a:rPr>
              <a:t>[from </a:t>
            </a:r>
            <a:r>
              <a:rPr lang="en-US" altLang="zh-TW" sz="32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Yang et al. (2011;MWR</a:t>
            </a:r>
            <a:r>
              <a:rPr lang="en-US" altLang="zh-TW" sz="3200" dirty="0" smtClean="0">
                <a:solidFill>
                  <a:srgbClr val="3333FF"/>
                </a:solidFill>
              </a:rPr>
              <a:t>)]</a:t>
            </a:r>
            <a:endParaRPr lang="zh-TW" altLang="en-US" sz="3200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03874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Water vapor budget</a:t>
            </a:r>
            <a:r>
              <a:rPr lang="en-US" altLang="zh-TW" dirty="0" smtClean="0"/>
              <a:t>: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v</a:t>
            </a:r>
            <a:r>
              <a:rPr lang="en-US" altLang="zh-TW" i="1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Cloud budget</a:t>
            </a:r>
            <a:r>
              <a:rPr lang="en-US" altLang="zh-TW" dirty="0" smtClean="0"/>
              <a:t>: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c</a:t>
            </a:r>
            <a:r>
              <a:rPr lang="en-US" altLang="zh-TW" i="1" dirty="0" smtClean="0"/>
              <a:t> = </a:t>
            </a:r>
            <a:r>
              <a:rPr lang="en-US" altLang="zh-TW" i="1" dirty="0" err="1" smtClean="0"/>
              <a:t>q</a:t>
            </a:r>
            <a:r>
              <a:rPr lang="en-US" altLang="zh-TW" i="1" baseline="-25000" dirty="0" err="1" smtClean="0"/>
              <a:t>w</a:t>
            </a:r>
            <a:r>
              <a:rPr lang="en-US" altLang="zh-TW" i="1" dirty="0" smtClean="0"/>
              <a:t> + </a:t>
            </a:r>
            <a:r>
              <a:rPr lang="en-US" altLang="zh-TW" i="1" dirty="0" err="1" smtClean="0"/>
              <a:t>q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where             is the total condensation and deposition;                    </a:t>
            </a:r>
          </a:p>
          <a:p>
            <a:r>
              <a:rPr lang="en-US" altLang="zh-TW" dirty="0" smtClean="0"/>
              <a:t>                        is the total evaporation and sublimation; </a:t>
            </a:r>
          </a:p>
          <a:p>
            <a:r>
              <a:rPr lang="en-US" altLang="zh-TW" dirty="0" smtClean="0"/>
              <a:t>                        is the net horizontal flux convergence; </a:t>
            </a:r>
          </a:p>
          <a:p>
            <a:r>
              <a:rPr lang="en-US" altLang="zh-TW" dirty="0" smtClean="0"/>
              <a:t>                        is the vertical flux convergence; </a:t>
            </a:r>
            <a:br>
              <a:rPr lang="en-US" altLang="zh-TW" dirty="0" smtClean="0"/>
            </a:br>
            <a:r>
              <a:rPr lang="en-US" altLang="zh-TW" dirty="0" smtClean="0"/>
              <a:t>                        is the divergence term </a:t>
            </a:r>
          </a:p>
          <a:p>
            <a:r>
              <a:rPr lang="en-US" altLang="zh-TW" dirty="0" smtClean="0"/>
              <a:t>                        is the numerical diffusion </a:t>
            </a:r>
          </a:p>
          <a:p>
            <a:r>
              <a:rPr lang="en-US" altLang="zh-TW" dirty="0" smtClean="0"/>
              <a:t>                        is the boundary layer source and vertical (turbulent) diffusion</a:t>
            </a:r>
          </a:p>
          <a:p>
            <a:r>
              <a:rPr lang="en-US" altLang="zh-TW" dirty="0" smtClean="0"/>
              <a:t>                        is the residual term </a:t>
            </a:r>
          </a:p>
          <a:p>
            <a:r>
              <a:rPr lang="en-US" altLang="zh-TW" dirty="0" smtClean="0"/>
              <a:t>                        is the precipitation flux.</a:t>
            </a:r>
          </a:p>
        </p:txBody>
      </p:sp>
      <p:sp>
        <p:nvSpPr>
          <p:cNvPr id="12" name="矩形 11"/>
          <p:cNvSpPr/>
          <p:nvPr/>
        </p:nvSpPr>
        <p:spPr>
          <a:xfrm>
            <a:off x="755576" y="5293657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PE</a:t>
            </a:r>
            <a:r>
              <a:rPr lang="en-US" altLang="zh-TW" dirty="0" smtClean="0"/>
              <a:t> [defined as Cloud Microphysics Precipitation Efficiency (Sui et al. 2005, 2007)]:</a:t>
            </a:r>
          </a:p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9420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35077"/>
            <a:ext cx="485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08184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781007"/>
            <a:ext cx="381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59514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337164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6239" y="4587602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4271" y="4885159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2132856"/>
            <a:ext cx="787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1484784"/>
            <a:ext cx="7410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8" y="2675549"/>
            <a:ext cx="617220" cy="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5805264"/>
            <a:ext cx="1581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Budget </a:t>
            </a:r>
            <a:r>
              <a:rPr lang="en-US" altLang="zh-TW" sz="3200" dirty="0" err="1" smtClean="0"/>
              <a:t>Equtions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solidFill>
                  <a:srgbClr val="3333FF"/>
                </a:solidFill>
              </a:rPr>
              <a:t>[from </a:t>
            </a:r>
            <a:r>
              <a:rPr lang="en-US" altLang="zh-TW" sz="3200" dirty="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Yang et al. (2011;MWR</a:t>
            </a:r>
            <a:r>
              <a:rPr lang="en-US" altLang="zh-TW" sz="3200" dirty="0" smtClean="0">
                <a:solidFill>
                  <a:srgbClr val="3333FF"/>
                </a:solidFill>
              </a:rPr>
              <a:t>)]</a:t>
            </a:r>
            <a:endParaRPr lang="zh-TW" altLang="en-US" sz="3200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038746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Water vapor budget</a:t>
            </a:r>
            <a:r>
              <a:rPr lang="en-US" altLang="zh-TW" dirty="0" smtClean="0"/>
              <a:t>: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v</a:t>
            </a:r>
            <a:r>
              <a:rPr lang="en-US" altLang="zh-TW" i="1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Cloud budget</a:t>
            </a:r>
            <a:r>
              <a:rPr lang="en-US" altLang="zh-TW" dirty="0" smtClean="0"/>
              <a:t>: </a:t>
            </a:r>
            <a:r>
              <a:rPr lang="en-US" altLang="zh-TW" i="1" dirty="0" smtClean="0"/>
              <a:t>q</a:t>
            </a:r>
            <a:r>
              <a:rPr lang="en-US" altLang="zh-TW" i="1" baseline="-25000" dirty="0" smtClean="0"/>
              <a:t>c</a:t>
            </a:r>
            <a:r>
              <a:rPr lang="en-US" altLang="zh-TW" i="1" dirty="0" smtClean="0"/>
              <a:t> = </a:t>
            </a:r>
            <a:r>
              <a:rPr lang="en-US" altLang="zh-TW" i="1" dirty="0" err="1" smtClean="0"/>
              <a:t>q</a:t>
            </a:r>
            <a:r>
              <a:rPr lang="en-US" altLang="zh-TW" i="1" baseline="-25000" dirty="0" err="1" smtClean="0"/>
              <a:t>w</a:t>
            </a:r>
            <a:r>
              <a:rPr lang="en-US" altLang="zh-TW" i="1" dirty="0" smtClean="0"/>
              <a:t> + </a:t>
            </a:r>
            <a:r>
              <a:rPr lang="en-US" altLang="zh-TW" i="1" dirty="0" err="1" smtClean="0"/>
              <a:t>q</a:t>
            </a:r>
            <a:r>
              <a:rPr lang="en-US" altLang="zh-TW" i="1" baseline="-25000" dirty="0" err="1" smtClean="0"/>
              <a:t>i</a:t>
            </a:r>
            <a:r>
              <a:rPr lang="en-US" altLang="zh-TW" i="1" dirty="0" smtClean="0"/>
              <a:t> 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7" name="Picture 9" descr="budge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74854"/>
            <a:ext cx="5010626" cy="2898362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55576" y="5293657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PE</a:t>
            </a:r>
            <a:r>
              <a:rPr lang="en-US" altLang="zh-TW" dirty="0" smtClean="0"/>
              <a:t> [defined as Cloud Microphysics Precipitation Efficiency (Sui et al. 2005, 2007)]:</a:t>
            </a:r>
          </a:p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787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7410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805264"/>
            <a:ext cx="1581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665</Words>
  <Application>Microsoft Office PowerPoint</Application>
  <PresentationFormat>如螢幕大小 (4:3)</PresentationFormat>
  <Paragraphs>230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Water Budget and Precipitation Efficiency of Typhoon Morakot (2009)</vt:lpstr>
      <vt:lpstr>投影片 2</vt:lpstr>
      <vt:lpstr>投影片 3</vt:lpstr>
      <vt:lpstr>投影片 4</vt:lpstr>
      <vt:lpstr>投影片 5</vt:lpstr>
      <vt:lpstr>投影片 6</vt:lpstr>
      <vt:lpstr>投影片 7</vt:lpstr>
      <vt:lpstr>Budget Equtions [from Yang et al. (2011;MWR)]</vt:lpstr>
      <vt:lpstr>Budget Equtions [from Yang et al. (2011;MWR)]</vt:lpstr>
      <vt:lpstr>投影片 10</vt:lpstr>
      <vt:lpstr>投影片 11</vt:lpstr>
      <vt:lpstr>投影片 12</vt:lpstr>
      <vt:lpstr>投影片 13</vt:lpstr>
      <vt:lpstr>投影片 14</vt:lpstr>
      <vt:lpstr>投影片 15</vt:lpstr>
      <vt:lpstr>Lagrangian framework discussion</vt:lpstr>
      <vt:lpstr>投影片 17</vt:lpstr>
      <vt:lpstr>投影片 18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most</dc:creator>
  <cp:lastModifiedBy>most</cp:lastModifiedBy>
  <cp:revision>66</cp:revision>
  <dcterms:created xsi:type="dcterms:W3CDTF">2013-02-25T05:22:13Z</dcterms:created>
  <dcterms:modified xsi:type="dcterms:W3CDTF">2013-02-26T04:09:23Z</dcterms:modified>
</cp:coreProperties>
</file>