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81" r:id="rId6"/>
    <p:sldId id="265" r:id="rId7"/>
    <p:sldId id="269" r:id="rId8"/>
    <p:sldId id="270" r:id="rId9"/>
    <p:sldId id="272" r:id="rId10"/>
    <p:sldId id="280" r:id="rId11"/>
    <p:sldId id="266" r:id="rId12"/>
    <p:sldId id="267" r:id="rId13"/>
    <p:sldId id="282" r:id="rId14"/>
    <p:sldId id="277" r:id="rId15"/>
    <p:sldId id="259" r:id="rId16"/>
    <p:sldId id="261" r:id="rId17"/>
    <p:sldId id="262" r:id="rId18"/>
    <p:sldId id="274" r:id="rId19"/>
    <p:sldId id="283" r:id="rId20"/>
    <p:sldId id="273" r:id="rId21"/>
    <p:sldId id="278" r:id="rId22"/>
    <p:sldId id="275" r:id="rId23"/>
    <p:sldId id="279" r:id="rId24"/>
    <p:sldId id="268" r:id="rId25"/>
    <p:sldId id="271" r:id="rId26"/>
    <p:sldId id="260" r:id="rId27"/>
    <p:sldId id="284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44417A6-0620-40F6-9167-771A563C2C35}">
          <p14:sldIdLst>
            <p14:sldId id="256"/>
            <p14:sldId id="257"/>
          </p14:sldIdLst>
        </p14:section>
        <p14:section name="keywords &amp;introductions" id="{424A2443-D45A-483A-B80B-0028D0D3FE75}">
          <p14:sldIdLst>
            <p14:sldId id="258"/>
            <p14:sldId id="263"/>
            <p14:sldId id="281"/>
          </p14:sldIdLst>
        </p14:section>
        <p14:section name="Data and model description" id="{DE08B36D-1C56-4EC4-B343-1EEF176CBBB3}">
          <p14:sldIdLst>
            <p14:sldId id="265"/>
            <p14:sldId id="269"/>
            <p14:sldId id="270"/>
            <p14:sldId id="272"/>
            <p14:sldId id="280"/>
            <p14:sldId id="266"/>
            <p14:sldId id="267"/>
            <p14:sldId id="282"/>
          </p14:sldIdLst>
        </p14:section>
        <p14:section name="Ensemble methods" id="{5358140D-8A12-4F81-9DB1-ABD47F68927B}">
          <p14:sldIdLst>
            <p14:sldId id="277"/>
            <p14:sldId id="259"/>
            <p14:sldId id="261"/>
            <p14:sldId id="262"/>
            <p14:sldId id="274"/>
            <p14:sldId id="283"/>
          </p14:sldIdLst>
        </p14:section>
        <p14:section name="Ensemble results" id="{683F0E85-4DF0-43BD-8871-9B31CCA156B4}">
          <p14:sldIdLst>
            <p14:sldId id="273"/>
            <p14:sldId id="278"/>
            <p14:sldId id="275"/>
            <p14:sldId id="279"/>
          </p14:sldIdLst>
        </p14:section>
        <p14:section name="Conclusions" id="{BC20F718-4A7C-42D9-ACA6-0ED19348AF7D}">
          <p14:sldIdLst>
            <p14:sldId id="268"/>
            <p14:sldId id="271"/>
          </p14:sldIdLst>
        </p14:section>
        <p14:section name="refferences" id="{42FC5EB0-9583-40DD-9C47-3BB03605DBB5}">
          <p14:sldIdLst>
            <p14:sldId id="26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05" autoAdjust="0"/>
  </p:normalViewPr>
  <p:slideViewPr>
    <p:cSldViewPr>
      <p:cViewPr varScale="1">
        <p:scale>
          <a:sx n="76" d="100"/>
          <a:sy n="76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C1AE-260A-43C4-83EE-61E2FE15292E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2CB27-1B63-43A9-9E28-8F71BAA97E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88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13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2000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outlier points represent poor rainfall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forecasts on these grid points, resulting from bad timing of a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Mei-Yu front, improper precipitation parameterization over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areas, and not enough resolution to resolve the complex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of environmental airflows with local topography.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35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36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57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44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9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27-1B63-43A9-9E28-8F71BAA97E0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01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1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03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1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30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10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91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5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64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0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28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77CF-C532-49C9-B8D7-82865703E57B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E6E8-997D-44E7-A608-70C0D5BC5E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5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064896" cy="218767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Ensemble prediction of rainfall during </a:t>
            </a:r>
            <a:r>
              <a:rPr lang="en-US" altLang="zh-TW" dirty="0" smtClean="0"/>
              <a:t>  the 2000–2002Mei-Yu seasons</a:t>
            </a:r>
            <a:r>
              <a:rPr lang="en-US" altLang="zh-TW" dirty="0"/>
              <a:t>: Evaluation over the Taiwan area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altLang="zh-TW" dirty="0"/>
              <a:t>Yang, M.-J., B. J.-D. </a:t>
            </a:r>
            <a:r>
              <a:rPr lang="en-US" altLang="zh-TW" dirty="0" err="1"/>
              <a:t>Jou</a:t>
            </a:r>
            <a:r>
              <a:rPr lang="en-US" altLang="zh-TW" dirty="0"/>
              <a:t>, S.-C. Wang, J.-S. Hong, P.-L. Lin, J.-H</a:t>
            </a:r>
            <a:r>
              <a:rPr lang="en-US" altLang="zh-TW" dirty="0" smtClean="0"/>
              <a:t>.    </a:t>
            </a:r>
          </a:p>
          <a:p>
            <a:pPr algn="l"/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 err="1" smtClean="0"/>
              <a:t>Teng</a:t>
            </a:r>
            <a:r>
              <a:rPr lang="en-US" altLang="zh-TW" dirty="0"/>
              <a:t>, and H.-C. Lin (2004), Ensemble prediction of</a:t>
            </a:r>
          </a:p>
          <a:p>
            <a:pPr algn="l"/>
            <a:r>
              <a:rPr lang="en-US" altLang="zh-TW" dirty="0" smtClean="0"/>
              <a:t>    rainfall </a:t>
            </a:r>
            <a:r>
              <a:rPr lang="en-US" altLang="zh-TW" dirty="0"/>
              <a:t>during the 2000–2002 Mei-Yu seasons: Evaluation </a:t>
            </a:r>
            <a:r>
              <a:rPr lang="en-US" altLang="zh-TW" dirty="0" smtClean="0"/>
              <a:t>  </a:t>
            </a:r>
          </a:p>
          <a:p>
            <a:pPr algn="l"/>
            <a:r>
              <a:rPr lang="en-US" altLang="zh-TW" dirty="0"/>
              <a:t> </a:t>
            </a:r>
            <a:r>
              <a:rPr lang="en-US" altLang="zh-TW" dirty="0" smtClean="0"/>
              <a:t>   over </a:t>
            </a:r>
            <a:r>
              <a:rPr lang="en-US" altLang="zh-TW" dirty="0"/>
              <a:t>the Taiwan area, J. </a:t>
            </a:r>
            <a:r>
              <a:rPr lang="en-US" altLang="zh-TW" dirty="0" err="1"/>
              <a:t>Geophys</a:t>
            </a:r>
            <a:r>
              <a:rPr lang="en-US" altLang="zh-TW" dirty="0"/>
              <a:t>. Res., 109, D18203,</a:t>
            </a:r>
          </a:p>
          <a:p>
            <a:pPr algn="l"/>
            <a:r>
              <a:rPr lang="en-US" altLang="zh-TW" dirty="0" smtClean="0"/>
              <a:t>    doi:10.1029/2003JD004368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7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9"/>
    </mc:Choice>
    <mc:Fallback xmlns="">
      <p:transition spd="slow" advTm="172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RMSE table </a:t>
            </a:r>
          </a:p>
          <a:p>
            <a:r>
              <a:rPr lang="en-US" altLang="zh-TW" sz="2400" dirty="0" smtClean="0"/>
              <a:t>In parenthesis, the RMSE of statistically significant at the </a:t>
            </a:r>
            <a:r>
              <a:rPr lang="en-US" altLang="zh-TW" sz="2400" b="1" dirty="0" smtClean="0"/>
              <a:t>95% confidence level</a:t>
            </a:r>
          </a:p>
          <a:p>
            <a:r>
              <a:rPr lang="en-US" altLang="zh-TW" sz="2400" dirty="0" smtClean="0"/>
              <a:t>With </a:t>
            </a:r>
            <a:r>
              <a:rPr lang="en-US" altLang="zh-TW" sz="2400" b="1" dirty="0" smtClean="0"/>
              <a:t>increase of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forecast duration</a:t>
            </a:r>
            <a:r>
              <a:rPr lang="en-US" altLang="zh-TW" sz="2400" dirty="0" smtClean="0"/>
              <a:t>, the predictive skill tends to </a:t>
            </a:r>
            <a:r>
              <a:rPr lang="en-US" altLang="zh-TW" sz="2400" b="1" dirty="0" smtClean="0"/>
              <a:t>decrease</a:t>
            </a:r>
            <a:r>
              <a:rPr lang="en-US" altLang="zh-TW" sz="2400" dirty="0" smtClean="0"/>
              <a:t> </a:t>
            </a:r>
            <a:r>
              <a:rPr lang="en-US" altLang="zh-TW" sz="2000" i="1" dirty="0" smtClean="0"/>
              <a:t>[</a:t>
            </a:r>
            <a:r>
              <a:rPr lang="en-US" altLang="zh-TW" sz="2000" i="1" dirty="0" err="1" smtClean="0"/>
              <a:t>Chien</a:t>
            </a:r>
            <a:r>
              <a:rPr lang="en-US" altLang="zh-TW" sz="2000" i="1" dirty="0" smtClean="0"/>
              <a:t> et al.2002]</a:t>
            </a:r>
            <a:endParaRPr lang="zh-TW" altLang="en-US" sz="2000" i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19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6"/>
    </mc:Choice>
    <mc:Fallback xmlns="">
      <p:transition spd="slow" advTm="34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4427984" cy="54452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15514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1080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Most member’s high skill(ETS&gt;0.2) over the five area</a:t>
            </a:r>
          </a:p>
          <a:p>
            <a:pPr>
              <a:buNone/>
            </a:pPr>
            <a:r>
              <a:rPr lang="en-US" altLang="zh-TW" sz="2400" dirty="0" smtClean="0"/>
              <a:t>→ The maxima rainfall region for 2000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 smtClean="0"/>
              <a:t>→ </a:t>
            </a:r>
            <a:r>
              <a:rPr lang="en-US" altLang="zh-TW" sz="2400" b="1" dirty="0" smtClean="0"/>
              <a:t>Different precipitation </a:t>
            </a:r>
            <a:r>
              <a:rPr lang="en-US" altLang="zh-TW" sz="2400" dirty="0" smtClean="0"/>
              <a:t>physics used,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same regions occurred rainfall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17942"/>
            <a:ext cx="4320000" cy="24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10230"/>
            <a:ext cx="4320000" cy="244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472" y="317942"/>
            <a:ext cx="4320000" cy="24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472" y="2910230"/>
            <a:ext cx="4320000" cy="246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1907704" y="-5700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ETS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-5700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BS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71600" y="4575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11560" y="11775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51520" y="16816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95536" y="6735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</a:t>
            </a:r>
            <a:endParaRPr lang="zh-TW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0" y="20416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endParaRPr lang="zh-TW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499992" y="0"/>
            <a:ext cx="4427984" cy="5445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2365" y="1988840"/>
            <a:ext cx="331635" cy="218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5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89"/>
    </mc:Choice>
    <mc:Fallback xmlns="">
      <p:transition spd="slow" advTm="77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32659" y="1084967"/>
            <a:ext cx="7871789" cy="5872425"/>
            <a:chOff x="683568" y="796935"/>
            <a:chExt cx="7871789" cy="587242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31432" y="2596881"/>
              <a:ext cx="9239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b="73115"/>
            <a:stretch>
              <a:fillRect/>
            </a:stretch>
          </p:blipFill>
          <p:spPr bwMode="auto">
            <a:xfrm>
              <a:off x="683568" y="796935"/>
              <a:ext cx="3312368" cy="184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35679" b="37037"/>
            <a:stretch>
              <a:fillRect/>
            </a:stretch>
          </p:blipFill>
          <p:spPr bwMode="auto">
            <a:xfrm>
              <a:off x="683568" y="2618040"/>
              <a:ext cx="331236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70309" b="-2838"/>
            <a:stretch>
              <a:fillRect/>
            </a:stretch>
          </p:blipFill>
          <p:spPr bwMode="auto">
            <a:xfrm>
              <a:off x="683568" y="4437112"/>
              <a:ext cx="331236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89"/>
            <a:stretch/>
          </p:blipFill>
          <p:spPr bwMode="auto">
            <a:xfrm>
              <a:off x="4031432" y="796936"/>
              <a:ext cx="3600000" cy="1844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84" b="38869"/>
            <a:stretch/>
          </p:blipFill>
          <p:spPr bwMode="auto">
            <a:xfrm>
              <a:off x="4031432" y="2618040"/>
              <a:ext cx="3600000" cy="1819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93"/>
            <a:stretch/>
          </p:blipFill>
          <p:spPr bwMode="auto">
            <a:xfrm>
              <a:off x="4031432" y="4445416"/>
              <a:ext cx="3600000" cy="20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Compared with rainfall threshold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66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84"/>
    </mc:Choice>
    <mc:Fallback xmlns="">
      <p:transition spd="slow" advTm="940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Keywords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</a:rPr>
              <a:t>Equitable threat score(ETS)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</a:rPr>
              <a:t>Bias score(BS)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Data and model description</a:t>
            </a:r>
          </a:p>
          <a:p>
            <a:r>
              <a:rPr lang="en-US" altLang="zh-TW" dirty="0" smtClean="0"/>
              <a:t>Ensemble methods 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Ensemble results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67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"/>
    </mc:Choice>
    <mc:Fallback xmlns="">
      <p:transition spd="slow" advTm="12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Ensemble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AVG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same weighting (1/6) for all 6 member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CPS 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same weighting (1/4) for                                   the four </a:t>
            </a:r>
            <a:r>
              <a:rPr lang="en-US" altLang="zh-TW" dirty="0" smtClean="0">
                <a:solidFill>
                  <a:srgbClr val="FF0000"/>
                </a:solidFill>
              </a:rPr>
              <a:t>cumulus ensemble </a:t>
            </a:r>
            <a:r>
              <a:rPr lang="en-US" altLang="zh-TW" dirty="0" smtClean="0"/>
              <a:t>member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MPH</a:t>
            </a:r>
            <a:r>
              <a:rPr lang="zh-TW" altLang="en-US" dirty="0" smtClean="0"/>
              <a:t>：</a:t>
            </a:r>
            <a:r>
              <a:rPr lang="en-US" altLang="zh-TW" dirty="0"/>
              <a:t>same weighting (</a:t>
            </a:r>
            <a:r>
              <a:rPr lang="en-US" altLang="zh-TW" dirty="0" smtClean="0"/>
              <a:t>1/3) </a:t>
            </a:r>
            <a:r>
              <a:rPr lang="en-US" altLang="zh-TW" dirty="0"/>
              <a:t>for                                   the </a:t>
            </a:r>
            <a:r>
              <a:rPr lang="en-US" altLang="zh-TW" dirty="0" smtClean="0"/>
              <a:t>three </a:t>
            </a:r>
            <a:r>
              <a:rPr lang="en-US" altLang="zh-TW" dirty="0">
                <a:solidFill>
                  <a:srgbClr val="FF0000"/>
                </a:solidFill>
              </a:rPr>
              <a:t>microphysics ensemble </a:t>
            </a:r>
            <a:r>
              <a:rPr lang="en-US" altLang="zh-TW" dirty="0" smtClean="0"/>
              <a:t>member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MLR</a:t>
            </a:r>
            <a:r>
              <a:rPr lang="zh-TW" altLang="en-US" dirty="0" smtClean="0"/>
              <a:t> ：</a:t>
            </a:r>
            <a:r>
              <a:rPr lang="en-US" altLang="zh-TW" dirty="0" smtClean="0"/>
              <a:t>Multiple </a:t>
            </a:r>
            <a:r>
              <a:rPr lang="en-US" altLang="zh-TW" dirty="0"/>
              <a:t>linear regression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03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1"/>
    </mc:Choice>
    <mc:Fallback xmlns="">
      <p:transition spd="slow" advTm="2318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Multiple linear regression (MLR)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zh-TW" altLang="en-US" sz="2400" b="0" i="1" smtClean="0">
                        <a:latin typeface="Cambria Math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ensemble</m:t>
                    </m:r>
                    <m:r>
                      <a:rPr lang="en-US" altLang="zh-TW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member</m:t>
                    </m:r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smtClean="0">
                    <a:latin typeface="Cambria Math"/>
                  </a:rPr>
                  <a:t>O</a:t>
                </a:r>
                <a:r>
                  <a:rPr lang="zh-TW" altLang="en-US" sz="2400" dirty="0">
                    <a:latin typeface="Cambria Math"/>
                  </a:rPr>
                  <a:t>：</a:t>
                </a:r>
                <a:r>
                  <a:rPr lang="en-US" altLang="zh-TW" sz="2400" dirty="0">
                    <a:latin typeface="Cambria Math"/>
                  </a:rPr>
                  <a:t> observed </a:t>
                </a:r>
                <a:r>
                  <a:rPr lang="en-US" altLang="zh-TW" sz="2400" dirty="0" smtClean="0">
                    <a:latin typeface="Cambria Math"/>
                  </a:rPr>
                  <a:t>rainfall</a:t>
                </a:r>
              </a:p>
              <a:p>
                <a:r>
                  <a:rPr lang="en-US" altLang="zh-TW" sz="2400" dirty="0" smtClean="0">
                    <a:latin typeface="Cambria Math"/>
                  </a:rPr>
                  <a:t>r </a:t>
                </a:r>
                <a:r>
                  <a:rPr lang="zh-TW" altLang="en-US" sz="2400" dirty="0">
                    <a:latin typeface="Cambria Math"/>
                  </a:rPr>
                  <a:t>：</a:t>
                </a:r>
                <a:r>
                  <a:rPr lang="en-US" altLang="zh-TW" sz="2400" dirty="0">
                    <a:latin typeface="Cambria Math"/>
                  </a:rPr>
                  <a:t>the forecast </a:t>
                </a:r>
                <a:r>
                  <a:rPr lang="en-US" altLang="zh-TW" sz="2400" dirty="0" smtClean="0">
                    <a:latin typeface="Cambria Math"/>
                  </a:rPr>
                  <a:t>difference</a:t>
                </a:r>
                <a:endParaRPr lang="en-US" altLang="zh-TW" sz="2400" dirty="0">
                  <a:latin typeface="Cambria Math"/>
                </a:endParaRPr>
              </a:p>
              <a:p>
                <a:r>
                  <a:rPr lang="en-US" altLang="zh-TW" sz="2400" dirty="0">
                    <a:latin typeface="Cambria Math"/>
                  </a:rPr>
                  <a:t>N</a:t>
                </a:r>
                <a:r>
                  <a:rPr lang="zh-TW" altLang="en-US" sz="2400" dirty="0" smtClean="0">
                    <a:latin typeface="Cambria Math"/>
                  </a:rPr>
                  <a:t>：</a:t>
                </a:r>
                <a:r>
                  <a:rPr lang="en-US" altLang="zh-TW" sz="2400" dirty="0" smtClean="0">
                    <a:latin typeface="Cambria Math"/>
                  </a:rPr>
                  <a:t>total sample size</a:t>
                </a:r>
              </a:p>
              <a:p>
                <a:pPr marL="0" indent="0">
                  <a:buNone/>
                </a:pPr>
                <a:r>
                  <a:rPr lang="en-US" altLang="zh-TW" sz="1800" dirty="0" smtClean="0">
                    <a:latin typeface="Cambria Math"/>
                  </a:rPr>
                  <a:t>            (</a:t>
                </a:r>
                <a:r>
                  <a:rPr lang="en-US" altLang="zh-TW" sz="1800" dirty="0" smtClean="0">
                    <a:solidFill>
                      <a:srgbClr val="FF0000"/>
                    </a:solidFill>
                    <a:latin typeface="Cambria Math"/>
                  </a:rPr>
                  <a:t>58</a:t>
                </a:r>
                <a:r>
                  <a:rPr lang="en-US" altLang="zh-TW" sz="1800" dirty="0" smtClean="0">
                    <a:latin typeface="Cambria Math"/>
                  </a:rPr>
                  <a:t> forecast events in a Mei-Yu season)</a:t>
                </a:r>
              </a:p>
              <a:p>
                <a:pPr marL="0" indent="0">
                  <a:buNone/>
                </a:pPr>
                <a:endParaRPr lang="en-US" altLang="zh-TW" sz="1800" dirty="0" smtClean="0">
                  <a:latin typeface="Cambria Math"/>
                </a:endParaRPr>
              </a:p>
              <a:p>
                <a:r>
                  <a:rPr lang="en-US" altLang="zh-TW" sz="2400" dirty="0" smtClean="0"/>
                  <a:t>(</a:t>
                </a:r>
                <a:r>
                  <a:rPr lang="el-GR" altLang="zh-TW" sz="2400" dirty="0" smtClean="0"/>
                  <a:t>α</a:t>
                </a:r>
                <a:r>
                  <a:rPr lang="en-US" altLang="zh-TW" sz="2400" dirty="0" smtClean="0"/>
                  <a:t>,</a:t>
                </a:r>
                <a:r>
                  <a:rPr lang="el-GR" altLang="zh-TW" sz="2400" dirty="0" smtClean="0"/>
                  <a:t>β</a:t>
                </a:r>
                <a:r>
                  <a:rPr lang="en-US" altLang="zh-TW" sz="2400" dirty="0" smtClean="0"/>
                  <a:t>,</a:t>
                </a:r>
                <a:r>
                  <a:rPr lang="el-GR" altLang="zh-TW" sz="2400" dirty="0" smtClean="0"/>
                  <a:t>γ</a:t>
                </a:r>
                <a:r>
                  <a:rPr lang="en-US" altLang="zh-TW" sz="2400" dirty="0" smtClean="0"/>
                  <a:t>,</a:t>
                </a:r>
                <a:r>
                  <a:rPr lang="el-GR" altLang="zh-TW" sz="2400" dirty="0" smtClean="0"/>
                  <a:t>κ</a:t>
                </a:r>
                <a:r>
                  <a:rPr lang="en-US" altLang="zh-TW" sz="2400" dirty="0" smtClean="0"/>
                  <a:t>,</a:t>
                </a:r>
                <a:r>
                  <a:rPr lang="el-GR" altLang="zh-TW" sz="2400" dirty="0" smtClean="0"/>
                  <a:t>δ</a:t>
                </a:r>
                <a:r>
                  <a:rPr lang="en-US" altLang="zh-TW" sz="2400" dirty="0" smtClean="0"/>
                  <a:t>,</a:t>
                </a:r>
                <a:r>
                  <a:rPr lang="el-GR" altLang="zh-TW" sz="2400" dirty="0" smtClean="0"/>
                  <a:t>ε</a:t>
                </a:r>
                <a:r>
                  <a:rPr lang="en-US" altLang="zh-TW" sz="2400" dirty="0" smtClean="0"/>
                  <a:t>)</a:t>
                </a:r>
                <a:r>
                  <a:rPr lang="zh-TW" altLang="en-US" sz="2400" dirty="0" smtClean="0"/>
                  <a:t>：</a:t>
                </a:r>
                <a:r>
                  <a:rPr lang="en-US" altLang="zh-TW" sz="2400" dirty="0" smtClean="0"/>
                  <a:t>weighting coefficients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for </a:t>
                </a:r>
                <a:r>
                  <a:rPr lang="en-US" altLang="zh-TW" sz="2400" dirty="0"/>
                  <a:t>ensemble </a:t>
                </a:r>
                <a:r>
                  <a:rPr lang="en-US" altLang="zh-TW" sz="2400" dirty="0" smtClean="0"/>
                  <a:t>members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latin typeface="Cambria Math"/>
                  </a:rPr>
                  <a:t>                            </a:t>
                </a:r>
                <a:r>
                  <a:rPr lang="en-US" altLang="zh-TW" sz="1800" dirty="0" smtClean="0">
                    <a:latin typeface="Cambria Math"/>
                  </a:rPr>
                  <a:t>(varies with </a:t>
                </a:r>
                <a:r>
                  <a:rPr lang="en-US" altLang="zh-TW" sz="1800" dirty="0" smtClean="0">
                    <a:solidFill>
                      <a:srgbClr val="FF0000"/>
                    </a:solidFill>
                    <a:latin typeface="Cambria Math"/>
                  </a:rPr>
                  <a:t>space</a:t>
                </a:r>
                <a:r>
                  <a:rPr lang="en-US" altLang="zh-TW" sz="1800" dirty="0" smtClean="0">
                    <a:latin typeface="Cambria Math"/>
                  </a:rPr>
                  <a:t>)</a:t>
                </a:r>
                <a:endParaRPr lang="zh-TW" altLang="en-US" sz="1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4622"/>
            <a:ext cx="3083883" cy="470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"/>
    </mc:Choice>
    <mc:Fallback xmlns="">
      <p:transition spd="slow" advTm="79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linear regression (MLR)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2884"/>
            <a:ext cx="5419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16375"/>
            <a:ext cx="5328592" cy="62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9780"/>
            <a:ext cx="5143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1115616" y="2953716"/>
            <a:ext cx="10140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115616" y="256288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向量形式</a:t>
            </a:r>
            <a:endParaRPr lang="zh-TW" altLang="en-US" sz="16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115616" y="3791717"/>
            <a:ext cx="10140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259632" y="336050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移項</a:t>
            </a:r>
            <a:endParaRPr lang="zh-TW" altLang="en-US" sz="16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131013" y="4615807"/>
            <a:ext cx="10140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259632" y="414709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平方</a:t>
            </a:r>
            <a:endParaRPr lang="zh-TW" altLang="en-US" sz="16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5"/>
          <a:stretch/>
        </p:blipFill>
        <p:spPr bwMode="auto">
          <a:xfrm>
            <a:off x="2195736" y="5088614"/>
            <a:ext cx="6552728" cy="7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>
            <a:off x="1109713" y="5481885"/>
            <a:ext cx="10140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238332" y="50131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微分</a:t>
            </a:r>
            <a:endParaRPr lang="zh-TW" altLang="en-US" sz="1600" dirty="0"/>
          </a:p>
        </p:txBody>
      </p:sp>
      <p:sp>
        <p:nvSpPr>
          <p:cNvPr id="20" name="五角星形 19"/>
          <p:cNvSpPr/>
          <p:nvPr/>
        </p:nvSpPr>
        <p:spPr>
          <a:xfrm>
            <a:off x="3099284" y="4387455"/>
            <a:ext cx="72008" cy="7108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3779912" y="4365104"/>
            <a:ext cx="72008" cy="7108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4499992" y="4365104"/>
            <a:ext cx="72008" cy="7108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5220072" y="4365104"/>
            <a:ext cx="72008" cy="7108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五角星形 25"/>
          <p:cNvSpPr/>
          <p:nvPr/>
        </p:nvSpPr>
        <p:spPr>
          <a:xfrm>
            <a:off x="5940152" y="4365104"/>
            <a:ext cx="72008" cy="7108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五角星形 26"/>
          <p:cNvSpPr/>
          <p:nvPr/>
        </p:nvSpPr>
        <p:spPr>
          <a:xfrm>
            <a:off x="6588224" y="4365104"/>
            <a:ext cx="72008" cy="7108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9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7"/>
    </mc:Choice>
    <mc:Fallback xmlns="">
      <p:transition spd="slow" advTm="3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30" y="1344513"/>
            <a:ext cx="70580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linear regression (MLR)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30" y="1268760"/>
            <a:ext cx="69818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403648" y="545023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A                                                   B                   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27584" y="6004233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B(=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C</a:t>
                </a:r>
                <a:r>
                  <a:rPr lang="en-US" altLang="zh-TW" dirty="0"/>
                  <a:t>) is the </a:t>
                </a:r>
                <a:r>
                  <a:rPr lang="en-US" altLang="zh-TW" dirty="0" smtClean="0"/>
                  <a:t>weighting coefficient </a:t>
                </a:r>
                <a:r>
                  <a:rPr lang="en-US" altLang="zh-TW" dirty="0"/>
                  <a:t>of each member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004233"/>
                <a:ext cx="7632848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82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2"/>
    </mc:Choice>
    <mc:Fallback xmlns="">
      <p:transition spd="slow" advTm="3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Horizontal distribution of weighting coefficient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49080"/>
            <a:ext cx="8290784" cy="197708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MLR apply more weight 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higher rainfall predictive skill </a:t>
            </a:r>
            <a:r>
              <a:rPr lang="en-US" altLang="zh-TW" sz="2400" dirty="0" smtClean="0"/>
              <a:t>(ETS&amp;BS) </a:t>
            </a:r>
          </a:p>
          <a:p>
            <a:pPr marL="623888" indent="-260350">
              <a:buNone/>
            </a:pPr>
            <a:r>
              <a:rPr lang="en-US" altLang="zh-TW" sz="2400" dirty="0" smtClean="0"/>
              <a:t>→Provide </a:t>
            </a:r>
            <a:r>
              <a:rPr lang="en-US" altLang="zh-TW" sz="2400" dirty="0" smtClean="0">
                <a:solidFill>
                  <a:srgbClr val="FF0000"/>
                </a:solidFill>
              </a:rPr>
              <a:t>better precipitation prediction </a:t>
            </a:r>
            <a:r>
              <a:rPr lang="en-US" altLang="zh-TW" sz="2400" dirty="0" smtClean="0"/>
              <a:t>than a simple average forecast</a:t>
            </a:r>
            <a:endParaRPr lang="zh-TW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3"/>
          <a:stretch/>
        </p:blipFill>
        <p:spPr bwMode="auto">
          <a:xfrm>
            <a:off x="107984" y="1461727"/>
            <a:ext cx="4320000" cy="24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9"/>
          <a:stretch/>
        </p:blipFill>
        <p:spPr bwMode="auto">
          <a:xfrm>
            <a:off x="4427984" y="1476437"/>
            <a:ext cx="4320000" cy="245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84" y="1579072"/>
            <a:ext cx="337702" cy="22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7"/>
    </mc:Choice>
    <mc:Fallback xmlns="">
      <p:transition spd="slow" advTm="414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Keywords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</a:rPr>
              <a:t>Equitable threat score(ETS)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</a:rPr>
              <a:t>Bias score(BS)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Data and model description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Ensemble methods </a:t>
            </a:r>
            <a:endParaRPr lang="en-US" altLang="zh-TW" dirty="0" smtClean="0"/>
          </a:p>
          <a:p>
            <a:r>
              <a:rPr lang="en-US" altLang="zh-TW" dirty="0" smtClean="0"/>
              <a:t>Ensemble results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67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"/>
    </mc:Choice>
    <mc:Fallback xmlns="">
      <p:transition spd="slow" advTm="11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Keywords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/>
              <a:t>Equitable threat score(ETS)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/>
              <a:t>Bias score(BS)</a:t>
            </a:r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Data and model description</a:t>
            </a:r>
          </a:p>
          <a:p>
            <a:r>
              <a:rPr lang="en-US" altLang="zh-TW" dirty="0" smtClean="0"/>
              <a:t>Ensemble methods </a:t>
            </a:r>
          </a:p>
          <a:p>
            <a:r>
              <a:rPr lang="en-US" altLang="zh-TW" dirty="0" smtClean="0"/>
              <a:t>Ensemble results</a:t>
            </a:r>
          </a:p>
          <a:p>
            <a:r>
              <a:rPr lang="en-US" altLang="zh-TW" dirty="0" smtClean="0"/>
              <a:t>Conclusions</a:t>
            </a:r>
          </a:p>
          <a:p>
            <a:r>
              <a:rPr lang="en-US" altLang="zh-TW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67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4"/>
    </mc:Choice>
    <mc:Fallback xmlns="">
      <p:transition spd="slow" advTm="177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Ensemble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939870"/>
            <a:ext cx="4331304" cy="2441458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MLR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improve </a:t>
            </a:r>
            <a:r>
              <a:rPr lang="en-US" altLang="zh-TW" sz="2400" b="1" dirty="0" smtClean="0"/>
              <a:t>the prediction</a:t>
            </a:r>
          </a:p>
          <a:p>
            <a:pPr marL="0" indent="0">
              <a:buNone/>
            </a:pPr>
            <a:r>
              <a:rPr lang="en-US" altLang="zh-TW" sz="2400" dirty="0" smtClean="0"/>
              <a:t>    </a:t>
            </a:r>
            <a:r>
              <a:rPr lang="en-US" altLang="zh-TW" sz="2400" dirty="0"/>
              <a:t>(correlation coefficient = 0.59)</a:t>
            </a:r>
          </a:p>
          <a:p>
            <a:r>
              <a:rPr lang="en-US" altLang="zh-TW" sz="2400" dirty="0" smtClean="0"/>
              <a:t>MLR had best ETS except for 15-35mm rainfall</a:t>
            </a:r>
          </a:p>
          <a:p>
            <a:r>
              <a:rPr lang="en-US" altLang="zh-TW" sz="2400" b="1" dirty="0" smtClean="0"/>
              <a:t>6 member &gt; 3 member</a:t>
            </a:r>
          </a:p>
          <a:p>
            <a:endParaRPr lang="en-US" altLang="zh-TW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8"/>
          <a:stretch/>
        </p:blipFill>
        <p:spPr bwMode="auto">
          <a:xfrm>
            <a:off x="4500512" y="3861048"/>
            <a:ext cx="4680000" cy="268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9"/>
          <a:stretch/>
        </p:blipFill>
        <p:spPr bwMode="auto">
          <a:xfrm>
            <a:off x="4428504" y="1554444"/>
            <a:ext cx="4680000" cy="223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45" y="479899"/>
            <a:ext cx="976859" cy="107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3056"/>
            <a:ext cx="2930137" cy="24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74"/>
    </mc:Choice>
    <mc:Fallback xmlns="">
      <p:transition spd="slow" advTm="6997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Compare to high-resolution rainfall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5-km grid point </a:t>
            </a:r>
            <a:r>
              <a:rPr lang="en-US" altLang="zh-TW" dirty="0" smtClean="0"/>
              <a:t>(4 nest domain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135,45,15,5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Compare the case during 2001</a:t>
            </a:r>
          </a:p>
          <a:p>
            <a:r>
              <a:rPr lang="en-US" altLang="zh-TW" dirty="0"/>
              <a:t>31</a:t>
            </a:r>
            <a:r>
              <a:rPr lang="el-GR" altLang="zh-TW" dirty="0"/>
              <a:t>σ</a:t>
            </a:r>
            <a:r>
              <a:rPr lang="en-US" altLang="zh-TW" dirty="0"/>
              <a:t> </a:t>
            </a:r>
            <a:r>
              <a:rPr lang="en-US" altLang="zh-TW" dirty="0" smtClean="0"/>
              <a:t>levels</a:t>
            </a:r>
          </a:p>
          <a:p>
            <a:r>
              <a:rPr lang="en-US" altLang="zh-TW" dirty="0" err="1" smtClean="0"/>
              <a:t>Kain</a:t>
            </a:r>
            <a:r>
              <a:rPr lang="en-US" altLang="zh-TW" dirty="0" smtClean="0"/>
              <a:t>-Fritsch </a:t>
            </a:r>
            <a:r>
              <a:rPr lang="en-US" altLang="zh-TW" dirty="0"/>
              <a:t>cumulus and </a:t>
            </a:r>
            <a:r>
              <a:rPr lang="en-US" altLang="zh-TW" dirty="0" smtClean="0"/>
              <a:t>Goddard</a:t>
            </a:r>
            <a:r>
              <a:rPr lang="zh-TW" altLang="en-US" dirty="0" smtClean="0"/>
              <a:t>　</a:t>
            </a:r>
            <a:r>
              <a:rPr lang="en-US" altLang="zh-TW" dirty="0" smtClean="0"/>
              <a:t>microphysics </a:t>
            </a:r>
            <a:r>
              <a:rPr lang="en-US" altLang="zh-TW" dirty="0"/>
              <a:t>scheme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09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1"/>
    </mc:Choice>
    <mc:Fallback xmlns="">
      <p:transition spd="slow" advTm="241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2372" y="2924945"/>
            <a:ext cx="8219256" cy="376411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dirty="0" smtClean="0"/>
              <a:t>From the results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706438">
              <a:buFont typeface="Calibri" pitchFamily="34" charset="0"/>
              <a:buChar char="—"/>
            </a:pPr>
            <a:r>
              <a:rPr lang="en-US" altLang="zh-TW" sz="2400" b="1" dirty="0" smtClean="0"/>
              <a:t>MLR</a:t>
            </a:r>
            <a:r>
              <a:rPr lang="en-US" altLang="zh-TW" sz="2400" dirty="0" smtClean="0"/>
              <a:t> outperformed</a:t>
            </a:r>
          </a:p>
          <a:p>
            <a:pPr marL="706438">
              <a:buFont typeface="Calibri" pitchFamily="34" charset="0"/>
              <a:buChar char="—"/>
            </a:pPr>
            <a:r>
              <a:rPr lang="en-US" altLang="zh-TW" sz="2400" dirty="0" smtClean="0"/>
              <a:t>Others better in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moderate thresholds (2.5-15mm)</a:t>
            </a:r>
          </a:p>
          <a:p>
            <a:pPr marL="706438">
              <a:buFont typeface="Calibri" pitchFamily="34" charset="0"/>
              <a:buChar char="—"/>
            </a:pPr>
            <a:r>
              <a:rPr lang="en-US" altLang="zh-TW" sz="2400" dirty="0" smtClean="0"/>
              <a:t>5-km better in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heavy rainfall thresholds (25-50)</a:t>
            </a:r>
          </a:p>
          <a:p>
            <a:r>
              <a:rPr lang="en-US" altLang="zh-TW" sz="2400" dirty="0" smtClean="0"/>
              <a:t>Poor performance for 5-km   ∵feedbacks from the outer domain through </a:t>
            </a:r>
            <a:r>
              <a:rPr lang="en-US" altLang="zh-TW" sz="2400" b="1" dirty="0" smtClean="0"/>
              <a:t>boundary forcing </a:t>
            </a:r>
            <a:r>
              <a:rPr lang="en-US" altLang="zh-TW" sz="2000" i="1" dirty="0" smtClean="0"/>
              <a:t>[Warner &amp; Hsu,2000]</a:t>
            </a:r>
          </a:p>
          <a:p>
            <a:r>
              <a:rPr lang="en-US" altLang="zh-TW" sz="2400" dirty="0" smtClean="0"/>
              <a:t>High resolution still </a:t>
            </a:r>
            <a:r>
              <a:rPr lang="en-US" altLang="zh-TW" sz="2400" b="1" dirty="0" smtClean="0"/>
              <a:t>has valuable information for heavy rainfall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CPU time for 5-km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＝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four/three 15-km ensemble</a:t>
            </a:r>
          </a:p>
          <a:p>
            <a:pPr marL="0" indent="0">
              <a:buNone/>
            </a:pPr>
            <a:r>
              <a:rPr lang="en-US" altLang="zh-TW" sz="2400" dirty="0" smtClean="0"/>
              <a:t>     →four/three 15-km ensemble had better skill</a:t>
            </a:r>
          </a:p>
          <a:p>
            <a:pPr marL="0" indent="0">
              <a:buNone/>
            </a:pPr>
            <a:r>
              <a:rPr lang="en-US" altLang="zh-TW" sz="2400" dirty="0" smtClean="0"/>
              <a:t>         for light to moderate thresholds</a:t>
            </a:r>
          </a:p>
          <a:p>
            <a:endParaRPr lang="en-US" altLang="zh-TW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81"/>
          <a:stretch/>
        </p:blipFill>
        <p:spPr bwMode="auto">
          <a:xfrm>
            <a:off x="35496" y="44625"/>
            <a:ext cx="4500000" cy="272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3"/>
          <a:stretch/>
        </p:blipFill>
        <p:spPr bwMode="auto">
          <a:xfrm>
            <a:off x="4499992" y="70801"/>
            <a:ext cx="4500000" cy="271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88" y="2923603"/>
            <a:ext cx="885564" cy="122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58"/>
    </mc:Choice>
    <mc:Fallback xmlns="">
      <p:transition spd="slow" advTm="12055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Using previous-year weighting coefficients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Varying weighting coefficients is done in a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hindcast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363538" indent="-363538">
              <a:buNone/>
            </a:pPr>
            <a:r>
              <a:rPr lang="en-US" altLang="zh-TW" sz="2400" dirty="0"/>
              <a:t> →Using  the</a:t>
            </a:r>
            <a:r>
              <a:rPr lang="en-US" altLang="zh-TW" sz="2400" dirty="0">
                <a:solidFill>
                  <a:srgbClr val="FF0000"/>
                </a:solidFill>
              </a:rPr>
              <a:t> previous Mei-Yu season </a:t>
            </a:r>
            <a:r>
              <a:rPr lang="en-US" altLang="zh-TW" sz="2400" dirty="0" smtClean="0"/>
              <a:t>or </a:t>
            </a:r>
            <a:r>
              <a:rPr lang="en-US" altLang="zh-TW" sz="2400" dirty="0">
                <a:solidFill>
                  <a:srgbClr val="FF0000"/>
                </a:solidFill>
              </a:rPr>
              <a:t>previous week during  same season </a:t>
            </a:r>
            <a:r>
              <a:rPr lang="en-US" altLang="zh-TW" sz="2400" dirty="0" smtClean="0"/>
              <a:t>data</a:t>
            </a:r>
          </a:p>
          <a:p>
            <a:pPr marL="363538" indent="-363538">
              <a:buNone/>
            </a:pPr>
            <a:endParaRPr lang="en-US" altLang="zh-TW" sz="2400" dirty="0" smtClean="0"/>
          </a:p>
          <a:p>
            <a:pPr marL="363538" indent="-363538">
              <a:buNone/>
            </a:pPr>
            <a:endParaRPr lang="en-US" altLang="zh-TW" sz="2400" dirty="0" smtClean="0"/>
          </a:p>
          <a:p>
            <a:pPr marL="363538" indent="-363538">
              <a:buNone/>
            </a:pPr>
            <a:endParaRPr lang="en-US" altLang="zh-TW" sz="2400" dirty="0"/>
          </a:p>
          <a:p>
            <a:pPr marL="363538" indent="-363538">
              <a:buNone/>
            </a:pPr>
            <a:endParaRPr lang="en-US" altLang="zh-TW" sz="2400" dirty="0" smtClean="0"/>
          </a:p>
          <a:p>
            <a:pPr marL="363538" indent="-363538">
              <a:buNone/>
            </a:pPr>
            <a:endParaRPr lang="en-US" altLang="zh-TW" sz="2400" dirty="0"/>
          </a:p>
          <a:p>
            <a:pPr marL="363538" indent="-363538">
              <a:buNone/>
            </a:pPr>
            <a:endParaRPr lang="zh-TW" altLang="en-US" sz="2400" dirty="0"/>
          </a:p>
          <a:p>
            <a:r>
              <a:rPr lang="en-US" altLang="zh-TW" sz="2400" dirty="0" smtClean="0"/>
              <a:t>Current-year (01MLR) had best ETS and BS skill</a:t>
            </a:r>
          </a:p>
          <a:p>
            <a:r>
              <a:rPr lang="en-US" altLang="zh-TW" sz="2400" dirty="0" smtClean="0"/>
              <a:t>Previous-year (00MLR) had </a:t>
            </a:r>
            <a:r>
              <a:rPr lang="en-US" altLang="zh-TW" sz="2400" dirty="0" smtClean="0">
                <a:solidFill>
                  <a:srgbClr val="FF0000"/>
                </a:solidFill>
              </a:rPr>
              <a:t>similar ETS trend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but less skill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b="55038"/>
          <a:stretch/>
        </p:blipFill>
        <p:spPr bwMode="auto">
          <a:xfrm>
            <a:off x="0" y="2830122"/>
            <a:ext cx="4500000" cy="261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54933"/>
          <a:stretch/>
        </p:blipFill>
        <p:spPr bwMode="auto">
          <a:xfrm>
            <a:off x="4497611" y="2806721"/>
            <a:ext cx="4500000" cy="263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34713"/>
            <a:ext cx="1117649" cy="8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7"/>
    </mc:Choice>
    <mc:Fallback xmlns="">
      <p:transition spd="slow" advTm="9804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Comparing the </a:t>
            </a:r>
            <a:r>
              <a:rPr lang="en-US" altLang="zh-TW" sz="2400" b="1" dirty="0" smtClean="0"/>
              <a:t>RMSE, no one outperformed</a:t>
            </a:r>
            <a:r>
              <a:rPr lang="en-US" altLang="zh-TW" sz="2400" dirty="0" smtClean="0"/>
              <a:t>. </a:t>
            </a:r>
          </a:p>
          <a:p>
            <a:pPr>
              <a:buNone/>
            </a:pPr>
            <a:r>
              <a:rPr lang="en-US" altLang="zh-TW" sz="2400" dirty="0" smtClean="0"/>
              <a:t>     But for </a:t>
            </a:r>
            <a:r>
              <a:rPr lang="en-US" altLang="zh-TW" sz="2400" b="1" dirty="0" smtClean="0"/>
              <a:t>ETS</a:t>
            </a:r>
            <a:r>
              <a:rPr lang="en-US" altLang="zh-TW" sz="2400" dirty="0" smtClean="0"/>
              <a:t>, all had better performance </a:t>
            </a:r>
            <a:r>
              <a:rPr lang="en-US" altLang="zh-TW" sz="2400" dirty="0" smtClean="0">
                <a:solidFill>
                  <a:srgbClr val="FF0000"/>
                </a:solidFill>
              </a:rPr>
              <a:t>over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NE, central, and SW mountain area and the NW and SW coastal plane</a:t>
            </a:r>
            <a:r>
              <a:rPr lang="en-US" altLang="zh-TW" sz="2400" dirty="0" smtClean="0"/>
              <a:t>.</a:t>
            </a:r>
          </a:p>
          <a:p>
            <a:pPr marL="623888" indent="-260350">
              <a:buFont typeface="Calibri" pitchFamily="34" charset="0"/>
              <a:buChar char="‒"/>
            </a:pPr>
            <a:r>
              <a:rPr lang="en-US" altLang="zh-TW" sz="2400" dirty="0" smtClean="0"/>
              <a:t>The regions </a:t>
            </a:r>
            <a:r>
              <a:rPr lang="en-US" altLang="zh-TW" sz="2400" b="1" dirty="0" smtClean="0"/>
              <a:t>more accumulated rainfall </a:t>
            </a:r>
            <a:r>
              <a:rPr lang="en-US" altLang="zh-TW" sz="2400" dirty="0" smtClean="0"/>
              <a:t>in Mei-Yu season.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MLR ensemble </a:t>
            </a:r>
            <a:r>
              <a:rPr lang="en-US" altLang="zh-TW" sz="2400" dirty="0" smtClean="0"/>
              <a:t>rainfall with 15-km had </a:t>
            </a:r>
            <a:r>
              <a:rPr lang="en-US" altLang="zh-TW" sz="2400" b="1" dirty="0" smtClean="0"/>
              <a:t>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best </a:t>
            </a:r>
            <a:r>
              <a:rPr lang="en-US" altLang="zh-TW" sz="2400" b="1" dirty="0">
                <a:solidFill>
                  <a:srgbClr val="FF0000"/>
                </a:solidFill>
              </a:rPr>
              <a:t>ETS and BS </a:t>
            </a:r>
            <a:r>
              <a:rPr lang="en-US" altLang="zh-TW" sz="2400" b="1" dirty="0" smtClean="0"/>
              <a:t>skill compared to AVG, CPS, MPH</a:t>
            </a:r>
            <a:r>
              <a:rPr lang="en-US" altLang="zh-TW" sz="2400" dirty="0" smtClean="0"/>
              <a:t>, and even the </a:t>
            </a:r>
            <a:r>
              <a:rPr lang="en-US" altLang="zh-TW" sz="2400" b="1" dirty="0" smtClean="0"/>
              <a:t>high-resolution </a:t>
            </a:r>
            <a:r>
              <a:rPr lang="en-US" altLang="zh-TW" sz="2400" b="1" dirty="0" smtClean="0"/>
              <a:t>with 5-km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CPU time</a:t>
            </a:r>
            <a:r>
              <a:rPr lang="en-US" altLang="zh-TW" sz="2400" dirty="0" smtClean="0"/>
              <a:t> for single </a:t>
            </a:r>
            <a:r>
              <a:rPr lang="en-US" altLang="zh-TW" sz="2400" b="1" dirty="0" smtClean="0"/>
              <a:t>5-km similar to four/three average ensemble with 15-km</a:t>
            </a:r>
            <a:r>
              <a:rPr lang="en-US" altLang="zh-TW" sz="2400" dirty="0" smtClean="0"/>
              <a:t>, and 15-km had better  ETS and BS skill for </a:t>
            </a:r>
            <a:r>
              <a:rPr lang="en-US" altLang="zh-TW" sz="2400" b="1" dirty="0" smtClean="0"/>
              <a:t>light to medium</a:t>
            </a:r>
            <a:r>
              <a:rPr lang="en-US" altLang="zh-TW" sz="2400" dirty="0" smtClean="0"/>
              <a:t> rainfalls.</a:t>
            </a:r>
          </a:p>
          <a:p>
            <a:pPr marL="623888" indent="-260350">
              <a:buFont typeface="Calibri" pitchFamily="34" charset="0"/>
              <a:buChar char="‒"/>
            </a:pPr>
            <a:r>
              <a:rPr lang="en-US" altLang="zh-TW" sz="2400" dirty="0" smtClean="0"/>
              <a:t>It might be more effective to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perform several low-resolution ensemble runs than one high-resolution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45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3"/>
    </mc:Choice>
    <mc:Fallback xmlns="">
      <p:transition spd="slow" advTm="4854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endParaRPr lang="en-US" altLang="zh-TW" sz="2200" dirty="0" smtClean="0"/>
          </a:p>
          <a:p>
            <a:r>
              <a:rPr lang="en-US" altLang="zh-TW" sz="2200" dirty="0" smtClean="0"/>
              <a:t>MLR ensemble using </a:t>
            </a:r>
            <a:r>
              <a:rPr lang="en-US" altLang="zh-TW" sz="2200" b="1" dirty="0" smtClean="0"/>
              <a:t>the weight coefficients </a:t>
            </a:r>
            <a:r>
              <a:rPr lang="en-US" altLang="zh-TW" sz="2200" dirty="0" smtClean="0"/>
              <a:t>determined from </a:t>
            </a:r>
            <a:r>
              <a:rPr lang="en-US" altLang="zh-TW" sz="2200" b="1" dirty="0" smtClean="0"/>
              <a:t>previous Mei-Yu season</a:t>
            </a:r>
            <a:r>
              <a:rPr lang="en-US" altLang="zh-TW" sz="2200" dirty="0" smtClean="0"/>
              <a:t>, still had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similar ETS trend to current-year</a:t>
            </a:r>
            <a:r>
              <a:rPr lang="en-US" altLang="zh-TW" sz="2200" dirty="0" smtClean="0"/>
              <a:t>, but less skill</a:t>
            </a:r>
          </a:p>
          <a:p>
            <a:pPr marL="623888" indent="-260350">
              <a:buFont typeface="Calibri" pitchFamily="34" charset="0"/>
              <a:buChar char="‒"/>
            </a:pPr>
            <a:r>
              <a:rPr lang="en-US" altLang="zh-TW" sz="2200" dirty="0" smtClean="0"/>
              <a:t>Rainfall during </a:t>
            </a:r>
            <a:r>
              <a:rPr lang="en-US" altLang="zh-TW" sz="2200" b="1" dirty="0" smtClean="0"/>
              <a:t>Taiwan’s Mei-Yu season </a:t>
            </a:r>
            <a:r>
              <a:rPr lang="en-US" altLang="zh-TW" sz="2200" dirty="0" smtClean="0"/>
              <a:t>may have certain </a:t>
            </a:r>
            <a:r>
              <a:rPr lang="en-US" altLang="zh-TW" sz="2200" b="1" dirty="0" err="1" smtClean="0">
                <a:solidFill>
                  <a:srgbClr val="FF0000"/>
                </a:solidFill>
              </a:rPr>
              <a:t>climatological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 characteristics</a:t>
            </a:r>
            <a:r>
              <a:rPr lang="en-US" altLang="zh-TW" sz="2200" dirty="0" smtClean="0"/>
              <a:t> associated </a:t>
            </a:r>
            <a:r>
              <a:rPr lang="en-US" altLang="zh-TW" sz="2200" b="1" dirty="0" smtClean="0"/>
              <a:t>with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topography and prevailing wind</a:t>
            </a:r>
            <a:r>
              <a:rPr lang="en-US" altLang="zh-TW" sz="2200" b="1" dirty="0" smtClean="0"/>
              <a:t>.</a:t>
            </a:r>
          </a:p>
          <a:p>
            <a:pPr marL="623888" indent="-260350">
              <a:buFont typeface="Calibri" pitchFamily="34" charset="0"/>
              <a:buChar char="‒"/>
            </a:pPr>
            <a:r>
              <a:rPr lang="en-US" altLang="zh-TW" sz="2200" b="1" dirty="0" smtClean="0"/>
              <a:t>MLR method </a:t>
            </a:r>
            <a:r>
              <a:rPr lang="en-US" altLang="zh-TW" sz="2200" dirty="0" smtClean="0"/>
              <a:t>could </a:t>
            </a:r>
            <a:r>
              <a:rPr lang="en-US" altLang="zh-TW" sz="2200" b="1" dirty="0" smtClean="0"/>
              <a:t>capture this </a:t>
            </a:r>
            <a:r>
              <a:rPr lang="en-US" altLang="zh-TW" sz="2200" b="1" dirty="0" err="1" smtClean="0"/>
              <a:t>climatological</a:t>
            </a:r>
            <a:r>
              <a:rPr lang="en-US" altLang="zh-TW" sz="2200" b="1" dirty="0" smtClean="0"/>
              <a:t> attribute</a:t>
            </a:r>
            <a:r>
              <a:rPr lang="en-US" altLang="zh-TW" sz="2200" dirty="0" smtClean="0"/>
              <a:t>.</a:t>
            </a:r>
          </a:p>
          <a:p>
            <a:pPr marL="623888" indent="-260350">
              <a:buFont typeface="Calibri" pitchFamily="34" charset="0"/>
              <a:buChar char="‒"/>
            </a:pPr>
            <a:r>
              <a:rPr lang="en-US" altLang="zh-TW" sz="2200" dirty="0" smtClean="0"/>
              <a:t>Use the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previous Mei-Yu season</a:t>
            </a:r>
            <a:r>
              <a:rPr lang="en-US" altLang="zh-TW" sz="2200" dirty="0" smtClean="0"/>
              <a:t> or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previous week during same season</a:t>
            </a:r>
            <a:r>
              <a:rPr lang="en-US" altLang="zh-TW" sz="2200" dirty="0" smtClean="0"/>
              <a:t> to got MLR weighting coefficients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0"/>
    </mc:Choice>
    <mc:Fallback xmlns="">
      <p:transition spd="slow" advTm="3126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Yang, M.-J., B. J.-D. </a:t>
            </a:r>
            <a:r>
              <a:rPr lang="en-US" altLang="zh-TW" sz="2000" dirty="0" err="1"/>
              <a:t>Jou</a:t>
            </a:r>
            <a:r>
              <a:rPr lang="en-US" altLang="zh-TW" sz="2000" dirty="0"/>
              <a:t>, S.-C. Wang, J.-S. Hong, P.-L. Lin, J.-H. </a:t>
            </a:r>
            <a:r>
              <a:rPr lang="en-US" altLang="zh-TW" sz="2000" dirty="0" err="1" smtClean="0"/>
              <a:t>Teng</a:t>
            </a:r>
            <a:r>
              <a:rPr lang="en-US" altLang="zh-TW" sz="2000" dirty="0"/>
              <a:t>, and H.-C. Lin (2004), Ensemble prediction </a:t>
            </a:r>
            <a:r>
              <a:rPr lang="en-US" altLang="zh-TW" sz="2000" dirty="0" smtClean="0"/>
              <a:t>of rainfall </a:t>
            </a:r>
            <a:r>
              <a:rPr lang="en-US" altLang="zh-TW" sz="2000" dirty="0"/>
              <a:t>during the 2000–2002 Mei-Yu seasons: </a:t>
            </a:r>
            <a:r>
              <a:rPr lang="en-US" altLang="zh-TW" sz="2000" dirty="0" smtClean="0"/>
              <a:t>Evaluation over </a:t>
            </a:r>
            <a:r>
              <a:rPr lang="en-US" altLang="zh-TW" sz="2000" dirty="0"/>
              <a:t>the Taiwan area, J. </a:t>
            </a:r>
            <a:r>
              <a:rPr lang="en-US" altLang="zh-TW" sz="2000" dirty="0" err="1"/>
              <a:t>Geophys</a:t>
            </a:r>
            <a:r>
              <a:rPr lang="en-US" altLang="zh-TW" sz="2000" dirty="0"/>
              <a:t>. Res., 109, D18203</a:t>
            </a:r>
            <a:r>
              <a:rPr lang="en-US" altLang="zh-TW" sz="2000" dirty="0" smtClean="0"/>
              <a:t>,    </a:t>
            </a:r>
            <a:r>
              <a:rPr lang="en-US" altLang="zh-TW" sz="2000" dirty="0"/>
              <a:t>doi:10.1029/2003JD004368.</a:t>
            </a:r>
            <a:endParaRPr lang="zh-TW" altLang="en-US" sz="2000" dirty="0"/>
          </a:p>
          <a:p>
            <a:r>
              <a:rPr lang="zh-TW" altLang="en-US" sz="2000" dirty="0" smtClean="0"/>
              <a:t>洪景山、林得恩、劉素屏、周仲島、簡芳菁、林沛練、張文錦、繆璿如、陳致穎、雷銘中，</a:t>
            </a:r>
            <a:r>
              <a:rPr lang="en-US" altLang="zh-TW" sz="2000" dirty="0" smtClean="0"/>
              <a:t>2006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WRF </a:t>
            </a:r>
            <a:r>
              <a:rPr lang="zh-TW" altLang="en-US" sz="2000" dirty="0" smtClean="0"/>
              <a:t>模式之敏感度測試 第二部份：定量降水預報校驗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大氣科學，</a:t>
            </a:r>
            <a:r>
              <a:rPr lang="en-US" altLang="zh-TW" sz="2000" dirty="0" smtClean="0"/>
              <a:t>34, 261-275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en-US" altLang="zh-TW" sz="2000" dirty="0" smtClean="0"/>
              <a:t>http://www.cawcr.gov.au/projects/EPSverif/scores/scores.html</a:t>
            </a:r>
          </a:p>
          <a:p>
            <a:r>
              <a:rPr lang="en-US" altLang="zh-TW" sz="2000" dirty="0" smtClean="0"/>
              <a:t>http</a:t>
            </a:r>
            <a:r>
              <a:rPr lang="en-US" altLang="zh-TW" sz="2000" dirty="0"/>
              <a:t>://www.met.reading.ac.uk/clouds/publications/ets_is_not_equitable.pdf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45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"/>
    </mc:Choice>
    <mc:Fallback xmlns="">
      <p:transition spd="slow" advTm="54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Thanks for your attention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70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Keywords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5207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Dichotomous </a:t>
            </a:r>
            <a:r>
              <a:rPr lang="en-US" altLang="zh-TW" sz="2400" dirty="0" smtClean="0"/>
              <a:t>forecasts: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Provide </a:t>
            </a:r>
            <a:r>
              <a:rPr lang="en-US" altLang="zh-TW" sz="2400" dirty="0"/>
              <a:t>a clear “yes” or “no” answer 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Equitable threat score(ETS):</a:t>
            </a:r>
            <a:r>
              <a:rPr lang="zh-TW" altLang="en-US" sz="2400" dirty="0" smtClean="0"/>
              <a:t>在計算除了模式與觀測皆無降水且不是隨機猜中的情況下，模式正確預測降水的機率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                                                               ,</a:t>
            </a:r>
            <a:r>
              <a:rPr lang="en-US" altLang="zh-TW" sz="1600" i="1" dirty="0" smtClean="0"/>
              <a:t>where</a:t>
            </a:r>
          </a:p>
          <a:p>
            <a:pPr marL="0" indent="0">
              <a:buNone/>
            </a:pPr>
            <a:endParaRPr lang="en-US" altLang="zh-TW" sz="1600" i="1" dirty="0" smtClean="0"/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Bias score(BS):</a:t>
            </a:r>
            <a:r>
              <a:rPr lang="zh-TW" altLang="en-US" sz="2400" dirty="0"/>
              <a:t>模式預測降水次數與觀測</a:t>
            </a:r>
            <a:r>
              <a:rPr lang="zh-TW" altLang="en-US" sz="2400" dirty="0" smtClean="0"/>
              <a:t>降水次數</a:t>
            </a:r>
            <a:r>
              <a:rPr lang="zh-TW" altLang="en-US" sz="2400" dirty="0"/>
              <a:t>之比</a:t>
            </a:r>
            <a:endParaRPr lang="en-US" altLang="zh-TW" sz="2400" dirty="0"/>
          </a:p>
          <a:p>
            <a:endParaRPr lang="en-US" altLang="zh-TW" sz="2400" dirty="0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5841"/>
              </p:ext>
            </p:extLst>
          </p:nvPr>
        </p:nvGraphicFramePr>
        <p:xfrm>
          <a:off x="4786632" y="188640"/>
          <a:ext cx="4105848" cy="223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78"/>
                <a:gridCol w="318378"/>
                <a:gridCol w="1734546"/>
                <a:gridCol w="1734546"/>
              </a:tblGrid>
              <a:tr h="35881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zh-TW" alt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Observed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58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92D050"/>
                    </a:solidFill>
                  </a:tcPr>
                </a:tc>
              </a:tr>
              <a:tr h="768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Forecast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00B050"/>
                    </a:solidFill>
                  </a:tcPr>
                </a:tc>
              </a:tr>
              <a:tr h="7850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新細明體"/>
                      </a:endParaRPr>
                    </a:p>
                  </a:txBody>
                  <a:tcPr marL="8173" marR="8173" marT="8173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195736" y="3810664"/>
                <a:ext cx="2457765" cy="61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𝐸𝑇𝑆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𝑏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810664"/>
                <a:ext cx="2457765" cy="61202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652120" y="3802713"/>
                <a:ext cx="2231637" cy="619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𝑏</m:t>
                          </m:r>
                          <m:r>
                            <a:rPr lang="en-US" altLang="zh-TW" i="1">
                              <a:latin typeface="Cambria Math"/>
                            </a:rPr>
                            <m:t>)(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𝑡𝑜𝑡𝑎𝑙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02713"/>
                <a:ext cx="2231637" cy="6199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707904" y="5390263"/>
                <a:ext cx="1342034" cy="622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𝐵𝑆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390263"/>
                <a:ext cx="1342034" cy="62286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08104" y="5519145"/>
                <a:ext cx="1549591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𝑓𝑜𝑟𝑐𝑎𝑠𝑡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𝑇𝑟𝑢𝑒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𝑇𝑟𝑢𝑒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19145"/>
                <a:ext cx="1549591" cy="49398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543" r="-1181"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39553" y="4427342"/>
                <a:ext cx="7920880" cy="39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TW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𝐸𝑇𝑆</m:t>
                    </m:r>
                    <m:r>
                      <a:rPr lang="en-US" altLang="zh-TW" sz="14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[</m:t>
                    </m:r>
                    <m:f>
                      <m:fPr>
                        <m:ctrlPr>
                          <a:rPr lang="en-US" altLang="zh-TW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TW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altLang="zh-TW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,1]</m:t>
                    </m:r>
                  </m:oMath>
                </a14:m>
                <a:r>
                  <a:rPr lang="zh-TW" alt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TW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, 0 </a:t>
                </a:r>
                <a:r>
                  <a:rPr lang="en-US" altLang="zh-TW" sz="1400" dirty="0">
                    <a:solidFill>
                      <a:schemeClr val="bg1">
                        <a:lumMod val="50000"/>
                      </a:schemeClr>
                    </a:solidFill>
                  </a:rPr>
                  <a:t>indicates no </a:t>
                </a:r>
                <a:r>
                  <a:rPr lang="en-US" altLang="zh-TW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skill, and 1 means the perfect score)</a:t>
                </a:r>
                <a:r>
                  <a:rPr lang="en-US" altLang="zh-TW" sz="1400" dirty="0">
                    <a:solidFill>
                      <a:schemeClr val="bg1">
                        <a:lumMod val="50000"/>
                      </a:schemeClr>
                    </a:solidFill>
                  </a:rPr>
                  <a:t> </a:t>
                </a:r>
                <a:endParaRPr lang="zh-TW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4427342"/>
                <a:ext cx="7920880" cy="39760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39552" y="6217567"/>
                <a:ext cx="79208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TW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𝐵𝑆</m:t>
                    </m:r>
                    <m:r>
                      <a:rPr lang="en-US" altLang="zh-TW" sz="14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[0,∞]</m:t>
                    </m:r>
                  </m:oMath>
                </a14:m>
                <a:r>
                  <a:rPr lang="zh-TW" alt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TW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, and 1 means the perfect score)</a:t>
                </a:r>
                <a:r>
                  <a:rPr lang="en-US" altLang="zh-TW" sz="1400" dirty="0">
                    <a:solidFill>
                      <a:schemeClr val="bg1">
                        <a:lumMod val="50000"/>
                      </a:schemeClr>
                    </a:solidFill>
                  </a:rPr>
                  <a:t> </a:t>
                </a:r>
                <a:endParaRPr lang="zh-TW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17567"/>
                <a:ext cx="7920880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940152" y="35730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猜</a:t>
            </a:r>
            <a:r>
              <a:rPr lang="en-US" altLang="zh-TW" sz="1400" dirty="0" smtClean="0">
                <a:solidFill>
                  <a:srgbClr val="FF0000"/>
                </a:solidFill>
              </a:rPr>
              <a:t>true</a:t>
            </a:r>
            <a:r>
              <a:rPr lang="zh-TW" altLang="en-US" sz="1400" dirty="0" smtClean="0">
                <a:solidFill>
                  <a:srgbClr val="FF0000"/>
                </a:solidFill>
              </a:rPr>
              <a:t>的次數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40352" y="3933056"/>
            <a:ext cx="1250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 真正</a:t>
            </a:r>
            <a:r>
              <a:rPr lang="en-US" altLang="zh-TW" sz="1400" dirty="0" smtClean="0">
                <a:solidFill>
                  <a:srgbClr val="FF0000"/>
                </a:solidFill>
              </a:rPr>
              <a:t>true</a:t>
            </a:r>
            <a:r>
              <a:rPr lang="zh-TW" altLang="en-US" sz="1400" dirty="0" smtClean="0">
                <a:solidFill>
                  <a:srgbClr val="FF0000"/>
                </a:solidFill>
              </a:rPr>
              <a:t>機率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61"/>
    </mc:Choice>
    <mc:Fallback xmlns="">
      <p:transition spd="slow" advTm="7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200" dirty="0"/>
              <a:t>This study follows </a:t>
            </a:r>
            <a:r>
              <a:rPr lang="en-US" altLang="zh-TW" sz="2200" i="1" dirty="0"/>
              <a:t>Yang et al. [2000] </a:t>
            </a:r>
            <a:r>
              <a:rPr lang="en-US" altLang="zh-TW" sz="2200" dirty="0"/>
              <a:t>and </a:t>
            </a:r>
            <a:r>
              <a:rPr lang="en-US" altLang="zh-TW" sz="2200" i="1" dirty="0"/>
              <a:t>Yang </a:t>
            </a:r>
            <a:r>
              <a:rPr lang="en-US" altLang="zh-TW" sz="2200" i="1" dirty="0" smtClean="0"/>
              <a:t>and Tung </a:t>
            </a:r>
            <a:r>
              <a:rPr lang="en-US" altLang="zh-TW" sz="2200" i="1" dirty="0"/>
              <a:t>[2003</a:t>
            </a:r>
            <a:r>
              <a:rPr lang="en-US" altLang="zh-TW" sz="2200" i="1" dirty="0" smtClean="0"/>
              <a:t>] </a:t>
            </a:r>
            <a:r>
              <a:rPr lang="en-US" altLang="zh-TW" sz="2200" dirty="0" smtClean="0"/>
              <a:t> </a:t>
            </a:r>
            <a:r>
              <a:rPr lang="en-US" altLang="zh-TW" sz="2200" dirty="0"/>
              <a:t>in a double-nested MM5</a:t>
            </a:r>
            <a:r>
              <a:rPr lang="en-US" altLang="zh-TW" sz="2200" dirty="0" smtClean="0"/>
              <a:t>, to evaluate </a:t>
            </a:r>
            <a:r>
              <a:rPr lang="en-US" altLang="zh-TW" sz="2200" dirty="0"/>
              <a:t>the real-time </a:t>
            </a:r>
            <a:r>
              <a:rPr lang="en-US" altLang="zh-TW" sz="2200" dirty="0" smtClean="0">
                <a:solidFill>
                  <a:srgbClr val="FF0000"/>
                </a:solidFill>
              </a:rPr>
              <a:t>6 members ensemble forecasts </a:t>
            </a:r>
            <a:r>
              <a:rPr lang="en-US" altLang="zh-TW" sz="2200" dirty="0"/>
              <a:t>of precipitation over Taiwan </a:t>
            </a:r>
            <a:r>
              <a:rPr lang="en-US" altLang="zh-TW" sz="2200" dirty="0">
                <a:solidFill>
                  <a:srgbClr val="FF0000"/>
                </a:solidFill>
              </a:rPr>
              <a:t>during the </a:t>
            </a:r>
            <a:r>
              <a:rPr lang="en-US" altLang="zh-TW" sz="2200" dirty="0" smtClean="0">
                <a:solidFill>
                  <a:srgbClr val="FF0000"/>
                </a:solidFill>
              </a:rPr>
              <a:t>Mei-Yu season</a:t>
            </a:r>
            <a:r>
              <a:rPr lang="en-US" altLang="zh-TW" sz="2200" dirty="0" smtClean="0"/>
              <a:t> </a:t>
            </a:r>
            <a:r>
              <a:rPr lang="en-US" altLang="zh-TW" sz="2200" dirty="0"/>
              <a:t>(May and June) in 2000, 2001, and 2002</a:t>
            </a:r>
            <a:r>
              <a:rPr lang="en-US" altLang="zh-TW" sz="2200" dirty="0" smtClean="0"/>
              <a:t>.</a:t>
            </a:r>
          </a:p>
          <a:p>
            <a:r>
              <a:rPr lang="en-US" altLang="zh-TW" sz="2200" dirty="0" smtClean="0"/>
              <a:t>Purpose:</a:t>
            </a:r>
          </a:p>
          <a:p>
            <a:pPr marL="814388" indent="-457200">
              <a:buFont typeface="+mj-lt"/>
              <a:buAutoNum type="arabicParenR"/>
            </a:pPr>
            <a:r>
              <a:rPr lang="en-US" altLang="zh-TW" sz="2200" dirty="0" smtClean="0"/>
              <a:t>Ability of 15-km MM5 </a:t>
            </a:r>
            <a:r>
              <a:rPr lang="en-US" altLang="zh-TW" sz="2200" dirty="0"/>
              <a:t>to simulate </a:t>
            </a:r>
            <a:r>
              <a:rPr lang="en-US" altLang="zh-TW" sz="2200" dirty="0" smtClean="0"/>
              <a:t>precipitation</a:t>
            </a:r>
          </a:p>
          <a:p>
            <a:pPr marL="814388" indent="-457200">
              <a:buFont typeface="+mj-lt"/>
              <a:buAutoNum type="arabicParenR"/>
            </a:pPr>
            <a:r>
              <a:rPr lang="en-US" altLang="zh-TW" sz="2200" dirty="0"/>
              <a:t>MM5 precipitation verification change as a function of </a:t>
            </a:r>
            <a:r>
              <a:rPr lang="en-US" altLang="zh-TW" sz="2200" dirty="0">
                <a:solidFill>
                  <a:srgbClr val="FF0000"/>
                </a:solidFill>
              </a:rPr>
              <a:t>precipitation threshold </a:t>
            </a:r>
            <a:r>
              <a:rPr lang="en-US" altLang="zh-TW" sz="2200" dirty="0"/>
              <a:t>and forecast </a:t>
            </a:r>
            <a:r>
              <a:rPr lang="en-US" altLang="zh-TW" sz="2200" dirty="0" smtClean="0"/>
              <a:t>duration</a:t>
            </a:r>
          </a:p>
          <a:p>
            <a:pPr marL="814388" indent="-457200">
              <a:buFont typeface="+mj-lt"/>
              <a:buAutoNum type="arabicParenR"/>
            </a:pPr>
            <a:r>
              <a:rPr lang="en-US" altLang="zh-TW" sz="2200" dirty="0" smtClean="0"/>
              <a:t>Influence </a:t>
            </a:r>
            <a:r>
              <a:rPr lang="en-US" altLang="zh-TW" sz="2200" dirty="0"/>
              <a:t>of using different combinations of </a:t>
            </a:r>
            <a:r>
              <a:rPr lang="en-US" altLang="zh-TW" sz="2200" dirty="0">
                <a:solidFill>
                  <a:srgbClr val="FF0000"/>
                </a:solidFill>
              </a:rPr>
              <a:t>cumulus and microphysics </a:t>
            </a:r>
            <a:r>
              <a:rPr lang="en-US" altLang="zh-TW" sz="2200" dirty="0" smtClean="0"/>
              <a:t>schemes</a:t>
            </a:r>
          </a:p>
          <a:p>
            <a:pPr marL="814388" indent="-457200">
              <a:buFont typeface="+mj-lt"/>
              <a:buAutoNum type="arabicParenR"/>
            </a:pPr>
            <a:r>
              <a:rPr lang="en-US" altLang="zh-TW" sz="2200" dirty="0">
                <a:solidFill>
                  <a:srgbClr val="FF0000"/>
                </a:solidFill>
              </a:rPr>
              <a:t>S</a:t>
            </a:r>
            <a:r>
              <a:rPr lang="en-US" altLang="zh-TW" sz="2200" dirty="0" smtClean="0">
                <a:solidFill>
                  <a:srgbClr val="FF0000"/>
                </a:solidFill>
              </a:rPr>
              <a:t>patial </a:t>
            </a:r>
            <a:r>
              <a:rPr lang="en-US" altLang="zh-TW" sz="2200" dirty="0">
                <a:solidFill>
                  <a:srgbClr val="FF0000"/>
                </a:solidFill>
              </a:rPr>
              <a:t>distribution</a:t>
            </a:r>
            <a:r>
              <a:rPr lang="en-US" altLang="zh-TW" sz="2200" dirty="0"/>
              <a:t> of ETS and BS </a:t>
            </a:r>
            <a:r>
              <a:rPr lang="en-US" altLang="zh-TW" sz="2200" dirty="0" smtClean="0"/>
              <a:t>and respect </a:t>
            </a:r>
            <a:r>
              <a:rPr lang="en-US" altLang="zh-TW" sz="2200" dirty="0"/>
              <a:t>to Taiwan’s topography</a:t>
            </a:r>
          </a:p>
          <a:p>
            <a:pPr marL="814388" indent="-457200">
              <a:buFont typeface="+mj-lt"/>
              <a:buAutoNum type="arabicParenR"/>
            </a:pPr>
            <a:r>
              <a:rPr lang="en-US" altLang="zh-TW" sz="2200" dirty="0" smtClean="0"/>
              <a:t>Compare ensemble  </a:t>
            </a:r>
            <a:r>
              <a:rPr lang="en-US" altLang="zh-TW" sz="2200" dirty="0"/>
              <a:t>to a </a:t>
            </a:r>
            <a:r>
              <a:rPr lang="en-US" altLang="zh-TW" sz="2200" dirty="0">
                <a:solidFill>
                  <a:srgbClr val="FF0000"/>
                </a:solidFill>
              </a:rPr>
              <a:t>single high-resolution</a:t>
            </a:r>
            <a:r>
              <a:rPr lang="en-US" altLang="zh-TW" sz="2200" dirty="0"/>
              <a:t> forecast</a:t>
            </a:r>
            <a:endParaRPr lang="en-US" altLang="zh-TW" sz="2200" dirty="0" smtClean="0"/>
          </a:p>
        </p:txBody>
      </p:sp>
    </p:spTree>
    <p:extLst>
      <p:ext uri="{BB962C8B-B14F-4D97-AF65-F5344CB8AC3E}">
        <p14:creationId xmlns:p14="http://schemas.microsoft.com/office/powerpoint/2010/main" val="42206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35"/>
    </mc:Choice>
    <mc:Fallback xmlns="">
      <p:transition spd="slow" advTm="1075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Keywords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</a:rPr>
              <a:t>Equitable threat score(ETS)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</a:rPr>
              <a:t>Bias score(BS)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Data and model description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Ensemble methods 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Ensemble results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67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"/>
    </mc:Choice>
    <mc:Fallback xmlns="">
      <p:transition spd="slow" advTm="10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Three Mei-Yu cases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2000,2001,2002(00UTC 23May to 00UTC 21 June)</a:t>
            </a:r>
          </a:p>
          <a:p>
            <a:r>
              <a:rPr lang="en-US" altLang="zh-TW" sz="2000" dirty="0" smtClean="0"/>
              <a:t>Rainfall data used 343 Automatic </a:t>
            </a:r>
            <a:r>
              <a:rPr lang="en-US" altLang="zh-TW" sz="2000" dirty="0"/>
              <a:t>Rainfall </a:t>
            </a:r>
            <a:r>
              <a:rPr lang="en-US" altLang="zh-TW" sz="2000" dirty="0" smtClean="0"/>
              <a:t>and Meteorological </a:t>
            </a:r>
            <a:r>
              <a:rPr lang="en-US" altLang="zh-TW" sz="2000" dirty="0"/>
              <a:t>Telemetry System (ARMTS) </a:t>
            </a:r>
            <a:r>
              <a:rPr lang="en-US" altLang="zh-TW" sz="2000" dirty="0" smtClean="0"/>
              <a:t>stations</a:t>
            </a:r>
          </a:p>
          <a:p>
            <a:pPr marL="700088">
              <a:buFont typeface="Calibri" pitchFamily="34" charset="0"/>
              <a:buChar char="—"/>
            </a:pPr>
            <a:r>
              <a:rPr lang="en-US" altLang="zh-TW" sz="2000" dirty="0" smtClean="0"/>
              <a:t>15*15km, neglect the grid less than 3 station</a:t>
            </a:r>
          </a:p>
          <a:p>
            <a:pPr marL="700088">
              <a:buFont typeface="Calibri" pitchFamily="34" charset="0"/>
              <a:buChar char="—"/>
            </a:pPr>
            <a:r>
              <a:rPr lang="en-US" altLang="zh-TW" sz="2000" dirty="0" smtClean="0"/>
              <a:t>140→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51 grid used</a:t>
            </a:r>
            <a:endParaRPr lang="zh-TW" altLang="en-US" sz="2000" b="1" dirty="0" smtClean="0">
              <a:solidFill>
                <a:srgbClr val="FF0000"/>
              </a:solidFill>
            </a:endParaRPr>
          </a:p>
          <a:p>
            <a:pPr marL="357188" indent="0">
              <a:buNone/>
            </a:pP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39" y="3616832"/>
            <a:ext cx="2657357" cy="285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3" y="3568349"/>
            <a:ext cx="4070007" cy="290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45" y="3573016"/>
            <a:ext cx="2029663" cy="286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"/>
    </mc:Choice>
    <mc:Fallback xmlns="">
      <p:transition spd="slow" advTm="4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 smtClean="0"/>
              <a:t>MM5 ensemble, with two grid size (45,15km</a:t>
            </a:r>
            <a:r>
              <a:rPr lang="en-US" altLang="zh-TW" sz="2200" dirty="0" smtClean="0"/>
              <a:t>),</a:t>
            </a:r>
          </a:p>
          <a:p>
            <a:pPr marL="0" indent="0">
              <a:buNone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   </a:t>
            </a:r>
            <a:r>
              <a:rPr lang="en-US" altLang="zh-TW" sz="2200" dirty="0" smtClean="0"/>
              <a:t> </a:t>
            </a:r>
            <a:r>
              <a:rPr lang="en-US" altLang="zh-TW" sz="2200" dirty="0" smtClean="0"/>
              <a:t>domain size(81*71,79*79), and 23 </a:t>
            </a:r>
            <a:r>
              <a:rPr lang="el-GR" altLang="zh-TW" sz="2200" dirty="0" smtClean="0"/>
              <a:t>σ</a:t>
            </a:r>
            <a:r>
              <a:rPr lang="en-US" altLang="zh-TW" sz="2200" dirty="0" smtClean="0"/>
              <a:t> levels</a:t>
            </a:r>
          </a:p>
          <a:p>
            <a:r>
              <a:rPr lang="en-US" altLang="zh-TW" sz="2200" dirty="0" smtClean="0"/>
              <a:t>I.C. by CWBGFS first guess field</a:t>
            </a:r>
            <a:r>
              <a:rPr lang="en-US" altLang="zh-TW" sz="2200" i="1" dirty="0"/>
              <a:t> </a:t>
            </a:r>
            <a:r>
              <a:rPr lang="en-US" altLang="zh-TW" sz="2200" i="1" dirty="0" smtClean="0"/>
              <a:t>[Lion </a:t>
            </a:r>
            <a:r>
              <a:rPr lang="en-US" altLang="zh-TW" sz="2200" i="1" dirty="0"/>
              <a:t>et al. </a:t>
            </a:r>
            <a:r>
              <a:rPr lang="en-US" altLang="zh-TW" sz="2200" i="1" dirty="0" smtClean="0"/>
              <a:t>1997]</a:t>
            </a:r>
          </a:p>
          <a:p>
            <a:r>
              <a:rPr lang="en-US" altLang="zh-TW" sz="2200" dirty="0" smtClean="0"/>
              <a:t>B.C. by CWBGFS forecast field through the MM5 “</a:t>
            </a:r>
            <a:r>
              <a:rPr lang="en-US" altLang="zh-TW" sz="2200" dirty="0" err="1" smtClean="0"/>
              <a:t>regrid</a:t>
            </a:r>
            <a:r>
              <a:rPr lang="en-US" altLang="zh-TW" sz="2200" dirty="0" smtClean="0"/>
              <a:t>” package</a:t>
            </a:r>
          </a:p>
          <a:p>
            <a:r>
              <a:rPr lang="en-US" altLang="zh-TW" sz="2200" dirty="0" smtClean="0"/>
              <a:t>MM5 forecast 36 hours, produced twice a day (00 &amp; 12)</a:t>
            </a:r>
          </a:p>
          <a:p>
            <a:pPr marL="0" indent="0">
              <a:buNone/>
            </a:pPr>
            <a:r>
              <a:rPr lang="en-US" altLang="zh-TW" sz="2200" dirty="0" smtClean="0"/>
              <a:t>       →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58 forecast event in a season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995044"/>
            <a:ext cx="3600400" cy="281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78"/>
    </mc:Choice>
    <mc:Fallback xmlns="">
      <p:transition spd="slow" advTm="665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Parameterizations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MRF </a:t>
            </a:r>
            <a:r>
              <a:rPr lang="en-US" altLang="zh-TW" sz="2400" dirty="0"/>
              <a:t>model PBL scheme [Hong &amp; Pan,1996]</a:t>
            </a:r>
          </a:p>
          <a:p>
            <a:r>
              <a:rPr lang="en-US" altLang="zh-TW" sz="2400" dirty="0"/>
              <a:t>Radiation scheme with interaction between clear sky and clouds </a:t>
            </a:r>
            <a:r>
              <a:rPr lang="en-US" altLang="zh-TW" sz="2000" i="1" dirty="0"/>
              <a:t>[Dahia,1989]</a:t>
            </a:r>
          </a:p>
          <a:p>
            <a:r>
              <a:rPr lang="en-US" altLang="zh-TW" sz="2400" dirty="0"/>
              <a:t>Four cumulus and three microphysics schemes used (table)</a:t>
            </a:r>
          </a:p>
          <a:p>
            <a:pPr marL="685800">
              <a:buFont typeface="Calibri" pitchFamily="34" charset="0"/>
              <a:buChar char="—"/>
            </a:pPr>
            <a:r>
              <a:rPr lang="en-US" altLang="zh-TW" sz="2400" dirty="0" err="1"/>
              <a:t>Kain</a:t>
            </a:r>
            <a:r>
              <a:rPr lang="en-US" altLang="zh-TW" sz="2400" dirty="0"/>
              <a:t>-Fritsch + 3 </a:t>
            </a:r>
            <a:r>
              <a:rPr lang="en-US" altLang="zh-TW" sz="2400" dirty="0" smtClean="0"/>
              <a:t>microphysics →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“</a:t>
            </a:r>
            <a:r>
              <a:rPr lang="en-US" altLang="zh-TW" sz="2400" dirty="0">
                <a:solidFill>
                  <a:srgbClr val="FF0000"/>
                </a:solidFill>
              </a:rPr>
              <a:t>microphysics ensemble</a:t>
            </a:r>
            <a:r>
              <a:rPr lang="en-US" altLang="zh-TW" sz="2400" dirty="0" smtClean="0"/>
              <a:t>”</a:t>
            </a:r>
            <a:endParaRPr lang="en-US" altLang="zh-TW" sz="2400" dirty="0"/>
          </a:p>
          <a:p>
            <a:pPr marL="685800">
              <a:buFont typeface="Calibri" pitchFamily="34" charset="0"/>
              <a:buChar char="—"/>
            </a:pPr>
            <a:r>
              <a:rPr lang="en-US" altLang="zh-TW" sz="2400" dirty="0" smtClean="0"/>
              <a:t>4 </a:t>
            </a:r>
            <a:r>
              <a:rPr lang="en-US" altLang="zh-TW" sz="2400" dirty="0"/>
              <a:t>cumulus + </a:t>
            </a:r>
            <a:r>
              <a:rPr lang="en-US" altLang="zh-TW" sz="2400" dirty="0" err="1"/>
              <a:t>Resiner</a:t>
            </a:r>
            <a:r>
              <a:rPr lang="en-US" altLang="zh-TW" sz="2400" dirty="0"/>
              <a:t> 1 →</a:t>
            </a:r>
            <a:r>
              <a:rPr lang="zh-TW" altLang="en-US" sz="2400" dirty="0"/>
              <a:t> </a:t>
            </a:r>
            <a:r>
              <a:rPr lang="en-US" altLang="zh-TW" sz="2400" dirty="0"/>
              <a:t>“</a:t>
            </a:r>
            <a:r>
              <a:rPr lang="en-US" altLang="zh-TW" sz="2400" dirty="0">
                <a:solidFill>
                  <a:srgbClr val="FF0000"/>
                </a:solidFill>
              </a:rPr>
              <a:t>cumulus ensemble</a:t>
            </a:r>
            <a:r>
              <a:rPr lang="en-US" altLang="zh-TW" sz="2400" dirty="0"/>
              <a:t>”</a:t>
            </a:r>
          </a:p>
          <a:p>
            <a:pPr marL="685800">
              <a:buFont typeface="Calibri" pitchFamily="34" charset="0"/>
              <a:buChar char="—"/>
            </a:pPr>
            <a:endParaRPr lang="zh-TW" altLang="en-US" sz="2400" dirty="0"/>
          </a:p>
          <a:p>
            <a:endParaRPr lang="zh-TW" altLang="en-US" sz="2400" dirty="0"/>
          </a:p>
          <a:p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585649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雲朵形 16"/>
          <p:cNvSpPr/>
          <p:nvPr/>
        </p:nvSpPr>
        <p:spPr>
          <a:xfrm>
            <a:off x="3059832" y="4941168"/>
            <a:ext cx="288032" cy="144016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雲朵形 17"/>
          <p:cNvSpPr/>
          <p:nvPr/>
        </p:nvSpPr>
        <p:spPr>
          <a:xfrm>
            <a:off x="3059832" y="5589240"/>
            <a:ext cx="288032" cy="144016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雲朵形 18"/>
          <p:cNvSpPr/>
          <p:nvPr/>
        </p:nvSpPr>
        <p:spPr>
          <a:xfrm>
            <a:off x="3059832" y="5805264"/>
            <a:ext cx="288032" cy="144016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雲朵形 19"/>
          <p:cNvSpPr/>
          <p:nvPr/>
        </p:nvSpPr>
        <p:spPr>
          <a:xfrm>
            <a:off x="3059832" y="6021288"/>
            <a:ext cx="288032" cy="144016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雲朵形 20"/>
          <p:cNvSpPr/>
          <p:nvPr/>
        </p:nvSpPr>
        <p:spPr>
          <a:xfrm>
            <a:off x="7020272" y="3933056"/>
            <a:ext cx="288032" cy="144016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六角星形 22"/>
          <p:cNvSpPr/>
          <p:nvPr/>
        </p:nvSpPr>
        <p:spPr>
          <a:xfrm>
            <a:off x="8460432" y="3501008"/>
            <a:ext cx="144016" cy="144016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六角星形 24"/>
          <p:cNvSpPr/>
          <p:nvPr/>
        </p:nvSpPr>
        <p:spPr>
          <a:xfrm>
            <a:off x="2627784" y="5157192"/>
            <a:ext cx="144016" cy="144016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六角星形 25"/>
          <p:cNvSpPr/>
          <p:nvPr/>
        </p:nvSpPr>
        <p:spPr>
          <a:xfrm>
            <a:off x="2627784" y="5373216"/>
            <a:ext cx="144016" cy="144016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六角星形 26"/>
          <p:cNvSpPr/>
          <p:nvPr/>
        </p:nvSpPr>
        <p:spPr>
          <a:xfrm>
            <a:off x="2627784" y="6093296"/>
            <a:ext cx="144016" cy="144016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4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67"/>
    </mc:Choice>
    <mc:Fallback xmlns="">
      <p:transition spd="slow" advTm="59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90%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over the corner &lt; 25mm</a:t>
            </a:r>
          </a:p>
          <a:p>
            <a:r>
              <a:rPr lang="en-US" altLang="zh-TW" sz="2400" dirty="0" smtClean="0"/>
              <a:t>Outlier points = poor forecast</a:t>
            </a:r>
          </a:p>
          <a:p>
            <a:pPr>
              <a:buNone/>
            </a:pPr>
            <a:r>
              <a:rPr lang="en-US" altLang="zh-TW" sz="2400" dirty="0" smtClean="0"/>
              <a:t>     →15-km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overestimated </a:t>
            </a:r>
            <a:r>
              <a:rPr lang="en-US" altLang="zh-TW" sz="2400" dirty="0" smtClean="0"/>
              <a:t>the 12-hr forecast</a:t>
            </a:r>
            <a:endParaRPr lang="zh-TW" altLang="en-US" sz="2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467544" y="0"/>
            <a:ext cx="8208912" cy="4437112"/>
            <a:chOff x="35496" y="1844824"/>
            <a:chExt cx="9217024" cy="501721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3473" y="1844824"/>
              <a:ext cx="3020695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3647"/>
            <a:stretch>
              <a:fillRect/>
            </a:stretch>
          </p:blipFill>
          <p:spPr bwMode="auto">
            <a:xfrm>
              <a:off x="3009155" y="4221088"/>
              <a:ext cx="3075013" cy="251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1039" y="1844824"/>
              <a:ext cx="3151481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t="6908"/>
            <a:stretch>
              <a:fillRect/>
            </a:stretch>
          </p:blipFill>
          <p:spPr bwMode="auto">
            <a:xfrm>
              <a:off x="6102238" y="4316437"/>
              <a:ext cx="3150282" cy="254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 b="6858"/>
            <a:stretch>
              <a:fillRect/>
            </a:stretch>
          </p:blipFill>
          <p:spPr bwMode="auto">
            <a:xfrm>
              <a:off x="35496" y="1845103"/>
              <a:ext cx="3041633" cy="234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504" y="4197748"/>
              <a:ext cx="2984411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矩形 12"/>
          <p:cNvSpPr/>
          <p:nvPr/>
        </p:nvSpPr>
        <p:spPr>
          <a:xfrm>
            <a:off x="971600" y="1484784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3"/>
    </mc:Choice>
    <mc:Fallback xmlns="">
      <p:transition spd="slow" advTm="9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6.3|7.2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7.3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1417</Words>
  <Application>Microsoft Office PowerPoint</Application>
  <PresentationFormat>如螢幕大小 (4:3)</PresentationFormat>
  <Paragraphs>211</Paragraphs>
  <Slides>27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Ensemble prediction of rainfall during   the 2000–2002Mei-Yu seasons: Evaluation over the Taiwan area</vt:lpstr>
      <vt:lpstr>Outline</vt:lpstr>
      <vt:lpstr>Keywords</vt:lpstr>
      <vt:lpstr>Introduction</vt:lpstr>
      <vt:lpstr>PowerPoint 簡報</vt:lpstr>
      <vt:lpstr>Data sets</vt:lpstr>
      <vt:lpstr>Model sets</vt:lpstr>
      <vt:lpstr>Parameterizations</vt:lpstr>
      <vt:lpstr>PowerPoint 簡報</vt:lpstr>
      <vt:lpstr>PowerPoint 簡報</vt:lpstr>
      <vt:lpstr>PowerPoint 簡報</vt:lpstr>
      <vt:lpstr>Compared with rainfall threshold</vt:lpstr>
      <vt:lpstr>PowerPoint 簡報</vt:lpstr>
      <vt:lpstr>Ensemble methods</vt:lpstr>
      <vt:lpstr>Multiple linear regression (MLR)</vt:lpstr>
      <vt:lpstr>Multiple linear regression (MLR)</vt:lpstr>
      <vt:lpstr>Multiple linear regression (MLR)</vt:lpstr>
      <vt:lpstr>Horizontal distribution of weighting coefficient</vt:lpstr>
      <vt:lpstr>PowerPoint 簡報</vt:lpstr>
      <vt:lpstr>Ensemble results</vt:lpstr>
      <vt:lpstr>Compare to high-resolution rainfall</vt:lpstr>
      <vt:lpstr>PowerPoint 簡報</vt:lpstr>
      <vt:lpstr>Using previous-year weighting coefficients</vt:lpstr>
      <vt:lpstr>Conclusions</vt:lpstr>
      <vt:lpstr>Conclusions</vt:lpstr>
      <vt:lpstr>References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prediction of rainfall during   the 2000–2002Mei-Yu seasons: Evaluation over the Taiwan area</dc:title>
  <dc:creator>Su2RAY</dc:creator>
  <cp:lastModifiedBy>Su2RAY</cp:lastModifiedBy>
  <cp:revision>83</cp:revision>
  <dcterms:created xsi:type="dcterms:W3CDTF">2012-12-31T10:21:47Z</dcterms:created>
  <dcterms:modified xsi:type="dcterms:W3CDTF">2013-01-03T16:07:04Z</dcterms:modified>
</cp:coreProperties>
</file>