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57" r:id="rId3"/>
    <p:sldId id="259" r:id="rId4"/>
    <p:sldId id="279" r:id="rId5"/>
    <p:sldId id="260" r:id="rId6"/>
    <p:sldId id="302" r:id="rId7"/>
    <p:sldId id="280" r:id="rId8"/>
    <p:sldId id="268" r:id="rId9"/>
    <p:sldId id="269" r:id="rId10"/>
    <p:sldId id="270" r:id="rId11"/>
    <p:sldId id="271" r:id="rId12"/>
    <p:sldId id="275" r:id="rId13"/>
    <p:sldId id="262" r:id="rId14"/>
    <p:sldId id="272" r:id="rId15"/>
    <p:sldId id="273" r:id="rId16"/>
    <p:sldId id="274" r:id="rId17"/>
    <p:sldId id="276" r:id="rId18"/>
    <p:sldId id="277" r:id="rId19"/>
    <p:sldId id="278" r:id="rId20"/>
    <p:sldId id="263" r:id="rId21"/>
    <p:sldId id="281" r:id="rId22"/>
    <p:sldId id="284" r:id="rId23"/>
    <p:sldId id="285" r:id="rId24"/>
    <p:sldId id="286" r:id="rId25"/>
    <p:sldId id="287" r:id="rId26"/>
    <p:sldId id="264" r:id="rId27"/>
    <p:sldId id="288" r:id="rId28"/>
    <p:sldId id="289" r:id="rId29"/>
    <p:sldId id="290" r:id="rId30"/>
    <p:sldId id="265" r:id="rId31"/>
    <p:sldId id="291" r:id="rId32"/>
    <p:sldId id="297" r:id="rId33"/>
    <p:sldId id="298" r:id="rId34"/>
    <p:sldId id="299" r:id="rId35"/>
    <p:sldId id="300" r:id="rId36"/>
    <p:sldId id="267" r:id="rId37"/>
    <p:sldId id="292" r:id="rId38"/>
    <p:sldId id="293" r:id="rId39"/>
    <p:sldId id="294" r:id="rId40"/>
    <p:sldId id="295" r:id="rId41"/>
    <p:sldId id="296" r:id="rId42"/>
    <p:sldId id="266" r:id="rId43"/>
    <p:sldId id="301" r:id="rId44"/>
    <p:sldId id="304" r:id="rId45"/>
    <p:sldId id="305" r:id="rId46"/>
    <p:sldId id="258" r:id="rId47"/>
    <p:sldId id="307" r:id="rId48"/>
    <p:sldId id="306" r:id="rId49"/>
    <p:sldId id="283" r:id="rId50"/>
    <p:sldId id="303" r:id="rId5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AF5A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中等深淺樣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3" autoAdjust="0"/>
    <p:restoredTop sz="80396" autoAdjust="0"/>
  </p:normalViewPr>
  <p:slideViewPr>
    <p:cSldViewPr>
      <p:cViewPr>
        <p:scale>
          <a:sx n="66" d="100"/>
          <a:sy n="66" d="100"/>
        </p:scale>
        <p:origin x="222" y="-78"/>
      </p:cViewPr>
      <p:guideLst>
        <p:guide orient="horz" pos="2160"/>
        <p:guide pos="2880"/>
      </p:guideLst>
    </p:cSldViewPr>
  </p:slideViewPr>
  <p:notesTextViewPr>
    <p:cViewPr>
      <p:scale>
        <a:sx n="1" d="1"/>
        <a:sy n="1" d="1"/>
      </p:scale>
      <p:origin x="0" y="0"/>
    </p:cViewPr>
  </p:notesTextViewPr>
  <p:sorterViewPr>
    <p:cViewPr>
      <p:scale>
        <a:sx n="66" d="100"/>
        <a:sy n="66" d="100"/>
      </p:scale>
      <p:origin x="0" y="55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E9AFB6-BFDA-4BCF-994C-EDE9A0C3FA46}" type="datetimeFigureOut">
              <a:rPr lang="zh-TW" altLang="en-US" smtClean="0"/>
              <a:pPr/>
              <a:t>2012/12/28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5A0C58-8FD5-4CF4-829E-BE1029DF6ED0}" type="slidenum">
              <a:rPr lang="zh-TW" altLang="en-US" smtClean="0"/>
              <a:pPr/>
              <a:t>‹#›</a:t>
            </a:fld>
            <a:endParaRPr lang="zh-TW" altLang="en-US"/>
          </a:p>
        </p:txBody>
      </p:sp>
    </p:spTree>
    <p:extLst>
      <p:ext uri="{BB962C8B-B14F-4D97-AF65-F5344CB8AC3E}">
        <p14:creationId xmlns="" xmlns:p14="http://schemas.microsoft.com/office/powerpoint/2010/main" val="3483655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a:buFont typeface="Arial" pitchFamily="34" charset="0"/>
              <a:buChar char="•"/>
            </a:pPr>
            <a:r>
              <a:rPr lang="en-US" altLang="zh-TW" dirty="0" smtClean="0"/>
              <a:t>Squall lines are associated with sharp wind shear, including sudden, marked shifts in wind direction and speed.</a:t>
            </a:r>
            <a:endParaRPr lang="zh-TW" altLang="en-US" dirty="0" smtClean="0"/>
          </a:p>
          <a:p>
            <a:pPr>
              <a:buFont typeface="Arial" pitchFamily="34" charset="0"/>
              <a:buChar char="•"/>
            </a:pPr>
            <a:r>
              <a:rPr lang="en-US" altLang="zh-TW" dirty="0" smtClean="0"/>
              <a:t>The storms first develop where there is the best combination of moisture, instability and lift. The storms will continue to evolve and new cells will develop (commonly toward the south and east). The squall line will sustain itself by producing its own lift due to outflow boundaries. As long as instability and moisture remain present out ahead of the squall line, the squall line will continue to propagate. </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F95A0C58-8FD5-4CF4-829E-BE1029DF6ED0}" type="slidenum">
              <a:rPr lang="zh-TW" altLang="en-US" smtClean="0"/>
              <a:pPr/>
              <a:t>4</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However, the</a:t>
            </a:r>
            <a:r>
              <a:rPr lang="en-US" altLang="zh-TW" baseline="0" dirty="0" smtClean="0"/>
              <a:t> </a:t>
            </a:r>
            <a:r>
              <a:rPr lang="en-US" altLang="zh-TW" baseline="0" dirty="0" err="1" smtClean="0"/>
              <a:t>rawinsonde</a:t>
            </a:r>
            <a:r>
              <a:rPr lang="en-US" altLang="zh-TW" baseline="0" dirty="0" smtClean="0"/>
              <a:t> data they used did not fully resolve the CV region.</a:t>
            </a:r>
            <a:endParaRPr lang="zh-TW" altLang="en-US" dirty="0"/>
          </a:p>
        </p:txBody>
      </p:sp>
      <p:sp>
        <p:nvSpPr>
          <p:cNvPr id="4" name="投影片編號版面配置區 3"/>
          <p:cNvSpPr>
            <a:spLocks noGrp="1"/>
          </p:cNvSpPr>
          <p:nvPr>
            <p:ph type="sldNum" sz="quarter" idx="10"/>
          </p:nvPr>
        </p:nvSpPr>
        <p:spPr/>
        <p:txBody>
          <a:bodyPr/>
          <a:lstStyle/>
          <a:p>
            <a:fld id="{F95A0C58-8FD5-4CF4-829E-BE1029DF6ED0}" type="slidenum">
              <a:rPr lang="zh-TW" altLang="en-US" smtClean="0"/>
              <a:pPr/>
              <a:t>5</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However, the</a:t>
            </a:r>
            <a:r>
              <a:rPr lang="en-US" altLang="zh-TW" baseline="0" dirty="0" smtClean="0"/>
              <a:t> </a:t>
            </a:r>
            <a:r>
              <a:rPr lang="en-US" altLang="zh-TW" baseline="0" dirty="0" err="1" smtClean="0"/>
              <a:t>rawinsonde</a:t>
            </a:r>
            <a:r>
              <a:rPr lang="en-US" altLang="zh-TW" baseline="0" dirty="0" smtClean="0"/>
              <a:t> data they used did not fully resolve the CV region.</a:t>
            </a:r>
            <a:endParaRPr lang="zh-TW" altLang="en-US" dirty="0"/>
          </a:p>
        </p:txBody>
      </p:sp>
      <p:sp>
        <p:nvSpPr>
          <p:cNvPr id="4" name="投影片編號版面配置區 3"/>
          <p:cNvSpPr>
            <a:spLocks noGrp="1"/>
          </p:cNvSpPr>
          <p:nvPr>
            <p:ph type="sldNum" sz="quarter" idx="10"/>
          </p:nvPr>
        </p:nvSpPr>
        <p:spPr/>
        <p:txBody>
          <a:bodyPr/>
          <a:lstStyle/>
          <a:p>
            <a:fld id="{F95A0C58-8FD5-4CF4-829E-BE1029DF6ED0}" type="slidenum">
              <a:rPr lang="zh-TW" altLang="en-US" smtClean="0"/>
              <a:pPr/>
              <a:t>6</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(b) 2 updrafts caused by…</a:t>
            </a:r>
          </a:p>
          <a:p>
            <a:r>
              <a:rPr lang="en-US" altLang="zh-TW" dirty="0" smtClean="0"/>
              <a:t>     </a:t>
            </a:r>
            <a:r>
              <a:rPr lang="en-US" altLang="zh-TW" dirty="0" err="1" smtClean="0"/>
              <a:t>mesoscale</a:t>
            </a:r>
            <a:r>
              <a:rPr lang="en-US" altLang="zh-TW" baseline="0" dirty="0" smtClean="0"/>
              <a:t> updraft and downdraft</a:t>
            </a:r>
            <a:endParaRPr lang="en-US" altLang="zh-TW" dirty="0" smtClean="0"/>
          </a:p>
          <a:p>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F95A0C58-8FD5-4CF4-829E-BE1029DF6ED0}" type="slidenum">
              <a:rPr lang="zh-TW" altLang="en-US" smtClean="0"/>
              <a:pPr/>
              <a:t>14</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(c) Cold pool decaying because…</a:t>
            </a:r>
            <a:endParaRPr lang="zh-TW" altLang="en-US" dirty="0"/>
          </a:p>
        </p:txBody>
      </p:sp>
      <p:sp>
        <p:nvSpPr>
          <p:cNvPr id="4" name="投影片編號版面配置區 3"/>
          <p:cNvSpPr>
            <a:spLocks noGrp="1"/>
          </p:cNvSpPr>
          <p:nvPr>
            <p:ph type="sldNum" sz="quarter" idx="10"/>
          </p:nvPr>
        </p:nvSpPr>
        <p:spPr/>
        <p:txBody>
          <a:bodyPr/>
          <a:lstStyle/>
          <a:p>
            <a:fld id="{F95A0C58-8FD5-4CF4-829E-BE1029DF6ED0}" type="slidenum">
              <a:rPr lang="zh-TW" altLang="en-US" smtClean="0"/>
              <a:pPr/>
              <a:t>15</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F95A0C58-8FD5-4CF4-829E-BE1029DF6ED0}" type="slidenum">
              <a:rPr lang="zh-TW" altLang="en-US" smtClean="0"/>
              <a:pPr/>
              <a:t>16</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itchFamily="34" charset="0"/>
              <a:buChar char="•"/>
            </a:pPr>
            <a:r>
              <a:rPr lang="en-US" altLang="zh-TW" dirty="0" smtClean="0"/>
              <a:t>TEN is a delicate imbalance of strong</a:t>
            </a:r>
            <a:r>
              <a:rPr lang="en-US" altLang="zh-TW" baseline="0" dirty="0" smtClean="0"/>
              <a:t> terms of opposite sign.</a:t>
            </a:r>
            <a:endParaRPr lang="zh-TW" altLang="en-US" dirty="0"/>
          </a:p>
        </p:txBody>
      </p:sp>
      <p:sp>
        <p:nvSpPr>
          <p:cNvPr id="4" name="投影片編號版面配置區 3"/>
          <p:cNvSpPr>
            <a:spLocks noGrp="1"/>
          </p:cNvSpPr>
          <p:nvPr>
            <p:ph type="sldNum" sz="quarter" idx="10"/>
          </p:nvPr>
        </p:nvSpPr>
        <p:spPr/>
        <p:txBody>
          <a:bodyPr/>
          <a:lstStyle/>
          <a:p>
            <a:fld id="{F95A0C58-8FD5-4CF4-829E-BE1029DF6ED0}" type="slidenum">
              <a:rPr lang="zh-TW" altLang="en-US" smtClean="0"/>
              <a:pPr/>
              <a:t>44</a:t>
            </a:fld>
            <a:endParaRPr lang="zh-TW" altLang="en-US"/>
          </a:p>
        </p:txBody>
      </p:sp>
    </p:spTree>
    <p:extLst>
      <p:ext uri="{BB962C8B-B14F-4D97-AF65-F5344CB8AC3E}">
        <p14:creationId xmlns="" xmlns:p14="http://schemas.microsoft.com/office/powerpoint/2010/main" val="1420774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655D3B3-C41A-48E1-A14B-CD08CB6FE647}" type="datetimeFigureOut">
              <a:rPr lang="zh-TW" altLang="en-US" smtClean="0"/>
              <a:pPr/>
              <a:t>2012/12/28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DA3A5CB-9E3E-457C-BE00-2021F74D5442}" type="slidenum">
              <a:rPr lang="zh-TW" altLang="en-US" smtClean="0"/>
              <a:pPr/>
              <a:t>‹#›</a:t>
            </a:fld>
            <a:endParaRPr lang="zh-TW" altLang="en-US"/>
          </a:p>
        </p:txBody>
      </p:sp>
    </p:spTree>
    <p:extLst>
      <p:ext uri="{BB962C8B-B14F-4D97-AF65-F5344CB8AC3E}">
        <p14:creationId xmlns="" xmlns:p14="http://schemas.microsoft.com/office/powerpoint/2010/main" val="3451083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655D3B3-C41A-48E1-A14B-CD08CB6FE647}" type="datetimeFigureOut">
              <a:rPr lang="zh-TW" altLang="en-US" smtClean="0"/>
              <a:pPr/>
              <a:t>2012/12/28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DA3A5CB-9E3E-457C-BE00-2021F74D5442}" type="slidenum">
              <a:rPr lang="zh-TW" altLang="en-US" smtClean="0"/>
              <a:pPr/>
              <a:t>‹#›</a:t>
            </a:fld>
            <a:endParaRPr lang="zh-TW" altLang="en-US"/>
          </a:p>
        </p:txBody>
      </p:sp>
    </p:spTree>
    <p:extLst>
      <p:ext uri="{BB962C8B-B14F-4D97-AF65-F5344CB8AC3E}">
        <p14:creationId xmlns="" xmlns:p14="http://schemas.microsoft.com/office/powerpoint/2010/main" val="4106843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655D3B3-C41A-48E1-A14B-CD08CB6FE647}" type="datetimeFigureOut">
              <a:rPr lang="zh-TW" altLang="en-US" smtClean="0"/>
              <a:pPr/>
              <a:t>2012/12/28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DA3A5CB-9E3E-457C-BE00-2021F74D5442}" type="slidenum">
              <a:rPr lang="zh-TW" altLang="en-US" smtClean="0"/>
              <a:pPr/>
              <a:t>‹#›</a:t>
            </a:fld>
            <a:endParaRPr lang="zh-TW" altLang="en-US"/>
          </a:p>
        </p:txBody>
      </p:sp>
    </p:spTree>
    <p:extLst>
      <p:ext uri="{BB962C8B-B14F-4D97-AF65-F5344CB8AC3E}">
        <p14:creationId xmlns="" xmlns:p14="http://schemas.microsoft.com/office/powerpoint/2010/main" val="268640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655D3B3-C41A-48E1-A14B-CD08CB6FE647}" type="datetimeFigureOut">
              <a:rPr lang="zh-TW" altLang="en-US" smtClean="0"/>
              <a:pPr/>
              <a:t>2012/12/28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DA3A5CB-9E3E-457C-BE00-2021F74D5442}" type="slidenum">
              <a:rPr lang="zh-TW" altLang="en-US" smtClean="0"/>
              <a:pPr/>
              <a:t>‹#›</a:t>
            </a:fld>
            <a:endParaRPr lang="zh-TW" altLang="en-US"/>
          </a:p>
        </p:txBody>
      </p:sp>
    </p:spTree>
    <p:extLst>
      <p:ext uri="{BB962C8B-B14F-4D97-AF65-F5344CB8AC3E}">
        <p14:creationId xmlns="" xmlns:p14="http://schemas.microsoft.com/office/powerpoint/2010/main" val="3139204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8655D3B3-C41A-48E1-A14B-CD08CB6FE647}" type="datetimeFigureOut">
              <a:rPr lang="zh-TW" altLang="en-US" smtClean="0"/>
              <a:pPr/>
              <a:t>2012/12/28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DA3A5CB-9E3E-457C-BE00-2021F74D5442}" type="slidenum">
              <a:rPr lang="zh-TW" altLang="en-US" smtClean="0"/>
              <a:pPr/>
              <a:t>‹#›</a:t>
            </a:fld>
            <a:endParaRPr lang="zh-TW" altLang="en-US"/>
          </a:p>
        </p:txBody>
      </p:sp>
    </p:spTree>
    <p:extLst>
      <p:ext uri="{BB962C8B-B14F-4D97-AF65-F5344CB8AC3E}">
        <p14:creationId xmlns="" xmlns:p14="http://schemas.microsoft.com/office/powerpoint/2010/main" val="4267484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655D3B3-C41A-48E1-A14B-CD08CB6FE647}" type="datetimeFigureOut">
              <a:rPr lang="zh-TW" altLang="en-US" smtClean="0"/>
              <a:pPr/>
              <a:t>2012/12/28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DA3A5CB-9E3E-457C-BE00-2021F74D5442}" type="slidenum">
              <a:rPr lang="zh-TW" altLang="en-US" smtClean="0"/>
              <a:pPr/>
              <a:t>‹#›</a:t>
            </a:fld>
            <a:endParaRPr lang="zh-TW" altLang="en-US"/>
          </a:p>
        </p:txBody>
      </p:sp>
    </p:spTree>
    <p:extLst>
      <p:ext uri="{BB962C8B-B14F-4D97-AF65-F5344CB8AC3E}">
        <p14:creationId xmlns="" xmlns:p14="http://schemas.microsoft.com/office/powerpoint/2010/main" val="3764412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655D3B3-C41A-48E1-A14B-CD08CB6FE647}" type="datetimeFigureOut">
              <a:rPr lang="zh-TW" altLang="en-US" smtClean="0"/>
              <a:pPr/>
              <a:t>2012/12/28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DDA3A5CB-9E3E-457C-BE00-2021F74D5442}" type="slidenum">
              <a:rPr lang="zh-TW" altLang="en-US" smtClean="0"/>
              <a:pPr/>
              <a:t>‹#›</a:t>
            </a:fld>
            <a:endParaRPr lang="zh-TW" altLang="en-US"/>
          </a:p>
        </p:txBody>
      </p:sp>
    </p:spTree>
    <p:extLst>
      <p:ext uri="{BB962C8B-B14F-4D97-AF65-F5344CB8AC3E}">
        <p14:creationId xmlns="" xmlns:p14="http://schemas.microsoft.com/office/powerpoint/2010/main" val="1837128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655D3B3-C41A-48E1-A14B-CD08CB6FE647}" type="datetimeFigureOut">
              <a:rPr lang="zh-TW" altLang="en-US" smtClean="0"/>
              <a:pPr/>
              <a:t>2012/12/28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DA3A5CB-9E3E-457C-BE00-2021F74D5442}" type="slidenum">
              <a:rPr lang="zh-TW" altLang="en-US" smtClean="0"/>
              <a:pPr/>
              <a:t>‹#›</a:t>
            </a:fld>
            <a:endParaRPr lang="zh-TW" altLang="en-US"/>
          </a:p>
        </p:txBody>
      </p:sp>
    </p:spTree>
    <p:extLst>
      <p:ext uri="{BB962C8B-B14F-4D97-AF65-F5344CB8AC3E}">
        <p14:creationId xmlns="" xmlns:p14="http://schemas.microsoft.com/office/powerpoint/2010/main" val="396580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655D3B3-C41A-48E1-A14B-CD08CB6FE647}" type="datetimeFigureOut">
              <a:rPr lang="zh-TW" altLang="en-US" smtClean="0"/>
              <a:pPr/>
              <a:t>2012/12/28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DA3A5CB-9E3E-457C-BE00-2021F74D5442}" type="slidenum">
              <a:rPr lang="zh-TW" altLang="en-US" smtClean="0"/>
              <a:pPr/>
              <a:t>‹#›</a:t>
            </a:fld>
            <a:endParaRPr lang="zh-TW" altLang="en-US"/>
          </a:p>
        </p:txBody>
      </p:sp>
    </p:spTree>
    <p:extLst>
      <p:ext uri="{BB962C8B-B14F-4D97-AF65-F5344CB8AC3E}">
        <p14:creationId xmlns="" xmlns:p14="http://schemas.microsoft.com/office/powerpoint/2010/main" val="3095588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655D3B3-C41A-48E1-A14B-CD08CB6FE647}" type="datetimeFigureOut">
              <a:rPr lang="zh-TW" altLang="en-US" smtClean="0"/>
              <a:pPr/>
              <a:t>2012/12/28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DA3A5CB-9E3E-457C-BE00-2021F74D5442}" type="slidenum">
              <a:rPr lang="zh-TW" altLang="en-US" smtClean="0"/>
              <a:pPr/>
              <a:t>‹#›</a:t>
            </a:fld>
            <a:endParaRPr lang="zh-TW" altLang="en-US"/>
          </a:p>
        </p:txBody>
      </p:sp>
    </p:spTree>
    <p:extLst>
      <p:ext uri="{BB962C8B-B14F-4D97-AF65-F5344CB8AC3E}">
        <p14:creationId xmlns="" xmlns:p14="http://schemas.microsoft.com/office/powerpoint/2010/main" val="1660583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655D3B3-C41A-48E1-A14B-CD08CB6FE647}" type="datetimeFigureOut">
              <a:rPr lang="zh-TW" altLang="en-US" smtClean="0"/>
              <a:pPr/>
              <a:t>2012/12/28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DA3A5CB-9E3E-457C-BE00-2021F74D5442}" type="slidenum">
              <a:rPr lang="zh-TW" altLang="en-US" smtClean="0"/>
              <a:pPr/>
              <a:t>‹#›</a:t>
            </a:fld>
            <a:endParaRPr lang="zh-TW" altLang="en-US"/>
          </a:p>
        </p:txBody>
      </p:sp>
    </p:spTree>
    <p:extLst>
      <p:ext uri="{BB962C8B-B14F-4D97-AF65-F5344CB8AC3E}">
        <p14:creationId xmlns="" xmlns:p14="http://schemas.microsoft.com/office/powerpoint/2010/main" val="724007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55D3B3-C41A-48E1-A14B-CD08CB6FE647}" type="datetimeFigureOut">
              <a:rPr lang="zh-TW" altLang="en-US" smtClean="0"/>
              <a:pPr/>
              <a:t>2012/12/28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A3A5CB-9E3E-457C-BE00-2021F74D5442}" type="slidenum">
              <a:rPr lang="zh-TW" altLang="en-US" smtClean="0"/>
              <a:pPr/>
              <a:t>‹#›</a:t>
            </a:fld>
            <a:endParaRPr lang="zh-TW" altLang="en-US"/>
          </a:p>
        </p:txBody>
      </p:sp>
    </p:spTree>
    <p:extLst>
      <p:ext uri="{BB962C8B-B14F-4D97-AF65-F5344CB8AC3E}">
        <p14:creationId xmlns="" xmlns:p14="http://schemas.microsoft.com/office/powerpoint/2010/main" val="984766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41.png"/><Relationship Id="rId5" Type="http://schemas.openxmlformats.org/officeDocument/2006/relationships/image" Target="../media/image49.png"/><Relationship Id="rId10" Type="http://schemas.openxmlformats.org/officeDocument/2006/relationships/image" Target="../media/image40.png"/><Relationship Id="rId4" Type="http://schemas.openxmlformats.org/officeDocument/2006/relationships/image" Target="../media/image48.png"/><Relationship Id="rId9"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8.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4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www.weatherquestions.com/What_is_a_gust_front.htm" TargetMode="External"/><Relationship Id="rId3" Type="http://schemas.openxmlformats.org/officeDocument/2006/relationships/hyperlink" Target="http://www.crh.noaa.gov/sgf/?n=spotter_squall_lines" TargetMode="External"/><Relationship Id="rId7" Type="http://schemas.openxmlformats.org/officeDocument/2006/relationships/hyperlink" Target="http://blog.sciencenet.cn/u/sanshiphy" TargetMode="External"/><Relationship Id="rId2" Type="http://schemas.openxmlformats.org/officeDocument/2006/relationships/hyperlink" Target="http://ww2010.atmos.uiuc.edu/(Gl)/guides/mtr/svr/modl/line/squall.rxml" TargetMode="External"/><Relationship Id="rId1" Type="http://schemas.openxmlformats.org/officeDocument/2006/relationships/slideLayout" Target="../slideLayouts/slideLayout2.xml"/><Relationship Id="rId6" Type="http://schemas.openxmlformats.org/officeDocument/2006/relationships/hyperlink" Target="http://en.wikipedia.org/wiki/Squall_line" TargetMode="External"/><Relationship Id="rId5" Type="http://schemas.openxmlformats.org/officeDocument/2006/relationships/hyperlink" Target="http://encyclopedia2.thefreedictionary.com/squall+line" TargetMode="External"/><Relationship Id="rId4" Type="http://schemas.openxmlformats.org/officeDocument/2006/relationships/hyperlink" Target="http://www.theweatherprediction.com/habyhints/150/"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484784"/>
            <a:ext cx="7772400" cy="1470025"/>
          </a:xfrm>
        </p:spPr>
        <p:txBody>
          <a:bodyPr>
            <a:normAutofit fontScale="90000"/>
          </a:bodyPr>
          <a:lstStyle/>
          <a:p>
            <a:r>
              <a:rPr lang="en-US" altLang="zh-TW" b="1" dirty="0"/>
              <a:t>Momentum budget of a squall line with trailing </a:t>
            </a:r>
            <a:r>
              <a:rPr lang="en-US" altLang="zh-TW" b="1" dirty="0" err="1"/>
              <a:t>stratiform</a:t>
            </a:r>
            <a:r>
              <a:rPr lang="en-US" altLang="zh-TW" b="1" dirty="0"/>
              <a:t> precipitation: Calculations with a high-resolution numerical </a:t>
            </a:r>
            <a:r>
              <a:rPr lang="en-US" altLang="zh-TW" b="1" dirty="0" smtClean="0"/>
              <a:t>model</a:t>
            </a:r>
            <a:endParaRPr lang="zh-TW" altLang="en-US" b="1" dirty="0"/>
          </a:p>
        </p:txBody>
      </p:sp>
      <p:sp>
        <p:nvSpPr>
          <p:cNvPr id="3" name="副標題 2"/>
          <p:cNvSpPr>
            <a:spLocks noGrp="1"/>
          </p:cNvSpPr>
          <p:nvPr>
            <p:ph type="subTitle" idx="1"/>
          </p:nvPr>
        </p:nvSpPr>
        <p:spPr>
          <a:xfrm>
            <a:off x="1115616" y="4628728"/>
            <a:ext cx="6944816" cy="1752600"/>
          </a:xfrm>
        </p:spPr>
        <p:txBody>
          <a:bodyPr>
            <a:normAutofit fontScale="70000" lnSpcReduction="20000"/>
          </a:bodyPr>
          <a:lstStyle/>
          <a:p>
            <a:pPr algn="l"/>
            <a:r>
              <a:rPr lang="en-US" altLang="zh-TW" dirty="0"/>
              <a:t>Yang, M.-J., and R. A. </a:t>
            </a:r>
            <a:r>
              <a:rPr lang="en-US" altLang="zh-TW" dirty="0" err="1"/>
              <a:t>Houze</a:t>
            </a:r>
            <a:r>
              <a:rPr lang="en-US" altLang="zh-TW" dirty="0"/>
              <a:t>, Jr., 1996: </a:t>
            </a:r>
            <a:r>
              <a:rPr lang="en-US" altLang="zh-TW" dirty="0" smtClean="0"/>
              <a:t> </a:t>
            </a:r>
          </a:p>
          <a:p>
            <a:pPr algn="l"/>
            <a:r>
              <a:rPr lang="en-US" altLang="zh-TW" dirty="0" smtClean="0"/>
              <a:t>          Momentum </a:t>
            </a:r>
            <a:r>
              <a:rPr lang="en-US" altLang="zh-TW" dirty="0"/>
              <a:t>budget of a squall line with </a:t>
            </a:r>
            <a:endParaRPr lang="en-US" altLang="zh-TW" dirty="0" smtClean="0"/>
          </a:p>
          <a:p>
            <a:pPr algn="l"/>
            <a:r>
              <a:rPr lang="en-US" altLang="zh-TW" dirty="0" smtClean="0"/>
              <a:t>          trailing </a:t>
            </a:r>
            <a:r>
              <a:rPr lang="en-US" altLang="zh-TW" dirty="0" err="1"/>
              <a:t>stratiform</a:t>
            </a:r>
            <a:r>
              <a:rPr lang="en-US" altLang="zh-TW" dirty="0"/>
              <a:t> precipitation: Calculations with a </a:t>
            </a:r>
            <a:r>
              <a:rPr lang="en-US" altLang="zh-TW" dirty="0" smtClean="0"/>
              <a:t> </a:t>
            </a:r>
          </a:p>
          <a:p>
            <a:pPr algn="l"/>
            <a:r>
              <a:rPr lang="en-US" altLang="zh-TW" dirty="0" smtClean="0"/>
              <a:t>          high-resolution </a:t>
            </a:r>
            <a:r>
              <a:rPr lang="en-US" altLang="zh-TW" dirty="0"/>
              <a:t>numerical model. </a:t>
            </a:r>
            <a:r>
              <a:rPr lang="en-US" altLang="zh-TW" i="1" dirty="0"/>
              <a:t>J. Atmos. Sci.</a:t>
            </a:r>
            <a:r>
              <a:rPr lang="en-US" altLang="zh-TW" dirty="0"/>
              <a:t>, </a:t>
            </a:r>
            <a:r>
              <a:rPr lang="en-US" altLang="zh-TW" b="1" dirty="0"/>
              <a:t>53</a:t>
            </a:r>
            <a:r>
              <a:rPr lang="en-US" altLang="zh-TW" dirty="0"/>
              <a:t>, </a:t>
            </a:r>
            <a:endParaRPr lang="en-US" altLang="zh-TW" dirty="0" smtClean="0"/>
          </a:p>
          <a:p>
            <a:pPr algn="l"/>
            <a:r>
              <a:rPr lang="en-US" altLang="zh-TW" dirty="0" smtClean="0"/>
              <a:t>          3629–3652. </a:t>
            </a:r>
            <a:endParaRPr lang="zh-TW" altLang="en-US" dirty="0"/>
          </a:p>
        </p:txBody>
      </p:sp>
    </p:spTree>
    <p:extLst>
      <p:ext uri="{BB962C8B-B14F-4D97-AF65-F5344CB8AC3E}">
        <p14:creationId xmlns="" xmlns:p14="http://schemas.microsoft.com/office/powerpoint/2010/main" val="3706168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內容版面配置區 4"/>
          <p:cNvSpPr txBox="1">
            <a:spLocks/>
          </p:cNvSpPr>
          <p:nvPr/>
        </p:nvSpPr>
        <p:spPr>
          <a:xfrm>
            <a:off x="457200" y="548681"/>
            <a:ext cx="8229600" cy="446449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TW" sz="2100" b="1" dirty="0" smtClean="0"/>
              <a:t>Initialization</a:t>
            </a: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496" y="1326127"/>
            <a:ext cx="5083589" cy="46231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9" name="文字方塊 28"/>
          <p:cNvSpPr txBox="1"/>
          <p:nvPr/>
        </p:nvSpPr>
        <p:spPr>
          <a:xfrm>
            <a:off x="5119085" y="2206542"/>
            <a:ext cx="4014002" cy="2862322"/>
          </a:xfrm>
          <a:prstGeom prst="rect">
            <a:avLst/>
          </a:prstGeom>
          <a:noFill/>
        </p:spPr>
        <p:txBody>
          <a:bodyPr wrap="square" rtlCol="0">
            <a:spAutoFit/>
          </a:bodyPr>
          <a:lstStyle/>
          <a:p>
            <a:r>
              <a:rPr lang="en-US" altLang="zh-TW" sz="2000" dirty="0" smtClean="0"/>
              <a:t> </a:t>
            </a:r>
            <a:r>
              <a:rPr lang="en-US" altLang="zh-TW" sz="2000" b="1" dirty="0" smtClean="0"/>
              <a:t>Environment- </a:t>
            </a:r>
            <a:r>
              <a:rPr lang="en-US" altLang="zh-TW" sz="2000" dirty="0" smtClean="0"/>
              <a:t>based on the 2331 UTC 10 June 1985 sounding data at Enid, Oklahoma.(4h before the squall line passed the station.)</a:t>
            </a:r>
          </a:p>
          <a:p>
            <a:endParaRPr lang="en-US" altLang="zh-TW" sz="2000" dirty="0" smtClean="0"/>
          </a:p>
          <a:p>
            <a:r>
              <a:rPr lang="en-US" altLang="zh-TW" sz="2000" dirty="0" smtClean="0"/>
              <a:t> </a:t>
            </a:r>
            <a:r>
              <a:rPr lang="en-US" altLang="zh-TW" sz="2000" b="1" dirty="0" smtClean="0"/>
              <a:t>Convection- </a:t>
            </a:r>
            <a:r>
              <a:rPr lang="en-US" altLang="zh-TW" sz="2000" dirty="0" smtClean="0"/>
              <a:t>triggered by </a:t>
            </a:r>
            <a:r>
              <a:rPr lang="en-US" altLang="zh-TW" sz="2000" b="1" dirty="0" smtClean="0">
                <a:solidFill>
                  <a:srgbClr val="FF0000"/>
                </a:solidFill>
              </a:rPr>
              <a:t>a 5-km deep, 170-km wide cold pool with a -6-K potential temperature and a -4 g/kg water vapor. </a:t>
            </a:r>
            <a:endParaRPr lang="zh-TW" altLang="en-US" sz="2000" b="1" dirty="0">
              <a:solidFill>
                <a:srgbClr val="FF0000"/>
              </a:solidFill>
            </a:endParaRPr>
          </a:p>
        </p:txBody>
      </p:sp>
      <p:sp>
        <p:nvSpPr>
          <p:cNvPr id="31" name="文字方塊 30"/>
          <p:cNvSpPr txBox="1"/>
          <p:nvPr/>
        </p:nvSpPr>
        <p:spPr>
          <a:xfrm>
            <a:off x="266029" y="5975333"/>
            <a:ext cx="5026051" cy="646331"/>
          </a:xfrm>
          <a:prstGeom prst="rect">
            <a:avLst/>
          </a:prstGeom>
          <a:noFill/>
        </p:spPr>
        <p:txBody>
          <a:bodyPr wrap="square" rtlCol="0">
            <a:spAutoFit/>
          </a:bodyPr>
          <a:lstStyle/>
          <a:p>
            <a:r>
              <a:rPr lang="en-US" altLang="zh-TW" sz="1200" dirty="0" smtClean="0"/>
              <a:t>Picture originated from,’ </a:t>
            </a:r>
            <a:r>
              <a:rPr lang="en-US" altLang="zh-TW" sz="1200" dirty="0"/>
              <a:t>Yang, M.-J., and R. A. </a:t>
            </a:r>
            <a:r>
              <a:rPr lang="en-US" altLang="zh-TW" sz="1200" dirty="0" err="1"/>
              <a:t>Houze</a:t>
            </a:r>
            <a:r>
              <a:rPr lang="en-US" altLang="zh-TW" sz="1200" dirty="0"/>
              <a:t>, Jr., 1995: Sensitivity of squall-line rear inflow to ice microphysics and environmental humidity.</a:t>
            </a:r>
            <a:r>
              <a:rPr lang="en-US" altLang="zh-TW" sz="1200" dirty="0" smtClean="0"/>
              <a:t>‘  Fig.5                                                                           </a:t>
            </a:r>
          </a:p>
          <a:p>
            <a:endParaRPr lang="zh-TW" altLang="en-US" sz="1200" dirty="0"/>
          </a:p>
        </p:txBody>
      </p:sp>
    </p:spTree>
    <p:extLst>
      <p:ext uri="{BB962C8B-B14F-4D97-AF65-F5344CB8AC3E}">
        <p14:creationId xmlns="" xmlns:p14="http://schemas.microsoft.com/office/powerpoint/2010/main" val="4116685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332656"/>
            <a:ext cx="8229600" cy="6120680"/>
          </a:xfrm>
        </p:spPr>
        <p:txBody>
          <a:bodyPr/>
          <a:lstStyle/>
          <a:p>
            <a:r>
              <a:rPr lang="en-US" altLang="zh-TW" sz="2100" b="1" dirty="0" smtClean="0"/>
              <a:t>Three time periods :</a:t>
            </a:r>
          </a:p>
          <a:p>
            <a:pPr marL="0" indent="0">
              <a:buNone/>
            </a:pPr>
            <a:r>
              <a:rPr lang="en-US" altLang="zh-TW" sz="2100" dirty="0" smtClean="0"/>
              <a:t>      t=7.5-8.5h      (initial stage)</a:t>
            </a:r>
          </a:p>
          <a:p>
            <a:pPr marL="0" indent="0">
              <a:buNone/>
            </a:pPr>
            <a:r>
              <a:rPr lang="en-US" altLang="zh-TW" sz="2100" dirty="0" smtClean="0"/>
              <a:t>      t=10-11h         (mature stage)</a:t>
            </a:r>
          </a:p>
          <a:p>
            <a:pPr marL="0" indent="0">
              <a:buNone/>
            </a:pPr>
            <a:r>
              <a:rPr lang="en-US" altLang="zh-TW" sz="2100" dirty="0" smtClean="0"/>
              <a:t>      t=12.5-13.5h  (slowing-decaying stage)</a:t>
            </a:r>
          </a:p>
          <a:p>
            <a:r>
              <a:rPr lang="en-US" altLang="zh-TW" sz="2100" b="1" dirty="0" smtClean="0"/>
              <a:t>Four </a:t>
            </a:r>
            <a:r>
              <a:rPr lang="en-US" altLang="zh-TW" sz="2100" b="1" dirty="0" err="1" smtClean="0"/>
              <a:t>subregions</a:t>
            </a:r>
            <a:r>
              <a:rPr lang="en-US" altLang="zh-TW" sz="2100" b="1" dirty="0" smtClean="0"/>
              <a:t> :</a:t>
            </a:r>
          </a:p>
          <a:p>
            <a:pPr marL="0" indent="0">
              <a:buNone/>
            </a:pPr>
            <a:r>
              <a:rPr lang="en-US" altLang="zh-TW" sz="2100" dirty="0" smtClean="0"/>
              <a:t>      CV (Convective  Precipitation)</a:t>
            </a:r>
          </a:p>
          <a:p>
            <a:pPr marL="0" indent="0">
              <a:buNone/>
            </a:pPr>
            <a:r>
              <a:rPr lang="en-US" altLang="zh-TW" sz="2100" dirty="0"/>
              <a:t> </a:t>
            </a:r>
            <a:r>
              <a:rPr lang="en-US" altLang="zh-TW" sz="2100" dirty="0" smtClean="0"/>
              <a:t>     SF (</a:t>
            </a:r>
            <a:r>
              <a:rPr lang="en-US" altLang="zh-TW" sz="2100" dirty="0" err="1" smtClean="0"/>
              <a:t>Stratiform</a:t>
            </a:r>
            <a:r>
              <a:rPr lang="en-US" altLang="zh-TW" sz="2100" dirty="0" smtClean="0"/>
              <a:t> Precipitation)</a:t>
            </a:r>
          </a:p>
          <a:p>
            <a:pPr marL="0" indent="0">
              <a:buNone/>
            </a:pPr>
            <a:r>
              <a:rPr lang="en-US" altLang="zh-TW" sz="2100" dirty="0"/>
              <a:t> </a:t>
            </a:r>
            <a:r>
              <a:rPr lang="en-US" altLang="zh-TW" sz="2100" dirty="0" smtClean="0"/>
              <a:t>     RA (Rear Anvil)</a:t>
            </a:r>
          </a:p>
          <a:p>
            <a:pPr marL="0" indent="0">
              <a:buNone/>
            </a:pPr>
            <a:r>
              <a:rPr lang="en-US" altLang="zh-TW" sz="2100" dirty="0"/>
              <a:t> </a:t>
            </a:r>
            <a:r>
              <a:rPr lang="en-US" altLang="zh-TW" sz="2100" dirty="0" smtClean="0"/>
              <a:t>     FA (Forward Anvil)   </a:t>
            </a:r>
          </a:p>
          <a:p>
            <a:pPr marL="0" indent="0">
              <a:buNone/>
            </a:pPr>
            <a:endParaRPr lang="en-US" altLang="zh-TW" sz="2100" dirty="0" smtClean="0"/>
          </a:p>
          <a:p>
            <a:endParaRPr lang="zh-TW" altLang="en-US" dirty="0"/>
          </a:p>
        </p:txBody>
      </p:sp>
      <p:grpSp>
        <p:nvGrpSpPr>
          <p:cNvPr id="4" name="群組 3"/>
          <p:cNvGrpSpPr/>
          <p:nvPr/>
        </p:nvGrpSpPr>
        <p:grpSpPr>
          <a:xfrm>
            <a:off x="467544" y="3833216"/>
            <a:ext cx="7776864" cy="2980160"/>
            <a:chOff x="683568" y="3833216"/>
            <a:chExt cx="7776864" cy="298016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76095" y="3833216"/>
              <a:ext cx="7284337" cy="29801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3568" y="4847072"/>
              <a:ext cx="354047" cy="6701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5" name="文字方塊 4"/>
          <p:cNvSpPr txBox="1"/>
          <p:nvPr/>
        </p:nvSpPr>
        <p:spPr>
          <a:xfrm>
            <a:off x="4283968" y="2239704"/>
            <a:ext cx="4468339" cy="1477328"/>
          </a:xfrm>
          <a:prstGeom prst="rect">
            <a:avLst/>
          </a:prstGeom>
          <a:noFill/>
          <a:ln w="28575">
            <a:solidFill>
              <a:srgbClr val="FFC000"/>
            </a:solidFill>
          </a:ln>
        </p:spPr>
        <p:txBody>
          <a:bodyPr wrap="none" rtlCol="0">
            <a:spAutoFit/>
          </a:bodyPr>
          <a:lstStyle/>
          <a:p>
            <a:r>
              <a:rPr lang="en-US" altLang="zh-TW" b="1" dirty="0" smtClean="0">
                <a:solidFill>
                  <a:srgbClr val="FF0000"/>
                </a:solidFill>
              </a:rPr>
              <a:t>Convective precipitation region- </a:t>
            </a:r>
          </a:p>
          <a:p>
            <a:r>
              <a:rPr lang="en-US" altLang="zh-TW" dirty="0"/>
              <a:t> </a:t>
            </a:r>
            <a:r>
              <a:rPr lang="en-US" altLang="zh-TW" dirty="0" smtClean="0"/>
              <a:t>     surface rainfall rate ≥ 15 mm/h.</a:t>
            </a:r>
          </a:p>
          <a:p>
            <a:r>
              <a:rPr lang="en-US" altLang="zh-TW" dirty="0" smtClean="0"/>
              <a:t>or   the gradient of rainfall rate &gt; 5 mm/h/km.</a:t>
            </a:r>
          </a:p>
          <a:p>
            <a:r>
              <a:rPr lang="en-US" altLang="zh-TW" b="1" dirty="0" err="1" smtClean="0">
                <a:solidFill>
                  <a:srgbClr val="FF0000"/>
                </a:solidFill>
              </a:rPr>
              <a:t>Stratiform</a:t>
            </a:r>
            <a:r>
              <a:rPr lang="en-US" altLang="zh-TW" b="1" dirty="0" smtClean="0">
                <a:solidFill>
                  <a:srgbClr val="FF0000"/>
                </a:solidFill>
              </a:rPr>
              <a:t> precipitation region- </a:t>
            </a:r>
          </a:p>
          <a:p>
            <a:r>
              <a:rPr lang="en-US" altLang="zh-TW" b="1" dirty="0"/>
              <a:t> </a:t>
            </a:r>
            <a:r>
              <a:rPr lang="en-US" altLang="zh-TW" b="1" dirty="0" smtClean="0"/>
              <a:t>      </a:t>
            </a:r>
            <a:r>
              <a:rPr lang="en-US" altLang="zh-TW" dirty="0" smtClean="0"/>
              <a:t>not satisfying these criteria.</a:t>
            </a:r>
            <a:endParaRPr lang="zh-TW" altLang="en-US" dirty="0"/>
          </a:p>
        </p:txBody>
      </p:sp>
      <p:grpSp>
        <p:nvGrpSpPr>
          <p:cNvPr id="13" name="群組 12"/>
          <p:cNvGrpSpPr/>
          <p:nvPr/>
        </p:nvGrpSpPr>
        <p:grpSpPr>
          <a:xfrm>
            <a:off x="1218067" y="6453336"/>
            <a:ext cx="6840760" cy="229831"/>
            <a:chOff x="1218067" y="6453336"/>
            <a:chExt cx="6840760" cy="229831"/>
          </a:xfrm>
        </p:grpSpPr>
        <p:cxnSp>
          <p:nvCxnSpPr>
            <p:cNvPr id="8" name="直線接點 7"/>
            <p:cNvCxnSpPr/>
            <p:nvPr/>
          </p:nvCxnSpPr>
          <p:spPr>
            <a:xfrm>
              <a:off x="1218067" y="6467167"/>
              <a:ext cx="0" cy="216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8058827" y="6453336"/>
              <a:ext cx="0" cy="216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2" name="直線接點 11"/>
          <p:cNvCxnSpPr/>
          <p:nvPr/>
        </p:nvCxnSpPr>
        <p:spPr>
          <a:xfrm>
            <a:off x="1218067" y="6569618"/>
            <a:ext cx="68407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07504" y="5934670"/>
            <a:ext cx="1440160" cy="923330"/>
          </a:xfrm>
          <a:prstGeom prst="rect">
            <a:avLst/>
          </a:prstGeom>
        </p:spPr>
        <p:txBody>
          <a:bodyPr wrap="square">
            <a:spAutoFit/>
          </a:bodyPr>
          <a:lstStyle/>
          <a:p>
            <a:r>
              <a:rPr lang="en-US" altLang="zh-TW" b="1" dirty="0" smtClean="0">
                <a:solidFill>
                  <a:srgbClr val="FF0000"/>
                </a:solidFill>
              </a:rPr>
              <a:t>Fine grid region</a:t>
            </a:r>
          </a:p>
          <a:p>
            <a:r>
              <a:rPr lang="en-US" altLang="zh-TW" b="1" dirty="0" smtClean="0">
                <a:solidFill>
                  <a:srgbClr val="FF0000"/>
                </a:solidFill>
              </a:rPr>
              <a:t>315km</a:t>
            </a:r>
            <a:endParaRPr lang="zh-TW" altLang="en-US" b="1" dirty="0"/>
          </a:p>
        </p:txBody>
      </p:sp>
    </p:spTree>
    <p:extLst>
      <p:ext uri="{BB962C8B-B14F-4D97-AF65-F5344CB8AC3E}">
        <p14:creationId xmlns="" xmlns:p14="http://schemas.microsoft.com/office/powerpoint/2010/main" val="124216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Simulation results</a:t>
            </a:r>
            <a:endParaRPr lang="zh-TW" altLang="en-US" dirty="0"/>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 xmlns:p14="http://schemas.microsoft.com/office/powerpoint/2010/main" val="3181133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000" b="1" dirty="0" smtClean="0"/>
              <a:t>Kinematic Fields</a:t>
            </a:r>
            <a:br>
              <a:rPr lang="en-US" altLang="zh-TW" sz="3000" b="1" dirty="0" smtClean="0"/>
            </a:br>
            <a:endParaRPr lang="zh-TW" altLang="en-US" sz="3000" b="1" dirty="0"/>
          </a:p>
        </p:txBody>
      </p:sp>
      <p:sp>
        <p:nvSpPr>
          <p:cNvPr id="6" name="內容版面配置區 5"/>
          <p:cNvSpPr>
            <a:spLocks noGrp="1"/>
          </p:cNvSpPr>
          <p:nvPr>
            <p:ph idx="1"/>
          </p:nvPr>
        </p:nvSpPr>
        <p:spPr>
          <a:xfrm>
            <a:off x="146632" y="768413"/>
            <a:ext cx="8229600" cy="5289451"/>
          </a:xfrm>
        </p:spPr>
        <p:txBody>
          <a:bodyPr>
            <a:normAutofit/>
          </a:bodyPr>
          <a:lstStyle/>
          <a:p>
            <a:r>
              <a:rPr lang="en-US" altLang="zh-TW" sz="2400" dirty="0" smtClean="0"/>
              <a:t>U-c(storm-relative horizontal wind)</a:t>
            </a:r>
          </a:p>
          <a:p>
            <a:endParaRPr lang="zh-TW" altLang="en-US" sz="2400"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1124744"/>
            <a:ext cx="5529437" cy="56876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文字方塊 6"/>
          <p:cNvSpPr txBox="1"/>
          <p:nvPr/>
        </p:nvSpPr>
        <p:spPr>
          <a:xfrm>
            <a:off x="5580112" y="1375608"/>
            <a:ext cx="3715184" cy="2585323"/>
          </a:xfrm>
          <a:prstGeom prst="rect">
            <a:avLst/>
          </a:prstGeom>
          <a:noFill/>
        </p:spPr>
        <p:txBody>
          <a:bodyPr wrap="none" rtlCol="0">
            <a:spAutoFit/>
          </a:bodyPr>
          <a:lstStyle/>
          <a:p>
            <a:r>
              <a:rPr lang="en-US" altLang="zh-TW" b="1" dirty="0" smtClean="0"/>
              <a:t>Shaded cloudy region-</a:t>
            </a:r>
            <a:r>
              <a:rPr lang="en-US" altLang="zh-TW" dirty="0" smtClean="0"/>
              <a:t>time-averaged </a:t>
            </a:r>
          </a:p>
          <a:p>
            <a:r>
              <a:rPr lang="en-US" altLang="zh-TW" dirty="0" err="1" smtClean="0"/>
              <a:t>nonprecipitating</a:t>
            </a:r>
            <a:r>
              <a:rPr lang="en-US" altLang="zh-TW" dirty="0" smtClean="0"/>
              <a:t> hydrometeor(cloud </a:t>
            </a:r>
          </a:p>
          <a:p>
            <a:r>
              <a:rPr lang="en-US" altLang="zh-TW" dirty="0" smtClean="0"/>
              <a:t>water and cloud ice) mixing ratio </a:t>
            </a:r>
          </a:p>
          <a:p>
            <a:r>
              <a:rPr lang="en-US" altLang="zh-TW" dirty="0" smtClean="0"/>
              <a:t>≥ 0.1g/kg</a:t>
            </a:r>
          </a:p>
          <a:p>
            <a:r>
              <a:rPr lang="en-US" altLang="zh-TW" b="1" dirty="0" smtClean="0">
                <a:solidFill>
                  <a:srgbClr val="FF0000"/>
                </a:solidFill>
              </a:rPr>
              <a:t>Solid line- </a:t>
            </a:r>
            <a:r>
              <a:rPr lang="en-US" altLang="zh-TW" dirty="0" smtClean="0">
                <a:solidFill>
                  <a:srgbClr val="FF0000"/>
                </a:solidFill>
              </a:rPr>
              <a:t>RTF</a:t>
            </a:r>
            <a:r>
              <a:rPr lang="en-US" altLang="zh-TW" b="1" dirty="0" smtClean="0">
                <a:solidFill>
                  <a:srgbClr val="FF0000"/>
                </a:solidFill>
              </a:rPr>
              <a:t> </a:t>
            </a:r>
            <a:r>
              <a:rPr lang="en-US" altLang="zh-TW" dirty="0" smtClean="0">
                <a:solidFill>
                  <a:srgbClr val="FF0000"/>
                </a:solidFill>
              </a:rPr>
              <a:t>flow</a:t>
            </a:r>
          </a:p>
          <a:p>
            <a:r>
              <a:rPr lang="en-US" altLang="zh-TW" b="1" dirty="0" smtClean="0">
                <a:solidFill>
                  <a:srgbClr val="00B0F0"/>
                </a:solidFill>
              </a:rPr>
              <a:t>Dashed line- </a:t>
            </a:r>
            <a:r>
              <a:rPr lang="en-US" altLang="zh-TW" dirty="0" smtClean="0">
                <a:solidFill>
                  <a:srgbClr val="00B0F0"/>
                </a:solidFill>
              </a:rPr>
              <a:t>FTR flow</a:t>
            </a:r>
          </a:p>
          <a:p>
            <a:r>
              <a:rPr lang="en-US" altLang="zh-TW" b="1" dirty="0" smtClean="0"/>
              <a:t>Heavy outline-</a:t>
            </a:r>
            <a:r>
              <a:rPr lang="en-US" altLang="zh-TW" dirty="0" smtClean="0"/>
              <a:t>storm precipitation </a:t>
            </a:r>
          </a:p>
          <a:p>
            <a:r>
              <a:rPr lang="en-US" altLang="zh-TW" dirty="0"/>
              <a:t>b</a:t>
            </a:r>
            <a:r>
              <a:rPr lang="en-US" altLang="zh-TW" dirty="0" smtClean="0"/>
              <a:t>oundary (time-averaged modeled </a:t>
            </a:r>
          </a:p>
          <a:p>
            <a:r>
              <a:rPr lang="en-US" altLang="zh-TW" dirty="0" smtClean="0"/>
              <a:t>radar reflectivity 15-dBZ contour) </a:t>
            </a:r>
            <a:endParaRPr lang="zh-TW" altLang="en-US" dirty="0"/>
          </a:p>
        </p:txBody>
      </p:sp>
      <p:grpSp>
        <p:nvGrpSpPr>
          <p:cNvPr id="3083" name="群組 3082"/>
          <p:cNvGrpSpPr/>
          <p:nvPr/>
        </p:nvGrpSpPr>
        <p:grpSpPr>
          <a:xfrm>
            <a:off x="849086" y="1558400"/>
            <a:ext cx="4564210" cy="1150520"/>
            <a:chOff x="849086" y="1566554"/>
            <a:chExt cx="4564210" cy="1150520"/>
          </a:xfrm>
        </p:grpSpPr>
        <p:grpSp>
          <p:nvGrpSpPr>
            <p:cNvPr id="3078" name="群組 3077"/>
            <p:cNvGrpSpPr/>
            <p:nvPr/>
          </p:nvGrpSpPr>
          <p:grpSpPr>
            <a:xfrm>
              <a:off x="849086" y="1566554"/>
              <a:ext cx="4564210" cy="1150520"/>
              <a:chOff x="849086" y="1566554"/>
              <a:chExt cx="4564210" cy="1150520"/>
            </a:xfrm>
          </p:grpSpPr>
          <p:grpSp>
            <p:nvGrpSpPr>
              <p:cNvPr id="20" name="群組 19"/>
              <p:cNvGrpSpPr/>
              <p:nvPr/>
            </p:nvGrpSpPr>
            <p:grpSpPr>
              <a:xfrm>
                <a:off x="989945" y="1566554"/>
                <a:ext cx="4423351" cy="964031"/>
                <a:chOff x="989945" y="1566554"/>
                <a:chExt cx="4423351" cy="964031"/>
              </a:xfrm>
            </p:grpSpPr>
            <p:sp>
              <p:nvSpPr>
                <p:cNvPr id="13" name="手繪多邊形 12"/>
                <p:cNvSpPr/>
                <p:nvPr/>
              </p:nvSpPr>
              <p:spPr>
                <a:xfrm>
                  <a:off x="1115616" y="1700808"/>
                  <a:ext cx="4297680" cy="829777"/>
                </a:xfrm>
                <a:custGeom>
                  <a:avLst/>
                  <a:gdLst>
                    <a:gd name="connsiteX0" fmla="*/ 0 w 4297680"/>
                    <a:gd name="connsiteY0" fmla="*/ 0 h 829777"/>
                    <a:gd name="connsiteX1" fmla="*/ 1737360 w 4297680"/>
                    <a:gd name="connsiteY1" fmla="*/ 222069 h 829777"/>
                    <a:gd name="connsiteX2" fmla="*/ 2442755 w 4297680"/>
                    <a:gd name="connsiteY2" fmla="*/ 744583 h 829777"/>
                    <a:gd name="connsiteX3" fmla="*/ 4297680 w 4297680"/>
                    <a:gd name="connsiteY3" fmla="*/ 822960 h 829777"/>
                  </a:gdLst>
                  <a:ahLst/>
                  <a:cxnLst>
                    <a:cxn ang="0">
                      <a:pos x="connsiteX0" y="connsiteY0"/>
                    </a:cxn>
                    <a:cxn ang="0">
                      <a:pos x="connsiteX1" y="connsiteY1"/>
                    </a:cxn>
                    <a:cxn ang="0">
                      <a:pos x="connsiteX2" y="connsiteY2"/>
                    </a:cxn>
                    <a:cxn ang="0">
                      <a:pos x="connsiteX3" y="connsiteY3"/>
                    </a:cxn>
                  </a:cxnLst>
                  <a:rect l="l" t="t" r="r" b="b"/>
                  <a:pathLst>
                    <a:path w="4297680" h="829777">
                      <a:moveTo>
                        <a:pt x="0" y="0"/>
                      </a:moveTo>
                      <a:cubicBezTo>
                        <a:pt x="665117" y="48986"/>
                        <a:pt x="1330234" y="97972"/>
                        <a:pt x="1737360" y="222069"/>
                      </a:cubicBezTo>
                      <a:cubicBezTo>
                        <a:pt x="2144486" y="346166"/>
                        <a:pt x="2016035" y="644434"/>
                        <a:pt x="2442755" y="744583"/>
                      </a:cubicBezTo>
                      <a:cubicBezTo>
                        <a:pt x="2869475" y="844732"/>
                        <a:pt x="3583577" y="833846"/>
                        <a:pt x="4297680" y="822960"/>
                      </a:cubicBezTo>
                    </a:path>
                  </a:pathLst>
                </a:cu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等腰三角形 13"/>
                <p:cNvSpPr/>
                <p:nvPr/>
              </p:nvSpPr>
              <p:spPr>
                <a:xfrm rot="17121623">
                  <a:off x="1088971" y="1467528"/>
                  <a:ext cx="190968" cy="389020"/>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2" name="群組 21"/>
              <p:cNvGrpSpPr/>
              <p:nvPr/>
            </p:nvGrpSpPr>
            <p:grpSpPr>
              <a:xfrm>
                <a:off x="883528" y="2483716"/>
                <a:ext cx="4480560" cy="233358"/>
                <a:chOff x="883528" y="2483716"/>
                <a:chExt cx="4480560" cy="233358"/>
              </a:xfrm>
            </p:grpSpPr>
            <p:sp>
              <p:nvSpPr>
                <p:cNvPr id="17" name="手繪多邊形 16"/>
                <p:cNvSpPr/>
                <p:nvPr/>
              </p:nvSpPr>
              <p:spPr>
                <a:xfrm>
                  <a:off x="883528" y="2586446"/>
                  <a:ext cx="4480560" cy="130628"/>
                </a:xfrm>
                <a:custGeom>
                  <a:avLst/>
                  <a:gdLst>
                    <a:gd name="connsiteX0" fmla="*/ 0 w 4480560"/>
                    <a:gd name="connsiteY0" fmla="*/ 0 h 130628"/>
                    <a:gd name="connsiteX1" fmla="*/ 1907177 w 4480560"/>
                    <a:gd name="connsiteY1" fmla="*/ 13063 h 130628"/>
                    <a:gd name="connsiteX2" fmla="*/ 2364377 w 4480560"/>
                    <a:gd name="connsiteY2" fmla="*/ 104503 h 130628"/>
                    <a:gd name="connsiteX3" fmla="*/ 4480560 w 4480560"/>
                    <a:gd name="connsiteY3" fmla="*/ 130628 h 130628"/>
                  </a:gdLst>
                  <a:ahLst/>
                  <a:cxnLst>
                    <a:cxn ang="0">
                      <a:pos x="connsiteX0" y="connsiteY0"/>
                    </a:cxn>
                    <a:cxn ang="0">
                      <a:pos x="connsiteX1" y="connsiteY1"/>
                    </a:cxn>
                    <a:cxn ang="0">
                      <a:pos x="connsiteX2" y="connsiteY2"/>
                    </a:cxn>
                    <a:cxn ang="0">
                      <a:pos x="connsiteX3" y="connsiteY3"/>
                    </a:cxn>
                  </a:cxnLst>
                  <a:rect l="l" t="t" r="r" b="b"/>
                  <a:pathLst>
                    <a:path w="4480560" h="130628">
                      <a:moveTo>
                        <a:pt x="0" y="0"/>
                      </a:moveTo>
                      <a:lnTo>
                        <a:pt x="1907177" y="13063"/>
                      </a:lnTo>
                      <a:cubicBezTo>
                        <a:pt x="2301240" y="30480"/>
                        <a:pt x="1935480" y="84909"/>
                        <a:pt x="2364377" y="104503"/>
                      </a:cubicBezTo>
                      <a:cubicBezTo>
                        <a:pt x="2793274" y="124097"/>
                        <a:pt x="3636917" y="127362"/>
                        <a:pt x="4480560" y="130628"/>
                      </a:cubicBezTo>
                    </a:path>
                  </a:pathLst>
                </a:custGeom>
                <a:solidFill>
                  <a:srgbClr val="00B0F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B0F0"/>
                    </a:solidFill>
                  </a:endParaRPr>
                </a:p>
              </p:txBody>
            </p:sp>
            <p:sp>
              <p:nvSpPr>
                <p:cNvPr id="19" name="等腰三角形 18"/>
                <p:cNvSpPr/>
                <p:nvPr/>
              </p:nvSpPr>
              <p:spPr>
                <a:xfrm rot="16200000">
                  <a:off x="968871" y="2398375"/>
                  <a:ext cx="225204" cy="395885"/>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8" name="手繪多邊形 17"/>
              <p:cNvSpPr/>
              <p:nvPr/>
            </p:nvSpPr>
            <p:spPr>
              <a:xfrm>
                <a:off x="849086" y="2050869"/>
                <a:ext cx="2299063" cy="522514"/>
              </a:xfrm>
              <a:custGeom>
                <a:avLst/>
                <a:gdLst>
                  <a:gd name="connsiteX0" fmla="*/ 0 w 2299063"/>
                  <a:gd name="connsiteY0" fmla="*/ 0 h 522514"/>
                  <a:gd name="connsiteX1" fmla="*/ 1436914 w 2299063"/>
                  <a:gd name="connsiteY1" fmla="*/ 117565 h 522514"/>
                  <a:gd name="connsiteX2" fmla="*/ 2299063 w 2299063"/>
                  <a:gd name="connsiteY2" fmla="*/ 522514 h 522514"/>
                </a:gdLst>
                <a:ahLst/>
                <a:cxnLst>
                  <a:cxn ang="0">
                    <a:pos x="connsiteX0" y="connsiteY0"/>
                  </a:cxn>
                  <a:cxn ang="0">
                    <a:pos x="connsiteX1" y="connsiteY1"/>
                  </a:cxn>
                  <a:cxn ang="0">
                    <a:pos x="connsiteX2" y="connsiteY2"/>
                  </a:cxn>
                </a:cxnLst>
                <a:rect l="l" t="t" r="r" b="b"/>
                <a:pathLst>
                  <a:path w="2299063" h="522514">
                    <a:moveTo>
                      <a:pt x="0" y="0"/>
                    </a:moveTo>
                    <a:cubicBezTo>
                      <a:pt x="526868" y="15239"/>
                      <a:pt x="1053737" y="30479"/>
                      <a:pt x="1436914" y="117565"/>
                    </a:cubicBezTo>
                    <a:cubicBezTo>
                      <a:pt x="1820091" y="204651"/>
                      <a:pt x="2059577" y="363582"/>
                      <a:pt x="2299063" y="52251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1" name="等腰三角形 20"/>
            <p:cNvSpPr/>
            <p:nvPr/>
          </p:nvSpPr>
          <p:spPr>
            <a:xfrm rot="7800000">
              <a:off x="2936882" y="2313422"/>
              <a:ext cx="190968" cy="38902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079" name="群組 3078"/>
          <p:cNvGrpSpPr/>
          <p:nvPr/>
        </p:nvGrpSpPr>
        <p:grpSpPr>
          <a:xfrm>
            <a:off x="755576" y="3429000"/>
            <a:ext cx="4608512" cy="1091116"/>
            <a:chOff x="755576" y="3429000"/>
            <a:chExt cx="4608512" cy="1091116"/>
          </a:xfrm>
        </p:grpSpPr>
        <p:grpSp>
          <p:nvGrpSpPr>
            <p:cNvPr id="3072" name="群組 3071"/>
            <p:cNvGrpSpPr/>
            <p:nvPr/>
          </p:nvGrpSpPr>
          <p:grpSpPr>
            <a:xfrm>
              <a:off x="1403648" y="3429000"/>
              <a:ext cx="3854835" cy="225204"/>
              <a:chOff x="1221221" y="3749344"/>
              <a:chExt cx="3854835" cy="225204"/>
            </a:xfrm>
          </p:grpSpPr>
          <p:sp>
            <p:nvSpPr>
              <p:cNvPr id="29" name="等腰三角形 28"/>
              <p:cNvSpPr/>
              <p:nvPr/>
            </p:nvSpPr>
            <p:spPr>
              <a:xfrm rot="16200000">
                <a:off x="1306562" y="3664003"/>
                <a:ext cx="225204" cy="395885"/>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0" name="直線接點 29"/>
              <p:cNvCxnSpPr>
                <a:stCxn id="29" idx="3"/>
              </p:cNvCxnSpPr>
              <p:nvPr/>
            </p:nvCxnSpPr>
            <p:spPr>
              <a:xfrm flipV="1">
                <a:off x="1617107" y="3861945"/>
                <a:ext cx="3458949" cy="1"/>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34" name="群組 33"/>
            <p:cNvGrpSpPr/>
            <p:nvPr/>
          </p:nvGrpSpPr>
          <p:grpSpPr>
            <a:xfrm>
              <a:off x="1403648" y="3717032"/>
              <a:ext cx="3854835" cy="225204"/>
              <a:chOff x="1221221" y="3749344"/>
              <a:chExt cx="3854835" cy="225204"/>
            </a:xfrm>
          </p:grpSpPr>
          <p:sp>
            <p:nvSpPr>
              <p:cNvPr id="35" name="等腰三角形 34"/>
              <p:cNvSpPr/>
              <p:nvPr/>
            </p:nvSpPr>
            <p:spPr>
              <a:xfrm rot="16200000">
                <a:off x="1306562" y="3664003"/>
                <a:ext cx="225204" cy="395885"/>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6" name="直線接點 35"/>
              <p:cNvCxnSpPr>
                <a:stCxn id="35" idx="3"/>
              </p:cNvCxnSpPr>
              <p:nvPr/>
            </p:nvCxnSpPr>
            <p:spPr>
              <a:xfrm flipV="1">
                <a:off x="1617107" y="3861945"/>
                <a:ext cx="3458949" cy="1"/>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37" name="群組 36"/>
            <p:cNvGrpSpPr/>
            <p:nvPr/>
          </p:nvGrpSpPr>
          <p:grpSpPr>
            <a:xfrm>
              <a:off x="1475656" y="4005059"/>
              <a:ext cx="3888432" cy="375637"/>
              <a:chOff x="811209" y="2524875"/>
              <a:chExt cx="4552879" cy="192199"/>
            </a:xfrm>
            <a:noFill/>
          </p:grpSpPr>
          <p:sp>
            <p:nvSpPr>
              <p:cNvPr id="38" name="手繪多邊形 37"/>
              <p:cNvSpPr/>
              <p:nvPr/>
            </p:nvSpPr>
            <p:spPr>
              <a:xfrm>
                <a:off x="883528" y="2586446"/>
                <a:ext cx="4480560" cy="130628"/>
              </a:xfrm>
              <a:custGeom>
                <a:avLst/>
                <a:gdLst>
                  <a:gd name="connsiteX0" fmla="*/ 0 w 4480560"/>
                  <a:gd name="connsiteY0" fmla="*/ 0 h 130628"/>
                  <a:gd name="connsiteX1" fmla="*/ 1907177 w 4480560"/>
                  <a:gd name="connsiteY1" fmla="*/ 13063 h 130628"/>
                  <a:gd name="connsiteX2" fmla="*/ 2364377 w 4480560"/>
                  <a:gd name="connsiteY2" fmla="*/ 104503 h 130628"/>
                  <a:gd name="connsiteX3" fmla="*/ 4480560 w 4480560"/>
                  <a:gd name="connsiteY3" fmla="*/ 130628 h 130628"/>
                </a:gdLst>
                <a:ahLst/>
                <a:cxnLst>
                  <a:cxn ang="0">
                    <a:pos x="connsiteX0" y="connsiteY0"/>
                  </a:cxn>
                  <a:cxn ang="0">
                    <a:pos x="connsiteX1" y="connsiteY1"/>
                  </a:cxn>
                  <a:cxn ang="0">
                    <a:pos x="connsiteX2" y="connsiteY2"/>
                  </a:cxn>
                  <a:cxn ang="0">
                    <a:pos x="connsiteX3" y="connsiteY3"/>
                  </a:cxn>
                </a:cxnLst>
                <a:rect l="l" t="t" r="r" b="b"/>
                <a:pathLst>
                  <a:path w="4480560" h="130628">
                    <a:moveTo>
                      <a:pt x="0" y="0"/>
                    </a:moveTo>
                    <a:lnTo>
                      <a:pt x="1907177" y="13063"/>
                    </a:lnTo>
                    <a:cubicBezTo>
                      <a:pt x="2301240" y="30480"/>
                      <a:pt x="1935480" y="84909"/>
                      <a:pt x="2364377" y="104503"/>
                    </a:cubicBezTo>
                    <a:cubicBezTo>
                      <a:pt x="2793274" y="124097"/>
                      <a:pt x="3636917" y="127362"/>
                      <a:pt x="4480560" y="130628"/>
                    </a:cubicBezTo>
                  </a:path>
                </a:pathLst>
              </a:custGeom>
              <a:grp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B0F0"/>
                  </a:solidFill>
                </a:endParaRPr>
              </a:p>
            </p:txBody>
          </p:sp>
          <p:sp>
            <p:nvSpPr>
              <p:cNvPr id="39" name="等腰三角形 38"/>
              <p:cNvSpPr/>
              <p:nvPr/>
            </p:nvSpPr>
            <p:spPr>
              <a:xfrm rot="16200000">
                <a:off x="939266" y="2396818"/>
                <a:ext cx="139771" cy="395886"/>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4" name="群組 23"/>
            <p:cNvGrpSpPr/>
            <p:nvPr/>
          </p:nvGrpSpPr>
          <p:grpSpPr>
            <a:xfrm>
              <a:off x="755576" y="4005064"/>
              <a:ext cx="2939669" cy="515052"/>
              <a:chOff x="849086" y="4049486"/>
              <a:chExt cx="2939669" cy="515052"/>
            </a:xfrm>
          </p:grpSpPr>
          <p:sp>
            <p:nvSpPr>
              <p:cNvPr id="23" name="手繪多邊形 22"/>
              <p:cNvSpPr/>
              <p:nvPr/>
            </p:nvSpPr>
            <p:spPr>
              <a:xfrm>
                <a:off x="849086" y="4049486"/>
                <a:ext cx="2808514" cy="458077"/>
              </a:xfrm>
              <a:custGeom>
                <a:avLst/>
                <a:gdLst>
                  <a:gd name="connsiteX0" fmla="*/ 0 w 2808514"/>
                  <a:gd name="connsiteY0" fmla="*/ 0 h 458077"/>
                  <a:gd name="connsiteX1" fmla="*/ 862148 w 2808514"/>
                  <a:gd name="connsiteY1" fmla="*/ 195943 h 458077"/>
                  <a:gd name="connsiteX2" fmla="*/ 1737360 w 2808514"/>
                  <a:gd name="connsiteY2" fmla="*/ 444137 h 458077"/>
                  <a:gd name="connsiteX3" fmla="*/ 2808514 w 2808514"/>
                  <a:gd name="connsiteY3" fmla="*/ 404948 h 458077"/>
                </a:gdLst>
                <a:ahLst/>
                <a:cxnLst>
                  <a:cxn ang="0">
                    <a:pos x="connsiteX0" y="connsiteY0"/>
                  </a:cxn>
                  <a:cxn ang="0">
                    <a:pos x="connsiteX1" y="connsiteY1"/>
                  </a:cxn>
                  <a:cxn ang="0">
                    <a:pos x="connsiteX2" y="connsiteY2"/>
                  </a:cxn>
                  <a:cxn ang="0">
                    <a:pos x="connsiteX3" y="connsiteY3"/>
                  </a:cxn>
                </a:cxnLst>
                <a:rect l="l" t="t" r="r" b="b"/>
                <a:pathLst>
                  <a:path w="2808514" h="458077">
                    <a:moveTo>
                      <a:pt x="0" y="0"/>
                    </a:moveTo>
                    <a:cubicBezTo>
                      <a:pt x="286294" y="60960"/>
                      <a:pt x="572588" y="121920"/>
                      <a:pt x="862148" y="195943"/>
                    </a:cubicBezTo>
                    <a:cubicBezTo>
                      <a:pt x="1151708" y="269966"/>
                      <a:pt x="1412966" y="409303"/>
                      <a:pt x="1737360" y="444137"/>
                    </a:cubicBezTo>
                    <a:cubicBezTo>
                      <a:pt x="2061754" y="478971"/>
                      <a:pt x="2435134" y="441959"/>
                      <a:pt x="2808514" y="404948"/>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等腰三角形 24"/>
              <p:cNvSpPr/>
              <p:nvPr/>
            </p:nvSpPr>
            <p:spPr>
              <a:xfrm rot="5100000">
                <a:off x="3498761" y="4274544"/>
                <a:ext cx="190968" cy="38902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082" name="群組 3081"/>
          <p:cNvGrpSpPr/>
          <p:nvPr/>
        </p:nvGrpSpPr>
        <p:grpSpPr>
          <a:xfrm>
            <a:off x="849086" y="5228486"/>
            <a:ext cx="4499545" cy="1080834"/>
            <a:chOff x="849086" y="5228486"/>
            <a:chExt cx="4499545" cy="1080834"/>
          </a:xfrm>
        </p:grpSpPr>
        <p:sp>
          <p:nvSpPr>
            <p:cNvPr id="3077" name="手繪多邊形 3076"/>
            <p:cNvSpPr/>
            <p:nvPr/>
          </p:nvSpPr>
          <p:spPr>
            <a:xfrm>
              <a:off x="1403648" y="5733256"/>
              <a:ext cx="3944983" cy="480885"/>
            </a:xfrm>
            <a:custGeom>
              <a:avLst/>
              <a:gdLst>
                <a:gd name="connsiteX0" fmla="*/ 0 w 3944983"/>
                <a:gd name="connsiteY0" fmla="*/ 0 h 480885"/>
                <a:gd name="connsiteX1" fmla="*/ 561703 w 3944983"/>
                <a:gd name="connsiteY1" fmla="*/ 209005 h 480885"/>
                <a:gd name="connsiteX2" fmla="*/ 1711234 w 3944983"/>
                <a:gd name="connsiteY2" fmla="*/ 222068 h 480885"/>
                <a:gd name="connsiteX3" fmla="*/ 2442754 w 3944983"/>
                <a:gd name="connsiteY3" fmla="*/ 261257 h 480885"/>
                <a:gd name="connsiteX4" fmla="*/ 2939143 w 3944983"/>
                <a:gd name="connsiteY4" fmla="*/ 457200 h 480885"/>
                <a:gd name="connsiteX5" fmla="*/ 3944983 w 3944983"/>
                <a:gd name="connsiteY5" fmla="*/ 470262 h 48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4983" h="480885">
                  <a:moveTo>
                    <a:pt x="0" y="0"/>
                  </a:moveTo>
                  <a:cubicBezTo>
                    <a:pt x="138249" y="85997"/>
                    <a:pt x="276498" y="171994"/>
                    <a:pt x="561703" y="209005"/>
                  </a:cubicBezTo>
                  <a:cubicBezTo>
                    <a:pt x="846908" y="246016"/>
                    <a:pt x="1397726" y="213359"/>
                    <a:pt x="1711234" y="222068"/>
                  </a:cubicBezTo>
                  <a:cubicBezTo>
                    <a:pt x="2024742" y="230777"/>
                    <a:pt x="2238103" y="222068"/>
                    <a:pt x="2442754" y="261257"/>
                  </a:cubicBezTo>
                  <a:cubicBezTo>
                    <a:pt x="2647405" y="300446"/>
                    <a:pt x="2688772" y="422366"/>
                    <a:pt x="2939143" y="457200"/>
                  </a:cubicBezTo>
                  <a:cubicBezTo>
                    <a:pt x="3189514" y="492034"/>
                    <a:pt x="3567248" y="481148"/>
                    <a:pt x="3944983" y="470262"/>
                  </a:cubicBezTo>
                </a:path>
              </a:pathLst>
            </a:cu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081" name="群組 3080"/>
            <p:cNvGrpSpPr/>
            <p:nvPr/>
          </p:nvGrpSpPr>
          <p:grpSpPr>
            <a:xfrm>
              <a:off x="849086" y="5228486"/>
              <a:ext cx="4265381" cy="1080834"/>
              <a:chOff x="849086" y="5220020"/>
              <a:chExt cx="4265381" cy="1080834"/>
            </a:xfrm>
          </p:grpSpPr>
          <p:sp>
            <p:nvSpPr>
              <p:cNvPr id="40" name="等腰三角形 39"/>
              <p:cNvSpPr/>
              <p:nvPr/>
            </p:nvSpPr>
            <p:spPr>
              <a:xfrm rot="5100000">
                <a:off x="3818033" y="6010860"/>
                <a:ext cx="190968" cy="38902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等腰三角形 40"/>
              <p:cNvSpPr/>
              <p:nvPr/>
            </p:nvSpPr>
            <p:spPr>
              <a:xfrm rot="17100000">
                <a:off x="1165110" y="5503899"/>
                <a:ext cx="225204" cy="395885"/>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76" name="手繪多邊形 3075"/>
              <p:cNvSpPr/>
              <p:nvPr/>
            </p:nvSpPr>
            <p:spPr>
              <a:xfrm>
                <a:off x="849086" y="5926346"/>
                <a:ext cx="2886891" cy="310966"/>
              </a:xfrm>
              <a:custGeom>
                <a:avLst/>
                <a:gdLst>
                  <a:gd name="connsiteX0" fmla="*/ 0 w 2886891"/>
                  <a:gd name="connsiteY0" fmla="*/ 0 h 310966"/>
                  <a:gd name="connsiteX1" fmla="*/ 757645 w 2886891"/>
                  <a:gd name="connsiteY1" fmla="*/ 274320 h 310966"/>
                  <a:gd name="connsiteX2" fmla="*/ 2886891 w 2886891"/>
                  <a:gd name="connsiteY2" fmla="*/ 300446 h 310966"/>
                </a:gdLst>
                <a:ahLst/>
                <a:cxnLst>
                  <a:cxn ang="0">
                    <a:pos x="connsiteX0" y="connsiteY0"/>
                  </a:cxn>
                  <a:cxn ang="0">
                    <a:pos x="connsiteX1" y="connsiteY1"/>
                  </a:cxn>
                  <a:cxn ang="0">
                    <a:pos x="connsiteX2" y="connsiteY2"/>
                  </a:cxn>
                </a:cxnLst>
                <a:rect l="l" t="t" r="r" b="b"/>
                <a:pathLst>
                  <a:path w="2886891" h="310966">
                    <a:moveTo>
                      <a:pt x="0" y="0"/>
                    </a:moveTo>
                    <a:cubicBezTo>
                      <a:pt x="138248" y="112123"/>
                      <a:pt x="276496" y="224246"/>
                      <a:pt x="757645" y="274320"/>
                    </a:cubicBezTo>
                    <a:cubicBezTo>
                      <a:pt x="1238794" y="324394"/>
                      <a:pt x="2062842" y="312420"/>
                      <a:pt x="2886891" y="300446"/>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7" name="群組 46"/>
              <p:cNvGrpSpPr/>
              <p:nvPr/>
            </p:nvGrpSpPr>
            <p:grpSpPr>
              <a:xfrm>
                <a:off x="1259632" y="5220020"/>
                <a:ext cx="3854835" cy="225204"/>
                <a:chOff x="1221221" y="3749344"/>
                <a:chExt cx="3854835" cy="225204"/>
              </a:xfrm>
            </p:grpSpPr>
            <p:sp>
              <p:nvSpPr>
                <p:cNvPr id="48" name="等腰三角形 47"/>
                <p:cNvSpPr/>
                <p:nvPr/>
              </p:nvSpPr>
              <p:spPr>
                <a:xfrm rot="16200000">
                  <a:off x="1306562" y="3664003"/>
                  <a:ext cx="225204" cy="395885"/>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9" name="直線接點 48"/>
                <p:cNvCxnSpPr>
                  <a:stCxn id="48" idx="3"/>
                </p:cNvCxnSpPr>
                <p:nvPr/>
              </p:nvCxnSpPr>
              <p:spPr>
                <a:xfrm flipV="1">
                  <a:off x="1617107" y="3861945"/>
                  <a:ext cx="3458949" cy="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 xmlns:p14="http://schemas.microsoft.com/office/powerpoint/2010/main" val="351571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83"/>
                                        </p:tgtEl>
                                        <p:attrNameLst>
                                          <p:attrName>style.visibility</p:attrName>
                                        </p:attrNameLst>
                                      </p:cBhvr>
                                      <p:to>
                                        <p:strVal val="visible"/>
                                      </p:to>
                                    </p:set>
                                    <p:animEffect transition="in" filter="fade">
                                      <p:cBhvr>
                                        <p:cTn id="7" dur="500"/>
                                        <p:tgtEl>
                                          <p:spTgt spid="308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500"/>
                                        <p:tgtEl>
                                          <p:spTgt spid="307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82"/>
                                        </p:tgtEl>
                                        <p:attrNameLst>
                                          <p:attrName>style.visibility</p:attrName>
                                        </p:attrNameLst>
                                      </p:cBhvr>
                                      <p:to>
                                        <p:strVal val="visible"/>
                                      </p:to>
                                    </p:set>
                                    <p:animEffect transition="in" filter="fade">
                                      <p:cBhvr>
                                        <p:cTn id="15" dur="5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a:spLocks noGrp="1"/>
          </p:cNvSpPr>
          <p:nvPr>
            <p:ph type="title"/>
          </p:nvPr>
        </p:nvSpPr>
        <p:spPr>
          <a:xfrm>
            <a:off x="457200" y="274638"/>
            <a:ext cx="8229600" cy="1143000"/>
          </a:xfrm>
        </p:spPr>
        <p:txBody>
          <a:bodyPr>
            <a:normAutofit/>
          </a:bodyPr>
          <a:lstStyle/>
          <a:p>
            <a:r>
              <a:rPr lang="en-US" altLang="zh-TW" sz="3000" b="1" dirty="0" smtClean="0"/>
              <a:t>Kinematic Fields</a:t>
            </a:r>
            <a:br>
              <a:rPr lang="en-US" altLang="zh-TW" sz="3000" b="1" dirty="0" smtClean="0"/>
            </a:br>
            <a:endParaRPr lang="zh-TW" altLang="en-US" sz="3000" b="1" dirty="0"/>
          </a:p>
        </p:txBody>
      </p:sp>
      <p:sp>
        <p:nvSpPr>
          <p:cNvPr id="3" name="內容版面配置區 2"/>
          <p:cNvSpPr>
            <a:spLocks noGrp="1"/>
          </p:cNvSpPr>
          <p:nvPr>
            <p:ph idx="1"/>
          </p:nvPr>
        </p:nvSpPr>
        <p:spPr>
          <a:xfrm>
            <a:off x="179512" y="741464"/>
            <a:ext cx="8229600" cy="5433467"/>
          </a:xfrm>
        </p:spPr>
        <p:txBody>
          <a:bodyPr>
            <a:normAutofit/>
          </a:bodyPr>
          <a:lstStyle/>
          <a:p>
            <a:r>
              <a:rPr lang="el-GR" altLang="zh-TW" sz="2400" dirty="0" smtClean="0"/>
              <a:t>ω</a:t>
            </a:r>
            <a:r>
              <a:rPr lang="en-US" altLang="zh-TW" sz="2400" dirty="0" smtClean="0"/>
              <a:t> (vertical </a:t>
            </a:r>
            <a:r>
              <a:rPr lang="en-US" altLang="zh-TW" sz="2400" dirty="0" err="1" smtClean="0"/>
              <a:t>celocity</a:t>
            </a:r>
            <a:r>
              <a:rPr lang="en-US" altLang="zh-TW" sz="2400" dirty="0" smtClean="0"/>
              <a:t>)</a:t>
            </a:r>
            <a:endParaRPr lang="zh-TW" altLang="en-US" sz="2400" dirty="0"/>
          </a:p>
        </p:txBody>
      </p:sp>
      <p:sp>
        <p:nvSpPr>
          <p:cNvPr id="4" name="矩形 3"/>
          <p:cNvSpPr/>
          <p:nvPr/>
        </p:nvSpPr>
        <p:spPr>
          <a:xfrm>
            <a:off x="5603419" y="1196752"/>
            <a:ext cx="4572000" cy="646331"/>
          </a:xfrm>
          <a:prstGeom prst="rect">
            <a:avLst/>
          </a:prstGeom>
        </p:spPr>
        <p:txBody>
          <a:bodyPr>
            <a:spAutoFit/>
          </a:bodyPr>
          <a:lstStyle/>
          <a:p>
            <a:r>
              <a:rPr lang="en-US" altLang="zh-TW" b="1" dirty="0">
                <a:solidFill>
                  <a:srgbClr val="FF0000"/>
                </a:solidFill>
              </a:rPr>
              <a:t>Solid line- </a:t>
            </a:r>
            <a:r>
              <a:rPr lang="en-US" altLang="zh-TW" dirty="0" smtClean="0">
                <a:solidFill>
                  <a:srgbClr val="FF0000"/>
                </a:solidFill>
              </a:rPr>
              <a:t>positive</a:t>
            </a:r>
            <a:endParaRPr lang="en-US" altLang="zh-TW" dirty="0">
              <a:solidFill>
                <a:srgbClr val="FF0000"/>
              </a:solidFill>
            </a:endParaRPr>
          </a:p>
          <a:p>
            <a:r>
              <a:rPr lang="en-US" altLang="zh-TW" b="1" dirty="0">
                <a:solidFill>
                  <a:srgbClr val="00B0F0"/>
                </a:solidFill>
              </a:rPr>
              <a:t>Dashed line- </a:t>
            </a:r>
            <a:r>
              <a:rPr lang="en-US" altLang="zh-TW" dirty="0" smtClean="0">
                <a:solidFill>
                  <a:srgbClr val="00B0F0"/>
                </a:solidFill>
              </a:rPr>
              <a:t>negative</a:t>
            </a:r>
            <a:endParaRPr lang="en-US" altLang="zh-TW" dirty="0">
              <a:solidFill>
                <a:srgbClr val="00B0F0"/>
              </a:solidFill>
            </a:endParaRPr>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504" y="1097312"/>
            <a:ext cx="5495915" cy="572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8" name="矩形 27"/>
          <p:cNvSpPr/>
          <p:nvPr/>
        </p:nvSpPr>
        <p:spPr>
          <a:xfrm>
            <a:off x="3635896" y="4797152"/>
            <a:ext cx="864096" cy="15841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p:cNvSpPr/>
          <p:nvPr/>
        </p:nvSpPr>
        <p:spPr>
          <a:xfrm>
            <a:off x="2771800" y="1268760"/>
            <a:ext cx="1008112" cy="15121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p:cNvSpPr/>
          <p:nvPr/>
        </p:nvSpPr>
        <p:spPr>
          <a:xfrm>
            <a:off x="3347864" y="2996952"/>
            <a:ext cx="648072" cy="15841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p:cNvSpPr/>
          <p:nvPr/>
        </p:nvSpPr>
        <p:spPr>
          <a:xfrm>
            <a:off x="1331640" y="3789040"/>
            <a:ext cx="1800200" cy="1008112"/>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2483768" y="3212976"/>
            <a:ext cx="1224136"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 xmlns:p14="http://schemas.microsoft.com/office/powerpoint/2010/main" val="2681659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74638"/>
            <a:ext cx="8229600" cy="1143000"/>
          </a:xfrm>
        </p:spPr>
        <p:txBody>
          <a:bodyPr>
            <a:normAutofit/>
          </a:bodyPr>
          <a:lstStyle/>
          <a:p>
            <a:r>
              <a:rPr lang="en-US" altLang="zh-TW" sz="3000" b="1" dirty="0" smtClean="0"/>
              <a:t>Thermal Fields</a:t>
            </a:r>
            <a:br>
              <a:rPr lang="en-US" altLang="zh-TW" sz="3000" b="1" dirty="0" smtClean="0"/>
            </a:br>
            <a:endParaRPr lang="zh-TW" altLang="en-US" sz="3000" b="1" dirty="0"/>
          </a:p>
        </p:txBody>
      </p:sp>
      <p:sp>
        <p:nvSpPr>
          <p:cNvPr id="3" name="內容版面配置區 2"/>
          <p:cNvSpPr>
            <a:spLocks noGrp="1"/>
          </p:cNvSpPr>
          <p:nvPr>
            <p:ph idx="1"/>
          </p:nvPr>
        </p:nvSpPr>
        <p:spPr/>
        <p:txBody>
          <a:bodyPr/>
          <a:lstStyle/>
          <a:p>
            <a:endParaRPr lang="zh-TW" altLang="en-US"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9512" y="1052736"/>
            <a:ext cx="5287437" cy="568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矩形 4"/>
          <p:cNvSpPr/>
          <p:nvPr/>
        </p:nvSpPr>
        <p:spPr>
          <a:xfrm>
            <a:off x="5603419" y="2780928"/>
            <a:ext cx="4572000" cy="646331"/>
          </a:xfrm>
          <a:prstGeom prst="rect">
            <a:avLst/>
          </a:prstGeom>
        </p:spPr>
        <p:txBody>
          <a:bodyPr>
            <a:spAutoFit/>
          </a:bodyPr>
          <a:lstStyle/>
          <a:p>
            <a:r>
              <a:rPr lang="en-US" altLang="zh-TW" b="1" dirty="0">
                <a:solidFill>
                  <a:srgbClr val="FF0000"/>
                </a:solidFill>
              </a:rPr>
              <a:t>Solid line- </a:t>
            </a:r>
            <a:r>
              <a:rPr lang="en-US" altLang="zh-TW" dirty="0" smtClean="0">
                <a:solidFill>
                  <a:srgbClr val="FF0000"/>
                </a:solidFill>
              </a:rPr>
              <a:t>positive</a:t>
            </a:r>
            <a:endParaRPr lang="en-US" altLang="zh-TW" dirty="0">
              <a:solidFill>
                <a:srgbClr val="FF0000"/>
              </a:solidFill>
            </a:endParaRPr>
          </a:p>
          <a:p>
            <a:r>
              <a:rPr lang="en-US" altLang="zh-TW" b="1" dirty="0">
                <a:solidFill>
                  <a:srgbClr val="00B0F0"/>
                </a:solidFill>
              </a:rPr>
              <a:t>Dashed line- </a:t>
            </a:r>
            <a:r>
              <a:rPr lang="en-US" altLang="zh-TW" dirty="0" smtClean="0">
                <a:solidFill>
                  <a:srgbClr val="00B0F0"/>
                </a:solidFill>
              </a:rPr>
              <a:t>negative</a:t>
            </a:r>
            <a:endParaRPr lang="en-US" altLang="zh-TW" dirty="0">
              <a:solidFill>
                <a:srgbClr val="00B0F0"/>
              </a:solidFill>
            </a:endParaRPr>
          </a:p>
        </p:txBody>
      </p:sp>
      <p:sp>
        <p:nvSpPr>
          <p:cNvPr id="6" name="內容版面配置區 2"/>
          <p:cNvSpPr txBox="1">
            <a:spLocks/>
          </p:cNvSpPr>
          <p:nvPr/>
        </p:nvSpPr>
        <p:spPr>
          <a:xfrm>
            <a:off x="158824" y="334944"/>
            <a:ext cx="8229600" cy="59375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zh-TW" sz="2400" dirty="0" smtClean="0"/>
          </a:p>
          <a:p>
            <a:r>
              <a:rPr lang="el-GR" altLang="zh-TW" sz="2400" dirty="0" smtClean="0"/>
              <a:t>θ</a:t>
            </a:r>
            <a:r>
              <a:rPr lang="en-US" altLang="zh-TW" sz="2400" dirty="0" smtClean="0"/>
              <a:t>' (potential temperature perturbation)</a:t>
            </a:r>
            <a:endParaRPr lang="zh-TW" altLang="en-US" sz="2400" dirty="0"/>
          </a:p>
        </p:txBody>
      </p:sp>
      <p:sp>
        <p:nvSpPr>
          <p:cNvPr id="12" name="矩形 11"/>
          <p:cNvSpPr/>
          <p:nvPr/>
        </p:nvSpPr>
        <p:spPr>
          <a:xfrm>
            <a:off x="683568" y="1844824"/>
            <a:ext cx="2016224" cy="7920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2699792" y="1268760"/>
            <a:ext cx="1152128" cy="15121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1115616" y="3933056"/>
            <a:ext cx="1080120"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683568" y="2564904"/>
            <a:ext cx="2520280" cy="21602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683568" y="4005064"/>
            <a:ext cx="3024336" cy="504056"/>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755576" y="5805264"/>
            <a:ext cx="3312368" cy="432048"/>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 xmlns:p14="http://schemas.microsoft.com/office/powerpoint/2010/main" val="1936004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a:xfrm>
            <a:off x="457200" y="274638"/>
            <a:ext cx="8229600" cy="1143000"/>
          </a:xfrm>
        </p:spPr>
        <p:txBody>
          <a:bodyPr>
            <a:normAutofit/>
          </a:bodyPr>
          <a:lstStyle/>
          <a:p>
            <a:r>
              <a:rPr lang="en-US" altLang="zh-TW" sz="3000" b="1" dirty="0" smtClean="0"/>
              <a:t>Pressure Fields</a:t>
            </a:r>
            <a:br>
              <a:rPr lang="en-US" altLang="zh-TW" sz="3000" b="1" dirty="0" smtClean="0"/>
            </a:br>
            <a:endParaRPr lang="zh-TW" altLang="en-US" sz="3000" b="1" dirty="0"/>
          </a:p>
        </p:txBody>
      </p:sp>
      <p:sp>
        <p:nvSpPr>
          <p:cNvPr id="4" name="內容版面配置區 2"/>
          <p:cNvSpPr>
            <a:spLocks noGrp="1"/>
          </p:cNvSpPr>
          <p:nvPr>
            <p:ph idx="1"/>
          </p:nvPr>
        </p:nvSpPr>
        <p:spPr>
          <a:xfrm>
            <a:off x="230832" y="237408"/>
            <a:ext cx="8229600" cy="5937523"/>
          </a:xfrm>
        </p:spPr>
        <p:txBody>
          <a:bodyPr>
            <a:normAutofit/>
          </a:bodyPr>
          <a:lstStyle/>
          <a:p>
            <a:endParaRPr lang="en-US" altLang="zh-TW" sz="2400" dirty="0" smtClean="0"/>
          </a:p>
          <a:p>
            <a:r>
              <a:rPr lang="en-US" altLang="zh-TW" sz="2400" dirty="0"/>
              <a:t>p</a:t>
            </a:r>
            <a:r>
              <a:rPr lang="en-US" altLang="zh-TW" sz="2400" dirty="0" smtClean="0"/>
              <a:t>’ (pressure perturbation)</a:t>
            </a:r>
            <a:endParaRPr lang="zh-TW" altLang="en-US" sz="2400" dirty="0"/>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9512" y="1053368"/>
            <a:ext cx="5369364" cy="568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矩形 4"/>
          <p:cNvSpPr/>
          <p:nvPr/>
        </p:nvSpPr>
        <p:spPr>
          <a:xfrm>
            <a:off x="5603419" y="1196752"/>
            <a:ext cx="4572000" cy="646331"/>
          </a:xfrm>
          <a:prstGeom prst="rect">
            <a:avLst/>
          </a:prstGeom>
        </p:spPr>
        <p:txBody>
          <a:bodyPr>
            <a:spAutoFit/>
          </a:bodyPr>
          <a:lstStyle/>
          <a:p>
            <a:r>
              <a:rPr lang="en-US" altLang="zh-TW" b="1" dirty="0">
                <a:solidFill>
                  <a:srgbClr val="FF0000"/>
                </a:solidFill>
              </a:rPr>
              <a:t>Solid line- </a:t>
            </a:r>
            <a:r>
              <a:rPr lang="en-US" altLang="zh-TW" dirty="0" smtClean="0">
                <a:solidFill>
                  <a:srgbClr val="FF0000"/>
                </a:solidFill>
              </a:rPr>
              <a:t>positive</a:t>
            </a:r>
            <a:endParaRPr lang="en-US" altLang="zh-TW" dirty="0">
              <a:solidFill>
                <a:srgbClr val="FF0000"/>
              </a:solidFill>
            </a:endParaRPr>
          </a:p>
          <a:p>
            <a:r>
              <a:rPr lang="en-US" altLang="zh-TW" b="1" dirty="0">
                <a:solidFill>
                  <a:srgbClr val="00B0F0"/>
                </a:solidFill>
              </a:rPr>
              <a:t>Dashed line- </a:t>
            </a:r>
            <a:r>
              <a:rPr lang="en-US" altLang="zh-TW" dirty="0" smtClean="0">
                <a:solidFill>
                  <a:srgbClr val="00B0F0"/>
                </a:solidFill>
              </a:rPr>
              <a:t>negative</a:t>
            </a:r>
            <a:endParaRPr lang="en-US" altLang="zh-TW" dirty="0">
              <a:solidFill>
                <a:srgbClr val="00B0F0"/>
              </a:solidFill>
            </a:endParaRPr>
          </a:p>
        </p:txBody>
      </p:sp>
      <p:sp>
        <p:nvSpPr>
          <p:cNvPr id="7" name="矩形 6"/>
          <p:cNvSpPr/>
          <p:nvPr/>
        </p:nvSpPr>
        <p:spPr>
          <a:xfrm>
            <a:off x="2555776" y="2060848"/>
            <a:ext cx="792088" cy="57606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向上箭號 7"/>
          <p:cNvSpPr/>
          <p:nvPr/>
        </p:nvSpPr>
        <p:spPr>
          <a:xfrm flipH="1">
            <a:off x="2843808" y="1772816"/>
            <a:ext cx="216024" cy="576064"/>
          </a:xfrm>
          <a:prstGeom prst="up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2483768" y="3789040"/>
            <a:ext cx="1296144" cy="57606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2123728" y="5517232"/>
            <a:ext cx="1944216" cy="504056"/>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向右箭號 10"/>
          <p:cNvSpPr/>
          <p:nvPr/>
        </p:nvSpPr>
        <p:spPr>
          <a:xfrm>
            <a:off x="2123728" y="5661248"/>
            <a:ext cx="648072" cy="216024"/>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向右箭號 11"/>
          <p:cNvSpPr/>
          <p:nvPr/>
        </p:nvSpPr>
        <p:spPr>
          <a:xfrm flipH="1">
            <a:off x="3419872" y="5661248"/>
            <a:ext cx="648072" cy="216024"/>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2699792" y="2195572"/>
            <a:ext cx="282450" cy="369332"/>
          </a:xfrm>
          <a:prstGeom prst="rect">
            <a:avLst/>
          </a:prstGeom>
          <a:noFill/>
        </p:spPr>
        <p:txBody>
          <a:bodyPr wrap="none" rtlCol="0">
            <a:spAutoFit/>
          </a:bodyPr>
          <a:lstStyle/>
          <a:p>
            <a:r>
              <a:rPr lang="en-US" altLang="zh-TW" b="1" dirty="0" smtClean="0">
                <a:solidFill>
                  <a:srgbClr val="002060"/>
                </a:solidFill>
              </a:rPr>
              <a:t>L</a:t>
            </a:r>
            <a:endParaRPr lang="zh-TW" altLang="en-US" b="1" dirty="0">
              <a:solidFill>
                <a:srgbClr val="002060"/>
              </a:solidFill>
            </a:endParaRPr>
          </a:p>
        </p:txBody>
      </p:sp>
      <p:sp>
        <p:nvSpPr>
          <p:cNvPr id="14" name="文字方塊 13"/>
          <p:cNvSpPr txBox="1"/>
          <p:nvPr/>
        </p:nvSpPr>
        <p:spPr>
          <a:xfrm>
            <a:off x="3059832" y="3861048"/>
            <a:ext cx="282450" cy="369332"/>
          </a:xfrm>
          <a:prstGeom prst="rect">
            <a:avLst/>
          </a:prstGeom>
          <a:noFill/>
        </p:spPr>
        <p:txBody>
          <a:bodyPr wrap="none" rtlCol="0">
            <a:spAutoFit/>
          </a:bodyPr>
          <a:lstStyle/>
          <a:p>
            <a:r>
              <a:rPr lang="en-US" altLang="zh-TW" b="1" dirty="0" smtClean="0">
                <a:solidFill>
                  <a:srgbClr val="002060"/>
                </a:solidFill>
              </a:rPr>
              <a:t>L</a:t>
            </a:r>
            <a:endParaRPr lang="zh-TW" altLang="en-US" b="1" dirty="0">
              <a:solidFill>
                <a:srgbClr val="002060"/>
              </a:solidFill>
            </a:endParaRPr>
          </a:p>
        </p:txBody>
      </p:sp>
      <p:sp>
        <p:nvSpPr>
          <p:cNvPr id="15" name="文字方塊 14"/>
          <p:cNvSpPr txBox="1"/>
          <p:nvPr/>
        </p:nvSpPr>
        <p:spPr>
          <a:xfrm>
            <a:off x="2771800" y="5651956"/>
            <a:ext cx="282450" cy="369332"/>
          </a:xfrm>
          <a:prstGeom prst="rect">
            <a:avLst/>
          </a:prstGeom>
          <a:noFill/>
        </p:spPr>
        <p:txBody>
          <a:bodyPr wrap="none" rtlCol="0">
            <a:spAutoFit/>
          </a:bodyPr>
          <a:lstStyle/>
          <a:p>
            <a:r>
              <a:rPr lang="en-US" altLang="zh-TW" b="1" dirty="0" smtClean="0">
                <a:solidFill>
                  <a:srgbClr val="002060"/>
                </a:solidFill>
              </a:rPr>
              <a:t>L</a:t>
            </a:r>
            <a:endParaRPr lang="zh-TW" altLang="en-US" b="1" dirty="0">
              <a:solidFill>
                <a:srgbClr val="002060"/>
              </a:solidFill>
            </a:endParaRPr>
          </a:p>
        </p:txBody>
      </p:sp>
      <p:sp>
        <p:nvSpPr>
          <p:cNvPr id="16" name="文字方塊 15"/>
          <p:cNvSpPr txBox="1"/>
          <p:nvPr/>
        </p:nvSpPr>
        <p:spPr>
          <a:xfrm>
            <a:off x="3297214" y="4221088"/>
            <a:ext cx="410690" cy="523220"/>
          </a:xfrm>
          <a:prstGeom prst="rect">
            <a:avLst/>
          </a:prstGeom>
          <a:noFill/>
        </p:spPr>
        <p:txBody>
          <a:bodyPr wrap="none" rtlCol="0">
            <a:spAutoFit/>
          </a:bodyPr>
          <a:lstStyle/>
          <a:p>
            <a:r>
              <a:rPr lang="en-US" altLang="zh-TW" sz="2800" b="1" dirty="0" smtClean="0">
                <a:solidFill>
                  <a:srgbClr val="FF0000"/>
                </a:solidFill>
              </a:rPr>
              <a:t>H</a:t>
            </a:r>
            <a:endParaRPr lang="zh-TW" altLang="en-US" sz="2800" b="1" dirty="0">
              <a:solidFill>
                <a:srgbClr val="FF0000"/>
              </a:solidFill>
            </a:endParaRPr>
          </a:p>
        </p:txBody>
      </p:sp>
      <p:sp>
        <p:nvSpPr>
          <p:cNvPr id="17" name="文字方塊 16"/>
          <p:cNvSpPr txBox="1"/>
          <p:nvPr/>
        </p:nvSpPr>
        <p:spPr>
          <a:xfrm>
            <a:off x="3491880" y="6011996"/>
            <a:ext cx="330540" cy="369332"/>
          </a:xfrm>
          <a:prstGeom prst="rect">
            <a:avLst/>
          </a:prstGeom>
          <a:noFill/>
        </p:spPr>
        <p:txBody>
          <a:bodyPr wrap="none" rtlCol="0">
            <a:spAutoFit/>
          </a:bodyPr>
          <a:lstStyle/>
          <a:p>
            <a:r>
              <a:rPr lang="en-US" altLang="zh-TW" b="1" dirty="0" smtClean="0">
                <a:solidFill>
                  <a:srgbClr val="FF0000"/>
                </a:solidFill>
              </a:rPr>
              <a:t>H</a:t>
            </a:r>
            <a:endParaRPr lang="zh-TW" altLang="en-US" b="1" dirty="0">
              <a:solidFill>
                <a:srgbClr val="FF0000"/>
              </a:solidFill>
            </a:endParaRPr>
          </a:p>
        </p:txBody>
      </p:sp>
      <p:sp>
        <p:nvSpPr>
          <p:cNvPr id="21" name="文字方塊 20"/>
          <p:cNvSpPr txBox="1"/>
          <p:nvPr/>
        </p:nvSpPr>
        <p:spPr>
          <a:xfrm>
            <a:off x="1691680" y="5517232"/>
            <a:ext cx="336952" cy="523220"/>
          </a:xfrm>
          <a:prstGeom prst="rect">
            <a:avLst/>
          </a:prstGeom>
          <a:noFill/>
        </p:spPr>
        <p:txBody>
          <a:bodyPr wrap="none" rtlCol="0">
            <a:spAutoFit/>
          </a:bodyPr>
          <a:lstStyle/>
          <a:p>
            <a:r>
              <a:rPr lang="en-US" altLang="zh-TW" sz="2800" b="1" dirty="0" smtClean="0">
                <a:solidFill>
                  <a:srgbClr val="002060"/>
                </a:solidFill>
              </a:rPr>
              <a:t>L</a:t>
            </a:r>
            <a:endParaRPr lang="zh-TW" altLang="en-US" sz="2800" b="1" dirty="0">
              <a:solidFill>
                <a:srgbClr val="002060"/>
              </a:solidFill>
            </a:endParaRPr>
          </a:p>
        </p:txBody>
      </p:sp>
      <p:sp>
        <p:nvSpPr>
          <p:cNvPr id="22" name="文字方塊 21"/>
          <p:cNvSpPr txBox="1"/>
          <p:nvPr/>
        </p:nvSpPr>
        <p:spPr>
          <a:xfrm>
            <a:off x="1553246" y="3923764"/>
            <a:ext cx="282450" cy="369332"/>
          </a:xfrm>
          <a:prstGeom prst="rect">
            <a:avLst/>
          </a:prstGeom>
          <a:noFill/>
        </p:spPr>
        <p:txBody>
          <a:bodyPr wrap="none" rtlCol="0">
            <a:spAutoFit/>
          </a:bodyPr>
          <a:lstStyle/>
          <a:p>
            <a:r>
              <a:rPr lang="en-US" altLang="zh-TW" b="1" dirty="0" smtClean="0">
                <a:solidFill>
                  <a:srgbClr val="002060"/>
                </a:solidFill>
              </a:rPr>
              <a:t>L</a:t>
            </a:r>
            <a:endParaRPr lang="zh-TW" altLang="en-US" b="1" dirty="0">
              <a:solidFill>
                <a:srgbClr val="002060"/>
              </a:solidFill>
            </a:endParaRPr>
          </a:p>
        </p:txBody>
      </p:sp>
      <p:sp>
        <p:nvSpPr>
          <p:cNvPr id="18" name="文字方塊 17"/>
          <p:cNvSpPr txBox="1"/>
          <p:nvPr/>
        </p:nvSpPr>
        <p:spPr>
          <a:xfrm>
            <a:off x="3059832" y="2483604"/>
            <a:ext cx="144016" cy="369332"/>
          </a:xfrm>
          <a:prstGeom prst="rect">
            <a:avLst/>
          </a:prstGeom>
          <a:noFill/>
        </p:spPr>
        <p:txBody>
          <a:bodyPr wrap="square" rtlCol="0">
            <a:spAutoFit/>
          </a:bodyPr>
          <a:lstStyle/>
          <a:p>
            <a:r>
              <a:rPr lang="en-US" altLang="zh-TW" b="1" dirty="0" smtClean="0">
                <a:solidFill>
                  <a:srgbClr val="FF0000"/>
                </a:solidFill>
              </a:rPr>
              <a:t>H</a:t>
            </a:r>
            <a:endParaRPr lang="zh-TW" altLang="en-US" b="1" dirty="0">
              <a:solidFill>
                <a:srgbClr val="FF0000"/>
              </a:solidFill>
            </a:endParaRPr>
          </a:p>
        </p:txBody>
      </p:sp>
    </p:spTree>
    <p:extLst>
      <p:ext uri="{BB962C8B-B14F-4D97-AF65-F5344CB8AC3E}">
        <p14:creationId xmlns="" xmlns:p14="http://schemas.microsoft.com/office/powerpoint/2010/main" val="3799442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000" b="1" dirty="0" err="1" smtClean="0"/>
              <a:t>Subregional</a:t>
            </a:r>
            <a:r>
              <a:rPr lang="en-US" altLang="zh-TW" sz="3000" b="1" dirty="0" smtClean="0"/>
              <a:t> contributions to the large-scale mean horizontal and vertical velocity fields</a:t>
            </a:r>
            <a:endParaRPr lang="zh-TW" altLang="en-US" sz="3000" b="1"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59632" y="1628800"/>
            <a:ext cx="3695700" cy="523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59632" y="2852936"/>
            <a:ext cx="6181725"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31640" y="5589240"/>
            <a:ext cx="1257300" cy="361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3" name="群組 12"/>
          <p:cNvGrpSpPr/>
          <p:nvPr/>
        </p:nvGrpSpPr>
        <p:grpSpPr>
          <a:xfrm>
            <a:off x="1259632" y="1988840"/>
            <a:ext cx="432048" cy="144016"/>
            <a:chOff x="1763688" y="6323175"/>
            <a:chExt cx="290950" cy="180000"/>
          </a:xfrm>
        </p:grpSpPr>
        <p:cxnSp>
          <p:nvCxnSpPr>
            <p:cNvPr id="9" name="直線接點 8"/>
            <p:cNvCxnSpPr/>
            <p:nvPr/>
          </p:nvCxnSpPr>
          <p:spPr>
            <a:xfrm>
              <a:off x="1763688" y="6323175"/>
              <a:ext cx="0" cy="180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2054638" y="6323175"/>
              <a:ext cx="0" cy="180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1763688" y="6483779"/>
              <a:ext cx="2880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文字方塊 13"/>
          <p:cNvSpPr txBox="1"/>
          <p:nvPr/>
        </p:nvSpPr>
        <p:spPr>
          <a:xfrm>
            <a:off x="539552" y="2132856"/>
            <a:ext cx="1684692" cy="646331"/>
          </a:xfrm>
          <a:prstGeom prst="rect">
            <a:avLst/>
          </a:prstGeom>
          <a:noFill/>
        </p:spPr>
        <p:txBody>
          <a:bodyPr wrap="none" rtlCol="0">
            <a:spAutoFit/>
          </a:bodyPr>
          <a:lstStyle/>
          <a:p>
            <a:r>
              <a:rPr lang="en-US" altLang="zh-TW" dirty="0" smtClean="0">
                <a:solidFill>
                  <a:srgbClr val="FF0000"/>
                </a:solidFill>
              </a:rPr>
              <a:t>300-km-wide </a:t>
            </a:r>
          </a:p>
          <a:p>
            <a:r>
              <a:rPr lang="en-US" altLang="zh-TW" dirty="0" smtClean="0">
                <a:solidFill>
                  <a:srgbClr val="FF0000"/>
                </a:solidFill>
              </a:rPr>
              <a:t>large scale area </a:t>
            </a:r>
            <a:endParaRPr lang="zh-TW" altLang="en-US" dirty="0">
              <a:solidFill>
                <a:srgbClr val="FF0000"/>
              </a:solidFill>
            </a:endParaRPr>
          </a:p>
        </p:txBody>
      </p:sp>
      <p:sp>
        <p:nvSpPr>
          <p:cNvPr id="15" name="文字方塊 14"/>
          <p:cNvSpPr txBox="1"/>
          <p:nvPr/>
        </p:nvSpPr>
        <p:spPr>
          <a:xfrm>
            <a:off x="5292080" y="1916832"/>
            <a:ext cx="3264227" cy="923330"/>
          </a:xfrm>
          <a:prstGeom prst="rect">
            <a:avLst/>
          </a:prstGeom>
          <a:noFill/>
          <a:ln w="28575">
            <a:solidFill>
              <a:srgbClr val="FFC000"/>
            </a:solidFill>
          </a:ln>
        </p:spPr>
        <p:txBody>
          <a:bodyPr wrap="none" rtlCol="0">
            <a:spAutoFit/>
          </a:bodyPr>
          <a:lstStyle/>
          <a:p>
            <a:r>
              <a:rPr lang="en-US" altLang="zh-TW" i="1" dirty="0" smtClean="0">
                <a:latin typeface="Gungsuh" pitchFamily="18" charset="-127"/>
                <a:ea typeface="Gungsuh" pitchFamily="18" charset="-127"/>
              </a:rPr>
              <a:t>I  </a:t>
            </a:r>
            <a:r>
              <a:rPr lang="en-US" altLang="zh-TW" dirty="0" smtClean="0">
                <a:ea typeface="Gungsuh" pitchFamily="18" charset="-127"/>
              </a:rPr>
              <a:t> physical quantity</a:t>
            </a:r>
          </a:p>
          <a:p>
            <a:r>
              <a:rPr lang="en-US" altLang="zh-TW" i="1" dirty="0" smtClean="0">
                <a:latin typeface="Gungsuh" pitchFamily="18" charset="-127"/>
                <a:ea typeface="Gungsuh" pitchFamily="18" charset="-127"/>
              </a:rPr>
              <a:t>[I] </a:t>
            </a:r>
            <a:r>
              <a:rPr lang="en-US" altLang="zh-TW" dirty="0" smtClean="0">
                <a:latin typeface="Gungsuh" pitchFamily="18" charset="-127"/>
                <a:ea typeface="Gungsuh" pitchFamily="18" charset="-127"/>
              </a:rPr>
              <a:t> </a:t>
            </a:r>
            <a:r>
              <a:rPr lang="en-US" altLang="zh-TW" dirty="0" smtClean="0">
                <a:ea typeface="Gungsuh" pitchFamily="18" charset="-127"/>
              </a:rPr>
              <a:t>average </a:t>
            </a:r>
            <a:r>
              <a:rPr lang="en-US" altLang="zh-TW" i="1" dirty="0" smtClean="0">
                <a:latin typeface="Gungsuh" pitchFamily="18" charset="-127"/>
                <a:ea typeface="Gungsuh" pitchFamily="18" charset="-127"/>
              </a:rPr>
              <a:t>I</a:t>
            </a:r>
            <a:r>
              <a:rPr lang="en-US" altLang="zh-TW" dirty="0" smtClean="0">
                <a:ea typeface="Gungsuh" pitchFamily="18" charset="-127"/>
              </a:rPr>
              <a:t>  over </a:t>
            </a:r>
            <a:r>
              <a:rPr lang="en-US" altLang="zh-TW" i="1" dirty="0" smtClean="0">
                <a:latin typeface="Gungsuh" pitchFamily="18" charset="-127"/>
                <a:ea typeface="Gungsuh" pitchFamily="18" charset="-127"/>
              </a:rPr>
              <a:t>A</a:t>
            </a:r>
            <a:r>
              <a:rPr lang="en-US" altLang="zh-TW" dirty="0" smtClean="0">
                <a:ea typeface="Gungsuh" pitchFamily="18" charset="-127"/>
              </a:rPr>
              <a:t>  </a:t>
            </a:r>
          </a:p>
          <a:p>
            <a:r>
              <a:rPr lang="en-US" altLang="zh-TW" i="1" dirty="0" smtClean="0">
                <a:latin typeface="Gungsuh" pitchFamily="18" charset="-127"/>
                <a:ea typeface="Gungsuh" pitchFamily="18" charset="-127"/>
              </a:rPr>
              <a:t>&lt;I&gt; </a:t>
            </a:r>
            <a:r>
              <a:rPr lang="en-US" altLang="zh-TW" dirty="0" smtClean="0">
                <a:latin typeface="Gungsuh" pitchFamily="18" charset="-127"/>
                <a:ea typeface="Gungsuh" pitchFamily="18" charset="-127"/>
              </a:rPr>
              <a:t> </a:t>
            </a:r>
            <a:r>
              <a:rPr lang="en-US" altLang="zh-TW" dirty="0" smtClean="0">
                <a:ea typeface="Gungsuh" pitchFamily="18" charset="-127"/>
              </a:rPr>
              <a:t>average </a:t>
            </a:r>
            <a:r>
              <a:rPr lang="en-US" altLang="zh-TW" i="1" dirty="0" smtClean="0">
                <a:latin typeface="Gungsuh" pitchFamily="18" charset="-127"/>
                <a:ea typeface="Gungsuh" pitchFamily="18" charset="-127"/>
              </a:rPr>
              <a:t>I</a:t>
            </a:r>
            <a:r>
              <a:rPr lang="en-US" altLang="zh-TW" dirty="0" smtClean="0">
                <a:ea typeface="Gungsuh" pitchFamily="18" charset="-127"/>
              </a:rPr>
              <a:t>  over </a:t>
            </a:r>
            <a:r>
              <a:rPr lang="en-US" altLang="zh-TW" dirty="0" err="1" smtClean="0">
                <a:ea typeface="Gungsuh" pitchFamily="18" charset="-127"/>
              </a:rPr>
              <a:t>subregions</a:t>
            </a:r>
            <a:endParaRPr lang="zh-TW" altLang="en-US" i="1" dirty="0">
              <a:latin typeface="Gungsuh" pitchFamily="18" charset="-127"/>
              <a:ea typeface="Gungsuh" pitchFamily="18" charset="-127"/>
            </a:endParaRPr>
          </a:p>
        </p:txBody>
      </p:sp>
      <p:pic>
        <p:nvPicPr>
          <p:cNvPr id="2050" name="Picture 2"/>
          <p:cNvPicPr>
            <a:picLocks noChangeAspect="1" noChangeArrowheads="1"/>
          </p:cNvPicPr>
          <p:nvPr/>
        </p:nvPicPr>
        <p:blipFill>
          <a:blip r:embed="rId5" cstate="print"/>
          <a:srcRect/>
          <a:stretch>
            <a:fillRect/>
          </a:stretch>
        </p:blipFill>
        <p:spPr bwMode="auto">
          <a:xfrm>
            <a:off x="1766907" y="3789040"/>
            <a:ext cx="5469389" cy="1656184"/>
          </a:xfrm>
          <a:prstGeom prst="rect">
            <a:avLst/>
          </a:prstGeom>
          <a:noFill/>
          <a:ln w="38100">
            <a:solidFill>
              <a:srgbClr val="00B0F0"/>
            </a:solidFill>
            <a:miter lim="800000"/>
            <a:headEnd/>
            <a:tailEnd/>
          </a:ln>
        </p:spPr>
      </p:pic>
      <p:grpSp>
        <p:nvGrpSpPr>
          <p:cNvPr id="17" name="群組 16"/>
          <p:cNvGrpSpPr/>
          <p:nvPr/>
        </p:nvGrpSpPr>
        <p:grpSpPr>
          <a:xfrm>
            <a:off x="2051720" y="3212976"/>
            <a:ext cx="432048" cy="144016"/>
            <a:chOff x="1763688" y="6323175"/>
            <a:chExt cx="290950" cy="180000"/>
          </a:xfrm>
        </p:grpSpPr>
        <p:cxnSp>
          <p:nvCxnSpPr>
            <p:cNvPr id="18" name="直線接點 17"/>
            <p:cNvCxnSpPr/>
            <p:nvPr/>
          </p:nvCxnSpPr>
          <p:spPr>
            <a:xfrm>
              <a:off x="1763688" y="6323175"/>
              <a:ext cx="0" cy="1800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2054638" y="6323175"/>
              <a:ext cx="0" cy="1800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1763688" y="6483779"/>
              <a:ext cx="288032"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1" name="文字方塊 20"/>
          <p:cNvSpPr txBox="1"/>
          <p:nvPr/>
        </p:nvSpPr>
        <p:spPr>
          <a:xfrm>
            <a:off x="2699792" y="3429000"/>
            <a:ext cx="3731150" cy="369332"/>
          </a:xfrm>
          <a:prstGeom prst="rect">
            <a:avLst/>
          </a:prstGeom>
          <a:noFill/>
        </p:spPr>
        <p:txBody>
          <a:bodyPr wrap="none" rtlCol="0">
            <a:spAutoFit/>
          </a:bodyPr>
          <a:lstStyle/>
          <a:p>
            <a:r>
              <a:rPr lang="en-US" altLang="zh-TW" b="1" dirty="0" smtClean="0">
                <a:solidFill>
                  <a:srgbClr val="00B0F0"/>
                </a:solidFill>
              </a:rPr>
              <a:t>Fractions of A covered by </a:t>
            </a:r>
            <a:r>
              <a:rPr lang="en-US" altLang="zh-TW" b="1" dirty="0" err="1" smtClean="0">
                <a:solidFill>
                  <a:srgbClr val="00B0F0"/>
                </a:solidFill>
              </a:rPr>
              <a:t>subregions</a:t>
            </a:r>
            <a:r>
              <a:rPr lang="en-US" altLang="zh-TW" b="1" dirty="0" smtClean="0">
                <a:solidFill>
                  <a:srgbClr val="00B0F0"/>
                </a:solidFill>
              </a:rPr>
              <a:t> </a:t>
            </a:r>
            <a:endParaRPr lang="zh-TW" altLang="en-US" b="1" dirty="0">
              <a:solidFill>
                <a:srgbClr val="00B0F0"/>
              </a:solidFill>
            </a:endParaRPr>
          </a:p>
        </p:txBody>
      </p:sp>
      <p:grpSp>
        <p:nvGrpSpPr>
          <p:cNvPr id="22" name="群組 21"/>
          <p:cNvGrpSpPr/>
          <p:nvPr/>
        </p:nvGrpSpPr>
        <p:grpSpPr>
          <a:xfrm>
            <a:off x="3533445" y="3212976"/>
            <a:ext cx="432048" cy="144016"/>
            <a:chOff x="1763688" y="6323175"/>
            <a:chExt cx="290950" cy="180000"/>
          </a:xfrm>
        </p:grpSpPr>
        <p:cxnSp>
          <p:nvCxnSpPr>
            <p:cNvPr id="23" name="直線接點 22"/>
            <p:cNvCxnSpPr/>
            <p:nvPr/>
          </p:nvCxnSpPr>
          <p:spPr>
            <a:xfrm>
              <a:off x="1763688" y="6323175"/>
              <a:ext cx="0" cy="1800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2054638" y="6323175"/>
              <a:ext cx="0" cy="1800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1763688" y="6483779"/>
              <a:ext cx="288032"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6" name="群組 25"/>
          <p:cNvGrpSpPr/>
          <p:nvPr/>
        </p:nvGrpSpPr>
        <p:grpSpPr>
          <a:xfrm>
            <a:off x="4932040" y="3212976"/>
            <a:ext cx="432048" cy="144016"/>
            <a:chOff x="1763688" y="6323175"/>
            <a:chExt cx="290950" cy="180000"/>
          </a:xfrm>
        </p:grpSpPr>
        <p:cxnSp>
          <p:nvCxnSpPr>
            <p:cNvPr id="27" name="直線接點 26"/>
            <p:cNvCxnSpPr/>
            <p:nvPr/>
          </p:nvCxnSpPr>
          <p:spPr>
            <a:xfrm>
              <a:off x="1763688" y="6323175"/>
              <a:ext cx="0" cy="1800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2054638" y="6323175"/>
              <a:ext cx="0" cy="1800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1763688" y="6483779"/>
              <a:ext cx="288032"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30" name="群組 29"/>
          <p:cNvGrpSpPr/>
          <p:nvPr/>
        </p:nvGrpSpPr>
        <p:grpSpPr>
          <a:xfrm>
            <a:off x="6372200" y="3212976"/>
            <a:ext cx="432048" cy="144016"/>
            <a:chOff x="1763688" y="6323175"/>
            <a:chExt cx="290950" cy="180000"/>
          </a:xfrm>
        </p:grpSpPr>
        <p:cxnSp>
          <p:nvCxnSpPr>
            <p:cNvPr id="31" name="直線接點 30"/>
            <p:cNvCxnSpPr/>
            <p:nvPr/>
          </p:nvCxnSpPr>
          <p:spPr>
            <a:xfrm>
              <a:off x="1763688" y="6323175"/>
              <a:ext cx="0" cy="1800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2054638" y="6323175"/>
              <a:ext cx="0" cy="1800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1763688" y="6483779"/>
              <a:ext cx="288032"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3878570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80591" y="1268760"/>
            <a:ext cx="5312038" cy="5575399"/>
          </a:xfrm>
          <a:prstGeom prst="rect">
            <a:avLst/>
          </a:prstGeom>
          <a:noFill/>
          <a:ln w="9525">
            <a:noFill/>
            <a:miter lim="800000"/>
            <a:headEnd/>
            <a:tailEnd/>
          </a:ln>
        </p:spPr>
      </p:pic>
      <p:pic>
        <p:nvPicPr>
          <p:cNvPr id="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9512" y="764704"/>
            <a:ext cx="6181725" cy="476250"/>
          </a:xfrm>
          <a:prstGeom prst="rect">
            <a:avLst/>
          </a:prstGeom>
          <a:noFill/>
          <a:ln w="38100">
            <a:solidFill>
              <a:srgbClr val="00B0F0"/>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矩形 5"/>
          <p:cNvSpPr/>
          <p:nvPr/>
        </p:nvSpPr>
        <p:spPr>
          <a:xfrm>
            <a:off x="6588224" y="827420"/>
            <a:ext cx="832279" cy="400110"/>
          </a:xfrm>
          <a:prstGeom prst="rect">
            <a:avLst/>
          </a:prstGeom>
          <a:ln w="38100">
            <a:solidFill>
              <a:srgbClr val="00B0F0"/>
            </a:solidFill>
          </a:ln>
        </p:spPr>
        <p:txBody>
          <a:bodyPr wrap="none">
            <a:spAutoFit/>
          </a:bodyPr>
          <a:lstStyle/>
          <a:p>
            <a:r>
              <a:rPr lang="en-US" altLang="zh-TW" sz="2000" i="1" dirty="0" smtClean="0">
                <a:latin typeface="Gungsuh" pitchFamily="18" charset="-127"/>
                <a:ea typeface="Gungsuh" pitchFamily="18" charset="-127"/>
              </a:rPr>
              <a:t>I</a:t>
            </a:r>
            <a:r>
              <a:rPr lang="zh-TW" altLang="en-US" sz="2000" i="1" dirty="0" smtClean="0">
                <a:latin typeface="Gungsuh" pitchFamily="18" charset="-127"/>
                <a:ea typeface="Gungsuh" pitchFamily="18" charset="-127"/>
              </a:rPr>
              <a:t> </a:t>
            </a:r>
            <a:r>
              <a:rPr lang="en-US" altLang="zh-TW" sz="2000" i="1" dirty="0" smtClean="0">
                <a:latin typeface="Gungsuh" pitchFamily="18" charset="-127"/>
                <a:ea typeface="Gungsuh" pitchFamily="18" charset="-127"/>
              </a:rPr>
              <a:t>=</a:t>
            </a:r>
            <a:r>
              <a:rPr lang="zh-TW" altLang="en-US" sz="2000" i="1" dirty="0" smtClean="0">
                <a:latin typeface="Gungsuh" pitchFamily="18" charset="-127"/>
                <a:ea typeface="Gungsuh" pitchFamily="18" charset="-127"/>
              </a:rPr>
              <a:t> </a:t>
            </a:r>
            <a:r>
              <a:rPr lang="el-GR" altLang="zh-TW" sz="2000" i="1" dirty="0" smtClean="0">
                <a:latin typeface="Gungsuh" pitchFamily="18" charset="-127"/>
                <a:ea typeface="Gungsuh" pitchFamily="18" charset="-127"/>
              </a:rPr>
              <a:t>ω</a:t>
            </a:r>
            <a:endParaRPr lang="zh-TW" altLang="en-US" sz="2000" dirty="0"/>
          </a:p>
        </p:txBody>
      </p:sp>
      <p:grpSp>
        <p:nvGrpSpPr>
          <p:cNvPr id="16" name="群組 15"/>
          <p:cNvGrpSpPr/>
          <p:nvPr/>
        </p:nvGrpSpPr>
        <p:grpSpPr>
          <a:xfrm>
            <a:off x="3780991" y="4960315"/>
            <a:ext cx="1690976" cy="843208"/>
            <a:chOff x="3851920" y="4816299"/>
            <a:chExt cx="1690976" cy="843208"/>
          </a:xfrm>
        </p:grpSpPr>
        <p:sp>
          <p:nvSpPr>
            <p:cNvPr id="7" name="向右箭號 6"/>
            <p:cNvSpPr/>
            <p:nvPr/>
          </p:nvSpPr>
          <p:spPr>
            <a:xfrm rot="12930098">
              <a:off x="4508343" y="4816299"/>
              <a:ext cx="360040"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3851920" y="5013176"/>
              <a:ext cx="1690976" cy="646331"/>
            </a:xfrm>
            <a:prstGeom prst="rect">
              <a:avLst/>
            </a:prstGeom>
            <a:noFill/>
            <a:ln w="38100">
              <a:noFill/>
            </a:ln>
          </p:spPr>
          <p:txBody>
            <a:bodyPr wrap="none">
              <a:spAutoFit/>
            </a:bodyPr>
            <a:lstStyle/>
            <a:p>
              <a:r>
                <a:rPr lang="en-US" altLang="zh-TW" b="1" dirty="0" smtClean="0">
                  <a:solidFill>
                    <a:srgbClr val="FF0000"/>
                  </a:solidFill>
                </a:rPr>
                <a:t>All positive.</a:t>
              </a:r>
            </a:p>
            <a:p>
              <a:r>
                <a:rPr lang="en-US" altLang="zh-TW" b="1" dirty="0" smtClean="0">
                  <a:solidFill>
                    <a:srgbClr val="FF0000"/>
                  </a:solidFill>
                </a:rPr>
                <a:t>Maximum: 4km</a:t>
              </a:r>
              <a:endParaRPr lang="zh-TW" altLang="en-US" b="1" dirty="0">
                <a:solidFill>
                  <a:srgbClr val="FF0000"/>
                </a:solidFill>
              </a:endParaRPr>
            </a:p>
          </p:txBody>
        </p:sp>
      </p:grpSp>
      <p:grpSp>
        <p:nvGrpSpPr>
          <p:cNvPr id="41" name="群組 40"/>
          <p:cNvGrpSpPr/>
          <p:nvPr/>
        </p:nvGrpSpPr>
        <p:grpSpPr>
          <a:xfrm>
            <a:off x="1219146" y="2276872"/>
            <a:ext cx="5022941" cy="2376264"/>
            <a:chOff x="1290075" y="2132856"/>
            <a:chExt cx="5022941" cy="2376264"/>
          </a:xfrm>
        </p:grpSpPr>
        <p:grpSp>
          <p:nvGrpSpPr>
            <p:cNvPr id="17" name="群組 16"/>
            <p:cNvGrpSpPr/>
            <p:nvPr/>
          </p:nvGrpSpPr>
          <p:grpSpPr>
            <a:xfrm>
              <a:off x="1763688" y="2132856"/>
              <a:ext cx="4549328" cy="2376264"/>
              <a:chOff x="1808561" y="2780928"/>
              <a:chExt cx="4549328" cy="2376264"/>
            </a:xfrm>
          </p:grpSpPr>
          <p:sp>
            <p:nvSpPr>
              <p:cNvPr id="19" name="向下箭號 18"/>
              <p:cNvSpPr/>
              <p:nvPr/>
            </p:nvSpPr>
            <p:spPr>
              <a:xfrm>
                <a:off x="1808561" y="4653136"/>
                <a:ext cx="72008" cy="504056"/>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p:cNvSpPr/>
              <p:nvPr/>
            </p:nvSpPr>
            <p:spPr>
              <a:xfrm>
                <a:off x="5580112" y="3995772"/>
                <a:ext cx="777777" cy="369332"/>
              </a:xfrm>
              <a:prstGeom prst="rect">
                <a:avLst/>
              </a:prstGeom>
              <a:noFill/>
              <a:ln w="38100">
                <a:noFill/>
              </a:ln>
            </p:spPr>
            <p:txBody>
              <a:bodyPr wrap="none">
                <a:spAutoFit/>
              </a:bodyPr>
              <a:lstStyle/>
              <a:p>
                <a:r>
                  <a:rPr lang="en-US" altLang="zh-TW" b="1" dirty="0" smtClean="0">
                    <a:solidFill>
                      <a:srgbClr val="FFC000"/>
                    </a:solidFill>
                  </a:rPr>
                  <a:t>7.5km</a:t>
                </a:r>
                <a:endParaRPr lang="zh-TW" altLang="en-US" b="1" dirty="0">
                  <a:solidFill>
                    <a:srgbClr val="FFC000"/>
                  </a:solidFill>
                </a:endParaRPr>
              </a:p>
            </p:txBody>
          </p:sp>
          <p:sp>
            <p:nvSpPr>
              <p:cNvPr id="21" name="向下箭號 20"/>
              <p:cNvSpPr/>
              <p:nvPr/>
            </p:nvSpPr>
            <p:spPr>
              <a:xfrm flipV="1">
                <a:off x="3104705" y="2780928"/>
                <a:ext cx="72008" cy="504056"/>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cxnSp>
          <p:nvCxnSpPr>
            <p:cNvPr id="25" name="直線接點 24"/>
            <p:cNvCxnSpPr/>
            <p:nvPr/>
          </p:nvCxnSpPr>
          <p:spPr>
            <a:xfrm flipV="1">
              <a:off x="1290075" y="3501008"/>
              <a:ext cx="4231918" cy="2061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1" name="群組 30"/>
          <p:cNvGrpSpPr/>
          <p:nvPr/>
        </p:nvGrpSpPr>
        <p:grpSpPr>
          <a:xfrm>
            <a:off x="1188703" y="2780928"/>
            <a:ext cx="5098257" cy="2592288"/>
            <a:chOff x="1259632" y="2636912"/>
            <a:chExt cx="5098257" cy="2592288"/>
          </a:xfrm>
        </p:grpSpPr>
        <p:grpSp>
          <p:nvGrpSpPr>
            <p:cNvPr id="29" name="群組 28"/>
            <p:cNvGrpSpPr/>
            <p:nvPr/>
          </p:nvGrpSpPr>
          <p:grpSpPr>
            <a:xfrm>
              <a:off x="1259632" y="2636912"/>
              <a:ext cx="5098257" cy="1800200"/>
              <a:chOff x="1259632" y="2564904"/>
              <a:chExt cx="5098257" cy="1800200"/>
            </a:xfrm>
          </p:grpSpPr>
          <p:grpSp>
            <p:nvGrpSpPr>
              <p:cNvPr id="15" name="群組 14"/>
              <p:cNvGrpSpPr/>
              <p:nvPr/>
            </p:nvGrpSpPr>
            <p:grpSpPr>
              <a:xfrm>
                <a:off x="3851920" y="2564904"/>
                <a:ext cx="2505969" cy="1800200"/>
                <a:chOff x="3851920" y="2564904"/>
                <a:chExt cx="2505969" cy="1800200"/>
              </a:xfrm>
            </p:grpSpPr>
            <p:sp>
              <p:nvSpPr>
                <p:cNvPr id="13" name="矩形 12"/>
                <p:cNvSpPr/>
                <p:nvPr/>
              </p:nvSpPr>
              <p:spPr>
                <a:xfrm>
                  <a:off x="5580112" y="3995772"/>
                  <a:ext cx="777777" cy="369332"/>
                </a:xfrm>
                <a:prstGeom prst="rect">
                  <a:avLst/>
                </a:prstGeom>
                <a:noFill/>
                <a:ln w="38100">
                  <a:noFill/>
                </a:ln>
              </p:spPr>
              <p:txBody>
                <a:bodyPr wrap="none">
                  <a:spAutoFit/>
                </a:bodyPr>
                <a:lstStyle/>
                <a:p>
                  <a:r>
                    <a:rPr lang="en-US" altLang="zh-TW" b="1" dirty="0" smtClean="0">
                      <a:solidFill>
                        <a:srgbClr val="00B0F0"/>
                      </a:solidFill>
                    </a:rPr>
                    <a:t>5.5km</a:t>
                  </a:r>
                  <a:endParaRPr lang="zh-TW" altLang="en-US" b="1" dirty="0">
                    <a:solidFill>
                      <a:srgbClr val="00B0F0"/>
                    </a:solidFill>
                  </a:endParaRPr>
                </a:p>
              </p:txBody>
            </p:sp>
            <p:sp>
              <p:nvSpPr>
                <p:cNvPr id="14" name="向下箭號 13"/>
                <p:cNvSpPr/>
                <p:nvPr/>
              </p:nvSpPr>
              <p:spPr>
                <a:xfrm flipV="1">
                  <a:off x="3851920" y="2564904"/>
                  <a:ext cx="72008" cy="504056"/>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cxnSp>
            <p:nvCxnSpPr>
              <p:cNvPr id="28" name="直線接點 27"/>
              <p:cNvCxnSpPr/>
              <p:nvPr/>
            </p:nvCxnSpPr>
            <p:spPr>
              <a:xfrm flipV="1">
                <a:off x="1259632" y="4096393"/>
                <a:ext cx="4231918" cy="2061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30" name="向下箭號 29"/>
            <p:cNvSpPr/>
            <p:nvPr/>
          </p:nvSpPr>
          <p:spPr>
            <a:xfrm>
              <a:off x="1403648" y="4725144"/>
              <a:ext cx="72008" cy="504056"/>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0" name="群組 39"/>
          <p:cNvGrpSpPr/>
          <p:nvPr/>
        </p:nvGrpSpPr>
        <p:grpSpPr>
          <a:xfrm>
            <a:off x="1188703" y="2835178"/>
            <a:ext cx="7832980" cy="3618158"/>
            <a:chOff x="1259632" y="2691162"/>
            <a:chExt cx="7832980" cy="3618158"/>
          </a:xfrm>
        </p:grpSpPr>
        <p:grpSp>
          <p:nvGrpSpPr>
            <p:cNvPr id="33" name="群組 28"/>
            <p:cNvGrpSpPr/>
            <p:nvPr/>
          </p:nvGrpSpPr>
          <p:grpSpPr>
            <a:xfrm>
              <a:off x="1259632" y="2691162"/>
              <a:ext cx="7832980" cy="3618158"/>
              <a:chOff x="1259632" y="4179523"/>
              <a:chExt cx="7832980" cy="3618158"/>
            </a:xfrm>
          </p:grpSpPr>
          <p:grpSp>
            <p:nvGrpSpPr>
              <p:cNvPr id="35" name="群組 14"/>
              <p:cNvGrpSpPr/>
              <p:nvPr/>
            </p:nvGrpSpPr>
            <p:grpSpPr>
              <a:xfrm>
                <a:off x="2987824" y="4797152"/>
                <a:ext cx="6104788" cy="3000529"/>
                <a:chOff x="2987824" y="4797152"/>
                <a:chExt cx="6104788" cy="3000529"/>
              </a:xfrm>
            </p:grpSpPr>
            <p:sp>
              <p:nvSpPr>
                <p:cNvPr id="37" name="矩形 36"/>
                <p:cNvSpPr/>
                <p:nvPr/>
              </p:nvSpPr>
              <p:spPr>
                <a:xfrm>
                  <a:off x="5580112" y="6597352"/>
                  <a:ext cx="3512500" cy="1200329"/>
                </a:xfrm>
                <a:prstGeom prst="rect">
                  <a:avLst/>
                </a:prstGeom>
                <a:noFill/>
                <a:ln w="38100">
                  <a:noFill/>
                </a:ln>
              </p:spPr>
              <p:txBody>
                <a:bodyPr wrap="none">
                  <a:spAutoFit/>
                </a:bodyPr>
                <a:lstStyle/>
                <a:p>
                  <a:r>
                    <a:rPr lang="en-US" altLang="zh-TW" b="1" dirty="0" smtClean="0">
                      <a:solidFill>
                        <a:srgbClr val="7030A0"/>
                      </a:solidFill>
                    </a:rPr>
                    <a:t>1.5km</a:t>
                  </a:r>
                </a:p>
                <a:p>
                  <a:r>
                    <a:rPr lang="en-US" altLang="zh-TW" b="1" dirty="0" smtClean="0">
                      <a:solidFill>
                        <a:srgbClr val="7030A0"/>
                      </a:solidFill>
                    </a:rPr>
                    <a:t>PBL top</a:t>
                  </a:r>
                </a:p>
                <a:p>
                  <a:r>
                    <a:rPr lang="en-US" altLang="zh-TW" b="1" dirty="0" smtClean="0">
                      <a:solidFill>
                        <a:srgbClr val="7030A0"/>
                      </a:solidFill>
                    </a:rPr>
                    <a:t>Favorable for the  convective cells’ </a:t>
                  </a:r>
                </a:p>
                <a:p>
                  <a:r>
                    <a:rPr lang="en-US" altLang="zh-TW" b="1" dirty="0" smtClean="0">
                      <a:solidFill>
                        <a:srgbClr val="7030A0"/>
                      </a:solidFill>
                    </a:rPr>
                    <a:t>development ahead the gust front.</a:t>
                  </a:r>
                  <a:endParaRPr lang="zh-TW" altLang="en-US" b="1" dirty="0">
                    <a:solidFill>
                      <a:srgbClr val="7030A0"/>
                    </a:solidFill>
                  </a:endParaRPr>
                </a:p>
              </p:txBody>
            </p:sp>
            <p:sp>
              <p:nvSpPr>
                <p:cNvPr id="38" name="向下箭號 37"/>
                <p:cNvSpPr/>
                <p:nvPr/>
              </p:nvSpPr>
              <p:spPr>
                <a:xfrm flipV="1">
                  <a:off x="2987824" y="4797152"/>
                  <a:ext cx="72008" cy="504056"/>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cxnSp>
            <p:nvCxnSpPr>
              <p:cNvPr id="36" name="直線接點 35"/>
              <p:cNvCxnSpPr/>
              <p:nvPr/>
            </p:nvCxnSpPr>
            <p:spPr>
              <a:xfrm flipV="1">
                <a:off x="1259632" y="4179523"/>
                <a:ext cx="4231918" cy="20612"/>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39" name="向右箭號 38"/>
            <p:cNvSpPr/>
            <p:nvPr/>
          </p:nvSpPr>
          <p:spPr>
            <a:xfrm rot="12930098">
              <a:off x="3212199" y="5464372"/>
              <a:ext cx="360040" cy="144016"/>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2" name="內容版面配置區 2"/>
          <p:cNvSpPr txBox="1">
            <a:spLocks/>
          </p:cNvSpPr>
          <p:nvPr/>
        </p:nvSpPr>
        <p:spPr>
          <a:xfrm>
            <a:off x="35496" y="-176866"/>
            <a:ext cx="8229600" cy="593752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TW"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TW" sz="2400" b="0" i="0" u="none" strike="noStrike" kern="1200" cap="none" spc="0" normalizeH="0" baseline="0" noProof="0" dirty="0" smtClean="0">
                <a:ln>
                  <a:noFill/>
                </a:ln>
                <a:solidFill>
                  <a:schemeClr val="tx1"/>
                </a:solidFill>
                <a:effectLst/>
                <a:uLnTx/>
                <a:uFillTx/>
                <a:latin typeface="+mn-lt"/>
                <a:ea typeface="+mn-ea"/>
                <a:cs typeface="+mn-cs"/>
              </a:rPr>
              <a:t>Mature period:</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zh-TW" altLang="en-US" sz="24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43" name="群組 42"/>
          <p:cNvGrpSpPr/>
          <p:nvPr/>
        </p:nvGrpSpPr>
        <p:grpSpPr>
          <a:xfrm>
            <a:off x="4991808" y="2060848"/>
            <a:ext cx="4274120" cy="1477328"/>
            <a:chOff x="4991808" y="2060848"/>
            <a:chExt cx="4274120" cy="1477328"/>
          </a:xfrm>
        </p:grpSpPr>
        <p:sp>
          <p:nvSpPr>
            <p:cNvPr id="34" name="向右箭號 33"/>
            <p:cNvSpPr/>
            <p:nvPr/>
          </p:nvSpPr>
          <p:spPr>
            <a:xfrm rot="9046061">
              <a:off x="4991808" y="2931679"/>
              <a:ext cx="360040" cy="144016"/>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矩形 41"/>
            <p:cNvSpPr/>
            <p:nvPr/>
          </p:nvSpPr>
          <p:spPr>
            <a:xfrm>
              <a:off x="5508104" y="2060848"/>
              <a:ext cx="3757824" cy="1477328"/>
            </a:xfrm>
            <a:prstGeom prst="rect">
              <a:avLst/>
            </a:prstGeom>
            <a:noFill/>
            <a:ln w="38100">
              <a:noFill/>
            </a:ln>
          </p:spPr>
          <p:txBody>
            <a:bodyPr wrap="none">
              <a:spAutoFit/>
            </a:bodyPr>
            <a:lstStyle/>
            <a:p>
              <a:r>
                <a:rPr lang="en-US" altLang="zh-TW" b="1" dirty="0" smtClean="0">
                  <a:solidFill>
                    <a:srgbClr val="00B050"/>
                  </a:solidFill>
                </a:rPr>
                <a:t>Total curve(A) shows a mean updraft.</a:t>
              </a:r>
            </a:p>
            <a:p>
              <a:r>
                <a:rPr lang="en-US" altLang="zh-TW" b="1" dirty="0" smtClean="0">
                  <a:solidFill>
                    <a:srgbClr val="00B050"/>
                  </a:solidFill>
                </a:rPr>
                <a:t>Maximum at higher level than CV:</a:t>
              </a:r>
            </a:p>
            <a:p>
              <a:pPr>
                <a:buFont typeface="Wingdings"/>
                <a:buChar char="à"/>
              </a:pPr>
              <a:r>
                <a:rPr lang="en-US" altLang="zh-TW" b="1" dirty="0" smtClean="0">
                  <a:solidFill>
                    <a:srgbClr val="00B050"/>
                  </a:solidFill>
                  <a:sym typeface="Wingdings" pitchFamily="2" charset="2"/>
                </a:rPr>
                <a:t>Caused by the effect of the </a:t>
              </a:r>
            </a:p>
            <a:p>
              <a:r>
                <a:rPr lang="en-US" altLang="zh-TW" b="1" dirty="0" err="1" smtClean="0">
                  <a:solidFill>
                    <a:srgbClr val="00B050"/>
                  </a:solidFill>
                  <a:sym typeface="Wingdings" pitchFamily="2" charset="2"/>
                </a:rPr>
                <a:t>mesoscale</a:t>
              </a:r>
              <a:r>
                <a:rPr lang="en-US" altLang="zh-TW" b="1" dirty="0" smtClean="0">
                  <a:solidFill>
                    <a:srgbClr val="00B050"/>
                  </a:solidFill>
                  <a:sym typeface="Wingdings" pitchFamily="2" charset="2"/>
                </a:rPr>
                <a:t>  updraft/downdraft in the </a:t>
              </a:r>
            </a:p>
            <a:p>
              <a:r>
                <a:rPr lang="en-US" altLang="zh-TW" b="1" dirty="0" smtClean="0">
                  <a:solidFill>
                    <a:srgbClr val="00B050"/>
                  </a:solidFill>
                  <a:sym typeface="Wingdings" pitchFamily="2" charset="2"/>
                </a:rPr>
                <a:t>SF.</a:t>
              </a:r>
              <a:endParaRPr lang="zh-TW" altLang="en-US" b="1" dirty="0">
                <a:solidFill>
                  <a:srgbClr val="00B05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xit" presetSubtype="0" fill="hold" nodeType="with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par>
                                <p:cTn id="21" presetID="10" presetClass="exit" presetSubtype="0" fill="hold" nodeType="withEffect">
                                  <p:stCondLst>
                                    <p:cond delay="0"/>
                                  </p:stCondLst>
                                  <p:childTnLst>
                                    <p:animEffect transition="out" filter="fade">
                                      <p:cBhvr>
                                        <p:cTn id="22" dur="500"/>
                                        <p:tgtEl>
                                          <p:spTgt spid="31"/>
                                        </p:tgtEl>
                                      </p:cBhvr>
                                    </p:animEffect>
                                    <p:set>
                                      <p:cBhvr>
                                        <p:cTn id="23" dur="1" fill="hold">
                                          <p:stCondLst>
                                            <p:cond delay="499"/>
                                          </p:stCondLst>
                                        </p:cTn>
                                        <p:tgtEl>
                                          <p:spTgt spid="3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xit" presetSubtype="0" fill="hold" nodeType="withEffect">
                                  <p:stCondLst>
                                    <p:cond delay="0"/>
                                  </p:stCondLst>
                                  <p:childTnLst>
                                    <p:animEffect transition="out" filter="fade">
                                      <p:cBhvr>
                                        <p:cTn id="30" dur="500"/>
                                        <p:tgtEl>
                                          <p:spTgt spid="41"/>
                                        </p:tgtEl>
                                      </p:cBhvr>
                                    </p:animEffect>
                                    <p:set>
                                      <p:cBhvr>
                                        <p:cTn id="31" dur="1" fill="hold">
                                          <p:stCondLst>
                                            <p:cond delay="499"/>
                                          </p:stCondLst>
                                        </p:cTn>
                                        <p:tgtEl>
                                          <p:spTgt spid="41"/>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par>
                                <p:cTn id="37" presetID="10" presetClass="exit" presetSubtype="0" fill="hold" nodeType="withEffect">
                                  <p:stCondLst>
                                    <p:cond delay="0"/>
                                  </p:stCondLst>
                                  <p:childTnLst>
                                    <p:animEffect transition="out" filter="fade">
                                      <p:cBhvr>
                                        <p:cTn id="38" dur="500"/>
                                        <p:tgtEl>
                                          <p:spTgt spid="40"/>
                                        </p:tgtEl>
                                      </p:cBhvr>
                                    </p:animEffect>
                                    <p:set>
                                      <p:cBhvr>
                                        <p:cTn id="39"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764704"/>
            <a:ext cx="6181725" cy="476250"/>
          </a:xfrm>
          <a:prstGeom prst="rect">
            <a:avLst/>
          </a:prstGeom>
          <a:noFill/>
          <a:ln w="38100">
            <a:solidFill>
              <a:srgbClr val="00B0F0"/>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矩形 3"/>
          <p:cNvSpPr/>
          <p:nvPr/>
        </p:nvSpPr>
        <p:spPr>
          <a:xfrm>
            <a:off x="6588224" y="827420"/>
            <a:ext cx="1168910" cy="400110"/>
          </a:xfrm>
          <a:prstGeom prst="rect">
            <a:avLst/>
          </a:prstGeom>
          <a:ln w="38100">
            <a:solidFill>
              <a:srgbClr val="00B0F0"/>
            </a:solidFill>
          </a:ln>
        </p:spPr>
        <p:txBody>
          <a:bodyPr wrap="none">
            <a:spAutoFit/>
          </a:bodyPr>
          <a:lstStyle/>
          <a:p>
            <a:r>
              <a:rPr lang="en-US" altLang="zh-TW" sz="2000" i="1" dirty="0" smtClean="0">
                <a:latin typeface="Gungsuh" pitchFamily="18" charset="-127"/>
                <a:ea typeface="Gungsuh" pitchFamily="18" charset="-127"/>
              </a:rPr>
              <a:t>I</a:t>
            </a:r>
            <a:r>
              <a:rPr lang="zh-TW" altLang="en-US" sz="2000" i="1" dirty="0" smtClean="0">
                <a:latin typeface="Gungsuh" pitchFamily="18" charset="-127"/>
                <a:ea typeface="Gungsuh" pitchFamily="18" charset="-127"/>
              </a:rPr>
              <a:t> </a:t>
            </a:r>
            <a:r>
              <a:rPr lang="en-US" altLang="zh-TW" sz="2000" i="1" dirty="0" smtClean="0">
                <a:latin typeface="Gungsuh" pitchFamily="18" charset="-127"/>
                <a:ea typeface="Gungsuh" pitchFamily="18" charset="-127"/>
              </a:rPr>
              <a:t>=</a:t>
            </a:r>
            <a:r>
              <a:rPr lang="zh-TW" altLang="en-US" sz="2000" i="1" dirty="0" smtClean="0">
                <a:latin typeface="Gungsuh" pitchFamily="18" charset="-127"/>
                <a:ea typeface="Gungsuh" pitchFamily="18" charset="-127"/>
              </a:rPr>
              <a:t> </a:t>
            </a:r>
            <a:r>
              <a:rPr lang="en-US" altLang="zh-TW" sz="2000" i="1" dirty="0" smtClean="0">
                <a:latin typeface="Gungsuh" pitchFamily="18" charset="-127"/>
                <a:ea typeface="Gungsuh" pitchFamily="18" charset="-127"/>
              </a:rPr>
              <a:t>u-c</a:t>
            </a:r>
            <a:endParaRPr lang="zh-TW" altLang="en-US" sz="2000" dirty="0"/>
          </a:p>
        </p:txBody>
      </p:sp>
      <p:sp>
        <p:nvSpPr>
          <p:cNvPr id="28" name="內容版面配置區 2"/>
          <p:cNvSpPr txBox="1">
            <a:spLocks/>
          </p:cNvSpPr>
          <p:nvPr/>
        </p:nvSpPr>
        <p:spPr>
          <a:xfrm>
            <a:off x="35496" y="-176866"/>
            <a:ext cx="8229600" cy="593752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TW"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TW" sz="2400" b="0" i="0" u="none" strike="noStrike" kern="1200" cap="none" spc="0" normalizeH="0" baseline="0" noProof="0" dirty="0" smtClean="0">
                <a:ln>
                  <a:noFill/>
                </a:ln>
                <a:solidFill>
                  <a:schemeClr val="tx1"/>
                </a:solidFill>
                <a:effectLst/>
                <a:uLnTx/>
                <a:uFillTx/>
                <a:latin typeface="+mn-lt"/>
                <a:ea typeface="+mn-ea"/>
                <a:cs typeface="+mn-cs"/>
              </a:rPr>
              <a:t>Mature period:</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zh-TW" alt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8" name="Picture 4"/>
          <p:cNvPicPr>
            <a:picLocks noChangeAspect="1" noChangeArrowheads="1"/>
          </p:cNvPicPr>
          <p:nvPr/>
        </p:nvPicPr>
        <p:blipFill>
          <a:blip r:embed="rId3" cstate="print"/>
          <a:srcRect/>
          <a:stretch>
            <a:fillRect/>
          </a:stretch>
        </p:blipFill>
        <p:spPr bwMode="auto">
          <a:xfrm>
            <a:off x="198779" y="1382333"/>
            <a:ext cx="5278882" cy="5400000"/>
          </a:xfrm>
          <a:prstGeom prst="rect">
            <a:avLst/>
          </a:prstGeom>
          <a:noFill/>
          <a:ln w="9525">
            <a:noFill/>
            <a:miter lim="800000"/>
            <a:headEnd/>
            <a:tailEnd/>
          </a:ln>
        </p:spPr>
      </p:pic>
      <p:grpSp>
        <p:nvGrpSpPr>
          <p:cNvPr id="18" name="群組 17"/>
          <p:cNvGrpSpPr/>
          <p:nvPr/>
        </p:nvGrpSpPr>
        <p:grpSpPr>
          <a:xfrm>
            <a:off x="1271871" y="2852936"/>
            <a:ext cx="7980649" cy="1200329"/>
            <a:chOff x="1271871" y="2852936"/>
            <a:chExt cx="7980649" cy="1200329"/>
          </a:xfrm>
        </p:grpSpPr>
        <p:sp>
          <p:nvSpPr>
            <p:cNvPr id="15" name="向右箭號 14"/>
            <p:cNvSpPr/>
            <p:nvPr/>
          </p:nvSpPr>
          <p:spPr>
            <a:xfrm rot="12553939" flipH="1">
              <a:off x="1271871" y="3435734"/>
              <a:ext cx="360040" cy="144016"/>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5461674" y="2852936"/>
              <a:ext cx="3790846" cy="1200329"/>
            </a:xfrm>
            <a:prstGeom prst="rect">
              <a:avLst/>
            </a:prstGeom>
            <a:noFill/>
            <a:ln w="38100">
              <a:noFill/>
            </a:ln>
          </p:spPr>
          <p:txBody>
            <a:bodyPr wrap="none">
              <a:spAutoFit/>
            </a:bodyPr>
            <a:lstStyle/>
            <a:p>
              <a:r>
                <a:rPr lang="en-US" altLang="zh-TW" b="1" dirty="0" smtClean="0">
                  <a:solidFill>
                    <a:srgbClr val="00B050"/>
                  </a:solidFill>
                </a:rPr>
                <a:t>The large-scale horizontal wind  is </a:t>
              </a:r>
            </a:p>
            <a:p>
              <a:r>
                <a:rPr lang="en-US" altLang="zh-TW" b="1" dirty="0" smtClean="0">
                  <a:solidFill>
                    <a:srgbClr val="00B050"/>
                  </a:solidFill>
                </a:rPr>
                <a:t>Mainly determined by SF.</a:t>
              </a:r>
            </a:p>
            <a:p>
              <a:r>
                <a:rPr lang="en-US" altLang="zh-TW" b="1" dirty="0" smtClean="0">
                  <a:solidFill>
                    <a:srgbClr val="00B050"/>
                  </a:solidFill>
                  <a:sym typeface="Wingdings" pitchFamily="2" charset="2"/>
                </a:rPr>
                <a:t>Which shows string FTR flow at </a:t>
              </a:r>
            </a:p>
            <a:p>
              <a:r>
                <a:rPr lang="en-US" altLang="zh-TW" b="1" dirty="0" err="1" smtClean="0">
                  <a:solidFill>
                    <a:srgbClr val="00B050"/>
                  </a:solidFill>
                  <a:sym typeface="Wingdings" pitchFamily="2" charset="2"/>
                </a:rPr>
                <a:t>midlevels</a:t>
              </a:r>
              <a:r>
                <a:rPr lang="en-US" altLang="zh-TW" b="1" dirty="0" smtClean="0">
                  <a:solidFill>
                    <a:srgbClr val="00B050"/>
                  </a:solidFill>
                  <a:sym typeface="Wingdings" pitchFamily="2" charset="2"/>
                </a:rPr>
                <a:t> and RTF flow at low levels.  </a:t>
              </a:r>
              <a:endParaRPr lang="en-US" altLang="zh-TW" b="1" dirty="0" smtClean="0">
                <a:solidFill>
                  <a:srgbClr val="00B050"/>
                </a:solidFill>
              </a:endParaRPr>
            </a:p>
          </p:txBody>
        </p:sp>
      </p:grpSp>
      <p:sp>
        <p:nvSpPr>
          <p:cNvPr id="17" name="向右箭號 16"/>
          <p:cNvSpPr/>
          <p:nvPr/>
        </p:nvSpPr>
        <p:spPr>
          <a:xfrm rot="1570679" flipH="1">
            <a:off x="2929118" y="3645047"/>
            <a:ext cx="360040" cy="144016"/>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Outline</a:t>
            </a:r>
            <a:endParaRPr lang="zh-TW" altLang="en-US" dirty="0"/>
          </a:p>
        </p:txBody>
      </p:sp>
      <p:sp>
        <p:nvSpPr>
          <p:cNvPr id="3" name="內容版面配置區 2"/>
          <p:cNvSpPr>
            <a:spLocks noGrp="1"/>
          </p:cNvSpPr>
          <p:nvPr>
            <p:ph idx="1"/>
          </p:nvPr>
        </p:nvSpPr>
        <p:spPr>
          <a:xfrm>
            <a:off x="107504" y="1307901"/>
            <a:ext cx="9227368" cy="4929411"/>
          </a:xfrm>
        </p:spPr>
        <p:txBody>
          <a:bodyPr>
            <a:normAutofit fontScale="85000" lnSpcReduction="10000"/>
          </a:bodyPr>
          <a:lstStyle/>
          <a:p>
            <a:r>
              <a:rPr lang="en-US" altLang="zh-TW" dirty="0" smtClean="0"/>
              <a:t>Keyword</a:t>
            </a:r>
          </a:p>
          <a:p>
            <a:r>
              <a:rPr lang="en-US" altLang="zh-TW" dirty="0" smtClean="0"/>
              <a:t>Introduction</a:t>
            </a:r>
          </a:p>
          <a:p>
            <a:r>
              <a:rPr lang="en-US" altLang="zh-TW" dirty="0" smtClean="0"/>
              <a:t>Model description</a:t>
            </a:r>
          </a:p>
          <a:p>
            <a:r>
              <a:rPr lang="en-US" altLang="zh-TW" dirty="0" smtClean="0"/>
              <a:t>Simulation results</a:t>
            </a:r>
          </a:p>
          <a:p>
            <a:r>
              <a:rPr lang="en-US" altLang="zh-TW" dirty="0" smtClean="0"/>
              <a:t>Evolution of momentum generation and </a:t>
            </a:r>
            <a:r>
              <a:rPr lang="en-US" altLang="zh-TW" dirty="0" err="1" smtClean="0"/>
              <a:t>advective</a:t>
            </a:r>
            <a:r>
              <a:rPr lang="en-US" altLang="zh-TW" dirty="0" smtClean="0"/>
              <a:t> processes</a:t>
            </a:r>
          </a:p>
          <a:p>
            <a:r>
              <a:rPr lang="en-US" altLang="zh-TW" dirty="0" smtClean="0"/>
              <a:t>Area-average momentum budgets</a:t>
            </a:r>
          </a:p>
          <a:p>
            <a:r>
              <a:rPr lang="en-US" altLang="zh-TW" dirty="0" smtClean="0"/>
              <a:t>Impact of momentum flux on mean flow</a:t>
            </a:r>
          </a:p>
          <a:p>
            <a:r>
              <a:rPr lang="en-US" altLang="zh-TW" dirty="0" smtClean="0"/>
              <a:t>Large-scale momentum budget</a:t>
            </a:r>
          </a:p>
          <a:p>
            <a:r>
              <a:rPr lang="en-US" altLang="zh-TW" dirty="0" smtClean="0"/>
              <a:t>Conclusions</a:t>
            </a:r>
          </a:p>
          <a:p>
            <a:r>
              <a:rPr lang="en-US" altLang="zh-TW" dirty="0" smtClean="0"/>
              <a:t>Reference</a:t>
            </a:r>
          </a:p>
          <a:p>
            <a:pPr marL="0" indent="0">
              <a:buNone/>
            </a:pPr>
            <a:endParaRPr lang="zh-TW" altLang="en-US" dirty="0"/>
          </a:p>
        </p:txBody>
      </p:sp>
    </p:spTree>
    <p:extLst>
      <p:ext uri="{BB962C8B-B14F-4D97-AF65-F5344CB8AC3E}">
        <p14:creationId xmlns="" xmlns:p14="http://schemas.microsoft.com/office/powerpoint/2010/main" val="3388413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Evolution of momentum generation and </a:t>
            </a:r>
            <a:r>
              <a:rPr lang="en-US" altLang="zh-TW" dirty="0" err="1" smtClean="0"/>
              <a:t>advective</a:t>
            </a:r>
            <a:r>
              <a:rPr lang="en-US" altLang="zh-TW" dirty="0" smtClean="0"/>
              <a:t> processes</a:t>
            </a:r>
            <a:br>
              <a:rPr lang="en-US" altLang="zh-TW" dirty="0" smtClean="0"/>
            </a:br>
            <a:endParaRPr lang="zh-TW" altLang="en-US" dirty="0"/>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 xmlns:p14="http://schemas.microsoft.com/office/powerpoint/2010/main" val="1589682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p:cNvGrpSpPr/>
          <p:nvPr/>
        </p:nvGrpSpPr>
        <p:grpSpPr>
          <a:xfrm>
            <a:off x="765922" y="1893193"/>
            <a:ext cx="7190454" cy="756000"/>
            <a:chOff x="395535" y="1700807"/>
            <a:chExt cx="7190454" cy="756000"/>
          </a:xfrm>
        </p:grpSpPr>
        <p:pic>
          <p:nvPicPr>
            <p:cNvPr id="1026" name="Picture 2"/>
            <p:cNvPicPr>
              <a:picLocks noChangeAspect="1" noChangeArrowheads="1"/>
            </p:cNvPicPr>
            <p:nvPr/>
          </p:nvPicPr>
          <p:blipFill>
            <a:blip r:embed="rId2" cstate="print"/>
            <a:srcRect/>
            <a:stretch>
              <a:fillRect/>
            </a:stretch>
          </p:blipFill>
          <p:spPr bwMode="auto">
            <a:xfrm>
              <a:off x="395535" y="1700807"/>
              <a:ext cx="2421114" cy="756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843807" y="1700807"/>
              <a:ext cx="4742182" cy="756000"/>
            </a:xfrm>
            <a:prstGeom prst="rect">
              <a:avLst/>
            </a:prstGeom>
            <a:noFill/>
            <a:ln w="9525">
              <a:noFill/>
              <a:miter lim="800000"/>
              <a:headEnd/>
              <a:tailEnd/>
            </a:ln>
          </p:spPr>
        </p:pic>
      </p:grpSp>
      <p:sp>
        <p:nvSpPr>
          <p:cNvPr id="7" name="文字方塊 6"/>
          <p:cNvSpPr txBox="1"/>
          <p:nvPr/>
        </p:nvSpPr>
        <p:spPr>
          <a:xfrm>
            <a:off x="332670" y="813073"/>
            <a:ext cx="6543586" cy="707886"/>
          </a:xfrm>
          <a:prstGeom prst="rect">
            <a:avLst/>
          </a:prstGeom>
          <a:noFill/>
        </p:spPr>
        <p:txBody>
          <a:bodyPr wrap="none" rtlCol="0">
            <a:spAutoFit/>
          </a:bodyPr>
          <a:lstStyle/>
          <a:p>
            <a:r>
              <a:rPr lang="en-US" altLang="zh-TW" sz="2000" b="1" dirty="0" smtClean="0"/>
              <a:t>The horizontal momentum equation in a coordinate system </a:t>
            </a:r>
          </a:p>
          <a:p>
            <a:r>
              <a:rPr lang="en-US" altLang="zh-TW" sz="2000" b="1" dirty="0" smtClean="0"/>
              <a:t>moving with the squall line (neglect </a:t>
            </a:r>
            <a:r>
              <a:rPr lang="en-US" altLang="zh-TW" sz="2000" b="1" dirty="0" err="1" smtClean="0"/>
              <a:t>Coriolis</a:t>
            </a:r>
            <a:r>
              <a:rPr lang="en-US" altLang="zh-TW" sz="2000" b="1" dirty="0" smtClean="0"/>
              <a:t> force):</a:t>
            </a:r>
          </a:p>
        </p:txBody>
      </p:sp>
      <p:sp>
        <p:nvSpPr>
          <p:cNvPr id="1030" name="Rectangle 6"/>
          <p:cNvSpPr>
            <a:spLocks noChangeArrowheads="1"/>
          </p:cNvSpPr>
          <p:nvPr/>
        </p:nvSpPr>
        <p:spPr bwMode="auto">
          <a:xfrm>
            <a:off x="0" y="48041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032" name="Rectangle 8"/>
          <p:cNvSpPr>
            <a:spLocks noChangeArrowheads="1"/>
          </p:cNvSpPr>
          <p:nvPr/>
        </p:nvSpPr>
        <p:spPr bwMode="auto">
          <a:xfrm>
            <a:off x="0" y="48041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1034" name="Picture 10"/>
          <p:cNvPicPr>
            <a:picLocks noChangeAspect="1" noChangeArrowheads="1"/>
          </p:cNvPicPr>
          <p:nvPr/>
        </p:nvPicPr>
        <p:blipFill>
          <a:blip r:embed="rId4" cstate="print"/>
          <a:srcRect/>
          <a:stretch>
            <a:fillRect/>
          </a:stretch>
        </p:blipFill>
        <p:spPr bwMode="auto">
          <a:xfrm>
            <a:off x="827584" y="3752825"/>
            <a:ext cx="1381125" cy="228600"/>
          </a:xfrm>
          <a:prstGeom prst="rect">
            <a:avLst/>
          </a:prstGeom>
          <a:noFill/>
          <a:ln w="9525">
            <a:noFill/>
            <a:miter lim="800000"/>
            <a:headEnd/>
            <a:tailEnd/>
          </a:ln>
        </p:spPr>
      </p:pic>
      <p:grpSp>
        <p:nvGrpSpPr>
          <p:cNvPr id="55" name="群組 54"/>
          <p:cNvGrpSpPr/>
          <p:nvPr/>
        </p:nvGrpSpPr>
        <p:grpSpPr>
          <a:xfrm>
            <a:off x="899592" y="4485481"/>
            <a:ext cx="1612832" cy="887735"/>
            <a:chOff x="899592" y="4005064"/>
            <a:chExt cx="1612832" cy="887735"/>
          </a:xfrm>
        </p:grpSpPr>
        <p:pic>
          <p:nvPicPr>
            <p:cNvPr id="1035" name="Picture 11"/>
            <p:cNvPicPr>
              <a:picLocks noChangeAspect="1" noChangeArrowheads="1"/>
            </p:cNvPicPr>
            <p:nvPr/>
          </p:nvPicPr>
          <p:blipFill>
            <a:blip r:embed="rId5" cstate="print"/>
            <a:srcRect/>
            <a:stretch>
              <a:fillRect/>
            </a:stretch>
          </p:blipFill>
          <p:spPr bwMode="auto">
            <a:xfrm>
              <a:off x="899592" y="4005064"/>
              <a:ext cx="1612832" cy="887735"/>
            </a:xfrm>
            <a:prstGeom prst="rect">
              <a:avLst/>
            </a:prstGeom>
            <a:noFill/>
            <a:ln w="9525">
              <a:noFill/>
              <a:miter lim="800000"/>
              <a:headEnd/>
              <a:tailEnd/>
            </a:ln>
          </p:spPr>
        </p:pic>
        <p:sp>
          <p:nvSpPr>
            <p:cNvPr id="54" name="文字方塊 53"/>
            <p:cNvSpPr txBox="1"/>
            <p:nvPr/>
          </p:nvSpPr>
          <p:spPr>
            <a:xfrm>
              <a:off x="1763688" y="4077072"/>
              <a:ext cx="242374" cy="369332"/>
            </a:xfrm>
            <a:prstGeom prst="rect">
              <a:avLst/>
            </a:prstGeom>
            <a:noFill/>
          </p:spPr>
          <p:txBody>
            <a:bodyPr wrap="none" rtlCol="0">
              <a:spAutoFit/>
            </a:bodyPr>
            <a:lstStyle/>
            <a:p>
              <a:r>
                <a:rPr lang="en-US" altLang="zh-TW" dirty="0" smtClean="0"/>
                <a:t>‘</a:t>
              </a:r>
              <a:endParaRPr lang="zh-TW" altLang="en-US" dirty="0"/>
            </a:p>
          </p:txBody>
        </p:sp>
      </p:grpSp>
      <p:grpSp>
        <p:nvGrpSpPr>
          <p:cNvPr id="85" name="群組 84"/>
          <p:cNvGrpSpPr/>
          <p:nvPr/>
        </p:nvGrpSpPr>
        <p:grpSpPr>
          <a:xfrm>
            <a:off x="179512" y="2531989"/>
            <a:ext cx="8712968" cy="1147549"/>
            <a:chOff x="179512" y="2051572"/>
            <a:chExt cx="8712968" cy="1147549"/>
          </a:xfrm>
        </p:grpSpPr>
        <p:grpSp>
          <p:nvGrpSpPr>
            <p:cNvPr id="61" name="群組 60"/>
            <p:cNvGrpSpPr/>
            <p:nvPr/>
          </p:nvGrpSpPr>
          <p:grpSpPr>
            <a:xfrm>
              <a:off x="179512" y="2051572"/>
              <a:ext cx="2743956" cy="1076622"/>
              <a:chOff x="179512" y="2051572"/>
              <a:chExt cx="2743956" cy="1076622"/>
            </a:xfrm>
          </p:grpSpPr>
          <p:grpSp>
            <p:nvGrpSpPr>
              <p:cNvPr id="34" name="群組 33"/>
              <p:cNvGrpSpPr/>
              <p:nvPr/>
            </p:nvGrpSpPr>
            <p:grpSpPr>
              <a:xfrm>
                <a:off x="791608" y="2051572"/>
                <a:ext cx="468000" cy="146733"/>
                <a:chOff x="680835" y="3296106"/>
                <a:chExt cx="794816" cy="146733"/>
              </a:xfrm>
            </p:grpSpPr>
            <p:cxnSp>
              <p:nvCxnSpPr>
                <p:cNvPr id="35" name="直線接點 34"/>
                <p:cNvCxnSpPr/>
                <p:nvPr/>
              </p:nvCxnSpPr>
              <p:spPr>
                <a:xfrm>
                  <a:off x="683570" y="3429000"/>
                  <a:ext cx="79208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680835" y="3296106"/>
                  <a:ext cx="0" cy="1440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a:xfrm>
                  <a:off x="1461801" y="3298839"/>
                  <a:ext cx="0" cy="1440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38" name="矩形 37"/>
              <p:cNvSpPr/>
              <p:nvPr/>
            </p:nvSpPr>
            <p:spPr>
              <a:xfrm>
                <a:off x="179512" y="2204864"/>
                <a:ext cx="2743956" cy="923330"/>
              </a:xfrm>
              <a:prstGeom prst="rect">
                <a:avLst/>
              </a:prstGeom>
            </p:spPr>
            <p:txBody>
              <a:bodyPr wrap="none">
                <a:spAutoFit/>
              </a:bodyPr>
              <a:lstStyle/>
              <a:p>
                <a:r>
                  <a:rPr lang="en-US" altLang="zh-TW" b="1" dirty="0" smtClean="0">
                    <a:solidFill>
                      <a:srgbClr val="FFC000"/>
                    </a:solidFill>
                  </a:rPr>
                  <a:t>local tendency in the </a:t>
                </a:r>
              </a:p>
              <a:p>
                <a:r>
                  <a:rPr lang="en-US" altLang="zh-TW" b="1" dirty="0" smtClean="0">
                    <a:solidFill>
                      <a:srgbClr val="FFC000"/>
                    </a:solidFill>
                  </a:rPr>
                  <a:t>moving coordinate system </a:t>
                </a:r>
              </a:p>
              <a:p>
                <a:r>
                  <a:rPr lang="en-US" altLang="zh-TW" b="1" dirty="0" smtClean="0">
                    <a:solidFill>
                      <a:srgbClr val="FFC000"/>
                    </a:solidFill>
                  </a:rPr>
                  <a:t>(TEN)</a:t>
                </a:r>
              </a:p>
            </p:txBody>
          </p:sp>
        </p:grpSp>
        <p:grpSp>
          <p:nvGrpSpPr>
            <p:cNvPr id="68" name="群組 67"/>
            <p:cNvGrpSpPr/>
            <p:nvPr/>
          </p:nvGrpSpPr>
          <p:grpSpPr>
            <a:xfrm>
              <a:off x="5947956" y="2062694"/>
              <a:ext cx="2944524" cy="1136427"/>
              <a:chOff x="5947956" y="2062694"/>
              <a:chExt cx="2944524" cy="1136427"/>
            </a:xfrm>
          </p:grpSpPr>
          <p:grpSp>
            <p:nvGrpSpPr>
              <p:cNvPr id="56" name="群組 55"/>
              <p:cNvGrpSpPr/>
              <p:nvPr/>
            </p:nvGrpSpPr>
            <p:grpSpPr>
              <a:xfrm>
                <a:off x="7502207" y="2062694"/>
                <a:ext cx="468000" cy="146733"/>
                <a:chOff x="704365" y="3379236"/>
                <a:chExt cx="794817" cy="146733"/>
              </a:xfrm>
            </p:grpSpPr>
            <p:cxnSp>
              <p:nvCxnSpPr>
                <p:cNvPr id="57" name="直線接點 56"/>
                <p:cNvCxnSpPr/>
                <p:nvPr/>
              </p:nvCxnSpPr>
              <p:spPr>
                <a:xfrm>
                  <a:off x="707100" y="3512130"/>
                  <a:ext cx="792082"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a:xfrm>
                  <a:off x="704365" y="3379236"/>
                  <a:ext cx="0" cy="1440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a:xfrm>
                  <a:off x="1485332" y="3381969"/>
                  <a:ext cx="0" cy="1440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60" name="矩形 59"/>
              <p:cNvSpPr/>
              <p:nvPr/>
            </p:nvSpPr>
            <p:spPr>
              <a:xfrm>
                <a:off x="5947956" y="2275791"/>
                <a:ext cx="2944524" cy="923330"/>
              </a:xfrm>
              <a:prstGeom prst="rect">
                <a:avLst/>
              </a:prstGeom>
            </p:spPr>
            <p:txBody>
              <a:bodyPr wrap="none">
                <a:spAutoFit/>
              </a:bodyPr>
              <a:lstStyle/>
              <a:p>
                <a:pPr algn="ctr"/>
                <a:r>
                  <a:rPr lang="en-US" altLang="zh-TW" b="1" dirty="0" smtClean="0">
                    <a:solidFill>
                      <a:srgbClr val="7030A0"/>
                    </a:solidFill>
                  </a:rPr>
                  <a:t>               (TRB)</a:t>
                </a:r>
              </a:p>
              <a:p>
                <a:pPr algn="ctr"/>
                <a:r>
                  <a:rPr lang="en-US" altLang="zh-TW" b="1" dirty="0" smtClean="0">
                    <a:solidFill>
                      <a:srgbClr val="7030A0"/>
                    </a:solidFill>
                  </a:rPr>
                  <a:t>                       </a:t>
                </a:r>
                <a:r>
                  <a:rPr lang="en-US" altLang="zh-TW" b="1" dirty="0" err="1" smtClean="0">
                    <a:solidFill>
                      <a:srgbClr val="7030A0"/>
                    </a:solidFill>
                  </a:rPr>
                  <a:t>subgrid</a:t>
                </a:r>
                <a:r>
                  <a:rPr lang="en-US" altLang="zh-TW" b="1" dirty="0" smtClean="0">
                    <a:solidFill>
                      <a:srgbClr val="7030A0"/>
                    </a:solidFill>
                  </a:rPr>
                  <a:t>-scale </a:t>
                </a:r>
              </a:p>
              <a:p>
                <a:pPr algn="ctr"/>
                <a:r>
                  <a:rPr lang="en-US" altLang="zh-TW" b="1" dirty="0" smtClean="0">
                    <a:solidFill>
                      <a:srgbClr val="7030A0"/>
                    </a:solidFill>
                  </a:rPr>
                  <a:t>                      turbulent mixing</a:t>
                </a:r>
              </a:p>
            </p:txBody>
          </p:sp>
        </p:grpSp>
        <p:grpSp>
          <p:nvGrpSpPr>
            <p:cNvPr id="70" name="群組 55"/>
            <p:cNvGrpSpPr/>
            <p:nvPr/>
          </p:nvGrpSpPr>
          <p:grpSpPr>
            <a:xfrm>
              <a:off x="3607742" y="2058141"/>
              <a:ext cx="1307710" cy="148016"/>
              <a:chOff x="680835" y="3333735"/>
              <a:chExt cx="794816" cy="100538"/>
            </a:xfrm>
          </p:grpSpPr>
          <p:cxnSp>
            <p:nvCxnSpPr>
              <p:cNvPr id="72" name="直線接點 71"/>
              <p:cNvCxnSpPr/>
              <p:nvPr/>
            </p:nvCxnSpPr>
            <p:spPr>
              <a:xfrm>
                <a:off x="683570" y="3429000"/>
                <a:ext cx="792081"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3" name="直線接點 72"/>
              <p:cNvCxnSpPr/>
              <p:nvPr/>
            </p:nvCxnSpPr>
            <p:spPr>
              <a:xfrm>
                <a:off x="680835" y="3333735"/>
                <a:ext cx="0" cy="9781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直線接點 73"/>
              <p:cNvCxnSpPr/>
              <p:nvPr/>
            </p:nvCxnSpPr>
            <p:spPr>
              <a:xfrm>
                <a:off x="1470222" y="3336462"/>
                <a:ext cx="0" cy="9781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71" name="矩形 70"/>
            <p:cNvSpPr/>
            <p:nvPr/>
          </p:nvSpPr>
          <p:spPr>
            <a:xfrm>
              <a:off x="3923928" y="2276872"/>
              <a:ext cx="705642" cy="369332"/>
            </a:xfrm>
            <a:prstGeom prst="rect">
              <a:avLst/>
            </a:prstGeom>
          </p:spPr>
          <p:txBody>
            <a:bodyPr wrap="none">
              <a:spAutoFit/>
            </a:bodyPr>
            <a:lstStyle/>
            <a:p>
              <a:pPr algn="ctr"/>
              <a:r>
                <a:rPr lang="en-US" altLang="zh-TW" b="1" dirty="0" smtClean="0">
                  <a:solidFill>
                    <a:srgbClr val="00B050"/>
                  </a:solidFill>
                </a:rPr>
                <a:t>(PGF)</a:t>
              </a:r>
            </a:p>
          </p:txBody>
        </p:sp>
        <p:grpSp>
          <p:nvGrpSpPr>
            <p:cNvPr id="75" name="群組 55"/>
            <p:cNvGrpSpPr/>
            <p:nvPr/>
          </p:nvGrpSpPr>
          <p:grpSpPr>
            <a:xfrm>
              <a:off x="4992482" y="2099670"/>
              <a:ext cx="1044000" cy="112021"/>
              <a:chOff x="680835" y="3361949"/>
              <a:chExt cx="794816" cy="76089"/>
            </a:xfrm>
          </p:grpSpPr>
          <p:cxnSp>
            <p:nvCxnSpPr>
              <p:cNvPr id="76" name="直線接點 75"/>
              <p:cNvCxnSpPr/>
              <p:nvPr/>
            </p:nvCxnSpPr>
            <p:spPr>
              <a:xfrm>
                <a:off x="683570" y="3429000"/>
                <a:ext cx="79208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7" name="直線接點 76"/>
              <p:cNvCxnSpPr/>
              <p:nvPr/>
            </p:nvCxnSpPr>
            <p:spPr>
              <a:xfrm>
                <a:off x="680835" y="3361949"/>
                <a:ext cx="0" cy="7335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8" name="直線接點 77"/>
              <p:cNvCxnSpPr/>
              <p:nvPr/>
            </p:nvCxnSpPr>
            <p:spPr>
              <a:xfrm>
                <a:off x="1470222" y="3364680"/>
                <a:ext cx="0" cy="7335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79" name="矩形 78"/>
            <p:cNvSpPr/>
            <p:nvPr/>
          </p:nvSpPr>
          <p:spPr>
            <a:xfrm>
              <a:off x="5281418" y="2276872"/>
              <a:ext cx="760144" cy="369332"/>
            </a:xfrm>
            <a:prstGeom prst="rect">
              <a:avLst/>
            </a:prstGeom>
          </p:spPr>
          <p:txBody>
            <a:bodyPr wrap="none">
              <a:spAutoFit/>
            </a:bodyPr>
            <a:lstStyle/>
            <a:p>
              <a:pPr algn="ctr"/>
              <a:r>
                <a:rPr lang="en-US" altLang="zh-TW" b="1" dirty="0" smtClean="0">
                  <a:solidFill>
                    <a:srgbClr val="00B0F0"/>
                  </a:solidFill>
                </a:rPr>
                <a:t>(HAD)</a:t>
              </a:r>
            </a:p>
          </p:txBody>
        </p:sp>
        <p:grpSp>
          <p:nvGrpSpPr>
            <p:cNvPr id="80" name="群組 55"/>
            <p:cNvGrpSpPr/>
            <p:nvPr/>
          </p:nvGrpSpPr>
          <p:grpSpPr>
            <a:xfrm>
              <a:off x="6156296" y="2060861"/>
              <a:ext cx="1080000" cy="148031"/>
              <a:chOff x="680835" y="3333751"/>
              <a:chExt cx="794816" cy="100549"/>
            </a:xfrm>
          </p:grpSpPr>
          <p:cxnSp>
            <p:nvCxnSpPr>
              <p:cNvPr id="81" name="直線接點 80"/>
              <p:cNvCxnSpPr/>
              <p:nvPr/>
            </p:nvCxnSpPr>
            <p:spPr>
              <a:xfrm>
                <a:off x="683570" y="3429000"/>
                <a:ext cx="792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直線接點 81"/>
              <p:cNvCxnSpPr/>
              <p:nvPr/>
            </p:nvCxnSpPr>
            <p:spPr>
              <a:xfrm>
                <a:off x="680835" y="3333751"/>
                <a:ext cx="0" cy="978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直線接點 82"/>
              <p:cNvCxnSpPr/>
              <p:nvPr/>
            </p:nvCxnSpPr>
            <p:spPr>
              <a:xfrm>
                <a:off x="1470222" y="3336489"/>
                <a:ext cx="0" cy="978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4" name="矩形 83"/>
            <p:cNvSpPr/>
            <p:nvPr/>
          </p:nvSpPr>
          <p:spPr>
            <a:xfrm>
              <a:off x="6300192" y="2276872"/>
              <a:ext cx="738215" cy="369332"/>
            </a:xfrm>
            <a:prstGeom prst="rect">
              <a:avLst/>
            </a:prstGeom>
          </p:spPr>
          <p:txBody>
            <a:bodyPr wrap="none">
              <a:spAutoFit/>
            </a:bodyPr>
            <a:lstStyle/>
            <a:p>
              <a:pPr algn="ctr"/>
              <a:r>
                <a:rPr lang="en-US" altLang="zh-TW" b="1" dirty="0" smtClean="0">
                  <a:solidFill>
                    <a:srgbClr val="FF0000"/>
                  </a:solidFill>
                </a:rPr>
                <a:t>(VAD)</a:t>
              </a:r>
            </a:p>
          </p:txBody>
        </p:sp>
      </p:grpSp>
      <p:grpSp>
        <p:nvGrpSpPr>
          <p:cNvPr id="86" name="群組 85"/>
          <p:cNvGrpSpPr/>
          <p:nvPr/>
        </p:nvGrpSpPr>
        <p:grpSpPr>
          <a:xfrm>
            <a:off x="1303540" y="3405361"/>
            <a:ext cx="3196452" cy="650805"/>
            <a:chOff x="1303540" y="2555612"/>
            <a:chExt cx="3196452" cy="650805"/>
          </a:xfrm>
        </p:grpSpPr>
        <p:grpSp>
          <p:nvGrpSpPr>
            <p:cNvPr id="87" name="群組 21"/>
            <p:cNvGrpSpPr/>
            <p:nvPr/>
          </p:nvGrpSpPr>
          <p:grpSpPr>
            <a:xfrm>
              <a:off x="1439680" y="3059684"/>
              <a:ext cx="252000" cy="146733"/>
              <a:chOff x="680835" y="3296106"/>
              <a:chExt cx="794821" cy="146733"/>
            </a:xfrm>
          </p:grpSpPr>
          <p:cxnSp>
            <p:nvCxnSpPr>
              <p:cNvPr id="89" name="直線接點 88"/>
              <p:cNvCxnSpPr/>
              <p:nvPr/>
            </p:nvCxnSpPr>
            <p:spPr>
              <a:xfrm>
                <a:off x="683568" y="3429000"/>
                <a:ext cx="7920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直線接點 89"/>
              <p:cNvCxnSpPr/>
              <p:nvPr/>
            </p:nvCxnSpPr>
            <p:spPr>
              <a:xfrm>
                <a:off x="680835" y="3296106"/>
                <a:ext cx="0" cy="14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直線接點 90"/>
              <p:cNvCxnSpPr/>
              <p:nvPr/>
            </p:nvCxnSpPr>
            <p:spPr>
              <a:xfrm>
                <a:off x="1461801" y="3298839"/>
                <a:ext cx="0" cy="14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8" name="矩形 87"/>
            <p:cNvSpPr/>
            <p:nvPr/>
          </p:nvSpPr>
          <p:spPr>
            <a:xfrm>
              <a:off x="1303540" y="2555612"/>
              <a:ext cx="3196452" cy="369332"/>
            </a:xfrm>
            <a:prstGeom prst="rect">
              <a:avLst/>
            </a:prstGeom>
          </p:spPr>
          <p:txBody>
            <a:bodyPr wrap="none">
              <a:spAutoFit/>
            </a:bodyPr>
            <a:lstStyle/>
            <a:p>
              <a:r>
                <a:rPr lang="en-US" altLang="zh-TW" b="1" dirty="0" smtClean="0">
                  <a:solidFill>
                    <a:srgbClr val="FF0000"/>
                  </a:solidFill>
                </a:rPr>
                <a:t>ground-relative horizontal wind</a:t>
              </a:r>
            </a:p>
          </p:txBody>
        </p:sp>
      </p:grpSp>
      <p:grpSp>
        <p:nvGrpSpPr>
          <p:cNvPr id="92" name="群組 91"/>
          <p:cNvGrpSpPr/>
          <p:nvPr/>
        </p:nvGrpSpPr>
        <p:grpSpPr>
          <a:xfrm>
            <a:off x="323528" y="3906700"/>
            <a:ext cx="3080587" cy="588073"/>
            <a:chOff x="323528" y="3056951"/>
            <a:chExt cx="3080587" cy="588073"/>
          </a:xfrm>
        </p:grpSpPr>
        <p:sp>
          <p:nvSpPr>
            <p:cNvPr id="93" name="文字方塊 92"/>
            <p:cNvSpPr txBox="1"/>
            <p:nvPr/>
          </p:nvSpPr>
          <p:spPr>
            <a:xfrm>
              <a:off x="323528" y="3275692"/>
              <a:ext cx="3080587" cy="369332"/>
            </a:xfrm>
            <a:prstGeom prst="rect">
              <a:avLst/>
            </a:prstGeom>
            <a:noFill/>
          </p:spPr>
          <p:txBody>
            <a:bodyPr wrap="none" rtlCol="0">
              <a:spAutoFit/>
            </a:bodyPr>
            <a:lstStyle/>
            <a:p>
              <a:r>
                <a:rPr lang="en-US" altLang="zh-TW" b="1" dirty="0" smtClean="0">
                  <a:solidFill>
                    <a:srgbClr val="00B0F0"/>
                  </a:solidFill>
                </a:rPr>
                <a:t>storm-relative horizontal wind</a:t>
              </a:r>
              <a:endParaRPr lang="zh-TW" altLang="en-US" b="1" dirty="0">
                <a:solidFill>
                  <a:srgbClr val="00B0F0"/>
                </a:solidFill>
              </a:endParaRPr>
            </a:p>
          </p:txBody>
        </p:sp>
        <p:grpSp>
          <p:nvGrpSpPr>
            <p:cNvPr id="94" name="群組 24"/>
            <p:cNvGrpSpPr/>
            <p:nvPr/>
          </p:nvGrpSpPr>
          <p:grpSpPr>
            <a:xfrm>
              <a:off x="863616" y="3056951"/>
              <a:ext cx="252000" cy="146733"/>
              <a:chOff x="680835" y="3296106"/>
              <a:chExt cx="794821" cy="146733"/>
            </a:xfrm>
          </p:grpSpPr>
          <p:cxnSp>
            <p:nvCxnSpPr>
              <p:cNvPr id="95" name="直線接點 94"/>
              <p:cNvCxnSpPr/>
              <p:nvPr/>
            </p:nvCxnSpPr>
            <p:spPr>
              <a:xfrm>
                <a:off x="683568" y="3429000"/>
                <a:ext cx="79208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6" name="直線接點 95"/>
              <p:cNvCxnSpPr/>
              <p:nvPr/>
            </p:nvCxnSpPr>
            <p:spPr>
              <a:xfrm>
                <a:off x="680835" y="3296106"/>
                <a:ext cx="0" cy="1440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7" name="直線接點 96"/>
              <p:cNvCxnSpPr/>
              <p:nvPr/>
            </p:nvCxnSpPr>
            <p:spPr>
              <a:xfrm>
                <a:off x="1461801" y="3298839"/>
                <a:ext cx="0" cy="1440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98" name="群組 97"/>
          <p:cNvGrpSpPr/>
          <p:nvPr/>
        </p:nvGrpSpPr>
        <p:grpSpPr>
          <a:xfrm>
            <a:off x="1998325" y="3828117"/>
            <a:ext cx="2291832" cy="369332"/>
            <a:chOff x="1998325" y="2978368"/>
            <a:chExt cx="2291832" cy="369332"/>
          </a:xfrm>
        </p:grpSpPr>
        <p:sp>
          <p:nvSpPr>
            <p:cNvPr id="99" name="文字方塊 98"/>
            <p:cNvSpPr txBox="1"/>
            <p:nvPr/>
          </p:nvSpPr>
          <p:spPr>
            <a:xfrm>
              <a:off x="2267744" y="2978368"/>
              <a:ext cx="2022413" cy="369332"/>
            </a:xfrm>
            <a:prstGeom prst="rect">
              <a:avLst/>
            </a:prstGeom>
            <a:noFill/>
            <a:ln>
              <a:noFill/>
            </a:ln>
          </p:spPr>
          <p:txBody>
            <a:bodyPr wrap="none" rtlCol="0">
              <a:spAutoFit/>
            </a:bodyPr>
            <a:lstStyle/>
            <a:p>
              <a:r>
                <a:rPr lang="en-US" altLang="zh-TW" b="1" dirty="0" smtClean="0">
                  <a:solidFill>
                    <a:srgbClr val="00B050"/>
                  </a:solidFill>
                </a:rPr>
                <a:t>propagation speed</a:t>
              </a:r>
              <a:endParaRPr lang="zh-TW" altLang="en-US" b="1" dirty="0">
                <a:solidFill>
                  <a:srgbClr val="00B050"/>
                </a:solidFill>
              </a:endParaRPr>
            </a:p>
          </p:txBody>
        </p:sp>
        <p:grpSp>
          <p:nvGrpSpPr>
            <p:cNvPr id="100" name="群組 29"/>
            <p:cNvGrpSpPr/>
            <p:nvPr/>
          </p:nvGrpSpPr>
          <p:grpSpPr>
            <a:xfrm>
              <a:off x="1998325" y="3073523"/>
              <a:ext cx="252000" cy="146733"/>
              <a:chOff x="680835" y="3296106"/>
              <a:chExt cx="794821" cy="146733"/>
            </a:xfrm>
          </p:grpSpPr>
          <p:cxnSp>
            <p:nvCxnSpPr>
              <p:cNvPr id="101" name="直線接點 100"/>
              <p:cNvCxnSpPr/>
              <p:nvPr/>
            </p:nvCxnSpPr>
            <p:spPr>
              <a:xfrm>
                <a:off x="683568" y="3429000"/>
                <a:ext cx="79208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2" name="直線接點 101"/>
              <p:cNvCxnSpPr/>
              <p:nvPr/>
            </p:nvCxnSpPr>
            <p:spPr>
              <a:xfrm>
                <a:off x="680835" y="3296106"/>
                <a:ext cx="0" cy="1440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3" name="直線接點 102"/>
              <p:cNvCxnSpPr/>
              <p:nvPr/>
            </p:nvCxnSpPr>
            <p:spPr>
              <a:xfrm>
                <a:off x="1461801" y="3298839"/>
                <a:ext cx="0" cy="1440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104" name="群組 103"/>
          <p:cNvGrpSpPr/>
          <p:nvPr/>
        </p:nvGrpSpPr>
        <p:grpSpPr>
          <a:xfrm>
            <a:off x="1979712" y="1605161"/>
            <a:ext cx="2727542" cy="1010829"/>
            <a:chOff x="1979712" y="1124744"/>
            <a:chExt cx="2727542" cy="1010829"/>
          </a:xfrm>
        </p:grpSpPr>
        <p:grpSp>
          <p:nvGrpSpPr>
            <p:cNvPr id="105" name="群組 38"/>
            <p:cNvGrpSpPr/>
            <p:nvPr/>
          </p:nvGrpSpPr>
          <p:grpSpPr>
            <a:xfrm>
              <a:off x="3779912" y="1988840"/>
              <a:ext cx="252000" cy="146733"/>
              <a:chOff x="680835" y="3296106"/>
              <a:chExt cx="794821" cy="146733"/>
            </a:xfrm>
          </p:grpSpPr>
          <p:cxnSp>
            <p:nvCxnSpPr>
              <p:cNvPr id="107" name="直線接點 106"/>
              <p:cNvCxnSpPr/>
              <p:nvPr/>
            </p:nvCxnSpPr>
            <p:spPr>
              <a:xfrm>
                <a:off x="683568" y="3429000"/>
                <a:ext cx="792088"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8" name="直線接點 107"/>
              <p:cNvCxnSpPr/>
              <p:nvPr/>
            </p:nvCxnSpPr>
            <p:spPr>
              <a:xfrm>
                <a:off x="680835" y="3296106"/>
                <a:ext cx="0" cy="1440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9" name="直線接點 108"/>
              <p:cNvCxnSpPr/>
              <p:nvPr/>
            </p:nvCxnSpPr>
            <p:spPr>
              <a:xfrm>
                <a:off x="1461801" y="3298839"/>
                <a:ext cx="0" cy="1440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106" name="矩形 105"/>
            <p:cNvSpPr/>
            <p:nvPr/>
          </p:nvSpPr>
          <p:spPr>
            <a:xfrm>
              <a:off x="1979712" y="1124744"/>
              <a:ext cx="2727542" cy="369332"/>
            </a:xfrm>
            <a:prstGeom prst="rect">
              <a:avLst/>
            </a:prstGeom>
          </p:spPr>
          <p:txBody>
            <a:bodyPr wrap="none">
              <a:spAutoFit/>
            </a:bodyPr>
            <a:lstStyle/>
            <a:p>
              <a:r>
                <a:rPr lang="en-US" altLang="zh-TW" b="1" dirty="0" smtClean="0">
                  <a:solidFill>
                    <a:srgbClr val="7030A0"/>
                  </a:solidFill>
                </a:rPr>
                <a:t>specific heat at constant p</a:t>
              </a:r>
            </a:p>
          </p:txBody>
        </p:sp>
      </p:grpSp>
      <p:grpSp>
        <p:nvGrpSpPr>
          <p:cNvPr id="110" name="群組 109"/>
          <p:cNvGrpSpPr/>
          <p:nvPr/>
        </p:nvGrpSpPr>
        <p:grpSpPr>
          <a:xfrm>
            <a:off x="4067944" y="2469257"/>
            <a:ext cx="4112023" cy="585356"/>
            <a:chOff x="4067944" y="1988840"/>
            <a:chExt cx="4112023" cy="585356"/>
          </a:xfrm>
        </p:grpSpPr>
        <p:grpSp>
          <p:nvGrpSpPr>
            <p:cNvPr id="111" name="群組 43"/>
            <p:cNvGrpSpPr/>
            <p:nvPr/>
          </p:nvGrpSpPr>
          <p:grpSpPr>
            <a:xfrm>
              <a:off x="4148714" y="1988840"/>
              <a:ext cx="252000" cy="146733"/>
              <a:chOff x="680835" y="3296106"/>
              <a:chExt cx="794821" cy="146733"/>
            </a:xfrm>
          </p:grpSpPr>
          <p:cxnSp>
            <p:nvCxnSpPr>
              <p:cNvPr id="113" name="直線接點 112"/>
              <p:cNvCxnSpPr/>
              <p:nvPr/>
            </p:nvCxnSpPr>
            <p:spPr>
              <a:xfrm>
                <a:off x="683568" y="3429000"/>
                <a:ext cx="79208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4" name="直線接點 113"/>
              <p:cNvCxnSpPr/>
              <p:nvPr/>
            </p:nvCxnSpPr>
            <p:spPr>
              <a:xfrm>
                <a:off x="680835" y="3296106"/>
                <a:ext cx="0" cy="1440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5" name="直線接點 114"/>
              <p:cNvCxnSpPr/>
              <p:nvPr/>
            </p:nvCxnSpPr>
            <p:spPr>
              <a:xfrm>
                <a:off x="1461801" y="3298839"/>
                <a:ext cx="0" cy="1440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12" name="矩形 111"/>
            <p:cNvSpPr/>
            <p:nvPr/>
          </p:nvSpPr>
          <p:spPr>
            <a:xfrm>
              <a:off x="4067944" y="2204864"/>
              <a:ext cx="4112023" cy="369332"/>
            </a:xfrm>
            <a:prstGeom prst="rect">
              <a:avLst/>
            </a:prstGeom>
          </p:spPr>
          <p:txBody>
            <a:bodyPr wrap="none">
              <a:spAutoFit/>
            </a:bodyPr>
            <a:lstStyle/>
            <a:p>
              <a:r>
                <a:rPr lang="en-US" altLang="zh-TW" b="1" dirty="0" smtClean="0">
                  <a:solidFill>
                    <a:srgbClr val="002060"/>
                  </a:solidFill>
                </a:rPr>
                <a:t>basic-state virtual potential temperature </a:t>
              </a:r>
            </a:p>
          </p:txBody>
        </p:sp>
      </p:grpSp>
      <p:grpSp>
        <p:nvGrpSpPr>
          <p:cNvPr id="116" name="群組 115"/>
          <p:cNvGrpSpPr/>
          <p:nvPr/>
        </p:nvGrpSpPr>
        <p:grpSpPr>
          <a:xfrm>
            <a:off x="4860032" y="1379845"/>
            <a:ext cx="4195768" cy="657364"/>
            <a:chOff x="4860032" y="899428"/>
            <a:chExt cx="4195768" cy="657364"/>
          </a:xfrm>
        </p:grpSpPr>
        <p:cxnSp>
          <p:nvCxnSpPr>
            <p:cNvPr id="117" name="直線單箭頭接點 116"/>
            <p:cNvCxnSpPr/>
            <p:nvPr/>
          </p:nvCxnSpPr>
          <p:spPr>
            <a:xfrm flipH="1">
              <a:off x="4860032" y="1196752"/>
              <a:ext cx="216024" cy="3600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8" name="矩形 117"/>
            <p:cNvSpPr/>
            <p:nvPr/>
          </p:nvSpPr>
          <p:spPr>
            <a:xfrm>
              <a:off x="5076056" y="899428"/>
              <a:ext cx="3979744" cy="369332"/>
            </a:xfrm>
            <a:prstGeom prst="rect">
              <a:avLst/>
            </a:prstGeom>
          </p:spPr>
          <p:txBody>
            <a:bodyPr wrap="none">
              <a:spAutoFit/>
            </a:bodyPr>
            <a:lstStyle/>
            <a:p>
              <a:r>
                <a:rPr lang="en-US" altLang="zh-TW" b="1" dirty="0" err="1" smtClean="0">
                  <a:solidFill>
                    <a:srgbClr val="FF0000"/>
                  </a:solidFill>
                </a:rPr>
                <a:t>nondimensional</a:t>
              </a:r>
              <a:r>
                <a:rPr lang="en-US" altLang="zh-TW" b="1" dirty="0" smtClean="0">
                  <a:solidFill>
                    <a:srgbClr val="FF0000"/>
                  </a:solidFill>
                </a:rPr>
                <a:t> pressure perturbation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500"/>
                                        <p:tgtEl>
                                          <p:spTgt spid="8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8"/>
                                        </p:tgtEl>
                                        <p:attrNameLst>
                                          <p:attrName>style.visibility</p:attrName>
                                        </p:attrNameLst>
                                      </p:cBhvr>
                                      <p:to>
                                        <p:strVal val="visible"/>
                                      </p:to>
                                    </p:set>
                                    <p:animEffect transition="in" filter="fade">
                                      <p:cBhvr>
                                        <p:cTn id="15" dur="500"/>
                                        <p:tgtEl>
                                          <p:spTgt spid="9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6"/>
                                        </p:tgtEl>
                                        <p:attrNameLst>
                                          <p:attrName>style.visibility</p:attrName>
                                        </p:attrNameLst>
                                      </p:cBhvr>
                                      <p:to>
                                        <p:strVal val="visible"/>
                                      </p:to>
                                    </p:set>
                                    <p:animEffect transition="in" filter="fade">
                                      <p:cBhvr>
                                        <p:cTn id="20" dur="500"/>
                                        <p:tgtEl>
                                          <p:spTgt spid="116"/>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fade">
                                      <p:cBhvr>
                                        <p:cTn id="24" dur="500"/>
                                        <p:tgtEl>
                                          <p:spTgt spid="104"/>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10"/>
                                        </p:tgtEl>
                                        <p:attrNameLst>
                                          <p:attrName>style.visibility</p:attrName>
                                        </p:attrNameLst>
                                      </p:cBhvr>
                                      <p:to>
                                        <p:strVal val="visible"/>
                                      </p:to>
                                    </p:set>
                                    <p:animEffect transition="in" filter="fade">
                                      <p:cBhvr>
                                        <p:cTn id="28" dur="500"/>
                                        <p:tgtEl>
                                          <p:spTgt spid="1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92"/>
                                        </p:tgtEl>
                                      </p:cBhvr>
                                    </p:animEffect>
                                    <p:set>
                                      <p:cBhvr>
                                        <p:cTn id="33" dur="1" fill="hold">
                                          <p:stCondLst>
                                            <p:cond delay="499"/>
                                          </p:stCondLst>
                                        </p:cTn>
                                        <p:tgtEl>
                                          <p:spTgt spid="92"/>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86"/>
                                        </p:tgtEl>
                                      </p:cBhvr>
                                    </p:animEffect>
                                    <p:set>
                                      <p:cBhvr>
                                        <p:cTn id="36" dur="1" fill="hold">
                                          <p:stCondLst>
                                            <p:cond delay="499"/>
                                          </p:stCondLst>
                                        </p:cTn>
                                        <p:tgtEl>
                                          <p:spTgt spid="86"/>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98"/>
                                        </p:tgtEl>
                                      </p:cBhvr>
                                    </p:animEffect>
                                    <p:set>
                                      <p:cBhvr>
                                        <p:cTn id="39" dur="1" fill="hold">
                                          <p:stCondLst>
                                            <p:cond delay="499"/>
                                          </p:stCondLst>
                                        </p:cTn>
                                        <p:tgtEl>
                                          <p:spTgt spid="98"/>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16"/>
                                        </p:tgtEl>
                                      </p:cBhvr>
                                    </p:animEffect>
                                    <p:set>
                                      <p:cBhvr>
                                        <p:cTn id="42" dur="1" fill="hold">
                                          <p:stCondLst>
                                            <p:cond delay="499"/>
                                          </p:stCondLst>
                                        </p:cTn>
                                        <p:tgtEl>
                                          <p:spTgt spid="116"/>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04"/>
                                        </p:tgtEl>
                                      </p:cBhvr>
                                    </p:animEffect>
                                    <p:set>
                                      <p:cBhvr>
                                        <p:cTn id="45" dur="1" fill="hold">
                                          <p:stCondLst>
                                            <p:cond delay="499"/>
                                          </p:stCondLst>
                                        </p:cTn>
                                        <p:tgtEl>
                                          <p:spTgt spid="104"/>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10"/>
                                        </p:tgtEl>
                                      </p:cBhvr>
                                    </p:animEffect>
                                    <p:set>
                                      <p:cBhvr>
                                        <p:cTn id="48" dur="1" fill="hold">
                                          <p:stCondLst>
                                            <p:cond delay="499"/>
                                          </p:stCondLst>
                                        </p:cTn>
                                        <p:tgtEl>
                                          <p:spTgt spid="110"/>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85"/>
                                        </p:tgtEl>
                                        <p:attrNameLst>
                                          <p:attrName>style.visibility</p:attrName>
                                        </p:attrNameLst>
                                      </p:cBhvr>
                                      <p:to>
                                        <p:strVal val="visible"/>
                                      </p:to>
                                    </p:set>
                                    <p:animEffect transition="in" filter="fade">
                                      <p:cBhvr>
                                        <p:cTn id="5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1907704" y="1052736"/>
            <a:ext cx="5040560" cy="915839"/>
          </a:xfrm>
          <a:prstGeom prst="rect">
            <a:avLst/>
          </a:prstGeom>
          <a:noFill/>
          <a:ln w="9525">
            <a:noFill/>
            <a:miter lim="800000"/>
            <a:headEnd/>
            <a:tailEnd/>
          </a:ln>
        </p:spPr>
      </p:pic>
      <p:sp>
        <p:nvSpPr>
          <p:cNvPr id="36" name="文字方塊 35"/>
          <p:cNvSpPr txBox="1"/>
          <p:nvPr/>
        </p:nvSpPr>
        <p:spPr>
          <a:xfrm>
            <a:off x="332670" y="332656"/>
            <a:ext cx="3569310" cy="400110"/>
          </a:xfrm>
          <a:prstGeom prst="rect">
            <a:avLst/>
          </a:prstGeom>
          <a:noFill/>
        </p:spPr>
        <p:txBody>
          <a:bodyPr wrap="none" rtlCol="0">
            <a:spAutoFit/>
          </a:bodyPr>
          <a:lstStyle/>
          <a:p>
            <a:r>
              <a:rPr lang="en-US" altLang="zh-TW" sz="2000" b="1" dirty="0" smtClean="0"/>
              <a:t>Rewrite in time-averaged form:</a:t>
            </a:r>
          </a:p>
        </p:txBody>
      </p:sp>
      <p:pic>
        <p:nvPicPr>
          <p:cNvPr id="45059" name="Picture 3"/>
          <p:cNvPicPr>
            <a:picLocks noChangeAspect="1" noChangeArrowheads="1"/>
          </p:cNvPicPr>
          <p:nvPr/>
        </p:nvPicPr>
        <p:blipFill>
          <a:blip r:embed="rId3" cstate="print"/>
          <a:srcRect/>
          <a:stretch>
            <a:fillRect/>
          </a:stretch>
        </p:blipFill>
        <p:spPr bwMode="auto">
          <a:xfrm>
            <a:off x="1979711" y="3869797"/>
            <a:ext cx="2296732" cy="684000"/>
          </a:xfrm>
          <a:prstGeom prst="rect">
            <a:avLst/>
          </a:prstGeom>
          <a:noFill/>
          <a:ln w="9525">
            <a:noFill/>
            <a:miter lim="800000"/>
            <a:headEnd/>
            <a:tailEnd/>
          </a:ln>
        </p:spPr>
      </p:pic>
      <p:sp>
        <p:nvSpPr>
          <p:cNvPr id="38" name="文字方塊 37"/>
          <p:cNvSpPr txBox="1"/>
          <p:nvPr/>
        </p:nvSpPr>
        <p:spPr>
          <a:xfrm>
            <a:off x="441845" y="3452807"/>
            <a:ext cx="889795" cy="400110"/>
          </a:xfrm>
          <a:prstGeom prst="rect">
            <a:avLst/>
          </a:prstGeom>
          <a:noFill/>
        </p:spPr>
        <p:txBody>
          <a:bodyPr wrap="none" rtlCol="0">
            <a:spAutoFit/>
          </a:bodyPr>
          <a:lstStyle/>
          <a:p>
            <a:r>
              <a:rPr lang="en-US" altLang="zh-TW" sz="2000" dirty="0" smtClean="0"/>
              <a:t>Where</a:t>
            </a:r>
          </a:p>
        </p:txBody>
      </p:sp>
      <p:sp>
        <p:nvSpPr>
          <p:cNvPr id="39" name="矩形 38"/>
          <p:cNvSpPr/>
          <p:nvPr/>
        </p:nvSpPr>
        <p:spPr>
          <a:xfrm>
            <a:off x="1944216" y="4748951"/>
            <a:ext cx="4572000" cy="1200329"/>
          </a:xfrm>
          <a:prstGeom prst="rect">
            <a:avLst/>
          </a:prstGeom>
          <a:ln w="28575">
            <a:solidFill>
              <a:srgbClr val="FFC000"/>
            </a:solidFill>
          </a:ln>
        </p:spPr>
        <p:txBody>
          <a:bodyPr>
            <a:spAutoFit/>
          </a:bodyPr>
          <a:lstStyle/>
          <a:p>
            <a:r>
              <a:rPr lang="en-US" altLang="zh-TW" b="1" dirty="0" smtClean="0"/>
              <a:t>Three time periods :</a:t>
            </a:r>
          </a:p>
          <a:p>
            <a:r>
              <a:rPr lang="en-US" altLang="zh-TW" dirty="0" smtClean="0"/>
              <a:t>      t=7.5-8.5h      (initial stage)</a:t>
            </a:r>
          </a:p>
          <a:p>
            <a:r>
              <a:rPr lang="en-US" altLang="zh-TW" dirty="0" smtClean="0"/>
              <a:t>      t=10-11h         (mature stage)</a:t>
            </a:r>
          </a:p>
          <a:p>
            <a:r>
              <a:rPr lang="en-US" altLang="zh-TW" dirty="0" smtClean="0"/>
              <a:t>      t=12.5-13.5h  (slowing-decaying stage)</a:t>
            </a:r>
          </a:p>
        </p:txBody>
      </p:sp>
      <p:grpSp>
        <p:nvGrpSpPr>
          <p:cNvPr id="41" name="群組 60"/>
          <p:cNvGrpSpPr/>
          <p:nvPr/>
        </p:nvGrpSpPr>
        <p:grpSpPr>
          <a:xfrm>
            <a:off x="1763688" y="1772816"/>
            <a:ext cx="707245" cy="646331"/>
            <a:chOff x="611560" y="1979564"/>
            <a:chExt cx="707245" cy="646331"/>
          </a:xfrm>
        </p:grpSpPr>
        <p:grpSp>
          <p:nvGrpSpPr>
            <p:cNvPr id="63" name="群組 33"/>
            <p:cNvGrpSpPr/>
            <p:nvPr/>
          </p:nvGrpSpPr>
          <p:grpSpPr>
            <a:xfrm>
              <a:off x="805463" y="2065427"/>
              <a:ext cx="468000" cy="146733"/>
              <a:chOff x="704365" y="3309961"/>
              <a:chExt cx="794816" cy="146733"/>
            </a:xfrm>
          </p:grpSpPr>
          <p:cxnSp>
            <p:nvCxnSpPr>
              <p:cNvPr id="65" name="直線接點 64"/>
              <p:cNvCxnSpPr/>
              <p:nvPr/>
            </p:nvCxnSpPr>
            <p:spPr>
              <a:xfrm>
                <a:off x="707099" y="3442855"/>
                <a:ext cx="79208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6" name="直線接點 65"/>
              <p:cNvCxnSpPr/>
              <p:nvPr/>
            </p:nvCxnSpPr>
            <p:spPr>
              <a:xfrm>
                <a:off x="704365" y="3309961"/>
                <a:ext cx="0" cy="1440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7" name="直線接點 66"/>
              <p:cNvCxnSpPr/>
              <p:nvPr/>
            </p:nvCxnSpPr>
            <p:spPr>
              <a:xfrm>
                <a:off x="1485331" y="3312694"/>
                <a:ext cx="0" cy="1440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64" name="矩形 63"/>
            <p:cNvSpPr/>
            <p:nvPr/>
          </p:nvSpPr>
          <p:spPr>
            <a:xfrm>
              <a:off x="611560" y="1979564"/>
              <a:ext cx="707245" cy="646331"/>
            </a:xfrm>
            <a:prstGeom prst="rect">
              <a:avLst/>
            </a:prstGeom>
          </p:spPr>
          <p:txBody>
            <a:bodyPr wrap="none">
              <a:spAutoFit/>
            </a:bodyPr>
            <a:lstStyle/>
            <a:p>
              <a:endParaRPr lang="en-US" altLang="zh-TW" b="1" dirty="0" smtClean="0">
                <a:solidFill>
                  <a:srgbClr val="FFC000"/>
                </a:solidFill>
              </a:endParaRPr>
            </a:p>
            <a:p>
              <a:r>
                <a:rPr lang="en-US" altLang="zh-TW" b="1" dirty="0" smtClean="0">
                  <a:solidFill>
                    <a:srgbClr val="FFC000"/>
                  </a:solidFill>
                </a:rPr>
                <a:t>(TEN)</a:t>
              </a:r>
            </a:p>
          </p:txBody>
        </p:sp>
      </p:grpSp>
      <p:grpSp>
        <p:nvGrpSpPr>
          <p:cNvPr id="42" name="群組 67"/>
          <p:cNvGrpSpPr/>
          <p:nvPr/>
        </p:nvGrpSpPr>
        <p:grpSpPr>
          <a:xfrm>
            <a:off x="5736153" y="1855946"/>
            <a:ext cx="1495922" cy="582429"/>
            <a:chOff x="6672257" y="2062694"/>
            <a:chExt cx="1495922" cy="582429"/>
          </a:xfrm>
        </p:grpSpPr>
        <p:grpSp>
          <p:nvGrpSpPr>
            <p:cNvPr id="58" name="群組 55"/>
            <p:cNvGrpSpPr/>
            <p:nvPr/>
          </p:nvGrpSpPr>
          <p:grpSpPr>
            <a:xfrm>
              <a:off x="7502207" y="2062694"/>
              <a:ext cx="468000" cy="146733"/>
              <a:chOff x="704365" y="3379236"/>
              <a:chExt cx="794817" cy="146733"/>
            </a:xfrm>
          </p:grpSpPr>
          <p:cxnSp>
            <p:nvCxnSpPr>
              <p:cNvPr id="60" name="直線接點 59"/>
              <p:cNvCxnSpPr/>
              <p:nvPr/>
            </p:nvCxnSpPr>
            <p:spPr>
              <a:xfrm>
                <a:off x="707100" y="3512130"/>
                <a:ext cx="792082"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 name="直線接點 60"/>
              <p:cNvCxnSpPr/>
              <p:nvPr/>
            </p:nvCxnSpPr>
            <p:spPr>
              <a:xfrm>
                <a:off x="704365" y="3379236"/>
                <a:ext cx="0" cy="1440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 name="直線接點 61"/>
              <p:cNvCxnSpPr/>
              <p:nvPr/>
            </p:nvCxnSpPr>
            <p:spPr>
              <a:xfrm>
                <a:off x="1485332" y="3381969"/>
                <a:ext cx="0" cy="1440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59" name="矩形 58"/>
            <p:cNvSpPr/>
            <p:nvPr/>
          </p:nvSpPr>
          <p:spPr>
            <a:xfrm>
              <a:off x="6672257" y="2275791"/>
              <a:ext cx="1495922" cy="369332"/>
            </a:xfrm>
            <a:prstGeom prst="rect">
              <a:avLst/>
            </a:prstGeom>
          </p:spPr>
          <p:txBody>
            <a:bodyPr wrap="none">
              <a:spAutoFit/>
            </a:bodyPr>
            <a:lstStyle/>
            <a:p>
              <a:pPr algn="ctr"/>
              <a:r>
                <a:rPr lang="en-US" altLang="zh-TW" b="1" dirty="0" smtClean="0">
                  <a:solidFill>
                    <a:srgbClr val="7030A0"/>
                  </a:solidFill>
                </a:rPr>
                <a:t>               (TRB)</a:t>
              </a:r>
            </a:p>
          </p:txBody>
        </p:sp>
      </p:grpSp>
      <p:grpSp>
        <p:nvGrpSpPr>
          <p:cNvPr id="43" name="群組 55"/>
          <p:cNvGrpSpPr/>
          <p:nvPr/>
        </p:nvGrpSpPr>
        <p:grpSpPr>
          <a:xfrm>
            <a:off x="2771800" y="1851393"/>
            <a:ext cx="1307710" cy="148016"/>
            <a:chOff x="680835" y="3333735"/>
            <a:chExt cx="794816" cy="100538"/>
          </a:xfrm>
        </p:grpSpPr>
        <p:cxnSp>
          <p:nvCxnSpPr>
            <p:cNvPr id="55" name="直線接點 54"/>
            <p:cNvCxnSpPr/>
            <p:nvPr/>
          </p:nvCxnSpPr>
          <p:spPr>
            <a:xfrm>
              <a:off x="683570" y="3429000"/>
              <a:ext cx="792081"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a:xfrm>
              <a:off x="680835" y="3333735"/>
              <a:ext cx="0" cy="9781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直線接點 56"/>
            <p:cNvCxnSpPr/>
            <p:nvPr/>
          </p:nvCxnSpPr>
          <p:spPr>
            <a:xfrm>
              <a:off x="1470222" y="3336462"/>
              <a:ext cx="0" cy="9781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4" name="矩形 43"/>
          <p:cNvSpPr/>
          <p:nvPr/>
        </p:nvSpPr>
        <p:spPr>
          <a:xfrm>
            <a:off x="3087986" y="2070124"/>
            <a:ext cx="705642" cy="369332"/>
          </a:xfrm>
          <a:prstGeom prst="rect">
            <a:avLst/>
          </a:prstGeom>
        </p:spPr>
        <p:txBody>
          <a:bodyPr wrap="none">
            <a:spAutoFit/>
          </a:bodyPr>
          <a:lstStyle/>
          <a:p>
            <a:pPr algn="ctr"/>
            <a:r>
              <a:rPr lang="en-US" altLang="zh-TW" b="1" dirty="0" smtClean="0">
                <a:solidFill>
                  <a:srgbClr val="00B050"/>
                </a:solidFill>
              </a:rPr>
              <a:t>(PGF)</a:t>
            </a:r>
          </a:p>
        </p:txBody>
      </p:sp>
      <p:grpSp>
        <p:nvGrpSpPr>
          <p:cNvPr id="45" name="群組 55"/>
          <p:cNvGrpSpPr/>
          <p:nvPr/>
        </p:nvGrpSpPr>
        <p:grpSpPr>
          <a:xfrm>
            <a:off x="4156540" y="1892922"/>
            <a:ext cx="1044000" cy="112021"/>
            <a:chOff x="680835" y="3361949"/>
            <a:chExt cx="794816" cy="76089"/>
          </a:xfrm>
        </p:grpSpPr>
        <p:cxnSp>
          <p:nvCxnSpPr>
            <p:cNvPr id="52" name="直線接點 51"/>
            <p:cNvCxnSpPr/>
            <p:nvPr/>
          </p:nvCxnSpPr>
          <p:spPr>
            <a:xfrm>
              <a:off x="683570" y="3429000"/>
              <a:ext cx="79208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680835" y="3361949"/>
              <a:ext cx="0" cy="7335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a:off x="1470222" y="3364680"/>
              <a:ext cx="0" cy="7335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46" name="矩形 45"/>
          <p:cNvSpPr/>
          <p:nvPr/>
        </p:nvSpPr>
        <p:spPr>
          <a:xfrm>
            <a:off x="4445476" y="2070124"/>
            <a:ext cx="760144" cy="369332"/>
          </a:xfrm>
          <a:prstGeom prst="rect">
            <a:avLst/>
          </a:prstGeom>
        </p:spPr>
        <p:txBody>
          <a:bodyPr wrap="none">
            <a:spAutoFit/>
          </a:bodyPr>
          <a:lstStyle/>
          <a:p>
            <a:pPr algn="ctr"/>
            <a:r>
              <a:rPr lang="en-US" altLang="zh-TW" b="1" dirty="0" smtClean="0">
                <a:solidFill>
                  <a:srgbClr val="00B0F0"/>
                </a:solidFill>
              </a:rPr>
              <a:t>(HAD)</a:t>
            </a:r>
          </a:p>
        </p:txBody>
      </p:sp>
      <p:grpSp>
        <p:nvGrpSpPr>
          <p:cNvPr id="47" name="群組 55"/>
          <p:cNvGrpSpPr/>
          <p:nvPr/>
        </p:nvGrpSpPr>
        <p:grpSpPr>
          <a:xfrm>
            <a:off x="5320354" y="1854113"/>
            <a:ext cx="1008000" cy="148031"/>
            <a:chOff x="680835" y="3333751"/>
            <a:chExt cx="794816" cy="100549"/>
          </a:xfrm>
        </p:grpSpPr>
        <p:cxnSp>
          <p:nvCxnSpPr>
            <p:cNvPr id="49" name="直線接點 48"/>
            <p:cNvCxnSpPr/>
            <p:nvPr/>
          </p:nvCxnSpPr>
          <p:spPr>
            <a:xfrm>
              <a:off x="683570" y="3429000"/>
              <a:ext cx="792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直線接點 49"/>
            <p:cNvCxnSpPr/>
            <p:nvPr/>
          </p:nvCxnSpPr>
          <p:spPr>
            <a:xfrm>
              <a:off x="680835" y="3333751"/>
              <a:ext cx="0" cy="978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1470222" y="3336489"/>
              <a:ext cx="0" cy="978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8" name="矩形 47"/>
          <p:cNvSpPr/>
          <p:nvPr/>
        </p:nvSpPr>
        <p:spPr>
          <a:xfrm>
            <a:off x="5464250" y="2070124"/>
            <a:ext cx="738215" cy="369332"/>
          </a:xfrm>
          <a:prstGeom prst="rect">
            <a:avLst/>
          </a:prstGeom>
        </p:spPr>
        <p:txBody>
          <a:bodyPr wrap="none">
            <a:spAutoFit/>
          </a:bodyPr>
          <a:lstStyle/>
          <a:p>
            <a:pPr algn="ctr"/>
            <a:r>
              <a:rPr lang="en-US" altLang="zh-TW" b="1" dirty="0" smtClean="0">
                <a:solidFill>
                  <a:srgbClr val="FF0000"/>
                </a:solidFill>
              </a:rPr>
              <a:t>(VAD)</a:t>
            </a:r>
          </a:p>
        </p:txBody>
      </p:sp>
      <p:sp>
        <p:nvSpPr>
          <p:cNvPr id="68" name="文字方塊 67"/>
          <p:cNvSpPr txBox="1"/>
          <p:nvPr/>
        </p:nvSpPr>
        <p:spPr>
          <a:xfrm>
            <a:off x="4601844" y="2780928"/>
            <a:ext cx="1842364" cy="400110"/>
          </a:xfrm>
          <a:prstGeom prst="rect">
            <a:avLst/>
          </a:prstGeom>
          <a:solidFill>
            <a:schemeClr val="accent6">
              <a:lumMod val="20000"/>
              <a:lumOff val="80000"/>
            </a:schemeClr>
          </a:solidFill>
        </p:spPr>
        <p:txBody>
          <a:bodyPr wrap="none" rtlCol="0">
            <a:spAutoFit/>
          </a:bodyPr>
          <a:lstStyle/>
          <a:p>
            <a:r>
              <a:rPr lang="en-US" altLang="zh-TW" sz="2000" b="1" dirty="0" smtClean="0"/>
              <a:t>ADV=HAD+VAD</a:t>
            </a:r>
          </a:p>
        </p:txBody>
      </p:sp>
      <p:cxnSp>
        <p:nvCxnSpPr>
          <p:cNvPr id="70" name="直線單箭頭接點 69"/>
          <p:cNvCxnSpPr/>
          <p:nvPr/>
        </p:nvCxnSpPr>
        <p:spPr>
          <a:xfrm>
            <a:off x="6876256" y="2420888"/>
            <a:ext cx="72008" cy="2880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直線單箭頭接點 70"/>
          <p:cNvCxnSpPr/>
          <p:nvPr/>
        </p:nvCxnSpPr>
        <p:spPr>
          <a:xfrm>
            <a:off x="5076056" y="2420888"/>
            <a:ext cx="72008" cy="2880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直線單箭頭接點 71"/>
          <p:cNvCxnSpPr/>
          <p:nvPr/>
        </p:nvCxnSpPr>
        <p:spPr>
          <a:xfrm flipH="1">
            <a:off x="5724128" y="2420888"/>
            <a:ext cx="72008" cy="2880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文字方塊 72"/>
          <p:cNvSpPr txBox="1"/>
          <p:nvPr/>
        </p:nvSpPr>
        <p:spPr>
          <a:xfrm>
            <a:off x="6660232" y="2780928"/>
            <a:ext cx="1825308" cy="400110"/>
          </a:xfrm>
          <a:prstGeom prst="rect">
            <a:avLst/>
          </a:prstGeom>
          <a:solidFill>
            <a:schemeClr val="accent6">
              <a:lumMod val="20000"/>
              <a:lumOff val="80000"/>
            </a:schemeClr>
          </a:solidFill>
        </p:spPr>
        <p:txBody>
          <a:bodyPr wrap="none" rtlCol="0">
            <a:spAutoFit/>
          </a:bodyPr>
          <a:lstStyle/>
          <a:p>
            <a:r>
              <a:rPr lang="en-US" altLang="zh-TW" sz="2000" b="1" dirty="0" smtClean="0"/>
              <a:t>Generally small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par>
                                <p:cTn id="11" presetID="10" presetClass="entr" presetSubtype="0"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fade">
                                      <p:cBhvr>
                                        <p:cTn id="13" dur="500"/>
                                        <p:tgtEl>
                                          <p:spTgt spid="71"/>
                                        </p:tgtEl>
                                      </p:cBhvr>
                                    </p:animEffect>
                                  </p:childTnLst>
                                </p:cTn>
                              </p:par>
                              <p:par>
                                <p:cTn id="14" presetID="10" presetClass="entr" presetSubtype="0" fill="hold" nodeType="with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fade">
                                      <p:cBhvr>
                                        <p:cTn id="16" dur="500"/>
                                        <p:tgtEl>
                                          <p:spTgt spid="7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p:cNvPicPr>
            <a:picLocks noChangeAspect="1" noChangeArrowheads="1"/>
          </p:cNvPicPr>
          <p:nvPr/>
        </p:nvPicPr>
        <p:blipFill>
          <a:blip r:embed="rId2" cstate="print"/>
          <a:srcRect/>
          <a:stretch>
            <a:fillRect/>
          </a:stretch>
        </p:blipFill>
        <p:spPr bwMode="auto">
          <a:xfrm>
            <a:off x="81136" y="781050"/>
            <a:ext cx="5586206" cy="5940000"/>
          </a:xfrm>
          <a:prstGeom prst="rect">
            <a:avLst/>
          </a:prstGeom>
          <a:noFill/>
          <a:ln w="9525">
            <a:noFill/>
            <a:miter lim="800000"/>
            <a:headEnd/>
            <a:tailEnd/>
          </a:ln>
        </p:spPr>
      </p:pic>
      <p:sp>
        <p:nvSpPr>
          <p:cNvPr id="8" name="矩形 7"/>
          <p:cNvSpPr/>
          <p:nvPr/>
        </p:nvSpPr>
        <p:spPr>
          <a:xfrm>
            <a:off x="2915816" y="994583"/>
            <a:ext cx="504056" cy="15121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9" name="群組 8"/>
          <p:cNvGrpSpPr/>
          <p:nvPr/>
        </p:nvGrpSpPr>
        <p:grpSpPr>
          <a:xfrm>
            <a:off x="849086" y="1100849"/>
            <a:ext cx="4564210" cy="1390439"/>
            <a:chOff x="849086" y="1326635"/>
            <a:chExt cx="4564210" cy="1390439"/>
          </a:xfrm>
        </p:grpSpPr>
        <p:grpSp>
          <p:nvGrpSpPr>
            <p:cNvPr id="10" name="群組 3077"/>
            <p:cNvGrpSpPr/>
            <p:nvPr/>
          </p:nvGrpSpPr>
          <p:grpSpPr>
            <a:xfrm>
              <a:off x="849086" y="1326635"/>
              <a:ext cx="4564210" cy="1390439"/>
              <a:chOff x="849086" y="1326635"/>
              <a:chExt cx="4564210" cy="1390439"/>
            </a:xfrm>
          </p:grpSpPr>
          <p:grpSp>
            <p:nvGrpSpPr>
              <p:cNvPr id="12" name="群組 19"/>
              <p:cNvGrpSpPr/>
              <p:nvPr/>
            </p:nvGrpSpPr>
            <p:grpSpPr>
              <a:xfrm>
                <a:off x="989945" y="1326635"/>
                <a:ext cx="4423351" cy="959999"/>
                <a:chOff x="989945" y="1326635"/>
                <a:chExt cx="4423351" cy="959999"/>
              </a:xfrm>
            </p:grpSpPr>
            <p:sp>
              <p:nvSpPr>
                <p:cNvPr id="17" name="手繪多邊形 16"/>
                <p:cNvSpPr/>
                <p:nvPr/>
              </p:nvSpPr>
              <p:spPr>
                <a:xfrm>
                  <a:off x="1115616" y="1456857"/>
                  <a:ext cx="4297680" cy="829777"/>
                </a:xfrm>
                <a:custGeom>
                  <a:avLst/>
                  <a:gdLst>
                    <a:gd name="connsiteX0" fmla="*/ 0 w 4297680"/>
                    <a:gd name="connsiteY0" fmla="*/ 0 h 829777"/>
                    <a:gd name="connsiteX1" fmla="*/ 1737360 w 4297680"/>
                    <a:gd name="connsiteY1" fmla="*/ 222069 h 829777"/>
                    <a:gd name="connsiteX2" fmla="*/ 2442755 w 4297680"/>
                    <a:gd name="connsiteY2" fmla="*/ 744583 h 829777"/>
                    <a:gd name="connsiteX3" fmla="*/ 4297680 w 4297680"/>
                    <a:gd name="connsiteY3" fmla="*/ 822960 h 829777"/>
                  </a:gdLst>
                  <a:ahLst/>
                  <a:cxnLst>
                    <a:cxn ang="0">
                      <a:pos x="connsiteX0" y="connsiteY0"/>
                    </a:cxn>
                    <a:cxn ang="0">
                      <a:pos x="connsiteX1" y="connsiteY1"/>
                    </a:cxn>
                    <a:cxn ang="0">
                      <a:pos x="connsiteX2" y="connsiteY2"/>
                    </a:cxn>
                    <a:cxn ang="0">
                      <a:pos x="connsiteX3" y="connsiteY3"/>
                    </a:cxn>
                  </a:cxnLst>
                  <a:rect l="l" t="t" r="r" b="b"/>
                  <a:pathLst>
                    <a:path w="4297680" h="829777">
                      <a:moveTo>
                        <a:pt x="0" y="0"/>
                      </a:moveTo>
                      <a:cubicBezTo>
                        <a:pt x="665117" y="48986"/>
                        <a:pt x="1330234" y="97972"/>
                        <a:pt x="1737360" y="222069"/>
                      </a:cubicBezTo>
                      <a:cubicBezTo>
                        <a:pt x="2144486" y="346166"/>
                        <a:pt x="2016035" y="644434"/>
                        <a:pt x="2442755" y="744583"/>
                      </a:cubicBezTo>
                      <a:cubicBezTo>
                        <a:pt x="2869475" y="844732"/>
                        <a:pt x="3583577" y="833846"/>
                        <a:pt x="4297680" y="822960"/>
                      </a:cubicBezTo>
                    </a:path>
                  </a:pathLst>
                </a:cu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8" name="等腰三角形 17"/>
                <p:cNvSpPr/>
                <p:nvPr/>
              </p:nvSpPr>
              <p:spPr>
                <a:xfrm rot="17121623">
                  <a:off x="1088971" y="1227609"/>
                  <a:ext cx="190968" cy="389020"/>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3" name="群組 21"/>
              <p:cNvGrpSpPr/>
              <p:nvPr/>
            </p:nvGrpSpPr>
            <p:grpSpPr>
              <a:xfrm>
                <a:off x="883528" y="2483716"/>
                <a:ext cx="4480560" cy="233358"/>
                <a:chOff x="883528" y="2483716"/>
                <a:chExt cx="4480560" cy="233358"/>
              </a:xfrm>
            </p:grpSpPr>
            <p:sp>
              <p:nvSpPr>
                <p:cNvPr id="15" name="手繪多邊形 14"/>
                <p:cNvSpPr/>
                <p:nvPr/>
              </p:nvSpPr>
              <p:spPr>
                <a:xfrm>
                  <a:off x="883528" y="2586446"/>
                  <a:ext cx="4480560" cy="130628"/>
                </a:xfrm>
                <a:custGeom>
                  <a:avLst/>
                  <a:gdLst>
                    <a:gd name="connsiteX0" fmla="*/ 0 w 4480560"/>
                    <a:gd name="connsiteY0" fmla="*/ 0 h 130628"/>
                    <a:gd name="connsiteX1" fmla="*/ 1907177 w 4480560"/>
                    <a:gd name="connsiteY1" fmla="*/ 13063 h 130628"/>
                    <a:gd name="connsiteX2" fmla="*/ 2364377 w 4480560"/>
                    <a:gd name="connsiteY2" fmla="*/ 104503 h 130628"/>
                    <a:gd name="connsiteX3" fmla="*/ 4480560 w 4480560"/>
                    <a:gd name="connsiteY3" fmla="*/ 130628 h 130628"/>
                  </a:gdLst>
                  <a:ahLst/>
                  <a:cxnLst>
                    <a:cxn ang="0">
                      <a:pos x="connsiteX0" y="connsiteY0"/>
                    </a:cxn>
                    <a:cxn ang="0">
                      <a:pos x="connsiteX1" y="connsiteY1"/>
                    </a:cxn>
                    <a:cxn ang="0">
                      <a:pos x="connsiteX2" y="connsiteY2"/>
                    </a:cxn>
                    <a:cxn ang="0">
                      <a:pos x="connsiteX3" y="connsiteY3"/>
                    </a:cxn>
                  </a:cxnLst>
                  <a:rect l="l" t="t" r="r" b="b"/>
                  <a:pathLst>
                    <a:path w="4480560" h="130628">
                      <a:moveTo>
                        <a:pt x="0" y="0"/>
                      </a:moveTo>
                      <a:lnTo>
                        <a:pt x="1907177" y="13063"/>
                      </a:lnTo>
                      <a:cubicBezTo>
                        <a:pt x="2301240" y="30480"/>
                        <a:pt x="1935480" y="84909"/>
                        <a:pt x="2364377" y="104503"/>
                      </a:cubicBezTo>
                      <a:cubicBezTo>
                        <a:pt x="2793274" y="124097"/>
                        <a:pt x="3636917" y="127362"/>
                        <a:pt x="4480560" y="130628"/>
                      </a:cubicBezTo>
                    </a:path>
                  </a:pathLst>
                </a:custGeom>
                <a:solidFill>
                  <a:srgbClr val="00B0F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B0F0"/>
                    </a:solidFill>
                  </a:endParaRPr>
                </a:p>
              </p:txBody>
            </p:sp>
            <p:sp>
              <p:nvSpPr>
                <p:cNvPr id="16" name="等腰三角形 15"/>
                <p:cNvSpPr/>
                <p:nvPr/>
              </p:nvSpPr>
              <p:spPr>
                <a:xfrm rot="16200000">
                  <a:off x="968871" y="2398375"/>
                  <a:ext cx="225204" cy="395885"/>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4" name="手繪多邊形 13"/>
              <p:cNvSpPr/>
              <p:nvPr/>
            </p:nvSpPr>
            <p:spPr>
              <a:xfrm>
                <a:off x="849086" y="2050869"/>
                <a:ext cx="2299063" cy="522514"/>
              </a:xfrm>
              <a:custGeom>
                <a:avLst/>
                <a:gdLst>
                  <a:gd name="connsiteX0" fmla="*/ 0 w 2299063"/>
                  <a:gd name="connsiteY0" fmla="*/ 0 h 522514"/>
                  <a:gd name="connsiteX1" fmla="*/ 1436914 w 2299063"/>
                  <a:gd name="connsiteY1" fmla="*/ 117565 h 522514"/>
                  <a:gd name="connsiteX2" fmla="*/ 2299063 w 2299063"/>
                  <a:gd name="connsiteY2" fmla="*/ 522514 h 522514"/>
                </a:gdLst>
                <a:ahLst/>
                <a:cxnLst>
                  <a:cxn ang="0">
                    <a:pos x="connsiteX0" y="connsiteY0"/>
                  </a:cxn>
                  <a:cxn ang="0">
                    <a:pos x="connsiteX1" y="connsiteY1"/>
                  </a:cxn>
                  <a:cxn ang="0">
                    <a:pos x="connsiteX2" y="connsiteY2"/>
                  </a:cxn>
                </a:cxnLst>
                <a:rect l="l" t="t" r="r" b="b"/>
                <a:pathLst>
                  <a:path w="2299063" h="522514">
                    <a:moveTo>
                      <a:pt x="0" y="0"/>
                    </a:moveTo>
                    <a:cubicBezTo>
                      <a:pt x="526868" y="15239"/>
                      <a:pt x="1053737" y="30479"/>
                      <a:pt x="1436914" y="117565"/>
                    </a:cubicBezTo>
                    <a:cubicBezTo>
                      <a:pt x="1820091" y="204651"/>
                      <a:pt x="2059577" y="363582"/>
                      <a:pt x="2299063" y="52251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等腰三角形 10"/>
            <p:cNvSpPr/>
            <p:nvPr/>
          </p:nvSpPr>
          <p:spPr>
            <a:xfrm rot="7800000">
              <a:off x="2936882" y="2313422"/>
              <a:ext cx="190968" cy="38902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9" name="矩形 18"/>
          <p:cNvSpPr/>
          <p:nvPr/>
        </p:nvSpPr>
        <p:spPr>
          <a:xfrm>
            <a:off x="5724128" y="188640"/>
            <a:ext cx="4572000" cy="1200329"/>
          </a:xfrm>
          <a:prstGeom prst="rect">
            <a:avLst/>
          </a:prstGeom>
        </p:spPr>
        <p:txBody>
          <a:bodyPr>
            <a:spAutoFit/>
          </a:bodyPr>
          <a:lstStyle/>
          <a:p>
            <a:r>
              <a:rPr lang="en-US" altLang="zh-TW" b="1" dirty="0" smtClean="0">
                <a:solidFill>
                  <a:srgbClr val="FF0000"/>
                </a:solidFill>
              </a:rPr>
              <a:t>Solid line- </a:t>
            </a:r>
            <a:r>
              <a:rPr lang="en-US" altLang="zh-TW" dirty="0" smtClean="0">
                <a:solidFill>
                  <a:srgbClr val="FF0000"/>
                </a:solidFill>
              </a:rPr>
              <a:t>RTF</a:t>
            </a:r>
            <a:r>
              <a:rPr lang="en-US" altLang="zh-TW" b="1" dirty="0" smtClean="0">
                <a:solidFill>
                  <a:srgbClr val="FF0000"/>
                </a:solidFill>
              </a:rPr>
              <a:t> </a:t>
            </a:r>
            <a:r>
              <a:rPr lang="en-US" altLang="zh-TW" dirty="0" smtClean="0">
                <a:solidFill>
                  <a:srgbClr val="FF0000"/>
                </a:solidFill>
              </a:rPr>
              <a:t>flow</a:t>
            </a:r>
          </a:p>
          <a:p>
            <a:r>
              <a:rPr lang="en-US" altLang="zh-TW" b="1" dirty="0" smtClean="0">
                <a:solidFill>
                  <a:srgbClr val="FF0000"/>
                </a:solidFill>
              </a:rPr>
              <a:t>Heavily shaded-</a:t>
            </a:r>
            <a:r>
              <a:rPr lang="en-US" altLang="zh-TW" dirty="0" smtClean="0">
                <a:solidFill>
                  <a:srgbClr val="FF0000"/>
                </a:solidFill>
              </a:rPr>
              <a:t>RTF &gt;3 m/s</a:t>
            </a:r>
          </a:p>
          <a:p>
            <a:r>
              <a:rPr lang="en-US" altLang="zh-TW" b="1" dirty="0" smtClean="0">
                <a:solidFill>
                  <a:srgbClr val="00B0F0"/>
                </a:solidFill>
              </a:rPr>
              <a:t>Dashed line- </a:t>
            </a:r>
            <a:r>
              <a:rPr lang="en-US" altLang="zh-TW" dirty="0" smtClean="0">
                <a:solidFill>
                  <a:srgbClr val="00B0F0"/>
                </a:solidFill>
              </a:rPr>
              <a:t>FTR flow</a:t>
            </a:r>
          </a:p>
          <a:p>
            <a:r>
              <a:rPr lang="en-US" altLang="zh-TW" b="1" dirty="0" smtClean="0">
                <a:solidFill>
                  <a:srgbClr val="00B0F0"/>
                </a:solidFill>
              </a:rPr>
              <a:t>Lightly shaded- </a:t>
            </a:r>
            <a:r>
              <a:rPr lang="en-US" altLang="zh-TW" dirty="0" smtClean="0">
                <a:solidFill>
                  <a:srgbClr val="00B0F0"/>
                </a:solidFill>
              </a:rPr>
              <a:t>FTR &lt; -18 m/s</a:t>
            </a:r>
            <a:endParaRPr lang="en-US" altLang="zh-TW" b="1" dirty="0" smtClean="0">
              <a:solidFill>
                <a:srgbClr val="00B0F0"/>
              </a:solidFill>
            </a:endParaRPr>
          </a:p>
        </p:txBody>
      </p:sp>
      <p:grpSp>
        <p:nvGrpSpPr>
          <p:cNvPr id="29" name="群組 28"/>
          <p:cNvGrpSpPr/>
          <p:nvPr/>
        </p:nvGrpSpPr>
        <p:grpSpPr>
          <a:xfrm>
            <a:off x="2411760" y="2708920"/>
            <a:ext cx="6705350" cy="1754326"/>
            <a:chOff x="2411760" y="2708920"/>
            <a:chExt cx="6705350" cy="1754326"/>
          </a:xfrm>
        </p:grpSpPr>
        <p:grpSp>
          <p:nvGrpSpPr>
            <p:cNvPr id="24" name="群組 23"/>
            <p:cNvGrpSpPr/>
            <p:nvPr/>
          </p:nvGrpSpPr>
          <p:grpSpPr>
            <a:xfrm>
              <a:off x="2411760" y="3573016"/>
              <a:ext cx="1080120" cy="814327"/>
              <a:chOff x="2411760" y="3573016"/>
              <a:chExt cx="1080120" cy="814327"/>
            </a:xfrm>
          </p:grpSpPr>
          <p:sp>
            <p:nvSpPr>
              <p:cNvPr id="21" name="矩形 20"/>
              <p:cNvSpPr/>
              <p:nvPr/>
            </p:nvSpPr>
            <p:spPr>
              <a:xfrm>
                <a:off x="2411760" y="3573016"/>
                <a:ext cx="504056" cy="6703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2987824" y="3861048"/>
                <a:ext cx="504056" cy="5262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3" name="文字方塊 22"/>
            <p:cNvSpPr txBox="1"/>
            <p:nvPr/>
          </p:nvSpPr>
          <p:spPr>
            <a:xfrm>
              <a:off x="5796136" y="2708920"/>
              <a:ext cx="3320974" cy="1754326"/>
            </a:xfrm>
            <a:prstGeom prst="rect">
              <a:avLst/>
            </a:prstGeom>
            <a:noFill/>
          </p:spPr>
          <p:txBody>
            <a:bodyPr wrap="none" rtlCol="0">
              <a:spAutoFit/>
            </a:bodyPr>
            <a:lstStyle/>
            <a:p>
              <a:r>
                <a:rPr lang="en-US" altLang="zh-TW" dirty="0" smtClean="0"/>
                <a:t>Consistent with the 2 RTF wind </a:t>
              </a:r>
            </a:p>
            <a:p>
              <a:r>
                <a:rPr lang="en-US" altLang="zh-TW" dirty="0" smtClean="0"/>
                <a:t> maximum.</a:t>
              </a:r>
            </a:p>
            <a:p>
              <a:pPr>
                <a:buFont typeface="Wingdings" pitchFamily="2" charset="2"/>
                <a:buChar char="à"/>
              </a:pPr>
              <a:r>
                <a:rPr lang="en-US" altLang="zh-TW" dirty="0" smtClean="0">
                  <a:sym typeface="Wingdings" pitchFamily="2" charset="2"/>
                </a:rPr>
                <a:t>The descending RTF flow is in </a:t>
              </a:r>
            </a:p>
            <a:p>
              <a:r>
                <a:rPr lang="en-US" altLang="zh-TW" dirty="0" smtClean="0">
                  <a:sym typeface="Wingdings" pitchFamily="2" charset="2"/>
                </a:rPr>
                <a:t>part a dynamical response to the </a:t>
              </a:r>
            </a:p>
            <a:p>
              <a:r>
                <a:rPr lang="en-US" altLang="zh-TW" dirty="0" smtClean="0">
                  <a:sym typeface="Wingdings" pitchFamily="2" charset="2"/>
                </a:rPr>
                <a:t>latent cooling process. </a:t>
              </a:r>
            </a:p>
            <a:p>
              <a:r>
                <a:rPr lang="en-US" altLang="zh-TW" dirty="0" smtClean="0">
                  <a:sym typeface="Wingdings" pitchFamily="2" charset="2"/>
                </a:rPr>
                <a:t>(Yang and </a:t>
              </a:r>
              <a:r>
                <a:rPr lang="en-US" altLang="zh-TW" dirty="0" err="1" smtClean="0">
                  <a:sym typeface="Wingdings" pitchFamily="2" charset="2"/>
                </a:rPr>
                <a:t>Houze</a:t>
              </a:r>
              <a:r>
                <a:rPr lang="en-US" altLang="zh-TW" dirty="0" smtClean="0">
                  <a:sym typeface="Wingdings" pitchFamily="2" charset="2"/>
                </a:rPr>
                <a:t>, 1995b)</a:t>
              </a:r>
              <a:endParaRPr lang="zh-TW" altLang="en-US" dirty="0"/>
            </a:p>
          </p:txBody>
        </p:sp>
      </p:grpSp>
      <p:grpSp>
        <p:nvGrpSpPr>
          <p:cNvPr id="30" name="群組 29"/>
          <p:cNvGrpSpPr/>
          <p:nvPr/>
        </p:nvGrpSpPr>
        <p:grpSpPr>
          <a:xfrm>
            <a:off x="2483768" y="2708920"/>
            <a:ext cx="6450599" cy="1613058"/>
            <a:chOff x="2483768" y="2710661"/>
            <a:chExt cx="6450599" cy="1613058"/>
          </a:xfrm>
        </p:grpSpPr>
        <p:grpSp>
          <p:nvGrpSpPr>
            <p:cNvPr id="25" name="群組 24"/>
            <p:cNvGrpSpPr/>
            <p:nvPr/>
          </p:nvGrpSpPr>
          <p:grpSpPr>
            <a:xfrm>
              <a:off x="2483768" y="3284984"/>
              <a:ext cx="1152128" cy="1038735"/>
              <a:chOff x="2331368" y="3132584"/>
              <a:chExt cx="1152128" cy="1038735"/>
            </a:xfrm>
          </p:grpSpPr>
          <p:sp>
            <p:nvSpPr>
              <p:cNvPr id="26" name="矩形 25"/>
              <p:cNvSpPr/>
              <p:nvPr/>
            </p:nvSpPr>
            <p:spPr>
              <a:xfrm>
                <a:off x="2979440" y="3636640"/>
                <a:ext cx="504056" cy="534679"/>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p:cNvSpPr/>
              <p:nvPr/>
            </p:nvSpPr>
            <p:spPr>
              <a:xfrm>
                <a:off x="2331368" y="3132584"/>
                <a:ext cx="504056" cy="526295"/>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8" name="文字方塊 27"/>
            <p:cNvSpPr txBox="1"/>
            <p:nvPr/>
          </p:nvSpPr>
          <p:spPr>
            <a:xfrm>
              <a:off x="5796136" y="2710661"/>
              <a:ext cx="3138231" cy="646331"/>
            </a:xfrm>
            <a:prstGeom prst="rect">
              <a:avLst/>
            </a:prstGeom>
            <a:noFill/>
          </p:spPr>
          <p:txBody>
            <a:bodyPr wrap="none" rtlCol="0">
              <a:spAutoFit/>
            </a:bodyPr>
            <a:lstStyle/>
            <a:p>
              <a:r>
                <a:rPr lang="en-US" altLang="zh-TW" dirty="0" smtClean="0"/>
                <a:t>Consistent with the 2 FTR wind </a:t>
              </a:r>
            </a:p>
            <a:p>
              <a:r>
                <a:rPr lang="en-US" altLang="zh-TW" dirty="0" smtClean="0"/>
                <a:t> maximum.</a:t>
              </a:r>
            </a:p>
          </p:txBody>
        </p:sp>
      </p:grpSp>
      <p:sp>
        <p:nvSpPr>
          <p:cNvPr id="31" name="矩形 30"/>
          <p:cNvSpPr/>
          <p:nvPr/>
        </p:nvSpPr>
        <p:spPr>
          <a:xfrm>
            <a:off x="1403648" y="4653136"/>
            <a:ext cx="1512168" cy="15841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p:cNvSpPr/>
          <p:nvPr/>
        </p:nvSpPr>
        <p:spPr>
          <a:xfrm>
            <a:off x="0" y="0"/>
            <a:ext cx="2679644" cy="369332"/>
          </a:xfrm>
          <a:prstGeom prst="rect">
            <a:avLst/>
          </a:prstGeom>
        </p:spPr>
        <p:txBody>
          <a:bodyPr wrap="none">
            <a:spAutoFit/>
          </a:bodyPr>
          <a:lstStyle/>
          <a:p>
            <a:r>
              <a:rPr lang="en-US" altLang="zh-TW" dirty="0" smtClean="0"/>
              <a:t>t=7.5-8.5h      (initial stage)</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xit" presetSubtype="0" fill="hold" grpId="1" nodeType="with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p:cNvPicPr>
            <a:picLocks noChangeAspect="1" noChangeArrowheads="1"/>
          </p:cNvPicPr>
          <p:nvPr/>
        </p:nvPicPr>
        <p:blipFill>
          <a:blip r:embed="rId2" cstate="print"/>
          <a:srcRect/>
          <a:stretch>
            <a:fillRect/>
          </a:stretch>
        </p:blipFill>
        <p:spPr bwMode="auto">
          <a:xfrm>
            <a:off x="68610" y="764704"/>
            <a:ext cx="5727526" cy="5940000"/>
          </a:xfrm>
          <a:prstGeom prst="rect">
            <a:avLst/>
          </a:prstGeom>
          <a:noFill/>
          <a:ln w="9525">
            <a:noFill/>
            <a:miter lim="800000"/>
            <a:headEnd/>
            <a:tailEnd/>
          </a:ln>
        </p:spPr>
      </p:pic>
      <p:sp>
        <p:nvSpPr>
          <p:cNvPr id="12" name="矩形 11"/>
          <p:cNvSpPr/>
          <p:nvPr/>
        </p:nvSpPr>
        <p:spPr>
          <a:xfrm>
            <a:off x="5724128" y="188640"/>
            <a:ext cx="4572000" cy="1200329"/>
          </a:xfrm>
          <a:prstGeom prst="rect">
            <a:avLst/>
          </a:prstGeom>
        </p:spPr>
        <p:txBody>
          <a:bodyPr>
            <a:spAutoFit/>
          </a:bodyPr>
          <a:lstStyle/>
          <a:p>
            <a:r>
              <a:rPr lang="en-US" altLang="zh-TW" b="1" dirty="0" smtClean="0">
                <a:solidFill>
                  <a:srgbClr val="FF0000"/>
                </a:solidFill>
              </a:rPr>
              <a:t>Solid line- </a:t>
            </a:r>
            <a:r>
              <a:rPr lang="en-US" altLang="zh-TW" dirty="0" smtClean="0">
                <a:solidFill>
                  <a:srgbClr val="FF0000"/>
                </a:solidFill>
              </a:rPr>
              <a:t>RTF</a:t>
            </a:r>
            <a:r>
              <a:rPr lang="en-US" altLang="zh-TW" b="1" dirty="0" smtClean="0">
                <a:solidFill>
                  <a:srgbClr val="FF0000"/>
                </a:solidFill>
              </a:rPr>
              <a:t> </a:t>
            </a:r>
            <a:r>
              <a:rPr lang="en-US" altLang="zh-TW" dirty="0" smtClean="0">
                <a:solidFill>
                  <a:srgbClr val="FF0000"/>
                </a:solidFill>
              </a:rPr>
              <a:t>flow</a:t>
            </a:r>
          </a:p>
          <a:p>
            <a:r>
              <a:rPr lang="en-US" altLang="zh-TW" b="1" dirty="0" smtClean="0">
                <a:solidFill>
                  <a:srgbClr val="FF0000"/>
                </a:solidFill>
              </a:rPr>
              <a:t>Heavily shaded-</a:t>
            </a:r>
            <a:r>
              <a:rPr lang="en-US" altLang="zh-TW" dirty="0" smtClean="0">
                <a:solidFill>
                  <a:srgbClr val="FF0000"/>
                </a:solidFill>
              </a:rPr>
              <a:t>RTF &gt;3 m/s</a:t>
            </a:r>
          </a:p>
          <a:p>
            <a:r>
              <a:rPr lang="en-US" altLang="zh-TW" b="1" dirty="0" smtClean="0">
                <a:solidFill>
                  <a:srgbClr val="00B0F0"/>
                </a:solidFill>
              </a:rPr>
              <a:t>Dashed line- </a:t>
            </a:r>
            <a:r>
              <a:rPr lang="en-US" altLang="zh-TW" dirty="0" smtClean="0">
                <a:solidFill>
                  <a:srgbClr val="00B0F0"/>
                </a:solidFill>
              </a:rPr>
              <a:t>FTR flow</a:t>
            </a:r>
          </a:p>
          <a:p>
            <a:r>
              <a:rPr lang="en-US" altLang="zh-TW" b="1" dirty="0" smtClean="0">
                <a:solidFill>
                  <a:srgbClr val="00B0F0"/>
                </a:solidFill>
              </a:rPr>
              <a:t>Lightly shaded- </a:t>
            </a:r>
            <a:r>
              <a:rPr lang="en-US" altLang="zh-TW" dirty="0" smtClean="0">
                <a:solidFill>
                  <a:srgbClr val="00B0F0"/>
                </a:solidFill>
              </a:rPr>
              <a:t>FTR &lt; -18 m/s</a:t>
            </a:r>
            <a:endParaRPr lang="en-US" altLang="zh-TW" b="1" dirty="0" smtClean="0">
              <a:solidFill>
                <a:srgbClr val="00B0F0"/>
              </a:solidFill>
            </a:endParaRPr>
          </a:p>
        </p:txBody>
      </p:sp>
      <p:sp>
        <p:nvSpPr>
          <p:cNvPr id="13" name="矩形 12"/>
          <p:cNvSpPr/>
          <p:nvPr/>
        </p:nvSpPr>
        <p:spPr>
          <a:xfrm>
            <a:off x="2411760" y="750849"/>
            <a:ext cx="792088" cy="648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2411760" y="1426631"/>
            <a:ext cx="792088" cy="648072"/>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p:cNvSpPr txBox="1"/>
          <p:nvPr/>
        </p:nvSpPr>
        <p:spPr>
          <a:xfrm>
            <a:off x="5724128" y="1484784"/>
            <a:ext cx="3365730" cy="369332"/>
          </a:xfrm>
          <a:prstGeom prst="rect">
            <a:avLst/>
          </a:prstGeom>
          <a:noFill/>
        </p:spPr>
        <p:txBody>
          <a:bodyPr wrap="none" rtlCol="0">
            <a:spAutoFit/>
          </a:bodyPr>
          <a:lstStyle/>
          <a:p>
            <a:r>
              <a:rPr lang="en-US" altLang="zh-TW" dirty="0" smtClean="0"/>
              <a:t>All features intensified/extended.</a:t>
            </a:r>
            <a:endParaRPr lang="zh-TW" altLang="en-US" dirty="0"/>
          </a:p>
        </p:txBody>
      </p:sp>
      <p:sp>
        <p:nvSpPr>
          <p:cNvPr id="16" name="向上箭號 15"/>
          <p:cNvSpPr/>
          <p:nvPr/>
        </p:nvSpPr>
        <p:spPr>
          <a:xfrm>
            <a:off x="2699792" y="1196752"/>
            <a:ext cx="288032" cy="576064"/>
          </a:xfrm>
          <a:prstGeom prst="up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1331640" y="836712"/>
            <a:ext cx="1944216" cy="648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p:cNvSpPr txBox="1"/>
          <p:nvPr/>
        </p:nvSpPr>
        <p:spPr>
          <a:xfrm>
            <a:off x="5724128" y="1772816"/>
            <a:ext cx="2753574" cy="923330"/>
          </a:xfrm>
          <a:prstGeom prst="rect">
            <a:avLst/>
          </a:prstGeom>
          <a:noFill/>
        </p:spPr>
        <p:txBody>
          <a:bodyPr wrap="none" rtlCol="0">
            <a:spAutoFit/>
          </a:bodyPr>
          <a:lstStyle/>
          <a:p>
            <a:r>
              <a:rPr lang="en-US" altLang="zh-TW" dirty="0" smtClean="0"/>
              <a:t>Resulting in weakening the </a:t>
            </a:r>
          </a:p>
          <a:p>
            <a:r>
              <a:rPr lang="en-US" altLang="zh-TW" dirty="0" smtClean="0"/>
              <a:t>diverging upper level flow.</a:t>
            </a:r>
          </a:p>
          <a:p>
            <a:r>
              <a:rPr lang="en-US" altLang="zh-TW" dirty="0" smtClean="0"/>
              <a:t>(Consistent with U-c plot.)</a:t>
            </a:r>
            <a:endParaRPr lang="zh-TW" altLang="en-US" dirty="0"/>
          </a:p>
        </p:txBody>
      </p:sp>
      <p:sp>
        <p:nvSpPr>
          <p:cNvPr id="19" name="矩形 18"/>
          <p:cNvSpPr/>
          <p:nvPr/>
        </p:nvSpPr>
        <p:spPr>
          <a:xfrm>
            <a:off x="827584" y="1988840"/>
            <a:ext cx="2448272"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文字方塊 19"/>
          <p:cNvSpPr txBox="1"/>
          <p:nvPr/>
        </p:nvSpPr>
        <p:spPr>
          <a:xfrm>
            <a:off x="5724128" y="1763524"/>
            <a:ext cx="2263761" cy="369332"/>
          </a:xfrm>
          <a:prstGeom prst="rect">
            <a:avLst/>
          </a:prstGeom>
          <a:noFill/>
        </p:spPr>
        <p:txBody>
          <a:bodyPr wrap="none" rtlCol="0">
            <a:spAutoFit/>
          </a:bodyPr>
          <a:lstStyle/>
          <a:p>
            <a:r>
              <a:rPr lang="en-US" altLang="zh-TW" dirty="0" smtClean="0"/>
              <a:t>RTF flow penetration.</a:t>
            </a:r>
            <a:endParaRPr lang="zh-TW" altLang="en-US" dirty="0"/>
          </a:p>
        </p:txBody>
      </p:sp>
      <p:sp>
        <p:nvSpPr>
          <p:cNvPr id="21" name="文字方塊 20"/>
          <p:cNvSpPr txBox="1"/>
          <p:nvPr/>
        </p:nvSpPr>
        <p:spPr>
          <a:xfrm>
            <a:off x="3419872" y="3563724"/>
            <a:ext cx="282450" cy="369332"/>
          </a:xfrm>
          <a:prstGeom prst="rect">
            <a:avLst/>
          </a:prstGeom>
          <a:noFill/>
        </p:spPr>
        <p:txBody>
          <a:bodyPr wrap="none" rtlCol="0">
            <a:spAutoFit/>
          </a:bodyPr>
          <a:lstStyle/>
          <a:p>
            <a:r>
              <a:rPr lang="en-US" altLang="zh-TW" b="1" dirty="0" smtClean="0">
                <a:solidFill>
                  <a:srgbClr val="002060"/>
                </a:solidFill>
              </a:rPr>
              <a:t>L</a:t>
            </a:r>
            <a:endParaRPr lang="zh-TW" altLang="en-US" b="1" dirty="0">
              <a:solidFill>
                <a:srgbClr val="002060"/>
              </a:solidFill>
            </a:endParaRPr>
          </a:p>
        </p:txBody>
      </p:sp>
      <p:sp>
        <p:nvSpPr>
          <p:cNvPr id="22" name="文字方塊 21"/>
          <p:cNvSpPr txBox="1"/>
          <p:nvPr/>
        </p:nvSpPr>
        <p:spPr>
          <a:xfrm>
            <a:off x="3065414" y="3356992"/>
            <a:ext cx="282450" cy="369332"/>
          </a:xfrm>
          <a:prstGeom prst="rect">
            <a:avLst/>
          </a:prstGeom>
          <a:noFill/>
        </p:spPr>
        <p:txBody>
          <a:bodyPr wrap="none" rtlCol="0">
            <a:spAutoFit/>
          </a:bodyPr>
          <a:lstStyle/>
          <a:p>
            <a:r>
              <a:rPr lang="en-US" altLang="zh-TW" b="1" dirty="0" smtClean="0">
                <a:solidFill>
                  <a:srgbClr val="002060"/>
                </a:solidFill>
              </a:rPr>
              <a:t>L</a:t>
            </a:r>
            <a:endParaRPr lang="zh-TW" altLang="en-US" b="1" dirty="0">
              <a:solidFill>
                <a:srgbClr val="002060"/>
              </a:solidFill>
            </a:endParaRPr>
          </a:p>
        </p:txBody>
      </p:sp>
      <p:sp>
        <p:nvSpPr>
          <p:cNvPr id="23" name="文字方塊 22"/>
          <p:cNvSpPr txBox="1"/>
          <p:nvPr/>
        </p:nvSpPr>
        <p:spPr>
          <a:xfrm>
            <a:off x="5778270" y="2996952"/>
            <a:ext cx="3498202" cy="1200329"/>
          </a:xfrm>
          <a:prstGeom prst="rect">
            <a:avLst/>
          </a:prstGeom>
          <a:noFill/>
        </p:spPr>
        <p:txBody>
          <a:bodyPr wrap="none" rtlCol="0">
            <a:spAutoFit/>
          </a:bodyPr>
          <a:lstStyle/>
          <a:p>
            <a:r>
              <a:rPr lang="en-US" altLang="zh-TW" b="1" dirty="0" smtClean="0">
                <a:solidFill>
                  <a:srgbClr val="002060"/>
                </a:solidFill>
              </a:rPr>
              <a:t>L </a:t>
            </a:r>
            <a:r>
              <a:rPr lang="en-US" altLang="zh-TW" dirty="0" smtClean="0"/>
              <a:t>drove the ascending FTR flow and</a:t>
            </a:r>
          </a:p>
          <a:p>
            <a:r>
              <a:rPr lang="en-US" altLang="zh-TW" dirty="0" smtClean="0"/>
              <a:t>transported hydrometeors </a:t>
            </a:r>
          </a:p>
          <a:p>
            <a:r>
              <a:rPr lang="en-US" altLang="zh-TW" dirty="0" smtClean="0"/>
              <a:t>rearward to form the </a:t>
            </a:r>
            <a:r>
              <a:rPr lang="en-US" altLang="zh-TW" dirty="0" err="1" smtClean="0"/>
              <a:t>stratiform</a:t>
            </a:r>
            <a:r>
              <a:rPr lang="en-US" altLang="zh-TW" dirty="0" smtClean="0"/>
              <a:t> </a:t>
            </a:r>
          </a:p>
          <a:p>
            <a:r>
              <a:rPr lang="en-US" altLang="zh-TW" dirty="0" smtClean="0"/>
              <a:t>precipitation region.</a:t>
            </a:r>
          </a:p>
        </p:txBody>
      </p:sp>
      <p:sp>
        <p:nvSpPr>
          <p:cNvPr id="25" name="矩形 24"/>
          <p:cNvSpPr/>
          <p:nvPr/>
        </p:nvSpPr>
        <p:spPr>
          <a:xfrm>
            <a:off x="3275856" y="4581128"/>
            <a:ext cx="720080" cy="15841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25"/>
          <p:cNvSpPr/>
          <p:nvPr/>
        </p:nvSpPr>
        <p:spPr>
          <a:xfrm>
            <a:off x="827584" y="4941168"/>
            <a:ext cx="2520280" cy="93610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p:cNvSpPr/>
          <p:nvPr/>
        </p:nvSpPr>
        <p:spPr>
          <a:xfrm>
            <a:off x="827584" y="5805264"/>
            <a:ext cx="2664296"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文字方塊 27"/>
          <p:cNvSpPr txBox="1"/>
          <p:nvPr/>
        </p:nvSpPr>
        <p:spPr>
          <a:xfrm>
            <a:off x="5778270" y="4797152"/>
            <a:ext cx="2914837" cy="646331"/>
          </a:xfrm>
          <a:prstGeom prst="rect">
            <a:avLst/>
          </a:prstGeom>
          <a:noFill/>
        </p:spPr>
        <p:txBody>
          <a:bodyPr wrap="none" rtlCol="0">
            <a:spAutoFit/>
          </a:bodyPr>
          <a:lstStyle/>
          <a:p>
            <a:r>
              <a:rPr lang="en-US" altLang="zh-TW" dirty="0" smtClean="0"/>
              <a:t>HAD extended and tilted the </a:t>
            </a:r>
          </a:p>
          <a:p>
            <a:r>
              <a:rPr lang="en-US" altLang="zh-TW" dirty="0" smtClean="0"/>
              <a:t>FTR flow.</a:t>
            </a:r>
            <a:endParaRPr lang="zh-TW" altLang="en-US" dirty="0"/>
          </a:p>
        </p:txBody>
      </p:sp>
      <p:sp>
        <p:nvSpPr>
          <p:cNvPr id="29" name="文字方塊 28"/>
          <p:cNvSpPr txBox="1"/>
          <p:nvPr/>
        </p:nvSpPr>
        <p:spPr>
          <a:xfrm>
            <a:off x="5796136" y="5363924"/>
            <a:ext cx="2263761" cy="369332"/>
          </a:xfrm>
          <a:prstGeom prst="rect">
            <a:avLst/>
          </a:prstGeom>
          <a:noFill/>
        </p:spPr>
        <p:txBody>
          <a:bodyPr wrap="none" rtlCol="0">
            <a:spAutoFit/>
          </a:bodyPr>
          <a:lstStyle/>
          <a:p>
            <a:r>
              <a:rPr lang="en-US" altLang="zh-TW" dirty="0" smtClean="0"/>
              <a:t>RTF flow penetration.</a:t>
            </a:r>
            <a:endParaRPr lang="zh-TW" altLang="en-US" dirty="0"/>
          </a:p>
        </p:txBody>
      </p:sp>
      <p:sp>
        <p:nvSpPr>
          <p:cNvPr id="30" name="文字方塊 29"/>
          <p:cNvSpPr txBox="1"/>
          <p:nvPr/>
        </p:nvSpPr>
        <p:spPr>
          <a:xfrm>
            <a:off x="5796136" y="4293096"/>
            <a:ext cx="3327706" cy="646331"/>
          </a:xfrm>
          <a:prstGeom prst="rect">
            <a:avLst/>
          </a:prstGeom>
          <a:noFill/>
        </p:spPr>
        <p:txBody>
          <a:bodyPr wrap="none" rtlCol="0">
            <a:spAutoFit/>
          </a:bodyPr>
          <a:lstStyle/>
          <a:p>
            <a:r>
              <a:rPr lang="en-US" altLang="zh-TW" dirty="0" smtClean="0"/>
              <a:t>In CV, ADV(RTF) worked opposite </a:t>
            </a:r>
          </a:p>
          <a:p>
            <a:r>
              <a:rPr lang="en-US" altLang="zh-TW" dirty="0" smtClean="0"/>
              <a:t>to PGF(FTR).</a:t>
            </a:r>
            <a:endParaRPr lang="zh-TW" altLang="en-US" dirty="0"/>
          </a:p>
        </p:txBody>
      </p:sp>
      <p:grpSp>
        <p:nvGrpSpPr>
          <p:cNvPr id="33" name="群組 32"/>
          <p:cNvGrpSpPr/>
          <p:nvPr/>
        </p:nvGrpSpPr>
        <p:grpSpPr>
          <a:xfrm>
            <a:off x="1691680" y="3284984"/>
            <a:ext cx="432048" cy="936104"/>
            <a:chOff x="1691680" y="3284984"/>
            <a:chExt cx="432048" cy="936104"/>
          </a:xfrm>
        </p:grpSpPr>
        <p:sp>
          <p:nvSpPr>
            <p:cNvPr id="31" name="向右箭號 30"/>
            <p:cNvSpPr/>
            <p:nvPr/>
          </p:nvSpPr>
          <p:spPr>
            <a:xfrm>
              <a:off x="1691680" y="3284984"/>
              <a:ext cx="432048"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向右箭號 31"/>
            <p:cNvSpPr/>
            <p:nvPr/>
          </p:nvSpPr>
          <p:spPr>
            <a:xfrm flipH="1">
              <a:off x="1691680" y="4077072"/>
              <a:ext cx="432048" cy="144016"/>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4" name="向右箭號 33"/>
          <p:cNvSpPr/>
          <p:nvPr/>
        </p:nvSpPr>
        <p:spPr>
          <a:xfrm flipH="1">
            <a:off x="2636168" y="3420616"/>
            <a:ext cx="927720" cy="512440"/>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4"/>
          <p:cNvSpPr/>
          <p:nvPr/>
        </p:nvSpPr>
        <p:spPr>
          <a:xfrm>
            <a:off x="0" y="0"/>
            <a:ext cx="2886111" cy="369332"/>
          </a:xfrm>
          <a:prstGeom prst="rect">
            <a:avLst/>
          </a:prstGeom>
        </p:spPr>
        <p:txBody>
          <a:bodyPr wrap="none">
            <a:spAutoFit/>
          </a:bodyPr>
          <a:lstStyle/>
          <a:p>
            <a:pPr marL="342900" lvl="0" indent="-342900">
              <a:spcBef>
                <a:spcPct val="20000"/>
              </a:spcBef>
            </a:pPr>
            <a:r>
              <a:rPr lang="en-US" altLang="zh-TW" dirty="0" smtClean="0"/>
              <a:t>t=10-11h         (mature stage)</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xit" presetSubtype="0" fill="hold" grpId="1" nodeType="withEffect">
                                  <p:stCondLst>
                                    <p:cond delay="0"/>
                                  </p:stCondLst>
                                  <p:childTnLst>
                                    <p:animEffect transition="out" filter="fade">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grpId="2"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25"/>
                                        </p:tgtEl>
                                      </p:cBhvr>
                                    </p:animEffect>
                                    <p:set>
                                      <p:cBhvr>
                                        <p:cTn id="66" dur="1" fill="hold">
                                          <p:stCondLst>
                                            <p:cond delay="499"/>
                                          </p:stCondLst>
                                        </p:cTn>
                                        <p:tgtEl>
                                          <p:spTgt spid="25"/>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30"/>
                                        </p:tgtEl>
                                      </p:cBhvr>
                                    </p:animEffect>
                                    <p:set>
                                      <p:cBhvr>
                                        <p:cTn id="69" dur="1" fill="hold">
                                          <p:stCondLst>
                                            <p:cond delay="499"/>
                                          </p:stCondLst>
                                        </p:cTn>
                                        <p:tgtEl>
                                          <p:spTgt spid="30"/>
                                        </p:tgtEl>
                                        <p:attrNameLst>
                                          <p:attrName>style.visibility</p:attrName>
                                        </p:attrNameLst>
                                      </p:cBhvr>
                                      <p:to>
                                        <p:strVal val="hidden"/>
                                      </p:to>
                                    </p:set>
                                  </p:childTnLst>
                                </p:cTn>
                              </p:par>
                              <p:par>
                                <p:cTn id="70" presetID="10" presetClass="entr" presetSubtype="0"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500"/>
                                        <p:tgtEl>
                                          <p:spTgt spid="2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500"/>
                                        <p:tgtEl>
                                          <p:spTgt spid="27"/>
                                        </p:tgtEl>
                                      </p:cBhvr>
                                    </p:animEffect>
                                  </p:childTnLst>
                                </p:cTn>
                              </p:par>
                              <p:par>
                                <p:cTn id="81" presetID="10" presetClass="exit" presetSubtype="0" fill="hold" grpId="1" nodeType="withEffect">
                                  <p:stCondLst>
                                    <p:cond delay="0"/>
                                  </p:stCondLst>
                                  <p:childTnLst>
                                    <p:animEffect transition="out" filter="fade">
                                      <p:cBhvr>
                                        <p:cTn id="82" dur="500"/>
                                        <p:tgtEl>
                                          <p:spTgt spid="26"/>
                                        </p:tgtEl>
                                      </p:cBhvr>
                                    </p:animEffect>
                                    <p:set>
                                      <p:cBhvr>
                                        <p:cTn id="83" dur="1" fill="hold">
                                          <p:stCondLst>
                                            <p:cond delay="499"/>
                                          </p:stCondLst>
                                        </p:cTn>
                                        <p:tgtEl>
                                          <p:spTgt spid="26"/>
                                        </p:tgtEl>
                                        <p:attrNameLst>
                                          <p:attrName>style.visibility</p:attrName>
                                        </p:attrNameLst>
                                      </p:cBhvr>
                                      <p:to>
                                        <p:strVal val="hidden"/>
                                      </p:to>
                                    </p:set>
                                  </p:childTnLst>
                                </p:cTn>
                              </p:par>
                              <p:par>
                                <p:cTn id="84" presetID="10" presetClass="entr" presetSubtype="0" fill="hold" grpId="0" nodeType="with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500"/>
                                        <p:tgtEl>
                                          <p:spTgt spid="29"/>
                                        </p:tgtEl>
                                      </p:cBhvr>
                                    </p:animEffect>
                                  </p:childTnLst>
                                </p:cTn>
                              </p:par>
                              <p:par>
                                <p:cTn id="87" presetID="10" presetClass="exit" presetSubtype="0" fill="hold" grpId="1" nodeType="withEffect">
                                  <p:stCondLst>
                                    <p:cond delay="0"/>
                                  </p:stCondLst>
                                  <p:childTnLst>
                                    <p:animEffect transition="out" filter="fade">
                                      <p:cBhvr>
                                        <p:cTn id="88" dur="500"/>
                                        <p:tgtEl>
                                          <p:spTgt spid="28"/>
                                        </p:tgtEl>
                                      </p:cBhvr>
                                    </p:animEffect>
                                    <p:set>
                                      <p:cBhvr>
                                        <p:cTn id="89"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6" grpId="0" animBg="1"/>
      <p:bldP spid="16" grpId="1" animBg="1"/>
      <p:bldP spid="17" grpId="0" animBg="1"/>
      <p:bldP spid="17" grpId="1" animBg="1"/>
      <p:bldP spid="18" grpId="0"/>
      <p:bldP spid="18" grpId="1"/>
      <p:bldP spid="19" grpId="2" animBg="1"/>
      <p:bldP spid="20" grpId="0"/>
      <p:bldP spid="25" grpId="0" animBg="1"/>
      <p:bldP spid="25" grpId="1" animBg="1"/>
      <p:bldP spid="26" grpId="0" animBg="1"/>
      <p:bldP spid="26" grpId="1" animBg="1"/>
      <p:bldP spid="27" grpId="0" animBg="1"/>
      <p:bldP spid="28" grpId="0"/>
      <p:bldP spid="28" grpId="1"/>
      <p:bldP spid="29" grpId="0"/>
      <p:bldP spid="30" grpId="0"/>
      <p:bldP spid="30" grpId="1"/>
      <p:bldP spid="3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p:cNvPicPr>
            <a:picLocks noChangeAspect="1" noChangeArrowheads="1"/>
          </p:cNvPicPr>
          <p:nvPr/>
        </p:nvPicPr>
        <p:blipFill>
          <a:blip r:embed="rId2" cstate="print"/>
          <a:srcRect/>
          <a:stretch>
            <a:fillRect/>
          </a:stretch>
        </p:blipFill>
        <p:spPr bwMode="auto">
          <a:xfrm>
            <a:off x="107505" y="801369"/>
            <a:ext cx="5580000" cy="5847915"/>
          </a:xfrm>
          <a:prstGeom prst="rect">
            <a:avLst/>
          </a:prstGeom>
          <a:noFill/>
          <a:ln w="9525">
            <a:noFill/>
            <a:miter lim="800000"/>
            <a:headEnd/>
            <a:tailEnd/>
          </a:ln>
        </p:spPr>
      </p:pic>
      <p:sp>
        <p:nvSpPr>
          <p:cNvPr id="9" name="矩形 8"/>
          <p:cNvSpPr/>
          <p:nvPr/>
        </p:nvSpPr>
        <p:spPr>
          <a:xfrm>
            <a:off x="5724128" y="188640"/>
            <a:ext cx="4572000" cy="1200329"/>
          </a:xfrm>
          <a:prstGeom prst="rect">
            <a:avLst/>
          </a:prstGeom>
        </p:spPr>
        <p:txBody>
          <a:bodyPr>
            <a:spAutoFit/>
          </a:bodyPr>
          <a:lstStyle/>
          <a:p>
            <a:r>
              <a:rPr lang="en-US" altLang="zh-TW" b="1" dirty="0" smtClean="0">
                <a:solidFill>
                  <a:srgbClr val="FF0000"/>
                </a:solidFill>
              </a:rPr>
              <a:t>Solid line- </a:t>
            </a:r>
            <a:r>
              <a:rPr lang="en-US" altLang="zh-TW" dirty="0" smtClean="0">
                <a:solidFill>
                  <a:srgbClr val="FF0000"/>
                </a:solidFill>
              </a:rPr>
              <a:t>RTF</a:t>
            </a:r>
            <a:r>
              <a:rPr lang="en-US" altLang="zh-TW" b="1" dirty="0" smtClean="0">
                <a:solidFill>
                  <a:srgbClr val="FF0000"/>
                </a:solidFill>
              </a:rPr>
              <a:t> </a:t>
            </a:r>
            <a:r>
              <a:rPr lang="en-US" altLang="zh-TW" dirty="0" smtClean="0">
                <a:solidFill>
                  <a:srgbClr val="FF0000"/>
                </a:solidFill>
              </a:rPr>
              <a:t>flow</a:t>
            </a:r>
          </a:p>
          <a:p>
            <a:r>
              <a:rPr lang="en-US" altLang="zh-TW" b="1" dirty="0" smtClean="0">
                <a:solidFill>
                  <a:srgbClr val="FF0000"/>
                </a:solidFill>
              </a:rPr>
              <a:t>Heavily shaded-</a:t>
            </a:r>
            <a:r>
              <a:rPr lang="en-US" altLang="zh-TW" dirty="0" smtClean="0">
                <a:solidFill>
                  <a:srgbClr val="FF0000"/>
                </a:solidFill>
              </a:rPr>
              <a:t>RTF &gt;3 m/s</a:t>
            </a:r>
          </a:p>
          <a:p>
            <a:r>
              <a:rPr lang="en-US" altLang="zh-TW" b="1" dirty="0" smtClean="0">
                <a:solidFill>
                  <a:srgbClr val="00B0F0"/>
                </a:solidFill>
              </a:rPr>
              <a:t>Dashed line- </a:t>
            </a:r>
            <a:r>
              <a:rPr lang="en-US" altLang="zh-TW" dirty="0" smtClean="0">
                <a:solidFill>
                  <a:srgbClr val="00B0F0"/>
                </a:solidFill>
              </a:rPr>
              <a:t>FTR flow</a:t>
            </a:r>
          </a:p>
          <a:p>
            <a:r>
              <a:rPr lang="en-US" altLang="zh-TW" b="1" dirty="0" smtClean="0">
                <a:solidFill>
                  <a:srgbClr val="00B0F0"/>
                </a:solidFill>
              </a:rPr>
              <a:t>Lightly shaded- </a:t>
            </a:r>
            <a:r>
              <a:rPr lang="en-US" altLang="zh-TW" dirty="0" smtClean="0">
                <a:solidFill>
                  <a:srgbClr val="00B0F0"/>
                </a:solidFill>
              </a:rPr>
              <a:t>FTR &lt; -18 m/s</a:t>
            </a:r>
            <a:endParaRPr lang="en-US" altLang="zh-TW" b="1" dirty="0" smtClean="0">
              <a:solidFill>
                <a:srgbClr val="00B0F0"/>
              </a:solidFill>
            </a:endParaRPr>
          </a:p>
        </p:txBody>
      </p:sp>
      <p:sp>
        <p:nvSpPr>
          <p:cNvPr id="10" name="文字方塊 9"/>
          <p:cNvSpPr txBox="1"/>
          <p:nvPr/>
        </p:nvSpPr>
        <p:spPr>
          <a:xfrm>
            <a:off x="5796136" y="1700808"/>
            <a:ext cx="3152530" cy="923330"/>
          </a:xfrm>
          <a:prstGeom prst="rect">
            <a:avLst/>
          </a:prstGeom>
          <a:noFill/>
        </p:spPr>
        <p:txBody>
          <a:bodyPr wrap="none" rtlCol="0">
            <a:spAutoFit/>
          </a:bodyPr>
          <a:lstStyle/>
          <a:p>
            <a:r>
              <a:rPr lang="en-US" altLang="zh-TW" dirty="0" smtClean="0"/>
              <a:t>All features exhibited a more </a:t>
            </a:r>
          </a:p>
          <a:p>
            <a:r>
              <a:rPr lang="en-US" altLang="zh-TW" dirty="0" smtClean="0"/>
              <a:t>weakly organized but similar to </a:t>
            </a:r>
          </a:p>
          <a:p>
            <a:r>
              <a:rPr lang="en-US" altLang="zh-TW" dirty="0" smtClean="0"/>
              <a:t>mature stage.</a:t>
            </a:r>
            <a:endParaRPr lang="zh-TW" altLang="en-US" dirty="0"/>
          </a:p>
        </p:txBody>
      </p:sp>
      <p:grpSp>
        <p:nvGrpSpPr>
          <p:cNvPr id="39" name="群組 38"/>
          <p:cNvGrpSpPr/>
          <p:nvPr/>
        </p:nvGrpSpPr>
        <p:grpSpPr>
          <a:xfrm>
            <a:off x="1259632" y="809002"/>
            <a:ext cx="3168352" cy="5370157"/>
            <a:chOff x="1259632" y="809002"/>
            <a:chExt cx="3168352" cy="5370157"/>
          </a:xfrm>
        </p:grpSpPr>
        <p:sp>
          <p:nvSpPr>
            <p:cNvPr id="25" name="矩形 24"/>
            <p:cNvSpPr/>
            <p:nvPr/>
          </p:nvSpPr>
          <p:spPr>
            <a:xfrm>
              <a:off x="3059832" y="809002"/>
              <a:ext cx="792088" cy="648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25"/>
            <p:cNvSpPr/>
            <p:nvPr/>
          </p:nvSpPr>
          <p:spPr>
            <a:xfrm>
              <a:off x="3059832" y="1484784"/>
              <a:ext cx="792088" cy="648072"/>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向上箭號 26"/>
            <p:cNvSpPr/>
            <p:nvPr/>
          </p:nvSpPr>
          <p:spPr>
            <a:xfrm>
              <a:off x="3347864" y="1254905"/>
              <a:ext cx="288032" cy="576064"/>
            </a:xfrm>
            <a:prstGeom prst="up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p:cNvSpPr/>
            <p:nvPr/>
          </p:nvSpPr>
          <p:spPr>
            <a:xfrm>
              <a:off x="1259632" y="2002695"/>
              <a:ext cx="2448272"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文字方塊 29"/>
            <p:cNvSpPr txBox="1"/>
            <p:nvPr/>
          </p:nvSpPr>
          <p:spPr>
            <a:xfrm>
              <a:off x="3851920" y="3577579"/>
              <a:ext cx="282450" cy="369332"/>
            </a:xfrm>
            <a:prstGeom prst="rect">
              <a:avLst/>
            </a:prstGeom>
            <a:noFill/>
          </p:spPr>
          <p:txBody>
            <a:bodyPr wrap="none" rtlCol="0">
              <a:spAutoFit/>
            </a:bodyPr>
            <a:lstStyle/>
            <a:p>
              <a:r>
                <a:rPr lang="en-US" altLang="zh-TW" b="1" dirty="0" smtClean="0">
                  <a:solidFill>
                    <a:srgbClr val="002060"/>
                  </a:solidFill>
                </a:rPr>
                <a:t>L</a:t>
              </a:r>
              <a:endParaRPr lang="zh-TW" altLang="en-US" b="1" dirty="0">
                <a:solidFill>
                  <a:srgbClr val="002060"/>
                </a:solidFill>
              </a:endParaRPr>
            </a:p>
          </p:txBody>
        </p:sp>
        <p:sp>
          <p:nvSpPr>
            <p:cNvPr id="31" name="文字方塊 30"/>
            <p:cNvSpPr txBox="1"/>
            <p:nvPr/>
          </p:nvSpPr>
          <p:spPr>
            <a:xfrm>
              <a:off x="3497462" y="3370847"/>
              <a:ext cx="282450" cy="369332"/>
            </a:xfrm>
            <a:prstGeom prst="rect">
              <a:avLst/>
            </a:prstGeom>
            <a:noFill/>
          </p:spPr>
          <p:txBody>
            <a:bodyPr wrap="none" rtlCol="0">
              <a:spAutoFit/>
            </a:bodyPr>
            <a:lstStyle/>
            <a:p>
              <a:r>
                <a:rPr lang="en-US" altLang="zh-TW" b="1" dirty="0" smtClean="0">
                  <a:solidFill>
                    <a:srgbClr val="002060"/>
                  </a:solidFill>
                </a:rPr>
                <a:t>L</a:t>
              </a:r>
              <a:endParaRPr lang="zh-TW" altLang="en-US" b="1" dirty="0">
                <a:solidFill>
                  <a:srgbClr val="002060"/>
                </a:solidFill>
              </a:endParaRPr>
            </a:p>
          </p:txBody>
        </p:sp>
        <p:sp>
          <p:nvSpPr>
            <p:cNvPr id="32" name="矩形 31"/>
            <p:cNvSpPr/>
            <p:nvPr/>
          </p:nvSpPr>
          <p:spPr>
            <a:xfrm>
              <a:off x="3707904" y="4594983"/>
              <a:ext cx="720080" cy="15841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p:cNvSpPr/>
            <p:nvPr/>
          </p:nvSpPr>
          <p:spPr>
            <a:xfrm>
              <a:off x="1259632" y="4955023"/>
              <a:ext cx="2520280" cy="93610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p:cNvSpPr/>
            <p:nvPr/>
          </p:nvSpPr>
          <p:spPr>
            <a:xfrm>
              <a:off x="1259632" y="5819119"/>
              <a:ext cx="2664296"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5" name="群組 34"/>
            <p:cNvGrpSpPr/>
            <p:nvPr/>
          </p:nvGrpSpPr>
          <p:grpSpPr>
            <a:xfrm>
              <a:off x="2123728" y="3501008"/>
              <a:ext cx="432048" cy="733935"/>
              <a:chOff x="1691680" y="3487153"/>
              <a:chExt cx="432048" cy="733935"/>
            </a:xfrm>
          </p:grpSpPr>
          <p:sp>
            <p:nvSpPr>
              <p:cNvPr id="36" name="向右箭號 35"/>
              <p:cNvSpPr/>
              <p:nvPr/>
            </p:nvSpPr>
            <p:spPr>
              <a:xfrm>
                <a:off x="1691680" y="3487153"/>
                <a:ext cx="432048"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向右箭號 36"/>
              <p:cNvSpPr/>
              <p:nvPr/>
            </p:nvSpPr>
            <p:spPr>
              <a:xfrm flipH="1">
                <a:off x="1691680" y="4077072"/>
                <a:ext cx="432048" cy="144016"/>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8" name="向右箭號 37"/>
            <p:cNvSpPr/>
            <p:nvPr/>
          </p:nvSpPr>
          <p:spPr>
            <a:xfrm flipH="1">
              <a:off x="2627784" y="3298839"/>
              <a:ext cx="927720" cy="512440"/>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40" name="矩形 39"/>
          <p:cNvSpPr/>
          <p:nvPr/>
        </p:nvSpPr>
        <p:spPr>
          <a:xfrm>
            <a:off x="0" y="0"/>
            <a:ext cx="3791423" cy="369332"/>
          </a:xfrm>
          <a:prstGeom prst="rect">
            <a:avLst/>
          </a:prstGeom>
        </p:spPr>
        <p:txBody>
          <a:bodyPr wrap="none">
            <a:spAutoFit/>
          </a:bodyPr>
          <a:lstStyle/>
          <a:p>
            <a:r>
              <a:rPr lang="en-US" altLang="zh-TW" dirty="0" smtClean="0"/>
              <a:t>t=12.5-13.5h  (slowing-decaying stage)</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Area-average momentum budgets</a:t>
            </a:r>
            <a:br>
              <a:rPr lang="en-US" altLang="zh-TW" dirty="0" smtClean="0"/>
            </a:br>
            <a:endParaRPr lang="zh-TW" altLang="en-US" dirty="0"/>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 xmlns:p14="http://schemas.microsoft.com/office/powerpoint/2010/main" val="19170930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95536" y="1012666"/>
            <a:ext cx="5034648" cy="369332"/>
          </a:xfrm>
          <a:prstGeom prst="rect">
            <a:avLst/>
          </a:prstGeom>
          <a:noFill/>
        </p:spPr>
        <p:txBody>
          <a:bodyPr wrap="none" rtlCol="0">
            <a:spAutoFit/>
          </a:bodyPr>
          <a:lstStyle/>
          <a:p>
            <a:r>
              <a:rPr lang="en-US" altLang="zh-TW" dirty="0" smtClean="0"/>
              <a:t>Horizontal averaged in large-scale area A (L=300km)</a:t>
            </a:r>
            <a:endParaRPr lang="zh-TW" altLang="en-US" dirty="0"/>
          </a:p>
        </p:txBody>
      </p:sp>
      <p:pic>
        <p:nvPicPr>
          <p:cNvPr id="49154" name="Picture 2"/>
          <p:cNvPicPr>
            <a:picLocks noChangeAspect="1" noChangeArrowheads="1"/>
          </p:cNvPicPr>
          <p:nvPr/>
        </p:nvPicPr>
        <p:blipFill>
          <a:blip r:embed="rId2" cstate="print"/>
          <a:srcRect/>
          <a:stretch>
            <a:fillRect/>
          </a:stretch>
        </p:blipFill>
        <p:spPr bwMode="auto">
          <a:xfrm>
            <a:off x="2771800" y="1516722"/>
            <a:ext cx="2430202" cy="741611"/>
          </a:xfrm>
          <a:prstGeom prst="rect">
            <a:avLst/>
          </a:prstGeom>
          <a:noFill/>
          <a:ln w="9525">
            <a:noFill/>
            <a:miter lim="800000"/>
            <a:headEnd/>
            <a:tailEnd/>
          </a:ln>
        </p:spPr>
      </p:pic>
      <p:sp>
        <p:nvSpPr>
          <p:cNvPr id="6" name="文字方塊 5"/>
          <p:cNvSpPr txBox="1"/>
          <p:nvPr/>
        </p:nvSpPr>
        <p:spPr>
          <a:xfrm>
            <a:off x="395536" y="3244914"/>
            <a:ext cx="4924938" cy="369332"/>
          </a:xfrm>
          <a:prstGeom prst="rect">
            <a:avLst/>
          </a:prstGeom>
          <a:noFill/>
        </p:spPr>
        <p:txBody>
          <a:bodyPr wrap="none" rtlCol="0">
            <a:spAutoFit/>
          </a:bodyPr>
          <a:lstStyle/>
          <a:p>
            <a:r>
              <a:rPr lang="en-US" altLang="zh-TW" dirty="0" smtClean="0"/>
              <a:t>Horizontal averaged form of momentum equation:</a:t>
            </a:r>
          </a:p>
        </p:txBody>
      </p:sp>
      <p:grpSp>
        <p:nvGrpSpPr>
          <p:cNvPr id="9" name="群組 8"/>
          <p:cNvGrpSpPr/>
          <p:nvPr/>
        </p:nvGrpSpPr>
        <p:grpSpPr>
          <a:xfrm>
            <a:off x="2780835" y="2452826"/>
            <a:ext cx="4599477" cy="473997"/>
            <a:chOff x="539552" y="4221088"/>
            <a:chExt cx="4599477" cy="473997"/>
          </a:xfrm>
        </p:grpSpPr>
        <p:pic>
          <p:nvPicPr>
            <p:cNvPr id="49155" name="Picture 3"/>
            <p:cNvPicPr>
              <a:picLocks noChangeAspect="1" noChangeArrowheads="1"/>
            </p:cNvPicPr>
            <p:nvPr/>
          </p:nvPicPr>
          <p:blipFill>
            <a:blip r:embed="rId3" cstate="print"/>
            <a:srcRect/>
            <a:stretch>
              <a:fillRect/>
            </a:stretch>
          </p:blipFill>
          <p:spPr bwMode="auto">
            <a:xfrm>
              <a:off x="539552" y="4221088"/>
              <a:ext cx="646360" cy="473997"/>
            </a:xfrm>
            <a:prstGeom prst="rect">
              <a:avLst/>
            </a:prstGeom>
            <a:noFill/>
            <a:ln w="9525">
              <a:noFill/>
              <a:miter lim="800000"/>
              <a:headEnd/>
              <a:tailEnd/>
            </a:ln>
          </p:spPr>
        </p:pic>
        <p:sp>
          <p:nvSpPr>
            <p:cNvPr id="8" name="文字方塊 7"/>
            <p:cNvSpPr txBox="1"/>
            <p:nvPr/>
          </p:nvSpPr>
          <p:spPr>
            <a:xfrm>
              <a:off x="1331640" y="4293096"/>
              <a:ext cx="3807389" cy="369332"/>
            </a:xfrm>
            <a:prstGeom prst="rect">
              <a:avLst/>
            </a:prstGeom>
            <a:noFill/>
          </p:spPr>
          <p:txBody>
            <a:bodyPr wrap="none" rtlCol="0">
              <a:spAutoFit/>
            </a:bodyPr>
            <a:lstStyle/>
            <a:p>
              <a:r>
                <a:rPr lang="en-US" altLang="zh-TW" dirty="0" smtClean="0"/>
                <a:t>means average over a </a:t>
              </a:r>
              <a:r>
                <a:rPr lang="en-US" altLang="zh-TW" dirty="0" err="1" smtClean="0"/>
                <a:t>subregion</a:t>
              </a:r>
              <a:r>
                <a:rPr lang="en-US" altLang="zh-TW" dirty="0" smtClean="0"/>
                <a:t> </a:t>
              </a:r>
              <a:r>
                <a:rPr lang="en-US" altLang="zh-TW" dirty="0" err="1" smtClean="0"/>
                <a:t>i</a:t>
              </a:r>
              <a:r>
                <a:rPr lang="en-US" altLang="zh-TW" dirty="0" smtClean="0"/>
                <a:t> of A.</a:t>
              </a:r>
            </a:p>
          </p:txBody>
        </p:sp>
      </p:grpSp>
      <p:grpSp>
        <p:nvGrpSpPr>
          <p:cNvPr id="12" name="群組 11"/>
          <p:cNvGrpSpPr/>
          <p:nvPr/>
        </p:nvGrpSpPr>
        <p:grpSpPr>
          <a:xfrm>
            <a:off x="925459" y="3820978"/>
            <a:ext cx="6886901" cy="813445"/>
            <a:chOff x="683568" y="3785220"/>
            <a:chExt cx="6886901" cy="813445"/>
          </a:xfrm>
        </p:grpSpPr>
        <p:pic>
          <p:nvPicPr>
            <p:cNvPr id="49156" name="Picture 4"/>
            <p:cNvPicPr>
              <a:picLocks noChangeAspect="1" noChangeArrowheads="1"/>
            </p:cNvPicPr>
            <p:nvPr/>
          </p:nvPicPr>
          <p:blipFill>
            <a:blip r:embed="rId4" cstate="print"/>
            <a:srcRect/>
            <a:stretch>
              <a:fillRect/>
            </a:stretch>
          </p:blipFill>
          <p:spPr bwMode="auto">
            <a:xfrm>
              <a:off x="683568" y="3789040"/>
              <a:ext cx="4248150" cy="809625"/>
            </a:xfrm>
            <a:prstGeom prst="rect">
              <a:avLst/>
            </a:prstGeom>
            <a:noFill/>
            <a:ln w="9525">
              <a:noFill/>
              <a:miter lim="800000"/>
              <a:headEnd/>
              <a:tailEnd/>
            </a:ln>
          </p:spPr>
        </p:pic>
        <p:pic>
          <p:nvPicPr>
            <p:cNvPr id="49157" name="Picture 5"/>
            <p:cNvPicPr>
              <a:picLocks noChangeAspect="1" noChangeArrowheads="1"/>
            </p:cNvPicPr>
            <p:nvPr/>
          </p:nvPicPr>
          <p:blipFill>
            <a:blip r:embed="rId5" cstate="print"/>
            <a:srcRect/>
            <a:stretch>
              <a:fillRect/>
            </a:stretch>
          </p:blipFill>
          <p:spPr bwMode="auto">
            <a:xfrm>
              <a:off x="5004048" y="3785220"/>
              <a:ext cx="2566421" cy="756000"/>
            </a:xfrm>
            <a:prstGeom prst="rect">
              <a:avLst/>
            </a:prstGeom>
            <a:noFill/>
            <a:ln w="9525">
              <a:noFill/>
              <a:miter lim="800000"/>
              <a:headEnd/>
              <a:tailEnd/>
            </a:ln>
          </p:spPr>
        </p:pic>
      </p:grpSp>
      <p:grpSp>
        <p:nvGrpSpPr>
          <p:cNvPr id="13" name="群組 60"/>
          <p:cNvGrpSpPr/>
          <p:nvPr/>
        </p:nvGrpSpPr>
        <p:grpSpPr>
          <a:xfrm>
            <a:off x="827584" y="4397042"/>
            <a:ext cx="707245" cy="646331"/>
            <a:chOff x="611560" y="1979564"/>
            <a:chExt cx="707245" cy="646331"/>
          </a:xfrm>
        </p:grpSpPr>
        <p:grpSp>
          <p:nvGrpSpPr>
            <p:cNvPr id="14" name="群組 33"/>
            <p:cNvGrpSpPr/>
            <p:nvPr/>
          </p:nvGrpSpPr>
          <p:grpSpPr>
            <a:xfrm>
              <a:off x="719632" y="2065427"/>
              <a:ext cx="545677" cy="146733"/>
              <a:chOff x="558596" y="3309961"/>
              <a:chExt cx="926735" cy="146733"/>
            </a:xfrm>
          </p:grpSpPr>
          <p:cxnSp>
            <p:nvCxnSpPr>
              <p:cNvPr id="16" name="直線接點 15"/>
              <p:cNvCxnSpPr/>
              <p:nvPr/>
            </p:nvCxnSpPr>
            <p:spPr>
              <a:xfrm>
                <a:off x="558596" y="3442855"/>
                <a:ext cx="917093"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619641" y="3309961"/>
                <a:ext cx="0" cy="1440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1485331" y="3312694"/>
                <a:ext cx="0" cy="1440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5" name="矩形 14"/>
            <p:cNvSpPr/>
            <p:nvPr/>
          </p:nvSpPr>
          <p:spPr>
            <a:xfrm>
              <a:off x="611560" y="1979564"/>
              <a:ext cx="707245" cy="646331"/>
            </a:xfrm>
            <a:prstGeom prst="rect">
              <a:avLst/>
            </a:prstGeom>
          </p:spPr>
          <p:txBody>
            <a:bodyPr wrap="none">
              <a:spAutoFit/>
            </a:bodyPr>
            <a:lstStyle/>
            <a:p>
              <a:endParaRPr lang="en-US" altLang="zh-TW" b="1" dirty="0" smtClean="0">
                <a:solidFill>
                  <a:srgbClr val="FFC000"/>
                </a:solidFill>
              </a:endParaRPr>
            </a:p>
            <a:p>
              <a:r>
                <a:rPr lang="en-US" altLang="zh-TW" b="1" dirty="0" smtClean="0">
                  <a:solidFill>
                    <a:srgbClr val="FFC000"/>
                  </a:solidFill>
                </a:rPr>
                <a:t>(TEN)</a:t>
              </a:r>
            </a:p>
          </p:txBody>
        </p:sp>
      </p:grpSp>
      <p:grpSp>
        <p:nvGrpSpPr>
          <p:cNvPr id="19" name="群組 67"/>
          <p:cNvGrpSpPr/>
          <p:nvPr/>
        </p:nvGrpSpPr>
        <p:grpSpPr>
          <a:xfrm>
            <a:off x="6388446" y="4480172"/>
            <a:ext cx="1495922" cy="582429"/>
            <a:chOff x="6672257" y="2062694"/>
            <a:chExt cx="1495922" cy="582429"/>
          </a:xfrm>
        </p:grpSpPr>
        <p:grpSp>
          <p:nvGrpSpPr>
            <p:cNvPr id="20" name="群組 55"/>
            <p:cNvGrpSpPr/>
            <p:nvPr/>
          </p:nvGrpSpPr>
          <p:grpSpPr>
            <a:xfrm>
              <a:off x="7502207" y="2062694"/>
              <a:ext cx="468000" cy="146733"/>
              <a:chOff x="704365" y="3379236"/>
              <a:chExt cx="794817" cy="146733"/>
            </a:xfrm>
          </p:grpSpPr>
          <p:cxnSp>
            <p:nvCxnSpPr>
              <p:cNvPr id="22" name="直線接點 21"/>
              <p:cNvCxnSpPr/>
              <p:nvPr/>
            </p:nvCxnSpPr>
            <p:spPr>
              <a:xfrm>
                <a:off x="707100" y="3512130"/>
                <a:ext cx="792082"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704365" y="3379236"/>
                <a:ext cx="0" cy="1440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1485332" y="3381969"/>
                <a:ext cx="0" cy="1440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21" name="矩形 20"/>
            <p:cNvSpPr/>
            <p:nvPr/>
          </p:nvSpPr>
          <p:spPr>
            <a:xfrm>
              <a:off x="6672257" y="2275791"/>
              <a:ext cx="1495922" cy="369332"/>
            </a:xfrm>
            <a:prstGeom prst="rect">
              <a:avLst/>
            </a:prstGeom>
          </p:spPr>
          <p:txBody>
            <a:bodyPr wrap="none">
              <a:spAutoFit/>
            </a:bodyPr>
            <a:lstStyle/>
            <a:p>
              <a:pPr algn="ctr"/>
              <a:r>
                <a:rPr lang="en-US" altLang="zh-TW" b="1" dirty="0" smtClean="0">
                  <a:solidFill>
                    <a:srgbClr val="7030A0"/>
                  </a:solidFill>
                </a:rPr>
                <a:t>               (TRB)</a:t>
              </a:r>
            </a:p>
          </p:txBody>
        </p:sp>
      </p:grpSp>
      <p:grpSp>
        <p:nvGrpSpPr>
          <p:cNvPr id="25" name="群組 55"/>
          <p:cNvGrpSpPr/>
          <p:nvPr/>
        </p:nvGrpSpPr>
        <p:grpSpPr>
          <a:xfrm>
            <a:off x="2087887" y="4475619"/>
            <a:ext cx="1476002" cy="148016"/>
            <a:chOff x="834115" y="3333735"/>
            <a:chExt cx="897103" cy="100538"/>
          </a:xfrm>
        </p:grpSpPr>
        <p:cxnSp>
          <p:nvCxnSpPr>
            <p:cNvPr id="26" name="直線接點 25"/>
            <p:cNvCxnSpPr/>
            <p:nvPr/>
          </p:nvCxnSpPr>
          <p:spPr>
            <a:xfrm>
              <a:off x="834115" y="3429000"/>
              <a:ext cx="89710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a:off x="847478" y="3333735"/>
              <a:ext cx="0" cy="9781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1731218" y="3336462"/>
              <a:ext cx="0" cy="9781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9" name="矩形 28"/>
          <p:cNvSpPr/>
          <p:nvPr/>
        </p:nvSpPr>
        <p:spPr>
          <a:xfrm>
            <a:off x="2498206" y="4694350"/>
            <a:ext cx="705642" cy="369332"/>
          </a:xfrm>
          <a:prstGeom prst="rect">
            <a:avLst/>
          </a:prstGeom>
        </p:spPr>
        <p:txBody>
          <a:bodyPr wrap="none">
            <a:spAutoFit/>
          </a:bodyPr>
          <a:lstStyle/>
          <a:p>
            <a:pPr algn="ctr"/>
            <a:r>
              <a:rPr lang="en-US" altLang="zh-TW" b="1" dirty="0" smtClean="0">
                <a:solidFill>
                  <a:srgbClr val="00B050"/>
                </a:solidFill>
              </a:rPr>
              <a:t>(PGF)</a:t>
            </a:r>
          </a:p>
        </p:txBody>
      </p:sp>
      <p:grpSp>
        <p:nvGrpSpPr>
          <p:cNvPr id="30" name="群組 55"/>
          <p:cNvGrpSpPr/>
          <p:nvPr/>
        </p:nvGrpSpPr>
        <p:grpSpPr>
          <a:xfrm>
            <a:off x="4248056" y="4517147"/>
            <a:ext cx="828000" cy="144000"/>
            <a:chOff x="680835" y="3361949"/>
            <a:chExt cx="794816" cy="76089"/>
          </a:xfrm>
        </p:grpSpPr>
        <p:cxnSp>
          <p:nvCxnSpPr>
            <p:cNvPr id="31" name="直線接點 30"/>
            <p:cNvCxnSpPr/>
            <p:nvPr/>
          </p:nvCxnSpPr>
          <p:spPr>
            <a:xfrm>
              <a:off x="683570" y="3429000"/>
              <a:ext cx="79208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680835" y="3361949"/>
              <a:ext cx="0" cy="7335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1470222" y="3364680"/>
              <a:ext cx="0" cy="7335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34" name="矩形 33"/>
          <p:cNvSpPr/>
          <p:nvPr/>
        </p:nvSpPr>
        <p:spPr>
          <a:xfrm>
            <a:off x="4243904" y="4694350"/>
            <a:ext cx="760144" cy="369332"/>
          </a:xfrm>
          <a:prstGeom prst="rect">
            <a:avLst/>
          </a:prstGeom>
        </p:spPr>
        <p:txBody>
          <a:bodyPr wrap="none">
            <a:spAutoFit/>
          </a:bodyPr>
          <a:lstStyle/>
          <a:p>
            <a:pPr algn="ctr"/>
            <a:r>
              <a:rPr lang="en-US" altLang="zh-TW" b="1" dirty="0" smtClean="0">
                <a:solidFill>
                  <a:srgbClr val="00B0F0"/>
                </a:solidFill>
              </a:rPr>
              <a:t>(HAD)</a:t>
            </a:r>
          </a:p>
        </p:txBody>
      </p:sp>
      <p:grpSp>
        <p:nvGrpSpPr>
          <p:cNvPr id="35" name="群組 55"/>
          <p:cNvGrpSpPr/>
          <p:nvPr/>
        </p:nvGrpSpPr>
        <p:grpSpPr>
          <a:xfrm>
            <a:off x="5724216" y="4478339"/>
            <a:ext cx="792000" cy="148031"/>
            <a:chOff x="680835" y="3333751"/>
            <a:chExt cx="794816" cy="100549"/>
          </a:xfrm>
        </p:grpSpPr>
        <p:cxnSp>
          <p:nvCxnSpPr>
            <p:cNvPr id="36" name="直線接點 35"/>
            <p:cNvCxnSpPr/>
            <p:nvPr/>
          </p:nvCxnSpPr>
          <p:spPr>
            <a:xfrm>
              <a:off x="683570" y="3429000"/>
              <a:ext cx="792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a:xfrm>
              <a:off x="680835" y="3333751"/>
              <a:ext cx="0" cy="978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a:off x="1470222" y="3336489"/>
              <a:ext cx="0" cy="978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9" name="矩形 38"/>
          <p:cNvSpPr/>
          <p:nvPr/>
        </p:nvSpPr>
        <p:spPr>
          <a:xfrm>
            <a:off x="5778001" y="4694350"/>
            <a:ext cx="738215" cy="369332"/>
          </a:xfrm>
          <a:prstGeom prst="rect">
            <a:avLst/>
          </a:prstGeom>
        </p:spPr>
        <p:txBody>
          <a:bodyPr wrap="none">
            <a:spAutoFit/>
          </a:bodyPr>
          <a:lstStyle/>
          <a:p>
            <a:pPr algn="ctr"/>
            <a:r>
              <a:rPr lang="en-US" altLang="zh-TW" b="1" dirty="0" smtClean="0">
                <a:solidFill>
                  <a:srgbClr val="FF0000"/>
                </a:solidFill>
              </a:rPr>
              <a:t>(VAD)</a:t>
            </a:r>
          </a:p>
        </p:txBody>
      </p:sp>
      <p:grpSp>
        <p:nvGrpSpPr>
          <p:cNvPr id="46" name="群組 45"/>
          <p:cNvGrpSpPr/>
          <p:nvPr/>
        </p:nvGrpSpPr>
        <p:grpSpPr>
          <a:xfrm>
            <a:off x="4572000" y="5045114"/>
            <a:ext cx="3985548" cy="760150"/>
            <a:chOff x="4572000" y="4869160"/>
            <a:chExt cx="3985548" cy="760150"/>
          </a:xfrm>
        </p:grpSpPr>
        <p:sp>
          <p:nvSpPr>
            <p:cNvPr id="40" name="文字方塊 39"/>
            <p:cNvSpPr txBox="1"/>
            <p:nvPr/>
          </p:nvSpPr>
          <p:spPr>
            <a:xfrm>
              <a:off x="4572000" y="5229200"/>
              <a:ext cx="1842364" cy="400110"/>
            </a:xfrm>
            <a:prstGeom prst="rect">
              <a:avLst/>
            </a:prstGeom>
            <a:solidFill>
              <a:schemeClr val="accent6">
                <a:lumMod val="20000"/>
                <a:lumOff val="80000"/>
              </a:schemeClr>
            </a:solidFill>
          </p:spPr>
          <p:txBody>
            <a:bodyPr wrap="square" rtlCol="0">
              <a:spAutoFit/>
            </a:bodyPr>
            <a:lstStyle/>
            <a:p>
              <a:r>
                <a:rPr lang="en-US" altLang="zh-TW" sz="2000" b="1" dirty="0" smtClean="0"/>
                <a:t>ADV=HAD+VAD</a:t>
              </a:r>
            </a:p>
          </p:txBody>
        </p:sp>
        <p:cxnSp>
          <p:nvCxnSpPr>
            <p:cNvPr id="41" name="直線單箭頭接點 40"/>
            <p:cNvCxnSpPr/>
            <p:nvPr/>
          </p:nvCxnSpPr>
          <p:spPr>
            <a:xfrm flipH="1">
              <a:off x="7427212" y="4869160"/>
              <a:ext cx="97116" cy="2880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p:nvPr/>
          </p:nvCxnSpPr>
          <p:spPr>
            <a:xfrm>
              <a:off x="5046212" y="4869160"/>
              <a:ext cx="72008" cy="2880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p:nvPr/>
          </p:nvCxnSpPr>
          <p:spPr>
            <a:xfrm flipH="1">
              <a:off x="5694284" y="4869160"/>
              <a:ext cx="173860" cy="2880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文字方塊 43"/>
            <p:cNvSpPr txBox="1"/>
            <p:nvPr/>
          </p:nvSpPr>
          <p:spPr>
            <a:xfrm>
              <a:off x="6732240" y="5229200"/>
              <a:ext cx="1825308" cy="400110"/>
            </a:xfrm>
            <a:prstGeom prst="rect">
              <a:avLst/>
            </a:prstGeom>
            <a:solidFill>
              <a:schemeClr val="accent6">
                <a:lumMod val="20000"/>
                <a:lumOff val="80000"/>
              </a:schemeClr>
            </a:solidFill>
          </p:spPr>
          <p:txBody>
            <a:bodyPr wrap="none" rtlCol="0">
              <a:spAutoFit/>
            </a:bodyPr>
            <a:lstStyle/>
            <a:p>
              <a:r>
                <a:rPr lang="en-US" altLang="zh-TW" sz="2000" b="1" dirty="0" smtClean="0"/>
                <a:t>Generally small</a:t>
              </a:r>
            </a:p>
          </p:txBody>
        </p:sp>
      </p:grpSp>
      <p:sp>
        <p:nvSpPr>
          <p:cNvPr id="50" name="文字方塊 49"/>
          <p:cNvSpPr txBox="1"/>
          <p:nvPr/>
        </p:nvSpPr>
        <p:spPr>
          <a:xfrm>
            <a:off x="395536" y="6093296"/>
            <a:ext cx="5901680" cy="646331"/>
          </a:xfrm>
          <a:prstGeom prst="rect">
            <a:avLst/>
          </a:prstGeom>
          <a:noFill/>
        </p:spPr>
        <p:txBody>
          <a:bodyPr wrap="none" rtlCol="0">
            <a:spAutoFit/>
          </a:bodyPr>
          <a:lstStyle/>
          <a:p>
            <a:r>
              <a:rPr lang="en-US" altLang="zh-TW" b="1" dirty="0" smtClean="0">
                <a:solidFill>
                  <a:srgbClr val="FF0000"/>
                </a:solidFill>
              </a:rPr>
              <a:t>Since the terms are qualitatively similar during three stages,</a:t>
            </a:r>
          </a:p>
          <a:p>
            <a:r>
              <a:rPr lang="en-US" altLang="zh-TW" b="1" dirty="0" smtClean="0">
                <a:solidFill>
                  <a:srgbClr val="FF0000"/>
                </a:solidFill>
                <a:sym typeface="Wingdings" pitchFamily="2" charset="2"/>
              </a:rPr>
              <a:t> Only </a:t>
            </a:r>
            <a:r>
              <a:rPr lang="en-US" altLang="zh-TW" b="1" dirty="0" smtClean="0">
                <a:solidFill>
                  <a:srgbClr val="FF0000"/>
                </a:solidFill>
              </a:rPr>
              <a:t>mature stage (t=10-11h) is discussed.</a:t>
            </a:r>
            <a:endParaRPr lang="zh-TW" altLang="en-US" b="1" dirty="0">
              <a:solidFill>
                <a:srgbClr val="FF0000"/>
              </a:solidFill>
            </a:endParaRPr>
          </a:p>
        </p:txBody>
      </p:sp>
      <p:sp>
        <p:nvSpPr>
          <p:cNvPr id="51" name="文字方塊 50"/>
          <p:cNvSpPr txBox="1"/>
          <p:nvPr/>
        </p:nvSpPr>
        <p:spPr>
          <a:xfrm>
            <a:off x="395536" y="260648"/>
            <a:ext cx="7920880" cy="646331"/>
          </a:xfrm>
          <a:prstGeom prst="rect">
            <a:avLst/>
          </a:prstGeom>
          <a:noFill/>
        </p:spPr>
        <p:txBody>
          <a:bodyPr wrap="square" rtlCol="0">
            <a:spAutoFit/>
          </a:bodyPr>
          <a:lstStyle/>
          <a:p>
            <a:r>
              <a:rPr lang="en-US" altLang="zh-TW" b="1" dirty="0" smtClean="0"/>
              <a:t>Target: </a:t>
            </a:r>
            <a:r>
              <a:rPr lang="en-US" altLang="zh-TW" dirty="0" smtClean="0"/>
              <a:t>To inquire the role of the cloud system in terms of the deviations from the mean flow.</a:t>
            </a:r>
            <a:endParaRPr lang="zh-TW"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p:cNvPicPr>
            <a:picLocks noChangeAspect="1" noChangeArrowheads="1"/>
          </p:cNvPicPr>
          <p:nvPr/>
        </p:nvPicPr>
        <p:blipFill>
          <a:blip r:embed="rId2" cstate="print"/>
          <a:srcRect/>
          <a:stretch>
            <a:fillRect/>
          </a:stretch>
        </p:blipFill>
        <p:spPr bwMode="auto">
          <a:xfrm>
            <a:off x="323529" y="908720"/>
            <a:ext cx="5336841" cy="5400000"/>
          </a:xfrm>
          <a:prstGeom prst="rect">
            <a:avLst/>
          </a:prstGeom>
          <a:noFill/>
          <a:ln w="9525">
            <a:noFill/>
            <a:miter lim="800000"/>
            <a:headEnd/>
            <a:tailEnd/>
          </a:ln>
        </p:spPr>
      </p:pic>
      <p:grpSp>
        <p:nvGrpSpPr>
          <p:cNvPr id="28" name="群組 27"/>
          <p:cNvGrpSpPr/>
          <p:nvPr/>
        </p:nvGrpSpPr>
        <p:grpSpPr>
          <a:xfrm>
            <a:off x="1331640" y="2852936"/>
            <a:ext cx="7812360" cy="2409218"/>
            <a:chOff x="1331640" y="2852936"/>
            <a:chExt cx="7812360" cy="2409218"/>
          </a:xfrm>
        </p:grpSpPr>
        <p:sp>
          <p:nvSpPr>
            <p:cNvPr id="23" name="文字方塊 22"/>
            <p:cNvSpPr txBox="1"/>
            <p:nvPr/>
          </p:nvSpPr>
          <p:spPr>
            <a:xfrm>
              <a:off x="5671446" y="2852936"/>
              <a:ext cx="3472554" cy="1754326"/>
            </a:xfrm>
            <a:prstGeom prst="rect">
              <a:avLst/>
            </a:prstGeom>
            <a:noFill/>
          </p:spPr>
          <p:txBody>
            <a:bodyPr wrap="none" rtlCol="0">
              <a:spAutoFit/>
            </a:bodyPr>
            <a:lstStyle/>
            <a:p>
              <a:pPr>
                <a:buFont typeface="Arial" pitchFamily="34" charset="0"/>
                <a:buChar char="•"/>
              </a:pPr>
              <a:r>
                <a:rPr lang="en-US" altLang="zh-TW" dirty="0" smtClean="0"/>
                <a:t>TEN dominates.</a:t>
              </a:r>
            </a:p>
            <a:p>
              <a:pPr>
                <a:buFont typeface="Wingdings" pitchFamily="2" charset="2"/>
                <a:buChar char="à"/>
              </a:pPr>
              <a:r>
                <a:rPr lang="en-US" altLang="zh-TW" dirty="0" smtClean="0">
                  <a:sym typeface="Wingdings" pitchFamily="2" charset="2"/>
                </a:rPr>
                <a:t>Calculation of the correct </a:t>
              </a:r>
            </a:p>
            <a:p>
              <a:r>
                <a:rPr lang="en-US" altLang="zh-TW" dirty="0" smtClean="0">
                  <a:sym typeface="Wingdings" pitchFamily="2" charset="2"/>
                </a:rPr>
                <a:t> momentum  tendency in SF is </a:t>
              </a:r>
            </a:p>
            <a:p>
              <a:r>
                <a:rPr lang="en-US" altLang="zh-TW" dirty="0" smtClean="0">
                  <a:sym typeface="Wingdings" pitchFamily="2" charset="2"/>
                </a:rPr>
                <a:t> essential to computing the overall </a:t>
              </a:r>
            </a:p>
            <a:p>
              <a:r>
                <a:rPr lang="en-US" altLang="zh-TW" dirty="0" smtClean="0">
                  <a:sym typeface="Wingdings" pitchFamily="2" charset="2"/>
                </a:rPr>
                <a:t> effect of the storm on large-scale</a:t>
              </a:r>
            </a:p>
            <a:p>
              <a:r>
                <a:rPr lang="en-US" altLang="zh-TW" dirty="0" smtClean="0">
                  <a:sym typeface="Wingdings" pitchFamily="2" charset="2"/>
                </a:rPr>
                <a:t> momentum field.</a:t>
              </a:r>
              <a:endParaRPr lang="en-US" altLang="zh-TW" dirty="0" smtClean="0"/>
            </a:p>
          </p:txBody>
        </p:sp>
        <p:sp>
          <p:nvSpPr>
            <p:cNvPr id="24" name="矩形 23"/>
            <p:cNvSpPr/>
            <p:nvPr/>
          </p:nvSpPr>
          <p:spPr>
            <a:xfrm>
              <a:off x="5576804" y="4657700"/>
              <a:ext cx="652743" cy="369332"/>
            </a:xfrm>
            <a:prstGeom prst="rect">
              <a:avLst/>
            </a:prstGeom>
            <a:noFill/>
            <a:ln w="38100">
              <a:noFill/>
            </a:ln>
          </p:spPr>
          <p:txBody>
            <a:bodyPr wrap="none">
              <a:spAutoFit/>
            </a:bodyPr>
            <a:lstStyle/>
            <a:p>
              <a:r>
                <a:rPr lang="en-US" altLang="zh-TW" b="1" dirty="0" smtClean="0">
                  <a:solidFill>
                    <a:srgbClr val="FFC000"/>
                  </a:solidFill>
                </a:rPr>
                <a:t>2 km</a:t>
              </a:r>
              <a:endParaRPr lang="zh-TW" altLang="en-US" b="1" dirty="0">
                <a:solidFill>
                  <a:srgbClr val="FFC000"/>
                </a:solidFill>
              </a:endParaRPr>
            </a:p>
          </p:txBody>
        </p:sp>
        <p:cxnSp>
          <p:nvCxnSpPr>
            <p:cNvPr id="25" name="直線接點 24"/>
            <p:cNvCxnSpPr/>
            <p:nvPr/>
          </p:nvCxnSpPr>
          <p:spPr>
            <a:xfrm flipV="1">
              <a:off x="1331640" y="4838718"/>
              <a:ext cx="4231918" cy="2061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6" name="向右箭號 25"/>
            <p:cNvSpPr/>
            <p:nvPr/>
          </p:nvSpPr>
          <p:spPr>
            <a:xfrm rot="19078215">
              <a:off x="2068474" y="4193923"/>
              <a:ext cx="432048" cy="216024"/>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向右箭號 26"/>
            <p:cNvSpPr/>
            <p:nvPr/>
          </p:nvSpPr>
          <p:spPr>
            <a:xfrm rot="548579" flipH="1" flipV="1">
              <a:off x="4442401" y="5046130"/>
              <a:ext cx="432048"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50179" name="Picture 3"/>
          <p:cNvPicPr>
            <a:picLocks noChangeAspect="1" noChangeArrowheads="1"/>
          </p:cNvPicPr>
          <p:nvPr/>
        </p:nvPicPr>
        <p:blipFill>
          <a:blip r:embed="rId3" cstate="print"/>
          <a:srcRect/>
          <a:stretch>
            <a:fillRect/>
          </a:stretch>
        </p:blipFill>
        <p:spPr bwMode="auto">
          <a:xfrm>
            <a:off x="323528" y="836712"/>
            <a:ext cx="5384256" cy="5400000"/>
          </a:xfrm>
          <a:prstGeom prst="rect">
            <a:avLst/>
          </a:prstGeom>
          <a:noFill/>
          <a:ln w="9525">
            <a:noFill/>
            <a:miter lim="800000"/>
            <a:headEnd/>
            <a:tailEnd/>
          </a:ln>
        </p:spPr>
      </p:pic>
      <p:pic>
        <p:nvPicPr>
          <p:cNvPr id="50182" name="Picture 6"/>
          <p:cNvPicPr>
            <a:picLocks noChangeAspect="1" noChangeArrowheads="1"/>
          </p:cNvPicPr>
          <p:nvPr/>
        </p:nvPicPr>
        <p:blipFill>
          <a:blip r:embed="rId4" cstate="print"/>
          <a:srcRect/>
          <a:stretch>
            <a:fillRect/>
          </a:stretch>
        </p:blipFill>
        <p:spPr bwMode="auto">
          <a:xfrm>
            <a:off x="395537" y="908720"/>
            <a:ext cx="5336658" cy="5400000"/>
          </a:xfrm>
          <a:prstGeom prst="rect">
            <a:avLst/>
          </a:prstGeom>
          <a:noFill/>
          <a:ln w="9525">
            <a:noFill/>
            <a:miter lim="800000"/>
            <a:headEnd/>
            <a:tailEnd/>
          </a:ln>
        </p:spPr>
      </p:pic>
      <p:pic>
        <p:nvPicPr>
          <p:cNvPr id="50181" name="Picture 5"/>
          <p:cNvPicPr>
            <a:picLocks noChangeAspect="1" noChangeArrowheads="1"/>
          </p:cNvPicPr>
          <p:nvPr/>
        </p:nvPicPr>
        <p:blipFill>
          <a:blip r:embed="rId5" cstate="print"/>
          <a:srcRect/>
          <a:stretch>
            <a:fillRect/>
          </a:stretch>
        </p:blipFill>
        <p:spPr bwMode="auto">
          <a:xfrm>
            <a:off x="395537" y="836712"/>
            <a:ext cx="5241643" cy="5400000"/>
          </a:xfrm>
          <a:prstGeom prst="rect">
            <a:avLst/>
          </a:prstGeom>
          <a:noFill/>
          <a:ln w="9525">
            <a:noFill/>
            <a:miter lim="800000"/>
            <a:headEnd/>
            <a:tailEnd/>
          </a:ln>
        </p:spPr>
      </p:pic>
      <p:sp>
        <p:nvSpPr>
          <p:cNvPr id="3" name="矩形 2"/>
          <p:cNvSpPr/>
          <p:nvPr/>
        </p:nvSpPr>
        <p:spPr>
          <a:xfrm>
            <a:off x="5796136" y="1052736"/>
            <a:ext cx="2088232" cy="646331"/>
          </a:xfrm>
          <a:prstGeom prst="rect">
            <a:avLst/>
          </a:prstGeom>
        </p:spPr>
        <p:txBody>
          <a:bodyPr wrap="square">
            <a:spAutoFit/>
          </a:bodyPr>
          <a:lstStyle/>
          <a:p>
            <a:r>
              <a:rPr lang="en-US" altLang="zh-TW" b="1" dirty="0" smtClean="0">
                <a:solidFill>
                  <a:srgbClr val="FF0000"/>
                </a:solidFill>
              </a:rPr>
              <a:t>Positive-</a:t>
            </a:r>
            <a:r>
              <a:rPr lang="en-US" altLang="zh-TW" dirty="0" smtClean="0">
                <a:solidFill>
                  <a:srgbClr val="FF0000"/>
                </a:solidFill>
              </a:rPr>
              <a:t>RTF</a:t>
            </a:r>
            <a:r>
              <a:rPr lang="en-US" altLang="zh-TW" b="1" dirty="0" smtClean="0">
                <a:solidFill>
                  <a:srgbClr val="FF0000"/>
                </a:solidFill>
              </a:rPr>
              <a:t> </a:t>
            </a:r>
            <a:r>
              <a:rPr lang="en-US" altLang="zh-TW" dirty="0" smtClean="0">
                <a:solidFill>
                  <a:srgbClr val="FF0000"/>
                </a:solidFill>
              </a:rPr>
              <a:t>flow</a:t>
            </a:r>
          </a:p>
          <a:p>
            <a:r>
              <a:rPr lang="en-US" altLang="zh-TW" b="1" dirty="0" smtClean="0">
                <a:solidFill>
                  <a:srgbClr val="00B0F0"/>
                </a:solidFill>
              </a:rPr>
              <a:t>Negative-</a:t>
            </a:r>
            <a:r>
              <a:rPr lang="en-US" altLang="zh-TW" dirty="0" smtClean="0">
                <a:solidFill>
                  <a:srgbClr val="00B0F0"/>
                </a:solidFill>
              </a:rPr>
              <a:t>FTR flow</a:t>
            </a:r>
          </a:p>
        </p:txBody>
      </p:sp>
      <p:sp>
        <p:nvSpPr>
          <p:cNvPr id="9" name="矩形 8"/>
          <p:cNvSpPr/>
          <p:nvPr/>
        </p:nvSpPr>
        <p:spPr>
          <a:xfrm>
            <a:off x="0" y="0"/>
            <a:ext cx="2515817" cy="369332"/>
          </a:xfrm>
          <a:prstGeom prst="rect">
            <a:avLst/>
          </a:prstGeom>
        </p:spPr>
        <p:txBody>
          <a:bodyPr wrap="none">
            <a:spAutoFit/>
          </a:bodyPr>
          <a:lstStyle/>
          <a:p>
            <a:pPr marL="342900" lvl="0" indent="-342900">
              <a:spcBef>
                <a:spcPct val="20000"/>
              </a:spcBef>
            </a:pPr>
            <a:r>
              <a:rPr lang="en-US" altLang="zh-TW" dirty="0" smtClean="0"/>
              <a:t>t=10-11h (mature stage)</a:t>
            </a:r>
            <a:endParaRPr lang="zh-TW" altLang="en-US" dirty="0"/>
          </a:p>
        </p:txBody>
      </p:sp>
      <p:sp>
        <p:nvSpPr>
          <p:cNvPr id="22" name="文字方塊 21"/>
          <p:cNvSpPr txBox="1"/>
          <p:nvPr/>
        </p:nvSpPr>
        <p:spPr>
          <a:xfrm>
            <a:off x="5738531" y="1700808"/>
            <a:ext cx="2924070" cy="923330"/>
          </a:xfrm>
          <a:prstGeom prst="rect">
            <a:avLst/>
          </a:prstGeom>
          <a:noFill/>
        </p:spPr>
        <p:txBody>
          <a:bodyPr wrap="none" rtlCol="0">
            <a:spAutoFit/>
          </a:bodyPr>
          <a:lstStyle/>
          <a:p>
            <a:pPr>
              <a:buFont typeface="Arial" pitchFamily="34" charset="0"/>
              <a:buChar char="•"/>
            </a:pPr>
            <a:r>
              <a:rPr lang="en-US" altLang="zh-TW" dirty="0" smtClean="0"/>
              <a:t>TRB is very small.</a:t>
            </a:r>
          </a:p>
          <a:p>
            <a:pPr>
              <a:buFont typeface="Arial" pitchFamily="34" charset="0"/>
              <a:buChar char="•"/>
            </a:pPr>
            <a:r>
              <a:rPr lang="en-US" altLang="zh-TW" dirty="0" smtClean="0"/>
              <a:t>VAD and HAD is roughly out </a:t>
            </a:r>
          </a:p>
          <a:p>
            <a:r>
              <a:rPr lang="en-US" altLang="zh-TW" dirty="0" smtClean="0"/>
              <a:t>  of phase.</a:t>
            </a:r>
            <a:endParaRPr lang="zh-TW" altLang="en-US" dirty="0"/>
          </a:p>
        </p:txBody>
      </p:sp>
      <p:grpSp>
        <p:nvGrpSpPr>
          <p:cNvPr id="35" name="群組 34"/>
          <p:cNvGrpSpPr/>
          <p:nvPr/>
        </p:nvGrpSpPr>
        <p:grpSpPr>
          <a:xfrm>
            <a:off x="1334339" y="3891491"/>
            <a:ext cx="7809661" cy="1553733"/>
            <a:chOff x="3854619" y="5273498"/>
            <a:chExt cx="7809661" cy="1553733"/>
          </a:xfrm>
        </p:grpSpPr>
        <p:sp>
          <p:nvSpPr>
            <p:cNvPr id="34" name="矩形 33"/>
            <p:cNvSpPr/>
            <p:nvPr/>
          </p:nvSpPr>
          <p:spPr>
            <a:xfrm>
              <a:off x="8204166" y="5903901"/>
              <a:ext cx="3460114" cy="923330"/>
            </a:xfrm>
            <a:prstGeom prst="rect">
              <a:avLst/>
            </a:prstGeom>
          </p:spPr>
          <p:txBody>
            <a:bodyPr wrap="none">
              <a:spAutoFit/>
            </a:bodyPr>
            <a:lstStyle/>
            <a:p>
              <a:pPr>
                <a:buFont typeface="Arial" pitchFamily="34" charset="0"/>
                <a:buChar char="•"/>
              </a:pPr>
              <a:r>
                <a:rPr lang="en-US" altLang="zh-TW" dirty="0" smtClean="0"/>
                <a:t>TEN is RTF at lower level, which is </a:t>
              </a:r>
            </a:p>
            <a:p>
              <a:r>
                <a:rPr lang="en-US" altLang="zh-TW" dirty="0" smtClean="0"/>
                <a:t> similar to SF.</a:t>
              </a:r>
            </a:p>
            <a:p>
              <a:r>
                <a:rPr lang="en-US" altLang="zh-TW" dirty="0" smtClean="0">
                  <a:sym typeface="Wingdings" pitchFamily="2" charset="2"/>
                </a:rPr>
                <a:t> Intensify the RTF flow.</a:t>
              </a:r>
              <a:endParaRPr lang="en-US" altLang="zh-TW" dirty="0" smtClean="0"/>
            </a:p>
          </p:txBody>
        </p:sp>
        <p:sp>
          <p:nvSpPr>
            <p:cNvPr id="29" name="矩形 28"/>
            <p:cNvSpPr/>
            <p:nvPr/>
          </p:nvSpPr>
          <p:spPr>
            <a:xfrm>
              <a:off x="7164288" y="5273498"/>
              <a:ext cx="652743" cy="369332"/>
            </a:xfrm>
            <a:prstGeom prst="rect">
              <a:avLst/>
            </a:prstGeom>
            <a:noFill/>
            <a:ln w="38100">
              <a:noFill/>
            </a:ln>
          </p:spPr>
          <p:txBody>
            <a:bodyPr wrap="none">
              <a:spAutoFit/>
            </a:bodyPr>
            <a:lstStyle/>
            <a:p>
              <a:r>
                <a:rPr lang="en-US" altLang="zh-TW" b="1" dirty="0" smtClean="0">
                  <a:solidFill>
                    <a:srgbClr val="FFC000"/>
                  </a:solidFill>
                </a:rPr>
                <a:t>5 km</a:t>
              </a:r>
              <a:endParaRPr lang="zh-TW" altLang="en-US" b="1" dirty="0">
                <a:solidFill>
                  <a:srgbClr val="FFC000"/>
                </a:solidFill>
              </a:endParaRPr>
            </a:p>
          </p:txBody>
        </p:sp>
        <p:cxnSp>
          <p:nvCxnSpPr>
            <p:cNvPr id="30" name="直線接點 29"/>
            <p:cNvCxnSpPr/>
            <p:nvPr/>
          </p:nvCxnSpPr>
          <p:spPr>
            <a:xfrm flipV="1">
              <a:off x="3854619" y="5290086"/>
              <a:ext cx="4231918" cy="2061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32" name="向右箭號 31"/>
            <p:cNvSpPr/>
            <p:nvPr/>
          </p:nvSpPr>
          <p:spPr>
            <a:xfrm rot="620399" flipH="1" flipV="1">
              <a:off x="6532094" y="6072164"/>
              <a:ext cx="432048"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1" name="群組 20"/>
          <p:cNvGrpSpPr/>
          <p:nvPr/>
        </p:nvGrpSpPr>
        <p:grpSpPr>
          <a:xfrm>
            <a:off x="1403648" y="2972392"/>
            <a:ext cx="7470894" cy="1957112"/>
            <a:chOff x="1403648" y="2972392"/>
            <a:chExt cx="7470894" cy="1957112"/>
          </a:xfrm>
        </p:grpSpPr>
        <p:sp>
          <p:nvSpPr>
            <p:cNvPr id="16" name="文字方塊 15"/>
            <p:cNvSpPr txBox="1"/>
            <p:nvPr/>
          </p:nvSpPr>
          <p:spPr>
            <a:xfrm>
              <a:off x="5724128" y="3358733"/>
              <a:ext cx="3150414" cy="646331"/>
            </a:xfrm>
            <a:prstGeom prst="rect">
              <a:avLst/>
            </a:prstGeom>
            <a:noFill/>
          </p:spPr>
          <p:txBody>
            <a:bodyPr wrap="none" rtlCol="0">
              <a:spAutoFit/>
            </a:bodyPr>
            <a:lstStyle/>
            <a:p>
              <a:pPr>
                <a:buFont typeface="Arial" pitchFamily="34" charset="0"/>
                <a:buChar char="•"/>
              </a:pPr>
              <a:r>
                <a:rPr lang="en-US" altLang="zh-TW" dirty="0" smtClean="0"/>
                <a:t>TEN is a small residual of other</a:t>
              </a:r>
            </a:p>
            <a:p>
              <a:r>
                <a:rPr lang="en-US" altLang="zh-TW" dirty="0" smtClean="0"/>
                <a:t>  forcing terms.</a:t>
              </a:r>
            </a:p>
          </p:txBody>
        </p:sp>
        <p:sp>
          <p:nvSpPr>
            <p:cNvPr id="17" name="矩形 16"/>
            <p:cNvSpPr/>
            <p:nvPr/>
          </p:nvSpPr>
          <p:spPr>
            <a:xfrm>
              <a:off x="5648812" y="4067780"/>
              <a:ext cx="652743" cy="369332"/>
            </a:xfrm>
            <a:prstGeom prst="rect">
              <a:avLst/>
            </a:prstGeom>
            <a:noFill/>
            <a:ln w="38100">
              <a:noFill/>
            </a:ln>
          </p:spPr>
          <p:txBody>
            <a:bodyPr wrap="none">
              <a:spAutoFit/>
            </a:bodyPr>
            <a:lstStyle/>
            <a:p>
              <a:r>
                <a:rPr lang="en-US" altLang="zh-TW" b="1" dirty="0" smtClean="0">
                  <a:solidFill>
                    <a:srgbClr val="FFC000"/>
                  </a:solidFill>
                </a:rPr>
                <a:t>4 km</a:t>
              </a:r>
              <a:endParaRPr lang="zh-TW" altLang="en-US" b="1" dirty="0">
                <a:solidFill>
                  <a:srgbClr val="FFC000"/>
                </a:solidFill>
              </a:endParaRPr>
            </a:p>
          </p:txBody>
        </p:sp>
        <p:cxnSp>
          <p:nvCxnSpPr>
            <p:cNvPr id="18" name="直線接點 17"/>
            <p:cNvCxnSpPr/>
            <p:nvPr/>
          </p:nvCxnSpPr>
          <p:spPr>
            <a:xfrm flipV="1">
              <a:off x="1403648" y="4248798"/>
              <a:ext cx="4231918" cy="2061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向右箭號 18"/>
            <p:cNvSpPr/>
            <p:nvPr/>
          </p:nvSpPr>
          <p:spPr>
            <a:xfrm rot="21411714">
              <a:off x="2694203" y="4713480"/>
              <a:ext cx="432048" cy="216024"/>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向右箭號 19"/>
            <p:cNvSpPr/>
            <p:nvPr/>
          </p:nvSpPr>
          <p:spPr>
            <a:xfrm rot="18972434" flipH="1" flipV="1">
              <a:off x="3650559" y="2972392"/>
              <a:ext cx="432048"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3" name="矩形 32"/>
          <p:cNvSpPr/>
          <p:nvPr/>
        </p:nvSpPr>
        <p:spPr>
          <a:xfrm>
            <a:off x="5724128" y="2564904"/>
            <a:ext cx="2864567" cy="646331"/>
          </a:xfrm>
          <a:prstGeom prst="rect">
            <a:avLst/>
          </a:prstGeom>
        </p:spPr>
        <p:txBody>
          <a:bodyPr wrap="none">
            <a:spAutoFit/>
          </a:bodyPr>
          <a:lstStyle/>
          <a:p>
            <a:pPr>
              <a:buFont typeface="Arial" pitchFamily="34" charset="0"/>
              <a:buChar char="•"/>
            </a:pPr>
            <a:r>
              <a:rPr lang="en-US" altLang="zh-TW" dirty="0" smtClean="0"/>
              <a:t>In rear region, all terms are </a:t>
            </a:r>
          </a:p>
          <a:p>
            <a:r>
              <a:rPr lang="en-US" altLang="zh-TW" dirty="0" smtClean="0"/>
              <a:t> relatively small.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0179"/>
                                        </p:tgtEl>
                                      </p:cBhvr>
                                    </p:animEffect>
                                    <p:set>
                                      <p:cBhvr>
                                        <p:cTn id="12" dur="1" fill="hold">
                                          <p:stCondLst>
                                            <p:cond delay="499"/>
                                          </p:stCondLst>
                                        </p:cTn>
                                        <p:tgtEl>
                                          <p:spTgt spid="50179"/>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0180"/>
                                        </p:tgtEl>
                                        <p:attrNameLst>
                                          <p:attrName>style.visibility</p:attrName>
                                        </p:attrNameLst>
                                      </p:cBhvr>
                                      <p:to>
                                        <p:strVal val="visible"/>
                                      </p:to>
                                    </p:set>
                                    <p:animEffect transition="in" filter="fade">
                                      <p:cBhvr>
                                        <p:cTn id="15" dur="500"/>
                                        <p:tgtEl>
                                          <p:spTgt spid="50180"/>
                                        </p:tgtEl>
                                      </p:cBhvr>
                                    </p:animEffect>
                                  </p:childTnLst>
                                </p:cTn>
                              </p:par>
                              <p:par>
                                <p:cTn id="16" presetID="10" presetClass="exit" presetSubtype="0" fill="hold" nodeType="withEffect">
                                  <p:stCondLst>
                                    <p:cond delay="0"/>
                                  </p:stCondLst>
                                  <p:childTnLst>
                                    <p:animEffect transition="out" filter="fade">
                                      <p:cBhvr>
                                        <p:cTn id="17" dur="500"/>
                                        <p:tgtEl>
                                          <p:spTgt spid="21"/>
                                        </p:tgtEl>
                                      </p:cBhvr>
                                    </p:animEffect>
                                    <p:set>
                                      <p:cBhvr>
                                        <p:cTn id="18" dur="1" fill="hold">
                                          <p:stCondLst>
                                            <p:cond delay="499"/>
                                          </p:stCondLst>
                                        </p:cTn>
                                        <p:tgtEl>
                                          <p:spTgt spid="21"/>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0181"/>
                                        </p:tgtEl>
                                        <p:attrNameLst>
                                          <p:attrName>style.visibility</p:attrName>
                                        </p:attrNameLst>
                                      </p:cBhvr>
                                      <p:to>
                                        <p:strVal val="visible"/>
                                      </p:to>
                                    </p:set>
                                    <p:animEffect transition="in" filter="fade">
                                      <p:cBhvr>
                                        <p:cTn id="26" dur="500"/>
                                        <p:tgtEl>
                                          <p:spTgt spid="5018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par>
                                <p:cTn id="33" presetID="10" presetClass="exit" presetSubtype="0" fill="hold" nodeType="withEffect">
                                  <p:stCondLst>
                                    <p:cond delay="0"/>
                                  </p:stCondLst>
                                  <p:childTnLst>
                                    <p:animEffect transition="out" filter="fade">
                                      <p:cBhvr>
                                        <p:cTn id="34" dur="500"/>
                                        <p:tgtEl>
                                          <p:spTgt spid="50180"/>
                                        </p:tgtEl>
                                      </p:cBhvr>
                                    </p:animEffect>
                                    <p:set>
                                      <p:cBhvr>
                                        <p:cTn id="35" dur="1" fill="hold">
                                          <p:stCondLst>
                                            <p:cond delay="499"/>
                                          </p:stCondLst>
                                        </p:cTn>
                                        <p:tgtEl>
                                          <p:spTgt spid="50180"/>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8"/>
                                        </p:tgtEl>
                                      </p:cBhvr>
                                    </p:animEffect>
                                    <p:set>
                                      <p:cBhvr>
                                        <p:cTn id="38" dur="1" fill="hold">
                                          <p:stCondLst>
                                            <p:cond delay="499"/>
                                          </p:stCondLst>
                                        </p:cTn>
                                        <p:tgtEl>
                                          <p:spTgt spid="2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50181"/>
                                        </p:tgtEl>
                                      </p:cBhvr>
                                    </p:animEffect>
                                    <p:set>
                                      <p:cBhvr>
                                        <p:cTn id="43" dur="1" fill="hold">
                                          <p:stCondLst>
                                            <p:cond delay="499"/>
                                          </p:stCondLst>
                                        </p:cTn>
                                        <p:tgtEl>
                                          <p:spTgt spid="50181"/>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50182"/>
                                        </p:tgtEl>
                                        <p:attrNameLst>
                                          <p:attrName>style.visibility</p:attrName>
                                        </p:attrNameLst>
                                      </p:cBhvr>
                                      <p:to>
                                        <p:strVal val="visible"/>
                                      </p:to>
                                    </p:set>
                                    <p:animEffect transition="in" filter="fade">
                                      <p:cBhvr>
                                        <p:cTn id="46" dur="500"/>
                                        <p:tgtEl>
                                          <p:spTgt spid="50182"/>
                                        </p:tgtEl>
                                      </p:cBhvr>
                                    </p:animEffect>
                                  </p:childTnLst>
                                </p:cTn>
                              </p:par>
                              <p:par>
                                <p:cTn id="47" presetID="10" presetClass="exit" presetSubtype="0" fill="hold" nodeType="withEffect">
                                  <p:stCondLst>
                                    <p:cond delay="0"/>
                                  </p:stCondLst>
                                  <p:childTnLst>
                                    <p:animEffect transition="out" filter="fade">
                                      <p:cBhvr>
                                        <p:cTn id="48" dur="500"/>
                                        <p:tgtEl>
                                          <p:spTgt spid="35"/>
                                        </p:tgtEl>
                                      </p:cBhvr>
                                    </p:animEffect>
                                    <p:set>
                                      <p:cBhvr>
                                        <p:cTn id="49"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23528" y="1053328"/>
            <a:ext cx="5345590" cy="5256000"/>
          </a:xfrm>
          <a:prstGeom prst="rect">
            <a:avLst/>
          </a:prstGeom>
          <a:noFill/>
          <a:ln w="9525">
            <a:noFill/>
            <a:miter lim="800000"/>
            <a:headEnd/>
            <a:tailEnd/>
          </a:ln>
        </p:spPr>
      </p:pic>
      <p:sp>
        <p:nvSpPr>
          <p:cNvPr id="3" name="矩形 2"/>
          <p:cNvSpPr/>
          <p:nvPr/>
        </p:nvSpPr>
        <p:spPr>
          <a:xfrm>
            <a:off x="0" y="0"/>
            <a:ext cx="4983031" cy="369332"/>
          </a:xfrm>
          <a:prstGeom prst="rect">
            <a:avLst/>
          </a:prstGeom>
        </p:spPr>
        <p:txBody>
          <a:bodyPr wrap="none">
            <a:spAutoFit/>
          </a:bodyPr>
          <a:lstStyle/>
          <a:p>
            <a:pPr marL="342900" lvl="0" indent="-342900">
              <a:spcBef>
                <a:spcPct val="20000"/>
              </a:spcBef>
            </a:pPr>
            <a:r>
              <a:rPr lang="en-US" altLang="zh-TW" dirty="0" smtClean="0"/>
              <a:t>t=10-11h (mature stage), the sum of all </a:t>
            </a:r>
            <a:r>
              <a:rPr lang="en-US" altLang="zh-TW" dirty="0" err="1" smtClean="0"/>
              <a:t>subregions</a:t>
            </a:r>
            <a:r>
              <a:rPr lang="en-US" altLang="zh-TW" dirty="0" smtClean="0"/>
              <a:t>.</a:t>
            </a:r>
            <a:endParaRPr lang="zh-TW" altLang="en-US" dirty="0"/>
          </a:p>
        </p:txBody>
      </p:sp>
      <p:sp>
        <p:nvSpPr>
          <p:cNvPr id="4" name="矩形 3"/>
          <p:cNvSpPr/>
          <p:nvPr/>
        </p:nvSpPr>
        <p:spPr>
          <a:xfrm>
            <a:off x="5796136" y="1052736"/>
            <a:ext cx="2088232" cy="646331"/>
          </a:xfrm>
          <a:prstGeom prst="rect">
            <a:avLst/>
          </a:prstGeom>
        </p:spPr>
        <p:txBody>
          <a:bodyPr wrap="square">
            <a:spAutoFit/>
          </a:bodyPr>
          <a:lstStyle/>
          <a:p>
            <a:r>
              <a:rPr lang="en-US" altLang="zh-TW" b="1" dirty="0" smtClean="0">
                <a:solidFill>
                  <a:srgbClr val="FF0000"/>
                </a:solidFill>
              </a:rPr>
              <a:t>Positive-</a:t>
            </a:r>
            <a:r>
              <a:rPr lang="en-US" altLang="zh-TW" dirty="0" smtClean="0">
                <a:solidFill>
                  <a:srgbClr val="FF0000"/>
                </a:solidFill>
              </a:rPr>
              <a:t>RTF</a:t>
            </a:r>
            <a:r>
              <a:rPr lang="en-US" altLang="zh-TW" b="1" dirty="0" smtClean="0">
                <a:solidFill>
                  <a:srgbClr val="FF0000"/>
                </a:solidFill>
              </a:rPr>
              <a:t> </a:t>
            </a:r>
            <a:r>
              <a:rPr lang="en-US" altLang="zh-TW" dirty="0" smtClean="0">
                <a:solidFill>
                  <a:srgbClr val="FF0000"/>
                </a:solidFill>
              </a:rPr>
              <a:t>flow</a:t>
            </a:r>
          </a:p>
          <a:p>
            <a:r>
              <a:rPr lang="en-US" altLang="zh-TW" b="1" dirty="0" smtClean="0">
                <a:solidFill>
                  <a:srgbClr val="00B0F0"/>
                </a:solidFill>
              </a:rPr>
              <a:t>Negative-</a:t>
            </a:r>
            <a:r>
              <a:rPr lang="en-US" altLang="zh-TW" dirty="0" smtClean="0">
                <a:solidFill>
                  <a:srgbClr val="00B0F0"/>
                </a:solidFill>
              </a:rPr>
              <a:t>FTR flow</a:t>
            </a:r>
          </a:p>
        </p:txBody>
      </p:sp>
      <p:grpSp>
        <p:nvGrpSpPr>
          <p:cNvPr id="16" name="群組 15"/>
          <p:cNvGrpSpPr/>
          <p:nvPr/>
        </p:nvGrpSpPr>
        <p:grpSpPr>
          <a:xfrm>
            <a:off x="1331640" y="2444206"/>
            <a:ext cx="7832917" cy="2617171"/>
            <a:chOff x="1331640" y="2444206"/>
            <a:chExt cx="7832917" cy="2617171"/>
          </a:xfrm>
        </p:grpSpPr>
        <p:grpSp>
          <p:nvGrpSpPr>
            <p:cNvPr id="13" name="群組 12"/>
            <p:cNvGrpSpPr/>
            <p:nvPr/>
          </p:nvGrpSpPr>
          <p:grpSpPr>
            <a:xfrm>
              <a:off x="1331640" y="4041736"/>
              <a:ext cx="4231918" cy="954852"/>
              <a:chOff x="1484040" y="2204864"/>
              <a:chExt cx="4231918" cy="954852"/>
            </a:xfrm>
          </p:grpSpPr>
          <p:sp>
            <p:nvSpPr>
              <p:cNvPr id="10" name="矩形 9"/>
              <p:cNvSpPr/>
              <p:nvPr/>
            </p:nvSpPr>
            <p:spPr>
              <a:xfrm>
                <a:off x="4868416" y="2204864"/>
                <a:ext cx="652743" cy="369332"/>
              </a:xfrm>
              <a:prstGeom prst="rect">
                <a:avLst/>
              </a:prstGeom>
              <a:noFill/>
              <a:ln w="38100">
                <a:noFill/>
              </a:ln>
            </p:spPr>
            <p:txBody>
              <a:bodyPr wrap="none">
                <a:spAutoFit/>
              </a:bodyPr>
              <a:lstStyle/>
              <a:p>
                <a:r>
                  <a:rPr lang="en-US" altLang="zh-TW" b="1" dirty="0" smtClean="0">
                    <a:solidFill>
                      <a:srgbClr val="FFC000"/>
                    </a:solidFill>
                  </a:rPr>
                  <a:t>3 km</a:t>
                </a:r>
                <a:endParaRPr lang="zh-TW" altLang="en-US" b="1" dirty="0">
                  <a:solidFill>
                    <a:srgbClr val="FFC000"/>
                  </a:solidFill>
                </a:endParaRPr>
              </a:p>
            </p:txBody>
          </p:sp>
          <p:cxnSp>
            <p:nvCxnSpPr>
              <p:cNvPr id="11" name="直線接點 10"/>
              <p:cNvCxnSpPr/>
              <p:nvPr/>
            </p:nvCxnSpPr>
            <p:spPr>
              <a:xfrm flipV="1">
                <a:off x="1484040" y="2609202"/>
                <a:ext cx="4231918" cy="2061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向右箭號 11"/>
              <p:cNvSpPr/>
              <p:nvPr/>
            </p:nvSpPr>
            <p:spPr>
              <a:xfrm rot="19870861" flipH="1" flipV="1">
                <a:off x="4461677" y="2943692"/>
                <a:ext cx="432048"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4" name="文字方塊 13"/>
            <p:cNvSpPr txBox="1"/>
            <p:nvPr/>
          </p:nvSpPr>
          <p:spPr>
            <a:xfrm>
              <a:off x="5724128" y="3861048"/>
              <a:ext cx="3440429" cy="1200329"/>
            </a:xfrm>
            <a:prstGeom prst="rect">
              <a:avLst/>
            </a:prstGeom>
            <a:noFill/>
          </p:spPr>
          <p:txBody>
            <a:bodyPr wrap="none" rtlCol="0">
              <a:spAutoFit/>
            </a:bodyPr>
            <a:lstStyle/>
            <a:p>
              <a:pPr>
                <a:buFont typeface="Arial" pitchFamily="34" charset="0"/>
                <a:buChar char="•"/>
              </a:pPr>
              <a:r>
                <a:rPr lang="en-US" altLang="zh-TW" dirty="0" smtClean="0"/>
                <a:t>TEN is similar to SF.</a:t>
              </a:r>
            </a:p>
            <a:p>
              <a:pPr>
                <a:buFont typeface="Wingdings"/>
                <a:buChar char="à"/>
              </a:pPr>
              <a:r>
                <a:rPr lang="en-US" altLang="zh-TW" dirty="0" smtClean="0">
                  <a:sym typeface="Wingdings" pitchFamily="2" charset="2"/>
                </a:rPr>
                <a:t>Once the system is mature,</a:t>
              </a:r>
            </a:p>
            <a:p>
              <a:r>
                <a:rPr lang="en-US" altLang="zh-TW" dirty="0" smtClean="0">
                  <a:sym typeface="Wingdings" pitchFamily="2" charset="2"/>
                </a:rPr>
                <a:t> SF dominates the net momentum </a:t>
              </a:r>
            </a:p>
            <a:p>
              <a:r>
                <a:rPr lang="en-US" altLang="zh-TW" dirty="0" smtClean="0">
                  <a:sym typeface="Wingdings" pitchFamily="2" charset="2"/>
                </a:rPr>
                <a:t> tendency of large-scale region A.</a:t>
              </a:r>
              <a:endParaRPr lang="zh-TW" altLang="en-US" dirty="0"/>
            </a:p>
          </p:txBody>
        </p:sp>
        <p:sp>
          <p:nvSpPr>
            <p:cNvPr id="15" name="向右箭號 14"/>
            <p:cNvSpPr/>
            <p:nvPr/>
          </p:nvSpPr>
          <p:spPr>
            <a:xfrm rot="12646585" flipH="1" flipV="1">
              <a:off x="2436607" y="2444206"/>
              <a:ext cx="432048" cy="216024"/>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smtClean="0"/>
              <a:t>Keyword</a:t>
            </a:r>
            <a:endParaRPr lang="zh-TW" altLang="en-US" b="1" dirty="0"/>
          </a:p>
        </p:txBody>
      </p:sp>
      <p:sp>
        <p:nvSpPr>
          <p:cNvPr id="3" name="內容版面配置區 2"/>
          <p:cNvSpPr>
            <a:spLocks noGrp="1"/>
          </p:cNvSpPr>
          <p:nvPr>
            <p:ph idx="1"/>
          </p:nvPr>
        </p:nvSpPr>
        <p:spPr/>
        <p:txBody>
          <a:bodyPr/>
          <a:lstStyle/>
          <a:p>
            <a:r>
              <a:rPr lang="en-US" altLang="zh-TW" dirty="0" smtClean="0"/>
              <a:t>Squall line</a:t>
            </a:r>
            <a:endParaRPr lang="en-US" altLang="zh-TW" dirty="0"/>
          </a:p>
          <a:p>
            <a:endParaRPr lang="zh-TW" altLang="en-US" dirty="0"/>
          </a:p>
        </p:txBody>
      </p:sp>
    </p:spTree>
    <p:extLst>
      <p:ext uri="{BB962C8B-B14F-4D97-AF65-F5344CB8AC3E}">
        <p14:creationId xmlns="" xmlns:p14="http://schemas.microsoft.com/office/powerpoint/2010/main" val="5386836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Impact of momentum flux on mean flow</a:t>
            </a:r>
            <a:br>
              <a:rPr lang="en-US" altLang="zh-TW" dirty="0" smtClean="0"/>
            </a:br>
            <a:endParaRPr lang="zh-TW" altLang="en-US" dirty="0"/>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 xmlns:p14="http://schemas.microsoft.com/office/powerpoint/2010/main" val="11331768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555776" y="836712"/>
            <a:ext cx="1600200" cy="3048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2625051" y="1529082"/>
            <a:ext cx="1800225" cy="276225"/>
          </a:xfrm>
          <a:prstGeom prst="rect">
            <a:avLst/>
          </a:prstGeom>
          <a:noFill/>
          <a:ln w="9525">
            <a:noFill/>
            <a:miter lim="800000"/>
            <a:headEnd/>
            <a:tailEnd/>
          </a:ln>
        </p:spPr>
      </p:pic>
      <p:sp>
        <p:nvSpPr>
          <p:cNvPr id="5" name="文字方塊 4"/>
          <p:cNvSpPr txBox="1"/>
          <p:nvPr/>
        </p:nvSpPr>
        <p:spPr>
          <a:xfrm>
            <a:off x="179512" y="260648"/>
            <a:ext cx="7012625" cy="369332"/>
          </a:xfrm>
          <a:prstGeom prst="rect">
            <a:avLst/>
          </a:prstGeom>
          <a:noFill/>
        </p:spPr>
        <p:txBody>
          <a:bodyPr wrap="none" rtlCol="0">
            <a:spAutoFit/>
          </a:bodyPr>
          <a:lstStyle/>
          <a:p>
            <a:r>
              <a:rPr lang="en-US" altLang="zh-TW" dirty="0" smtClean="0"/>
              <a:t>Define means and perturbations of a velocity component V (V=u or w) as</a:t>
            </a:r>
            <a:endParaRPr lang="zh-TW" altLang="en-US" dirty="0"/>
          </a:p>
        </p:txBody>
      </p:sp>
      <p:sp>
        <p:nvSpPr>
          <p:cNvPr id="6" name="文字方塊 5"/>
          <p:cNvSpPr txBox="1"/>
          <p:nvPr/>
        </p:nvSpPr>
        <p:spPr>
          <a:xfrm>
            <a:off x="230501" y="1113622"/>
            <a:ext cx="538930" cy="369332"/>
          </a:xfrm>
          <a:prstGeom prst="rect">
            <a:avLst/>
          </a:prstGeom>
          <a:noFill/>
        </p:spPr>
        <p:txBody>
          <a:bodyPr wrap="none" rtlCol="0">
            <a:spAutoFit/>
          </a:bodyPr>
          <a:lstStyle/>
          <a:p>
            <a:r>
              <a:rPr lang="en-US" altLang="zh-TW" dirty="0" smtClean="0"/>
              <a:t>and</a:t>
            </a:r>
            <a:endParaRPr lang="zh-TW" altLang="en-US" dirty="0"/>
          </a:p>
        </p:txBody>
      </p:sp>
      <p:cxnSp>
        <p:nvCxnSpPr>
          <p:cNvPr id="8" name="直線單箭頭接點 7"/>
          <p:cNvCxnSpPr/>
          <p:nvPr/>
        </p:nvCxnSpPr>
        <p:spPr>
          <a:xfrm>
            <a:off x="4716016" y="1052736"/>
            <a:ext cx="288032"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5076056" y="836712"/>
            <a:ext cx="2738057" cy="369332"/>
          </a:xfrm>
          <a:prstGeom prst="rect">
            <a:avLst/>
          </a:prstGeom>
          <a:noFill/>
        </p:spPr>
        <p:txBody>
          <a:bodyPr wrap="none" rtlCol="0">
            <a:spAutoFit/>
          </a:bodyPr>
          <a:lstStyle/>
          <a:p>
            <a:r>
              <a:rPr lang="en-US" altLang="zh-TW" dirty="0" smtClean="0">
                <a:solidFill>
                  <a:srgbClr val="002060"/>
                </a:solidFill>
              </a:rPr>
              <a:t>Time-averaged + Deviation</a:t>
            </a:r>
            <a:endParaRPr lang="zh-TW" altLang="en-US" dirty="0">
              <a:solidFill>
                <a:srgbClr val="002060"/>
              </a:solidFill>
            </a:endParaRPr>
          </a:p>
        </p:txBody>
      </p:sp>
      <p:cxnSp>
        <p:nvCxnSpPr>
          <p:cNvPr id="10" name="直線單箭頭接點 9"/>
          <p:cNvCxnSpPr/>
          <p:nvPr/>
        </p:nvCxnSpPr>
        <p:spPr>
          <a:xfrm>
            <a:off x="4744706" y="1556792"/>
            <a:ext cx="288032"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5104746" y="1340768"/>
            <a:ext cx="2762295" cy="369332"/>
          </a:xfrm>
          <a:prstGeom prst="rect">
            <a:avLst/>
          </a:prstGeom>
          <a:noFill/>
        </p:spPr>
        <p:txBody>
          <a:bodyPr wrap="none" rtlCol="0">
            <a:spAutoFit/>
          </a:bodyPr>
          <a:lstStyle/>
          <a:p>
            <a:r>
              <a:rPr lang="en-US" altLang="zh-TW" dirty="0" smtClean="0">
                <a:solidFill>
                  <a:srgbClr val="002060"/>
                </a:solidFill>
              </a:rPr>
              <a:t>Space-averaged + Deviation</a:t>
            </a:r>
            <a:endParaRPr lang="zh-TW" altLang="en-US" dirty="0">
              <a:solidFill>
                <a:srgbClr val="002060"/>
              </a:solidFill>
            </a:endParaRPr>
          </a:p>
        </p:txBody>
      </p:sp>
      <p:pic>
        <p:nvPicPr>
          <p:cNvPr id="1029" name="Picture 5"/>
          <p:cNvPicPr>
            <a:picLocks noChangeAspect="1" noChangeArrowheads="1"/>
          </p:cNvPicPr>
          <p:nvPr/>
        </p:nvPicPr>
        <p:blipFill>
          <a:blip r:embed="rId4" cstate="print"/>
          <a:srcRect/>
          <a:stretch>
            <a:fillRect/>
          </a:stretch>
        </p:blipFill>
        <p:spPr bwMode="auto">
          <a:xfrm>
            <a:off x="1763688" y="3868663"/>
            <a:ext cx="5686425" cy="352425"/>
          </a:xfrm>
          <a:prstGeom prst="rect">
            <a:avLst/>
          </a:prstGeom>
          <a:noFill/>
          <a:ln w="9525">
            <a:noFill/>
            <a:miter lim="800000"/>
            <a:headEnd/>
            <a:tailEnd/>
          </a:ln>
        </p:spPr>
      </p:pic>
      <p:grpSp>
        <p:nvGrpSpPr>
          <p:cNvPr id="15" name="群組 14"/>
          <p:cNvGrpSpPr/>
          <p:nvPr/>
        </p:nvGrpSpPr>
        <p:grpSpPr>
          <a:xfrm>
            <a:off x="297796" y="1916832"/>
            <a:ext cx="8846204" cy="923330"/>
            <a:chOff x="323528" y="2276872"/>
            <a:chExt cx="8846204" cy="923330"/>
          </a:xfrm>
        </p:grpSpPr>
        <p:sp>
          <p:nvSpPr>
            <p:cNvPr id="12" name="文字方塊 11"/>
            <p:cNvSpPr txBox="1"/>
            <p:nvPr/>
          </p:nvSpPr>
          <p:spPr>
            <a:xfrm>
              <a:off x="323528" y="2276872"/>
              <a:ext cx="8846204" cy="923330"/>
            </a:xfrm>
            <a:prstGeom prst="rect">
              <a:avLst/>
            </a:prstGeom>
            <a:noFill/>
          </p:spPr>
          <p:txBody>
            <a:bodyPr wrap="none" rtlCol="0">
              <a:spAutoFit/>
            </a:bodyPr>
            <a:lstStyle/>
            <a:p>
              <a:r>
                <a:rPr lang="en-US" altLang="zh-TW" dirty="0" smtClean="0"/>
                <a:t>Following Priestly(1949) for the </a:t>
              </a:r>
              <a:r>
                <a:rPr lang="en-US" altLang="zh-TW" dirty="0" err="1" smtClean="0"/>
                <a:t>decomposite</a:t>
              </a:r>
              <a:r>
                <a:rPr lang="en-US" altLang="zh-TW" dirty="0" smtClean="0"/>
                <a:t> of large-scale heat fluxes in general </a:t>
              </a:r>
              <a:r>
                <a:rPr lang="en-US" altLang="zh-TW" dirty="0" err="1" smtClean="0"/>
                <a:t>circulaions</a:t>
              </a:r>
              <a:r>
                <a:rPr lang="en-US" altLang="zh-TW" dirty="0" smtClean="0"/>
                <a:t>,</a:t>
              </a:r>
            </a:p>
            <a:p>
              <a:r>
                <a:rPr lang="en-US" altLang="zh-TW" dirty="0" smtClean="0"/>
                <a:t> we </a:t>
              </a:r>
              <a:r>
                <a:rPr lang="en-US" altLang="zh-TW" dirty="0" err="1" smtClean="0"/>
                <a:t>decomposite</a:t>
              </a:r>
              <a:r>
                <a:rPr lang="en-US" altLang="zh-TW" dirty="0" smtClean="0"/>
                <a:t> </a:t>
              </a:r>
              <a:r>
                <a:rPr lang="en-US" altLang="zh-TW" dirty="0" smtClean="0">
                  <a:solidFill>
                    <a:srgbClr val="FFC000"/>
                  </a:solidFill>
                </a:rPr>
                <a:t>the total vertical flux of storm-relative horizontal momentum  </a:t>
              </a:r>
              <a:r>
                <a:rPr lang="en-US" altLang="zh-TW" dirty="0" smtClean="0"/>
                <a:t>                   </a:t>
              </a:r>
            </a:p>
            <a:p>
              <a:r>
                <a:rPr lang="en-US" altLang="zh-TW" dirty="0" smtClean="0"/>
                <a:t> into three physically distinct parts.</a:t>
              </a:r>
              <a:endParaRPr lang="zh-TW" altLang="en-US" dirty="0"/>
            </a:p>
          </p:txBody>
        </p:sp>
        <p:pic>
          <p:nvPicPr>
            <p:cNvPr id="1030" name="Picture 6"/>
            <p:cNvPicPr>
              <a:picLocks noChangeAspect="1" noChangeArrowheads="1"/>
            </p:cNvPicPr>
            <p:nvPr/>
          </p:nvPicPr>
          <p:blipFill>
            <a:blip r:embed="rId5" cstate="print"/>
            <a:srcRect/>
            <a:stretch>
              <a:fillRect/>
            </a:stretch>
          </p:blipFill>
          <p:spPr bwMode="auto">
            <a:xfrm>
              <a:off x="7884368" y="2609320"/>
              <a:ext cx="792088" cy="244289"/>
            </a:xfrm>
            <a:prstGeom prst="rect">
              <a:avLst/>
            </a:prstGeom>
            <a:noFill/>
            <a:ln w="9525">
              <a:noFill/>
              <a:miter lim="800000"/>
              <a:headEnd/>
              <a:tailEnd/>
            </a:ln>
          </p:spPr>
        </p:pic>
      </p:grpSp>
      <p:grpSp>
        <p:nvGrpSpPr>
          <p:cNvPr id="90" name="群組 89"/>
          <p:cNvGrpSpPr/>
          <p:nvPr/>
        </p:nvGrpSpPr>
        <p:grpSpPr>
          <a:xfrm>
            <a:off x="609411" y="3356992"/>
            <a:ext cx="6914917" cy="1440160"/>
            <a:chOff x="609411" y="3140968"/>
            <a:chExt cx="6914917" cy="1440160"/>
          </a:xfrm>
        </p:grpSpPr>
        <p:grpSp>
          <p:nvGrpSpPr>
            <p:cNvPr id="20" name="群組 55"/>
            <p:cNvGrpSpPr/>
            <p:nvPr/>
          </p:nvGrpSpPr>
          <p:grpSpPr>
            <a:xfrm>
              <a:off x="2987824" y="3933056"/>
              <a:ext cx="1384739" cy="138826"/>
              <a:chOff x="680835" y="3333735"/>
              <a:chExt cx="673187" cy="100538"/>
            </a:xfrm>
          </p:grpSpPr>
          <p:cxnSp>
            <p:nvCxnSpPr>
              <p:cNvPr id="32" name="直線接點 31"/>
              <p:cNvCxnSpPr/>
              <p:nvPr/>
            </p:nvCxnSpPr>
            <p:spPr>
              <a:xfrm>
                <a:off x="683570" y="3429000"/>
                <a:ext cx="66504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680835" y="3333735"/>
                <a:ext cx="0" cy="9781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1354022" y="3336462"/>
                <a:ext cx="0" cy="9781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2" name="群組 55"/>
            <p:cNvGrpSpPr/>
            <p:nvPr/>
          </p:nvGrpSpPr>
          <p:grpSpPr>
            <a:xfrm>
              <a:off x="4719059" y="3972006"/>
              <a:ext cx="1305233" cy="105066"/>
              <a:chOff x="680835" y="3361949"/>
              <a:chExt cx="794816" cy="76089"/>
            </a:xfrm>
          </p:grpSpPr>
          <p:cxnSp>
            <p:nvCxnSpPr>
              <p:cNvPr id="29" name="直線接點 28"/>
              <p:cNvCxnSpPr/>
              <p:nvPr/>
            </p:nvCxnSpPr>
            <p:spPr>
              <a:xfrm>
                <a:off x="683570" y="3429000"/>
                <a:ext cx="79208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a:off x="680835" y="3361949"/>
                <a:ext cx="0" cy="7335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a:off x="1470222" y="3364680"/>
                <a:ext cx="0" cy="7335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4" name="群組 55"/>
            <p:cNvGrpSpPr/>
            <p:nvPr/>
          </p:nvGrpSpPr>
          <p:grpSpPr>
            <a:xfrm>
              <a:off x="6174086" y="3935607"/>
              <a:ext cx="1350242" cy="138840"/>
              <a:chOff x="680835" y="3333751"/>
              <a:chExt cx="794816" cy="100549"/>
            </a:xfrm>
          </p:grpSpPr>
          <p:cxnSp>
            <p:nvCxnSpPr>
              <p:cNvPr id="26" name="直線接點 25"/>
              <p:cNvCxnSpPr/>
              <p:nvPr/>
            </p:nvCxnSpPr>
            <p:spPr>
              <a:xfrm>
                <a:off x="683570" y="3429000"/>
                <a:ext cx="792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a:off x="680835" y="3333751"/>
                <a:ext cx="0" cy="978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1470222" y="3336489"/>
                <a:ext cx="0" cy="978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2" name="群組 81"/>
            <p:cNvGrpSpPr/>
            <p:nvPr/>
          </p:nvGrpSpPr>
          <p:grpSpPr>
            <a:xfrm>
              <a:off x="1691680" y="3933056"/>
              <a:ext cx="1080120" cy="144016"/>
              <a:chOff x="612096" y="4581128"/>
              <a:chExt cx="468000" cy="146733"/>
            </a:xfrm>
          </p:grpSpPr>
          <p:cxnSp>
            <p:nvCxnSpPr>
              <p:cNvPr id="79" name="直線接點 78"/>
              <p:cNvCxnSpPr/>
              <p:nvPr/>
            </p:nvCxnSpPr>
            <p:spPr>
              <a:xfrm>
                <a:off x="613706" y="4714022"/>
                <a:ext cx="46639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0" name="直線接點 79"/>
              <p:cNvCxnSpPr/>
              <p:nvPr/>
            </p:nvCxnSpPr>
            <p:spPr>
              <a:xfrm>
                <a:off x="612096" y="4581128"/>
                <a:ext cx="0" cy="1440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1" name="直線接點 80"/>
              <p:cNvCxnSpPr/>
              <p:nvPr/>
            </p:nvCxnSpPr>
            <p:spPr>
              <a:xfrm>
                <a:off x="1071941" y="4583861"/>
                <a:ext cx="0" cy="1440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75" name="群組 74"/>
            <p:cNvGrpSpPr/>
            <p:nvPr/>
          </p:nvGrpSpPr>
          <p:grpSpPr>
            <a:xfrm>
              <a:off x="609411" y="3140968"/>
              <a:ext cx="2018373" cy="648072"/>
              <a:chOff x="609411" y="323364"/>
              <a:chExt cx="2018373" cy="648072"/>
            </a:xfrm>
          </p:grpSpPr>
          <p:sp>
            <p:nvSpPr>
              <p:cNvPr id="77" name="矩形 76"/>
              <p:cNvSpPr/>
              <p:nvPr/>
            </p:nvSpPr>
            <p:spPr>
              <a:xfrm>
                <a:off x="609411" y="323364"/>
                <a:ext cx="2018373" cy="369332"/>
              </a:xfrm>
              <a:prstGeom prst="rect">
                <a:avLst/>
              </a:prstGeom>
              <a:ln>
                <a:noFill/>
              </a:ln>
            </p:spPr>
            <p:txBody>
              <a:bodyPr wrap="none">
                <a:spAutoFit/>
              </a:bodyPr>
              <a:lstStyle/>
              <a:p>
                <a:r>
                  <a:rPr lang="en-US" altLang="zh-TW" b="1" dirty="0" smtClean="0">
                    <a:solidFill>
                      <a:srgbClr val="002060"/>
                    </a:solidFill>
                  </a:rPr>
                  <a:t>basic-state density </a:t>
                </a:r>
              </a:p>
            </p:txBody>
          </p:sp>
          <p:cxnSp>
            <p:nvCxnSpPr>
              <p:cNvPr id="76" name="直線單箭頭接點 75"/>
              <p:cNvCxnSpPr/>
              <p:nvPr/>
            </p:nvCxnSpPr>
            <p:spPr>
              <a:xfrm>
                <a:off x="1691680" y="683404"/>
                <a:ext cx="72008" cy="28803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pic>
          <p:nvPicPr>
            <p:cNvPr id="1031" name="Picture 7"/>
            <p:cNvPicPr>
              <a:picLocks noChangeAspect="1" noChangeArrowheads="1"/>
            </p:cNvPicPr>
            <p:nvPr/>
          </p:nvPicPr>
          <p:blipFill>
            <a:blip r:embed="rId6" cstate="print"/>
            <a:srcRect/>
            <a:stretch>
              <a:fillRect/>
            </a:stretch>
          </p:blipFill>
          <p:spPr bwMode="auto">
            <a:xfrm>
              <a:off x="1979712" y="4247753"/>
              <a:ext cx="438150" cy="333375"/>
            </a:xfrm>
            <a:prstGeom prst="rect">
              <a:avLst/>
            </a:prstGeom>
            <a:noFill/>
            <a:ln w="28575">
              <a:solidFill>
                <a:srgbClr val="FFC000"/>
              </a:solidFill>
              <a:miter lim="800000"/>
              <a:headEnd/>
              <a:tailEnd/>
            </a:ln>
          </p:spPr>
        </p:pic>
        <p:pic>
          <p:nvPicPr>
            <p:cNvPr id="1032" name="Picture 8"/>
            <p:cNvPicPr>
              <a:picLocks noChangeAspect="1" noChangeArrowheads="1"/>
            </p:cNvPicPr>
            <p:nvPr/>
          </p:nvPicPr>
          <p:blipFill>
            <a:blip r:embed="rId7" cstate="print"/>
            <a:srcRect/>
            <a:stretch>
              <a:fillRect/>
            </a:stretch>
          </p:blipFill>
          <p:spPr bwMode="auto">
            <a:xfrm>
              <a:off x="3491880" y="4257278"/>
              <a:ext cx="381000" cy="323850"/>
            </a:xfrm>
            <a:prstGeom prst="rect">
              <a:avLst/>
            </a:prstGeom>
            <a:noFill/>
            <a:ln w="28575">
              <a:solidFill>
                <a:srgbClr val="00B050"/>
              </a:solidFill>
              <a:miter lim="800000"/>
              <a:headEnd/>
              <a:tailEnd/>
            </a:ln>
          </p:spPr>
        </p:pic>
        <p:pic>
          <p:nvPicPr>
            <p:cNvPr id="1033" name="Picture 9"/>
            <p:cNvPicPr>
              <a:picLocks noChangeAspect="1" noChangeArrowheads="1"/>
            </p:cNvPicPr>
            <p:nvPr/>
          </p:nvPicPr>
          <p:blipFill>
            <a:blip r:embed="rId8" cstate="print"/>
            <a:srcRect/>
            <a:stretch>
              <a:fillRect/>
            </a:stretch>
          </p:blipFill>
          <p:spPr bwMode="auto">
            <a:xfrm>
              <a:off x="5220072" y="4221088"/>
              <a:ext cx="333375" cy="342900"/>
            </a:xfrm>
            <a:prstGeom prst="rect">
              <a:avLst/>
            </a:prstGeom>
            <a:noFill/>
            <a:ln w="28575">
              <a:solidFill>
                <a:srgbClr val="00B0F0"/>
              </a:solidFill>
              <a:miter lim="800000"/>
              <a:headEnd/>
              <a:tailEnd/>
            </a:ln>
          </p:spPr>
        </p:pic>
        <p:pic>
          <p:nvPicPr>
            <p:cNvPr id="1034" name="Picture 10"/>
            <p:cNvPicPr>
              <a:picLocks noChangeAspect="1" noChangeArrowheads="1"/>
            </p:cNvPicPr>
            <p:nvPr/>
          </p:nvPicPr>
          <p:blipFill>
            <a:blip r:embed="rId9" cstate="print"/>
            <a:srcRect/>
            <a:stretch>
              <a:fillRect/>
            </a:stretch>
          </p:blipFill>
          <p:spPr bwMode="auto">
            <a:xfrm>
              <a:off x="6732240" y="4251945"/>
              <a:ext cx="314325" cy="257175"/>
            </a:xfrm>
            <a:prstGeom prst="rect">
              <a:avLst/>
            </a:prstGeom>
            <a:noFill/>
            <a:ln w="28575">
              <a:solidFill>
                <a:srgbClr val="FF0000"/>
              </a:solidFill>
              <a:miter lim="800000"/>
              <a:headEnd/>
              <a:tailEnd/>
            </a:ln>
          </p:spPr>
        </p:pic>
      </p:grpSp>
      <p:grpSp>
        <p:nvGrpSpPr>
          <p:cNvPr id="94" name="群組 93"/>
          <p:cNvGrpSpPr/>
          <p:nvPr/>
        </p:nvGrpSpPr>
        <p:grpSpPr>
          <a:xfrm>
            <a:off x="2555776" y="3284984"/>
            <a:ext cx="6395200" cy="2577773"/>
            <a:chOff x="2555776" y="2998693"/>
            <a:chExt cx="6395200" cy="2577773"/>
          </a:xfrm>
        </p:grpSpPr>
        <p:sp>
          <p:nvSpPr>
            <p:cNvPr id="91" name="文字方塊 90"/>
            <p:cNvSpPr txBox="1"/>
            <p:nvPr/>
          </p:nvSpPr>
          <p:spPr>
            <a:xfrm>
              <a:off x="2555776" y="4653136"/>
              <a:ext cx="2641621" cy="923330"/>
            </a:xfrm>
            <a:prstGeom prst="rect">
              <a:avLst/>
            </a:prstGeom>
            <a:noFill/>
          </p:spPr>
          <p:txBody>
            <a:bodyPr wrap="none" rtlCol="0">
              <a:spAutoFit/>
            </a:bodyPr>
            <a:lstStyle/>
            <a:p>
              <a:r>
                <a:rPr lang="en-US" altLang="zh-TW" dirty="0" smtClean="0">
                  <a:solidFill>
                    <a:srgbClr val="00B050"/>
                  </a:solidFill>
                </a:rPr>
                <a:t>the momentum transport </a:t>
              </a:r>
            </a:p>
            <a:p>
              <a:r>
                <a:rPr lang="en-US" altLang="zh-TW" dirty="0" smtClean="0">
                  <a:solidFill>
                    <a:srgbClr val="00B050"/>
                  </a:solidFill>
                </a:rPr>
                <a:t>by steady mean flow. </a:t>
              </a:r>
            </a:p>
            <a:p>
              <a:r>
                <a:rPr lang="en-US" altLang="zh-TW" dirty="0" smtClean="0">
                  <a:solidFill>
                    <a:srgbClr val="00B050"/>
                  </a:solidFill>
                </a:rPr>
                <a:t>(Mean flow in A)</a:t>
              </a:r>
              <a:endParaRPr lang="zh-TW" altLang="en-US" dirty="0">
                <a:solidFill>
                  <a:srgbClr val="00B050"/>
                </a:solidFill>
              </a:endParaRPr>
            </a:p>
          </p:txBody>
        </p:sp>
        <p:sp>
          <p:nvSpPr>
            <p:cNvPr id="92" name="文字方塊 91"/>
            <p:cNvSpPr txBox="1"/>
            <p:nvPr/>
          </p:nvSpPr>
          <p:spPr>
            <a:xfrm>
              <a:off x="4067944" y="2998693"/>
              <a:ext cx="3603807" cy="646331"/>
            </a:xfrm>
            <a:prstGeom prst="rect">
              <a:avLst/>
            </a:prstGeom>
            <a:noFill/>
          </p:spPr>
          <p:txBody>
            <a:bodyPr wrap="none" rtlCol="0">
              <a:spAutoFit/>
            </a:bodyPr>
            <a:lstStyle/>
            <a:p>
              <a:r>
                <a:rPr lang="en-US" altLang="zh-TW" dirty="0" smtClean="0">
                  <a:solidFill>
                    <a:srgbClr val="00B0F0"/>
                  </a:solidFill>
                </a:rPr>
                <a:t>transport by standing eddies.</a:t>
              </a:r>
            </a:p>
            <a:p>
              <a:r>
                <a:rPr lang="en-US" altLang="zh-TW" dirty="0" smtClean="0">
                  <a:solidFill>
                    <a:srgbClr val="00B0F0"/>
                  </a:solidFill>
                </a:rPr>
                <a:t>(steady-state </a:t>
              </a:r>
              <a:r>
                <a:rPr lang="en-US" altLang="zh-TW" dirty="0" err="1" smtClean="0">
                  <a:solidFill>
                    <a:srgbClr val="00B0F0"/>
                  </a:solidFill>
                </a:rPr>
                <a:t>meso</a:t>
              </a:r>
              <a:r>
                <a:rPr lang="en-US" altLang="zh-TW" dirty="0" smtClean="0">
                  <a:solidFill>
                    <a:srgbClr val="00B0F0"/>
                  </a:solidFill>
                </a:rPr>
                <a:t>-scale circulation)</a:t>
              </a:r>
              <a:endParaRPr lang="zh-TW" altLang="en-US" dirty="0">
                <a:solidFill>
                  <a:srgbClr val="00B0F0"/>
                </a:solidFill>
              </a:endParaRPr>
            </a:p>
          </p:txBody>
        </p:sp>
        <p:sp>
          <p:nvSpPr>
            <p:cNvPr id="93" name="文字方塊 92"/>
            <p:cNvSpPr txBox="1"/>
            <p:nvPr/>
          </p:nvSpPr>
          <p:spPr>
            <a:xfrm>
              <a:off x="5940152" y="4581128"/>
              <a:ext cx="3010824" cy="923330"/>
            </a:xfrm>
            <a:prstGeom prst="rect">
              <a:avLst/>
            </a:prstGeom>
            <a:noFill/>
          </p:spPr>
          <p:txBody>
            <a:bodyPr wrap="none" rtlCol="0">
              <a:spAutoFit/>
            </a:bodyPr>
            <a:lstStyle/>
            <a:p>
              <a:r>
                <a:rPr lang="en-US" altLang="zh-TW" dirty="0" smtClean="0">
                  <a:solidFill>
                    <a:srgbClr val="FF0000"/>
                  </a:solidFill>
                </a:rPr>
                <a:t>transport by  transient eddies.</a:t>
              </a:r>
            </a:p>
            <a:p>
              <a:r>
                <a:rPr lang="en-US" altLang="zh-TW" dirty="0" smtClean="0">
                  <a:solidFill>
                    <a:srgbClr val="FF0000"/>
                  </a:solidFill>
                </a:rPr>
                <a:t>(temporally fluctuating </a:t>
              </a:r>
            </a:p>
            <a:p>
              <a:r>
                <a:rPr lang="en-US" altLang="zh-TW" dirty="0" smtClean="0">
                  <a:solidFill>
                    <a:srgbClr val="FF0000"/>
                  </a:solidFill>
                </a:rPr>
                <a:t> convective-scale flow)</a:t>
              </a:r>
              <a:endParaRPr lang="zh-TW" altLang="en-US" dirty="0">
                <a:solidFill>
                  <a:srgbClr val="FF0000"/>
                </a:solidFill>
              </a:endParaRPr>
            </a:p>
          </p:txBody>
        </p:sp>
      </p:grpSp>
      <p:grpSp>
        <p:nvGrpSpPr>
          <p:cNvPr id="100" name="群組 99"/>
          <p:cNvGrpSpPr/>
          <p:nvPr/>
        </p:nvGrpSpPr>
        <p:grpSpPr>
          <a:xfrm>
            <a:off x="323528" y="2804511"/>
            <a:ext cx="5688632" cy="394263"/>
            <a:chOff x="0" y="5840273"/>
            <a:chExt cx="7155863" cy="585234"/>
          </a:xfrm>
        </p:grpSpPr>
        <p:pic>
          <p:nvPicPr>
            <p:cNvPr id="1035" name="Picture 11"/>
            <p:cNvPicPr>
              <a:picLocks noChangeAspect="1" noChangeArrowheads="1"/>
            </p:cNvPicPr>
            <p:nvPr/>
          </p:nvPicPr>
          <p:blipFill>
            <a:blip r:embed="rId10" cstate="print"/>
            <a:srcRect l="51590"/>
            <a:stretch>
              <a:fillRect/>
            </a:stretch>
          </p:blipFill>
          <p:spPr bwMode="auto">
            <a:xfrm>
              <a:off x="1385001" y="5912154"/>
              <a:ext cx="1756817" cy="361950"/>
            </a:xfrm>
            <a:prstGeom prst="rect">
              <a:avLst/>
            </a:prstGeom>
            <a:noFill/>
            <a:ln w="9525">
              <a:noFill/>
              <a:miter lim="800000"/>
              <a:headEnd/>
              <a:tailEnd/>
            </a:ln>
          </p:spPr>
        </p:pic>
        <p:pic>
          <p:nvPicPr>
            <p:cNvPr id="96" name="Picture 11"/>
            <p:cNvPicPr>
              <a:picLocks noChangeAspect="1" noChangeArrowheads="1"/>
            </p:cNvPicPr>
            <p:nvPr/>
          </p:nvPicPr>
          <p:blipFill>
            <a:blip r:embed="rId10" cstate="print"/>
            <a:srcRect r="62531" b="2844"/>
            <a:stretch>
              <a:fillRect/>
            </a:stretch>
          </p:blipFill>
          <p:spPr bwMode="auto">
            <a:xfrm>
              <a:off x="3706360" y="5912154"/>
              <a:ext cx="1359769" cy="351656"/>
            </a:xfrm>
            <a:prstGeom prst="rect">
              <a:avLst/>
            </a:prstGeom>
            <a:noFill/>
            <a:ln w="9525">
              <a:noFill/>
              <a:miter lim="800000"/>
              <a:headEnd/>
              <a:tailEnd/>
            </a:ln>
          </p:spPr>
        </p:pic>
        <p:sp>
          <p:nvSpPr>
            <p:cNvPr id="97" name="文字方塊 96"/>
            <p:cNvSpPr txBox="1"/>
            <p:nvPr/>
          </p:nvSpPr>
          <p:spPr>
            <a:xfrm>
              <a:off x="3084292" y="5877275"/>
              <a:ext cx="538930" cy="369332"/>
            </a:xfrm>
            <a:prstGeom prst="rect">
              <a:avLst/>
            </a:prstGeom>
            <a:noFill/>
          </p:spPr>
          <p:txBody>
            <a:bodyPr wrap="none" rtlCol="0">
              <a:spAutoFit/>
            </a:bodyPr>
            <a:lstStyle/>
            <a:p>
              <a:r>
                <a:rPr lang="en-US" altLang="zh-TW" dirty="0" smtClean="0"/>
                <a:t>and</a:t>
              </a:r>
              <a:endParaRPr lang="zh-TW" altLang="en-US" dirty="0"/>
            </a:p>
          </p:txBody>
        </p:sp>
        <p:sp>
          <p:nvSpPr>
            <p:cNvPr id="98" name="文字方塊 97"/>
            <p:cNvSpPr txBox="1"/>
            <p:nvPr/>
          </p:nvSpPr>
          <p:spPr>
            <a:xfrm>
              <a:off x="0" y="5877280"/>
              <a:ext cx="1517019" cy="548227"/>
            </a:xfrm>
            <a:prstGeom prst="rect">
              <a:avLst/>
            </a:prstGeom>
            <a:noFill/>
          </p:spPr>
          <p:txBody>
            <a:bodyPr wrap="none" rtlCol="0">
              <a:spAutoFit/>
            </a:bodyPr>
            <a:lstStyle/>
            <a:p>
              <a:r>
                <a:rPr lang="en-US" altLang="zh-TW" dirty="0" smtClean="0"/>
                <a:t>(Note that </a:t>
              </a:r>
              <a:endParaRPr lang="zh-TW" altLang="en-US" dirty="0"/>
            </a:p>
          </p:txBody>
        </p:sp>
        <p:sp>
          <p:nvSpPr>
            <p:cNvPr id="99" name="文字方塊 98"/>
            <p:cNvSpPr txBox="1"/>
            <p:nvPr/>
          </p:nvSpPr>
          <p:spPr>
            <a:xfrm>
              <a:off x="5151991" y="5840273"/>
              <a:ext cx="2003872" cy="548227"/>
            </a:xfrm>
            <a:prstGeom prst="rect">
              <a:avLst/>
            </a:prstGeom>
            <a:noFill/>
          </p:spPr>
          <p:txBody>
            <a:bodyPr wrap="none" rtlCol="0">
              <a:spAutoFit/>
            </a:bodyPr>
            <a:lstStyle/>
            <a:p>
              <a:r>
                <a:rPr lang="en-US" altLang="zh-TW" dirty="0" smtClean="0"/>
                <a:t>are neglected.)</a:t>
              </a:r>
              <a:endParaRPr lang="zh-TW" altLang="en-US" dirty="0"/>
            </a:p>
          </p:txBody>
        </p:sp>
      </p:grpSp>
      <p:pic>
        <p:nvPicPr>
          <p:cNvPr id="1036" name="Picture 12"/>
          <p:cNvPicPr>
            <a:picLocks noChangeAspect="1" noChangeArrowheads="1"/>
          </p:cNvPicPr>
          <p:nvPr/>
        </p:nvPicPr>
        <p:blipFill>
          <a:blip r:embed="rId11" cstate="print"/>
          <a:srcRect/>
          <a:stretch>
            <a:fillRect/>
          </a:stretch>
        </p:blipFill>
        <p:spPr bwMode="auto">
          <a:xfrm>
            <a:off x="2915816" y="6237312"/>
            <a:ext cx="3105150" cy="390525"/>
          </a:xfrm>
          <a:prstGeom prst="rect">
            <a:avLst/>
          </a:prstGeom>
          <a:noFill/>
          <a:ln w="28575">
            <a:solidFill>
              <a:srgbClr val="002060"/>
            </a:solidFill>
            <a:miter lim="800000"/>
            <a:headEnd/>
            <a:tailEnd/>
          </a:ln>
        </p:spPr>
      </p:pic>
      <p:grpSp>
        <p:nvGrpSpPr>
          <p:cNvPr id="109" name="群組 108"/>
          <p:cNvGrpSpPr/>
          <p:nvPr/>
        </p:nvGrpSpPr>
        <p:grpSpPr>
          <a:xfrm>
            <a:off x="6170031" y="4018919"/>
            <a:ext cx="1370885" cy="130161"/>
            <a:chOff x="6170031" y="3802895"/>
            <a:chExt cx="1370885" cy="130161"/>
          </a:xfrm>
        </p:grpSpPr>
        <p:cxnSp>
          <p:nvCxnSpPr>
            <p:cNvPr id="107" name="直線接點 106"/>
            <p:cNvCxnSpPr/>
            <p:nvPr/>
          </p:nvCxnSpPr>
          <p:spPr>
            <a:xfrm>
              <a:off x="6170031" y="3802895"/>
              <a:ext cx="1368152"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8" name="直線接點 107"/>
            <p:cNvCxnSpPr/>
            <p:nvPr/>
          </p:nvCxnSpPr>
          <p:spPr>
            <a:xfrm>
              <a:off x="6172764" y="3933056"/>
              <a:ext cx="1368152"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par>
                                <p:cTn id="8" presetID="10" presetClass="entr" presetSubtype="0" fill="hold"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fade">
                                      <p:cBhvr>
                                        <p:cTn id="15" dur="500"/>
                                        <p:tgtEl>
                                          <p:spTgt spid="109"/>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036"/>
                                        </p:tgtEl>
                                        <p:attrNameLst>
                                          <p:attrName>style.visibility</p:attrName>
                                        </p:attrNameLst>
                                      </p:cBhvr>
                                      <p:to>
                                        <p:strVal val="visible"/>
                                      </p:to>
                                    </p:set>
                                    <p:animEffect transition="in" filter="fade">
                                      <p:cBhvr>
                                        <p:cTn id="19"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51520" y="1060560"/>
            <a:ext cx="5518957" cy="5608800"/>
          </a:xfrm>
          <a:prstGeom prst="rect">
            <a:avLst/>
          </a:prstGeom>
          <a:noFill/>
          <a:ln w="9525">
            <a:noFill/>
            <a:miter lim="800000"/>
            <a:headEnd/>
            <a:tailEnd/>
          </a:ln>
        </p:spPr>
      </p:pic>
      <p:grpSp>
        <p:nvGrpSpPr>
          <p:cNvPr id="12" name="群組 11"/>
          <p:cNvGrpSpPr/>
          <p:nvPr/>
        </p:nvGrpSpPr>
        <p:grpSpPr>
          <a:xfrm>
            <a:off x="2091333" y="764704"/>
            <a:ext cx="2912715" cy="411800"/>
            <a:chOff x="219125" y="424912"/>
            <a:chExt cx="2912715" cy="411800"/>
          </a:xfrm>
        </p:grpSpPr>
        <p:pic>
          <p:nvPicPr>
            <p:cNvPr id="3" name="Picture 7"/>
            <p:cNvPicPr>
              <a:picLocks noChangeAspect="1" noChangeArrowheads="1"/>
            </p:cNvPicPr>
            <p:nvPr/>
          </p:nvPicPr>
          <p:blipFill>
            <a:blip r:embed="rId3" cstate="print"/>
            <a:srcRect/>
            <a:stretch>
              <a:fillRect/>
            </a:stretch>
          </p:blipFill>
          <p:spPr bwMode="auto">
            <a:xfrm>
              <a:off x="219125" y="450792"/>
              <a:ext cx="438150" cy="333375"/>
            </a:xfrm>
            <a:prstGeom prst="rect">
              <a:avLst/>
            </a:prstGeom>
            <a:noFill/>
            <a:ln w="28575">
              <a:solidFill>
                <a:srgbClr val="FFC000"/>
              </a:solidFill>
              <a:miter lim="800000"/>
              <a:headEnd/>
              <a:tailEnd/>
            </a:ln>
          </p:spPr>
        </p:pic>
        <p:pic>
          <p:nvPicPr>
            <p:cNvPr id="4" name="Picture 8"/>
            <p:cNvPicPr>
              <a:picLocks noChangeAspect="1" noChangeArrowheads="1"/>
            </p:cNvPicPr>
            <p:nvPr/>
          </p:nvPicPr>
          <p:blipFill>
            <a:blip r:embed="rId4" cstate="print"/>
            <a:srcRect/>
            <a:stretch>
              <a:fillRect/>
            </a:stretch>
          </p:blipFill>
          <p:spPr bwMode="auto">
            <a:xfrm>
              <a:off x="945307" y="450792"/>
              <a:ext cx="381000" cy="323850"/>
            </a:xfrm>
            <a:prstGeom prst="rect">
              <a:avLst/>
            </a:prstGeom>
            <a:noFill/>
            <a:ln w="28575">
              <a:solidFill>
                <a:srgbClr val="00B050"/>
              </a:solidFill>
              <a:miter lim="800000"/>
              <a:headEnd/>
              <a:tailEnd/>
            </a:ln>
          </p:spPr>
        </p:pic>
        <p:pic>
          <p:nvPicPr>
            <p:cNvPr id="5" name="Picture 9"/>
            <p:cNvPicPr>
              <a:picLocks noChangeAspect="1" noChangeArrowheads="1"/>
            </p:cNvPicPr>
            <p:nvPr/>
          </p:nvPicPr>
          <p:blipFill>
            <a:blip r:embed="rId5" cstate="print"/>
            <a:srcRect/>
            <a:stretch>
              <a:fillRect/>
            </a:stretch>
          </p:blipFill>
          <p:spPr bwMode="auto">
            <a:xfrm>
              <a:off x="1836068" y="424912"/>
              <a:ext cx="333375" cy="342900"/>
            </a:xfrm>
            <a:prstGeom prst="rect">
              <a:avLst/>
            </a:prstGeom>
            <a:noFill/>
            <a:ln w="28575">
              <a:solidFill>
                <a:srgbClr val="00B0F0"/>
              </a:solidFill>
              <a:miter lim="800000"/>
              <a:headEnd/>
              <a:tailEnd/>
            </a:ln>
          </p:spPr>
        </p:pic>
        <p:pic>
          <p:nvPicPr>
            <p:cNvPr id="6" name="Picture 10"/>
            <p:cNvPicPr>
              <a:picLocks noChangeAspect="1" noChangeArrowheads="1"/>
            </p:cNvPicPr>
            <p:nvPr/>
          </p:nvPicPr>
          <p:blipFill>
            <a:blip r:embed="rId6" cstate="print"/>
            <a:srcRect/>
            <a:stretch>
              <a:fillRect/>
            </a:stretch>
          </p:blipFill>
          <p:spPr bwMode="auto">
            <a:xfrm>
              <a:off x="2817515" y="455769"/>
              <a:ext cx="314325" cy="257175"/>
            </a:xfrm>
            <a:prstGeom prst="rect">
              <a:avLst/>
            </a:prstGeom>
            <a:noFill/>
            <a:ln w="28575">
              <a:solidFill>
                <a:srgbClr val="FF0000"/>
              </a:solidFill>
              <a:miter lim="800000"/>
              <a:headEnd/>
              <a:tailEnd/>
            </a:ln>
          </p:spPr>
        </p:pic>
        <p:sp>
          <p:nvSpPr>
            <p:cNvPr id="7" name="文字方塊 6"/>
            <p:cNvSpPr txBox="1"/>
            <p:nvPr/>
          </p:nvSpPr>
          <p:spPr>
            <a:xfrm>
              <a:off x="657275" y="467380"/>
              <a:ext cx="300082" cy="369332"/>
            </a:xfrm>
            <a:prstGeom prst="rect">
              <a:avLst/>
            </a:prstGeom>
            <a:noFill/>
          </p:spPr>
          <p:txBody>
            <a:bodyPr wrap="none" rtlCol="0">
              <a:spAutoFit/>
            </a:bodyPr>
            <a:lstStyle/>
            <a:p>
              <a:r>
                <a:rPr lang="en-US" altLang="zh-TW" dirty="0" smtClean="0"/>
                <a:t>=</a:t>
              </a:r>
              <a:endParaRPr lang="zh-TW" altLang="en-US" dirty="0"/>
            </a:p>
          </p:txBody>
        </p:sp>
        <p:sp>
          <p:nvSpPr>
            <p:cNvPr id="8" name="文字方塊 7"/>
            <p:cNvSpPr txBox="1"/>
            <p:nvPr/>
          </p:nvSpPr>
          <p:spPr>
            <a:xfrm>
              <a:off x="1449363" y="441500"/>
              <a:ext cx="300082" cy="369332"/>
            </a:xfrm>
            <a:prstGeom prst="rect">
              <a:avLst/>
            </a:prstGeom>
            <a:noFill/>
          </p:spPr>
          <p:txBody>
            <a:bodyPr wrap="none" rtlCol="0">
              <a:spAutoFit/>
            </a:bodyPr>
            <a:lstStyle/>
            <a:p>
              <a:r>
                <a:rPr lang="en-US" altLang="zh-TW" dirty="0" smtClean="0"/>
                <a:t>+</a:t>
              </a:r>
              <a:endParaRPr lang="zh-TW" altLang="en-US" dirty="0"/>
            </a:p>
          </p:txBody>
        </p:sp>
        <p:sp>
          <p:nvSpPr>
            <p:cNvPr id="9" name="文字方塊 8"/>
            <p:cNvSpPr txBox="1"/>
            <p:nvPr/>
          </p:nvSpPr>
          <p:spPr>
            <a:xfrm>
              <a:off x="2373417" y="424912"/>
              <a:ext cx="300082" cy="369332"/>
            </a:xfrm>
            <a:prstGeom prst="rect">
              <a:avLst/>
            </a:prstGeom>
            <a:noFill/>
          </p:spPr>
          <p:txBody>
            <a:bodyPr wrap="none" rtlCol="0">
              <a:spAutoFit/>
            </a:bodyPr>
            <a:lstStyle/>
            <a:p>
              <a:r>
                <a:rPr lang="en-US" altLang="zh-TW" dirty="0" smtClean="0"/>
                <a:t>+</a:t>
              </a:r>
              <a:endParaRPr lang="zh-TW" altLang="en-US" dirty="0"/>
            </a:p>
          </p:txBody>
        </p:sp>
      </p:grpSp>
      <p:sp>
        <p:nvSpPr>
          <p:cNvPr id="10" name="矩形 9"/>
          <p:cNvSpPr/>
          <p:nvPr/>
        </p:nvSpPr>
        <p:spPr>
          <a:xfrm>
            <a:off x="5796136" y="1052736"/>
            <a:ext cx="2088232" cy="646331"/>
          </a:xfrm>
          <a:prstGeom prst="rect">
            <a:avLst/>
          </a:prstGeom>
        </p:spPr>
        <p:txBody>
          <a:bodyPr wrap="square">
            <a:spAutoFit/>
          </a:bodyPr>
          <a:lstStyle/>
          <a:p>
            <a:r>
              <a:rPr lang="en-US" altLang="zh-TW" b="1" dirty="0" smtClean="0">
                <a:solidFill>
                  <a:srgbClr val="FF0000"/>
                </a:solidFill>
              </a:rPr>
              <a:t>Positive-</a:t>
            </a:r>
            <a:r>
              <a:rPr lang="en-US" altLang="zh-TW" dirty="0" smtClean="0">
                <a:solidFill>
                  <a:srgbClr val="FF0000"/>
                </a:solidFill>
              </a:rPr>
              <a:t>RTF</a:t>
            </a:r>
            <a:r>
              <a:rPr lang="en-US" altLang="zh-TW" b="1" dirty="0" smtClean="0">
                <a:solidFill>
                  <a:srgbClr val="FF0000"/>
                </a:solidFill>
              </a:rPr>
              <a:t> </a:t>
            </a:r>
            <a:r>
              <a:rPr lang="en-US" altLang="zh-TW" dirty="0" smtClean="0">
                <a:solidFill>
                  <a:srgbClr val="FF0000"/>
                </a:solidFill>
              </a:rPr>
              <a:t>flow</a:t>
            </a:r>
          </a:p>
          <a:p>
            <a:r>
              <a:rPr lang="en-US" altLang="zh-TW" b="1" dirty="0" smtClean="0">
                <a:solidFill>
                  <a:srgbClr val="00B0F0"/>
                </a:solidFill>
              </a:rPr>
              <a:t>Negative-</a:t>
            </a:r>
            <a:r>
              <a:rPr lang="en-US" altLang="zh-TW" dirty="0" smtClean="0">
                <a:solidFill>
                  <a:srgbClr val="00B0F0"/>
                </a:solidFill>
              </a:rPr>
              <a:t>FTR flow</a:t>
            </a:r>
          </a:p>
        </p:txBody>
      </p:sp>
      <p:sp>
        <p:nvSpPr>
          <p:cNvPr id="11" name="矩形 10"/>
          <p:cNvSpPr/>
          <p:nvPr/>
        </p:nvSpPr>
        <p:spPr>
          <a:xfrm>
            <a:off x="0" y="0"/>
            <a:ext cx="2515817" cy="369332"/>
          </a:xfrm>
          <a:prstGeom prst="rect">
            <a:avLst/>
          </a:prstGeom>
        </p:spPr>
        <p:txBody>
          <a:bodyPr wrap="none">
            <a:spAutoFit/>
          </a:bodyPr>
          <a:lstStyle/>
          <a:p>
            <a:pPr marL="342900" lvl="0" indent="-342900">
              <a:spcBef>
                <a:spcPct val="20000"/>
              </a:spcBef>
            </a:pPr>
            <a:r>
              <a:rPr lang="en-US" altLang="zh-TW" dirty="0" smtClean="0"/>
              <a:t>t=10-11h (mature stage)</a:t>
            </a:r>
            <a:endParaRPr lang="zh-TW" altLang="en-US" dirty="0"/>
          </a:p>
        </p:txBody>
      </p:sp>
      <p:sp>
        <p:nvSpPr>
          <p:cNvPr id="13" name="文字方塊 12"/>
          <p:cNvSpPr txBox="1"/>
          <p:nvPr/>
        </p:nvSpPr>
        <p:spPr>
          <a:xfrm>
            <a:off x="5868144" y="1916832"/>
            <a:ext cx="3284810" cy="2031325"/>
          </a:xfrm>
          <a:prstGeom prst="rect">
            <a:avLst/>
          </a:prstGeom>
          <a:noFill/>
        </p:spPr>
        <p:txBody>
          <a:bodyPr wrap="none" rtlCol="0">
            <a:spAutoFit/>
          </a:bodyPr>
          <a:lstStyle/>
          <a:p>
            <a:pPr>
              <a:buFont typeface="Arial" pitchFamily="34" charset="0"/>
              <a:buChar char="•"/>
            </a:pPr>
            <a:r>
              <a:rPr lang="en-US" altLang="zh-TW" dirty="0" smtClean="0"/>
              <a:t>All fluxes contribute to FTR flow.</a:t>
            </a:r>
          </a:p>
          <a:p>
            <a:pPr>
              <a:buFont typeface="Arial" pitchFamily="34" charset="0"/>
              <a:buChar char="•"/>
            </a:pPr>
            <a:r>
              <a:rPr lang="en-US" altLang="zh-TW" dirty="0" smtClean="0"/>
              <a:t>Above 6.5km,           dominates.</a:t>
            </a:r>
          </a:p>
          <a:p>
            <a:pPr>
              <a:buFont typeface="Arial" pitchFamily="34" charset="0"/>
              <a:buChar char="•"/>
            </a:pPr>
            <a:endParaRPr lang="en-US" altLang="zh-TW" dirty="0" smtClean="0"/>
          </a:p>
          <a:p>
            <a:pPr>
              <a:buFont typeface="Arial" pitchFamily="34" charset="0"/>
              <a:buChar char="•"/>
            </a:pPr>
            <a:r>
              <a:rPr lang="en-US" altLang="zh-TW" dirty="0" smtClean="0"/>
              <a:t>Below 6.5km,           dominates.</a:t>
            </a:r>
          </a:p>
          <a:p>
            <a:pPr>
              <a:buFont typeface="Arial" pitchFamily="34" charset="0"/>
              <a:buChar char="•"/>
            </a:pPr>
            <a:endParaRPr lang="en-US" altLang="zh-TW" dirty="0" smtClean="0"/>
          </a:p>
          <a:p>
            <a:endParaRPr lang="en-US" altLang="zh-TW" dirty="0" smtClean="0"/>
          </a:p>
          <a:p>
            <a:pPr>
              <a:buFont typeface="Arial" pitchFamily="34" charset="0"/>
              <a:buChar char="•"/>
            </a:pPr>
            <a:endParaRPr lang="zh-TW" altLang="en-US" dirty="0"/>
          </a:p>
        </p:txBody>
      </p:sp>
      <p:pic>
        <p:nvPicPr>
          <p:cNvPr id="14" name="Picture 8"/>
          <p:cNvPicPr>
            <a:picLocks noChangeAspect="1" noChangeArrowheads="1"/>
          </p:cNvPicPr>
          <p:nvPr/>
        </p:nvPicPr>
        <p:blipFill>
          <a:blip r:embed="rId4" cstate="print"/>
          <a:srcRect/>
          <a:stretch>
            <a:fillRect/>
          </a:stretch>
        </p:blipFill>
        <p:spPr bwMode="auto">
          <a:xfrm>
            <a:off x="7380312" y="2204864"/>
            <a:ext cx="381000" cy="323850"/>
          </a:xfrm>
          <a:prstGeom prst="rect">
            <a:avLst/>
          </a:prstGeom>
          <a:noFill/>
          <a:ln w="28575">
            <a:solidFill>
              <a:srgbClr val="00B050"/>
            </a:solidFill>
            <a:miter lim="800000"/>
            <a:headEnd/>
            <a:tailEnd/>
          </a:ln>
        </p:spPr>
      </p:pic>
      <p:pic>
        <p:nvPicPr>
          <p:cNvPr id="15" name="Picture 9"/>
          <p:cNvPicPr>
            <a:picLocks noChangeAspect="1" noChangeArrowheads="1"/>
          </p:cNvPicPr>
          <p:nvPr/>
        </p:nvPicPr>
        <p:blipFill>
          <a:blip r:embed="rId5" cstate="print"/>
          <a:srcRect/>
          <a:stretch>
            <a:fillRect/>
          </a:stretch>
        </p:blipFill>
        <p:spPr bwMode="auto">
          <a:xfrm>
            <a:off x="7406977" y="2708920"/>
            <a:ext cx="333375" cy="342900"/>
          </a:xfrm>
          <a:prstGeom prst="rect">
            <a:avLst/>
          </a:prstGeom>
          <a:noFill/>
          <a:ln w="28575">
            <a:solidFill>
              <a:srgbClr val="00B0F0"/>
            </a:solid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79512" y="529927"/>
            <a:ext cx="5791200" cy="6067425"/>
          </a:xfrm>
          <a:prstGeom prst="rect">
            <a:avLst/>
          </a:prstGeom>
          <a:noFill/>
          <a:ln w="9525">
            <a:noFill/>
            <a:miter lim="800000"/>
            <a:headEnd/>
            <a:tailEnd/>
          </a:ln>
        </p:spPr>
      </p:pic>
      <p:sp>
        <p:nvSpPr>
          <p:cNvPr id="3" name="矩形 2"/>
          <p:cNvSpPr/>
          <p:nvPr/>
        </p:nvSpPr>
        <p:spPr>
          <a:xfrm>
            <a:off x="0" y="0"/>
            <a:ext cx="2515817" cy="369332"/>
          </a:xfrm>
          <a:prstGeom prst="rect">
            <a:avLst/>
          </a:prstGeom>
        </p:spPr>
        <p:txBody>
          <a:bodyPr wrap="none">
            <a:spAutoFit/>
          </a:bodyPr>
          <a:lstStyle/>
          <a:p>
            <a:pPr marL="342900" lvl="0" indent="-342900">
              <a:spcBef>
                <a:spcPct val="20000"/>
              </a:spcBef>
            </a:pPr>
            <a:r>
              <a:rPr lang="en-US" altLang="zh-TW" dirty="0" smtClean="0"/>
              <a:t>t=10-11h (mature stage)</a:t>
            </a:r>
            <a:endParaRPr lang="zh-TW" altLang="en-US" dirty="0"/>
          </a:p>
        </p:txBody>
      </p:sp>
      <p:pic>
        <p:nvPicPr>
          <p:cNvPr id="3075" name="Picture 3"/>
          <p:cNvPicPr>
            <a:picLocks noChangeAspect="1" noChangeArrowheads="1"/>
          </p:cNvPicPr>
          <p:nvPr/>
        </p:nvPicPr>
        <p:blipFill>
          <a:blip r:embed="rId3" cstate="print"/>
          <a:srcRect/>
          <a:stretch>
            <a:fillRect/>
          </a:stretch>
        </p:blipFill>
        <p:spPr bwMode="auto">
          <a:xfrm>
            <a:off x="5317057" y="6508756"/>
            <a:ext cx="581025" cy="209550"/>
          </a:xfrm>
          <a:prstGeom prst="rect">
            <a:avLst/>
          </a:prstGeom>
          <a:noFill/>
          <a:ln w="9525">
            <a:noFill/>
            <a:miter lim="800000"/>
            <a:headEnd/>
            <a:tailEnd/>
          </a:ln>
        </p:spPr>
      </p:pic>
      <p:grpSp>
        <p:nvGrpSpPr>
          <p:cNvPr id="16" name="群組 15"/>
          <p:cNvGrpSpPr/>
          <p:nvPr/>
        </p:nvGrpSpPr>
        <p:grpSpPr>
          <a:xfrm>
            <a:off x="827584" y="2269491"/>
            <a:ext cx="2596480" cy="216931"/>
            <a:chOff x="827584" y="2269491"/>
            <a:chExt cx="2596480" cy="216931"/>
          </a:xfrm>
        </p:grpSpPr>
        <p:pic>
          <p:nvPicPr>
            <p:cNvPr id="3077" name="Picture 5"/>
            <p:cNvPicPr>
              <a:picLocks noChangeAspect="1" noChangeArrowheads="1"/>
            </p:cNvPicPr>
            <p:nvPr/>
          </p:nvPicPr>
          <p:blipFill>
            <a:blip r:embed="rId4" cstate="print"/>
            <a:srcRect/>
            <a:stretch>
              <a:fillRect/>
            </a:stretch>
          </p:blipFill>
          <p:spPr bwMode="auto">
            <a:xfrm>
              <a:off x="827584" y="2276872"/>
              <a:ext cx="1314450" cy="209550"/>
            </a:xfrm>
            <a:prstGeom prst="rect">
              <a:avLst/>
            </a:prstGeom>
            <a:noFill/>
            <a:ln w="9525">
              <a:noFill/>
              <a:miter lim="800000"/>
              <a:headEnd/>
              <a:tailEnd/>
            </a:ln>
          </p:spPr>
        </p:pic>
        <p:pic>
          <p:nvPicPr>
            <p:cNvPr id="3078" name="Picture 6"/>
            <p:cNvPicPr>
              <a:picLocks noChangeAspect="1" noChangeArrowheads="1"/>
            </p:cNvPicPr>
            <p:nvPr/>
          </p:nvPicPr>
          <p:blipFill>
            <a:blip r:embed="rId5" cstate="print"/>
            <a:srcRect/>
            <a:stretch>
              <a:fillRect/>
            </a:stretch>
          </p:blipFill>
          <p:spPr bwMode="auto">
            <a:xfrm>
              <a:off x="2195736" y="2276872"/>
              <a:ext cx="1114425" cy="209550"/>
            </a:xfrm>
            <a:prstGeom prst="rect">
              <a:avLst/>
            </a:prstGeom>
            <a:noFill/>
            <a:ln w="9525">
              <a:noFill/>
              <a:miter lim="800000"/>
              <a:headEnd/>
              <a:tailEnd/>
            </a:ln>
          </p:spPr>
        </p:pic>
        <p:pic>
          <p:nvPicPr>
            <p:cNvPr id="3079" name="Picture 7"/>
            <p:cNvPicPr>
              <a:picLocks noChangeAspect="1" noChangeArrowheads="1"/>
            </p:cNvPicPr>
            <p:nvPr/>
          </p:nvPicPr>
          <p:blipFill>
            <a:blip r:embed="rId6" cstate="print"/>
            <a:srcRect/>
            <a:stretch>
              <a:fillRect/>
            </a:stretch>
          </p:blipFill>
          <p:spPr bwMode="auto">
            <a:xfrm>
              <a:off x="3347864" y="2269491"/>
              <a:ext cx="76200" cy="209550"/>
            </a:xfrm>
            <a:prstGeom prst="rect">
              <a:avLst/>
            </a:prstGeom>
            <a:noFill/>
            <a:ln w="9525">
              <a:noFill/>
              <a:miter lim="800000"/>
              <a:headEnd/>
              <a:tailEnd/>
            </a:ln>
          </p:spPr>
        </p:pic>
      </p:grpSp>
      <p:grpSp>
        <p:nvGrpSpPr>
          <p:cNvPr id="12" name="群組 11"/>
          <p:cNvGrpSpPr/>
          <p:nvPr/>
        </p:nvGrpSpPr>
        <p:grpSpPr>
          <a:xfrm>
            <a:off x="827584" y="332656"/>
            <a:ext cx="2524472" cy="238125"/>
            <a:chOff x="827584" y="332656"/>
            <a:chExt cx="2524472" cy="238125"/>
          </a:xfrm>
        </p:grpSpPr>
        <p:pic>
          <p:nvPicPr>
            <p:cNvPr id="3076" name="Picture 4"/>
            <p:cNvPicPr>
              <a:picLocks noChangeAspect="1" noChangeArrowheads="1"/>
            </p:cNvPicPr>
            <p:nvPr/>
          </p:nvPicPr>
          <p:blipFill>
            <a:blip r:embed="rId7" cstate="print"/>
            <a:srcRect/>
            <a:stretch>
              <a:fillRect/>
            </a:stretch>
          </p:blipFill>
          <p:spPr bwMode="auto">
            <a:xfrm>
              <a:off x="827584" y="332656"/>
              <a:ext cx="2419350" cy="238125"/>
            </a:xfrm>
            <a:prstGeom prst="rect">
              <a:avLst/>
            </a:prstGeom>
            <a:noFill/>
            <a:ln w="9525">
              <a:noFill/>
              <a:miter lim="800000"/>
              <a:headEnd/>
              <a:tailEnd/>
            </a:ln>
          </p:spPr>
        </p:pic>
        <p:pic>
          <p:nvPicPr>
            <p:cNvPr id="3080" name="Picture 8"/>
            <p:cNvPicPr>
              <a:picLocks noChangeAspect="1" noChangeArrowheads="1"/>
            </p:cNvPicPr>
            <p:nvPr/>
          </p:nvPicPr>
          <p:blipFill>
            <a:blip r:embed="rId6" cstate="print"/>
            <a:srcRect/>
            <a:stretch>
              <a:fillRect/>
            </a:stretch>
          </p:blipFill>
          <p:spPr bwMode="auto">
            <a:xfrm>
              <a:off x="3275856" y="332656"/>
              <a:ext cx="76200" cy="209550"/>
            </a:xfrm>
            <a:prstGeom prst="rect">
              <a:avLst/>
            </a:prstGeom>
            <a:noFill/>
            <a:ln w="9525">
              <a:noFill/>
              <a:miter lim="800000"/>
              <a:headEnd/>
              <a:tailEnd/>
            </a:ln>
          </p:spPr>
        </p:pic>
      </p:grpSp>
      <p:grpSp>
        <p:nvGrpSpPr>
          <p:cNvPr id="17" name="群組 16"/>
          <p:cNvGrpSpPr/>
          <p:nvPr/>
        </p:nvGrpSpPr>
        <p:grpSpPr>
          <a:xfrm>
            <a:off x="827584" y="4149080"/>
            <a:ext cx="2020416" cy="209550"/>
            <a:chOff x="827584" y="4149080"/>
            <a:chExt cx="2020416" cy="209550"/>
          </a:xfrm>
        </p:grpSpPr>
        <p:pic>
          <p:nvPicPr>
            <p:cNvPr id="3081" name="Picture 9"/>
            <p:cNvPicPr>
              <a:picLocks noChangeAspect="1" noChangeArrowheads="1"/>
            </p:cNvPicPr>
            <p:nvPr/>
          </p:nvPicPr>
          <p:blipFill>
            <a:blip r:embed="rId8" cstate="print"/>
            <a:srcRect/>
            <a:stretch>
              <a:fillRect/>
            </a:stretch>
          </p:blipFill>
          <p:spPr bwMode="auto">
            <a:xfrm>
              <a:off x="827584" y="4149080"/>
              <a:ext cx="1905000" cy="200025"/>
            </a:xfrm>
            <a:prstGeom prst="rect">
              <a:avLst/>
            </a:prstGeom>
            <a:noFill/>
            <a:ln w="9525">
              <a:noFill/>
              <a:miter lim="800000"/>
              <a:headEnd/>
              <a:tailEnd/>
            </a:ln>
          </p:spPr>
        </p:pic>
        <p:pic>
          <p:nvPicPr>
            <p:cNvPr id="11" name="Picture 7"/>
            <p:cNvPicPr>
              <a:picLocks noChangeAspect="1" noChangeArrowheads="1"/>
            </p:cNvPicPr>
            <p:nvPr/>
          </p:nvPicPr>
          <p:blipFill>
            <a:blip r:embed="rId6" cstate="print"/>
            <a:srcRect/>
            <a:stretch>
              <a:fillRect/>
            </a:stretch>
          </p:blipFill>
          <p:spPr bwMode="auto">
            <a:xfrm>
              <a:off x="2771800" y="4149080"/>
              <a:ext cx="76200" cy="209550"/>
            </a:xfrm>
            <a:prstGeom prst="rect">
              <a:avLst/>
            </a:prstGeom>
            <a:noFill/>
            <a:ln w="9525">
              <a:noFill/>
              <a:miter lim="800000"/>
              <a:headEnd/>
              <a:tailEnd/>
            </a:ln>
          </p:spPr>
        </p:pic>
      </p:grpSp>
      <p:grpSp>
        <p:nvGrpSpPr>
          <p:cNvPr id="20" name="群組 19"/>
          <p:cNvGrpSpPr/>
          <p:nvPr/>
        </p:nvGrpSpPr>
        <p:grpSpPr>
          <a:xfrm>
            <a:off x="1763688" y="1340768"/>
            <a:ext cx="3024336" cy="801380"/>
            <a:chOff x="2771800" y="1340768"/>
            <a:chExt cx="3024336" cy="801380"/>
          </a:xfrm>
        </p:grpSpPr>
        <p:sp>
          <p:nvSpPr>
            <p:cNvPr id="18" name="向左箭號 17"/>
            <p:cNvSpPr/>
            <p:nvPr/>
          </p:nvSpPr>
          <p:spPr>
            <a:xfrm>
              <a:off x="2771800" y="1340768"/>
              <a:ext cx="3024336" cy="144016"/>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8"/>
            <p:cNvSpPr txBox="1"/>
            <p:nvPr/>
          </p:nvSpPr>
          <p:spPr>
            <a:xfrm>
              <a:off x="3851920" y="1772816"/>
              <a:ext cx="1492716" cy="369332"/>
            </a:xfrm>
            <a:prstGeom prst="rect">
              <a:avLst/>
            </a:prstGeom>
            <a:solidFill>
              <a:schemeClr val="accent5">
                <a:lumMod val="20000"/>
                <a:lumOff val="80000"/>
              </a:schemeClr>
            </a:solidFill>
          </p:spPr>
          <p:txBody>
            <a:bodyPr wrap="none" rtlCol="0">
              <a:spAutoFit/>
            </a:bodyPr>
            <a:lstStyle/>
            <a:p>
              <a:r>
                <a:rPr lang="en-US" altLang="zh-TW" b="1" dirty="0" smtClean="0">
                  <a:solidFill>
                    <a:srgbClr val="00B0F0"/>
                  </a:solidFill>
                </a:rPr>
                <a:t>FTR (&gt; 6.5km)</a:t>
              </a:r>
              <a:endParaRPr lang="zh-TW" altLang="en-US" b="1" dirty="0">
                <a:solidFill>
                  <a:srgbClr val="00B0F0"/>
                </a:solidFill>
              </a:endParaRPr>
            </a:p>
          </p:txBody>
        </p:sp>
      </p:grpSp>
      <p:pic>
        <p:nvPicPr>
          <p:cNvPr id="21" name="Picture 7"/>
          <p:cNvPicPr>
            <a:picLocks noChangeAspect="1" noChangeArrowheads="1"/>
          </p:cNvPicPr>
          <p:nvPr/>
        </p:nvPicPr>
        <p:blipFill>
          <a:blip r:embed="rId9" cstate="print"/>
          <a:srcRect/>
          <a:stretch>
            <a:fillRect/>
          </a:stretch>
        </p:blipFill>
        <p:spPr bwMode="auto">
          <a:xfrm>
            <a:off x="5292080" y="4509120"/>
            <a:ext cx="438150" cy="333375"/>
          </a:xfrm>
          <a:prstGeom prst="rect">
            <a:avLst/>
          </a:prstGeom>
          <a:noFill/>
          <a:ln w="28575">
            <a:solidFill>
              <a:srgbClr val="FFC000"/>
            </a:solidFill>
            <a:miter lim="800000"/>
            <a:headEnd/>
            <a:tailEnd/>
          </a:ln>
        </p:spPr>
      </p:pic>
      <p:pic>
        <p:nvPicPr>
          <p:cNvPr id="22" name="Picture 8"/>
          <p:cNvPicPr>
            <a:picLocks noChangeAspect="1" noChangeArrowheads="1"/>
          </p:cNvPicPr>
          <p:nvPr/>
        </p:nvPicPr>
        <p:blipFill>
          <a:blip r:embed="rId10" cstate="print"/>
          <a:srcRect/>
          <a:stretch>
            <a:fillRect/>
          </a:stretch>
        </p:blipFill>
        <p:spPr bwMode="auto">
          <a:xfrm>
            <a:off x="5364088" y="764704"/>
            <a:ext cx="381000" cy="323850"/>
          </a:xfrm>
          <a:prstGeom prst="rect">
            <a:avLst/>
          </a:prstGeom>
          <a:noFill/>
          <a:ln w="28575">
            <a:solidFill>
              <a:srgbClr val="00B050"/>
            </a:solidFill>
            <a:miter lim="800000"/>
            <a:headEnd/>
            <a:tailEnd/>
          </a:ln>
        </p:spPr>
      </p:pic>
      <p:pic>
        <p:nvPicPr>
          <p:cNvPr id="23" name="Picture 9"/>
          <p:cNvPicPr>
            <a:picLocks noChangeAspect="1" noChangeArrowheads="1"/>
          </p:cNvPicPr>
          <p:nvPr/>
        </p:nvPicPr>
        <p:blipFill>
          <a:blip r:embed="rId11" cstate="print"/>
          <a:srcRect/>
          <a:stretch>
            <a:fillRect/>
          </a:stretch>
        </p:blipFill>
        <p:spPr bwMode="auto">
          <a:xfrm>
            <a:off x="5364088" y="2636912"/>
            <a:ext cx="333375" cy="342900"/>
          </a:xfrm>
          <a:prstGeom prst="rect">
            <a:avLst/>
          </a:prstGeom>
          <a:noFill/>
          <a:ln w="28575">
            <a:solidFill>
              <a:srgbClr val="00B0F0"/>
            </a:solidFill>
            <a:miter lim="800000"/>
            <a:headEnd/>
            <a:tailEnd/>
          </a:ln>
        </p:spPr>
      </p:pic>
      <p:grpSp>
        <p:nvGrpSpPr>
          <p:cNvPr id="28" name="群組 27"/>
          <p:cNvGrpSpPr/>
          <p:nvPr/>
        </p:nvGrpSpPr>
        <p:grpSpPr>
          <a:xfrm>
            <a:off x="827584" y="3573016"/>
            <a:ext cx="4877092" cy="441340"/>
            <a:chOff x="827584" y="3573016"/>
            <a:chExt cx="4877092" cy="441340"/>
          </a:xfrm>
        </p:grpSpPr>
        <p:grpSp>
          <p:nvGrpSpPr>
            <p:cNvPr id="24" name="群組 23"/>
            <p:cNvGrpSpPr/>
            <p:nvPr/>
          </p:nvGrpSpPr>
          <p:grpSpPr>
            <a:xfrm>
              <a:off x="1907704" y="3573016"/>
              <a:ext cx="3796972" cy="441340"/>
              <a:chOff x="2987824" y="1628800"/>
              <a:chExt cx="3796972" cy="441340"/>
            </a:xfrm>
          </p:grpSpPr>
          <p:sp>
            <p:nvSpPr>
              <p:cNvPr id="25" name="向左箭號 24"/>
              <p:cNvSpPr/>
              <p:nvPr/>
            </p:nvSpPr>
            <p:spPr>
              <a:xfrm>
                <a:off x="2987824" y="1628800"/>
                <a:ext cx="1584176" cy="144016"/>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文字方塊 25"/>
              <p:cNvSpPr txBox="1"/>
              <p:nvPr/>
            </p:nvSpPr>
            <p:spPr>
              <a:xfrm>
                <a:off x="5292080" y="1700808"/>
                <a:ext cx="1492716" cy="369332"/>
              </a:xfrm>
              <a:prstGeom prst="rect">
                <a:avLst/>
              </a:prstGeom>
              <a:solidFill>
                <a:schemeClr val="accent5">
                  <a:lumMod val="20000"/>
                  <a:lumOff val="80000"/>
                </a:schemeClr>
              </a:solidFill>
            </p:spPr>
            <p:txBody>
              <a:bodyPr wrap="none" rtlCol="0">
                <a:spAutoFit/>
              </a:bodyPr>
              <a:lstStyle/>
              <a:p>
                <a:r>
                  <a:rPr lang="en-US" altLang="zh-TW" b="1" dirty="0" smtClean="0">
                    <a:solidFill>
                      <a:srgbClr val="00B0F0"/>
                    </a:solidFill>
                  </a:rPr>
                  <a:t>FTR (&lt; 6.5km)</a:t>
                </a:r>
                <a:endParaRPr lang="zh-TW" altLang="en-US" b="1" dirty="0">
                  <a:solidFill>
                    <a:srgbClr val="00B0F0"/>
                  </a:solidFill>
                </a:endParaRPr>
              </a:p>
            </p:txBody>
          </p:sp>
        </p:grpSp>
        <p:sp>
          <p:nvSpPr>
            <p:cNvPr id="27" name="向左箭號 26"/>
            <p:cNvSpPr/>
            <p:nvPr/>
          </p:nvSpPr>
          <p:spPr>
            <a:xfrm flipH="1">
              <a:off x="827584" y="3573016"/>
              <a:ext cx="800472" cy="152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32" name="Picture 2"/>
          <p:cNvPicPr>
            <a:picLocks noChangeAspect="1" noChangeArrowheads="1"/>
          </p:cNvPicPr>
          <p:nvPr/>
        </p:nvPicPr>
        <p:blipFill>
          <a:blip r:embed="rId12" cstate="print"/>
          <a:srcRect/>
          <a:stretch>
            <a:fillRect/>
          </a:stretch>
        </p:blipFill>
        <p:spPr bwMode="auto">
          <a:xfrm>
            <a:off x="6012160" y="1628800"/>
            <a:ext cx="2975891" cy="3024336"/>
          </a:xfrm>
          <a:prstGeom prst="rect">
            <a:avLst/>
          </a:prstGeom>
          <a:noFill/>
          <a:ln w="9525">
            <a:noFill/>
            <a:miter lim="800000"/>
            <a:headEnd/>
            <a:tailEnd/>
          </a:ln>
        </p:spPr>
      </p:pic>
      <p:grpSp>
        <p:nvGrpSpPr>
          <p:cNvPr id="35" name="群組 34"/>
          <p:cNvGrpSpPr/>
          <p:nvPr/>
        </p:nvGrpSpPr>
        <p:grpSpPr>
          <a:xfrm>
            <a:off x="827584" y="4797152"/>
            <a:ext cx="4816152" cy="1089412"/>
            <a:chOff x="827584" y="4797152"/>
            <a:chExt cx="4816152" cy="1089412"/>
          </a:xfrm>
        </p:grpSpPr>
        <p:grpSp>
          <p:nvGrpSpPr>
            <p:cNvPr id="29" name="群組 28"/>
            <p:cNvGrpSpPr/>
            <p:nvPr/>
          </p:nvGrpSpPr>
          <p:grpSpPr>
            <a:xfrm>
              <a:off x="1907704" y="5157192"/>
              <a:ext cx="1791816" cy="729372"/>
              <a:chOff x="2411760" y="1340768"/>
              <a:chExt cx="1791816" cy="729372"/>
            </a:xfrm>
          </p:grpSpPr>
          <p:sp>
            <p:nvSpPr>
              <p:cNvPr id="30" name="向左箭號 29"/>
              <p:cNvSpPr/>
              <p:nvPr/>
            </p:nvSpPr>
            <p:spPr>
              <a:xfrm>
                <a:off x="2771800" y="1340768"/>
                <a:ext cx="1431776" cy="135632"/>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文字方塊 30"/>
              <p:cNvSpPr txBox="1"/>
              <p:nvPr/>
            </p:nvSpPr>
            <p:spPr>
              <a:xfrm>
                <a:off x="2411760" y="1700808"/>
                <a:ext cx="534121" cy="369332"/>
              </a:xfrm>
              <a:prstGeom prst="rect">
                <a:avLst/>
              </a:prstGeom>
              <a:solidFill>
                <a:schemeClr val="accent5">
                  <a:lumMod val="20000"/>
                  <a:lumOff val="80000"/>
                </a:schemeClr>
              </a:solidFill>
            </p:spPr>
            <p:txBody>
              <a:bodyPr wrap="none" rtlCol="0">
                <a:spAutoFit/>
              </a:bodyPr>
              <a:lstStyle/>
              <a:p>
                <a:r>
                  <a:rPr lang="en-US" altLang="zh-TW" b="1" dirty="0" smtClean="0">
                    <a:solidFill>
                      <a:srgbClr val="00B0F0"/>
                    </a:solidFill>
                  </a:rPr>
                  <a:t>FTR</a:t>
                </a:r>
                <a:endParaRPr lang="zh-TW" altLang="en-US" b="1" dirty="0">
                  <a:solidFill>
                    <a:srgbClr val="00B0F0"/>
                  </a:solidFill>
                </a:endParaRPr>
              </a:p>
            </p:txBody>
          </p:sp>
        </p:grpSp>
        <p:sp>
          <p:nvSpPr>
            <p:cNvPr id="33" name="向左箭號 32"/>
            <p:cNvSpPr/>
            <p:nvPr/>
          </p:nvSpPr>
          <p:spPr>
            <a:xfrm>
              <a:off x="4211960" y="5733256"/>
              <a:ext cx="1431776" cy="135632"/>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向左箭號 33"/>
            <p:cNvSpPr/>
            <p:nvPr/>
          </p:nvSpPr>
          <p:spPr>
            <a:xfrm>
              <a:off x="827584" y="4797152"/>
              <a:ext cx="1431776" cy="135632"/>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02046" y="2276872"/>
            <a:ext cx="8934450" cy="3429000"/>
          </a:xfrm>
          <a:prstGeom prst="rect">
            <a:avLst/>
          </a:prstGeom>
          <a:noFill/>
          <a:ln w="9525">
            <a:noFill/>
            <a:miter lim="800000"/>
            <a:headEnd/>
            <a:tailEnd/>
          </a:ln>
        </p:spPr>
      </p:pic>
      <p:pic>
        <p:nvPicPr>
          <p:cNvPr id="3" name="Picture 9"/>
          <p:cNvPicPr>
            <a:picLocks noChangeAspect="1" noChangeArrowheads="1"/>
          </p:cNvPicPr>
          <p:nvPr/>
        </p:nvPicPr>
        <p:blipFill>
          <a:blip r:embed="rId3" cstate="print"/>
          <a:srcRect/>
          <a:stretch>
            <a:fillRect/>
          </a:stretch>
        </p:blipFill>
        <p:spPr bwMode="auto">
          <a:xfrm>
            <a:off x="8244408" y="2492896"/>
            <a:ext cx="473391" cy="486916"/>
          </a:xfrm>
          <a:prstGeom prst="rect">
            <a:avLst/>
          </a:prstGeom>
          <a:noFill/>
          <a:ln w="28575">
            <a:solidFill>
              <a:srgbClr val="00B0F0"/>
            </a:solidFill>
            <a:miter lim="800000"/>
            <a:headEnd/>
            <a:tailEnd/>
          </a:ln>
        </p:spPr>
      </p:pic>
      <p:sp>
        <p:nvSpPr>
          <p:cNvPr id="5" name="矩形 4"/>
          <p:cNvSpPr/>
          <p:nvPr/>
        </p:nvSpPr>
        <p:spPr>
          <a:xfrm>
            <a:off x="5076056" y="5661248"/>
            <a:ext cx="3744416" cy="923330"/>
          </a:xfrm>
          <a:prstGeom prst="rect">
            <a:avLst/>
          </a:prstGeom>
        </p:spPr>
        <p:txBody>
          <a:bodyPr wrap="square">
            <a:spAutoFit/>
          </a:bodyPr>
          <a:lstStyle/>
          <a:p>
            <a:r>
              <a:rPr lang="en-US" altLang="zh-TW" b="1" dirty="0" smtClean="0">
                <a:solidFill>
                  <a:srgbClr val="FF0000"/>
                </a:solidFill>
              </a:rPr>
              <a:t>Positive-</a:t>
            </a:r>
            <a:r>
              <a:rPr lang="en-US" altLang="zh-TW" dirty="0" smtClean="0">
                <a:solidFill>
                  <a:srgbClr val="FF0000"/>
                </a:solidFill>
              </a:rPr>
              <a:t>RTF</a:t>
            </a:r>
            <a:r>
              <a:rPr lang="en-US" altLang="zh-TW" b="1" dirty="0" smtClean="0">
                <a:solidFill>
                  <a:srgbClr val="FF0000"/>
                </a:solidFill>
              </a:rPr>
              <a:t> </a:t>
            </a:r>
            <a:r>
              <a:rPr lang="en-US" altLang="zh-TW" dirty="0" smtClean="0">
                <a:solidFill>
                  <a:srgbClr val="FF0000"/>
                </a:solidFill>
              </a:rPr>
              <a:t>flow</a:t>
            </a:r>
          </a:p>
          <a:p>
            <a:r>
              <a:rPr lang="en-US" altLang="zh-TW" b="1" dirty="0" smtClean="0">
                <a:solidFill>
                  <a:srgbClr val="00B0F0"/>
                </a:solidFill>
              </a:rPr>
              <a:t>Negative-</a:t>
            </a:r>
            <a:r>
              <a:rPr lang="en-US" altLang="zh-TW" dirty="0" smtClean="0">
                <a:solidFill>
                  <a:srgbClr val="00B0F0"/>
                </a:solidFill>
              </a:rPr>
              <a:t>FTR flow</a:t>
            </a:r>
          </a:p>
          <a:p>
            <a:r>
              <a:rPr lang="en-US" altLang="zh-TW" dirty="0" smtClean="0"/>
              <a:t>Shaded-velocity product &lt; -5 (m/s)^2</a:t>
            </a:r>
          </a:p>
        </p:txBody>
      </p:sp>
      <p:grpSp>
        <p:nvGrpSpPr>
          <p:cNvPr id="15" name="群組 14"/>
          <p:cNvGrpSpPr/>
          <p:nvPr/>
        </p:nvGrpSpPr>
        <p:grpSpPr>
          <a:xfrm>
            <a:off x="899592" y="2996952"/>
            <a:ext cx="7848872" cy="720080"/>
            <a:chOff x="1102001" y="4293096"/>
            <a:chExt cx="7848872" cy="720080"/>
          </a:xfrm>
        </p:grpSpPr>
        <p:cxnSp>
          <p:nvCxnSpPr>
            <p:cNvPr id="16" name="直線接點 15"/>
            <p:cNvCxnSpPr/>
            <p:nvPr/>
          </p:nvCxnSpPr>
          <p:spPr>
            <a:xfrm>
              <a:off x="1102001" y="5013176"/>
              <a:ext cx="784887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1390033" y="4293096"/>
              <a:ext cx="830677" cy="369332"/>
            </a:xfrm>
            <a:prstGeom prst="rect">
              <a:avLst/>
            </a:prstGeom>
            <a:noFill/>
            <a:ln w="38100">
              <a:noFill/>
            </a:ln>
          </p:spPr>
          <p:txBody>
            <a:bodyPr wrap="none">
              <a:spAutoFit/>
            </a:bodyPr>
            <a:lstStyle/>
            <a:p>
              <a:r>
                <a:rPr lang="en-US" altLang="zh-TW" b="1" dirty="0" smtClean="0">
                  <a:solidFill>
                    <a:srgbClr val="FFC000"/>
                  </a:solidFill>
                </a:rPr>
                <a:t>6.5 km</a:t>
              </a:r>
              <a:endParaRPr lang="zh-TW" altLang="en-US" b="1" dirty="0">
                <a:solidFill>
                  <a:srgbClr val="FFC000"/>
                </a:solidFill>
              </a:endParaRPr>
            </a:p>
          </p:txBody>
        </p:sp>
      </p:grpSp>
      <p:pic>
        <p:nvPicPr>
          <p:cNvPr id="19" name="Picture 2"/>
          <p:cNvPicPr>
            <a:picLocks noChangeAspect="1" noChangeArrowheads="1"/>
          </p:cNvPicPr>
          <p:nvPr/>
        </p:nvPicPr>
        <p:blipFill>
          <a:blip r:embed="rId4" cstate="print"/>
          <a:srcRect/>
          <a:stretch>
            <a:fillRect/>
          </a:stretch>
        </p:blipFill>
        <p:spPr bwMode="auto">
          <a:xfrm>
            <a:off x="6084168" y="89248"/>
            <a:ext cx="2223436" cy="2259632"/>
          </a:xfrm>
          <a:prstGeom prst="rect">
            <a:avLst/>
          </a:prstGeom>
          <a:noFill/>
          <a:ln w="9525">
            <a:noFill/>
            <a:miter lim="800000"/>
            <a:headEnd/>
            <a:tailEnd/>
          </a:ln>
        </p:spPr>
      </p:pic>
      <p:grpSp>
        <p:nvGrpSpPr>
          <p:cNvPr id="20" name="群組 19"/>
          <p:cNvGrpSpPr/>
          <p:nvPr/>
        </p:nvGrpSpPr>
        <p:grpSpPr>
          <a:xfrm>
            <a:off x="6497639" y="908720"/>
            <a:ext cx="2361477" cy="275946"/>
            <a:chOff x="1059585" y="4797139"/>
            <a:chExt cx="3614566" cy="369331"/>
          </a:xfrm>
        </p:grpSpPr>
        <p:cxnSp>
          <p:nvCxnSpPr>
            <p:cNvPr id="21" name="直線接點 20"/>
            <p:cNvCxnSpPr/>
            <p:nvPr/>
          </p:nvCxnSpPr>
          <p:spPr>
            <a:xfrm>
              <a:off x="1059585" y="5031706"/>
              <a:ext cx="2755148"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3843474" y="4797139"/>
              <a:ext cx="830677" cy="369331"/>
            </a:xfrm>
            <a:prstGeom prst="rect">
              <a:avLst/>
            </a:prstGeom>
            <a:noFill/>
            <a:ln w="38100">
              <a:noFill/>
            </a:ln>
          </p:spPr>
          <p:txBody>
            <a:bodyPr wrap="none">
              <a:spAutoFit/>
            </a:bodyPr>
            <a:lstStyle/>
            <a:p>
              <a:r>
                <a:rPr lang="en-US" altLang="zh-TW" b="1" dirty="0" smtClean="0">
                  <a:solidFill>
                    <a:srgbClr val="FFC000"/>
                  </a:solidFill>
                </a:rPr>
                <a:t>6.5 km</a:t>
              </a:r>
              <a:endParaRPr lang="zh-TW" altLang="en-US" b="1" dirty="0">
                <a:solidFill>
                  <a:srgbClr val="FFC000"/>
                </a:solidFill>
              </a:endParaRPr>
            </a:p>
          </p:txBody>
        </p:sp>
      </p:grpSp>
      <p:sp>
        <p:nvSpPr>
          <p:cNvPr id="23" name="矩形 22"/>
          <p:cNvSpPr/>
          <p:nvPr/>
        </p:nvSpPr>
        <p:spPr>
          <a:xfrm>
            <a:off x="0" y="0"/>
            <a:ext cx="4949625" cy="369332"/>
          </a:xfrm>
          <a:prstGeom prst="rect">
            <a:avLst/>
          </a:prstGeom>
        </p:spPr>
        <p:txBody>
          <a:bodyPr wrap="none">
            <a:spAutoFit/>
          </a:bodyPr>
          <a:lstStyle/>
          <a:p>
            <a:pPr marL="342900" lvl="0" indent="-342900">
              <a:spcBef>
                <a:spcPct val="20000"/>
              </a:spcBef>
            </a:pPr>
            <a:r>
              <a:rPr lang="en-US" altLang="zh-TW" dirty="0" smtClean="0"/>
              <a:t>t=10-11h (mature stage) , </a:t>
            </a:r>
            <a:r>
              <a:rPr lang="en-US" altLang="zh-TW" dirty="0" err="1" smtClean="0"/>
              <a:t>subregion</a:t>
            </a:r>
            <a:r>
              <a:rPr lang="en-US" altLang="zh-TW" dirty="0" smtClean="0"/>
              <a:t> area-averaged</a:t>
            </a:r>
            <a:endParaRPr lang="zh-TW"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2698" y="764704"/>
            <a:ext cx="5763438" cy="5688000"/>
          </a:xfrm>
          <a:prstGeom prst="rect">
            <a:avLst/>
          </a:prstGeom>
          <a:noFill/>
          <a:ln w="9525">
            <a:noFill/>
            <a:miter lim="800000"/>
            <a:headEnd/>
            <a:tailEnd/>
          </a:ln>
        </p:spPr>
      </p:pic>
      <p:sp>
        <p:nvSpPr>
          <p:cNvPr id="3" name="矩形 2"/>
          <p:cNvSpPr/>
          <p:nvPr/>
        </p:nvSpPr>
        <p:spPr>
          <a:xfrm>
            <a:off x="0" y="0"/>
            <a:ext cx="4922886" cy="369332"/>
          </a:xfrm>
          <a:prstGeom prst="rect">
            <a:avLst/>
          </a:prstGeom>
        </p:spPr>
        <p:txBody>
          <a:bodyPr wrap="none">
            <a:spAutoFit/>
          </a:bodyPr>
          <a:lstStyle/>
          <a:p>
            <a:pPr marL="342900" lvl="0" indent="-342900">
              <a:spcBef>
                <a:spcPct val="20000"/>
              </a:spcBef>
            </a:pPr>
            <a:r>
              <a:rPr lang="en-US" altLang="zh-TW" dirty="0" smtClean="0"/>
              <a:t>t=10-11h (mature stage) , </a:t>
            </a:r>
            <a:r>
              <a:rPr lang="en-US" altLang="zh-TW" dirty="0" err="1" smtClean="0"/>
              <a:t>subregions’</a:t>
            </a:r>
            <a:r>
              <a:rPr lang="en-US" altLang="zh-TW" dirty="0" smtClean="0"/>
              <a:t> contribution</a:t>
            </a:r>
            <a:endParaRPr lang="zh-TW" altLang="en-US" dirty="0"/>
          </a:p>
        </p:txBody>
      </p:sp>
      <p:sp>
        <p:nvSpPr>
          <p:cNvPr id="4" name="文字方塊 3"/>
          <p:cNvSpPr txBox="1"/>
          <p:nvPr/>
        </p:nvSpPr>
        <p:spPr>
          <a:xfrm>
            <a:off x="5868144" y="1268760"/>
            <a:ext cx="3263970" cy="369332"/>
          </a:xfrm>
          <a:prstGeom prst="rect">
            <a:avLst/>
          </a:prstGeom>
          <a:noFill/>
        </p:spPr>
        <p:txBody>
          <a:bodyPr wrap="none" rtlCol="0">
            <a:spAutoFit/>
          </a:bodyPr>
          <a:lstStyle/>
          <a:p>
            <a:pPr>
              <a:buFont typeface="Arial" pitchFamily="34" charset="0"/>
              <a:buChar char="•"/>
            </a:pPr>
            <a:r>
              <a:rPr lang="en-US" altLang="zh-TW" dirty="0" smtClean="0"/>
              <a:t>CV contributes to 65-75%  Total.</a:t>
            </a:r>
            <a:endParaRPr lang="zh-TW" altLang="en-US" dirty="0"/>
          </a:p>
        </p:txBody>
      </p:sp>
      <p:pic>
        <p:nvPicPr>
          <p:cNvPr id="5" name="Picture 9"/>
          <p:cNvPicPr>
            <a:picLocks noChangeAspect="1" noChangeArrowheads="1"/>
          </p:cNvPicPr>
          <p:nvPr/>
        </p:nvPicPr>
        <p:blipFill>
          <a:blip r:embed="rId3" cstate="print"/>
          <a:srcRect/>
          <a:stretch>
            <a:fillRect/>
          </a:stretch>
        </p:blipFill>
        <p:spPr bwMode="auto">
          <a:xfrm>
            <a:off x="1187624" y="1052736"/>
            <a:ext cx="473391" cy="486916"/>
          </a:xfrm>
          <a:prstGeom prst="rect">
            <a:avLst/>
          </a:prstGeom>
          <a:noFill/>
          <a:ln w="28575">
            <a:solidFill>
              <a:srgbClr val="00B0F0"/>
            </a:solidFill>
            <a:miter lim="800000"/>
            <a:headEnd/>
            <a:tailEnd/>
          </a:ln>
        </p:spPr>
      </p:pic>
      <p:sp>
        <p:nvSpPr>
          <p:cNvPr id="6" name="向右箭號 5"/>
          <p:cNvSpPr/>
          <p:nvPr/>
        </p:nvSpPr>
        <p:spPr>
          <a:xfrm rot="7282431">
            <a:off x="2001586" y="3968362"/>
            <a:ext cx="432048"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Large-scale momentum budget</a:t>
            </a:r>
            <a:br>
              <a:rPr lang="en-US" altLang="zh-TW" dirty="0" smtClean="0"/>
            </a:br>
            <a:endParaRPr lang="zh-TW" altLang="en-US" dirty="0"/>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 xmlns:p14="http://schemas.microsoft.com/office/powerpoint/2010/main" val="19949115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287016" y="3573016"/>
            <a:ext cx="995657" cy="369332"/>
          </a:xfrm>
          <a:prstGeom prst="rect">
            <a:avLst/>
          </a:prstGeom>
          <a:noFill/>
        </p:spPr>
        <p:txBody>
          <a:bodyPr wrap="none" rtlCol="0">
            <a:spAutoFit/>
          </a:bodyPr>
          <a:lstStyle/>
          <a:p>
            <a:r>
              <a:rPr lang="en-US" altLang="zh-TW" dirty="0" smtClean="0"/>
              <a:t>We have</a:t>
            </a:r>
            <a:endParaRPr lang="zh-TW" altLang="en-US" dirty="0"/>
          </a:p>
        </p:txBody>
      </p:sp>
      <p:grpSp>
        <p:nvGrpSpPr>
          <p:cNvPr id="11" name="群組 10"/>
          <p:cNvGrpSpPr/>
          <p:nvPr/>
        </p:nvGrpSpPr>
        <p:grpSpPr>
          <a:xfrm>
            <a:off x="251520" y="764704"/>
            <a:ext cx="8748464" cy="2541811"/>
            <a:chOff x="395536" y="404664"/>
            <a:chExt cx="8748464" cy="2541811"/>
          </a:xfrm>
        </p:grpSpPr>
        <p:grpSp>
          <p:nvGrpSpPr>
            <p:cNvPr id="9" name="群組 8"/>
            <p:cNvGrpSpPr/>
            <p:nvPr/>
          </p:nvGrpSpPr>
          <p:grpSpPr>
            <a:xfrm>
              <a:off x="395536" y="404664"/>
              <a:ext cx="8748464" cy="2452340"/>
              <a:chOff x="395536" y="404664"/>
              <a:chExt cx="8748464" cy="2452340"/>
            </a:xfrm>
          </p:grpSpPr>
          <p:grpSp>
            <p:nvGrpSpPr>
              <p:cNvPr id="6" name="群組 5"/>
              <p:cNvGrpSpPr/>
              <p:nvPr/>
            </p:nvGrpSpPr>
            <p:grpSpPr>
              <a:xfrm>
                <a:off x="395536" y="548680"/>
                <a:ext cx="8748464" cy="2308324"/>
                <a:chOff x="467544" y="692696"/>
                <a:chExt cx="8064896" cy="2308324"/>
              </a:xfrm>
            </p:grpSpPr>
            <p:sp>
              <p:nvSpPr>
                <p:cNvPr id="4" name="文字方塊 3"/>
                <p:cNvSpPr txBox="1"/>
                <p:nvPr/>
              </p:nvSpPr>
              <p:spPr>
                <a:xfrm>
                  <a:off x="467544" y="692696"/>
                  <a:ext cx="8064896" cy="2308324"/>
                </a:xfrm>
                <a:prstGeom prst="rect">
                  <a:avLst/>
                </a:prstGeom>
                <a:noFill/>
              </p:spPr>
              <p:txBody>
                <a:bodyPr wrap="square" rtlCol="0">
                  <a:spAutoFit/>
                </a:bodyPr>
                <a:lstStyle/>
                <a:p>
                  <a:r>
                    <a:rPr lang="en-US" altLang="zh-TW" dirty="0" smtClean="0"/>
                    <a:t>Rewrite </a:t>
                  </a:r>
                  <a:r>
                    <a:rPr lang="en-US" altLang="zh-TW" b="1" dirty="0" smtClean="0"/>
                    <a:t>time-averaged</a:t>
                  </a:r>
                  <a:r>
                    <a:rPr lang="en-US" altLang="zh-TW" dirty="0" smtClean="0"/>
                    <a:t> form  in  flux form, </a:t>
                  </a:r>
                </a:p>
                <a:p>
                  <a:endParaRPr lang="en-US" altLang="zh-TW" dirty="0" smtClean="0"/>
                </a:p>
                <a:p>
                  <a:endParaRPr lang="en-US" altLang="zh-TW" dirty="0" smtClean="0"/>
                </a:p>
                <a:p>
                  <a:r>
                    <a:rPr lang="en-US" altLang="zh-TW" dirty="0" smtClean="0"/>
                    <a:t>And combine with </a:t>
                  </a:r>
                  <a:r>
                    <a:rPr lang="en-US" altLang="zh-TW" dirty="0" err="1" smtClean="0"/>
                    <a:t>anelastic</a:t>
                  </a:r>
                  <a:r>
                    <a:rPr lang="en-US" altLang="zh-TW" dirty="0" smtClean="0"/>
                    <a:t>  mass continuity equation :                                       </a:t>
                  </a:r>
                </a:p>
                <a:p>
                  <a:r>
                    <a:rPr lang="en-US" altLang="zh-TW" dirty="0" smtClean="0"/>
                    <a:t>                                                                                                                           </a:t>
                  </a:r>
                  <a:r>
                    <a:rPr lang="en-US" altLang="zh-TW" b="1" dirty="0" smtClean="0"/>
                    <a:t>(v</a:t>
                  </a:r>
                  <a:r>
                    <a:rPr lang="en-US" altLang="zh-TW" dirty="0" smtClean="0"/>
                    <a:t> is horizontal wind.</a:t>
                  </a:r>
                  <a:r>
                    <a:rPr lang="en-US" altLang="zh-TW" b="1" dirty="0" smtClean="0"/>
                    <a:t>)</a:t>
                  </a:r>
                </a:p>
                <a:p>
                  <a:endParaRPr lang="en-US" altLang="zh-TW" b="1" dirty="0" smtClean="0"/>
                </a:p>
                <a:p>
                  <a:endParaRPr lang="en-US" altLang="zh-TW" b="1" dirty="0" smtClean="0"/>
                </a:p>
                <a:p>
                  <a:r>
                    <a:rPr lang="en-US" altLang="zh-TW" dirty="0" smtClean="0"/>
                    <a:t>Applying a</a:t>
                  </a:r>
                  <a:r>
                    <a:rPr lang="en-US" altLang="zh-TW" b="1" dirty="0" smtClean="0"/>
                    <a:t>rea-averaged </a:t>
                  </a:r>
                  <a:r>
                    <a:rPr lang="en-US" altLang="zh-TW" dirty="0" smtClean="0"/>
                    <a:t> operator : </a:t>
                  </a:r>
                </a:p>
              </p:txBody>
            </p:sp>
            <p:pic>
              <p:nvPicPr>
                <p:cNvPr id="2050" name="Picture 2"/>
                <p:cNvPicPr>
                  <a:picLocks noChangeAspect="1" noChangeArrowheads="1"/>
                </p:cNvPicPr>
                <p:nvPr/>
              </p:nvPicPr>
              <p:blipFill>
                <a:blip r:embed="rId2" cstate="print"/>
                <a:srcRect/>
                <a:stretch>
                  <a:fillRect/>
                </a:stretch>
              </p:blipFill>
              <p:spPr bwMode="auto">
                <a:xfrm>
                  <a:off x="5313401" y="1556792"/>
                  <a:ext cx="1590874" cy="328664"/>
                </a:xfrm>
                <a:prstGeom prst="rect">
                  <a:avLst/>
                </a:prstGeom>
                <a:noFill/>
                <a:ln w="9525">
                  <a:noFill/>
                  <a:miter lim="800000"/>
                  <a:headEnd/>
                  <a:tailEnd/>
                </a:ln>
              </p:spPr>
            </p:pic>
          </p:grpSp>
          <p:pic>
            <p:nvPicPr>
              <p:cNvPr id="8" name="Picture 2"/>
              <p:cNvPicPr>
                <a:picLocks noChangeAspect="1" noChangeArrowheads="1"/>
              </p:cNvPicPr>
              <p:nvPr/>
            </p:nvPicPr>
            <p:blipFill>
              <a:blip r:embed="rId3" cstate="print"/>
              <a:srcRect/>
              <a:stretch>
                <a:fillRect/>
              </a:stretch>
            </p:blipFill>
            <p:spPr bwMode="auto">
              <a:xfrm>
                <a:off x="4572000" y="404664"/>
                <a:ext cx="4247930" cy="771823"/>
              </a:xfrm>
              <a:prstGeom prst="rect">
                <a:avLst/>
              </a:prstGeom>
              <a:noFill/>
              <a:ln w="9525">
                <a:noFill/>
                <a:miter lim="800000"/>
                <a:headEnd/>
                <a:tailEnd/>
              </a:ln>
            </p:spPr>
          </p:pic>
        </p:grpSp>
        <p:pic>
          <p:nvPicPr>
            <p:cNvPr id="10" name="Picture 2"/>
            <p:cNvPicPr>
              <a:picLocks noChangeAspect="1" noChangeArrowheads="1"/>
            </p:cNvPicPr>
            <p:nvPr/>
          </p:nvPicPr>
          <p:blipFill>
            <a:blip r:embed="rId4" cstate="print"/>
            <a:srcRect/>
            <a:stretch>
              <a:fillRect/>
            </a:stretch>
          </p:blipFill>
          <p:spPr bwMode="auto">
            <a:xfrm>
              <a:off x="3923928" y="2348880"/>
              <a:ext cx="1958273" cy="597595"/>
            </a:xfrm>
            <a:prstGeom prst="rect">
              <a:avLst/>
            </a:prstGeom>
            <a:noFill/>
            <a:ln w="9525">
              <a:noFill/>
              <a:miter lim="800000"/>
              <a:headEnd/>
              <a:tailEnd/>
            </a:ln>
          </p:spPr>
        </p:pic>
      </p:grpSp>
      <p:grpSp>
        <p:nvGrpSpPr>
          <p:cNvPr id="14" name="群組 13"/>
          <p:cNvGrpSpPr/>
          <p:nvPr/>
        </p:nvGrpSpPr>
        <p:grpSpPr>
          <a:xfrm>
            <a:off x="719920" y="4007718"/>
            <a:ext cx="7704000" cy="900000"/>
            <a:chOff x="221729" y="3647678"/>
            <a:chExt cx="8111108" cy="933450"/>
          </a:xfrm>
        </p:grpSpPr>
        <p:pic>
          <p:nvPicPr>
            <p:cNvPr id="2051" name="Picture 3"/>
            <p:cNvPicPr>
              <a:picLocks noChangeAspect="1" noChangeArrowheads="1"/>
            </p:cNvPicPr>
            <p:nvPr/>
          </p:nvPicPr>
          <p:blipFill>
            <a:blip r:embed="rId5" cstate="print"/>
            <a:srcRect/>
            <a:stretch>
              <a:fillRect/>
            </a:stretch>
          </p:blipFill>
          <p:spPr bwMode="auto">
            <a:xfrm>
              <a:off x="221729" y="3647678"/>
              <a:ext cx="5286375" cy="933450"/>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5580112" y="3700444"/>
              <a:ext cx="2752725" cy="866775"/>
            </a:xfrm>
            <a:prstGeom prst="rect">
              <a:avLst/>
            </a:prstGeom>
            <a:noFill/>
            <a:ln w="9525">
              <a:noFill/>
              <a:miter lim="800000"/>
              <a:headEnd/>
              <a:tailEnd/>
            </a:ln>
          </p:spPr>
        </p:pic>
      </p:grpSp>
      <p:pic>
        <p:nvPicPr>
          <p:cNvPr id="2055" name="Picture 7"/>
          <p:cNvPicPr>
            <a:picLocks noChangeAspect="1" noChangeArrowheads="1"/>
          </p:cNvPicPr>
          <p:nvPr/>
        </p:nvPicPr>
        <p:blipFill>
          <a:blip r:embed="rId7" cstate="print"/>
          <a:srcRect/>
          <a:stretch>
            <a:fillRect/>
          </a:stretch>
        </p:blipFill>
        <p:spPr bwMode="auto">
          <a:xfrm>
            <a:off x="2375248" y="5229200"/>
            <a:ext cx="5164324" cy="720080"/>
          </a:xfrm>
          <a:prstGeom prst="rect">
            <a:avLst/>
          </a:prstGeom>
          <a:noFill/>
          <a:ln w="28575">
            <a:solidFill>
              <a:srgbClr val="FF0000"/>
            </a:solidFill>
            <a:miter lim="800000"/>
            <a:headEnd/>
            <a:tailEnd/>
          </a:ln>
        </p:spPr>
      </p:pic>
      <p:grpSp>
        <p:nvGrpSpPr>
          <p:cNvPr id="18" name="群組 55"/>
          <p:cNvGrpSpPr/>
          <p:nvPr/>
        </p:nvGrpSpPr>
        <p:grpSpPr>
          <a:xfrm>
            <a:off x="4607496" y="4653136"/>
            <a:ext cx="1080120" cy="105509"/>
            <a:chOff x="834115" y="3333735"/>
            <a:chExt cx="897103" cy="100538"/>
          </a:xfrm>
        </p:grpSpPr>
        <p:cxnSp>
          <p:nvCxnSpPr>
            <p:cNvPr id="19" name="直線接點 18"/>
            <p:cNvCxnSpPr/>
            <p:nvPr/>
          </p:nvCxnSpPr>
          <p:spPr>
            <a:xfrm>
              <a:off x="834115" y="3429000"/>
              <a:ext cx="89710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847478" y="3333735"/>
              <a:ext cx="0" cy="978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1731218" y="3336462"/>
              <a:ext cx="0" cy="978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67544" y="764704"/>
            <a:ext cx="4864473" cy="369332"/>
          </a:xfrm>
          <a:prstGeom prst="rect">
            <a:avLst/>
          </a:prstGeom>
          <a:noFill/>
        </p:spPr>
        <p:txBody>
          <a:bodyPr wrap="none" rtlCol="0">
            <a:spAutoFit/>
          </a:bodyPr>
          <a:lstStyle/>
          <a:p>
            <a:r>
              <a:rPr lang="en-US" altLang="zh-TW" dirty="0" smtClean="0"/>
              <a:t>Time- and space- averaged momentum equation :</a:t>
            </a:r>
            <a:endParaRPr lang="zh-TW" altLang="en-US" dirty="0"/>
          </a:p>
        </p:txBody>
      </p:sp>
      <p:grpSp>
        <p:nvGrpSpPr>
          <p:cNvPr id="5" name="群組 4"/>
          <p:cNvGrpSpPr/>
          <p:nvPr/>
        </p:nvGrpSpPr>
        <p:grpSpPr>
          <a:xfrm>
            <a:off x="611560" y="1340768"/>
            <a:ext cx="7920880" cy="885825"/>
            <a:chOff x="683568" y="1340768"/>
            <a:chExt cx="8058996" cy="885825"/>
          </a:xfrm>
        </p:grpSpPr>
        <p:pic>
          <p:nvPicPr>
            <p:cNvPr id="3074" name="Picture 2"/>
            <p:cNvPicPr>
              <a:picLocks noChangeAspect="1" noChangeArrowheads="1"/>
            </p:cNvPicPr>
            <p:nvPr/>
          </p:nvPicPr>
          <p:blipFill>
            <a:blip r:embed="rId2" cstate="print"/>
            <a:srcRect/>
            <a:stretch>
              <a:fillRect/>
            </a:stretch>
          </p:blipFill>
          <p:spPr bwMode="auto">
            <a:xfrm>
              <a:off x="683568" y="1340768"/>
              <a:ext cx="4791075" cy="88582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508104" y="1340768"/>
              <a:ext cx="3234460" cy="864000"/>
            </a:xfrm>
            <a:prstGeom prst="rect">
              <a:avLst/>
            </a:prstGeom>
            <a:noFill/>
            <a:ln w="9525">
              <a:noFill/>
              <a:miter lim="800000"/>
              <a:headEnd/>
              <a:tailEnd/>
            </a:ln>
          </p:spPr>
        </p:pic>
      </p:grpSp>
      <p:grpSp>
        <p:nvGrpSpPr>
          <p:cNvPr id="34" name="群組 33"/>
          <p:cNvGrpSpPr/>
          <p:nvPr/>
        </p:nvGrpSpPr>
        <p:grpSpPr>
          <a:xfrm>
            <a:off x="683568" y="2204864"/>
            <a:ext cx="8460432" cy="1488361"/>
            <a:chOff x="683568" y="2204864"/>
            <a:chExt cx="8460432" cy="1488361"/>
          </a:xfrm>
        </p:grpSpPr>
        <p:grpSp>
          <p:nvGrpSpPr>
            <p:cNvPr id="6" name="群組 60"/>
            <p:cNvGrpSpPr/>
            <p:nvPr/>
          </p:nvGrpSpPr>
          <p:grpSpPr>
            <a:xfrm>
              <a:off x="683568" y="2204864"/>
              <a:ext cx="707245" cy="646331"/>
              <a:chOff x="611560" y="1979564"/>
              <a:chExt cx="707245" cy="646331"/>
            </a:xfrm>
          </p:grpSpPr>
          <p:grpSp>
            <p:nvGrpSpPr>
              <p:cNvPr id="7" name="群組 33"/>
              <p:cNvGrpSpPr/>
              <p:nvPr/>
            </p:nvGrpSpPr>
            <p:grpSpPr>
              <a:xfrm>
                <a:off x="611560" y="2065427"/>
                <a:ext cx="653749" cy="146733"/>
                <a:chOff x="375055" y="3309961"/>
                <a:chExt cx="1110276" cy="146733"/>
              </a:xfrm>
            </p:grpSpPr>
            <p:cxnSp>
              <p:nvCxnSpPr>
                <p:cNvPr id="9" name="直線接點 8"/>
                <p:cNvCxnSpPr/>
                <p:nvPr/>
              </p:nvCxnSpPr>
              <p:spPr>
                <a:xfrm>
                  <a:off x="375055" y="3442855"/>
                  <a:ext cx="1100513"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75055" y="3309961"/>
                  <a:ext cx="0" cy="1440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1485331" y="3312694"/>
                  <a:ext cx="0" cy="1440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p:nvSpPr>
            <p:spPr>
              <a:xfrm>
                <a:off x="611560" y="1979564"/>
                <a:ext cx="707245" cy="646331"/>
              </a:xfrm>
              <a:prstGeom prst="rect">
                <a:avLst/>
              </a:prstGeom>
            </p:spPr>
            <p:txBody>
              <a:bodyPr wrap="none">
                <a:spAutoFit/>
              </a:bodyPr>
              <a:lstStyle/>
              <a:p>
                <a:endParaRPr lang="en-US" altLang="zh-TW" b="1" dirty="0" smtClean="0">
                  <a:solidFill>
                    <a:srgbClr val="FFC000"/>
                  </a:solidFill>
                </a:endParaRPr>
              </a:p>
              <a:p>
                <a:r>
                  <a:rPr lang="en-US" altLang="zh-TW" b="1" dirty="0" smtClean="0">
                    <a:solidFill>
                      <a:srgbClr val="FFC000"/>
                    </a:solidFill>
                  </a:rPr>
                  <a:t>(TEN)</a:t>
                </a:r>
              </a:p>
            </p:txBody>
          </p:sp>
        </p:grpSp>
        <p:grpSp>
          <p:nvGrpSpPr>
            <p:cNvPr id="12" name="群組 67"/>
            <p:cNvGrpSpPr/>
            <p:nvPr/>
          </p:nvGrpSpPr>
          <p:grpSpPr>
            <a:xfrm>
              <a:off x="7164288" y="2273240"/>
              <a:ext cx="1979712" cy="1419985"/>
              <a:chOff x="7396585" y="2051572"/>
              <a:chExt cx="1637465" cy="1419985"/>
            </a:xfrm>
          </p:grpSpPr>
          <p:grpSp>
            <p:nvGrpSpPr>
              <p:cNvPr id="13" name="群組 55"/>
              <p:cNvGrpSpPr/>
              <p:nvPr/>
            </p:nvGrpSpPr>
            <p:grpSpPr>
              <a:xfrm>
                <a:off x="7502207" y="2051572"/>
                <a:ext cx="1026012" cy="155122"/>
                <a:chOff x="704365" y="3368114"/>
                <a:chExt cx="1742503" cy="155122"/>
              </a:xfrm>
            </p:grpSpPr>
            <p:cxnSp>
              <p:nvCxnSpPr>
                <p:cNvPr id="15" name="直線接點 14"/>
                <p:cNvCxnSpPr/>
                <p:nvPr/>
              </p:nvCxnSpPr>
              <p:spPr>
                <a:xfrm>
                  <a:off x="707099" y="3512130"/>
                  <a:ext cx="1739769"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704365" y="3379236"/>
                  <a:ext cx="0" cy="1440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2446868" y="3368114"/>
                  <a:ext cx="0" cy="1440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14" name="矩形 13"/>
              <p:cNvSpPr/>
              <p:nvPr/>
            </p:nvSpPr>
            <p:spPr>
              <a:xfrm>
                <a:off x="7396585" y="2271228"/>
                <a:ext cx="1637465" cy="1200329"/>
              </a:xfrm>
              <a:prstGeom prst="rect">
                <a:avLst/>
              </a:prstGeom>
            </p:spPr>
            <p:txBody>
              <a:bodyPr wrap="square">
                <a:spAutoFit/>
              </a:bodyPr>
              <a:lstStyle/>
              <a:p>
                <a:pPr algn="ctr"/>
                <a:r>
                  <a:rPr lang="en-US" altLang="zh-TW" b="1" dirty="0" smtClean="0">
                    <a:solidFill>
                      <a:srgbClr val="7030A0"/>
                    </a:solidFill>
                  </a:rPr>
                  <a:t> Vertical eddy-flux convergence by </a:t>
                </a:r>
              </a:p>
              <a:p>
                <a:pPr algn="ctr"/>
                <a:r>
                  <a:rPr lang="en-US" altLang="zh-TW" b="1" dirty="0" smtClean="0">
                    <a:solidFill>
                      <a:srgbClr val="7030A0"/>
                    </a:solidFill>
                  </a:rPr>
                  <a:t> standing eddies       (VEF)</a:t>
                </a:r>
              </a:p>
            </p:txBody>
          </p:sp>
        </p:grpSp>
        <p:grpSp>
          <p:nvGrpSpPr>
            <p:cNvPr id="18" name="群組 55"/>
            <p:cNvGrpSpPr/>
            <p:nvPr/>
          </p:nvGrpSpPr>
          <p:grpSpPr>
            <a:xfrm>
              <a:off x="2015878" y="2283441"/>
              <a:ext cx="1476002" cy="148016"/>
              <a:chOff x="834115" y="3333735"/>
              <a:chExt cx="897103" cy="100538"/>
            </a:xfrm>
          </p:grpSpPr>
          <p:cxnSp>
            <p:nvCxnSpPr>
              <p:cNvPr id="19" name="直線接點 18"/>
              <p:cNvCxnSpPr/>
              <p:nvPr/>
            </p:nvCxnSpPr>
            <p:spPr>
              <a:xfrm>
                <a:off x="834115" y="3429000"/>
                <a:ext cx="89710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847478" y="3333735"/>
                <a:ext cx="0" cy="9781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1731218" y="3336462"/>
                <a:ext cx="0" cy="9781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2" name="矩形 21"/>
            <p:cNvSpPr/>
            <p:nvPr/>
          </p:nvSpPr>
          <p:spPr>
            <a:xfrm>
              <a:off x="1906313" y="2502172"/>
              <a:ext cx="1601399" cy="646331"/>
            </a:xfrm>
            <a:prstGeom prst="rect">
              <a:avLst/>
            </a:prstGeom>
          </p:spPr>
          <p:txBody>
            <a:bodyPr wrap="none">
              <a:spAutoFit/>
            </a:bodyPr>
            <a:lstStyle/>
            <a:p>
              <a:pPr algn="ctr"/>
              <a:r>
                <a:rPr lang="en-US" altLang="zh-TW" b="1" dirty="0" smtClean="0">
                  <a:solidFill>
                    <a:srgbClr val="00B050"/>
                  </a:solidFill>
                </a:rPr>
                <a:t>Horizontal PGF</a:t>
              </a:r>
            </a:p>
            <a:p>
              <a:pPr algn="ctr"/>
              <a:r>
                <a:rPr lang="en-US" altLang="zh-TW" b="1" dirty="0" smtClean="0">
                  <a:solidFill>
                    <a:srgbClr val="00B050"/>
                  </a:solidFill>
                </a:rPr>
                <a:t>(PGF)</a:t>
              </a:r>
            </a:p>
          </p:txBody>
        </p:sp>
        <p:grpSp>
          <p:nvGrpSpPr>
            <p:cNvPr id="23" name="群組 55"/>
            <p:cNvGrpSpPr/>
            <p:nvPr/>
          </p:nvGrpSpPr>
          <p:grpSpPr>
            <a:xfrm>
              <a:off x="4104040" y="2324969"/>
              <a:ext cx="828000" cy="144000"/>
              <a:chOff x="680835" y="3361949"/>
              <a:chExt cx="794816" cy="76089"/>
            </a:xfrm>
          </p:grpSpPr>
          <p:cxnSp>
            <p:nvCxnSpPr>
              <p:cNvPr id="24" name="直線接點 23"/>
              <p:cNvCxnSpPr/>
              <p:nvPr/>
            </p:nvCxnSpPr>
            <p:spPr>
              <a:xfrm>
                <a:off x="683570" y="3429000"/>
                <a:ext cx="79208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680835" y="3361949"/>
                <a:ext cx="0" cy="7335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1470222" y="3364680"/>
                <a:ext cx="0" cy="7335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7" name="矩形 26"/>
            <p:cNvSpPr/>
            <p:nvPr/>
          </p:nvSpPr>
          <p:spPr>
            <a:xfrm>
              <a:off x="3464342" y="2502172"/>
              <a:ext cx="2259786" cy="923330"/>
            </a:xfrm>
            <a:prstGeom prst="rect">
              <a:avLst/>
            </a:prstGeom>
          </p:spPr>
          <p:txBody>
            <a:bodyPr wrap="none">
              <a:spAutoFit/>
            </a:bodyPr>
            <a:lstStyle/>
            <a:p>
              <a:pPr algn="ctr"/>
              <a:r>
                <a:rPr lang="en-US" altLang="zh-TW" b="1" dirty="0" smtClean="0">
                  <a:solidFill>
                    <a:srgbClr val="00B0F0"/>
                  </a:solidFill>
                </a:rPr>
                <a:t>Horizontal mean-flow</a:t>
              </a:r>
            </a:p>
            <a:p>
              <a:pPr algn="ctr"/>
              <a:r>
                <a:rPr lang="en-US" altLang="zh-TW" b="1" dirty="0" smtClean="0">
                  <a:solidFill>
                    <a:srgbClr val="00B0F0"/>
                  </a:solidFill>
                </a:rPr>
                <a:t>flux convergence</a:t>
              </a:r>
            </a:p>
            <a:p>
              <a:pPr algn="ctr"/>
              <a:r>
                <a:rPr lang="en-US" altLang="zh-TW" b="1" dirty="0" smtClean="0">
                  <a:solidFill>
                    <a:srgbClr val="00B0F0"/>
                  </a:solidFill>
                </a:rPr>
                <a:t>(HMF)</a:t>
              </a:r>
            </a:p>
          </p:txBody>
        </p:sp>
        <p:grpSp>
          <p:nvGrpSpPr>
            <p:cNvPr id="28" name="群組 55"/>
            <p:cNvGrpSpPr/>
            <p:nvPr/>
          </p:nvGrpSpPr>
          <p:grpSpPr>
            <a:xfrm>
              <a:off x="5652208" y="2300016"/>
              <a:ext cx="1296056" cy="134727"/>
              <a:chOff x="680835" y="3333751"/>
              <a:chExt cx="794816" cy="100549"/>
            </a:xfrm>
          </p:grpSpPr>
          <p:cxnSp>
            <p:nvCxnSpPr>
              <p:cNvPr id="29" name="直線接點 28"/>
              <p:cNvCxnSpPr/>
              <p:nvPr/>
            </p:nvCxnSpPr>
            <p:spPr>
              <a:xfrm>
                <a:off x="683570" y="3429000"/>
                <a:ext cx="792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a:off x="680835" y="3333751"/>
                <a:ext cx="0" cy="978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a:off x="1470222" y="3336489"/>
                <a:ext cx="0" cy="978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2" name="矩形 31"/>
            <p:cNvSpPr/>
            <p:nvPr/>
          </p:nvSpPr>
          <p:spPr>
            <a:xfrm>
              <a:off x="5339528" y="2721694"/>
              <a:ext cx="1995226" cy="923330"/>
            </a:xfrm>
            <a:prstGeom prst="rect">
              <a:avLst/>
            </a:prstGeom>
          </p:spPr>
          <p:txBody>
            <a:bodyPr wrap="none">
              <a:spAutoFit/>
            </a:bodyPr>
            <a:lstStyle/>
            <a:p>
              <a:pPr algn="ctr"/>
              <a:r>
                <a:rPr lang="en-US" altLang="zh-TW" b="1" dirty="0" smtClean="0">
                  <a:solidFill>
                    <a:srgbClr val="FF0000"/>
                  </a:solidFill>
                </a:rPr>
                <a:t>Vertical mean-flow</a:t>
              </a:r>
            </a:p>
            <a:p>
              <a:pPr algn="ctr"/>
              <a:r>
                <a:rPr lang="en-US" altLang="zh-TW" b="1" dirty="0" smtClean="0">
                  <a:solidFill>
                    <a:srgbClr val="FF0000"/>
                  </a:solidFill>
                </a:rPr>
                <a:t>flux convergence</a:t>
              </a:r>
            </a:p>
            <a:p>
              <a:pPr algn="ctr"/>
              <a:r>
                <a:rPr lang="en-US" altLang="zh-TW" b="1" dirty="0" smtClean="0">
                  <a:solidFill>
                    <a:srgbClr val="FF0000"/>
                  </a:solidFill>
                </a:rPr>
                <a:t>(VMF)</a:t>
              </a:r>
            </a:p>
          </p:txBody>
        </p:sp>
      </p:grpSp>
      <p:grpSp>
        <p:nvGrpSpPr>
          <p:cNvPr id="38" name="群組 37"/>
          <p:cNvGrpSpPr/>
          <p:nvPr/>
        </p:nvGrpSpPr>
        <p:grpSpPr>
          <a:xfrm>
            <a:off x="5724128" y="3717032"/>
            <a:ext cx="2664296" cy="1067926"/>
            <a:chOff x="3995936" y="4869160"/>
            <a:chExt cx="2664296" cy="1067926"/>
          </a:xfrm>
        </p:grpSpPr>
        <p:sp>
          <p:nvSpPr>
            <p:cNvPr id="39" name="文字方塊 38"/>
            <p:cNvSpPr txBox="1"/>
            <p:nvPr/>
          </p:nvSpPr>
          <p:spPr>
            <a:xfrm>
              <a:off x="3995936" y="5229200"/>
              <a:ext cx="2664296" cy="707886"/>
            </a:xfrm>
            <a:prstGeom prst="rect">
              <a:avLst/>
            </a:prstGeom>
            <a:solidFill>
              <a:schemeClr val="accent6">
                <a:lumMod val="20000"/>
                <a:lumOff val="80000"/>
              </a:schemeClr>
            </a:solidFill>
          </p:spPr>
          <p:txBody>
            <a:bodyPr wrap="square" rtlCol="0">
              <a:spAutoFit/>
            </a:bodyPr>
            <a:lstStyle/>
            <a:p>
              <a:r>
                <a:rPr lang="en-US" altLang="zh-TW" sz="2000" b="1" dirty="0" smtClean="0"/>
                <a:t>Vertical convergence effect =VMF+VEF</a:t>
              </a:r>
            </a:p>
          </p:txBody>
        </p:sp>
        <p:cxnSp>
          <p:nvCxnSpPr>
            <p:cNvPr id="41" name="直線單箭頭接點 40"/>
            <p:cNvCxnSpPr/>
            <p:nvPr/>
          </p:nvCxnSpPr>
          <p:spPr>
            <a:xfrm>
              <a:off x="5046212" y="4869160"/>
              <a:ext cx="72008" cy="2880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p:nvPr/>
          </p:nvCxnSpPr>
          <p:spPr>
            <a:xfrm flipH="1">
              <a:off x="5694284" y="4869160"/>
              <a:ext cx="173860" cy="2880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44" name="直線單箭頭接點 43"/>
          <p:cNvCxnSpPr/>
          <p:nvPr/>
        </p:nvCxnSpPr>
        <p:spPr>
          <a:xfrm flipH="1">
            <a:off x="4139952" y="3356992"/>
            <a:ext cx="97116" cy="2880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文字方塊 44"/>
          <p:cNvSpPr txBox="1"/>
          <p:nvPr/>
        </p:nvSpPr>
        <p:spPr>
          <a:xfrm>
            <a:off x="3444980" y="3717032"/>
            <a:ext cx="1825308" cy="400110"/>
          </a:xfrm>
          <a:prstGeom prst="rect">
            <a:avLst/>
          </a:prstGeom>
          <a:solidFill>
            <a:schemeClr val="accent6">
              <a:lumMod val="20000"/>
              <a:lumOff val="80000"/>
            </a:schemeClr>
          </a:solidFill>
        </p:spPr>
        <p:txBody>
          <a:bodyPr wrap="none" rtlCol="0">
            <a:spAutoFit/>
          </a:bodyPr>
          <a:lstStyle/>
          <a:p>
            <a:r>
              <a:rPr lang="en-US" altLang="zh-TW" sz="2000" b="1" dirty="0" smtClean="0"/>
              <a:t>Generally small</a:t>
            </a:r>
          </a:p>
        </p:txBody>
      </p:sp>
      <p:sp>
        <p:nvSpPr>
          <p:cNvPr id="46" name="五角星形 45"/>
          <p:cNvSpPr/>
          <p:nvPr/>
        </p:nvSpPr>
        <p:spPr>
          <a:xfrm>
            <a:off x="2267744" y="2996952"/>
            <a:ext cx="216024" cy="216024"/>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五角星形 46"/>
          <p:cNvSpPr/>
          <p:nvPr/>
        </p:nvSpPr>
        <p:spPr>
          <a:xfrm>
            <a:off x="611560" y="2780928"/>
            <a:ext cx="216024" cy="216024"/>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五角星形 47"/>
          <p:cNvSpPr/>
          <p:nvPr/>
        </p:nvSpPr>
        <p:spPr>
          <a:xfrm>
            <a:off x="5940152" y="3933056"/>
            <a:ext cx="216024" cy="216024"/>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77061" y="850567"/>
            <a:ext cx="5662251" cy="5436000"/>
          </a:xfrm>
          <a:prstGeom prst="rect">
            <a:avLst/>
          </a:prstGeom>
          <a:noFill/>
          <a:ln w="9525">
            <a:noFill/>
            <a:miter lim="800000"/>
            <a:headEnd/>
            <a:tailEnd/>
          </a:ln>
        </p:spPr>
      </p:pic>
      <p:sp>
        <p:nvSpPr>
          <p:cNvPr id="4" name="矩形 3"/>
          <p:cNvSpPr/>
          <p:nvPr/>
        </p:nvSpPr>
        <p:spPr>
          <a:xfrm>
            <a:off x="0" y="0"/>
            <a:ext cx="8415702" cy="369332"/>
          </a:xfrm>
          <a:prstGeom prst="rect">
            <a:avLst/>
          </a:prstGeom>
        </p:spPr>
        <p:txBody>
          <a:bodyPr wrap="none">
            <a:spAutoFit/>
          </a:bodyPr>
          <a:lstStyle/>
          <a:p>
            <a:pPr marL="342900" lvl="0" indent="-342900">
              <a:spcBef>
                <a:spcPct val="20000"/>
              </a:spcBef>
            </a:pPr>
            <a:r>
              <a:rPr lang="en-US" altLang="zh-TW" dirty="0" smtClean="0"/>
              <a:t>t=10-11h (mature stage), large-scale time- and </a:t>
            </a:r>
            <a:r>
              <a:rPr lang="en-US" altLang="zh-TW" dirty="0" err="1" smtClean="0"/>
              <a:t>subregion</a:t>
            </a:r>
            <a:r>
              <a:rPr lang="en-US" altLang="zh-TW" dirty="0" smtClean="0"/>
              <a:t>- averaged but </a:t>
            </a:r>
            <a:r>
              <a:rPr lang="en-US" altLang="zh-TW" b="1" dirty="0" smtClean="0"/>
              <a:t>except for PGF</a:t>
            </a:r>
            <a:r>
              <a:rPr lang="en-US" altLang="zh-TW" dirty="0" smtClean="0"/>
              <a:t>. </a:t>
            </a:r>
            <a:endParaRPr lang="zh-TW" altLang="en-US" dirty="0"/>
          </a:p>
        </p:txBody>
      </p:sp>
      <p:sp>
        <p:nvSpPr>
          <p:cNvPr id="5" name="矩形 4"/>
          <p:cNvSpPr/>
          <p:nvPr/>
        </p:nvSpPr>
        <p:spPr>
          <a:xfrm>
            <a:off x="5796136" y="1052736"/>
            <a:ext cx="2088232" cy="646331"/>
          </a:xfrm>
          <a:prstGeom prst="rect">
            <a:avLst/>
          </a:prstGeom>
        </p:spPr>
        <p:txBody>
          <a:bodyPr wrap="square">
            <a:spAutoFit/>
          </a:bodyPr>
          <a:lstStyle/>
          <a:p>
            <a:r>
              <a:rPr lang="en-US" altLang="zh-TW" b="1" dirty="0" smtClean="0">
                <a:solidFill>
                  <a:srgbClr val="FF0000"/>
                </a:solidFill>
              </a:rPr>
              <a:t>Positive-</a:t>
            </a:r>
            <a:r>
              <a:rPr lang="en-US" altLang="zh-TW" dirty="0" smtClean="0">
                <a:solidFill>
                  <a:srgbClr val="FF0000"/>
                </a:solidFill>
              </a:rPr>
              <a:t>RTF</a:t>
            </a:r>
            <a:r>
              <a:rPr lang="en-US" altLang="zh-TW" b="1" dirty="0" smtClean="0">
                <a:solidFill>
                  <a:srgbClr val="FF0000"/>
                </a:solidFill>
              </a:rPr>
              <a:t> </a:t>
            </a:r>
            <a:r>
              <a:rPr lang="en-US" altLang="zh-TW" dirty="0" smtClean="0">
                <a:solidFill>
                  <a:srgbClr val="FF0000"/>
                </a:solidFill>
              </a:rPr>
              <a:t>flow</a:t>
            </a:r>
          </a:p>
          <a:p>
            <a:r>
              <a:rPr lang="en-US" altLang="zh-TW" b="1" dirty="0" smtClean="0">
                <a:solidFill>
                  <a:srgbClr val="00B0F0"/>
                </a:solidFill>
              </a:rPr>
              <a:t>Negative-</a:t>
            </a:r>
            <a:r>
              <a:rPr lang="en-US" altLang="zh-TW" dirty="0" smtClean="0">
                <a:solidFill>
                  <a:srgbClr val="00B0F0"/>
                </a:solidFill>
              </a:rPr>
              <a:t>FTR flow</a:t>
            </a:r>
          </a:p>
        </p:txBody>
      </p:sp>
      <p:grpSp>
        <p:nvGrpSpPr>
          <p:cNvPr id="13" name="群組 12"/>
          <p:cNvGrpSpPr/>
          <p:nvPr/>
        </p:nvGrpSpPr>
        <p:grpSpPr>
          <a:xfrm>
            <a:off x="1204973" y="1988840"/>
            <a:ext cx="7194887" cy="2557299"/>
            <a:chOff x="1204973" y="1988840"/>
            <a:chExt cx="7194887" cy="2557299"/>
          </a:xfrm>
        </p:grpSpPr>
        <p:grpSp>
          <p:nvGrpSpPr>
            <p:cNvPr id="6" name="群組 5"/>
            <p:cNvGrpSpPr/>
            <p:nvPr/>
          </p:nvGrpSpPr>
          <p:grpSpPr>
            <a:xfrm>
              <a:off x="1204973" y="1988840"/>
              <a:ext cx="7194887" cy="1017404"/>
              <a:chOff x="3725253" y="3370847"/>
              <a:chExt cx="7194887" cy="1017404"/>
            </a:xfrm>
          </p:grpSpPr>
          <p:sp>
            <p:nvSpPr>
              <p:cNvPr id="7" name="矩形 6"/>
              <p:cNvSpPr/>
              <p:nvPr/>
            </p:nvSpPr>
            <p:spPr>
              <a:xfrm>
                <a:off x="8244408" y="3370847"/>
                <a:ext cx="2675732" cy="369332"/>
              </a:xfrm>
              <a:prstGeom prst="rect">
                <a:avLst/>
              </a:prstGeom>
            </p:spPr>
            <p:txBody>
              <a:bodyPr wrap="none">
                <a:spAutoFit/>
              </a:bodyPr>
              <a:lstStyle/>
              <a:p>
                <a:pPr>
                  <a:buFont typeface="Arial" pitchFamily="34" charset="0"/>
                  <a:buChar char="•"/>
                </a:pPr>
                <a:r>
                  <a:rPr lang="en-US" altLang="zh-TW" dirty="0" smtClean="0"/>
                  <a:t>In CV, PGF is determined. </a:t>
                </a:r>
              </a:p>
            </p:txBody>
          </p:sp>
          <p:sp>
            <p:nvSpPr>
              <p:cNvPr id="8" name="矩形 7"/>
              <p:cNvSpPr/>
              <p:nvPr/>
            </p:nvSpPr>
            <p:spPr>
              <a:xfrm>
                <a:off x="8239737" y="4018919"/>
                <a:ext cx="652743" cy="369332"/>
              </a:xfrm>
              <a:prstGeom prst="rect">
                <a:avLst/>
              </a:prstGeom>
              <a:noFill/>
              <a:ln w="38100">
                <a:noFill/>
              </a:ln>
            </p:spPr>
            <p:txBody>
              <a:bodyPr wrap="none">
                <a:spAutoFit/>
              </a:bodyPr>
              <a:lstStyle/>
              <a:p>
                <a:r>
                  <a:rPr lang="en-US" altLang="zh-TW" b="1" dirty="0" smtClean="0">
                    <a:solidFill>
                      <a:srgbClr val="FFC000"/>
                    </a:solidFill>
                  </a:rPr>
                  <a:t>8 km</a:t>
                </a:r>
                <a:endParaRPr lang="zh-TW" altLang="en-US" b="1" dirty="0">
                  <a:solidFill>
                    <a:srgbClr val="FFC000"/>
                  </a:solidFill>
                </a:endParaRPr>
              </a:p>
            </p:txBody>
          </p:sp>
          <p:cxnSp>
            <p:nvCxnSpPr>
              <p:cNvPr id="9" name="直線接點 8"/>
              <p:cNvCxnSpPr/>
              <p:nvPr/>
            </p:nvCxnSpPr>
            <p:spPr>
              <a:xfrm flipV="1">
                <a:off x="3725253" y="4245150"/>
                <a:ext cx="4389789" cy="26993"/>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向右箭號 9"/>
              <p:cNvSpPr/>
              <p:nvPr/>
            </p:nvSpPr>
            <p:spPr>
              <a:xfrm rot="620399" flipH="1" flipV="1">
                <a:off x="6244063" y="3407867"/>
                <a:ext cx="432048"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2" name="向右箭號 11"/>
            <p:cNvSpPr/>
            <p:nvPr/>
          </p:nvSpPr>
          <p:spPr>
            <a:xfrm rot="9081775" flipH="1" flipV="1">
              <a:off x="1707559" y="4330115"/>
              <a:ext cx="432048" cy="216024"/>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4" name="群組 13"/>
          <p:cNvGrpSpPr/>
          <p:nvPr/>
        </p:nvGrpSpPr>
        <p:grpSpPr>
          <a:xfrm>
            <a:off x="1209644" y="2339588"/>
            <a:ext cx="8008885" cy="2979930"/>
            <a:chOff x="1207225" y="2145623"/>
            <a:chExt cx="8008885" cy="2979930"/>
          </a:xfrm>
        </p:grpSpPr>
        <p:grpSp>
          <p:nvGrpSpPr>
            <p:cNvPr id="15" name="群組 5"/>
            <p:cNvGrpSpPr/>
            <p:nvPr/>
          </p:nvGrpSpPr>
          <p:grpSpPr>
            <a:xfrm>
              <a:off x="1207225" y="2145623"/>
              <a:ext cx="8008885" cy="2601580"/>
              <a:chOff x="3727505" y="3527630"/>
              <a:chExt cx="8008885" cy="2601580"/>
            </a:xfrm>
          </p:grpSpPr>
          <p:sp>
            <p:nvSpPr>
              <p:cNvPr id="17" name="矩形 16"/>
              <p:cNvSpPr/>
              <p:nvPr/>
            </p:nvSpPr>
            <p:spPr>
              <a:xfrm>
                <a:off x="8244408" y="3527630"/>
                <a:ext cx="3491982" cy="369332"/>
              </a:xfrm>
              <a:prstGeom prst="rect">
                <a:avLst/>
              </a:prstGeom>
            </p:spPr>
            <p:txBody>
              <a:bodyPr wrap="none">
                <a:spAutoFit/>
              </a:bodyPr>
              <a:lstStyle/>
              <a:p>
                <a:pPr>
                  <a:buFont typeface="Arial" pitchFamily="34" charset="0"/>
                  <a:buChar char="•"/>
                </a:pPr>
                <a:r>
                  <a:rPr lang="en-US" altLang="zh-TW" dirty="0" smtClean="0"/>
                  <a:t>In SF, PGF in lower level is smaller. </a:t>
                </a:r>
              </a:p>
            </p:txBody>
          </p:sp>
          <p:sp>
            <p:nvSpPr>
              <p:cNvPr id="18" name="矩形 17"/>
              <p:cNvSpPr/>
              <p:nvPr/>
            </p:nvSpPr>
            <p:spPr>
              <a:xfrm>
                <a:off x="8241989" y="5759878"/>
                <a:ext cx="652743" cy="369332"/>
              </a:xfrm>
              <a:prstGeom prst="rect">
                <a:avLst/>
              </a:prstGeom>
              <a:noFill/>
              <a:ln w="38100">
                <a:noFill/>
              </a:ln>
            </p:spPr>
            <p:txBody>
              <a:bodyPr wrap="none">
                <a:spAutoFit/>
              </a:bodyPr>
              <a:lstStyle/>
              <a:p>
                <a:r>
                  <a:rPr lang="en-US" altLang="zh-TW" b="1" dirty="0" smtClean="0">
                    <a:solidFill>
                      <a:srgbClr val="FFC000"/>
                    </a:solidFill>
                  </a:rPr>
                  <a:t>2 km</a:t>
                </a:r>
                <a:endParaRPr lang="zh-TW" altLang="en-US" b="1" dirty="0">
                  <a:solidFill>
                    <a:srgbClr val="FFC000"/>
                  </a:solidFill>
                </a:endParaRPr>
              </a:p>
            </p:txBody>
          </p:sp>
          <p:cxnSp>
            <p:nvCxnSpPr>
              <p:cNvPr id="19" name="直線接點 18"/>
              <p:cNvCxnSpPr/>
              <p:nvPr/>
            </p:nvCxnSpPr>
            <p:spPr>
              <a:xfrm flipV="1">
                <a:off x="3727505" y="5986109"/>
                <a:ext cx="4389789" cy="26993"/>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向右箭號 19"/>
              <p:cNvSpPr/>
              <p:nvPr/>
            </p:nvSpPr>
            <p:spPr>
              <a:xfrm rot="20314991" flipH="1" flipV="1">
                <a:off x="6394306" y="5480553"/>
                <a:ext cx="432048"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6" name="向右箭號 15"/>
            <p:cNvSpPr/>
            <p:nvPr/>
          </p:nvSpPr>
          <p:spPr>
            <a:xfrm rot="9081775" flipH="1" flipV="1">
              <a:off x="2218657" y="4909529"/>
              <a:ext cx="432048" cy="216024"/>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1" name="矩形 20"/>
          <p:cNvSpPr/>
          <p:nvPr/>
        </p:nvSpPr>
        <p:spPr>
          <a:xfrm>
            <a:off x="5724128" y="2996952"/>
            <a:ext cx="2959849" cy="369332"/>
          </a:xfrm>
          <a:prstGeom prst="rect">
            <a:avLst/>
          </a:prstGeom>
        </p:spPr>
        <p:txBody>
          <a:bodyPr wrap="none">
            <a:spAutoFit/>
          </a:bodyPr>
          <a:lstStyle/>
          <a:p>
            <a:pPr>
              <a:buFont typeface="Arial" pitchFamily="34" charset="0"/>
              <a:buChar char="•"/>
            </a:pPr>
            <a:r>
              <a:rPr lang="en-US" altLang="zh-TW" dirty="0" smtClean="0"/>
              <a:t>In both rears, PGF is weaker. </a:t>
            </a:r>
          </a:p>
        </p:txBody>
      </p:sp>
      <p:grpSp>
        <p:nvGrpSpPr>
          <p:cNvPr id="23" name="群組 22"/>
          <p:cNvGrpSpPr/>
          <p:nvPr/>
        </p:nvGrpSpPr>
        <p:grpSpPr>
          <a:xfrm>
            <a:off x="1159914" y="1665820"/>
            <a:ext cx="7998424" cy="3419364"/>
            <a:chOff x="1177263" y="1126775"/>
            <a:chExt cx="7998424" cy="3419364"/>
          </a:xfrm>
        </p:grpSpPr>
        <p:grpSp>
          <p:nvGrpSpPr>
            <p:cNvPr id="24" name="群組 5"/>
            <p:cNvGrpSpPr/>
            <p:nvPr/>
          </p:nvGrpSpPr>
          <p:grpSpPr>
            <a:xfrm>
              <a:off x="1177263" y="1126775"/>
              <a:ext cx="7998424" cy="2876548"/>
              <a:chOff x="3697543" y="2508782"/>
              <a:chExt cx="7998424" cy="2876548"/>
            </a:xfrm>
          </p:grpSpPr>
          <p:sp>
            <p:nvSpPr>
              <p:cNvPr id="26" name="矩形 25"/>
              <p:cNvSpPr/>
              <p:nvPr/>
            </p:nvSpPr>
            <p:spPr>
              <a:xfrm>
                <a:off x="8261757" y="4738999"/>
                <a:ext cx="3434210" cy="646331"/>
              </a:xfrm>
              <a:prstGeom prst="rect">
                <a:avLst/>
              </a:prstGeom>
            </p:spPr>
            <p:txBody>
              <a:bodyPr wrap="none">
                <a:spAutoFit/>
              </a:bodyPr>
              <a:lstStyle/>
              <a:p>
                <a:pPr>
                  <a:buFont typeface="Arial" pitchFamily="34" charset="0"/>
                  <a:buChar char="•"/>
                </a:pPr>
                <a:r>
                  <a:rPr lang="en-US" altLang="zh-TW" dirty="0" smtClean="0"/>
                  <a:t>In lower level, CV FTR dominant;</a:t>
                </a:r>
              </a:p>
              <a:p>
                <a:r>
                  <a:rPr lang="en-US" altLang="zh-TW" dirty="0" smtClean="0"/>
                  <a:t>  In upper level, SF RTF dominant. </a:t>
                </a:r>
              </a:p>
            </p:txBody>
          </p:sp>
          <p:sp>
            <p:nvSpPr>
              <p:cNvPr id="27" name="矩形 26"/>
              <p:cNvSpPr/>
              <p:nvPr/>
            </p:nvSpPr>
            <p:spPr>
              <a:xfrm>
                <a:off x="8239737" y="4297659"/>
                <a:ext cx="830677" cy="369332"/>
              </a:xfrm>
              <a:prstGeom prst="rect">
                <a:avLst/>
              </a:prstGeom>
              <a:noFill/>
              <a:ln w="38100">
                <a:noFill/>
              </a:ln>
            </p:spPr>
            <p:txBody>
              <a:bodyPr wrap="none">
                <a:spAutoFit/>
              </a:bodyPr>
              <a:lstStyle/>
              <a:p>
                <a:r>
                  <a:rPr lang="en-US" altLang="zh-TW" b="1" dirty="0" smtClean="0">
                    <a:solidFill>
                      <a:srgbClr val="FFC000"/>
                    </a:solidFill>
                  </a:rPr>
                  <a:t>6.5 km</a:t>
                </a:r>
                <a:endParaRPr lang="zh-TW" altLang="en-US" b="1" dirty="0">
                  <a:solidFill>
                    <a:srgbClr val="FFC000"/>
                  </a:solidFill>
                </a:endParaRPr>
              </a:p>
            </p:txBody>
          </p:sp>
          <p:cxnSp>
            <p:nvCxnSpPr>
              <p:cNvPr id="28" name="直線接點 27"/>
              <p:cNvCxnSpPr/>
              <p:nvPr/>
            </p:nvCxnSpPr>
            <p:spPr>
              <a:xfrm flipV="1">
                <a:off x="3697543" y="4234943"/>
                <a:ext cx="4464496" cy="3720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9" name="向右箭號 28"/>
              <p:cNvSpPr/>
              <p:nvPr/>
            </p:nvSpPr>
            <p:spPr>
              <a:xfrm rot="620399" flipH="1" flipV="1">
                <a:off x="6981492" y="2508782"/>
                <a:ext cx="432048"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5" name="向右箭號 24"/>
            <p:cNvSpPr/>
            <p:nvPr/>
          </p:nvSpPr>
          <p:spPr>
            <a:xfrm rot="9081775" flipH="1" flipV="1">
              <a:off x="1707559" y="4330115"/>
              <a:ext cx="432048" cy="216024"/>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xit" presetSubtype="0" fill="hold" nodeType="with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descr="image013.gif"/>
          <p:cNvPicPr>
            <a:picLocks noChangeAspect="1"/>
          </p:cNvPicPr>
          <p:nvPr/>
        </p:nvPicPr>
        <p:blipFill>
          <a:blip r:embed="rId3" cstate="print"/>
          <a:stretch>
            <a:fillRect/>
          </a:stretch>
        </p:blipFill>
        <p:spPr>
          <a:xfrm>
            <a:off x="323528" y="1615096"/>
            <a:ext cx="8640960" cy="4694224"/>
          </a:xfrm>
          <a:prstGeom prst="rect">
            <a:avLst/>
          </a:prstGeom>
        </p:spPr>
      </p:pic>
      <p:sp>
        <p:nvSpPr>
          <p:cNvPr id="2" name="標題 1"/>
          <p:cNvSpPr>
            <a:spLocks noGrp="1"/>
          </p:cNvSpPr>
          <p:nvPr>
            <p:ph type="title"/>
          </p:nvPr>
        </p:nvSpPr>
        <p:spPr>
          <a:xfrm>
            <a:off x="457200" y="-18256"/>
            <a:ext cx="8229600" cy="1143000"/>
          </a:xfrm>
        </p:spPr>
        <p:txBody>
          <a:bodyPr>
            <a:normAutofit/>
          </a:bodyPr>
          <a:lstStyle/>
          <a:p>
            <a:r>
              <a:rPr lang="en-US" altLang="zh-TW" sz="3000" b="1" dirty="0" smtClean="0"/>
              <a:t>Squall line</a:t>
            </a:r>
            <a:endParaRPr lang="zh-TW" altLang="en-US" sz="3000" b="1" dirty="0"/>
          </a:p>
        </p:txBody>
      </p:sp>
      <p:sp>
        <p:nvSpPr>
          <p:cNvPr id="9" name="矩形 8"/>
          <p:cNvSpPr/>
          <p:nvPr/>
        </p:nvSpPr>
        <p:spPr>
          <a:xfrm>
            <a:off x="899592" y="6381328"/>
            <a:ext cx="5364088" cy="276999"/>
          </a:xfrm>
          <a:prstGeom prst="rect">
            <a:avLst/>
          </a:prstGeom>
        </p:spPr>
        <p:txBody>
          <a:bodyPr wrap="square">
            <a:spAutoFit/>
          </a:bodyPr>
          <a:lstStyle/>
          <a:p>
            <a:r>
              <a:rPr lang="en-US" altLang="zh-TW" sz="1200" dirty="0" smtClean="0"/>
              <a:t>Pictures originated from http://www.crh.noaa.gov/sgf/?n=spotter_squall_lines</a:t>
            </a:r>
          </a:p>
        </p:txBody>
      </p:sp>
      <p:pic>
        <p:nvPicPr>
          <p:cNvPr id="12" name="圖片 11" descr="image002.gif"/>
          <p:cNvPicPr>
            <a:picLocks noChangeAspect="1"/>
          </p:cNvPicPr>
          <p:nvPr/>
        </p:nvPicPr>
        <p:blipFill>
          <a:blip r:embed="rId4" cstate="print"/>
          <a:stretch>
            <a:fillRect/>
          </a:stretch>
        </p:blipFill>
        <p:spPr>
          <a:xfrm>
            <a:off x="6516216" y="152778"/>
            <a:ext cx="2109780" cy="1317570"/>
          </a:xfrm>
          <a:prstGeom prst="rect">
            <a:avLst/>
          </a:prstGeom>
        </p:spPr>
      </p:pic>
      <p:sp>
        <p:nvSpPr>
          <p:cNvPr id="21" name="文字方塊 20"/>
          <p:cNvSpPr txBox="1"/>
          <p:nvPr/>
        </p:nvSpPr>
        <p:spPr>
          <a:xfrm>
            <a:off x="2555776" y="4725144"/>
            <a:ext cx="950901" cy="369332"/>
          </a:xfrm>
          <a:prstGeom prst="rect">
            <a:avLst/>
          </a:prstGeom>
          <a:solidFill>
            <a:schemeClr val="accent2">
              <a:lumMod val="20000"/>
              <a:lumOff val="80000"/>
            </a:schemeClr>
          </a:solidFill>
        </p:spPr>
        <p:txBody>
          <a:bodyPr wrap="none" rtlCol="0">
            <a:spAutoFit/>
          </a:bodyPr>
          <a:lstStyle/>
          <a:p>
            <a:r>
              <a:rPr lang="en-US" altLang="zh-TW" b="1" dirty="0" smtClean="0">
                <a:solidFill>
                  <a:srgbClr val="FF0000"/>
                </a:solidFill>
              </a:rPr>
              <a:t>2000km</a:t>
            </a:r>
            <a:endParaRPr lang="zh-TW" altLang="en-US" b="1" dirty="0">
              <a:solidFill>
                <a:srgbClr val="FF0000"/>
              </a:solidFill>
            </a:endParaRPr>
          </a:p>
        </p:txBody>
      </p:sp>
      <p:sp>
        <p:nvSpPr>
          <p:cNvPr id="22" name="文字方塊 21"/>
          <p:cNvSpPr txBox="1"/>
          <p:nvPr/>
        </p:nvSpPr>
        <p:spPr>
          <a:xfrm>
            <a:off x="6516216" y="6309320"/>
            <a:ext cx="1074333" cy="369332"/>
          </a:xfrm>
          <a:prstGeom prst="rect">
            <a:avLst/>
          </a:prstGeom>
          <a:solidFill>
            <a:schemeClr val="accent6">
              <a:lumMod val="20000"/>
              <a:lumOff val="80000"/>
            </a:schemeClr>
          </a:solidFill>
        </p:spPr>
        <p:txBody>
          <a:bodyPr wrap="none" rtlCol="0">
            <a:spAutoFit/>
          </a:bodyPr>
          <a:lstStyle/>
          <a:p>
            <a:r>
              <a:rPr lang="en-US" altLang="zh-TW" b="1" dirty="0" smtClean="0">
                <a:solidFill>
                  <a:srgbClr val="FF0000"/>
                </a:solidFill>
              </a:rPr>
              <a:t>20-50 km</a:t>
            </a:r>
            <a:endParaRPr lang="zh-TW" altLang="en-US" b="1" dirty="0">
              <a:solidFill>
                <a:srgbClr val="FF0000"/>
              </a:solidFill>
            </a:endParaRPr>
          </a:p>
        </p:txBody>
      </p:sp>
      <p:sp>
        <p:nvSpPr>
          <p:cNvPr id="23" name="向右箭號 22"/>
          <p:cNvSpPr/>
          <p:nvPr/>
        </p:nvSpPr>
        <p:spPr>
          <a:xfrm>
            <a:off x="6444208" y="2132856"/>
            <a:ext cx="936104" cy="28803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文字方塊 23"/>
          <p:cNvSpPr txBox="1"/>
          <p:nvPr/>
        </p:nvSpPr>
        <p:spPr>
          <a:xfrm>
            <a:off x="6876256" y="2348880"/>
            <a:ext cx="1347548" cy="369332"/>
          </a:xfrm>
          <a:prstGeom prst="rect">
            <a:avLst/>
          </a:prstGeom>
          <a:noFill/>
        </p:spPr>
        <p:txBody>
          <a:bodyPr wrap="none" rtlCol="0">
            <a:spAutoFit/>
          </a:bodyPr>
          <a:lstStyle/>
          <a:p>
            <a:r>
              <a:rPr lang="en-US" altLang="zh-TW" b="1" dirty="0" smtClean="0"/>
              <a:t>propagation</a:t>
            </a:r>
            <a:endParaRPr lang="zh-TW" altLang="en-US" b="1" dirty="0"/>
          </a:p>
        </p:txBody>
      </p:sp>
      <p:sp>
        <p:nvSpPr>
          <p:cNvPr id="25" name="橢圓 24"/>
          <p:cNvSpPr/>
          <p:nvPr/>
        </p:nvSpPr>
        <p:spPr>
          <a:xfrm>
            <a:off x="4139952" y="6093296"/>
            <a:ext cx="2880320" cy="216024"/>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w="381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 name="直線單箭頭接點 19"/>
          <p:cNvCxnSpPr/>
          <p:nvPr/>
        </p:nvCxnSpPr>
        <p:spPr>
          <a:xfrm>
            <a:off x="5436096" y="6237312"/>
            <a:ext cx="1800200" cy="0"/>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1763688" y="3068960"/>
            <a:ext cx="1371273" cy="430887"/>
          </a:xfrm>
          <a:prstGeom prst="rect">
            <a:avLst/>
          </a:prstGeom>
          <a:solidFill>
            <a:schemeClr val="accent1">
              <a:lumMod val="20000"/>
              <a:lumOff val="80000"/>
            </a:schemeClr>
          </a:solidFill>
        </p:spPr>
        <p:txBody>
          <a:bodyPr wrap="none" rtlCol="0">
            <a:spAutoFit/>
          </a:bodyPr>
          <a:lstStyle/>
          <a:p>
            <a:r>
              <a:rPr lang="en-US" altLang="zh-TW" sz="2200" b="1" dirty="0" smtClean="0">
                <a:solidFill>
                  <a:srgbClr val="00B0F0"/>
                </a:solidFill>
              </a:rPr>
              <a:t>Gust front</a:t>
            </a:r>
            <a:endParaRPr lang="zh-TW" altLang="en-US" sz="2200" b="1" dirty="0">
              <a:solidFill>
                <a:srgbClr val="00B0F0"/>
              </a:solidFill>
            </a:endParaRPr>
          </a:p>
        </p:txBody>
      </p:sp>
      <p:sp>
        <p:nvSpPr>
          <p:cNvPr id="27" name="文字方塊 26"/>
          <p:cNvSpPr txBox="1"/>
          <p:nvPr/>
        </p:nvSpPr>
        <p:spPr>
          <a:xfrm>
            <a:off x="4788024" y="5661248"/>
            <a:ext cx="1088760" cy="369332"/>
          </a:xfrm>
          <a:prstGeom prst="rect">
            <a:avLst/>
          </a:prstGeom>
          <a:solidFill>
            <a:schemeClr val="accent1">
              <a:lumMod val="20000"/>
              <a:lumOff val="80000"/>
            </a:schemeClr>
          </a:solidFill>
        </p:spPr>
        <p:txBody>
          <a:bodyPr wrap="none" rtlCol="0">
            <a:spAutoFit/>
          </a:bodyPr>
          <a:lstStyle/>
          <a:p>
            <a:r>
              <a:rPr lang="en-US" altLang="zh-TW" b="1" dirty="0" smtClean="0">
                <a:solidFill>
                  <a:srgbClr val="002060"/>
                </a:solidFill>
              </a:rPr>
              <a:t>Cold pool</a:t>
            </a:r>
            <a:endParaRPr lang="zh-TW" altLang="en-US" b="1" dirty="0">
              <a:solidFill>
                <a:srgbClr val="002060"/>
              </a:solidFill>
            </a:endParaRPr>
          </a:p>
        </p:txBody>
      </p:sp>
      <p:sp>
        <p:nvSpPr>
          <p:cNvPr id="28" name="手繪多邊形 27"/>
          <p:cNvSpPr/>
          <p:nvPr/>
        </p:nvSpPr>
        <p:spPr>
          <a:xfrm>
            <a:off x="1371600" y="3643745"/>
            <a:ext cx="1510145" cy="2369128"/>
          </a:xfrm>
          <a:custGeom>
            <a:avLst/>
            <a:gdLst>
              <a:gd name="connsiteX0" fmla="*/ 0 w 1510145"/>
              <a:gd name="connsiteY0" fmla="*/ 2369128 h 2369128"/>
              <a:gd name="connsiteX1" fmla="*/ 277091 w 1510145"/>
              <a:gd name="connsiteY1" fmla="*/ 2078182 h 2369128"/>
              <a:gd name="connsiteX2" fmla="*/ 484909 w 1510145"/>
              <a:gd name="connsiteY2" fmla="*/ 1648691 h 2369128"/>
              <a:gd name="connsiteX3" fmla="*/ 678873 w 1510145"/>
              <a:gd name="connsiteY3" fmla="*/ 1163782 h 2369128"/>
              <a:gd name="connsiteX4" fmla="*/ 928255 w 1510145"/>
              <a:gd name="connsiteY4" fmla="*/ 762000 h 2369128"/>
              <a:gd name="connsiteX5" fmla="*/ 1205345 w 1510145"/>
              <a:gd name="connsiteY5" fmla="*/ 498764 h 2369128"/>
              <a:gd name="connsiteX6" fmla="*/ 1413164 w 1510145"/>
              <a:gd name="connsiteY6" fmla="*/ 221673 h 2369128"/>
              <a:gd name="connsiteX7" fmla="*/ 1510145 w 1510145"/>
              <a:gd name="connsiteY7" fmla="*/ 0 h 236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0145" h="2369128">
                <a:moveTo>
                  <a:pt x="0" y="2369128"/>
                </a:moveTo>
                <a:cubicBezTo>
                  <a:pt x="98136" y="2283691"/>
                  <a:pt x="196273" y="2198255"/>
                  <a:pt x="277091" y="2078182"/>
                </a:cubicBezTo>
                <a:cubicBezTo>
                  <a:pt x="357909" y="1958109"/>
                  <a:pt x="417945" y="1801091"/>
                  <a:pt x="484909" y="1648691"/>
                </a:cubicBezTo>
                <a:cubicBezTo>
                  <a:pt x="551873" y="1496291"/>
                  <a:pt x="604982" y="1311564"/>
                  <a:pt x="678873" y="1163782"/>
                </a:cubicBezTo>
                <a:cubicBezTo>
                  <a:pt x="752764" y="1016000"/>
                  <a:pt x="840510" y="872836"/>
                  <a:pt x="928255" y="762000"/>
                </a:cubicBezTo>
                <a:cubicBezTo>
                  <a:pt x="1016000" y="651164"/>
                  <a:pt x="1124527" y="588818"/>
                  <a:pt x="1205345" y="498764"/>
                </a:cubicBezTo>
                <a:cubicBezTo>
                  <a:pt x="1286163" y="408710"/>
                  <a:pt x="1362364" y="304800"/>
                  <a:pt x="1413164" y="221673"/>
                </a:cubicBezTo>
                <a:cubicBezTo>
                  <a:pt x="1463964" y="138546"/>
                  <a:pt x="1487054" y="69273"/>
                  <a:pt x="1510145" y="0"/>
                </a:cubicBezTo>
              </a:path>
            </a:pathLst>
          </a:custGeom>
          <a:noFill/>
          <a:ln w="762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9" name="等腰三角形 28"/>
          <p:cNvSpPr/>
          <p:nvPr/>
        </p:nvSpPr>
        <p:spPr>
          <a:xfrm>
            <a:off x="1619672" y="5661248"/>
            <a:ext cx="216024" cy="144016"/>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等腰三角形 29"/>
          <p:cNvSpPr/>
          <p:nvPr/>
        </p:nvSpPr>
        <p:spPr>
          <a:xfrm>
            <a:off x="1777543" y="5229200"/>
            <a:ext cx="216024" cy="144016"/>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等腰三角形 30"/>
          <p:cNvSpPr/>
          <p:nvPr/>
        </p:nvSpPr>
        <p:spPr>
          <a:xfrm>
            <a:off x="2037865" y="4738999"/>
            <a:ext cx="216024" cy="144016"/>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等腰三角形 31"/>
          <p:cNvSpPr/>
          <p:nvPr/>
        </p:nvSpPr>
        <p:spPr>
          <a:xfrm>
            <a:off x="2267744" y="4365104"/>
            <a:ext cx="216024" cy="144016"/>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等腰三角形 32"/>
          <p:cNvSpPr/>
          <p:nvPr/>
        </p:nvSpPr>
        <p:spPr>
          <a:xfrm>
            <a:off x="2555776" y="4005064"/>
            <a:ext cx="216024" cy="144016"/>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 name="直線單箭頭接點 15"/>
          <p:cNvCxnSpPr/>
          <p:nvPr/>
        </p:nvCxnSpPr>
        <p:spPr>
          <a:xfrm flipH="1">
            <a:off x="1619672" y="3789040"/>
            <a:ext cx="1368152" cy="2304256"/>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4355976" y="5373216"/>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a:off x="4508376" y="5525616"/>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a:xfrm>
            <a:off x="4427984" y="5678016"/>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直線接點 40"/>
          <p:cNvCxnSpPr/>
          <p:nvPr/>
        </p:nvCxnSpPr>
        <p:spPr>
          <a:xfrm>
            <a:off x="4644008" y="5733256"/>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a:off x="4572000" y="5805264"/>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a:xfrm>
            <a:off x="4283968" y="5678016"/>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a:xfrm>
            <a:off x="4355976" y="5877272"/>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a:xfrm>
            <a:off x="4499992" y="5949280"/>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a:off x="4860032" y="5949280"/>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直線接點 46"/>
          <p:cNvCxnSpPr/>
          <p:nvPr/>
        </p:nvCxnSpPr>
        <p:spPr>
          <a:xfrm>
            <a:off x="4716016" y="5877272"/>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a:off x="4932040" y="5445224"/>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直線接點 48"/>
          <p:cNvCxnSpPr/>
          <p:nvPr/>
        </p:nvCxnSpPr>
        <p:spPr>
          <a:xfrm>
            <a:off x="5220072" y="5949280"/>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直線接點 49"/>
          <p:cNvCxnSpPr/>
          <p:nvPr/>
        </p:nvCxnSpPr>
        <p:spPr>
          <a:xfrm>
            <a:off x="4644008" y="5678016"/>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6444208" y="5301208"/>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a:xfrm>
            <a:off x="6596608" y="5453608"/>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6516216" y="5606008"/>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a:off x="6732240" y="5661248"/>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直線接點 54"/>
          <p:cNvCxnSpPr/>
          <p:nvPr/>
        </p:nvCxnSpPr>
        <p:spPr>
          <a:xfrm>
            <a:off x="6660232" y="5733256"/>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a:xfrm>
            <a:off x="6372200" y="5606008"/>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直線接點 56"/>
          <p:cNvCxnSpPr/>
          <p:nvPr/>
        </p:nvCxnSpPr>
        <p:spPr>
          <a:xfrm>
            <a:off x="6444208" y="5805264"/>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a:xfrm>
            <a:off x="6588224" y="5877272"/>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a:xfrm>
            <a:off x="6804248" y="5805264"/>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直線接點 59"/>
          <p:cNvCxnSpPr/>
          <p:nvPr/>
        </p:nvCxnSpPr>
        <p:spPr>
          <a:xfrm>
            <a:off x="6732240" y="5606008"/>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直線接點 60"/>
          <p:cNvCxnSpPr/>
          <p:nvPr/>
        </p:nvCxnSpPr>
        <p:spPr>
          <a:xfrm>
            <a:off x="5940152" y="5157192"/>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直線接點 61"/>
          <p:cNvCxnSpPr/>
          <p:nvPr/>
        </p:nvCxnSpPr>
        <p:spPr>
          <a:xfrm>
            <a:off x="6092552" y="5309592"/>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直線接點 62"/>
          <p:cNvCxnSpPr/>
          <p:nvPr/>
        </p:nvCxnSpPr>
        <p:spPr>
          <a:xfrm>
            <a:off x="6012160" y="5461992"/>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直線接點 63"/>
          <p:cNvCxnSpPr/>
          <p:nvPr/>
        </p:nvCxnSpPr>
        <p:spPr>
          <a:xfrm>
            <a:off x="6228184" y="5517232"/>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直線接點 64"/>
          <p:cNvCxnSpPr/>
          <p:nvPr/>
        </p:nvCxnSpPr>
        <p:spPr>
          <a:xfrm>
            <a:off x="6156176" y="5589240"/>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直線接點 65"/>
          <p:cNvCxnSpPr/>
          <p:nvPr/>
        </p:nvCxnSpPr>
        <p:spPr>
          <a:xfrm>
            <a:off x="5868144" y="5461992"/>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直線接點 66"/>
          <p:cNvCxnSpPr/>
          <p:nvPr/>
        </p:nvCxnSpPr>
        <p:spPr>
          <a:xfrm>
            <a:off x="5940152" y="5661248"/>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直線接點 67"/>
          <p:cNvCxnSpPr/>
          <p:nvPr/>
        </p:nvCxnSpPr>
        <p:spPr>
          <a:xfrm>
            <a:off x="6084168" y="5733256"/>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直線接點 68"/>
          <p:cNvCxnSpPr/>
          <p:nvPr/>
        </p:nvCxnSpPr>
        <p:spPr>
          <a:xfrm>
            <a:off x="6300192" y="5661248"/>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0" name="直線接點 69"/>
          <p:cNvCxnSpPr/>
          <p:nvPr/>
        </p:nvCxnSpPr>
        <p:spPr>
          <a:xfrm>
            <a:off x="6228184" y="5461992"/>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1" name="直線接點 80"/>
          <p:cNvCxnSpPr/>
          <p:nvPr/>
        </p:nvCxnSpPr>
        <p:spPr>
          <a:xfrm>
            <a:off x="5508104" y="5949280"/>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2" name="直線接點 81"/>
          <p:cNvCxnSpPr/>
          <p:nvPr/>
        </p:nvCxnSpPr>
        <p:spPr>
          <a:xfrm>
            <a:off x="5652120" y="6021288"/>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3" name="直線接點 82"/>
          <p:cNvCxnSpPr/>
          <p:nvPr/>
        </p:nvCxnSpPr>
        <p:spPr>
          <a:xfrm>
            <a:off x="5868144" y="5949280"/>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4" name="直線接點 83"/>
          <p:cNvCxnSpPr/>
          <p:nvPr/>
        </p:nvCxnSpPr>
        <p:spPr>
          <a:xfrm>
            <a:off x="5436096" y="5445224"/>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5" name="直線接點 84"/>
          <p:cNvCxnSpPr/>
          <p:nvPr/>
        </p:nvCxnSpPr>
        <p:spPr>
          <a:xfrm>
            <a:off x="5580112" y="5517232"/>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6" name="直線接點 85"/>
          <p:cNvCxnSpPr/>
          <p:nvPr/>
        </p:nvCxnSpPr>
        <p:spPr>
          <a:xfrm>
            <a:off x="5796136" y="5445224"/>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7" name="直線接點 86"/>
          <p:cNvCxnSpPr/>
          <p:nvPr/>
        </p:nvCxnSpPr>
        <p:spPr>
          <a:xfrm>
            <a:off x="4860032" y="5445224"/>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8" name="直線接點 87"/>
          <p:cNvCxnSpPr/>
          <p:nvPr/>
        </p:nvCxnSpPr>
        <p:spPr>
          <a:xfrm>
            <a:off x="5004048" y="5517232"/>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9" name="直線接點 88"/>
          <p:cNvCxnSpPr/>
          <p:nvPr/>
        </p:nvCxnSpPr>
        <p:spPr>
          <a:xfrm>
            <a:off x="5220072" y="5445224"/>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0" name="直線接點 89"/>
          <p:cNvCxnSpPr/>
          <p:nvPr/>
        </p:nvCxnSpPr>
        <p:spPr>
          <a:xfrm>
            <a:off x="5012432" y="5949280"/>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1" name="文字方塊 90"/>
          <p:cNvSpPr txBox="1"/>
          <p:nvPr/>
        </p:nvSpPr>
        <p:spPr>
          <a:xfrm>
            <a:off x="7796452" y="5517232"/>
            <a:ext cx="732893" cy="646331"/>
          </a:xfrm>
          <a:prstGeom prst="rect">
            <a:avLst/>
          </a:prstGeom>
          <a:solidFill>
            <a:srgbClr val="CAF5AD"/>
          </a:solidFill>
        </p:spPr>
        <p:txBody>
          <a:bodyPr wrap="none" rtlCol="0">
            <a:spAutoFit/>
          </a:bodyPr>
          <a:lstStyle/>
          <a:p>
            <a:r>
              <a:rPr lang="en-US" altLang="zh-TW" b="1" dirty="0" smtClean="0">
                <a:solidFill>
                  <a:srgbClr val="00B050"/>
                </a:solidFill>
              </a:rPr>
              <a:t>Shelf </a:t>
            </a:r>
          </a:p>
          <a:p>
            <a:r>
              <a:rPr lang="en-US" altLang="zh-TW" b="1" dirty="0" smtClean="0">
                <a:solidFill>
                  <a:srgbClr val="00B050"/>
                </a:solidFill>
              </a:rPr>
              <a:t>Cloud</a:t>
            </a:r>
            <a:endParaRPr lang="zh-TW" altLang="en-US" b="1" dirty="0">
              <a:solidFill>
                <a:srgbClr val="00B050"/>
              </a:solidFill>
            </a:endParaRPr>
          </a:p>
        </p:txBody>
      </p:sp>
      <p:sp>
        <p:nvSpPr>
          <p:cNvPr id="92" name="橢圓 91"/>
          <p:cNvSpPr/>
          <p:nvPr/>
        </p:nvSpPr>
        <p:spPr>
          <a:xfrm>
            <a:off x="6776538" y="5171047"/>
            <a:ext cx="936000" cy="1008000"/>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79512" y="765337"/>
            <a:ext cx="5364000" cy="5558845"/>
          </a:xfrm>
          <a:prstGeom prst="rect">
            <a:avLst/>
          </a:prstGeom>
          <a:noFill/>
          <a:ln w="9525">
            <a:noFill/>
            <a:miter lim="800000"/>
            <a:headEnd/>
            <a:tailEnd/>
          </a:ln>
        </p:spPr>
      </p:pic>
      <p:sp>
        <p:nvSpPr>
          <p:cNvPr id="3" name="矩形 2"/>
          <p:cNvSpPr/>
          <p:nvPr/>
        </p:nvSpPr>
        <p:spPr>
          <a:xfrm>
            <a:off x="0" y="0"/>
            <a:ext cx="8604448" cy="369332"/>
          </a:xfrm>
          <a:prstGeom prst="rect">
            <a:avLst/>
          </a:prstGeom>
        </p:spPr>
        <p:txBody>
          <a:bodyPr wrap="square">
            <a:spAutoFit/>
          </a:bodyPr>
          <a:lstStyle/>
          <a:p>
            <a:pPr marL="342900" indent="-342900">
              <a:spcBef>
                <a:spcPct val="20000"/>
              </a:spcBef>
            </a:pPr>
            <a:r>
              <a:rPr lang="en-US" altLang="zh-TW" dirty="0" smtClean="0"/>
              <a:t>t=10-11h (mature stage), large-scale time- and </a:t>
            </a:r>
            <a:r>
              <a:rPr lang="en-US" altLang="zh-TW" dirty="0" err="1" smtClean="0"/>
              <a:t>subregion</a:t>
            </a:r>
            <a:r>
              <a:rPr lang="en-US" altLang="zh-TW" dirty="0" smtClean="0"/>
              <a:t>- averaged but </a:t>
            </a:r>
            <a:r>
              <a:rPr lang="en-US" altLang="zh-TW" b="1" dirty="0" smtClean="0"/>
              <a:t>except for VEF</a:t>
            </a:r>
            <a:r>
              <a:rPr lang="en-US" altLang="zh-TW" dirty="0" smtClean="0"/>
              <a:t>.</a:t>
            </a:r>
            <a:endParaRPr lang="zh-TW" altLang="en-US" b="1" dirty="0"/>
          </a:p>
        </p:txBody>
      </p:sp>
      <p:sp>
        <p:nvSpPr>
          <p:cNvPr id="4" name="矩形 3"/>
          <p:cNvSpPr/>
          <p:nvPr/>
        </p:nvSpPr>
        <p:spPr>
          <a:xfrm>
            <a:off x="5796136" y="1052736"/>
            <a:ext cx="2088232" cy="646331"/>
          </a:xfrm>
          <a:prstGeom prst="rect">
            <a:avLst/>
          </a:prstGeom>
        </p:spPr>
        <p:txBody>
          <a:bodyPr wrap="square">
            <a:spAutoFit/>
          </a:bodyPr>
          <a:lstStyle/>
          <a:p>
            <a:r>
              <a:rPr lang="en-US" altLang="zh-TW" b="1" dirty="0" smtClean="0">
                <a:solidFill>
                  <a:srgbClr val="FF0000"/>
                </a:solidFill>
              </a:rPr>
              <a:t>Positive-</a:t>
            </a:r>
            <a:r>
              <a:rPr lang="en-US" altLang="zh-TW" dirty="0" smtClean="0">
                <a:solidFill>
                  <a:srgbClr val="FF0000"/>
                </a:solidFill>
              </a:rPr>
              <a:t>RTF</a:t>
            </a:r>
            <a:r>
              <a:rPr lang="en-US" altLang="zh-TW" b="1" dirty="0" smtClean="0">
                <a:solidFill>
                  <a:srgbClr val="FF0000"/>
                </a:solidFill>
              </a:rPr>
              <a:t> </a:t>
            </a:r>
            <a:r>
              <a:rPr lang="en-US" altLang="zh-TW" dirty="0" smtClean="0">
                <a:solidFill>
                  <a:srgbClr val="FF0000"/>
                </a:solidFill>
              </a:rPr>
              <a:t>flow</a:t>
            </a:r>
          </a:p>
          <a:p>
            <a:r>
              <a:rPr lang="en-US" altLang="zh-TW" b="1" dirty="0" smtClean="0">
                <a:solidFill>
                  <a:srgbClr val="00B0F0"/>
                </a:solidFill>
              </a:rPr>
              <a:t>Negative-</a:t>
            </a:r>
            <a:r>
              <a:rPr lang="en-US" altLang="zh-TW" dirty="0" smtClean="0">
                <a:solidFill>
                  <a:srgbClr val="00B0F0"/>
                </a:solidFill>
              </a:rPr>
              <a:t>FTR flow</a:t>
            </a:r>
          </a:p>
        </p:txBody>
      </p:sp>
      <p:grpSp>
        <p:nvGrpSpPr>
          <p:cNvPr id="5" name="群組 4"/>
          <p:cNvGrpSpPr/>
          <p:nvPr/>
        </p:nvGrpSpPr>
        <p:grpSpPr>
          <a:xfrm>
            <a:off x="1093819" y="3463989"/>
            <a:ext cx="6646533" cy="1208636"/>
            <a:chOff x="1177263" y="1988840"/>
            <a:chExt cx="6646533" cy="1208636"/>
          </a:xfrm>
        </p:grpSpPr>
        <p:grpSp>
          <p:nvGrpSpPr>
            <p:cNvPr id="6" name="群組 5"/>
            <p:cNvGrpSpPr/>
            <p:nvPr/>
          </p:nvGrpSpPr>
          <p:grpSpPr>
            <a:xfrm>
              <a:off x="1177263" y="1988840"/>
              <a:ext cx="6646533" cy="1208636"/>
              <a:chOff x="3697543" y="3370847"/>
              <a:chExt cx="6646533" cy="1208636"/>
            </a:xfrm>
          </p:grpSpPr>
          <p:sp>
            <p:nvSpPr>
              <p:cNvPr id="8" name="矩形 7"/>
              <p:cNvSpPr/>
              <p:nvPr/>
            </p:nvSpPr>
            <p:spPr>
              <a:xfrm>
                <a:off x="8344170" y="3370847"/>
                <a:ext cx="1999906" cy="369332"/>
              </a:xfrm>
              <a:prstGeom prst="rect">
                <a:avLst/>
              </a:prstGeom>
            </p:spPr>
            <p:txBody>
              <a:bodyPr wrap="none">
                <a:spAutoFit/>
              </a:bodyPr>
              <a:lstStyle/>
              <a:p>
                <a:pPr>
                  <a:buFont typeface="Arial" pitchFamily="34" charset="0"/>
                  <a:buChar char="•"/>
                </a:pPr>
                <a:r>
                  <a:rPr lang="en-US" altLang="zh-TW" dirty="0" smtClean="0"/>
                  <a:t>In CV, VEF pattern.</a:t>
                </a:r>
              </a:p>
            </p:txBody>
          </p:sp>
          <p:sp>
            <p:nvSpPr>
              <p:cNvPr id="9" name="矩形 8"/>
              <p:cNvSpPr/>
              <p:nvPr/>
            </p:nvSpPr>
            <p:spPr>
              <a:xfrm>
                <a:off x="8212027" y="3908079"/>
                <a:ext cx="830677" cy="369332"/>
              </a:xfrm>
              <a:prstGeom prst="rect">
                <a:avLst/>
              </a:prstGeom>
              <a:noFill/>
              <a:ln w="38100">
                <a:noFill/>
              </a:ln>
            </p:spPr>
            <p:txBody>
              <a:bodyPr wrap="none">
                <a:spAutoFit/>
              </a:bodyPr>
              <a:lstStyle/>
              <a:p>
                <a:r>
                  <a:rPr lang="en-US" altLang="zh-TW" b="1" dirty="0" smtClean="0">
                    <a:solidFill>
                      <a:srgbClr val="FFC000"/>
                    </a:solidFill>
                  </a:rPr>
                  <a:t>3.5 km</a:t>
                </a:r>
                <a:endParaRPr lang="zh-TW" altLang="en-US" b="1" dirty="0">
                  <a:solidFill>
                    <a:srgbClr val="FFC000"/>
                  </a:solidFill>
                </a:endParaRPr>
              </a:p>
            </p:txBody>
          </p:sp>
          <p:cxnSp>
            <p:nvCxnSpPr>
              <p:cNvPr id="10" name="直線接點 9"/>
              <p:cNvCxnSpPr/>
              <p:nvPr/>
            </p:nvCxnSpPr>
            <p:spPr>
              <a:xfrm flipV="1">
                <a:off x="3697543" y="4134310"/>
                <a:ext cx="4389789" cy="26993"/>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向右箭號 10"/>
              <p:cNvSpPr/>
              <p:nvPr/>
            </p:nvSpPr>
            <p:spPr>
              <a:xfrm rot="18562348" flipH="1" flipV="1">
                <a:off x="7684290" y="4255447"/>
                <a:ext cx="432048"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 name="向右箭號 6"/>
            <p:cNvSpPr/>
            <p:nvPr/>
          </p:nvSpPr>
          <p:spPr>
            <a:xfrm rot="9081775" flipH="1" flipV="1">
              <a:off x="1584439" y="2188187"/>
              <a:ext cx="432048" cy="216024"/>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2" name="群組 11"/>
          <p:cNvGrpSpPr/>
          <p:nvPr/>
        </p:nvGrpSpPr>
        <p:grpSpPr>
          <a:xfrm>
            <a:off x="2293085" y="2339588"/>
            <a:ext cx="6801243" cy="2528987"/>
            <a:chOff x="2290666" y="2145623"/>
            <a:chExt cx="6801243" cy="2528987"/>
          </a:xfrm>
        </p:grpSpPr>
        <p:grpSp>
          <p:nvGrpSpPr>
            <p:cNvPr id="13" name="群組 5"/>
            <p:cNvGrpSpPr/>
            <p:nvPr/>
          </p:nvGrpSpPr>
          <p:grpSpPr>
            <a:xfrm>
              <a:off x="3802017" y="2145623"/>
              <a:ext cx="5289892" cy="2528987"/>
              <a:chOff x="6322297" y="3527630"/>
              <a:chExt cx="5289892" cy="2528987"/>
            </a:xfrm>
          </p:grpSpPr>
          <p:sp>
            <p:nvSpPr>
              <p:cNvPr id="15" name="矩形 14"/>
              <p:cNvSpPr/>
              <p:nvPr/>
            </p:nvSpPr>
            <p:spPr>
              <a:xfrm>
                <a:off x="8244408" y="3527630"/>
                <a:ext cx="3367781" cy="646331"/>
              </a:xfrm>
              <a:prstGeom prst="rect">
                <a:avLst/>
              </a:prstGeom>
            </p:spPr>
            <p:txBody>
              <a:bodyPr wrap="none">
                <a:spAutoFit/>
              </a:bodyPr>
              <a:lstStyle/>
              <a:p>
                <a:pPr>
                  <a:buFont typeface="Arial" pitchFamily="34" charset="0"/>
                  <a:buChar char="•"/>
                </a:pPr>
                <a:r>
                  <a:rPr lang="en-US" altLang="zh-TW" dirty="0" smtClean="0"/>
                  <a:t>In SF, RTF/FTR in lower/mid level </a:t>
                </a:r>
              </a:p>
              <a:p>
                <a:r>
                  <a:rPr lang="en-US" altLang="zh-TW" dirty="0" smtClean="0"/>
                  <a:t> is both smaller than in CV.  </a:t>
                </a:r>
              </a:p>
            </p:txBody>
          </p:sp>
          <p:sp>
            <p:nvSpPr>
              <p:cNvPr id="18" name="向右箭號 17"/>
              <p:cNvSpPr/>
              <p:nvPr/>
            </p:nvSpPr>
            <p:spPr>
              <a:xfrm rot="20314991" flipH="1" flipV="1">
                <a:off x="6322297" y="5840593"/>
                <a:ext cx="432048"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4" name="向右箭號 13"/>
            <p:cNvSpPr/>
            <p:nvPr/>
          </p:nvSpPr>
          <p:spPr>
            <a:xfrm rot="9081775" flipH="1" flipV="1">
              <a:off x="2290666" y="3973425"/>
              <a:ext cx="432048" cy="216024"/>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9" name="群組 18"/>
          <p:cNvGrpSpPr/>
          <p:nvPr/>
        </p:nvGrpSpPr>
        <p:grpSpPr>
          <a:xfrm>
            <a:off x="1071318" y="3351358"/>
            <a:ext cx="7984582" cy="1877842"/>
            <a:chOff x="1177263" y="2289082"/>
            <a:chExt cx="7984582" cy="1877842"/>
          </a:xfrm>
        </p:grpSpPr>
        <p:grpSp>
          <p:nvGrpSpPr>
            <p:cNvPr id="20" name="群組 5"/>
            <p:cNvGrpSpPr/>
            <p:nvPr/>
          </p:nvGrpSpPr>
          <p:grpSpPr>
            <a:xfrm>
              <a:off x="1177263" y="2476308"/>
              <a:ext cx="7984582" cy="1690616"/>
              <a:chOff x="3697543" y="3858315"/>
              <a:chExt cx="7984582" cy="1690616"/>
            </a:xfrm>
          </p:grpSpPr>
          <p:sp>
            <p:nvSpPr>
              <p:cNvPr id="22" name="矩形 21"/>
              <p:cNvSpPr/>
              <p:nvPr/>
            </p:nvSpPr>
            <p:spPr>
              <a:xfrm>
                <a:off x="8352816" y="4625601"/>
                <a:ext cx="3329309" cy="923330"/>
              </a:xfrm>
              <a:prstGeom prst="rect">
                <a:avLst/>
              </a:prstGeom>
            </p:spPr>
            <p:txBody>
              <a:bodyPr wrap="none">
                <a:spAutoFit/>
              </a:bodyPr>
              <a:lstStyle/>
              <a:p>
                <a:pPr>
                  <a:buFont typeface="Arial" pitchFamily="34" charset="0"/>
                  <a:buChar char="•"/>
                </a:pPr>
                <a:r>
                  <a:rPr lang="en-US" altLang="zh-TW" dirty="0" smtClean="0"/>
                  <a:t>In RA, VEF associated with </a:t>
                </a:r>
              </a:p>
              <a:p>
                <a:r>
                  <a:rPr lang="en-US" altLang="zh-TW" dirty="0" smtClean="0"/>
                  <a:t> descending rear inflow made the</a:t>
                </a:r>
              </a:p>
              <a:p>
                <a:r>
                  <a:rPr lang="en-US" altLang="zh-TW" dirty="0" smtClean="0"/>
                  <a:t> pattern.</a:t>
                </a:r>
              </a:p>
            </p:txBody>
          </p:sp>
          <p:sp>
            <p:nvSpPr>
              <p:cNvPr id="23" name="矩形 22"/>
              <p:cNvSpPr/>
              <p:nvPr/>
            </p:nvSpPr>
            <p:spPr>
              <a:xfrm>
                <a:off x="7486257" y="3858315"/>
                <a:ext cx="652743" cy="369332"/>
              </a:xfrm>
              <a:prstGeom prst="rect">
                <a:avLst/>
              </a:prstGeom>
              <a:noFill/>
              <a:ln w="38100">
                <a:noFill/>
              </a:ln>
            </p:spPr>
            <p:txBody>
              <a:bodyPr wrap="none">
                <a:spAutoFit/>
              </a:bodyPr>
              <a:lstStyle/>
              <a:p>
                <a:r>
                  <a:rPr lang="en-US" altLang="zh-TW" b="1" dirty="0" smtClean="0">
                    <a:solidFill>
                      <a:srgbClr val="FFC000"/>
                    </a:solidFill>
                  </a:rPr>
                  <a:t>5 km</a:t>
                </a:r>
                <a:endParaRPr lang="zh-TW" altLang="en-US" b="1" dirty="0">
                  <a:solidFill>
                    <a:srgbClr val="FFC000"/>
                  </a:solidFill>
                </a:endParaRPr>
              </a:p>
            </p:txBody>
          </p:sp>
          <p:cxnSp>
            <p:nvCxnSpPr>
              <p:cNvPr id="24" name="直線接點 23"/>
              <p:cNvCxnSpPr/>
              <p:nvPr/>
            </p:nvCxnSpPr>
            <p:spPr>
              <a:xfrm flipV="1">
                <a:off x="3697543" y="4134310"/>
                <a:ext cx="4389789" cy="26993"/>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向右箭號 24"/>
              <p:cNvSpPr/>
              <p:nvPr/>
            </p:nvSpPr>
            <p:spPr>
              <a:xfrm rot="16200000" flipH="1" flipV="1">
                <a:off x="7072574" y="4288791"/>
                <a:ext cx="432048"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1" name="向右箭號 20"/>
            <p:cNvSpPr/>
            <p:nvPr/>
          </p:nvSpPr>
          <p:spPr>
            <a:xfrm rot="5400000" flipH="1" flipV="1">
              <a:off x="4556078" y="2397094"/>
              <a:ext cx="432048" cy="216024"/>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3" name="群組 32"/>
          <p:cNvGrpSpPr/>
          <p:nvPr/>
        </p:nvGrpSpPr>
        <p:grpSpPr>
          <a:xfrm>
            <a:off x="1090605" y="4365104"/>
            <a:ext cx="7906487" cy="1451193"/>
            <a:chOff x="1224260" y="2438732"/>
            <a:chExt cx="7906487" cy="1451193"/>
          </a:xfrm>
        </p:grpSpPr>
        <p:grpSp>
          <p:nvGrpSpPr>
            <p:cNvPr id="34" name="群組 5"/>
            <p:cNvGrpSpPr/>
            <p:nvPr/>
          </p:nvGrpSpPr>
          <p:grpSpPr>
            <a:xfrm>
              <a:off x="1224260" y="2890853"/>
              <a:ext cx="7906487" cy="999072"/>
              <a:chOff x="3744540" y="4272860"/>
              <a:chExt cx="7906487" cy="999072"/>
            </a:xfrm>
          </p:grpSpPr>
          <p:sp>
            <p:nvSpPr>
              <p:cNvPr id="36" name="矩形 35"/>
              <p:cNvSpPr/>
              <p:nvPr/>
            </p:nvSpPr>
            <p:spPr>
              <a:xfrm>
                <a:off x="8352816" y="4625601"/>
                <a:ext cx="3298211" cy="646331"/>
              </a:xfrm>
              <a:prstGeom prst="rect">
                <a:avLst/>
              </a:prstGeom>
            </p:spPr>
            <p:txBody>
              <a:bodyPr wrap="none">
                <a:spAutoFit/>
              </a:bodyPr>
              <a:lstStyle/>
              <a:p>
                <a:pPr>
                  <a:buFont typeface="Arial" pitchFamily="34" charset="0"/>
                  <a:buChar char="•"/>
                </a:pPr>
                <a:r>
                  <a:rPr lang="en-US" altLang="zh-TW" dirty="0" smtClean="0"/>
                  <a:t>In FA, VEF produced momentum</a:t>
                </a:r>
              </a:p>
              <a:p>
                <a:r>
                  <a:rPr lang="en-US" altLang="zh-TW" dirty="0" smtClean="0"/>
                  <a:t> change in lower level.</a:t>
                </a:r>
              </a:p>
            </p:txBody>
          </p:sp>
          <p:sp>
            <p:nvSpPr>
              <p:cNvPr id="37" name="矩形 36"/>
              <p:cNvSpPr/>
              <p:nvPr/>
            </p:nvSpPr>
            <p:spPr>
              <a:xfrm>
                <a:off x="7369951" y="4459519"/>
                <a:ext cx="830677" cy="369332"/>
              </a:xfrm>
              <a:prstGeom prst="rect">
                <a:avLst/>
              </a:prstGeom>
              <a:noFill/>
              <a:ln w="38100">
                <a:noFill/>
              </a:ln>
            </p:spPr>
            <p:txBody>
              <a:bodyPr wrap="none">
                <a:spAutoFit/>
              </a:bodyPr>
              <a:lstStyle/>
              <a:p>
                <a:r>
                  <a:rPr lang="en-US" altLang="zh-TW" b="1" dirty="0" smtClean="0">
                    <a:solidFill>
                      <a:srgbClr val="FFC000"/>
                    </a:solidFill>
                  </a:rPr>
                  <a:t>1.8 km</a:t>
                </a:r>
                <a:endParaRPr lang="zh-TW" altLang="en-US" b="1" dirty="0">
                  <a:solidFill>
                    <a:srgbClr val="FFC000"/>
                  </a:solidFill>
                </a:endParaRPr>
              </a:p>
            </p:txBody>
          </p:sp>
          <p:cxnSp>
            <p:nvCxnSpPr>
              <p:cNvPr id="38" name="直線接點 37"/>
              <p:cNvCxnSpPr/>
              <p:nvPr/>
            </p:nvCxnSpPr>
            <p:spPr>
              <a:xfrm flipV="1">
                <a:off x="3744540" y="4272860"/>
                <a:ext cx="4389789" cy="26993"/>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39" name="向右箭號 38"/>
              <p:cNvSpPr/>
              <p:nvPr/>
            </p:nvSpPr>
            <p:spPr>
              <a:xfrm rot="16200000" flipH="1" flipV="1">
                <a:off x="4309611" y="4432807"/>
                <a:ext cx="432048"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5" name="向右箭號 34"/>
            <p:cNvSpPr/>
            <p:nvPr/>
          </p:nvSpPr>
          <p:spPr>
            <a:xfrm rot="5400000" flipH="1" flipV="1">
              <a:off x="1789331" y="2546744"/>
              <a:ext cx="432048" cy="216024"/>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xit" presetSubtype="0" fill="hold"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xit" presetSubtype="0" fill="hold" nodeType="with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2332" y="909352"/>
            <a:ext cx="5559788" cy="5688000"/>
          </a:xfrm>
          <a:prstGeom prst="rect">
            <a:avLst/>
          </a:prstGeom>
          <a:noFill/>
          <a:ln w="9525">
            <a:noFill/>
            <a:miter lim="800000"/>
            <a:headEnd/>
            <a:tailEnd/>
          </a:ln>
        </p:spPr>
      </p:pic>
      <p:sp>
        <p:nvSpPr>
          <p:cNvPr id="3" name="矩形 2"/>
          <p:cNvSpPr/>
          <p:nvPr/>
        </p:nvSpPr>
        <p:spPr>
          <a:xfrm>
            <a:off x="0" y="0"/>
            <a:ext cx="6208623" cy="369332"/>
          </a:xfrm>
          <a:prstGeom prst="rect">
            <a:avLst/>
          </a:prstGeom>
        </p:spPr>
        <p:txBody>
          <a:bodyPr wrap="none">
            <a:spAutoFit/>
          </a:bodyPr>
          <a:lstStyle/>
          <a:p>
            <a:pPr marL="342900" lvl="0" indent="-342900">
              <a:spcBef>
                <a:spcPct val="20000"/>
              </a:spcBef>
            </a:pPr>
            <a:r>
              <a:rPr lang="en-US" altLang="zh-TW" dirty="0" smtClean="0"/>
              <a:t>t=10-11h (mature stage), large-scale time- and space- averaged. </a:t>
            </a:r>
            <a:endParaRPr lang="zh-TW" altLang="en-US" dirty="0"/>
          </a:p>
        </p:txBody>
      </p:sp>
      <p:sp>
        <p:nvSpPr>
          <p:cNvPr id="4" name="矩形 3"/>
          <p:cNvSpPr/>
          <p:nvPr/>
        </p:nvSpPr>
        <p:spPr>
          <a:xfrm>
            <a:off x="5724128" y="1198493"/>
            <a:ext cx="3332835" cy="2585323"/>
          </a:xfrm>
          <a:prstGeom prst="rect">
            <a:avLst/>
          </a:prstGeom>
        </p:spPr>
        <p:txBody>
          <a:bodyPr wrap="none">
            <a:spAutoFit/>
          </a:bodyPr>
          <a:lstStyle/>
          <a:p>
            <a:pPr>
              <a:buFont typeface="Arial" pitchFamily="34" charset="0"/>
              <a:buChar char="•"/>
            </a:pPr>
            <a:r>
              <a:rPr lang="en-US" altLang="zh-TW" dirty="0" smtClean="0"/>
              <a:t>VEF and VMF contributed TEN. </a:t>
            </a:r>
          </a:p>
          <a:p>
            <a:pPr>
              <a:buFont typeface="Arial" pitchFamily="34" charset="0"/>
              <a:buChar char="•"/>
            </a:pPr>
            <a:r>
              <a:rPr lang="en-US" altLang="zh-TW" dirty="0" smtClean="0"/>
              <a:t> HMF is similar to HAD.</a:t>
            </a:r>
          </a:p>
          <a:p>
            <a:pPr>
              <a:buFont typeface="Arial" pitchFamily="34" charset="0"/>
              <a:buChar char="•"/>
            </a:pPr>
            <a:r>
              <a:rPr lang="en-US" altLang="zh-TW" dirty="0" smtClean="0"/>
              <a:t> mid/low level,</a:t>
            </a:r>
          </a:p>
          <a:p>
            <a:pPr>
              <a:buFont typeface="Wingdings"/>
              <a:buChar char="à"/>
            </a:pPr>
            <a:r>
              <a:rPr lang="en-US" altLang="zh-TW" dirty="0" smtClean="0"/>
              <a:t>VEF contributed TEN;</a:t>
            </a:r>
          </a:p>
          <a:p>
            <a:pPr>
              <a:buFont typeface="Arial" pitchFamily="34" charset="0"/>
              <a:buChar char="•"/>
            </a:pPr>
            <a:r>
              <a:rPr lang="en-US" altLang="zh-TW" dirty="0" smtClean="0"/>
              <a:t>higher level,</a:t>
            </a:r>
          </a:p>
          <a:p>
            <a:pPr>
              <a:buFont typeface="Wingdings"/>
              <a:buChar char="à"/>
            </a:pPr>
            <a:r>
              <a:rPr lang="en-US" altLang="zh-TW" dirty="0" smtClean="0"/>
              <a:t>HMF and PGF contributed TEN.</a:t>
            </a:r>
          </a:p>
          <a:p>
            <a:pPr>
              <a:buFont typeface="Arial" pitchFamily="34" charset="0"/>
              <a:buChar char="•"/>
            </a:pPr>
            <a:endParaRPr lang="en-US" altLang="zh-TW" dirty="0" smtClean="0"/>
          </a:p>
          <a:p>
            <a:pPr>
              <a:buFont typeface="Wingdings"/>
              <a:buChar char="à"/>
            </a:pPr>
            <a:endParaRPr lang="en-US" altLang="zh-TW" dirty="0" smtClean="0"/>
          </a:p>
          <a:p>
            <a:r>
              <a:rPr lang="en-US" altLang="zh-TW" dirty="0" smtClean="0"/>
              <a:t> </a:t>
            </a:r>
          </a:p>
        </p:txBody>
      </p:sp>
      <p:sp>
        <p:nvSpPr>
          <p:cNvPr id="6" name="矩形 5"/>
          <p:cNvSpPr/>
          <p:nvPr/>
        </p:nvSpPr>
        <p:spPr>
          <a:xfrm>
            <a:off x="5796136" y="548680"/>
            <a:ext cx="2088232" cy="646331"/>
          </a:xfrm>
          <a:prstGeom prst="rect">
            <a:avLst/>
          </a:prstGeom>
        </p:spPr>
        <p:txBody>
          <a:bodyPr wrap="square">
            <a:spAutoFit/>
          </a:bodyPr>
          <a:lstStyle/>
          <a:p>
            <a:r>
              <a:rPr lang="en-US" altLang="zh-TW" b="1" dirty="0" smtClean="0">
                <a:solidFill>
                  <a:srgbClr val="FF0000"/>
                </a:solidFill>
              </a:rPr>
              <a:t>Positive-</a:t>
            </a:r>
            <a:r>
              <a:rPr lang="en-US" altLang="zh-TW" dirty="0" smtClean="0">
                <a:solidFill>
                  <a:srgbClr val="FF0000"/>
                </a:solidFill>
              </a:rPr>
              <a:t>RTF</a:t>
            </a:r>
            <a:r>
              <a:rPr lang="en-US" altLang="zh-TW" b="1" dirty="0" smtClean="0">
                <a:solidFill>
                  <a:srgbClr val="FF0000"/>
                </a:solidFill>
              </a:rPr>
              <a:t> </a:t>
            </a:r>
            <a:r>
              <a:rPr lang="en-US" altLang="zh-TW" dirty="0" smtClean="0">
                <a:solidFill>
                  <a:srgbClr val="FF0000"/>
                </a:solidFill>
              </a:rPr>
              <a:t>flow</a:t>
            </a:r>
          </a:p>
          <a:p>
            <a:r>
              <a:rPr lang="en-US" altLang="zh-TW" b="1" dirty="0" smtClean="0">
                <a:solidFill>
                  <a:srgbClr val="00B0F0"/>
                </a:solidFill>
              </a:rPr>
              <a:t>Negative-</a:t>
            </a:r>
            <a:r>
              <a:rPr lang="en-US" altLang="zh-TW" dirty="0" smtClean="0">
                <a:solidFill>
                  <a:srgbClr val="00B0F0"/>
                </a:solidFill>
              </a:rPr>
              <a:t>FTR flow</a:t>
            </a:r>
          </a:p>
        </p:txBody>
      </p:sp>
      <p:grpSp>
        <p:nvGrpSpPr>
          <p:cNvPr id="10" name="群組 9"/>
          <p:cNvGrpSpPr/>
          <p:nvPr/>
        </p:nvGrpSpPr>
        <p:grpSpPr>
          <a:xfrm>
            <a:off x="5868144" y="3068960"/>
            <a:ext cx="2924374" cy="3512518"/>
            <a:chOff x="5868144" y="3068960"/>
            <a:chExt cx="2924374" cy="3512518"/>
          </a:xfrm>
        </p:grpSpPr>
        <p:pic>
          <p:nvPicPr>
            <p:cNvPr id="1027" name="Picture 3"/>
            <p:cNvPicPr>
              <a:picLocks noChangeAspect="1" noChangeArrowheads="1"/>
            </p:cNvPicPr>
            <p:nvPr/>
          </p:nvPicPr>
          <p:blipFill>
            <a:blip r:embed="rId3" cstate="print"/>
            <a:srcRect/>
            <a:stretch>
              <a:fillRect/>
            </a:stretch>
          </p:blipFill>
          <p:spPr bwMode="auto">
            <a:xfrm>
              <a:off x="5868144" y="3573016"/>
              <a:ext cx="2924374" cy="3008462"/>
            </a:xfrm>
            <a:prstGeom prst="rect">
              <a:avLst/>
            </a:prstGeom>
            <a:noFill/>
            <a:ln w="9525">
              <a:noFill/>
              <a:miter lim="800000"/>
              <a:headEnd/>
              <a:tailEnd/>
            </a:ln>
          </p:spPr>
        </p:pic>
        <p:sp>
          <p:nvSpPr>
            <p:cNvPr id="8" name="矩形 7"/>
            <p:cNvSpPr/>
            <p:nvPr/>
          </p:nvSpPr>
          <p:spPr>
            <a:xfrm>
              <a:off x="6660232" y="3068960"/>
              <a:ext cx="1830822" cy="498598"/>
            </a:xfrm>
            <a:prstGeom prst="rect">
              <a:avLst/>
            </a:prstGeom>
            <a:ln>
              <a:noFill/>
            </a:ln>
          </p:spPr>
          <p:txBody>
            <a:bodyPr wrap="none">
              <a:spAutoFit/>
            </a:bodyPr>
            <a:lstStyle/>
            <a:p>
              <a:pPr marL="342900" lvl="0" indent="-342900">
                <a:spcBef>
                  <a:spcPct val="20000"/>
                </a:spcBef>
              </a:pPr>
              <a:r>
                <a:rPr lang="en-US" altLang="zh-TW" sz="1200" b="1" dirty="0" smtClean="0"/>
                <a:t>Area average:</a:t>
              </a:r>
            </a:p>
            <a:p>
              <a:pPr marL="342900" lvl="0" indent="-342900">
                <a:spcBef>
                  <a:spcPct val="20000"/>
                </a:spcBef>
              </a:pPr>
              <a:r>
                <a:rPr lang="en-US" altLang="zh-TW" sz="1200" b="1" dirty="0" smtClean="0"/>
                <a:t>the sum of all </a:t>
              </a:r>
              <a:r>
                <a:rPr lang="en-US" altLang="zh-TW" sz="1200" b="1" dirty="0" err="1" smtClean="0"/>
                <a:t>subregions</a:t>
              </a:r>
              <a:r>
                <a:rPr lang="en-US" altLang="zh-TW" sz="1200" b="1" dirty="0" smtClean="0"/>
                <a:t>.</a:t>
              </a:r>
              <a:endParaRPr lang="zh-TW" altLang="en-US" sz="1200" b="1" dirty="0"/>
            </a:p>
          </p:txBody>
        </p:sp>
      </p:grpSp>
      <p:sp>
        <p:nvSpPr>
          <p:cNvPr id="11" name="矩形 10"/>
          <p:cNvSpPr/>
          <p:nvPr/>
        </p:nvSpPr>
        <p:spPr>
          <a:xfrm>
            <a:off x="5796136" y="2924944"/>
            <a:ext cx="3168352" cy="3744416"/>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4860032" y="2699628"/>
            <a:ext cx="652743" cy="369332"/>
          </a:xfrm>
          <a:prstGeom prst="rect">
            <a:avLst/>
          </a:prstGeom>
          <a:noFill/>
          <a:ln w="38100">
            <a:noFill/>
          </a:ln>
        </p:spPr>
        <p:txBody>
          <a:bodyPr wrap="none">
            <a:spAutoFit/>
          </a:bodyPr>
          <a:lstStyle/>
          <a:p>
            <a:r>
              <a:rPr lang="en-US" altLang="zh-TW" b="1" dirty="0" smtClean="0">
                <a:solidFill>
                  <a:srgbClr val="FFC000"/>
                </a:solidFill>
              </a:rPr>
              <a:t>8 km</a:t>
            </a:r>
            <a:endParaRPr lang="zh-TW" altLang="en-US" b="1" dirty="0">
              <a:solidFill>
                <a:srgbClr val="FFC000"/>
              </a:solidFill>
            </a:endParaRPr>
          </a:p>
        </p:txBody>
      </p:sp>
      <p:cxnSp>
        <p:nvCxnSpPr>
          <p:cNvPr id="13" name="直線接點 12"/>
          <p:cNvCxnSpPr/>
          <p:nvPr/>
        </p:nvCxnSpPr>
        <p:spPr>
          <a:xfrm flipV="1">
            <a:off x="1060956" y="2997867"/>
            <a:ext cx="4464000" cy="26993"/>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9" name="群組 18"/>
          <p:cNvGrpSpPr/>
          <p:nvPr/>
        </p:nvGrpSpPr>
        <p:grpSpPr>
          <a:xfrm>
            <a:off x="2051720" y="2339588"/>
            <a:ext cx="3528392" cy="1665476"/>
            <a:chOff x="2051720" y="2339588"/>
            <a:chExt cx="3528392" cy="1665476"/>
          </a:xfrm>
        </p:grpSpPr>
        <p:sp>
          <p:nvSpPr>
            <p:cNvPr id="16" name="矩形 15"/>
            <p:cNvSpPr/>
            <p:nvPr/>
          </p:nvSpPr>
          <p:spPr>
            <a:xfrm>
              <a:off x="2051720" y="3573016"/>
              <a:ext cx="864096" cy="432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p:cNvSpPr txBox="1"/>
            <p:nvPr/>
          </p:nvSpPr>
          <p:spPr>
            <a:xfrm>
              <a:off x="4449674" y="2339588"/>
              <a:ext cx="1130438" cy="369332"/>
            </a:xfrm>
            <a:prstGeom prst="rect">
              <a:avLst/>
            </a:prstGeom>
            <a:noFill/>
          </p:spPr>
          <p:txBody>
            <a:bodyPr wrap="none" rtlCol="0">
              <a:spAutoFit/>
            </a:bodyPr>
            <a:lstStyle/>
            <a:p>
              <a:r>
                <a:rPr lang="en-US" altLang="zh-TW" b="1" dirty="0" smtClean="0">
                  <a:solidFill>
                    <a:srgbClr val="FF0000"/>
                  </a:solidFill>
                </a:rPr>
                <a:t>HMF+PGF</a:t>
              </a:r>
              <a:endParaRPr lang="zh-TW" altLang="en-US" b="1" dirty="0">
                <a:solidFill>
                  <a:srgbClr val="FF0000"/>
                </a:solidFill>
              </a:endParaRPr>
            </a:p>
          </p:txBody>
        </p:sp>
      </p:grpSp>
      <p:grpSp>
        <p:nvGrpSpPr>
          <p:cNvPr id="24" name="群組 23"/>
          <p:cNvGrpSpPr/>
          <p:nvPr/>
        </p:nvGrpSpPr>
        <p:grpSpPr>
          <a:xfrm>
            <a:off x="1115616" y="3212976"/>
            <a:ext cx="3635274" cy="2025516"/>
            <a:chOff x="1115616" y="3212976"/>
            <a:chExt cx="3635274" cy="2025516"/>
          </a:xfrm>
        </p:grpSpPr>
        <p:grpSp>
          <p:nvGrpSpPr>
            <p:cNvPr id="20" name="群組 19"/>
            <p:cNvGrpSpPr/>
            <p:nvPr/>
          </p:nvGrpSpPr>
          <p:grpSpPr>
            <a:xfrm>
              <a:off x="1115616" y="3212976"/>
              <a:ext cx="1872208" cy="864096"/>
              <a:chOff x="1259632" y="2267580"/>
              <a:chExt cx="1872208" cy="864096"/>
            </a:xfrm>
          </p:grpSpPr>
          <p:sp>
            <p:nvSpPr>
              <p:cNvPr id="21" name="矩形 20"/>
              <p:cNvSpPr/>
              <p:nvPr/>
            </p:nvSpPr>
            <p:spPr>
              <a:xfrm>
                <a:off x="2267744" y="2699628"/>
                <a:ext cx="864096" cy="432048"/>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文字方塊 21"/>
              <p:cNvSpPr txBox="1"/>
              <p:nvPr/>
            </p:nvSpPr>
            <p:spPr>
              <a:xfrm>
                <a:off x="1259632" y="2267580"/>
                <a:ext cx="538930" cy="369332"/>
              </a:xfrm>
              <a:prstGeom prst="rect">
                <a:avLst/>
              </a:prstGeom>
              <a:noFill/>
            </p:spPr>
            <p:txBody>
              <a:bodyPr wrap="none" rtlCol="0">
                <a:spAutoFit/>
              </a:bodyPr>
              <a:lstStyle/>
              <a:p>
                <a:r>
                  <a:rPr lang="en-US" altLang="zh-TW" b="1" dirty="0" smtClean="0">
                    <a:solidFill>
                      <a:srgbClr val="00B0F0"/>
                    </a:solidFill>
                  </a:rPr>
                  <a:t>VEF</a:t>
                </a:r>
                <a:endParaRPr lang="zh-TW" altLang="en-US" b="1" dirty="0">
                  <a:solidFill>
                    <a:srgbClr val="00B0F0"/>
                  </a:solidFill>
                </a:endParaRPr>
              </a:p>
            </p:txBody>
          </p:sp>
        </p:grpSp>
        <p:sp>
          <p:nvSpPr>
            <p:cNvPr id="23" name="文字方塊 22"/>
            <p:cNvSpPr txBox="1"/>
            <p:nvPr/>
          </p:nvSpPr>
          <p:spPr>
            <a:xfrm>
              <a:off x="4211960" y="4869160"/>
              <a:ext cx="538930" cy="369332"/>
            </a:xfrm>
            <a:prstGeom prst="rect">
              <a:avLst/>
            </a:prstGeom>
            <a:noFill/>
          </p:spPr>
          <p:txBody>
            <a:bodyPr wrap="none" rtlCol="0">
              <a:spAutoFit/>
            </a:bodyPr>
            <a:lstStyle/>
            <a:p>
              <a:r>
                <a:rPr lang="en-US" altLang="zh-TW" b="1" dirty="0" smtClean="0">
                  <a:solidFill>
                    <a:srgbClr val="FF0000"/>
                  </a:solidFill>
                </a:rPr>
                <a:t>VEF</a:t>
              </a:r>
              <a:endParaRPr lang="zh-TW" altLang="en-US" b="1"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Conclusions</a:t>
            </a:r>
            <a:br>
              <a:rPr lang="en-US" altLang="zh-TW" dirty="0" smtClean="0"/>
            </a:br>
            <a:endParaRPr lang="zh-TW" altLang="en-US" dirty="0"/>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 xmlns:p14="http://schemas.microsoft.com/office/powerpoint/2010/main" val="1810893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404664"/>
            <a:ext cx="8229600" cy="5721499"/>
          </a:xfrm>
        </p:spPr>
        <p:txBody>
          <a:bodyPr>
            <a:normAutofit/>
          </a:bodyPr>
          <a:lstStyle/>
          <a:p>
            <a:r>
              <a:rPr lang="en-US" altLang="zh-TW" sz="2200" dirty="0" smtClean="0"/>
              <a:t>x</a:t>
            </a:r>
          </a:p>
          <a:p>
            <a:endParaRPr lang="zh-TW" altLang="en-US" sz="2200" dirty="0"/>
          </a:p>
        </p:txBody>
      </p:sp>
      <p:pic>
        <p:nvPicPr>
          <p:cNvPr id="5" name="Picture 2"/>
          <p:cNvPicPr>
            <a:picLocks noChangeAspect="1" noChangeArrowheads="1"/>
          </p:cNvPicPr>
          <p:nvPr/>
        </p:nvPicPr>
        <p:blipFill>
          <a:blip r:embed="rId2" cstate="print"/>
          <a:srcRect/>
          <a:stretch>
            <a:fillRect/>
          </a:stretch>
        </p:blipFill>
        <p:spPr bwMode="auto">
          <a:xfrm>
            <a:off x="532430" y="1520798"/>
            <a:ext cx="4294187" cy="4364092"/>
          </a:xfrm>
          <a:prstGeom prst="rect">
            <a:avLst/>
          </a:prstGeom>
          <a:noFill/>
          <a:ln w="9525">
            <a:noFill/>
            <a:miter lim="800000"/>
            <a:headEnd/>
            <a:tailEnd/>
          </a:ln>
        </p:spPr>
      </p:pic>
      <p:grpSp>
        <p:nvGrpSpPr>
          <p:cNvPr id="6" name="群組 5"/>
          <p:cNvGrpSpPr/>
          <p:nvPr/>
        </p:nvGrpSpPr>
        <p:grpSpPr>
          <a:xfrm>
            <a:off x="1551657" y="1108998"/>
            <a:ext cx="2912715" cy="411800"/>
            <a:chOff x="219125" y="424912"/>
            <a:chExt cx="2912715" cy="411800"/>
          </a:xfrm>
        </p:grpSpPr>
        <p:pic>
          <p:nvPicPr>
            <p:cNvPr id="7" name="Picture 7"/>
            <p:cNvPicPr>
              <a:picLocks noChangeAspect="1" noChangeArrowheads="1"/>
            </p:cNvPicPr>
            <p:nvPr/>
          </p:nvPicPr>
          <p:blipFill>
            <a:blip r:embed="rId3" cstate="print"/>
            <a:srcRect/>
            <a:stretch>
              <a:fillRect/>
            </a:stretch>
          </p:blipFill>
          <p:spPr bwMode="auto">
            <a:xfrm>
              <a:off x="219125" y="450792"/>
              <a:ext cx="438150" cy="333375"/>
            </a:xfrm>
            <a:prstGeom prst="rect">
              <a:avLst/>
            </a:prstGeom>
            <a:noFill/>
            <a:ln w="28575">
              <a:solidFill>
                <a:srgbClr val="FFC000"/>
              </a:solidFill>
              <a:miter lim="800000"/>
              <a:headEnd/>
              <a:tailEnd/>
            </a:ln>
          </p:spPr>
        </p:pic>
        <p:pic>
          <p:nvPicPr>
            <p:cNvPr id="8" name="Picture 8"/>
            <p:cNvPicPr>
              <a:picLocks noChangeAspect="1" noChangeArrowheads="1"/>
            </p:cNvPicPr>
            <p:nvPr/>
          </p:nvPicPr>
          <p:blipFill>
            <a:blip r:embed="rId4" cstate="print"/>
            <a:srcRect/>
            <a:stretch>
              <a:fillRect/>
            </a:stretch>
          </p:blipFill>
          <p:spPr bwMode="auto">
            <a:xfrm>
              <a:off x="945307" y="450792"/>
              <a:ext cx="381000" cy="323850"/>
            </a:xfrm>
            <a:prstGeom prst="rect">
              <a:avLst/>
            </a:prstGeom>
            <a:noFill/>
            <a:ln w="28575">
              <a:solidFill>
                <a:srgbClr val="00B050"/>
              </a:solidFill>
              <a:miter lim="800000"/>
              <a:headEnd/>
              <a:tailEnd/>
            </a:ln>
          </p:spPr>
        </p:pic>
        <p:pic>
          <p:nvPicPr>
            <p:cNvPr id="9" name="Picture 9"/>
            <p:cNvPicPr>
              <a:picLocks noChangeAspect="1" noChangeArrowheads="1"/>
            </p:cNvPicPr>
            <p:nvPr/>
          </p:nvPicPr>
          <p:blipFill>
            <a:blip r:embed="rId5" cstate="print"/>
            <a:srcRect/>
            <a:stretch>
              <a:fillRect/>
            </a:stretch>
          </p:blipFill>
          <p:spPr bwMode="auto">
            <a:xfrm>
              <a:off x="1836068" y="424912"/>
              <a:ext cx="333375" cy="342900"/>
            </a:xfrm>
            <a:prstGeom prst="rect">
              <a:avLst/>
            </a:prstGeom>
            <a:noFill/>
            <a:ln w="28575">
              <a:solidFill>
                <a:srgbClr val="00B0F0"/>
              </a:solidFill>
              <a:miter lim="800000"/>
              <a:headEnd/>
              <a:tailEnd/>
            </a:ln>
          </p:spPr>
        </p:pic>
        <p:pic>
          <p:nvPicPr>
            <p:cNvPr id="10" name="Picture 10"/>
            <p:cNvPicPr>
              <a:picLocks noChangeAspect="1" noChangeArrowheads="1"/>
            </p:cNvPicPr>
            <p:nvPr/>
          </p:nvPicPr>
          <p:blipFill>
            <a:blip r:embed="rId6" cstate="print"/>
            <a:srcRect/>
            <a:stretch>
              <a:fillRect/>
            </a:stretch>
          </p:blipFill>
          <p:spPr bwMode="auto">
            <a:xfrm>
              <a:off x="2817515" y="455769"/>
              <a:ext cx="314325" cy="257175"/>
            </a:xfrm>
            <a:prstGeom prst="rect">
              <a:avLst/>
            </a:prstGeom>
            <a:noFill/>
            <a:ln w="28575">
              <a:solidFill>
                <a:srgbClr val="FF0000"/>
              </a:solidFill>
              <a:miter lim="800000"/>
              <a:headEnd/>
              <a:tailEnd/>
            </a:ln>
          </p:spPr>
        </p:pic>
        <p:sp>
          <p:nvSpPr>
            <p:cNvPr id="11" name="文字方塊 10"/>
            <p:cNvSpPr txBox="1"/>
            <p:nvPr/>
          </p:nvSpPr>
          <p:spPr>
            <a:xfrm>
              <a:off x="657275" y="467380"/>
              <a:ext cx="300082" cy="369332"/>
            </a:xfrm>
            <a:prstGeom prst="rect">
              <a:avLst/>
            </a:prstGeom>
            <a:noFill/>
          </p:spPr>
          <p:txBody>
            <a:bodyPr wrap="none" rtlCol="0">
              <a:spAutoFit/>
            </a:bodyPr>
            <a:lstStyle/>
            <a:p>
              <a:r>
                <a:rPr lang="en-US" altLang="zh-TW" dirty="0" smtClean="0"/>
                <a:t>=</a:t>
              </a:r>
              <a:endParaRPr lang="zh-TW" altLang="en-US" dirty="0"/>
            </a:p>
          </p:txBody>
        </p:sp>
        <p:sp>
          <p:nvSpPr>
            <p:cNvPr id="12" name="文字方塊 11"/>
            <p:cNvSpPr txBox="1"/>
            <p:nvPr/>
          </p:nvSpPr>
          <p:spPr>
            <a:xfrm>
              <a:off x="1449363" y="441500"/>
              <a:ext cx="300082" cy="369332"/>
            </a:xfrm>
            <a:prstGeom prst="rect">
              <a:avLst/>
            </a:prstGeom>
            <a:noFill/>
          </p:spPr>
          <p:txBody>
            <a:bodyPr wrap="none" rtlCol="0">
              <a:spAutoFit/>
            </a:bodyPr>
            <a:lstStyle/>
            <a:p>
              <a:r>
                <a:rPr lang="en-US" altLang="zh-TW" dirty="0" smtClean="0"/>
                <a:t>+</a:t>
              </a:r>
              <a:endParaRPr lang="zh-TW" altLang="en-US" dirty="0"/>
            </a:p>
          </p:txBody>
        </p:sp>
        <p:sp>
          <p:nvSpPr>
            <p:cNvPr id="13" name="文字方塊 12"/>
            <p:cNvSpPr txBox="1"/>
            <p:nvPr/>
          </p:nvSpPr>
          <p:spPr>
            <a:xfrm>
              <a:off x="2373417" y="424912"/>
              <a:ext cx="300082" cy="369332"/>
            </a:xfrm>
            <a:prstGeom prst="rect">
              <a:avLst/>
            </a:prstGeom>
            <a:noFill/>
          </p:spPr>
          <p:txBody>
            <a:bodyPr wrap="none" rtlCol="0">
              <a:spAutoFit/>
            </a:bodyPr>
            <a:lstStyle/>
            <a:p>
              <a:r>
                <a:rPr lang="en-US" altLang="zh-TW" dirty="0" smtClean="0"/>
                <a:t>+</a:t>
              </a:r>
              <a:endParaRPr lang="zh-TW" altLang="en-US" dirty="0"/>
            </a:p>
          </p:txBody>
        </p:sp>
      </p:grpSp>
      <p:sp>
        <p:nvSpPr>
          <p:cNvPr id="14" name="矩形 13"/>
          <p:cNvSpPr/>
          <p:nvPr/>
        </p:nvSpPr>
        <p:spPr>
          <a:xfrm>
            <a:off x="5076056" y="1523085"/>
            <a:ext cx="2088232" cy="646331"/>
          </a:xfrm>
          <a:prstGeom prst="rect">
            <a:avLst/>
          </a:prstGeom>
        </p:spPr>
        <p:txBody>
          <a:bodyPr wrap="square">
            <a:spAutoFit/>
          </a:bodyPr>
          <a:lstStyle/>
          <a:p>
            <a:r>
              <a:rPr lang="en-US" altLang="zh-TW" b="1" dirty="0" smtClean="0">
                <a:solidFill>
                  <a:srgbClr val="FF0000"/>
                </a:solidFill>
              </a:rPr>
              <a:t>Positive-</a:t>
            </a:r>
            <a:r>
              <a:rPr lang="en-US" altLang="zh-TW" dirty="0" smtClean="0">
                <a:solidFill>
                  <a:srgbClr val="FF0000"/>
                </a:solidFill>
              </a:rPr>
              <a:t>RTF</a:t>
            </a:r>
            <a:r>
              <a:rPr lang="en-US" altLang="zh-TW" b="1" dirty="0" smtClean="0">
                <a:solidFill>
                  <a:srgbClr val="FF0000"/>
                </a:solidFill>
              </a:rPr>
              <a:t> </a:t>
            </a:r>
            <a:r>
              <a:rPr lang="en-US" altLang="zh-TW" dirty="0" smtClean="0">
                <a:solidFill>
                  <a:srgbClr val="FF0000"/>
                </a:solidFill>
              </a:rPr>
              <a:t>flow</a:t>
            </a:r>
          </a:p>
          <a:p>
            <a:r>
              <a:rPr lang="en-US" altLang="zh-TW" b="1" dirty="0" smtClean="0">
                <a:solidFill>
                  <a:srgbClr val="00B0F0"/>
                </a:solidFill>
              </a:rPr>
              <a:t>Negative-</a:t>
            </a:r>
            <a:r>
              <a:rPr lang="en-US" altLang="zh-TW" dirty="0" smtClean="0">
                <a:solidFill>
                  <a:srgbClr val="00B0F0"/>
                </a:solidFill>
              </a:rPr>
              <a:t>FTR flow</a:t>
            </a:r>
          </a:p>
        </p:txBody>
      </p:sp>
      <p:sp>
        <p:nvSpPr>
          <p:cNvPr id="15" name="文字方塊 14"/>
          <p:cNvSpPr txBox="1"/>
          <p:nvPr/>
        </p:nvSpPr>
        <p:spPr>
          <a:xfrm>
            <a:off x="5076056" y="2241691"/>
            <a:ext cx="3284810" cy="2031325"/>
          </a:xfrm>
          <a:prstGeom prst="rect">
            <a:avLst/>
          </a:prstGeom>
          <a:noFill/>
        </p:spPr>
        <p:txBody>
          <a:bodyPr wrap="none" rtlCol="0">
            <a:spAutoFit/>
          </a:bodyPr>
          <a:lstStyle/>
          <a:p>
            <a:pPr>
              <a:buFont typeface="Arial" pitchFamily="34" charset="0"/>
              <a:buChar char="•"/>
            </a:pPr>
            <a:r>
              <a:rPr lang="en-US" altLang="zh-TW" dirty="0" smtClean="0"/>
              <a:t>All fluxes contribute to FTR flow.</a:t>
            </a:r>
          </a:p>
          <a:p>
            <a:pPr>
              <a:buFont typeface="Arial" pitchFamily="34" charset="0"/>
              <a:buChar char="•"/>
            </a:pPr>
            <a:r>
              <a:rPr lang="en-US" altLang="zh-TW" dirty="0" smtClean="0"/>
              <a:t>Above 6.5km,           dominates.</a:t>
            </a:r>
          </a:p>
          <a:p>
            <a:pPr>
              <a:buFont typeface="Arial" pitchFamily="34" charset="0"/>
              <a:buChar char="•"/>
            </a:pPr>
            <a:endParaRPr lang="en-US" altLang="zh-TW" dirty="0" smtClean="0"/>
          </a:p>
          <a:p>
            <a:pPr>
              <a:buFont typeface="Arial" pitchFamily="34" charset="0"/>
              <a:buChar char="•"/>
            </a:pPr>
            <a:r>
              <a:rPr lang="en-US" altLang="zh-TW" dirty="0" smtClean="0"/>
              <a:t>Below 6.5km,           dominates.</a:t>
            </a:r>
          </a:p>
          <a:p>
            <a:pPr>
              <a:buFont typeface="Arial" pitchFamily="34" charset="0"/>
              <a:buChar char="•"/>
            </a:pPr>
            <a:endParaRPr lang="en-US" altLang="zh-TW" dirty="0" smtClean="0"/>
          </a:p>
          <a:p>
            <a:endParaRPr lang="en-US" altLang="zh-TW" dirty="0" smtClean="0"/>
          </a:p>
          <a:p>
            <a:pPr>
              <a:buFont typeface="Arial" pitchFamily="34" charset="0"/>
              <a:buChar char="•"/>
            </a:pPr>
            <a:endParaRPr lang="zh-TW" altLang="en-US" dirty="0"/>
          </a:p>
        </p:txBody>
      </p:sp>
      <p:pic>
        <p:nvPicPr>
          <p:cNvPr id="16" name="Picture 8"/>
          <p:cNvPicPr>
            <a:picLocks noChangeAspect="1" noChangeArrowheads="1"/>
          </p:cNvPicPr>
          <p:nvPr/>
        </p:nvPicPr>
        <p:blipFill>
          <a:blip r:embed="rId4" cstate="print"/>
          <a:srcRect/>
          <a:stretch>
            <a:fillRect/>
          </a:stretch>
        </p:blipFill>
        <p:spPr bwMode="auto">
          <a:xfrm>
            <a:off x="6588224" y="2542745"/>
            <a:ext cx="381000" cy="323850"/>
          </a:xfrm>
          <a:prstGeom prst="rect">
            <a:avLst/>
          </a:prstGeom>
          <a:noFill/>
          <a:ln w="28575">
            <a:solidFill>
              <a:srgbClr val="00B050"/>
            </a:solidFill>
            <a:miter lim="800000"/>
            <a:headEnd/>
            <a:tailEnd/>
          </a:ln>
        </p:spPr>
      </p:pic>
      <p:pic>
        <p:nvPicPr>
          <p:cNvPr id="17" name="Picture 9"/>
          <p:cNvPicPr>
            <a:picLocks noChangeAspect="1" noChangeArrowheads="1"/>
          </p:cNvPicPr>
          <p:nvPr/>
        </p:nvPicPr>
        <p:blipFill>
          <a:blip r:embed="rId5" cstate="print"/>
          <a:srcRect/>
          <a:stretch>
            <a:fillRect/>
          </a:stretch>
        </p:blipFill>
        <p:spPr bwMode="auto">
          <a:xfrm>
            <a:off x="6614889" y="3046801"/>
            <a:ext cx="333375" cy="342900"/>
          </a:xfrm>
          <a:prstGeom prst="rect">
            <a:avLst/>
          </a:prstGeom>
          <a:noFill/>
          <a:ln w="28575">
            <a:solidFill>
              <a:srgbClr val="00B0F0"/>
            </a:solidFill>
            <a:miter lim="800000"/>
            <a:headEnd/>
            <a:tailEnd/>
          </a:ln>
        </p:spPr>
      </p:pic>
      <p:sp>
        <p:nvSpPr>
          <p:cNvPr id="18" name="矩形 17"/>
          <p:cNvSpPr/>
          <p:nvPr/>
        </p:nvSpPr>
        <p:spPr>
          <a:xfrm>
            <a:off x="827584" y="476672"/>
            <a:ext cx="504056" cy="615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611560" y="188640"/>
            <a:ext cx="7920880" cy="885825"/>
            <a:chOff x="683568" y="1340768"/>
            <a:chExt cx="8058996" cy="885825"/>
          </a:xfrm>
        </p:grpSpPr>
        <p:pic>
          <p:nvPicPr>
            <p:cNvPr id="5" name="Picture 2"/>
            <p:cNvPicPr>
              <a:picLocks noChangeAspect="1" noChangeArrowheads="1"/>
            </p:cNvPicPr>
            <p:nvPr/>
          </p:nvPicPr>
          <p:blipFill>
            <a:blip r:embed="rId3" cstate="print"/>
            <a:srcRect/>
            <a:stretch>
              <a:fillRect/>
            </a:stretch>
          </p:blipFill>
          <p:spPr bwMode="auto">
            <a:xfrm>
              <a:off x="683568" y="1340768"/>
              <a:ext cx="4791075" cy="885825"/>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5508104" y="1340768"/>
              <a:ext cx="3234460" cy="864000"/>
            </a:xfrm>
            <a:prstGeom prst="rect">
              <a:avLst/>
            </a:prstGeom>
            <a:noFill/>
            <a:ln w="9525">
              <a:noFill/>
              <a:miter lim="800000"/>
              <a:headEnd/>
              <a:tailEnd/>
            </a:ln>
          </p:spPr>
        </p:pic>
      </p:grpSp>
      <p:grpSp>
        <p:nvGrpSpPr>
          <p:cNvPr id="7" name="群組 6"/>
          <p:cNvGrpSpPr/>
          <p:nvPr/>
        </p:nvGrpSpPr>
        <p:grpSpPr>
          <a:xfrm>
            <a:off x="683568" y="1087604"/>
            <a:ext cx="8460432" cy="486073"/>
            <a:chOff x="683568" y="2273240"/>
            <a:chExt cx="8460432" cy="953199"/>
          </a:xfrm>
        </p:grpSpPr>
        <p:grpSp>
          <p:nvGrpSpPr>
            <p:cNvPr id="8" name="群組 60"/>
            <p:cNvGrpSpPr/>
            <p:nvPr/>
          </p:nvGrpSpPr>
          <p:grpSpPr>
            <a:xfrm>
              <a:off x="683568" y="2290727"/>
              <a:ext cx="707245" cy="902601"/>
              <a:chOff x="611560" y="2065427"/>
              <a:chExt cx="707245" cy="902601"/>
            </a:xfrm>
          </p:grpSpPr>
          <p:grpSp>
            <p:nvGrpSpPr>
              <p:cNvPr id="30" name="群組 33"/>
              <p:cNvGrpSpPr/>
              <p:nvPr/>
            </p:nvGrpSpPr>
            <p:grpSpPr>
              <a:xfrm>
                <a:off x="611560" y="2065427"/>
                <a:ext cx="653749" cy="146733"/>
                <a:chOff x="375055" y="3309961"/>
                <a:chExt cx="1110276" cy="146733"/>
              </a:xfrm>
            </p:grpSpPr>
            <p:cxnSp>
              <p:nvCxnSpPr>
                <p:cNvPr id="32" name="直線接點 31"/>
                <p:cNvCxnSpPr/>
                <p:nvPr/>
              </p:nvCxnSpPr>
              <p:spPr>
                <a:xfrm>
                  <a:off x="375055" y="3442855"/>
                  <a:ext cx="1100513"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375055" y="3309961"/>
                  <a:ext cx="0" cy="1440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1485331" y="3312694"/>
                  <a:ext cx="0" cy="1440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31" name="矩形 30"/>
              <p:cNvSpPr/>
              <p:nvPr/>
            </p:nvSpPr>
            <p:spPr>
              <a:xfrm>
                <a:off x="611560" y="2243760"/>
                <a:ext cx="707245" cy="724268"/>
              </a:xfrm>
              <a:prstGeom prst="rect">
                <a:avLst/>
              </a:prstGeom>
            </p:spPr>
            <p:txBody>
              <a:bodyPr wrap="none">
                <a:spAutoFit/>
              </a:bodyPr>
              <a:lstStyle/>
              <a:p>
                <a:r>
                  <a:rPr lang="en-US" altLang="zh-TW" b="1" dirty="0" smtClean="0">
                    <a:solidFill>
                      <a:srgbClr val="FFC000"/>
                    </a:solidFill>
                  </a:rPr>
                  <a:t>(TEN)</a:t>
                </a:r>
              </a:p>
            </p:txBody>
          </p:sp>
        </p:grpSp>
        <p:grpSp>
          <p:nvGrpSpPr>
            <p:cNvPr id="9" name="群組 67"/>
            <p:cNvGrpSpPr/>
            <p:nvPr/>
          </p:nvGrpSpPr>
          <p:grpSpPr>
            <a:xfrm>
              <a:off x="7164288" y="2273240"/>
              <a:ext cx="1979712" cy="943924"/>
              <a:chOff x="7396585" y="2051572"/>
              <a:chExt cx="1637465" cy="943924"/>
            </a:xfrm>
          </p:grpSpPr>
          <p:grpSp>
            <p:nvGrpSpPr>
              <p:cNvPr id="25" name="群組 55"/>
              <p:cNvGrpSpPr/>
              <p:nvPr/>
            </p:nvGrpSpPr>
            <p:grpSpPr>
              <a:xfrm>
                <a:off x="7502207" y="2051572"/>
                <a:ext cx="1026012" cy="155122"/>
                <a:chOff x="704365" y="3368114"/>
                <a:chExt cx="1742503" cy="155122"/>
              </a:xfrm>
            </p:grpSpPr>
            <p:cxnSp>
              <p:nvCxnSpPr>
                <p:cNvPr id="27" name="直線接點 26"/>
                <p:cNvCxnSpPr/>
                <p:nvPr/>
              </p:nvCxnSpPr>
              <p:spPr>
                <a:xfrm>
                  <a:off x="707099" y="3512130"/>
                  <a:ext cx="1739769"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704365" y="3379236"/>
                  <a:ext cx="0" cy="1440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2446868" y="3368114"/>
                  <a:ext cx="0" cy="1440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26" name="矩形 25"/>
              <p:cNvSpPr/>
              <p:nvPr/>
            </p:nvSpPr>
            <p:spPr>
              <a:xfrm>
                <a:off x="7396585" y="2271228"/>
                <a:ext cx="1637465" cy="724268"/>
              </a:xfrm>
              <a:prstGeom prst="rect">
                <a:avLst/>
              </a:prstGeom>
            </p:spPr>
            <p:txBody>
              <a:bodyPr wrap="square">
                <a:spAutoFit/>
              </a:bodyPr>
              <a:lstStyle/>
              <a:p>
                <a:pPr algn="ctr"/>
                <a:r>
                  <a:rPr lang="en-US" altLang="zh-TW" b="1" dirty="0" smtClean="0">
                    <a:solidFill>
                      <a:srgbClr val="7030A0"/>
                    </a:solidFill>
                  </a:rPr>
                  <a:t> (VEF)</a:t>
                </a:r>
              </a:p>
            </p:txBody>
          </p:sp>
        </p:grpSp>
        <p:grpSp>
          <p:nvGrpSpPr>
            <p:cNvPr id="10" name="群組 55"/>
            <p:cNvGrpSpPr/>
            <p:nvPr/>
          </p:nvGrpSpPr>
          <p:grpSpPr>
            <a:xfrm>
              <a:off x="2015878" y="2283441"/>
              <a:ext cx="1476002" cy="148016"/>
              <a:chOff x="834115" y="3333735"/>
              <a:chExt cx="897103" cy="100538"/>
            </a:xfrm>
          </p:grpSpPr>
          <p:cxnSp>
            <p:nvCxnSpPr>
              <p:cNvPr id="22" name="直線接點 21"/>
              <p:cNvCxnSpPr/>
              <p:nvPr/>
            </p:nvCxnSpPr>
            <p:spPr>
              <a:xfrm>
                <a:off x="834115" y="3429000"/>
                <a:ext cx="89710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847478" y="3333735"/>
                <a:ext cx="0" cy="9781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1731218" y="3336462"/>
                <a:ext cx="0" cy="9781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2354191" y="2502172"/>
              <a:ext cx="705642" cy="724267"/>
            </a:xfrm>
            <a:prstGeom prst="rect">
              <a:avLst/>
            </a:prstGeom>
          </p:spPr>
          <p:txBody>
            <a:bodyPr wrap="none">
              <a:spAutoFit/>
            </a:bodyPr>
            <a:lstStyle/>
            <a:p>
              <a:pPr algn="ctr"/>
              <a:r>
                <a:rPr lang="en-US" altLang="zh-TW" b="1" dirty="0" smtClean="0">
                  <a:solidFill>
                    <a:srgbClr val="00B050"/>
                  </a:solidFill>
                </a:rPr>
                <a:t>(PGF)</a:t>
              </a:r>
            </a:p>
          </p:txBody>
        </p:sp>
        <p:grpSp>
          <p:nvGrpSpPr>
            <p:cNvPr id="12" name="群組 55"/>
            <p:cNvGrpSpPr/>
            <p:nvPr/>
          </p:nvGrpSpPr>
          <p:grpSpPr>
            <a:xfrm>
              <a:off x="4104040" y="2324969"/>
              <a:ext cx="1116033" cy="144000"/>
              <a:chOff x="680835" y="3361949"/>
              <a:chExt cx="1071305" cy="76089"/>
            </a:xfrm>
          </p:grpSpPr>
          <p:cxnSp>
            <p:nvCxnSpPr>
              <p:cNvPr id="19" name="直線接點 18"/>
              <p:cNvCxnSpPr/>
              <p:nvPr/>
            </p:nvCxnSpPr>
            <p:spPr>
              <a:xfrm>
                <a:off x="683570" y="3429000"/>
                <a:ext cx="106857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680835" y="3361949"/>
                <a:ext cx="0" cy="7335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1752139" y="3364680"/>
                <a:ext cx="0" cy="7335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3" name="矩形 12"/>
            <p:cNvSpPr/>
            <p:nvPr/>
          </p:nvSpPr>
          <p:spPr>
            <a:xfrm>
              <a:off x="4202942" y="2502172"/>
              <a:ext cx="782586" cy="724267"/>
            </a:xfrm>
            <a:prstGeom prst="rect">
              <a:avLst/>
            </a:prstGeom>
          </p:spPr>
          <p:txBody>
            <a:bodyPr wrap="none">
              <a:spAutoFit/>
            </a:bodyPr>
            <a:lstStyle/>
            <a:p>
              <a:pPr algn="ctr"/>
              <a:r>
                <a:rPr lang="en-US" altLang="zh-TW" b="1" dirty="0" smtClean="0">
                  <a:solidFill>
                    <a:srgbClr val="00B0F0"/>
                  </a:solidFill>
                </a:rPr>
                <a:t>(HMF)</a:t>
              </a:r>
            </a:p>
          </p:txBody>
        </p:sp>
        <p:grpSp>
          <p:nvGrpSpPr>
            <p:cNvPr id="14" name="群組 55"/>
            <p:cNvGrpSpPr/>
            <p:nvPr/>
          </p:nvGrpSpPr>
          <p:grpSpPr>
            <a:xfrm>
              <a:off x="5652208" y="2300016"/>
              <a:ext cx="1296056" cy="134727"/>
              <a:chOff x="680835" y="3333751"/>
              <a:chExt cx="794816" cy="100549"/>
            </a:xfrm>
          </p:grpSpPr>
          <p:cxnSp>
            <p:nvCxnSpPr>
              <p:cNvPr id="16" name="直線接點 15"/>
              <p:cNvCxnSpPr/>
              <p:nvPr/>
            </p:nvCxnSpPr>
            <p:spPr>
              <a:xfrm>
                <a:off x="683570" y="3429000"/>
                <a:ext cx="792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680835" y="3333751"/>
                <a:ext cx="0" cy="978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1470222" y="3336489"/>
                <a:ext cx="0" cy="978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5" name="矩形 14"/>
            <p:cNvSpPr/>
            <p:nvPr/>
          </p:nvSpPr>
          <p:spPr>
            <a:xfrm>
              <a:off x="5950657" y="2487280"/>
              <a:ext cx="772968" cy="724267"/>
            </a:xfrm>
            <a:prstGeom prst="rect">
              <a:avLst/>
            </a:prstGeom>
          </p:spPr>
          <p:txBody>
            <a:bodyPr wrap="none">
              <a:spAutoFit/>
            </a:bodyPr>
            <a:lstStyle/>
            <a:p>
              <a:pPr algn="ctr"/>
              <a:r>
                <a:rPr lang="en-US" altLang="zh-TW" b="1" dirty="0" smtClean="0">
                  <a:solidFill>
                    <a:srgbClr val="FF0000"/>
                  </a:solidFill>
                </a:rPr>
                <a:t>(VMF)</a:t>
              </a:r>
            </a:p>
          </p:txBody>
        </p:sp>
      </p:grpSp>
      <p:pic>
        <p:nvPicPr>
          <p:cNvPr id="102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23528" y="2287656"/>
            <a:ext cx="8568952" cy="3908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6" name="矩形 35"/>
          <p:cNvSpPr/>
          <p:nvPr/>
        </p:nvSpPr>
        <p:spPr>
          <a:xfrm>
            <a:off x="6928394" y="2564904"/>
            <a:ext cx="224877"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矩形 37"/>
          <p:cNvSpPr/>
          <p:nvPr/>
        </p:nvSpPr>
        <p:spPr>
          <a:xfrm>
            <a:off x="6906360" y="3451034"/>
            <a:ext cx="224877"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矩形 38"/>
          <p:cNvSpPr/>
          <p:nvPr/>
        </p:nvSpPr>
        <p:spPr>
          <a:xfrm>
            <a:off x="6906360" y="4753084"/>
            <a:ext cx="224877"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矩形 39"/>
          <p:cNvSpPr/>
          <p:nvPr/>
        </p:nvSpPr>
        <p:spPr>
          <a:xfrm>
            <a:off x="6887273" y="5473164"/>
            <a:ext cx="224877"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1" name="群組 40"/>
          <p:cNvGrpSpPr/>
          <p:nvPr/>
        </p:nvGrpSpPr>
        <p:grpSpPr>
          <a:xfrm>
            <a:off x="1547664" y="2636912"/>
            <a:ext cx="4320481" cy="3196292"/>
            <a:chOff x="1547664" y="2636912"/>
            <a:chExt cx="4320481" cy="3196292"/>
          </a:xfrm>
        </p:grpSpPr>
        <p:sp>
          <p:nvSpPr>
            <p:cNvPr id="37" name="矩形 36"/>
            <p:cNvSpPr/>
            <p:nvPr/>
          </p:nvSpPr>
          <p:spPr>
            <a:xfrm>
              <a:off x="1547664" y="2636912"/>
              <a:ext cx="2376264" cy="319629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矩形 41"/>
            <p:cNvSpPr/>
            <p:nvPr/>
          </p:nvSpPr>
          <p:spPr>
            <a:xfrm>
              <a:off x="3923929" y="2636912"/>
              <a:ext cx="1944216" cy="319629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3" name="群組 42"/>
          <p:cNvGrpSpPr/>
          <p:nvPr/>
        </p:nvGrpSpPr>
        <p:grpSpPr>
          <a:xfrm>
            <a:off x="3923929" y="4877596"/>
            <a:ext cx="4608516" cy="904426"/>
            <a:chOff x="3923929" y="4877596"/>
            <a:chExt cx="4608516" cy="904426"/>
          </a:xfrm>
        </p:grpSpPr>
        <p:sp>
          <p:nvSpPr>
            <p:cNvPr id="44" name="矩形 43"/>
            <p:cNvSpPr/>
            <p:nvPr/>
          </p:nvSpPr>
          <p:spPr>
            <a:xfrm>
              <a:off x="3923929" y="4877596"/>
              <a:ext cx="1944216" cy="889634"/>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矩形 44"/>
            <p:cNvSpPr/>
            <p:nvPr/>
          </p:nvSpPr>
          <p:spPr>
            <a:xfrm>
              <a:off x="7338000" y="4892388"/>
              <a:ext cx="1194445" cy="889634"/>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2" name="群組 51"/>
          <p:cNvGrpSpPr/>
          <p:nvPr/>
        </p:nvGrpSpPr>
        <p:grpSpPr>
          <a:xfrm>
            <a:off x="1547662" y="2643216"/>
            <a:ext cx="6984783" cy="955338"/>
            <a:chOff x="1547662" y="2643216"/>
            <a:chExt cx="6984783" cy="955338"/>
          </a:xfrm>
        </p:grpSpPr>
        <p:sp>
          <p:nvSpPr>
            <p:cNvPr id="46" name="矩形 45"/>
            <p:cNvSpPr/>
            <p:nvPr/>
          </p:nvSpPr>
          <p:spPr>
            <a:xfrm>
              <a:off x="1547662" y="2643216"/>
              <a:ext cx="2376266" cy="95533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矩形 46"/>
            <p:cNvSpPr/>
            <p:nvPr/>
          </p:nvSpPr>
          <p:spPr>
            <a:xfrm>
              <a:off x="7338000" y="2708920"/>
              <a:ext cx="1194445" cy="889634"/>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1" name="群組 50"/>
          <p:cNvGrpSpPr/>
          <p:nvPr/>
        </p:nvGrpSpPr>
        <p:grpSpPr>
          <a:xfrm>
            <a:off x="1532332" y="3598554"/>
            <a:ext cx="7000109" cy="1279042"/>
            <a:chOff x="1532332" y="3598554"/>
            <a:chExt cx="7000109" cy="1279042"/>
          </a:xfrm>
        </p:grpSpPr>
        <p:sp>
          <p:nvSpPr>
            <p:cNvPr id="48" name="矩形 47"/>
            <p:cNvSpPr/>
            <p:nvPr/>
          </p:nvSpPr>
          <p:spPr>
            <a:xfrm>
              <a:off x="1532332" y="3598554"/>
              <a:ext cx="2391596" cy="1279042"/>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矩形 48"/>
            <p:cNvSpPr/>
            <p:nvPr/>
          </p:nvSpPr>
          <p:spPr>
            <a:xfrm>
              <a:off x="7338001" y="3618058"/>
              <a:ext cx="1194440" cy="125953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矩形 49"/>
            <p:cNvSpPr/>
            <p:nvPr/>
          </p:nvSpPr>
          <p:spPr>
            <a:xfrm>
              <a:off x="3923929" y="3602432"/>
              <a:ext cx="1944216" cy="1275164"/>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4" name="群組 53"/>
          <p:cNvGrpSpPr/>
          <p:nvPr/>
        </p:nvGrpSpPr>
        <p:grpSpPr>
          <a:xfrm>
            <a:off x="3923928" y="4869160"/>
            <a:ext cx="4608516" cy="904426"/>
            <a:chOff x="3923929" y="4877596"/>
            <a:chExt cx="4608516" cy="904426"/>
          </a:xfrm>
        </p:grpSpPr>
        <p:sp>
          <p:nvSpPr>
            <p:cNvPr id="55" name="矩形 54"/>
            <p:cNvSpPr/>
            <p:nvPr/>
          </p:nvSpPr>
          <p:spPr>
            <a:xfrm>
              <a:off x="3923929" y="4877596"/>
              <a:ext cx="1944216" cy="889634"/>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矩形 55"/>
            <p:cNvSpPr/>
            <p:nvPr/>
          </p:nvSpPr>
          <p:spPr>
            <a:xfrm>
              <a:off x="7338000" y="4892388"/>
              <a:ext cx="1194445" cy="889634"/>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8" name="群組 57"/>
          <p:cNvGrpSpPr/>
          <p:nvPr/>
        </p:nvGrpSpPr>
        <p:grpSpPr>
          <a:xfrm>
            <a:off x="4788024" y="5435932"/>
            <a:ext cx="1723801" cy="379747"/>
            <a:chOff x="4788024" y="5435932"/>
            <a:chExt cx="1723801" cy="379747"/>
          </a:xfrm>
        </p:grpSpPr>
        <p:sp>
          <p:nvSpPr>
            <p:cNvPr id="53" name="文字方塊 52"/>
            <p:cNvSpPr txBox="1"/>
            <p:nvPr/>
          </p:nvSpPr>
          <p:spPr>
            <a:xfrm>
              <a:off x="5053221" y="5446347"/>
              <a:ext cx="1458604" cy="369332"/>
            </a:xfrm>
            <a:prstGeom prst="rect">
              <a:avLst/>
            </a:prstGeom>
            <a:noFill/>
          </p:spPr>
          <p:txBody>
            <a:bodyPr wrap="none" rtlCol="0">
              <a:spAutoFit/>
            </a:bodyPr>
            <a:lstStyle/>
            <a:p>
              <a:r>
                <a:rPr lang="en-US" altLang="zh-TW" b="1" dirty="0" smtClean="0">
                  <a:solidFill>
                    <a:schemeClr val="tx2"/>
                  </a:solidFill>
                </a:rPr>
                <a:t>(</a:t>
              </a:r>
              <a:r>
                <a:rPr lang="en-US" altLang="zh-TW" b="1" dirty="0" err="1" smtClean="0">
                  <a:solidFill>
                    <a:schemeClr val="tx2"/>
                  </a:solidFill>
                </a:rPr>
                <a:t>meso</a:t>
              </a:r>
              <a:r>
                <a:rPr lang="en-US" altLang="zh-TW" b="1" dirty="0" smtClean="0">
                  <a:solidFill>
                    <a:schemeClr val="tx2"/>
                  </a:solidFill>
                </a:rPr>
                <a:t>-</a:t>
              </a:r>
              <a:r>
                <a:rPr lang="el-GR" altLang="zh-TW" b="1" dirty="0" smtClean="0">
                  <a:solidFill>
                    <a:schemeClr val="tx2"/>
                  </a:solidFill>
                </a:rPr>
                <a:t>ϒ</a:t>
              </a:r>
              <a:r>
                <a:rPr lang="en-US" altLang="zh-TW" b="1" dirty="0" smtClean="0">
                  <a:solidFill>
                    <a:schemeClr val="tx2"/>
                  </a:solidFill>
                </a:rPr>
                <a:t>-low)</a:t>
              </a:r>
              <a:endParaRPr lang="zh-TW" altLang="en-US" b="1" dirty="0">
                <a:solidFill>
                  <a:schemeClr val="tx2"/>
                </a:solidFill>
              </a:endParaRPr>
            </a:p>
          </p:txBody>
        </p:sp>
        <p:sp>
          <p:nvSpPr>
            <p:cNvPr id="57" name="文字方塊 56"/>
            <p:cNvSpPr txBox="1"/>
            <p:nvPr/>
          </p:nvSpPr>
          <p:spPr>
            <a:xfrm>
              <a:off x="4788024" y="5435932"/>
              <a:ext cx="282450" cy="369332"/>
            </a:xfrm>
            <a:prstGeom prst="rect">
              <a:avLst/>
            </a:prstGeom>
            <a:noFill/>
          </p:spPr>
          <p:txBody>
            <a:bodyPr wrap="none" rtlCol="0">
              <a:spAutoFit/>
            </a:bodyPr>
            <a:lstStyle/>
            <a:p>
              <a:r>
                <a:rPr lang="en-US" altLang="zh-TW" b="1" i="1" dirty="0" smtClean="0">
                  <a:solidFill>
                    <a:schemeClr val="tx2"/>
                  </a:solidFill>
                </a:rPr>
                <a:t>L</a:t>
              </a:r>
              <a:endParaRPr lang="zh-TW" altLang="en-US" b="1" i="1" dirty="0">
                <a:solidFill>
                  <a:schemeClr val="tx2"/>
                </a:solidFill>
              </a:endParaRPr>
            </a:p>
          </p:txBody>
        </p:sp>
      </p:grpSp>
      <p:grpSp>
        <p:nvGrpSpPr>
          <p:cNvPr id="60" name="群組 59"/>
          <p:cNvGrpSpPr/>
          <p:nvPr/>
        </p:nvGrpSpPr>
        <p:grpSpPr>
          <a:xfrm>
            <a:off x="1547664" y="3601135"/>
            <a:ext cx="7000109" cy="1279042"/>
            <a:chOff x="1532332" y="3598554"/>
            <a:chExt cx="7000109" cy="1279042"/>
          </a:xfrm>
        </p:grpSpPr>
        <p:sp>
          <p:nvSpPr>
            <p:cNvPr id="61" name="矩形 60"/>
            <p:cNvSpPr/>
            <p:nvPr/>
          </p:nvSpPr>
          <p:spPr>
            <a:xfrm>
              <a:off x="1532332" y="3598554"/>
              <a:ext cx="2391596" cy="1279042"/>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矩形 61"/>
            <p:cNvSpPr/>
            <p:nvPr/>
          </p:nvSpPr>
          <p:spPr>
            <a:xfrm>
              <a:off x="7338001" y="3618058"/>
              <a:ext cx="1194440" cy="125953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矩形 62"/>
            <p:cNvSpPr/>
            <p:nvPr/>
          </p:nvSpPr>
          <p:spPr>
            <a:xfrm>
              <a:off x="3923929" y="3602432"/>
              <a:ext cx="1944216" cy="1275164"/>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028" name="群組 1027"/>
          <p:cNvGrpSpPr/>
          <p:nvPr/>
        </p:nvGrpSpPr>
        <p:grpSpPr>
          <a:xfrm>
            <a:off x="2843808" y="4581128"/>
            <a:ext cx="1872208" cy="177067"/>
            <a:chOff x="2843808" y="4581128"/>
            <a:chExt cx="1872208" cy="177067"/>
          </a:xfrm>
        </p:grpSpPr>
        <p:cxnSp>
          <p:nvCxnSpPr>
            <p:cNvPr id="1027" name="直線接點 1026"/>
            <p:cNvCxnSpPr/>
            <p:nvPr/>
          </p:nvCxnSpPr>
          <p:spPr>
            <a:xfrm>
              <a:off x="2843808" y="4581128"/>
              <a:ext cx="0" cy="17195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直線接點 67"/>
            <p:cNvCxnSpPr/>
            <p:nvPr/>
          </p:nvCxnSpPr>
          <p:spPr>
            <a:xfrm>
              <a:off x="2996208" y="4586239"/>
              <a:ext cx="0" cy="17195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直線接點 68"/>
            <p:cNvCxnSpPr/>
            <p:nvPr/>
          </p:nvCxnSpPr>
          <p:spPr>
            <a:xfrm>
              <a:off x="4563616" y="4581128"/>
              <a:ext cx="0" cy="17195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直線接點 69"/>
            <p:cNvCxnSpPr/>
            <p:nvPr/>
          </p:nvCxnSpPr>
          <p:spPr>
            <a:xfrm>
              <a:off x="4716016" y="4586239"/>
              <a:ext cx="0" cy="17195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30" name="群組 1029"/>
          <p:cNvGrpSpPr/>
          <p:nvPr/>
        </p:nvGrpSpPr>
        <p:grpSpPr>
          <a:xfrm>
            <a:off x="4911369" y="4160121"/>
            <a:ext cx="3255184" cy="265616"/>
            <a:chOff x="4911369" y="4160121"/>
            <a:chExt cx="3255184" cy="265616"/>
          </a:xfrm>
        </p:grpSpPr>
        <p:sp>
          <p:nvSpPr>
            <p:cNvPr id="1029" name="五角星形 1028"/>
            <p:cNvSpPr/>
            <p:nvPr/>
          </p:nvSpPr>
          <p:spPr>
            <a:xfrm>
              <a:off x="4911369" y="4209737"/>
              <a:ext cx="216000" cy="21600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 name="五角星形 72"/>
            <p:cNvSpPr/>
            <p:nvPr/>
          </p:nvSpPr>
          <p:spPr>
            <a:xfrm>
              <a:off x="7950553" y="4160121"/>
              <a:ext cx="216000" cy="21600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75" name="群組 74"/>
          <p:cNvGrpSpPr/>
          <p:nvPr/>
        </p:nvGrpSpPr>
        <p:grpSpPr>
          <a:xfrm>
            <a:off x="1547664" y="2636912"/>
            <a:ext cx="6984783" cy="955338"/>
            <a:chOff x="1547662" y="2643216"/>
            <a:chExt cx="6984783" cy="955338"/>
          </a:xfrm>
        </p:grpSpPr>
        <p:sp>
          <p:nvSpPr>
            <p:cNvPr id="76" name="矩形 75"/>
            <p:cNvSpPr/>
            <p:nvPr/>
          </p:nvSpPr>
          <p:spPr>
            <a:xfrm>
              <a:off x="1547662" y="2643216"/>
              <a:ext cx="2376266" cy="95533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 name="矩形 76"/>
            <p:cNvSpPr/>
            <p:nvPr/>
          </p:nvSpPr>
          <p:spPr>
            <a:xfrm>
              <a:off x="7338000" y="2708920"/>
              <a:ext cx="1194445" cy="889634"/>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81" name="群組 80"/>
          <p:cNvGrpSpPr/>
          <p:nvPr/>
        </p:nvGrpSpPr>
        <p:grpSpPr>
          <a:xfrm>
            <a:off x="2671513" y="2929915"/>
            <a:ext cx="1635251" cy="408488"/>
            <a:chOff x="4001644" y="6857427"/>
            <a:chExt cx="1635251" cy="408488"/>
          </a:xfrm>
        </p:grpSpPr>
        <p:sp>
          <p:nvSpPr>
            <p:cNvPr id="82" name="文字方塊 81"/>
            <p:cNvSpPr txBox="1"/>
            <p:nvPr/>
          </p:nvSpPr>
          <p:spPr>
            <a:xfrm>
              <a:off x="4307685" y="6857427"/>
              <a:ext cx="1329210" cy="369332"/>
            </a:xfrm>
            <a:prstGeom prst="rect">
              <a:avLst/>
            </a:prstGeom>
            <a:noFill/>
          </p:spPr>
          <p:txBody>
            <a:bodyPr wrap="none" rtlCol="0">
              <a:spAutoFit/>
            </a:bodyPr>
            <a:lstStyle/>
            <a:p>
              <a:r>
                <a:rPr lang="en-US" altLang="zh-TW" b="1" dirty="0" smtClean="0">
                  <a:solidFill>
                    <a:schemeClr val="tx2"/>
                  </a:solidFill>
                </a:rPr>
                <a:t>(</a:t>
              </a:r>
              <a:r>
                <a:rPr lang="en-US" altLang="zh-TW" b="1" dirty="0" err="1" smtClean="0">
                  <a:solidFill>
                    <a:schemeClr val="tx2"/>
                  </a:solidFill>
                </a:rPr>
                <a:t>meso</a:t>
              </a:r>
              <a:r>
                <a:rPr lang="en-US" altLang="zh-TW" b="1" dirty="0" smtClean="0">
                  <a:solidFill>
                    <a:schemeClr val="tx2"/>
                  </a:solidFill>
                </a:rPr>
                <a:t>-high)</a:t>
              </a:r>
              <a:endParaRPr lang="zh-TW" altLang="en-US" b="1" dirty="0">
                <a:solidFill>
                  <a:schemeClr val="tx2"/>
                </a:solidFill>
              </a:endParaRPr>
            </a:p>
          </p:txBody>
        </p:sp>
        <p:sp>
          <p:nvSpPr>
            <p:cNvPr id="83" name="文字方塊 82"/>
            <p:cNvSpPr txBox="1"/>
            <p:nvPr/>
          </p:nvSpPr>
          <p:spPr>
            <a:xfrm>
              <a:off x="4001644" y="6896583"/>
              <a:ext cx="330540" cy="369332"/>
            </a:xfrm>
            <a:prstGeom prst="rect">
              <a:avLst/>
            </a:prstGeom>
            <a:noFill/>
          </p:spPr>
          <p:txBody>
            <a:bodyPr wrap="none" rtlCol="0">
              <a:spAutoFit/>
            </a:bodyPr>
            <a:lstStyle/>
            <a:p>
              <a:r>
                <a:rPr lang="en-US" altLang="zh-TW" b="1" i="1" dirty="0" smtClean="0">
                  <a:solidFill>
                    <a:schemeClr val="tx2"/>
                  </a:solidFill>
                </a:rPr>
                <a:t>H</a:t>
              </a:r>
              <a:endParaRPr lang="zh-TW" altLang="en-US" b="1" i="1" dirty="0">
                <a:solidFill>
                  <a:schemeClr val="tx2"/>
                </a:solidFill>
              </a:endParaRPr>
            </a:p>
          </p:txBody>
        </p:sp>
      </p:grpSp>
      <p:grpSp>
        <p:nvGrpSpPr>
          <p:cNvPr id="1032" name="群組 1031"/>
          <p:cNvGrpSpPr/>
          <p:nvPr/>
        </p:nvGrpSpPr>
        <p:grpSpPr>
          <a:xfrm>
            <a:off x="4106889" y="5052238"/>
            <a:ext cx="1549779" cy="428983"/>
            <a:chOff x="4628299" y="6396589"/>
            <a:chExt cx="1549779" cy="428983"/>
          </a:xfrm>
        </p:grpSpPr>
        <p:sp>
          <p:nvSpPr>
            <p:cNvPr id="1031" name="向下箭號 1030"/>
            <p:cNvSpPr/>
            <p:nvPr/>
          </p:nvSpPr>
          <p:spPr>
            <a:xfrm>
              <a:off x="5921226" y="6396589"/>
              <a:ext cx="256852" cy="288032"/>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 name="向下箭號 84"/>
            <p:cNvSpPr/>
            <p:nvPr/>
          </p:nvSpPr>
          <p:spPr>
            <a:xfrm flipV="1">
              <a:off x="4628299" y="6537540"/>
              <a:ext cx="256852" cy="28803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33" name="文字方塊 1032"/>
          <p:cNvSpPr txBox="1"/>
          <p:nvPr/>
        </p:nvSpPr>
        <p:spPr>
          <a:xfrm>
            <a:off x="6752916" y="6011322"/>
            <a:ext cx="2192652" cy="369332"/>
          </a:xfrm>
          <a:prstGeom prst="rect">
            <a:avLst/>
          </a:prstGeom>
          <a:noFill/>
          <a:ln>
            <a:solidFill>
              <a:schemeClr val="bg1"/>
            </a:solidFill>
          </a:ln>
        </p:spPr>
        <p:txBody>
          <a:bodyPr wrap="none" rtlCol="0">
            <a:spAutoFit/>
          </a:bodyPr>
          <a:lstStyle/>
          <a:p>
            <a:r>
              <a:rPr lang="en-US" altLang="zh-TW" b="1" dirty="0" smtClean="0">
                <a:solidFill>
                  <a:srgbClr val="FF0000"/>
                </a:solidFill>
              </a:rPr>
              <a:t>Small </a:t>
            </a:r>
            <a:r>
              <a:rPr lang="en-US" altLang="zh-TW" b="1" dirty="0" err="1" smtClean="0">
                <a:solidFill>
                  <a:srgbClr val="FF0000"/>
                </a:solidFill>
              </a:rPr>
              <a:t>resudual</a:t>
            </a:r>
            <a:r>
              <a:rPr lang="en-US" altLang="zh-TW" b="1" dirty="0" smtClean="0">
                <a:solidFill>
                  <a:srgbClr val="FF0000"/>
                </a:solidFill>
              </a:rPr>
              <a:t> terms</a:t>
            </a:r>
            <a:endParaRPr lang="zh-TW" altLang="en-US" b="1" dirty="0">
              <a:solidFill>
                <a:srgbClr val="FF0000"/>
              </a:solidFill>
            </a:endParaRPr>
          </a:p>
        </p:txBody>
      </p:sp>
      <p:sp>
        <p:nvSpPr>
          <p:cNvPr id="1034" name="弧形箭號 (下彎) 1033"/>
          <p:cNvSpPr/>
          <p:nvPr/>
        </p:nvSpPr>
        <p:spPr>
          <a:xfrm>
            <a:off x="5528242" y="2122072"/>
            <a:ext cx="2140102" cy="298816"/>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 xmlns:p14="http://schemas.microsoft.com/office/powerpoint/2010/main" val="355236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3"/>
                                        </p:tgtEl>
                                      </p:cBhvr>
                                    </p:animEffect>
                                    <p:set>
                                      <p:cBhvr>
                                        <p:cTn id="20" dur="1" fill="hold">
                                          <p:stCondLst>
                                            <p:cond delay="499"/>
                                          </p:stCondLst>
                                        </p:cTn>
                                        <p:tgtEl>
                                          <p:spTgt spid="43"/>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51"/>
                                        </p:tgtEl>
                                      </p:cBhvr>
                                    </p:animEffect>
                                    <p:set>
                                      <p:cBhvr>
                                        <p:cTn id="28" dur="1" fill="hold">
                                          <p:stCondLst>
                                            <p:cond delay="499"/>
                                          </p:stCondLst>
                                        </p:cTn>
                                        <p:tgtEl>
                                          <p:spTgt spid="51"/>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52"/>
                                        </p:tgtEl>
                                      </p:cBhvr>
                                    </p:animEffect>
                                    <p:set>
                                      <p:cBhvr>
                                        <p:cTn id="36" dur="1" fill="hold">
                                          <p:stCondLst>
                                            <p:cond delay="499"/>
                                          </p:stCondLst>
                                        </p:cTn>
                                        <p:tgtEl>
                                          <p:spTgt spid="5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500"/>
                                        <p:tgtEl>
                                          <p:spTgt spid="5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32"/>
                                        </p:tgtEl>
                                        <p:attrNameLst>
                                          <p:attrName>style.visibility</p:attrName>
                                        </p:attrNameLst>
                                      </p:cBhvr>
                                      <p:to>
                                        <p:strVal val="visible"/>
                                      </p:to>
                                    </p:set>
                                    <p:animEffect transition="in" filter="fade">
                                      <p:cBhvr>
                                        <p:cTn id="46" dur="500"/>
                                        <p:tgtEl>
                                          <p:spTgt spid="103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500"/>
                                        <p:tgtEl>
                                          <p:spTgt spid="5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54"/>
                                        </p:tgtEl>
                                      </p:cBhvr>
                                    </p:animEffect>
                                    <p:set>
                                      <p:cBhvr>
                                        <p:cTn id="56" dur="1" fill="hold">
                                          <p:stCondLst>
                                            <p:cond delay="499"/>
                                          </p:stCondLst>
                                        </p:cTn>
                                        <p:tgtEl>
                                          <p:spTgt spid="54"/>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fade">
                                      <p:cBhvr>
                                        <p:cTn id="59" dur="500"/>
                                        <p:tgtEl>
                                          <p:spTgt spid="6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028"/>
                                        </p:tgtEl>
                                        <p:attrNameLst>
                                          <p:attrName>style.visibility</p:attrName>
                                        </p:attrNameLst>
                                      </p:cBhvr>
                                      <p:to>
                                        <p:strVal val="visible"/>
                                      </p:to>
                                    </p:set>
                                    <p:animEffect transition="in" filter="fade">
                                      <p:cBhvr>
                                        <p:cTn id="64" dur="500"/>
                                        <p:tgtEl>
                                          <p:spTgt spid="10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030"/>
                                        </p:tgtEl>
                                        <p:attrNameLst>
                                          <p:attrName>style.visibility</p:attrName>
                                        </p:attrNameLst>
                                      </p:cBhvr>
                                      <p:to>
                                        <p:strVal val="visible"/>
                                      </p:to>
                                    </p:set>
                                    <p:animEffect transition="in" filter="fade">
                                      <p:cBhvr>
                                        <p:cTn id="69" dur="500"/>
                                        <p:tgtEl>
                                          <p:spTgt spid="103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60"/>
                                        </p:tgtEl>
                                      </p:cBhvr>
                                    </p:animEffect>
                                    <p:set>
                                      <p:cBhvr>
                                        <p:cTn id="74" dur="1" fill="hold">
                                          <p:stCondLst>
                                            <p:cond delay="499"/>
                                          </p:stCondLst>
                                        </p:cTn>
                                        <p:tgtEl>
                                          <p:spTgt spid="60"/>
                                        </p:tgtEl>
                                        <p:attrNameLst>
                                          <p:attrName>style.visibility</p:attrName>
                                        </p:attrNameLst>
                                      </p:cBhvr>
                                      <p:to>
                                        <p:strVal val="hidden"/>
                                      </p:to>
                                    </p:set>
                                  </p:childTnLst>
                                </p:cTn>
                              </p:par>
                              <p:par>
                                <p:cTn id="75" presetID="10" presetClass="entr" presetSubtype="0" fill="hold" nodeType="with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fade">
                                      <p:cBhvr>
                                        <p:cTn id="77" dur="500"/>
                                        <p:tgtEl>
                                          <p:spTgt spid="7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75"/>
                                        </p:tgtEl>
                                      </p:cBhvr>
                                    </p:animEffect>
                                    <p:set>
                                      <p:cBhvr>
                                        <p:cTn id="82" dur="1" fill="hold">
                                          <p:stCondLst>
                                            <p:cond delay="499"/>
                                          </p:stCondLst>
                                        </p:cTn>
                                        <p:tgtEl>
                                          <p:spTgt spid="75"/>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81"/>
                                        </p:tgtEl>
                                        <p:attrNameLst>
                                          <p:attrName>style.visibility</p:attrName>
                                        </p:attrNameLst>
                                      </p:cBhvr>
                                      <p:to>
                                        <p:strVal val="visible"/>
                                      </p:to>
                                    </p:set>
                                    <p:animEffect transition="in" filter="fade">
                                      <p:cBhvr>
                                        <p:cTn id="87" dur="500"/>
                                        <p:tgtEl>
                                          <p:spTgt spid="8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033"/>
                                        </p:tgtEl>
                                        <p:attrNameLst>
                                          <p:attrName>style.visibility</p:attrName>
                                        </p:attrNameLst>
                                      </p:cBhvr>
                                      <p:to>
                                        <p:strVal val="visible"/>
                                      </p:to>
                                    </p:set>
                                    <p:animEffect transition="in" filter="fade">
                                      <p:cBhvr>
                                        <p:cTn id="92" dur="500"/>
                                        <p:tgtEl>
                                          <p:spTgt spid="1033"/>
                                        </p:tgtEl>
                                      </p:cBhvr>
                                    </p:animEffect>
                                  </p:childTnLst>
                                </p:cTn>
                              </p:par>
                            </p:childTnLst>
                          </p:cTn>
                        </p:par>
                        <p:par>
                          <p:cTn id="93" fill="hold">
                            <p:stCondLst>
                              <p:cond delay="500"/>
                            </p:stCondLst>
                            <p:childTnLst>
                              <p:par>
                                <p:cTn id="94" presetID="10" presetClass="entr" presetSubtype="0" fill="hold" grpId="0" nodeType="afterEffect">
                                  <p:stCondLst>
                                    <p:cond delay="0"/>
                                  </p:stCondLst>
                                  <p:childTnLst>
                                    <p:set>
                                      <p:cBhvr>
                                        <p:cTn id="95" dur="1" fill="hold">
                                          <p:stCondLst>
                                            <p:cond delay="0"/>
                                          </p:stCondLst>
                                        </p:cTn>
                                        <p:tgtEl>
                                          <p:spTgt spid="1034"/>
                                        </p:tgtEl>
                                        <p:attrNameLst>
                                          <p:attrName>style.visibility</p:attrName>
                                        </p:attrNameLst>
                                      </p:cBhvr>
                                      <p:to>
                                        <p:strVal val="visible"/>
                                      </p:to>
                                    </p:set>
                                    <p:animEffect transition="in" filter="fade">
                                      <p:cBhvr>
                                        <p:cTn id="96"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3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en-US" altLang="zh-TW" sz="2200" dirty="0"/>
              <a:t>Caveat : </a:t>
            </a:r>
            <a:r>
              <a:rPr lang="en-US" altLang="zh-TW" sz="2200" dirty="0" err="1"/>
              <a:t>Coriolis</a:t>
            </a:r>
            <a:r>
              <a:rPr lang="en-US" altLang="zh-TW" sz="2200" dirty="0"/>
              <a:t> force is not included</a:t>
            </a:r>
            <a:r>
              <a:rPr lang="en-US" altLang="zh-TW" sz="2200" dirty="0" smtClean="0"/>
              <a:t>.</a:t>
            </a:r>
          </a:p>
          <a:p>
            <a:r>
              <a:rPr lang="en-US" altLang="zh-TW" sz="2200" dirty="0" smtClean="0"/>
              <a:t>Different CV and SF structure may change the vertical profile of terms.</a:t>
            </a:r>
          </a:p>
          <a:p>
            <a:endParaRPr lang="en-US" altLang="zh-TW" sz="2200" dirty="0"/>
          </a:p>
          <a:p>
            <a:endParaRPr lang="zh-TW" altLang="en-US" sz="2200" dirty="0"/>
          </a:p>
        </p:txBody>
      </p:sp>
    </p:spTree>
    <p:extLst>
      <p:ext uri="{BB962C8B-B14F-4D97-AF65-F5344CB8AC3E}">
        <p14:creationId xmlns="" xmlns:p14="http://schemas.microsoft.com/office/powerpoint/2010/main" val="6757312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smtClean="0"/>
              <a:t>Reference</a:t>
            </a:r>
            <a:endParaRPr lang="zh-TW" altLang="en-US" b="1" dirty="0"/>
          </a:p>
        </p:txBody>
      </p:sp>
      <p:sp>
        <p:nvSpPr>
          <p:cNvPr id="5" name="內容版面配置區 4"/>
          <p:cNvSpPr>
            <a:spLocks noGrp="1"/>
          </p:cNvSpPr>
          <p:nvPr>
            <p:ph idx="1"/>
          </p:nvPr>
        </p:nvSpPr>
        <p:spPr>
          <a:xfrm>
            <a:off x="457200" y="1268760"/>
            <a:ext cx="8229600" cy="4857403"/>
          </a:xfrm>
        </p:spPr>
        <p:txBody>
          <a:bodyPr>
            <a:normAutofit fontScale="85000" lnSpcReduction="10000"/>
          </a:bodyPr>
          <a:lstStyle/>
          <a:p>
            <a:r>
              <a:rPr lang="en-US" altLang="zh-TW" sz="2000" dirty="0" smtClean="0">
                <a:hlinkClick r:id="rId2"/>
              </a:rPr>
              <a:t>http://ww2010.atmos.uiuc.edu/(Gl)/guides/mtr/svr/modl/line/squall.rxml</a:t>
            </a:r>
            <a:endParaRPr lang="en-US" altLang="zh-TW" sz="2000" dirty="0" smtClean="0"/>
          </a:p>
          <a:p>
            <a:pPr marL="0" indent="0">
              <a:buNone/>
            </a:pPr>
            <a:r>
              <a:rPr lang="en-US" altLang="zh-TW" sz="2000" dirty="0"/>
              <a:t> </a:t>
            </a:r>
            <a:r>
              <a:rPr lang="en-US" altLang="zh-TW" sz="2000" dirty="0" smtClean="0"/>
              <a:t>     Atmospheric </a:t>
            </a:r>
            <a:r>
              <a:rPr lang="en-US" altLang="zh-TW" sz="2000" dirty="0" err="1" smtClean="0"/>
              <a:t>Science_University</a:t>
            </a:r>
            <a:r>
              <a:rPr lang="en-US" altLang="zh-TW" sz="2000" dirty="0" smtClean="0"/>
              <a:t> of </a:t>
            </a:r>
            <a:r>
              <a:rPr lang="en-US" altLang="zh-TW" sz="2000" dirty="0" err="1" smtClean="0"/>
              <a:t>illinois</a:t>
            </a:r>
            <a:r>
              <a:rPr lang="en-US" altLang="zh-TW" sz="2000" dirty="0" smtClean="0"/>
              <a:t> at </a:t>
            </a:r>
            <a:r>
              <a:rPr lang="en-US" altLang="zh-TW" sz="2000" dirty="0" err="1" smtClean="0"/>
              <a:t>urbana-champaign</a:t>
            </a:r>
            <a:r>
              <a:rPr lang="en-US" altLang="zh-TW" sz="2000" dirty="0" smtClean="0"/>
              <a:t> </a:t>
            </a:r>
          </a:p>
          <a:p>
            <a:r>
              <a:rPr lang="en-US" altLang="zh-TW" sz="2000" dirty="0" smtClean="0">
                <a:hlinkClick r:id="rId3"/>
              </a:rPr>
              <a:t>http://www.crh.noaa.gov/sgf/?n=spotter_squall_lines</a:t>
            </a:r>
            <a:r>
              <a:rPr lang="en-US" altLang="zh-TW" sz="2000" dirty="0" smtClean="0"/>
              <a:t> </a:t>
            </a:r>
          </a:p>
          <a:p>
            <a:r>
              <a:rPr lang="en-US" altLang="zh-TW" sz="2000" dirty="0"/>
              <a:t>Yang, M.-J., and R. A. </a:t>
            </a:r>
            <a:r>
              <a:rPr lang="en-US" altLang="zh-TW" sz="2000" dirty="0" err="1"/>
              <a:t>Houze</a:t>
            </a:r>
            <a:r>
              <a:rPr lang="en-US" altLang="zh-TW" sz="2000" dirty="0"/>
              <a:t>, Jr., 1995: Sensitivity of squall-line rear inflow to ice microphysics and environmental humidity. </a:t>
            </a:r>
            <a:r>
              <a:rPr lang="en-US" altLang="zh-TW" sz="2000" i="1" dirty="0"/>
              <a:t>Mon. </a:t>
            </a:r>
            <a:r>
              <a:rPr lang="en-US" altLang="zh-TW" sz="2000" i="1" dirty="0" err="1"/>
              <a:t>Wea</a:t>
            </a:r>
            <a:r>
              <a:rPr lang="en-US" altLang="zh-TW" sz="2000" i="1" dirty="0"/>
              <a:t>. Rev</a:t>
            </a:r>
            <a:r>
              <a:rPr lang="en-US" altLang="zh-TW" sz="2000" dirty="0"/>
              <a:t>., </a:t>
            </a:r>
            <a:r>
              <a:rPr lang="en-US" altLang="zh-TW" sz="2000" b="1" dirty="0"/>
              <a:t>123</a:t>
            </a:r>
            <a:r>
              <a:rPr lang="en-US" altLang="zh-TW" sz="2000" dirty="0"/>
              <a:t>, 3175–3193</a:t>
            </a:r>
            <a:r>
              <a:rPr lang="en-US" altLang="zh-TW" sz="2000" dirty="0" smtClean="0"/>
              <a:t>.</a:t>
            </a:r>
          </a:p>
          <a:p>
            <a:r>
              <a:rPr lang="en-US" altLang="zh-TW" sz="2000" dirty="0" smtClean="0">
                <a:hlinkClick r:id="rId4"/>
              </a:rPr>
              <a:t>http://www.theweatherprediction.com/habyhints/150/</a:t>
            </a:r>
            <a:r>
              <a:rPr lang="en-US" altLang="zh-TW" sz="2000" dirty="0" smtClean="0"/>
              <a:t> </a:t>
            </a:r>
          </a:p>
          <a:p>
            <a:r>
              <a:rPr lang="en-US" altLang="zh-TW" sz="2000" dirty="0" smtClean="0">
                <a:hlinkClick r:id="rId5"/>
              </a:rPr>
              <a:t>http://encyclopedia2.thefreedictionary.com/squall+line</a:t>
            </a:r>
            <a:endParaRPr lang="en-US" altLang="zh-TW" sz="2000" dirty="0" smtClean="0"/>
          </a:p>
          <a:p>
            <a:r>
              <a:rPr lang="en-US" altLang="zh-TW" sz="2000" dirty="0" smtClean="0">
                <a:hlinkClick r:id="rId6"/>
              </a:rPr>
              <a:t>http://en.wikipedia.org/wiki/Squall_line</a:t>
            </a:r>
            <a:endParaRPr lang="en-US" altLang="zh-TW" sz="2000" dirty="0" smtClean="0"/>
          </a:p>
          <a:p>
            <a:r>
              <a:rPr lang="en-US" altLang="zh-TW" sz="2000" dirty="0" smtClean="0"/>
              <a:t>Office of the Federal Coordinator for Meteorology (2008). ”Chapter 2 : Definition”</a:t>
            </a:r>
          </a:p>
          <a:p>
            <a:r>
              <a:rPr lang="en-US" altLang="zh-TW" sz="2000" dirty="0" smtClean="0"/>
              <a:t>Yang, M.-J., and R. A. </a:t>
            </a:r>
            <a:r>
              <a:rPr lang="en-US" altLang="zh-TW" sz="2000" dirty="0" err="1" smtClean="0"/>
              <a:t>Houze</a:t>
            </a:r>
            <a:r>
              <a:rPr lang="en-US" altLang="zh-TW" sz="2000" dirty="0" smtClean="0"/>
              <a:t>, Jr., 1995: </a:t>
            </a:r>
            <a:r>
              <a:rPr lang="en-US" altLang="zh-TW" sz="2000" dirty="0" err="1" smtClean="0"/>
              <a:t>Multicell</a:t>
            </a:r>
            <a:r>
              <a:rPr lang="en-US" altLang="zh-TW" sz="2000" dirty="0" smtClean="0"/>
              <a:t> squall line structure as a manifestation of vertically trapped gravity waves. </a:t>
            </a:r>
            <a:r>
              <a:rPr lang="en-US" altLang="zh-TW" sz="2000" i="1" dirty="0" smtClean="0"/>
              <a:t>Mon. </a:t>
            </a:r>
            <a:r>
              <a:rPr lang="en-US" altLang="zh-TW" sz="2000" i="1" dirty="0" err="1" smtClean="0"/>
              <a:t>Wea</a:t>
            </a:r>
            <a:r>
              <a:rPr lang="en-US" altLang="zh-TW" sz="2000" i="1" dirty="0" smtClean="0"/>
              <a:t>. Rev</a:t>
            </a:r>
            <a:r>
              <a:rPr lang="en-US" altLang="zh-TW" sz="2000" dirty="0" smtClean="0"/>
              <a:t>., </a:t>
            </a:r>
            <a:r>
              <a:rPr lang="en-US" altLang="zh-TW" sz="2000" b="1" dirty="0" smtClean="0"/>
              <a:t>123</a:t>
            </a:r>
            <a:r>
              <a:rPr lang="en-US" altLang="zh-TW" sz="2000" dirty="0" smtClean="0"/>
              <a:t>, 641–661.</a:t>
            </a:r>
          </a:p>
          <a:p>
            <a:r>
              <a:rPr lang="en-US" altLang="zh-TW" sz="2000" dirty="0" smtClean="0">
                <a:hlinkClick r:id="rId7"/>
              </a:rPr>
              <a:t>http://blog.sciencenet.cn/u/sanshiphy</a:t>
            </a:r>
            <a:r>
              <a:rPr lang="en-US" altLang="zh-TW" sz="2000" dirty="0" smtClean="0"/>
              <a:t> </a:t>
            </a:r>
          </a:p>
          <a:p>
            <a:r>
              <a:rPr lang="en-US" altLang="zh-TW" sz="2000" dirty="0" smtClean="0">
                <a:hlinkClick r:id="rId8"/>
              </a:rPr>
              <a:t>http://www.weatherquestions.com/What_is_a_gust_front.htm</a:t>
            </a:r>
            <a:r>
              <a:rPr lang="en-US" altLang="zh-TW" sz="2000" dirty="0" smtClean="0"/>
              <a:t> </a:t>
            </a:r>
            <a:endParaRPr lang="en-US" altLang="zh-TW" sz="2000" dirty="0" smtClean="0"/>
          </a:p>
          <a:p>
            <a:r>
              <a:rPr lang="en-US" altLang="zh-TW" sz="2000" dirty="0" smtClean="0"/>
              <a:t>Cunning J., B.,</a:t>
            </a:r>
            <a:r>
              <a:rPr lang="en-US" altLang="zh-TW" sz="2000" dirty="0" smtClean="0"/>
              <a:t> Cunning, John B., 1986: The Oklahoma-Kansas. Preliminary Regional Experiment for STORM-Central. </a:t>
            </a:r>
            <a:r>
              <a:rPr lang="en-US" altLang="zh-TW" sz="2000" i="1" dirty="0" smtClean="0"/>
              <a:t>Bull. Amer. Meteor. Soc.</a:t>
            </a:r>
            <a:r>
              <a:rPr lang="en-US" altLang="zh-TW" sz="2000" dirty="0" smtClean="0"/>
              <a:t>, </a:t>
            </a:r>
            <a:r>
              <a:rPr lang="en-US" altLang="zh-TW" sz="2000" b="1" dirty="0" smtClean="0"/>
              <a:t>67</a:t>
            </a:r>
            <a:r>
              <a:rPr lang="en-US" altLang="zh-TW" sz="2000" dirty="0" smtClean="0"/>
              <a:t>, 1478–1486</a:t>
            </a:r>
            <a:r>
              <a:rPr lang="en-US" altLang="zh-TW" sz="2000" dirty="0" smtClean="0"/>
              <a:t>.</a:t>
            </a:r>
            <a:endParaRPr lang="zh-TW" altLang="en-US" sz="2000" dirty="0"/>
          </a:p>
        </p:txBody>
      </p:sp>
    </p:spTree>
    <p:extLst>
      <p:ext uri="{BB962C8B-B14F-4D97-AF65-F5344CB8AC3E}">
        <p14:creationId xmlns="" xmlns:p14="http://schemas.microsoft.com/office/powerpoint/2010/main" val="32761506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796136" y="3933056"/>
            <a:ext cx="7398568" cy="1015663"/>
          </a:xfrm>
          <a:prstGeom prst="rect">
            <a:avLst/>
          </a:prstGeom>
        </p:spPr>
        <p:txBody>
          <a:bodyPr wrap="square">
            <a:spAutoFit/>
          </a:bodyPr>
          <a:lstStyle/>
          <a:p>
            <a:r>
              <a:rPr lang="en-US" altLang="zh-TW" sz="1200" dirty="0" smtClean="0"/>
              <a:t>Picture originated from ‘Cunning </a:t>
            </a:r>
            <a:r>
              <a:rPr lang="en-US" altLang="zh-TW" sz="1200" dirty="0" smtClean="0"/>
              <a:t>J., B., Cunning, </a:t>
            </a:r>
            <a:endParaRPr lang="en-US" altLang="zh-TW" sz="1200" dirty="0" smtClean="0"/>
          </a:p>
          <a:p>
            <a:r>
              <a:rPr lang="en-US" altLang="zh-TW" sz="1200" dirty="0" smtClean="0"/>
              <a:t>John </a:t>
            </a:r>
            <a:r>
              <a:rPr lang="en-US" altLang="zh-TW" sz="1200" dirty="0" smtClean="0"/>
              <a:t>B., </a:t>
            </a:r>
            <a:r>
              <a:rPr lang="en-US" altLang="zh-TW" sz="1200" dirty="0" smtClean="0"/>
              <a:t>1986</a:t>
            </a:r>
            <a:r>
              <a:rPr lang="en-US" altLang="zh-TW" sz="1200" dirty="0" smtClean="0"/>
              <a:t>: The Oklahoma-Kansas. </a:t>
            </a:r>
            <a:endParaRPr lang="en-US" altLang="zh-TW" sz="1200" dirty="0" smtClean="0"/>
          </a:p>
          <a:p>
            <a:r>
              <a:rPr lang="en-US" altLang="zh-TW" sz="1200" dirty="0" smtClean="0"/>
              <a:t>Preliminary </a:t>
            </a:r>
            <a:r>
              <a:rPr lang="en-US" altLang="zh-TW" sz="1200" dirty="0" smtClean="0"/>
              <a:t>Regional </a:t>
            </a:r>
            <a:r>
              <a:rPr lang="en-US" altLang="zh-TW" sz="1200" dirty="0" smtClean="0"/>
              <a:t> Experiment </a:t>
            </a:r>
            <a:r>
              <a:rPr lang="en-US" altLang="zh-TW" sz="1200" dirty="0" smtClean="0"/>
              <a:t>for </a:t>
            </a:r>
            <a:endParaRPr lang="en-US" altLang="zh-TW" sz="1200" dirty="0" smtClean="0"/>
          </a:p>
          <a:p>
            <a:r>
              <a:rPr lang="en-US" altLang="zh-TW" sz="1200" dirty="0" smtClean="0"/>
              <a:t>STORM-Central</a:t>
            </a:r>
            <a:r>
              <a:rPr lang="en-US" altLang="zh-TW" sz="1200" dirty="0" smtClean="0"/>
              <a:t>. </a:t>
            </a:r>
            <a:r>
              <a:rPr lang="en-US" altLang="zh-TW" sz="1200" i="1" dirty="0" smtClean="0"/>
              <a:t>Bull. Amer. </a:t>
            </a:r>
            <a:r>
              <a:rPr lang="en-US" altLang="zh-TW" sz="1200" i="1" dirty="0" smtClean="0"/>
              <a:t>Meteor</a:t>
            </a:r>
            <a:r>
              <a:rPr lang="en-US" altLang="zh-TW" sz="1200" i="1" dirty="0" smtClean="0"/>
              <a:t>. Soc.</a:t>
            </a:r>
            <a:r>
              <a:rPr lang="en-US" altLang="zh-TW" sz="1200" dirty="0" smtClean="0"/>
              <a:t>, </a:t>
            </a:r>
            <a:r>
              <a:rPr lang="en-US" altLang="zh-TW" sz="1200" b="1" dirty="0" smtClean="0"/>
              <a:t>67</a:t>
            </a:r>
            <a:r>
              <a:rPr lang="en-US" altLang="zh-TW" sz="1200" dirty="0" smtClean="0"/>
              <a:t>, </a:t>
            </a:r>
          </a:p>
          <a:p>
            <a:r>
              <a:rPr lang="en-US" altLang="zh-TW" sz="1200" dirty="0" smtClean="0"/>
              <a:t>1478–1486.’</a:t>
            </a:r>
            <a:endParaRPr lang="zh-TW" altLang="en-US" sz="1200" dirty="0"/>
          </a:p>
        </p:txBody>
      </p:sp>
      <p:pic>
        <p:nvPicPr>
          <p:cNvPr id="1026" name="Picture 2"/>
          <p:cNvPicPr>
            <a:picLocks noChangeAspect="1" noChangeArrowheads="1"/>
          </p:cNvPicPr>
          <p:nvPr/>
        </p:nvPicPr>
        <p:blipFill>
          <a:blip r:embed="rId2" cstate="print"/>
          <a:srcRect/>
          <a:stretch>
            <a:fillRect/>
          </a:stretch>
        </p:blipFill>
        <p:spPr bwMode="auto">
          <a:xfrm>
            <a:off x="323528" y="620688"/>
            <a:ext cx="5423737" cy="57856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gust_front.gif"/>
          <p:cNvPicPr>
            <a:picLocks noChangeAspect="1"/>
          </p:cNvPicPr>
          <p:nvPr/>
        </p:nvPicPr>
        <p:blipFill>
          <a:blip r:embed="rId2" cstate="print"/>
          <a:stretch>
            <a:fillRect/>
          </a:stretch>
        </p:blipFill>
        <p:spPr>
          <a:xfrm>
            <a:off x="1364480" y="188640"/>
            <a:ext cx="5943824" cy="4026941"/>
          </a:xfrm>
          <a:prstGeom prst="rect">
            <a:avLst/>
          </a:prstGeom>
        </p:spPr>
      </p:pic>
      <p:sp>
        <p:nvSpPr>
          <p:cNvPr id="5" name="矩形 4"/>
          <p:cNvSpPr/>
          <p:nvPr/>
        </p:nvSpPr>
        <p:spPr>
          <a:xfrm>
            <a:off x="252536" y="4365104"/>
            <a:ext cx="8855968" cy="2585323"/>
          </a:xfrm>
          <a:prstGeom prst="rect">
            <a:avLst/>
          </a:prstGeom>
        </p:spPr>
        <p:txBody>
          <a:bodyPr wrap="square">
            <a:spAutoFit/>
          </a:bodyPr>
          <a:lstStyle/>
          <a:p>
            <a:r>
              <a:rPr lang="en-US" altLang="zh-TW" dirty="0" smtClean="0"/>
              <a:t>A gust front is the leading edge of cool air rushing down and out from a thunderstorm. There are two main reasons why the air flows out of some </a:t>
            </a:r>
            <a:r>
              <a:rPr lang="en-US" altLang="zh-TW" dirty="0" err="1" smtClean="0"/>
              <a:t>thunderstoms</a:t>
            </a:r>
            <a:r>
              <a:rPr lang="en-US" altLang="zh-TW" dirty="0" smtClean="0"/>
              <a:t> so rapidly. </a:t>
            </a:r>
            <a:br>
              <a:rPr lang="en-US" altLang="zh-TW" dirty="0" smtClean="0"/>
            </a:br>
            <a:r>
              <a:rPr lang="en-US" altLang="zh-TW" dirty="0" smtClean="0"/>
              <a:t>The primary reason is the presence of relatively dry (low humidity) air in the lower atmosphere. This dry air causes some of the rain falling through it to evaporate, which cools the air. Since cool air sinks (just as warm air rises), this causes a down-rush of air that spreads out at the ground. The edge of this rapidly spreading cool pool of air is the gust front. The second reason is that the falling precipitation produces a drag on the air, forcing it downward. If the wind following the gust front is intense and damaging, the windstorm is known as a downburst.</a:t>
            </a:r>
            <a:endParaRPr lang="zh-TW" altLang="en-US" dirty="0"/>
          </a:p>
        </p:txBody>
      </p:sp>
      <p:sp>
        <p:nvSpPr>
          <p:cNvPr id="6" name="矩形 5"/>
          <p:cNvSpPr/>
          <p:nvPr/>
        </p:nvSpPr>
        <p:spPr>
          <a:xfrm>
            <a:off x="1403648" y="3933056"/>
            <a:ext cx="6858000" cy="276999"/>
          </a:xfrm>
          <a:prstGeom prst="rect">
            <a:avLst/>
          </a:prstGeom>
        </p:spPr>
        <p:txBody>
          <a:bodyPr wrap="square">
            <a:spAutoFit/>
          </a:bodyPr>
          <a:lstStyle/>
          <a:p>
            <a:r>
              <a:rPr lang="en-US" altLang="zh-TW" sz="1200" dirty="0" smtClean="0">
                <a:solidFill>
                  <a:schemeClr val="bg1"/>
                </a:solidFill>
              </a:rPr>
              <a:t>Picture originated from ‘http://www.weatherquestions.com/What_is_a_gust_front.htm’</a:t>
            </a:r>
            <a:endParaRPr lang="zh-TW" altLang="en-US" sz="1200" dirty="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1547664" y="1196752"/>
            <a:ext cx="3343275" cy="847725"/>
          </a:xfrm>
          <a:prstGeom prst="rect">
            <a:avLst/>
          </a:prstGeom>
          <a:noFill/>
          <a:ln w="9525">
            <a:noFill/>
            <a:miter lim="800000"/>
            <a:headEnd/>
            <a:tailEnd/>
          </a:ln>
        </p:spPr>
      </p:pic>
      <p:pic>
        <p:nvPicPr>
          <p:cNvPr id="44035" name="Picture 3"/>
          <p:cNvPicPr>
            <a:picLocks noChangeAspect="1" noChangeArrowheads="1"/>
          </p:cNvPicPr>
          <p:nvPr/>
        </p:nvPicPr>
        <p:blipFill>
          <a:blip r:embed="rId3" cstate="print"/>
          <a:srcRect/>
          <a:stretch>
            <a:fillRect/>
          </a:stretch>
        </p:blipFill>
        <p:spPr bwMode="auto">
          <a:xfrm>
            <a:off x="1403648" y="3356992"/>
            <a:ext cx="2143125" cy="438150"/>
          </a:xfrm>
          <a:prstGeom prst="rect">
            <a:avLst/>
          </a:prstGeom>
          <a:noFill/>
          <a:ln w="9525">
            <a:noFill/>
            <a:miter lim="800000"/>
            <a:headEnd/>
            <a:tailEnd/>
          </a:ln>
        </p:spPr>
      </p:pic>
      <p:pic>
        <p:nvPicPr>
          <p:cNvPr id="44037" name="Picture 5"/>
          <p:cNvPicPr>
            <a:picLocks noChangeAspect="1" noChangeArrowheads="1"/>
          </p:cNvPicPr>
          <p:nvPr/>
        </p:nvPicPr>
        <p:blipFill>
          <a:blip r:embed="rId4" cstate="print"/>
          <a:srcRect/>
          <a:stretch>
            <a:fillRect/>
          </a:stretch>
        </p:blipFill>
        <p:spPr bwMode="auto">
          <a:xfrm>
            <a:off x="1475656" y="4581128"/>
            <a:ext cx="1733550" cy="857250"/>
          </a:xfrm>
          <a:prstGeom prst="rect">
            <a:avLst/>
          </a:prstGeom>
          <a:noFill/>
          <a:ln w="9525">
            <a:noFill/>
            <a:miter lim="800000"/>
            <a:headEnd/>
            <a:tailEnd/>
          </a:ln>
        </p:spPr>
      </p:pic>
      <p:sp>
        <p:nvSpPr>
          <p:cNvPr id="9" name="文字方塊 8"/>
          <p:cNvSpPr txBox="1"/>
          <p:nvPr/>
        </p:nvSpPr>
        <p:spPr>
          <a:xfrm>
            <a:off x="1475656" y="4077072"/>
            <a:ext cx="2304256" cy="369332"/>
          </a:xfrm>
          <a:prstGeom prst="rect">
            <a:avLst/>
          </a:prstGeom>
          <a:noFill/>
        </p:spPr>
        <p:txBody>
          <a:bodyPr wrap="square" rtlCol="0">
            <a:spAutoFit/>
          </a:bodyPr>
          <a:lstStyle/>
          <a:p>
            <a:r>
              <a:rPr lang="en-US" altLang="zh-TW" dirty="0" smtClean="0"/>
              <a:t>Consider the pressure,</a:t>
            </a:r>
          </a:p>
        </p:txBody>
      </p:sp>
      <p:grpSp>
        <p:nvGrpSpPr>
          <p:cNvPr id="12" name="群組 11"/>
          <p:cNvGrpSpPr/>
          <p:nvPr/>
        </p:nvGrpSpPr>
        <p:grpSpPr>
          <a:xfrm>
            <a:off x="1331640" y="2492896"/>
            <a:ext cx="3809578" cy="513348"/>
            <a:chOff x="1331640" y="2492896"/>
            <a:chExt cx="3809578" cy="513348"/>
          </a:xfrm>
        </p:grpSpPr>
        <p:grpSp>
          <p:nvGrpSpPr>
            <p:cNvPr id="6" name="群組 5"/>
            <p:cNvGrpSpPr/>
            <p:nvPr/>
          </p:nvGrpSpPr>
          <p:grpSpPr>
            <a:xfrm>
              <a:off x="1331640" y="2492896"/>
              <a:ext cx="3240360" cy="513348"/>
              <a:chOff x="1331640" y="2492896"/>
              <a:chExt cx="3240360" cy="513348"/>
            </a:xfrm>
          </p:grpSpPr>
          <p:sp>
            <p:nvSpPr>
              <p:cNvPr id="4" name="文字方塊 3"/>
              <p:cNvSpPr txBox="1"/>
              <p:nvPr/>
            </p:nvSpPr>
            <p:spPr>
              <a:xfrm>
                <a:off x="1331640" y="2636912"/>
                <a:ext cx="3240360" cy="369332"/>
              </a:xfrm>
              <a:prstGeom prst="rect">
                <a:avLst/>
              </a:prstGeom>
              <a:noFill/>
            </p:spPr>
            <p:txBody>
              <a:bodyPr wrap="square" rtlCol="0">
                <a:spAutoFit/>
              </a:bodyPr>
              <a:lstStyle/>
              <a:p>
                <a:r>
                  <a:rPr lang="en-US" altLang="zh-TW" dirty="0" smtClean="0"/>
                  <a:t>For unsaturated air,                  ,</a:t>
                </a:r>
              </a:p>
            </p:txBody>
          </p:sp>
          <p:pic>
            <p:nvPicPr>
              <p:cNvPr id="44036" name="Picture 4"/>
              <p:cNvPicPr>
                <a:picLocks noChangeAspect="1" noChangeArrowheads="1"/>
              </p:cNvPicPr>
              <p:nvPr/>
            </p:nvPicPr>
            <p:blipFill>
              <a:blip r:embed="rId5" cstate="print"/>
              <a:srcRect/>
              <a:stretch>
                <a:fillRect/>
              </a:stretch>
            </p:blipFill>
            <p:spPr bwMode="auto">
              <a:xfrm>
                <a:off x="3358902" y="2492896"/>
                <a:ext cx="781050" cy="476250"/>
              </a:xfrm>
              <a:prstGeom prst="rect">
                <a:avLst/>
              </a:prstGeom>
              <a:noFill/>
              <a:ln w="9525">
                <a:noFill/>
                <a:miter lim="800000"/>
                <a:headEnd/>
                <a:tailEnd/>
              </a:ln>
            </p:spPr>
          </p:pic>
        </p:grpSp>
        <p:pic>
          <p:nvPicPr>
            <p:cNvPr id="44038" name="Picture 6"/>
            <p:cNvPicPr>
              <a:picLocks noChangeAspect="1" noChangeArrowheads="1"/>
            </p:cNvPicPr>
            <p:nvPr/>
          </p:nvPicPr>
          <p:blipFill>
            <a:blip r:embed="rId6" cstate="print"/>
            <a:srcRect/>
            <a:stretch>
              <a:fillRect/>
            </a:stretch>
          </p:blipFill>
          <p:spPr bwMode="auto">
            <a:xfrm>
              <a:off x="4283968" y="2492896"/>
              <a:ext cx="857250" cy="39052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smtClean="0"/>
              <a:t>Introduction</a:t>
            </a:r>
            <a:endParaRPr lang="zh-TW" altLang="en-US" b="1" dirty="0"/>
          </a:p>
        </p:txBody>
      </p:sp>
      <p:sp>
        <p:nvSpPr>
          <p:cNvPr id="3" name="內容版面配置區 2"/>
          <p:cNvSpPr>
            <a:spLocks noGrp="1"/>
          </p:cNvSpPr>
          <p:nvPr>
            <p:ph idx="1"/>
          </p:nvPr>
        </p:nvSpPr>
        <p:spPr/>
        <p:txBody>
          <a:bodyPr>
            <a:normAutofit/>
          </a:bodyPr>
          <a:lstStyle/>
          <a:p>
            <a:r>
              <a:rPr lang="en-US" altLang="zh-TW" sz="2000" dirty="0" smtClean="0"/>
              <a:t>By MM4 simulation of the 10-11  June 1985 squall line in the Preliminary Regional Experiment for Storm-scale Operational Research Meteorology(PRE-STORM). (Cunning,1986.; </a:t>
            </a:r>
            <a:r>
              <a:rPr lang="en-US" altLang="zh-TW" sz="2000" dirty="0" err="1" smtClean="0"/>
              <a:t>Gao</a:t>
            </a:r>
            <a:r>
              <a:rPr lang="en-US" altLang="zh-TW" sz="2000" dirty="0" smtClean="0"/>
              <a:t> et al.,1990) They investigated the </a:t>
            </a:r>
            <a:r>
              <a:rPr lang="en-US" altLang="zh-TW" sz="2000" dirty="0" err="1" smtClean="0"/>
              <a:t>meso</a:t>
            </a:r>
            <a:r>
              <a:rPr lang="en-US" altLang="zh-TW" sz="2000" dirty="0" smtClean="0"/>
              <a:t>-</a:t>
            </a:r>
            <a:r>
              <a:rPr lang="el-GR" altLang="zh-TW" sz="2000" dirty="0" smtClean="0"/>
              <a:t>β</a:t>
            </a:r>
            <a:r>
              <a:rPr lang="en-US" altLang="zh-TW" sz="2000" dirty="0" smtClean="0"/>
              <a:t>-scale momentum budget and its effects on large-scale mean flow, and found that cross-line momentum generation was the strongest contribution to the momentum budget.</a:t>
            </a:r>
          </a:p>
          <a:p>
            <a:r>
              <a:rPr lang="en-US" altLang="zh-TW" sz="2000" dirty="0" smtClean="0"/>
              <a:t>Convectively generated downdrafts were as important as updrafts in vertically transporting horizontal momentum within both the convective and </a:t>
            </a:r>
            <a:r>
              <a:rPr lang="en-US" altLang="zh-TW" sz="2000" dirty="0" err="1" smtClean="0"/>
              <a:t>stratiform</a:t>
            </a:r>
            <a:r>
              <a:rPr lang="en-US" altLang="zh-TW" sz="2000" dirty="0" smtClean="0"/>
              <a:t> regions.</a:t>
            </a:r>
          </a:p>
          <a:p>
            <a:r>
              <a:rPr lang="en-US" altLang="zh-TW" sz="2000" dirty="0" smtClean="0"/>
              <a:t>Gallus and Johnson(1992) used </a:t>
            </a:r>
            <a:r>
              <a:rPr lang="en-US" altLang="zh-TW" sz="2000" dirty="0" err="1" smtClean="0"/>
              <a:t>rawinsonde</a:t>
            </a:r>
            <a:r>
              <a:rPr lang="en-US" altLang="zh-TW" sz="2000" dirty="0" smtClean="0"/>
              <a:t> data to diagnose the momentum fluxes and tendencies in the same squall line case as above. They found a strong midlevel </a:t>
            </a:r>
            <a:r>
              <a:rPr lang="en-US" altLang="zh-TW" sz="2000" dirty="0" err="1" smtClean="0"/>
              <a:t>mesolow</a:t>
            </a:r>
            <a:r>
              <a:rPr lang="en-US" altLang="zh-TW" sz="2000" dirty="0" smtClean="0"/>
              <a:t>, which contributed to RTF tendency in the vicinity of a FTR tendency elsewhere through most of the storm. </a:t>
            </a:r>
            <a:endParaRPr lang="zh-TW" altLang="en-US" sz="2000" dirty="0"/>
          </a:p>
        </p:txBody>
      </p:sp>
    </p:spTree>
    <p:extLst>
      <p:ext uri="{BB962C8B-B14F-4D97-AF65-F5344CB8AC3E}">
        <p14:creationId xmlns="" xmlns:p14="http://schemas.microsoft.com/office/powerpoint/2010/main" val="20836412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25288" y="332656"/>
            <a:ext cx="8839200" cy="5514975"/>
          </a:xfrm>
          <a:prstGeom prst="rect">
            <a:avLst/>
          </a:prstGeom>
          <a:noFill/>
          <a:ln w="9525">
            <a:noFill/>
            <a:miter lim="800000"/>
            <a:headEnd/>
            <a:tailEnd/>
          </a:ln>
        </p:spPr>
      </p:pic>
      <p:sp>
        <p:nvSpPr>
          <p:cNvPr id="3" name="文字方塊 2"/>
          <p:cNvSpPr txBox="1"/>
          <p:nvPr/>
        </p:nvSpPr>
        <p:spPr>
          <a:xfrm>
            <a:off x="658200" y="6135687"/>
            <a:ext cx="5714000" cy="461665"/>
          </a:xfrm>
          <a:prstGeom prst="rect">
            <a:avLst/>
          </a:prstGeom>
          <a:noFill/>
        </p:spPr>
        <p:txBody>
          <a:bodyPr wrap="none" rtlCol="0">
            <a:spAutoFit/>
          </a:bodyPr>
          <a:lstStyle/>
          <a:p>
            <a:r>
              <a:rPr lang="en-US" altLang="zh-TW" sz="1200" dirty="0" smtClean="0"/>
              <a:t>Picture originated from ‘</a:t>
            </a:r>
            <a:r>
              <a:rPr lang="en-US" altLang="zh-TW" sz="1200" dirty="0" err="1" smtClean="0"/>
              <a:t>Stratiform</a:t>
            </a:r>
            <a:r>
              <a:rPr lang="en-US" altLang="zh-TW" sz="1200" dirty="0" smtClean="0"/>
              <a:t> precipitation in regions of convection: a meteorology </a:t>
            </a:r>
          </a:p>
          <a:p>
            <a:r>
              <a:rPr lang="en-US" altLang="zh-TW" sz="1200" dirty="0" smtClean="0"/>
              <a:t>paradox?’ Robert A. </a:t>
            </a:r>
            <a:r>
              <a:rPr lang="en-US" altLang="zh-TW" sz="1200" dirty="0" err="1" smtClean="0"/>
              <a:t>Houze</a:t>
            </a:r>
            <a:r>
              <a:rPr lang="en-US" altLang="zh-TW" sz="1200" dirty="0" smtClean="0"/>
              <a:t> Jr., University of Washington, </a:t>
            </a:r>
            <a:r>
              <a:rPr lang="en-US" altLang="zh-TW" sz="1200" dirty="0" err="1" smtClean="0"/>
              <a:t>Seatle</a:t>
            </a:r>
            <a:r>
              <a:rPr lang="en-US" altLang="zh-TW" sz="1200" smtClean="0"/>
              <a:t>, Washington</a:t>
            </a:r>
            <a:endParaRPr lang="zh-TW" altLang="en-US"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smtClean="0"/>
              <a:t>Introduction</a:t>
            </a:r>
            <a:endParaRPr lang="zh-TW" altLang="en-US" b="1" dirty="0"/>
          </a:p>
        </p:txBody>
      </p:sp>
      <p:sp>
        <p:nvSpPr>
          <p:cNvPr id="4" name="內容版面配置區 3"/>
          <p:cNvSpPr>
            <a:spLocks noGrp="1"/>
          </p:cNvSpPr>
          <p:nvPr>
            <p:ph idx="1"/>
          </p:nvPr>
        </p:nvSpPr>
        <p:spPr/>
        <p:txBody>
          <a:bodyPr>
            <a:normAutofit/>
          </a:bodyPr>
          <a:lstStyle/>
          <a:p>
            <a:r>
              <a:rPr lang="en-US" altLang="zh-TW" sz="2000" dirty="0" smtClean="0"/>
              <a:t>The convective and </a:t>
            </a:r>
            <a:r>
              <a:rPr lang="en-US" altLang="zh-TW" sz="2000" dirty="0" err="1" smtClean="0"/>
              <a:t>stratiform</a:t>
            </a:r>
            <a:r>
              <a:rPr lang="en-US" altLang="zh-TW" sz="2000" dirty="0" smtClean="0"/>
              <a:t> precipitation regions are distinct both </a:t>
            </a:r>
            <a:r>
              <a:rPr lang="en-US" altLang="zh-TW" sz="2000" dirty="0" err="1" smtClean="0"/>
              <a:t>kinematically</a:t>
            </a:r>
            <a:r>
              <a:rPr lang="en-US" altLang="zh-TW" sz="2000" dirty="0" smtClean="0"/>
              <a:t> (</a:t>
            </a:r>
            <a:r>
              <a:rPr lang="en-US" altLang="zh-TW" sz="2000" dirty="0" err="1" smtClean="0"/>
              <a:t>Houze</a:t>
            </a:r>
            <a:r>
              <a:rPr lang="en-US" altLang="zh-TW" sz="2000" dirty="0" smtClean="0"/>
              <a:t> 1982,1989) and </a:t>
            </a:r>
            <a:r>
              <a:rPr lang="en-US" altLang="zh-TW" sz="2000" dirty="0" err="1" smtClean="0"/>
              <a:t>microphysically</a:t>
            </a:r>
            <a:r>
              <a:rPr lang="en-US" altLang="zh-TW" sz="2000" dirty="0" smtClean="0"/>
              <a:t> (</a:t>
            </a:r>
            <a:r>
              <a:rPr lang="en-US" altLang="zh-TW" sz="2000" dirty="0" err="1" smtClean="0"/>
              <a:t>Houze</a:t>
            </a:r>
            <a:r>
              <a:rPr lang="en-US" altLang="zh-TW" sz="2000" dirty="0" smtClean="0"/>
              <a:t> 1989,1993; Braun and </a:t>
            </a:r>
            <a:r>
              <a:rPr lang="en-US" altLang="zh-TW" sz="2000" dirty="0" err="1" smtClean="0"/>
              <a:t>Houze</a:t>
            </a:r>
            <a:r>
              <a:rPr lang="en-US" altLang="zh-TW" sz="2000" dirty="0" smtClean="0"/>
              <a:t> 1994a,b, 1995a,b), and the large-scale flow responds fundamentally differently to the vertical heating profiles in these two regions(</a:t>
            </a:r>
            <a:r>
              <a:rPr lang="en-US" altLang="zh-TW" sz="2000" dirty="0" err="1" smtClean="0"/>
              <a:t>Mapes</a:t>
            </a:r>
            <a:r>
              <a:rPr lang="en-US" altLang="zh-TW" sz="2000" dirty="0" smtClean="0"/>
              <a:t> 1993; </a:t>
            </a:r>
            <a:r>
              <a:rPr lang="en-US" altLang="zh-TW" sz="2000" dirty="0" err="1" smtClean="0"/>
              <a:t>Mapes</a:t>
            </a:r>
            <a:r>
              <a:rPr lang="en-US" altLang="zh-TW" sz="2000" dirty="0" smtClean="0"/>
              <a:t> and </a:t>
            </a:r>
            <a:r>
              <a:rPr lang="en-US" altLang="zh-TW" sz="2000" dirty="0" err="1" smtClean="0"/>
              <a:t>Houze</a:t>
            </a:r>
            <a:r>
              <a:rPr lang="en-US" altLang="zh-TW" sz="2000" dirty="0" smtClean="0"/>
              <a:t> 1995).</a:t>
            </a:r>
          </a:p>
          <a:p>
            <a:endParaRPr lang="en-US" altLang="zh-TW" sz="2000" dirty="0" smtClean="0"/>
          </a:p>
          <a:p>
            <a:r>
              <a:rPr lang="en-US" altLang="zh-TW" sz="2000" dirty="0" smtClean="0"/>
              <a:t>The radar echo structure in the convective and </a:t>
            </a:r>
            <a:r>
              <a:rPr lang="en-US" altLang="zh-TW" sz="2000" dirty="0" err="1" smtClean="0"/>
              <a:t>stratiform</a:t>
            </a:r>
            <a:r>
              <a:rPr lang="en-US" altLang="zh-TW" sz="2000" dirty="0" smtClean="0"/>
              <a:t> precipitation regions is also distinct, as a result of the different kinematics and microphysics, and techniques are available to separate the convective and </a:t>
            </a:r>
            <a:r>
              <a:rPr lang="en-US" altLang="zh-TW" sz="2000" dirty="0" err="1" smtClean="0"/>
              <a:t>stratiform</a:t>
            </a:r>
            <a:r>
              <a:rPr lang="en-US" altLang="zh-TW" sz="2000" dirty="0" smtClean="0"/>
              <a:t> precipitation regions based in their different reflectivity structure (Churchill and </a:t>
            </a:r>
            <a:r>
              <a:rPr lang="en-US" altLang="zh-TW" sz="2000" dirty="0" err="1" smtClean="0"/>
              <a:t>Houze</a:t>
            </a:r>
            <a:r>
              <a:rPr lang="en-US" altLang="zh-TW" sz="2000" dirty="0" smtClean="0"/>
              <a:t> 1984; Steiner et al. 1995).</a:t>
            </a:r>
            <a:endParaRPr lang="zh-TW" altLang="en-US" sz="2000" dirty="0"/>
          </a:p>
        </p:txBody>
      </p:sp>
    </p:spTree>
    <p:extLst>
      <p:ext uri="{BB962C8B-B14F-4D97-AF65-F5344CB8AC3E}">
        <p14:creationId xmlns="" xmlns:p14="http://schemas.microsoft.com/office/powerpoint/2010/main" val="2083641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692696"/>
            <a:ext cx="8229600" cy="4680520"/>
          </a:xfrm>
        </p:spPr>
        <p:txBody>
          <a:bodyPr>
            <a:normAutofit/>
          </a:bodyPr>
          <a:lstStyle/>
          <a:p>
            <a:r>
              <a:rPr lang="en-US" altLang="zh-TW" sz="2000" dirty="0" smtClean="0"/>
              <a:t>Until now, the separate roles of the convective and </a:t>
            </a:r>
            <a:r>
              <a:rPr lang="en-US" altLang="zh-TW" sz="2000" dirty="0" err="1" smtClean="0"/>
              <a:t>stratiform</a:t>
            </a:r>
            <a:r>
              <a:rPr lang="en-US" altLang="zh-TW" sz="2000" dirty="0" smtClean="0"/>
              <a:t> precipitation regions have not been investigated in terms of how they may influence the large-scale horizontal momentum field.</a:t>
            </a:r>
          </a:p>
          <a:p>
            <a:pPr>
              <a:buNone/>
            </a:pPr>
            <a:endParaRPr lang="en-US" altLang="zh-TW" sz="2000" dirty="0" smtClean="0"/>
          </a:p>
          <a:p>
            <a:r>
              <a:rPr lang="en-US" altLang="zh-TW" sz="2000" b="1" dirty="0" smtClean="0"/>
              <a:t>Objective of this study: </a:t>
            </a:r>
            <a:r>
              <a:rPr lang="en-US" altLang="zh-TW" sz="2000" dirty="0" smtClean="0"/>
              <a:t>to investigate the momentum budget of a 2D squall line with leading-line/trailing-</a:t>
            </a:r>
            <a:r>
              <a:rPr lang="en-US" altLang="zh-TW" sz="2000" dirty="0" err="1" smtClean="0"/>
              <a:t>stratiform</a:t>
            </a:r>
            <a:r>
              <a:rPr lang="en-US" altLang="zh-TW" sz="2000" dirty="0" smtClean="0"/>
              <a:t> structure and thereby gain insight into contributions of the convective and </a:t>
            </a:r>
            <a:r>
              <a:rPr lang="en-US" altLang="zh-TW" sz="2000" dirty="0" err="1" smtClean="0"/>
              <a:t>stratiform</a:t>
            </a:r>
            <a:r>
              <a:rPr lang="en-US" altLang="zh-TW" sz="2000" dirty="0" smtClean="0"/>
              <a:t> precipitation regions to the momentum transports over a large-scale region containing the storm.</a:t>
            </a:r>
            <a:endParaRPr lang="zh-TW" altLang="en-US" sz="2000" dirty="0"/>
          </a:p>
        </p:txBody>
      </p:sp>
    </p:spTree>
    <p:extLst>
      <p:ext uri="{BB962C8B-B14F-4D97-AF65-F5344CB8AC3E}">
        <p14:creationId xmlns="" xmlns:p14="http://schemas.microsoft.com/office/powerpoint/2010/main" val="214142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p:txBody>
          <a:bodyPr/>
          <a:lstStyle/>
          <a:p>
            <a:r>
              <a:rPr lang="en-US" altLang="zh-TW" dirty="0" smtClean="0"/>
              <a:t>Model description</a:t>
            </a:r>
            <a:endParaRPr lang="zh-TW" altLang="en-US" dirty="0"/>
          </a:p>
        </p:txBody>
      </p:sp>
      <p:sp>
        <p:nvSpPr>
          <p:cNvPr id="5" name="內容版面配置區 4"/>
          <p:cNvSpPr>
            <a:spLocks noGrp="1"/>
          </p:cNvSpPr>
          <p:nvPr>
            <p:ph idx="1"/>
          </p:nvPr>
        </p:nvSpPr>
        <p:spPr>
          <a:xfrm>
            <a:off x="457200" y="1628800"/>
            <a:ext cx="8229600" cy="3229819"/>
          </a:xfrm>
        </p:spPr>
        <p:txBody>
          <a:bodyPr>
            <a:noAutofit/>
          </a:bodyPr>
          <a:lstStyle/>
          <a:p>
            <a:r>
              <a:rPr lang="en-US" altLang="zh-TW" sz="2100" dirty="0" smtClean="0"/>
              <a:t>2-D version of the </a:t>
            </a:r>
            <a:r>
              <a:rPr lang="en-US" altLang="zh-TW" sz="2100" dirty="0" err="1" smtClean="0"/>
              <a:t>Klemp</a:t>
            </a:r>
            <a:r>
              <a:rPr lang="en-US" altLang="zh-TW" sz="2100" dirty="0" smtClean="0"/>
              <a:t> and </a:t>
            </a:r>
            <a:r>
              <a:rPr lang="en-US" altLang="zh-TW" sz="2100" dirty="0" err="1" smtClean="0"/>
              <a:t>Wilhelmson</a:t>
            </a:r>
            <a:r>
              <a:rPr lang="en-US" altLang="zh-TW" sz="2100" dirty="0" smtClean="0"/>
              <a:t>(1978) compressible </a:t>
            </a:r>
            <a:r>
              <a:rPr lang="en-US" altLang="zh-TW" sz="2100" b="1" dirty="0" err="1" smtClean="0"/>
              <a:t>nonhydrostatic</a:t>
            </a:r>
            <a:r>
              <a:rPr lang="en-US" altLang="zh-TW" sz="2100" b="1" dirty="0" smtClean="0"/>
              <a:t> cloud model</a:t>
            </a:r>
            <a:r>
              <a:rPr lang="en-US" altLang="zh-TW" sz="2100" dirty="0" smtClean="0"/>
              <a:t>, as modified by </a:t>
            </a:r>
            <a:r>
              <a:rPr lang="en-US" altLang="zh-TW" sz="2100" dirty="0" err="1" smtClean="0"/>
              <a:t>Wilhelmson</a:t>
            </a:r>
            <a:r>
              <a:rPr lang="en-US" altLang="zh-TW" sz="2100" dirty="0" smtClean="0"/>
              <a:t> and </a:t>
            </a:r>
            <a:r>
              <a:rPr lang="en-US" altLang="zh-TW" sz="2100" dirty="0" err="1" smtClean="0"/>
              <a:t>chen</a:t>
            </a:r>
            <a:r>
              <a:rPr lang="en-US" altLang="zh-TW" sz="2100" dirty="0" smtClean="0"/>
              <a:t>(1982).</a:t>
            </a:r>
          </a:p>
          <a:p>
            <a:r>
              <a:rPr lang="en-US" altLang="zh-TW" sz="2100" dirty="0" smtClean="0"/>
              <a:t>Microphysical bulk parameterization is described by Lin et al.(1983), with improvements suggested by Potter(1991).</a:t>
            </a:r>
          </a:p>
          <a:p>
            <a:r>
              <a:rPr lang="en-US" altLang="zh-TW" sz="2100" dirty="0" smtClean="0"/>
              <a:t>Ice-phase microphysics is included.</a:t>
            </a:r>
          </a:p>
          <a:p>
            <a:r>
              <a:rPr lang="en-US" altLang="zh-TW" sz="2100" b="1" dirty="0" smtClean="0"/>
              <a:t>Integrated for 15h. </a:t>
            </a:r>
            <a:r>
              <a:rPr lang="en-US" altLang="zh-TW" sz="2100" dirty="0" smtClean="0"/>
              <a:t>(Because of the constant favorable condition, the storm did not actually died before 15h. )</a:t>
            </a:r>
          </a:p>
          <a:p>
            <a:r>
              <a:rPr lang="en-US" altLang="zh-TW" sz="2100" b="1" dirty="0" smtClean="0"/>
              <a:t>The basic-state environment is assumed constant in time and horizontally homogeneous.</a:t>
            </a:r>
          </a:p>
          <a:p>
            <a:r>
              <a:rPr lang="en-US" altLang="zh-TW" sz="2100" dirty="0" err="1" smtClean="0"/>
              <a:t>Coriolis</a:t>
            </a:r>
            <a:r>
              <a:rPr lang="en-US" altLang="zh-TW" sz="2100" dirty="0" smtClean="0"/>
              <a:t> force, surface drag, and radiation effects are neglected.</a:t>
            </a:r>
          </a:p>
          <a:p>
            <a:r>
              <a:rPr lang="en-US" altLang="zh-TW" sz="2100" dirty="0" err="1" smtClean="0"/>
              <a:t>Outout</a:t>
            </a:r>
            <a:r>
              <a:rPr lang="en-US" altLang="zh-TW" sz="2100" dirty="0" smtClean="0"/>
              <a:t>  time interval : 2min.</a:t>
            </a:r>
          </a:p>
          <a:p>
            <a:pPr marL="0" indent="0">
              <a:buNone/>
            </a:pPr>
            <a:r>
              <a:rPr lang="en-US" altLang="zh-TW" sz="2100" dirty="0" smtClean="0"/>
              <a:t>    </a:t>
            </a:r>
            <a:endParaRPr lang="zh-TW" altLang="en-US" sz="2100" dirty="0"/>
          </a:p>
        </p:txBody>
      </p:sp>
    </p:spTree>
    <p:extLst>
      <p:ext uri="{BB962C8B-B14F-4D97-AF65-F5344CB8AC3E}">
        <p14:creationId xmlns="" xmlns:p14="http://schemas.microsoft.com/office/powerpoint/2010/main" val="374194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332656"/>
            <a:ext cx="8363272" cy="6264696"/>
          </a:xfrm>
        </p:spPr>
        <p:txBody>
          <a:bodyPr>
            <a:normAutofit fontScale="92500" lnSpcReduction="10000"/>
          </a:bodyPr>
          <a:lstStyle/>
          <a:p>
            <a:r>
              <a:rPr lang="en-US" altLang="zh-TW" sz="2300" b="1" dirty="0" smtClean="0"/>
              <a:t>Grids settings:</a:t>
            </a:r>
          </a:p>
          <a:p>
            <a:pPr marL="0" indent="0">
              <a:buNone/>
            </a:pPr>
            <a:r>
              <a:rPr lang="en-US" altLang="zh-TW" sz="2100" dirty="0" smtClean="0"/>
              <a:t> </a:t>
            </a:r>
          </a:p>
          <a:p>
            <a:endParaRPr lang="en-US" altLang="zh-TW" sz="2200" dirty="0" smtClean="0"/>
          </a:p>
          <a:p>
            <a:endParaRPr lang="en-US" altLang="zh-TW" sz="2200" dirty="0" smtClean="0"/>
          </a:p>
          <a:p>
            <a:endParaRPr lang="en-US" altLang="zh-TW" sz="2200" dirty="0" smtClean="0"/>
          </a:p>
          <a:p>
            <a:endParaRPr lang="en-US" altLang="zh-TW" sz="2200" dirty="0" smtClean="0"/>
          </a:p>
          <a:p>
            <a:endParaRPr lang="en-US" altLang="zh-TW" sz="2200" dirty="0" smtClean="0"/>
          </a:p>
          <a:p>
            <a:pPr marL="0" indent="0">
              <a:buNone/>
            </a:pPr>
            <a:endParaRPr lang="en-US" altLang="zh-TW" sz="2200" dirty="0" smtClean="0"/>
          </a:p>
          <a:p>
            <a:endParaRPr lang="en-US" altLang="zh-TW" sz="2200" dirty="0" smtClean="0"/>
          </a:p>
          <a:p>
            <a:pPr marL="0" indent="0">
              <a:buNone/>
            </a:pPr>
            <a:endParaRPr lang="en-US" altLang="zh-TW" sz="2200" dirty="0" smtClean="0"/>
          </a:p>
          <a:p>
            <a:pPr marL="0" indent="0">
              <a:buNone/>
            </a:pPr>
            <a:r>
              <a:rPr lang="en-US" altLang="zh-TW" sz="1200" dirty="0" smtClean="0"/>
              <a:t> </a:t>
            </a:r>
          </a:p>
          <a:p>
            <a:pPr marL="0" indent="0">
              <a:buNone/>
            </a:pPr>
            <a:endParaRPr lang="en-US" altLang="zh-TW" sz="1200" dirty="0" smtClean="0"/>
          </a:p>
          <a:p>
            <a:pPr marL="0" indent="0">
              <a:buNone/>
            </a:pPr>
            <a:endParaRPr lang="en-US" altLang="zh-TW" sz="1200" dirty="0"/>
          </a:p>
          <a:p>
            <a:pPr marL="0" indent="0">
              <a:buNone/>
            </a:pPr>
            <a:endParaRPr lang="en-US" altLang="zh-TW" sz="1200" dirty="0" smtClean="0"/>
          </a:p>
          <a:p>
            <a:pPr marL="0" indent="0">
              <a:buNone/>
            </a:pPr>
            <a:endParaRPr lang="en-US" altLang="zh-TW" sz="1200" dirty="0" smtClean="0"/>
          </a:p>
          <a:p>
            <a:endParaRPr lang="en-US" altLang="zh-TW" sz="2100" dirty="0" smtClean="0"/>
          </a:p>
          <a:p>
            <a:endParaRPr lang="en-US" altLang="zh-TW" sz="2100" dirty="0" smtClean="0"/>
          </a:p>
          <a:p>
            <a:endParaRPr lang="en-US" altLang="zh-TW" sz="2100" dirty="0"/>
          </a:p>
          <a:p>
            <a:r>
              <a:rPr lang="en-US" altLang="zh-TW" sz="2100" dirty="0" smtClean="0"/>
              <a:t>Open boundary with phase speed c*=30 m/s </a:t>
            </a:r>
          </a:p>
          <a:p>
            <a:r>
              <a:rPr lang="en-US" altLang="zh-TW" sz="2100" dirty="0" smtClean="0"/>
              <a:t>To keep the storm in the fine grid region, the model’s domain translated with the storm.</a:t>
            </a:r>
            <a:endParaRPr lang="zh-TW" altLang="en-US" sz="2100" dirty="0" smtClean="0"/>
          </a:p>
          <a:p>
            <a:endParaRPr lang="zh-TW" altLang="en-US" sz="2200" dirty="0"/>
          </a:p>
        </p:txBody>
      </p:sp>
      <p:grpSp>
        <p:nvGrpSpPr>
          <p:cNvPr id="33" name="群組 32"/>
          <p:cNvGrpSpPr/>
          <p:nvPr/>
        </p:nvGrpSpPr>
        <p:grpSpPr>
          <a:xfrm>
            <a:off x="377409" y="908720"/>
            <a:ext cx="4571104" cy="3919227"/>
            <a:chOff x="377409" y="1196752"/>
            <a:chExt cx="4571104" cy="3919227"/>
          </a:xfrm>
        </p:grpSpPr>
        <p:grpSp>
          <p:nvGrpSpPr>
            <p:cNvPr id="10" name="群組 9"/>
            <p:cNvGrpSpPr/>
            <p:nvPr/>
          </p:nvGrpSpPr>
          <p:grpSpPr>
            <a:xfrm>
              <a:off x="609571" y="1988839"/>
              <a:ext cx="4338942" cy="3127140"/>
              <a:chOff x="285090" y="-662868"/>
              <a:chExt cx="4338942" cy="3127140"/>
            </a:xfrm>
          </p:grpSpPr>
          <p:pic>
            <p:nvPicPr>
              <p:cNvPr id="7" name="圖片 6"/>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285090" y="-662868"/>
                <a:ext cx="4338942" cy="2709695"/>
              </a:xfrm>
              <a:prstGeom prst="rect">
                <a:avLst/>
              </a:prstGeom>
              <a:noFill/>
              <a:ln>
                <a:noFill/>
              </a:ln>
            </p:spPr>
          </p:pic>
          <p:sp>
            <p:nvSpPr>
              <p:cNvPr id="8" name="文字方塊 7"/>
              <p:cNvSpPr txBox="1"/>
              <p:nvPr/>
            </p:nvSpPr>
            <p:spPr>
              <a:xfrm>
                <a:off x="986296" y="2187273"/>
                <a:ext cx="3341492" cy="276999"/>
              </a:xfrm>
              <a:prstGeom prst="rect">
                <a:avLst/>
              </a:prstGeom>
              <a:noFill/>
            </p:spPr>
            <p:txBody>
              <a:bodyPr wrap="none" rtlCol="0">
                <a:spAutoFit/>
              </a:bodyPr>
              <a:lstStyle/>
              <a:p>
                <a:r>
                  <a:rPr lang="en-US" altLang="zh-TW" sz="1200" dirty="0" smtClean="0"/>
                  <a:t>Picture originated from ’NOAA radar observation. ’</a:t>
                </a:r>
                <a:endParaRPr lang="zh-TW" altLang="en-US" sz="1200" dirty="0"/>
              </a:p>
            </p:txBody>
          </p:sp>
        </p:grpSp>
        <p:sp>
          <p:nvSpPr>
            <p:cNvPr id="30" name="文字方塊 29"/>
            <p:cNvSpPr txBox="1"/>
            <p:nvPr/>
          </p:nvSpPr>
          <p:spPr>
            <a:xfrm>
              <a:off x="377409" y="1196752"/>
              <a:ext cx="1314271" cy="369332"/>
            </a:xfrm>
            <a:prstGeom prst="rect">
              <a:avLst/>
            </a:prstGeom>
            <a:noFill/>
          </p:spPr>
          <p:txBody>
            <a:bodyPr wrap="none" rtlCol="0">
              <a:spAutoFit/>
            </a:bodyPr>
            <a:lstStyle/>
            <a:p>
              <a:r>
                <a:rPr lang="en-US" altLang="zh-TW" dirty="0" smtClean="0"/>
                <a:t>x(cross-line)</a:t>
              </a:r>
              <a:endParaRPr lang="zh-TW" altLang="en-US" dirty="0"/>
            </a:p>
          </p:txBody>
        </p:sp>
      </p:grpSp>
      <p:grpSp>
        <p:nvGrpSpPr>
          <p:cNvPr id="68" name="群組 67"/>
          <p:cNvGrpSpPr/>
          <p:nvPr/>
        </p:nvGrpSpPr>
        <p:grpSpPr>
          <a:xfrm>
            <a:off x="612941" y="2060848"/>
            <a:ext cx="3959059" cy="2385556"/>
            <a:chOff x="612941" y="2060848"/>
            <a:chExt cx="3959059" cy="2385556"/>
          </a:xfrm>
        </p:grpSpPr>
        <p:cxnSp>
          <p:nvCxnSpPr>
            <p:cNvPr id="36" name="直線單箭頭接點 35"/>
            <p:cNvCxnSpPr/>
            <p:nvPr/>
          </p:nvCxnSpPr>
          <p:spPr>
            <a:xfrm>
              <a:off x="2555776" y="2708920"/>
              <a:ext cx="425747" cy="79208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8" name="文字方塊 37"/>
            <p:cNvSpPr txBox="1"/>
            <p:nvPr/>
          </p:nvSpPr>
          <p:spPr>
            <a:xfrm>
              <a:off x="1547664" y="2276872"/>
              <a:ext cx="1367169" cy="369332"/>
            </a:xfrm>
            <a:prstGeom prst="rect">
              <a:avLst/>
            </a:prstGeom>
            <a:solidFill>
              <a:schemeClr val="accent3">
                <a:lumMod val="60000"/>
                <a:lumOff val="40000"/>
              </a:schemeClr>
            </a:solidFill>
            <a:ln>
              <a:noFill/>
            </a:ln>
          </p:spPr>
          <p:txBody>
            <a:bodyPr wrap="none" rtlCol="0">
              <a:spAutoFit/>
            </a:bodyPr>
            <a:lstStyle/>
            <a:p>
              <a:r>
                <a:rPr lang="en-US" altLang="zh-TW" dirty="0" smtClean="0"/>
                <a:t> x(cross-line)</a:t>
              </a:r>
              <a:endParaRPr lang="zh-TW" altLang="en-US" dirty="0"/>
            </a:p>
          </p:txBody>
        </p:sp>
        <p:sp>
          <p:nvSpPr>
            <p:cNvPr id="39" name="文字方塊 38"/>
            <p:cNvSpPr txBox="1"/>
            <p:nvPr/>
          </p:nvSpPr>
          <p:spPr>
            <a:xfrm>
              <a:off x="612941" y="4077072"/>
              <a:ext cx="1412566" cy="369332"/>
            </a:xfrm>
            <a:prstGeom prst="rect">
              <a:avLst/>
            </a:prstGeom>
            <a:solidFill>
              <a:schemeClr val="accent2">
                <a:lumMod val="40000"/>
                <a:lumOff val="60000"/>
              </a:schemeClr>
            </a:solidFill>
            <a:ln>
              <a:noFill/>
            </a:ln>
          </p:spPr>
          <p:txBody>
            <a:bodyPr wrap="none" rtlCol="0">
              <a:spAutoFit/>
            </a:bodyPr>
            <a:lstStyle/>
            <a:p>
              <a:r>
                <a:rPr lang="en-US" altLang="zh-TW" dirty="0" smtClean="0"/>
                <a:t> y(along-line)</a:t>
              </a:r>
              <a:endParaRPr lang="zh-TW" altLang="en-US" dirty="0"/>
            </a:p>
          </p:txBody>
        </p:sp>
        <p:cxnSp>
          <p:nvCxnSpPr>
            <p:cNvPr id="41" name="直線單箭頭接點 40"/>
            <p:cNvCxnSpPr/>
            <p:nvPr/>
          </p:nvCxnSpPr>
          <p:spPr>
            <a:xfrm flipV="1">
              <a:off x="971600" y="2060848"/>
              <a:ext cx="3600400" cy="1944216"/>
            </a:xfrm>
            <a:prstGeom prst="straightConnector1">
              <a:avLst/>
            </a:prstGeom>
            <a:ln w="38100">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67" name="群組 66"/>
          <p:cNvGrpSpPr/>
          <p:nvPr/>
        </p:nvGrpSpPr>
        <p:grpSpPr>
          <a:xfrm>
            <a:off x="5183124" y="920150"/>
            <a:ext cx="3703557" cy="3553364"/>
            <a:chOff x="5183124" y="908720"/>
            <a:chExt cx="3703557" cy="3553364"/>
          </a:xfrm>
        </p:grpSpPr>
        <p:sp>
          <p:nvSpPr>
            <p:cNvPr id="43" name="文字方塊 42"/>
            <p:cNvSpPr txBox="1"/>
            <p:nvPr/>
          </p:nvSpPr>
          <p:spPr>
            <a:xfrm>
              <a:off x="5183124" y="2060848"/>
              <a:ext cx="1367169" cy="369332"/>
            </a:xfrm>
            <a:prstGeom prst="rect">
              <a:avLst/>
            </a:prstGeom>
            <a:solidFill>
              <a:schemeClr val="accent3">
                <a:lumMod val="60000"/>
                <a:lumOff val="40000"/>
              </a:schemeClr>
            </a:solidFill>
            <a:ln>
              <a:noFill/>
            </a:ln>
          </p:spPr>
          <p:txBody>
            <a:bodyPr wrap="none" rtlCol="0">
              <a:spAutoFit/>
            </a:bodyPr>
            <a:lstStyle/>
            <a:p>
              <a:r>
                <a:rPr lang="en-US" altLang="zh-TW" dirty="0" smtClean="0">
                  <a:solidFill>
                    <a:sysClr val="windowText" lastClr="000000"/>
                  </a:solidFill>
                </a:rPr>
                <a:t> x(cross-line)</a:t>
              </a:r>
              <a:endParaRPr lang="zh-TW" altLang="en-US" dirty="0">
                <a:solidFill>
                  <a:sysClr val="windowText" lastClr="000000"/>
                </a:solidFill>
              </a:endParaRPr>
            </a:p>
          </p:txBody>
        </p:sp>
        <p:sp>
          <p:nvSpPr>
            <p:cNvPr id="52" name="文字方塊 51"/>
            <p:cNvSpPr txBox="1"/>
            <p:nvPr/>
          </p:nvSpPr>
          <p:spPr>
            <a:xfrm>
              <a:off x="6598638" y="2060848"/>
              <a:ext cx="2149826" cy="369332"/>
            </a:xfrm>
            <a:prstGeom prst="rect">
              <a:avLst/>
            </a:prstGeom>
            <a:noFill/>
          </p:spPr>
          <p:txBody>
            <a:bodyPr wrap="square" rtlCol="0">
              <a:spAutoFit/>
            </a:bodyPr>
            <a:lstStyle/>
            <a:p>
              <a:r>
                <a:rPr lang="en-US" altLang="zh-TW" dirty="0" smtClean="0"/>
                <a:t>455 grids, 4814 km</a:t>
              </a:r>
              <a:endParaRPr lang="zh-TW" altLang="en-US" dirty="0"/>
            </a:p>
          </p:txBody>
        </p:sp>
        <p:sp>
          <p:nvSpPr>
            <p:cNvPr id="53" name="文字方塊 52"/>
            <p:cNvSpPr txBox="1"/>
            <p:nvPr/>
          </p:nvSpPr>
          <p:spPr>
            <a:xfrm>
              <a:off x="5183124" y="908720"/>
              <a:ext cx="1412566" cy="369332"/>
            </a:xfrm>
            <a:prstGeom prst="rect">
              <a:avLst/>
            </a:prstGeom>
            <a:solidFill>
              <a:schemeClr val="accent2">
                <a:lumMod val="40000"/>
                <a:lumOff val="60000"/>
              </a:schemeClr>
            </a:solidFill>
            <a:ln>
              <a:noFill/>
            </a:ln>
          </p:spPr>
          <p:txBody>
            <a:bodyPr wrap="none" rtlCol="0">
              <a:spAutoFit/>
            </a:bodyPr>
            <a:lstStyle/>
            <a:p>
              <a:r>
                <a:rPr lang="en-US" altLang="zh-TW" dirty="0" smtClean="0"/>
                <a:t> y(along-line)</a:t>
              </a:r>
              <a:endParaRPr lang="zh-TW" altLang="en-US" dirty="0"/>
            </a:p>
          </p:txBody>
        </p:sp>
        <p:sp>
          <p:nvSpPr>
            <p:cNvPr id="54" name="文字方塊 53"/>
            <p:cNvSpPr txBox="1"/>
            <p:nvPr/>
          </p:nvSpPr>
          <p:spPr>
            <a:xfrm>
              <a:off x="5230487" y="1516141"/>
              <a:ext cx="3656194" cy="369332"/>
            </a:xfrm>
            <a:prstGeom prst="rect">
              <a:avLst/>
            </a:prstGeom>
            <a:noFill/>
          </p:spPr>
          <p:txBody>
            <a:bodyPr wrap="none" rtlCol="0">
              <a:spAutoFit/>
            </a:bodyPr>
            <a:lstStyle/>
            <a:p>
              <a:r>
                <a:rPr lang="en-US" altLang="zh-TW" dirty="0" smtClean="0"/>
                <a:t>No variation, no velocity component.</a:t>
              </a:r>
              <a:endParaRPr lang="zh-TW" altLang="en-US" dirty="0"/>
            </a:p>
          </p:txBody>
        </p:sp>
        <p:grpSp>
          <p:nvGrpSpPr>
            <p:cNvPr id="66" name="群組 65"/>
            <p:cNvGrpSpPr/>
            <p:nvPr/>
          </p:nvGrpSpPr>
          <p:grpSpPr>
            <a:xfrm>
              <a:off x="5292080" y="3248979"/>
              <a:ext cx="3394720" cy="184717"/>
              <a:chOff x="5292080" y="3248979"/>
              <a:chExt cx="3394720" cy="184717"/>
            </a:xfrm>
          </p:grpSpPr>
          <p:cxnSp>
            <p:nvCxnSpPr>
              <p:cNvPr id="45" name="直線接點 44"/>
              <p:cNvCxnSpPr/>
              <p:nvPr/>
            </p:nvCxnSpPr>
            <p:spPr>
              <a:xfrm>
                <a:off x="5292080" y="3343686"/>
                <a:ext cx="1296144"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a:off x="5292080" y="3248980"/>
                <a:ext cx="0" cy="180021"/>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線接點 48"/>
              <p:cNvCxnSpPr/>
              <p:nvPr/>
            </p:nvCxnSpPr>
            <p:spPr>
              <a:xfrm>
                <a:off x="8686800" y="3248979"/>
                <a:ext cx="0" cy="180021"/>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6588224" y="3253675"/>
                <a:ext cx="0" cy="1800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直線接點 54"/>
              <p:cNvCxnSpPr/>
              <p:nvPr/>
            </p:nvCxnSpPr>
            <p:spPr>
              <a:xfrm>
                <a:off x="7380312" y="3248979"/>
                <a:ext cx="0" cy="1800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a:xfrm>
                <a:off x="7380312" y="3352994"/>
                <a:ext cx="1296144"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線接點 59"/>
              <p:cNvCxnSpPr/>
              <p:nvPr/>
            </p:nvCxnSpPr>
            <p:spPr>
              <a:xfrm>
                <a:off x="6588224" y="3356992"/>
                <a:ext cx="7920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3" name="文字方塊 62"/>
            <p:cNvSpPr txBox="1"/>
            <p:nvPr/>
          </p:nvSpPr>
          <p:spPr>
            <a:xfrm>
              <a:off x="6372200" y="3538754"/>
              <a:ext cx="2232248" cy="923330"/>
            </a:xfrm>
            <a:prstGeom prst="rect">
              <a:avLst/>
            </a:prstGeom>
            <a:noFill/>
          </p:spPr>
          <p:txBody>
            <a:bodyPr wrap="square" rtlCol="0">
              <a:spAutoFit/>
            </a:bodyPr>
            <a:lstStyle/>
            <a:p>
              <a:r>
                <a:rPr lang="en-US" altLang="zh-TW" b="1" dirty="0" smtClean="0">
                  <a:solidFill>
                    <a:srgbClr val="FF0000"/>
                  </a:solidFill>
                </a:rPr>
                <a:t>Fine grid region</a:t>
              </a:r>
            </a:p>
            <a:p>
              <a:r>
                <a:rPr lang="en-US" altLang="zh-TW" dirty="0" smtClean="0">
                  <a:solidFill>
                    <a:srgbClr val="FF0000"/>
                  </a:solidFill>
                </a:rPr>
                <a:t>315 grids </a:t>
              </a:r>
            </a:p>
            <a:p>
              <a:r>
                <a:rPr lang="el-GR" altLang="zh-TW" dirty="0" smtClean="0">
                  <a:solidFill>
                    <a:srgbClr val="FF0000"/>
                  </a:solidFill>
                </a:rPr>
                <a:t>Δ</a:t>
              </a:r>
              <a:r>
                <a:rPr lang="en-US" altLang="zh-TW" dirty="0" smtClean="0">
                  <a:solidFill>
                    <a:srgbClr val="FF0000"/>
                  </a:solidFill>
                </a:rPr>
                <a:t>x=1 km</a:t>
              </a:r>
              <a:endParaRPr lang="zh-TW" altLang="en-US" dirty="0">
                <a:solidFill>
                  <a:srgbClr val="FF0000"/>
                </a:solidFill>
              </a:endParaRPr>
            </a:p>
          </p:txBody>
        </p:sp>
        <p:sp>
          <p:nvSpPr>
            <p:cNvPr id="64" name="文字方塊 63"/>
            <p:cNvSpPr txBox="1"/>
            <p:nvPr/>
          </p:nvSpPr>
          <p:spPr>
            <a:xfrm>
              <a:off x="5734543" y="2348880"/>
              <a:ext cx="2365849" cy="923330"/>
            </a:xfrm>
            <a:prstGeom prst="rect">
              <a:avLst/>
            </a:prstGeom>
            <a:noFill/>
          </p:spPr>
          <p:txBody>
            <a:bodyPr wrap="square" rtlCol="0">
              <a:spAutoFit/>
            </a:bodyPr>
            <a:lstStyle/>
            <a:p>
              <a:r>
                <a:rPr lang="en-US" altLang="zh-TW" b="1" dirty="0" smtClean="0">
                  <a:solidFill>
                    <a:srgbClr val="002060"/>
                  </a:solidFill>
                </a:rPr>
                <a:t>Stretched mesh</a:t>
              </a:r>
            </a:p>
            <a:p>
              <a:r>
                <a:rPr lang="en-US" altLang="zh-TW" b="1" dirty="0" smtClean="0">
                  <a:solidFill>
                    <a:srgbClr val="002060"/>
                  </a:solidFill>
                </a:rPr>
                <a:t>70 grids , 2250km </a:t>
              </a:r>
            </a:p>
            <a:p>
              <a:r>
                <a:rPr lang="en-US" altLang="zh-TW" b="1" dirty="0" smtClean="0">
                  <a:solidFill>
                    <a:srgbClr val="002060"/>
                  </a:solidFill>
                </a:rPr>
                <a:t>1.075:1</a:t>
              </a:r>
              <a:endParaRPr lang="zh-TW" altLang="en-US" b="1" dirty="0">
                <a:solidFill>
                  <a:srgbClr val="002060"/>
                </a:solidFill>
              </a:endParaRPr>
            </a:p>
          </p:txBody>
        </p:sp>
      </p:grpSp>
      <p:grpSp>
        <p:nvGrpSpPr>
          <p:cNvPr id="69" name="群組 68"/>
          <p:cNvGrpSpPr/>
          <p:nvPr/>
        </p:nvGrpSpPr>
        <p:grpSpPr>
          <a:xfrm>
            <a:off x="323529" y="908720"/>
            <a:ext cx="7104172" cy="4320480"/>
            <a:chOff x="467545" y="1196752"/>
            <a:chExt cx="7104172" cy="4320480"/>
          </a:xfrm>
        </p:grpSpPr>
        <p:sp>
          <p:nvSpPr>
            <p:cNvPr id="80" name="文字方塊 79"/>
            <p:cNvSpPr txBox="1"/>
            <p:nvPr/>
          </p:nvSpPr>
          <p:spPr>
            <a:xfrm>
              <a:off x="467545" y="4823205"/>
              <a:ext cx="5026051" cy="694027"/>
            </a:xfrm>
            <a:prstGeom prst="rect">
              <a:avLst/>
            </a:prstGeom>
            <a:noFill/>
          </p:spPr>
          <p:txBody>
            <a:bodyPr wrap="square" rtlCol="0">
              <a:spAutoFit/>
            </a:bodyPr>
            <a:lstStyle/>
            <a:p>
              <a:r>
                <a:rPr lang="en-US" altLang="zh-TW" sz="1200" dirty="0" smtClean="0"/>
                <a:t>Picture originated from,’ Atmospheric </a:t>
              </a:r>
              <a:r>
                <a:rPr lang="en-US" altLang="zh-TW" sz="1200" dirty="0" err="1" smtClean="0"/>
                <a:t>Science_University</a:t>
              </a:r>
              <a:r>
                <a:rPr lang="en-US" altLang="zh-TW" sz="1200" dirty="0" smtClean="0"/>
                <a:t> of </a:t>
              </a:r>
              <a:r>
                <a:rPr lang="en-US" altLang="zh-TW" sz="1200" dirty="0" err="1" smtClean="0"/>
                <a:t>illinois</a:t>
              </a:r>
              <a:r>
                <a:rPr lang="en-US" altLang="zh-TW" sz="1200" dirty="0" smtClean="0"/>
                <a:t> at </a:t>
              </a:r>
            </a:p>
            <a:p>
              <a:r>
                <a:rPr lang="en-US" altLang="zh-TW" sz="1200" dirty="0" err="1" smtClean="0"/>
                <a:t>urbana-champaign</a:t>
              </a:r>
              <a:r>
                <a:rPr lang="en-US" altLang="zh-TW" sz="1200" dirty="0" smtClean="0"/>
                <a:t> website ‘                                                                                    </a:t>
              </a:r>
            </a:p>
            <a:p>
              <a:endParaRPr lang="zh-TW" altLang="en-US" sz="1200" dirty="0"/>
            </a:p>
          </p:txBody>
        </p:sp>
        <p:grpSp>
          <p:nvGrpSpPr>
            <p:cNvPr id="71" name="群組 70"/>
            <p:cNvGrpSpPr/>
            <p:nvPr/>
          </p:nvGrpSpPr>
          <p:grpSpPr>
            <a:xfrm>
              <a:off x="5508105" y="1666470"/>
              <a:ext cx="2063612" cy="3114330"/>
              <a:chOff x="4860033" y="1666470"/>
              <a:chExt cx="2063612" cy="3114330"/>
            </a:xfrm>
          </p:grpSpPr>
          <p:cxnSp>
            <p:nvCxnSpPr>
              <p:cNvPr id="73" name="直線單箭頭接點 72"/>
              <p:cNvCxnSpPr/>
              <p:nvPr/>
            </p:nvCxnSpPr>
            <p:spPr>
              <a:xfrm>
                <a:off x="4860033" y="1765251"/>
                <a:ext cx="0" cy="3015549"/>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4" name="文字方塊 73"/>
              <p:cNvSpPr txBox="1"/>
              <p:nvPr/>
            </p:nvSpPr>
            <p:spPr>
              <a:xfrm>
                <a:off x="4955460" y="4293096"/>
                <a:ext cx="1056700" cy="369332"/>
              </a:xfrm>
              <a:prstGeom prst="rect">
                <a:avLst/>
              </a:prstGeom>
              <a:noFill/>
            </p:spPr>
            <p:txBody>
              <a:bodyPr wrap="none" rtlCol="0">
                <a:spAutoFit/>
              </a:bodyPr>
              <a:lstStyle/>
              <a:p>
                <a:r>
                  <a:rPr lang="el-GR" altLang="zh-TW" dirty="0" smtClean="0">
                    <a:solidFill>
                      <a:srgbClr val="FF0000"/>
                    </a:solidFill>
                  </a:rPr>
                  <a:t>Δ</a:t>
                </a:r>
                <a:r>
                  <a:rPr lang="en-US" altLang="zh-TW" dirty="0" smtClean="0">
                    <a:solidFill>
                      <a:srgbClr val="FF0000"/>
                    </a:solidFill>
                  </a:rPr>
                  <a:t>z=140m</a:t>
                </a:r>
                <a:endParaRPr lang="zh-TW" altLang="en-US" dirty="0">
                  <a:solidFill>
                    <a:srgbClr val="FF0000"/>
                  </a:solidFill>
                </a:endParaRPr>
              </a:p>
            </p:txBody>
          </p:sp>
          <p:sp>
            <p:nvSpPr>
              <p:cNvPr id="75" name="文字方塊 74"/>
              <p:cNvSpPr txBox="1"/>
              <p:nvPr/>
            </p:nvSpPr>
            <p:spPr>
              <a:xfrm>
                <a:off x="4932040" y="1979548"/>
                <a:ext cx="1056700" cy="369332"/>
              </a:xfrm>
              <a:prstGeom prst="rect">
                <a:avLst/>
              </a:prstGeom>
              <a:noFill/>
            </p:spPr>
            <p:txBody>
              <a:bodyPr wrap="none" rtlCol="0">
                <a:spAutoFit/>
              </a:bodyPr>
              <a:lstStyle/>
              <a:p>
                <a:r>
                  <a:rPr lang="el-GR" altLang="zh-TW" dirty="0" smtClean="0">
                    <a:solidFill>
                      <a:srgbClr val="FF0000"/>
                    </a:solidFill>
                  </a:rPr>
                  <a:t>Δ</a:t>
                </a:r>
                <a:r>
                  <a:rPr lang="en-US" altLang="zh-TW" dirty="0" smtClean="0">
                    <a:solidFill>
                      <a:srgbClr val="FF0000"/>
                    </a:solidFill>
                  </a:rPr>
                  <a:t>z=550m</a:t>
                </a:r>
                <a:endParaRPr lang="zh-TW" altLang="en-US" dirty="0">
                  <a:solidFill>
                    <a:srgbClr val="FF0000"/>
                  </a:solidFill>
                </a:endParaRPr>
              </a:p>
            </p:txBody>
          </p:sp>
          <p:sp>
            <p:nvSpPr>
              <p:cNvPr id="76" name="文字方塊 75"/>
              <p:cNvSpPr txBox="1"/>
              <p:nvPr/>
            </p:nvSpPr>
            <p:spPr>
              <a:xfrm>
                <a:off x="5249689" y="2348879"/>
                <a:ext cx="461665" cy="1914031"/>
              </a:xfrm>
              <a:prstGeom prst="rect">
                <a:avLst/>
              </a:prstGeom>
              <a:noFill/>
            </p:spPr>
            <p:txBody>
              <a:bodyPr vert="eaVert" wrap="square" rtlCol="0">
                <a:spAutoFit/>
              </a:bodyPr>
              <a:lstStyle/>
              <a:p>
                <a:r>
                  <a:rPr lang="en-US" altLang="zh-TW" dirty="0" smtClean="0">
                    <a:solidFill>
                      <a:srgbClr val="FF0000"/>
                    </a:solidFill>
                  </a:rPr>
                  <a:t>... …. …         … … …</a:t>
                </a:r>
                <a:endParaRPr lang="zh-TW" altLang="en-US" dirty="0">
                  <a:solidFill>
                    <a:srgbClr val="FF0000"/>
                  </a:solidFill>
                </a:endParaRPr>
              </a:p>
            </p:txBody>
          </p:sp>
          <p:sp>
            <p:nvSpPr>
              <p:cNvPr id="77" name="文字方塊 76"/>
              <p:cNvSpPr txBox="1"/>
              <p:nvPr/>
            </p:nvSpPr>
            <p:spPr>
              <a:xfrm>
                <a:off x="4905785" y="1666470"/>
                <a:ext cx="2017860" cy="369332"/>
              </a:xfrm>
              <a:prstGeom prst="rect">
                <a:avLst/>
              </a:prstGeom>
              <a:noFill/>
            </p:spPr>
            <p:txBody>
              <a:bodyPr wrap="none" rtlCol="0">
                <a:spAutoFit/>
              </a:bodyPr>
              <a:lstStyle/>
              <a:p>
                <a:r>
                  <a:rPr lang="en-US" altLang="zh-TW" dirty="0" smtClean="0">
                    <a:solidFill>
                      <a:srgbClr val="FF0000"/>
                    </a:solidFill>
                  </a:rPr>
                  <a:t>model top : 21.7km</a:t>
                </a:r>
                <a:endParaRPr lang="zh-TW" altLang="en-US" dirty="0"/>
              </a:p>
            </p:txBody>
          </p:sp>
          <p:sp>
            <p:nvSpPr>
              <p:cNvPr id="78" name="文字方塊 77"/>
              <p:cNvSpPr txBox="1"/>
              <p:nvPr/>
            </p:nvSpPr>
            <p:spPr>
              <a:xfrm>
                <a:off x="4932040" y="3933056"/>
                <a:ext cx="872355" cy="369332"/>
              </a:xfrm>
              <a:prstGeom prst="rect">
                <a:avLst/>
              </a:prstGeom>
              <a:noFill/>
            </p:spPr>
            <p:txBody>
              <a:bodyPr wrap="none" rtlCol="0">
                <a:spAutoFit/>
              </a:bodyPr>
              <a:lstStyle/>
              <a:p>
                <a:r>
                  <a:rPr lang="en-US" altLang="zh-TW" dirty="0" smtClean="0">
                    <a:solidFill>
                      <a:srgbClr val="FF0000"/>
                    </a:solidFill>
                  </a:rPr>
                  <a:t>62grids</a:t>
                </a:r>
                <a:endParaRPr lang="zh-TW" altLang="en-US" dirty="0">
                  <a:solidFill>
                    <a:srgbClr val="FF0000"/>
                  </a:solidFill>
                </a:endParaRPr>
              </a:p>
            </p:txBody>
          </p:sp>
        </p:grpSp>
        <p:sp>
          <p:nvSpPr>
            <p:cNvPr id="72" name="矩形 71"/>
            <p:cNvSpPr/>
            <p:nvPr/>
          </p:nvSpPr>
          <p:spPr>
            <a:xfrm>
              <a:off x="482053" y="1196752"/>
              <a:ext cx="1209627" cy="369332"/>
            </a:xfrm>
            <a:prstGeom prst="rect">
              <a:avLst/>
            </a:prstGeom>
          </p:spPr>
          <p:txBody>
            <a:bodyPr wrap="none">
              <a:spAutoFit/>
            </a:bodyPr>
            <a:lstStyle/>
            <a:p>
              <a:r>
                <a:rPr lang="en-US" altLang="zh-TW" dirty="0" smtClean="0"/>
                <a:t> z (vertical)</a:t>
              </a:r>
              <a:endParaRPr lang="zh-TW" altLang="en-US" dirty="0"/>
            </a:p>
          </p:txBody>
        </p:sp>
      </p:grpSp>
      <p:pic>
        <p:nvPicPr>
          <p:cNvPr id="1027" name="Picture 3"/>
          <p:cNvPicPr>
            <a:picLocks noChangeAspect="1" noChangeArrowheads="1"/>
          </p:cNvPicPr>
          <p:nvPr/>
        </p:nvPicPr>
        <p:blipFill>
          <a:blip r:embed="rId3" cstate="print"/>
          <a:srcRect/>
          <a:stretch>
            <a:fillRect/>
          </a:stretch>
        </p:blipFill>
        <p:spPr bwMode="auto">
          <a:xfrm>
            <a:off x="251520" y="1426448"/>
            <a:ext cx="4895850" cy="3143250"/>
          </a:xfrm>
          <a:prstGeom prst="rect">
            <a:avLst/>
          </a:prstGeom>
          <a:noFill/>
          <a:ln w="9525">
            <a:noFill/>
            <a:miter lim="800000"/>
            <a:headEnd/>
            <a:tailEnd/>
          </a:ln>
        </p:spPr>
      </p:pic>
      <p:sp>
        <p:nvSpPr>
          <p:cNvPr id="44" name="弧形箭號 (上彎) 43"/>
          <p:cNvSpPr/>
          <p:nvPr/>
        </p:nvSpPr>
        <p:spPr>
          <a:xfrm flipH="1">
            <a:off x="6084168" y="3501008"/>
            <a:ext cx="360040" cy="117727"/>
          </a:xfrm>
          <a:prstGeom prst="curvedUp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46" name="弧形箭號 (上彎) 45"/>
          <p:cNvSpPr/>
          <p:nvPr/>
        </p:nvSpPr>
        <p:spPr>
          <a:xfrm flipH="1">
            <a:off x="5652120" y="3501008"/>
            <a:ext cx="360040" cy="117727"/>
          </a:xfrm>
          <a:prstGeom prst="curvedUp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nvGrpSpPr>
          <p:cNvPr id="61" name="群組 60"/>
          <p:cNvGrpSpPr/>
          <p:nvPr/>
        </p:nvGrpSpPr>
        <p:grpSpPr>
          <a:xfrm>
            <a:off x="7452320" y="3248979"/>
            <a:ext cx="792088" cy="204596"/>
            <a:chOff x="7452320" y="3248979"/>
            <a:chExt cx="792088" cy="204596"/>
          </a:xfrm>
        </p:grpSpPr>
        <p:cxnSp>
          <p:nvCxnSpPr>
            <p:cNvPr id="47" name="直線接點 46"/>
            <p:cNvCxnSpPr/>
            <p:nvPr/>
          </p:nvCxnSpPr>
          <p:spPr>
            <a:xfrm>
              <a:off x="7452320" y="3248979"/>
              <a:ext cx="0" cy="180021"/>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直線接點 49"/>
            <p:cNvCxnSpPr/>
            <p:nvPr/>
          </p:nvCxnSpPr>
          <p:spPr>
            <a:xfrm>
              <a:off x="7596336" y="3248979"/>
              <a:ext cx="0" cy="180021"/>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a:xfrm>
              <a:off x="7884368" y="3273554"/>
              <a:ext cx="0" cy="180021"/>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直線接點 56"/>
            <p:cNvCxnSpPr/>
            <p:nvPr/>
          </p:nvCxnSpPr>
          <p:spPr>
            <a:xfrm>
              <a:off x="8244408" y="3273554"/>
              <a:ext cx="0" cy="180021"/>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a:xfrm>
              <a:off x="7524328" y="3248979"/>
              <a:ext cx="0" cy="180021"/>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2" name="群組 61"/>
          <p:cNvGrpSpPr/>
          <p:nvPr/>
        </p:nvGrpSpPr>
        <p:grpSpPr>
          <a:xfrm flipH="1">
            <a:off x="5720700" y="3262124"/>
            <a:ext cx="792088" cy="204596"/>
            <a:chOff x="7452320" y="3248979"/>
            <a:chExt cx="792088" cy="204596"/>
          </a:xfrm>
        </p:grpSpPr>
        <p:cxnSp>
          <p:nvCxnSpPr>
            <p:cNvPr id="81" name="直線接點 80"/>
            <p:cNvCxnSpPr/>
            <p:nvPr/>
          </p:nvCxnSpPr>
          <p:spPr>
            <a:xfrm>
              <a:off x="7452320" y="3248979"/>
              <a:ext cx="0" cy="180021"/>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直線接點 81"/>
            <p:cNvCxnSpPr/>
            <p:nvPr/>
          </p:nvCxnSpPr>
          <p:spPr>
            <a:xfrm>
              <a:off x="7596336" y="3248979"/>
              <a:ext cx="0" cy="180021"/>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直線接點 82"/>
            <p:cNvCxnSpPr/>
            <p:nvPr/>
          </p:nvCxnSpPr>
          <p:spPr>
            <a:xfrm>
              <a:off x="7884368" y="3273554"/>
              <a:ext cx="0" cy="180021"/>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線接點 83"/>
            <p:cNvCxnSpPr/>
            <p:nvPr/>
          </p:nvCxnSpPr>
          <p:spPr>
            <a:xfrm>
              <a:off x="8244408" y="3273554"/>
              <a:ext cx="0" cy="180021"/>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直線接點 84"/>
            <p:cNvCxnSpPr/>
            <p:nvPr/>
          </p:nvCxnSpPr>
          <p:spPr>
            <a:xfrm>
              <a:off x="7524328" y="3248979"/>
              <a:ext cx="0" cy="180021"/>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8" name="群組 97"/>
          <p:cNvGrpSpPr/>
          <p:nvPr/>
        </p:nvGrpSpPr>
        <p:grpSpPr>
          <a:xfrm>
            <a:off x="6660232" y="3248979"/>
            <a:ext cx="656456" cy="195389"/>
            <a:chOff x="6660232" y="3260409"/>
            <a:chExt cx="656456" cy="195389"/>
          </a:xfrm>
        </p:grpSpPr>
        <p:cxnSp>
          <p:nvCxnSpPr>
            <p:cNvPr id="87" name="直線接點 86"/>
            <p:cNvCxnSpPr/>
            <p:nvPr/>
          </p:nvCxnSpPr>
          <p:spPr>
            <a:xfrm>
              <a:off x="6732240" y="3265870"/>
              <a:ext cx="0" cy="1800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接點 87"/>
            <p:cNvCxnSpPr/>
            <p:nvPr/>
          </p:nvCxnSpPr>
          <p:spPr>
            <a:xfrm>
              <a:off x="6660232" y="3273362"/>
              <a:ext cx="0" cy="180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線接點 88"/>
            <p:cNvCxnSpPr/>
            <p:nvPr/>
          </p:nvCxnSpPr>
          <p:spPr>
            <a:xfrm>
              <a:off x="6807676" y="3265870"/>
              <a:ext cx="0" cy="1800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直線接點 89"/>
            <p:cNvCxnSpPr/>
            <p:nvPr/>
          </p:nvCxnSpPr>
          <p:spPr>
            <a:xfrm>
              <a:off x="6887686" y="3265934"/>
              <a:ext cx="0" cy="1800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直線接點 90"/>
            <p:cNvCxnSpPr/>
            <p:nvPr/>
          </p:nvCxnSpPr>
          <p:spPr>
            <a:xfrm>
              <a:off x="6959694" y="3274064"/>
              <a:ext cx="0" cy="1800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直線接點 91"/>
            <p:cNvCxnSpPr/>
            <p:nvPr/>
          </p:nvCxnSpPr>
          <p:spPr>
            <a:xfrm>
              <a:off x="7031702" y="3273554"/>
              <a:ext cx="0" cy="1800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直線接點 92"/>
            <p:cNvCxnSpPr/>
            <p:nvPr/>
          </p:nvCxnSpPr>
          <p:spPr>
            <a:xfrm>
              <a:off x="7104092" y="3273554"/>
              <a:ext cx="0" cy="1800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直線接點 93"/>
            <p:cNvCxnSpPr/>
            <p:nvPr/>
          </p:nvCxnSpPr>
          <p:spPr>
            <a:xfrm>
              <a:off x="7179974" y="3261932"/>
              <a:ext cx="0" cy="1800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直線接點 94"/>
            <p:cNvCxnSpPr/>
            <p:nvPr/>
          </p:nvCxnSpPr>
          <p:spPr>
            <a:xfrm>
              <a:off x="7244298" y="3275777"/>
              <a:ext cx="0" cy="1800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直線接點 95"/>
            <p:cNvCxnSpPr/>
            <p:nvPr/>
          </p:nvCxnSpPr>
          <p:spPr>
            <a:xfrm>
              <a:off x="7316688" y="3260409"/>
              <a:ext cx="0" cy="1800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5" name="群組 104"/>
          <p:cNvGrpSpPr/>
          <p:nvPr/>
        </p:nvGrpSpPr>
        <p:grpSpPr>
          <a:xfrm>
            <a:off x="5261344" y="2420888"/>
            <a:ext cx="192538" cy="1872208"/>
            <a:chOff x="8185350" y="3573016"/>
            <a:chExt cx="192538" cy="1872208"/>
          </a:xfrm>
        </p:grpSpPr>
        <p:cxnSp>
          <p:nvCxnSpPr>
            <p:cNvPr id="99" name="直線接點 98"/>
            <p:cNvCxnSpPr/>
            <p:nvPr/>
          </p:nvCxnSpPr>
          <p:spPr>
            <a:xfrm rot="5400000">
              <a:off x="8284857" y="5246765"/>
              <a:ext cx="0" cy="1800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直線接點 99"/>
            <p:cNvCxnSpPr/>
            <p:nvPr/>
          </p:nvCxnSpPr>
          <p:spPr>
            <a:xfrm rot="5400000">
              <a:off x="8287878" y="5355213"/>
              <a:ext cx="0" cy="1800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直線接點 100"/>
            <p:cNvCxnSpPr/>
            <p:nvPr/>
          </p:nvCxnSpPr>
          <p:spPr>
            <a:xfrm rot="5400000">
              <a:off x="8283045" y="4923166"/>
              <a:ext cx="0" cy="1800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直線接點 101"/>
            <p:cNvCxnSpPr/>
            <p:nvPr/>
          </p:nvCxnSpPr>
          <p:spPr>
            <a:xfrm rot="5400000">
              <a:off x="8284857" y="4059070"/>
              <a:ext cx="0" cy="1800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直線接點 102"/>
            <p:cNvCxnSpPr/>
            <p:nvPr/>
          </p:nvCxnSpPr>
          <p:spPr>
            <a:xfrm rot="5400000">
              <a:off x="8287878" y="4563126"/>
              <a:ext cx="0" cy="1800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直線接點 103"/>
            <p:cNvCxnSpPr/>
            <p:nvPr/>
          </p:nvCxnSpPr>
          <p:spPr>
            <a:xfrm rot="5400000">
              <a:off x="8275361" y="3483005"/>
              <a:ext cx="0" cy="1800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5374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9"/>
                                        </p:tgtEl>
                                      </p:cBhvr>
                                    </p:animEffect>
                                    <p:set>
                                      <p:cBhvr>
                                        <p:cTn id="7" dur="1" fill="hold">
                                          <p:stCondLst>
                                            <p:cond delay="499"/>
                                          </p:stCondLst>
                                        </p:cTn>
                                        <p:tgtEl>
                                          <p:spTgt spid="6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027"/>
                                        </p:tgtEl>
                                      </p:cBhvr>
                                    </p:animEffect>
                                    <p:set>
                                      <p:cBhvr>
                                        <p:cTn id="10" dur="1" fill="hold">
                                          <p:stCondLst>
                                            <p:cond delay="499"/>
                                          </p:stCondLst>
                                        </p:cTn>
                                        <p:tgtEl>
                                          <p:spTgt spid="1027"/>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05"/>
                                        </p:tgtEl>
                                      </p:cBhvr>
                                    </p:animEffect>
                                    <p:set>
                                      <p:cBhvr>
                                        <p:cTn id="13" dur="1" fill="hold">
                                          <p:stCondLst>
                                            <p:cond delay="499"/>
                                          </p:stCondLst>
                                        </p:cTn>
                                        <p:tgtEl>
                                          <p:spTgt spid="105"/>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fade">
                                      <p:cBhvr>
                                        <p:cTn id="21" dur="500"/>
                                        <p:tgtEl>
                                          <p:spTgt spid="68"/>
                                        </p:tgtEl>
                                      </p:cBhvr>
                                    </p:animEffect>
                                  </p:childTnLst>
                                </p:cTn>
                              </p:par>
                              <p:par>
                                <p:cTn id="22" presetID="10" presetClass="entr" presetSubtype="0" fill="hold" nodeType="with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fade">
                                      <p:cBhvr>
                                        <p:cTn id="24" dur="500"/>
                                        <p:tgtEl>
                                          <p:spTgt spid="67"/>
                                        </p:tgtEl>
                                      </p:cBhvr>
                                    </p:animEffect>
                                  </p:childTnLst>
                                </p:cTn>
                              </p:par>
                              <p:par>
                                <p:cTn id="25" presetID="10" presetClass="entr" presetSubtype="0" fill="hold" nodeType="with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500"/>
                                        <p:tgtEl>
                                          <p:spTgt spid="62"/>
                                        </p:tgtEl>
                                      </p:cBhvr>
                                    </p:animEffect>
                                  </p:childTnLst>
                                </p:cTn>
                              </p:par>
                              <p:par>
                                <p:cTn id="28" presetID="10" presetClass="entr" presetSubtype="0" fill="hold"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fade">
                                      <p:cBhvr>
                                        <p:cTn id="30" dur="500"/>
                                        <p:tgtEl>
                                          <p:spTgt spid="67"/>
                                        </p:tgtEl>
                                      </p:cBhvr>
                                    </p:animEffect>
                                  </p:childTnLst>
                                </p:cTn>
                              </p:par>
                              <p:par>
                                <p:cTn id="31" presetID="10" presetClass="entr" presetSubtype="0" fill="hold" nodeType="withEffect">
                                  <p:stCondLst>
                                    <p:cond delay="0"/>
                                  </p:stCondLst>
                                  <p:childTnLst>
                                    <p:set>
                                      <p:cBhvr>
                                        <p:cTn id="32" dur="1" fill="hold">
                                          <p:stCondLst>
                                            <p:cond delay="0"/>
                                          </p:stCondLst>
                                        </p:cTn>
                                        <p:tgtEl>
                                          <p:spTgt spid="98"/>
                                        </p:tgtEl>
                                        <p:attrNameLst>
                                          <p:attrName>style.visibility</p:attrName>
                                        </p:attrNameLst>
                                      </p:cBhvr>
                                      <p:to>
                                        <p:strVal val="visible"/>
                                      </p:to>
                                    </p:set>
                                    <p:animEffect transition="in" filter="fade">
                                      <p:cBhvr>
                                        <p:cTn id="33" dur="500"/>
                                        <p:tgtEl>
                                          <p:spTgt spid="98"/>
                                        </p:tgtEl>
                                      </p:cBhvr>
                                    </p:animEffect>
                                  </p:childTnLst>
                                </p:cTn>
                              </p:par>
                              <p:par>
                                <p:cTn id="34" presetID="10" presetClass="entr" presetSubtype="0" fill="hold" nodeType="with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fade">
                                      <p:cBhvr>
                                        <p:cTn id="36" dur="500"/>
                                        <p:tgtEl>
                                          <p:spTgt spid="6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animBg="1"/>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2151</TotalTime>
  <Words>2402</Words>
  <Application>Microsoft Office PowerPoint</Application>
  <PresentationFormat>如螢幕大小 (4:3)</PresentationFormat>
  <Paragraphs>471</Paragraphs>
  <Slides>50</Slides>
  <Notes>7</Notes>
  <HiddenSlides>0</HiddenSlides>
  <MMClips>0</MMClips>
  <ScaleCrop>false</ScaleCrop>
  <HeadingPairs>
    <vt:vector size="4" baseType="variant">
      <vt:variant>
        <vt:lpstr>佈景主題</vt:lpstr>
      </vt:variant>
      <vt:variant>
        <vt:i4>1</vt:i4>
      </vt:variant>
      <vt:variant>
        <vt:lpstr>投影片標題</vt:lpstr>
      </vt:variant>
      <vt:variant>
        <vt:i4>50</vt:i4>
      </vt:variant>
    </vt:vector>
  </HeadingPairs>
  <TitlesOfParts>
    <vt:vector size="51" baseType="lpstr">
      <vt:lpstr>Office 佈景主題</vt:lpstr>
      <vt:lpstr>Momentum budget of a squall line with trailing stratiform precipitation: Calculations with a high-resolution numerical model</vt:lpstr>
      <vt:lpstr>Outline</vt:lpstr>
      <vt:lpstr>Keyword</vt:lpstr>
      <vt:lpstr>Squall line</vt:lpstr>
      <vt:lpstr>Introduction</vt:lpstr>
      <vt:lpstr>Introduction</vt:lpstr>
      <vt:lpstr>投影片 7</vt:lpstr>
      <vt:lpstr>Model description</vt:lpstr>
      <vt:lpstr>投影片 9</vt:lpstr>
      <vt:lpstr>投影片 10</vt:lpstr>
      <vt:lpstr>投影片 11</vt:lpstr>
      <vt:lpstr>Simulation results</vt:lpstr>
      <vt:lpstr>Kinematic Fields </vt:lpstr>
      <vt:lpstr>Kinematic Fields </vt:lpstr>
      <vt:lpstr>Thermal Fields </vt:lpstr>
      <vt:lpstr>Pressure Fields </vt:lpstr>
      <vt:lpstr>Subregional contributions to the large-scale mean horizontal and vertical velocity fields</vt:lpstr>
      <vt:lpstr>投影片 18</vt:lpstr>
      <vt:lpstr>投影片 19</vt:lpstr>
      <vt:lpstr>Evolution of momentum generation and advective processes </vt:lpstr>
      <vt:lpstr>投影片 21</vt:lpstr>
      <vt:lpstr>投影片 22</vt:lpstr>
      <vt:lpstr>投影片 23</vt:lpstr>
      <vt:lpstr>投影片 24</vt:lpstr>
      <vt:lpstr>投影片 25</vt:lpstr>
      <vt:lpstr>Area-average momentum budgets </vt:lpstr>
      <vt:lpstr>投影片 27</vt:lpstr>
      <vt:lpstr>投影片 28</vt:lpstr>
      <vt:lpstr>投影片 29</vt:lpstr>
      <vt:lpstr>Impact of momentum flux on mean flow </vt:lpstr>
      <vt:lpstr>投影片 31</vt:lpstr>
      <vt:lpstr>投影片 32</vt:lpstr>
      <vt:lpstr>投影片 33</vt:lpstr>
      <vt:lpstr>投影片 34</vt:lpstr>
      <vt:lpstr>投影片 35</vt:lpstr>
      <vt:lpstr>Large-scale momentum budget </vt:lpstr>
      <vt:lpstr>投影片 37</vt:lpstr>
      <vt:lpstr>投影片 38</vt:lpstr>
      <vt:lpstr>投影片 39</vt:lpstr>
      <vt:lpstr>投影片 40</vt:lpstr>
      <vt:lpstr>投影片 41</vt:lpstr>
      <vt:lpstr>Conclusions </vt:lpstr>
      <vt:lpstr>投影片 43</vt:lpstr>
      <vt:lpstr>投影片 44</vt:lpstr>
      <vt:lpstr>投影片 45</vt:lpstr>
      <vt:lpstr>Reference</vt:lpstr>
      <vt:lpstr>投影片 47</vt:lpstr>
      <vt:lpstr>投影片 48</vt:lpstr>
      <vt:lpstr>投影片 49</vt:lpstr>
      <vt:lpstr>投影片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Momentum budget of a squall line with trailing stratiform precipitation: Calculations with a high-resolution numerical model</dc:title>
  <dc:creator>zx0907</dc:creator>
  <cp:lastModifiedBy>users</cp:lastModifiedBy>
  <cp:revision>334</cp:revision>
  <dcterms:created xsi:type="dcterms:W3CDTF">2012-12-20T01:21:13Z</dcterms:created>
  <dcterms:modified xsi:type="dcterms:W3CDTF">2012-12-27T17:31:13Z</dcterms:modified>
</cp:coreProperties>
</file>