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60" r:id="rId3"/>
    <p:sldId id="267" r:id="rId4"/>
    <p:sldId id="268" r:id="rId5"/>
    <p:sldId id="269" r:id="rId6"/>
    <p:sldId id="270" r:id="rId7"/>
    <p:sldId id="273" r:id="rId8"/>
    <p:sldId id="272" r:id="rId9"/>
    <p:sldId id="274" r:id="rId10"/>
    <p:sldId id="275" r:id="rId11"/>
    <p:sldId id="276" r:id="rId12"/>
    <p:sldId id="299" r:id="rId13"/>
    <p:sldId id="301"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61" r:id="rId27"/>
    <p:sldId id="292" r:id="rId28"/>
    <p:sldId id="293" r:id="rId29"/>
    <p:sldId id="294" r:id="rId30"/>
    <p:sldId id="295" r:id="rId31"/>
    <p:sldId id="296" r:id="rId32"/>
    <p:sldId id="297" r:id="rId33"/>
    <p:sldId id="265" r:id="rId34"/>
    <p:sldId id="291" r:id="rId3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中等深淺樣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39" autoAdjust="0"/>
  </p:normalViewPr>
  <p:slideViewPr>
    <p:cSldViewPr>
      <p:cViewPr varScale="1">
        <p:scale>
          <a:sx n="92" d="100"/>
          <a:sy n="92" d="100"/>
        </p:scale>
        <p:origin x="-210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A89546-896F-4D8A-BAC6-0F7FC41E88A6}" type="datetimeFigureOut">
              <a:rPr lang="zh-TW" altLang="en-US" smtClean="0"/>
              <a:t>2012/12/28</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210683-AC28-4585-9B15-463B6DDE4CC7}" type="slidenum">
              <a:rPr lang="zh-TW" altLang="en-US" smtClean="0"/>
              <a:t>‹#›</a:t>
            </a:fld>
            <a:endParaRPr lang="zh-TW" altLang="en-US"/>
          </a:p>
        </p:txBody>
      </p:sp>
    </p:spTree>
    <p:extLst>
      <p:ext uri="{BB962C8B-B14F-4D97-AF65-F5344CB8AC3E}">
        <p14:creationId xmlns:p14="http://schemas.microsoft.com/office/powerpoint/2010/main" val="730801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After t = 8h, the simulated squall line reaches a quasi-steady state.</a:t>
            </a:r>
          </a:p>
          <a:p>
            <a:r>
              <a:rPr lang="en-US" altLang="zh-TW" dirty="0" smtClean="0"/>
              <a:t>Convective region: rainfall rate &gt; 15mm/h, or gradient of rainfall rate &gt; 5mm/h. (Churchill and </a:t>
            </a:r>
            <a:r>
              <a:rPr lang="en-US" altLang="zh-TW" dirty="0" err="1" smtClean="0"/>
              <a:t>Houze</a:t>
            </a:r>
            <a:r>
              <a:rPr lang="en-US" altLang="zh-TW" dirty="0" smtClean="0"/>
              <a:t>, 1984)</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D7210683-AC28-4585-9B15-463B6DDE4CC7}" type="slidenum">
              <a:rPr lang="zh-TW" altLang="en-US" smtClean="0"/>
              <a:t>4</a:t>
            </a:fld>
            <a:endParaRPr lang="zh-TW" altLang="en-US"/>
          </a:p>
        </p:txBody>
      </p:sp>
    </p:spTree>
    <p:extLst>
      <p:ext uri="{BB962C8B-B14F-4D97-AF65-F5344CB8AC3E}">
        <p14:creationId xmlns:p14="http://schemas.microsoft.com/office/powerpoint/2010/main" val="2209918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The NEVP storm moves very slower</a:t>
            </a:r>
            <a:r>
              <a:rPr lang="en-US" altLang="zh-TW" baseline="0" dirty="0" smtClean="0"/>
              <a:t> than the CNTL storm.</a:t>
            </a:r>
          </a:p>
          <a:p>
            <a:r>
              <a:rPr lang="en-US" altLang="zh-TW" baseline="0" dirty="0" smtClean="0"/>
              <a:t>The </a:t>
            </a:r>
            <a:r>
              <a:rPr lang="en-US" altLang="zh-TW" baseline="0" dirty="0" err="1" smtClean="0"/>
              <a:t>vorticity</a:t>
            </a:r>
            <a:r>
              <a:rPr lang="en-US" altLang="zh-TW" baseline="0" dirty="0" smtClean="0"/>
              <a:t> generation by the cold pool is required to overcome the </a:t>
            </a:r>
            <a:r>
              <a:rPr lang="en-US" altLang="zh-TW" baseline="0" dirty="0" err="1" smtClean="0"/>
              <a:t>vorticity</a:t>
            </a:r>
            <a:r>
              <a:rPr lang="en-US" altLang="zh-TW" baseline="0" dirty="0" smtClean="0"/>
              <a:t> associated with the environmental low-level wind shear in order for the storm to become tilted </a:t>
            </a:r>
            <a:r>
              <a:rPr lang="en-US" altLang="zh-TW" baseline="0" dirty="0" err="1" smtClean="0"/>
              <a:t>upshear</a:t>
            </a:r>
            <a:r>
              <a:rPr lang="en-US" altLang="zh-TW" baseline="0" dirty="0" smtClean="0"/>
              <a:t>.</a:t>
            </a:r>
          </a:p>
          <a:p>
            <a:r>
              <a:rPr lang="en-US" altLang="zh-TW" baseline="0" dirty="0" smtClean="0"/>
              <a:t>The RTF flow is elevated and entirely a consequence of strong midlevel winds in the large-scale environment overtaking and entering the storm.</a:t>
            </a:r>
          </a:p>
          <a:p>
            <a:r>
              <a:rPr lang="en-US" altLang="zh-TW" b="1" baseline="0" dirty="0" smtClean="0"/>
              <a:t>* The descending rear inflow develops in response to dynamical and microphysical feedbacks in the trailing </a:t>
            </a:r>
            <a:r>
              <a:rPr lang="en-US" altLang="zh-TW" b="1" baseline="0" dirty="0" err="1" smtClean="0"/>
              <a:t>stratiform</a:t>
            </a:r>
            <a:r>
              <a:rPr lang="en-US" altLang="zh-TW" b="1" baseline="0" dirty="0" smtClean="0"/>
              <a:t> region.</a:t>
            </a:r>
            <a:endParaRPr lang="zh-TW" altLang="en-US" b="1" dirty="0"/>
          </a:p>
        </p:txBody>
      </p:sp>
      <p:sp>
        <p:nvSpPr>
          <p:cNvPr id="4" name="投影片編號版面配置區 3"/>
          <p:cNvSpPr>
            <a:spLocks noGrp="1"/>
          </p:cNvSpPr>
          <p:nvPr>
            <p:ph type="sldNum" sz="quarter" idx="10"/>
          </p:nvPr>
        </p:nvSpPr>
        <p:spPr/>
        <p:txBody>
          <a:bodyPr/>
          <a:lstStyle/>
          <a:p>
            <a:fld id="{D7210683-AC28-4585-9B15-463B6DDE4CC7}" type="slidenum">
              <a:rPr lang="zh-TW" altLang="en-US" smtClean="0"/>
              <a:t>17</a:t>
            </a:fld>
            <a:endParaRPr lang="zh-TW" altLang="en-US"/>
          </a:p>
        </p:txBody>
      </p:sp>
    </p:spTree>
    <p:extLst>
      <p:ext uri="{BB962C8B-B14F-4D97-AF65-F5344CB8AC3E}">
        <p14:creationId xmlns:p14="http://schemas.microsoft.com/office/powerpoint/2010/main" val="3769870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The NMLT storm generally propagates slower</a:t>
            </a:r>
            <a:r>
              <a:rPr lang="en-US" altLang="zh-TW" baseline="0" dirty="0" smtClean="0"/>
              <a:t> than the CNTL storm; however, the speed difference becomes smaller once the system becomes well developed.</a:t>
            </a:r>
          </a:p>
          <a:p>
            <a:r>
              <a:rPr lang="en-US" altLang="zh-TW" baseline="0" dirty="0" smtClean="0"/>
              <a:t>The double-core structure of the RTF flow is well preserved in the NMLT run; however, its strength is less than in the CNTL run.. This result demonstrates that cooling by melting is not the cause of the rear inflow.</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dirty="0" smtClean="0"/>
              <a:t>The mid- to upper-level updrafts are stronger, but the low-level updrafts are weaker.</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1" dirty="0" smtClean="0"/>
              <a:t>雖然</a:t>
            </a:r>
            <a:r>
              <a:rPr lang="en-US" altLang="zh-TW" sz="1200" b="1" dirty="0" smtClean="0"/>
              <a:t>melting cooling</a:t>
            </a:r>
            <a:r>
              <a:rPr lang="zh-TW" altLang="en-US" sz="1200" b="1" dirty="0" smtClean="0"/>
              <a:t>不是最主要造成沉降的原因，但卻仍有顯著增強</a:t>
            </a:r>
            <a:r>
              <a:rPr lang="en-US" altLang="zh-TW" sz="1200" b="1" dirty="0" smtClean="0"/>
              <a:t>downdraft</a:t>
            </a:r>
            <a:r>
              <a:rPr lang="zh-TW" altLang="en-US" sz="1200" b="1" dirty="0" smtClean="0"/>
              <a:t>的情形 </a:t>
            </a:r>
            <a:r>
              <a:rPr lang="en-US" altLang="zh-TW" sz="1200" b="1" dirty="0" smtClean="0"/>
              <a:t>(because warming at the back edge of the NMLT storm is 33% narrower.</a:t>
            </a:r>
          </a:p>
          <a:p>
            <a:endParaRPr lang="zh-TW" altLang="en-US" dirty="0"/>
          </a:p>
        </p:txBody>
      </p:sp>
      <p:sp>
        <p:nvSpPr>
          <p:cNvPr id="4" name="投影片編號版面配置區 3"/>
          <p:cNvSpPr>
            <a:spLocks noGrp="1"/>
          </p:cNvSpPr>
          <p:nvPr>
            <p:ph type="sldNum" sz="quarter" idx="10"/>
          </p:nvPr>
        </p:nvSpPr>
        <p:spPr/>
        <p:txBody>
          <a:bodyPr/>
          <a:lstStyle/>
          <a:p>
            <a:fld id="{D7210683-AC28-4585-9B15-463B6DDE4CC7}" type="slidenum">
              <a:rPr lang="zh-TW" altLang="en-US" smtClean="0"/>
              <a:t>18</a:t>
            </a:fld>
            <a:endParaRPr lang="zh-TW" altLang="en-US"/>
          </a:p>
        </p:txBody>
      </p:sp>
    </p:spTree>
    <p:extLst>
      <p:ext uri="{BB962C8B-B14F-4D97-AF65-F5344CB8AC3E}">
        <p14:creationId xmlns:p14="http://schemas.microsoft.com/office/powerpoint/2010/main" val="2502022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Slower than CNTL storm.</a:t>
            </a:r>
          </a:p>
          <a:p>
            <a:r>
              <a:rPr lang="en-US" altLang="zh-TW" b="1" dirty="0" smtClean="0"/>
              <a:t>The latent cooling by evaporation and melting are the most important microphysical processes determining the structure and strength of rear inflow in the cloud-model simulations.</a:t>
            </a:r>
          </a:p>
          <a:p>
            <a:r>
              <a:rPr lang="en-US" altLang="zh-TW" b="1" dirty="0" smtClean="0"/>
              <a:t>The </a:t>
            </a:r>
            <a:r>
              <a:rPr lang="en-US" altLang="zh-TW" b="1" dirty="0" err="1" smtClean="0"/>
              <a:t>sublimational</a:t>
            </a:r>
            <a:r>
              <a:rPr lang="en-US" altLang="zh-TW" b="1" dirty="0" smtClean="0"/>
              <a:t> cooling at the base of the trailing anvil cloud is key to the initiation of downward air motion above the melting level.</a:t>
            </a:r>
            <a:endParaRPr lang="zh-TW" altLang="en-US" b="1" dirty="0"/>
          </a:p>
        </p:txBody>
      </p:sp>
      <p:sp>
        <p:nvSpPr>
          <p:cNvPr id="4" name="投影片編號版面配置區 3"/>
          <p:cNvSpPr>
            <a:spLocks noGrp="1"/>
          </p:cNvSpPr>
          <p:nvPr>
            <p:ph type="sldNum" sz="quarter" idx="10"/>
          </p:nvPr>
        </p:nvSpPr>
        <p:spPr/>
        <p:txBody>
          <a:bodyPr/>
          <a:lstStyle/>
          <a:p>
            <a:fld id="{D7210683-AC28-4585-9B15-463B6DDE4CC7}" type="slidenum">
              <a:rPr lang="zh-TW" altLang="en-US" smtClean="0"/>
              <a:t>19</a:t>
            </a:fld>
            <a:endParaRPr lang="zh-TW" altLang="en-US"/>
          </a:p>
        </p:txBody>
      </p:sp>
    </p:spTree>
    <p:extLst>
      <p:ext uri="{BB962C8B-B14F-4D97-AF65-F5344CB8AC3E}">
        <p14:creationId xmlns:p14="http://schemas.microsoft.com/office/powerpoint/2010/main" val="197025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觀測也是從</a:t>
            </a:r>
            <a:r>
              <a:rPr lang="en-US" altLang="zh-TW" dirty="0" smtClean="0"/>
              <a:t>melting level</a:t>
            </a:r>
            <a:r>
              <a:rPr lang="zh-TW" altLang="en-US" dirty="0" smtClean="0"/>
              <a:t>上方</a:t>
            </a:r>
            <a:r>
              <a:rPr lang="en-US" altLang="zh-TW" dirty="0" smtClean="0"/>
              <a:t>1km </a:t>
            </a:r>
            <a:r>
              <a:rPr lang="zh-TW" altLang="en-US" dirty="0" smtClean="0"/>
              <a:t>開始有下沉氣流</a:t>
            </a:r>
            <a:endParaRPr lang="zh-TW" altLang="en-US" dirty="0"/>
          </a:p>
        </p:txBody>
      </p:sp>
      <p:sp>
        <p:nvSpPr>
          <p:cNvPr id="4" name="投影片編號版面配置區 3"/>
          <p:cNvSpPr>
            <a:spLocks noGrp="1"/>
          </p:cNvSpPr>
          <p:nvPr>
            <p:ph type="sldNum" sz="quarter" idx="10"/>
          </p:nvPr>
        </p:nvSpPr>
        <p:spPr/>
        <p:txBody>
          <a:bodyPr/>
          <a:lstStyle/>
          <a:p>
            <a:fld id="{D7210683-AC28-4585-9B15-463B6DDE4CC7}" type="slidenum">
              <a:rPr lang="zh-TW" altLang="en-US" smtClean="0"/>
              <a:t>20</a:t>
            </a:fld>
            <a:endParaRPr lang="zh-TW" altLang="en-US"/>
          </a:p>
        </p:txBody>
      </p:sp>
    </p:spTree>
    <p:extLst>
      <p:ext uri="{BB962C8B-B14F-4D97-AF65-F5344CB8AC3E}">
        <p14:creationId xmlns:p14="http://schemas.microsoft.com/office/powerpoint/2010/main" val="3220794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Half moisture (z=2.5~6 km or p=800~450mb)</a:t>
            </a:r>
            <a:endParaRPr lang="en-US" altLang="zh-TW" baseline="0" dirty="0" smtClean="0"/>
          </a:p>
          <a:p>
            <a:pPr marL="228600" indent="-228600">
              <a:buFont typeface="+mj-lt"/>
              <a:buAutoNum type="arabicPeriod"/>
            </a:pPr>
            <a:r>
              <a:rPr lang="en-US" altLang="zh-TW" dirty="0" smtClean="0"/>
              <a:t>We expected the reduced midlevel environmental moisture to enhance the </a:t>
            </a:r>
            <a:r>
              <a:rPr lang="en-US" altLang="zh-TW" dirty="0" err="1" smtClean="0"/>
              <a:t>sublimational</a:t>
            </a:r>
            <a:r>
              <a:rPr lang="en-US" altLang="zh-TW" dirty="0" smtClean="0"/>
              <a:t> and evaporative cooling at the back edge of the system and thus to increase</a:t>
            </a:r>
            <a:r>
              <a:rPr lang="en-US" altLang="zh-TW" baseline="0" dirty="0" smtClean="0"/>
              <a:t> the local buoyancy gradients and the rear inflow strength. However, the horizontal buoyancy gradients of DRYM storm in the </a:t>
            </a:r>
            <a:r>
              <a:rPr lang="en-US" altLang="zh-TW" baseline="0" dirty="0" err="1" smtClean="0"/>
              <a:t>stratiform</a:t>
            </a:r>
            <a:r>
              <a:rPr lang="en-US" altLang="zh-TW" baseline="0" dirty="0" smtClean="0"/>
              <a:t> region are weaker than those of the CNTL storm. &gt;&gt; because the more upright system orientation. </a:t>
            </a:r>
          </a:p>
          <a:p>
            <a:pPr marL="228600" indent="-228600">
              <a:buFont typeface="+mj-lt"/>
              <a:buAutoNum type="arabicPeriod"/>
            </a:pPr>
            <a:r>
              <a:rPr lang="en-US" altLang="zh-TW" baseline="0" dirty="0" smtClean="0"/>
              <a:t>The drier environment air entrained into the leading convective region enhances evaporative cooling at </a:t>
            </a:r>
            <a:r>
              <a:rPr lang="en-US" altLang="zh-TW" baseline="0" dirty="0" err="1" smtClean="0"/>
              <a:t>midlevels</a:t>
            </a:r>
            <a:r>
              <a:rPr lang="en-US" altLang="zh-TW" baseline="0" dirty="0" smtClean="0"/>
              <a:t>, which counteracts the </a:t>
            </a:r>
            <a:r>
              <a:rPr lang="en-US" altLang="zh-TW" baseline="0" dirty="0" err="1" smtClean="0"/>
              <a:t>vorticity</a:t>
            </a:r>
            <a:r>
              <a:rPr lang="en-US" altLang="zh-TW" baseline="0" dirty="0" smtClean="0"/>
              <a:t> tendency produced by the cold pool and tilts the convection into a more upright orientation.</a:t>
            </a:r>
          </a:p>
          <a:p>
            <a:pPr marL="228600" indent="-228600">
              <a:buFont typeface="+mj-lt"/>
              <a:buAutoNum type="arabicPeriod"/>
            </a:pPr>
            <a:r>
              <a:rPr lang="en-US" altLang="zh-TW" b="1" baseline="0" dirty="0" smtClean="0"/>
              <a:t>A result of an enhanced evaporative cooling associated with lower midlevel environmental humidity.</a:t>
            </a:r>
            <a:endParaRPr lang="zh-TW" altLang="en-US" b="1" dirty="0"/>
          </a:p>
        </p:txBody>
      </p:sp>
      <p:sp>
        <p:nvSpPr>
          <p:cNvPr id="4" name="投影片編號版面配置區 3"/>
          <p:cNvSpPr>
            <a:spLocks noGrp="1"/>
          </p:cNvSpPr>
          <p:nvPr>
            <p:ph type="sldNum" sz="quarter" idx="10"/>
          </p:nvPr>
        </p:nvSpPr>
        <p:spPr/>
        <p:txBody>
          <a:bodyPr/>
          <a:lstStyle/>
          <a:p>
            <a:fld id="{D7210683-AC28-4585-9B15-463B6DDE4CC7}" type="slidenum">
              <a:rPr lang="zh-TW" altLang="en-US" smtClean="0"/>
              <a:t>21</a:t>
            </a:fld>
            <a:endParaRPr lang="zh-TW" altLang="en-US"/>
          </a:p>
        </p:txBody>
      </p:sp>
    </p:spTree>
    <p:extLst>
      <p:ext uri="{BB962C8B-B14F-4D97-AF65-F5344CB8AC3E}">
        <p14:creationId xmlns:p14="http://schemas.microsoft.com/office/powerpoint/2010/main" val="1201319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dirty="0" err="1" smtClean="0"/>
              <a:t>Smull</a:t>
            </a:r>
            <a:r>
              <a:rPr lang="en-US" altLang="zh-TW" dirty="0" smtClean="0"/>
              <a:t> and </a:t>
            </a:r>
            <a:r>
              <a:rPr lang="en-US" altLang="zh-TW" dirty="0" err="1" smtClean="0"/>
              <a:t>Houze</a:t>
            </a:r>
            <a:r>
              <a:rPr lang="en-US" altLang="zh-TW" dirty="0" smtClean="0"/>
              <a:t> (1987) suggested that the midlevel </a:t>
            </a:r>
            <a:r>
              <a:rPr lang="en-US" altLang="zh-TW" dirty="0" err="1" smtClean="0"/>
              <a:t>mesolow</a:t>
            </a:r>
            <a:r>
              <a:rPr lang="en-US" altLang="zh-TW" dirty="0" smtClean="0"/>
              <a:t> in the </a:t>
            </a:r>
            <a:r>
              <a:rPr lang="en-US" altLang="zh-TW" dirty="0" err="1" smtClean="0"/>
              <a:t>stratiform</a:t>
            </a:r>
            <a:r>
              <a:rPr lang="en-US" altLang="zh-TW" dirty="0" smtClean="0"/>
              <a:t> region might associated with the </a:t>
            </a:r>
            <a:r>
              <a:rPr lang="en-US" altLang="zh-TW" dirty="0" err="1" smtClean="0"/>
              <a:t>mesolow</a:t>
            </a:r>
            <a:r>
              <a:rPr lang="en-US" altLang="zh-TW" dirty="0" smtClean="0"/>
              <a:t> in the convective region to establish a broad RTF current across the storm. They further suggested that the RTF flow in some cases could be generated by “ the</a:t>
            </a:r>
            <a:r>
              <a:rPr lang="en-US" altLang="zh-TW" baseline="0" dirty="0" smtClean="0"/>
              <a:t> physical processes internal to the </a:t>
            </a:r>
            <a:r>
              <a:rPr lang="en-US" altLang="zh-TW" baseline="0" dirty="0" err="1" smtClean="0"/>
              <a:t>mesoscale</a:t>
            </a:r>
            <a:r>
              <a:rPr lang="en-US" altLang="zh-TW" baseline="0" dirty="0" smtClean="0"/>
              <a:t> convective system” without the aid of ambient flow entering the system.</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baseline="0" dirty="0" smtClean="0"/>
              <a:t>The model is </a:t>
            </a:r>
            <a:r>
              <a:rPr lang="en-US" altLang="zh-TW" baseline="0" dirty="0" err="1" smtClean="0"/>
              <a:t>nonhydrostatic</a:t>
            </a:r>
            <a:r>
              <a:rPr lang="en-US" altLang="zh-TW" baseline="0" dirty="0" smtClean="0"/>
              <a:t>, the convection is explicitly resolved, and the environment is horizontally uniform, so that there are no large-scale </a:t>
            </a:r>
            <a:r>
              <a:rPr lang="en-US" altLang="zh-TW" baseline="0" dirty="0" err="1" smtClean="0"/>
              <a:t>baroclinic</a:t>
            </a:r>
            <a:r>
              <a:rPr lang="en-US" altLang="zh-TW" baseline="0" dirty="0" smtClean="0"/>
              <a:t> processes active in the simulation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D7210683-AC28-4585-9B15-463B6DDE4CC7}" type="slidenum">
              <a:rPr lang="zh-TW" altLang="en-US" smtClean="0"/>
              <a:t>22</a:t>
            </a:fld>
            <a:endParaRPr lang="zh-TW" altLang="en-US"/>
          </a:p>
        </p:txBody>
      </p:sp>
    </p:spTree>
    <p:extLst>
      <p:ext uri="{BB962C8B-B14F-4D97-AF65-F5344CB8AC3E}">
        <p14:creationId xmlns:p14="http://schemas.microsoft.com/office/powerpoint/2010/main" val="3686550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Font typeface="+mj-lt"/>
              <a:buAutoNum type="arabicPeriod"/>
            </a:pPr>
            <a:r>
              <a:rPr lang="en-US" altLang="zh-TW" dirty="0" smtClean="0"/>
              <a:t>The rear inflow results from environmental</a:t>
            </a:r>
            <a:r>
              <a:rPr lang="en-US" altLang="zh-TW" baseline="0" dirty="0" smtClean="0"/>
              <a:t> winds entering and overtaking the storm</a:t>
            </a:r>
          </a:p>
          <a:p>
            <a:pPr marL="0" indent="0">
              <a:buFont typeface="+mj-lt"/>
              <a:buNone/>
            </a:pPr>
            <a:r>
              <a:rPr lang="en-US" altLang="zh-TW" baseline="0" dirty="0" smtClean="0"/>
              <a:t>* This structure is consistent with </a:t>
            </a:r>
            <a:r>
              <a:rPr lang="en-US" altLang="zh-TW" baseline="0" dirty="0" err="1" smtClean="0"/>
              <a:t>Smull</a:t>
            </a:r>
            <a:r>
              <a:rPr lang="en-US" altLang="zh-TW" baseline="0" dirty="0" smtClean="0"/>
              <a:t> and </a:t>
            </a:r>
            <a:r>
              <a:rPr lang="en-US" altLang="zh-TW" baseline="0" dirty="0" err="1" smtClean="0"/>
              <a:t>Houze’s</a:t>
            </a:r>
            <a:r>
              <a:rPr lang="en-US" altLang="zh-TW" baseline="0" dirty="0" smtClean="0"/>
              <a:t> suggestion that the resulting horizontal pressure-gradient force associated with the </a:t>
            </a:r>
            <a:r>
              <a:rPr lang="en-US" altLang="zh-TW" baseline="0" dirty="0" err="1" smtClean="0"/>
              <a:t>stratiform</a:t>
            </a:r>
            <a:r>
              <a:rPr lang="en-US" altLang="zh-TW" baseline="0" dirty="0" smtClean="0"/>
              <a:t> region </a:t>
            </a:r>
            <a:r>
              <a:rPr lang="en-US" altLang="zh-TW" baseline="0" dirty="0" err="1" smtClean="0"/>
              <a:t>mesolow</a:t>
            </a:r>
            <a:r>
              <a:rPr lang="en-US" altLang="zh-TW" baseline="0" dirty="0" smtClean="0"/>
              <a:t> draws midlevel air into the storm from the rear to induce the rear inflow.</a:t>
            </a:r>
            <a:endParaRPr lang="zh-TW" altLang="en-US" dirty="0"/>
          </a:p>
        </p:txBody>
      </p:sp>
      <p:sp>
        <p:nvSpPr>
          <p:cNvPr id="4" name="投影片編號版面配置區 3"/>
          <p:cNvSpPr>
            <a:spLocks noGrp="1"/>
          </p:cNvSpPr>
          <p:nvPr>
            <p:ph type="sldNum" sz="quarter" idx="10"/>
          </p:nvPr>
        </p:nvSpPr>
        <p:spPr/>
        <p:txBody>
          <a:bodyPr/>
          <a:lstStyle/>
          <a:p>
            <a:fld id="{D7210683-AC28-4585-9B15-463B6DDE4CC7}" type="slidenum">
              <a:rPr lang="zh-TW" altLang="en-US" smtClean="0"/>
              <a:t>23</a:t>
            </a:fld>
            <a:endParaRPr lang="zh-TW" altLang="en-US"/>
          </a:p>
        </p:txBody>
      </p:sp>
    </p:spTree>
    <p:extLst>
      <p:ext uri="{BB962C8B-B14F-4D97-AF65-F5344CB8AC3E}">
        <p14:creationId xmlns:p14="http://schemas.microsoft.com/office/powerpoint/2010/main" val="1532477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itchFamily="34" charset="0"/>
              <a:buChar char="•"/>
            </a:pPr>
            <a:r>
              <a:rPr lang="en-US" altLang="zh-TW" dirty="0" smtClean="0"/>
              <a:t>Since large-scale </a:t>
            </a:r>
            <a:r>
              <a:rPr lang="en-US" altLang="zh-TW" dirty="0" err="1" smtClean="0"/>
              <a:t>baroclinic</a:t>
            </a:r>
            <a:r>
              <a:rPr lang="en-US" altLang="zh-TW" dirty="0" smtClean="0"/>
              <a:t> processes are inoperative and the </a:t>
            </a:r>
            <a:r>
              <a:rPr lang="en-US" altLang="zh-TW" dirty="0" err="1" smtClean="0"/>
              <a:t>decending</a:t>
            </a:r>
            <a:r>
              <a:rPr lang="en-US" altLang="zh-TW" dirty="0" smtClean="0"/>
              <a:t> rear inflow in this model is caused entirely by the storm-induced circulation,</a:t>
            </a:r>
            <a:r>
              <a:rPr lang="en-US" altLang="zh-TW" baseline="0" dirty="0" smtClean="0"/>
              <a:t> this study confirms the conclusion of </a:t>
            </a:r>
            <a:r>
              <a:rPr lang="en-US" altLang="zh-TW" baseline="0" dirty="0" err="1" smtClean="0"/>
              <a:t>Smaull</a:t>
            </a:r>
            <a:r>
              <a:rPr lang="en-US" altLang="zh-TW" baseline="0" dirty="0" smtClean="0"/>
              <a:t> and </a:t>
            </a:r>
            <a:r>
              <a:rPr lang="en-US" altLang="zh-TW" baseline="0" dirty="0" err="1" smtClean="0"/>
              <a:t>Houze</a:t>
            </a:r>
            <a:r>
              <a:rPr lang="en-US" altLang="zh-TW" baseline="0" dirty="0" smtClean="0"/>
              <a:t> and </a:t>
            </a:r>
            <a:r>
              <a:rPr lang="en-US" altLang="zh-TW" baseline="0" dirty="0" err="1" smtClean="0"/>
              <a:t>Lafore</a:t>
            </a:r>
            <a:r>
              <a:rPr lang="en-US" altLang="zh-TW" baseline="0" dirty="0" smtClean="0"/>
              <a:t> and Moncrieff that </a:t>
            </a:r>
            <a:r>
              <a:rPr lang="en-US" altLang="zh-TW" b="1" baseline="0" dirty="0" smtClean="0"/>
              <a:t>the rear inflow can be generated by physical processes internal to the MCS</a:t>
            </a:r>
            <a:r>
              <a:rPr lang="en-US" altLang="zh-TW" baseline="0" dirty="0" smtClean="0"/>
              <a:t>.</a:t>
            </a:r>
          </a:p>
          <a:p>
            <a:pPr marL="171450" indent="-171450">
              <a:buFont typeface="Arial" pitchFamily="34" charset="0"/>
              <a:buChar char="•"/>
            </a:pPr>
            <a:r>
              <a:rPr lang="en-US" altLang="zh-TW" dirty="0" smtClean="0"/>
              <a:t>Also supports the argument that two separate midlevel </a:t>
            </a:r>
            <a:r>
              <a:rPr lang="en-US" altLang="zh-TW" dirty="0" err="1" smtClean="0"/>
              <a:t>mesolows</a:t>
            </a:r>
            <a:r>
              <a:rPr lang="en-US" altLang="zh-TW" dirty="0" smtClean="0"/>
              <a:t> are involved in the development of the RTF flow and that the two </a:t>
            </a:r>
            <a:r>
              <a:rPr lang="en-US" altLang="zh-TW" dirty="0" err="1" smtClean="0"/>
              <a:t>mesolows</a:t>
            </a:r>
            <a:r>
              <a:rPr lang="en-US" altLang="zh-TW" dirty="0" smtClean="0"/>
              <a:t> may act constructively</a:t>
            </a:r>
            <a:r>
              <a:rPr lang="en-US" altLang="zh-TW" baseline="0" dirty="0" smtClean="0"/>
              <a:t> to establish a continuous RTF flow channel across the storm.</a:t>
            </a:r>
            <a:endParaRPr lang="zh-TW" altLang="en-US" dirty="0"/>
          </a:p>
        </p:txBody>
      </p:sp>
      <p:sp>
        <p:nvSpPr>
          <p:cNvPr id="4" name="投影片編號版面配置區 3"/>
          <p:cNvSpPr>
            <a:spLocks noGrp="1"/>
          </p:cNvSpPr>
          <p:nvPr>
            <p:ph type="sldNum" sz="quarter" idx="10"/>
          </p:nvPr>
        </p:nvSpPr>
        <p:spPr/>
        <p:txBody>
          <a:bodyPr/>
          <a:lstStyle/>
          <a:p>
            <a:fld id="{D7210683-AC28-4585-9B15-463B6DDE4CC7}" type="slidenum">
              <a:rPr lang="zh-TW" altLang="en-US" smtClean="0"/>
              <a:t>24</a:t>
            </a:fld>
            <a:endParaRPr lang="zh-TW" altLang="en-US"/>
          </a:p>
        </p:txBody>
      </p:sp>
    </p:spTree>
    <p:extLst>
      <p:ext uri="{BB962C8B-B14F-4D97-AF65-F5344CB8AC3E}">
        <p14:creationId xmlns:p14="http://schemas.microsoft.com/office/powerpoint/2010/main" val="3481107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The structure and strength of the RTF flow is sensitive to precipitation hydrometeor types, ice-phase microphysics, and the latent cooling of evaporation, melting and sublimation.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D7210683-AC28-4585-9B15-463B6DDE4CC7}" type="slidenum">
              <a:rPr lang="zh-TW" altLang="en-US" smtClean="0"/>
              <a:t>26</a:t>
            </a:fld>
            <a:endParaRPr lang="zh-TW" altLang="en-US"/>
          </a:p>
        </p:txBody>
      </p:sp>
    </p:spTree>
    <p:extLst>
      <p:ext uri="{BB962C8B-B14F-4D97-AF65-F5344CB8AC3E}">
        <p14:creationId xmlns:p14="http://schemas.microsoft.com/office/powerpoint/2010/main" val="2471875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Most of the air within </a:t>
            </a:r>
            <a:r>
              <a:rPr lang="en-US" altLang="zh-TW" dirty="0" err="1" smtClean="0"/>
              <a:t>mesoscale</a:t>
            </a:r>
            <a:r>
              <a:rPr lang="en-US" altLang="zh-TW" dirty="0" smtClean="0"/>
              <a:t> updrafts originally comes from the high-</a:t>
            </a:r>
            <a:r>
              <a:rPr lang="el-GR" altLang="zh-TW" dirty="0" smtClean="0"/>
              <a:t>θ</a:t>
            </a:r>
            <a:r>
              <a:rPr lang="en-US" altLang="zh-TW" baseline="-25000" dirty="0" smtClean="0"/>
              <a:t>e </a:t>
            </a:r>
            <a:r>
              <a:rPr lang="en-US" altLang="zh-TW" dirty="0" smtClean="0"/>
              <a:t>boundary layer ahead of the system.</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About half of the air within </a:t>
            </a:r>
            <a:r>
              <a:rPr lang="en-US" altLang="zh-TW" dirty="0" err="1" smtClean="0"/>
              <a:t>mesoscale</a:t>
            </a:r>
            <a:r>
              <a:rPr lang="en-US" altLang="zh-TW" dirty="0" smtClean="0"/>
              <a:t> downdraft is from the leading-edge convective region, and the other half is from the </a:t>
            </a:r>
            <a:r>
              <a:rPr lang="en-US" altLang="zh-TW" dirty="0" err="1" smtClean="0"/>
              <a:t>poststorm</a:t>
            </a:r>
            <a:r>
              <a:rPr lang="en-US" altLang="zh-TW" dirty="0" smtClean="0"/>
              <a:t> midlevel low</a:t>
            </a:r>
            <a:r>
              <a:rPr lang="el-GR" altLang="zh-TW" dirty="0" smtClean="0"/>
              <a:t>θ</a:t>
            </a:r>
            <a:r>
              <a:rPr lang="en-US" altLang="zh-TW" baseline="-25000" dirty="0" smtClean="0"/>
              <a:t>e</a:t>
            </a:r>
            <a:r>
              <a:rPr lang="en-US" altLang="zh-TW" dirty="0" smtClean="0"/>
              <a:t> layers.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Precipitation particles falling into</a:t>
            </a:r>
            <a:r>
              <a:rPr lang="en-US" altLang="zh-TW" baseline="0" dirty="0" smtClean="0"/>
              <a:t> the transition zone are from the low levels of the convective region.</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D7210683-AC28-4585-9B15-463B6DDE4CC7}" type="slidenum">
              <a:rPr lang="zh-TW" altLang="en-US" smtClean="0"/>
              <a:t>34</a:t>
            </a:fld>
            <a:endParaRPr lang="zh-TW" altLang="en-US"/>
          </a:p>
        </p:txBody>
      </p:sp>
    </p:spTree>
    <p:extLst>
      <p:ext uri="{BB962C8B-B14F-4D97-AF65-F5344CB8AC3E}">
        <p14:creationId xmlns:p14="http://schemas.microsoft.com/office/powerpoint/2010/main" val="2460769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Fig. a-c show</a:t>
            </a:r>
            <a:r>
              <a:rPr lang="en-US" altLang="zh-TW" baseline="0" dirty="0" smtClean="0"/>
              <a:t> the surface rainfall rate over three 1-h periods.</a:t>
            </a:r>
          </a:p>
          <a:p>
            <a:pPr marL="228600" indent="-228600">
              <a:buAutoNum type="alphaLcParenR"/>
            </a:pPr>
            <a:r>
              <a:rPr lang="en-US" altLang="zh-TW" baseline="0" dirty="0" err="1" smtClean="0"/>
              <a:t>Stratiform</a:t>
            </a:r>
            <a:r>
              <a:rPr lang="en-US" altLang="zh-TW" baseline="0" dirty="0" smtClean="0"/>
              <a:t> region had just begun to develop and was very narrow.</a:t>
            </a:r>
          </a:p>
          <a:p>
            <a:pPr marL="228600" indent="-228600">
              <a:buAutoNum type="alphaLcParenR"/>
            </a:pPr>
            <a:r>
              <a:rPr lang="en-US" altLang="zh-TW" baseline="0" dirty="0" smtClean="0"/>
              <a:t>Convective region reached its maximum intensity, and </a:t>
            </a:r>
            <a:r>
              <a:rPr lang="en-US" altLang="zh-TW" baseline="0" dirty="0" err="1" smtClean="0"/>
              <a:t>stratiform</a:t>
            </a:r>
            <a:r>
              <a:rPr lang="en-US" altLang="zh-TW" baseline="0" dirty="0" smtClean="0"/>
              <a:t> region became broader</a:t>
            </a:r>
          </a:p>
          <a:p>
            <a:pPr marL="228600" indent="-228600">
              <a:buAutoNum type="alphaLcParenR"/>
            </a:pPr>
            <a:r>
              <a:rPr lang="en-US" altLang="zh-TW" baseline="0" dirty="0" smtClean="0"/>
              <a:t>Convective rainfall became less intense, and the trailing </a:t>
            </a:r>
            <a:r>
              <a:rPr lang="en-US" altLang="zh-TW" baseline="0" dirty="0" err="1" smtClean="0"/>
              <a:t>stratiform</a:t>
            </a:r>
            <a:r>
              <a:rPr lang="en-US" altLang="zh-TW" baseline="0" dirty="0" smtClean="0"/>
              <a:t> precipitation region broadened further.</a:t>
            </a:r>
          </a:p>
          <a:p>
            <a:pPr marL="228600" indent="-228600">
              <a:buAutoNum type="alphaLcParenR"/>
            </a:pPr>
            <a:r>
              <a:rPr lang="en-US" altLang="zh-TW" baseline="0" dirty="0" smtClean="0"/>
              <a:t>1-h-averaged rainfall rates over these three periods.</a:t>
            </a:r>
          </a:p>
        </p:txBody>
      </p:sp>
      <p:sp>
        <p:nvSpPr>
          <p:cNvPr id="4" name="投影片編號版面配置區 3"/>
          <p:cNvSpPr>
            <a:spLocks noGrp="1"/>
          </p:cNvSpPr>
          <p:nvPr>
            <p:ph type="sldNum" sz="quarter" idx="10"/>
          </p:nvPr>
        </p:nvSpPr>
        <p:spPr/>
        <p:txBody>
          <a:bodyPr/>
          <a:lstStyle/>
          <a:p>
            <a:fld id="{D7210683-AC28-4585-9B15-463B6DDE4CC7}" type="slidenum">
              <a:rPr lang="zh-TW" altLang="en-US" smtClean="0"/>
              <a:t>5</a:t>
            </a:fld>
            <a:endParaRPr lang="zh-TW" altLang="en-US"/>
          </a:p>
        </p:txBody>
      </p:sp>
    </p:spTree>
    <p:extLst>
      <p:ext uri="{BB962C8B-B14F-4D97-AF65-F5344CB8AC3E}">
        <p14:creationId xmlns:p14="http://schemas.microsoft.com/office/powerpoint/2010/main" val="2119649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Strong inflow in the boundary layer.</a:t>
            </a:r>
          </a:p>
          <a:p>
            <a:r>
              <a:rPr lang="en-US" altLang="zh-TW" dirty="0" smtClean="0"/>
              <a:t>Weaker and drier</a:t>
            </a:r>
            <a:r>
              <a:rPr lang="en-US" altLang="zh-TW" baseline="0" dirty="0" smtClean="0"/>
              <a:t> inflow at </a:t>
            </a:r>
            <a:r>
              <a:rPr lang="en-US" altLang="zh-TW" baseline="0" dirty="0" err="1" smtClean="0"/>
              <a:t>midlevels</a:t>
            </a:r>
            <a:endParaRPr lang="en-US" altLang="zh-TW" baseline="0" dirty="0" smtClean="0"/>
          </a:p>
          <a:p>
            <a:r>
              <a:rPr lang="en-US" altLang="zh-TW" baseline="0" dirty="0" smtClean="0"/>
              <a:t>Strong outflow at upper levels.</a:t>
            </a:r>
          </a:p>
          <a:p>
            <a:endParaRPr lang="en-US" altLang="zh-TW"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baseline="0" dirty="0" smtClean="0"/>
              <a:t>RTF plays a crucial role in </a:t>
            </a:r>
            <a:r>
              <a:rPr lang="en-US" altLang="zh-TW" b="1" baseline="0" dirty="0" smtClean="0"/>
              <a:t>supplying potentially cold and dry midlevel air from the environment to aid in the production of the convective and </a:t>
            </a:r>
            <a:r>
              <a:rPr lang="en-US" altLang="zh-TW" b="1" baseline="0" dirty="0" err="1" smtClean="0"/>
              <a:t>mesoscale</a:t>
            </a:r>
            <a:r>
              <a:rPr lang="en-US" altLang="zh-TW" b="1" baseline="0" dirty="0" smtClean="0"/>
              <a:t> downdrafts. </a:t>
            </a:r>
          </a:p>
          <a:p>
            <a:endParaRPr lang="en-US" altLang="zh-TW" baseline="0" dirty="0" smtClean="0"/>
          </a:p>
          <a:p>
            <a:pPr marL="228600" indent="-228600">
              <a:buAutoNum type="alphaLcParenR"/>
            </a:pPr>
            <a:r>
              <a:rPr lang="en-US" altLang="zh-TW" baseline="0" dirty="0" smtClean="0"/>
              <a:t>FTR and RTF intro.</a:t>
            </a:r>
          </a:p>
          <a:p>
            <a:pPr marL="228600" indent="-228600">
              <a:buAutoNum type="alphaLcParenR"/>
            </a:pPr>
            <a:r>
              <a:rPr lang="en-US" altLang="zh-TW" baseline="0" dirty="0" smtClean="0"/>
              <a:t>FTR: stronger, broader, and more </a:t>
            </a:r>
            <a:r>
              <a:rPr lang="en-US" altLang="zh-TW" b="1" baseline="0" dirty="0" smtClean="0"/>
              <a:t>horizontally oriented </a:t>
            </a:r>
            <a:r>
              <a:rPr lang="en-US" altLang="zh-TW" baseline="0" dirty="0" smtClean="0"/>
              <a:t>(stronger than OBS)</a:t>
            </a:r>
          </a:p>
          <a:p>
            <a:pPr marL="0" indent="0">
              <a:buNone/>
            </a:pPr>
            <a:r>
              <a:rPr lang="en-US" altLang="zh-TW" baseline="0" dirty="0" smtClean="0"/>
              <a:t>      RTF: more organized with a </a:t>
            </a:r>
            <a:r>
              <a:rPr lang="en-US" altLang="zh-TW" b="1" baseline="0" dirty="0" smtClean="0"/>
              <a:t>double-core structure</a:t>
            </a:r>
            <a:r>
              <a:rPr lang="en-US" altLang="zh-TW" baseline="0" dirty="0" smtClean="0"/>
              <a:t>. (one is behind the convective region, the other was near melting level at back edge. It developed later than the first RTF maximum as previous </a:t>
            </a:r>
            <a:r>
              <a:rPr lang="en-US" altLang="zh-TW" baseline="0" dirty="0" err="1" smtClean="0"/>
              <a:t>stury</a:t>
            </a:r>
            <a:r>
              <a:rPr lang="en-US" altLang="zh-TW" baseline="0" dirty="0" smtClean="0"/>
              <a:t>( Small and </a:t>
            </a:r>
            <a:r>
              <a:rPr lang="en-US" altLang="zh-TW" baseline="0" dirty="0" err="1" smtClean="0"/>
              <a:t>Houze</a:t>
            </a:r>
            <a:r>
              <a:rPr lang="en-US" altLang="zh-TW" baseline="0" dirty="0" smtClean="0"/>
              <a:t> 1987; Rutledge et al. 1988) (weaker than OBS, might be a result of neglecting the background </a:t>
            </a:r>
            <a:r>
              <a:rPr lang="en-US" altLang="zh-TW" baseline="0" dirty="0" err="1" smtClean="0"/>
              <a:t>baroclinicity</a:t>
            </a:r>
            <a:r>
              <a:rPr lang="en-US" altLang="zh-TW" baseline="0" dirty="0" smtClean="0"/>
              <a:t>, Zhang and </a:t>
            </a:r>
            <a:r>
              <a:rPr lang="en-US" altLang="zh-TW" baseline="0" dirty="0" err="1" smtClean="0"/>
              <a:t>Gao</a:t>
            </a:r>
            <a:r>
              <a:rPr lang="en-US" altLang="zh-TW" baseline="0" dirty="0" smtClean="0"/>
              <a:t> 1989)</a:t>
            </a:r>
          </a:p>
          <a:p>
            <a:pPr marL="0" indent="0">
              <a:buNone/>
            </a:pPr>
            <a:r>
              <a:rPr lang="en-US" altLang="zh-TW" baseline="0" dirty="0" smtClean="0"/>
              <a:t>c) Both FTR and RTF were </a:t>
            </a:r>
            <a:r>
              <a:rPr lang="en-US" altLang="zh-TW" b="1" baseline="0" dirty="0" smtClean="0"/>
              <a:t>mostly horizontally oriented</a:t>
            </a:r>
            <a:r>
              <a:rPr lang="en-US" altLang="zh-TW" baseline="0" dirty="0" smtClean="0"/>
              <a:t>.</a:t>
            </a:r>
          </a:p>
        </p:txBody>
      </p:sp>
      <p:sp>
        <p:nvSpPr>
          <p:cNvPr id="4" name="投影片編號版面配置區 3"/>
          <p:cNvSpPr>
            <a:spLocks noGrp="1"/>
          </p:cNvSpPr>
          <p:nvPr>
            <p:ph type="sldNum" sz="quarter" idx="10"/>
          </p:nvPr>
        </p:nvSpPr>
        <p:spPr/>
        <p:txBody>
          <a:bodyPr/>
          <a:lstStyle/>
          <a:p>
            <a:fld id="{D7210683-AC28-4585-9B15-463B6DDE4CC7}" type="slidenum">
              <a:rPr lang="zh-TW" altLang="en-US" smtClean="0"/>
              <a:t>6</a:t>
            </a:fld>
            <a:endParaRPr lang="zh-TW" altLang="en-US"/>
          </a:p>
        </p:txBody>
      </p:sp>
    </p:spTree>
    <p:extLst>
      <p:ext uri="{BB962C8B-B14F-4D97-AF65-F5344CB8AC3E}">
        <p14:creationId xmlns:p14="http://schemas.microsoft.com/office/powerpoint/2010/main" val="3142362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a:t>
            </a:r>
            <a:r>
              <a:rPr lang="en-US" altLang="zh-TW" baseline="0" dirty="0" smtClean="0"/>
              <a:t> </a:t>
            </a:r>
            <a:r>
              <a:rPr lang="en-US" altLang="zh-TW" dirty="0" smtClean="0"/>
              <a:t>At</a:t>
            </a:r>
            <a:r>
              <a:rPr lang="en-US" altLang="zh-TW" baseline="0" dirty="0" smtClean="0"/>
              <a:t> the leading edge, dynamically induced upper-level downdrafts surrounded the intense upper-level updraft as a result of mass compensation (</a:t>
            </a:r>
            <a:r>
              <a:rPr lang="en-US" altLang="zh-TW" baseline="0" dirty="0" err="1" smtClean="0"/>
              <a:t>Houze</a:t>
            </a:r>
            <a:r>
              <a:rPr lang="en-US" altLang="zh-TW" baseline="0" dirty="0" smtClean="0"/>
              <a:t> 1993)</a:t>
            </a:r>
          </a:p>
          <a:p>
            <a:r>
              <a:rPr lang="en-US" altLang="zh-TW" dirty="0" smtClean="0"/>
              <a:t>b) Midlevel</a:t>
            </a:r>
            <a:r>
              <a:rPr lang="en-US" altLang="zh-TW" baseline="0" dirty="0" smtClean="0"/>
              <a:t> updraft was </a:t>
            </a:r>
            <a:r>
              <a:rPr lang="en-US" altLang="zh-TW" baseline="0" dirty="0" err="1" smtClean="0"/>
              <a:t>microphysically</a:t>
            </a:r>
            <a:r>
              <a:rPr lang="en-US" altLang="zh-TW" baseline="0" dirty="0" smtClean="0"/>
              <a:t> forced by the latent warming of condensation. </a:t>
            </a:r>
            <a:r>
              <a:rPr lang="zh-TW" altLang="en-US" baseline="0" dirty="0" smtClean="0"/>
              <a:t>一樣有往水平發展的跡象</a:t>
            </a:r>
            <a:endParaRPr lang="en-US" altLang="zh-TW" baseline="0" dirty="0" smtClean="0"/>
          </a:p>
          <a:p>
            <a:r>
              <a:rPr lang="en-US" altLang="zh-TW" baseline="0" dirty="0" smtClean="0"/>
              <a:t>c) Both are weaker</a:t>
            </a:r>
          </a:p>
          <a:p>
            <a:pPr marL="171450" indent="-171450">
              <a:buFont typeface="Arial" charset="0"/>
              <a:buChar char="•"/>
            </a:pPr>
            <a:r>
              <a:rPr lang="en-US" altLang="zh-TW" baseline="0" dirty="0" smtClean="0"/>
              <a:t>The maximum of the RTF at the back edge of the </a:t>
            </a:r>
            <a:r>
              <a:rPr lang="en-US" altLang="zh-TW" baseline="0" dirty="0" err="1" smtClean="0"/>
              <a:t>stratiform</a:t>
            </a:r>
            <a:r>
              <a:rPr lang="en-US" altLang="zh-TW" baseline="0" dirty="0" smtClean="0"/>
              <a:t> precipitation was collocated with the strongest </a:t>
            </a:r>
            <a:r>
              <a:rPr lang="en-US" altLang="zh-TW" baseline="0" dirty="0" err="1" smtClean="0"/>
              <a:t>mesoscale</a:t>
            </a:r>
            <a:r>
              <a:rPr lang="en-US" altLang="zh-TW" baseline="0" dirty="0" smtClean="0"/>
              <a:t> downdraft.</a:t>
            </a:r>
          </a:p>
          <a:p>
            <a:pPr marL="171450" indent="-171450">
              <a:buFont typeface="Arial" charset="0"/>
              <a:buChar char="•"/>
            </a:pPr>
            <a:r>
              <a:rPr lang="en-US" altLang="zh-TW" baseline="0" dirty="0" smtClean="0"/>
              <a:t>The FTR-RTF interface still had an orientation similar to the updraft-downdraft interface, indicating their relation.</a:t>
            </a:r>
          </a:p>
        </p:txBody>
      </p:sp>
      <p:sp>
        <p:nvSpPr>
          <p:cNvPr id="4" name="投影片編號版面配置區 3"/>
          <p:cNvSpPr>
            <a:spLocks noGrp="1"/>
          </p:cNvSpPr>
          <p:nvPr>
            <p:ph type="sldNum" sz="quarter" idx="10"/>
          </p:nvPr>
        </p:nvSpPr>
        <p:spPr/>
        <p:txBody>
          <a:bodyPr/>
          <a:lstStyle/>
          <a:p>
            <a:fld id="{D7210683-AC28-4585-9B15-463B6DDE4CC7}" type="slidenum">
              <a:rPr lang="zh-TW" altLang="en-US" smtClean="0"/>
              <a:t>7</a:t>
            </a:fld>
            <a:endParaRPr lang="zh-TW" altLang="en-US"/>
          </a:p>
        </p:txBody>
      </p:sp>
    </p:spTree>
    <p:extLst>
      <p:ext uri="{BB962C8B-B14F-4D97-AF65-F5344CB8AC3E}">
        <p14:creationId xmlns:p14="http://schemas.microsoft.com/office/powerpoint/2010/main" val="612628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lphaLcParenR"/>
            </a:pPr>
            <a:r>
              <a:rPr lang="en-US" altLang="zh-TW" baseline="0" dirty="0" smtClean="0"/>
              <a:t>*Cloud region: warm (latent heating);  A midlevel warm core was located in the </a:t>
            </a:r>
            <a:r>
              <a:rPr lang="en-US" altLang="zh-TW" baseline="0" dirty="0" err="1" smtClean="0"/>
              <a:t>stratiform</a:t>
            </a:r>
            <a:r>
              <a:rPr lang="en-US" altLang="zh-TW" baseline="0" dirty="0" smtClean="0"/>
              <a:t> region; A low-level precipitation-induced cold pool was produced by latent cooling of evaporation and  melting</a:t>
            </a:r>
          </a:p>
          <a:p>
            <a:pPr marL="228600" indent="-228600">
              <a:buAutoNum type="alphaLcParenR"/>
            </a:pPr>
            <a:r>
              <a:rPr lang="en-US" altLang="zh-TW" baseline="0" dirty="0" smtClean="0"/>
              <a:t>*Cold pool became stronger and wider; there was a local region of relatively </a:t>
            </a:r>
            <a:r>
              <a:rPr lang="en-US" altLang="zh-TW" baseline="0" dirty="0" err="1" smtClean="0"/>
              <a:t>fdry</a:t>
            </a:r>
            <a:r>
              <a:rPr lang="en-US" altLang="zh-TW" baseline="0" dirty="0" smtClean="0"/>
              <a:t> and warm air, probably produced by </a:t>
            </a:r>
            <a:r>
              <a:rPr lang="en-US" altLang="zh-TW" baseline="0" dirty="0" err="1" smtClean="0"/>
              <a:t>adiabbatic</a:t>
            </a:r>
            <a:r>
              <a:rPr lang="en-US" altLang="zh-TW" baseline="0" dirty="0" smtClean="0"/>
              <a:t> warming of </a:t>
            </a:r>
            <a:r>
              <a:rPr lang="en-US" altLang="zh-TW" baseline="0" dirty="0" err="1" smtClean="0"/>
              <a:t>mesoscale</a:t>
            </a:r>
            <a:r>
              <a:rPr lang="en-US" altLang="zh-TW" baseline="0" dirty="0" smtClean="0"/>
              <a:t> downdrafts.</a:t>
            </a:r>
          </a:p>
          <a:p>
            <a:pPr marL="228600" indent="-228600">
              <a:buAutoNum type="alphaLcParenR"/>
            </a:pPr>
            <a:r>
              <a:rPr lang="en-US" altLang="zh-TW" baseline="0" dirty="0" smtClean="0"/>
              <a:t>*The midlevel warm plume broadened; the cold pool also widened, but its strength was slightly weaker because of weaker convective activity.</a:t>
            </a:r>
          </a:p>
          <a:p>
            <a:pPr marL="228600" indent="-228600">
              <a:buAutoNum type="alphaLcParenR"/>
            </a:pPr>
            <a:endParaRPr lang="en-US" altLang="zh-TW" baseline="0" dirty="0" smtClean="0"/>
          </a:p>
          <a:p>
            <a:pPr marL="228600" indent="-228600">
              <a:buAutoNum type="alphaLcParenR"/>
            </a:pPr>
            <a:endParaRPr lang="zh-TW" altLang="en-US" dirty="0"/>
          </a:p>
        </p:txBody>
      </p:sp>
      <p:sp>
        <p:nvSpPr>
          <p:cNvPr id="4" name="投影片編號版面配置區 3"/>
          <p:cNvSpPr>
            <a:spLocks noGrp="1"/>
          </p:cNvSpPr>
          <p:nvPr>
            <p:ph type="sldNum" sz="quarter" idx="10"/>
          </p:nvPr>
        </p:nvSpPr>
        <p:spPr/>
        <p:txBody>
          <a:bodyPr/>
          <a:lstStyle/>
          <a:p>
            <a:fld id="{D7210683-AC28-4585-9B15-463B6DDE4CC7}" type="slidenum">
              <a:rPr lang="zh-TW" altLang="en-US" smtClean="0"/>
              <a:t>8</a:t>
            </a:fld>
            <a:endParaRPr lang="zh-TW" altLang="en-US"/>
          </a:p>
        </p:txBody>
      </p:sp>
    </p:spTree>
    <p:extLst>
      <p:ext uri="{BB962C8B-B14F-4D97-AF65-F5344CB8AC3E}">
        <p14:creationId xmlns:p14="http://schemas.microsoft.com/office/powerpoint/2010/main" val="2584428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lphaLcParenR"/>
            </a:pPr>
            <a:r>
              <a:rPr lang="en-US" altLang="zh-TW" dirty="0" smtClean="0"/>
              <a:t>There was a hydrostatically generated </a:t>
            </a:r>
            <a:r>
              <a:rPr lang="en-US" altLang="zh-TW" dirty="0" err="1" smtClean="0"/>
              <a:t>meso</a:t>
            </a:r>
            <a:r>
              <a:rPr lang="en-US" altLang="zh-TW" dirty="0" smtClean="0"/>
              <a:t>-</a:t>
            </a:r>
            <a:r>
              <a:rPr lang="en-US" altLang="zh-TW" dirty="0" err="1" smtClean="0"/>
              <a:t>gama</a:t>
            </a:r>
            <a:r>
              <a:rPr lang="en-US" altLang="zh-TW" dirty="0" smtClean="0"/>
              <a:t>-scale</a:t>
            </a:r>
            <a:r>
              <a:rPr lang="en-US" altLang="zh-TW" baseline="0" dirty="0" smtClean="0"/>
              <a:t> low.(</a:t>
            </a:r>
            <a:r>
              <a:rPr lang="en-US" altLang="zh-TW" baseline="0" dirty="0" err="1" smtClean="0"/>
              <a:t>LeMone</a:t>
            </a:r>
            <a:r>
              <a:rPr lang="en-US" altLang="zh-TW" baseline="0" dirty="0" smtClean="0"/>
              <a:t> 1983; </a:t>
            </a:r>
            <a:r>
              <a:rPr lang="en-US" altLang="zh-TW" baseline="0" dirty="0" err="1" smtClean="0"/>
              <a:t>Fovel</a:t>
            </a:r>
            <a:r>
              <a:rPr lang="en-US" altLang="zh-TW" baseline="0" dirty="0" smtClean="0"/>
              <a:t> and Ogura 1988; Braun and </a:t>
            </a:r>
            <a:r>
              <a:rPr lang="en-US" altLang="zh-TW" baseline="0" dirty="0" err="1" smtClean="0"/>
              <a:t>Houze</a:t>
            </a:r>
            <a:r>
              <a:rPr lang="en-US" altLang="zh-TW" baseline="0" dirty="0" smtClean="0"/>
              <a:t> 1994)  At the surface, the gust front high pressure was mainly dynamically generated. (</a:t>
            </a:r>
            <a:r>
              <a:rPr lang="en-US" altLang="zh-TW" baseline="0" dirty="0" err="1" smtClean="0"/>
              <a:t>Fovel</a:t>
            </a:r>
            <a:r>
              <a:rPr lang="en-US" altLang="zh-TW" baseline="0" dirty="0" smtClean="0"/>
              <a:t> and Ogura 1988; </a:t>
            </a:r>
            <a:r>
              <a:rPr lang="en-US" altLang="zh-TW" baseline="0" dirty="0" err="1" smtClean="0"/>
              <a:t>Houze</a:t>
            </a:r>
            <a:r>
              <a:rPr lang="en-US" altLang="zh-TW" baseline="0" dirty="0" smtClean="0"/>
              <a:t> 1993; </a:t>
            </a:r>
            <a:r>
              <a:rPr lang="en-US" altLang="zh-TW" baseline="0" dirty="0" err="1" smtClean="0"/>
              <a:t>Szeto</a:t>
            </a:r>
            <a:r>
              <a:rPr lang="en-US" altLang="zh-TW" baseline="0" dirty="0" smtClean="0"/>
              <a:t> and Cho 1994)</a:t>
            </a:r>
          </a:p>
          <a:p>
            <a:pPr marL="228600" indent="-228600">
              <a:buAutoNum type="alphaLcParenR"/>
            </a:pPr>
            <a:r>
              <a:rPr lang="en-US" altLang="zh-TW" baseline="0" dirty="0" smtClean="0"/>
              <a:t>The </a:t>
            </a:r>
            <a:r>
              <a:rPr lang="en-US" altLang="zh-TW" baseline="0" dirty="0" err="1" smtClean="0"/>
              <a:t>meso</a:t>
            </a:r>
            <a:r>
              <a:rPr lang="en-US" altLang="zh-TW" baseline="0" dirty="0" smtClean="0"/>
              <a:t>-</a:t>
            </a:r>
            <a:r>
              <a:rPr lang="en-US" altLang="zh-TW" baseline="0" dirty="0" err="1" smtClean="0"/>
              <a:t>gama</a:t>
            </a:r>
            <a:r>
              <a:rPr lang="en-US" altLang="zh-TW" baseline="0" dirty="0" smtClean="0"/>
              <a:t>-scale low pressure </a:t>
            </a:r>
            <a:r>
              <a:rPr lang="en-US" altLang="zh-TW" baseline="0" dirty="0" err="1" smtClean="0"/>
              <a:t>intensitfied</a:t>
            </a:r>
            <a:r>
              <a:rPr lang="en-US" altLang="zh-TW" baseline="0" dirty="0" smtClean="0"/>
              <a:t> as a result of increased cooling by evaporation and melting within the cold pool head. In the </a:t>
            </a:r>
            <a:r>
              <a:rPr lang="en-US" altLang="zh-TW" baseline="0" dirty="0" err="1" smtClean="0"/>
              <a:t>stratiform</a:t>
            </a:r>
            <a:r>
              <a:rPr lang="en-US" altLang="zh-TW" baseline="0" dirty="0" smtClean="0"/>
              <a:t> region the storm-induced pressure perturbation field was characterized by a </a:t>
            </a:r>
            <a:r>
              <a:rPr lang="en-US" altLang="zh-TW" baseline="0" dirty="0" err="1" smtClean="0"/>
              <a:t>broadscale</a:t>
            </a:r>
            <a:r>
              <a:rPr lang="en-US" altLang="zh-TW" baseline="0" dirty="0" smtClean="0"/>
              <a:t> pressure max. near storm top and a pressure minimum at </a:t>
            </a:r>
            <a:r>
              <a:rPr lang="en-US" altLang="zh-TW" baseline="0" dirty="0" err="1" smtClean="0"/>
              <a:t>midlevels</a:t>
            </a:r>
            <a:r>
              <a:rPr lang="en-US" altLang="zh-TW" baseline="0" dirty="0" smtClean="0"/>
              <a:t>.</a:t>
            </a:r>
          </a:p>
          <a:p>
            <a:pPr marL="0" indent="0">
              <a:buNone/>
            </a:pPr>
            <a:r>
              <a:rPr lang="en-US" altLang="zh-TW" baseline="0" dirty="0" smtClean="0"/>
              <a:t>*The </a:t>
            </a:r>
            <a:r>
              <a:rPr lang="en-US" altLang="zh-TW" baseline="0" dirty="0" err="1" smtClean="0"/>
              <a:t>mesolow</a:t>
            </a:r>
            <a:r>
              <a:rPr lang="en-US" altLang="zh-TW" baseline="0" dirty="0" smtClean="0"/>
              <a:t> in the </a:t>
            </a:r>
            <a:r>
              <a:rPr lang="en-US" altLang="zh-TW" baseline="0" dirty="0" err="1" smtClean="0"/>
              <a:t>stratiform</a:t>
            </a:r>
            <a:r>
              <a:rPr lang="en-US" altLang="zh-TW" baseline="0" dirty="0" smtClean="0"/>
              <a:t> region was collocated with the maximum of RTF flow at the back edge of the </a:t>
            </a:r>
            <a:r>
              <a:rPr lang="en-US" altLang="zh-TW" baseline="0" dirty="0" err="1" smtClean="0"/>
              <a:t>stratiform</a:t>
            </a:r>
            <a:r>
              <a:rPr lang="en-US" altLang="zh-TW" baseline="0" dirty="0" smtClean="0"/>
              <a:t> precipitation region. The horizontal pressure gradient force associated with the </a:t>
            </a:r>
            <a:r>
              <a:rPr lang="en-US" altLang="zh-TW" baseline="0" dirty="0" err="1" smtClean="0"/>
              <a:t>mesolow</a:t>
            </a:r>
            <a:r>
              <a:rPr lang="en-US" altLang="zh-TW" baseline="0" dirty="0" smtClean="0"/>
              <a:t> drew midlevel air into the storm from the rear to induce the rear inflow.</a:t>
            </a:r>
          </a:p>
          <a:p>
            <a:pPr marL="0" indent="0">
              <a:buNone/>
            </a:pPr>
            <a:r>
              <a:rPr lang="en-US" altLang="zh-TW" baseline="0" dirty="0" smtClean="0"/>
              <a:t>c) The </a:t>
            </a:r>
            <a:r>
              <a:rPr lang="en-US" altLang="zh-TW" baseline="0" dirty="0" err="1" smtClean="0"/>
              <a:t>meso</a:t>
            </a:r>
            <a:r>
              <a:rPr lang="en-US" altLang="zh-TW" baseline="0" dirty="0" smtClean="0"/>
              <a:t>-</a:t>
            </a:r>
            <a:r>
              <a:rPr lang="en-US" altLang="zh-TW" baseline="0" dirty="0" err="1" smtClean="0"/>
              <a:t>gama</a:t>
            </a:r>
            <a:r>
              <a:rPr lang="en-US" altLang="zh-TW" baseline="0" dirty="0" smtClean="0"/>
              <a:t>-scale low pressure in the convective region remained strong, while gust front high pressure weakened.</a:t>
            </a:r>
          </a:p>
        </p:txBody>
      </p:sp>
      <p:sp>
        <p:nvSpPr>
          <p:cNvPr id="4" name="投影片編號版面配置區 3"/>
          <p:cNvSpPr>
            <a:spLocks noGrp="1"/>
          </p:cNvSpPr>
          <p:nvPr>
            <p:ph type="sldNum" sz="quarter" idx="10"/>
          </p:nvPr>
        </p:nvSpPr>
        <p:spPr/>
        <p:txBody>
          <a:bodyPr/>
          <a:lstStyle/>
          <a:p>
            <a:fld id="{D7210683-AC28-4585-9B15-463B6DDE4CC7}" type="slidenum">
              <a:rPr lang="zh-TW" altLang="en-US" smtClean="0"/>
              <a:t>9</a:t>
            </a:fld>
            <a:endParaRPr lang="zh-TW" altLang="en-US"/>
          </a:p>
        </p:txBody>
      </p:sp>
    </p:spTree>
    <p:extLst>
      <p:ext uri="{BB962C8B-B14F-4D97-AF65-F5344CB8AC3E}">
        <p14:creationId xmlns:p14="http://schemas.microsoft.com/office/powerpoint/2010/main" val="86714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Riming warming associated with accretion of cloud and rain droplets by snow particles </a:t>
            </a:r>
            <a:endParaRPr lang="zh-TW" altLang="en-US" dirty="0"/>
          </a:p>
        </p:txBody>
      </p:sp>
      <p:sp>
        <p:nvSpPr>
          <p:cNvPr id="4" name="投影片編號版面配置區 3"/>
          <p:cNvSpPr>
            <a:spLocks noGrp="1"/>
          </p:cNvSpPr>
          <p:nvPr>
            <p:ph type="sldNum" sz="quarter" idx="10"/>
          </p:nvPr>
        </p:nvSpPr>
        <p:spPr/>
        <p:txBody>
          <a:bodyPr/>
          <a:lstStyle/>
          <a:p>
            <a:fld id="{D7210683-AC28-4585-9B15-463B6DDE4CC7}" type="slidenum">
              <a:rPr lang="zh-TW" altLang="en-US" smtClean="0"/>
              <a:t>10</a:t>
            </a:fld>
            <a:endParaRPr lang="zh-TW" altLang="en-US"/>
          </a:p>
        </p:txBody>
      </p:sp>
    </p:spTree>
    <p:extLst>
      <p:ext uri="{BB962C8B-B14F-4D97-AF65-F5344CB8AC3E}">
        <p14:creationId xmlns:p14="http://schemas.microsoft.com/office/powerpoint/2010/main" val="1840465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Hydrometeors fall out quickly, before they can be transported very far behind the convective line by FTR flows; therefore,</a:t>
            </a:r>
            <a:r>
              <a:rPr lang="en-US" altLang="zh-TW" baseline="0" dirty="0" smtClean="0"/>
              <a:t> the surface precipitation region is much narrower during the mature stage.</a:t>
            </a:r>
          </a:p>
          <a:p>
            <a:pPr marL="228600" indent="-228600">
              <a:buAutoNum type="arabicPeriod"/>
            </a:pPr>
            <a:r>
              <a:rPr lang="en-US" altLang="zh-TW" baseline="0" dirty="0" smtClean="0"/>
              <a:t>Hydrometeors fall out quickly</a:t>
            </a:r>
          </a:p>
          <a:p>
            <a:pPr marL="228600" indent="-228600">
              <a:buAutoNum type="arabicPeriod"/>
            </a:pPr>
            <a:r>
              <a:rPr lang="en-US" altLang="zh-TW" baseline="0" dirty="0" smtClean="0"/>
              <a:t>Even in the last stage</a:t>
            </a:r>
          </a:p>
          <a:p>
            <a:pPr marL="228600" indent="-228600">
              <a:buAutoNum type="arabicPeriod"/>
            </a:pPr>
            <a:r>
              <a:rPr lang="en-US" altLang="zh-TW" baseline="0" dirty="0" smtClean="0"/>
              <a:t>Heavier hydrometeors fall out too quickly to be transported far away. The cooling by evaporation and melting associated with hail particles thus occurs closer to the convective region and leads to a narrower cold pool.</a:t>
            </a:r>
          </a:p>
          <a:p>
            <a:pPr marL="0" indent="0">
              <a:buNone/>
            </a:pPr>
            <a:r>
              <a:rPr lang="en-US" altLang="zh-TW" baseline="0" dirty="0" smtClean="0"/>
              <a:t>*RTF flow shows only one maximum in the convective region, because the horizontal pressure gradient associated with the midlevel </a:t>
            </a:r>
            <a:r>
              <a:rPr lang="en-US" altLang="zh-TW" baseline="0" dirty="0" err="1" smtClean="0"/>
              <a:t>mesolow</a:t>
            </a:r>
            <a:r>
              <a:rPr lang="en-US" altLang="zh-TW" baseline="0" dirty="0" smtClean="0"/>
              <a:t> in the </a:t>
            </a:r>
            <a:r>
              <a:rPr lang="en-US" altLang="zh-TW" baseline="0" dirty="0" err="1" smtClean="0"/>
              <a:t>stratiform</a:t>
            </a:r>
            <a:r>
              <a:rPr lang="en-US" altLang="zh-TW" baseline="0" dirty="0" smtClean="0"/>
              <a:t> region is too weak to generate an RTF wind maximum as a result of weaker buoyancy gradient at the rear of the system ©</a:t>
            </a:r>
          </a:p>
          <a:p>
            <a:pPr marL="0" indent="0">
              <a:buNone/>
            </a:pPr>
            <a:r>
              <a:rPr lang="en-US" altLang="zh-TW" b="1" baseline="0" dirty="0" smtClean="0"/>
              <a:t>**The realistic structure of the simulated descending rear inflow is sensitive to the assumed hydrometeor types, which affect the kinematic structure of the storm through their fallout pattern and the subsequent effects of </a:t>
            </a:r>
            <a:r>
              <a:rPr lang="en-US" altLang="zh-TW" b="1" baseline="0" dirty="0" err="1" smtClean="0"/>
              <a:t>diabatic</a:t>
            </a:r>
            <a:r>
              <a:rPr lang="en-US" altLang="zh-TW" b="1" baseline="0" dirty="0" smtClean="0"/>
              <a:t> processes on the thermal and pressure field</a:t>
            </a:r>
          </a:p>
        </p:txBody>
      </p:sp>
      <p:sp>
        <p:nvSpPr>
          <p:cNvPr id="4" name="投影片編號版面配置區 3"/>
          <p:cNvSpPr>
            <a:spLocks noGrp="1"/>
          </p:cNvSpPr>
          <p:nvPr>
            <p:ph type="sldNum" sz="quarter" idx="10"/>
          </p:nvPr>
        </p:nvSpPr>
        <p:spPr/>
        <p:txBody>
          <a:bodyPr/>
          <a:lstStyle/>
          <a:p>
            <a:fld id="{D7210683-AC28-4585-9B15-463B6DDE4CC7}" type="slidenum">
              <a:rPr lang="zh-TW" altLang="en-US" smtClean="0"/>
              <a:t>15</a:t>
            </a:fld>
            <a:endParaRPr lang="zh-TW" altLang="en-US"/>
          </a:p>
        </p:txBody>
      </p:sp>
    </p:spTree>
    <p:extLst>
      <p:ext uri="{BB962C8B-B14F-4D97-AF65-F5344CB8AC3E}">
        <p14:creationId xmlns:p14="http://schemas.microsoft.com/office/powerpoint/2010/main" val="814255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The simulated storm propagates more slowly</a:t>
            </a:r>
            <a:r>
              <a:rPr lang="en-US" altLang="zh-TW" baseline="0" dirty="0" smtClean="0"/>
              <a:t> during the mature stage, but it has a more distinct multicellular behavior.</a:t>
            </a:r>
          </a:p>
          <a:p>
            <a:r>
              <a:rPr lang="en-US" altLang="zh-TW" baseline="0" dirty="0" smtClean="0"/>
              <a:t>After t=4h, the NICE storm reaches a “quasi-equilibrium” state in which convective cells are periodically generated at leading edge with a period of 14-15min.</a:t>
            </a:r>
          </a:p>
          <a:p>
            <a:r>
              <a:rPr lang="en-US" altLang="zh-TW" baseline="0" dirty="0" smtClean="0"/>
              <a:t>No realistic </a:t>
            </a:r>
            <a:r>
              <a:rPr lang="en-US" altLang="zh-TW" baseline="0" dirty="0" err="1" smtClean="0"/>
              <a:t>stratiform</a:t>
            </a:r>
            <a:r>
              <a:rPr lang="en-US" altLang="zh-TW" baseline="0" dirty="0" smtClean="0"/>
              <a:t> precipitation region.</a:t>
            </a:r>
            <a:r>
              <a:rPr lang="zh-TW" altLang="en-US" baseline="0" dirty="0" smtClean="0"/>
              <a:t> </a:t>
            </a:r>
            <a:endParaRPr lang="en-US" altLang="zh-TW" baseline="0" dirty="0" smtClean="0"/>
          </a:p>
          <a:p>
            <a:r>
              <a:rPr lang="en-US" altLang="zh-TW" baseline="0" dirty="0" smtClean="0"/>
              <a:t>Qualitative: NICE</a:t>
            </a:r>
            <a:r>
              <a:rPr lang="zh-TW" altLang="en-US" baseline="0" dirty="0" smtClean="0"/>
              <a:t>只抓住對流區的降雨結構</a:t>
            </a:r>
            <a:endParaRPr lang="en-US" altLang="zh-TW" baseline="0" dirty="0" smtClean="0"/>
          </a:p>
          <a:p>
            <a:r>
              <a:rPr lang="en-US" altLang="zh-TW" baseline="0" dirty="0" smtClean="0"/>
              <a:t>Quantitative: NICE</a:t>
            </a:r>
            <a:r>
              <a:rPr lang="zh-TW" altLang="en-US" baseline="0" dirty="0" smtClean="0"/>
              <a:t>的上升速度和溫度暖羽區都較弱 </a:t>
            </a:r>
            <a:r>
              <a:rPr lang="en-US" altLang="zh-TW" baseline="0" dirty="0" smtClean="0"/>
              <a:t>(cold pool </a:t>
            </a:r>
            <a:r>
              <a:rPr lang="zh-TW" altLang="en-US" baseline="0" dirty="0" smtClean="0"/>
              <a:t>差不多</a:t>
            </a:r>
            <a:r>
              <a:rPr lang="en-US" altLang="zh-TW"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1" dirty="0" smtClean="0"/>
              <a:t>* Ice microphysics have both a qualitative and quantitative impact on storm structure.</a:t>
            </a:r>
          </a:p>
          <a:p>
            <a:pPr marL="171450" indent="-171450">
              <a:buFont typeface="Arial" charset="0"/>
              <a:buChar char="•"/>
            </a:pPr>
            <a:r>
              <a:rPr lang="en-US" altLang="zh-TW" sz="1200" b="1" dirty="0" smtClean="0"/>
              <a:t>RTF flow is slightly weaker and more vertically oriented</a:t>
            </a:r>
          </a:p>
          <a:p>
            <a:pPr marL="0" indent="0">
              <a:buFont typeface="Arial" charset="0"/>
              <a:buNone/>
            </a:pPr>
            <a:r>
              <a:rPr lang="en-US" altLang="zh-TW" sz="1200" b="1" dirty="0" smtClean="0"/>
              <a:t>** ice-phase microphysics are essential to the realistic</a:t>
            </a:r>
            <a:r>
              <a:rPr lang="en-US" altLang="zh-TW" sz="1200" b="1" baseline="0" dirty="0" smtClean="0"/>
              <a:t> structure of the descending RTF flow.</a:t>
            </a:r>
            <a:endParaRPr lang="en-US" altLang="zh-TW" sz="1200" b="1" dirty="0" smtClean="0"/>
          </a:p>
          <a:p>
            <a:endParaRPr lang="en-US" altLang="zh-TW" baseline="0" dirty="0" smtClean="0"/>
          </a:p>
        </p:txBody>
      </p:sp>
      <p:sp>
        <p:nvSpPr>
          <p:cNvPr id="4" name="投影片編號版面配置區 3"/>
          <p:cNvSpPr>
            <a:spLocks noGrp="1"/>
          </p:cNvSpPr>
          <p:nvPr>
            <p:ph type="sldNum" sz="quarter" idx="10"/>
          </p:nvPr>
        </p:nvSpPr>
        <p:spPr/>
        <p:txBody>
          <a:bodyPr/>
          <a:lstStyle/>
          <a:p>
            <a:fld id="{D7210683-AC28-4585-9B15-463B6DDE4CC7}" type="slidenum">
              <a:rPr lang="zh-TW" altLang="en-US" smtClean="0"/>
              <a:t>16</a:t>
            </a:fld>
            <a:endParaRPr lang="zh-TW" altLang="en-US"/>
          </a:p>
        </p:txBody>
      </p:sp>
    </p:spTree>
    <p:extLst>
      <p:ext uri="{BB962C8B-B14F-4D97-AF65-F5344CB8AC3E}">
        <p14:creationId xmlns:p14="http://schemas.microsoft.com/office/powerpoint/2010/main" val="3252284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D1250322-7A8C-46F3-A55C-9F15769BE83C}" type="datetimeFigureOut">
              <a:rPr lang="zh-TW" altLang="en-US" smtClean="0"/>
              <a:t>2012/12/28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867EB18-8DEE-47AE-96EF-3F2766DC3F0B}" type="slidenum">
              <a:rPr lang="zh-TW" altLang="en-US" smtClean="0"/>
              <a:t>‹#›</a:t>
            </a:fld>
            <a:endParaRPr lang="zh-TW" altLang="en-US"/>
          </a:p>
        </p:txBody>
      </p:sp>
    </p:spTree>
    <p:extLst>
      <p:ext uri="{BB962C8B-B14F-4D97-AF65-F5344CB8AC3E}">
        <p14:creationId xmlns:p14="http://schemas.microsoft.com/office/powerpoint/2010/main" val="2226982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1250322-7A8C-46F3-A55C-9F15769BE83C}" type="datetimeFigureOut">
              <a:rPr lang="zh-TW" altLang="en-US" smtClean="0"/>
              <a:t>2012/12/28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867EB18-8DEE-47AE-96EF-3F2766DC3F0B}" type="slidenum">
              <a:rPr lang="zh-TW" altLang="en-US" smtClean="0"/>
              <a:t>‹#›</a:t>
            </a:fld>
            <a:endParaRPr lang="zh-TW" altLang="en-US"/>
          </a:p>
        </p:txBody>
      </p:sp>
    </p:spTree>
    <p:extLst>
      <p:ext uri="{BB962C8B-B14F-4D97-AF65-F5344CB8AC3E}">
        <p14:creationId xmlns:p14="http://schemas.microsoft.com/office/powerpoint/2010/main" val="2894830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1250322-7A8C-46F3-A55C-9F15769BE83C}" type="datetimeFigureOut">
              <a:rPr lang="zh-TW" altLang="en-US" smtClean="0"/>
              <a:t>2012/12/28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867EB18-8DEE-47AE-96EF-3F2766DC3F0B}" type="slidenum">
              <a:rPr lang="zh-TW" altLang="en-US" smtClean="0"/>
              <a:t>‹#›</a:t>
            </a:fld>
            <a:endParaRPr lang="zh-TW" altLang="en-US"/>
          </a:p>
        </p:txBody>
      </p:sp>
    </p:spTree>
    <p:extLst>
      <p:ext uri="{BB962C8B-B14F-4D97-AF65-F5344CB8AC3E}">
        <p14:creationId xmlns:p14="http://schemas.microsoft.com/office/powerpoint/2010/main" val="3923214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1250322-7A8C-46F3-A55C-9F15769BE83C}" type="datetimeFigureOut">
              <a:rPr lang="zh-TW" altLang="en-US" smtClean="0"/>
              <a:t>2012/12/28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867EB18-8DEE-47AE-96EF-3F2766DC3F0B}" type="slidenum">
              <a:rPr lang="zh-TW" altLang="en-US" smtClean="0"/>
              <a:t>‹#›</a:t>
            </a:fld>
            <a:endParaRPr lang="zh-TW" altLang="en-US"/>
          </a:p>
        </p:txBody>
      </p:sp>
    </p:spTree>
    <p:extLst>
      <p:ext uri="{BB962C8B-B14F-4D97-AF65-F5344CB8AC3E}">
        <p14:creationId xmlns:p14="http://schemas.microsoft.com/office/powerpoint/2010/main" val="4041301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D1250322-7A8C-46F3-A55C-9F15769BE83C}" type="datetimeFigureOut">
              <a:rPr lang="zh-TW" altLang="en-US" smtClean="0"/>
              <a:t>2012/12/28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867EB18-8DEE-47AE-96EF-3F2766DC3F0B}" type="slidenum">
              <a:rPr lang="zh-TW" altLang="en-US" smtClean="0"/>
              <a:t>‹#›</a:t>
            </a:fld>
            <a:endParaRPr lang="zh-TW" altLang="en-US"/>
          </a:p>
        </p:txBody>
      </p:sp>
    </p:spTree>
    <p:extLst>
      <p:ext uri="{BB962C8B-B14F-4D97-AF65-F5344CB8AC3E}">
        <p14:creationId xmlns:p14="http://schemas.microsoft.com/office/powerpoint/2010/main" val="2358407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D1250322-7A8C-46F3-A55C-9F15769BE83C}" type="datetimeFigureOut">
              <a:rPr lang="zh-TW" altLang="en-US" smtClean="0"/>
              <a:t>2012/12/28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867EB18-8DEE-47AE-96EF-3F2766DC3F0B}" type="slidenum">
              <a:rPr lang="zh-TW" altLang="en-US" smtClean="0"/>
              <a:t>‹#›</a:t>
            </a:fld>
            <a:endParaRPr lang="zh-TW" altLang="en-US"/>
          </a:p>
        </p:txBody>
      </p:sp>
    </p:spTree>
    <p:extLst>
      <p:ext uri="{BB962C8B-B14F-4D97-AF65-F5344CB8AC3E}">
        <p14:creationId xmlns:p14="http://schemas.microsoft.com/office/powerpoint/2010/main" val="1815687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D1250322-7A8C-46F3-A55C-9F15769BE83C}" type="datetimeFigureOut">
              <a:rPr lang="zh-TW" altLang="en-US" smtClean="0"/>
              <a:t>2012/12/28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4867EB18-8DEE-47AE-96EF-3F2766DC3F0B}" type="slidenum">
              <a:rPr lang="zh-TW" altLang="en-US" smtClean="0"/>
              <a:t>‹#›</a:t>
            </a:fld>
            <a:endParaRPr lang="zh-TW" altLang="en-US"/>
          </a:p>
        </p:txBody>
      </p:sp>
    </p:spTree>
    <p:extLst>
      <p:ext uri="{BB962C8B-B14F-4D97-AF65-F5344CB8AC3E}">
        <p14:creationId xmlns:p14="http://schemas.microsoft.com/office/powerpoint/2010/main" val="2706591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D1250322-7A8C-46F3-A55C-9F15769BE83C}" type="datetimeFigureOut">
              <a:rPr lang="zh-TW" altLang="en-US" smtClean="0"/>
              <a:t>2012/12/28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4867EB18-8DEE-47AE-96EF-3F2766DC3F0B}" type="slidenum">
              <a:rPr lang="zh-TW" altLang="en-US" smtClean="0"/>
              <a:t>‹#›</a:t>
            </a:fld>
            <a:endParaRPr lang="zh-TW" altLang="en-US"/>
          </a:p>
        </p:txBody>
      </p:sp>
    </p:spTree>
    <p:extLst>
      <p:ext uri="{BB962C8B-B14F-4D97-AF65-F5344CB8AC3E}">
        <p14:creationId xmlns:p14="http://schemas.microsoft.com/office/powerpoint/2010/main" val="2936173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1250322-7A8C-46F3-A55C-9F15769BE83C}" type="datetimeFigureOut">
              <a:rPr lang="zh-TW" altLang="en-US" smtClean="0"/>
              <a:t>2012/12/28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4867EB18-8DEE-47AE-96EF-3F2766DC3F0B}" type="slidenum">
              <a:rPr lang="zh-TW" altLang="en-US" smtClean="0"/>
              <a:t>‹#›</a:t>
            </a:fld>
            <a:endParaRPr lang="zh-TW" altLang="en-US"/>
          </a:p>
        </p:txBody>
      </p:sp>
    </p:spTree>
    <p:extLst>
      <p:ext uri="{BB962C8B-B14F-4D97-AF65-F5344CB8AC3E}">
        <p14:creationId xmlns:p14="http://schemas.microsoft.com/office/powerpoint/2010/main" val="1988752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D1250322-7A8C-46F3-A55C-9F15769BE83C}" type="datetimeFigureOut">
              <a:rPr lang="zh-TW" altLang="en-US" smtClean="0"/>
              <a:t>2012/12/28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867EB18-8DEE-47AE-96EF-3F2766DC3F0B}" type="slidenum">
              <a:rPr lang="zh-TW" altLang="en-US" smtClean="0"/>
              <a:t>‹#›</a:t>
            </a:fld>
            <a:endParaRPr lang="zh-TW" altLang="en-US"/>
          </a:p>
        </p:txBody>
      </p:sp>
    </p:spTree>
    <p:extLst>
      <p:ext uri="{BB962C8B-B14F-4D97-AF65-F5344CB8AC3E}">
        <p14:creationId xmlns:p14="http://schemas.microsoft.com/office/powerpoint/2010/main" val="3967692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D1250322-7A8C-46F3-A55C-9F15769BE83C}" type="datetimeFigureOut">
              <a:rPr lang="zh-TW" altLang="en-US" smtClean="0"/>
              <a:t>2012/12/28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867EB18-8DEE-47AE-96EF-3F2766DC3F0B}" type="slidenum">
              <a:rPr lang="zh-TW" altLang="en-US" smtClean="0"/>
              <a:t>‹#›</a:t>
            </a:fld>
            <a:endParaRPr lang="zh-TW" altLang="en-US"/>
          </a:p>
        </p:txBody>
      </p:sp>
    </p:spTree>
    <p:extLst>
      <p:ext uri="{BB962C8B-B14F-4D97-AF65-F5344CB8AC3E}">
        <p14:creationId xmlns:p14="http://schemas.microsoft.com/office/powerpoint/2010/main" val="1746935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250322-7A8C-46F3-A55C-9F15769BE83C}" type="datetimeFigureOut">
              <a:rPr lang="zh-TW" altLang="en-US" smtClean="0"/>
              <a:t>2012/12/28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67EB18-8DEE-47AE-96EF-3F2766DC3F0B}" type="slidenum">
              <a:rPr lang="zh-TW" altLang="en-US" smtClean="0"/>
              <a:t>‹#›</a:t>
            </a:fld>
            <a:endParaRPr lang="zh-TW" altLang="en-US"/>
          </a:p>
        </p:txBody>
      </p:sp>
    </p:spTree>
    <p:extLst>
      <p:ext uri="{BB962C8B-B14F-4D97-AF65-F5344CB8AC3E}">
        <p14:creationId xmlns:p14="http://schemas.microsoft.com/office/powerpoint/2010/main" val="1044198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fontScale="90000"/>
          </a:bodyPr>
          <a:lstStyle/>
          <a:p>
            <a:r>
              <a:rPr lang="en-US" altLang="zh-TW" dirty="0" smtClean="0"/>
              <a:t>Sensitivity of Squall-Line Rear Inflow to Ice Microphysics and Environmental Humidity</a:t>
            </a:r>
            <a:endParaRPr lang="zh-TW" altLang="en-US" dirty="0"/>
          </a:p>
        </p:txBody>
      </p:sp>
      <p:sp>
        <p:nvSpPr>
          <p:cNvPr id="3" name="副標題 2"/>
          <p:cNvSpPr>
            <a:spLocks noGrp="1"/>
          </p:cNvSpPr>
          <p:nvPr>
            <p:ph type="subTitle" idx="1"/>
          </p:nvPr>
        </p:nvSpPr>
        <p:spPr>
          <a:xfrm>
            <a:off x="3059832" y="4149080"/>
            <a:ext cx="3312368" cy="720080"/>
          </a:xfrm>
        </p:spPr>
        <p:txBody>
          <a:bodyPr>
            <a:normAutofit/>
          </a:bodyPr>
          <a:lstStyle/>
          <a:p>
            <a:pPr marL="269875" indent="-269875" algn="just"/>
            <a:r>
              <a:rPr lang="en-US" altLang="zh-TW" sz="2000" dirty="0"/>
              <a:t>Yang, M.-J., and R.A. </a:t>
            </a:r>
            <a:r>
              <a:rPr lang="en-US" altLang="zh-TW" sz="2000" dirty="0" err="1"/>
              <a:t>Houze</a:t>
            </a:r>
            <a:r>
              <a:rPr lang="en-US" altLang="zh-TW" sz="2000" dirty="0"/>
              <a:t>, </a:t>
            </a:r>
            <a:r>
              <a:rPr lang="en-US" altLang="zh-TW" sz="2000" dirty="0" err="1" smtClean="0"/>
              <a:t>Jr</a:t>
            </a:r>
            <a:endParaRPr lang="zh-TW" altLang="en-US" sz="2000" dirty="0"/>
          </a:p>
        </p:txBody>
      </p:sp>
    </p:spTree>
    <p:extLst>
      <p:ext uri="{BB962C8B-B14F-4D97-AF65-F5344CB8AC3E}">
        <p14:creationId xmlns:p14="http://schemas.microsoft.com/office/powerpoint/2010/main" val="952570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638735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文字方塊 7"/>
          <p:cNvSpPr txBox="1"/>
          <p:nvPr/>
        </p:nvSpPr>
        <p:spPr>
          <a:xfrm>
            <a:off x="6315922" y="2204864"/>
            <a:ext cx="2793159" cy="4031873"/>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TW" sz="2800" dirty="0" smtClean="0"/>
              <a:t>Heating:</a:t>
            </a:r>
          </a:p>
          <a:p>
            <a:pPr marL="514350" indent="-514350">
              <a:buAutoNum type="arabicPeriod"/>
            </a:pPr>
            <a:r>
              <a:rPr lang="en-US" altLang="zh-TW" sz="2800" dirty="0" smtClean="0"/>
              <a:t>Condensation of cloud water</a:t>
            </a:r>
          </a:p>
          <a:p>
            <a:pPr marL="514350" indent="-514350">
              <a:buAutoNum type="arabicPeriod"/>
            </a:pPr>
            <a:r>
              <a:rPr lang="en-US" altLang="zh-TW" sz="2800" dirty="0" smtClean="0"/>
              <a:t>Riming </a:t>
            </a:r>
            <a:r>
              <a:rPr lang="en-US" altLang="zh-TW" sz="2800" dirty="0" smtClean="0"/>
              <a:t>warming</a:t>
            </a:r>
          </a:p>
          <a:p>
            <a:pPr marL="514350" indent="-514350">
              <a:buAutoNum type="arabicPeriod"/>
            </a:pPr>
            <a:r>
              <a:rPr lang="en-US" altLang="zh-TW" sz="2800" dirty="0" smtClean="0"/>
              <a:t>Deposition </a:t>
            </a:r>
            <a:r>
              <a:rPr lang="en-US" altLang="zh-TW" sz="2000" i="1" dirty="0" smtClean="0"/>
              <a:t>(occurred throughout most of the </a:t>
            </a:r>
            <a:r>
              <a:rPr lang="en-US" altLang="zh-TW" sz="2000" i="1" dirty="0" err="1" smtClean="0"/>
              <a:t>stratiform</a:t>
            </a:r>
            <a:r>
              <a:rPr lang="en-US" altLang="zh-TW" sz="2000" i="1" dirty="0" smtClean="0"/>
              <a:t> cloud region)</a:t>
            </a:r>
            <a:r>
              <a:rPr lang="en-US" altLang="zh-TW" sz="2800" dirty="0" smtClean="0"/>
              <a:t>       </a:t>
            </a:r>
            <a:endParaRPr lang="en-US" altLang="zh-TW" sz="2800" dirty="0" smtClean="0"/>
          </a:p>
        </p:txBody>
      </p:sp>
      <p:sp>
        <p:nvSpPr>
          <p:cNvPr id="9" name="橢圓 8"/>
          <p:cNvSpPr/>
          <p:nvPr/>
        </p:nvSpPr>
        <p:spPr>
          <a:xfrm>
            <a:off x="2915816" y="567844"/>
            <a:ext cx="1296144" cy="43204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TW" dirty="0" smtClean="0"/>
              <a:t>heating</a:t>
            </a:r>
            <a:endParaRPr lang="zh-TW" altLang="en-US" dirty="0"/>
          </a:p>
        </p:txBody>
      </p:sp>
      <p:sp>
        <p:nvSpPr>
          <p:cNvPr id="10" name="橢圓 9"/>
          <p:cNvSpPr/>
          <p:nvPr/>
        </p:nvSpPr>
        <p:spPr>
          <a:xfrm>
            <a:off x="1475656" y="1340768"/>
            <a:ext cx="1296144" cy="432048"/>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TW" dirty="0" smtClean="0"/>
              <a:t>cooling</a:t>
            </a:r>
            <a:endParaRPr lang="zh-TW" altLang="en-US" dirty="0"/>
          </a:p>
        </p:txBody>
      </p:sp>
    </p:spTree>
    <p:extLst>
      <p:ext uri="{BB962C8B-B14F-4D97-AF65-F5344CB8AC3E}">
        <p14:creationId xmlns:p14="http://schemas.microsoft.com/office/powerpoint/2010/main" val="208579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267" y="0"/>
            <a:ext cx="63605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字方塊 4"/>
          <p:cNvSpPr txBox="1"/>
          <p:nvPr/>
        </p:nvSpPr>
        <p:spPr>
          <a:xfrm>
            <a:off x="107504" y="260648"/>
            <a:ext cx="2736304" cy="5447645"/>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TW" sz="2800" dirty="0" smtClean="0"/>
              <a:t>Cooling:</a:t>
            </a:r>
          </a:p>
          <a:p>
            <a:pPr marL="514350" indent="-514350">
              <a:buAutoNum type="arabicPeriod"/>
            </a:pPr>
            <a:r>
              <a:rPr lang="en-US" altLang="zh-TW" sz="2800" dirty="0" err="1" smtClean="0"/>
              <a:t>Sublimational</a:t>
            </a:r>
            <a:r>
              <a:rPr lang="en-US" altLang="zh-TW" sz="2800" dirty="0"/>
              <a:t> </a:t>
            </a:r>
            <a:r>
              <a:rPr lang="en-US" altLang="zh-TW" sz="2000" i="1" dirty="0" smtClean="0"/>
              <a:t>(</a:t>
            </a:r>
            <a:r>
              <a:rPr lang="en-US" altLang="zh-TW" sz="2000" i="1" dirty="0" err="1" smtClean="0"/>
              <a:t>sublimational</a:t>
            </a:r>
            <a:r>
              <a:rPr lang="en-US" altLang="zh-TW" sz="2000" i="1" dirty="0" smtClean="0"/>
              <a:t> cooling of snow particles first drives the RTF to descend and penetrate through the storm [hypothesis of Rutledge et al. 1988])</a:t>
            </a:r>
          </a:p>
          <a:p>
            <a:pPr marL="514350" indent="-514350">
              <a:buAutoNum type="arabicPeriod"/>
            </a:pPr>
            <a:r>
              <a:rPr lang="en-US" altLang="zh-TW" sz="2800" dirty="0" smtClean="0"/>
              <a:t>Melting   </a:t>
            </a:r>
            <a:r>
              <a:rPr lang="en-US" altLang="zh-TW" sz="2000" i="1" dirty="0" smtClean="0"/>
              <a:t>(bright band)</a:t>
            </a:r>
          </a:p>
          <a:p>
            <a:pPr marL="514350" indent="-514350">
              <a:buAutoNum type="arabicPeriod"/>
            </a:pPr>
            <a:r>
              <a:rPr lang="en-US" altLang="zh-TW" sz="2800" dirty="0" smtClean="0"/>
              <a:t>Evaporation</a:t>
            </a:r>
          </a:p>
          <a:p>
            <a:pPr marL="514350" indent="-514350">
              <a:buAutoNum type="arabicPeriod"/>
            </a:pPr>
            <a:endParaRPr lang="en-US" altLang="zh-TW" sz="2800" dirty="0" smtClean="0"/>
          </a:p>
        </p:txBody>
      </p:sp>
    </p:spTree>
    <p:extLst>
      <p:ext uri="{BB962C8B-B14F-4D97-AF65-F5344CB8AC3E}">
        <p14:creationId xmlns:p14="http://schemas.microsoft.com/office/powerpoint/2010/main" val="33138021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025" name="Picture 1" descr="C:\Users\Vindy\AppData\Local\Temp\enhtmlclip\Imag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0648"/>
            <a:ext cx="9189945" cy="594928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4860032" y="6381328"/>
            <a:ext cx="4251548" cy="369332"/>
          </a:xfrm>
          <a:prstGeom prst="rect">
            <a:avLst/>
          </a:prstGeom>
        </p:spPr>
        <p:txBody>
          <a:bodyPr wrap="none">
            <a:spAutoFit/>
          </a:bodyPr>
          <a:lstStyle/>
          <a:p>
            <a:r>
              <a:rPr lang="en-US" altLang="zh-TW" i="1" dirty="0" smtClean="0"/>
              <a:t>(</a:t>
            </a:r>
            <a:r>
              <a:rPr lang="en-US" altLang="zh-TW" i="1" dirty="0" err="1" smtClean="0"/>
              <a:t>Biggerstaff</a:t>
            </a:r>
            <a:r>
              <a:rPr lang="en-US" altLang="zh-TW" i="1" dirty="0"/>
              <a:t>, M. I., and R. A. </a:t>
            </a:r>
            <a:r>
              <a:rPr lang="en-US" altLang="zh-TW" i="1" dirty="0" err="1"/>
              <a:t>Houze</a:t>
            </a:r>
            <a:r>
              <a:rPr lang="en-US" altLang="zh-TW" i="1" dirty="0"/>
              <a:t> Jr., </a:t>
            </a:r>
            <a:r>
              <a:rPr lang="en-US" altLang="zh-TW" i="1" dirty="0" smtClean="0"/>
              <a:t>1993)</a:t>
            </a:r>
            <a:endParaRPr lang="zh-TW" altLang="en-US" i="1" dirty="0"/>
          </a:p>
        </p:txBody>
      </p:sp>
    </p:spTree>
    <p:extLst>
      <p:ext uri="{BB962C8B-B14F-4D97-AF65-F5344CB8AC3E}">
        <p14:creationId xmlns:p14="http://schemas.microsoft.com/office/powerpoint/2010/main" val="2664799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橢圓 3"/>
          <p:cNvSpPr/>
          <p:nvPr/>
        </p:nvSpPr>
        <p:spPr>
          <a:xfrm>
            <a:off x="395536" y="2410092"/>
            <a:ext cx="3168352" cy="1810996"/>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altLang="zh-TW"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RTF</a:t>
            </a:r>
            <a:endParaRPr lang="zh-TW" altLang="en-US" dirty="0"/>
          </a:p>
        </p:txBody>
      </p:sp>
      <p:sp>
        <p:nvSpPr>
          <p:cNvPr id="5" name="橢圓 4"/>
          <p:cNvSpPr/>
          <p:nvPr/>
        </p:nvSpPr>
        <p:spPr>
          <a:xfrm>
            <a:off x="5364088" y="260648"/>
            <a:ext cx="3264264" cy="144016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TW" sz="2800" dirty="0" smtClean="0"/>
              <a:t>Hydrometeor types</a:t>
            </a:r>
            <a:endParaRPr lang="zh-TW" altLang="en-US" sz="2800" dirty="0"/>
          </a:p>
        </p:txBody>
      </p:sp>
      <p:sp>
        <p:nvSpPr>
          <p:cNvPr id="6" name="橢圓 5"/>
          <p:cNvSpPr/>
          <p:nvPr/>
        </p:nvSpPr>
        <p:spPr>
          <a:xfrm>
            <a:off x="5387991" y="1925216"/>
            <a:ext cx="3240361" cy="1440160"/>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TW" sz="2800" dirty="0" smtClean="0"/>
              <a:t>Ice-phase microphysics</a:t>
            </a:r>
            <a:endParaRPr lang="zh-TW" altLang="en-US" sz="2800" dirty="0"/>
          </a:p>
        </p:txBody>
      </p:sp>
      <p:sp>
        <p:nvSpPr>
          <p:cNvPr id="7" name="橢圓 6"/>
          <p:cNvSpPr/>
          <p:nvPr/>
        </p:nvSpPr>
        <p:spPr>
          <a:xfrm>
            <a:off x="5387991" y="3573016"/>
            <a:ext cx="3240361" cy="1440160"/>
          </a:xfrm>
          <a:prstGeom prst="ellipse">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zh-TW" sz="2800" dirty="0" smtClean="0"/>
              <a:t>Environmental humidity</a:t>
            </a:r>
            <a:endParaRPr lang="zh-TW" altLang="en-US" sz="2800" dirty="0"/>
          </a:p>
        </p:txBody>
      </p:sp>
      <p:sp>
        <p:nvSpPr>
          <p:cNvPr id="10" name="橢圓 9"/>
          <p:cNvSpPr/>
          <p:nvPr/>
        </p:nvSpPr>
        <p:spPr>
          <a:xfrm>
            <a:off x="5387992" y="5229200"/>
            <a:ext cx="3240361" cy="1440160"/>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TW" sz="2800" dirty="0" smtClean="0"/>
              <a:t>No. 1 microphysics processes</a:t>
            </a:r>
            <a:endParaRPr lang="zh-TW" altLang="en-US" sz="2800" dirty="0"/>
          </a:p>
        </p:txBody>
      </p:sp>
      <p:cxnSp>
        <p:nvCxnSpPr>
          <p:cNvPr id="12" name="直線接點 11"/>
          <p:cNvCxnSpPr>
            <a:stCxn id="4" idx="6"/>
            <a:endCxn id="5" idx="2"/>
          </p:cNvCxnSpPr>
          <p:nvPr/>
        </p:nvCxnSpPr>
        <p:spPr>
          <a:xfrm flipV="1">
            <a:off x="3563888" y="980728"/>
            <a:ext cx="1800200" cy="2334862"/>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直線接點 13"/>
          <p:cNvCxnSpPr>
            <a:stCxn id="4" idx="6"/>
            <a:endCxn id="6" idx="2"/>
          </p:cNvCxnSpPr>
          <p:nvPr/>
        </p:nvCxnSpPr>
        <p:spPr>
          <a:xfrm flipV="1">
            <a:off x="3563888" y="2645296"/>
            <a:ext cx="1824103" cy="670294"/>
          </a:xfrm>
          <a:prstGeom prst="line">
            <a:avLst/>
          </a:prstGeom>
        </p:spPr>
        <p:style>
          <a:lnRef idx="3">
            <a:schemeClr val="accent5"/>
          </a:lnRef>
          <a:fillRef idx="0">
            <a:schemeClr val="accent5"/>
          </a:fillRef>
          <a:effectRef idx="2">
            <a:schemeClr val="accent5"/>
          </a:effectRef>
          <a:fontRef idx="minor">
            <a:schemeClr val="tx1"/>
          </a:fontRef>
        </p:style>
      </p:cxnSp>
      <p:cxnSp>
        <p:nvCxnSpPr>
          <p:cNvPr id="16" name="直線接點 15"/>
          <p:cNvCxnSpPr>
            <a:stCxn id="4" idx="6"/>
            <a:endCxn id="7" idx="2"/>
          </p:cNvCxnSpPr>
          <p:nvPr/>
        </p:nvCxnSpPr>
        <p:spPr>
          <a:xfrm>
            <a:off x="3563888" y="3315590"/>
            <a:ext cx="1824103" cy="977506"/>
          </a:xfrm>
          <a:prstGeom prst="line">
            <a:avLst/>
          </a:prstGeom>
        </p:spPr>
        <p:style>
          <a:lnRef idx="3">
            <a:schemeClr val="accent3"/>
          </a:lnRef>
          <a:fillRef idx="0">
            <a:schemeClr val="accent3"/>
          </a:fillRef>
          <a:effectRef idx="2">
            <a:schemeClr val="accent3"/>
          </a:effectRef>
          <a:fontRef idx="minor">
            <a:schemeClr val="tx1"/>
          </a:fontRef>
        </p:style>
      </p:cxnSp>
      <p:cxnSp>
        <p:nvCxnSpPr>
          <p:cNvPr id="18" name="直線接點 17"/>
          <p:cNvCxnSpPr>
            <a:stCxn id="4" idx="6"/>
            <a:endCxn id="10" idx="2"/>
          </p:cNvCxnSpPr>
          <p:nvPr/>
        </p:nvCxnSpPr>
        <p:spPr>
          <a:xfrm>
            <a:off x="3563888" y="3315590"/>
            <a:ext cx="1824104" cy="263369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16811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Sensitivity Tests</a:t>
            </a:r>
            <a:endParaRPr lang="zh-TW" altLang="en-US" dirty="0"/>
          </a:p>
        </p:txBody>
      </p:sp>
      <p:graphicFrame>
        <p:nvGraphicFramePr>
          <p:cNvPr id="8" name="內容版面配置區 7"/>
          <p:cNvGraphicFramePr>
            <a:graphicFrameLocks noGrp="1"/>
          </p:cNvGraphicFramePr>
          <p:nvPr>
            <p:ph idx="1"/>
            <p:extLst>
              <p:ext uri="{D42A27DB-BD31-4B8C-83A1-F6EECF244321}">
                <p14:modId xmlns:p14="http://schemas.microsoft.com/office/powerpoint/2010/main" val="3475677308"/>
              </p:ext>
            </p:extLst>
          </p:nvPr>
        </p:nvGraphicFramePr>
        <p:xfrm>
          <a:off x="179512" y="2059280"/>
          <a:ext cx="8856984" cy="3169920"/>
        </p:xfrm>
        <a:graphic>
          <a:graphicData uri="http://schemas.openxmlformats.org/drawingml/2006/table">
            <a:tbl>
              <a:tblPr firstRow="1" bandRow="1">
                <a:tableStyleId>{8EC20E35-A176-4012-BC5E-935CFFF8708E}</a:tableStyleId>
              </a:tblPr>
              <a:tblGrid>
                <a:gridCol w="863605"/>
                <a:gridCol w="1162463"/>
                <a:gridCol w="2014936"/>
                <a:gridCol w="4815980"/>
              </a:tblGrid>
              <a:tr h="0">
                <a:tc>
                  <a:txBody>
                    <a:bodyPr/>
                    <a:lstStyle/>
                    <a:p>
                      <a:pPr algn="ctr"/>
                      <a:r>
                        <a:rPr lang="en-US" altLang="zh-TW" sz="2000" dirty="0" smtClean="0">
                          <a:solidFill>
                            <a:schemeClr val="tx1"/>
                          </a:solidFill>
                        </a:rPr>
                        <a:t>Run</a:t>
                      </a:r>
                      <a:endParaRPr lang="zh-TW" altLang="en-US" sz="2000" dirty="0">
                        <a:solidFill>
                          <a:schemeClr val="tx1"/>
                        </a:solidFill>
                      </a:endParaRPr>
                    </a:p>
                  </a:txBody>
                  <a:tcPr>
                    <a:solidFill>
                      <a:schemeClr val="bg1"/>
                    </a:solidFill>
                  </a:tcPr>
                </a:tc>
                <a:tc>
                  <a:txBody>
                    <a:bodyPr/>
                    <a:lstStyle/>
                    <a:p>
                      <a:pPr algn="ctr"/>
                      <a:r>
                        <a:rPr lang="en-US" altLang="zh-TW" sz="2000" dirty="0" smtClean="0">
                          <a:solidFill>
                            <a:schemeClr val="tx1"/>
                          </a:solidFill>
                        </a:rPr>
                        <a:t>Run time</a:t>
                      </a:r>
                      <a:endParaRPr lang="zh-TW" altLang="en-US" sz="2000" dirty="0">
                        <a:solidFill>
                          <a:schemeClr val="tx1"/>
                        </a:solidFill>
                      </a:endParaRPr>
                    </a:p>
                  </a:txBody>
                  <a:tcPr>
                    <a:solidFill>
                      <a:schemeClr val="bg1"/>
                    </a:solidFill>
                  </a:tcPr>
                </a:tc>
                <a:tc>
                  <a:txBody>
                    <a:bodyPr/>
                    <a:lstStyle/>
                    <a:p>
                      <a:pPr algn="ctr"/>
                      <a:r>
                        <a:rPr lang="en-US" altLang="zh-TW" sz="2000" dirty="0" smtClean="0">
                          <a:solidFill>
                            <a:schemeClr val="tx1"/>
                          </a:solidFill>
                        </a:rPr>
                        <a:t>Restart time</a:t>
                      </a:r>
                      <a:endParaRPr lang="zh-TW" altLang="en-US" sz="2000" dirty="0">
                        <a:solidFill>
                          <a:schemeClr val="tx1"/>
                        </a:solidFill>
                      </a:endParaRPr>
                    </a:p>
                  </a:txBody>
                  <a:tcPr>
                    <a:solidFill>
                      <a:schemeClr val="bg1"/>
                    </a:solidFill>
                  </a:tcPr>
                </a:tc>
                <a:tc>
                  <a:txBody>
                    <a:bodyPr/>
                    <a:lstStyle/>
                    <a:p>
                      <a:pPr algn="ctr"/>
                      <a:r>
                        <a:rPr lang="en-US" altLang="zh-TW" sz="2000" dirty="0" smtClean="0">
                          <a:solidFill>
                            <a:schemeClr val="tx1"/>
                          </a:solidFill>
                        </a:rPr>
                        <a:t>Comments</a:t>
                      </a:r>
                      <a:endParaRPr lang="zh-TW" altLang="en-US" sz="2000" dirty="0">
                        <a:solidFill>
                          <a:schemeClr val="tx1"/>
                        </a:solidFill>
                      </a:endParaRPr>
                    </a:p>
                  </a:txBody>
                  <a:tcPr>
                    <a:solidFill>
                      <a:schemeClr val="bg1"/>
                    </a:solidFill>
                  </a:tcPr>
                </a:tc>
              </a:tr>
              <a:tr h="370840">
                <a:tc>
                  <a:txBody>
                    <a:bodyPr/>
                    <a:lstStyle/>
                    <a:p>
                      <a:pPr algn="ctr"/>
                      <a:r>
                        <a:rPr lang="en-US" altLang="zh-TW" sz="2000" dirty="0" smtClean="0">
                          <a:solidFill>
                            <a:schemeClr val="tx1"/>
                          </a:solidFill>
                        </a:rPr>
                        <a:t>CNTL</a:t>
                      </a:r>
                      <a:endParaRPr lang="zh-TW" altLang="en-US" sz="2000" dirty="0">
                        <a:solidFill>
                          <a:schemeClr val="tx1"/>
                        </a:solidFill>
                      </a:endParaRPr>
                    </a:p>
                  </a:txBody>
                  <a:tcPr>
                    <a:solidFill>
                      <a:schemeClr val="bg1"/>
                    </a:solidFill>
                  </a:tcPr>
                </a:tc>
                <a:tc>
                  <a:txBody>
                    <a:bodyPr/>
                    <a:lstStyle/>
                    <a:p>
                      <a:pPr algn="ctr"/>
                      <a:r>
                        <a:rPr lang="en-US" altLang="zh-TW" sz="2000" dirty="0" smtClean="0">
                          <a:solidFill>
                            <a:schemeClr val="tx1"/>
                          </a:solidFill>
                        </a:rPr>
                        <a:t>15 h</a:t>
                      </a:r>
                      <a:endParaRPr lang="zh-TW" altLang="en-US" sz="2000" dirty="0">
                        <a:solidFill>
                          <a:schemeClr val="tx1"/>
                        </a:solidFill>
                      </a:endParaRPr>
                    </a:p>
                  </a:txBody>
                  <a:tcPr>
                    <a:solidFill>
                      <a:schemeClr val="bg1"/>
                    </a:solidFill>
                  </a:tcPr>
                </a:tc>
                <a:tc>
                  <a:txBody>
                    <a:bodyPr/>
                    <a:lstStyle/>
                    <a:p>
                      <a:pPr algn="ctr"/>
                      <a:endParaRPr lang="zh-TW" altLang="en-US" sz="2000" dirty="0">
                        <a:solidFill>
                          <a:schemeClr val="tx1"/>
                        </a:solidFill>
                      </a:endParaRPr>
                    </a:p>
                  </a:txBody>
                  <a:tcPr>
                    <a:solidFill>
                      <a:schemeClr val="bg1"/>
                    </a:solidFill>
                  </a:tcPr>
                </a:tc>
                <a:tc>
                  <a:txBody>
                    <a:bodyPr/>
                    <a:lstStyle/>
                    <a:p>
                      <a:r>
                        <a:rPr lang="en-US" altLang="zh-TW" sz="2000" dirty="0" smtClean="0">
                          <a:solidFill>
                            <a:schemeClr val="tx1"/>
                          </a:solidFill>
                        </a:rPr>
                        <a:t>Full physics; turn off hail generation after 6 h</a:t>
                      </a:r>
                      <a:endParaRPr lang="zh-TW" altLang="en-US" sz="2000" dirty="0">
                        <a:solidFill>
                          <a:schemeClr val="tx1"/>
                        </a:solidFill>
                      </a:endParaRPr>
                    </a:p>
                  </a:txBody>
                  <a:tcPr>
                    <a:solidFill>
                      <a:schemeClr val="bg1"/>
                    </a:solidFill>
                  </a:tcPr>
                </a:tc>
              </a:tr>
              <a:tr h="370840">
                <a:tc>
                  <a:txBody>
                    <a:bodyPr/>
                    <a:lstStyle/>
                    <a:p>
                      <a:pPr algn="ctr"/>
                      <a:r>
                        <a:rPr lang="en-US" altLang="zh-TW" sz="2000" dirty="0" smtClean="0">
                          <a:solidFill>
                            <a:schemeClr val="tx1"/>
                          </a:solidFill>
                        </a:rPr>
                        <a:t>HAIL</a:t>
                      </a:r>
                      <a:endParaRPr lang="zh-TW" altLang="en-US" sz="2000" dirty="0">
                        <a:solidFill>
                          <a:schemeClr val="tx1"/>
                        </a:solidFill>
                      </a:endParaRPr>
                    </a:p>
                  </a:txBody>
                  <a:tcPr>
                    <a:solidFill>
                      <a:schemeClr val="bg1"/>
                    </a:solidFill>
                  </a:tcPr>
                </a:tc>
                <a:tc>
                  <a:txBody>
                    <a:bodyPr/>
                    <a:lstStyle/>
                    <a:p>
                      <a:pPr algn="ctr"/>
                      <a:r>
                        <a:rPr lang="en-US" altLang="zh-TW" sz="2000" dirty="0" smtClean="0">
                          <a:solidFill>
                            <a:schemeClr val="tx1"/>
                          </a:solidFill>
                        </a:rPr>
                        <a:t>13 h</a:t>
                      </a:r>
                      <a:endParaRPr lang="zh-TW" altLang="en-US" sz="2000" dirty="0">
                        <a:solidFill>
                          <a:schemeClr val="tx1"/>
                        </a:solidFill>
                      </a:endParaRPr>
                    </a:p>
                  </a:txBody>
                  <a:tcPr>
                    <a:solidFill>
                      <a:schemeClr val="bg1"/>
                    </a:solidFill>
                  </a:tcPr>
                </a:tc>
                <a:tc>
                  <a:txBody>
                    <a:bodyPr/>
                    <a:lstStyle/>
                    <a:p>
                      <a:pPr algn="ctr"/>
                      <a:endParaRPr lang="zh-TW" altLang="en-US" sz="2000" dirty="0">
                        <a:solidFill>
                          <a:schemeClr val="tx1"/>
                        </a:solidFill>
                      </a:endParaRPr>
                    </a:p>
                  </a:txBody>
                  <a:tcPr>
                    <a:solidFill>
                      <a:schemeClr val="bg1"/>
                    </a:solidFill>
                  </a:tcPr>
                </a:tc>
                <a:tc>
                  <a:txBody>
                    <a:bodyPr/>
                    <a:lstStyle/>
                    <a:p>
                      <a:r>
                        <a:rPr lang="en-US" altLang="zh-TW" sz="2000" dirty="0" smtClean="0">
                          <a:solidFill>
                            <a:schemeClr val="tx1"/>
                          </a:solidFill>
                        </a:rPr>
                        <a:t>Full physics; leave hail generation after 6 h</a:t>
                      </a:r>
                      <a:endParaRPr lang="zh-TW" altLang="en-US" sz="2000" dirty="0">
                        <a:solidFill>
                          <a:schemeClr val="tx1"/>
                        </a:solidFill>
                      </a:endParaRPr>
                    </a:p>
                  </a:txBody>
                  <a:tcPr>
                    <a:solidFill>
                      <a:schemeClr val="bg1"/>
                    </a:solidFill>
                  </a:tcPr>
                </a:tc>
              </a:tr>
              <a:tr h="370840">
                <a:tc>
                  <a:txBody>
                    <a:bodyPr/>
                    <a:lstStyle/>
                    <a:p>
                      <a:pPr algn="ctr"/>
                      <a:r>
                        <a:rPr lang="en-US" altLang="zh-TW" sz="2000" dirty="0" smtClean="0">
                          <a:solidFill>
                            <a:schemeClr val="tx1"/>
                          </a:solidFill>
                        </a:rPr>
                        <a:t>NICE</a:t>
                      </a:r>
                      <a:endParaRPr lang="zh-TW" altLang="en-US" sz="2000" dirty="0">
                        <a:solidFill>
                          <a:schemeClr val="tx1"/>
                        </a:solidFill>
                      </a:endParaRPr>
                    </a:p>
                  </a:txBody>
                  <a:tcPr>
                    <a:solidFill>
                      <a:schemeClr val="bg1"/>
                    </a:solidFill>
                  </a:tcPr>
                </a:tc>
                <a:tc>
                  <a:txBody>
                    <a:bodyPr/>
                    <a:lstStyle/>
                    <a:p>
                      <a:pPr algn="ctr"/>
                      <a:r>
                        <a:rPr lang="en-US" altLang="zh-TW" sz="2000" dirty="0" smtClean="0">
                          <a:solidFill>
                            <a:schemeClr val="tx1"/>
                          </a:solidFill>
                        </a:rPr>
                        <a:t>14 h</a:t>
                      </a:r>
                      <a:endParaRPr lang="zh-TW" altLang="en-US" sz="2000" dirty="0">
                        <a:solidFill>
                          <a:schemeClr val="tx1"/>
                        </a:solidFill>
                      </a:endParaRPr>
                    </a:p>
                  </a:txBody>
                  <a:tcPr>
                    <a:solidFill>
                      <a:schemeClr val="bg1"/>
                    </a:solidFill>
                  </a:tcPr>
                </a:tc>
                <a:tc>
                  <a:txBody>
                    <a:bodyPr/>
                    <a:lstStyle/>
                    <a:p>
                      <a:pPr algn="ctr"/>
                      <a:endParaRPr lang="zh-TW" altLang="en-US" sz="2000" dirty="0">
                        <a:solidFill>
                          <a:schemeClr val="tx1"/>
                        </a:solidFill>
                      </a:endParaRPr>
                    </a:p>
                  </a:txBody>
                  <a:tcPr>
                    <a:solidFill>
                      <a:schemeClr val="bg1"/>
                    </a:solidFill>
                  </a:tcPr>
                </a:tc>
                <a:tc>
                  <a:txBody>
                    <a:bodyPr/>
                    <a:lstStyle/>
                    <a:p>
                      <a:r>
                        <a:rPr lang="en-US" altLang="zh-TW" sz="2000" dirty="0" smtClean="0">
                          <a:solidFill>
                            <a:schemeClr val="tx1"/>
                          </a:solidFill>
                        </a:rPr>
                        <a:t>No ice-phase microphysics</a:t>
                      </a:r>
                      <a:endParaRPr lang="zh-TW" altLang="en-US" sz="2000" dirty="0">
                        <a:solidFill>
                          <a:schemeClr val="tx1"/>
                        </a:solidFill>
                      </a:endParaRPr>
                    </a:p>
                  </a:txBody>
                  <a:tcPr>
                    <a:solidFill>
                      <a:schemeClr val="bg1"/>
                    </a:solidFill>
                  </a:tcPr>
                </a:tc>
              </a:tr>
              <a:tr h="370840">
                <a:tc>
                  <a:txBody>
                    <a:bodyPr/>
                    <a:lstStyle/>
                    <a:p>
                      <a:pPr algn="ctr"/>
                      <a:r>
                        <a:rPr lang="en-US" altLang="zh-TW" sz="2000" dirty="0" smtClean="0">
                          <a:solidFill>
                            <a:schemeClr val="tx1"/>
                          </a:solidFill>
                        </a:rPr>
                        <a:t>NEVP</a:t>
                      </a:r>
                      <a:endParaRPr lang="zh-TW" altLang="en-US" sz="2000" dirty="0">
                        <a:solidFill>
                          <a:schemeClr val="tx1"/>
                        </a:solidFill>
                      </a:endParaRPr>
                    </a:p>
                  </a:txBody>
                  <a:tcPr>
                    <a:solidFill>
                      <a:schemeClr val="bg1"/>
                    </a:solidFill>
                  </a:tcPr>
                </a:tc>
                <a:tc>
                  <a:txBody>
                    <a:bodyPr/>
                    <a:lstStyle/>
                    <a:p>
                      <a:pPr algn="ctr"/>
                      <a:r>
                        <a:rPr lang="en-US" altLang="zh-TW" sz="2000" dirty="0" smtClean="0">
                          <a:solidFill>
                            <a:schemeClr val="tx1"/>
                          </a:solidFill>
                        </a:rPr>
                        <a:t>12 h</a:t>
                      </a:r>
                      <a:endParaRPr lang="zh-TW" altLang="en-US" sz="2000" dirty="0">
                        <a:solidFill>
                          <a:schemeClr val="tx1"/>
                        </a:solidFill>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smtClean="0">
                          <a:solidFill>
                            <a:schemeClr val="tx1"/>
                          </a:solidFill>
                        </a:rPr>
                        <a:t>CNTL at 3 h</a:t>
                      </a:r>
                      <a:endParaRPr lang="zh-TW" altLang="en-US" sz="2000" dirty="0" smtClean="0">
                        <a:solidFill>
                          <a:schemeClr val="tx1"/>
                        </a:solidFill>
                      </a:endParaRPr>
                    </a:p>
                  </a:txBody>
                  <a:tcPr>
                    <a:solidFill>
                      <a:schemeClr val="bg1"/>
                    </a:solidFill>
                  </a:tcPr>
                </a:tc>
                <a:tc>
                  <a:txBody>
                    <a:bodyPr/>
                    <a:lstStyle/>
                    <a:p>
                      <a:r>
                        <a:rPr lang="en-US" altLang="zh-TW" sz="2000" dirty="0" smtClean="0">
                          <a:solidFill>
                            <a:schemeClr val="tx1"/>
                          </a:solidFill>
                        </a:rPr>
                        <a:t>No evaporative cooling</a:t>
                      </a:r>
                      <a:endParaRPr lang="zh-TW" altLang="en-US" sz="2000" dirty="0">
                        <a:solidFill>
                          <a:schemeClr val="tx1"/>
                        </a:solidFill>
                      </a:endParaRPr>
                    </a:p>
                  </a:txBody>
                  <a:tcPr>
                    <a:solidFill>
                      <a:schemeClr val="bg1"/>
                    </a:solidFill>
                  </a:tcPr>
                </a:tc>
              </a:tr>
              <a:tr h="370840">
                <a:tc>
                  <a:txBody>
                    <a:bodyPr/>
                    <a:lstStyle/>
                    <a:p>
                      <a:pPr algn="ctr"/>
                      <a:r>
                        <a:rPr lang="en-US" altLang="zh-TW" sz="2000" dirty="0" smtClean="0">
                          <a:solidFill>
                            <a:schemeClr val="tx1"/>
                          </a:solidFill>
                        </a:rPr>
                        <a:t>NMLT</a:t>
                      </a:r>
                      <a:endParaRPr lang="zh-TW" altLang="en-US" sz="2000" dirty="0">
                        <a:solidFill>
                          <a:schemeClr val="tx1"/>
                        </a:solidFill>
                      </a:endParaRPr>
                    </a:p>
                  </a:txBody>
                  <a:tcPr>
                    <a:solidFill>
                      <a:schemeClr val="bg1"/>
                    </a:solidFill>
                  </a:tcPr>
                </a:tc>
                <a:tc>
                  <a:txBody>
                    <a:bodyPr/>
                    <a:lstStyle/>
                    <a:p>
                      <a:pPr algn="ctr"/>
                      <a:r>
                        <a:rPr lang="en-US" altLang="zh-TW" sz="2000" dirty="0" smtClean="0">
                          <a:solidFill>
                            <a:schemeClr val="tx1"/>
                          </a:solidFill>
                        </a:rPr>
                        <a:t>12 h</a:t>
                      </a:r>
                      <a:endParaRPr lang="zh-TW" altLang="en-US" sz="2000" dirty="0">
                        <a:solidFill>
                          <a:schemeClr val="tx1"/>
                        </a:solidFill>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smtClean="0">
                          <a:solidFill>
                            <a:schemeClr val="tx1"/>
                          </a:solidFill>
                        </a:rPr>
                        <a:t>CNTL at 3 h</a:t>
                      </a:r>
                      <a:endParaRPr lang="zh-TW" altLang="en-US" sz="2000" dirty="0" smtClean="0">
                        <a:solidFill>
                          <a:schemeClr val="tx1"/>
                        </a:solidFill>
                      </a:endParaRPr>
                    </a:p>
                  </a:txBody>
                  <a:tcPr>
                    <a:solidFill>
                      <a:schemeClr val="bg1"/>
                    </a:solidFill>
                  </a:tcPr>
                </a:tc>
                <a:tc>
                  <a:txBody>
                    <a:bodyPr/>
                    <a:lstStyle/>
                    <a:p>
                      <a:r>
                        <a:rPr lang="en-US" altLang="zh-TW" sz="2000" dirty="0" smtClean="0">
                          <a:solidFill>
                            <a:schemeClr val="tx1"/>
                          </a:solidFill>
                        </a:rPr>
                        <a:t>No melting cooling</a:t>
                      </a:r>
                      <a:endParaRPr lang="zh-TW" altLang="en-US" sz="2000" dirty="0">
                        <a:solidFill>
                          <a:schemeClr val="tx1"/>
                        </a:solidFill>
                      </a:endParaRPr>
                    </a:p>
                  </a:txBody>
                  <a:tcPr>
                    <a:solidFill>
                      <a:schemeClr val="bg1"/>
                    </a:solidFill>
                  </a:tcPr>
                </a:tc>
              </a:tr>
              <a:tr h="370840">
                <a:tc>
                  <a:txBody>
                    <a:bodyPr/>
                    <a:lstStyle/>
                    <a:p>
                      <a:pPr algn="ctr"/>
                      <a:r>
                        <a:rPr lang="en-US" altLang="zh-TW" sz="2000" dirty="0" smtClean="0">
                          <a:solidFill>
                            <a:schemeClr val="tx1"/>
                          </a:solidFill>
                        </a:rPr>
                        <a:t>NSUB</a:t>
                      </a:r>
                      <a:endParaRPr lang="zh-TW" altLang="en-US" sz="2000" dirty="0">
                        <a:solidFill>
                          <a:schemeClr val="tx1"/>
                        </a:solidFill>
                      </a:endParaRPr>
                    </a:p>
                  </a:txBody>
                  <a:tcPr>
                    <a:solidFill>
                      <a:schemeClr val="bg1"/>
                    </a:solidFill>
                  </a:tcPr>
                </a:tc>
                <a:tc>
                  <a:txBody>
                    <a:bodyPr/>
                    <a:lstStyle/>
                    <a:p>
                      <a:pPr algn="ctr"/>
                      <a:r>
                        <a:rPr lang="en-US" altLang="zh-TW" sz="2000" dirty="0" smtClean="0">
                          <a:solidFill>
                            <a:schemeClr val="tx1"/>
                          </a:solidFill>
                        </a:rPr>
                        <a:t>12 h</a:t>
                      </a:r>
                      <a:endParaRPr lang="zh-TW" altLang="en-US" sz="2000" dirty="0">
                        <a:solidFill>
                          <a:schemeClr val="tx1"/>
                        </a:solidFill>
                      </a:endParaRPr>
                    </a:p>
                  </a:txBody>
                  <a:tcPr>
                    <a:solidFill>
                      <a:schemeClr val="bg1"/>
                    </a:solidFill>
                  </a:tcPr>
                </a:tc>
                <a:tc>
                  <a:txBody>
                    <a:bodyPr/>
                    <a:lstStyle/>
                    <a:p>
                      <a:pPr algn="ctr"/>
                      <a:r>
                        <a:rPr lang="en-US" altLang="zh-TW" sz="2000" dirty="0" smtClean="0">
                          <a:solidFill>
                            <a:schemeClr val="tx1"/>
                          </a:solidFill>
                        </a:rPr>
                        <a:t>CNTL at 3 h</a:t>
                      </a:r>
                      <a:endParaRPr lang="zh-TW" altLang="en-US" sz="2000" dirty="0">
                        <a:solidFill>
                          <a:schemeClr val="tx1"/>
                        </a:solidFill>
                      </a:endParaRPr>
                    </a:p>
                  </a:txBody>
                  <a:tcPr>
                    <a:solidFill>
                      <a:schemeClr val="bg1"/>
                    </a:solidFill>
                  </a:tcPr>
                </a:tc>
                <a:tc>
                  <a:txBody>
                    <a:bodyPr/>
                    <a:lstStyle/>
                    <a:p>
                      <a:r>
                        <a:rPr lang="en-US" altLang="zh-TW" sz="2000" dirty="0" smtClean="0">
                          <a:solidFill>
                            <a:schemeClr val="tx1"/>
                          </a:solidFill>
                        </a:rPr>
                        <a:t>No </a:t>
                      </a:r>
                      <a:r>
                        <a:rPr lang="en-US" altLang="zh-TW" sz="2000" dirty="0" err="1" smtClean="0">
                          <a:solidFill>
                            <a:schemeClr val="tx1"/>
                          </a:solidFill>
                        </a:rPr>
                        <a:t>sublimational</a:t>
                      </a:r>
                      <a:r>
                        <a:rPr lang="en-US" altLang="zh-TW" sz="2000" dirty="0" smtClean="0">
                          <a:solidFill>
                            <a:schemeClr val="tx1"/>
                          </a:solidFill>
                        </a:rPr>
                        <a:t> cooling</a:t>
                      </a:r>
                      <a:endParaRPr lang="zh-TW" altLang="en-US" sz="2000" dirty="0">
                        <a:solidFill>
                          <a:schemeClr val="tx1"/>
                        </a:solidFill>
                      </a:endParaRPr>
                    </a:p>
                  </a:txBody>
                  <a:tcPr>
                    <a:solidFill>
                      <a:schemeClr val="bg1"/>
                    </a:solidFill>
                  </a:tcPr>
                </a:tc>
              </a:tr>
              <a:tr h="370840">
                <a:tc>
                  <a:txBody>
                    <a:bodyPr/>
                    <a:lstStyle/>
                    <a:p>
                      <a:pPr algn="ctr"/>
                      <a:r>
                        <a:rPr lang="en-US" altLang="zh-TW" sz="2000" dirty="0" smtClean="0">
                          <a:solidFill>
                            <a:schemeClr val="tx1"/>
                          </a:solidFill>
                        </a:rPr>
                        <a:t>DRYM</a:t>
                      </a:r>
                      <a:endParaRPr lang="zh-TW" altLang="en-US" sz="2000" dirty="0">
                        <a:solidFill>
                          <a:schemeClr val="tx1"/>
                        </a:solidFill>
                      </a:endParaRPr>
                    </a:p>
                  </a:txBody>
                  <a:tcPr>
                    <a:solidFill>
                      <a:schemeClr val="bg1"/>
                    </a:solidFill>
                  </a:tcPr>
                </a:tc>
                <a:tc>
                  <a:txBody>
                    <a:bodyPr/>
                    <a:lstStyle/>
                    <a:p>
                      <a:pPr algn="ctr"/>
                      <a:r>
                        <a:rPr lang="en-US" altLang="zh-TW" sz="2000" dirty="0" smtClean="0">
                          <a:solidFill>
                            <a:schemeClr val="tx1"/>
                          </a:solidFill>
                        </a:rPr>
                        <a:t>12 h</a:t>
                      </a:r>
                      <a:endParaRPr lang="zh-TW" altLang="en-US" sz="2000" dirty="0">
                        <a:solidFill>
                          <a:schemeClr val="tx1"/>
                        </a:solidFill>
                      </a:endParaRPr>
                    </a:p>
                  </a:txBody>
                  <a:tcPr>
                    <a:solidFill>
                      <a:schemeClr val="bg1"/>
                    </a:solidFill>
                  </a:tcPr>
                </a:tc>
                <a:tc>
                  <a:txBody>
                    <a:bodyPr/>
                    <a:lstStyle/>
                    <a:p>
                      <a:pPr algn="ctr"/>
                      <a:endParaRPr lang="zh-TW" altLang="en-US" sz="2000" dirty="0">
                        <a:solidFill>
                          <a:schemeClr val="tx1"/>
                        </a:solidFill>
                      </a:endParaRPr>
                    </a:p>
                  </a:txBody>
                  <a:tcPr>
                    <a:solidFill>
                      <a:schemeClr val="bg1"/>
                    </a:solidFill>
                  </a:tcPr>
                </a:tc>
                <a:tc>
                  <a:txBody>
                    <a:bodyPr/>
                    <a:lstStyle/>
                    <a:p>
                      <a:r>
                        <a:rPr lang="en-US" altLang="zh-TW" sz="2000" dirty="0" smtClean="0">
                          <a:solidFill>
                            <a:schemeClr val="tx1"/>
                          </a:solidFill>
                        </a:rPr>
                        <a:t>Drier midlevel environment</a:t>
                      </a:r>
                      <a:endParaRPr lang="zh-TW" altLang="en-US" sz="2000" dirty="0">
                        <a:solidFill>
                          <a:schemeClr val="tx1"/>
                        </a:solidFill>
                      </a:endParaRPr>
                    </a:p>
                  </a:txBody>
                  <a:tcPr>
                    <a:solidFill>
                      <a:schemeClr val="bg1"/>
                    </a:solidFill>
                  </a:tcPr>
                </a:tc>
              </a:tr>
            </a:tbl>
          </a:graphicData>
        </a:graphic>
      </p:graphicFrame>
    </p:spTree>
    <p:extLst>
      <p:ext uri="{BB962C8B-B14F-4D97-AF65-F5344CB8AC3E}">
        <p14:creationId xmlns:p14="http://schemas.microsoft.com/office/powerpoint/2010/main" val="1018085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6186" y="8270"/>
            <a:ext cx="6437815" cy="6849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09" y="2965500"/>
            <a:ext cx="3707142" cy="389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文字方塊 5"/>
          <p:cNvSpPr txBox="1"/>
          <p:nvPr/>
        </p:nvSpPr>
        <p:spPr>
          <a:xfrm>
            <a:off x="179512" y="188640"/>
            <a:ext cx="2952328" cy="2862322"/>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bodyPr>
          <a:lstStyle/>
          <a:p>
            <a:pPr marL="457200" indent="-457200">
              <a:buFont typeface="+mj-lt"/>
              <a:buAutoNum type="arabicPeriod"/>
            </a:pPr>
            <a:r>
              <a:rPr lang="en-US" altLang="zh-TW" sz="2000" b="1" dirty="0"/>
              <a:t>RTF flow is slightly weaker and more vertically </a:t>
            </a:r>
            <a:r>
              <a:rPr lang="en-US" altLang="zh-TW" sz="2000" b="1" dirty="0" smtClean="0"/>
              <a:t>oriented</a:t>
            </a:r>
            <a:endParaRPr lang="en-US" altLang="zh-TW" sz="2000" b="1" dirty="0" smtClean="0"/>
          </a:p>
          <a:p>
            <a:pPr marL="457200" indent="-457200">
              <a:buFont typeface="+mj-lt"/>
              <a:buAutoNum type="arabicPeriod"/>
            </a:pPr>
            <a:r>
              <a:rPr lang="en-US" altLang="zh-TW" sz="2000" b="1" dirty="0" smtClean="0"/>
              <a:t>Narrower </a:t>
            </a:r>
            <a:r>
              <a:rPr lang="en-US" altLang="zh-TW" sz="2000" b="1" dirty="0" smtClean="0"/>
              <a:t>precipitation region</a:t>
            </a:r>
          </a:p>
          <a:p>
            <a:pPr marL="457200" indent="-457200">
              <a:buFont typeface="+mj-lt"/>
              <a:buAutoNum type="arabicPeriod"/>
            </a:pPr>
            <a:r>
              <a:rPr lang="en-US" altLang="zh-TW" sz="2000" b="1" dirty="0" smtClean="0"/>
              <a:t>Multicellular structure</a:t>
            </a:r>
          </a:p>
          <a:p>
            <a:pPr marL="457200" indent="-457200">
              <a:buFont typeface="+mj-lt"/>
              <a:buAutoNum type="arabicPeriod"/>
            </a:pPr>
            <a:r>
              <a:rPr lang="en-US" altLang="zh-TW" sz="2000" b="1" dirty="0" smtClean="0"/>
              <a:t>Narrower cold </a:t>
            </a:r>
            <a:r>
              <a:rPr lang="en-US" altLang="zh-TW" sz="2000" b="1" dirty="0" smtClean="0"/>
              <a:t>pool</a:t>
            </a:r>
            <a:endParaRPr lang="en-US" altLang="zh-TW" sz="2000" b="1" dirty="0"/>
          </a:p>
          <a:p>
            <a:pPr marL="457200" indent="-457200">
              <a:buFont typeface="+mj-lt"/>
              <a:buAutoNum type="arabicPeriod"/>
            </a:pPr>
            <a:endParaRPr lang="en-US" altLang="zh-TW" sz="2000" b="1" dirty="0" smtClean="0"/>
          </a:p>
        </p:txBody>
      </p:sp>
      <p:sp>
        <p:nvSpPr>
          <p:cNvPr id="4" name="橢圓 3"/>
          <p:cNvSpPr/>
          <p:nvPr/>
        </p:nvSpPr>
        <p:spPr>
          <a:xfrm>
            <a:off x="827584" y="3717032"/>
            <a:ext cx="576064" cy="36004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1691680" y="3869432"/>
            <a:ext cx="720080" cy="36004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p:nvSpPr>
        <p:spPr>
          <a:xfrm>
            <a:off x="5957140" y="1772816"/>
            <a:ext cx="1279155" cy="50405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97329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2616"/>
            <a:ext cx="6372220" cy="686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09" y="2965500"/>
            <a:ext cx="3707142" cy="389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文字方塊 5"/>
          <p:cNvSpPr txBox="1"/>
          <p:nvPr/>
        </p:nvSpPr>
        <p:spPr>
          <a:xfrm>
            <a:off x="179512" y="188640"/>
            <a:ext cx="2952328" cy="2862322"/>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bodyPr>
          <a:lstStyle/>
          <a:p>
            <a:pPr marL="457200" indent="-457200">
              <a:buFont typeface="+mj-lt"/>
              <a:buAutoNum type="arabicPeriod"/>
            </a:pPr>
            <a:r>
              <a:rPr lang="en-US" altLang="zh-TW" sz="2000" b="1" dirty="0" smtClean="0"/>
              <a:t>Only capture the precipitation structure within the convective region</a:t>
            </a:r>
          </a:p>
          <a:p>
            <a:pPr marL="457200" indent="-457200">
              <a:buFont typeface="+mj-lt"/>
              <a:buAutoNum type="arabicPeriod"/>
            </a:pPr>
            <a:r>
              <a:rPr lang="en-US" altLang="zh-TW" sz="2000" b="1" dirty="0" smtClean="0"/>
              <a:t>The </a:t>
            </a:r>
            <a:r>
              <a:rPr lang="en-US" altLang="zh-TW" sz="2000" b="1" dirty="0" err="1" smtClean="0"/>
              <a:t>mesoscale</a:t>
            </a:r>
            <a:r>
              <a:rPr lang="en-US" altLang="zh-TW" sz="2000" b="1" dirty="0" smtClean="0"/>
              <a:t> up/downdraft is narrower and weaker</a:t>
            </a:r>
          </a:p>
          <a:p>
            <a:pPr marL="457200" indent="-457200">
              <a:buFont typeface="+mj-lt"/>
              <a:buAutoNum type="arabicPeriod"/>
            </a:pPr>
            <a:r>
              <a:rPr lang="en-US" altLang="zh-TW" sz="2000" b="1" dirty="0" smtClean="0"/>
              <a:t>The midlevel warm plume is weaker</a:t>
            </a:r>
          </a:p>
        </p:txBody>
      </p:sp>
    </p:spTree>
    <p:extLst>
      <p:ext uri="{BB962C8B-B14F-4D97-AF65-F5344CB8AC3E}">
        <p14:creationId xmlns:p14="http://schemas.microsoft.com/office/powerpoint/2010/main" val="984608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5032" y="-26448"/>
            <a:ext cx="6379411" cy="6884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09" y="2965500"/>
            <a:ext cx="3707142" cy="389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文字方塊 5"/>
          <p:cNvSpPr txBox="1"/>
          <p:nvPr/>
        </p:nvSpPr>
        <p:spPr>
          <a:xfrm>
            <a:off x="179512" y="188640"/>
            <a:ext cx="2952328" cy="3170099"/>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bodyPr>
          <a:lstStyle/>
          <a:p>
            <a:pPr marL="457200" indent="-457200">
              <a:buFont typeface="+mj-lt"/>
              <a:buAutoNum type="arabicPeriod"/>
            </a:pPr>
            <a:r>
              <a:rPr lang="en-US" altLang="zh-TW" sz="2000" b="1" dirty="0" smtClean="0"/>
              <a:t>The storm never develops an </a:t>
            </a:r>
            <a:r>
              <a:rPr lang="en-US" altLang="zh-TW" sz="2000" b="1" dirty="0" err="1" smtClean="0"/>
              <a:t>upshear</a:t>
            </a:r>
            <a:r>
              <a:rPr lang="en-US" altLang="zh-TW" sz="2000" b="1" dirty="0" smtClean="0"/>
              <a:t> tilt</a:t>
            </a:r>
          </a:p>
          <a:p>
            <a:pPr marL="457200" indent="-457200">
              <a:buFont typeface="+mj-lt"/>
              <a:buAutoNum type="arabicPeriod"/>
            </a:pPr>
            <a:r>
              <a:rPr lang="en-US" altLang="zh-TW" sz="2000" b="1" dirty="0"/>
              <a:t>No </a:t>
            </a:r>
            <a:r>
              <a:rPr lang="en-US" altLang="zh-TW" sz="2000" b="1" dirty="0" err="1"/>
              <a:t>mesoscale</a:t>
            </a:r>
            <a:r>
              <a:rPr lang="en-US" altLang="zh-TW" sz="2000" b="1" dirty="0"/>
              <a:t> ascent or decent.</a:t>
            </a:r>
          </a:p>
          <a:p>
            <a:pPr marL="457200" indent="-457200">
              <a:buFont typeface="+mj-lt"/>
              <a:buAutoNum type="arabicPeriod"/>
            </a:pPr>
            <a:r>
              <a:rPr lang="en-US" altLang="zh-TW" sz="2000" b="1" dirty="0" smtClean="0"/>
              <a:t>No </a:t>
            </a:r>
            <a:r>
              <a:rPr lang="en-US" altLang="zh-TW" sz="2000" b="1" dirty="0" err="1" smtClean="0"/>
              <a:t>subcloud</a:t>
            </a:r>
            <a:r>
              <a:rPr lang="en-US" altLang="zh-TW" sz="2000" b="1" dirty="0" smtClean="0"/>
              <a:t> cool pool</a:t>
            </a:r>
          </a:p>
          <a:p>
            <a:pPr marL="457200" indent="-457200">
              <a:buFont typeface="+mj-lt"/>
              <a:buAutoNum type="arabicPeriod"/>
            </a:pPr>
            <a:r>
              <a:rPr lang="en-US" altLang="zh-TW" sz="2000" b="1" dirty="0" smtClean="0"/>
              <a:t>No </a:t>
            </a:r>
            <a:r>
              <a:rPr lang="en-US" altLang="zh-TW" sz="2000" b="1" dirty="0" err="1" smtClean="0"/>
              <a:t>stratiform</a:t>
            </a:r>
            <a:r>
              <a:rPr lang="en-US" altLang="zh-TW" sz="2000" b="1" dirty="0" smtClean="0"/>
              <a:t> precipitation behind the convective </a:t>
            </a:r>
            <a:r>
              <a:rPr lang="en-US" altLang="zh-TW" sz="2000" b="1" dirty="0" smtClean="0"/>
              <a:t>region</a:t>
            </a:r>
            <a:endParaRPr lang="en-US" altLang="zh-TW" sz="2000" b="1" dirty="0" smtClean="0"/>
          </a:p>
        </p:txBody>
      </p:sp>
      <p:grpSp>
        <p:nvGrpSpPr>
          <p:cNvPr id="7" name="群組 6"/>
          <p:cNvGrpSpPr/>
          <p:nvPr/>
        </p:nvGrpSpPr>
        <p:grpSpPr>
          <a:xfrm>
            <a:off x="27723" y="332656"/>
            <a:ext cx="4041176" cy="6210697"/>
            <a:chOff x="27723" y="332656"/>
            <a:chExt cx="4041176" cy="6210697"/>
          </a:xfrm>
        </p:grpSpPr>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23" y="332656"/>
              <a:ext cx="4041176" cy="6210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p:cNvSpPr/>
            <p:nvPr/>
          </p:nvSpPr>
          <p:spPr>
            <a:xfrm>
              <a:off x="179512" y="4364523"/>
              <a:ext cx="1718291" cy="369332"/>
            </a:xfrm>
            <a:prstGeom prst="rect">
              <a:avLst/>
            </a:prstGeom>
          </p:spPr>
          <p:txBody>
            <a:bodyPr wrap="none">
              <a:spAutoFit/>
            </a:bodyPr>
            <a:lstStyle/>
            <a:p>
              <a:r>
                <a:rPr lang="en-US" altLang="zh-TW" i="1" dirty="0" smtClean="0"/>
                <a:t>(Weisman 1992)</a:t>
              </a:r>
              <a:endParaRPr lang="zh-TW" altLang="en-US" i="1" dirty="0"/>
            </a:p>
          </p:txBody>
        </p:sp>
      </p:grpSp>
    </p:spTree>
    <p:extLst>
      <p:ext uri="{BB962C8B-B14F-4D97-AF65-F5344CB8AC3E}">
        <p14:creationId xmlns:p14="http://schemas.microsoft.com/office/powerpoint/2010/main" val="386298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
            <a:ext cx="6300192" cy="6853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09" y="2965500"/>
            <a:ext cx="3707142" cy="389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文字方塊 5"/>
          <p:cNvSpPr txBox="1"/>
          <p:nvPr/>
        </p:nvSpPr>
        <p:spPr>
          <a:xfrm>
            <a:off x="179512" y="188640"/>
            <a:ext cx="2952328" cy="2862322"/>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bodyPr>
          <a:lstStyle/>
          <a:p>
            <a:pPr marL="457200" indent="-457200">
              <a:buFont typeface="+mj-lt"/>
              <a:buAutoNum type="arabicPeriod"/>
            </a:pPr>
            <a:r>
              <a:rPr lang="en-US" altLang="zh-TW" sz="2000" b="1" dirty="0" smtClean="0"/>
              <a:t>Weaker and more vertically oriented FTR flow</a:t>
            </a:r>
          </a:p>
          <a:p>
            <a:pPr marL="457200" indent="-457200">
              <a:buFont typeface="+mj-lt"/>
              <a:buAutoNum type="arabicPeriod"/>
            </a:pPr>
            <a:r>
              <a:rPr lang="en-US" altLang="zh-TW" sz="2000" b="1" dirty="0" smtClean="0"/>
              <a:t>The double-core structure of FTR is well preserved</a:t>
            </a:r>
          </a:p>
          <a:p>
            <a:pPr marL="457200" indent="-457200">
              <a:buFont typeface="+mj-lt"/>
              <a:buAutoNum type="arabicPeriod"/>
            </a:pPr>
            <a:r>
              <a:rPr lang="en-US" altLang="zh-TW" sz="2000" b="1" dirty="0" smtClean="0"/>
              <a:t>The narrower </a:t>
            </a:r>
            <a:r>
              <a:rPr lang="en-US" altLang="zh-TW" sz="2000" b="1" dirty="0" err="1" smtClean="0"/>
              <a:t>mesoscale</a:t>
            </a:r>
            <a:r>
              <a:rPr lang="en-US" altLang="zh-TW" sz="2000" b="1" dirty="0" smtClean="0"/>
              <a:t> ascent zone</a:t>
            </a:r>
          </a:p>
        </p:txBody>
      </p:sp>
    </p:spTree>
    <p:extLst>
      <p:ext uri="{BB962C8B-B14F-4D97-AF65-F5344CB8AC3E}">
        <p14:creationId xmlns:p14="http://schemas.microsoft.com/office/powerpoint/2010/main" val="42329023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743" y="7354"/>
            <a:ext cx="6362257" cy="685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09" y="2965500"/>
            <a:ext cx="3707142" cy="389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文字方塊 5"/>
          <p:cNvSpPr txBox="1"/>
          <p:nvPr/>
        </p:nvSpPr>
        <p:spPr>
          <a:xfrm>
            <a:off x="179512" y="188640"/>
            <a:ext cx="2952328" cy="2246769"/>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bodyPr>
          <a:lstStyle/>
          <a:p>
            <a:pPr marL="457200" indent="-457200">
              <a:buFont typeface="+mj-lt"/>
              <a:buAutoNum type="arabicPeriod"/>
            </a:pPr>
            <a:r>
              <a:rPr lang="en-US" altLang="zh-TW" sz="2000" b="1" dirty="0" smtClean="0"/>
              <a:t>Weaker FTR flow</a:t>
            </a:r>
          </a:p>
          <a:p>
            <a:pPr marL="457200" indent="-457200">
              <a:buFont typeface="+mj-lt"/>
              <a:buAutoNum type="arabicPeriod"/>
            </a:pPr>
            <a:r>
              <a:rPr lang="en-US" altLang="zh-TW" sz="2000" b="1" dirty="0" smtClean="0"/>
              <a:t>Narrower </a:t>
            </a:r>
            <a:r>
              <a:rPr lang="en-US" altLang="zh-TW" sz="2000" b="1" dirty="0" err="1" smtClean="0"/>
              <a:t>mesoscale</a:t>
            </a:r>
            <a:r>
              <a:rPr lang="en-US" altLang="zh-TW" sz="2000" b="1" dirty="0" smtClean="0"/>
              <a:t> updrafts/downdrafts in the </a:t>
            </a:r>
            <a:r>
              <a:rPr lang="en-US" altLang="zh-TW" sz="2000" b="1" dirty="0" err="1" smtClean="0"/>
              <a:t>stratiform</a:t>
            </a:r>
            <a:r>
              <a:rPr lang="en-US" altLang="zh-TW" sz="2000" b="1" dirty="0" smtClean="0"/>
              <a:t> region.</a:t>
            </a:r>
          </a:p>
          <a:p>
            <a:pPr marL="457200" indent="-457200">
              <a:buFont typeface="+mj-lt"/>
              <a:buAutoNum type="arabicPeriod"/>
            </a:pPr>
            <a:r>
              <a:rPr lang="en-US" altLang="zh-TW" sz="2000" b="1" dirty="0" smtClean="0"/>
              <a:t>Downdraft is below the melting level. </a:t>
            </a:r>
          </a:p>
        </p:txBody>
      </p:sp>
    </p:spTree>
    <p:extLst>
      <p:ext uri="{BB962C8B-B14F-4D97-AF65-F5344CB8AC3E}">
        <p14:creationId xmlns:p14="http://schemas.microsoft.com/office/powerpoint/2010/main" val="2440143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橢圓 3"/>
          <p:cNvSpPr/>
          <p:nvPr/>
        </p:nvSpPr>
        <p:spPr>
          <a:xfrm>
            <a:off x="395536" y="2410092"/>
            <a:ext cx="3168352" cy="1810996"/>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altLang="zh-TW"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RTF</a:t>
            </a:r>
            <a:endParaRPr lang="zh-TW" altLang="en-US" dirty="0"/>
          </a:p>
        </p:txBody>
      </p:sp>
      <p:sp>
        <p:nvSpPr>
          <p:cNvPr id="5" name="橢圓 4"/>
          <p:cNvSpPr/>
          <p:nvPr/>
        </p:nvSpPr>
        <p:spPr>
          <a:xfrm>
            <a:off x="5364088" y="260648"/>
            <a:ext cx="3264264" cy="144016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TW" sz="2800" dirty="0" smtClean="0"/>
              <a:t>Hydrometeor types</a:t>
            </a:r>
            <a:endParaRPr lang="zh-TW" altLang="en-US" sz="2800" dirty="0"/>
          </a:p>
        </p:txBody>
      </p:sp>
      <p:sp>
        <p:nvSpPr>
          <p:cNvPr id="6" name="橢圓 5"/>
          <p:cNvSpPr/>
          <p:nvPr/>
        </p:nvSpPr>
        <p:spPr>
          <a:xfrm>
            <a:off x="5387991" y="1925216"/>
            <a:ext cx="3240361" cy="1440160"/>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TW" sz="2800" dirty="0" smtClean="0"/>
              <a:t>Ice-phase microphysics</a:t>
            </a:r>
            <a:endParaRPr lang="zh-TW" altLang="en-US" sz="2800" dirty="0"/>
          </a:p>
        </p:txBody>
      </p:sp>
      <p:sp>
        <p:nvSpPr>
          <p:cNvPr id="7" name="橢圓 6"/>
          <p:cNvSpPr/>
          <p:nvPr/>
        </p:nvSpPr>
        <p:spPr>
          <a:xfrm>
            <a:off x="5387991" y="3573016"/>
            <a:ext cx="3240361" cy="1440160"/>
          </a:xfrm>
          <a:prstGeom prst="ellipse">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zh-TW" sz="2800" dirty="0" smtClean="0"/>
              <a:t>Environmental humidity</a:t>
            </a:r>
            <a:endParaRPr lang="zh-TW" altLang="en-US" sz="2800" dirty="0"/>
          </a:p>
        </p:txBody>
      </p:sp>
      <p:sp>
        <p:nvSpPr>
          <p:cNvPr id="10" name="橢圓 9"/>
          <p:cNvSpPr/>
          <p:nvPr/>
        </p:nvSpPr>
        <p:spPr>
          <a:xfrm>
            <a:off x="5387992" y="5229200"/>
            <a:ext cx="3240361" cy="1440160"/>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TW" sz="2800" dirty="0" smtClean="0"/>
              <a:t>No. 1 microphysics processes</a:t>
            </a:r>
            <a:endParaRPr lang="zh-TW" altLang="en-US" sz="2800" dirty="0"/>
          </a:p>
        </p:txBody>
      </p:sp>
      <p:cxnSp>
        <p:nvCxnSpPr>
          <p:cNvPr id="12" name="直線接點 11"/>
          <p:cNvCxnSpPr>
            <a:stCxn id="4" idx="6"/>
            <a:endCxn id="5" idx="2"/>
          </p:cNvCxnSpPr>
          <p:nvPr/>
        </p:nvCxnSpPr>
        <p:spPr>
          <a:xfrm flipV="1">
            <a:off x="3563888" y="980728"/>
            <a:ext cx="1800200" cy="2334862"/>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直線接點 13"/>
          <p:cNvCxnSpPr>
            <a:stCxn id="4" idx="6"/>
            <a:endCxn id="6" idx="2"/>
          </p:cNvCxnSpPr>
          <p:nvPr/>
        </p:nvCxnSpPr>
        <p:spPr>
          <a:xfrm flipV="1">
            <a:off x="3563888" y="2645296"/>
            <a:ext cx="1824103" cy="670294"/>
          </a:xfrm>
          <a:prstGeom prst="line">
            <a:avLst/>
          </a:prstGeom>
        </p:spPr>
        <p:style>
          <a:lnRef idx="3">
            <a:schemeClr val="accent5"/>
          </a:lnRef>
          <a:fillRef idx="0">
            <a:schemeClr val="accent5"/>
          </a:fillRef>
          <a:effectRef idx="2">
            <a:schemeClr val="accent5"/>
          </a:effectRef>
          <a:fontRef idx="minor">
            <a:schemeClr val="tx1"/>
          </a:fontRef>
        </p:style>
      </p:cxnSp>
      <p:cxnSp>
        <p:nvCxnSpPr>
          <p:cNvPr id="16" name="直線接點 15"/>
          <p:cNvCxnSpPr>
            <a:stCxn id="4" idx="6"/>
            <a:endCxn id="7" idx="2"/>
          </p:cNvCxnSpPr>
          <p:nvPr/>
        </p:nvCxnSpPr>
        <p:spPr>
          <a:xfrm>
            <a:off x="3563888" y="3315590"/>
            <a:ext cx="1824103" cy="977506"/>
          </a:xfrm>
          <a:prstGeom prst="line">
            <a:avLst/>
          </a:prstGeom>
        </p:spPr>
        <p:style>
          <a:lnRef idx="3">
            <a:schemeClr val="accent3"/>
          </a:lnRef>
          <a:fillRef idx="0">
            <a:schemeClr val="accent3"/>
          </a:fillRef>
          <a:effectRef idx="2">
            <a:schemeClr val="accent3"/>
          </a:effectRef>
          <a:fontRef idx="minor">
            <a:schemeClr val="tx1"/>
          </a:fontRef>
        </p:style>
      </p:cxnSp>
      <p:cxnSp>
        <p:nvCxnSpPr>
          <p:cNvPr id="18" name="直線接點 17"/>
          <p:cNvCxnSpPr>
            <a:stCxn id="4" idx="6"/>
            <a:endCxn id="10" idx="2"/>
          </p:cNvCxnSpPr>
          <p:nvPr/>
        </p:nvCxnSpPr>
        <p:spPr>
          <a:xfrm>
            <a:off x="3563888" y="3315590"/>
            <a:ext cx="1824104" cy="263369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4249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par>
                                <p:cTn id="24" presetID="22" presetClass="entr" presetSubtype="4"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76672"/>
            <a:ext cx="8712968" cy="5692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6140123" y="6309320"/>
            <a:ext cx="2893421" cy="369332"/>
          </a:xfrm>
          <a:prstGeom prst="rect">
            <a:avLst/>
          </a:prstGeom>
        </p:spPr>
        <p:txBody>
          <a:bodyPr wrap="none">
            <a:spAutoFit/>
          </a:bodyPr>
          <a:lstStyle/>
          <a:p>
            <a:r>
              <a:rPr lang="en-US" altLang="zh-TW" i="1" dirty="0" smtClean="0"/>
              <a:t>(</a:t>
            </a:r>
            <a:r>
              <a:rPr lang="en-US" altLang="zh-TW" i="1" dirty="0" err="1" smtClean="0"/>
              <a:t>Biggerstaff</a:t>
            </a:r>
            <a:r>
              <a:rPr lang="en-US" altLang="zh-TW" i="1" dirty="0" smtClean="0"/>
              <a:t> </a:t>
            </a:r>
            <a:r>
              <a:rPr lang="en-US" altLang="zh-TW" i="1" dirty="0"/>
              <a:t>and </a:t>
            </a:r>
            <a:r>
              <a:rPr lang="en-US" altLang="zh-TW" i="1" dirty="0" err="1"/>
              <a:t>Houze</a:t>
            </a:r>
            <a:r>
              <a:rPr lang="en-US" altLang="zh-TW" i="1" dirty="0"/>
              <a:t> </a:t>
            </a:r>
            <a:r>
              <a:rPr lang="en-US" altLang="zh-TW" i="1" dirty="0" smtClean="0"/>
              <a:t>1993)</a:t>
            </a:r>
            <a:endParaRPr lang="zh-TW" altLang="en-US" i="1" dirty="0"/>
          </a:p>
        </p:txBody>
      </p:sp>
    </p:spTree>
    <p:extLst>
      <p:ext uri="{BB962C8B-B14F-4D97-AF65-F5344CB8AC3E}">
        <p14:creationId xmlns:p14="http://schemas.microsoft.com/office/powerpoint/2010/main" val="3972825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2717" y="0"/>
            <a:ext cx="6373037" cy="6869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09" y="2965500"/>
            <a:ext cx="3707142" cy="389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文字方塊 5"/>
          <p:cNvSpPr txBox="1"/>
          <p:nvPr/>
        </p:nvSpPr>
        <p:spPr>
          <a:xfrm>
            <a:off x="179512" y="188640"/>
            <a:ext cx="2952328" cy="3170099"/>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bodyPr>
          <a:lstStyle/>
          <a:p>
            <a:pPr marL="457200" indent="-457200">
              <a:buFont typeface="+mj-lt"/>
              <a:buAutoNum type="arabicPeriod"/>
            </a:pPr>
            <a:r>
              <a:rPr lang="en-US" altLang="zh-TW" sz="2000" b="1" dirty="0" smtClean="0"/>
              <a:t>More upright and weaker ascending FTR flow; Weaker RTF flow</a:t>
            </a:r>
          </a:p>
          <a:p>
            <a:pPr marL="457200" indent="-457200">
              <a:buFont typeface="+mj-lt"/>
              <a:buAutoNum type="arabicPeriod"/>
            </a:pPr>
            <a:r>
              <a:rPr lang="en-US" altLang="zh-TW" sz="2000" b="1" dirty="0" err="1" smtClean="0"/>
              <a:t>Stratiform</a:t>
            </a:r>
            <a:r>
              <a:rPr lang="en-US" altLang="zh-TW" sz="2000" b="1" dirty="0" smtClean="0"/>
              <a:t> region is narrower and weaker</a:t>
            </a:r>
          </a:p>
          <a:p>
            <a:pPr marL="457200" indent="-457200">
              <a:buFont typeface="+mj-lt"/>
              <a:buAutoNum type="arabicPeriod"/>
            </a:pPr>
            <a:r>
              <a:rPr lang="en-US" altLang="zh-TW" sz="2000" b="1" dirty="0" smtClean="0"/>
              <a:t>Low-level updrafts are weaker but midlevel downdrafts are stronger.</a:t>
            </a:r>
          </a:p>
        </p:txBody>
      </p:sp>
      <p:sp>
        <p:nvSpPr>
          <p:cNvPr id="7" name="橢圓 6"/>
          <p:cNvSpPr/>
          <p:nvPr/>
        </p:nvSpPr>
        <p:spPr>
          <a:xfrm>
            <a:off x="5128981" y="1448780"/>
            <a:ext cx="883179" cy="75608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6660232" y="5301208"/>
            <a:ext cx="883179" cy="75608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1222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852936"/>
            <a:ext cx="8640960" cy="1642194"/>
          </a:xfrm>
        </p:spPr>
        <p:txBody>
          <a:bodyPr>
            <a:noAutofit/>
          </a:bodyPr>
          <a:lstStyle/>
          <a:p>
            <a:r>
              <a:rPr lang="en-US" altLang="zh-TW" sz="4000" dirty="0" smtClean="0"/>
              <a:t>Role of </a:t>
            </a:r>
            <a:r>
              <a:rPr lang="en-US" altLang="zh-TW" sz="4000" dirty="0" err="1" smtClean="0"/>
              <a:t>mesolows</a:t>
            </a:r>
            <a:r>
              <a:rPr lang="en-US" altLang="zh-TW" sz="4000" dirty="0" smtClean="0"/>
              <a:t> in the formation of descending RTF flow</a:t>
            </a:r>
            <a:endParaRPr lang="zh-TW" altLang="en-US" sz="4000" dirty="0"/>
          </a:p>
        </p:txBody>
      </p:sp>
      <p:sp>
        <p:nvSpPr>
          <p:cNvPr id="7" name="內容版面配置區 2"/>
          <p:cNvSpPr>
            <a:spLocks noGrp="1"/>
          </p:cNvSpPr>
          <p:nvPr>
            <p:ph idx="1"/>
          </p:nvPr>
        </p:nvSpPr>
        <p:spPr>
          <a:xfrm>
            <a:off x="457200" y="1600200"/>
            <a:ext cx="8229600" cy="4525963"/>
          </a:xfrm>
        </p:spPr>
        <p:txBody>
          <a:bodyPr/>
          <a:lstStyle/>
          <a:p>
            <a:endParaRPr lang="en-US" altLang="zh-TW" dirty="0" smtClean="0"/>
          </a:p>
        </p:txBody>
      </p:sp>
    </p:spTree>
    <p:extLst>
      <p:ext uri="{BB962C8B-B14F-4D97-AF65-F5344CB8AC3E}">
        <p14:creationId xmlns:p14="http://schemas.microsoft.com/office/powerpoint/2010/main" val="2019716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3678" y="0"/>
            <a:ext cx="644032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文字方塊 5"/>
          <p:cNvSpPr txBox="1"/>
          <p:nvPr/>
        </p:nvSpPr>
        <p:spPr>
          <a:xfrm>
            <a:off x="179512" y="188640"/>
            <a:ext cx="2952328" cy="3170099"/>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bodyPr>
          <a:lstStyle/>
          <a:p>
            <a:pPr marL="457200" indent="-457200">
              <a:buFont typeface="+mj-lt"/>
              <a:buAutoNum type="arabicPeriod"/>
            </a:pPr>
            <a:r>
              <a:rPr lang="en-US" altLang="zh-TW" sz="2000" b="1" dirty="0" smtClean="0"/>
              <a:t>NEVP: no </a:t>
            </a:r>
            <a:r>
              <a:rPr lang="en-US" altLang="zh-TW" sz="2000" b="1" dirty="0" err="1" smtClean="0"/>
              <a:t>mesolows</a:t>
            </a:r>
            <a:r>
              <a:rPr lang="en-US" altLang="zh-TW" sz="2000" b="1" dirty="0" smtClean="0"/>
              <a:t>, no descending rear inflow.</a:t>
            </a:r>
          </a:p>
          <a:p>
            <a:pPr marL="457200" indent="-457200">
              <a:buFont typeface="+mj-lt"/>
              <a:buAutoNum type="arabicPeriod"/>
            </a:pPr>
            <a:endParaRPr lang="en-US" altLang="zh-TW" sz="2000" b="1" dirty="0" smtClean="0"/>
          </a:p>
          <a:p>
            <a:pPr marL="457200" indent="-457200">
              <a:buFont typeface="+mj-lt"/>
              <a:buAutoNum type="arabicPeriod"/>
            </a:pPr>
            <a:r>
              <a:rPr lang="en-US" altLang="zh-TW" sz="2000" b="1" dirty="0" smtClean="0"/>
              <a:t>NICE: only one </a:t>
            </a:r>
            <a:r>
              <a:rPr lang="en-US" altLang="zh-TW" sz="2000" b="1" dirty="0" err="1" smtClean="0"/>
              <a:t>mesolows</a:t>
            </a:r>
            <a:r>
              <a:rPr lang="en-US" altLang="zh-TW" sz="2000" b="1" dirty="0" smtClean="0"/>
              <a:t>, only one RTF wind maximum</a:t>
            </a:r>
          </a:p>
          <a:p>
            <a:pPr marL="457200" indent="-457200">
              <a:buFont typeface="+mj-lt"/>
              <a:buAutoNum type="arabicPeriod"/>
            </a:pPr>
            <a:endParaRPr lang="en-US" altLang="zh-TW" sz="2000" b="1" dirty="0" smtClean="0"/>
          </a:p>
          <a:p>
            <a:pPr marL="457200" indent="-457200">
              <a:buFont typeface="+mj-lt"/>
              <a:buAutoNum type="arabicPeriod"/>
            </a:pPr>
            <a:r>
              <a:rPr lang="en-US" altLang="zh-TW" sz="2000" b="1" dirty="0" smtClean="0"/>
              <a:t>CNTL: two </a:t>
            </a:r>
            <a:r>
              <a:rPr lang="en-US" altLang="zh-TW" sz="2000" b="1" dirty="0" err="1" smtClean="0"/>
              <a:t>mesolows</a:t>
            </a:r>
            <a:endParaRPr lang="en-US" altLang="zh-TW" sz="2000" b="1" dirty="0" smtClean="0"/>
          </a:p>
          <a:p>
            <a:pPr marL="457200" indent="-457200">
              <a:buFont typeface="+mj-lt"/>
              <a:buAutoNum type="arabicPeriod"/>
            </a:pPr>
            <a:endParaRPr lang="en-US" altLang="zh-TW" sz="2000" b="1" dirty="0" smtClean="0"/>
          </a:p>
        </p:txBody>
      </p:sp>
    </p:spTree>
    <p:extLst>
      <p:ext uri="{BB962C8B-B14F-4D97-AF65-F5344CB8AC3E}">
        <p14:creationId xmlns:p14="http://schemas.microsoft.com/office/powerpoint/2010/main" val="36144883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063420"/>
            <a:ext cx="6649809" cy="4821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字方塊 4"/>
          <p:cNvSpPr txBox="1"/>
          <p:nvPr/>
        </p:nvSpPr>
        <p:spPr>
          <a:xfrm>
            <a:off x="35496" y="2204864"/>
            <a:ext cx="2952328" cy="3785652"/>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bodyPr>
          <a:lstStyle/>
          <a:p>
            <a:pPr marL="457200" indent="-457200">
              <a:buFont typeface="+mj-lt"/>
              <a:buAutoNum type="arabicPeriod"/>
            </a:pPr>
            <a:r>
              <a:rPr lang="en-US" altLang="zh-TW" sz="2000" b="1" dirty="0" smtClean="0"/>
              <a:t>The RTF flow during the late stage of the NICE storm has the same width, intensity, and slope as in the mature stage.</a:t>
            </a:r>
          </a:p>
          <a:p>
            <a:pPr marL="457200" indent="-457200">
              <a:buFont typeface="+mj-lt"/>
              <a:buAutoNum type="arabicPeriod"/>
            </a:pPr>
            <a:endParaRPr lang="en-US" altLang="zh-TW" sz="2000" b="1" dirty="0"/>
          </a:p>
          <a:p>
            <a:pPr marL="457200" indent="-457200">
              <a:buFont typeface="+mj-lt"/>
              <a:buAutoNum type="arabicPeriod"/>
            </a:pPr>
            <a:r>
              <a:rPr lang="en-US" altLang="zh-TW" sz="2000" b="1" dirty="0" smtClean="0"/>
              <a:t>CNTL: RTF is broader and stronger, and the two RTF are more distinct from each other</a:t>
            </a:r>
          </a:p>
        </p:txBody>
      </p:sp>
    </p:spTree>
    <p:extLst>
      <p:ext uri="{BB962C8B-B14F-4D97-AF65-F5344CB8AC3E}">
        <p14:creationId xmlns:p14="http://schemas.microsoft.com/office/powerpoint/2010/main" val="27145048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Conclusions</a:t>
            </a:r>
            <a:endParaRPr lang="zh-TW" altLang="en-US" dirty="0"/>
          </a:p>
        </p:txBody>
      </p:sp>
      <p:sp>
        <p:nvSpPr>
          <p:cNvPr id="4" name="內容版面配置區 3"/>
          <p:cNvSpPr>
            <a:spLocks noGrp="1"/>
          </p:cNvSpPr>
          <p:nvPr>
            <p:ph idx="1"/>
          </p:nvPr>
        </p:nvSpPr>
        <p:spPr/>
        <p:txBody>
          <a:bodyPr/>
          <a:lstStyle/>
          <a:p>
            <a:endParaRPr lang="zh-TW" altLang="en-US"/>
          </a:p>
        </p:txBody>
      </p:sp>
      <p:graphicFrame>
        <p:nvGraphicFramePr>
          <p:cNvPr id="5" name="內容版面配置區 7"/>
          <p:cNvGraphicFramePr>
            <a:graphicFrameLocks/>
          </p:cNvGraphicFramePr>
          <p:nvPr>
            <p:extLst>
              <p:ext uri="{D42A27DB-BD31-4B8C-83A1-F6EECF244321}">
                <p14:modId xmlns:p14="http://schemas.microsoft.com/office/powerpoint/2010/main" val="1517293105"/>
              </p:ext>
            </p:extLst>
          </p:nvPr>
        </p:nvGraphicFramePr>
        <p:xfrm>
          <a:off x="179512" y="2059280"/>
          <a:ext cx="8856984" cy="3779520"/>
        </p:xfrm>
        <a:graphic>
          <a:graphicData uri="http://schemas.openxmlformats.org/drawingml/2006/table">
            <a:tbl>
              <a:tblPr firstRow="1" bandRow="1">
                <a:tableStyleId>{8EC20E35-A176-4012-BC5E-935CFFF8708E}</a:tableStyleId>
              </a:tblPr>
              <a:tblGrid>
                <a:gridCol w="863605"/>
                <a:gridCol w="1162463"/>
                <a:gridCol w="2014936"/>
                <a:gridCol w="4815980"/>
              </a:tblGrid>
              <a:tr h="0">
                <a:tc>
                  <a:txBody>
                    <a:bodyPr/>
                    <a:lstStyle/>
                    <a:p>
                      <a:pPr algn="ctr"/>
                      <a:r>
                        <a:rPr lang="en-US" altLang="zh-TW" sz="2000" dirty="0" smtClean="0">
                          <a:solidFill>
                            <a:schemeClr val="tx1"/>
                          </a:solidFill>
                        </a:rPr>
                        <a:t>Run</a:t>
                      </a:r>
                      <a:endParaRPr lang="zh-TW" altLang="en-US" sz="2000" dirty="0">
                        <a:solidFill>
                          <a:schemeClr val="tx1"/>
                        </a:solidFill>
                      </a:endParaRPr>
                    </a:p>
                  </a:txBody>
                  <a:tcPr>
                    <a:solidFill>
                      <a:schemeClr val="bg1"/>
                    </a:solidFill>
                  </a:tcPr>
                </a:tc>
                <a:tc>
                  <a:txBody>
                    <a:bodyPr/>
                    <a:lstStyle/>
                    <a:p>
                      <a:pPr algn="ctr"/>
                      <a:r>
                        <a:rPr lang="en-US" altLang="zh-TW" sz="2000" dirty="0" smtClean="0">
                          <a:solidFill>
                            <a:schemeClr val="tx1"/>
                          </a:solidFill>
                        </a:rPr>
                        <a:t>Storm Speed</a:t>
                      </a:r>
                      <a:endParaRPr lang="zh-TW" altLang="en-US" sz="2000" dirty="0">
                        <a:solidFill>
                          <a:schemeClr val="tx1"/>
                        </a:solidFill>
                      </a:endParaRPr>
                    </a:p>
                  </a:txBody>
                  <a:tcPr>
                    <a:solidFill>
                      <a:schemeClr val="bg1"/>
                    </a:solidFill>
                  </a:tcPr>
                </a:tc>
                <a:tc>
                  <a:txBody>
                    <a:bodyPr/>
                    <a:lstStyle/>
                    <a:p>
                      <a:pPr algn="ctr"/>
                      <a:r>
                        <a:rPr lang="en-US" altLang="zh-TW" sz="2000" dirty="0" smtClean="0">
                          <a:solidFill>
                            <a:schemeClr val="tx1"/>
                          </a:solidFill>
                        </a:rPr>
                        <a:t>Storm orientation</a:t>
                      </a:r>
                      <a:endParaRPr lang="zh-TW" altLang="en-US" sz="2000" dirty="0">
                        <a:solidFill>
                          <a:schemeClr val="tx1"/>
                        </a:solidFill>
                      </a:endParaRPr>
                    </a:p>
                  </a:txBody>
                  <a:tcPr>
                    <a:solidFill>
                      <a:schemeClr val="bg1"/>
                    </a:solidFill>
                  </a:tcPr>
                </a:tc>
                <a:tc>
                  <a:txBody>
                    <a:bodyPr/>
                    <a:lstStyle/>
                    <a:p>
                      <a:pPr algn="ctr"/>
                      <a:r>
                        <a:rPr lang="en-US" altLang="zh-TW" sz="2000" dirty="0" smtClean="0">
                          <a:solidFill>
                            <a:schemeClr val="tx1"/>
                          </a:solidFill>
                        </a:rPr>
                        <a:t>RTF flow structure</a:t>
                      </a:r>
                      <a:endParaRPr lang="zh-TW" altLang="en-US" sz="2000" dirty="0">
                        <a:solidFill>
                          <a:schemeClr val="tx1"/>
                        </a:solidFill>
                      </a:endParaRPr>
                    </a:p>
                  </a:txBody>
                  <a:tcPr>
                    <a:solidFill>
                      <a:schemeClr val="bg1"/>
                    </a:solidFill>
                  </a:tcPr>
                </a:tc>
              </a:tr>
              <a:tr h="370840">
                <a:tc>
                  <a:txBody>
                    <a:bodyPr/>
                    <a:lstStyle/>
                    <a:p>
                      <a:pPr algn="ctr"/>
                      <a:r>
                        <a:rPr lang="en-US" altLang="zh-TW" sz="2000" dirty="0" smtClean="0">
                          <a:solidFill>
                            <a:schemeClr val="tx1"/>
                          </a:solidFill>
                        </a:rPr>
                        <a:t>CNTL</a:t>
                      </a:r>
                      <a:endParaRPr lang="zh-TW" altLang="en-US" sz="2000" dirty="0">
                        <a:solidFill>
                          <a:schemeClr val="tx1"/>
                        </a:solidFill>
                      </a:endParaRPr>
                    </a:p>
                  </a:txBody>
                  <a:tcPr>
                    <a:solidFill>
                      <a:schemeClr val="bg1"/>
                    </a:solidFill>
                  </a:tcPr>
                </a:tc>
                <a:tc>
                  <a:txBody>
                    <a:bodyPr/>
                    <a:lstStyle/>
                    <a:p>
                      <a:pPr algn="ctr"/>
                      <a:r>
                        <a:rPr lang="en-US" altLang="zh-TW" sz="2000" dirty="0" smtClean="0">
                          <a:solidFill>
                            <a:schemeClr val="tx1"/>
                          </a:solidFill>
                        </a:rPr>
                        <a:t>12.2 m/s</a:t>
                      </a:r>
                      <a:endParaRPr lang="zh-TW" altLang="en-US" sz="2000" dirty="0">
                        <a:solidFill>
                          <a:schemeClr val="tx1"/>
                        </a:solidFill>
                      </a:endParaRPr>
                    </a:p>
                  </a:txBody>
                  <a:tcPr>
                    <a:solidFill>
                      <a:schemeClr val="bg1"/>
                    </a:solidFill>
                  </a:tcPr>
                </a:tc>
                <a:tc>
                  <a:txBody>
                    <a:bodyPr/>
                    <a:lstStyle/>
                    <a:p>
                      <a:pPr algn="ctr"/>
                      <a:r>
                        <a:rPr lang="en-US" altLang="zh-TW" sz="2000" dirty="0" err="1" smtClean="0">
                          <a:solidFill>
                            <a:schemeClr val="tx1"/>
                          </a:solidFill>
                        </a:rPr>
                        <a:t>upshear</a:t>
                      </a:r>
                      <a:r>
                        <a:rPr lang="en-US" altLang="zh-TW" sz="2000" dirty="0" smtClean="0">
                          <a:solidFill>
                            <a:schemeClr val="tx1"/>
                          </a:solidFill>
                        </a:rPr>
                        <a:t> tilt</a:t>
                      </a:r>
                      <a:endParaRPr lang="zh-TW" altLang="en-US" sz="2000" dirty="0">
                        <a:solidFill>
                          <a:schemeClr val="tx1"/>
                        </a:solidFill>
                      </a:endParaRPr>
                    </a:p>
                  </a:txBody>
                  <a:tcPr>
                    <a:solidFill>
                      <a:schemeClr val="bg1"/>
                    </a:solidFill>
                  </a:tcPr>
                </a:tc>
                <a:tc>
                  <a:txBody>
                    <a:bodyPr/>
                    <a:lstStyle/>
                    <a:p>
                      <a:r>
                        <a:rPr lang="en-US" altLang="zh-TW" sz="2000" dirty="0" smtClean="0">
                          <a:solidFill>
                            <a:schemeClr val="tx1"/>
                          </a:solidFill>
                        </a:rPr>
                        <a:t>Two maximum in the storm (8 m/s)</a:t>
                      </a:r>
                      <a:endParaRPr lang="zh-TW" altLang="en-US" sz="2000" dirty="0">
                        <a:solidFill>
                          <a:schemeClr val="tx1"/>
                        </a:solidFill>
                      </a:endParaRPr>
                    </a:p>
                  </a:txBody>
                  <a:tcPr>
                    <a:solidFill>
                      <a:schemeClr val="bg1"/>
                    </a:solidFill>
                  </a:tcPr>
                </a:tc>
              </a:tr>
              <a:tr h="370840">
                <a:tc>
                  <a:txBody>
                    <a:bodyPr/>
                    <a:lstStyle/>
                    <a:p>
                      <a:pPr algn="ctr"/>
                      <a:r>
                        <a:rPr lang="en-US" altLang="zh-TW" sz="2000" dirty="0" smtClean="0">
                          <a:solidFill>
                            <a:schemeClr val="tx1"/>
                          </a:solidFill>
                        </a:rPr>
                        <a:t>HAIL</a:t>
                      </a:r>
                      <a:endParaRPr lang="zh-TW" altLang="en-US" sz="2000" dirty="0">
                        <a:solidFill>
                          <a:schemeClr val="tx1"/>
                        </a:solidFill>
                      </a:endParaRPr>
                    </a:p>
                  </a:txBody>
                  <a:tcPr>
                    <a:solidFill>
                      <a:schemeClr val="bg1"/>
                    </a:solidFill>
                  </a:tcPr>
                </a:tc>
                <a:tc>
                  <a:txBody>
                    <a:bodyPr/>
                    <a:lstStyle/>
                    <a:p>
                      <a:pPr algn="ctr"/>
                      <a:r>
                        <a:rPr lang="en-US" altLang="zh-TW" sz="2000" dirty="0" smtClean="0">
                          <a:solidFill>
                            <a:schemeClr val="tx1"/>
                          </a:solidFill>
                        </a:rPr>
                        <a:t>11 m/s</a:t>
                      </a:r>
                      <a:endParaRPr lang="zh-TW" altLang="en-US" sz="2000" dirty="0">
                        <a:solidFill>
                          <a:schemeClr val="tx1"/>
                        </a:solidFill>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err="1" smtClean="0">
                          <a:solidFill>
                            <a:schemeClr val="tx1"/>
                          </a:solidFill>
                        </a:rPr>
                        <a:t>upshear</a:t>
                      </a:r>
                      <a:r>
                        <a:rPr lang="en-US" altLang="zh-TW" sz="2000" dirty="0" smtClean="0">
                          <a:solidFill>
                            <a:schemeClr val="tx1"/>
                          </a:solidFill>
                        </a:rPr>
                        <a:t> tilt</a:t>
                      </a:r>
                      <a:endParaRPr lang="zh-TW" altLang="en-US" sz="2000" dirty="0" smtClean="0">
                        <a:solidFill>
                          <a:schemeClr val="tx1"/>
                        </a:solidFill>
                      </a:endParaRPr>
                    </a:p>
                  </a:txBody>
                  <a:tcPr>
                    <a:solidFill>
                      <a:schemeClr val="bg1"/>
                    </a:solidFill>
                  </a:tcPr>
                </a:tc>
                <a:tc>
                  <a:txBody>
                    <a:bodyPr/>
                    <a:lstStyle/>
                    <a:p>
                      <a:r>
                        <a:rPr lang="en-US" altLang="zh-TW" sz="2000" dirty="0" smtClean="0">
                          <a:solidFill>
                            <a:schemeClr val="tx1"/>
                          </a:solidFill>
                        </a:rPr>
                        <a:t>One maximum in convective region</a:t>
                      </a:r>
                    </a:p>
                  </a:txBody>
                  <a:tcPr>
                    <a:solidFill>
                      <a:schemeClr val="bg1"/>
                    </a:solidFill>
                  </a:tcPr>
                </a:tc>
              </a:tr>
              <a:tr h="370840">
                <a:tc>
                  <a:txBody>
                    <a:bodyPr/>
                    <a:lstStyle/>
                    <a:p>
                      <a:pPr algn="ctr"/>
                      <a:r>
                        <a:rPr lang="en-US" altLang="zh-TW" sz="2000" dirty="0" smtClean="0">
                          <a:solidFill>
                            <a:schemeClr val="tx1"/>
                          </a:solidFill>
                        </a:rPr>
                        <a:t>NICE</a:t>
                      </a:r>
                      <a:endParaRPr lang="zh-TW" altLang="en-US" sz="2000" dirty="0">
                        <a:solidFill>
                          <a:schemeClr val="tx1"/>
                        </a:solidFill>
                      </a:endParaRPr>
                    </a:p>
                  </a:txBody>
                  <a:tcPr>
                    <a:solidFill>
                      <a:schemeClr val="bg1"/>
                    </a:solidFill>
                  </a:tcPr>
                </a:tc>
                <a:tc>
                  <a:txBody>
                    <a:bodyPr/>
                    <a:lstStyle/>
                    <a:p>
                      <a:pPr algn="ctr"/>
                      <a:r>
                        <a:rPr lang="en-US" altLang="zh-TW" sz="2000" dirty="0" smtClean="0">
                          <a:solidFill>
                            <a:schemeClr val="tx1"/>
                          </a:solidFill>
                        </a:rPr>
                        <a:t>8 m/s</a:t>
                      </a:r>
                      <a:endParaRPr lang="zh-TW" altLang="en-US" sz="2000" dirty="0">
                        <a:solidFill>
                          <a:schemeClr val="tx1"/>
                        </a:solidFill>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err="1" smtClean="0">
                          <a:solidFill>
                            <a:schemeClr val="tx1"/>
                          </a:solidFill>
                        </a:rPr>
                        <a:t>upshear</a:t>
                      </a:r>
                      <a:r>
                        <a:rPr lang="en-US" altLang="zh-TW" sz="2000" dirty="0" smtClean="0">
                          <a:solidFill>
                            <a:schemeClr val="tx1"/>
                          </a:solidFill>
                        </a:rPr>
                        <a:t> tilt</a:t>
                      </a:r>
                      <a:endParaRPr lang="zh-TW" altLang="en-US" sz="2000" dirty="0" smtClean="0">
                        <a:solidFill>
                          <a:schemeClr val="tx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solidFill>
                            <a:schemeClr val="tx1"/>
                          </a:solidFill>
                        </a:rPr>
                        <a:t>One maximum in convective region</a:t>
                      </a:r>
                      <a:endParaRPr lang="zh-TW" altLang="en-US" sz="2000" dirty="0">
                        <a:solidFill>
                          <a:schemeClr val="tx1"/>
                        </a:solidFill>
                      </a:endParaRPr>
                    </a:p>
                  </a:txBody>
                  <a:tcPr>
                    <a:solidFill>
                      <a:schemeClr val="bg1"/>
                    </a:solidFill>
                  </a:tcPr>
                </a:tc>
              </a:tr>
              <a:tr h="370840">
                <a:tc>
                  <a:txBody>
                    <a:bodyPr/>
                    <a:lstStyle/>
                    <a:p>
                      <a:pPr algn="ctr"/>
                      <a:r>
                        <a:rPr lang="en-US" altLang="zh-TW" sz="2000" dirty="0" smtClean="0">
                          <a:solidFill>
                            <a:schemeClr val="tx1"/>
                          </a:solidFill>
                        </a:rPr>
                        <a:t>NEVP</a:t>
                      </a:r>
                      <a:endParaRPr lang="zh-TW" altLang="en-US" sz="2000" dirty="0">
                        <a:solidFill>
                          <a:schemeClr val="tx1"/>
                        </a:solidFill>
                      </a:endParaRPr>
                    </a:p>
                  </a:txBody>
                  <a:tcPr>
                    <a:solidFill>
                      <a:schemeClr val="bg1"/>
                    </a:solidFill>
                  </a:tcPr>
                </a:tc>
                <a:tc>
                  <a:txBody>
                    <a:bodyPr/>
                    <a:lstStyle/>
                    <a:p>
                      <a:pPr algn="ctr"/>
                      <a:r>
                        <a:rPr lang="en-US" altLang="zh-TW" sz="2000" dirty="0" smtClean="0">
                          <a:solidFill>
                            <a:schemeClr val="tx1"/>
                          </a:solidFill>
                        </a:rPr>
                        <a:t>5 m/s</a:t>
                      </a:r>
                      <a:endParaRPr lang="zh-TW" altLang="en-US" sz="2000" dirty="0">
                        <a:solidFill>
                          <a:schemeClr val="tx1"/>
                        </a:solidFill>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smtClean="0">
                          <a:solidFill>
                            <a:schemeClr val="tx1"/>
                          </a:solidFill>
                        </a:rPr>
                        <a:t>upright to </a:t>
                      </a:r>
                      <a:r>
                        <a:rPr lang="en-US" altLang="zh-TW" sz="2000" dirty="0" err="1" smtClean="0">
                          <a:solidFill>
                            <a:schemeClr val="tx1"/>
                          </a:solidFill>
                        </a:rPr>
                        <a:t>downshear</a:t>
                      </a:r>
                      <a:r>
                        <a:rPr lang="en-US" altLang="zh-TW" sz="2000" dirty="0" smtClean="0">
                          <a:solidFill>
                            <a:schemeClr val="tx1"/>
                          </a:solidFill>
                        </a:rPr>
                        <a:t> tilt</a:t>
                      </a:r>
                    </a:p>
                  </a:txBody>
                  <a:tcPr>
                    <a:solidFill>
                      <a:schemeClr val="bg1"/>
                    </a:solidFill>
                  </a:tcPr>
                </a:tc>
                <a:tc>
                  <a:txBody>
                    <a:bodyPr/>
                    <a:lstStyle/>
                    <a:p>
                      <a:r>
                        <a:rPr lang="en-US" altLang="zh-TW" sz="2000" dirty="0" smtClean="0">
                          <a:solidFill>
                            <a:schemeClr val="tx1"/>
                          </a:solidFill>
                        </a:rPr>
                        <a:t>A highly elevated RTF flow</a:t>
                      </a:r>
                      <a:endParaRPr lang="zh-TW" altLang="en-US" sz="2000" dirty="0">
                        <a:solidFill>
                          <a:schemeClr val="tx1"/>
                        </a:solidFill>
                      </a:endParaRPr>
                    </a:p>
                  </a:txBody>
                  <a:tcPr>
                    <a:solidFill>
                      <a:schemeClr val="bg1"/>
                    </a:solidFill>
                  </a:tcPr>
                </a:tc>
              </a:tr>
              <a:tr h="370840">
                <a:tc>
                  <a:txBody>
                    <a:bodyPr/>
                    <a:lstStyle/>
                    <a:p>
                      <a:pPr algn="ctr"/>
                      <a:r>
                        <a:rPr lang="en-US" altLang="zh-TW" sz="2000" dirty="0" smtClean="0">
                          <a:solidFill>
                            <a:schemeClr val="tx1"/>
                          </a:solidFill>
                        </a:rPr>
                        <a:t>NMLT</a:t>
                      </a:r>
                      <a:endParaRPr lang="zh-TW" altLang="en-US" sz="2000" dirty="0">
                        <a:solidFill>
                          <a:schemeClr val="tx1"/>
                        </a:solidFill>
                      </a:endParaRPr>
                    </a:p>
                  </a:txBody>
                  <a:tcPr>
                    <a:solidFill>
                      <a:schemeClr val="bg1"/>
                    </a:solidFill>
                  </a:tcPr>
                </a:tc>
                <a:tc>
                  <a:txBody>
                    <a:bodyPr/>
                    <a:lstStyle/>
                    <a:p>
                      <a:pPr algn="ctr"/>
                      <a:r>
                        <a:rPr lang="en-US" altLang="zh-TW" sz="2000" dirty="0" smtClean="0">
                          <a:solidFill>
                            <a:schemeClr val="tx1"/>
                          </a:solidFill>
                        </a:rPr>
                        <a:t>12 m/s</a:t>
                      </a:r>
                      <a:endParaRPr lang="zh-TW" altLang="en-US" sz="2000" dirty="0">
                        <a:solidFill>
                          <a:schemeClr val="tx1"/>
                        </a:solidFill>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smtClean="0">
                          <a:solidFill>
                            <a:schemeClr val="tx1"/>
                          </a:solidFill>
                        </a:rPr>
                        <a:t>less </a:t>
                      </a:r>
                      <a:r>
                        <a:rPr lang="en-US" altLang="zh-TW" sz="2000" dirty="0" err="1" smtClean="0">
                          <a:solidFill>
                            <a:schemeClr val="tx1"/>
                          </a:solidFill>
                        </a:rPr>
                        <a:t>upshear</a:t>
                      </a:r>
                      <a:r>
                        <a:rPr lang="en-US" altLang="zh-TW" sz="2000" dirty="0" smtClean="0">
                          <a:solidFill>
                            <a:schemeClr val="tx1"/>
                          </a:solidFill>
                        </a:rPr>
                        <a:t> tilt</a:t>
                      </a:r>
                      <a:endParaRPr lang="zh-TW" altLang="en-US" sz="2000" dirty="0" smtClean="0">
                        <a:solidFill>
                          <a:schemeClr val="tx1"/>
                        </a:solidFill>
                      </a:endParaRPr>
                    </a:p>
                  </a:txBody>
                  <a:tcPr>
                    <a:solidFill>
                      <a:schemeClr val="bg1"/>
                    </a:solidFill>
                  </a:tcPr>
                </a:tc>
                <a:tc>
                  <a:txBody>
                    <a:bodyPr/>
                    <a:lstStyle/>
                    <a:p>
                      <a:r>
                        <a:rPr lang="en-US" altLang="zh-TW" sz="2000" dirty="0" smtClean="0">
                          <a:solidFill>
                            <a:schemeClr val="tx1"/>
                          </a:solidFill>
                        </a:rPr>
                        <a:t>Two maximum in the storm (6 m/s)</a:t>
                      </a:r>
                      <a:endParaRPr lang="zh-TW" altLang="en-US" sz="2000" dirty="0">
                        <a:solidFill>
                          <a:schemeClr val="tx1"/>
                        </a:solidFill>
                      </a:endParaRPr>
                    </a:p>
                  </a:txBody>
                  <a:tcPr>
                    <a:solidFill>
                      <a:schemeClr val="bg1"/>
                    </a:solidFill>
                  </a:tcPr>
                </a:tc>
              </a:tr>
              <a:tr h="370840">
                <a:tc>
                  <a:txBody>
                    <a:bodyPr/>
                    <a:lstStyle/>
                    <a:p>
                      <a:pPr algn="ctr"/>
                      <a:r>
                        <a:rPr lang="en-US" altLang="zh-TW" sz="2000" dirty="0" smtClean="0">
                          <a:solidFill>
                            <a:schemeClr val="tx1"/>
                          </a:solidFill>
                        </a:rPr>
                        <a:t>NSUB</a:t>
                      </a:r>
                      <a:endParaRPr lang="zh-TW" altLang="en-US" sz="2000" dirty="0">
                        <a:solidFill>
                          <a:schemeClr val="tx1"/>
                        </a:solidFill>
                      </a:endParaRPr>
                    </a:p>
                  </a:txBody>
                  <a:tcPr>
                    <a:solidFill>
                      <a:schemeClr val="bg1"/>
                    </a:solidFill>
                  </a:tcPr>
                </a:tc>
                <a:tc>
                  <a:txBody>
                    <a:bodyPr/>
                    <a:lstStyle/>
                    <a:p>
                      <a:pPr algn="ctr"/>
                      <a:r>
                        <a:rPr lang="en-US" altLang="zh-TW" sz="2000" dirty="0" smtClean="0">
                          <a:solidFill>
                            <a:schemeClr val="tx1"/>
                          </a:solidFill>
                        </a:rPr>
                        <a:t>10.8 m/s</a:t>
                      </a:r>
                      <a:endParaRPr lang="zh-TW" altLang="en-US" sz="2000" dirty="0">
                        <a:solidFill>
                          <a:schemeClr val="tx1"/>
                        </a:solidFill>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smtClean="0">
                          <a:solidFill>
                            <a:schemeClr val="tx1"/>
                          </a:solidFill>
                        </a:rPr>
                        <a:t>less </a:t>
                      </a:r>
                      <a:r>
                        <a:rPr lang="en-US" altLang="zh-TW" sz="2000" dirty="0" err="1" smtClean="0">
                          <a:solidFill>
                            <a:schemeClr val="tx1"/>
                          </a:solidFill>
                        </a:rPr>
                        <a:t>upshear</a:t>
                      </a:r>
                      <a:r>
                        <a:rPr lang="en-US" altLang="zh-TW" sz="2000" dirty="0" smtClean="0">
                          <a:solidFill>
                            <a:schemeClr val="tx1"/>
                          </a:solidFill>
                        </a:rPr>
                        <a:t> tilt</a:t>
                      </a:r>
                      <a:endParaRPr lang="zh-TW" altLang="en-US" sz="2000" dirty="0" smtClean="0">
                        <a:solidFill>
                          <a:schemeClr val="tx1"/>
                        </a:solidFill>
                      </a:endParaRPr>
                    </a:p>
                  </a:txBody>
                  <a:tcPr>
                    <a:solidFill>
                      <a:schemeClr val="bg1"/>
                    </a:solidFill>
                  </a:tcPr>
                </a:tc>
                <a:tc>
                  <a:txBody>
                    <a:bodyPr/>
                    <a:lstStyle/>
                    <a:p>
                      <a:r>
                        <a:rPr lang="en-US" altLang="zh-TW" sz="2000" dirty="0" smtClean="0">
                          <a:solidFill>
                            <a:schemeClr val="tx1"/>
                          </a:solidFill>
                        </a:rPr>
                        <a:t>Two maximum in the storm (7 m/s)</a:t>
                      </a:r>
                      <a:endParaRPr lang="zh-TW" altLang="en-US" sz="2000" dirty="0">
                        <a:solidFill>
                          <a:schemeClr val="tx1"/>
                        </a:solidFill>
                      </a:endParaRPr>
                    </a:p>
                  </a:txBody>
                  <a:tcPr>
                    <a:solidFill>
                      <a:schemeClr val="bg1"/>
                    </a:solidFill>
                  </a:tcPr>
                </a:tc>
              </a:tr>
              <a:tr h="370840">
                <a:tc>
                  <a:txBody>
                    <a:bodyPr/>
                    <a:lstStyle/>
                    <a:p>
                      <a:pPr algn="ctr"/>
                      <a:r>
                        <a:rPr lang="en-US" altLang="zh-TW" sz="2000" dirty="0" smtClean="0">
                          <a:solidFill>
                            <a:schemeClr val="tx1"/>
                          </a:solidFill>
                        </a:rPr>
                        <a:t>DRYM</a:t>
                      </a:r>
                      <a:endParaRPr lang="zh-TW" altLang="en-US" sz="2000" dirty="0">
                        <a:solidFill>
                          <a:schemeClr val="tx1"/>
                        </a:solidFill>
                      </a:endParaRPr>
                    </a:p>
                  </a:txBody>
                  <a:tcPr>
                    <a:solidFill>
                      <a:schemeClr val="bg1"/>
                    </a:solidFill>
                  </a:tcPr>
                </a:tc>
                <a:tc>
                  <a:txBody>
                    <a:bodyPr/>
                    <a:lstStyle/>
                    <a:p>
                      <a:pPr algn="ctr"/>
                      <a:r>
                        <a:rPr lang="en-US" altLang="zh-TW" sz="2000" dirty="0" smtClean="0">
                          <a:solidFill>
                            <a:schemeClr val="tx1"/>
                          </a:solidFill>
                        </a:rPr>
                        <a:t>12.2 m/s</a:t>
                      </a:r>
                      <a:endParaRPr lang="zh-TW" altLang="en-US" sz="2000" dirty="0">
                        <a:solidFill>
                          <a:schemeClr val="tx1"/>
                        </a:solidFill>
                      </a:endParaRPr>
                    </a:p>
                  </a:txBody>
                  <a:tcPr>
                    <a:solidFill>
                      <a:schemeClr val="bg1"/>
                    </a:solidFill>
                  </a:tcPr>
                </a:tc>
                <a:tc>
                  <a:txBody>
                    <a:bodyPr/>
                    <a:lstStyle/>
                    <a:p>
                      <a:pPr algn="ctr"/>
                      <a:r>
                        <a:rPr lang="en-US" altLang="zh-TW" sz="2000" dirty="0" smtClean="0">
                          <a:solidFill>
                            <a:schemeClr val="tx1"/>
                          </a:solidFill>
                        </a:rPr>
                        <a:t>more upright</a:t>
                      </a:r>
                      <a:endParaRPr lang="zh-TW" altLang="en-US" sz="2000" dirty="0">
                        <a:solidFill>
                          <a:schemeClr val="tx1"/>
                        </a:solidFill>
                      </a:endParaRPr>
                    </a:p>
                  </a:txBody>
                  <a:tcPr>
                    <a:solidFill>
                      <a:schemeClr val="bg1"/>
                    </a:solidFill>
                  </a:tcPr>
                </a:tc>
                <a:tc>
                  <a:txBody>
                    <a:bodyPr/>
                    <a:lstStyle/>
                    <a:p>
                      <a:r>
                        <a:rPr lang="en-US" altLang="zh-TW" sz="2000" dirty="0" smtClean="0">
                          <a:solidFill>
                            <a:schemeClr val="tx1"/>
                          </a:solidFill>
                        </a:rPr>
                        <a:t>Two maximum</a:t>
                      </a:r>
                      <a:r>
                        <a:rPr lang="en-US" altLang="zh-TW" sz="2000" baseline="0" dirty="0" smtClean="0">
                          <a:solidFill>
                            <a:schemeClr val="tx1"/>
                          </a:solidFill>
                        </a:rPr>
                        <a:t> in the storm (</a:t>
                      </a:r>
                      <a:r>
                        <a:rPr lang="en-US" altLang="zh-TW" sz="2000" baseline="0" smtClean="0">
                          <a:solidFill>
                            <a:schemeClr val="tx1"/>
                          </a:solidFill>
                        </a:rPr>
                        <a:t>3 m/s)</a:t>
                      </a:r>
                      <a:endParaRPr lang="zh-TW" altLang="en-US" sz="2000" dirty="0">
                        <a:solidFill>
                          <a:schemeClr val="tx1"/>
                        </a:solidFill>
                      </a:endParaRPr>
                    </a:p>
                  </a:txBody>
                  <a:tcPr>
                    <a:solidFill>
                      <a:schemeClr val="bg1"/>
                    </a:solidFill>
                  </a:tcPr>
                </a:tc>
              </a:tr>
            </a:tbl>
          </a:graphicData>
        </a:graphic>
      </p:graphicFrame>
    </p:spTree>
    <p:extLst>
      <p:ext uri="{BB962C8B-B14F-4D97-AF65-F5344CB8AC3E}">
        <p14:creationId xmlns:p14="http://schemas.microsoft.com/office/powerpoint/2010/main" val="30018982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橢圓 7"/>
          <p:cNvSpPr/>
          <p:nvPr/>
        </p:nvSpPr>
        <p:spPr>
          <a:xfrm>
            <a:off x="323528" y="260648"/>
            <a:ext cx="3264264" cy="144016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TW" sz="2800" dirty="0" smtClean="0"/>
              <a:t>Hydrometeor types</a:t>
            </a:r>
            <a:endParaRPr lang="zh-TW" altLang="en-US" sz="2800" dirty="0"/>
          </a:p>
        </p:txBody>
      </p:sp>
      <p:sp>
        <p:nvSpPr>
          <p:cNvPr id="9" name="橢圓 8"/>
          <p:cNvSpPr/>
          <p:nvPr/>
        </p:nvSpPr>
        <p:spPr>
          <a:xfrm>
            <a:off x="347431" y="1925216"/>
            <a:ext cx="3240361" cy="1440160"/>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TW" sz="2800" dirty="0" smtClean="0"/>
              <a:t>Ice-phase microphysics</a:t>
            </a:r>
            <a:endParaRPr lang="zh-TW" altLang="en-US" sz="2800" dirty="0"/>
          </a:p>
        </p:txBody>
      </p:sp>
      <p:sp>
        <p:nvSpPr>
          <p:cNvPr id="10" name="橢圓 9"/>
          <p:cNvSpPr/>
          <p:nvPr/>
        </p:nvSpPr>
        <p:spPr>
          <a:xfrm>
            <a:off x="347431" y="3573016"/>
            <a:ext cx="3240361" cy="1440160"/>
          </a:xfrm>
          <a:prstGeom prst="ellipse">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zh-TW" sz="2800" dirty="0" smtClean="0"/>
              <a:t>Environmental humidity</a:t>
            </a:r>
            <a:endParaRPr lang="zh-TW" altLang="en-US" sz="2800" dirty="0"/>
          </a:p>
        </p:txBody>
      </p:sp>
      <p:sp>
        <p:nvSpPr>
          <p:cNvPr id="11" name="橢圓 10"/>
          <p:cNvSpPr/>
          <p:nvPr/>
        </p:nvSpPr>
        <p:spPr>
          <a:xfrm>
            <a:off x="347432" y="5229200"/>
            <a:ext cx="3240361" cy="1440160"/>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TW" sz="2800" dirty="0" smtClean="0"/>
              <a:t>No. 1 microphysics processes</a:t>
            </a:r>
            <a:endParaRPr lang="zh-TW" altLang="en-US" sz="2800" dirty="0"/>
          </a:p>
        </p:txBody>
      </p:sp>
      <p:sp>
        <p:nvSpPr>
          <p:cNvPr id="2" name="矩形 1"/>
          <p:cNvSpPr/>
          <p:nvPr/>
        </p:nvSpPr>
        <p:spPr>
          <a:xfrm>
            <a:off x="3995936" y="5441448"/>
            <a:ext cx="4572000" cy="1015663"/>
          </a:xfrm>
          <a:prstGeom prst="rect">
            <a:avLst/>
          </a:prstGeom>
        </p:spPr>
        <p:txBody>
          <a:bodyPr>
            <a:spAutoFit/>
          </a:bodyPr>
          <a:lstStyle/>
          <a:p>
            <a:r>
              <a:rPr lang="en-US" altLang="zh-TW" sz="2000" b="1" dirty="0" smtClean="0"/>
              <a:t>Evaporative cooling is the most important latent cooling process determining the descending RTF flow.</a:t>
            </a:r>
            <a:endParaRPr lang="en-US" altLang="zh-TW" sz="2000" b="1" dirty="0"/>
          </a:p>
        </p:txBody>
      </p:sp>
      <p:sp>
        <p:nvSpPr>
          <p:cNvPr id="7" name="矩形 6"/>
          <p:cNvSpPr/>
          <p:nvPr/>
        </p:nvSpPr>
        <p:spPr>
          <a:xfrm>
            <a:off x="3995936" y="472896"/>
            <a:ext cx="4572000" cy="1015663"/>
          </a:xfrm>
          <a:prstGeom prst="rect">
            <a:avLst/>
          </a:prstGeom>
        </p:spPr>
        <p:txBody>
          <a:bodyPr>
            <a:spAutoFit/>
          </a:bodyPr>
          <a:lstStyle/>
          <a:p>
            <a:r>
              <a:rPr lang="en-US" altLang="zh-TW" sz="2000" b="1" dirty="0" smtClean="0"/>
              <a:t>The HAIL test shows that the descending rear inflow is sensitive to the hydrometeor types.</a:t>
            </a:r>
            <a:endParaRPr lang="en-US" altLang="zh-TW" sz="2000" b="1" dirty="0"/>
          </a:p>
        </p:txBody>
      </p:sp>
      <p:sp>
        <p:nvSpPr>
          <p:cNvPr id="12" name="矩形 11"/>
          <p:cNvSpPr/>
          <p:nvPr/>
        </p:nvSpPr>
        <p:spPr>
          <a:xfrm>
            <a:off x="3995936" y="1983576"/>
            <a:ext cx="4572000" cy="1323439"/>
          </a:xfrm>
          <a:prstGeom prst="rect">
            <a:avLst/>
          </a:prstGeom>
        </p:spPr>
        <p:txBody>
          <a:bodyPr>
            <a:spAutoFit/>
          </a:bodyPr>
          <a:lstStyle/>
          <a:p>
            <a:r>
              <a:rPr lang="en-US" altLang="zh-TW" sz="2000" b="1" dirty="0" smtClean="0"/>
              <a:t>The NICE test shows that ice microphysics are crucial to the proper </a:t>
            </a:r>
            <a:r>
              <a:rPr lang="en-US" altLang="zh-TW" sz="2000" b="1" dirty="0" err="1" smtClean="0"/>
              <a:t>exitence</a:t>
            </a:r>
            <a:r>
              <a:rPr lang="en-US" altLang="zh-TW" sz="2000" b="1" dirty="0" smtClean="0"/>
              <a:t> of the descending rear inflow and </a:t>
            </a:r>
            <a:r>
              <a:rPr lang="en-US" altLang="zh-TW" sz="2000" b="1" dirty="0" err="1" smtClean="0"/>
              <a:t>mesoscale</a:t>
            </a:r>
            <a:r>
              <a:rPr lang="en-US" altLang="zh-TW" sz="2000" b="1" dirty="0" smtClean="0"/>
              <a:t> updraft/downdraft.</a:t>
            </a:r>
            <a:endParaRPr lang="en-US" altLang="zh-TW" sz="2000" b="1" dirty="0"/>
          </a:p>
        </p:txBody>
      </p:sp>
      <p:sp>
        <p:nvSpPr>
          <p:cNvPr id="13" name="矩形 12"/>
          <p:cNvSpPr/>
          <p:nvPr/>
        </p:nvSpPr>
        <p:spPr>
          <a:xfrm>
            <a:off x="3995936" y="3645024"/>
            <a:ext cx="4572000" cy="1631216"/>
          </a:xfrm>
          <a:prstGeom prst="rect">
            <a:avLst/>
          </a:prstGeom>
        </p:spPr>
        <p:txBody>
          <a:bodyPr>
            <a:spAutoFit/>
          </a:bodyPr>
          <a:lstStyle/>
          <a:p>
            <a:r>
              <a:rPr lang="en-US" altLang="zh-TW" sz="2000" b="1" dirty="0" smtClean="0"/>
              <a:t>Drier environmental air enhances the evaporative cooling at </a:t>
            </a:r>
            <a:r>
              <a:rPr lang="en-US" altLang="zh-TW" sz="2000" b="1" dirty="0" err="1" smtClean="0"/>
              <a:t>midlevels</a:t>
            </a:r>
            <a:r>
              <a:rPr lang="en-US" altLang="zh-TW" sz="2000" b="1" dirty="0" smtClean="0"/>
              <a:t> at leading edge and counteracts the </a:t>
            </a:r>
            <a:r>
              <a:rPr lang="en-US" altLang="zh-TW" sz="2000" b="1" dirty="0" err="1" smtClean="0"/>
              <a:t>upshear</a:t>
            </a:r>
            <a:r>
              <a:rPr lang="en-US" altLang="zh-TW" sz="2000" b="1" dirty="0" smtClean="0"/>
              <a:t> tilt induced by the cold-pool circulation.</a:t>
            </a:r>
            <a:endParaRPr lang="en-US" altLang="zh-TW" sz="2000" b="1" dirty="0"/>
          </a:p>
        </p:txBody>
      </p:sp>
    </p:spTree>
    <p:extLst>
      <p:ext uri="{BB962C8B-B14F-4D97-AF65-F5344CB8AC3E}">
        <p14:creationId xmlns:p14="http://schemas.microsoft.com/office/powerpoint/2010/main" val="134535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780928"/>
            <a:ext cx="8229600" cy="1143000"/>
          </a:xfrm>
        </p:spPr>
        <p:txBody>
          <a:bodyPr>
            <a:normAutofit/>
          </a:bodyPr>
          <a:lstStyle/>
          <a:p>
            <a:r>
              <a:rPr lang="en-US" altLang="zh-TW" b="1" dirty="0" smtClean="0"/>
              <a:t>HAPPY NEW YEAR!</a:t>
            </a:r>
            <a:endParaRPr lang="zh-TW" altLang="en-US" b="1" dirty="0"/>
          </a:p>
        </p:txBody>
      </p:sp>
    </p:spTree>
    <p:extLst>
      <p:ext uri="{BB962C8B-B14F-4D97-AF65-F5344CB8AC3E}">
        <p14:creationId xmlns:p14="http://schemas.microsoft.com/office/powerpoint/2010/main" val="42842136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Model Setting</a:t>
            </a:r>
            <a:endParaRPr lang="zh-TW" altLang="en-US" dirty="0"/>
          </a:p>
        </p:txBody>
      </p:sp>
      <p:sp>
        <p:nvSpPr>
          <p:cNvPr id="3" name="內容版面配置區 2"/>
          <p:cNvSpPr>
            <a:spLocks noGrp="1"/>
          </p:cNvSpPr>
          <p:nvPr>
            <p:ph idx="1"/>
          </p:nvPr>
        </p:nvSpPr>
        <p:spPr/>
        <p:txBody>
          <a:bodyPr/>
          <a:lstStyle/>
          <a:p>
            <a:r>
              <a:rPr lang="en-US" altLang="zh-TW" dirty="0" err="1" smtClean="0"/>
              <a:t>Klemp</a:t>
            </a:r>
            <a:r>
              <a:rPr lang="en-US" altLang="zh-TW" dirty="0" smtClean="0"/>
              <a:t> and </a:t>
            </a:r>
            <a:r>
              <a:rPr lang="en-US" altLang="zh-TW" dirty="0" err="1" smtClean="0"/>
              <a:t>Wilhelmson</a:t>
            </a:r>
            <a:r>
              <a:rPr lang="en-US" altLang="zh-TW" dirty="0" smtClean="0"/>
              <a:t> (1978) compressible </a:t>
            </a:r>
            <a:r>
              <a:rPr lang="en-US" altLang="zh-TW" dirty="0" err="1" smtClean="0"/>
              <a:t>nonhydrostatic</a:t>
            </a:r>
            <a:r>
              <a:rPr lang="en-US" altLang="zh-TW" dirty="0" smtClean="0"/>
              <a:t> cloud model, as modified by </a:t>
            </a:r>
            <a:r>
              <a:rPr lang="en-US" altLang="zh-TW" dirty="0" err="1" smtClean="0"/>
              <a:t>Wilhelmson</a:t>
            </a:r>
            <a:r>
              <a:rPr lang="en-US" altLang="zh-TW" dirty="0" smtClean="0"/>
              <a:t> Chen(1982)</a:t>
            </a:r>
          </a:p>
          <a:p>
            <a:r>
              <a:rPr lang="en-US" altLang="zh-TW" dirty="0" smtClean="0"/>
              <a:t>2D version, x and z coordinate</a:t>
            </a:r>
          </a:p>
          <a:p>
            <a:r>
              <a:rPr lang="en-US" altLang="zh-TW" dirty="0" smtClean="0"/>
              <a:t>Basic-state environment: constant in time and horizontally homogeneous. Large-scale motion, </a:t>
            </a:r>
            <a:r>
              <a:rPr lang="en-US" altLang="zh-TW" dirty="0" err="1" smtClean="0"/>
              <a:t>Coriolis</a:t>
            </a:r>
            <a:r>
              <a:rPr lang="en-US" altLang="zh-TW" dirty="0" smtClean="0"/>
              <a:t> force, surface drag, and radiation effects are neglected.</a:t>
            </a:r>
          </a:p>
          <a:p>
            <a:endParaRPr lang="en-US" altLang="zh-TW" dirty="0" smtClean="0"/>
          </a:p>
          <a:p>
            <a:endParaRPr lang="zh-TW" altLang="en-US" dirty="0"/>
          </a:p>
        </p:txBody>
      </p:sp>
    </p:spTree>
    <p:extLst>
      <p:ext uri="{BB962C8B-B14F-4D97-AF65-F5344CB8AC3E}">
        <p14:creationId xmlns:p14="http://schemas.microsoft.com/office/powerpoint/2010/main" val="40207393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62 grid points in the vertical, grid size is 140m to 550m, and the model top is at 21.7 km.</a:t>
            </a:r>
          </a:p>
          <a:p>
            <a:r>
              <a:rPr lang="en-US" altLang="zh-TW" dirty="0" smtClean="0"/>
              <a:t>455 grid points in horizontal, and 315 points make up a regular fine mesh with 1-km resolution (1.075:1). Total horizontal domain size is 4814 km (about 10 km/grid). Open boundary condition (KW), with C* = 30 m/s</a:t>
            </a:r>
          </a:p>
          <a:p>
            <a:r>
              <a:rPr lang="en-US" altLang="zh-TW" dirty="0" smtClean="0"/>
              <a:t>! The model domain moves with the storm.</a:t>
            </a:r>
            <a:endParaRPr lang="zh-TW" altLang="en-US" dirty="0"/>
          </a:p>
        </p:txBody>
      </p:sp>
    </p:spTree>
    <p:extLst>
      <p:ext uri="{BB962C8B-B14F-4D97-AF65-F5344CB8AC3E}">
        <p14:creationId xmlns:p14="http://schemas.microsoft.com/office/powerpoint/2010/main" val="1718830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CNTL</a:t>
            </a:r>
            <a:endParaRPr lang="zh-TW" altLang="en-US" dirty="0"/>
          </a:p>
        </p:txBody>
      </p:sp>
      <p:sp>
        <p:nvSpPr>
          <p:cNvPr id="3" name="內容版面配置區 2"/>
          <p:cNvSpPr>
            <a:spLocks noGrp="1"/>
          </p:cNvSpPr>
          <p:nvPr>
            <p:ph idx="1"/>
          </p:nvPr>
        </p:nvSpPr>
        <p:spPr/>
        <p:txBody>
          <a:bodyPr>
            <a:normAutofit/>
          </a:bodyPr>
          <a:lstStyle/>
          <a:p>
            <a:endParaRPr lang="en-US" altLang="zh-TW" dirty="0" smtClean="0"/>
          </a:p>
          <a:p>
            <a:r>
              <a:rPr lang="en-US" altLang="zh-TW" dirty="0" smtClean="0"/>
              <a:t>Full model physics for 15 h. </a:t>
            </a:r>
          </a:p>
          <a:p>
            <a:r>
              <a:rPr lang="en-US" altLang="zh-TW" dirty="0" smtClean="0"/>
              <a:t>Turn off the hail generation processes after 6 h (</a:t>
            </a:r>
            <a:r>
              <a:rPr lang="en-US" altLang="zh-TW" dirty="0" err="1" smtClean="0"/>
              <a:t>Fovell</a:t>
            </a:r>
            <a:r>
              <a:rPr lang="en-US" altLang="zh-TW" dirty="0" smtClean="0"/>
              <a:t> and Ogura, 1988), because there were very few hailstones in the mature or decaying stage of the 10-11 June squall line.</a:t>
            </a:r>
          </a:p>
        </p:txBody>
      </p:sp>
    </p:spTree>
    <p:extLst>
      <p:ext uri="{BB962C8B-B14F-4D97-AF65-F5344CB8AC3E}">
        <p14:creationId xmlns:p14="http://schemas.microsoft.com/office/powerpoint/2010/main" val="42393155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smtClean="0"/>
              <a:t>Cloud microphysics: Lin et al.(1983) with five types of water condensate (cloud water, cloud ice, rainwater, snow, and hail.</a:t>
            </a:r>
          </a:p>
          <a:p>
            <a:r>
              <a:rPr lang="en-US" altLang="zh-TW" dirty="0" err="1" smtClean="0"/>
              <a:t>Initail</a:t>
            </a:r>
            <a:r>
              <a:rPr lang="en-US" altLang="zh-TW" dirty="0" smtClean="0"/>
              <a:t> conditions: The smoothed initial temperature and </a:t>
            </a:r>
            <a:r>
              <a:rPr lang="en-US" altLang="zh-TW" dirty="0" err="1" smtClean="0"/>
              <a:t>dewpoint</a:t>
            </a:r>
            <a:r>
              <a:rPr lang="en-US" altLang="zh-TW" dirty="0" smtClean="0"/>
              <a:t> for the simulation are from the 2331UTC 10 June 1985 sounding of Enid, Oklahoma. Extra moisture was added to the sounding in low levels in order to favor the development of convection.</a:t>
            </a:r>
          </a:p>
          <a:p>
            <a:endParaRPr lang="zh-TW" altLang="en-US" dirty="0"/>
          </a:p>
        </p:txBody>
      </p:sp>
    </p:spTree>
    <p:extLst>
      <p:ext uri="{BB962C8B-B14F-4D97-AF65-F5344CB8AC3E}">
        <p14:creationId xmlns:p14="http://schemas.microsoft.com/office/powerpoint/2010/main" val="15524452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43" y="620688"/>
            <a:ext cx="8990386" cy="5702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98252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19166"/>
            <a:ext cx="8526199" cy="6091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3075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Lin et al. (1983)</a:t>
            </a:r>
            <a:endParaRPr lang="zh-TW" altLang="en-US" dirty="0"/>
          </a:p>
        </p:txBody>
      </p:sp>
      <p:sp>
        <p:nvSpPr>
          <p:cNvPr id="3" name="內容版面配置區 2"/>
          <p:cNvSpPr>
            <a:spLocks noGrp="1"/>
          </p:cNvSpPr>
          <p:nvPr>
            <p:ph idx="1"/>
          </p:nvPr>
        </p:nvSpPr>
        <p:spPr/>
        <p:txBody>
          <a:bodyPr>
            <a:normAutofit fontScale="85000" lnSpcReduction="20000"/>
          </a:bodyPr>
          <a:lstStyle/>
          <a:p>
            <a:r>
              <a:rPr lang="en-US" altLang="zh-TW" dirty="0" smtClean="0"/>
              <a:t>Hail particle diameter &gt; 5 mm, a density between 0.8 and 0.9 g/cm^3, and a terminal velocity  between 10 and 40 m/s or more.</a:t>
            </a:r>
          </a:p>
          <a:p>
            <a:r>
              <a:rPr lang="en-US" altLang="zh-TW" dirty="0" smtClean="0"/>
              <a:t>The cloud droplets and ice crystals are assumed to be </a:t>
            </a:r>
            <a:r>
              <a:rPr lang="en-US" altLang="zh-TW" dirty="0" err="1" smtClean="0"/>
              <a:t>monodispersed</a:t>
            </a:r>
            <a:r>
              <a:rPr lang="en-US" altLang="zh-TW" dirty="0" smtClean="0"/>
              <a:t> and to have no appreciable fall speeds compared to air vertical velocity.</a:t>
            </a:r>
          </a:p>
          <a:p>
            <a:r>
              <a:rPr lang="en-US" altLang="zh-TW" dirty="0" smtClean="0"/>
              <a:t>The precipitating particles (rainwater, snow ,and hail) are assumed to have exponential size distribution. The density of water is used for snow’s slope parameter of its size distribution function. (Potter ,1991) No density correction factor is applied to the fall speed of snow. (Braun and </a:t>
            </a:r>
            <a:r>
              <a:rPr lang="en-US" altLang="zh-TW" dirty="0" err="1" smtClean="0"/>
              <a:t>Houze</a:t>
            </a:r>
            <a:r>
              <a:rPr lang="en-US" altLang="zh-TW" dirty="0" smtClean="0"/>
              <a:t>, 1994) </a:t>
            </a:r>
            <a:endParaRPr lang="zh-TW" altLang="en-US" dirty="0"/>
          </a:p>
        </p:txBody>
      </p:sp>
    </p:spTree>
    <p:extLst>
      <p:ext uri="{BB962C8B-B14F-4D97-AF65-F5344CB8AC3E}">
        <p14:creationId xmlns:p14="http://schemas.microsoft.com/office/powerpoint/2010/main" val="10216978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6684" y="1"/>
            <a:ext cx="634779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581150"/>
            <a:ext cx="9144000" cy="3631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312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CNTL – Overview</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070933"/>
            <a:ext cx="5914412" cy="582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直線接點 4"/>
          <p:cNvCxnSpPr/>
          <p:nvPr/>
        </p:nvCxnSpPr>
        <p:spPr>
          <a:xfrm flipV="1">
            <a:off x="3275856" y="1340768"/>
            <a:ext cx="0" cy="4752528"/>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8" name="直線接點 7"/>
          <p:cNvCxnSpPr/>
          <p:nvPr/>
        </p:nvCxnSpPr>
        <p:spPr>
          <a:xfrm flipV="1">
            <a:off x="4211960" y="1340768"/>
            <a:ext cx="0" cy="4752528"/>
          </a:xfrm>
          <a:prstGeom prst="line">
            <a:avLst/>
          </a:prstGeom>
          <a:ln w="57150"/>
        </p:spPr>
        <p:style>
          <a:lnRef idx="2">
            <a:schemeClr val="accent6"/>
          </a:lnRef>
          <a:fillRef idx="0">
            <a:schemeClr val="accent6"/>
          </a:fillRef>
          <a:effectRef idx="1">
            <a:schemeClr val="accent6"/>
          </a:effectRef>
          <a:fontRef idx="minor">
            <a:schemeClr val="tx1"/>
          </a:fontRef>
        </p:style>
      </p:cxnSp>
      <p:sp>
        <p:nvSpPr>
          <p:cNvPr id="7" name="文字方塊 6"/>
          <p:cNvSpPr txBox="1"/>
          <p:nvPr/>
        </p:nvSpPr>
        <p:spPr>
          <a:xfrm>
            <a:off x="4283968" y="3883695"/>
            <a:ext cx="648072" cy="769441"/>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TW" sz="2200" dirty="0" smtClean="0"/>
              <a:t>Hail off</a:t>
            </a:r>
            <a:endParaRPr lang="zh-TW" altLang="en-US" sz="2200" dirty="0"/>
          </a:p>
        </p:txBody>
      </p:sp>
    </p:spTree>
    <p:extLst>
      <p:ext uri="{BB962C8B-B14F-4D97-AF65-F5344CB8AC3E}">
        <p14:creationId xmlns:p14="http://schemas.microsoft.com/office/powerpoint/2010/main" val="2032756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294"/>
            <a:ext cx="8496944" cy="678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字方塊 3"/>
          <p:cNvSpPr txBox="1"/>
          <p:nvPr/>
        </p:nvSpPr>
        <p:spPr>
          <a:xfrm>
            <a:off x="1259632" y="1556792"/>
            <a:ext cx="1124026"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altLang="zh-TW" sz="3200" dirty="0" smtClean="0"/>
              <a:t>initial</a:t>
            </a:r>
            <a:endParaRPr lang="zh-TW" altLang="en-US" sz="3200" dirty="0"/>
          </a:p>
        </p:txBody>
      </p:sp>
      <p:sp>
        <p:nvSpPr>
          <p:cNvPr id="11" name="文字方塊 10"/>
          <p:cNvSpPr txBox="1"/>
          <p:nvPr/>
        </p:nvSpPr>
        <p:spPr>
          <a:xfrm>
            <a:off x="1547664" y="4653135"/>
            <a:ext cx="1401794"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altLang="zh-TW" sz="3200" dirty="0" smtClean="0"/>
              <a:t>mature</a:t>
            </a:r>
            <a:endParaRPr lang="zh-TW" altLang="en-US" sz="3200" dirty="0"/>
          </a:p>
        </p:txBody>
      </p:sp>
      <p:sp>
        <p:nvSpPr>
          <p:cNvPr id="12" name="文字方塊 11"/>
          <p:cNvSpPr txBox="1"/>
          <p:nvPr/>
        </p:nvSpPr>
        <p:spPr>
          <a:xfrm>
            <a:off x="5580112" y="476672"/>
            <a:ext cx="1654812"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altLang="zh-TW" sz="3200" dirty="0" smtClean="0"/>
              <a:t>decaying</a:t>
            </a:r>
            <a:endParaRPr lang="zh-TW" altLang="en-US" sz="3200" dirty="0"/>
          </a:p>
        </p:txBody>
      </p:sp>
    </p:spTree>
    <p:extLst>
      <p:ext uri="{BB962C8B-B14F-4D97-AF65-F5344CB8AC3E}">
        <p14:creationId xmlns:p14="http://schemas.microsoft.com/office/powerpoint/2010/main" val="2078491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endParaRPr lang="zh-TW" alt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029" y="-12177"/>
            <a:ext cx="6369971"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字方塊 4"/>
          <p:cNvSpPr txBox="1"/>
          <p:nvPr/>
        </p:nvSpPr>
        <p:spPr>
          <a:xfrm>
            <a:off x="7668344" y="31640"/>
            <a:ext cx="1124026"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altLang="zh-TW" sz="3200" dirty="0" smtClean="0"/>
              <a:t>initial</a:t>
            </a:r>
            <a:endParaRPr lang="zh-TW" altLang="en-US" sz="3200" dirty="0"/>
          </a:p>
        </p:txBody>
      </p:sp>
      <p:sp>
        <p:nvSpPr>
          <p:cNvPr id="6" name="文字方塊 5"/>
          <p:cNvSpPr txBox="1"/>
          <p:nvPr/>
        </p:nvSpPr>
        <p:spPr>
          <a:xfrm>
            <a:off x="7529460" y="2132856"/>
            <a:ext cx="1401794"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altLang="zh-TW" sz="3200" dirty="0" smtClean="0"/>
              <a:t>mature</a:t>
            </a:r>
            <a:endParaRPr lang="zh-TW" altLang="en-US" sz="3200" dirty="0"/>
          </a:p>
        </p:txBody>
      </p:sp>
      <p:sp>
        <p:nvSpPr>
          <p:cNvPr id="7" name="文字方塊 6"/>
          <p:cNvSpPr txBox="1"/>
          <p:nvPr/>
        </p:nvSpPr>
        <p:spPr>
          <a:xfrm>
            <a:off x="7409089" y="4149080"/>
            <a:ext cx="1654812"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altLang="zh-TW" sz="3200" dirty="0" smtClean="0"/>
              <a:t>decaying</a:t>
            </a:r>
            <a:endParaRPr lang="zh-TW" altLang="en-US" sz="3200" dirty="0"/>
          </a:p>
        </p:txBody>
      </p:sp>
      <p:sp>
        <p:nvSpPr>
          <p:cNvPr id="4" name="文字方塊 3"/>
          <p:cNvSpPr txBox="1"/>
          <p:nvPr/>
        </p:nvSpPr>
        <p:spPr>
          <a:xfrm>
            <a:off x="179512" y="913938"/>
            <a:ext cx="2952328" cy="5847755"/>
          </a:xfrm>
          <a:prstGeom prst="rect">
            <a:avLst/>
          </a:prstGeom>
          <a:ln w="38100"/>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altLang="zh-TW" sz="2800" b="1" dirty="0" smtClean="0"/>
              <a:t>Shaded:</a:t>
            </a:r>
            <a:r>
              <a:rPr lang="en-US" altLang="zh-TW" sz="2800" dirty="0" smtClean="0"/>
              <a:t> </a:t>
            </a:r>
          </a:p>
          <a:p>
            <a:r>
              <a:rPr lang="en-US" altLang="zh-TW" sz="2800" dirty="0" smtClean="0"/>
              <a:t>Cloud region</a:t>
            </a:r>
          </a:p>
          <a:p>
            <a:r>
              <a:rPr lang="en-US" altLang="zh-TW" sz="1600" i="1" dirty="0" smtClean="0"/>
              <a:t>(</a:t>
            </a:r>
            <a:r>
              <a:rPr lang="en-US" altLang="zh-TW" sz="1600" i="1" dirty="0"/>
              <a:t>no </a:t>
            </a:r>
            <a:r>
              <a:rPr lang="en-US" altLang="zh-TW" sz="1600" i="1" dirty="0" smtClean="0"/>
              <a:t>rain, mixing </a:t>
            </a:r>
            <a:r>
              <a:rPr lang="en-US" altLang="zh-TW" sz="1600" i="1" dirty="0" err="1" smtClean="0"/>
              <a:t>ratial</a:t>
            </a:r>
            <a:r>
              <a:rPr lang="en-US" altLang="zh-TW" sz="1600" i="1" dirty="0" smtClean="0"/>
              <a:t> &gt; 0.1 g/kg)</a:t>
            </a:r>
          </a:p>
          <a:p>
            <a:endParaRPr lang="en-US" altLang="zh-TW" sz="1600" i="1" dirty="0" smtClean="0"/>
          </a:p>
          <a:p>
            <a:r>
              <a:rPr lang="en-US" altLang="zh-TW" sz="2800" b="1" dirty="0" smtClean="0"/>
              <a:t>Highlighted: </a:t>
            </a:r>
          </a:p>
          <a:p>
            <a:r>
              <a:rPr lang="en-US" altLang="zh-TW" sz="2800" dirty="0" smtClean="0"/>
              <a:t>Storm Precipitation boundary </a:t>
            </a:r>
          </a:p>
          <a:p>
            <a:r>
              <a:rPr lang="en-US" altLang="zh-TW" sz="1600" i="1" dirty="0" smtClean="0"/>
              <a:t>(radar reflectivity of 15 </a:t>
            </a:r>
            <a:r>
              <a:rPr lang="en-US" altLang="zh-TW" sz="1600" i="1" dirty="0" err="1" smtClean="0"/>
              <a:t>dBZ</a:t>
            </a:r>
            <a:r>
              <a:rPr lang="en-US" altLang="zh-TW" sz="1600" i="1" dirty="0" smtClean="0"/>
              <a:t>)</a:t>
            </a:r>
          </a:p>
          <a:p>
            <a:endParaRPr lang="en-US" altLang="zh-TW" sz="2800" b="1" dirty="0" smtClean="0"/>
          </a:p>
          <a:p>
            <a:r>
              <a:rPr lang="en-US" altLang="zh-TW" sz="2800" b="1" dirty="0" smtClean="0"/>
              <a:t>Line: </a:t>
            </a:r>
          </a:p>
          <a:p>
            <a:r>
              <a:rPr lang="en-US" altLang="zh-TW" sz="2800" dirty="0" smtClean="0"/>
              <a:t>storm-relative horizontal wind field</a:t>
            </a:r>
          </a:p>
          <a:p>
            <a:r>
              <a:rPr lang="en-US" altLang="zh-TW" sz="1600" i="1" dirty="0" smtClean="0"/>
              <a:t>(dash line: FTR; solid line: RTF)</a:t>
            </a:r>
            <a:endParaRPr lang="zh-TW" altLang="en-US" sz="1600" i="1" dirty="0"/>
          </a:p>
        </p:txBody>
      </p:sp>
      <p:sp>
        <p:nvSpPr>
          <p:cNvPr id="2" name="標題 1"/>
          <p:cNvSpPr>
            <a:spLocks noGrp="1"/>
          </p:cNvSpPr>
          <p:nvPr>
            <p:ph type="title"/>
          </p:nvPr>
        </p:nvSpPr>
        <p:spPr>
          <a:xfrm>
            <a:off x="107504" y="116632"/>
            <a:ext cx="3456384" cy="648072"/>
          </a:xfrm>
        </p:spPr>
        <p:style>
          <a:lnRef idx="3">
            <a:schemeClr val="lt1"/>
          </a:lnRef>
          <a:fillRef idx="1">
            <a:schemeClr val="accent4"/>
          </a:fillRef>
          <a:effectRef idx="1">
            <a:schemeClr val="accent4"/>
          </a:effectRef>
          <a:fontRef idx="minor">
            <a:schemeClr val="lt1"/>
          </a:fontRef>
        </p:style>
        <p:txBody>
          <a:bodyPr>
            <a:normAutofit fontScale="90000"/>
          </a:bodyPr>
          <a:lstStyle/>
          <a:p>
            <a:r>
              <a:rPr lang="en-US" altLang="zh-TW" sz="3600" dirty="0" smtClean="0"/>
              <a:t>Kinematic </a:t>
            </a:r>
            <a:r>
              <a:rPr lang="en-US" altLang="zh-TW" sz="3200" dirty="0" smtClean="0"/>
              <a:t>Structure</a:t>
            </a:r>
            <a:endParaRPr lang="zh-TW" altLang="en-US" sz="3200" dirty="0"/>
          </a:p>
        </p:txBody>
      </p:sp>
      <p:cxnSp>
        <p:nvCxnSpPr>
          <p:cNvPr id="9" name="弧形接點 8"/>
          <p:cNvCxnSpPr/>
          <p:nvPr/>
        </p:nvCxnSpPr>
        <p:spPr>
          <a:xfrm rot="16200000" flipV="1">
            <a:off x="6694100" y="654556"/>
            <a:ext cx="1228409" cy="1152128"/>
          </a:xfrm>
          <a:prstGeom prst="curvedConnector3">
            <a:avLst>
              <a:gd name="adj1" fmla="val 6778"/>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6" name="弧形接點 15"/>
          <p:cNvCxnSpPr/>
          <p:nvPr/>
        </p:nvCxnSpPr>
        <p:spPr>
          <a:xfrm rot="10800000">
            <a:off x="5959014" y="3212980"/>
            <a:ext cx="2357402" cy="720076"/>
          </a:xfrm>
          <a:prstGeom prst="curvedConnector3">
            <a:avLst>
              <a:gd name="adj1" fmla="val 53753"/>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6" name="弧形接點 25"/>
          <p:cNvCxnSpPr/>
          <p:nvPr/>
        </p:nvCxnSpPr>
        <p:spPr>
          <a:xfrm>
            <a:off x="3995936" y="3573018"/>
            <a:ext cx="2501418" cy="360038"/>
          </a:xfrm>
          <a:prstGeom prst="curvedConnector3">
            <a:avLst>
              <a:gd name="adj1" fmla="val 3349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6" name="弧形接點 45"/>
          <p:cNvCxnSpPr/>
          <p:nvPr/>
        </p:nvCxnSpPr>
        <p:spPr>
          <a:xfrm>
            <a:off x="3659334" y="5733256"/>
            <a:ext cx="2285394" cy="206951"/>
          </a:xfrm>
          <a:prstGeom prst="curvedConnector3">
            <a:avLst>
              <a:gd name="adj1" fmla="val 17734"/>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2" name="弧形接點 51"/>
          <p:cNvCxnSpPr/>
          <p:nvPr/>
        </p:nvCxnSpPr>
        <p:spPr>
          <a:xfrm rot="10800000">
            <a:off x="5652120" y="5445223"/>
            <a:ext cx="2816696" cy="432048"/>
          </a:xfrm>
          <a:prstGeom prst="curvedConnector3">
            <a:avLst>
              <a:gd name="adj1" fmla="val 50000"/>
            </a:avLst>
          </a:prstGeom>
          <a:ln>
            <a:tailEnd type="arrow"/>
          </a:ln>
        </p:spPr>
        <p:style>
          <a:lnRef idx="3">
            <a:schemeClr val="accent6"/>
          </a:lnRef>
          <a:fillRef idx="0">
            <a:schemeClr val="accent6"/>
          </a:fillRef>
          <a:effectRef idx="2">
            <a:schemeClr val="accent6"/>
          </a:effectRef>
          <a:fontRef idx="minor">
            <a:schemeClr val="tx1"/>
          </a:fontRef>
        </p:style>
      </p:cxnSp>
      <p:sp>
        <p:nvSpPr>
          <p:cNvPr id="5140" name="文字方塊 5139"/>
          <p:cNvSpPr txBox="1"/>
          <p:nvPr/>
        </p:nvSpPr>
        <p:spPr>
          <a:xfrm>
            <a:off x="7994853" y="1244033"/>
            <a:ext cx="651140" cy="461665"/>
          </a:xfrm>
          <a:prstGeom prst="rect">
            <a:avLst/>
          </a:prstGeom>
          <a:ln w="38100"/>
        </p:spPr>
        <p:style>
          <a:lnRef idx="2">
            <a:schemeClr val="accent6"/>
          </a:lnRef>
          <a:fillRef idx="1">
            <a:schemeClr val="lt1"/>
          </a:fillRef>
          <a:effectRef idx="0">
            <a:schemeClr val="accent6"/>
          </a:effectRef>
          <a:fontRef idx="minor">
            <a:schemeClr val="dk1"/>
          </a:fontRef>
        </p:style>
        <p:txBody>
          <a:bodyPr wrap="none" rtlCol="0">
            <a:spAutoFit/>
          </a:bodyPr>
          <a:lstStyle/>
          <a:p>
            <a:r>
              <a:rPr lang="en-US" altLang="zh-TW" sz="2400" b="1" dirty="0" smtClean="0"/>
              <a:t>FTR</a:t>
            </a:r>
            <a:endParaRPr lang="zh-TW" altLang="en-US" b="1" dirty="0"/>
          </a:p>
        </p:txBody>
      </p:sp>
      <p:sp>
        <p:nvSpPr>
          <p:cNvPr id="55" name="文字方塊 54"/>
          <p:cNvSpPr txBox="1"/>
          <p:nvPr/>
        </p:nvSpPr>
        <p:spPr>
          <a:xfrm>
            <a:off x="4477968" y="1050079"/>
            <a:ext cx="648126" cy="461665"/>
          </a:xfrm>
          <a:prstGeom prst="rect">
            <a:avLst/>
          </a:prstGeom>
          <a:ln w="38100"/>
        </p:spPr>
        <p:style>
          <a:lnRef idx="2">
            <a:schemeClr val="accent2"/>
          </a:lnRef>
          <a:fillRef idx="1">
            <a:schemeClr val="lt1"/>
          </a:fillRef>
          <a:effectRef idx="0">
            <a:schemeClr val="accent2"/>
          </a:effectRef>
          <a:fontRef idx="minor">
            <a:schemeClr val="dk1"/>
          </a:fontRef>
        </p:style>
        <p:txBody>
          <a:bodyPr wrap="none" rtlCol="0">
            <a:spAutoFit/>
          </a:bodyPr>
          <a:lstStyle/>
          <a:p>
            <a:r>
              <a:rPr lang="en-US" altLang="zh-TW" sz="2400" b="1" dirty="0" smtClean="0"/>
              <a:t>RTF</a:t>
            </a:r>
            <a:endParaRPr lang="zh-TW" altLang="en-US" b="1" dirty="0"/>
          </a:p>
        </p:txBody>
      </p:sp>
      <p:cxnSp>
        <p:nvCxnSpPr>
          <p:cNvPr id="72" name="弧形接點 71"/>
          <p:cNvCxnSpPr/>
          <p:nvPr/>
        </p:nvCxnSpPr>
        <p:spPr>
          <a:xfrm>
            <a:off x="5246645" y="1244033"/>
            <a:ext cx="1485595" cy="600792"/>
          </a:xfrm>
          <a:prstGeom prst="curvedConnector3">
            <a:avLst>
              <a:gd name="adj1" fmla="val 75812"/>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20440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885" y="0"/>
            <a:ext cx="635911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字方塊 3"/>
          <p:cNvSpPr txBox="1"/>
          <p:nvPr/>
        </p:nvSpPr>
        <p:spPr>
          <a:xfrm>
            <a:off x="107504" y="260648"/>
            <a:ext cx="2952328" cy="5940088"/>
          </a:xfrm>
          <a:prstGeom prst="rect">
            <a:avLst/>
          </a:prstGeom>
          <a:ln w="38100"/>
        </p:spPr>
        <p:style>
          <a:lnRef idx="2">
            <a:schemeClr val="accent4"/>
          </a:lnRef>
          <a:fillRef idx="1">
            <a:schemeClr val="lt1"/>
          </a:fillRef>
          <a:effectRef idx="0">
            <a:schemeClr val="accent4"/>
          </a:effectRef>
          <a:fontRef idx="minor">
            <a:schemeClr val="dk1"/>
          </a:fontRef>
        </p:style>
        <p:txBody>
          <a:bodyPr wrap="square" rtlCol="0">
            <a:spAutoFit/>
          </a:bodyPr>
          <a:lstStyle/>
          <a:p>
            <a:endParaRPr lang="en-US" altLang="zh-TW" sz="2800" b="1" dirty="0" smtClean="0"/>
          </a:p>
          <a:p>
            <a:r>
              <a:rPr lang="en-US" altLang="zh-TW" sz="2800" b="1" dirty="0" smtClean="0"/>
              <a:t>Shaded:</a:t>
            </a:r>
            <a:r>
              <a:rPr lang="en-US" altLang="zh-TW" sz="2800" dirty="0" smtClean="0"/>
              <a:t> </a:t>
            </a:r>
          </a:p>
          <a:p>
            <a:r>
              <a:rPr lang="en-US" altLang="zh-TW" sz="2800" dirty="0" smtClean="0"/>
              <a:t>Cloud region</a:t>
            </a:r>
          </a:p>
          <a:p>
            <a:r>
              <a:rPr lang="en-US" altLang="zh-TW" sz="1600" i="1" dirty="0" smtClean="0"/>
              <a:t>(</a:t>
            </a:r>
            <a:r>
              <a:rPr lang="en-US" altLang="zh-TW" sz="1600" i="1" dirty="0"/>
              <a:t>no </a:t>
            </a:r>
            <a:r>
              <a:rPr lang="en-US" altLang="zh-TW" sz="1600" i="1" dirty="0" smtClean="0"/>
              <a:t>rain, mixing </a:t>
            </a:r>
            <a:r>
              <a:rPr lang="en-US" altLang="zh-TW" sz="1600" i="1" dirty="0" err="1" smtClean="0"/>
              <a:t>ratial</a:t>
            </a:r>
            <a:r>
              <a:rPr lang="en-US" altLang="zh-TW" sz="1600" i="1" dirty="0" smtClean="0"/>
              <a:t> &gt; 0.1 g/kg)</a:t>
            </a:r>
          </a:p>
          <a:p>
            <a:endParaRPr lang="en-US" altLang="zh-TW" sz="1600" i="1" dirty="0" smtClean="0"/>
          </a:p>
          <a:p>
            <a:r>
              <a:rPr lang="en-US" altLang="zh-TW" sz="2800" b="1" dirty="0" smtClean="0"/>
              <a:t>Highlighted: </a:t>
            </a:r>
          </a:p>
          <a:p>
            <a:r>
              <a:rPr lang="en-US" altLang="zh-TW" sz="2800" dirty="0" smtClean="0"/>
              <a:t>Storm Precipitation boundary </a:t>
            </a:r>
          </a:p>
          <a:p>
            <a:r>
              <a:rPr lang="en-US" altLang="zh-TW" sz="1600" i="1" dirty="0" smtClean="0"/>
              <a:t>(radar reflectivity of 15 </a:t>
            </a:r>
            <a:r>
              <a:rPr lang="en-US" altLang="zh-TW" sz="1600" i="1" dirty="0" err="1" smtClean="0"/>
              <a:t>dBZ</a:t>
            </a:r>
            <a:r>
              <a:rPr lang="en-US" altLang="zh-TW" sz="1600" i="1" dirty="0" smtClean="0"/>
              <a:t>)</a:t>
            </a:r>
          </a:p>
          <a:p>
            <a:endParaRPr lang="en-US" altLang="zh-TW" sz="1600" i="1" dirty="0" smtClean="0"/>
          </a:p>
          <a:p>
            <a:r>
              <a:rPr lang="en-US" altLang="zh-TW" sz="2800" b="1" dirty="0" smtClean="0"/>
              <a:t>Line: </a:t>
            </a:r>
          </a:p>
          <a:p>
            <a:r>
              <a:rPr lang="en-US" altLang="zh-TW" sz="2800" dirty="0" smtClean="0"/>
              <a:t>Vertical velocity</a:t>
            </a:r>
          </a:p>
          <a:p>
            <a:r>
              <a:rPr lang="en-US" altLang="zh-TW" sz="1600" i="1" dirty="0" smtClean="0"/>
              <a:t>(dash line: </a:t>
            </a:r>
            <a:r>
              <a:rPr lang="zh-TW" altLang="en-US" sz="1600" i="1" dirty="0" smtClean="0"/>
              <a:t>↓</a:t>
            </a:r>
            <a:r>
              <a:rPr lang="en-US" altLang="zh-TW" sz="1600" i="1" dirty="0" smtClean="0"/>
              <a:t>; solid line: </a:t>
            </a:r>
            <a:r>
              <a:rPr lang="zh-TW" altLang="en-US" sz="1600" i="1" dirty="0" smtClean="0"/>
              <a:t>↑</a:t>
            </a:r>
            <a:r>
              <a:rPr lang="en-US" altLang="zh-TW" sz="1600" i="1" dirty="0" smtClean="0"/>
              <a:t>)</a:t>
            </a:r>
          </a:p>
          <a:p>
            <a:endParaRPr lang="en-US" altLang="zh-TW" sz="1600" i="1" dirty="0"/>
          </a:p>
          <a:p>
            <a:endParaRPr lang="en-US" altLang="zh-TW" sz="1600" i="1" dirty="0" smtClean="0"/>
          </a:p>
          <a:p>
            <a:endParaRPr lang="zh-TW" altLang="en-US" sz="1600" i="1" dirty="0"/>
          </a:p>
        </p:txBody>
      </p:sp>
      <p:cxnSp>
        <p:nvCxnSpPr>
          <p:cNvPr id="6" name="直線單箭頭接點 5"/>
          <p:cNvCxnSpPr/>
          <p:nvPr/>
        </p:nvCxnSpPr>
        <p:spPr>
          <a:xfrm>
            <a:off x="5964442" y="1268760"/>
            <a:ext cx="0" cy="64807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 name="直線單箭頭接點 7"/>
          <p:cNvCxnSpPr/>
          <p:nvPr/>
        </p:nvCxnSpPr>
        <p:spPr>
          <a:xfrm>
            <a:off x="6444208" y="1268760"/>
            <a:ext cx="0" cy="64807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直線單箭頭接點 8"/>
          <p:cNvCxnSpPr/>
          <p:nvPr/>
        </p:nvCxnSpPr>
        <p:spPr>
          <a:xfrm flipV="1">
            <a:off x="6948264" y="476672"/>
            <a:ext cx="0" cy="144016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4" name="直線單箭頭接點 13"/>
          <p:cNvCxnSpPr/>
          <p:nvPr/>
        </p:nvCxnSpPr>
        <p:spPr>
          <a:xfrm flipV="1">
            <a:off x="7092280" y="2492896"/>
            <a:ext cx="0" cy="144016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5" name="直線單箭頭接點 14"/>
          <p:cNvCxnSpPr/>
          <p:nvPr/>
        </p:nvCxnSpPr>
        <p:spPr>
          <a:xfrm flipV="1">
            <a:off x="6732240" y="2907228"/>
            <a:ext cx="0" cy="73779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7" name="直線單箭頭接點 16"/>
          <p:cNvCxnSpPr/>
          <p:nvPr/>
        </p:nvCxnSpPr>
        <p:spPr>
          <a:xfrm>
            <a:off x="4932040" y="3356992"/>
            <a:ext cx="0" cy="64807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1" name="直線單箭頭接點 20"/>
          <p:cNvCxnSpPr/>
          <p:nvPr/>
        </p:nvCxnSpPr>
        <p:spPr>
          <a:xfrm flipV="1">
            <a:off x="7092280" y="4581128"/>
            <a:ext cx="0" cy="144016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2" name="直線單箭頭接點 21"/>
          <p:cNvCxnSpPr/>
          <p:nvPr/>
        </p:nvCxnSpPr>
        <p:spPr>
          <a:xfrm flipV="1">
            <a:off x="6732240" y="4995460"/>
            <a:ext cx="0" cy="73779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3" name="直線單箭頭接點 22"/>
          <p:cNvCxnSpPr/>
          <p:nvPr/>
        </p:nvCxnSpPr>
        <p:spPr>
          <a:xfrm>
            <a:off x="3995936" y="5373216"/>
            <a:ext cx="0" cy="64807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4" name="直線單箭頭接點 23"/>
          <p:cNvCxnSpPr/>
          <p:nvPr/>
        </p:nvCxnSpPr>
        <p:spPr>
          <a:xfrm>
            <a:off x="6516216" y="4941168"/>
            <a:ext cx="0" cy="64807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168112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6875" y="0"/>
            <a:ext cx="6307125" cy="683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文字方塊 6"/>
          <p:cNvSpPr txBox="1"/>
          <p:nvPr/>
        </p:nvSpPr>
        <p:spPr>
          <a:xfrm>
            <a:off x="179512" y="890978"/>
            <a:ext cx="2952328" cy="5816977"/>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TW" sz="2800" b="1" dirty="0" smtClean="0"/>
              <a:t>Shaded:</a:t>
            </a:r>
            <a:r>
              <a:rPr lang="en-US" altLang="zh-TW" sz="2800" dirty="0" smtClean="0"/>
              <a:t> </a:t>
            </a:r>
          </a:p>
          <a:p>
            <a:r>
              <a:rPr lang="en-US" altLang="zh-TW" sz="2800" dirty="0" smtClean="0"/>
              <a:t>Cloud region</a:t>
            </a:r>
          </a:p>
          <a:p>
            <a:r>
              <a:rPr lang="en-US" altLang="zh-TW" sz="1600" i="1" dirty="0" smtClean="0"/>
              <a:t>(</a:t>
            </a:r>
            <a:r>
              <a:rPr lang="en-US" altLang="zh-TW" sz="1600" i="1" dirty="0"/>
              <a:t>no </a:t>
            </a:r>
            <a:r>
              <a:rPr lang="en-US" altLang="zh-TW" sz="1600" i="1" dirty="0" smtClean="0"/>
              <a:t>rain, mixing </a:t>
            </a:r>
            <a:r>
              <a:rPr lang="en-US" altLang="zh-TW" sz="1600" i="1" dirty="0" err="1" smtClean="0"/>
              <a:t>ratial</a:t>
            </a:r>
            <a:r>
              <a:rPr lang="en-US" altLang="zh-TW" sz="1600" i="1" dirty="0" smtClean="0"/>
              <a:t> &gt; 0.1 g/kg)</a:t>
            </a:r>
          </a:p>
          <a:p>
            <a:endParaRPr lang="en-US" altLang="zh-TW" sz="1600" i="1" dirty="0" smtClean="0"/>
          </a:p>
          <a:p>
            <a:r>
              <a:rPr lang="en-US" altLang="zh-TW" sz="2800" b="1" dirty="0" smtClean="0"/>
              <a:t>Highlighted: </a:t>
            </a:r>
          </a:p>
          <a:p>
            <a:r>
              <a:rPr lang="en-US" altLang="zh-TW" sz="2800" dirty="0" smtClean="0"/>
              <a:t>Storm Precipitation boundary </a:t>
            </a:r>
          </a:p>
          <a:p>
            <a:r>
              <a:rPr lang="en-US" altLang="zh-TW" sz="1600" i="1" dirty="0" smtClean="0"/>
              <a:t>(radar reflectivity of 15 </a:t>
            </a:r>
            <a:r>
              <a:rPr lang="en-US" altLang="zh-TW" sz="1600" i="1" dirty="0" err="1" smtClean="0"/>
              <a:t>dBZ</a:t>
            </a:r>
            <a:r>
              <a:rPr lang="en-US" altLang="zh-TW" sz="1600" i="1" dirty="0" smtClean="0"/>
              <a:t>)</a:t>
            </a:r>
          </a:p>
          <a:p>
            <a:endParaRPr lang="en-US" altLang="zh-TW" sz="2800" b="1" dirty="0" smtClean="0"/>
          </a:p>
          <a:p>
            <a:r>
              <a:rPr lang="en-US" altLang="zh-TW" sz="2800" b="1" dirty="0" smtClean="0"/>
              <a:t>Line: </a:t>
            </a:r>
          </a:p>
          <a:p>
            <a:r>
              <a:rPr lang="en-US" altLang="zh-TW" sz="2800" dirty="0" smtClean="0"/>
              <a:t>Potential temperature perturbation</a:t>
            </a:r>
          </a:p>
          <a:p>
            <a:r>
              <a:rPr lang="en-US" altLang="zh-TW" sz="1600" i="1" dirty="0" smtClean="0"/>
              <a:t>(dash line: - ; solid line: +)</a:t>
            </a:r>
            <a:endParaRPr lang="zh-TW" altLang="en-US" sz="1600" i="1" dirty="0"/>
          </a:p>
        </p:txBody>
      </p:sp>
      <p:sp>
        <p:nvSpPr>
          <p:cNvPr id="8" name="標題 1"/>
          <p:cNvSpPr txBox="1">
            <a:spLocks/>
          </p:cNvSpPr>
          <p:nvPr/>
        </p:nvSpPr>
        <p:spPr>
          <a:xfrm>
            <a:off x="107504" y="116632"/>
            <a:ext cx="4968552" cy="648072"/>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3600" dirty="0" smtClean="0"/>
              <a:t>Thermal and Pressure </a:t>
            </a:r>
            <a:r>
              <a:rPr lang="en-US" altLang="zh-TW" sz="3200" dirty="0" smtClean="0"/>
              <a:t>Structure</a:t>
            </a:r>
            <a:endParaRPr lang="zh-TW" altLang="en-US" sz="3200" dirty="0"/>
          </a:p>
        </p:txBody>
      </p:sp>
      <p:sp>
        <p:nvSpPr>
          <p:cNvPr id="9" name="橢圓 8"/>
          <p:cNvSpPr/>
          <p:nvPr/>
        </p:nvSpPr>
        <p:spPr>
          <a:xfrm>
            <a:off x="3995936" y="3212976"/>
            <a:ext cx="1152128" cy="43204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TW" dirty="0" smtClean="0"/>
              <a:t>warm</a:t>
            </a:r>
            <a:endParaRPr lang="zh-TW" altLang="en-US" dirty="0"/>
          </a:p>
        </p:txBody>
      </p:sp>
      <p:sp>
        <p:nvSpPr>
          <p:cNvPr id="10" name="橢圓 9"/>
          <p:cNvSpPr/>
          <p:nvPr/>
        </p:nvSpPr>
        <p:spPr>
          <a:xfrm>
            <a:off x="4572000" y="3797424"/>
            <a:ext cx="1152128" cy="432048"/>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TW" dirty="0" smtClean="0"/>
              <a:t>cool</a:t>
            </a:r>
            <a:endParaRPr lang="zh-TW" altLang="en-US" dirty="0"/>
          </a:p>
        </p:txBody>
      </p:sp>
    </p:spTree>
    <p:extLst>
      <p:ext uri="{BB962C8B-B14F-4D97-AF65-F5344CB8AC3E}">
        <p14:creationId xmlns:p14="http://schemas.microsoft.com/office/powerpoint/2010/main" val="146502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3" y="0"/>
            <a:ext cx="6444208" cy="6878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字方塊 4"/>
          <p:cNvSpPr txBox="1"/>
          <p:nvPr/>
        </p:nvSpPr>
        <p:spPr>
          <a:xfrm>
            <a:off x="179512" y="260648"/>
            <a:ext cx="2952328" cy="5201424"/>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TW" sz="2800" b="1" dirty="0" smtClean="0"/>
              <a:t>Shaded:</a:t>
            </a:r>
            <a:r>
              <a:rPr lang="en-US" altLang="zh-TW" sz="2800" dirty="0" smtClean="0"/>
              <a:t> </a:t>
            </a:r>
          </a:p>
          <a:p>
            <a:r>
              <a:rPr lang="en-US" altLang="zh-TW" sz="2800" dirty="0" smtClean="0"/>
              <a:t>Cloud region</a:t>
            </a:r>
          </a:p>
          <a:p>
            <a:r>
              <a:rPr lang="en-US" altLang="zh-TW" sz="1600" i="1" dirty="0" smtClean="0"/>
              <a:t>(</a:t>
            </a:r>
            <a:r>
              <a:rPr lang="en-US" altLang="zh-TW" sz="1600" i="1" dirty="0"/>
              <a:t>no </a:t>
            </a:r>
            <a:r>
              <a:rPr lang="en-US" altLang="zh-TW" sz="1600" i="1" dirty="0" smtClean="0"/>
              <a:t>rain, mixing </a:t>
            </a:r>
            <a:r>
              <a:rPr lang="en-US" altLang="zh-TW" sz="1600" i="1" dirty="0" err="1" smtClean="0"/>
              <a:t>ratial</a:t>
            </a:r>
            <a:r>
              <a:rPr lang="en-US" altLang="zh-TW" sz="1600" i="1" dirty="0" smtClean="0"/>
              <a:t> &gt; 0.1 g/kg)</a:t>
            </a:r>
          </a:p>
          <a:p>
            <a:endParaRPr lang="en-US" altLang="zh-TW" sz="1600" i="1" dirty="0" smtClean="0"/>
          </a:p>
          <a:p>
            <a:r>
              <a:rPr lang="en-US" altLang="zh-TW" sz="2800" b="1" dirty="0" smtClean="0"/>
              <a:t>Highlighted: </a:t>
            </a:r>
          </a:p>
          <a:p>
            <a:r>
              <a:rPr lang="en-US" altLang="zh-TW" sz="2800" dirty="0" smtClean="0"/>
              <a:t>Storm Precipitation boundary </a:t>
            </a:r>
          </a:p>
          <a:p>
            <a:r>
              <a:rPr lang="en-US" altLang="zh-TW" sz="1600" i="1" dirty="0" smtClean="0"/>
              <a:t>(radar reflectivity of 15 </a:t>
            </a:r>
            <a:r>
              <a:rPr lang="en-US" altLang="zh-TW" sz="1600" i="1" dirty="0" err="1" smtClean="0"/>
              <a:t>dBZ</a:t>
            </a:r>
            <a:r>
              <a:rPr lang="en-US" altLang="zh-TW" sz="1600" i="1" dirty="0" smtClean="0"/>
              <a:t>)</a:t>
            </a:r>
          </a:p>
          <a:p>
            <a:endParaRPr lang="en-US" altLang="zh-TW" sz="1600" i="1" dirty="0" smtClean="0"/>
          </a:p>
          <a:p>
            <a:r>
              <a:rPr lang="en-US" altLang="zh-TW" sz="2800" b="1" dirty="0" smtClean="0"/>
              <a:t>Line: </a:t>
            </a:r>
          </a:p>
          <a:p>
            <a:r>
              <a:rPr lang="en-US" altLang="zh-TW" sz="2800" dirty="0" smtClean="0"/>
              <a:t>Pressure perturbation field</a:t>
            </a:r>
          </a:p>
          <a:p>
            <a:r>
              <a:rPr lang="en-US" altLang="zh-TW" sz="1600" i="1" dirty="0" smtClean="0"/>
              <a:t>(dash line: - ; solid line: +)</a:t>
            </a:r>
            <a:endParaRPr lang="zh-TW" altLang="en-US" sz="1600" i="1" dirty="0"/>
          </a:p>
        </p:txBody>
      </p:sp>
    </p:spTree>
    <p:extLst>
      <p:ext uri="{BB962C8B-B14F-4D97-AF65-F5344CB8AC3E}">
        <p14:creationId xmlns:p14="http://schemas.microsoft.com/office/powerpoint/2010/main" val="18221694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TC102455610[[fn=秋季]]</Template>
  <TotalTime>4802</TotalTime>
  <Words>2789</Words>
  <Application>Microsoft Office PowerPoint</Application>
  <PresentationFormat>如螢幕大小 (4:3)</PresentationFormat>
  <Paragraphs>291</Paragraphs>
  <Slides>34</Slides>
  <Notes>19</Notes>
  <HiddenSlides>0</HiddenSlides>
  <MMClips>0</MMClips>
  <ScaleCrop>false</ScaleCrop>
  <HeadingPairs>
    <vt:vector size="4" baseType="variant">
      <vt:variant>
        <vt:lpstr>佈景主題</vt:lpstr>
      </vt:variant>
      <vt:variant>
        <vt:i4>1</vt:i4>
      </vt:variant>
      <vt:variant>
        <vt:lpstr>投影片標題</vt:lpstr>
      </vt:variant>
      <vt:variant>
        <vt:i4>34</vt:i4>
      </vt:variant>
    </vt:vector>
  </HeadingPairs>
  <TitlesOfParts>
    <vt:vector size="35" baseType="lpstr">
      <vt:lpstr>Office 佈景主題</vt:lpstr>
      <vt:lpstr>Sensitivity of Squall-Line Rear Inflow to Ice Microphysics and Environmental Humidity</vt:lpstr>
      <vt:lpstr>PowerPoint 簡報</vt:lpstr>
      <vt:lpstr>CNTL</vt:lpstr>
      <vt:lpstr>CNTL – Overview</vt:lpstr>
      <vt:lpstr>PowerPoint 簡報</vt:lpstr>
      <vt:lpstr>Kinematic Structure</vt:lpstr>
      <vt:lpstr>PowerPoint 簡報</vt:lpstr>
      <vt:lpstr>PowerPoint 簡報</vt:lpstr>
      <vt:lpstr>PowerPoint 簡報</vt:lpstr>
      <vt:lpstr>PowerPoint 簡報</vt:lpstr>
      <vt:lpstr>PowerPoint 簡報</vt:lpstr>
      <vt:lpstr>PowerPoint 簡報</vt:lpstr>
      <vt:lpstr>PowerPoint 簡報</vt:lpstr>
      <vt:lpstr>Sensitivity Tests</vt:lpstr>
      <vt:lpstr>PowerPoint 簡報</vt:lpstr>
      <vt:lpstr>PowerPoint 簡報</vt:lpstr>
      <vt:lpstr>PowerPoint 簡報</vt:lpstr>
      <vt:lpstr>PowerPoint 簡報</vt:lpstr>
      <vt:lpstr>PowerPoint 簡報</vt:lpstr>
      <vt:lpstr>PowerPoint 簡報</vt:lpstr>
      <vt:lpstr>PowerPoint 簡報</vt:lpstr>
      <vt:lpstr>Role of mesolows in the formation of descending RTF flow</vt:lpstr>
      <vt:lpstr>PowerPoint 簡報</vt:lpstr>
      <vt:lpstr>PowerPoint 簡報</vt:lpstr>
      <vt:lpstr>Conclusions</vt:lpstr>
      <vt:lpstr>PowerPoint 簡報</vt:lpstr>
      <vt:lpstr>HAPPY NEW YEAR!</vt:lpstr>
      <vt:lpstr>Model Setting</vt:lpstr>
      <vt:lpstr>PowerPoint 簡報</vt:lpstr>
      <vt:lpstr>PowerPoint 簡報</vt:lpstr>
      <vt:lpstr>PowerPoint 簡報</vt:lpstr>
      <vt:lpstr>PowerPoint 簡報</vt:lpstr>
      <vt:lpstr>Lin et al. (1983)</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Sensitivity of Squall-Line Rear Inflow to Ice Microphysics and Environmental Humidity</dc:title>
  <dc:creator>Vindy</dc:creator>
  <cp:lastModifiedBy>Vindy</cp:lastModifiedBy>
  <cp:revision>239</cp:revision>
  <dcterms:created xsi:type="dcterms:W3CDTF">2012-12-21T00:51:39Z</dcterms:created>
  <dcterms:modified xsi:type="dcterms:W3CDTF">2012-12-28T01:50:38Z</dcterms:modified>
</cp:coreProperties>
</file>