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98" r:id="rId30"/>
    <p:sldId id="299" r:id="rId31"/>
    <p:sldId id="300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7" r:id="rId42"/>
    <p:sldId id="304" r:id="rId43"/>
    <p:sldId id="302" r:id="rId44"/>
    <p:sldId id="303" r:id="rId45"/>
    <p:sldId id="296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2F2"/>
    <a:srgbClr val="FFE181"/>
    <a:srgbClr val="FFD961"/>
    <a:srgbClr val="FFFF00"/>
    <a:srgbClr val="A9C7C6"/>
    <a:srgbClr val="298534"/>
    <a:srgbClr val="9CBEBD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8355" autoAdjust="0"/>
  </p:normalViewPr>
  <p:slideViewPr>
    <p:cSldViewPr>
      <p:cViewPr varScale="1">
        <p:scale>
          <a:sx n="98" d="100"/>
          <a:sy n="98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59E8D-AC5B-4701-99E8-F9E0EAD75FD7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BA07D-6053-4346-8FC7-F80F888037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07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多胞的</a:t>
            </a:r>
            <a:r>
              <a:rPr lang="en-US" altLang="zh-TW" dirty="0" smtClean="0"/>
              <a:t>squall line</a:t>
            </a:r>
            <a:r>
              <a:rPr lang="zh-TW" altLang="en-US" dirty="0" smtClean="0"/>
              <a:t>結構呈現重力波侷限在對流層內的形式。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43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經過時間平均後，對流尺度的擾動會被</a:t>
            </a:r>
            <a:r>
              <a:rPr lang="en-US" altLang="zh-TW" dirty="0" smtClean="0"/>
              <a:t>smooth</a:t>
            </a:r>
            <a:r>
              <a:rPr lang="zh-TW" altLang="en-US" dirty="0" smtClean="0"/>
              <a:t>掉，只留下中尺度的訊號。</a:t>
            </a:r>
            <a:endParaRPr lang="en-US" altLang="zh-TW" dirty="0" smtClean="0"/>
          </a:p>
          <a:p>
            <a:r>
              <a:rPr lang="zh-TW" altLang="en-US" dirty="0" smtClean="0"/>
              <a:t>所有的變數場呈現陣風鋒面的移動速度</a:t>
            </a:r>
            <a:r>
              <a:rPr lang="en-US" altLang="zh-TW" dirty="0" smtClean="0"/>
              <a:t>12ms-1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途中顯示，在中高層出現</a:t>
            </a:r>
            <a:r>
              <a:rPr lang="en-US" altLang="zh-TW" dirty="0" smtClean="0"/>
              <a:t>FTR flow</a:t>
            </a:r>
            <a:r>
              <a:rPr lang="zh-TW" altLang="en-US" dirty="0" smtClean="0"/>
              <a:t>，在低層有從系統後方穿越並向下傳輸至對流區的</a:t>
            </a:r>
            <a:r>
              <a:rPr lang="en-US" altLang="zh-TW" dirty="0" smtClean="0"/>
              <a:t>RTF flow</a:t>
            </a:r>
            <a:r>
              <a:rPr lang="zh-TW" altLang="en-US" dirty="0" smtClean="0"/>
              <a:t> 。</a:t>
            </a:r>
            <a:endParaRPr lang="en-US" altLang="zh-TW" dirty="0" smtClean="0"/>
          </a:p>
          <a:p>
            <a:r>
              <a:rPr lang="zh-TW" altLang="en-US" dirty="0" smtClean="0"/>
              <a:t>其結果與雷達反演出來的風場大致上是類似的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07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777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71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195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36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961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圖包含對流區的後方以及層狀區，在層狀區中可以看到明顯的亮帶。</a:t>
            </a:r>
            <a:endParaRPr lang="en-US" altLang="zh-TW" dirty="0" smtClean="0"/>
          </a:p>
          <a:p>
            <a:r>
              <a:rPr lang="en-US" altLang="zh-TW" dirty="0" smtClean="0"/>
              <a:t>b</a:t>
            </a:r>
            <a:r>
              <a:rPr lang="zh-TW" altLang="en-US" dirty="0" smtClean="0"/>
              <a:t>圖中，最大水平風速出現在低層</a:t>
            </a:r>
            <a:r>
              <a:rPr lang="en-US" altLang="zh-TW" dirty="0" smtClean="0"/>
              <a:t>x = 12 km </a:t>
            </a:r>
            <a:r>
              <a:rPr lang="zh-TW" altLang="en-US" dirty="0" smtClean="0"/>
              <a:t>及</a:t>
            </a:r>
            <a:r>
              <a:rPr lang="en-US" altLang="zh-TW" dirty="0" smtClean="0"/>
              <a:t>x = 48 km </a:t>
            </a:r>
            <a:r>
              <a:rPr lang="zh-TW" altLang="en-US" dirty="0" smtClean="0"/>
              <a:t>處，其伴隨右方上升氣流以及左方有下沉氣流。</a:t>
            </a:r>
            <a:endParaRPr lang="en-US" altLang="zh-TW" dirty="0" smtClean="0"/>
          </a:p>
          <a:p>
            <a:r>
              <a:rPr lang="zh-TW" altLang="en-US" dirty="0" smtClean="0"/>
              <a:t>這與模式模擬出的</a:t>
            </a:r>
            <a:r>
              <a:rPr lang="en-US" altLang="zh-TW" dirty="0" smtClean="0"/>
              <a:t>W</a:t>
            </a:r>
            <a:r>
              <a:rPr lang="zh-TW" altLang="en-US" dirty="0" smtClean="0"/>
              <a:t>與</a:t>
            </a:r>
            <a:r>
              <a:rPr lang="en-US" altLang="zh-TW" dirty="0" smtClean="0"/>
              <a:t>U</a:t>
            </a:r>
            <a:r>
              <a:rPr lang="zh-TW" altLang="en-US" dirty="0" smtClean="0"/>
              <a:t>場的相對位置類似。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958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78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科羅拉達州的多胞</a:t>
            </a:r>
            <a:r>
              <a:rPr lang="en-US" altLang="zh-TW" dirty="0" smtClean="0"/>
              <a:t>hailstorm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此圖為沿著對系統移動方向的垂直剖面圖，顯示系統內有四個不同生命階段的對流。新的對流胞在陣風鋒面形成，經過一個對流胞的生命週期後，舊的對流胞在系統後方消散。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195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016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534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進行</a:t>
            </a:r>
            <a:r>
              <a:rPr lang="en-US" altLang="zh-TW" dirty="0" smtClean="0"/>
              <a:t>3D</a:t>
            </a:r>
            <a:r>
              <a:rPr lang="zh-TW" altLang="en-US" dirty="0" smtClean="0"/>
              <a:t>模擬實驗來驗證</a:t>
            </a:r>
            <a:r>
              <a:rPr lang="en-US" altLang="zh-TW" dirty="0" smtClean="0"/>
              <a:t>2D</a:t>
            </a:r>
            <a:r>
              <a:rPr lang="zh-TW" altLang="en-US" dirty="0" smtClean="0"/>
              <a:t>模擬結果。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045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aseline="30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386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 = 5 h </a:t>
            </a:r>
            <a:r>
              <a:rPr lang="zh-TW" altLang="en-US" dirty="0" smtClean="0"/>
              <a:t>發展階段。</a:t>
            </a:r>
            <a:endParaRPr lang="en-US" altLang="zh-TW" dirty="0" smtClean="0"/>
          </a:p>
          <a:p>
            <a:r>
              <a:rPr lang="zh-TW" altLang="en-US" dirty="0" smtClean="0"/>
              <a:t>高雨水混合比的位置對應在三個強上升氣流的地方。在其前後方產生弱的上升和下降氣流，與２Ｄ模擬結果相同。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182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337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7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水平，垂直動量方程，熱力方程，連續方程。</a:t>
            </a:r>
            <a:endParaRPr lang="en-US" altLang="zh-TW" dirty="0" smtClean="0"/>
          </a:p>
          <a:p>
            <a:r>
              <a:rPr lang="en-US" altLang="zh-TW" dirty="0" smtClean="0"/>
              <a:t>Cs=</a:t>
            </a:r>
            <a:r>
              <a:rPr lang="zh-TW" altLang="en-US" dirty="0" smtClean="0"/>
              <a:t>聲速</a:t>
            </a:r>
            <a:endParaRPr lang="en-US" altLang="zh-TW" dirty="0" smtClean="0"/>
          </a:p>
          <a:p>
            <a:r>
              <a:rPr lang="el-GR" altLang="zh-TW" dirty="0" smtClean="0">
                <a:latin typeface="Constantia"/>
              </a:rPr>
              <a:t>Θ</a:t>
            </a:r>
            <a:r>
              <a:rPr lang="en-US" altLang="zh-TW" dirty="0" smtClean="0">
                <a:latin typeface="Constantia"/>
              </a:rPr>
              <a:t>=</a:t>
            </a:r>
            <a:r>
              <a:rPr lang="zh-TW" altLang="en-US" dirty="0" smtClean="0">
                <a:latin typeface="Constantia"/>
              </a:rPr>
              <a:t> 位溫</a:t>
            </a:r>
            <a:endParaRPr lang="en-US" altLang="zh-TW" dirty="0" smtClean="0">
              <a:latin typeface="Constantia"/>
            </a:endParaRPr>
          </a:p>
          <a:p>
            <a:r>
              <a:rPr lang="en-US" altLang="zh-TW" dirty="0" smtClean="0">
                <a:latin typeface="Constantia"/>
              </a:rPr>
              <a:t>Q</a:t>
            </a:r>
            <a:r>
              <a:rPr lang="zh-TW" altLang="en-US" dirty="0" smtClean="0">
                <a:latin typeface="Constantia"/>
              </a:rPr>
              <a:t> </a:t>
            </a:r>
            <a:r>
              <a:rPr lang="en-US" altLang="zh-TW" dirty="0" smtClean="0">
                <a:latin typeface="Constantia"/>
              </a:rPr>
              <a:t>=</a:t>
            </a:r>
            <a:r>
              <a:rPr lang="zh-TW" altLang="en-US" dirty="0" smtClean="0">
                <a:latin typeface="Constantia"/>
              </a:rPr>
              <a:t> 潛熱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901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-</a:t>
            </a:r>
            <a:r>
              <a:rPr lang="en-US" altLang="zh-TW" dirty="0" err="1" smtClean="0"/>
              <a:t>imw</a:t>
            </a:r>
            <a:r>
              <a:rPr lang="en-US" altLang="zh-TW" dirty="0" smtClean="0"/>
              <a:t> </a:t>
            </a:r>
            <a:r>
              <a:rPr lang="zh-TW" altLang="en-US" dirty="0" smtClean="0"/>
              <a:t>傳播條件，使能量可以向上傳遞不會被上邊界反射。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90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04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一般的多胞對流系統的特徵為每個對流胞之間是分離且獨立的，但是</a:t>
            </a:r>
            <a:r>
              <a:rPr lang="en-US" altLang="zh-TW" dirty="0" smtClean="0"/>
              <a:t>Foote and Frank(1983)</a:t>
            </a:r>
            <a:r>
              <a:rPr lang="zh-TW" altLang="en-US" dirty="0" smtClean="0"/>
              <a:t>提出另一個多胞對流系統的結構，說明獨立的對流胞相較於傳統認為得多胞系統，對流胞之間並不完全是分離的。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751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789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571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54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324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61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592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695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水平波數</a:t>
            </a:r>
            <a:r>
              <a:rPr lang="en-US" altLang="zh-TW" dirty="0" smtClean="0"/>
              <a:t>K</a:t>
            </a:r>
            <a:r>
              <a:rPr lang="zh-TW" altLang="en-US" dirty="0" smtClean="0"/>
              <a:t>決定於對</a:t>
            </a:r>
            <a:r>
              <a:rPr lang="zh-TW" altLang="en-US" baseline="0" dirty="0" smtClean="0"/>
              <a:t>流胞分離移動之間的距離，在</a:t>
            </a:r>
            <a:r>
              <a:rPr lang="en-US" altLang="zh-TW" baseline="0" dirty="0" smtClean="0"/>
              <a:t>x = 10-26km </a:t>
            </a:r>
            <a:r>
              <a:rPr lang="zh-TW" altLang="en-US" baseline="0" dirty="0" smtClean="0"/>
              <a:t>內，為</a:t>
            </a:r>
            <a:r>
              <a:rPr lang="en-US" altLang="zh-TW" baseline="0" dirty="0" smtClean="0"/>
              <a:t>-2</a:t>
            </a:r>
            <a:r>
              <a:rPr lang="az-Cyrl-AZ" altLang="zh-TW" baseline="0" dirty="0" smtClean="0">
                <a:latin typeface="Constantia"/>
              </a:rPr>
              <a:t>П</a:t>
            </a:r>
            <a:r>
              <a:rPr lang="en-US" altLang="zh-TW" baseline="0" dirty="0" smtClean="0">
                <a:latin typeface="Constantia"/>
              </a:rPr>
              <a:t>/(16km)</a:t>
            </a:r>
            <a:r>
              <a:rPr lang="zh-TW" altLang="en-US" baseline="0" dirty="0" smtClean="0">
                <a:latin typeface="Constantia"/>
              </a:rPr>
              <a:t>。負號代表</a:t>
            </a:r>
            <a:r>
              <a:rPr lang="en-US" altLang="zh-TW" baseline="0" dirty="0" smtClean="0">
                <a:latin typeface="Constantia"/>
              </a:rPr>
              <a:t>FTR</a:t>
            </a:r>
            <a:r>
              <a:rPr lang="zh-TW" altLang="en-US" baseline="0" dirty="0" smtClean="0">
                <a:latin typeface="Constantia"/>
              </a:rPr>
              <a:t>移動的波。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15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Fovell</a:t>
            </a:r>
            <a:r>
              <a:rPr lang="en-US" altLang="zh-TW" dirty="0" smtClean="0"/>
              <a:t> and Ogura (1988)</a:t>
            </a:r>
            <a:r>
              <a:rPr lang="zh-TW" altLang="en-US" dirty="0" smtClean="0"/>
              <a:t>對</a:t>
            </a:r>
            <a:r>
              <a:rPr lang="en-US" altLang="zh-TW" dirty="0" smtClean="0"/>
              <a:t>1976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22</a:t>
            </a:r>
            <a:r>
              <a:rPr lang="zh-TW" altLang="en-US" dirty="0" smtClean="0"/>
              <a:t>日的颮線進行分析，提出颮線系統前緣陣風鋒面抬升產生新的對流胞，並且向後移動，因為前緣新的對流胞會截斷水氣的堤共，使後方的對流胞衰弱。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本篇研究是以重力波的角度來解釋中緯度地區颮線的多胞結構。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64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環境基本場假設為</a:t>
            </a:r>
            <a:r>
              <a:rPr lang="en-US" altLang="zh-TW" dirty="0" smtClean="0"/>
              <a:t>constant</a:t>
            </a:r>
            <a:r>
              <a:rPr lang="zh-TW" altLang="en-US" dirty="0" smtClean="0"/>
              <a:t>且在水平方向上為</a:t>
            </a:r>
            <a:r>
              <a:rPr lang="en-US" altLang="zh-TW" dirty="0" smtClean="0"/>
              <a:t>homogeneous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09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Squall line</a:t>
            </a:r>
            <a:r>
              <a:rPr lang="zh-TW" altLang="en-US" dirty="0" smtClean="0"/>
              <a:t> 經過</a:t>
            </a:r>
            <a:r>
              <a:rPr lang="en-US" altLang="zh-TW" dirty="0" err="1" smtClean="0"/>
              <a:t>enid</a:t>
            </a:r>
            <a:r>
              <a:rPr lang="zh-TW" altLang="en-US" dirty="0" smtClean="0"/>
              <a:t>前四小時的探空資料。</a:t>
            </a:r>
            <a:endParaRPr lang="en-US" altLang="zh-TW" dirty="0" smtClean="0"/>
          </a:p>
          <a:p>
            <a:r>
              <a:rPr lang="zh-TW" altLang="en-US" dirty="0" smtClean="0"/>
              <a:t>額外再</a:t>
            </a:r>
            <a:r>
              <a:rPr lang="en-US" altLang="zh-TW" dirty="0" err="1" smtClean="0"/>
              <a:t>enid</a:t>
            </a:r>
            <a:r>
              <a:rPr lang="zh-TW" altLang="en-US" dirty="0" smtClean="0"/>
              <a:t>探空的低層增加水氣，來維持對流的發展。不然模擬出來的對流胞在</a:t>
            </a:r>
            <a:r>
              <a:rPr lang="en-US" altLang="zh-TW" dirty="0" smtClean="0"/>
              <a:t>2H</a:t>
            </a:r>
            <a:r>
              <a:rPr lang="zh-TW" altLang="en-US" dirty="0" smtClean="0"/>
              <a:t>後就消散了。</a:t>
            </a:r>
            <a:endParaRPr lang="en-US" altLang="zh-TW" dirty="0" smtClean="0"/>
          </a:p>
          <a:p>
            <a:r>
              <a:rPr lang="zh-TW" altLang="en-US" dirty="0" smtClean="0"/>
              <a:t>增加的低層水氣量是基於</a:t>
            </a:r>
            <a:r>
              <a:rPr lang="en-US" altLang="zh-TW" dirty="0" smtClean="0"/>
              <a:t>1985/06/10</a:t>
            </a:r>
            <a:r>
              <a:rPr lang="zh-TW" altLang="en-US" dirty="0" smtClean="0"/>
              <a:t> </a:t>
            </a:r>
            <a:r>
              <a:rPr lang="en-US" altLang="zh-TW" dirty="0" smtClean="0"/>
              <a:t>2330</a:t>
            </a:r>
            <a:r>
              <a:rPr lang="zh-TW" altLang="en-US" dirty="0" smtClean="0"/>
              <a:t> </a:t>
            </a:r>
            <a:r>
              <a:rPr lang="en-US" altLang="zh-TW" dirty="0" smtClean="0"/>
              <a:t>UTC</a:t>
            </a:r>
            <a:r>
              <a:rPr lang="zh-TW" altLang="en-US" dirty="0" smtClean="0"/>
              <a:t> </a:t>
            </a:r>
            <a:r>
              <a:rPr lang="en-US" altLang="zh-TW" dirty="0" smtClean="0"/>
              <a:t>Pratt, Kansas</a:t>
            </a:r>
          </a:p>
          <a:p>
            <a:r>
              <a:rPr lang="en-US" altLang="zh-TW" dirty="0" smtClean="0"/>
              <a:t>CAPE</a:t>
            </a:r>
            <a:r>
              <a:rPr lang="zh-TW" altLang="en-US" dirty="0" smtClean="0"/>
              <a:t>值為</a:t>
            </a:r>
            <a:r>
              <a:rPr lang="en-US" altLang="zh-TW" dirty="0" smtClean="0"/>
              <a:t>3323</a:t>
            </a:r>
            <a:r>
              <a:rPr lang="zh-TW" altLang="en-US" dirty="0" smtClean="0"/>
              <a:t>高於一般春季時的平均值</a:t>
            </a:r>
            <a:r>
              <a:rPr lang="en-US" altLang="zh-TW" dirty="0" smtClean="0"/>
              <a:t>2820Jkg-1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068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設置</a:t>
            </a:r>
            <a:r>
              <a:rPr lang="en-US" altLang="zh-TW" dirty="0" smtClean="0"/>
              <a:t>5 km</a:t>
            </a:r>
            <a:r>
              <a:rPr lang="zh-TW" altLang="en-US" dirty="0" smtClean="0"/>
              <a:t>深 </a:t>
            </a:r>
            <a:r>
              <a:rPr lang="en-US" altLang="zh-TW" dirty="0" smtClean="0"/>
              <a:t>170 km</a:t>
            </a:r>
            <a:r>
              <a:rPr lang="zh-TW" altLang="en-US" dirty="0" smtClean="0"/>
              <a:t>長 擾動位溫為</a:t>
            </a:r>
            <a:r>
              <a:rPr lang="en-US" altLang="zh-TW" dirty="0" smtClean="0"/>
              <a:t>-6 K </a:t>
            </a:r>
            <a:r>
              <a:rPr lang="zh-TW" altLang="en-US" dirty="0" smtClean="0"/>
              <a:t>，擾動水氣混合比</a:t>
            </a:r>
            <a:r>
              <a:rPr lang="en-US" altLang="zh-TW" dirty="0" smtClean="0"/>
              <a:t>-4 g kg</a:t>
            </a:r>
            <a:r>
              <a:rPr lang="en-US" altLang="zh-TW" baseline="30000" dirty="0" smtClean="0"/>
              <a:t>-1</a:t>
            </a:r>
            <a:r>
              <a:rPr lang="en-US" altLang="zh-TW" baseline="0" dirty="0" smtClean="0"/>
              <a:t>  </a:t>
            </a:r>
            <a:r>
              <a:rPr lang="zh-TW" altLang="en-US" baseline="0" dirty="0" smtClean="0"/>
              <a:t>來激發初始對流</a:t>
            </a:r>
            <a:endParaRPr lang="zh-TW" altLang="en-US" baseline="30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38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86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 smtClean="0">
                <a:solidFill>
                  <a:srgbClr val="C00000"/>
                </a:solidFill>
              </a:rPr>
              <a:t>1</a:t>
            </a:r>
            <a:r>
              <a:rPr lang="zh-TW" altLang="en-US" sz="1200" b="0" dirty="0" smtClean="0">
                <a:solidFill>
                  <a:srgbClr val="C00000"/>
                </a:solidFill>
              </a:rPr>
              <a:t> </a:t>
            </a:r>
            <a:r>
              <a:rPr lang="en-US" altLang="zh-TW" sz="1200" b="0" dirty="0" smtClean="0">
                <a:solidFill>
                  <a:srgbClr val="C00000"/>
                </a:solidFill>
              </a:rPr>
              <a:t>h</a:t>
            </a:r>
            <a:r>
              <a:rPr lang="zh-TW" altLang="en-US" sz="1200" b="0" dirty="0" smtClean="0">
                <a:solidFill>
                  <a:srgbClr val="C00000"/>
                </a:solidFill>
              </a:rPr>
              <a:t> 平均降雨強度</a:t>
            </a:r>
          </a:p>
          <a:p>
            <a:r>
              <a:rPr lang="zh-TW" altLang="en-US" dirty="0" smtClean="0"/>
              <a:t>顯示強降雨發生在</a:t>
            </a:r>
            <a:r>
              <a:rPr lang="en-US" altLang="zh-TW" dirty="0" smtClean="0"/>
              <a:t>20~50km</a:t>
            </a:r>
            <a:r>
              <a:rPr lang="zh-TW" altLang="en-US" dirty="0" smtClean="0"/>
              <a:t>處的對流區，而另一個則是出現在</a:t>
            </a:r>
            <a:r>
              <a:rPr lang="en-US" altLang="zh-TW" dirty="0" smtClean="0"/>
              <a:t>-90~0</a:t>
            </a:r>
            <a:r>
              <a:rPr lang="zh-TW" altLang="en-US" dirty="0" smtClean="0"/>
              <a:t>的層狀降水區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A07D-6053-4346-8FC7-F80F888037A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30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2012/12/21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208912" cy="2880320"/>
          </a:xfrm>
        </p:spPr>
        <p:txBody>
          <a:bodyPr/>
          <a:lstStyle/>
          <a:p>
            <a:pPr algn="ctr"/>
            <a:r>
              <a:rPr lang="en-US" altLang="zh-TW" sz="4400" dirty="0" err="1" smtClean="0"/>
              <a:t>Multicell</a:t>
            </a:r>
            <a:r>
              <a:rPr lang="en-US" altLang="zh-TW" sz="4400" dirty="0" smtClean="0"/>
              <a:t> Squall-Line Structure as a Manifestation of Vertically Trapped Gravity Waves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064896" cy="106680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Yang, M.-J., and R. A. </a:t>
            </a:r>
            <a:r>
              <a:rPr lang="en-US" altLang="zh-TW" dirty="0" err="1"/>
              <a:t>Houze</a:t>
            </a:r>
            <a:r>
              <a:rPr lang="en-US" altLang="zh-TW" dirty="0"/>
              <a:t>, Jr., 1995: </a:t>
            </a:r>
            <a:r>
              <a:rPr lang="en-US" altLang="zh-TW" dirty="0" err="1"/>
              <a:t>Multicell</a:t>
            </a:r>
            <a:r>
              <a:rPr lang="en-US" altLang="zh-TW" dirty="0"/>
              <a:t> squall line structure as a 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manifestation </a:t>
            </a:r>
            <a:r>
              <a:rPr lang="en-US" altLang="zh-TW" dirty="0"/>
              <a:t>of vertically trapped gravity waves. </a:t>
            </a:r>
            <a:r>
              <a:rPr lang="en-US" altLang="zh-TW" i="1" dirty="0"/>
              <a:t>Mon. </a:t>
            </a:r>
            <a:r>
              <a:rPr lang="en-US" altLang="zh-TW" i="1" dirty="0" err="1"/>
              <a:t>Wea</a:t>
            </a:r>
            <a:r>
              <a:rPr lang="en-US" altLang="zh-TW" i="1" dirty="0"/>
              <a:t>. Rev</a:t>
            </a:r>
            <a:r>
              <a:rPr lang="en-US" altLang="zh-TW" dirty="0"/>
              <a:t>., </a:t>
            </a:r>
            <a:r>
              <a:rPr lang="en-US" altLang="zh-TW" b="1" dirty="0"/>
              <a:t>123</a:t>
            </a:r>
            <a:r>
              <a:rPr lang="en-US" altLang="zh-TW" dirty="0"/>
              <a:t>,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641–661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01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F:\atmospheric-physics\meeting\由對流層內的重力波形成的複合對流颮線結構\figures\fig06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60473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87544" y="6472588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Storm-relative coordinate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19651" y="533871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 (10-11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h)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平均降雨強度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88024" y="518352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</a:rPr>
              <a:t>對流區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12863" y="53648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</a:rPr>
              <a:t>層狀區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9" name="肘形接點 8"/>
          <p:cNvCxnSpPr/>
          <p:nvPr/>
        </p:nvCxnSpPr>
        <p:spPr>
          <a:xfrm rot="5400000" flipH="1" flipV="1">
            <a:off x="4721848" y="5631076"/>
            <a:ext cx="312374" cy="180020"/>
          </a:xfrm>
          <a:prstGeom prst="bentConnector3">
            <a:avLst>
              <a:gd name="adj1" fmla="val 98119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接點 15"/>
          <p:cNvCxnSpPr/>
          <p:nvPr/>
        </p:nvCxnSpPr>
        <p:spPr>
          <a:xfrm rot="16200000" flipV="1">
            <a:off x="5382853" y="5618143"/>
            <a:ext cx="322513" cy="216026"/>
          </a:xfrm>
          <a:prstGeom prst="bentConnector3">
            <a:avLst>
              <a:gd name="adj1" fmla="val 96606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接點 20"/>
          <p:cNvCxnSpPr/>
          <p:nvPr/>
        </p:nvCxnSpPr>
        <p:spPr>
          <a:xfrm rot="5400000" flipH="1" flipV="1">
            <a:off x="2514986" y="5741529"/>
            <a:ext cx="220905" cy="180020"/>
          </a:xfrm>
          <a:prstGeom prst="bentConnector3">
            <a:avLst>
              <a:gd name="adj1" fmla="val 106704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/>
          <p:nvPr/>
        </p:nvCxnSpPr>
        <p:spPr>
          <a:xfrm rot="16200000" flipV="1">
            <a:off x="4250622" y="5726993"/>
            <a:ext cx="227842" cy="216027"/>
          </a:xfrm>
          <a:prstGeom prst="bentConnector3">
            <a:avLst>
              <a:gd name="adj1" fmla="val 93980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tmospheric-physics\meeting\由對流層內的重力波形成的複合對流颮線結構\figures\fig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36" y="603751"/>
            <a:ext cx="6509524" cy="60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75856" y="6485300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Storm-relative coordinate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35696" y="142086"/>
            <a:ext cx="581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10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-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time-averaged cross-line wind field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4082" y="908720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Solid : RTF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81" y="1278052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dashed : FTR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79" y="3638453"/>
            <a:ext cx="214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dual –Doppler radar 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2246552" y="1556793"/>
            <a:ext cx="5133760" cy="1440161"/>
            <a:chOff x="2246552" y="1556793"/>
            <a:chExt cx="5133760" cy="1440161"/>
          </a:xfrm>
        </p:grpSpPr>
        <p:cxnSp>
          <p:nvCxnSpPr>
            <p:cNvPr id="11" name="弧形接點 10"/>
            <p:cNvCxnSpPr/>
            <p:nvPr/>
          </p:nvCxnSpPr>
          <p:spPr>
            <a:xfrm rot="10800000">
              <a:off x="3275856" y="1556793"/>
              <a:ext cx="4104456" cy="1440160"/>
            </a:xfrm>
            <a:prstGeom prst="curvedConnector3">
              <a:avLst>
                <a:gd name="adj1" fmla="val 46338"/>
              </a:avLst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5508104" y="1644769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C00000"/>
                  </a:solidFill>
                </a:rPr>
                <a:t>FTR</a:t>
              </a:r>
              <a:endParaRPr lang="zh-TW" alt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2246552" y="2492898"/>
              <a:ext cx="2664296" cy="504056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2490397" y="2031233"/>
              <a:ext cx="64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2060"/>
                  </a:solidFill>
                </a:rPr>
                <a:t>RTF</a:t>
              </a:r>
              <a:endParaRPr lang="zh-TW" alt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814460" y="4509120"/>
            <a:ext cx="5133760" cy="1440161"/>
            <a:chOff x="2246552" y="1556793"/>
            <a:chExt cx="5133760" cy="1440161"/>
          </a:xfrm>
        </p:grpSpPr>
        <p:cxnSp>
          <p:nvCxnSpPr>
            <p:cNvPr id="36" name="弧形接點 35"/>
            <p:cNvCxnSpPr/>
            <p:nvPr/>
          </p:nvCxnSpPr>
          <p:spPr>
            <a:xfrm rot="10800000">
              <a:off x="3275856" y="1556793"/>
              <a:ext cx="4104456" cy="1440160"/>
            </a:xfrm>
            <a:prstGeom prst="curvedConnector3">
              <a:avLst>
                <a:gd name="adj1" fmla="val 46338"/>
              </a:avLst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/>
            <p:cNvSpPr txBox="1"/>
            <p:nvPr/>
          </p:nvSpPr>
          <p:spPr>
            <a:xfrm>
              <a:off x="5508104" y="1644769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C00000"/>
                  </a:solidFill>
                </a:rPr>
                <a:t>FTR</a:t>
              </a:r>
              <a:endParaRPr lang="zh-TW" alt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2246552" y="2492898"/>
              <a:ext cx="2664296" cy="504056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/>
            <p:cNvSpPr txBox="1"/>
            <p:nvPr/>
          </p:nvSpPr>
          <p:spPr>
            <a:xfrm>
              <a:off x="2490397" y="2031233"/>
              <a:ext cx="64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2060"/>
                  </a:solidFill>
                </a:rPr>
                <a:t>RTF</a:t>
              </a:r>
              <a:endParaRPr lang="zh-TW" alt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2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F:\atmospheric-physics\meeting\由對流層內的重力波形成的複合對流颮線結構\figures\fig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1" y="627240"/>
            <a:ext cx="696579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19672" y="134010"/>
            <a:ext cx="606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10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-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time-averaged vertical velocity field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75856" y="6485300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Storm-relative coordinate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91679" y="3638453"/>
            <a:ext cx="214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dual –Doppler radar 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2080" y="2204864"/>
            <a:ext cx="504056" cy="1152128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88024" y="1192760"/>
            <a:ext cx="639110" cy="1588168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762677" y="764704"/>
            <a:ext cx="1831649" cy="2592288"/>
          </a:xfrm>
          <a:prstGeom prst="rect">
            <a:avLst/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79512" y="793811"/>
            <a:ext cx="117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atmospheric-physics\meeting\由對流層內的重力波形成的複合對流颮線結構\figures\fig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4873"/>
            <a:ext cx="6234145" cy="60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48480" y="215062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T = 11 h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79755" y="292006"/>
            <a:ext cx="239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05016" y="60677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50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8" name="直線接點 7"/>
          <p:cNvCxnSpPr>
            <a:endCxn id="6" idx="0"/>
          </p:cNvCxnSpPr>
          <p:nvPr/>
        </p:nvCxnSpPr>
        <p:spPr>
          <a:xfrm>
            <a:off x="5414368" y="60677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5417383" y="5805264"/>
            <a:ext cx="0" cy="4320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417383" y="63740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陣風鋒面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1297124" y="4221088"/>
            <a:ext cx="658888" cy="14401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1473108" y="5594258"/>
            <a:ext cx="539390" cy="7200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89128" y="41804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雪混合比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3712" y="55611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雨水混合比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5205016" y="4211195"/>
            <a:ext cx="591829" cy="1383063"/>
            <a:chOff x="5205016" y="4211195"/>
            <a:chExt cx="591829" cy="1383063"/>
          </a:xfrm>
        </p:grpSpPr>
        <p:cxnSp>
          <p:nvCxnSpPr>
            <p:cNvPr id="22" name="直線單箭頭接點 21"/>
            <p:cNvCxnSpPr/>
            <p:nvPr/>
          </p:nvCxnSpPr>
          <p:spPr>
            <a:xfrm flipV="1">
              <a:off x="5367236" y="4725144"/>
              <a:ext cx="0" cy="869114"/>
            </a:xfrm>
            <a:prstGeom prst="straightConnector1">
              <a:avLst/>
            </a:prstGeom>
            <a:ln w="698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5205016" y="4211195"/>
              <a:ext cx="5918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(1)</a:t>
              </a:r>
              <a:endPara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585429" y="2747993"/>
            <a:ext cx="591829" cy="2698040"/>
            <a:chOff x="4585429" y="2747993"/>
            <a:chExt cx="591829" cy="2698040"/>
          </a:xfrm>
        </p:grpSpPr>
        <p:cxnSp>
          <p:nvCxnSpPr>
            <p:cNvPr id="24" name="直線單箭頭接點 23"/>
            <p:cNvCxnSpPr/>
            <p:nvPr/>
          </p:nvCxnSpPr>
          <p:spPr>
            <a:xfrm flipV="1">
              <a:off x="4655340" y="3212976"/>
              <a:ext cx="0" cy="2233057"/>
            </a:xfrm>
            <a:prstGeom prst="straightConnector1">
              <a:avLst/>
            </a:prstGeom>
            <a:ln w="698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4585429" y="2747993"/>
              <a:ext cx="5918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(2)</a:t>
              </a:r>
              <a:endPara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563888" y="2747993"/>
            <a:ext cx="591829" cy="2846265"/>
            <a:chOff x="3563888" y="2747993"/>
            <a:chExt cx="591829" cy="2846265"/>
          </a:xfrm>
        </p:grpSpPr>
        <p:cxnSp>
          <p:nvCxnSpPr>
            <p:cNvPr id="26" name="直線單箭頭接點 25"/>
            <p:cNvCxnSpPr/>
            <p:nvPr/>
          </p:nvCxnSpPr>
          <p:spPr>
            <a:xfrm flipV="1">
              <a:off x="4043652" y="3290219"/>
              <a:ext cx="0" cy="2233057"/>
            </a:xfrm>
            <a:prstGeom prst="straightConnector1">
              <a:avLst/>
            </a:prstGeom>
            <a:ln w="698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3563888" y="3361201"/>
              <a:ext cx="0" cy="2233057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3563888" y="2747993"/>
              <a:ext cx="5918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(3)</a:t>
              </a:r>
              <a:endPara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218741" y="2758480"/>
            <a:ext cx="591829" cy="2835777"/>
            <a:chOff x="2218741" y="2758480"/>
            <a:chExt cx="591829" cy="2835777"/>
          </a:xfrm>
        </p:grpSpPr>
        <p:cxnSp>
          <p:nvCxnSpPr>
            <p:cNvPr id="28" name="直線單箭頭接點 27"/>
            <p:cNvCxnSpPr/>
            <p:nvPr/>
          </p:nvCxnSpPr>
          <p:spPr>
            <a:xfrm flipV="1">
              <a:off x="2514656" y="3361200"/>
              <a:ext cx="0" cy="2233057"/>
            </a:xfrm>
            <a:prstGeom prst="straightConnector1">
              <a:avLst/>
            </a:prstGeom>
            <a:ln w="698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2218741" y="2758480"/>
              <a:ext cx="5918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(4)</a:t>
              </a:r>
              <a:endPara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4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tmospheric-physics\meeting\由對流層內的重力波形成的複合對流颮線結構\figures\fi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2394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48480" y="215062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T = 11 h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92080" y="31440"/>
            <a:ext cx="232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p’ (</a:t>
            </a:r>
            <a:r>
              <a:rPr lang="en-US" altLang="zh-TW" sz="2400" b="1" dirty="0" err="1" smtClean="0">
                <a:solidFill>
                  <a:srgbClr val="002060"/>
                </a:solidFill>
              </a:rPr>
              <a:t>mb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91613" y="396691"/>
            <a:ext cx="232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shaded : 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200107" y="4824301"/>
            <a:ext cx="6036189" cy="856111"/>
            <a:chOff x="1200107" y="4824301"/>
            <a:chExt cx="6036189" cy="856111"/>
          </a:xfrm>
        </p:grpSpPr>
        <p:sp>
          <p:nvSpPr>
            <p:cNvPr id="4" name="文字方塊 3"/>
            <p:cNvSpPr txBox="1"/>
            <p:nvPr/>
          </p:nvSpPr>
          <p:spPr>
            <a:xfrm>
              <a:off x="5022920" y="5157192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359716" y="513214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697249" y="5071597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07276" y="5008967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1979712" y="5008967"/>
              <a:ext cx="5256584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1200107" y="4824301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3.5 km</a:t>
              </a:r>
              <a:endParaRPr lang="zh-TW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113545" y="2584230"/>
            <a:ext cx="6099787" cy="1834877"/>
            <a:chOff x="1113545" y="2584230"/>
            <a:chExt cx="6099787" cy="1834877"/>
          </a:xfrm>
        </p:grpSpPr>
        <p:cxnSp>
          <p:nvCxnSpPr>
            <p:cNvPr id="16" name="直線接點 15"/>
            <p:cNvCxnSpPr/>
            <p:nvPr/>
          </p:nvCxnSpPr>
          <p:spPr>
            <a:xfrm>
              <a:off x="1956748" y="4234441"/>
              <a:ext cx="5256584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1944222" y="2768896"/>
              <a:ext cx="5256584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1113545" y="4049775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r>
                <a:rPr lang="en-US" altLang="zh-TW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km</a:t>
              </a:r>
              <a:endParaRPr lang="zh-TW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261021" y="2584230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 km</a:t>
              </a:r>
              <a:endParaRPr lang="zh-TW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098082" y="345574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196208" y="3493318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261021" y="1816918"/>
            <a:ext cx="5975275" cy="892552"/>
            <a:chOff x="1261021" y="1816918"/>
            <a:chExt cx="5975275" cy="892552"/>
          </a:xfrm>
        </p:grpSpPr>
        <p:sp>
          <p:nvSpPr>
            <p:cNvPr id="24" name="文字方塊 23"/>
            <p:cNvSpPr txBox="1"/>
            <p:nvPr/>
          </p:nvSpPr>
          <p:spPr>
            <a:xfrm>
              <a:off x="3912279" y="1816918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047983" y="18419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908115" y="1892074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979712" y="2549384"/>
              <a:ext cx="5256584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261021" y="2340138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 km</a:t>
              </a:r>
              <a:endParaRPr lang="zh-TW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6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atmospheric-physics\meeting\由對流層內的重力波形成的複合對流颮線結構\figures\fi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62" y="620688"/>
            <a:ext cx="6216141" cy="60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48480" y="215062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T = 11 h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92080" y="31440"/>
            <a:ext cx="232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u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91613" y="396691"/>
            <a:ext cx="232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shaded : 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23428" y="5118379"/>
            <a:ext cx="5569891" cy="856111"/>
            <a:chOff x="1666405" y="4824301"/>
            <a:chExt cx="5569891" cy="856111"/>
          </a:xfrm>
        </p:grpSpPr>
        <p:sp>
          <p:nvSpPr>
            <p:cNvPr id="9" name="文字方塊 8"/>
            <p:cNvSpPr txBox="1"/>
            <p:nvPr/>
          </p:nvSpPr>
          <p:spPr>
            <a:xfrm>
              <a:off x="5022920" y="5157192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359716" y="5132140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697249" y="5071597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582432" y="5071598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979712" y="5008967"/>
              <a:ext cx="5256584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1666405" y="482430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zh-TW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409504" y="2584230"/>
            <a:ext cx="5970808" cy="1834877"/>
            <a:chOff x="1409504" y="2584230"/>
            <a:chExt cx="5970808" cy="1834877"/>
          </a:xfrm>
        </p:grpSpPr>
        <p:cxnSp>
          <p:nvCxnSpPr>
            <p:cNvPr id="16" name="直線接點 15"/>
            <p:cNvCxnSpPr/>
            <p:nvPr/>
          </p:nvCxnSpPr>
          <p:spPr>
            <a:xfrm>
              <a:off x="2033975" y="4234441"/>
              <a:ext cx="5346337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2033975" y="2768896"/>
              <a:ext cx="5346337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1409504" y="4049775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r>
                <a:rPr lang="en-US" altLang="zh-TW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zh-TW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619234" y="258423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endParaRPr lang="zh-TW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185764" y="3468266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196208" y="3493318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1615271" y="1816918"/>
            <a:ext cx="5765041" cy="883894"/>
            <a:chOff x="1615271" y="1816918"/>
            <a:chExt cx="5765041" cy="883894"/>
          </a:xfrm>
        </p:grpSpPr>
        <p:sp>
          <p:nvSpPr>
            <p:cNvPr id="26" name="文字方塊 25"/>
            <p:cNvSpPr txBox="1"/>
            <p:nvPr/>
          </p:nvSpPr>
          <p:spPr>
            <a:xfrm>
              <a:off x="3912279" y="1816918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047983" y="1841970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908115" y="1892074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2037938" y="2549384"/>
              <a:ext cx="5342374" cy="0"/>
            </a:xfrm>
            <a:prstGeom prst="line">
              <a:avLst/>
            </a:prstGeom>
            <a:ln w="25400">
              <a:solidFill>
                <a:srgbClr val="00B0F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1615271" y="23314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zh-TW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6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atmospheric-physics\meeting\由對流層內的重力波形成的複合對流颮線結構\figures\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9" y="624590"/>
            <a:ext cx="6440888" cy="62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48480" y="215062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T = 11 h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92080" y="31440"/>
            <a:ext cx="232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</a:t>
            </a:r>
            <a:r>
              <a:rPr lang="el-GR" altLang="zh-TW" sz="2400" b="1" dirty="0" smtClean="0">
                <a:solidFill>
                  <a:srgbClr val="002060"/>
                </a:solidFill>
                <a:latin typeface="Constantia"/>
              </a:rPr>
              <a:t>θ</a:t>
            </a:r>
            <a:r>
              <a:rPr lang="en-US" altLang="zh-TW" sz="24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’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 (K)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91613" y="396691"/>
            <a:ext cx="232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shaded : 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45775" y="1784669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8799" y="4567535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22185" y="4342067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45155" y="4003864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58514" y="1836861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148064" y="5066488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06119" y="1786757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7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tmospheric-physics\meeting\由對流層內的重力波形成的複合對流颮線結構\figures\fi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8654"/>
            <a:ext cx="4072170" cy="642934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483768" y="0"/>
            <a:ext cx="372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Dual-Doppler radar analysis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84168" y="476672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 smtClean="0">
                <a:solidFill>
                  <a:srgbClr val="002060"/>
                </a:solidFill>
              </a:rPr>
              <a:t>dB</a:t>
            </a:r>
            <a:r>
              <a:rPr lang="en-US" altLang="zh-TW" sz="2000" b="1" i="1" dirty="0" err="1" smtClean="0">
                <a:solidFill>
                  <a:srgbClr val="002060"/>
                </a:solidFill>
              </a:rPr>
              <a:t>Z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56176" y="2564904"/>
            <a:ext cx="984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</a:rPr>
              <a:t>u (m/s)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28184" y="4653136"/>
            <a:ext cx="100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</a:rPr>
              <a:t>w (m/s)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2915816" y="1484784"/>
            <a:ext cx="2520000" cy="648072"/>
            <a:chOff x="2915816" y="1484784"/>
            <a:chExt cx="2520000" cy="648072"/>
          </a:xfrm>
        </p:grpSpPr>
        <p:sp>
          <p:nvSpPr>
            <p:cNvPr id="9" name="矩形 8"/>
            <p:cNvSpPr/>
            <p:nvPr/>
          </p:nvSpPr>
          <p:spPr>
            <a:xfrm>
              <a:off x="2915816" y="1844824"/>
              <a:ext cx="2520000" cy="288032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851920" y="148478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</a:rPr>
                <a:t>亮帶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644008" y="3933056"/>
            <a:ext cx="1235900" cy="149898"/>
            <a:chOff x="4644008" y="3933056"/>
            <a:chExt cx="1235900" cy="149898"/>
          </a:xfrm>
        </p:grpSpPr>
        <p:sp>
          <p:nvSpPr>
            <p:cNvPr id="12" name="橢圓 11"/>
            <p:cNvSpPr/>
            <p:nvPr/>
          </p:nvSpPr>
          <p:spPr>
            <a:xfrm>
              <a:off x="4644008" y="3933056"/>
              <a:ext cx="288032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5712024" y="4011825"/>
              <a:ext cx="167884" cy="711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直線接點 14"/>
          <p:cNvCxnSpPr/>
          <p:nvPr/>
        </p:nvCxnSpPr>
        <p:spPr>
          <a:xfrm flipV="1">
            <a:off x="4788024" y="4653136"/>
            <a:ext cx="0" cy="1800200"/>
          </a:xfrm>
          <a:prstGeom prst="line">
            <a:avLst/>
          </a:prstGeom>
          <a:ln w="28575">
            <a:solidFill>
              <a:srgbClr val="29853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5773080" y="4608376"/>
            <a:ext cx="0" cy="1800200"/>
          </a:xfrm>
          <a:prstGeom prst="line">
            <a:avLst/>
          </a:prstGeom>
          <a:ln w="28575">
            <a:solidFill>
              <a:srgbClr val="29853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5004048" y="5229200"/>
            <a:ext cx="0" cy="86490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 flipV="1">
            <a:off x="4644008" y="5661248"/>
            <a:ext cx="24292" cy="6478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5940152" y="5085184"/>
            <a:ext cx="0" cy="86490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 flipV="1">
            <a:off x="5652120" y="5229200"/>
            <a:ext cx="24292" cy="6478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tmospheric-physics\meeting\由對流層內的重力波形成的複合對流颮線結構\figures\fi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3096344" cy="3008877"/>
          </a:xfrm>
          <a:prstGeom prst="rect">
            <a:avLst/>
          </a:prstGeom>
          <a:noFill/>
        </p:spPr>
      </p:pic>
      <p:pic>
        <p:nvPicPr>
          <p:cNvPr id="2051" name="Picture 3" descr="G:\atmospheric-physics\meeting\由對流層內的重力波形成的複合對流颮線結構\figures\fi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76872"/>
            <a:ext cx="3096344" cy="2996602"/>
          </a:xfrm>
          <a:prstGeom prst="rect">
            <a:avLst/>
          </a:prstGeom>
          <a:noFill/>
        </p:spPr>
      </p:pic>
      <p:pic>
        <p:nvPicPr>
          <p:cNvPr id="2052" name="Picture 4" descr="G:\atmospheric-physics\meeting\由對流層內的重力波形成的複合對流颮線結構\figures\fig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2952328" cy="295232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187624" y="278092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5576" y="281018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7156" y="28363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31716" y="285293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26670" y="283205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059410" y="281010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56176" y="278092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706368" y="278084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142992" y="278084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W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251520" y="3212976"/>
            <a:ext cx="2592288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-89442" y="3079699"/>
            <a:ext cx="418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zh-TW" altLang="en-US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3194938" y="3212976"/>
            <a:ext cx="2601198" cy="13027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6228184" y="3205127"/>
            <a:ext cx="2650106" cy="7849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444208" y="1844824"/>
            <a:ext cx="232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</a:t>
            </a:r>
            <a:r>
              <a:rPr lang="el-GR" altLang="zh-TW" sz="2400" b="1" dirty="0" smtClean="0">
                <a:solidFill>
                  <a:srgbClr val="002060"/>
                </a:solidFill>
                <a:latin typeface="Constantia"/>
              </a:rPr>
              <a:t>θ</a:t>
            </a:r>
            <a:r>
              <a:rPr lang="en-US" altLang="zh-TW" sz="2400" b="1" dirty="0" smtClean="0">
                <a:solidFill>
                  <a:srgbClr val="002060"/>
                </a:solidFill>
                <a:latin typeface="新細明體"/>
                <a:ea typeface="新細明體"/>
              </a:rPr>
              <a:t>’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 (K)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347864" y="1916832"/>
            <a:ext cx="232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u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95536" y="1916832"/>
            <a:ext cx="232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p’ (</a:t>
            </a:r>
            <a:r>
              <a:rPr lang="en-US" altLang="zh-TW" sz="2400" b="1" dirty="0" err="1" smtClean="0">
                <a:solidFill>
                  <a:srgbClr val="002060"/>
                </a:solidFill>
              </a:rPr>
              <a:t>mb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588224" y="5373216"/>
            <a:ext cx="232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shaded : 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33" name="直線接點 32"/>
          <p:cNvCxnSpPr/>
          <p:nvPr/>
        </p:nvCxnSpPr>
        <p:spPr>
          <a:xfrm flipV="1">
            <a:off x="1979712" y="2348880"/>
            <a:ext cx="0" cy="2592288"/>
          </a:xfrm>
          <a:prstGeom prst="line">
            <a:avLst/>
          </a:prstGeom>
          <a:ln w="28575">
            <a:solidFill>
              <a:srgbClr val="29853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5004048" y="2348880"/>
            <a:ext cx="0" cy="2592288"/>
          </a:xfrm>
          <a:prstGeom prst="line">
            <a:avLst/>
          </a:prstGeom>
          <a:ln w="28575">
            <a:solidFill>
              <a:srgbClr val="29853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8004051" y="2392710"/>
            <a:ext cx="0" cy="2592288"/>
          </a:xfrm>
          <a:prstGeom prst="line">
            <a:avLst/>
          </a:prstGeom>
          <a:ln w="28575">
            <a:solidFill>
              <a:srgbClr val="29853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1763688" y="486916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298534"/>
                </a:solidFill>
              </a:rPr>
              <a:t>50</a:t>
            </a:r>
            <a:endParaRPr lang="zh-TW" altLang="en-US" sz="1400" b="1" dirty="0">
              <a:solidFill>
                <a:srgbClr val="298534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788024" y="491259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298534"/>
                </a:solidFill>
              </a:rPr>
              <a:t>50</a:t>
            </a:r>
            <a:endParaRPr lang="zh-TW" altLang="en-US" sz="1400" b="1" dirty="0">
              <a:solidFill>
                <a:srgbClr val="298534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779643" y="488632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298534"/>
                </a:solidFill>
              </a:rPr>
              <a:t>50</a:t>
            </a:r>
            <a:endParaRPr lang="zh-TW" altLang="en-US" sz="1400" b="1" dirty="0">
              <a:solidFill>
                <a:srgbClr val="2985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F:\atmospheric-physics\meeting\由對流層內的重力波形成的複合對流颮線結構\figures\fi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5920"/>
            <a:ext cx="6966154" cy="574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012160" y="764704"/>
            <a:ext cx="239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60776" y="1390016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78307" y="2667689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03439" y="4000783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412726" y="5229200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540582" y="1296089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22864" y="2592178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369132" y="3867839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912714" y="4050991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G2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75722" y="5118056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819304" y="5301208"/>
            <a:ext cx="389850" cy="307777"/>
          </a:xfrm>
          <a:prstGeom prst="rect">
            <a:avLst/>
          </a:prstGeom>
          <a:solidFill>
            <a:srgbClr val="A9C7C6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G2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87327" y="62188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745273" y="64035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rgbClr val="002060"/>
                </a:solidFill>
              </a:rPr>
              <a:t>陣風鋒面</a:t>
            </a:r>
          </a:p>
          <a:p>
            <a:endParaRPr lang="zh-TW" altLang="en-US" sz="1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27696" y="90665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(min)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F:\atmospheric-physics\meeting\由對流層內的重力波形成的複合對流颮線結構\figures\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" y="1484784"/>
            <a:ext cx="7272959" cy="43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868144" y="5884476"/>
            <a:ext cx="2242858" cy="369332"/>
          </a:xfrm>
          <a:prstGeom prst="rect">
            <a:avLst/>
          </a:prstGeom>
          <a:solidFill>
            <a:srgbClr val="9CBEBD">
              <a:alpha val="4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Browning et al.(1972)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67388" y="1208728"/>
            <a:ext cx="2888676" cy="369332"/>
          </a:xfrm>
          <a:prstGeom prst="rect">
            <a:avLst/>
          </a:prstGeom>
          <a:solidFill>
            <a:srgbClr val="9CBEBD">
              <a:alpha val="4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Colorado </a:t>
            </a:r>
            <a:r>
              <a:rPr lang="en-US" altLang="zh-TW" b="1" dirty="0" err="1" smtClean="0"/>
              <a:t>multicell</a:t>
            </a:r>
            <a:r>
              <a:rPr lang="en-US" altLang="zh-TW" b="1" dirty="0" smtClean="0"/>
              <a:t> hailstorm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60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tmospheric-physics\meeting\由對流層內的重力波形成的複合對流颮線結構\figures\fi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5976664" cy="559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59631" y="74989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</a:rPr>
              <a:t>對流胞軌跡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1" y="343852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</a:rPr>
              <a:t>空氣塊軌跡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44208" y="749895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10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–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87083" y="59961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520408" y="32624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292681" y="6209362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1400" b="1" dirty="0" smtClean="0">
                <a:solidFill>
                  <a:srgbClr val="002060"/>
                </a:solidFill>
              </a:rPr>
              <a:t>陣風鋒面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)</a:t>
            </a:r>
            <a:endParaRPr lang="zh-TW" altLang="en-US" sz="1400" b="1" dirty="0">
              <a:solidFill>
                <a:srgbClr val="002060"/>
              </a:solidFill>
            </a:endParaRPr>
          </a:p>
          <a:p>
            <a:endParaRPr lang="zh-TW" altLang="en-US" sz="1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203198" y="3473484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1400" b="1" dirty="0" smtClean="0">
                <a:solidFill>
                  <a:srgbClr val="002060"/>
                </a:solidFill>
              </a:rPr>
              <a:t>陣風鋒面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)</a:t>
            </a:r>
            <a:endParaRPr lang="zh-TW" altLang="en-US" sz="1400" b="1" dirty="0">
              <a:solidFill>
                <a:srgbClr val="002060"/>
              </a:solidFill>
            </a:endParaRPr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39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tmospheric-physics\meeting\由對流層內的重力波形成的複合對流颮線結構\figures\fi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7163"/>
            <a:ext cx="6444200" cy="62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91938" y="290092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Z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5.25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km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44208" y="320869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10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–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83868" y="62030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285710" y="6499547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002060"/>
                </a:solidFill>
              </a:rPr>
              <a:t>(</a:t>
            </a:r>
            <a:r>
              <a:rPr lang="zh-TW" altLang="en-US" sz="1400" b="1" dirty="0" smtClean="0">
                <a:solidFill>
                  <a:srgbClr val="002060"/>
                </a:solidFill>
              </a:rPr>
              <a:t>陣風鋒面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)</a:t>
            </a:r>
            <a:endParaRPr lang="zh-TW" altLang="en-US" sz="1400" b="1" dirty="0">
              <a:solidFill>
                <a:srgbClr val="002060"/>
              </a:solidFill>
            </a:endParaRPr>
          </a:p>
          <a:p>
            <a:endParaRPr lang="zh-TW" altLang="en-US" sz="1400" dirty="0"/>
          </a:p>
        </p:txBody>
      </p:sp>
      <p:grpSp>
        <p:nvGrpSpPr>
          <p:cNvPr id="20" name="群組 19"/>
          <p:cNvGrpSpPr/>
          <p:nvPr/>
        </p:nvGrpSpPr>
        <p:grpSpPr>
          <a:xfrm>
            <a:off x="2051720" y="782534"/>
            <a:ext cx="3672408" cy="5420474"/>
            <a:chOff x="2051720" y="782534"/>
            <a:chExt cx="3672408" cy="5420474"/>
          </a:xfrm>
        </p:grpSpPr>
        <p:cxnSp>
          <p:nvCxnSpPr>
            <p:cNvPr id="9" name="直線接點 8"/>
            <p:cNvCxnSpPr/>
            <p:nvPr/>
          </p:nvCxnSpPr>
          <p:spPr>
            <a:xfrm flipH="1" flipV="1">
              <a:off x="4788024" y="3933056"/>
              <a:ext cx="936104" cy="2269952"/>
            </a:xfrm>
            <a:prstGeom prst="line">
              <a:avLst/>
            </a:prstGeom>
            <a:ln w="349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 flipV="1">
              <a:off x="4553740" y="4725144"/>
              <a:ext cx="655882" cy="1405856"/>
            </a:xfrm>
            <a:prstGeom prst="line">
              <a:avLst/>
            </a:prstGeom>
            <a:ln w="349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 flipV="1">
              <a:off x="2368627" y="2655065"/>
              <a:ext cx="1866388" cy="1684256"/>
            </a:xfrm>
            <a:prstGeom prst="line">
              <a:avLst/>
            </a:prstGeom>
            <a:ln w="349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 flipV="1">
              <a:off x="2051720" y="813312"/>
              <a:ext cx="1729767" cy="1607238"/>
            </a:xfrm>
            <a:prstGeom prst="line">
              <a:avLst/>
            </a:prstGeom>
            <a:ln w="349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 flipV="1">
              <a:off x="4355976" y="2132856"/>
              <a:ext cx="659401" cy="1180060"/>
            </a:xfrm>
            <a:prstGeom prst="line">
              <a:avLst/>
            </a:prstGeom>
            <a:ln w="349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H="1" flipV="1">
              <a:off x="2699792" y="782534"/>
              <a:ext cx="1509517" cy="1239573"/>
            </a:xfrm>
            <a:prstGeom prst="line">
              <a:avLst/>
            </a:prstGeom>
            <a:ln w="3492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4274545" y="620688"/>
            <a:ext cx="1593599" cy="57669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256076" y="4339321"/>
            <a:ext cx="2086020" cy="369332"/>
          </a:xfrm>
          <a:prstGeom prst="rect">
            <a:avLst/>
          </a:prstGeom>
          <a:solidFill>
            <a:srgbClr val="9CBEBD">
              <a:alpha val="85098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2060"/>
                </a:solidFill>
              </a:rPr>
              <a:t>C = </a:t>
            </a:r>
            <a:r>
              <a:rPr lang="en-US" altLang="zh-TW" b="1" dirty="0" smtClean="0">
                <a:solidFill>
                  <a:srgbClr val="002060"/>
                </a:solidFill>
              </a:rPr>
              <a:t>- 20 ~ - 25</a:t>
            </a:r>
            <a:r>
              <a:rPr lang="zh-TW" altLang="en-US" b="1" dirty="0" smtClean="0">
                <a:solidFill>
                  <a:srgbClr val="002060"/>
                </a:solidFill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</a:rPr>
              <a:t>(m/s)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79712" y="620688"/>
            <a:ext cx="2250765" cy="5766986"/>
          </a:xfrm>
          <a:prstGeom prst="rect">
            <a:avLst/>
          </a:prstGeom>
          <a:noFill/>
          <a:ln w="38100">
            <a:solidFill>
              <a:srgbClr val="FFD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008710" y="1948190"/>
            <a:ext cx="2086020" cy="369332"/>
          </a:xfrm>
          <a:prstGeom prst="rect">
            <a:avLst/>
          </a:prstGeom>
          <a:solidFill>
            <a:srgbClr val="9CBEBD">
              <a:alpha val="85098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2060"/>
                </a:solidFill>
              </a:rPr>
              <a:t>C = </a:t>
            </a:r>
            <a:r>
              <a:rPr lang="en-US" altLang="zh-TW" b="1" dirty="0" smtClean="0">
                <a:solidFill>
                  <a:srgbClr val="002060"/>
                </a:solidFill>
              </a:rPr>
              <a:t>- 30 ~ - 40</a:t>
            </a:r>
            <a:r>
              <a:rPr lang="zh-TW" altLang="en-US" b="1" dirty="0" smtClean="0">
                <a:solidFill>
                  <a:srgbClr val="002060"/>
                </a:solidFill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</a:rPr>
              <a:t>(m/s)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793811"/>
            <a:ext cx="117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tmospheric-physics\meeting\由對流層內的重力波形成的複合對流颮線結構\figures\fi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6025"/>
            <a:ext cx="6336704" cy="61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26064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X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18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km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84168" y="260648"/>
            <a:ext cx="243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015904" y="2670569"/>
            <a:ext cx="5436416" cy="0"/>
          </a:xfrm>
          <a:prstGeom prst="line">
            <a:avLst/>
          </a:prstGeom>
          <a:ln w="34925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2061428" y="1196752"/>
            <a:ext cx="4742820" cy="1368152"/>
            <a:chOff x="2061428" y="1196752"/>
            <a:chExt cx="4742820" cy="1368152"/>
          </a:xfrm>
        </p:grpSpPr>
        <p:cxnSp>
          <p:nvCxnSpPr>
            <p:cNvPr id="9" name="直線接點 8"/>
            <p:cNvCxnSpPr/>
            <p:nvPr/>
          </p:nvCxnSpPr>
          <p:spPr>
            <a:xfrm flipH="1" flipV="1">
              <a:off x="3563888" y="1340768"/>
              <a:ext cx="1656184" cy="122413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 flipV="1">
              <a:off x="5868144" y="1196752"/>
              <a:ext cx="936104" cy="1296144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H="1" flipV="1">
              <a:off x="2061428" y="1237519"/>
              <a:ext cx="938072" cy="1327385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3275856" y="2941902"/>
            <a:ext cx="3749065" cy="3248744"/>
            <a:chOff x="3275856" y="2941902"/>
            <a:chExt cx="3749065" cy="3248744"/>
          </a:xfrm>
        </p:grpSpPr>
        <p:cxnSp>
          <p:nvCxnSpPr>
            <p:cNvPr id="19" name="直線接點 18"/>
            <p:cNvCxnSpPr/>
            <p:nvPr/>
          </p:nvCxnSpPr>
          <p:spPr>
            <a:xfrm flipH="1" flipV="1">
              <a:off x="6908914" y="2941902"/>
              <a:ext cx="116007" cy="3096344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 flipV="1">
              <a:off x="5868144" y="3284984"/>
              <a:ext cx="116008" cy="275326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 flipV="1">
              <a:off x="3275856" y="3094302"/>
              <a:ext cx="116007" cy="3096344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92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3D</a:t>
            </a:r>
            <a:r>
              <a:rPr lang="zh-TW" altLang="en-US" dirty="0" smtClean="0"/>
              <a:t>模擬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X : 240 (km)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- </a:t>
                </a:r>
                <a:r>
                  <a:rPr lang="zh-TW" altLang="en-US" dirty="0" smtClean="0"/>
                  <a:t>開放</a:t>
                </a:r>
                <a:r>
                  <a:rPr lang="zh-TW" altLang="en-US" dirty="0"/>
                  <a:t>性邊界條件</a:t>
                </a:r>
                <a:endParaRPr lang="en-US" altLang="zh-TW" dirty="0" smtClean="0"/>
              </a:p>
              <a:p>
                <a:pPr marL="114300" indent="0">
                  <a:buNone/>
                </a:pPr>
                <a:r>
                  <a:rPr lang="en-US" altLang="zh-TW" dirty="0" smtClean="0"/>
                  <a:t>    Y : 60 (km) - </a:t>
                </a:r>
                <a:r>
                  <a:rPr lang="zh-TW" altLang="en-US" dirty="0" smtClean="0"/>
                  <a:t>週期性邊界條件</a:t>
                </a:r>
                <a:endParaRPr lang="en-US" altLang="zh-TW" dirty="0" smtClean="0"/>
              </a:p>
              <a:p>
                <a:pPr marL="114300" indent="0">
                  <a:buNone/>
                </a:pPr>
                <a:r>
                  <a:rPr lang="en-US" altLang="zh-TW" dirty="0" smtClean="0"/>
                  <a:t>    Z : 21.7 (km) -  </a:t>
                </a:r>
                <a:r>
                  <a:rPr lang="en-US" altLang="zh-TW" dirty="0"/>
                  <a:t>stretched grid </a:t>
                </a:r>
                <a:endParaRPr lang="en-US" altLang="zh-TW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TW" altLang="en-US" dirty="0" smtClean="0"/>
                  <a:t>水平</a:t>
                </a:r>
                <a:r>
                  <a:rPr lang="zh-TW" altLang="en-US" dirty="0"/>
                  <a:t>網</a:t>
                </a:r>
                <a:r>
                  <a:rPr lang="zh-TW" altLang="en-US" dirty="0" smtClean="0"/>
                  <a:t>格間距 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𝛻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  <m:r>
                      <a:rPr lang="en-US" altLang="zh-TW" b="0" i="1" smtClean="0">
                        <a:latin typeface="Cambria Math"/>
                      </a:rPr>
                      <m:t>𝛻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=2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𝑘𝑚</m:t>
                    </m:r>
                  </m:oMath>
                </a14:m>
                <a:endParaRPr lang="en-US" altLang="zh-TW" b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TW" altLang="en-US" dirty="0" smtClean="0"/>
                  <a:t>垂直</a:t>
                </a:r>
                <a:r>
                  <a:rPr lang="zh-TW" altLang="en-US" dirty="0"/>
                  <a:t>網</a:t>
                </a:r>
                <a:r>
                  <a:rPr lang="zh-TW" altLang="en-US" dirty="0" smtClean="0"/>
                  <a:t>格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𝛻</m:t>
                    </m:r>
                    <m:r>
                      <a:rPr lang="en-US" altLang="zh-TW" b="0" i="1" smtClean="0">
                        <a:latin typeface="Cambria Math"/>
                      </a:rPr>
                      <m:t>𝑧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31</a:t>
                </a:r>
                <a:r>
                  <a:rPr lang="zh-TW" altLang="en-US" dirty="0" smtClean="0"/>
                  <a:t> 個網格點</a:t>
                </a:r>
                <a:r>
                  <a:rPr lang="zh-TW" altLang="en-US" dirty="0"/>
                  <a:t>，</a:t>
                </a:r>
                <a:r>
                  <a:rPr lang="zh-TW" altLang="en-US" dirty="0" smtClean="0"/>
                  <a:t>最小 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199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(m)</a:t>
                </a:r>
                <a:r>
                  <a:rPr lang="zh-TW" altLang="en-US" dirty="0" smtClean="0"/>
                  <a:t>，最大 </a:t>
                </a:r>
                <a:r>
                  <a:rPr lang="en-US" altLang="zh-TW" dirty="0" smtClean="0"/>
                  <a:t>: 1201 (m)</a:t>
                </a:r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marL="114300" indent="0">
                  <a:spcBef>
                    <a:spcPts val="0"/>
                  </a:spcBef>
                  <a:buNone/>
                </a:pPr>
                <a:endParaRPr lang="en-US" altLang="zh-TW" dirty="0" smtClean="0"/>
              </a:p>
              <a:p>
                <a:pPr marL="114300" indent="0">
                  <a:spcBef>
                    <a:spcPts val="0"/>
                  </a:spcBef>
                  <a:buNone/>
                </a:pPr>
                <a:endParaRPr lang="en-US" altLang="zh-TW" dirty="0"/>
              </a:p>
              <a:p>
                <a:pPr marL="114300" indent="0">
                  <a:spcBef>
                    <a:spcPts val="0"/>
                  </a:spcBef>
                  <a:buNone/>
                </a:pPr>
                <a:endParaRPr lang="en-US" altLang="zh-TW" dirty="0" smtClean="0"/>
              </a:p>
              <a:p>
                <a:pPr marL="114300" indent="0">
                  <a:spcBef>
                    <a:spcPts val="0"/>
                  </a:spcBef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89" r="-21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初始對流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F:\atmospheric-physics\meeting\由對流層內的重力波形成的複合對流颮線結構\figures\fig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71" y="1268760"/>
            <a:ext cx="5544616" cy="51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弧形 16"/>
          <p:cNvSpPr/>
          <p:nvPr/>
        </p:nvSpPr>
        <p:spPr>
          <a:xfrm>
            <a:off x="3995936" y="2420888"/>
            <a:ext cx="792088" cy="612068"/>
          </a:xfrm>
          <a:prstGeom prst="arc">
            <a:avLst>
              <a:gd name="adj1" fmla="val 18516341"/>
              <a:gd name="adj2" fmla="val 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9" name="弧形 18"/>
          <p:cNvSpPr/>
          <p:nvPr/>
        </p:nvSpPr>
        <p:spPr>
          <a:xfrm rot="19420159">
            <a:off x="4391978" y="2726921"/>
            <a:ext cx="792088" cy="612068"/>
          </a:xfrm>
          <a:prstGeom prst="arc">
            <a:avLst>
              <a:gd name="adj1" fmla="val 18516341"/>
              <a:gd name="adj2" fmla="val 2149705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987483" y="223622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170 km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3995936" y="4869160"/>
            <a:ext cx="792088" cy="612068"/>
          </a:xfrm>
          <a:prstGeom prst="arc">
            <a:avLst>
              <a:gd name="adj1" fmla="val 18516341"/>
              <a:gd name="adj2" fmla="val 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2" name="弧形 21"/>
          <p:cNvSpPr/>
          <p:nvPr/>
        </p:nvSpPr>
        <p:spPr>
          <a:xfrm rot="15141291">
            <a:off x="1961389" y="2585030"/>
            <a:ext cx="792088" cy="612068"/>
          </a:xfrm>
          <a:prstGeom prst="arc">
            <a:avLst>
              <a:gd name="adj1" fmla="val 18516341"/>
              <a:gd name="adj2" fmla="val 366058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987483" y="468449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170 km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4" name="弧形 23"/>
          <p:cNvSpPr/>
          <p:nvPr/>
        </p:nvSpPr>
        <p:spPr>
          <a:xfrm rot="6670788">
            <a:off x="4544378" y="2779381"/>
            <a:ext cx="792088" cy="612068"/>
          </a:xfrm>
          <a:prstGeom prst="arc">
            <a:avLst>
              <a:gd name="adj1" fmla="val 18516341"/>
              <a:gd name="adj2" fmla="val 2149705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5" name="弧形 24"/>
          <p:cNvSpPr/>
          <p:nvPr/>
        </p:nvSpPr>
        <p:spPr>
          <a:xfrm rot="15141291">
            <a:off x="1961923" y="5004498"/>
            <a:ext cx="792088" cy="612068"/>
          </a:xfrm>
          <a:prstGeom prst="arc">
            <a:avLst>
              <a:gd name="adj1" fmla="val 18516341"/>
              <a:gd name="adj2" fmla="val 366058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25482" y="28910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5 km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7" name="弧形 26"/>
          <p:cNvSpPr/>
          <p:nvPr/>
        </p:nvSpPr>
        <p:spPr>
          <a:xfrm rot="19420159">
            <a:off x="4409113" y="5164761"/>
            <a:ext cx="773959" cy="612068"/>
          </a:xfrm>
          <a:prstGeom prst="arc">
            <a:avLst>
              <a:gd name="adj1" fmla="val 18516341"/>
              <a:gd name="adj2" fmla="val 2149705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8" name="弧形 27"/>
          <p:cNvSpPr/>
          <p:nvPr/>
        </p:nvSpPr>
        <p:spPr>
          <a:xfrm rot="6670788">
            <a:off x="4551679" y="5232127"/>
            <a:ext cx="792088" cy="598058"/>
          </a:xfrm>
          <a:prstGeom prst="arc">
            <a:avLst>
              <a:gd name="adj1" fmla="val 18516341"/>
              <a:gd name="adj2" fmla="val 2149705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941191" y="5334274"/>
            <a:ext cx="78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5 km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123728" y="2891064"/>
                <a:ext cx="2613525" cy="546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C00000"/>
                    </a:solidFill>
                  </a:rPr>
                  <a:t>maximum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altLang="zh-TW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altLang="zh-TW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altLang="zh-TW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𝑲</m:t>
                    </m:r>
                    <m:r>
                      <a:rPr lang="en-US" altLang="zh-TW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zh-TW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891064"/>
                <a:ext cx="2613525" cy="546199"/>
              </a:xfrm>
              <a:prstGeom prst="rect">
                <a:avLst/>
              </a:prstGeom>
              <a:blipFill rotWithShape="1">
                <a:blip r:embed="rId4"/>
                <a:stretch>
                  <a:fillRect l="-23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123727" y="5310532"/>
                <a:ext cx="2613525" cy="546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500" b="1" dirty="0" smtClean="0">
                    <a:solidFill>
                      <a:srgbClr val="C00000"/>
                    </a:solidFill>
                  </a:rPr>
                  <a:t>maximum </a:t>
                </a:r>
                <a14:m>
                  <m:oMath xmlns:m="http://schemas.openxmlformats.org/officeDocument/2006/math">
                    <m:r>
                      <a:rPr lang="en-US" altLang="zh-TW" sz="15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15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𝒒</m:t>
                    </m:r>
                    <m:sSup>
                      <m:sSupPr>
                        <m:ctrlPr>
                          <a:rPr lang="en-US" altLang="zh-TW" sz="15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500" b="1" i="1" baseline="-2500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  <m:sup>
                        <m:r>
                          <a:rPr lang="en-US" altLang="zh-TW" sz="1500" b="1" i="1" baseline="-2500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15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altLang="zh-TW" sz="15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altLang="zh-TW" sz="15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𝒈𝒌𝒈</m:t>
                    </m:r>
                    <m:r>
                      <a:rPr lang="en-US" altLang="zh-TW" sz="1500" b="1" i="1" baseline="300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1500" b="1" i="1" baseline="3000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TW" sz="15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zh-TW" altLang="en-US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5310532"/>
                <a:ext cx="2613525" cy="5461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4644008" y="186689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&lt; 0.5 K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690630" y="1727520"/>
            <a:ext cx="734226" cy="6480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7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tmospheric-physics\meeting\由對流層內的重力波形成的複合對流颮線結構\figures\fi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0742"/>
            <a:ext cx="5631474" cy="65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51720" y="23092"/>
            <a:ext cx="1396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q</a:t>
            </a:r>
            <a:r>
              <a:rPr lang="en-US" altLang="zh-TW" sz="2400" b="1" baseline="-25000" dirty="0" smtClean="0">
                <a:solidFill>
                  <a:srgbClr val="002060"/>
                </a:solidFill>
              </a:rPr>
              <a:t>r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 (g kg</a:t>
            </a:r>
            <a:r>
              <a:rPr lang="en-US" altLang="zh-TW" sz="2400" b="1" baseline="30000" dirty="0" smtClean="0">
                <a:solidFill>
                  <a:srgbClr val="002060"/>
                </a:solidFill>
              </a:rPr>
              <a:t>-1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51720" y="3423649"/>
            <a:ext cx="117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w (m/s)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92280" y="242126"/>
            <a:ext cx="14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 = 5 h</a:t>
            </a:r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Z = 6.3 km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tmospheric-physics\meeting\由對流層內的重力波形成的複合對流颮線結構\figures\fi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0248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15616" y="-3950"/>
            <a:ext cx="14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5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Z = 0.7 km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64088" y="389855"/>
            <a:ext cx="232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p’ (</a:t>
            </a:r>
            <a:r>
              <a:rPr lang="en-US" altLang="zh-TW" sz="2400" b="1" dirty="0" err="1" smtClean="0">
                <a:solidFill>
                  <a:srgbClr val="002060"/>
                </a:solidFill>
              </a:rPr>
              <a:t>mb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71516" y="0"/>
            <a:ext cx="2218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shaded :updraft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92080" y="827047"/>
            <a:ext cx="403640" cy="74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364088" y="1727812"/>
            <a:ext cx="403640" cy="74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431627" y="2636912"/>
            <a:ext cx="403640" cy="74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46320" y="97039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A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64088" y="187116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B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453660" y="270314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C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93549" y="475440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L1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61188" y="540256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L2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60330" y="482968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L3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03848" y="5171729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H1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052845" y="5169893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H2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379896" y="5171729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H3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17" name="加號 16"/>
          <p:cNvSpPr/>
          <p:nvPr/>
        </p:nvSpPr>
        <p:spPr>
          <a:xfrm>
            <a:off x="3070318" y="4926987"/>
            <a:ext cx="267060" cy="267060"/>
          </a:xfrm>
          <a:prstGeom prst="mathPlus">
            <a:avLst/>
          </a:prstGeom>
          <a:solidFill>
            <a:srgbClr val="29853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加號 20"/>
          <p:cNvSpPr/>
          <p:nvPr/>
        </p:nvSpPr>
        <p:spPr>
          <a:xfrm>
            <a:off x="4864231" y="5531079"/>
            <a:ext cx="267060" cy="267060"/>
          </a:xfrm>
          <a:prstGeom prst="mathPlus">
            <a:avLst/>
          </a:prstGeom>
          <a:solidFill>
            <a:srgbClr val="29853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加號 21"/>
          <p:cNvSpPr/>
          <p:nvPr/>
        </p:nvSpPr>
        <p:spPr>
          <a:xfrm>
            <a:off x="6175239" y="4870067"/>
            <a:ext cx="267060" cy="267060"/>
          </a:xfrm>
          <a:prstGeom prst="mathPlus">
            <a:avLst/>
          </a:prstGeom>
          <a:solidFill>
            <a:srgbClr val="29853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2186480" y="1344654"/>
            <a:ext cx="2922777" cy="1546268"/>
            <a:chOff x="2186480" y="1344654"/>
            <a:chExt cx="2922777" cy="1546268"/>
          </a:xfrm>
        </p:grpSpPr>
        <p:sp>
          <p:nvSpPr>
            <p:cNvPr id="23" name="文字方塊 22"/>
            <p:cNvSpPr txBox="1"/>
            <p:nvPr/>
          </p:nvSpPr>
          <p:spPr>
            <a:xfrm>
              <a:off x="4575136" y="1446060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B0F0"/>
                  </a:solidFill>
                </a:rPr>
                <a:t>H4</a:t>
              </a:r>
              <a:endParaRPr lang="zh-TW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107117" y="2429257"/>
              <a:ext cx="5341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B0F0"/>
                  </a:solidFill>
                </a:rPr>
                <a:t>H5</a:t>
              </a:r>
              <a:endParaRPr lang="zh-TW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620748" y="1625518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B0F0"/>
                  </a:solidFill>
                </a:rPr>
                <a:t>H6</a:t>
              </a:r>
              <a:endParaRPr lang="zh-TW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373187" y="158889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L4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301020" y="1919367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L5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186480" y="1344654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L6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5807189" y="984395"/>
            <a:ext cx="1341828" cy="1527825"/>
            <a:chOff x="5807189" y="984395"/>
            <a:chExt cx="1341828" cy="1527825"/>
          </a:xfrm>
        </p:grpSpPr>
        <p:sp>
          <p:nvSpPr>
            <p:cNvPr id="29" name="文字方塊 28"/>
            <p:cNvSpPr txBox="1"/>
            <p:nvPr/>
          </p:nvSpPr>
          <p:spPr>
            <a:xfrm>
              <a:off x="6411956" y="984395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L8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679017" y="1806319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L7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807189" y="1047616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B0F0"/>
                  </a:solidFill>
                </a:rPr>
                <a:t>H8</a:t>
              </a:r>
              <a:endParaRPr lang="zh-TW" alt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919334" y="2050555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B0F0"/>
                  </a:solidFill>
                </a:rPr>
                <a:t>H7</a:t>
              </a:r>
              <a:endParaRPr lang="zh-TW" altLang="en-US" sz="24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6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tmospheric-physics\meeting\由對流層內的重力波形成的複合對流颮線結構\figures\fi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04" y="706271"/>
            <a:ext cx="6270826" cy="617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15616" y="-3950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5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</a:p>
          <a:p>
            <a:r>
              <a:rPr lang="en-US" altLang="zh-TW" sz="2400" b="1" dirty="0" smtClean="0">
                <a:solidFill>
                  <a:srgbClr val="C00000"/>
                </a:solidFill>
              </a:rPr>
              <a:t>Z = 11.9 km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64088" y="389855"/>
            <a:ext cx="232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contour : p’ (</a:t>
            </a:r>
            <a:r>
              <a:rPr lang="en-US" altLang="zh-TW" sz="2400" b="1" dirty="0" err="1" smtClean="0">
                <a:solidFill>
                  <a:srgbClr val="002060"/>
                </a:solidFill>
              </a:rPr>
              <a:t>mb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)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71516" y="0"/>
            <a:ext cx="2218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shaded :updraft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8145" y="862537"/>
            <a:ext cx="403640" cy="74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31885" y="1771880"/>
            <a:ext cx="403640" cy="74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266374" y="2680980"/>
            <a:ext cx="403640" cy="74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190579" y="106432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A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42055" y="190421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B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43492" y="279127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C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加號 13"/>
          <p:cNvSpPr/>
          <p:nvPr/>
        </p:nvSpPr>
        <p:spPr>
          <a:xfrm>
            <a:off x="2520197" y="5534853"/>
            <a:ext cx="267060" cy="267060"/>
          </a:xfrm>
          <a:prstGeom prst="mathPlus">
            <a:avLst/>
          </a:prstGeom>
          <a:solidFill>
            <a:srgbClr val="29853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加號 14"/>
          <p:cNvSpPr/>
          <p:nvPr/>
        </p:nvSpPr>
        <p:spPr>
          <a:xfrm>
            <a:off x="4203941" y="5312681"/>
            <a:ext cx="267060" cy="267060"/>
          </a:xfrm>
          <a:prstGeom prst="mathPlus">
            <a:avLst/>
          </a:prstGeom>
          <a:solidFill>
            <a:srgbClr val="29853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加號 15"/>
          <p:cNvSpPr/>
          <p:nvPr/>
        </p:nvSpPr>
        <p:spPr>
          <a:xfrm>
            <a:off x="6286130" y="5279630"/>
            <a:ext cx="267060" cy="267060"/>
          </a:xfrm>
          <a:prstGeom prst="mathPlus">
            <a:avLst/>
          </a:prstGeom>
          <a:solidFill>
            <a:srgbClr val="29853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887876" y="497457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L9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92543" y="5092255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L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10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23346" y="551141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H9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829973" y="5289244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H</a:t>
            </a:r>
            <a:r>
              <a:rPr lang="en-US" altLang="zh-TW" sz="2000" b="1" dirty="0" smtClean="0">
                <a:solidFill>
                  <a:srgbClr val="00B0F0"/>
                </a:solidFill>
              </a:rPr>
              <a:t>10</a:t>
            </a:r>
            <a:endParaRPr lang="zh-TW" altLang="en-US" sz="2000" b="1" dirty="0">
              <a:solidFill>
                <a:srgbClr val="00B0F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42388" y="5487026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L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11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800156" y="5078087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H</a:t>
            </a:r>
            <a:r>
              <a:rPr lang="en-US" altLang="zh-TW" sz="2000" b="1" dirty="0" smtClean="0">
                <a:solidFill>
                  <a:srgbClr val="00B0F0"/>
                </a:solidFill>
              </a:rPr>
              <a:t>11</a:t>
            </a:r>
            <a:endParaRPr lang="zh-TW" altLang="en-US" sz="2000" b="1" dirty="0">
              <a:solidFill>
                <a:srgbClr val="00B0F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514416" y="1925426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H</a:t>
            </a:r>
            <a:r>
              <a:rPr lang="en-US" altLang="zh-TW" sz="2000" b="1" dirty="0" smtClean="0">
                <a:solidFill>
                  <a:srgbClr val="00B0F0"/>
                </a:solidFill>
              </a:rPr>
              <a:t>13</a:t>
            </a:r>
            <a:endParaRPr lang="zh-TW" altLang="en-US" sz="2000" b="1" dirty="0">
              <a:solidFill>
                <a:srgbClr val="00B0F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944952" y="1782207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H</a:t>
            </a:r>
            <a:r>
              <a:rPr lang="en-US" altLang="zh-TW" sz="2000" b="1" dirty="0" smtClean="0">
                <a:solidFill>
                  <a:srgbClr val="00B0F0"/>
                </a:solidFill>
              </a:rPr>
              <a:t>12</a:t>
            </a:r>
            <a:endParaRPr lang="zh-TW" altLang="en-US" sz="2000" b="1" dirty="0">
              <a:solidFill>
                <a:srgbClr val="00B0F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691405" y="2477585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L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13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871785" y="2596934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L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12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線性化重力</a:t>
            </a:r>
            <a:r>
              <a:rPr lang="zh-TW" altLang="en-US" dirty="0" smtClean="0"/>
              <a:t>波方程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9236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err="1" smtClean="0">
                <a:solidFill>
                  <a:srgbClr val="002060"/>
                </a:solidFill>
              </a:rPr>
              <a:t>Bretherton</a:t>
            </a:r>
            <a:r>
              <a:rPr lang="en-US" altLang="zh-TW" b="1" dirty="0" smtClean="0">
                <a:solidFill>
                  <a:srgbClr val="002060"/>
                </a:solidFill>
              </a:rPr>
              <a:t> (1966) :</a:t>
            </a:r>
          </a:p>
          <a:p>
            <a:r>
              <a:rPr lang="en-US" altLang="zh-TW" dirty="0" smtClean="0"/>
              <a:t>=================================================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=================================================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9" y="2306746"/>
            <a:ext cx="3956720" cy="249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9" y="5015329"/>
            <a:ext cx="4861690" cy="58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9" y="6021288"/>
            <a:ext cx="5104253" cy="6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zh-TW" altLang="en-US" dirty="0" smtClean="0"/>
              <a:t>移除密度隨高度遞減的影響：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================================================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================================================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6353"/>
            <a:ext cx="2862574" cy="58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5144"/>
            <a:ext cx="3672018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1295"/>
            <a:ext cx="1731568" cy="7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96135" y="1016082"/>
            <a:ext cx="1898277" cy="369332"/>
          </a:xfrm>
          <a:prstGeom prst="rect">
            <a:avLst/>
          </a:prstGeom>
          <a:solidFill>
            <a:srgbClr val="FFE181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err="1">
                <a:solidFill>
                  <a:srgbClr val="002060"/>
                </a:solidFill>
              </a:rPr>
              <a:t>Bretherton</a:t>
            </a:r>
            <a:r>
              <a:rPr lang="en-US" altLang="zh-TW" b="1" dirty="0">
                <a:solidFill>
                  <a:srgbClr val="002060"/>
                </a:solidFill>
              </a:rPr>
              <a:t> (1966)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06617" y="2298022"/>
            <a:ext cx="21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 smtClean="0">
                <a:latin typeface="Constantia"/>
              </a:rPr>
              <a:t>ρ</a:t>
            </a:r>
            <a:r>
              <a:rPr lang="el-GR" altLang="zh-TW" baseline="-25000" dirty="0" smtClean="0">
                <a:latin typeface="Constantia"/>
              </a:rPr>
              <a:t>0</a:t>
            </a:r>
            <a:r>
              <a:rPr lang="zh-TW" altLang="en-US" dirty="0" smtClean="0">
                <a:latin typeface="Constantia"/>
              </a:rPr>
              <a:t> </a:t>
            </a:r>
            <a:r>
              <a:rPr lang="en-US" altLang="zh-TW" dirty="0" smtClean="0">
                <a:latin typeface="Constantia"/>
              </a:rPr>
              <a:t>=</a:t>
            </a:r>
            <a:r>
              <a:rPr lang="zh-TW" altLang="en-US" dirty="0" smtClean="0">
                <a:latin typeface="Constantia"/>
              </a:rPr>
              <a:t> </a:t>
            </a:r>
            <a:r>
              <a:rPr lang="en-US" altLang="zh-TW" dirty="0" smtClean="0">
                <a:latin typeface="Constantia"/>
              </a:rPr>
              <a:t>surface density</a:t>
            </a:r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0" y="3140968"/>
            <a:ext cx="2837137" cy="18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69540"/>
            <a:ext cx="3817147" cy="67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8" y="5949280"/>
            <a:ext cx="3704610" cy="80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0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F:\atmospheric-physics\meeting\由對流層內的重力波形成的複合對流颮線結構\figures\fi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68" y="476672"/>
            <a:ext cx="4617198" cy="60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19872" y="125671"/>
            <a:ext cx="2389308" cy="369332"/>
          </a:xfrm>
          <a:prstGeom prst="rect">
            <a:avLst/>
          </a:prstGeom>
          <a:solidFill>
            <a:srgbClr val="EBF2F2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Foote and Frank (1983)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676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/>
          <a:lstStyle/>
          <a:p>
            <a:r>
              <a:rPr lang="zh-TW" altLang="en-US" dirty="0" smtClean="0"/>
              <a:t>非彈性假設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Cs       </a:t>
            </a:r>
            <a:r>
              <a:rPr lang="en-US" altLang="zh-TW" dirty="0" smtClean="0">
                <a:latin typeface="Constantia"/>
              </a:rPr>
              <a:t>∞</a:t>
            </a:r>
          </a:p>
          <a:p>
            <a:endParaRPr lang="en-US" altLang="zh-TW" dirty="0">
              <a:latin typeface="Constantia"/>
            </a:endParaRPr>
          </a:p>
          <a:p>
            <a:endParaRPr lang="en-US" altLang="zh-TW" dirty="0" smtClean="0">
              <a:latin typeface="Constantia"/>
            </a:endParaRPr>
          </a:p>
          <a:p>
            <a:endParaRPr lang="en-US" altLang="zh-TW" dirty="0">
              <a:latin typeface="Constantia"/>
            </a:endParaRPr>
          </a:p>
          <a:p>
            <a:endParaRPr lang="en-US" altLang="zh-TW" dirty="0" smtClean="0">
              <a:latin typeface="Constantia"/>
            </a:endParaRPr>
          </a:p>
          <a:p>
            <a:endParaRPr lang="en-US" altLang="zh-TW" dirty="0">
              <a:latin typeface="Constantia"/>
            </a:endParaRPr>
          </a:p>
          <a:p>
            <a:endParaRPr lang="en-US" altLang="zh-TW" dirty="0" smtClean="0">
              <a:latin typeface="Constantia"/>
            </a:endParaRPr>
          </a:p>
          <a:p>
            <a:r>
              <a:rPr lang="en-US" altLang="zh-TW" dirty="0" smtClean="0">
                <a:latin typeface="Constantia"/>
              </a:rPr>
              <a:t>==============================================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771800" y="764704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0" y="1052736"/>
            <a:ext cx="3817147" cy="67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V="1">
            <a:off x="1187624" y="1052736"/>
            <a:ext cx="1080120" cy="6792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向右箭號 9"/>
          <p:cNvSpPr/>
          <p:nvPr/>
        </p:nvSpPr>
        <p:spPr>
          <a:xfrm>
            <a:off x="4753083" y="124836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42077"/>
            <a:ext cx="2167559" cy="6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0" y="1730359"/>
            <a:ext cx="3704610" cy="80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331640" y="1732017"/>
            <a:ext cx="3163840" cy="80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85" y="1768810"/>
            <a:ext cx="1297158" cy="7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向右箭號 16"/>
          <p:cNvSpPr/>
          <p:nvPr/>
        </p:nvSpPr>
        <p:spPr>
          <a:xfrm>
            <a:off x="2863758" y="199871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3347797" y="1901651"/>
            <a:ext cx="2295365" cy="419055"/>
            <a:chOff x="899592" y="1916831"/>
            <a:chExt cx="2295365" cy="41905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025519"/>
              <a:ext cx="2232248" cy="310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547664" y="1916832"/>
              <a:ext cx="270250" cy="162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924707" y="1916831"/>
              <a:ext cx="270250" cy="162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8" name="直線單箭頭接點 17"/>
          <p:cNvCxnSpPr/>
          <p:nvPr/>
        </p:nvCxnSpPr>
        <p:spPr>
          <a:xfrm flipV="1">
            <a:off x="2267744" y="1982820"/>
            <a:ext cx="431699" cy="42081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23929" y="1982820"/>
            <a:ext cx="1719234" cy="555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28537"/>
            <a:ext cx="757214" cy="7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0" y="2538051"/>
            <a:ext cx="2883938" cy="71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6" y="3686577"/>
            <a:ext cx="2439850" cy="66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06" y="3767652"/>
            <a:ext cx="2203916" cy="64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17" y="3799909"/>
            <a:ext cx="2581217" cy="60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06" y="4581128"/>
            <a:ext cx="2298896" cy="68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37" y="4581128"/>
            <a:ext cx="2035310" cy="61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zh-TW" altLang="en-US" dirty="0" smtClean="0"/>
              <a:t>假設波動解：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在水平方向上與</a:t>
            </a:r>
            <a:r>
              <a:rPr lang="en-US" altLang="zh-TW" dirty="0" smtClean="0"/>
              <a:t>W</a:t>
            </a:r>
            <a:r>
              <a:rPr lang="zh-TW" altLang="en-US" dirty="0" smtClean="0"/>
              <a:t>同相位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==================================================</a:t>
            </a:r>
          </a:p>
          <a:p>
            <a:r>
              <a:rPr lang="en-US" altLang="zh-TW" dirty="0" smtClean="0"/>
              <a:t>Scorer parameter 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==================================================</a:t>
            </a:r>
          </a:p>
          <a:p>
            <a:r>
              <a:rPr lang="en-US" altLang="zh-TW" dirty="0" smtClean="0"/>
              <a:t>Boundary condition :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64704"/>
            <a:ext cx="2728739" cy="86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43406" y="15189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41442" y="15356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1" y="2060848"/>
            <a:ext cx="3380766" cy="69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56" y="3624951"/>
            <a:ext cx="5274235" cy="79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406954" y="3839670"/>
            <a:ext cx="1453731" cy="369332"/>
          </a:xfrm>
          <a:prstGeom prst="rect">
            <a:avLst/>
          </a:prstGeom>
          <a:solidFill>
            <a:srgbClr val="FFE181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Scorer (1949)</a:t>
            </a:r>
            <a:endParaRPr lang="zh-TW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9" y="5229200"/>
            <a:ext cx="2509726" cy="102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07072"/>
            <a:ext cx="3003709" cy="36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508104" y="2225314"/>
            <a:ext cx="2653034" cy="369332"/>
          </a:xfrm>
          <a:prstGeom prst="rect">
            <a:avLst/>
          </a:prstGeom>
          <a:solidFill>
            <a:srgbClr val="EBF2F2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Taylor-Goldstein equation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atmospheric-physics\meeting\由對流層內的重力波形成的複合對流颮線結構\figures\fi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5" y="670558"/>
            <a:ext cx="6524456" cy="604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527" y="-122222"/>
            <a:ext cx="7620000" cy="1143000"/>
          </a:xfrm>
        </p:spPr>
        <p:txBody>
          <a:bodyPr/>
          <a:lstStyle/>
          <a:p>
            <a:r>
              <a:rPr lang="zh-TW" altLang="en-US" dirty="0" smtClean="0"/>
              <a:t>線性化結果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584352" y="208894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4730" y="120350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thick : w</a:t>
            </a:r>
          </a:p>
          <a:p>
            <a:r>
              <a:rPr lang="en-US" altLang="zh-TW" b="1" dirty="0" smtClean="0">
                <a:solidFill>
                  <a:srgbClr val="002060"/>
                </a:solidFill>
              </a:rPr>
              <a:t>thin : p’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31965" y="347386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L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30138" y="5278794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L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36037" y="3449992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L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180822" y="5243907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L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70877" y="3973212"/>
            <a:ext cx="825162" cy="338554"/>
          </a:xfrm>
          <a:prstGeom prst="rect">
            <a:avLst/>
          </a:prstGeom>
          <a:solidFill>
            <a:srgbClr val="A9C7C6">
              <a:alpha val="81176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2060"/>
                </a:solidFill>
              </a:rPr>
              <a:t>7.9 m/s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31640" y="43276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7.3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1808052" y="4512341"/>
            <a:ext cx="5716276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2123728" y="1526665"/>
            <a:ext cx="4742653" cy="1047721"/>
            <a:chOff x="2123728" y="1526665"/>
            <a:chExt cx="4742653" cy="1047721"/>
          </a:xfrm>
        </p:grpSpPr>
        <p:cxnSp>
          <p:nvCxnSpPr>
            <p:cNvPr id="15" name="直線接點 14"/>
            <p:cNvCxnSpPr/>
            <p:nvPr/>
          </p:nvCxnSpPr>
          <p:spPr>
            <a:xfrm flipH="1" flipV="1">
              <a:off x="2123728" y="1526665"/>
              <a:ext cx="1259730" cy="75020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H="1" flipV="1">
              <a:off x="5004048" y="1901768"/>
              <a:ext cx="1580304" cy="67261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3044652" y="1717102"/>
              <a:ext cx="803425" cy="369332"/>
            </a:xfrm>
            <a:prstGeom prst="rect">
              <a:avLst/>
            </a:prstGeom>
            <a:solidFill>
              <a:srgbClr val="FFD961">
                <a:alpha val="78039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60.6</a:t>
              </a:r>
              <a:r>
                <a:rPr lang="zh-TW" altLang="en-US" b="1" baseline="30000" dirty="0" smtClean="0">
                  <a:solidFill>
                    <a:srgbClr val="FF0000"/>
                  </a:solidFill>
                </a:rPr>
                <a:t>。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 </a:t>
              </a:r>
              <a:endParaRPr lang="zh-TW" alt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293788" y="2086434"/>
              <a:ext cx="572593" cy="369332"/>
            </a:xfrm>
            <a:prstGeom prst="rect">
              <a:avLst/>
            </a:prstGeom>
            <a:solidFill>
              <a:srgbClr val="FFD961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72</a:t>
              </a:r>
              <a:r>
                <a:rPr lang="zh-TW" altLang="en-US" b="1" baseline="30000" dirty="0" smtClean="0">
                  <a:solidFill>
                    <a:srgbClr val="FF0000"/>
                  </a:solidFill>
                </a:rPr>
                <a:t>。</a:t>
              </a:r>
              <a:endParaRPr lang="zh-TW" altLang="en-US" b="1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5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1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tmospheric-physics\meeting\由對流層內的重力波形成的複合對流颮線結構\figures\fi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85" y="491565"/>
            <a:ext cx="6716375" cy="63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4730" y="120350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thick : w</a:t>
            </a:r>
          </a:p>
          <a:p>
            <a:r>
              <a:rPr lang="en-US" altLang="zh-TW" b="1" dirty="0" smtClean="0">
                <a:solidFill>
                  <a:srgbClr val="002060"/>
                </a:solidFill>
              </a:rPr>
              <a:t>thin : u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84352" y="208894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74206" y="5573454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M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16428" y="257503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M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56105" y="543758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M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65416" y="2639295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M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tmospheric-physics\meeting\由對流層內的重力波形成的複合對流颮線結構\figures\fi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43" y="836711"/>
            <a:ext cx="6468858" cy="59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54543" y="260648"/>
                <a:ext cx="37946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 smtClean="0">
                    <a:solidFill>
                      <a:srgbClr val="C00000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zh-TW" sz="24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zh-TW" alt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</a:rPr>
                  <a:t>10</a:t>
                </a:r>
                <a:r>
                  <a:rPr lang="zh-TW" alt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</a:rPr>
                  <a:t>km , N = 1.1 X 10</a:t>
                </a:r>
                <a:r>
                  <a:rPr lang="en-US" altLang="zh-TW" sz="2400" b="1" baseline="30000" dirty="0" smtClean="0">
                    <a:solidFill>
                      <a:srgbClr val="C00000"/>
                    </a:solidFill>
                  </a:rPr>
                  <a:t>-2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</a:rPr>
                  <a:t> s </a:t>
                </a:r>
                <a:r>
                  <a:rPr lang="en-US" altLang="zh-TW" sz="2400" b="1" baseline="30000" dirty="0" smtClean="0">
                    <a:solidFill>
                      <a:srgbClr val="C00000"/>
                    </a:solidFill>
                  </a:rPr>
                  <a:t>-1</a:t>
                </a:r>
              </a:p>
              <a:p>
                <a:endParaRPr lang="zh-TW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543" y="260648"/>
                <a:ext cx="3794629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408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070125" y="836711"/>
            <a:ext cx="3234429" cy="5400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364088" y="6093296"/>
            <a:ext cx="2940466" cy="67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72110" y="1340768"/>
            <a:ext cx="156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thick : w (m/s)</a:t>
            </a:r>
          </a:p>
          <a:p>
            <a:r>
              <a:rPr lang="en-US" altLang="zh-TW" b="1" dirty="0" smtClean="0">
                <a:solidFill>
                  <a:srgbClr val="002060"/>
                </a:solidFill>
              </a:rPr>
              <a:t>thin : p’ (</a:t>
            </a:r>
            <a:r>
              <a:rPr lang="en-US" altLang="zh-TW" b="1" dirty="0" err="1" smtClean="0">
                <a:solidFill>
                  <a:srgbClr val="002060"/>
                </a:solidFill>
              </a:rPr>
              <a:t>mb</a:t>
            </a:r>
            <a:r>
              <a:rPr lang="en-US" altLang="zh-TW" b="1" dirty="0" smtClean="0">
                <a:solidFill>
                  <a:srgbClr val="002060"/>
                </a:solidFill>
              </a:rPr>
              <a:t>)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重力</a:t>
            </a:r>
            <a:r>
              <a:rPr lang="zh-TW" altLang="en-US" dirty="0" smtClean="0"/>
              <a:t>波的</a:t>
            </a:r>
            <a:r>
              <a:rPr lang="zh-TW" altLang="en-US" dirty="0"/>
              <a:t>垂直結構與</a:t>
            </a:r>
            <a:r>
              <a:rPr lang="en-US" altLang="zh-TW" dirty="0"/>
              <a:t>Scorer parameter </a:t>
            </a:r>
            <a:r>
              <a:rPr lang="en-US" altLang="zh-TW" dirty="0" smtClean="0"/>
              <a:t>(</a:t>
            </a:r>
            <a:r>
              <a:rPr lang="en-US" altLang="zh-TW" dirty="0" smtClean="0">
                <a:latin typeface="Brush Script MT" pitchFamily="66" charset="0"/>
                <a:ea typeface="Gungsuh" pitchFamily="18" charset="-127"/>
              </a:rPr>
              <a:t>l</a:t>
            </a:r>
            <a:r>
              <a:rPr lang="zh-TW" altLang="en-US" dirty="0" smtClean="0">
                <a:latin typeface="Brush Script MT" pitchFamily="66" charset="0"/>
                <a:ea typeface="Gungsuh" pitchFamily="18" charset="-127"/>
              </a:rPr>
              <a:t> 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</a:t>
            </a:r>
            <a:r>
              <a:rPr lang="zh-TW" altLang="en-US" dirty="0"/>
              <a:t>水平波數</a:t>
            </a:r>
            <a:r>
              <a:rPr lang="zh-TW" altLang="en-US" dirty="0" smtClean="0"/>
              <a:t>有關。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若</a:t>
            </a:r>
            <a:r>
              <a:rPr lang="en-US" altLang="zh-TW" dirty="0" smtClean="0">
                <a:latin typeface="Brush Script MT" pitchFamily="66" charset="0"/>
              </a:rPr>
              <a:t>l</a:t>
            </a:r>
            <a:r>
              <a:rPr lang="zh-TW" altLang="en-US" dirty="0" smtClean="0">
                <a:latin typeface="Brush Script MT" pitchFamily="66" charset="0"/>
              </a:rPr>
              <a:t> 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</a:t>
            </a:r>
            <a:r>
              <a:rPr lang="en-US" altLang="zh-TW" dirty="0"/>
              <a:t>&gt; </a:t>
            </a:r>
            <a:r>
              <a:rPr lang="en-US" altLang="zh-TW" dirty="0" smtClean="0">
                <a:latin typeface="Brush Script MT" pitchFamily="66" charset="0"/>
              </a:rPr>
              <a:t>k</a:t>
            </a:r>
            <a:r>
              <a:rPr lang="zh-TW" altLang="en-US" dirty="0" smtClean="0">
                <a:latin typeface="Brush Script MT" pitchFamily="66" charset="0"/>
              </a:rPr>
              <a:t> </a:t>
            </a:r>
            <a:r>
              <a:rPr lang="en-US" altLang="zh-TW" baseline="30000" dirty="0" smtClean="0"/>
              <a:t>2</a:t>
            </a:r>
            <a:r>
              <a:rPr lang="zh-TW" altLang="en-US" dirty="0" smtClean="0"/>
              <a:t>，則以波數 </a:t>
            </a:r>
            <a:r>
              <a:rPr lang="en-US" altLang="zh-TW" dirty="0" smtClean="0"/>
              <a:t>(</a:t>
            </a:r>
            <a:r>
              <a:rPr lang="en-US" altLang="zh-TW" dirty="0" smtClean="0">
                <a:latin typeface="Brush Script MT" pitchFamily="66" charset="0"/>
              </a:rPr>
              <a:t>l</a:t>
            </a:r>
            <a:r>
              <a:rPr lang="zh-TW" altLang="en-US" dirty="0" smtClean="0">
                <a:latin typeface="Brush Script MT" pitchFamily="66" charset="0"/>
              </a:rPr>
              <a:t> 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– </a:t>
            </a:r>
            <a:r>
              <a:rPr lang="en-US" altLang="zh-TW" dirty="0" smtClean="0">
                <a:latin typeface="Brush Script MT" pitchFamily="66" charset="0"/>
              </a:rPr>
              <a:t>k</a:t>
            </a:r>
            <a:r>
              <a:rPr lang="zh-TW" altLang="en-US" dirty="0" smtClean="0">
                <a:latin typeface="Brush Script MT" pitchFamily="66" charset="0"/>
              </a:rPr>
              <a:t> 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)</a:t>
            </a:r>
            <a:r>
              <a:rPr lang="en-US" altLang="zh-TW" baseline="30000" dirty="0" smtClean="0"/>
              <a:t>1/2</a:t>
            </a:r>
            <a:r>
              <a:rPr lang="zh-TW" altLang="en-US" dirty="0" smtClean="0"/>
              <a:t>在</a:t>
            </a:r>
            <a:r>
              <a:rPr lang="en-US" altLang="zh-TW" dirty="0" smtClean="0"/>
              <a:t>Z</a:t>
            </a:r>
            <a:r>
              <a:rPr lang="zh-TW" altLang="en-US" dirty="0" smtClean="0"/>
              <a:t>方向上震盪，代表在垂直方向上傳遞。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若</a:t>
            </a:r>
            <a:r>
              <a:rPr lang="en-US" altLang="zh-TW" dirty="0">
                <a:latin typeface="Brush Script MT" pitchFamily="66" charset="0"/>
              </a:rPr>
              <a:t>l</a:t>
            </a:r>
            <a:r>
              <a:rPr lang="zh-TW" altLang="en-US" dirty="0">
                <a:latin typeface="Brush Script MT" pitchFamily="66" charset="0"/>
              </a:rPr>
              <a:t> </a:t>
            </a:r>
            <a:r>
              <a:rPr lang="en-US" altLang="zh-TW" baseline="30000" dirty="0"/>
              <a:t>2</a:t>
            </a:r>
            <a:r>
              <a:rPr lang="en-US" altLang="zh-TW" dirty="0"/>
              <a:t> </a:t>
            </a:r>
            <a:r>
              <a:rPr lang="en-US" altLang="zh-TW" dirty="0" smtClean="0"/>
              <a:t>&lt; </a:t>
            </a:r>
            <a:r>
              <a:rPr lang="en-US" altLang="zh-TW" dirty="0">
                <a:latin typeface="Brush Script MT" pitchFamily="66" charset="0"/>
              </a:rPr>
              <a:t>k</a:t>
            </a:r>
            <a:r>
              <a:rPr lang="zh-TW" altLang="en-US" dirty="0">
                <a:latin typeface="Brush Script MT" pitchFamily="66" charset="0"/>
              </a:rPr>
              <a:t> </a:t>
            </a:r>
            <a:r>
              <a:rPr lang="en-US" altLang="zh-TW" baseline="30000" dirty="0" smtClean="0"/>
              <a:t>2</a:t>
            </a:r>
            <a:r>
              <a:rPr lang="zh-TW" altLang="en-US" baseline="30000" dirty="0" smtClean="0"/>
              <a:t> </a:t>
            </a:r>
            <a:r>
              <a:rPr lang="zh-TW" altLang="en-US" dirty="0" smtClean="0"/>
              <a:t>，則其解隨高度遞減，代表波動會消散或被局限。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pic>
        <p:nvPicPr>
          <p:cNvPr id="1026" name="Picture 2" descr="F:\atmospheric-physics\meeting\由對流層內的重力波形成的複合對流颮線結構\figures\eq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501"/>
            <a:ext cx="4405139" cy="9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652120" y="676238"/>
            <a:ext cx="2653034" cy="369332"/>
          </a:xfrm>
          <a:prstGeom prst="rect">
            <a:avLst/>
          </a:prstGeom>
          <a:solidFill>
            <a:srgbClr val="EBF2F2"/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Taylor-Goldstein equation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/>
          <a:lstStyle/>
          <a:p>
            <a:r>
              <a:rPr lang="en-US" altLang="zh-TW" dirty="0" smtClean="0"/>
              <a:t>Scorer parameter 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3074" name="Picture 2" descr="F:\atmospheric-physics\meeting\由對流層內的重力波形成的複合對流颮線結構\figures\eq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283103" cy="8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atmospheric-physics\meeting\由對流層內的重力波形成的複合對流颮線結構\figures\fi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4002"/>
            <a:ext cx="5101301" cy="52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4788024" y="3140968"/>
            <a:ext cx="2016224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797205" y="2533205"/>
            <a:ext cx="2016224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373494" y="3139131"/>
            <a:ext cx="2016224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382675" y="2531368"/>
            <a:ext cx="2016224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406545" y="5926399"/>
            <a:ext cx="2016224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415726" y="5318636"/>
            <a:ext cx="2016224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458354" y="4365104"/>
            <a:ext cx="2550651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2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tmospheric-physics\meeting\由對流層內的重力波形成的複合對流颮線結構\figures\fig24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82" y="620688"/>
            <a:ext cx="3411417" cy="62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97701" y="159023"/>
            <a:ext cx="338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Open radiation condition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1880" y="4869160"/>
            <a:ext cx="2842819" cy="1487573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H="1" flipV="1">
            <a:off x="4023877" y="1395852"/>
            <a:ext cx="1296144" cy="864096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 flipV="1">
            <a:off x="4947457" y="1151645"/>
            <a:ext cx="1296144" cy="864096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5343181" y="5486054"/>
            <a:ext cx="558898" cy="749493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3975254" y="5517269"/>
            <a:ext cx="558898" cy="749493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F:\atmospheric-physics\meeting\由對流層內的重力波形成的複合對流颮線結構\figures\fi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753"/>
            <a:ext cx="6397220" cy="66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1741654" y="2187941"/>
            <a:ext cx="554461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267744" y="1196752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RTF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74380" y="2594058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RTF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72136" y="184390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FTR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9348" y="0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tmospheric-physics\meeting\由對流層內的重力波形成的複合對流颮線結構\figures\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039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620000" cy="1143000"/>
          </a:xfrm>
        </p:spPr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1566" y="4149080"/>
            <a:ext cx="7620000" cy="194421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使用</a:t>
            </a:r>
            <a:r>
              <a:rPr lang="en-US" altLang="zh-TW" dirty="0"/>
              <a:t>2D</a:t>
            </a:r>
            <a:r>
              <a:rPr lang="zh-TW" altLang="en-US" dirty="0"/>
              <a:t>和</a:t>
            </a:r>
            <a:r>
              <a:rPr lang="en-US" altLang="zh-TW" dirty="0"/>
              <a:t>3D</a:t>
            </a:r>
            <a:r>
              <a:rPr lang="zh-TW" altLang="en-US" dirty="0"/>
              <a:t>的</a:t>
            </a:r>
            <a:r>
              <a:rPr lang="zh-TW" altLang="en-US" dirty="0" smtClean="0"/>
              <a:t>非靜力高</a:t>
            </a:r>
            <a:r>
              <a:rPr lang="zh-TW" altLang="en-US" dirty="0"/>
              <a:t>解析度模式</a:t>
            </a:r>
            <a:r>
              <a:rPr lang="zh-TW" altLang="en-US" dirty="0" smtClean="0"/>
              <a:t>，解釋陣風鋒面後方的對流，為</a:t>
            </a:r>
            <a:r>
              <a:rPr lang="zh-TW" altLang="en-US" dirty="0"/>
              <a:t>重力</a:t>
            </a:r>
            <a:r>
              <a:rPr lang="zh-TW" altLang="en-US" dirty="0" smtClean="0"/>
              <a:t>波所產生。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系統達到成熟</a:t>
            </a:r>
            <a:r>
              <a:rPr lang="zh-TW" altLang="en-US" dirty="0" smtClean="0"/>
              <a:t>階段時，對流以重力</a:t>
            </a:r>
            <a:r>
              <a:rPr lang="zh-TW" altLang="en-US" dirty="0"/>
              <a:t>波的相速向後傳遞，</a:t>
            </a:r>
            <a:r>
              <a:rPr lang="zh-TW" altLang="en-US" dirty="0" smtClean="0"/>
              <a:t>而非以</a:t>
            </a:r>
            <a:r>
              <a:rPr lang="zh-TW" altLang="en-US" dirty="0"/>
              <a:t>平均流場。</a:t>
            </a:r>
          </a:p>
        </p:txBody>
      </p:sp>
    </p:spTree>
    <p:extLst>
      <p:ext uri="{BB962C8B-B14F-4D97-AF65-F5344CB8AC3E}">
        <p14:creationId xmlns:p14="http://schemas.microsoft.com/office/powerpoint/2010/main" val="37381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6051" y="4221088"/>
            <a:ext cx="7620000" cy="2384571"/>
          </a:xfrm>
        </p:spPr>
        <p:txBody>
          <a:bodyPr/>
          <a:lstStyle/>
          <a:p>
            <a:r>
              <a:rPr lang="zh-TW" altLang="en-US" dirty="0"/>
              <a:t>颮線系統前緣陣風鋒面抬升產生新的對流胞，並且向後移動</a:t>
            </a:r>
            <a:r>
              <a:rPr lang="zh-TW" altLang="en-US" dirty="0" smtClean="0"/>
              <a:t>，新</a:t>
            </a:r>
            <a:r>
              <a:rPr lang="zh-TW" altLang="en-US" dirty="0"/>
              <a:t>的對流</a:t>
            </a:r>
            <a:r>
              <a:rPr lang="zh-TW" altLang="en-US" dirty="0" smtClean="0"/>
              <a:t>胞截斷</a:t>
            </a:r>
            <a:r>
              <a:rPr lang="zh-TW" altLang="en-US" dirty="0"/>
              <a:t>水氣的堤共，使後方的對流胞衰弱。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本篇</a:t>
            </a:r>
            <a:r>
              <a:rPr lang="zh-TW" altLang="en-US" dirty="0" smtClean="0"/>
              <a:t>研究以</a:t>
            </a:r>
            <a:r>
              <a:rPr lang="zh-TW" altLang="en-US" dirty="0"/>
              <a:t>重力波的角度來解釋中緯度地區颮線的多胞結構。</a:t>
            </a:r>
          </a:p>
          <a:p>
            <a:endParaRPr lang="zh-TW" altLang="en-US" dirty="0"/>
          </a:p>
        </p:txBody>
      </p:sp>
      <p:pic>
        <p:nvPicPr>
          <p:cNvPr id="2050" name="Picture 2" descr="F:\atmospheric-physics\meeting\由對流層內的重力波形成的複合對流颮線結構\figures\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82"/>
            <a:ext cx="6624886" cy="40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525156" y="980728"/>
            <a:ext cx="7359902" cy="5104362"/>
            <a:chOff x="683568" y="188640"/>
            <a:chExt cx="7359902" cy="5104362"/>
          </a:xfrm>
        </p:grpSpPr>
        <p:pic>
          <p:nvPicPr>
            <p:cNvPr id="4" name="Picture 2" descr="F:\atmospheric-physics\meeting\由對流層內的重力波形成的複合對流颮線結構\figures\fig2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8640"/>
              <a:ext cx="7359902" cy="510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6245107" y="3657634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774103" y="3459852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328870" y="335834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645826" y="335834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637343" y="2069369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075483" y="2091403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L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肘形接點 12"/>
          <p:cNvCxnSpPr/>
          <p:nvPr/>
        </p:nvCxnSpPr>
        <p:spPr>
          <a:xfrm>
            <a:off x="7522843" y="2386919"/>
            <a:ext cx="406283" cy="252027"/>
          </a:xfrm>
          <a:prstGeom prst="bentConnector3">
            <a:avLst>
              <a:gd name="adj1" fmla="val 96098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接點 17"/>
          <p:cNvCxnSpPr/>
          <p:nvPr/>
        </p:nvCxnSpPr>
        <p:spPr>
          <a:xfrm flipV="1">
            <a:off x="7610601" y="3532909"/>
            <a:ext cx="318528" cy="248123"/>
          </a:xfrm>
          <a:prstGeom prst="bentConnector3">
            <a:avLst>
              <a:gd name="adj1" fmla="val 9842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6971410" y="2744991"/>
            <a:ext cx="1844992" cy="369332"/>
          </a:xfrm>
          <a:prstGeom prst="rect">
            <a:avLst/>
          </a:prstGeom>
          <a:solidFill>
            <a:srgbClr val="FFE181">
              <a:alpha val="87059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Scorer parameter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cxnSp>
        <p:nvCxnSpPr>
          <p:cNvPr id="28" name="肘形接點 27"/>
          <p:cNvCxnSpPr/>
          <p:nvPr/>
        </p:nvCxnSpPr>
        <p:spPr>
          <a:xfrm>
            <a:off x="7566559" y="4449671"/>
            <a:ext cx="354569" cy="144362"/>
          </a:xfrm>
          <a:prstGeom prst="bentConnector3">
            <a:avLst>
              <a:gd name="adj1" fmla="val 96607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接點 30"/>
          <p:cNvCxnSpPr/>
          <p:nvPr/>
        </p:nvCxnSpPr>
        <p:spPr>
          <a:xfrm flipV="1">
            <a:off x="7542688" y="4946573"/>
            <a:ext cx="356405" cy="118209"/>
          </a:xfrm>
          <a:prstGeom prst="bentConnector3">
            <a:avLst>
              <a:gd name="adj1" fmla="val 96367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7470777" y="4571910"/>
            <a:ext cx="1345625" cy="369332"/>
          </a:xfrm>
          <a:prstGeom prst="rect">
            <a:avLst/>
          </a:prstGeom>
          <a:solidFill>
            <a:srgbClr val="FFE181">
              <a:alpha val="87059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rigid ground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7659687" cy="1168400"/>
          </a:xfrm>
        </p:spPr>
        <p:txBody>
          <a:bodyPr/>
          <a:lstStyle/>
          <a:p>
            <a:pPr algn="ctr"/>
            <a:r>
              <a:rPr lang="en-US" altLang="zh-TW" dirty="0" smtClean="0"/>
              <a:t>THE End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24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212160"/>
          </a:xfrm>
        </p:spPr>
        <p:txBody>
          <a:bodyPr/>
          <a:lstStyle/>
          <a:p>
            <a:r>
              <a:rPr lang="en-US" altLang="zh-TW" b="1" dirty="0" err="1" smtClean="0">
                <a:solidFill>
                  <a:srgbClr val="002060"/>
                </a:solidFill>
              </a:rPr>
              <a:t>Lindzen</a:t>
            </a:r>
            <a:r>
              <a:rPr lang="en-US" altLang="zh-TW" b="1" dirty="0" smtClean="0">
                <a:solidFill>
                  <a:srgbClr val="002060"/>
                </a:solidFill>
              </a:rPr>
              <a:t> and </a:t>
            </a:r>
            <a:r>
              <a:rPr lang="en-US" altLang="zh-TW" b="1" dirty="0" err="1" smtClean="0">
                <a:solidFill>
                  <a:srgbClr val="002060"/>
                </a:solidFill>
              </a:rPr>
              <a:t>Kuo</a:t>
            </a:r>
            <a:r>
              <a:rPr lang="en-US" altLang="zh-TW" b="1" dirty="0" smtClean="0">
                <a:solidFill>
                  <a:srgbClr val="002060"/>
                </a:solidFill>
              </a:rPr>
              <a:t> (1969):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==================================================</a:t>
            </a:r>
          </a:p>
          <a:p>
            <a:r>
              <a:rPr lang="en-US" altLang="zh-TW" dirty="0" smtClean="0"/>
              <a:t>w</a:t>
            </a:r>
            <a:r>
              <a:rPr lang="zh-TW" altLang="en-US" dirty="0"/>
              <a:t>帶入連續</a:t>
            </a:r>
            <a:r>
              <a:rPr lang="zh-TW" altLang="en-US" dirty="0" smtClean="0"/>
              <a:t>方程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==================================================</a:t>
            </a:r>
            <a:endParaRPr lang="en-US" altLang="zh-TW" dirty="0" smtClean="0"/>
          </a:p>
          <a:p>
            <a:r>
              <a:rPr lang="en-US" altLang="zh-TW" dirty="0" smtClean="0"/>
              <a:t>w, u</a:t>
            </a:r>
            <a:r>
              <a:rPr lang="zh-TW" altLang="en-US" dirty="0" smtClean="0"/>
              <a:t>代入水平動量方程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==================================================</a:t>
            </a:r>
          </a:p>
          <a:p>
            <a:r>
              <a:rPr lang="en-US" altLang="zh-TW" dirty="0" smtClean="0"/>
              <a:t>Q, w</a:t>
            </a:r>
            <a:r>
              <a:rPr lang="zh-TW" altLang="en-US" dirty="0" smtClean="0"/>
              <a:t>帶入熱力方程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4" y="1098240"/>
            <a:ext cx="5037186" cy="38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5" y="617423"/>
            <a:ext cx="2213684" cy="47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" y="2281891"/>
            <a:ext cx="4197173" cy="63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68" y="2337507"/>
            <a:ext cx="3657030" cy="5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848125" y="1797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48125" y="33593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142039" y="33593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0" y="3843146"/>
            <a:ext cx="3615728" cy="59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48" y="3763364"/>
            <a:ext cx="2604934" cy="6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89" y="4438327"/>
            <a:ext cx="2824446" cy="5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29" y="4389713"/>
            <a:ext cx="2280667" cy="5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859010" y="53623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52924" y="53623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" y="5788424"/>
            <a:ext cx="3251285" cy="67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8" y="5788424"/>
            <a:ext cx="2996983" cy="70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9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7620000" cy="5996136"/>
              </a:xfrm>
            </p:spPr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zh-TW" altLang="en-US" dirty="0" smtClean="0"/>
                  <a:t>消去</a:t>
                </a:r>
                <a:r>
                  <a:rPr lang="az-Cyrl-AZ" altLang="zh-TW" dirty="0" smtClean="0">
                    <a:latin typeface="Constantia"/>
                  </a:rPr>
                  <a:t>П</a:t>
                </a:r>
                <a:r>
                  <a:rPr lang="en-US" altLang="zh-TW" dirty="0" smtClean="0">
                    <a:latin typeface="Constantia"/>
                  </a:rPr>
                  <a:t>:</a:t>
                </a:r>
              </a:p>
              <a:p>
                <a:endParaRPr lang="en-US" altLang="zh-TW" dirty="0">
                  <a:latin typeface="Constantia"/>
                </a:endParaRPr>
              </a:p>
              <a:p>
                <a:endParaRPr lang="en-US" altLang="zh-TW" dirty="0" smtClean="0">
                  <a:latin typeface="Constantia"/>
                </a:endParaRPr>
              </a:p>
              <a:p>
                <a:endParaRPr lang="en-US" altLang="zh-TW" dirty="0">
                  <a:latin typeface="Constantia"/>
                </a:endParaRPr>
              </a:p>
              <a:p>
                <a:r>
                  <a:rPr lang="zh-TW" altLang="en-US" dirty="0" smtClean="0">
                    <a:latin typeface="Constantia"/>
                  </a:rPr>
                  <a:t>消去</a:t>
                </a:r>
                <a:r>
                  <a:rPr lang="el-GR" altLang="zh-TW" dirty="0" smtClean="0">
                    <a:latin typeface="Constantia"/>
                  </a:rPr>
                  <a:t>θ</a:t>
                </a:r>
                <a:r>
                  <a:rPr lang="en-US" altLang="zh-TW" dirty="0" smtClean="0">
                    <a:latin typeface="Constantia"/>
                  </a:rPr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/>
                          </a:rPr>
                          <m:t>𝜕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9</m:t>
                            </m:r>
                          </m:e>
                        </m:d>
                      </m:num>
                      <m:den>
                        <m:r>
                          <a:rPr lang="zh-TW" alt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/>
                          </a:rPr>
                          <m:t>𝜕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zh-TW" alt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altLang="zh-TW" b="0" dirty="0" smtClean="0">
                  <a:latin typeface="Constantia"/>
                </a:endParaRPr>
              </a:p>
              <a:p>
                <a:endParaRPr lang="en-US" altLang="zh-TW" dirty="0">
                  <a:latin typeface="Constantia"/>
                </a:endParaRPr>
              </a:p>
              <a:p>
                <a:endParaRPr lang="en-US" altLang="zh-TW" dirty="0">
                  <a:latin typeface="Constantia"/>
                </a:endParaRPr>
              </a:p>
              <a:p>
                <a:endParaRPr lang="en-US" altLang="zh-TW" b="0" dirty="0" smtClean="0">
                  <a:latin typeface="Constantia"/>
                </a:endParaRPr>
              </a:p>
              <a:p>
                <a:endParaRPr lang="en-US" altLang="zh-TW" b="0" dirty="0" smtClean="0">
                  <a:latin typeface="Constantia"/>
                </a:endParaRPr>
              </a:p>
              <a:p>
                <a:endParaRPr lang="en-US" altLang="zh-TW" dirty="0" smtClean="0">
                  <a:latin typeface="Constantia"/>
                </a:endParaRP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7620000" cy="599613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83568" y="2852936"/>
                <a:ext cx="1296144" cy="69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sz="2000" i="1" smtClean="0">
                              <a:latin typeface="Cambria Math"/>
                            </a:rPr>
                            <m:t>𝜕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d>
                        </m:num>
                        <m:den>
                          <m:r>
                            <a:rPr lang="zh-TW" altLang="en-US" sz="20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/>
                        </a:rPr>
                        <m:t>   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52936"/>
                <a:ext cx="1296144" cy="6940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35696" y="2920849"/>
                <a:ext cx="3456384" cy="63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 smtClean="0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zh-TW" altLang="en-US" sz="2400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az-Cyrl-AZ" altLang="zh-TW" sz="2400" dirty="0">
                        <a:latin typeface="Cambria Math"/>
                      </a:rPr>
                      <m:t>Ґ</m:t>
                    </m:r>
                  </m:oMath>
                </a14:m>
                <a:r>
                  <a:rPr lang="en-US" altLang="zh-TW" sz="2400" dirty="0" smtClean="0">
                    <a:latin typeface="Constantia"/>
                  </a:rPr>
                  <a:t>)(7)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20849"/>
                <a:ext cx="3456384" cy="635367"/>
              </a:xfrm>
              <a:prstGeom prst="rect">
                <a:avLst/>
              </a:prstGeom>
              <a:blipFill rotWithShape="1">
                <a:blip r:embed="rId4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429946" y="23095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0" y="279376"/>
            <a:ext cx="3823147" cy="190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" y="3533566"/>
            <a:ext cx="6780861" cy="5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51" y="3580912"/>
            <a:ext cx="908786" cy="45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26" y="279376"/>
            <a:ext cx="2079653" cy="3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004048" y="188640"/>
            <a:ext cx="275523" cy="11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201476" y="221296"/>
            <a:ext cx="275523" cy="11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26" y="738050"/>
            <a:ext cx="2830068" cy="2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94" y="738050"/>
            <a:ext cx="1826890" cy="29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1364632" y="39206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0" y="5084049"/>
            <a:ext cx="4943238" cy="4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4049"/>
            <a:ext cx="3635152" cy="44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4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16142"/>
                <a:ext cx="7620000" cy="4884658"/>
              </a:xfrm>
            </p:spPr>
            <p:txBody>
              <a:bodyPr/>
              <a:lstStyle/>
              <a:p>
                <a:endParaRPr lang="en-US" altLang="zh-TW" dirty="0" smtClean="0"/>
              </a:p>
              <a:p>
                <a:r>
                  <a:rPr lang="zh-TW" altLang="en-US" dirty="0" smtClean="0"/>
                  <a:t>消去</a:t>
                </a:r>
                <a:r>
                  <a:rPr lang="en-US" altLang="zh-TW" dirty="0" smtClean="0"/>
                  <a:t>u: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/>
                          </a:rPr>
                          <m:t>𝜕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zh-TW" altLang="en-US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+(12)</m:t>
                    </m:r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6142"/>
                <a:ext cx="7620000" cy="488465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397289" y="18624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~</a:t>
            </a:r>
            <a:endParaRPr lang="zh-TW" altLang="en-US" b="1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7" y="548680"/>
            <a:ext cx="3082614" cy="52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1" y="3068960"/>
            <a:ext cx="6686203" cy="101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0" y="1083162"/>
            <a:ext cx="4943238" cy="4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83162"/>
            <a:ext cx="3635152" cy="44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atmospheric-physics\meeting\由對流層內的重力波形成的複合對流颮線結構\figures\fi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6010"/>
            <a:ext cx="5953794" cy="61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7" y="26107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T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=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11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50165" y="3377955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x = - 20 ~ 50 (km)</a:t>
            </a:r>
            <a:r>
              <a:rPr lang="zh-TW" altLang="en-US" b="1" dirty="0" smtClean="0">
                <a:solidFill>
                  <a:srgbClr val="002060"/>
                </a:solidFill>
              </a:rPr>
              <a:t> 水平平均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50165" y="648866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x = 10 ~ 26 (km)</a:t>
            </a:r>
            <a:r>
              <a:rPr lang="zh-TW" altLang="en-US" b="1" dirty="0" smtClean="0">
                <a:solidFill>
                  <a:srgbClr val="002060"/>
                </a:solidFill>
              </a:rPr>
              <a:t> 水平平均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數值模式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748464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Klemp and </a:t>
            </a:r>
            <a:r>
              <a:rPr lang="en-US" altLang="zh-TW" dirty="0" err="1" smtClean="0"/>
              <a:t>Wilhelmson</a:t>
            </a:r>
            <a:r>
              <a:rPr lang="en-US" altLang="zh-TW" dirty="0" smtClean="0"/>
              <a:t> (1978)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compressible </a:t>
            </a:r>
            <a:r>
              <a:rPr lang="en-US" altLang="zh-TW" dirty="0" err="1" smtClean="0"/>
              <a:t>nonhydrostatic</a:t>
            </a:r>
            <a:r>
              <a:rPr lang="en-US" altLang="zh-TW" dirty="0" smtClean="0"/>
              <a:t> cloud model : </a:t>
            </a:r>
            <a:r>
              <a:rPr lang="en-US" altLang="zh-TW" dirty="0" err="1" smtClean="0"/>
              <a:t>Wilhelmson</a:t>
            </a:r>
            <a:r>
              <a:rPr lang="en-US" altLang="zh-TW" dirty="0" smtClean="0"/>
              <a:t> and Chen (1982)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microphysical bulk parameterization : Lin et al.(1983)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考慮冰相微物理過程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環境</a:t>
            </a:r>
            <a:r>
              <a:rPr lang="zh-TW" altLang="en-US" dirty="0"/>
              <a:t>基本場不隨時間</a:t>
            </a:r>
            <a:r>
              <a:rPr lang="zh-TW" altLang="en-US" dirty="0" smtClean="0"/>
              <a:t>改變，且水平方向為同質的。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54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2D</a:t>
            </a:r>
            <a:r>
              <a:rPr lang="zh-TW" altLang="en-US" dirty="0" smtClean="0"/>
              <a:t> 模擬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 smtClean="0"/>
                  <a:t>X-Z</a:t>
                </a:r>
                <a:r>
                  <a:rPr lang="zh-TW" altLang="en-US" dirty="0" smtClean="0"/>
                  <a:t> </a:t>
                </a:r>
                <a:r>
                  <a:rPr lang="zh-TW" altLang="en-US" dirty="0"/>
                  <a:t>座標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stretched grids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dirty="0" smtClean="0"/>
                  <a:t>X : 455</a:t>
                </a:r>
                <a:r>
                  <a:rPr lang="zh-TW" altLang="en-US" dirty="0" smtClean="0"/>
                  <a:t>個網格點</a:t>
                </a:r>
                <a:r>
                  <a:rPr lang="en-US" altLang="zh-TW" dirty="0" smtClean="0"/>
                  <a:t>, 4814 km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zh-TW" altLang="en-US" dirty="0"/>
                  <a:t> </a:t>
                </a:r>
                <a:r>
                  <a:rPr lang="zh-TW" altLang="en-US" dirty="0" smtClean="0"/>
                  <a:t>         </a:t>
                </a:r>
                <a:r>
                  <a:rPr lang="en-US" altLang="zh-TW" dirty="0" smtClean="0"/>
                  <a:t>fine mesh : 315 gird points, 1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km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altLang="zh-TW" dirty="0" smtClean="0"/>
                  <a:t>          stretched grids : 2250 km, adjacent grid spacing is 1.075:1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altLang="zh-TW" dirty="0" smtClean="0"/>
                  <a:t>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dirty="0" smtClean="0"/>
                  <a:t>Z : 62</a:t>
                </a:r>
                <a:r>
                  <a:rPr lang="zh-TW" altLang="en-US" dirty="0" smtClean="0"/>
                  <a:t>個網格點</a:t>
                </a:r>
                <a:endParaRPr lang="en-US" altLang="zh-TW" dirty="0" smtClean="0"/>
              </a:p>
              <a:p>
                <a:pPr>
                  <a:lnSpc>
                    <a:spcPct val="150000"/>
                  </a:lnSpc>
                </a:pPr>
                <a:r>
                  <a:rPr lang="zh-TW" altLang="en-US" dirty="0" smtClean="0"/>
                  <a:t>模式</a:t>
                </a:r>
                <a:r>
                  <a:rPr lang="zh-TW" altLang="en-US" dirty="0"/>
                  <a:t>高度</a:t>
                </a:r>
                <a:r>
                  <a:rPr lang="en-US" altLang="zh-TW" dirty="0"/>
                  <a:t>: 21.7 km </a:t>
                </a:r>
                <a:endParaRPr lang="en-US" altLang="zh-TW" dirty="0" smtClean="0"/>
              </a:p>
              <a:p>
                <a:pPr>
                  <a:lnSpc>
                    <a:spcPct val="150000"/>
                  </a:lnSpc>
                </a:pPr>
                <a:r>
                  <a:rPr lang="zh-TW" altLang="en-US" dirty="0" smtClean="0"/>
                  <a:t>垂直</a:t>
                </a:r>
                <a:r>
                  <a:rPr lang="zh-TW" altLang="en-US" dirty="0"/>
                  <a:t>網格</a:t>
                </a:r>
                <a:r>
                  <a:rPr lang="zh-TW" altLang="en-US" dirty="0" smtClean="0"/>
                  <a:t>大小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altLang="zh-TW" dirty="0" smtClean="0"/>
                  <a:t>) : </a:t>
                </a:r>
                <a:r>
                  <a:rPr lang="zh-TW" altLang="en-US" dirty="0"/>
                  <a:t>最</a:t>
                </a:r>
                <a:r>
                  <a:rPr lang="zh-TW" altLang="en-US" dirty="0" smtClean="0"/>
                  <a:t>低層 </a:t>
                </a:r>
                <a:r>
                  <a:rPr lang="en-US" altLang="zh-TW" dirty="0" smtClean="0"/>
                  <a:t>140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m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zh-TW" altLang="en-US" dirty="0" smtClean="0"/>
                  <a:t>                                          最高層 </a:t>
                </a:r>
                <a:r>
                  <a:rPr lang="en-US" altLang="zh-TW" dirty="0" smtClean="0"/>
                  <a:t>550 m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altLang="zh-TW" dirty="0"/>
              </a:p>
              <a:p>
                <a:pPr marL="114300" indent="0">
                  <a:lnSpc>
                    <a:spcPct val="150000"/>
                  </a:lnSpc>
                  <a:buNone/>
                </a:pPr>
                <a:r>
                  <a:rPr lang="en-US" altLang="zh-TW" dirty="0" smtClean="0"/>
                  <a:t>Open boundary condition : </a:t>
                </a:r>
                <a:r>
                  <a:rPr lang="zh-TW" altLang="en-US" dirty="0"/>
                  <a:t>相</a:t>
                </a:r>
                <a:r>
                  <a:rPr lang="zh-TW" altLang="en-US" dirty="0" smtClean="0"/>
                  <a:t>速</a:t>
                </a:r>
                <a:r>
                  <a:rPr lang="en-US" altLang="zh-TW" dirty="0" smtClean="0"/>
                  <a:t> C* = 30 ms</a:t>
                </a:r>
                <a:r>
                  <a:rPr lang="en-US" altLang="zh-TW" baseline="30000" dirty="0" smtClean="0"/>
                  <a:t>-1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群組 34"/>
          <p:cNvGrpSpPr/>
          <p:nvPr/>
        </p:nvGrpSpPr>
        <p:grpSpPr>
          <a:xfrm>
            <a:off x="3798634" y="713002"/>
            <a:ext cx="4298541" cy="2282392"/>
            <a:chOff x="3808278" y="34386"/>
            <a:chExt cx="4298541" cy="2282392"/>
          </a:xfrm>
        </p:grpSpPr>
        <p:grpSp>
          <p:nvGrpSpPr>
            <p:cNvPr id="34" name="群組 33"/>
            <p:cNvGrpSpPr/>
            <p:nvPr/>
          </p:nvGrpSpPr>
          <p:grpSpPr>
            <a:xfrm>
              <a:off x="4201074" y="116632"/>
              <a:ext cx="3467270" cy="1893979"/>
              <a:chOff x="4201074" y="116632"/>
              <a:chExt cx="3467270" cy="1893979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5724128" y="332656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flipV="1">
                <a:off x="5778556" y="332656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flipV="1">
                <a:off x="5843870" y="332656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5920070" y="332656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flipV="1">
                <a:off x="6072470" y="332656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flipV="1">
                <a:off x="6301070" y="332656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6660232" y="321770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5560841" y="343541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V="1">
                <a:off x="5288699" y="332656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4860032" y="332656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flipV="1">
                <a:off x="5985384" y="354427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flipV="1">
                <a:off x="5637041" y="321770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V="1">
                <a:off x="7236296" y="321770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flipV="1">
                <a:off x="4283968" y="116632"/>
                <a:ext cx="0" cy="186132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4211960" y="1916832"/>
                <a:ext cx="34563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4211960" y="1862403"/>
                <a:ext cx="31683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>
                <a:off x="4211960" y="1807975"/>
                <a:ext cx="31683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>
                <a:off x="4211960" y="1753546"/>
                <a:ext cx="31683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4201074" y="1622918"/>
                <a:ext cx="31683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>
                <a:off x="4201074" y="1372547"/>
                <a:ext cx="31683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>
                <a:off x="4201074" y="948004"/>
                <a:ext cx="31683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>
                <a:off x="4211960" y="403718"/>
                <a:ext cx="31683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7738833" y="1947446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833" y="1947446"/>
                  <a:ext cx="36798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3808278" y="34386"/>
                  <a:ext cx="353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8278" y="34386"/>
                  <a:ext cx="35375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文字方塊 32"/>
          <p:cNvSpPr txBox="1"/>
          <p:nvPr/>
        </p:nvSpPr>
        <p:spPr>
          <a:xfrm>
            <a:off x="4732127" y="2689227"/>
            <a:ext cx="2210349" cy="646331"/>
          </a:xfrm>
          <a:prstGeom prst="rect">
            <a:avLst/>
          </a:prstGeom>
          <a:solidFill>
            <a:srgbClr val="FFE181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Fine mesh</a:t>
            </a:r>
          </a:p>
          <a:p>
            <a:pPr algn="ctr"/>
            <a:r>
              <a:rPr lang="en-US" altLang="zh-TW" dirty="0"/>
              <a:t> </a:t>
            </a:r>
            <a:r>
              <a:rPr lang="en-US" altLang="zh-TW" dirty="0" smtClean="0"/>
              <a:t> 1 km, 315grid points</a:t>
            </a:r>
            <a:endParaRPr lang="zh-TW" altLang="en-US" dirty="0"/>
          </a:p>
        </p:txBody>
      </p:sp>
      <p:cxnSp>
        <p:nvCxnSpPr>
          <p:cNvPr id="37" name="肘形接點 36"/>
          <p:cNvCxnSpPr/>
          <p:nvPr/>
        </p:nvCxnSpPr>
        <p:spPr>
          <a:xfrm>
            <a:off x="5507654" y="2653331"/>
            <a:ext cx="424543" cy="121501"/>
          </a:xfrm>
          <a:prstGeom prst="bentConnector3">
            <a:avLst>
              <a:gd name="adj1" fmla="val 1282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接點 38"/>
          <p:cNvCxnSpPr/>
          <p:nvPr/>
        </p:nvCxnSpPr>
        <p:spPr>
          <a:xfrm rot="10800000" flipV="1">
            <a:off x="5894097" y="2656571"/>
            <a:ext cx="163285" cy="121501"/>
          </a:xfrm>
          <a:prstGeom prst="bentConnector3">
            <a:avLst>
              <a:gd name="adj1" fmla="val -1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群組 51"/>
          <p:cNvGrpSpPr/>
          <p:nvPr/>
        </p:nvGrpSpPr>
        <p:grpSpPr>
          <a:xfrm>
            <a:off x="6062826" y="770238"/>
            <a:ext cx="1163826" cy="102420"/>
            <a:chOff x="6034991" y="443368"/>
            <a:chExt cx="1163826" cy="102420"/>
          </a:xfrm>
        </p:grpSpPr>
        <p:cxnSp>
          <p:nvCxnSpPr>
            <p:cNvPr id="43" name="肘形接點 42"/>
            <p:cNvCxnSpPr/>
            <p:nvPr/>
          </p:nvCxnSpPr>
          <p:spPr>
            <a:xfrm flipV="1">
              <a:off x="6034991" y="443368"/>
              <a:ext cx="1163826" cy="102420"/>
            </a:xfrm>
            <a:prstGeom prst="bentConnector3">
              <a:avLst>
                <a:gd name="adj1" fmla="val 427"/>
              </a:avLst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肘形接點 47"/>
            <p:cNvCxnSpPr/>
            <p:nvPr/>
          </p:nvCxnSpPr>
          <p:spPr>
            <a:xfrm rot="10800000">
              <a:off x="6938023" y="443368"/>
              <a:ext cx="260794" cy="102420"/>
            </a:xfrm>
            <a:prstGeom prst="bentConnector3">
              <a:avLst>
                <a:gd name="adj1" fmla="val -4262"/>
              </a:avLst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群組 52"/>
          <p:cNvGrpSpPr/>
          <p:nvPr/>
        </p:nvGrpSpPr>
        <p:grpSpPr>
          <a:xfrm>
            <a:off x="4345500" y="770238"/>
            <a:ext cx="1163826" cy="102420"/>
            <a:chOff x="6034991" y="443368"/>
            <a:chExt cx="1163826" cy="102420"/>
          </a:xfrm>
        </p:grpSpPr>
        <p:cxnSp>
          <p:nvCxnSpPr>
            <p:cNvPr id="54" name="肘形接點 53"/>
            <p:cNvCxnSpPr/>
            <p:nvPr/>
          </p:nvCxnSpPr>
          <p:spPr>
            <a:xfrm flipV="1">
              <a:off x="6034991" y="443368"/>
              <a:ext cx="1163826" cy="102420"/>
            </a:xfrm>
            <a:prstGeom prst="bentConnector3">
              <a:avLst>
                <a:gd name="adj1" fmla="val 427"/>
              </a:avLst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肘形接點 54"/>
            <p:cNvCxnSpPr/>
            <p:nvPr/>
          </p:nvCxnSpPr>
          <p:spPr>
            <a:xfrm rot="10800000">
              <a:off x="6938023" y="443368"/>
              <a:ext cx="260794" cy="102420"/>
            </a:xfrm>
            <a:prstGeom prst="bentConnector3">
              <a:avLst>
                <a:gd name="adj1" fmla="val -4262"/>
              </a:avLst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字方塊 55"/>
          <p:cNvSpPr txBox="1"/>
          <p:nvPr/>
        </p:nvSpPr>
        <p:spPr>
          <a:xfrm>
            <a:off x="5975740" y="148917"/>
            <a:ext cx="1810112" cy="646331"/>
          </a:xfrm>
          <a:prstGeom prst="rect">
            <a:avLst/>
          </a:prstGeom>
          <a:solidFill>
            <a:srgbClr val="EBF2F2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Stretched grids</a:t>
            </a:r>
          </a:p>
          <a:p>
            <a:pPr algn="ctr"/>
            <a:r>
              <a:rPr lang="en-US" altLang="zh-TW" dirty="0" smtClean="0"/>
              <a:t>2250 km, 1.075:1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3923337" y="148916"/>
            <a:ext cx="1810112" cy="646331"/>
          </a:xfrm>
          <a:prstGeom prst="rect">
            <a:avLst/>
          </a:prstGeom>
          <a:solidFill>
            <a:srgbClr val="EBF2F2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Stretched grids</a:t>
            </a:r>
          </a:p>
          <a:p>
            <a:pPr algn="ctr"/>
            <a:r>
              <a:rPr lang="en-US" altLang="zh-TW" dirty="0" smtClean="0"/>
              <a:t>2250 km, 1.075:1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93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初始條件</a:t>
            </a:r>
            <a:endParaRPr lang="zh-TW" altLang="en-US" dirty="0"/>
          </a:p>
        </p:txBody>
      </p:sp>
      <p:pic>
        <p:nvPicPr>
          <p:cNvPr id="3074" name="Picture 2" descr="F:\atmospheric-physics\meeting\由對流層內的重力波形成的複合對流颮線結構\figures\fig03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504325" cy="49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8647" y="6249017"/>
            <a:ext cx="3983526" cy="369332"/>
          </a:xfrm>
          <a:prstGeom prst="rect">
            <a:avLst/>
          </a:prstGeom>
          <a:solidFill>
            <a:srgbClr val="9CBEBD">
              <a:alpha val="38039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1985/06/10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2331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UTC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(Enid, Oklahoma)</a:t>
            </a:r>
            <a:endParaRPr lang="zh-TW" altLang="en-US" b="1" dirty="0"/>
          </a:p>
        </p:txBody>
      </p:sp>
      <p:grpSp>
        <p:nvGrpSpPr>
          <p:cNvPr id="15" name="群組 14"/>
          <p:cNvGrpSpPr/>
          <p:nvPr/>
        </p:nvGrpSpPr>
        <p:grpSpPr>
          <a:xfrm>
            <a:off x="3941882" y="1380895"/>
            <a:ext cx="4658598" cy="4361789"/>
            <a:chOff x="3827853" y="1411510"/>
            <a:chExt cx="4658598" cy="4361789"/>
          </a:xfrm>
        </p:grpSpPr>
        <p:pic>
          <p:nvPicPr>
            <p:cNvPr id="3076" name="Picture 4" descr="F:\atmospheric-physics\meeting\由對流層內的重力波形成的複合對流颮線結構\figures\fig0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853" y="1411510"/>
              <a:ext cx="4658598" cy="4361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6254387" y="3949248"/>
              <a:ext cx="6606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END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6049876" y="2974733"/>
              <a:ext cx="275037" cy="16964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924037" y="2617914"/>
              <a:ext cx="6606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PTT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6428833" y="3864425"/>
              <a:ext cx="275037" cy="16964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4788760" y="2037616"/>
            <a:ext cx="3566746" cy="369332"/>
          </a:xfrm>
          <a:prstGeom prst="rect">
            <a:avLst/>
          </a:prstGeom>
          <a:solidFill>
            <a:srgbClr val="9CBEBD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1985/06/10</a:t>
            </a:r>
            <a:r>
              <a:rPr lang="zh-TW" altLang="en-US" b="1" dirty="0" smtClean="0"/>
              <a:t> </a:t>
            </a:r>
            <a:r>
              <a:rPr lang="en-US" altLang="zh-TW" b="1" dirty="0"/>
              <a:t>2330</a:t>
            </a:r>
            <a:r>
              <a:rPr lang="zh-TW" altLang="en-US" b="1" dirty="0"/>
              <a:t> </a:t>
            </a:r>
            <a:r>
              <a:rPr lang="en-US" altLang="zh-TW" b="1" dirty="0"/>
              <a:t>UTC</a:t>
            </a:r>
            <a:r>
              <a:rPr lang="zh-TW" altLang="en-US" b="1" dirty="0"/>
              <a:t> </a:t>
            </a:r>
            <a:r>
              <a:rPr lang="en-US" altLang="zh-TW" b="1" dirty="0"/>
              <a:t>Pratt, Kansas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20988" y="1883565"/>
            <a:ext cx="1837362" cy="369332"/>
          </a:xfrm>
          <a:prstGeom prst="rect">
            <a:avLst/>
          </a:prstGeom>
          <a:solidFill>
            <a:srgbClr val="FFD961">
              <a:alpha val="82745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CAPE : 3323 J kg</a:t>
            </a:r>
            <a:r>
              <a:rPr lang="en-US" altLang="zh-TW" b="1" baseline="30000" dirty="0" smtClean="0"/>
              <a:t>-1</a:t>
            </a:r>
            <a:endParaRPr lang="zh-TW" altLang="en-US" b="1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877789" y="2433248"/>
            <a:ext cx="2555508" cy="369332"/>
          </a:xfrm>
          <a:prstGeom prst="rect">
            <a:avLst/>
          </a:prstGeom>
          <a:solidFill>
            <a:srgbClr val="FFD961">
              <a:alpha val="76863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/>
              <a:t>春季平均值 </a:t>
            </a:r>
            <a:r>
              <a:rPr lang="en-US" altLang="zh-TW" b="1" dirty="0"/>
              <a:t>: 2820 J kg</a:t>
            </a:r>
            <a:r>
              <a:rPr lang="en-US" altLang="zh-TW" b="1" baseline="30000" dirty="0"/>
              <a:t>-1</a:t>
            </a:r>
            <a:endParaRPr lang="zh-TW" alt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1935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初始對流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F:\atmospheric-physics\meeting\由對流層內的重力波形成的複合對流颮線結構\figures\fig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71" y="1268760"/>
            <a:ext cx="5544616" cy="51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699791" y="1484784"/>
            <a:ext cx="810645" cy="369332"/>
          </a:xfrm>
          <a:prstGeom prst="rect">
            <a:avLst/>
          </a:prstGeom>
          <a:solidFill>
            <a:srgbClr val="9CBEBD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- 6 K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99791" y="4005064"/>
            <a:ext cx="1152129" cy="369332"/>
          </a:xfrm>
          <a:prstGeom prst="rect">
            <a:avLst/>
          </a:prstGeom>
          <a:solidFill>
            <a:srgbClr val="9CBEBD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- 4 </a:t>
            </a:r>
            <a:r>
              <a:rPr lang="en-US" altLang="zh-TW" b="1" dirty="0"/>
              <a:t>g kg</a:t>
            </a:r>
            <a:r>
              <a:rPr lang="en-US" altLang="zh-TW" b="1" baseline="30000" dirty="0"/>
              <a:t>-1</a:t>
            </a:r>
            <a:endParaRPr lang="zh-TW" altLang="en-US" b="1" dirty="0"/>
          </a:p>
        </p:txBody>
      </p:sp>
      <p:sp>
        <p:nvSpPr>
          <p:cNvPr id="17" name="弧形 16"/>
          <p:cNvSpPr/>
          <p:nvPr/>
        </p:nvSpPr>
        <p:spPr>
          <a:xfrm>
            <a:off x="3995936" y="2420888"/>
            <a:ext cx="792088" cy="612068"/>
          </a:xfrm>
          <a:prstGeom prst="arc">
            <a:avLst>
              <a:gd name="adj1" fmla="val 18516341"/>
              <a:gd name="adj2" fmla="val 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9" name="弧形 18"/>
          <p:cNvSpPr/>
          <p:nvPr/>
        </p:nvSpPr>
        <p:spPr>
          <a:xfrm rot="19420159">
            <a:off x="4391978" y="2726921"/>
            <a:ext cx="792088" cy="612068"/>
          </a:xfrm>
          <a:prstGeom prst="arc">
            <a:avLst>
              <a:gd name="adj1" fmla="val 18516341"/>
              <a:gd name="adj2" fmla="val 2149705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987483" y="223622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170 km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3995936" y="4869160"/>
            <a:ext cx="792088" cy="612068"/>
          </a:xfrm>
          <a:prstGeom prst="arc">
            <a:avLst>
              <a:gd name="adj1" fmla="val 18516341"/>
              <a:gd name="adj2" fmla="val 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2" name="弧形 21"/>
          <p:cNvSpPr/>
          <p:nvPr/>
        </p:nvSpPr>
        <p:spPr>
          <a:xfrm rot="15141291">
            <a:off x="1961389" y="2585030"/>
            <a:ext cx="792088" cy="612068"/>
          </a:xfrm>
          <a:prstGeom prst="arc">
            <a:avLst>
              <a:gd name="adj1" fmla="val 18516341"/>
              <a:gd name="adj2" fmla="val 366058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987483" y="468449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170 km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4" name="弧形 23"/>
          <p:cNvSpPr/>
          <p:nvPr/>
        </p:nvSpPr>
        <p:spPr>
          <a:xfrm rot="6670788">
            <a:off x="4544378" y="2779381"/>
            <a:ext cx="792088" cy="612068"/>
          </a:xfrm>
          <a:prstGeom prst="arc">
            <a:avLst>
              <a:gd name="adj1" fmla="val 18516341"/>
              <a:gd name="adj2" fmla="val 2149705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5" name="弧形 24"/>
          <p:cNvSpPr/>
          <p:nvPr/>
        </p:nvSpPr>
        <p:spPr>
          <a:xfrm rot="15141291">
            <a:off x="1961923" y="5004498"/>
            <a:ext cx="792088" cy="612068"/>
          </a:xfrm>
          <a:prstGeom prst="arc">
            <a:avLst>
              <a:gd name="adj1" fmla="val 18516341"/>
              <a:gd name="adj2" fmla="val 366058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25482" y="28910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5 km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7" name="弧形 26"/>
          <p:cNvSpPr/>
          <p:nvPr/>
        </p:nvSpPr>
        <p:spPr>
          <a:xfrm rot="19420159">
            <a:off x="4409113" y="5164761"/>
            <a:ext cx="773959" cy="612068"/>
          </a:xfrm>
          <a:prstGeom prst="arc">
            <a:avLst>
              <a:gd name="adj1" fmla="val 18516341"/>
              <a:gd name="adj2" fmla="val 2149705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8" name="弧形 27"/>
          <p:cNvSpPr/>
          <p:nvPr/>
        </p:nvSpPr>
        <p:spPr>
          <a:xfrm rot="6670788">
            <a:off x="4551679" y="5232127"/>
            <a:ext cx="792088" cy="598058"/>
          </a:xfrm>
          <a:prstGeom prst="arc">
            <a:avLst>
              <a:gd name="adj1" fmla="val 18516341"/>
              <a:gd name="adj2" fmla="val 21497051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941191" y="5334274"/>
            <a:ext cx="78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5 km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2D</a:t>
            </a:r>
            <a:r>
              <a:rPr lang="zh-TW" altLang="en-US" dirty="0" smtClean="0"/>
              <a:t>模擬結果</a:t>
            </a:r>
            <a:endParaRPr lang="zh-TW" altLang="en-US" dirty="0"/>
          </a:p>
        </p:txBody>
      </p:sp>
      <p:pic>
        <p:nvPicPr>
          <p:cNvPr id="5122" name="Picture 2" descr="F:\atmospheric-physics\meeting\由對流層內的重力波形成的複合對流颮線結構\figures\fig06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87639"/>
            <a:ext cx="5735210" cy="54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67604" y="5805264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10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h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67604" y="1187639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2060"/>
                </a:solidFill>
              </a:rPr>
              <a:t>11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h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63888" y="6472588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Storm-relative coordinate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03847" y="2045533"/>
            <a:ext cx="877163" cy="369332"/>
          </a:xfrm>
          <a:prstGeom prst="rect">
            <a:avLst/>
          </a:prstGeom>
          <a:solidFill>
            <a:srgbClr val="FFD96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層狀區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004048" y="2746658"/>
            <a:ext cx="877163" cy="369332"/>
          </a:xfrm>
          <a:prstGeom prst="rect">
            <a:avLst/>
          </a:prstGeom>
          <a:solidFill>
            <a:srgbClr val="FFD96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對流區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24128" y="818307"/>
            <a:ext cx="190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</a:rPr>
              <a:t>r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ainfall rate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2810</TotalTime>
  <Words>1907</Words>
  <Application>Microsoft Office PowerPoint</Application>
  <PresentationFormat>如螢幕大小 (4:3)</PresentationFormat>
  <Paragraphs>459</Paragraphs>
  <Slides>45</Slides>
  <Notes>37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相鄰</vt:lpstr>
      <vt:lpstr>Multicell Squall-Line Structure as a Manifestation of Vertically Trapped Gravity Waves</vt:lpstr>
      <vt:lpstr>前言</vt:lpstr>
      <vt:lpstr>PowerPoint 簡報</vt:lpstr>
      <vt:lpstr>PowerPoint 簡報</vt:lpstr>
      <vt:lpstr>數值模式</vt:lpstr>
      <vt:lpstr>2D 模擬</vt:lpstr>
      <vt:lpstr>初始條件</vt:lpstr>
      <vt:lpstr>初始對流</vt:lpstr>
      <vt:lpstr>2D模擬結果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3D模擬</vt:lpstr>
      <vt:lpstr>初始對流</vt:lpstr>
      <vt:lpstr>PowerPoint 簡報</vt:lpstr>
      <vt:lpstr>PowerPoint 簡報</vt:lpstr>
      <vt:lpstr>PowerPoint 簡報</vt:lpstr>
      <vt:lpstr>線性化重力波方程</vt:lpstr>
      <vt:lpstr>PowerPoint 簡報</vt:lpstr>
      <vt:lpstr>PowerPoint 簡報</vt:lpstr>
      <vt:lpstr>PowerPoint 簡報</vt:lpstr>
      <vt:lpstr>線性化結果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結論</vt:lpstr>
      <vt:lpstr>PowerPoint 簡報</vt:lpstr>
      <vt:lpstr>THE End 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Multicell Squall-Line Structure as a Manifestation of Vertically Trapped Gravity Waves</dc:title>
  <dc:creator>hong</dc:creator>
  <cp:lastModifiedBy>chang-hong</cp:lastModifiedBy>
  <cp:revision>115</cp:revision>
  <dcterms:created xsi:type="dcterms:W3CDTF">2012-12-04T06:26:27Z</dcterms:created>
  <dcterms:modified xsi:type="dcterms:W3CDTF">2012-12-21T01:47:28Z</dcterms:modified>
</cp:coreProperties>
</file>