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7" r:id="rId3"/>
    <p:sldId id="258" r:id="rId4"/>
    <p:sldId id="259" r:id="rId5"/>
    <p:sldId id="260" r:id="rId6"/>
    <p:sldId id="261" r:id="rId7"/>
    <p:sldId id="262" r:id="rId8"/>
    <p:sldId id="263" r:id="rId9"/>
    <p:sldId id="272" r:id="rId10"/>
    <p:sldId id="264" r:id="rId11"/>
    <p:sldId id="277" r:id="rId12"/>
    <p:sldId id="273" r:id="rId13"/>
    <p:sldId id="265" r:id="rId14"/>
    <p:sldId id="266" r:id="rId15"/>
    <p:sldId id="267" r:id="rId16"/>
    <p:sldId id="274" r:id="rId17"/>
    <p:sldId id="279" r:id="rId18"/>
    <p:sldId id="275" r:id="rId19"/>
    <p:sldId id="276" r:id="rId20"/>
    <p:sldId id="278" r:id="rId21"/>
    <p:sldId id="282" r:id="rId22"/>
    <p:sldId id="281" r:id="rId23"/>
  </p:sldIdLst>
  <p:sldSz cx="9144000" cy="6858000" type="screen4x3"/>
  <p:notesSz cx="9144000" cy="6858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936" autoAdjust="0"/>
  </p:normalViewPr>
  <p:slideViewPr>
    <p:cSldViewPr>
      <p:cViewPr varScale="1">
        <p:scale>
          <a:sx n="97" d="100"/>
          <a:sy n="97" d="100"/>
        </p:scale>
        <p:origin x="-203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9AF7E999-FAB6-478F-9CB0-9ED55E3D3F2D}" type="datetimeFigureOut">
              <a:rPr lang="zh-TW" altLang="en-US" smtClean="0"/>
              <a:t>2012/12/14</a:t>
            </a:fld>
            <a:endParaRPr lang="zh-TW" altLang="en-US"/>
          </a:p>
        </p:txBody>
      </p:sp>
      <p:sp>
        <p:nvSpPr>
          <p:cNvPr id="4" name="頁尾版面配置區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D354575D-A366-4C92-AC80-06E1B9212322}" type="slidenum">
              <a:rPr lang="zh-TW" altLang="en-US" smtClean="0"/>
              <a:t>‹#›</a:t>
            </a:fld>
            <a:endParaRPr lang="zh-TW" altLang="en-US"/>
          </a:p>
        </p:txBody>
      </p:sp>
    </p:spTree>
    <p:extLst>
      <p:ext uri="{BB962C8B-B14F-4D97-AF65-F5344CB8AC3E}">
        <p14:creationId xmlns:p14="http://schemas.microsoft.com/office/powerpoint/2010/main" val="64658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BAB0A499-ED9D-4784-AE04-D2655887D109}" type="datetimeFigureOut">
              <a:rPr lang="zh-TW" altLang="en-US" smtClean="0"/>
              <a:t>2012/12/14</a:t>
            </a:fld>
            <a:endParaRPr lang="zh-TW" altLang="en-US"/>
          </a:p>
        </p:txBody>
      </p:sp>
      <p:sp>
        <p:nvSpPr>
          <p:cNvPr id="4" name="投影片圖像版面配置區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144CBE62-6A77-47B4-B42C-340C9C6C1DB9}" type="slidenum">
              <a:rPr lang="zh-TW" altLang="en-US" smtClean="0"/>
              <a:t>‹#›</a:t>
            </a:fld>
            <a:endParaRPr lang="zh-TW" altLang="en-US"/>
          </a:p>
        </p:txBody>
      </p:sp>
    </p:spTree>
    <p:extLst>
      <p:ext uri="{BB962C8B-B14F-4D97-AF65-F5344CB8AC3E}">
        <p14:creationId xmlns:p14="http://schemas.microsoft.com/office/powerpoint/2010/main" val="3293687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如麗颱風近地表最大風速受</a:t>
            </a:r>
            <a:r>
              <a:rPr lang="en-US" altLang="zh-TW" dirty="0" smtClean="0"/>
              <a:t>CCN</a:t>
            </a:r>
            <a:r>
              <a:rPr lang="zh-TW" altLang="en-US" dirty="0" smtClean="0"/>
              <a:t>濃度的影響，</a:t>
            </a:r>
            <a:r>
              <a:rPr lang="en-US" altLang="zh-TW" dirty="0" smtClean="0"/>
              <a:t>control run</a:t>
            </a:r>
            <a:r>
              <a:rPr lang="zh-TW" altLang="en-US" dirty="0" smtClean="0"/>
              <a:t>為</a:t>
            </a:r>
            <a:r>
              <a:rPr lang="en-US" altLang="zh-TW" dirty="0" smtClean="0"/>
              <a:t>100 CCN/cm^3</a:t>
            </a:r>
            <a:r>
              <a:rPr lang="zh-TW" altLang="en-US" dirty="0" smtClean="0"/>
              <a:t>，右縱軸為</a:t>
            </a:r>
            <a:r>
              <a:rPr lang="en-US" altLang="zh-TW" dirty="0" smtClean="0"/>
              <a:t>control</a:t>
            </a:r>
            <a:r>
              <a:rPr lang="zh-TW" altLang="en-US" dirty="0" smtClean="0"/>
              <a:t>的強度變化，左縱軸為不同</a:t>
            </a:r>
            <a:r>
              <a:rPr lang="en-US" altLang="zh-TW" dirty="0" smtClean="0"/>
              <a:t>CCN</a:t>
            </a:r>
            <a:r>
              <a:rPr lang="zh-TW" altLang="en-US" dirty="0" smtClean="0"/>
              <a:t>濃度下，與</a:t>
            </a:r>
            <a:r>
              <a:rPr lang="en-US" altLang="zh-TW" dirty="0" smtClean="0"/>
              <a:t>control run</a:t>
            </a:r>
            <a:r>
              <a:rPr lang="zh-TW" altLang="en-US" dirty="0" smtClean="0"/>
              <a:t>最大風速之偏差</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前期普遍偏強，後期減弱。</a:t>
            </a:r>
            <a:r>
              <a:rPr lang="en-US" altLang="zh-TW" dirty="0" smtClean="0"/>
              <a:t>Krall and Cotton (2012).</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推測早期汙染物傳播時風暴會增強是由於模擬的風暴沒有產生良好發展的螺旋雨帶以及封閉眼牆，因此使得汙染物侵入中心周圍的環流，並且對下沉氣流及冷池產生干擾，對一個完整發展的</a:t>
            </a:r>
            <a:r>
              <a:rPr lang="en-US" altLang="zh-TW" sz="1200" kern="1200" dirty="0" smtClean="0">
                <a:solidFill>
                  <a:schemeClr val="tx1"/>
                </a:solidFill>
                <a:effectLst/>
                <a:latin typeface="+mn-lt"/>
                <a:ea typeface="+mn-ea"/>
                <a:cs typeface="+mn-cs"/>
              </a:rPr>
              <a:t>TC</a:t>
            </a:r>
            <a:r>
              <a:rPr lang="zh-TW" altLang="zh-TW" sz="1200" kern="1200" dirty="0" smtClean="0">
                <a:solidFill>
                  <a:schemeClr val="tx1"/>
                </a:solidFill>
                <a:effectLst/>
                <a:latin typeface="+mn-lt"/>
                <a:ea typeface="+mn-ea"/>
                <a:cs typeface="+mn-cs"/>
              </a:rPr>
              <a:t>。</a:t>
            </a:r>
            <a:endParaRPr lang="zh-TW" altLang="en-US" dirty="0"/>
          </a:p>
        </p:txBody>
      </p:sp>
      <p:sp>
        <p:nvSpPr>
          <p:cNvPr id="4" name="投影片編號版面配置區 3"/>
          <p:cNvSpPr>
            <a:spLocks noGrp="1"/>
          </p:cNvSpPr>
          <p:nvPr>
            <p:ph type="sldNum" sz="quarter" idx="10"/>
          </p:nvPr>
        </p:nvSpPr>
        <p:spPr/>
        <p:txBody>
          <a:bodyPr/>
          <a:lstStyle/>
          <a:p>
            <a:fld id="{144CBE62-6A77-47B4-B42C-340C9C6C1DB9}" type="slidenum">
              <a:rPr lang="zh-TW" altLang="en-US" smtClean="0"/>
              <a:t>5</a:t>
            </a:fld>
            <a:endParaRPr lang="zh-TW" altLang="en-US"/>
          </a:p>
        </p:txBody>
      </p:sp>
    </p:spTree>
    <p:extLst>
      <p:ext uri="{BB962C8B-B14F-4D97-AF65-F5344CB8AC3E}">
        <p14:creationId xmlns:p14="http://schemas.microsoft.com/office/powerpoint/2010/main" val="1268533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Katrina</a:t>
            </a:r>
            <a:r>
              <a:rPr lang="zh-TW" altLang="en-US" dirty="0" smtClean="0"/>
              <a:t>的氣溶膠作用模擬，圖</a:t>
            </a:r>
            <a:r>
              <a:rPr lang="en-US" altLang="zh-TW" dirty="0" smtClean="0"/>
              <a:t>A</a:t>
            </a:r>
            <a:r>
              <a:rPr lang="zh-TW" altLang="en-US" dirty="0" smtClean="0"/>
              <a:t>，最低氣壓時間變化圖，細虛線代表無氣溶膠的模擬，粗虛線代表高</a:t>
            </a:r>
            <a:r>
              <a:rPr lang="en-US" altLang="zh-TW" dirty="0" smtClean="0"/>
              <a:t>CCN</a:t>
            </a:r>
            <a:r>
              <a:rPr lang="zh-TW" altLang="en-US" dirty="0" smtClean="0"/>
              <a:t>濃度</a:t>
            </a:r>
            <a:r>
              <a:rPr lang="en-US" altLang="zh-TW" dirty="0" smtClean="0"/>
              <a:t>(1000/cm^3)</a:t>
            </a:r>
            <a:r>
              <a:rPr lang="zh-TW" altLang="en-US" dirty="0" smtClean="0"/>
              <a:t>，實線代表低</a:t>
            </a:r>
            <a:r>
              <a:rPr lang="en-US" altLang="zh-TW" dirty="0" smtClean="0"/>
              <a:t>CCN</a:t>
            </a:r>
            <a:r>
              <a:rPr lang="zh-TW" altLang="en-US" dirty="0" smtClean="0"/>
              <a:t>濃度</a:t>
            </a:r>
            <a:r>
              <a:rPr lang="en-US" altLang="zh-TW" dirty="0" smtClean="0"/>
              <a:t>(100/cm^3)</a:t>
            </a:r>
            <a:r>
              <a:rPr lang="zh-TW" altLang="en-US" dirty="0" smtClean="0"/>
              <a:t>，</a:t>
            </a:r>
            <a:endParaRPr lang="zh-TW" altLang="en-US" dirty="0"/>
          </a:p>
        </p:txBody>
      </p:sp>
      <p:sp>
        <p:nvSpPr>
          <p:cNvPr id="4" name="投影片編號版面配置區 3"/>
          <p:cNvSpPr>
            <a:spLocks noGrp="1"/>
          </p:cNvSpPr>
          <p:nvPr>
            <p:ph type="sldNum" sz="quarter" idx="10"/>
          </p:nvPr>
        </p:nvSpPr>
        <p:spPr/>
        <p:txBody>
          <a:bodyPr/>
          <a:lstStyle/>
          <a:p>
            <a:fld id="{144CBE62-6A77-47B4-B42C-340C9C6C1DB9}" type="slidenum">
              <a:rPr lang="zh-TW" altLang="en-US" smtClean="0"/>
              <a:t>6</a:t>
            </a:fld>
            <a:endParaRPr lang="zh-TW" altLang="en-US"/>
          </a:p>
        </p:txBody>
      </p:sp>
    </p:spTree>
    <p:extLst>
      <p:ext uri="{BB962C8B-B14F-4D97-AF65-F5344CB8AC3E}">
        <p14:creationId xmlns:p14="http://schemas.microsoft.com/office/powerpoint/2010/main" val="4147666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對照上圖的低</a:t>
            </a:r>
            <a:r>
              <a:rPr lang="en-US" altLang="zh-TW" dirty="0" smtClean="0"/>
              <a:t>CCN</a:t>
            </a:r>
            <a:r>
              <a:rPr lang="zh-TW" altLang="en-US" dirty="0" smtClean="0"/>
              <a:t>及高</a:t>
            </a:r>
            <a:r>
              <a:rPr lang="en-US" altLang="zh-TW" dirty="0" smtClean="0"/>
              <a:t>CCN</a:t>
            </a:r>
            <a:r>
              <a:rPr lang="zh-TW" altLang="en-US" dirty="0" smtClean="0"/>
              <a:t>濃度兩組實驗，左為低</a:t>
            </a:r>
            <a:r>
              <a:rPr lang="en-US" altLang="zh-TW" dirty="0" smtClean="0"/>
              <a:t>CCN</a:t>
            </a:r>
            <a:r>
              <a:rPr lang="zh-TW" altLang="en-US" dirty="0" smtClean="0"/>
              <a:t>，右為高</a:t>
            </a:r>
            <a:r>
              <a:rPr lang="en-US" altLang="zh-TW" dirty="0" smtClean="0"/>
              <a:t>CCN</a:t>
            </a:r>
            <a:r>
              <a:rPr lang="zh-TW" altLang="en-US" dirty="0" smtClean="0"/>
              <a:t>，上面為模</a:t>
            </a:r>
            <a:endParaRPr lang="en-US" altLang="zh-TW" dirty="0" smtClean="0"/>
          </a:p>
          <a:p>
            <a:r>
              <a:rPr lang="zh-TW" altLang="en-US" dirty="0" smtClean="0"/>
              <a:t>擬時間</a:t>
            </a:r>
            <a:r>
              <a:rPr lang="en-US" altLang="zh-TW" dirty="0" smtClean="0"/>
              <a:t>8/28</a:t>
            </a:r>
            <a:r>
              <a:rPr lang="zh-TW" altLang="en-US" dirty="0" smtClean="0"/>
              <a:t> </a:t>
            </a:r>
            <a:r>
              <a:rPr lang="en-US" altLang="zh-TW" dirty="0" smtClean="0"/>
              <a:t>2200UTC</a:t>
            </a:r>
            <a:r>
              <a:rPr lang="zh-TW" altLang="en-US" baseline="0" dirty="0" smtClean="0"/>
              <a:t>，下面為</a:t>
            </a:r>
            <a:r>
              <a:rPr lang="zh-TW" altLang="en-US" dirty="0" smtClean="0"/>
              <a:t>模擬時間</a:t>
            </a:r>
            <a:r>
              <a:rPr lang="en-US" altLang="zh-TW" dirty="0" smtClean="0"/>
              <a:t>8/29</a:t>
            </a:r>
            <a:r>
              <a:rPr lang="zh-TW" altLang="en-US" baseline="0" dirty="0" smtClean="0"/>
              <a:t> </a:t>
            </a:r>
            <a:r>
              <a:rPr lang="en-US" altLang="zh-TW" baseline="0" dirty="0" smtClean="0"/>
              <a:t>1</a:t>
            </a:r>
            <a:r>
              <a:rPr lang="en-US" altLang="zh-TW" dirty="0" smtClean="0"/>
              <a:t>200UTC</a:t>
            </a:r>
            <a:r>
              <a:rPr lang="zh-TW" altLang="en-US" baseline="0" dirty="0" smtClean="0"/>
              <a:t> </a:t>
            </a:r>
            <a:endParaRPr lang="en-US" altLang="zh-TW" baseline="0" dirty="0" smtClean="0"/>
          </a:p>
          <a:p>
            <a:r>
              <a:rPr lang="en-US" altLang="zh-TW" baseline="0" dirty="0" err="1" smtClean="0"/>
              <a:t>Khain</a:t>
            </a:r>
            <a:r>
              <a:rPr lang="en-US" altLang="zh-TW" baseline="0" dirty="0" smtClean="0"/>
              <a:t> et al. (2010).</a:t>
            </a:r>
            <a:endParaRPr lang="zh-TW" altLang="en-US" dirty="0"/>
          </a:p>
        </p:txBody>
      </p:sp>
      <p:sp>
        <p:nvSpPr>
          <p:cNvPr id="4" name="投影片編號版面配置區 3"/>
          <p:cNvSpPr>
            <a:spLocks noGrp="1"/>
          </p:cNvSpPr>
          <p:nvPr>
            <p:ph type="sldNum" sz="quarter" idx="10"/>
          </p:nvPr>
        </p:nvSpPr>
        <p:spPr/>
        <p:txBody>
          <a:bodyPr/>
          <a:lstStyle/>
          <a:p>
            <a:fld id="{144CBE62-6A77-47B4-B42C-340C9C6C1DB9}" type="slidenum">
              <a:rPr lang="zh-TW" altLang="en-US" smtClean="0"/>
              <a:t>7</a:t>
            </a:fld>
            <a:endParaRPr lang="zh-TW" altLang="en-US"/>
          </a:p>
        </p:txBody>
      </p:sp>
    </p:spTree>
    <p:extLst>
      <p:ext uri="{BB962C8B-B14F-4D97-AF65-F5344CB8AC3E}">
        <p14:creationId xmlns:p14="http://schemas.microsoft.com/office/powerpoint/2010/main" val="990132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同上，可看出海上模擬時低</a:t>
            </a:r>
            <a:r>
              <a:rPr lang="en-US" altLang="zh-TW" dirty="0" smtClean="0"/>
              <a:t>CCN</a:t>
            </a:r>
            <a:r>
              <a:rPr lang="zh-TW" altLang="en-US" dirty="0" smtClean="0"/>
              <a:t>及高</a:t>
            </a:r>
            <a:r>
              <a:rPr lang="en-US" altLang="zh-TW" dirty="0" smtClean="0"/>
              <a:t>CCN</a:t>
            </a:r>
            <a:r>
              <a:rPr lang="zh-TW" altLang="en-US" dirty="0" smtClean="0"/>
              <a:t>濃度兩組實驗的方位角平均橫截面，</a:t>
            </a:r>
            <a:r>
              <a:rPr lang="en-US" altLang="zh-TW" dirty="0" smtClean="0"/>
              <a:t>color</a:t>
            </a:r>
            <a:r>
              <a:rPr lang="zh-TW" altLang="en-US" dirty="0" smtClean="0"/>
              <a:t> </a:t>
            </a:r>
            <a:r>
              <a:rPr lang="en-US" altLang="zh-TW" dirty="0" smtClean="0"/>
              <a:t>bar</a:t>
            </a:r>
            <a:r>
              <a:rPr lang="zh-TW" altLang="en-US" dirty="0" smtClean="0"/>
              <a:t>表示為雲水混合比</a:t>
            </a:r>
            <a:r>
              <a:rPr lang="en-US" altLang="zh-TW" dirty="0" smtClean="0"/>
              <a:t>(g/m^3)</a:t>
            </a:r>
            <a:r>
              <a:rPr lang="zh-TW" altLang="en-US" dirty="0" smtClean="0"/>
              <a:t>。注意到高</a:t>
            </a:r>
            <a:r>
              <a:rPr lang="en-US" altLang="zh-TW" dirty="0" smtClean="0"/>
              <a:t>CCN(</a:t>
            </a:r>
            <a:r>
              <a:rPr lang="zh-TW" altLang="en-US" dirty="0" smtClean="0"/>
              <a:t>汙染物較多</a:t>
            </a:r>
            <a:r>
              <a:rPr lang="en-US" altLang="zh-TW" dirty="0" smtClean="0"/>
              <a:t>)</a:t>
            </a:r>
            <a:r>
              <a:rPr lang="zh-TW" altLang="en-US" dirty="0" smtClean="0"/>
              <a:t>的</a:t>
            </a:r>
            <a:r>
              <a:rPr lang="en-US" altLang="zh-TW" dirty="0" smtClean="0"/>
              <a:t>case</a:t>
            </a:r>
            <a:r>
              <a:rPr lang="zh-TW" altLang="en-US" dirty="0" smtClean="0"/>
              <a:t>，雲帶外圍發展較佳，眼牆區域的發展較差</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err="1" smtClean="0"/>
              <a:t>Khain</a:t>
            </a:r>
            <a:r>
              <a:rPr lang="en-US" altLang="zh-TW" sz="1200" dirty="0" smtClean="0"/>
              <a:t> et al. (2010).</a:t>
            </a:r>
            <a:endParaRPr lang="zh-TW" altLang="en-US" sz="1200" dirty="0" smtClean="0"/>
          </a:p>
        </p:txBody>
      </p:sp>
      <p:sp>
        <p:nvSpPr>
          <p:cNvPr id="4" name="投影片編號版面配置區 3"/>
          <p:cNvSpPr>
            <a:spLocks noGrp="1"/>
          </p:cNvSpPr>
          <p:nvPr>
            <p:ph type="sldNum" sz="quarter" idx="10"/>
          </p:nvPr>
        </p:nvSpPr>
        <p:spPr/>
        <p:txBody>
          <a:bodyPr/>
          <a:lstStyle/>
          <a:p>
            <a:fld id="{144CBE62-6A77-47B4-B42C-340C9C6C1DB9}" type="slidenum">
              <a:rPr lang="zh-TW" altLang="en-US" smtClean="0"/>
              <a:t>8</a:t>
            </a:fld>
            <a:endParaRPr lang="zh-TW" altLang="en-US"/>
          </a:p>
        </p:txBody>
      </p:sp>
    </p:spTree>
    <p:extLst>
      <p:ext uri="{BB962C8B-B14F-4D97-AF65-F5344CB8AC3E}">
        <p14:creationId xmlns:p14="http://schemas.microsoft.com/office/powerpoint/2010/main" val="3616414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b="0" dirty="0"/>
          </a:p>
        </p:txBody>
      </p:sp>
      <p:sp>
        <p:nvSpPr>
          <p:cNvPr id="4" name="投影片編號版面配置區 3"/>
          <p:cNvSpPr>
            <a:spLocks noGrp="1"/>
          </p:cNvSpPr>
          <p:nvPr>
            <p:ph type="sldNum" sz="quarter" idx="10"/>
          </p:nvPr>
        </p:nvSpPr>
        <p:spPr/>
        <p:txBody>
          <a:bodyPr/>
          <a:lstStyle/>
          <a:p>
            <a:fld id="{144CBE62-6A77-47B4-B42C-340C9C6C1DB9}" type="slidenum">
              <a:rPr lang="zh-TW" altLang="en-US" smtClean="0"/>
              <a:t>10</a:t>
            </a:fld>
            <a:endParaRPr lang="zh-TW" altLang="en-US"/>
          </a:p>
        </p:txBody>
      </p:sp>
    </p:spTree>
    <p:extLst>
      <p:ext uri="{BB962C8B-B14F-4D97-AF65-F5344CB8AC3E}">
        <p14:creationId xmlns:p14="http://schemas.microsoft.com/office/powerpoint/2010/main" val="3221336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圖所示為自邊界層發展的雨水含量場，上圖為沒有海沫的</a:t>
            </a:r>
            <a:r>
              <a:rPr lang="en-US" altLang="zh-TW" dirty="0" smtClean="0"/>
              <a:t>case</a:t>
            </a:r>
            <a:r>
              <a:rPr lang="zh-TW" altLang="en-US" dirty="0" smtClean="0"/>
              <a:t>，下圖為加入海沫影響的</a:t>
            </a:r>
            <a:r>
              <a:rPr lang="en-US" altLang="zh-TW" dirty="0" smtClean="0"/>
              <a:t>case</a:t>
            </a:r>
            <a:r>
              <a:rPr lang="zh-TW" altLang="en-US" dirty="0" smtClean="0"/>
              <a:t>。</a:t>
            </a:r>
            <a:endParaRPr lang="en-US" altLang="zh-TW" dirty="0" smtClean="0"/>
          </a:p>
          <a:p>
            <a:r>
              <a:rPr lang="zh-TW" altLang="en-US" dirty="0" smtClean="0"/>
              <a:t>而加入海沫影響的</a:t>
            </a:r>
            <a:r>
              <a:rPr lang="en-US" altLang="zh-TW" dirty="0" smtClean="0"/>
              <a:t>case</a:t>
            </a:r>
            <a:r>
              <a:rPr lang="zh-TW" altLang="en-US" dirty="0" smtClean="0"/>
              <a:t>，其發展較佳。</a:t>
            </a:r>
            <a:endParaRPr lang="en-US" altLang="zh-TW" dirty="0" smtClean="0"/>
          </a:p>
          <a:p>
            <a:r>
              <a:rPr lang="zh-TW" altLang="en-US" dirty="0" smtClean="0"/>
              <a:t>這邊使用</a:t>
            </a:r>
            <a:r>
              <a:rPr lang="en-US" altLang="zh-TW" dirty="0" smtClean="0"/>
              <a:t>Hebrew University Cloud Model(HUCM)</a:t>
            </a:r>
            <a:r>
              <a:rPr lang="zh-TW" altLang="en-US" dirty="0" smtClean="0"/>
              <a:t>的模擬，網格間距為</a:t>
            </a:r>
            <a:r>
              <a:rPr lang="en-US" altLang="zh-TW" dirty="0" smtClean="0"/>
              <a:t>50m</a:t>
            </a:r>
            <a:br>
              <a:rPr lang="en-US" altLang="zh-TW" dirty="0" smtClean="0"/>
            </a:br>
            <a:r>
              <a:rPr lang="en-US" altLang="zh-TW" sz="1200" b="0" i="0" u="none" strike="noStrike" kern="1200" baseline="0" dirty="0" err="1" smtClean="0">
                <a:solidFill>
                  <a:schemeClr val="tx1"/>
                </a:solidFill>
                <a:latin typeface="+mn-lt"/>
                <a:ea typeface="+mn-ea"/>
                <a:cs typeface="+mn-cs"/>
              </a:rPr>
              <a:t>Khain</a:t>
            </a:r>
            <a:r>
              <a:rPr lang="en-US" altLang="zh-TW" sz="1200" b="0" i="0" u="none" strike="noStrike" kern="1200" baseline="0" dirty="0" smtClean="0">
                <a:solidFill>
                  <a:schemeClr val="tx1"/>
                </a:solidFill>
                <a:latin typeface="+mn-lt"/>
                <a:ea typeface="+mn-ea"/>
                <a:cs typeface="+mn-cs"/>
              </a:rPr>
              <a:t> et al. (2011)</a:t>
            </a:r>
            <a:endParaRPr lang="zh-TW" altLang="en-US" b="0" dirty="0" smtClean="0"/>
          </a:p>
          <a:p>
            <a:endParaRPr lang="zh-TW" altLang="en-US" dirty="0"/>
          </a:p>
        </p:txBody>
      </p:sp>
      <p:sp>
        <p:nvSpPr>
          <p:cNvPr id="4" name="投影片編號版面配置區 3"/>
          <p:cNvSpPr>
            <a:spLocks noGrp="1"/>
          </p:cNvSpPr>
          <p:nvPr>
            <p:ph type="sldNum" sz="quarter" idx="10"/>
          </p:nvPr>
        </p:nvSpPr>
        <p:spPr/>
        <p:txBody>
          <a:bodyPr/>
          <a:lstStyle/>
          <a:p>
            <a:fld id="{144CBE62-6A77-47B4-B42C-340C9C6C1DB9}" type="slidenum">
              <a:rPr lang="zh-TW" altLang="en-US" smtClean="0"/>
              <a:t>11</a:t>
            </a:fld>
            <a:endParaRPr lang="zh-TW" altLang="en-US"/>
          </a:p>
        </p:txBody>
      </p:sp>
    </p:spTree>
    <p:extLst>
      <p:ext uri="{BB962C8B-B14F-4D97-AF65-F5344CB8AC3E}">
        <p14:creationId xmlns:p14="http://schemas.microsoft.com/office/powerpoint/2010/main" val="1790842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此圖為由</a:t>
            </a:r>
            <a:r>
              <a:rPr lang="en-US" altLang="zh-TW" dirty="0" smtClean="0"/>
              <a:t>MODIS</a:t>
            </a:r>
            <a:r>
              <a:rPr lang="zh-TW" altLang="en-US" dirty="0" smtClean="0"/>
              <a:t>衛星獲得的真實影像衛星雲圖</a:t>
            </a:r>
            <a:r>
              <a:rPr lang="en-US" altLang="zh-TW" dirty="0" smtClean="0"/>
              <a:t>(</a:t>
            </a:r>
            <a:r>
              <a:rPr lang="zh-TW" altLang="en-US" dirty="0" smtClean="0"/>
              <a:t>南北</a:t>
            </a:r>
            <a:r>
              <a:rPr lang="en-US" altLang="zh-TW" dirty="0" smtClean="0"/>
              <a:t>850km</a:t>
            </a:r>
            <a:r>
              <a:rPr lang="zh-TW" altLang="en-US" dirty="0" smtClean="0"/>
              <a:t>，東西</a:t>
            </a:r>
            <a:r>
              <a:rPr lang="en-US" altLang="zh-TW" dirty="0" smtClean="0"/>
              <a:t>1100km)</a:t>
            </a:r>
            <a:r>
              <a:rPr lang="zh-TW" altLang="en-US" dirty="0" smtClean="0"/>
              <a:t>，再加上</a:t>
            </a:r>
            <a:r>
              <a:rPr lang="en-US" altLang="zh-TW" dirty="0" smtClean="0"/>
              <a:t>NASA</a:t>
            </a:r>
            <a:r>
              <a:rPr lang="zh-TW" altLang="en-US" dirty="0" smtClean="0"/>
              <a:t> </a:t>
            </a:r>
            <a:r>
              <a:rPr lang="en-US" altLang="zh-TW" dirty="0" smtClean="0"/>
              <a:t>MODIS</a:t>
            </a:r>
            <a:r>
              <a:rPr lang="zh-TW" altLang="en-US" dirty="0" smtClean="0"/>
              <a:t> </a:t>
            </a:r>
            <a:r>
              <a:rPr lang="en-US" altLang="zh-TW" dirty="0" smtClean="0"/>
              <a:t>Aqua</a:t>
            </a:r>
            <a:r>
              <a:rPr lang="en-US" altLang="zh-TW" baseline="0" dirty="0" smtClean="0"/>
              <a:t> AOD</a:t>
            </a:r>
            <a:r>
              <a:rPr lang="zh-TW" altLang="en-US" baseline="0" dirty="0" smtClean="0"/>
              <a:t>，疊加於地面風場</a:t>
            </a:r>
            <a:r>
              <a:rPr lang="en-US" altLang="zh-TW" baseline="0" dirty="0" smtClean="0"/>
              <a:t>(NCEP</a:t>
            </a:r>
            <a:r>
              <a:rPr lang="zh-TW" altLang="en-US" baseline="0" dirty="0" smtClean="0"/>
              <a:t> </a:t>
            </a:r>
            <a:r>
              <a:rPr lang="en-US" altLang="zh-TW" baseline="0" dirty="0" smtClean="0"/>
              <a:t>reanalysis)</a:t>
            </a:r>
            <a:r>
              <a:rPr lang="zh-TW" altLang="en-US" baseline="0" dirty="0" smtClean="0"/>
              <a:t>之上</a:t>
            </a:r>
            <a:endParaRPr lang="en-US" altLang="zh-TW" baseline="0" dirty="0" smtClean="0"/>
          </a:p>
          <a:p>
            <a:r>
              <a:rPr lang="zh-TW" altLang="en-US" baseline="0" dirty="0" smtClean="0"/>
              <a:t>圖中框出的</a:t>
            </a:r>
            <a:r>
              <a:rPr lang="en-US" altLang="zh-TW" baseline="0" dirty="0" smtClean="0"/>
              <a:t>1</a:t>
            </a:r>
            <a:r>
              <a:rPr lang="zh-TW" altLang="en-US" baseline="0" dirty="0" smtClean="0"/>
              <a:t>、</a:t>
            </a:r>
            <a:r>
              <a:rPr lang="en-US" altLang="zh-TW" baseline="0" dirty="0" smtClean="0"/>
              <a:t>2</a:t>
            </a:r>
            <a:r>
              <a:rPr lang="zh-TW" altLang="en-US" baseline="0" dirty="0" smtClean="0"/>
              <a:t>兩個矩形區域，將會在下張圖詳細分析。</a:t>
            </a:r>
            <a:endParaRPr lang="en-US" altLang="zh-TW" baseline="0" dirty="0" smtClean="0"/>
          </a:p>
          <a:p>
            <a:r>
              <a:rPr lang="zh-TW" altLang="en-US" baseline="0" dirty="0" smtClean="0"/>
              <a:t>紅色部分代表</a:t>
            </a:r>
            <a:r>
              <a:rPr lang="en-US" altLang="zh-TW" baseline="0" dirty="0" smtClean="0"/>
              <a:t>AOD&gt;0.9</a:t>
            </a:r>
          </a:p>
          <a:p>
            <a:r>
              <a:rPr lang="en-US" altLang="zh-TW" baseline="0" dirty="0" smtClean="0"/>
              <a:t>TRMM</a:t>
            </a:r>
            <a:r>
              <a:rPr lang="zh-TW" altLang="en-US" baseline="0" dirty="0" smtClean="0"/>
              <a:t> </a:t>
            </a:r>
            <a:r>
              <a:rPr lang="en-US" altLang="zh-TW" baseline="0" dirty="0" smtClean="0"/>
              <a:t>PR</a:t>
            </a:r>
            <a:r>
              <a:rPr lang="zh-TW" altLang="en-US" baseline="0" dirty="0" smtClean="0"/>
              <a:t>涵蓋範圍為黑色實線區域，如圖</a:t>
            </a:r>
            <a:r>
              <a:rPr lang="en-US" altLang="zh-TW" baseline="0" dirty="0" smtClean="0"/>
              <a:t>7</a:t>
            </a:r>
            <a:endParaRPr lang="zh-TW" altLang="en-US" dirty="0"/>
          </a:p>
        </p:txBody>
      </p:sp>
      <p:sp>
        <p:nvSpPr>
          <p:cNvPr id="4" name="投影片編號版面配置區 3"/>
          <p:cNvSpPr>
            <a:spLocks noGrp="1"/>
          </p:cNvSpPr>
          <p:nvPr>
            <p:ph type="sldNum" sz="quarter" idx="10"/>
          </p:nvPr>
        </p:nvSpPr>
        <p:spPr/>
        <p:txBody>
          <a:bodyPr/>
          <a:lstStyle/>
          <a:p>
            <a:fld id="{144CBE62-6A77-47B4-B42C-340C9C6C1DB9}" type="slidenum">
              <a:rPr lang="zh-TW" altLang="en-US" smtClean="0"/>
              <a:t>13</a:t>
            </a:fld>
            <a:endParaRPr lang="zh-TW" altLang="en-US"/>
          </a:p>
        </p:txBody>
      </p:sp>
    </p:spTree>
    <p:extLst>
      <p:ext uri="{BB962C8B-B14F-4D97-AF65-F5344CB8AC3E}">
        <p14:creationId xmlns:p14="http://schemas.microsoft.com/office/powerpoint/2010/main" val="320277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此圖為如麗颱風的衛星影像微物理分析圖。使用</a:t>
            </a:r>
            <a:r>
              <a:rPr lang="en-US" altLang="zh-TW" dirty="0" smtClean="0"/>
              <a:t>NASA</a:t>
            </a:r>
            <a:r>
              <a:rPr lang="zh-TW" altLang="en-US" dirty="0" smtClean="0"/>
              <a:t> </a:t>
            </a:r>
            <a:r>
              <a:rPr lang="en-US" altLang="zh-TW" dirty="0" smtClean="0"/>
              <a:t>MODIS</a:t>
            </a:r>
            <a:r>
              <a:rPr lang="zh-TW" altLang="en-US" dirty="0" smtClean="0"/>
              <a:t> </a:t>
            </a:r>
            <a:r>
              <a:rPr lang="en-US" altLang="zh-TW" dirty="0" smtClean="0"/>
              <a:t>Terra image</a:t>
            </a:r>
            <a:r>
              <a:rPr lang="zh-TW" altLang="en-US" dirty="0" smtClean="0"/>
              <a:t>，時間自</a:t>
            </a:r>
            <a:r>
              <a:rPr lang="en-US" altLang="zh-TW" dirty="0" smtClean="0"/>
              <a:t>2008/8/21</a:t>
            </a:r>
            <a:r>
              <a:rPr lang="zh-TW" altLang="en-US" dirty="0" smtClean="0"/>
              <a:t> </a:t>
            </a:r>
            <a:r>
              <a:rPr lang="en-US" altLang="zh-TW" dirty="0" smtClean="0"/>
              <a:t>0255UTC</a:t>
            </a:r>
            <a:r>
              <a:rPr lang="zh-TW" altLang="en-US" dirty="0" smtClean="0"/>
              <a:t>，跟圖</a:t>
            </a:r>
            <a:r>
              <a:rPr lang="en-US" altLang="zh-TW" dirty="0" smtClean="0"/>
              <a:t>5</a:t>
            </a:r>
            <a:r>
              <a:rPr lang="zh-TW" altLang="en-US" dirty="0" smtClean="0"/>
              <a:t>同樣一個區域。</a:t>
            </a:r>
            <a:endParaRPr lang="en-US" altLang="zh-TW" dirty="0" smtClean="0"/>
          </a:p>
          <a:p>
            <a:r>
              <a:rPr lang="zh-TW" altLang="en-US" dirty="0" smtClean="0"/>
              <a:t>不同顏色用以表示不同區域雲的特性</a:t>
            </a:r>
            <a:r>
              <a:rPr lang="en-US" altLang="zh-TW" dirty="0" smtClean="0"/>
              <a:t>:</a:t>
            </a:r>
            <a:r>
              <a:rPr lang="zh-TW" altLang="en-US" dirty="0" smtClean="0"/>
              <a:t>可見光反射率為紅色，</a:t>
            </a:r>
            <a:r>
              <a:rPr lang="en-US" altLang="zh-TW" dirty="0" smtClean="0"/>
              <a:t>3.7um</a:t>
            </a:r>
            <a:r>
              <a:rPr lang="zh-TW" altLang="en-US" dirty="0" smtClean="0"/>
              <a:t>反射率為綠色部分，接近雲頂粒子相當半徑。</a:t>
            </a:r>
            <a:r>
              <a:rPr lang="en-US" altLang="zh-TW" dirty="0" smtClean="0"/>
              <a:t>10.8um</a:t>
            </a:r>
            <a:r>
              <a:rPr lang="zh-TW" altLang="en-US" dirty="0" smtClean="0"/>
              <a:t>亮帶溫度為藍色。</a:t>
            </a:r>
            <a:endParaRPr lang="en-US" altLang="zh-TW" dirty="0" smtClean="0"/>
          </a:p>
          <a:p>
            <a:r>
              <a:rPr lang="zh-TW" altLang="en-US" dirty="0" smtClean="0"/>
              <a:t>右下圖</a:t>
            </a:r>
            <a:r>
              <a:rPr lang="en-US" altLang="zh-TW" dirty="0" smtClean="0"/>
              <a:t>x</a:t>
            </a:r>
            <a:r>
              <a:rPr lang="zh-TW" altLang="en-US" dirty="0" smtClean="0"/>
              <a:t>軸為</a:t>
            </a:r>
            <a:r>
              <a:rPr lang="en-US" altLang="zh-TW" dirty="0" smtClean="0"/>
              <a:t>Re</a:t>
            </a:r>
            <a:r>
              <a:rPr lang="zh-TW" altLang="en-US" dirty="0" smtClean="0"/>
              <a:t>的變化，</a:t>
            </a:r>
            <a:r>
              <a:rPr lang="en-US" altLang="zh-TW" dirty="0" smtClean="0"/>
              <a:t>y</a:t>
            </a:r>
            <a:r>
              <a:rPr lang="zh-TW" altLang="en-US" dirty="0" smtClean="0"/>
              <a:t>軸為雲頂溫度變化。</a:t>
            </a:r>
            <a:endParaRPr lang="en-US" altLang="zh-TW" dirty="0" smtClean="0"/>
          </a:p>
          <a:p>
            <a:r>
              <a:rPr lang="en-US" altLang="zh-TW" dirty="0" smtClean="0"/>
              <a:t>re</a:t>
            </a:r>
            <a:r>
              <a:rPr lang="zh-TW" altLang="en-US" dirty="0" smtClean="0"/>
              <a:t>中位數由</a:t>
            </a:r>
            <a:r>
              <a:rPr lang="en-US" altLang="zh-TW" dirty="0" smtClean="0"/>
              <a:t>T-re</a:t>
            </a:r>
            <a:r>
              <a:rPr lang="zh-TW" altLang="en-US" dirty="0" smtClean="0"/>
              <a:t>分布百分比的第</a:t>
            </a:r>
            <a:r>
              <a:rPr lang="en-US" altLang="zh-TW" dirty="0" smtClean="0"/>
              <a:t>15</a:t>
            </a:r>
            <a:r>
              <a:rPr lang="zh-TW" altLang="en-US" dirty="0" smtClean="0"/>
              <a:t>和第</a:t>
            </a:r>
            <a:r>
              <a:rPr lang="en-US" altLang="zh-TW" dirty="0" smtClean="0"/>
              <a:t>85</a:t>
            </a:r>
            <a:r>
              <a:rPr lang="zh-TW" altLang="en-US" dirty="0" smtClean="0"/>
              <a:t>個</a:t>
            </a:r>
            <a:r>
              <a:rPr lang="en-US" altLang="zh-TW" dirty="0" smtClean="0"/>
              <a:t>(</a:t>
            </a:r>
            <a:r>
              <a:rPr lang="zh-TW" altLang="en-US" dirty="0" smtClean="0"/>
              <a:t>白色圓圈</a:t>
            </a:r>
            <a:r>
              <a:rPr lang="en-US" altLang="zh-TW" dirty="0" smtClean="0"/>
              <a:t>)</a:t>
            </a:r>
            <a:r>
              <a:rPr lang="zh-TW" altLang="en-US" dirty="0" smtClean="0"/>
              <a:t>所得到</a:t>
            </a:r>
            <a:endParaRPr lang="en-US" altLang="zh-TW" dirty="0" smtClean="0"/>
          </a:p>
          <a:p>
            <a:r>
              <a:rPr lang="en-US" altLang="zh-TW" sz="1200" kern="1200" dirty="0" smtClean="0">
                <a:solidFill>
                  <a:schemeClr val="tx1"/>
                </a:solidFill>
                <a:effectLst/>
                <a:latin typeface="+mn-lt"/>
                <a:ea typeface="+mn-ea"/>
                <a:cs typeface="+mn-cs"/>
              </a:rPr>
              <a:t>re:</a:t>
            </a:r>
            <a:r>
              <a:rPr lang="zh-TW" altLang="zh-TW" sz="1200" kern="1200" dirty="0" smtClean="0">
                <a:solidFill>
                  <a:schemeClr val="tx1"/>
                </a:solidFill>
                <a:effectLst/>
                <a:latin typeface="+mn-lt"/>
                <a:ea typeface="+mn-ea"/>
                <a:cs typeface="+mn-cs"/>
              </a:rPr>
              <a:t>雲頂粒子有效半徑</a:t>
            </a:r>
            <a:endParaRPr lang="en-US" altLang="zh-TW" dirty="0" smtClean="0"/>
          </a:p>
        </p:txBody>
      </p:sp>
      <p:sp>
        <p:nvSpPr>
          <p:cNvPr id="4" name="投影片編號版面配置區 3"/>
          <p:cNvSpPr>
            <a:spLocks noGrp="1"/>
          </p:cNvSpPr>
          <p:nvPr>
            <p:ph type="sldNum" sz="quarter" idx="10"/>
          </p:nvPr>
        </p:nvSpPr>
        <p:spPr/>
        <p:txBody>
          <a:bodyPr/>
          <a:lstStyle/>
          <a:p>
            <a:fld id="{144CBE62-6A77-47B4-B42C-340C9C6C1DB9}" type="slidenum">
              <a:rPr lang="zh-TW" altLang="en-US" smtClean="0"/>
              <a:t>14</a:t>
            </a:fld>
            <a:endParaRPr lang="zh-TW" altLang="en-US"/>
          </a:p>
        </p:txBody>
      </p:sp>
    </p:spTree>
    <p:extLst>
      <p:ext uri="{BB962C8B-B14F-4D97-AF65-F5344CB8AC3E}">
        <p14:creationId xmlns:p14="http://schemas.microsoft.com/office/powerpoint/2010/main" val="3820133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如麗颱風，</a:t>
            </a:r>
            <a:r>
              <a:rPr lang="en-US" altLang="zh-TW" dirty="0" smtClean="0"/>
              <a:t>TRMM</a:t>
            </a:r>
            <a:r>
              <a:rPr lang="zh-TW" altLang="en-US" dirty="0" smtClean="0"/>
              <a:t>衛星</a:t>
            </a:r>
            <a:r>
              <a:rPr lang="en-US" altLang="zh-TW" dirty="0" smtClean="0"/>
              <a:t>VIRS</a:t>
            </a:r>
            <a:r>
              <a:rPr lang="zh-TW" altLang="en-US" dirty="0" smtClean="0"/>
              <a:t>影像圖，與圖</a:t>
            </a:r>
            <a:r>
              <a:rPr lang="en-US" altLang="zh-TW" dirty="0" smtClean="0"/>
              <a:t>6</a:t>
            </a:r>
            <a:r>
              <a:rPr lang="zh-TW" altLang="en-US" dirty="0" smtClean="0"/>
              <a:t>時間相同。</a:t>
            </a:r>
            <a:endParaRPr lang="en-US" altLang="zh-TW" dirty="0" smtClean="0"/>
          </a:p>
          <a:p>
            <a:r>
              <a:rPr lang="zh-TW" altLang="en-US" dirty="0" smtClean="0"/>
              <a:t>兩條紅線之間的區域為</a:t>
            </a:r>
            <a:r>
              <a:rPr lang="en-US" altLang="zh-TW" dirty="0" smtClean="0"/>
              <a:t>TRMM</a:t>
            </a:r>
            <a:r>
              <a:rPr lang="zh-TW" altLang="en-US" dirty="0" smtClean="0"/>
              <a:t> </a:t>
            </a:r>
            <a:r>
              <a:rPr lang="en-US" altLang="zh-TW" dirty="0" smtClean="0"/>
              <a:t>VIRS</a:t>
            </a:r>
            <a:r>
              <a:rPr lang="zh-TW" altLang="en-US" dirty="0" smtClean="0"/>
              <a:t>最大可見區域。</a:t>
            </a:r>
            <a:r>
              <a:rPr lang="en-US" altLang="zh-TW" dirty="0" smtClean="0"/>
              <a:t>PR</a:t>
            </a:r>
            <a:r>
              <a:rPr lang="zh-TW" altLang="en-US" dirty="0" smtClean="0"/>
              <a:t>的涵蓋範圍為兩條黑線之間</a:t>
            </a:r>
            <a:endParaRPr lang="en-US" altLang="zh-TW" dirty="0" smtClean="0"/>
          </a:p>
          <a:p>
            <a:r>
              <a:rPr lang="zh-TW" altLang="en-US" dirty="0" smtClean="0"/>
              <a:t>深灰色覆蓋區域為</a:t>
            </a:r>
            <a:r>
              <a:rPr lang="en-US" altLang="zh-TW" dirty="0" smtClean="0"/>
              <a:t>PR</a:t>
            </a:r>
            <a:r>
              <a:rPr lang="zh-TW" altLang="en-US" dirty="0" smtClean="0"/>
              <a:t>量測雲蓋之下的降水回波</a:t>
            </a:r>
            <a:endParaRPr lang="en-US" altLang="zh-TW" dirty="0" smtClean="0"/>
          </a:p>
          <a:p>
            <a:r>
              <a:rPr lang="zh-TW" altLang="en-US" dirty="0" smtClean="0"/>
              <a:t>黃色十字為閃電發生的地點</a:t>
            </a:r>
            <a:endParaRPr lang="en-US" altLang="zh-TW" dirty="0" smtClean="0"/>
          </a:p>
          <a:p>
            <a:r>
              <a:rPr lang="zh-TW" altLang="en-US" dirty="0" smtClean="0"/>
              <a:t>三個垂直橫截面分別是沿著</a:t>
            </a:r>
            <a:r>
              <a:rPr lang="en-US" altLang="zh-TW" dirty="0" smtClean="0"/>
              <a:t>AB</a:t>
            </a:r>
            <a:r>
              <a:rPr lang="zh-TW" altLang="en-US" dirty="0" smtClean="0"/>
              <a:t>、</a:t>
            </a:r>
            <a:r>
              <a:rPr lang="en-US" altLang="zh-TW" dirty="0" smtClean="0"/>
              <a:t>CD</a:t>
            </a:r>
            <a:r>
              <a:rPr lang="zh-TW" altLang="en-US" dirty="0" smtClean="0"/>
              <a:t>、</a:t>
            </a:r>
            <a:r>
              <a:rPr lang="en-US" altLang="zh-TW" dirty="0" smtClean="0"/>
              <a:t>EF</a:t>
            </a:r>
            <a:r>
              <a:rPr lang="zh-TW" altLang="en-US" dirty="0" smtClean="0"/>
              <a:t>，</a:t>
            </a:r>
            <a:r>
              <a:rPr lang="en-US" altLang="zh-TW" dirty="0" smtClean="0"/>
              <a:t>VIRS</a:t>
            </a:r>
            <a:r>
              <a:rPr lang="zh-TW" altLang="en-US" dirty="0" smtClean="0"/>
              <a:t>影像的切面</a:t>
            </a:r>
            <a:endParaRPr lang="en-US" altLang="zh-TW" dirty="0" smtClean="0"/>
          </a:p>
          <a:p>
            <a:r>
              <a:rPr lang="en-US" altLang="zh-TW" dirty="0" smtClean="0"/>
              <a:t>Color</a:t>
            </a:r>
            <a:r>
              <a:rPr lang="zh-TW" altLang="en-US" dirty="0" smtClean="0"/>
              <a:t>部分為降水回波強度，由</a:t>
            </a:r>
            <a:r>
              <a:rPr lang="en-US" altLang="zh-TW" dirty="0" smtClean="0"/>
              <a:t>TRMM</a:t>
            </a:r>
            <a:r>
              <a:rPr lang="zh-TW" altLang="en-US" dirty="0" smtClean="0"/>
              <a:t> </a:t>
            </a:r>
            <a:r>
              <a:rPr lang="en-US" altLang="zh-TW" dirty="0" smtClean="0"/>
              <a:t>PR</a:t>
            </a:r>
            <a:r>
              <a:rPr lang="zh-TW" altLang="en-US" dirty="0" smtClean="0"/>
              <a:t>所量測。</a:t>
            </a:r>
            <a:endParaRPr lang="en-US" altLang="zh-TW" dirty="0" smtClean="0"/>
          </a:p>
        </p:txBody>
      </p:sp>
      <p:sp>
        <p:nvSpPr>
          <p:cNvPr id="4" name="投影片編號版面配置區 3"/>
          <p:cNvSpPr>
            <a:spLocks noGrp="1"/>
          </p:cNvSpPr>
          <p:nvPr>
            <p:ph type="sldNum" sz="quarter" idx="10"/>
          </p:nvPr>
        </p:nvSpPr>
        <p:spPr/>
        <p:txBody>
          <a:bodyPr/>
          <a:lstStyle/>
          <a:p>
            <a:fld id="{144CBE62-6A77-47B4-B42C-340C9C6C1DB9}" type="slidenum">
              <a:rPr lang="zh-TW" altLang="en-US" smtClean="0"/>
              <a:t>15</a:t>
            </a:fld>
            <a:endParaRPr lang="zh-TW" altLang="en-US"/>
          </a:p>
        </p:txBody>
      </p:sp>
    </p:spTree>
    <p:extLst>
      <p:ext uri="{BB962C8B-B14F-4D97-AF65-F5344CB8AC3E}">
        <p14:creationId xmlns:p14="http://schemas.microsoft.com/office/powerpoint/2010/main" val="1537787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2012/12/14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2012/12/14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2012/12/14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2012/12/14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2012/12/14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2012/12/14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t>2012/12/14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t>2012/12/14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t>2012/12/14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2012/12/14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2012/12/14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t>2012/12/14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404665"/>
            <a:ext cx="7772400" cy="1800200"/>
          </a:xfrm>
        </p:spPr>
        <p:txBody>
          <a:bodyPr>
            <a:normAutofit/>
          </a:bodyPr>
          <a:lstStyle/>
          <a:p>
            <a:r>
              <a:rPr lang="en-US" altLang="zh-TW" dirty="0"/>
              <a:t>Aerosol effects on microstructure and intensity of tropical cyclones</a:t>
            </a:r>
            <a:endParaRPr lang="zh-TW" altLang="en-US" dirty="0"/>
          </a:p>
        </p:txBody>
      </p:sp>
      <p:sp>
        <p:nvSpPr>
          <p:cNvPr id="3" name="副標題 2"/>
          <p:cNvSpPr>
            <a:spLocks noGrp="1"/>
          </p:cNvSpPr>
          <p:nvPr>
            <p:ph type="subTitle" idx="1"/>
          </p:nvPr>
        </p:nvSpPr>
        <p:spPr>
          <a:xfrm>
            <a:off x="1331640" y="4869160"/>
            <a:ext cx="6400800" cy="1752600"/>
          </a:xfrm>
        </p:spPr>
        <p:txBody>
          <a:bodyPr>
            <a:normAutofit fontScale="70000" lnSpcReduction="20000"/>
          </a:bodyPr>
          <a:lstStyle/>
          <a:p>
            <a:pPr algn="l"/>
            <a:r>
              <a:rPr lang="en-US" altLang="zh-TW" dirty="0">
                <a:solidFill>
                  <a:schemeClr val="tx1"/>
                </a:solidFill>
              </a:rPr>
              <a:t>Rosenfeld, D., W. L. Woodley, A. </a:t>
            </a:r>
            <a:r>
              <a:rPr lang="en-US" altLang="zh-TW" dirty="0" err="1">
                <a:solidFill>
                  <a:schemeClr val="tx1"/>
                </a:solidFill>
              </a:rPr>
              <a:t>Khain</a:t>
            </a:r>
            <a:r>
              <a:rPr lang="en-US" altLang="zh-TW" dirty="0">
                <a:solidFill>
                  <a:schemeClr val="tx1"/>
                </a:solidFill>
              </a:rPr>
              <a:t>, W. R. </a:t>
            </a:r>
            <a:r>
              <a:rPr lang="en-US" altLang="zh-TW" dirty="0" smtClean="0">
                <a:solidFill>
                  <a:schemeClr val="tx1"/>
                </a:solidFill>
              </a:rPr>
              <a:t>  </a:t>
            </a:r>
          </a:p>
          <a:p>
            <a:pPr algn="l"/>
            <a:r>
              <a:rPr lang="en-US" altLang="zh-TW" dirty="0">
                <a:solidFill>
                  <a:schemeClr val="tx1"/>
                </a:solidFill>
              </a:rPr>
              <a:t> </a:t>
            </a:r>
            <a:r>
              <a:rPr lang="en-US" altLang="zh-TW" dirty="0" smtClean="0">
                <a:solidFill>
                  <a:schemeClr val="tx1"/>
                </a:solidFill>
              </a:rPr>
              <a:t>        Cotton</a:t>
            </a:r>
            <a:r>
              <a:rPr lang="en-US" altLang="zh-TW" dirty="0">
                <a:solidFill>
                  <a:schemeClr val="tx1"/>
                </a:solidFill>
              </a:rPr>
              <a:t>, G. </a:t>
            </a:r>
            <a:r>
              <a:rPr lang="en-US" altLang="zh-TW" dirty="0" err="1">
                <a:solidFill>
                  <a:schemeClr val="tx1"/>
                </a:solidFill>
              </a:rPr>
              <a:t>Carrio</a:t>
            </a:r>
            <a:r>
              <a:rPr lang="en-US" altLang="zh-TW" dirty="0">
                <a:solidFill>
                  <a:schemeClr val="tx1"/>
                </a:solidFill>
              </a:rPr>
              <a:t>, I. </a:t>
            </a:r>
            <a:r>
              <a:rPr lang="en-US" altLang="zh-TW" dirty="0" err="1">
                <a:solidFill>
                  <a:schemeClr val="tx1"/>
                </a:solidFill>
              </a:rPr>
              <a:t>Ginis</a:t>
            </a:r>
            <a:r>
              <a:rPr lang="en-US" altLang="zh-TW" dirty="0">
                <a:solidFill>
                  <a:schemeClr val="tx1"/>
                </a:solidFill>
              </a:rPr>
              <a:t>, and J. H. Golden, </a:t>
            </a:r>
            <a:r>
              <a:rPr lang="en-US" altLang="zh-TW" dirty="0" smtClean="0">
                <a:solidFill>
                  <a:schemeClr val="tx1"/>
                </a:solidFill>
              </a:rPr>
              <a:t>  </a:t>
            </a:r>
          </a:p>
          <a:p>
            <a:pPr algn="l"/>
            <a:r>
              <a:rPr lang="en-US" altLang="zh-TW" dirty="0">
                <a:solidFill>
                  <a:schemeClr val="tx1"/>
                </a:solidFill>
              </a:rPr>
              <a:t> </a:t>
            </a:r>
            <a:r>
              <a:rPr lang="en-US" altLang="zh-TW" dirty="0" smtClean="0">
                <a:solidFill>
                  <a:schemeClr val="tx1"/>
                </a:solidFill>
              </a:rPr>
              <a:t>        2012</a:t>
            </a:r>
            <a:r>
              <a:rPr lang="en-US" altLang="zh-TW" dirty="0">
                <a:solidFill>
                  <a:schemeClr val="tx1"/>
                </a:solidFill>
              </a:rPr>
              <a:t>: Aerosol effects on microstructure and </a:t>
            </a:r>
            <a:endParaRPr lang="en-US" altLang="zh-TW" dirty="0" smtClean="0">
              <a:solidFill>
                <a:schemeClr val="tx1"/>
              </a:solidFill>
            </a:endParaRPr>
          </a:p>
          <a:p>
            <a:pPr algn="l"/>
            <a:r>
              <a:rPr lang="en-US" altLang="zh-TW" dirty="0">
                <a:solidFill>
                  <a:schemeClr val="tx1"/>
                </a:solidFill>
              </a:rPr>
              <a:t> </a:t>
            </a:r>
            <a:r>
              <a:rPr lang="en-US" altLang="zh-TW" dirty="0" smtClean="0">
                <a:solidFill>
                  <a:schemeClr val="tx1"/>
                </a:solidFill>
              </a:rPr>
              <a:t>        intensity </a:t>
            </a:r>
            <a:r>
              <a:rPr lang="en-US" altLang="zh-TW" dirty="0">
                <a:solidFill>
                  <a:schemeClr val="tx1"/>
                </a:solidFill>
              </a:rPr>
              <a:t>of tropical cyclones. Bull. Amer. Meteor. </a:t>
            </a:r>
            <a:r>
              <a:rPr lang="en-US" altLang="zh-TW" dirty="0" smtClean="0">
                <a:solidFill>
                  <a:schemeClr val="tx1"/>
                </a:solidFill>
              </a:rPr>
              <a:t>  </a:t>
            </a:r>
          </a:p>
          <a:p>
            <a:pPr algn="l"/>
            <a:r>
              <a:rPr lang="en-US" altLang="zh-TW" dirty="0">
                <a:solidFill>
                  <a:schemeClr val="tx1"/>
                </a:solidFill>
              </a:rPr>
              <a:t> </a:t>
            </a:r>
            <a:r>
              <a:rPr lang="en-US" altLang="zh-TW" dirty="0" smtClean="0">
                <a:solidFill>
                  <a:schemeClr val="tx1"/>
                </a:solidFill>
              </a:rPr>
              <a:t>        Soc</a:t>
            </a:r>
            <a:r>
              <a:rPr lang="en-US" altLang="zh-TW" dirty="0">
                <a:solidFill>
                  <a:schemeClr val="tx1"/>
                </a:solidFill>
              </a:rPr>
              <a:t>., 93, 987–1001.</a:t>
            </a:r>
            <a:endParaRPr lang="zh-TW" altLang="en-US" dirty="0">
              <a:solidFill>
                <a:schemeClr val="tx1"/>
              </a:solidFill>
            </a:endParaRPr>
          </a:p>
        </p:txBody>
      </p:sp>
    </p:spTree>
    <p:extLst>
      <p:ext uri="{BB962C8B-B14F-4D97-AF65-F5344CB8AC3E}">
        <p14:creationId xmlns:p14="http://schemas.microsoft.com/office/powerpoint/2010/main" val="3798130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zh-TW" dirty="0"/>
              <a:t>大型</a:t>
            </a:r>
            <a:r>
              <a:rPr lang="en-US" altLang="zh-TW" dirty="0"/>
              <a:t>CCN</a:t>
            </a:r>
            <a:r>
              <a:rPr lang="zh-TW" altLang="zh-TW" dirty="0"/>
              <a:t>及</a:t>
            </a:r>
            <a:r>
              <a:rPr lang="zh-TW" altLang="en-US" dirty="0"/>
              <a:t>海沫</a:t>
            </a:r>
            <a:r>
              <a:rPr lang="en-US" altLang="zh-TW" dirty="0"/>
              <a:t>(sea spray)</a:t>
            </a:r>
            <a:r>
              <a:rPr lang="zh-TW" altLang="zh-TW" dirty="0"/>
              <a:t>影響之</a:t>
            </a:r>
            <a:r>
              <a:rPr lang="zh-TW" altLang="zh-TW" dirty="0" smtClean="0"/>
              <a:t>模擬</a:t>
            </a:r>
            <a:endParaRPr lang="zh-TW" altLang="en-US" dirty="0"/>
          </a:p>
        </p:txBody>
      </p:sp>
      <p:sp>
        <p:nvSpPr>
          <p:cNvPr id="3" name="內容版面配置區 2"/>
          <p:cNvSpPr>
            <a:spLocks noGrp="1"/>
          </p:cNvSpPr>
          <p:nvPr>
            <p:ph idx="1"/>
          </p:nvPr>
        </p:nvSpPr>
        <p:spPr/>
        <p:txBody>
          <a:bodyPr>
            <a:normAutofit/>
          </a:bodyPr>
          <a:lstStyle/>
          <a:p>
            <a:r>
              <a:rPr lang="en-US" altLang="zh-TW" sz="2400" dirty="0" smtClean="0"/>
              <a:t>GCCN:</a:t>
            </a:r>
            <a:r>
              <a:rPr lang="zh-TW" altLang="zh-TW" sz="2400" dirty="0" smtClean="0"/>
              <a:t>初</a:t>
            </a:r>
            <a:r>
              <a:rPr lang="zh-TW" altLang="zh-TW" sz="2400" dirty="0"/>
              <a:t>始雨滴粒子直徑大於</a:t>
            </a:r>
            <a:r>
              <a:rPr lang="en-US" altLang="zh-TW" sz="2400" dirty="0"/>
              <a:t>2</a:t>
            </a:r>
            <a:r>
              <a:rPr lang="zh-TW" altLang="zh-TW" sz="2400" dirty="0"/>
              <a:t>μ</a:t>
            </a:r>
            <a:r>
              <a:rPr lang="en-US" altLang="zh-TW" sz="2400" dirty="0" smtClean="0"/>
              <a:t>m</a:t>
            </a:r>
            <a:r>
              <a:rPr lang="zh-TW" altLang="en-US" sz="2400" dirty="0" smtClean="0"/>
              <a:t>者</a:t>
            </a:r>
            <a:r>
              <a:rPr lang="zh-TW" altLang="zh-TW" sz="2400" dirty="0" smtClean="0"/>
              <a:t>，即使</a:t>
            </a:r>
            <a:r>
              <a:rPr lang="zh-TW" altLang="en-US" sz="2400" dirty="0"/>
              <a:t>是</a:t>
            </a:r>
            <a:r>
              <a:rPr lang="zh-TW" altLang="zh-TW" sz="2400" dirty="0" smtClean="0"/>
              <a:t>由</a:t>
            </a:r>
            <a:r>
              <a:rPr lang="zh-TW" altLang="zh-TW" sz="2400" dirty="0"/>
              <a:t>許多小雨滴組成</a:t>
            </a:r>
            <a:r>
              <a:rPr lang="en-US" altLang="zh-TW" sz="2400" dirty="0"/>
              <a:t>(e.g., Johnson 1982; Feingold et al. 1998; Blyth et al. 2003)</a:t>
            </a:r>
            <a:r>
              <a:rPr lang="zh-TW" altLang="zh-TW" sz="2400" dirty="0" smtClean="0"/>
              <a:t>。</a:t>
            </a:r>
            <a:endParaRPr lang="en-US" altLang="zh-TW" sz="2400" dirty="0" smtClean="0"/>
          </a:p>
          <a:p>
            <a:r>
              <a:rPr lang="zh-TW" altLang="zh-TW" sz="2400" dirty="0"/>
              <a:t>當</a:t>
            </a:r>
            <a:r>
              <a:rPr lang="en-US" altLang="zh-TW" sz="2400" dirty="0"/>
              <a:t>CCN</a:t>
            </a:r>
            <a:r>
              <a:rPr lang="zh-TW" altLang="zh-TW" sz="2400" dirty="0"/>
              <a:t>濃度大時，</a:t>
            </a:r>
            <a:r>
              <a:rPr lang="en-US" altLang="zh-TW" sz="2400" dirty="0"/>
              <a:t>GCCN</a:t>
            </a:r>
            <a:r>
              <a:rPr lang="zh-TW" altLang="zh-TW" sz="2400" dirty="0"/>
              <a:t>能</a:t>
            </a:r>
            <a:r>
              <a:rPr lang="zh-TW" altLang="zh-TW" sz="2400" dirty="0" smtClean="0"/>
              <a:t>加速形成</a:t>
            </a:r>
            <a:r>
              <a:rPr lang="zh-TW" altLang="zh-TW" sz="2400" dirty="0"/>
              <a:t>降水，但當</a:t>
            </a:r>
            <a:r>
              <a:rPr lang="en-US" altLang="zh-TW" sz="2400" dirty="0"/>
              <a:t>CCN</a:t>
            </a:r>
            <a:r>
              <a:rPr lang="zh-TW" altLang="zh-TW" sz="2400" dirty="0"/>
              <a:t>濃度小時，</a:t>
            </a:r>
            <a:r>
              <a:rPr lang="zh-TW" altLang="zh-TW" sz="2400" dirty="0" smtClean="0"/>
              <a:t>效果</a:t>
            </a:r>
            <a:r>
              <a:rPr lang="zh-TW" altLang="en-US" sz="2400" dirty="0" smtClean="0"/>
              <a:t>便較</a:t>
            </a:r>
            <a:r>
              <a:rPr lang="zh-TW" altLang="zh-TW" sz="2400" dirty="0" smtClean="0"/>
              <a:t>小</a:t>
            </a:r>
            <a:r>
              <a:rPr lang="en-US" altLang="zh-TW" sz="2400" dirty="0"/>
              <a:t>(Feingold et al. 1998; </a:t>
            </a:r>
            <a:r>
              <a:rPr lang="en-US" altLang="zh-TW" sz="2400" dirty="0" err="1"/>
              <a:t>Reiche</a:t>
            </a:r>
            <a:r>
              <a:rPr lang="en-US" altLang="zh-TW" sz="2400" dirty="0"/>
              <a:t> and </a:t>
            </a:r>
            <a:r>
              <a:rPr lang="en-US" altLang="zh-TW" sz="2400" dirty="0" smtClean="0"/>
              <a:t>Lasher-Trapp</a:t>
            </a:r>
            <a:r>
              <a:rPr lang="zh-TW" altLang="en-US" sz="2400" dirty="0"/>
              <a:t> </a:t>
            </a:r>
            <a:r>
              <a:rPr lang="en-US" altLang="zh-TW" sz="2400" dirty="0" smtClean="0"/>
              <a:t>2010)</a:t>
            </a:r>
            <a:r>
              <a:rPr lang="zh-TW" altLang="zh-TW" sz="2400" dirty="0" smtClean="0"/>
              <a:t>。</a:t>
            </a:r>
            <a:endParaRPr lang="en-US" altLang="zh-TW" sz="2400" dirty="0" smtClean="0"/>
          </a:p>
          <a:p>
            <a:r>
              <a:rPr lang="en-US" altLang="zh-TW" sz="2400" dirty="0"/>
              <a:t>Foster (2005), </a:t>
            </a:r>
            <a:r>
              <a:rPr lang="en-US" altLang="zh-TW" sz="2400" dirty="0" err="1"/>
              <a:t>Lorsolo</a:t>
            </a:r>
            <a:r>
              <a:rPr lang="en-US" altLang="zh-TW" sz="2400" dirty="0"/>
              <a:t> et al. (2008), Zhu (2008), </a:t>
            </a:r>
            <a:r>
              <a:rPr lang="en-US" altLang="zh-TW" sz="2400" dirty="0" smtClean="0"/>
              <a:t>and</a:t>
            </a:r>
            <a:r>
              <a:rPr lang="zh-TW" altLang="en-US" sz="2400" dirty="0"/>
              <a:t> </a:t>
            </a:r>
            <a:r>
              <a:rPr lang="en-US" altLang="zh-TW" sz="2400" dirty="0" smtClean="0"/>
              <a:t>J</a:t>
            </a:r>
            <a:r>
              <a:rPr lang="en-US" altLang="zh-TW" sz="2400" dirty="0"/>
              <a:t>. A. Zhang et al. (2009)</a:t>
            </a:r>
            <a:r>
              <a:rPr lang="zh-TW" altLang="zh-TW" sz="2400" dirty="0"/>
              <a:t>指出螺旋狀的</a:t>
            </a:r>
            <a:r>
              <a:rPr lang="zh-TW" altLang="zh-TW" sz="2400" dirty="0" smtClean="0"/>
              <a:t>滾動</a:t>
            </a:r>
            <a:r>
              <a:rPr lang="zh-TW" altLang="en-US" sz="2400" dirty="0" smtClean="0"/>
              <a:t>作用</a:t>
            </a:r>
            <a:r>
              <a:rPr lang="en-US" altLang="zh-TW" sz="2400" dirty="0" smtClean="0"/>
              <a:t>(large eddies)</a:t>
            </a:r>
            <a:r>
              <a:rPr lang="zh-TW" altLang="zh-TW" sz="2400" dirty="0" smtClean="0"/>
              <a:t>為</a:t>
            </a:r>
            <a:r>
              <a:rPr lang="zh-TW" altLang="en-US" sz="2400" dirty="0" smtClean="0"/>
              <a:t>氣旋</a:t>
            </a:r>
            <a:r>
              <a:rPr lang="zh-TW" altLang="zh-TW" sz="2400" dirty="0" smtClean="0"/>
              <a:t>外圍</a:t>
            </a:r>
            <a:r>
              <a:rPr lang="zh-TW" altLang="zh-TW" sz="2400" dirty="0"/>
              <a:t>邊界層的特性</a:t>
            </a:r>
            <a:r>
              <a:rPr lang="zh-TW" altLang="zh-TW" sz="2400" dirty="0" smtClean="0"/>
              <a:t>。</a:t>
            </a:r>
            <a:endParaRPr lang="en-US" altLang="zh-TW" sz="2400" dirty="0" smtClean="0"/>
          </a:p>
          <a:p>
            <a:r>
              <a:rPr lang="zh-TW" altLang="zh-TW" sz="2400" dirty="0" smtClean="0"/>
              <a:t>滾動</a:t>
            </a:r>
            <a:r>
              <a:rPr lang="zh-TW" altLang="en-US" sz="2400" dirty="0" smtClean="0"/>
              <a:t>作用</a:t>
            </a:r>
            <a:r>
              <a:rPr lang="zh-TW" altLang="zh-TW" sz="2400" dirty="0" smtClean="0"/>
              <a:t>加強</a:t>
            </a:r>
            <a:r>
              <a:rPr lang="zh-TW" altLang="en-US" sz="2400" dirty="0" smtClean="0"/>
              <a:t>將了近</a:t>
            </a:r>
            <a:r>
              <a:rPr lang="zh-TW" altLang="zh-TW" sz="2400" dirty="0" smtClean="0"/>
              <a:t>兩</a:t>
            </a:r>
            <a:r>
              <a:rPr lang="zh-TW" altLang="zh-TW" sz="2400" dirty="0"/>
              <a:t>倍的地表熱量通量</a:t>
            </a:r>
            <a:r>
              <a:rPr lang="zh-TW" altLang="zh-TW" sz="2400" dirty="0" smtClean="0"/>
              <a:t>以及</a:t>
            </a:r>
            <a:r>
              <a:rPr lang="zh-TW" altLang="en-US" sz="2400" dirty="0"/>
              <a:t>海</a:t>
            </a:r>
            <a:r>
              <a:rPr lang="zh-TW" altLang="en-US" sz="2400" dirty="0" smtClean="0"/>
              <a:t>沫</a:t>
            </a:r>
            <a:r>
              <a:rPr lang="zh-TW" altLang="zh-TW" sz="2400" dirty="0" smtClean="0"/>
              <a:t>引起</a:t>
            </a:r>
            <a:r>
              <a:rPr lang="zh-TW" altLang="zh-TW" sz="2400" dirty="0"/>
              <a:t>的擾動</a:t>
            </a:r>
            <a:r>
              <a:rPr lang="en-US" altLang="zh-TW" sz="2400" dirty="0"/>
              <a:t>(</a:t>
            </a:r>
            <a:r>
              <a:rPr lang="en-US" altLang="zh-TW" sz="2400" dirty="0" err="1"/>
              <a:t>Ginis</a:t>
            </a:r>
            <a:r>
              <a:rPr lang="en-US" altLang="zh-TW" sz="2400" dirty="0"/>
              <a:t> et al. 2004; </a:t>
            </a:r>
            <a:r>
              <a:rPr lang="en-US" altLang="zh-TW" sz="2400" dirty="0" err="1"/>
              <a:t>Shpund</a:t>
            </a:r>
            <a:r>
              <a:rPr lang="en-US" altLang="zh-TW" sz="2400" dirty="0"/>
              <a:t> et al. 2011)</a:t>
            </a:r>
            <a:r>
              <a:rPr lang="zh-TW" altLang="zh-TW" sz="2400" dirty="0"/>
              <a:t>。</a:t>
            </a:r>
            <a:endParaRPr lang="zh-TW" altLang="en-US" sz="2400" dirty="0"/>
          </a:p>
        </p:txBody>
      </p:sp>
    </p:spTree>
    <p:extLst>
      <p:ext uri="{BB962C8B-B14F-4D97-AF65-F5344CB8AC3E}">
        <p14:creationId xmlns:p14="http://schemas.microsoft.com/office/powerpoint/2010/main" val="3117661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21728"/>
            <a:ext cx="5220072" cy="683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21133" y="5657671"/>
            <a:ext cx="3978205" cy="923330"/>
          </a:xfrm>
          <a:prstGeom prst="rect">
            <a:avLst/>
          </a:prstGeom>
        </p:spPr>
        <p:txBody>
          <a:bodyPr wrap="none">
            <a:spAutoFit/>
          </a:bodyPr>
          <a:lstStyle/>
          <a:p>
            <a:r>
              <a:rPr lang="en-US" altLang="zh-TW" dirty="0" err="1"/>
              <a:t>Khain</a:t>
            </a:r>
            <a:r>
              <a:rPr lang="en-US" altLang="zh-TW" dirty="0"/>
              <a:t> et al. (2011</a:t>
            </a:r>
            <a:r>
              <a:rPr lang="en-US" altLang="zh-TW" dirty="0" smtClean="0"/>
              <a:t>)</a:t>
            </a:r>
          </a:p>
          <a:p>
            <a:r>
              <a:rPr lang="en-US" altLang="zh-TW" dirty="0" smtClean="0"/>
              <a:t>Hebrew </a:t>
            </a:r>
            <a:r>
              <a:rPr lang="en-US" altLang="zh-TW" dirty="0"/>
              <a:t>University </a:t>
            </a:r>
            <a:r>
              <a:rPr lang="en-US" altLang="zh-TW" dirty="0" smtClean="0"/>
              <a:t>Cloud Model </a:t>
            </a:r>
            <a:r>
              <a:rPr lang="en-US" altLang="zh-TW" dirty="0"/>
              <a:t>(HUCM</a:t>
            </a:r>
            <a:r>
              <a:rPr lang="en-US" altLang="zh-TW" dirty="0" smtClean="0"/>
              <a:t>)</a:t>
            </a:r>
          </a:p>
          <a:p>
            <a:r>
              <a:rPr lang="en-US" altLang="zh-TW" dirty="0" smtClean="0"/>
              <a:t>grid </a:t>
            </a:r>
            <a:r>
              <a:rPr lang="en-US" altLang="zh-TW" dirty="0"/>
              <a:t>spacing </a:t>
            </a:r>
            <a:r>
              <a:rPr lang="en-US" altLang="zh-TW" dirty="0" smtClean="0"/>
              <a:t>: </a:t>
            </a:r>
            <a:r>
              <a:rPr lang="en-US" altLang="zh-TW" dirty="0"/>
              <a:t>50 </a:t>
            </a:r>
            <a:r>
              <a:rPr lang="en-US" altLang="zh-TW" dirty="0" smtClean="0"/>
              <a:t>m.</a:t>
            </a:r>
            <a:endParaRPr lang="zh-TW" altLang="en-US" dirty="0"/>
          </a:p>
        </p:txBody>
      </p:sp>
    </p:spTree>
    <p:extLst>
      <p:ext uri="{BB962C8B-B14F-4D97-AF65-F5344CB8AC3E}">
        <p14:creationId xmlns:p14="http://schemas.microsoft.com/office/powerpoint/2010/main" val="19734120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dirty="0"/>
              <a:t>氣溶膠作用的模式</a:t>
            </a:r>
            <a:r>
              <a:rPr lang="zh-TW" altLang="zh-TW" dirty="0" smtClean="0"/>
              <a:t>模擬</a:t>
            </a:r>
            <a:endParaRPr lang="zh-TW" altLang="en-US" dirty="0"/>
          </a:p>
        </p:txBody>
      </p:sp>
      <p:sp>
        <p:nvSpPr>
          <p:cNvPr id="3" name="內容版面配置區 2"/>
          <p:cNvSpPr>
            <a:spLocks noGrp="1"/>
          </p:cNvSpPr>
          <p:nvPr>
            <p:ph idx="1"/>
          </p:nvPr>
        </p:nvSpPr>
        <p:spPr/>
        <p:txBody>
          <a:bodyPr/>
          <a:lstStyle/>
          <a:p>
            <a:r>
              <a:rPr lang="zh-TW" altLang="zh-TW" dirty="0"/>
              <a:t>汙染物及沙塵氣溶膠影響</a:t>
            </a:r>
            <a:r>
              <a:rPr lang="zh-TW" altLang="en-US" dirty="0"/>
              <a:t>之</a:t>
            </a:r>
            <a:r>
              <a:rPr lang="zh-TW" altLang="zh-TW" dirty="0"/>
              <a:t>模擬</a:t>
            </a:r>
          </a:p>
          <a:p>
            <a:r>
              <a:rPr lang="zh-TW" altLang="zh-TW" dirty="0"/>
              <a:t>大型</a:t>
            </a:r>
            <a:r>
              <a:rPr lang="en-US" altLang="zh-TW" dirty="0"/>
              <a:t>CCN</a:t>
            </a:r>
            <a:r>
              <a:rPr lang="zh-TW" altLang="zh-TW" dirty="0" smtClean="0"/>
              <a:t>及</a:t>
            </a:r>
            <a:r>
              <a:rPr lang="zh-TW" altLang="en-US" dirty="0" smtClean="0"/>
              <a:t>海沫</a:t>
            </a:r>
            <a:r>
              <a:rPr lang="en-US" altLang="zh-TW" dirty="0" smtClean="0"/>
              <a:t>(sea spray)</a:t>
            </a:r>
            <a:r>
              <a:rPr lang="zh-TW" altLang="zh-TW" dirty="0" smtClean="0"/>
              <a:t>影響</a:t>
            </a:r>
            <a:r>
              <a:rPr lang="zh-TW" altLang="zh-TW" dirty="0"/>
              <a:t>之模擬</a:t>
            </a:r>
          </a:p>
          <a:p>
            <a:r>
              <a:rPr lang="zh-TW" altLang="zh-TW" dirty="0">
                <a:solidFill>
                  <a:srgbClr val="FF0000"/>
                </a:solidFill>
              </a:rPr>
              <a:t>氣溶膠於</a:t>
            </a:r>
            <a:r>
              <a:rPr lang="zh-TW" altLang="en-US" dirty="0">
                <a:solidFill>
                  <a:srgbClr val="FF0000"/>
                </a:solidFill>
              </a:rPr>
              <a:t>熱帶氣旋</a:t>
            </a:r>
            <a:r>
              <a:rPr lang="zh-TW" altLang="zh-TW" dirty="0">
                <a:solidFill>
                  <a:srgbClr val="FF0000"/>
                </a:solidFill>
              </a:rPr>
              <a:t>雲帶</a:t>
            </a:r>
            <a:r>
              <a:rPr lang="zh-TW" altLang="en-US" dirty="0">
                <a:solidFill>
                  <a:srgbClr val="FF0000"/>
                </a:solidFill>
              </a:rPr>
              <a:t>影響之</a:t>
            </a:r>
            <a:r>
              <a:rPr lang="zh-TW" altLang="zh-TW" dirty="0">
                <a:solidFill>
                  <a:srgbClr val="FF0000"/>
                </a:solidFill>
              </a:rPr>
              <a:t>觀測</a:t>
            </a:r>
          </a:p>
          <a:p>
            <a:r>
              <a:rPr lang="zh-TW" altLang="zh-TW" dirty="0"/>
              <a:t>氣溶膠含量及</a:t>
            </a:r>
            <a:r>
              <a:rPr lang="zh-TW" altLang="en-US" dirty="0"/>
              <a:t>熱帶氣旋</a:t>
            </a:r>
            <a:r>
              <a:rPr lang="zh-TW" altLang="zh-TW" dirty="0"/>
              <a:t>強度之間的定量關係</a:t>
            </a:r>
          </a:p>
          <a:p>
            <a:endParaRPr lang="zh-TW" altLang="en-US" dirty="0"/>
          </a:p>
        </p:txBody>
      </p:sp>
    </p:spTree>
    <p:extLst>
      <p:ext uri="{BB962C8B-B14F-4D97-AF65-F5344CB8AC3E}">
        <p14:creationId xmlns:p14="http://schemas.microsoft.com/office/powerpoint/2010/main" val="3017672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zh-TW" dirty="0"/>
              <a:t>氣溶膠於</a:t>
            </a:r>
            <a:r>
              <a:rPr lang="zh-TW" altLang="en-US" dirty="0"/>
              <a:t>熱帶氣旋</a:t>
            </a:r>
            <a:r>
              <a:rPr lang="zh-TW" altLang="zh-TW" dirty="0"/>
              <a:t>雲帶</a:t>
            </a:r>
            <a:r>
              <a:rPr lang="zh-TW" altLang="en-US" dirty="0"/>
              <a:t>影響之</a:t>
            </a:r>
            <a:r>
              <a:rPr lang="zh-TW" altLang="zh-TW" dirty="0"/>
              <a:t>觀測</a:t>
            </a:r>
            <a:br>
              <a:rPr lang="zh-TW" altLang="zh-TW" dirty="0"/>
            </a:br>
            <a:endParaRPr lang="zh-TW" altLang="en-US" dirty="0"/>
          </a:p>
        </p:txBody>
      </p:sp>
      <p:sp>
        <p:nvSpPr>
          <p:cNvPr id="3" name="內容版面配置區 2"/>
          <p:cNvSpPr>
            <a:spLocks noGrp="1"/>
          </p:cNvSpPr>
          <p:nvPr>
            <p:ph idx="1"/>
          </p:nvPr>
        </p:nvSpPr>
        <p:spPr/>
        <p:txBody>
          <a:bodyPr/>
          <a:lstStyle/>
          <a:p>
            <a:endParaRPr lang="zh-TW" alt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827890"/>
            <a:ext cx="6876256" cy="602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2659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endParaRPr lang="zh-TW" alt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0"/>
            <a:ext cx="8061121" cy="5877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6228184" y="5877272"/>
            <a:ext cx="2768707" cy="738664"/>
          </a:xfrm>
          <a:prstGeom prst="rect">
            <a:avLst/>
          </a:prstGeom>
        </p:spPr>
        <p:txBody>
          <a:bodyPr wrap="none">
            <a:spAutoFit/>
          </a:bodyPr>
          <a:lstStyle/>
          <a:p>
            <a:r>
              <a:rPr lang="en-US" altLang="zh-TW" dirty="0" smtClean="0"/>
              <a:t>T:</a:t>
            </a:r>
            <a:r>
              <a:rPr lang="zh-TW" altLang="en-US" dirty="0" smtClean="0"/>
              <a:t>雲頂溫度</a:t>
            </a:r>
            <a:r>
              <a:rPr lang="en-US" altLang="zh-TW" sz="2400" dirty="0" smtClean="0"/>
              <a:t/>
            </a:r>
            <a:br>
              <a:rPr lang="en-US" altLang="zh-TW" sz="2400" dirty="0" smtClean="0"/>
            </a:br>
            <a:r>
              <a:rPr lang="en-US" altLang="zh-TW" sz="2400" dirty="0" smtClean="0"/>
              <a:t>r</a:t>
            </a:r>
            <a:r>
              <a:rPr lang="en-US" altLang="zh-TW" dirty="0" smtClean="0"/>
              <a:t>e:</a:t>
            </a:r>
            <a:r>
              <a:rPr lang="zh-TW" altLang="zh-TW" dirty="0"/>
              <a:t>雲頂粒子有效</a:t>
            </a:r>
            <a:r>
              <a:rPr lang="zh-TW" altLang="zh-TW" dirty="0" smtClean="0"/>
              <a:t>半徑</a:t>
            </a:r>
            <a:r>
              <a:rPr lang="en-US" altLang="zh-TW" dirty="0" smtClean="0"/>
              <a:t>(</a:t>
            </a:r>
            <a:r>
              <a:rPr lang="zh-TW" altLang="zh-TW" dirty="0"/>
              <a:t>μ</a:t>
            </a:r>
            <a:r>
              <a:rPr lang="en-US" altLang="zh-TW" dirty="0"/>
              <a:t>m</a:t>
            </a:r>
            <a:r>
              <a:rPr lang="en-US" altLang="zh-TW" dirty="0" smtClean="0"/>
              <a:t>)</a:t>
            </a:r>
            <a:endParaRPr lang="en-US" altLang="zh-TW" dirty="0"/>
          </a:p>
        </p:txBody>
      </p:sp>
    </p:spTree>
    <p:extLst>
      <p:ext uri="{BB962C8B-B14F-4D97-AF65-F5344CB8AC3E}">
        <p14:creationId xmlns:p14="http://schemas.microsoft.com/office/powerpoint/2010/main" val="3993537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27225"/>
            <a:ext cx="8859976" cy="6507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4043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dirty="0"/>
              <a:t>氣溶膠作用的模式</a:t>
            </a:r>
            <a:r>
              <a:rPr lang="zh-TW" altLang="zh-TW" dirty="0" smtClean="0"/>
              <a:t>模擬</a:t>
            </a:r>
            <a:endParaRPr lang="zh-TW" altLang="en-US" dirty="0"/>
          </a:p>
        </p:txBody>
      </p:sp>
      <p:sp>
        <p:nvSpPr>
          <p:cNvPr id="3" name="內容版面配置區 2"/>
          <p:cNvSpPr>
            <a:spLocks noGrp="1"/>
          </p:cNvSpPr>
          <p:nvPr>
            <p:ph idx="1"/>
          </p:nvPr>
        </p:nvSpPr>
        <p:spPr/>
        <p:txBody>
          <a:bodyPr/>
          <a:lstStyle/>
          <a:p>
            <a:r>
              <a:rPr lang="zh-TW" altLang="zh-TW" dirty="0"/>
              <a:t>汙染物及沙塵氣溶膠影響</a:t>
            </a:r>
            <a:r>
              <a:rPr lang="zh-TW" altLang="en-US" dirty="0"/>
              <a:t>之</a:t>
            </a:r>
            <a:r>
              <a:rPr lang="zh-TW" altLang="zh-TW" dirty="0"/>
              <a:t>模擬</a:t>
            </a:r>
          </a:p>
          <a:p>
            <a:r>
              <a:rPr lang="zh-TW" altLang="zh-TW" dirty="0"/>
              <a:t>大型</a:t>
            </a:r>
            <a:r>
              <a:rPr lang="en-US" altLang="zh-TW" dirty="0"/>
              <a:t>CCN</a:t>
            </a:r>
            <a:r>
              <a:rPr lang="zh-TW" altLang="zh-TW" dirty="0" smtClean="0"/>
              <a:t>及</a:t>
            </a:r>
            <a:r>
              <a:rPr lang="zh-TW" altLang="en-US" dirty="0" smtClean="0"/>
              <a:t>海沫</a:t>
            </a:r>
            <a:r>
              <a:rPr lang="en-US" altLang="zh-TW" dirty="0" smtClean="0"/>
              <a:t>(sea spray)</a:t>
            </a:r>
            <a:r>
              <a:rPr lang="zh-TW" altLang="zh-TW" dirty="0" smtClean="0"/>
              <a:t>影響</a:t>
            </a:r>
            <a:r>
              <a:rPr lang="zh-TW" altLang="zh-TW" dirty="0"/>
              <a:t>之模擬</a:t>
            </a:r>
          </a:p>
          <a:p>
            <a:r>
              <a:rPr lang="zh-TW" altLang="zh-TW" dirty="0"/>
              <a:t>氣溶膠於</a:t>
            </a:r>
            <a:r>
              <a:rPr lang="zh-TW" altLang="en-US" dirty="0"/>
              <a:t>熱帶氣旋</a:t>
            </a:r>
            <a:r>
              <a:rPr lang="zh-TW" altLang="zh-TW" dirty="0"/>
              <a:t>雲帶</a:t>
            </a:r>
            <a:r>
              <a:rPr lang="zh-TW" altLang="en-US" dirty="0"/>
              <a:t>影響之</a:t>
            </a:r>
            <a:r>
              <a:rPr lang="zh-TW" altLang="zh-TW" dirty="0"/>
              <a:t>觀測</a:t>
            </a:r>
          </a:p>
          <a:p>
            <a:r>
              <a:rPr lang="zh-TW" altLang="zh-TW" dirty="0">
                <a:solidFill>
                  <a:srgbClr val="FF0000"/>
                </a:solidFill>
              </a:rPr>
              <a:t>氣溶膠含量及</a:t>
            </a:r>
            <a:r>
              <a:rPr lang="zh-TW" altLang="en-US" dirty="0">
                <a:solidFill>
                  <a:srgbClr val="FF0000"/>
                </a:solidFill>
              </a:rPr>
              <a:t>熱帶氣旋</a:t>
            </a:r>
            <a:r>
              <a:rPr lang="zh-TW" altLang="zh-TW" dirty="0">
                <a:solidFill>
                  <a:srgbClr val="FF0000"/>
                </a:solidFill>
              </a:rPr>
              <a:t>強度之間的定量關係</a:t>
            </a:r>
          </a:p>
          <a:p>
            <a:endParaRPr lang="zh-TW" altLang="en-US" dirty="0"/>
          </a:p>
        </p:txBody>
      </p:sp>
    </p:spTree>
    <p:extLst>
      <p:ext uri="{BB962C8B-B14F-4D97-AF65-F5344CB8AC3E}">
        <p14:creationId xmlns:p14="http://schemas.microsoft.com/office/powerpoint/2010/main" val="30176729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r>
              <a:rPr lang="en-US" altLang="zh-TW" sz="2400" dirty="0"/>
              <a:t>Rosenfeld et al. (2011)</a:t>
            </a:r>
            <a:r>
              <a:rPr lang="zh-TW" altLang="zh-TW" sz="2400" dirty="0"/>
              <a:t>使用</a:t>
            </a:r>
            <a:r>
              <a:rPr lang="zh-TW" altLang="zh-TW" sz="2400" dirty="0" smtClean="0"/>
              <a:t>觀測</a:t>
            </a:r>
            <a:r>
              <a:rPr lang="zh-TW" altLang="zh-TW" sz="2400" dirty="0"/>
              <a:t>及預報</a:t>
            </a:r>
            <a:r>
              <a:rPr lang="zh-TW" altLang="zh-TW" sz="2400" dirty="0" smtClean="0"/>
              <a:t>的</a:t>
            </a:r>
            <a:r>
              <a:rPr lang="zh-TW" altLang="en-US" sz="2400" dirty="0"/>
              <a:t>熱帶氣旋</a:t>
            </a:r>
            <a:r>
              <a:rPr lang="zh-TW" altLang="zh-TW" sz="2400" dirty="0" smtClean="0"/>
              <a:t>資料來</a:t>
            </a:r>
            <a:r>
              <a:rPr lang="zh-TW" altLang="zh-TW" sz="2400" dirty="0"/>
              <a:t>統計</a:t>
            </a:r>
            <a:r>
              <a:rPr lang="zh-TW" altLang="zh-TW" sz="2400" dirty="0" smtClean="0"/>
              <a:t>分析</a:t>
            </a:r>
            <a:r>
              <a:rPr lang="zh-TW" altLang="en-US" sz="2400" dirty="0" smtClean="0"/>
              <a:t>熱帶氣旋</a:t>
            </a:r>
            <a:r>
              <a:rPr lang="zh-TW" altLang="zh-TW" sz="2400" dirty="0" smtClean="0"/>
              <a:t>強度</a:t>
            </a:r>
            <a:r>
              <a:rPr lang="zh-TW" altLang="en-US" sz="2400" dirty="0" smtClean="0"/>
              <a:t>與其</a:t>
            </a:r>
            <a:r>
              <a:rPr lang="zh-TW" altLang="zh-TW" sz="2400" dirty="0" smtClean="0"/>
              <a:t>外圍</a:t>
            </a:r>
            <a:r>
              <a:rPr lang="zh-TW" altLang="zh-TW" sz="2400" dirty="0"/>
              <a:t>氣溶膠之間的定量關係</a:t>
            </a:r>
            <a:r>
              <a:rPr lang="zh-TW" altLang="zh-TW" sz="2400" dirty="0" smtClean="0"/>
              <a:t>。</a:t>
            </a:r>
            <a:endParaRPr lang="en-US" altLang="zh-TW" sz="2400" dirty="0" smtClean="0"/>
          </a:p>
          <a:p>
            <a:r>
              <a:rPr lang="zh-TW" altLang="zh-TW" sz="2400" dirty="0" smtClean="0"/>
              <a:t>模式使用</a:t>
            </a:r>
            <a:r>
              <a:rPr lang="en-US" altLang="zh-TW" sz="2400" dirty="0" smtClean="0"/>
              <a:t>Geophysical </a:t>
            </a:r>
            <a:r>
              <a:rPr lang="en-US" altLang="zh-TW" sz="2400" dirty="0"/>
              <a:t>Fluid Dynamics Laboratory (GFDL; Bender et al. 2007</a:t>
            </a:r>
            <a:r>
              <a:rPr lang="en-US" altLang="zh-TW" sz="2400" dirty="0" smtClean="0"/>
              <a:t>)</a:t>
            </a:r>
            <a:r>
              <a:rPr lang="zh-TW" altLang="zh-TW" sz="2400" dirty="0"/>
              <a:t>的</a:t>
            </a:r>
            <a:r>
              <a:rPr lang="zh-TW" altLang="zh-TW" sz="2400" dirty="0" smtClean="0"/>
              <a:t>動力</a:t>
            </a:r>
            <a:r>
              <a:rPr lang="zh-TW" altLang="en-US" sz="2400" dirty="0" smtClean="0"/>
              <a:t>模式</a:t>
            </a:r>
            <a:r>
              <a:rPr lang="zh-TW" altLang="zh-TW" sz="2400" dirty="0" smtClean="0"/>
              <a:t>，</a:t>
            </a:r>
            <a:r>
              <a:rPr lang="zh-TW" altLang="zh-TW" sz="2400" dirty="0" smtClean="0"/>
              <a:t>以及</a:t>
            </a:r>
            <a:r>
              <a:rPr lang="en-US" altLang="zh-TW" sz="2400" dirty="0" smtClean="0"/>
              <a:t>Statistical </a:t>
            </a:r>
            <a:r>
              <a:rPr lang="en-US" altLang="zh-TW" sz="2400" dirty="0"/>
              <a:t>Hurricane Intensity Prediction Scheme(SHIPS; </a:t>
            </a:r>
            <a:r>
              <a:rPr lang="en-US" altLang="zh-TW" sz="2400" dirty="0" err="1"/>
              <a:t>DeMaria</a:t>
            </a:r>
            <a:r>
              <a:rPr lang="en-US" altLang="zh-TW" sz="2400" dirty="0"/>
              <a:t> et al. 2005) models</a:t>
            </a:r>
            <a:r>
              <a:rPr lang="zh-TW" altLang="zh-TW" sz="2400" dirty="0"/>
              <a:t>的</a:t>
            </a:r>
            <a:r>
              <a:rPr lang="zh-TW" altLang="zh-TW" sz="2400" dirty="0" smtClean="0"/>
              <a:t>統計</a:t>
            </a:r>
            <a:r>
              <a:rPr lang="zh-TW" altLang="en-US" sz="2400" dirty="0" smtClean="0"/>
              <a:t>模式</a:t>
            </a:r>
            <a:r>
              <a:rPr lang="zh-TW" altLang="zh-TW" sz="2400" dirty="0" smtClean="0"/>
              <a:t>。</a:t>
            </a:r>
            <a:endParaRPr lang="en-US" altLang="zh-TW" sz="2400" dirty="0" smtClean="0"/>
          </a:p>
          <a:p>
            <a:r>
              <a:rPr lang="zh-TW" altLang="zh-TW" sz="2400" dirty="0"/>
              <a:t>定量上來說，</a:t>
            </a:r>
            <a:r>
              <a:rPr lang="en-US" altLang="zh-TW" sz="2400" dirty="0" smtClean="0"/>
              <a:t>AOD(</a:t>
            </a:r>
            <a:r>
              <a:rPr lang="zh-TW" altLang="en-US" sz="2400" dirty="0" smtClean="0"/>
              <a:t>氣溶膠光學厚度</a:t>
            </a:r>
            <a:r>
              <a:rPr lang="en-US" altLang="zh-TW" sz="2400" dirty="0" smtClean="0"/>
              <a:t>)</a:t>
            </a:r>
            <a:r>
              <a:rPr lang="zh-TW" altLang="en-US" sz="2400" dirty="0" smtClean="0"/>
              <a:t>每</a:t>
            </a:r>
            <a:r>
              <a:rPr lang="zh-TW" altLang="zh-TW" sz="2400" dirty="0" smtClean="0"/>
              <a:t>增加</a:t>
            </a:r>
            <a:r>
              <a:rPr lang="en-US" altLang="zh-TW" sz="2400" dirty="0"/>
              <a:t>0.01</a:t>
            </a:r>
            <a:r>
              <a:rPr lang="zh-TW" altLang="zh-TW" sz="2400" dirty="0"/>
              <a:t>平均使得最大風速減低</a:t>
            </a:r>
            <a:r>
              <a:rPr lang="en-US" altLang="zh-TW" sz="2400" dirty="0"/>
              <a:t>0.3kt(0.15m/s)</a:t>
            </a:r>
            <a:r>
              <a:rPr lang="zh-TW" altLang="zh-TW" sz="2400" dirty="0" smtClean="0"/>
              <a:t>。</a:t>
            </a:r>
            <a:endParaRPr lang="en-US" altLang="zh-TW" sz="2400" dirty="0" smtClean="0"/>
          </a:p>
          <a:p>
            <a:r>
              <a:rPr lang="zh-TW" altLang="en-US" sz="2400" dirty="0"/>
              <a:t>氣旋</a:t>
            </a:r>
            <a:r>
              <a:rPr lang="zh-TW" altLang="zh-TW" sz="2400" dirty="0" smtClean="0"/>
              <a:t>強度</a:t>
            </a:r>
            <a:r>
              <a:rPr lang="zh-TW" altLang="zh-TW" sz="2400" dirty="0"/>
              <a:t>在發展</a:t>
            </a:r>
            <a:r>
              <a:rPr lang="zh-TW" altLang="zh-TW" sz="2400" dirty="0" smtClean="0"/>
              <a:t>階段</a:t>
            </a:r>
            <a:r>
              <a:rPr lang="zh-TW" altLang="en-US" sz="2400" dirty="0"/>
              <a:t>較</a:t>
            </a:r>
            <a:r>
              <a:rPr lang="zh-TW" altLang="zh-TW" sz="2400" dirty="0" smtClean="0"/>
              <a:t>容易</a:t>
            </a:r>
            <a:r>
              <a:rPr lang="zh-TW" altLang="zh-TW" sz="2400" dirty="0"/>
              <a:t>受氣溶膠影響，在成熟及消散</a:t>
            </a:r>
            <a:r>
              <a:rPr lang="zh-TW" altLang="zh-TW" sz="2400" dirty="0" smtClean="0"/>
              <a:t>階段</a:t>
            </a:r>
            <a:r>
              <a:rPr lang="zh-TW" altLang="en-US" sz="2400" dirty="0" smtClean="0"/>
              <a:t>則</a:t>
            </a:r>
            <a:r>
              <a:rPr lang="zh-TW" altLang="zh-TW" sz="2400" dirty="0" smtClean="0"/>
              <a:t>影響</a:t>
            </a:r>
            <a:r>
              <a:rPr lang="zh-TW" altLang="zh-TW" sz="2400" dirty="0"/>
              <a:t>較</a:t>
            </a:r>
            <a:r>
              <a:rPr lang="zh-TW" altLang="zh-TW" sz="2400" dirty="0" smtClean="0"/>
              <a:t>小</a:t>
            </a:r>
            <a:r>
              <a:rPr lang="zh-TW" altLang="en-US" sz="2400" dirty="0" smtClean="0"/>
              <a:t>。</a:t>
            </a:r>
            <a:endParaRPr lang="zh-TW" altLang="en-US" sz="2400" dirty="0"/>
          </a:p>
        </p:txBody>
      </p:sp>
    </p:spTree>
    <p:extLst>
      <p:ext uri="{BB962C8B-B14F-4D97-AF65-F5344CB8AC3E}">
        <p14:creationId xmlns:p14="http://schemas.microsoft.com/office/powerpoint/2010/main" val="2583419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結論</a:t>
            </a:r>
            <a:endParaRPr lang="zh-TW" altLang="en-US" dirty="0"/>
          </a:p>
        </p:txBody>
      </p:sp>
      <p:sp>
        <p:nvSpPr>
          <p:cNvPr id="3" name="內容版面配置區 2"/>
          <p:cNvSpPr>
            <a:spLocks noGrp="1"/>
          </p:cNvSpPr>
          <p:nvPr>
            <p:ph idx="1"/>
          </p:nvPr>
        </p:nvSpPr>
        <p:spPr>
          <a:xfrm>
            <a:off x="457200" y="1600200"/>
            <a:ext cx="8229600" cy="5141168"/>
          </a:xfrm>
        </p:spPr>
        <p:txBody>
          <a:bodyPr>
            <a:normAutofit/>
          </a:bodyPr>
          <a:lstStyle/>
          <a:p>
            <a:pPr lvl="0"/>
            <a:r>
              <a:rPr lang="zh-TW" altLang="zh-TW" sz="2800" dirty="0"/>
              <a:t>污染粒子的</a:t>
            </a:r>
            <a:r>
              <a:rPr lang="zh-TW" altLang="zh-TW" sz="2800" dirty="0" smtClean="0"/>
              <a:t>小</a:t>
            </a:r>
            <a:r>
              <a:rPr lang="zh-TW" altLang="en-US" sz="2800" dirty="0" smtClean="0"/>
              <a:t>型</a:t>
            </a:r>
            <a:r>
              <a:rPr lang="zh-TW" altLang="zh-TW" sz="2800" dirty="0"/>
              <a:t>氣溶膠</a:t>
            </a:r>
            <a:r>
              <a:rPr lang="en-US" altLang="zh-TW" sz="2800" dirty="0" smtClean="0"/>
              <a:t>CCN</a:t>
            </a:r>
            <a:r>
              <a:rPr lang="zh-TW" altLang="zh-TW" sz="2800" dirty="0" smtClean="0"/>
              <a:t>及</a:t>
            </a:r>
            <a:r>
              <a:rPr lang="en-US" altLang="zh-TW" sz="2800" dirty="0"/>
              <a:t>/</a:t>
            </a:r>
            <a:r>
              <a:rPr lang="zh-TW" altLang="zh-TW" sz="2800" dirty="0" smtClean="0"/>
              <a:t>或小</a:t>
            </a:r>
            <a:r>
              <a:rPr lang="zh-TW" altLang="zh-TW" sz="2800" dirty="0"/>
              <a:t>雲滴中大量的沙塵</a:t>
            </a:r>
            <a:r>
              <a:rPr lang="zh-TW" altLang="zh-TW" sz="2800" dirty="0" smtClean="0"/>
              <a:t>核</a:t>
            </a:r>
            <a:r>
              <a:rPr lang="zh-TW" altLang="en-US" sz="2800" dirty="0" smtClean="0"/>
              <a:t>對</a:t>
            </a:r>
            <a:r>
              <a:rPr lang="zh-TW" altLang="zh-TW" sz="2800" dirty="0" smtClean="0"/>
              <a:t>雲</a:t>
            </a:r>
            <a:r>
              <a:rPr lang="zh-TW" altLang="zh-TW" sz="2800" dirty="0"/>
              <a:t>滴轉雨滴之合併</a:t>
            </a:r>
            <a:r>
              <a:rPr lang="zh-TW" altLang="zh-TW" sz="2800" dirty="0" smtClean="0"/>
              <a:t>作用</a:t>
            </a:r>
            <a:r>
              <a:rPr lang="zh-TW" altLang="en-US" sz="2800" dirty="0" smtClean="0"/>
              <a:t>有減弱的效果</a:t>
            </a:r>
            <a:r>
              <a:rPr lang="zh-TW" altLang="zh-TW" sz="2800" dirty="0" smtClean="0"/>
              <a:t>。</a:t>
            </a:r>
            <a:endParaRPr lang="zh-TW" altLang="zh-TW" sz="2800" dirty="0"/>
          </a:p>
          <a:p>
            <a:pPr lvl="0"/>
            <a:r>
              <a:rPr lang="zh-TW" altLang="zh-TW" sz="2800" dirty="0" smtClean="0"/>
              <a:t>雨水</a:t>
            </a:r>
            <a:r>
              <a:rPr lang="zh-TW" altLang="en-US" sz="2800" dirty="0" smtClean="0"/>
              <a:t>的</a:t>
            </a:r>
            <a:r>
              <a:rPr lang="zh-TW" altLang="zh-TW" sz="2800" dirty="0" smtClean="0"/>
              <a:t>減少對於空氣</a:t>
            </a:r>
            <a:r>
              <a:rPr lang="zh-TW" altLang="en-US" sz="2800" dirty="0" smtClean="0"/>
              <a:t>抬升形成</a:t>
            </a:r>
            <a:r>
              <a:rPr lang="zh-TW" altLang="zh-TW" sz="2800" dirty="0" smtClean="0"/>
              <a:t>降雨</a:t>
            </a:r>
            <a:r>
              <a:rPr lang="zh-TW" altLang="zh-TW" sz="2800" dirty="0"/>
              <a:t>造成</a:t>
            </a:r>
            <a:r>
              <a:rPr lang="zh-TW" altLang="zh-TW" sz="2800" dirty="0" smtClean="0"/>
              <a:t>延遲</a:t>
            </a:r>
            <a:r>
              <a:rPr lang="zh-TW" altLang="en-US" sz="2800" dirty="0" smtClean="0"/>
              <a:t>的</a:t>
            </a:r>
            <a:r>
              <a:rPr lang="zh-TW" altLang="zh-TW" sz="2800" dirty="0" smtClean="0"/>
              <a:t>作用；</a:t>
            </a:r>
            <a:r>
              <a:rPr lang="zh-TW" altLang="en-US" sz="2800" dirty="0"/>
              <a:t>使</a:t>
            </a:r>
            <a:r>
              <a:rPr lang="zh-TW" altLang="zh-TW" sz="2800" dirty="0" smtClean="0"/>
              <a:t>較</a:t>
            </a:r>
            <a:r>
              <a:rPr lang="zh-TW" altLang="zh-TW" sz="2800" dirty="0"/>
              <a:t>多的</a:t>
            </a:r>
            <a:r>
              <a:rPr lang="zh-TW" altLang="zh-TW" sz="2800" dirty="0" smtClean="0"/>
              <a:t>水抬</a:t>
            </a:r>
            <a:r>
              <a:rPr lang="zh-TW" altLang="zh-TW" sz="2800" dirty="0"/>
              <a:t>升至凍結層成為過</a:t>
            </a:r>
            <a:r>
              <a:rPr lang="zh-TW" altLang="zh-TW" sz="2800" dirty="0" smtClean="0"/>
              <a:t>冷水</a:t>
            </a:r>
            <a:r>
              <a:rPr lang="zh-TW" altLang="en-US" sz="2800" dirty="0" smtClean="0"/>
              <a:t>，</a:t>
            </a:r>
            <a:r>
              <a:rPr lang="zh-TW" altLang="zh-TW" sz="2800" dirty="0" smtClean="0"/>
              <a:t>而</a:t>
            </a:r>
            <a:r>
              <a:rPr lang="zh-TW" altLang="zh-TW" sz="2800" dirty="0"/>
              <a:t>產生冰相降水形式。</a:t>
            </a:r>
          </a:p>
          <a:p>
            <a:pPr lvl="0"/>
            <a:r>
              <a:rPr lang="zh-TW" altLang="zh-TW" sz="2800" dirty="0"/>
              <a:t>高層較多的凍結水會釋放出額外的潛熱以激發</a:t>
            </a:r>
            <a:r>
              <a:rPr lang="zh-TW" altLang="zh-TW" sz="2800" dirty="0" smtClean="0"/>
              <a:t>對流</a:t>
            </a:r>
            <a:r>
              <a:rPr lang="zh-TW" altLang="en-US" sz="2800" dirty="0" smtClean="0"/>
              <a:t>，產生較多</a:t>
            </a:r>
            <a:r>
              <a:rPr lang="zh-TW" altLang="zh-TW" sz="2800" dirty="0" smtClean="0"/>
              <a:t>閃電。</a:t>
            </a:r>
            <a:endParaRPr lang="zh-TW" altLang="zh-TW" sz="2800" dirty="0"/>
          </a:p>
          <a:p>
            <a:r>
              <a:rPr lang="zh-TW" altLang="zh-TW" sz="2800" dirty="0" smtClean="0"/>
              <a:t>外圍</a:t>
            </a:r>
            <a:r>
              <a:rPr lang="zh-TW" altLang="zh-TW" sz="2800" dirty="0"/>
              <a:t>雲帶密集的冰相降水融化</a:t>
            </a:r>
            <a:r>
              <a:rPr lang="zh-TW" altLang="zh-TW" sz="2800" dirty="0" smtClean="0"/>
              <a:t>，</a:t>
            </a:r>
            <a:r>
              <a:rPr lang="zh-TW" altLang="en-US" sz="2800" dirty="0" smtClean="0"/>
              <a:t>使得</a:t>
            </a:r>
            <a:r>
              <a:rPr lang="zh-TW" altLang="zh-TW" sz="2800" dirty="0" smtClean="0"/>
              <a:t>空氣</a:t>
            </a:r>
            <a:r>
              <a:rPr lang="zh-TW" altLang="en-US" sz="2800" dirty="0" smtClean="0"/>
              <a:t>冷卻</a:t>
            </a:r>
            <a:r>
              <a:rPr lang="zh-TW" altLang="zh-TW" sz="2800" dirty="0" smtClean="0"/>
              <a:t>輻</a:t>
            </a:r>
            <a:r>
              <a:rPr lang="zh-TW" altLang="zh-TW" sz="2800" dirty="0"/>
              <a:t>合</a:t>
            </a:r>
            <a:r>
              <a:rPr lang="zh-TW" altLang="zh-TW" sz="2800" dirty="0" smtClean="0"/>
              <a:t>進入</a:t>
            </a:r>
            <a:r>
              <a:rPr lang="zh-TW" altLang="en-US" sz="2800" dirty="0"/>
              <a:t>氣旋</a:t>
            </a:r>
            <a:r>
              <a:rPr lang="zh-TW" altLang="zh-TW" sz="2800" dirty="0" smtClean="0"/>
              <a:t>中心</a:t>
            </a:r>
            <a:r>
              <a:rPr lang="zh-TW" altLang="zh-TW" sz="2800" dirty="0"/>
              <a:t>。</a:t>
            </a:r>
          </a:p>
          <a:p>
            <a:pPr lvl="0"/>
            <a:endParaRPr lang="zh-TW" altLang="zh-TW" sz="2400" dirty="0"/>
          </a:p>
        </p:txBody>
      </p:sp>
    </p:spTree>
    <p:extLst>
      <p:ext uri="{BB962C8B-B14F-4D97-AF65-F5344CB8AC3E}">
        <p14:creationId xmlns:p14="http://schemas.microsoft.com/office/powerpoint/2010/main" val="18317969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457200" y="1600200"/>
            <a:ext cx="8229600" cy="4565104"/>
          </a:xfrm>
        </p:spPr>
        <p:txBody>
          <a:bodyPr>
            <a:normAutofit fontScale="92500" lnSpcReduction="10000"/>
          </a:bodyPr>
          <a:lstStyle/>
          <a:p>
            <a:pPr lvl="0"/>
            <a:r>
              <a:rPr lang="zh-TW" altLang="zh-TW" sz="3000" dirty="0" smtClean="0"/>
              <a:t>較</a:t>
            </a:r>
            <a:r>
              <a:rPr lang="zh-TW" altLang="zh-TW" sz="3000" dirty="0"/>
              <a:t>強的低層</a:t>
            </a:r>
            <a:r>
              <a:rPr lang="zh-TW" altLang="zh-TW" sz="3000" dirty="0" smtClean="0"/>
              <a:t>冷卻</a:t>
            </a:r>
            <a:r>
              <a:rPr lang="zh-TW" altLang="en-US" sz="3000" dirty="0" smtClean="0"/>
              <a:t>作用</a:t>
            </a:r>
            <a:r>
              <a:rPr lang="zh-TW" altLang="zh-TW" sz="3000" dirty="0" smtClean="0"/>
              <a:t>產生</a:t>
            </a:r>
            <a:r>
              <a:rPr lang="zh-TW" altLang="zh-TW" sz="3000" dirty="0"/>
              <a:t>了冷池，偏向將外圍雲雨帶對流胞</a:t>
            </a:r>
            <a:r>
              <a:rPr lang="zh-TW" altLang="zh-TW" sz="3000" dirty="0" smtClean="0"/>
              <a:t>集中，</a:t>
            </a:r>
            <a:r>
              <a:rPr lang="zh-TW" altLang="zh-TW" sz="3000" dirty="0"/>
              <a:t>在垂直方向傳送了較多的</a:t>
            </a:r>
            <a:r>
              <a:rPr lang="zh-TW" altLang="zh-TW" sz="3000" dirty="0" smtClean="0"/>
              <a:t>水</a:t>
            </a:r>
            <a:r>
              <a:rPr lang="zh-TW" altLang="en-US" sz="3000" dirty="0" smtClean="0"/>
              <a:t>氣</a:t>
            </a:r>
            <a:r>
              <a:rPr lang="zh-TW" altLang="zh-TW" sz="3000" dirty="0" smtClean="0"/>
              <a:t>，</a:t>
            </a:r>
            <a:r>
              <a:rPr lang="zh-TW" altLang="zh-TW" sz="3000" dirty="0"/>
              <a:t>使得潛熱</a:t>
            </a:r>
            <a:r>
              <a:rPr lang="zh-TW" altLang="zh-TW" sz="3000" dirty="0" smtClean="0"/>
              <a:t>釋放加強</a:t>
            </a:r>
            <a:r>
              <a:rPr lang="zh-TW" altLang="zh-TW" sz="3000" dirty="0"/>
              <a:t>並</a:t>
            </a:r>
            <a:r>
              <a:rPr lang="zh-TW" altLang="zh-TW" sz="3000" dirty="0" smtClean="0"/>
              <a:t>產生</a:t>
            </a:r>
            <a:r>
              <a:rPr lang="zh-TW" altLang="zh-TW" sz="3000" dirty="0"/>
              <a:t>強化</a:t>
            </a:r>
            <a:r>
              <a:rPr lang="zh-TW" altLang="zh-TW" sz="3000" dirty="0" smtClean="0"/>
              <a:t>對流</a:t>
            </a:r>
            <a:r>
              <a:rPr lang="zh-TW" altLang="en-US" sz="3000" dirty="0" smtClean="0"/>
              <a:t>的</a:t>
            </a:r>
            <a:r>
              <a:rPr lang="zh-TW" altLang="zh-TW" sz="3000" dirty="0" smtClean="0"/>
              <a:t>正回饋作用</a:t>
            </a:r>
            <a:r>
              <a:rPr lang="zh-TW" altLang="zh-TW" sz="3000" dirty="0"/>
              <a:t>。</a:t>
            </a:r>
          </a:p>
          <a:p>
            <a:pPr lvl="0"/>
            <a:r>
              <a:rPr lang="zh-TW" altLang="en-US" sz="3000" dirty="0" smtClean="0"/>
              <a:t>氣旋</a:t>
            </a:r>
            <a:r>
              <a:rPr lang="zh-TW" altLang="zh-TW" sz="3000" dirty="0" smtClean="0"/>
              <a:t>進一步由</a:t>
            </a:r>
            <a:r>
              <a:rPr lang="zh-TW" altLang="zh-TW" sz="3000" dirty="0"/>
              <a:t>低層空氣冷卻輻合至中心而減弱</a:t>
            </a:r>
            <a:r>
              <a:rPr lang="zh-TW" altLang="zh-TW" sz="3000" dirty="0" smtClean="0"/>
              <a:t>，較</a:t>
            </a:r>
            <a:r>
              <a:rPr lang="zh-TW" altLang="zh-TW" sz="3000" dirty="0"/>
              <a:t>冷的空氣有較小的浮力，因此阻止眼</a:t>
            </a:r>
            <a:r>
              <a:rPr lang="zh-TW" altLang="zh-TW" sz="3000" dirty="0" smtClean="0"/>
              <a:t>牆空氣</a:t>
            </a:r>
            <a:r>
              <a:rPr lang="zh-TW" altLang="zh-TW" sz="3000" dirty="0"/>
              <a:t>抬升</a:t>
            </a:r>
            <a:r>
              <a:rPr lang="zh-TW" altLang="zh-TW" sz="3000" dirty="0" smtClean="0"/>
              <a:t>，進一步</a:t>
            </a:r>
            <a:r>
              <a:rPr lang="zh-TW" altLang="zh-TW" sz="3000" dirty="0"/>
              <a:t>減弱對流以及最大風速。</a:t>
            </a:r>
          </a:p>
          <a:p>
            <a:pPr lvl="0"/>
            <a:r>
              <a:rPr lang="zh-TW" altLang="en-US" sz="3000" dirty="0" smtClean="0"/>
              <a:t>氣旋</a:t>
            </a:r>
            <a:r>
              <a:rPr lang="zh-TW" altLang="zh-TW" sz="3000" dirty="0" smtClean="0"/>
              <a:t>引起</a:t>
            </a:r>
            <a:r>
              <a:rPr lang="zh-TW" altLang="zh-TW" sz="3000" dirty="0"/>
              <a:t>的強風會</a:t>
            </a:r>
            <a:r>
              <a:rPr lang="zh-TW" altLang="zh-TW" sz="3000" dirty="0" smtClean="0"/>
              <a:t>由</a:t>
            </a:r>
            <a:r>
              <a:rPr lang="zh-TW" altLang="en-US" sz="3000" dirty="0"/>
              <a:t>邊界層</a:t>
            </a:r>
            <a:r>
              <a:rPr lang="zh-TW" altLang="zh-TW" sz="3000" dirty="0" smtClean="0"/>
              <a:t>的</a:t>
            </a:r>
            <a:r>
              <a:rPr lang="zh-TW" altLang="zh-TW" sz="3000" dirty="0"/>
              <a:t>滾動渦旋密集抬</a:t>
            </a:r>
            <a:r>
              <a:rPr lang="zh-TW" altLang="zh-TW" sz="3000" dirty="0" smtClean="0"/>
              <a:t>升</a:t>
            </a:r>
            <a:r>
              <a:rPr lang="zh-TW" altLang="en-US" sz="3000" dirty="0"/>
              <a:t>海</a:t>
            </a:r>
            <a:r>
              <a:rPr lang="zh-TW" altLang="en-US" sz="3000" dirty="0" smtClean="0"/>
              <a:t>沫，</a:t>
            </a:r>
            <a:r>
              <a:rPr lang="zh-TW" altLang="zh-TW" sz="3000" dirty="0" smtClean="0"/>
              <a:t>並使位</a:t>
            </a:r>
            <a:r>
              <a:rPr lang="zh-TW" altLang="zh-TW" sz="3000" dirty="0"/>
              <a:t>在雲底高度的</a:t>
            </a:r>
            <a:r>
              <a:rPr lang="zh-TW" altLang="zh-TW" sz="3000" dirty="0" smtClean="0"/>
              <a:t>海水</a:t>
            </a:r>
            <a:r>
              <a:rPr lang="zh-TW" altLang="en-US" sz="3000" dirty="0" smtClean="0"/>
              <a:t>生成</a:t>
            </a:r>
            <a:r>
              <a:rPr lang="zh-TW" altLang="zh-TW" sz="3000" dirty="0" smtClean="0"/>
              <a:t>雨水。恢復</a:t>
            </a:r>
            <a:r>
              <a:rPr lang="zh-TW" altLang="zh-TW" sz="3000" dirty="0"/>
              <a:t>了暖雨過程並抵銷小氣溶膠</a:t>
            </a:r>
            <a:r>
              <a:rPr lang="en-US" altLang="zh-TW" sz="3000" dirty="0" smtClean="0"/>
              <a:t>CCN</a:t>
            </a:r>
            <a:r>
              <a:rPr lang="zh-TW" altLang="zh-TW" sz="3000" dirty="0" smtClean="0"/>
              <a:t>的</a:t>
            </a:r>
            <a:r>
              <a:rPr lang="zh-TW" altLang="zh-TW" sz="3000" dirty="0"/>
              <a:t>對雨水產生過程的延遲作用。此外</a:t>
            </a:r>
            <a:r>
              <a:rPr lang="zh-TW" altLang="zh-TW" sz="3000" dirty="0" smtClean="0"/>
              <a:t>，</a:t>
            </a:r>
            <a:r>
              <a:rPr lang="zh-TW" altLang="en-US" sz="3000" dirty="0"/>
              <a:t>熱帶氣旋</a:t>
            </a:r>
            <a:r>
              <a:rPr lang="zh-TW" altLang="zh-TW" sz="3000" dirty="0" smtClean="0"/>
              <a:t>的</a:t>
            </a:r>
            <a:r>
              <a:rPr lang="zh-TW" altLang="en-US" sz="3000" dirty="0" smtClean="0"/>
              <a:t>中</a:t>
            </a:r>
            <a:r>
              <a:rPr lang="zh-TW" altLang="zh-TW" sz="3000" dirty="0" smtClean="0"/>
              <a:t>心</a:t>
            </a:r>
            <a:r>
              <a:rPr lang="zh-TW" altLang="zh-TW" sz="3000" dirty="0"/>
              <a:t>在低層接近飽和；因此冷池的形成在此被抑制</a:t>
            </a:r>
            <a:r>
              <a:rPr lang="zh-TW" altLang="zh-TW" sz="3000" dirty="0" smtClean="0"/>
              <a:t>。</a:t>
            </a:r>
            <a:endParaRPr lang="zh-TW" altLang="zh-TW" sz="3000" dirty="0"/>
          </a:p>
          <a:p>
            <a:endParaRPr lang="zh-TW" altLang="en-US" sz="3100" dirty="0"/>
          </a:p>
          <a:p>
            <a:endParaRPr lang="zh-TW" altLang="en-US" dirty="0"/>
          </a:p>
        </p:txBody>
      </p:sp>
    </p:spTree>
    <p:extLst>
      <p:ext uri="{BB962C8B-B14F-4D97-AF65-F5344CB8AC3E}">
        <p14:creationId xmlns:p14="http://schemas.microsoft.com/office/powerpoint/2010/main" val="3696607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動機及前人研究</a:t>
            </a:r>
            <a:endParaRPr lang="zh-TW" altLang="en-US" dirty="0"/>
          </a:p>
        </p:txBody>
      </p:sp>
      <p:sp>
        <p:nvSpPr>
          <p:cNvPr id="3" name="內容版面配置區 2"/>
          <p:cNvSpPr>
            <a:spLocks noGrp="1"/>
          </p:cNvSpPr>
          <p:nvPr>
            <p:ph idx="1"/>
          </p:nvPr>
        </p:nvSpPr>
        <p:spPr/>
        <p:txBody>
          <a:bodyPr>
            <a:normAutofit/>
          </a:bodyPr>
          <a:lstStyle/>
          <a:p>
            <a:r>
              <a:rPr lang="zh-TW" altLang="zh-TW" sz="2400" dirty="0"/>
              <a:t>由於沙塵及汙染物透過降水過程重新分配</a:t>
            </a:r>
            <a:r>
              <a:rPr lang="zh-TW" altLang="zh-TW" sz="2400" dirty="0" smtClean="0"/>
              <a:t>潛熱</a:t>
            </a:r>
            <a:r>
              <a:rPr lang="zh-TW" altLang="en-US" sz="2400" dirty="0"/>
              <a:t>，</a:t>
            </a:r>
            <a:r>
              <a:rPr lang="zh-TW" altLang="zh-TW" sz="2400" dirty="0" smtClean="0"/>
              <a:t>減弱</a:t>
            </a:r>
            <a:r>
              <a:rPr lang="zh-TW" altLang="zh-TW" sz="2400" dirty="0"/>
              <a:t>了熱帶氣旋，若在模式中結合這些作用，可能對於預測氣旋強度有所增進</a:t>
            </a:r>
            <a:r>
              <a:rPr lang="zh-TW" altLang="zh-TW" sz="2400" dirty="0" smtClean="0"/>
              <a:t>。</a:t>
            </a:r>
            <a:endParaRPr lang="en-US" altLang="zh-TW" sz="2400" dirty="0" smtClean="0"/>
          </a:p>
          <a:p>
            <a:endParaRPr lang="en-US" altLang="zh-TW" sz="2400" dirty="0"/>
          </a:p>
          <a:p>
            <a:r>
              <a:rPr lang="zh-TW" altLang="en-US" sz="2400" dirty="0" smtClean="0"/>
              <a:t>熱帶氣旋</a:t>
            </a:r>
            <a:r>
              <a:rPr lang="zh-TW" altLang="zh-TW" sz="2400" dirty="0" smtClean="0"/>
              <a:t>透過</a:t>
            </a:r>
            <a:r>
              <a:rPr lang="zh-TW" altLang="zh-TW" sz="2400" dirty="0"/>
              <a:t>凝結作用釋放出大量的潛熱而增強。因此，</a:t>
            </a:r>
            <a:r>
              <a:rPr lang="zh-TW" altLang="zh-TW" sz="2400" dirty="0" smtClean="0"/>
              <a:t>可預期</a:t>
            </a:r>
            <a:r>
              <a:rPr lang="zh-TW" altLang="zh-TW" sz="2400" dirty="0"/>
              <a:t>降水方式的過程可以改變或重新</a:t>
            </a:r>
            <a:r>
              <a:rPr lang="zh-TW" altLang="zh-TW" sz="2400" dirty="0" smtClean="0"/>
              <a:t>分配</a:t>
            </a:r>
            <a:r>
              <a:rPr lang="zh-TW" altLang="en-US" sz="2400" dirty="0" smtClean="0"/>
              <a:t>熱帶氣旋</a:t>
            </a:r>
            <a:r>
              <a:rPr lang="zh-TW" altLang="zh-TW" sz="2400" dirty="0" smtClean="0"/>
              <a:t>中的</a:t>
            </a:r>
            <a:r>
              <a:rPr lang="zh-TW" altLang="zh-TW" sz="2400" dirty="0"/>
              <a:t>降水，也可能重新分配潛熱</a:t>
            </a:r>
            <a:r>
              <a:rPr lang="zh-TW" altLang="zh-TW" sz="2400" dirty="0" smtClean="0"/>
              <a:t>及</a:t>
            </a:r>
            <a:r>
              <a:rPr lang="zh-TW" altLang="en-US" sz="2400" dirty="0" smtClean="0"/>
              <a:t>熱帶</a:t>
            </a:r>
            <a:r>
              <a:rPr lang="zh-TW" altLang="en-US" sz="2400" dirty="0"/>
              <a:t>氣旋</a:t>
            </a:r>
            <a:r>
              <a:rPr lang="zh-TW" altLang="zh-TW" sz="2400" dirty="0" smtClean="0"/>
              <a:t>的</a:t>
            </a:r>
            <a:r>
              <a:rPr lang="zh-TW" altLang="zh-TW" sz="2400" dirty="0"/>
              <a:t>動力及強度。這個概念最早使用於</a:t>
            </a:r>
            <a:r>
              <a:rPr lang="en-US" altLang="zh-TW" sz="2400" dirty="0"/>
              <a:t>STORMFURY </a:t>
            </a:r>
            <a:r>
              <a:rPr lang="zh-TW" altLang="zh-TW" sz="2400" dirty="0"/>
              <a:t>風暴減弱</a:t>
            </a:r>
            <a:r>
              <a:rPr lang="zh-TW" altLang="zh-TW" sz="2400" dirty="0" smtClean="0"/>
              <a:t>實驗，</a:t>
            </a:r>
            <a:r>
              <a:rPr lang="zh-TW" altLang="zh-TW" sz="2400" dirty="0"/>
              <a:t>著重於眼牆旺盛對流雲的</a:t>
            </a:r>
            <a:r>
              <a:rPr lang="zh-TW" altLang="zh-TW" sz="2400" dirty="0" smtClean="0"/>
              <a:t>冰晶</a:t>
            </a:r>
            <a:r>
              <a:rPr lang="zh-TW" altLang="en-US" sz="2400" dirty="0" smtClean="0"/>
              <a:t>播種</a:t>
            </a:r>
            <a:r>
              <a:rPr lang="zh-TW" altLang="zh-TW" sz="2400" dirty="0" smtClean="0"/>
              <a:t>。</a:t>
            </a:r>
            <a:r>
              <a:rPr lang="en-US" altLang="zh-TW" sz="2400" dirty="0" smtClean="0"/>
              <a:t> </a:t>
            </a:r>
            <a:r>
              <a:rPr lang="en-US" altLang="zh-TW" sz="2400" dirty="0"/>
              <a:t>(Willoughby et al. 1985</a:t>
            </a:r>
            <a:r>
              <a:rPr lang="en-US" altLang="zh-TW" sz="2400" dirty="0" smtClean="0"/>
              <a:t>)</a:t>
            </a:r>
          </a:p>
        </p:txBody>
      </p:sp>
      <p:pic>
        <p:nvPicPr>
          <p:cNvPr id="1026" name="Picture 2" descr="C:\Users\davidhclab\Desktop\Project_stormfury_hypothesi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692696"/>
            <a:ext cx="4657702" cy="5961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963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026"/>
                                        </p:tgtEl>
                                        <p:attrNameLst>
                                          <p:attrName>ppt_x</p:attrName>
                                        </p:attrNameLst>
                                      </p:cBhvr>
                                      <p:tavLst>
                                        <p:tav tm="0">
                                          <p:val>
                                            <p:strVal val="ppt_x"/>
                                          </p:val>
                                        </p:tav>
                                        <p:tav tm="100000">
                                          <p:val>
                                            <p:strVal val="ppt_x"/>
                                          </p:val>
                                        </p:tav>
                                      </p:tavLst>
                                    </p:anim>
                                    <p:anim calcmode="lin" valueType="num">
                                      <p:cBhvr additive="base">
                                        <p:cTn id="13" dur="500"/>
                                        <p:tgtEl>
                                          <p:spTgt spid="1026"/>
                                        </p:tgtEl>
                                        <p:attrNameLst>
                                          <p:attrName>ppt_y</p:attrName>
                                        </p:attrNameLst>
                                      </p:cBhvr>
                                      <p:tavLst>
                                        <p:tav tm="0">
                                          <p:val>
                                            <p:strVal val="ppt_y"/>
                                          </p:val>
                                        </p:tav>
                                        <p:tav tm="100000">
                                          <p:val>
                                            <p:strVal val="1+ppt_h/2"/>
                                          </p:val>
                                        </p:tav>
                                      </p:tavLst>
                                    </p:anim>
                                    <p:set>
                                      <p:cBhvr>
                                        <p:cTn id="14"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490066"/>
          </a:xfrm>
        </p:spPr>
        <p:txBody>
          <a:bodyPr>
            <a:normAutofit fontScale="90000"/>
          </a:bodyPr>
          <a:lstStyle/>
          <a:p>
            <a:endParaRPr lang="zh-TW" altLang="en-US" dirty="0"/>
          </a:p>
        </p:txBody>
      </p:sp>
      <p:sp>
        <p:nvSpPr>
          <p:cNvPr id="3" name="內容版面配置區 2"/>
          <p:cNvSpPr>
            <a:spLocks noGrp="1"/>
          </p:cNvSpPr>
          <p:nvPr>
            <p:ph idx="1"/>
          </p:nvPr>
        </p:nvSpPr>
        <p:spPr>
          <a:xfrm>
            <a:off x="457200" y="980728"/>
            <a:ext cx="8229600" cy="5145435"/>
          </a:xfrm>
        </p:spPr>
        <p:txBody>
          <a:bodyPr>
            <a:normAutofit/>
          </a:bodyPr>
          <a:lstStyle/>
          <a:p>
            <a:r>
              <a:rPr lang="zh-TW" altLang="zh-TW" sz="2400" dirty="0"/>
              <a:t>由於氣溶膠造成外圍對流的密集化所</a:t>
            </a:r>
            <a:r>
              <a:rPr lang="zh-TW" altLang="zh-TW" sz="2400" dirty="0" smtClean="0"/>
              <a:t>促使</a:t>
            </a:r>
            <a:r>
              <a:rPr lang="zh-TW" altLang="en-US" sz="2400" dirty="0" smtClean="0"/>
              <a:t>熱帶氣旋</a:t>
            </a:r>
            <a:r>
              <a:rPr lang="zh-TW" altLang="zh-TW" sz="2400" dirty="0" smtClean="0"/>
              <a:t>強度</a:t>
            </a:r>
            <a:r>
              <a:rPr lang="zh-TW" altLang="zh-TW" sz="2400" dirty="0"/>
              <a:t>的減弱，可以由一個如同熱機的方式表示</a:t>
            </a:r>
            <a:r>
              <a:rPr lang="en-US" altLang="zh-TW" sz="2400" dirty="0"/>
              <a:t>(Emanuel 1986</a:t>
            </a:r>
            <a:r>
              <a:rPr lang="en-US" altLang="zh-TW" sz="2400" dirty="0" smtClean="0"/>
              <a:t>):</a:t>
            </a:r>
            <a:endParaRPr lang="zh-TW" altLang="en-US"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772816"/>
            <a:ext cx="6500013" cy="508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71518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355" y="-5640"/>
            <a:ext cx="5778799" cy="372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2" y="3717032"/>
            <a:ext cx="4014866" cy="314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65575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2866330"/>
          </a:xfrm>
        </p:spPr>
        <p:txBody>
          <a:bodyPr/>
          <a:lstStyle/>
          <a:p>
            <a:r>
              <a:rPr lang="en-US" altLang="zh-TW" b="1" i="1" dirty="0" smtClean="0"/>
              <a:t>The End</a:t>
            </a:r>
            <a:endParaRPr lang="zh-TW" altLang="en-US" b="1" i="1" dirty="0"/>
          </a:p>
        </p:txBody>
      </p:sp>
      <p:sp>
        <p:nvSpPr>
          <p:cNvPr id="3" name="內容版面配置區 2"/>
          <p:cNvSpPr>
            <a:spLocks noGrp="1"/>
          </p:cNvSpPr>
          <p:nvPr>
            <p:ph idx="1"/>
          </p:nvPr>
        </p:nvSpPr>
        <p:spPr/>
        <p:txBody>
          <a:bodyPr/>
          <a:lstStyle/>
          <a:p>
            <a:endParaRPr lang="zh-TW" altLang="en-US" dirty="0"/>
          </a:p>
        </p:txBody>
      </p:sp>
    </p:spTree>
    <p:extLst>
      <p:ext uri="{BB962C8B-B14F-4D97-AF65-F5344CB8AC3E}">
        <p14:creationId xmlns:p14="http://schemas.microsoft.com/office/powerpoint/2010/main" val="3599989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normAutofit/>
          </a:bodyPr>
          <a:lstStyle/>
          <a:p>
            <a:r>
              <a:rPr lang="en-US" altLang="zh-TW" sz="2400" dirty="0"/>
              <a:t>Rosenfeld et al. (2007)</a:t>
            </a:r>
            <a:r>
              <a:rPr lang="zh-TW" altLang="zh-TW" sz="2400" dirty="0"/>
              <a:t>與</a:t>
            </a:r>
            <a:r>
              <a:rPr lang="en-US" altLang="zh-TW" sz="2400" dirty="0"/>
              <a:t>Cotton et al. (2007)</a:t>
            </a:r>
            <a:r>
              <a:rPr lang="zh-TW" altLang="zh-TW" sz="2400" dirty="0" smtClean="0"/>
              <a:t>的研究假設</a:t>
            </a:r>
            <a:r>
              <a:rPr lang="zh-TW" altLang="en-US" sz="2400" dirty="0" smtClean="0"/>
              <a:t>熱帶氣旋</a:t>
            </a:r>
            <a:r>
              <a:rPr lang="zh-TW" altLang="zh-TW" sz="2400" dirty="0" smtClean="0"/>
              <a:t>眼</a:t>
            </a:r>
            <a:r>
              <a:rPr lang="zh-TW" altLang="zh-TW" sz="2400" dirty="0"/>
              <a:t>牆外圍的對流</a:t>
            </a:r>
            <a:r>
              <a:rPr lang="zh-TW" altLang="zh-TW" sz="2400" dirty="0" smtClean="0"/>
              <a:t>雲</a:t>
            </a:r>
            <a:r>
              <a:rPr lang="zh-TW" altLang="en-US" sz="2400" dirty="0" smtClean="0"/>
              <a:t>，</a:t>
            </a:r>
            <a:r>
              <a:rPr lang="zh-TW" altLang="zh-TW" sz="2400" dirty="0" smtClean="0"/>
              <a:t>遠離</a:t>
            </a:r>
            <a:r>
              <a:rPr lang="zh-TW" altLang="zh-TW" sz="2400" dirty="0"/>
              <a:t>眼</a:t>
            </a:r>
            <a:r>
              <a:rPr lang="zh-TW" altLang="zh-TW" sz="2400" dirty="0" smtClean="0"/>
              <a:t>牆</a:t>
            </a:r>
            <a:r>
              <a:rPr lang="zh-TW" altLang="en-US" sz="2400" dirty="0" smtClean="0"/>
              <a:t>者</a:t>
            </a:r>
            <a:r>
              <a:rPr lang="zh-TW" altLang="zh-TW" sz="2400" dirty="0" smtClean="0"/>
              <a:t>可能</a:t>
            </a:r>
            <a:r>
              <a:rPr lang="zh-TW" altLang="zh-TW" sz="2400" dirty="0"/>
              <a:t>會由加入吸濕性氣溶膠而減緩暖雨</a:t>
            </a:r>
            <a:r>
              <a:rPr lang="zh-TW" altLang="zh-TW" sz="2400" dirty="0" smtClean="0"/>
              <a:t>過程。</a:t>
            </a:r>
            <a:endParaRPr lang="en-US" altLang="zh-TW" sz="2400" dirty="0" smtClean="0"/>
          </a:p>
          <a:p>
            <a:r>
              <a:rPr lang="zh-TW" altLang="en-US" sz="2400" dirty="0"/>
              <a:t>愈</a:t>
            </a:r>
            <a:r>
              <a:rPr lang="zh-TW" altLang="zh-TW" sz="2400" dirty="0" smtClean="0"/>
              <a:t>多</a:t>
            </a:r>
            <a:r>
              <a:rPr lang="zh-TW" altLang="zh-TW" sz="2400" dirty="0"/>
              <a:t>的過冷水</a:t>
            </a:r>
            <a:r>
              <a:rPr lang="zh-TW" altLang="zh-TW" sz="2400" dirty="0" smtClean="0"/>
              <a:t>伴隨強</a:t>
            </a:r>
            <a:r>
              <a:rPr lang="zh-TW" altLang="zh-TW" sz="2400" dirty="0"/>
              <a:t>上升氣流，</a:t>
            </a:r>
            <a:r>
              <a:rPr lang="zh-TW" altLang="zh-TW" sz="2400" dirty="0" smtClean="0"/>
              <a:t>以及冰</a:t>
            </a:r>
            <a:r>
              <a:rPr lang="zh-TW" altLang="zh-TW" sz="2400" dirty="0"/>
              <a:t>相降水粒子</a:t>
            </a:r>
            <a:r>
              <a:rPr lang="zh-TW" altLang="zh-TW" sz="2400" dirty="0" smtClean="0"/>
              <a:t>，</a:t>
            </a:r>
            <a:r>
              <a:rPr lang="zh-TW" altLang="en-US" sz="2400" dirty="0" smtClean="0"/>
              <a:t>會</a:t>
            </a:r>
            <a:r>
              <a:rPr lang="zh-TW" altLang="zh-TW" sz="2400" dirty="0" smtClean="0"/>
              <a:t>產生</a:t>
            </a:r>
            <a:r>
              <a:rPr lang="zh-TW" altLang="en-US" sz="2400" dirty="0"/>
              <a:t>愈</a:t>
            </a:r>
            <a:r>
              <a:rPr lang="zh-TW" altLang="zh-TW" sz="2400" dirty="0" smtClean="0"/>
              <a:t>多</a:t>
            </a:r>
            <a:r>
              <a:rPr lang="zh-TW" altLang="zh-TW" sz="2400" dirty="0"/>
              <a:t>閃電</a:t>
            </a:r>
            <a:r>
              <a:rPr lang="en-US" altLang="zh-TW" sz="2400" dirty="0"/>
              <a:t>(Williams et al. 2002; </a:t>
            </a:r>
            <a:r>
              <a:rPr lang="en-US" altLang="zh-TW" sz="2400" dirty="0" err="1"/>
              <a:t>Andreae</a:t>
            </a:r>
            <a:r>
              <a:rPr lang="en-US" altLang="zh-TW" sz="2400" dirty="0"/>
              <a:t> et al. 2004)</a:t>
            </a:r>
            <a:r>
              <a:rPr lang="zh-TW" altLang="zh-TW" sz="2400" dirty="0" smtClean="0"/>
              <a:t>。</a:t>
            </a:r>
            <a:endParaRPr lang="en-US" altLang="zh-TW" sz="2400" dirty="0" smtClean="0"/>
          </a:p>
          <a:p>
            <a:r>
              <a:rPr lang="zh-TW" altLang="en-US" sz="2400" dirty="0" smtClean="0"/>
              <a:t>自</a:t>
            </a:r>
            <a:r>
              <a:rPr lang="en-US" altLang="zh-TW" sz="2400" dirty="0" smtClean="0"/>
              <a:t>Katrina</a:t>
            </a:r>
            <a:r>
              <a:rPr lang="zh-TW" altLang="en-US" sz="2400" dirty="0" smtClean="0"/>
              <a:t>風災後，美國國土安全部門成立了一個</a:t>
            </a:r>
            <a:r>
              <a:rPr lang="en-US" altLang="zh-TW" sz="2400" dirty="0"/>
              <a:t>Hurricane Aerosol Microphysics </a:t>
            </a:r>
            <a:r>
              <a:rPr lang="en-US" altLang="zh-TW" sz="2400" dirty="0" smtClean="0"/>
              <a:t>Program(HAMP)</a:t>
            </a:r>
            <a:r>
              <a:rPr lang="zh-TW" altLang="en-US" sz="2400" dirty="0" smtClean="0"/>
              <a:t>計畫，進行氣溶膠對</a:t>
            </a:r>
            <a:r>
              <a:rPr lang="zh-TW" altLang="en-US" sz="2400" dirty="0"/>
              <a:t>熱帶氣旋</a:t>
            </a:r>
            <a:r>
              <a:rPr lang="zh-TW" altLang="en-US" sz="2400" dirty="0" smtClean="0"/>
              <a:t>強度影響的實驗，設法利用氣溶膠減弱熱帶氣旋，以減少生命財產的損失。而以下內容便是介紹</a:t>
            </a:r>
            <a:r>
              <a:rPr lang="en-US" altLang="zh-TW" sz="2400" dirty="0" smtClean="0"/>
              <a:t>HAMP</a:t>
            </a:r>
            <a:r>
              <a:rPr lang="zh-TW" altLang="en-US" sz="2400" dirty="0" smtClean="0"/>
              <a:t>計畫下的一些實驗成果。</a:t>
            </a:r>
            <a:endParaRPr lang="zh-TW" altLang="en-US" sz="2400" dirty="0"/>
          </a:p>
        </p:txBody>
      </p:sp>
    </p:spTree>
    <p:extLst>
      <p:ext uri="{BB962C8B-B14F-4D97-AF65-F5344CB8AC3E}">
        <p14:creationId xmlns:p14="http://schemas.microsoft.com/office/powerpoint/2010/main" val="1757474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dirty="0"/>
              <a:t>氣溶膠作用的模式</a:t>
            </a:r>
            <a:r>
              <a:rPr lang="zh-TW" altLang="zh-TW" dirty="0" smtClean="0"/>
              <a:t>模擬</a:t>
            </a:r>
            <a:endParaRPr lang="zh-TW" altLang="en-US" dirty="0"/>
          </a:p>
        </p:txBody>
      </p:sp>
      <p:sp>
        <p:nvSpPr>
          <p:cNvPr id="3" name="內容版面配置區 2"/>
          <p:cNvSpPr>
            <a:spLocks noGrp="1"/>
          </p:cNvSpPr>
          <p:nvPr>
            <p:ph idx="1"/>
          </p:nvPr>
        </p:nvSpPr>
        <p:spPr/>
        <p:txBody>
          <a:bodyPr/>
          <a:lstStyle/>
          <a:p>
            <a:r>
              <a:rPr lang="zh-TW" altLang="zh-TW" dirty="0">
                <a:solidFill>
                  <a:srgbClr val="FF0000"/>
                </a:solidFill>
              </a:rPr>
              <a:t>汙染物及沙塵氣溶膠影響</a:t>
            </a:r>
            <a:r>
              <a:rPr lang="zh-TW" altLang="en-US" dirty="0">
                <a:solidFill>
                  <a:srgbClr val="FF0000"/>
                </a:solidFill>
              </a:rPr>
              <a:t>之</a:t>
            </a:r>
            <a:r>
              <a:rPr lang="zh-TW" altLang="zh-TW" dirty="0">
                <a:solidFill>
                  <a:srgbClr val="FF0000"/>
                </a:solidFill>
              </a:rPr>
              <a:t>模擬</a:t>
            </a:r>
          </a:p>
          <a:p>
            <a:r>
              <a:rPr lang="zh-TW" altLang="zh-TW" dirty="0"/>
              <a:t>大型</a:t>
            </a:r>
            <a:r>
              <a:rPr lang="en-US" altLang="zh-TW" dirty="0"/>
              <a:t>CCN</a:t>
            </a:r>
            <a:r>
              <a:rPr lang="zh-TW" altLang="zh-TW" dirty="0" smtClean="0"/>
              <a:t>及</a:t>
            </a:r>
            <a:r>
              <a:rPr lang="zh-TW" altLang="en-US" dirty="0" smtClean="0"/>
              <a:t>海沫</a:t>
            </a:r>
            <a:r>
              <a:rPr lang="en-US" altLang="zh-TW" dirty="0" smtClean="0"/>
              <a:t>(sea spray)</a:t>
            </a:r>
            <a:r>
              <a:rPr lang="zh-TW" altLang="zh-TW" dirty="0" smtClean="0"/>
              <a:t>影響</a:t>
            </a:r>
            <a:r>
              <a:rPr lang="zh-TW" altLang="zh-TW" dirty="0"/>
              <a:t>之模擬</a:t>
            </a:r>
          </a:p>
          <a:p>
            <a:r>
              <a:rPr lang="zh-TW" altLang="zh-TW" dirty="0"/>
              <a:t>氣溶膠於</a:t>
            </a:r>
            <a:r>
              <a:rPr lang="zh-TW" altLang="en-US" dirty="0"/>
              <a:t>熱帶氣旋</a:t>
            </a:r>
            <a:r>
              <a:rPr lang="zh-TW" altLang="zh-TW" dirty="0"/>
              <a:t>雲帶</a:t>
            </a:r>
            <a:r>
              <a:rPr lang="zh-TW" altLang="en-US" dirty="0"/>
              <a:t>影響之</a:t>
            </a:r>
            <a:r>
              <a:rPr lang="zh-TW" altLang="zh-TW" dirty="0"/>
              <a:t>觀測</a:t>
            </a:r>
          </a:p>
          <a:p>
            <a:r>
              <a:rPr lang="zh-TW" altLang="zh-TW" dirty="0"/>
              <a:t>氣溶膠含量及</a:t>
            </a:r>
            <a:r>
              <a:rPr lang="zh-TW" altLang="en-US" dirty="0"/>
              <a:t>熱帶氣旋</a:t>
            </a:r>
            <a:r>
              <a:rPr lang="zh-TW" altLang="zh-TW" dirty="0"/>
              <a:t>強度之間的定量關係</a:t>
            </a:r>
          </a:p>
          <a:p>
            <a:endParaRPr lang="zh-TW" altLang="en-US" dirty="0"/>
          </a:p>
        </p:txBody>
      </p:sp>
    </p:spTree>
    <p:extLst>
      <p:ext uri="{BB962C8B-B14F-4D97-AF65-F5344CB8AC3E}">
        <p14:creationId xmlns:p14="http://schemas.microsoft.com/office/powerpoint/2010/main" val="20746892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zh-TW" dirty="0"/>
              <a:t>汙染物及沙塵氣溶膠影響</a:t>
            </a:r>
            <a:r>
              <a:rPr lang="zh-TW" altLang="en-US" dirty="0"/>
              <a:t>之</a:t>
            </a:r>
            <a:r>
              <a:rPr lang="zh-TW" altLang="zh-TW" dirty="0"/>
              <a:t>模擬</a:t>
            </a:r>
            <a:br>
              <a:rPr lang="zh-TW" altLang="zh-TW" dirty="0"/>
            </a:br>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884187"/>
            <a:ext cx="5364499" cy="582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6896151" y="992632"/>
            <a:ext cx="1168140" cy="461665"/>
          </a:xfrm>
          <a:prstGeom prst="rect">
            <a:avLst/>
          </a:prstGeom>
        </p:spPr>
        <p:txBody>
          <a:bodyPr wrap="none">
            <a:spAutoFit/>
          </a:bodyPr>
          <a:lstStyle/>
          <a:p>
            <a:r>
              <a:rPr lang="en-US" altLang="zh-TW" sz="2400" dirty="0" smtClean="0"/>
              <a:t>(/cm^3)</a:t>
            </a:r>
            <a:endParaRPr lang="zh-TW" altLang="en-US" sz="2400" dirty="0"/>
          </a:p>
        </p:txBody>
      </p:sp>
      <p:sp>
        <p:nvSpPr>
          <p:cNvPr id="5" name="矩形 4"/>
          <p:cNvSpPr/>
          <p:nvPr/>
        </p:nvSpPr>
        <p:spPr>
          <a:xfrm>
            <a:off x="107504" y="6027003"/>
            <a:ext cx="3168352" cy="830997"/>
          </a:xfrm>
          <a:prstGeom prst="rect">
            <a:avLst/>
          </a:prstGeom>
        </p:spPr>
        <p:txBody>
          <a:bodyPr wrap="square">
            <a:spAutoFit/>
          </a:bodyPr>
          <a:lstStyle/>
          <a:p>
            <a:pPr>
              <a:defRPr/>
            </a:pPr>
            <a:r>
              <a:rPr lang="en-US" altLang="zh-TW" sz="2400" dirty="0" smtClean="0"/>
              <a:t>Typhoon </a:t>
            </a:r>
            <a:r>
              <a:rPr lang="en-US" altLang="zh-TW" sz="2400" dirty="0" err="1" smtClean="0"/>
              <a:t>Nuri</a:t>
            </a:r>
            <a:endParaRPr lang="en-US" altLang="zh-TW" sz="2400" dirty="0" smtClean="0"/>
          </a:p>
          <a:p>
            <a:pPr>
              <a:defRPr/>
            </a:pPr>
            <a:r>
              <a:rPr lang="en-US" altLang="zh-TW" sz="2400" dirty="0" smtClean="0"/>
              <a:t>Krall </a:t>
            </a:r>
            <a:r>
              <a:rPr lang="en-US" altLang="zh-TW" sz="2400" dirty="0"/>
              <a:t>and Cotton (2012).</a:t>
            </a:r>
          </a:p>
        </p:txBody>
      </p:sp>
    </p:spTree>
    <p:extLst>
      <p:ext uri="{BB962C8B-B14F-4D97-AF65-F5344CB8AC3E}">
        <p14:creationId xmlns:p14="http://schemas.microsoft.com/office/powerpoint/2010/main" val="3642659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739962"/>
            <a:ext cx="7561086" cy="6118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23950" y="0"/>
            <a:ext cx="4572000" cy="830997"/>
          </a:xfrm>
          <a:prstGeom prst="rect">
            <a:avLst/>
          </a:prstGeom>
        </p:spPr>
        <p:txBody>
          <a:bodyPr>
            <a:spAutoFit/>
          </a:bodyPr>
          <a:lstStyle/>
          <a:p>
            <a:r>
              <a:rPr lang="en-US" altLang="zh-TW" sz="2400" dirty="0" smtClean="0"/>
              <a:t>High CCN:1000/cm^3</a:t>
            </a:r>
            <a:endParaRPr lang="en-US" altLang="zh-TW" sz="2400" dirty="0"/>
          </a:p>
          <a:p>
            <a:r>
              <a:rPr lang="en-US" altLang="zh-TW" sz="2400" dirty="0" smtClean="0"/>
              <a:t>Low CCN:100/cm^3</a:t>
            </a:r>
            <a:endParaRPr lang="zh-TW" altLang="en-US" sz="2400" dirty="0"/>
          </a:p>
        </p:txBody>
      </p:sp>
      <p:sp>
        <p:nvSpPr>
          <p:cNvPr id="6" name="矩形 5"/>
          <p:cNvSpPr/>
          <p:nvPr/>
        </p:nvSpPr>
        <p:spPr>
          <a:xfrm>
            <a:off x="-2365" y="6165304"/>
            <a:ext cx="2528193" cy="461665"/>
          </a:xfrm>
          <a:prstGeom prst="rect">
            <a:avLst/>
          </a:prstGeom>
        </p:spPr>
        <p:txBody>
          <a:bodyPr wrap="none">
            <a:spAutoFit/>
          </a:bodyPr>
          <a:lstStyle/>
          <a:p>
            <a:r>
              <a:rPr lang="en-US" altLang="zh-TW" sz="2400" dirty="0" err="1"/>
              <a:t>Khain</a:t>
            </a:r>
            <a:r>
              <a:rPr lang="en-US" altLang="zh-TW" sz="2400" dirty="0"/>
              <a:t> et al. (2010).</a:t>
            </a:r>
            <a:endParaRPr lang="zh-TW" altLang="en-US" sz="2400" dirty="0"/>
          </a:p>
        </p:txBody>
      </p:sp>
    </p:spTree>
    <p:extLst>
      <p:ext uri="{BB962C8B-B14F-4D97-AF65-F5344CB8AC3E}">
        <p14:creationId xmlns:p14="http://schemas.microsoft.com/office/powerpoint/2010/main" val="3777398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024" y="1052737"/>
            <a:ext cx="7410976" cy="5805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文字方塊 3"/>
          <p:cNvSpPr txBox="1"/>
          <p:nvPr/>
        </p:nvSpPr>
        <p:spPr>
          <a:xfrm>
            <a:off x="0" y="2430180"/>
            <a:ext cx="2340768" cy="369332"/>
          </a:xfrm>
          <a:prstGeom prst="rect">
            <a:avLst/>
          </a:prstGeom>
          <a:noFill/>
        </p:spPr>
        <p:txBody>
          <a:bodyPr wrap="square" rtlCol="0">
            <a:spAutoFit/>
          </a:bodyPr>
          <a:lstStyle/>
          <a:p>
            <a:r>
              <a:rPr lang="en-US" altLang="zh-TW" dirty="0"/>
              <a:t>8/28</a:t>
            </a:r>
            <a:r>
              <a:rPr lang="zh-TW" altLang="en-US" dirty="0"/>
              <a:t> </a:t>
            </a:r>
            <a:r>
              <a:rPr lang="en-US" altLang="zh-TW" dirty="0"/>
              <a:t>2200UTC</a:t>
            </a:r>
            <a:endParaRPr lang="zh-TW" altLang="en-US" dirty="0"/>
          </a:p>
        </p:txBody>
      </p:sp>
      <p:sp>
        <p:nvSpPr>
          <p:cNvPr id="6" name="文字方塊 5"/>
          <p:cNvSpPr txBox="1"/>
          <p:nvPr/>
        </p:nvSpPr>
        <p:spPr>
          <a:xfrm>
            <a:off x="0" y="5229200"/>
            <a:ext cx="2340768" cy="369332"/>
          </a:xfrm>
          <a:prstGeom prst="rect">
            <a:avLst/>
          </a:prstGeom>
          <a:noFill/>
        </p:spPr>
        <p:txBody>
          <a:bodyPr wrap="square" rtlCol="0">
            <a:spAutoFit/>
          </a:bodyPr>
          <a:lstStyle/>
          <a:p>
            <a:r>
              <a:rPr lang="en-US" altLang="zh-TW" dirty="0"/>
              <a:t>8/29</a:t>
            </a:r>
            <a:r>
              <a:rPr lang="zh-TW" altLang="en-US" dirty="0"/>
              <a:t> </a:t>
            </a:r>
            <a:r>
              <a:rPr lang="en-US" altLang="zh-TW" dirty="0"/>
              <a:t>1200UTC</a:t>
            </a:r>
            <a:r>
              <a:rPr lang="zh-TW" altLang="en-US" dirty="0"/>
              <a:t> </a:t>
            </a:r>
          </a:p>
        </p:txBody>
      </p:sp>
      <p:sp>
        <p:nvSpPr>
          <p:cNvPr id="5" name="矩形 4"/>
          <p:cNvSpPr/>
          <p:nvPr/>
        </p:nvSpPr>
        <p:spPr>
          <a:xfrm>
            <a:off x="-93713" y="6165304"/>
            <a:ext cx="2528193" cy="461665"/>
          </a:xfrm>
          <a:prstGeom prst="rect">
            <a:avLst/>
          </a:prstGeom>
        </p:spPr>
        <p:txBody>
          <a:bodyPr wrap="none">
            <a:spAutoFit/>
          </a:bodyPr>
          <a:lstStyle/>
          <a:p>
            <a:r>
              <a:rPr lang="en-US" altLang="zh-TW" sz="2400" dirty="0" err="1"/>
              <a:t>Khain</a:t>
            </a:r>
            <a:r>
              <a:rPr lang="en-US" altLang="zh-TW" sz="2400" dirty="0"/>
              <a:t> et al. (2010).</a:t>
            </a:r>
            <a:endParaRPr lang="zh-TW" altLang="en-US" sz="2400" dirty="0"/>
          </a:p>
        </p:txBody>
      </p:sp>
    </p:spTree>
    <p:extLst>
      <p:ext uri="{BB962C8B-B14F-4D97-AF65-F5344CB8AC3E}">
        <p14:creationId xmlns:p14="http://schemas.microsoft.com/office/powerpoint/2010/main" val="2298570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988840"/>
            <a:ext cx="8163669" cy="3344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6300192" y="5589240"/>
            <a:ext cx="2528193" cy="461665"/>
          </a:xfrm>
          <a:prstGeom prst="rect">
            <a:avLst/>
          </a:prstGeom>
        </p:spPr>
        <p:txBody>
          <a:bodyPr wrap="none">
            <a:spAutoFit/>
          </a:bodyPr>
          <a:lstStyle/>
          <a:p>
            <a:r>
              <a:rPr lang="en-US" altLang="zh-TW" sz="2400" dirty="0" err="1"/>
              <a:t>Khain</a:t>
            </a:r>
            <a:r>
              <a:rPr lang="en-US" altLang="zh-TW" sz="2400" dirty="0"/>
              <a:t> et al. (2010).</a:t>
            </a:r>
            <a:endParaRPr lang="zh-TW" altLang="en-US" sz="2400" dirty="0"/>
          </a:p>
        </p:txBody>
      </p:sp>
    </p:spTree>
    <p:extLst>
      <p:ext uri="{BB962C8B-B14F-4D97-AF65-F5344CB8AC3E}">
        <p14:creationId xmlns:p14="http://schemas.microsoft.com/office/powerpoint/2010/main" val="2307387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dirty="0"/>
              <a:t>氣溶膠作用的模式</a:t>
            </a:r>
            <a:r>
              <a:rPr lang="zh-TW" altLang="zh-TW" dirty="0" smtClean="0"/>
              <a:t>模擬</a:t>
            </a:r>
            <a:endParaRPr lang="zh-TW" altLang="en-US" dirty="0"/>
          </a:p>
        </p:txBody>
      </p:sp>
      <p:sp>
        <p:nvSpPr>
          <p:cNvPr id="3" name="內容版面配置區 2"/>
          <p:cNvSpPr>
            <a:spLocks noGrp="1"/>
          </p:cNvSpPr>
          <p:nvPr>
            <p:ph idx="1"/>
          </p:nvPr>
        </p:nvSpPr>
        <p:spPr/>
        <p:txBody>
          <a:bodyPr/>
          <a:lstStyle/>
          <a:p>
            <a:r>
              <a:rPr lang="zh-TW" altLang="zh-TW" dirty="0"/>
              <a:t>汙染物及沙塵氣溶膠影響</a:t>
            </a:r>
            <a:r>
              <a:rPr lang="zh-TW" altLang="en-US" dirty="0"/>
              <a:t>之</a:t>
            </a:r>
            <a:r>
              <a:rPr lang="zh-TW" altLang="zh-TW" dirty="0"/>
              <a:t>模擬</a:t>
            </a:r>
          </a:p>
          <a:p>
            <a:r>
              <a:rPr lang="zh-TW" altLang="zh-TW" dirty="0">
                <a:solidFill>
                  <a:srgbClr val="FF0000"/>
                </a:solidFill>
              </a:rPr>
              <a:t>大型</a:t>
            </a:r>
            <a:r>
              <a:rPr lang="en-US" altLang="zh-TW" dirty="0">
                <a:solidFill>
                  <a:srgbClr val="FF0000"/>
                </a:solidFill>
              </a:rPr>
              <a:t>CCN</a:t>
            </a:r>
            <a:r>
              <a:rPr lang="zh-TW" altLang="zh-TW" dirty="0" smtClean="0">
                <a:solidFill>
                  <a:srgbClr val="FF0000"/>
                </a:solidFill>
              </a:rPr>
              <a:t>及</a:t>
            </a:r>
            <a:r>
              <a:rPr lang="zh-TW" altLang="en-US" dirty="0" smtClean="0">
                <a:solidFill>
                  <a:srgbClr val="FF0000"/>
                </a:solidFill>
              </a:rPr>
              <a:t>海沫</a:t>
            </a:r>
            <a:r>
              <a:rPr lang="en-US" altLang="zh-TW" dirty="0" smtClean="0">
                <a:solidFill>
                  <a:srgbClr val="FF0000"/>
                </a:solidFill>
              </a:rPr>
              <a:t>(sea spray)</a:t>
            </a:r>
            <a:r>
              <a:rPr lang="zh-TW" altLang="zh-TW" dirty="0" smtClean="0">
                <a:solidFill>
                  <a:srgbClr val="FF0000"/>
                </a:solidFill>
              </a:rPr>
              <a:t>影響</a:t>
            </a:r>
            <a:r>
              <a:rPr lang="zh-TW" altLang="zh-TW" dirty="0">
                <a:solidFill>
                  <a:srgbClr val="FF0000"/>
                </a:solidFill>
              </a:rPr>
              <a:t>之模擬</a:t>
            </a:r>
          </a:p>
          <a:p>
            <a:r>
              <a:rPr lang="zh-TW" altLang="zh-TW" dirty="0"/>
              <a:t>氣溶膠於</a:t>
            </a:r>
            <a:r>
              <a:rPr lang="zh-TW" altLang="en-US" dirty="0"/>
              <a:t>熱帶氣旋</a:t>
            </a:r>
            <a:r>
              <a:rPr lang="zh-TW" altLang="zh-TW" dirty="0"/>
              <a:t>雲帶</a:t>
            </a:r>
            <a:r>
              <a:rPr lang="zh-TW" altLang="en-US" dirty="0"/>
              <a:t>影響之</a:t>
            </a:r>
            <a:r>
              <a:rPr lang="zh-TW" altLang="zh-TW" dirty="0"/>
              <a:t>觀測</a:t>
            </a:r>
          </a:p>
          <a:p>
            <a:r>
              <a:rPr lang="zh-TW" altLang="zh-TW" dirty="0"/>
              <a:t>氣溶膠含量及</a:t>
            </a:r>
            <a:r>
              <a:rPr lang="zh-TW" altLang="en-US" dirty="0"/>
              <a:t>熱帶氣旋</a:t>
            </a:r>
            <a:r>
              <a:rPr lang="zh-TW" altLang="zh-TW" dirty="0"/>
              <a:t>強度之間的定量關係</a:t>
            </a:r>
          </a:p>
          <a:p>
            <a:endParaRPr lang="zh-TW" altLang="en-US" dirty="0"/>
          </a:p>
        </p:txBody>
      </p:sp>
    </p:spTree>
    <p:extLst>
      <p:ext uri="{BB962C8B-B14F-4D97-AF65-F5344CB8AC3E}">
        <p14:creationId xmlns:p14="http://schemas.microsoft.com/office/powerpoint/2010/main" val="3017672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1439</TotalTime>
  <Words>1826</Words>
  <Application>Microsoft Office PowerPoint</Application>
  <PresentationFormat>如螢幕大小 (4:3)</PresentationFormat>
  <Paragraphs>104</Paragraphs>
  <Slides>22</Slides>
  <Notes>9</Notes>
  <HiddenSlides>0</HiddenSlides>
  <MMClips>0</MMClips>
  <ScaleCrop>false</ScaleCrop>
  <HeadingPairs>
    <vt:vector size="4" baseType="variant">
      <vt:variant>
        <vt:lpstr>佈景主題</vt:lpstr>
      </vt:variant>
      <vt:variant>
        <vt:i4>1</vt:i4>
      </vt:variant>
      <vt:variant>
        <vt:lpstr>投影片標題</vt:lpstr>
      </vt:variant>
      <vt:variant>
        <vt:i4>22</vt:i4>
      </vt:variant>
    </vt:vector>
  </HeadingPairs>
  <TitlesOfParts>
    <vt:vector size="23" baseType="lpstr">
      <vt:lpstr>Office 佈景主題</vt:lpstr>
      <vt:lpstr>Aerosol effects on microstructure and intensity of tropical cyclones</vt:lpstr>
      <vt:lpstr>動機及前人研究</vt:lpstr>
      <vt:lpstr>PowerPoint 簡報</vt:lpstr>
      <vt:lpstr>氣溶膠作用的模式模擬</vt:lpstr>
      <vt:lpstr>汙染物及沙塵氣溶膠影響之模擬 </vt:lpstr>
      <vt:lpstr>PowerPoint 簡報</vt:lpstr>
      <vt:lpstr>PowerPoint 簡報</vt:lpstr>
      <vt:lpstr>PowerPoint 簡報</vt:lpstr>
      <vt:lpstr>氣溶膠作用的模式模擬</vt:lpstr>
      <vt:lpstr>大型CCN及海沫(sea spray)影響之模擬</vt:lpstr>
      <vt:lpstr>PowerPoint 簡報</vt:lpstr>
      <vt:lpstr>氣溶膠作用的模式模擬</vt:lpstr>
      <vt:lpstr>氣溶膠於熱帶氣旋雲帶影響之觀測 </vt:lpstr>
      <vt:lpstr>PowerPoint 簡報</vt:lpstr>
      <vt:lpstr>PowerPoint 簡報</vt:lpstr>
      <vt:lpstr>氣溶膠作用的模式模擬</vt:lpstr>
      <vt:lpstr>PowerPoint 簡報</vt:lpstr>
      <vt:lpstr>結論</vt:lpstr>
      <vt:lpstr>PowerPoint 簡報</vt:lpstr>
      <vt:lpstr>PowerPoint 簡報</vt:lpstr>
      <vt:lpstr>PowerPoint 簡報</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davidhclab</dc:creator>
  <cp:lastModifiedBy>davidhclab</cp:lastModifiedBy>
  <cp:revision>63</cp:revision>
  <cp:lastPrinted>2012-12-13T09:15:21Z</cp:lastPrinted>
  <dcterms:created xsi:type="dcterms:W3CDTF">2012-10-30T05:49:33Z</dcterms:created>
  <dcterms:modified xsi:type="dcterms:W3CDTF">2012-12-14T05:10:44Z</dcterms:modified>
</cp:coreProperties>
</file>