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1" r:id="rId3"/>
    <p:sldId id="262" r:id="rId4"/>
    <p:sldId id="259" r:id="rId5"/>
    <p:sldId id="272" r:id="rId6"/>
    <p:sldId id="274" r:id="rId7"/>
    <p:sldId id="261" r:id="rId8"/>
    <p:sldId id="260" r:id="rId9"/>
    <p:sldId id="263" r:id="rId10"/>
    <p:sldId id="264" r:id="rId11"/>
    <p:sldId id="266" r:id="rId12"/>
    <p:sldId id="267" r:id="rId13"/>
    <p:sldId id="268" r:id="rId14"/>
    <p:sldId id="257" r:id="rId15"/>
    <p:sldId id="26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1457-D3CC-4C85-A284-8AB85BD31B5D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13A8E-C814-45F9-8CF9-C5A0A05F3B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81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F3F0-8B52-4EB2-A4A0-FEF5DFD099A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本篇延續</a:t>
            </a:r>
            <a:r>
              <a:rPr lang="en-US" altLang="zh-TW" dirty="0" smtClean="0"/>
              <a:t>BR09b</a:t>
            </a:r>
            <a:r>
              <a:rPr lang="zh-TW" altLang="en-US" dirty="0" smtClean="0"/>
              <a:t>的研究，進一步利用角動量收支分析探討為何水平亂流混合長度這麼重要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3A8E-C814-45F9-8CF9-C5A0A05F3B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76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颱風處於穩定態：離心力與徑向氣壓梯度力平衡</a:t>
            </a:r>
            <a:endParaRPr lang="en-US" altLang="zh-TW" dirty="0" smtClean="0"/>
          </a:p>
          <a:p>
            <a:r>
              <a:rPr lang="zh-TW" altLang="en-US" dirty="0" smtClean="0"/>
              <a:t>然而在有摩擦力存在的邊界層中，徑向入流的速度會減慢，但是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3A8E-C814-45F9-8CF9-C5A0A05F3B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05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原本</a:t>
            </a:r>
            <a:r>
              <a:rPr lang="en-US" altLang="zh-TW" dirty="0" smtClean="0"/>
              <a:t>250m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3A8E-C814-45F9-8CF9-C5A0A05F3B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70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7707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19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8767" y="3886200"/>
            <a:ext cx="8241125" cy="1752600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err="1"/>
              <a:t>Rotunno</a:t>
            </a:r>
            <a:r>
              <a:rPr lang="en-US" altLang="zh-TW" sz="2000" dirty="0"/>
              <a:t>, R., and G. H. Bryan, 2012: Effects of parameterized diffusion on simulated </a:t>
            </a:r>
            <a:endParaRPr lang="en-US" altLang="zh-TW" sz="2000" dirty="0" smtClean="0"/>
          </a:p>
          <a:p>
            <a:pPr algn="l"/>
            <a:r>
              <a:rPr lang="zh-TW" altLang="en-US" sz="2000" dirty="0"/>
              <a:t>　</a:t>
            </a:r>
            <a:r>
              <a:rPr lang="zh-TW" altLang="en-US" sz="2000" dirty="0" smtClean="0"/>
              <a:t>　</a:t>
            </a:r>
            <a:r>
              <a:rPr lang="en-US" altLang="zh-TW" sz="2000" dirty="0" smtClean="0"/>
              <a:t>hurricanes</a:t>
            </a:r>
            <a:r>
              <a:rPr lang="en-US" altLang="zh-TW" sz="2000" dirty="0"/>
              <a:t>. J. Atmos. Sci., 69, 2284–2299.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007888"/>
            <a:ext cx="8496944" cy="1470025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Effects of </a:t>
            </a:r>
            <a:r>
              <a:rPr lang="en-US" altLang="zh-TW" sz="3600" dirty="0" smtClean="0"/>
              <a:t>Parameterized Diffusion </a:t>
            </a:r>
            <a:r>
              <a:rPr lang="en-US" altLang="zh-TW" sz="3600" dirty="0"/>
              <a:t>on </a:t>
            </a:r>
            <a:r>
              <a:rPr lang="en-US" altLang="zh-TW" sz="3600" dirty="0" smtClean="0"/>
              <a:t>Simulated </a:t>
            </a:r>
            <a:r>
              <a:rPr lang="en-US" altLang="zh-TW" sz="3600" dirty="0"/>
              <a:t>H</a:t>
            </a:r>
            <a:r>
              <a:rPr lang="en-US" altLang="zh-TW" sz="3600" dirty="0" smtClean="0"/>
              <a:t>urricanes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90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6" y="2276872"/>
            <a:ext cx="7130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角動向收支分析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𝑑𝑚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dirty="0" smtClean="0"/>
                  <a:t>　　當氣塊通過</a:t>
                </a:r>
                <a:r>
                  <a:rPr lang="en-US" altLang="zh-TW" dirty="0" err="1" smtClean="0"/>
                  <a:t>r</a:t>
                </a:r>
                <a:r>
                  <a:rPr lang="en-US" altLang="zh-TW" baseline="-25000" dirty="0" err="1" smtClean="0"/>
                  <a:t>m</a:t>
                </a:r>
                <a:r>
                  <a:rPr lang="zh-TW" altLang="en-US" dirty="0"/>
                  <a:t>附近時</a:t>
                </a:r>
                <a:r>
                  <a:rPr lang="zh-TW" altLang="en-US" dirty="0" smtClean="0"/>
                  <a:t>有明顯的</a:t>
                </a:r>
                <a:r>
                  <a:rPr lang="en-US" altLang="zh-TW" dirty="0" smtClean="0"/>
                  <a:t>AAM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loss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6754"/>
            <a:ext cx="7200800" cy="408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957"/>
            <a:ext cx="5976663" cy="66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9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垂直混合長度之分析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TW" altLang="en-US" dirty="0" smtClean="0"/>
                  <a:t>內核區域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TW" dirty="0" smtClean="0"/>
                  <a:t>(r)=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baseline="-25000" dirty="0" smtClean="0"/>
              </a:p>
              <a:p>
                <a:r>
                  <a:rPr lang="en-US" altLang="zh-TW" dirty="0" smtClean="0"/>
                  <a:t>For n=1 : </a:t>
                </a:r>
                <a:r>
                  <a:rPr lang="en-US" altLang="zh-TW" dirty="0" err="1" smtClean="0"/>
                  <a:t>Boedewadt</a:t>
                </a:r>
                <a:r>
                  <a:rPr lang="en-US" altLang="zh-TW" dirty="0" smtClean="0"/>
                  <a:t> solution</a:t>
                </a:r>
              </a:p>
              <a:p>
                <a:pPr lvl="1"/>
                <a:r>
                  <a:rPr lang="en-US" altLang="zh-TW" dirty="0" smtClean="0"/>
                  <a:t>No-slip lower boundary condition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err="1" smtClean="0"/>
                  <a:t>Kuo</a:t>
                </a:r>
                <a:r>
                  <a:rPr lang="en-US" altLang="zh-TW" dirty="0" smtClean="0"/>
                  <a:t> 1971 – partial slip lower boundary condition</a:t>
                </a:r>
              </a:p>
              <a:p>
                <a:endParaRPr lang="en-US" altLang="zh-TW" dirty="0" smtClean="0"/>
              </a:p>
              <a:p>
                <a:r>
                  <a:rPr lang="zh-TW" altLang="en-US" dirty="0"/>
                  <a:t>外部</a:t>
                </a:r>
                <a:r>
                  <a:rPr lang="zh-TW" altLang="en-US" dirty="0" smtClean="0"/>
                  <a:t>區域</a:t>
                </a:r>
                <a:r>
                  <a:rPr lang="en-US" altLang="zh-TW" dirty="0" smtClean="0"/>
                  <a:t>(r &gt;&gt; </a:t>
                </a:r>
                <a:r>
                  <a:rPr lang="en-US" altLang="zh-TW" dirty="0" err="1" smtClean="0"/>
                  <a:t>r</a:t>
                </a:r>
                <a:r>
                  <a:rPr lang="en-US" altLang="zh-TW" baseline="-25000" dirty="0" err="1" smtClean="0"/>
                  <a:t>m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  <a:p>
                <a:r>
                  <a:rPr lang="en-US" altLang="zh-TW" dirty="0" smtClean="0"/>
                  <a:t>Ekman layer</a:t>
                </a:r>
              </a:p>
              <a:p>
                <a:pPr lvl="1"/>
                <a:r>
                  <a:rPr lang="zh-TW" altLang="en-US" dirty="0" smtClean="0"/>
                  <a:t>在該方程的公式中也指出</a:t>
                </a:r>
                <a:r>
                  <a:rPr lang="en-US" altLang="zh-TW" dirty="0" smtClean="0"/>
                  <a:t>l</a:t>
                </a:r>
                <a:r>
                  <a:rPr lang="en-US" altLang="zh-TW" baseline="-25000" dirty="0" smtClean="0"/>
                  <a:t>v</a:t>
                </a:r>
                <a:r>
                  <a:rPr lang="zh-TW" altLang="en-US" dirty="0" smtClean="0"/>
                  <a:t>的增加會使</a:t>
                </a:r>
                <a:r>
                  <a:rPr lang="en-US" altLang="zh-TW" dirty="0" err="1" smtClean="0"/>
                  <a:t>z</a:t>
                </a:r>
                <a:r>
                  <a:rPr lang="en-US" altLang="zh-TW" baseline="-25000" dirty="0" err="1" smtClean="0"/>
                  <a:t>m</a:t>
                </a:r>
                <a:r>
                  <a:rPr lang="zh-TW" altLang="en-US" dirty="0" smtClean="0"/>
                  <a:t>增加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000" t="-18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2857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164288" y="2130003"/>
            <a:ext cx="288032" cy="3571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65" y="-6580112"/>
            <a:ext cx="4869135" cy="615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2069217" y="1246307"/>
            <a:ext cx="5119902" cy="4977384"/>
            <a:chOff x="-5363888" y="1908000"/>
            <a:chExt cx="5119902" cy="4977384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0" b="-4551"/>
            <a:stretch/>
          </p:blipFill>
          <p:spPr bwMode="auto">
            <a:xfrm>
              <a:off x="-5363888" y="1908000"/>
              <a:ext cx="5119902" cy="49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5" name="文字方塊 4"/>
            <p:cNvSpPr txBox="1"/>
            <p:nvPr/>
          </p:nvSpPr>
          <p:spPr>
            <a:xfrm>
              <a:off x="-3924944" y="64886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0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-2268760" y="651605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1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26722" y="1266637"/>
            <a:ext cx="8856669" cy="4806222"/>
            <a:chOff x="-2412776" y="-4933220"/>
            <a:chExt cx="8856669" cy="4806222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2799" y="-4933220"/>
              <a:ext cx="8603180" cy="4530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文字方塊 20"/>
            <p:cNvSpPr txBox="1"/>
            <p:nvPr/>
          </p:nvSpPr>
          <p:spPr>
            <a:xfrm>
              <a:off x="-2305459" y="-496330"/>
              <a:ext cx="44262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-1                                    0           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                        1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17681" y="-496330"/>
              <a:ext cx="44262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-1                                   0                                    1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-2412776" y="-4634741"/>
              <a:ext cx="290464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8</a:t>
              </a: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r>
                <a:rPr lang="en-US" altLang="zh-TW" dirty="0" smtClean="0">
                  <a:solidFill>
                    <a:schemeClr val="bg1"/>
                  </a:solidFill>
                </a:rPr>
                <a:t>4</a:t>
              </a: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</a:endParaRP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r>
                <a:rPr lang="en-US" altLang="zh-TW" dirty="0">
                  <a:solidFill>
                    <a:schemeClr val="bg1"/>
                  </a:solidFill>
                </a:rPr>
                <a:t>0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" y="1741001"/>
            <a:ext cx="8958022" cy="316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7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3"/>
            <a:ext cx="3860015" cy="30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水平混合長度之分析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在內核區域的邊界層中，</a:t>
            </a:r>
            <a:r>
              <a:rPr lang="zh-TW" altLang="en-US" dirty="0"/>
              <a:t>水平平流主導</a:t>
            </a:r>
            <a:r>
              <a:rPr lang="zh-TW" altLang="en-US" dirty="0" smtClean="0"/>
              <a:t>了角動量的垂直平流</a:t>
            </a:r>
            <a:endParaRPr lang="en-US" altLang="zh-TW" dirty="0" smtClean="0"/>
          </a:p>
          <a:p>
            <a:r>
              <a:rPr lang="zh-TW" altLang="en-US" dirty="0" smtClean="0"/>
              <a:t>水平擴散對於徑向角動量的平衡比較沒有影響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11" y="404664"/>
            <a:ext cx="5616624" cy="615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63688" y="594928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l</a:t>
            </a:r>
            <a:r>
              <a:rPr lang="en-US" altLang="zh-TW" baseline="-25000" dirty="0" err="1" smtClean="0">
                <a:solidFill>
                  <a:schemeClr val="bg1"/>
                </a:solidFill>
              </a:rPr>
              <a:t>h</a:t>
            </a:r>
            <a:r>
              <a:rPr lang="en-US" altLang="zh-TW" dirty="0" smtClean="0">
                <a:solidFill>
                  <a:schemeClr val="bg1"/>
                </a:solidFill>
              </a:rPr>
              <a:t>=375m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00053" y="450912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bg1"/>
                </a:solidFill>
              </a:rPr>
              <a:t>l</a:t>
            </a:r>
            <a:r>
              <a:rPr lang="en-US" altLang="zh-TW" baseline="-25000" dirty="0" err="1" smtClean="0">
                <a:solidFill>
                  <a:schemeClr val="bg1"/>
                </a:solidFill>
              </a:rPr>
              <a:t>h</a:t>
            </a:r>
            <a:r>
              <a:rPr lang="en-US" altLang="zh-TW" dirty="0" smtClean="0">
                <a:solidFill>
                  <a:schemeClr val="bg1"/>
                </a:solidFill>
              </a:rPr>
              <a:t>=1500m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07704" y="49411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bg1"/>
                </a:solidFill>
              </a:rPr>
              <a:t>l</a:t>
            </a:r>
            <a:r>
              <a:rPr lang="en-US" altLang="zh-TW" baseline="-25000" dirty="0" err="1" smtClean="0">
                <a:solidFill>
                  <a:schemeClr val="bg1"/>
                </a:solidFill>
              </a:rPr>
              <a:t>h</a:t>
            </a:r>
            <a:r>
              <a:rPr lang="en-US" altLang="zh-TW" dirty="0" smtClean="0">
                <a:solidFill>
                  <a:schemeClr val="bg1"/>
                </a:solidFill>
              </a:rPr>
              <a:t>=750m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8" y="147623"/>
            <a:ext cx="597535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61" y="2065900"/>
            <a:ext cx="4905523" cy="39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與觀測結果之比較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目前無法觀測</a:t>
            </a:r>
            <a:r>
              <a:rPr lang="en-US" altLang="zh-TW" dirty="0" err="1" smtClean="0"/>
              <a:t>l</a:t>
            </a:r>
            <a:r>
              <a:rPr lang="en-US" altLang="zh-TW" baseline="-25000" dirty="0" err="1" smtClean="0"/>
              <a:t>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</a:t>
            </a:r>
            <a:r>
              <a:rPr lang="en-US" altLang="zh-TW" baseline="-25000" dirty="0" smtClean="0"/>
              <a:t>v</a:t>
            </a:r>
            <a:r>
              <a:rPr lang="zh-TW" altLang="en-US" dirty="0" smtClean="0"/>
              <a:t>之結果，故將模擬結果與</a:t>
            </a:r>
            <a:r>
              <a:rPr lang="en-US" altLang="zh-TW" dirty="0" smtClean="0"/>
              <a:t>Zhang et al. (2011)</a:t>
            </a:r>
            <a:r>
              <a:rPr lang="zh-TW" altLang="en-US" dirty="0" smtClean="0"/>
              <a:t>的</a:t>
            </a:r>
            <a:r>
              <a:rPr lang="zh-TW" altLang="en-US" dirty="0"/>
              <a:t>投落</a:t>
            </a:r>
            <a:r>
              <a:rPr lang="zh-TW" altLang="en-US" dirty="0" smtClean="0"/>
              <a:t>送合成觀測場做比較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92222"/>
            <a:ext cx="7056782" cy="6273556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265"/>
            <a:ext cx="5794367" cy="631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透過角動量收支分析得知水平擴散現象對動量收支有很大的貢獻，於邊界層中尤甚，但是垂直擴散現象就沒有那麼顯著的影響</a:t>
            </a:r>
            <a:endParaRPr lang="en-US" altLang="zh-TW" dirty="0" smtClean="0"/>
          </a:p>
          <a:p>
            <a:r>
              <a:rPr lang="zh-TW" altLang="en-US" dirty="0" smtClean="0"/>
              <a:t>作者也經由尺度分析顯示水平擴散的影響很重要</a:t>
            </a:r>
            <a:endParaRPr lang="en-US" altLang="zh-TW" dirty="0" smtClean="0"/>
          </a:p>
          <a:p>
            <a:r>
              <a:rPr lang="zh-TW" altLang="en-US" dirty="0" smtClean="0"/>
              <a:t>並利用解析解證明模擬所選用的</a:t>
            </a:r>
            <a:r>
              <a:rPr lang="en-US" altLang="zh-TW" dirty="0" smtClean="0"/>
              <a:t>l</a:t>
            </a:r>
            <a:r>
              <a:rPr lang="en-US" altLang="zh-TW" baseline="-25000" dirty="0" smtClean="0"/>
              <a:t>v</a:t>
            </a:r>
            <a:r>
              <a:rPr lang="zh-TW" altLang="en-US" dirty="0" smtClean="0"/>
              <a:t>是正確的，該值越大會使風速局地最大值出現位置越高，超梯度風越小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max</a:t>
            </a:r>
            <a:r>
              <a:rPr lang="zh-TW" altLang="en-US" dirty="0" smtClean="0"/>
              <a:t>的大小</a:t>
            </a:r>
            <a:r>
              <a:rPr lang="zh-TW" altLang="en-US" dirty="0"/>
              <a:t>與</a:t>
            </a:r>
            <a:r>
              <a:rPr lang="zh-TW" altLang="en-US" dirty="0" smtClean="0"/>
              <a:t>該值較無關聯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而</a:t>
            </a:r>
            <a:r>
              <a:rPr lang="en-US" altLang="zh-TW" dirty="0" err="1" smtClean="0"/>
              <a:t>l</a:t>
            </a:r>
            <a:r>
              <a:rPr lang="en-US" altLang="zh-TW" baseline="-25000" dirty="0" err="1" smtClean="0"/>
              <a:t>h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max</a:t>
            </a:r>
            <a:r>
              <a:rPr lang="zh-TW" altLang="en-US" dirty="0"/>
              <a:t>之間</a:t>
            </a:r>
            <a:r>
              <a:rPr lang="zh-TW" altLang="en-US" dirty="0" smtClean="0"/>
              <a:t>有著很高的負相關性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0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水平擴散與最大可能強度理論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雖然</a:t>
            </a:r>
            <a:r>
              <a:rPr lang="en-US" altLang="zh-TW" dirty="0"/>
              <a:t>Emanuel 1986</a:t>
            </a:r>
            <a:r>
              <a:rPr lang="zh-TW" altLang="en-US" dirty="0"/>
              <a:t>的</a:t>
            </a:r>
            <a:r>
              <a:rPr lang="en-US" altLang="zh-TW" dirty="0"/>
              <a:t>MPI</a:t>
            </a:r>
            <a:r>
              <a:rPr lang="zh-TW" altLang="en-US" dirty="0"/>
              <a:t>理論的缺點是在方程式中隱藏了邊界層裡為梯度風平衡的</a:t>
            </a:r>
            <a:r>
              <a:rPr lang="zh-TW" altLang="en-US" dirty="0" smtClean="0"/>
              <a:t>假設</a:t>
            </a:r>
            <a:endParaRPr lang="en-US" altLang="zh-TW" dirty="0"/>
          </a:p>
          <a:p>
            <a:pPr lvl="1"/>
            <a:r>
              <a:rPr lang="en-US" altLang="zh-TW" dirty="0" smtClean="0"/>
              <a:t>BR09a</a:t>
            </a:r>
            <a:r>
              <a:rPr lang="zh-TW" altLang="en-US" dirty="0"/>
              <a:t>：當水平擴散很大時，非梯度的量很少；反之，會有非梯度的量</a:t>
            </a:r>
            <a:r>
              <a:rPr lang="zh-TW" altLang="en-US" dirty="0" smtClean="0"/>
              <a:t>出現</a:t>
            </a:r>
            <a:endParaRPr lang="en-US" altLang="zh-TW" dirty="0" smtClean="0"/>
          </a:p>
          <a:p>
            <a:pPr lvl="1"/>
            <a:r>
              <a:rPr lang="zh-TW" altLang="en-US" dirty="0"/>
              <a:t>作者認為當此理論應用在</a:t>
            </a:r>
            <a:r>
              <a:rPr lang="en-US" altLang="zh-TW" dirty="0"/>
              <a:t>interior flow(</a:t>
            </a:r>
            <a:r>
              <a:rPr lang="zh-TW" altLang="en-US" dirty="0"/>
              <a:t>遠離摩擦邊界層的流場</a:t>
            </a:r>
            <a:r>
              <a:rPr lang="en-US" altLang="zh-TW" dirty="0"/>
              <a:t>)</a:t>
            </a:r>
            <a:r>
              <a:rPr lang="zh-TW" altLang="en-US" dirty="0" smtClean="0"/>
              <a:t>上時，是沒有問題的，但若要</a:t>
            </a:r>
            <a:r>
              <a:rPr lang="zh-TW" altLang="en-US" dirty="0"/>
              <a:t>進一步使用，則不能直接反演角動量得出徑向速度，而要另外解邊界層方程式</a:t>
            </a:r>
            <a:r>
              <a:rPr lang="en-US" altLang="zh-TW" dirty="0"/>
              <a:t>(Smith et al. 2008)</a:t>
            </a:r>
          </a:p>
          <a:p>
            <a:endParaRPr lang="en-US" altLang="zh-TW" dirty="0"/>
          </a:p>
          <a:p>
            <a:r>
              <a:rPr lang="zh-TW" altLang="en-US" dirty="0"/>
              <a:t>雖然二維軸對稱模式已經是三維模式的簡化，但要討論最基本的動力過程仍舊不是那麼容易，仍有許多值得研究的</a:t>
            </a:r>
            <a:r>
              <a:rPr lang="zh-TW" altLang="en-US" dirty="0" smtClean="0"/>
              <a:t>主題</a:t>
            </a:r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9551671" y="2492896"/>
            <a:ext cx="3705597" cy="2462783"/>
            <a:chOff x="8892480" y="3212976"/>
            <a:chExt cx="3705597" cy="2462783"/>
          </a:xfrm>
          <a:noFill/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552" y="3284984"/>
              <a:ext cx="3057525" cy="23907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80" y="3212976"/>
              <a:ext cx="659191" cy="23578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06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Axisymmetric Numeric </a:t>
            </a:r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使用柱座標</a:t>
            </a:r>
            <a:r>
              <a:rPr lang="en-US" altLang="zh-TW" dirty="0"/>
              <a:t>(</a:t>
            </a:r>
            <a:r>
              <a:rPr lang="en-US" altLang="zh-TW" dirty="0" err="1"/>
              <a:t>r,θ,z</a:t>
            </a:r>
            <a:r>
              <a:rPr lang="en-US" altLang="zh-TW" dirty="0"/>
              <a:t>)</a:t>
            </a:r>
            <a:r>
              <a:rPr lang="zh-TW" altLang="en-US" dirty="0"/>
              <a:t>，並假定颱風為一軸對稱系統，如此便不會有</a:t>
            </a:r>
            <a:r>
              <a:rPr lang="en-US" altLang="zh-TW" dirty="0"/>
              <a:t>θ</a:t>
            </a:r>
            <a:r>
              <a:rPr lang="zh-TW" altLang="en-US" dirty="0"/>
              <a:t>向上的變化</a:t>
            </a:r>
          </a:p>
          <a:p>
            <a:r>
              <a:rPr lang="zh-TW" altLang="en-US" dirty="0"/>
              <a:t>其計算所需之開支較少</a:t>
            </a:r>
          </a:p>
          <a:p>
            <a:r>
              <a:rPr lang="zh-TW" altLang="en-US" dirty="0"/>
              <a:t>在設計上較為容易</a:t>
            </a:r>
          </a:p>
          <a:p>
            <a:r>
              <a:rPr lang="zh-TW" altLang="en-US" dirty="0"/>
              <a:t>缺乏三維特徵：如颱風眼、眼牆中的中尺度渦旋、邊界層中的滾轉渦旋、高層非對稱外流噴流、渦旋羅士比波</a:t>
            </a:r>
          </a:p>
          <a:p>
            <a:r>
              <a:rPr lang="zh-TW" altLang="en-US" dirty="0"/>
              <a:t>颱風在成熟期時，有著接近於軸對稱之結構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4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581128"/>
            <a:ext cx="842493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14116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3100" dirty="0"/>
              <a:t>二維的軸對稱解析</a:t>
            </a:r>
            <a:r>
              <a:rPr lang="en-US" altLang="zh-TW" sz="3100" dirty="0"/>
              <a:t>/</a:t>
            </a:r>
            <a:r>
              <a:rPr lang="zh-TW" altLang="en-US" sz="3100" dirty="0"/>
              <a:t>數值模式常被用來研究一個成熟颱風強度的變化</a:t>
            </a:r>
            <a:r>
              <a:rPr lang="en-US" altLang="zh-TW" sz="3100" dirty="0"/>
              <a:t>(Emanuel 2004)</a:t>
            </a:r>
          </a:p>
          <a:p>
            <a:pPr lvl="1"/>
            <a:r>
              <a:rPr lang="zh-TW" altLang="en-US" sz="2600" dirty="0" smtClean="0"/>
              <a:t>解析</a:t>
            </a:r>
            <a:r>
              <a:rPr lang="zh-TW" altLang="en-US" sz="2600" dirty="0" smtClean="0"/>
              <a:t>法</a:t>
            </a:r>
            <a:endParaRPr lang="en-US" altLang="zh-TW" sz="2600" dirty="0" smtClean="0"/>
          </a:p>
          <a:p>
            <a:pPr lvl="2"/>
            <a:r>
              <a:rPr lang="zh-TW" altLang="en-US" sz="2300" dirty="0" smtClean="0"/>
              <a:t>利用控制方程，及對</a:t>
            </a:r>
            <a:r>
              <a:rPr lang="en-US" altLang="zh-TW" sz="2300" dirty="0" smtClean="0"/>
              <a:t>TC</a:t>
            </a:r>
            <a:r>
              <a:rPr lang="zh-TW" altLang="en-US" sz="2300" dirty="0" smtClean="0"/>
              <a:t>中部份過程的假設來分析</a:t>
            </a:r>
            <a:r>
              <a:rPr lang="zh-TW" altLang="en-US" sz="2300" dirty="0" smtClean="0"/>
              <a:t>颱風，如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Emanuel(1986,</a:t>
            </a:r>
            <a:r>
              <a:rPr lang="zh-TW" alt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1988,</a:t>
            </a:r>
            <a:r>
              <a:rPr lang="zh-TW" alt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1995)</a:t>
            </a:r>
            <a:r>
              <a:rPr lang="zh-TW" altLang="en-US" sz="2300" dirty="0" smtClean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Holland(1997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300" dirty="0" smtClean="0"/>
              <a:t>的最大強度</a:t>
            </a:r>
            <a:r>
              <a:rPr lang="zh-TW" altLang="en-US" sz="2300" dirty="0" smtClean="0"/>
              <a:t>理論</a:t>
            </a:r>
            <a:endParaRPr lang="en-US" altLang="zh-TW" sz="2300" dirty="0" smtClean="0"/>
          </a:p>
          <a:p>
            <a:pPr lvl="2"/>
            <a:r>
              <a:rPr lang="zh-TW" altLang="en-US" sz="2300" dirty="0" smtClean="0"/>
              <a:t>對方</a:t>
            </a:r>
            <a:r>
              <a:rPr lang="zh-TW" altLang="en-US" sz="2300" dirty="0"/>
              <a:t>程式的近似很敏感</a:t>
            </a:r>
            <a:r>
              <a:rPr lang="en-US" altLang="zh-TW" sz="2300" dirty="0"/>
              <a:t>(</a:t>
            </a:r>
            <a:r>
              <a:rPr lang="en-US" altLang="zh-TW" sz="2300" dirty="0" err="1"/>
              <a:t>Persing</a:t>
            </a:r>
            <a:r>
              <a:rPr lang="en-US" altLang="zh-TW" sz="2300" dirty="0"/>
              <a:t> and Montgomery 2003; Bryan </a:t>
            </a:r>
            <a:r>
              <a:rPr lang="en-US" altLang="zh-TW" sz="2300" dirty="0" smtClean="0"/>
              <a:t>and </a:t>
            </a:r>
            <a:r>
              <a:rPr lang="en-US" altLang="zh-TW" sz="2300" dirty="0" err="1"/>
              <a:t>Rotunno</a:t>
            </a:r>
            <a:r>
              <a:rPr lang="en-US" altLang="zh-TW" sz="2300" dirty="0"/>
              <a:t> 2009a)</a:t>
            </a:r>
            <a:endParaRPr lang="en-US" altLang="zh-TW" sz="2300" dirty="0" smtClean="0"/>
          </a:p>
          <a:p>
            <a:pPr lvl="1"/>
            <a:r>
              <a:rPr lang="zh-TW" altLang="en-US" sz="2600" dirty="0" smtClean="0"/>
              <a:t>數值</a:t>
            </a:r>
            <a:r>
              <a:rPr lang="zh-TW" altLang="en-US" sz="2600" dirty="0" smtClean="0"/>
              <a:t>模擬</a:t>
            </a:r>
            <a:endParaRPr lang="en-US" altLang="zh-TW" sz="2600" dirty="0" smtClean="0"/>
          </a:p>
          <a:p>
            <a:pPr lvl="2"/>
            <a:r>
              <a:rPr lang="zh-TW" altLang="en-US" sz="2300" dirty="0" smtClean="0"/>
              <a:t>將弱的熱帶氣旋放進特定的環境場中，再對時間積分使其發展，直到一穩定狀態</a:t>
            </a:r>
            <a:endParaRPr lang="en-US" altLang="zh-TW" sz="2300" dirty="0" smtClean="0"/>
          </a:p>
          <a:p>
            <a:pPr lvl="2"/>
            <a:r>
              <a:rPr lang="zh-TW" altLang="en-US" sz="2300" dirty="0" smtClean="0"/>
              <a:t>如</a:t>
            </a:r>
            <a:r>
              <a:rPr lang="en-US" altLang="zh-TW" sz="2300" dirty="0" err="1" smtClean="0">
                <a:latin typeface="Times New Roman" pitchFamily="18" charset="0"/>
                <a:cs typeface="Times New Roman" pitchFamily="18" charset="0"/>
              </a:rPr>
              <a:t>Rotunno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 &amp; Emanuel(1987)</a:t>
            </a:r>
            <a:r>
              <a:rPr lang="zh-TW" altLang="en-US" sz="23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300" dirty="0" err="1" smtClean="0">
                <a:latin typeface="Times New Roman" pitchFamily="18" charset="0"/>
                <a:cs typeface="Times New Roman" pitchFamily="18" charset="0"/>
              </a:rPr>
              <a:t>Persing</a:t>
            </a:r>
            <a:r>
              <a:rPr lang="en-US" altLang="zh-TW" sz="2300" dirty="0" smtClean="0">
                <a:latin typeface="Times New Roman" pitchFamily="18" charset="0"/>
                <a:cs typeface="Times New Roman" pitchFamily="18" charset="0"/>
              </a:rPr>
              <a:t> &amp; Montgomery(2005)</a:t>
            </a:r>
            <a:r>
              <a:rPr lang="zh-TW" altLang="en-US" sz="2300" dirty="0" smtClean="0"/>
              <a:t>所使用的軸對稱數值</a:t>
            </a:r>
            <a:r>
              <a:rPr lang="zh-TW" altLang="en-US" sz="2300" dirty="0" smtClean="0"/>
              <a:t>模式</a:t>
            </a:r>
            <a:endParaRPr lang="en-US" altLang="zh-TW" sz="2300" dirty="0" smtClean="0"/>
          </a:p>
          <a:p>
            <a:pPr lvl="2"/>
            <a:r>
              <a:rPr lang="zh-TW" altLang="en-US" sz="2300" dirty="0"/>
              <a:t>數值模式之控制方程可採用較少近似，但是對用以表示亂流擾動</a:t>
            </a:r>
            <a:r>
              <a:rPr lang="en-US" altLang="zh-TW" sz="2300" dirty="0"/>
              <a:t>/</a:t>
            </a:r>
            <a:r>
              <a:rPr lang="zh-TW" altLang="en-US" sz="2300" dirty="0"/>
              <a:t>雲微物理過程的參數很敏感</a:t>
            </a:r>
            <a:r>
              <a:rPr lang="en-US" altLang="zh-TW" sz="2300" dirty="0"/>
              <a:t>(</a:t>
            </a:r>
            <a:r>
              <a:rPr lang="en-US" altLang="zh-TW" sz="2300" dirty="0" smtClean="0"/>
              <a:t>Bryan</a:t>
            </a:r>
            <a:r>
              <a:rPr lang="zh-TW" altLang="en-US" sz="2300" dirty="0" smtClean="0"/>
              <a:t> </a:t>
            </a:r>
            <a:r>
              <a:rPr lang="en-US" altLang="zh-TW" sz="2300" dirty="0" smtClean="0"/>
              <a:t>and </a:t>
            </a:r>
            <a:r>
              <a:rPr lang="en-US" altLang="zh-TW" sz="2300" dirty="0" err="1"/>
              <a:t>Rotunno</a:t>
            </a:r>
            <a:r>
              <a:rPr lang="zh-TW" altLang="en-US" sz="2300" dirty="0"/>
              <a:t> </a:t>
            </a:r>
            <a:r>
              <a:rPr lang="en-US" altLang="zh-TW" sz="2300" dirty="0"/>
              <a:t>2009b</a:t>
            </a:r>
            <a:r>
              <a:rPr lang="en-US" altLang="zh-TW" sz="2300" dirty="0" smtClean="0"/>
              <a:t>)</a:t>
            </a:r>
          </a:p>
          <a:p>
            <a:pPr lvl="1"/>
            <a:r>
              <a:rPr lang="zh-TW" altLang="en-US" sz="2600" dirty="0"/>
              <a:t>統計分析</a:t>
            </a:r>
            <a:endParaRPr lang="en-US" altLang="zh-TW" sz="2600" dirty="0"/>
          </a:p>
          <a:p>
            <a:pPr lvl="2"/>
            <a:r>
              <a:rPr lang="zh-TW" altLang="en-US" sz="2300" dirty="0"/>
              <a:t>利用大量觀測資料，將強度視為環境因子的函數</a:t>
            </a:r>
            <a:r>
              <a:rPr lang="en-US" altLang="zh-TW" sz="2300" dirty="0"/>
              <a:t>(</a:t>
            </a:r>
            <a:r>
              <a:rPr lang="zh-TW" altLang="en-US" sz="2300" dirty="0"/>
              <a:t>如海溫</a:t>
            </a:r>
            <a:r>
              <a:rPr lang="en-US" altLang="zh-TW" sz="2300" dirty="0"/>
              <a:t>)</a:t>
            </a:r>
          </a:p>
          <a:p>
            <a:pPr lvl="2"/>
            <a:r>
              <a:rPr lang="en-US" altLang="zh-TW" sz="2300" dirty="0" err="1">
                <a:latin typeface="Times New Roman" pitchFamily="18" charset="0"/>
                <a:cs typeface="Times New Roman" pitchFamily="18" charset="0"/>
              </a:rPr>
              <a:t>DeMaria</a:t>
            </a:r>
            <a:r>
              <a:rPr lang="en-US" altLang="zh-TW" sz="2300" dirty="0">
                <a:latin typeface="Times New Roman" pitchFamily="18" charset="0"/>
                <a:cs typeface="Times New Roman" pitchFamily="18" charset="0"/>
              </a:rPr>
              <a:t> &amp; Kaplan(1994),Whitney &amp; </a:t>
            </a:r>
            <a:r>
              <a:rPr lang="en-US" altLang="zh-TW" sz="2300" dirty="0" err="1">
                <a:latin typeface="Times New Roman" pitchFamily="18" charset="0"/>
                <a:cs typeface="Times New Roman" pitchFamily="18" charset="0"/>
              </a:rPr>
              <a:t>Hobgood</a:t>
            </a:r>
            <a:r>
              <a:rPr lang="en-US" altLang="zh-TW" sz="2300" dirty="0">
                <a:latin typeface="Times New Roman" pitchFamily="18" charset="0"/>
                <a:cs typeface="Times New Roman" pitchFamily="18" charset="0"/>
              </a:rPr>
              <a:t>(1997), </a:t>
            </a:r>
            <a:r>
              <a:rPr lang="en-US" altLang="zh-TW" sz="2300" dirty="0" err="1">
                <a:latin typeface="Times New Roman" pitchFamily="18" charset="0"/>
                <a:cs typeface="Times New Roman" pitchFamily="18" charset="0"/>
              </a:rPr>
              <a:t>Zengetal</a:t>
            </a:r>
            <a:r>
              <a:rPr lang="en-US" altLang="zh-TW" sz="2300" dirty="0">
                <a:latin typeface="Times New Roman" pitchFamily="18" charset="0"/>
                <a:cs typeface="Times New Roman" pitchFamily="18" charset="0"/>
              </a:rPr>
              <a:t>(2007)</a:t>
            </a:r>
            <a:endParaRPr lang="en-US" altLang="zh-TW" sz="2300" dirty="0"/>
          </a:p>
        </p:txBody>
      </p:sp>
    </p:spTree>
    <p:extLst>
      <p:ext uri="{BB962C8B-B14F-4D97-AF65-F5344CB8AC3E}">
        <p14:creationId xmlns:p14="http://schemas.microsoft.com/office/powerpoint/2010/main" val="332644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前人研究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Bryan and </a:t>
            </a:r>
            <a:r>
              <a:rPr lang="en-US" altLang="zh-TW" dirty="0" err="1"/>
              <a:t>Rotunno</a:t>
            </a:r>
            <a:r>
              <a:rPr lang="zh-TW" altLang="en-US" dirty="0"/>
              <a:t> </a:t>
            </a:r>
            <a:r>
              <a:rPr lang="en-US" altLang="zh-TW" dirty="0"/>
              <a:t>2009b</a:t>
            </a:r>
            <a:r>
              <a:rPr lang="zh-TW" altLang="en-US" dirty="0"/>
              <a:t>利用軸對稱數值模式模擬一接近於穩定態的颱風，研究其強度與模式內參數的敏感度</a:t>
            </a:r>
            <a:endParaRPr lang="en-US" altLang="zh-TW" dirty="0"/>
          </a:p>
          <a:p>
            <a:pPr lvl="1"/>
            <a:r>
              <a:rPr lang="zh-TW" altLang="en-US" dirty="0"/>
              <a:t>結果：最大強度對於水平擴散的參數設定</a:t>
            </a:r>
            <a:r>
              <a:rPr lang="en-US" altLang="zh-TW" dirty="0"/>
              <a:t>(</a:t>
            </a:r>
            <a:r>
              <a:rPr lang="zh-TW" altLang="en-US" dirty="0"/>
              <a:t>水平混合長度</a:t>
            </a:r>
            <a:r>
              <a:rPr lang="en-US" altLang="zh-TW" dirty="0" err="1"/>
              <a:t>l</a:t>
            </a:r>
            <a:r>
              <a:rPr lang="en-US" altLang="zh-TW" baseline="-25000" dirty="0" err="1"/>
              <a:t>h</a:t>
            </a:r>
            <a:r>
              <a:rPr lang="en-US" altLang="zh-TW" dirty="0"/>
              <a:t>)</a:t>
            </a:r>
            <a:r>
              <a:rPr lang="zh-TW" altLang="en-US" dirty="0"/>
              <a:t>很敏感，但對垂直混合長度較沒那麼敏感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在過去傳統的邊界層尺度分析裡認為這種水平擴散的影響很小</a:t>
            </a:r>
            <a:r>
              <a:rPr lang="en-US" altLang="zh-TW" dirty="0"/>
              <a:t>(</a:t>
            </a:r>
            <a:r>
              <a:rPr lang="en-US" altLang="zh-TW" dirty="0" err="1"/>
              <a:t>Batchelor</a:t>
            </a:r>
            <a:r>
              <a:rPr lang="en-US" altLang="zh-TW" dirty="0"/>
              <a:t> 1967, section 5.7; </a:t>
            </a:r>
            <a:r>
              <a:rPr lang="en-US" altLang="zh-TW" dirty="0" err="1"/>
              <a:t>Vogl</a:t>
            </a:r>
            <a:r>
              <a:rPr lang="zh-TW" altLang="en-US" dirty="0"/>
              <a:t> </a:t>
            </a:r>
            <a:r>
              <a:rPr lang="en-US" altLang="zh-TW" dirty="0"/>
              <a:t>and Smith 2009)</a:t>
            </a:r>
            <a:r>
              <a:rPr lang="zh-TW" altLang="en-US" dirty="0"/>
              <a:t>，而作者建議所有的</a:t>
            </a:r>
            <a:r>
              <a:rPr lang="en-US" altLang="zh-TW" dirty="0"/>
              <a:t>NWP</a:t>
            </a:r>
            <a:r>
              <a:rPr lang="zh-TW" altLang="en-US" dirty="0"/>
              <a:t>模式都要加入水平</a:t>
            </a:r>
            <a:r>
              <a:rPr lang="en-US" altLang="zh-TW" dirty="0"/>
              <a:t>/</a:t>
            </a:r>
            <a:r>
              <a:rPr lang="zh-TW" altLang="en-US" dirty="0"/>
              <a:t>垂直的亂流擴散參數以避免鋒面</a:t>
            </a:r>
            <a:r>
              <a:rPr lang="en-US" altLang="zh-TW" dirty="0"/>
              <a:t>(</a:t>
            </a:r>
            <a:r>
              <a:rPr lang="zh-TW" altLang="en-US" dirty="0"/>
              <a:t>眼牆</a:t>
            </a:r>
            <a:r>
              <a:rPr lang="en-US" altLang="zh-TW" dirty="0"/>
              <a:t>)</a:t>
            </a:r>
            <a:r>
              <a:rPr lang="zh-TW" altLang="en-US" dirty="0"/>
              <a:t>不連續面的出現</a:t>
            </a:r>
            <a:endParaRPr lang="en-US" altLang="zh-TW" dirty="0" smtClean="0"/>
          </a:p>
          <a:p>
            <a:r>
              <a:rPr lang="zh-TW" altLang="en-US" dirty="0"/>
              <a:t>本</a:t>
            </a:r>
            <a:r>
              <a:rPr lang="zh-TW" altLang="en-US" dirty="0" smtClean="0"/>
              <a:t>篇延續</a:t>
            </a:r>
            <a:r>
              <a:rPr lang="en-US" altLang="zh-TW" dirty="0" smtClean="0"/>
              <a:t>BR09b</a:t>
            </a:r>
            <a:r>
              <a:rPr lang="zh-TW" altLang="en-US" dirty="0" smtClean="0"/>
              <a:t>的研究，進一步探討水平混合長度的特性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13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研究方法</a:t>
            </a:r>
            <a:r>
              <a:rPr lang="en-US" altLang="zh-TW" dirty="0" smtClean="0"/>
              <a:t>(BR09b)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以</a:t>
            </a:r>
            <a:r>
              <a:rPr lang="en-US" altLang="zh-TW" dirty="0"/>
              <a:t>Bryan &amp; Fritsch(2002) </a:t>
            </a:r>
            <a:r>
              <a:rPr lang="zh-TW" altLang="en-US" dirty="0"/>
              <a:t>的可壓縮的非靜力雲模式為基礎，再根據</a:t>
            </a:r>
            <a:r>
              <a:rPr lang="en-US" altLang="zh-TW" dirty="0" err="1"/>
              <a:t>Rotunno</a:t>
            </a:r>
            <a:r>
              <a:rPr lang="en-US" altLang="zh-TW" dirty="0"/>
              <a:t> &amp; Emanuel (1987, RE87)</a:t>
            </a:r>
            <a:r>
              <a:rPr lang="zh-TW" altLang="en-US" dirty="0"/>
              <a:t>的研究，設定成軸對稱的模式後逕行模擬</a:t>
            </a:r>
          </a:p>
          <a:p>
            <a:r>
              <a:rPr lang="zh-TW" altLang="en-US" dirty="0"/>
              <a:t>本次實驗中所用之模式與</a:t>
            </a:r>
            <a:r>
              <a:rPr lang="en-US" altLang="zh-TW" dirty="0"/>
              <a:t>RE87</a:t>
            </a:r>
            <a:r>
              <a:rPr lang="zh-TW" altLang="en-US" dirty="0"/>
              <a:t>之比較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84996"/>
              </p:ext>
            </p:extLst>
          </p:nvPr>
        </p:nvGraphicFramePr>
        <p:xfrm>
          <a:off x="928662" y="3463624"/>
          <a:ext cx="7500990" cy="219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32723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相同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改進</a:t>
                      </a:r>
                      <a:endParaRPr lang="zh-TW" altLang="en-US" dirty="0"/>
                    </a:p>
                  </a:txBody>
                  <a:tcPr/>
                </a:tc>
              </a:tr>
              <a:tr h="18318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．可壓縮非靜力模式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．網格交錯形式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．亂流的參數化法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．描述輻射、微物理過程的方法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．於可逆的飽和狀況下，數學上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　能使總質量、能量保守的方程組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．包含耗散加熱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zh-TW" altLang="en-US" dirty="0" smtClean="0"/>
                        <a:t>．對分離顯式可壓縮模式有更準確</a:t>
                      </a:r>
                      <a:endParaRPr lang="en-US" altLang="zh-TW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altLang="zh-TW" dirty="0" smtClean="0"/>
                        <a:t>  </a:t>
                      </a:r>
                      <a:r>
                        <a:rPr lang="zh-TW" altLang="en-US" dirty="0" smtClean="0"/>
                        <a:t>的數值方法</a:t>
                      </a:r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數值方法</a:t>
            </a:r>
            <a:r>
              <a:rPr lang="en-US" altLang="zh-TW" dirty="0" smtClean="0"/>
              <a:t>(br09b)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時間積分：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3rd RK using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Split-Explicit integration</a:t>
            </a:r>
          </a:p>
          <a:p>
            <a:pPr lvl="4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/>
              <a:t>為了增進穩定度與準確度，加入弱</a:t>
            </a:r>
            <a:r>
              <a:rPr lang="zh-TW" altLang="en-US" dirty="0" smtClean="0"/>
              <a:t>的輻</a:t>
            </a:r>
            <a:r>
              <a:rPr lang="zh-TW" altLang="en-US" dirty="0"/>
              <a:t>散耗散</a:t>
            </a:r>
            <a:endParaRPr lang="en-US" altLang="zh-TW" dirty="0"/>
          </a:p>
          <a:p>
            <a:pPr lvl="4"/>
            <a:endParaRPr lang="en-US" altLang="zh-TW" dirty="0"/>
          </a:p>
          <a:p>
            <a:r>
              <a:rPr lang="zh-TW" altLang="en-US" dirty="0"/>
              <a:t>為了使總含水量保守，對</a:t>
            </a:r>
            <a:r>
              <a:rPr lang="en-US" altLang="zh-TW" dirty="0"/>
              <a:t>q</a:t>
            </a:r>
            <a:r>
              <a:rPr lang="en-US" altLang="zh-TW" sz="1800" dirty="0"/>
              <a:t>v</a:t>
            </a:r>
            <a:r>
              <a:rPr lang="zh-TW" altLang="en-US" dirty="0"/>
              <a:t>、</a:t>
            </a:r>
            <a:r>
              <a:rPr lang="en-US" altLang="zh-TW" dirty="0" err="1"/>
              <a:t>q</a:t>
            </a:r>
            <a:r>
              <a:rPr lang="en-US" altLang="zh-TW" sz="1800" dirty="0" err="1"/>
              <a:t>l</a:t>
            </a:r>
            <a:r>
              <a:rPr lang="zh-TW" altLang="en-US" dirty="0"/>
              <a:t>的平流採正定平流法</a:t>
            </a:r>
            <a:endParaRPr lang="en-US" altLang="zh-TW" dirty="0"/>
          </a:p>
          <a:p>
            <a:pPr lvl="4"/>
            <a:endParaRPr lang="en-US" altLang="zh-TW" dirty="0"/>
          </a:p>
          <a:p>
            <a:r>
              <a:rPr lang="zh-TW" altLang="en-US" dirty="0"/>
              <a:t>使用封閉的側邊界條件，在積分上相對於開放式設定來說可產生較為穩定的解</a:t>
            </a:r>
            <a:endParaRPr lang="en-US" altLang="zh-TW" dirty="0"/>
          </a:p>
          <a:p>
            <a:pPr lvl="4"/>
            <a:endParaRPr lang="en-US" altLang="zh-TW" dirty="0"/>
          </a:p>
          <a:p>
            <a:r>
              <a:rPr lang="zh-TW" altLang="en-US" dirty="0"/>
              <a:t>對邊界上的</a:t>
            </a:r>
            <a:r>
              <a:rPr lang="en-US" altLang="zh-TW" dirty="0"/>
              <a:t>u/v/w</a:t>
            </a:r>
            <a:r>
              <a:rPr lang="zh-TW" altLang="en-US" dirty="0"/>
              <a:t>採用牛頓耗散以避免重力波的反射</a:t>
            </a:r>
            <a:endParaRPr lang="en-US" altLang="zh-TW" dirty="0"/>
          </a:p>
          <a:p>
            <a:pPr lvl="4"/>
            <a:endParaRPr lang="en-US" altLang="zh-TW" dirty="0"/>
          </a:p>
          <a:p>
            <a:r>
              <a:rPr lang="zh-TW" altLang="en-US" dirty="0"/>
              <a:t>積分六天後達到穩定，積分</a:t>
            </a:r>
            <a:r>
              <a:rPr lang="en-US" altLang="zh-TW" dirty="0"/>
              <a:t>12</a:t>
            </a:r>
            <a:r>
              <a:rPr lang="zh-TW" altLang="en-US" dirty="0"/>
              <a:t>天後，由於使用了保守的方程組，人為的質量能量損耗為初始值的</a:t>
            </a:r>
            <a:r>
              <a:rPr lang="en-US" altLang="zh-TW" dirty="0"/>
              <a:t>0.05</a:t>
            </a:r>
            <a:r>
              <a:rPr lang="zh-TW" altLang="en-US" dirty="0" smtClean="0"/>
              <a:t>％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724128" y="116632"/>
            <a:ext cx="0" cy="15121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88224" y="404664"/>
            <a:ext cx="576064" cy="79208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148064" y="1196752"/>
            <a:ext cx="34563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手繪多邊形 9"/>
          <p:cNvSpPr/>
          <p:nvPr/>
        </p:nvSpPr>
        <p:spPr>
          <a:xfrm>
            <a:off x="6218799" y="199543"/>
            <a:ext cx="1377537" cy="1316263"/>
          </a:xfrm>
          <a:custGeom>
            <a:avLst/>
            <a:gdLst>
              <a:gd name="connsiteX0" fmla="*/ 0 w 1377537"/>
              <a:gd name="connsiteY0" fmla="*/ 985721 h 1316263"/>
              <a:gd name="connsiteX1" fmla="*/ 225631 w 1377537"/>
              <a:gd name="connsiteY1" fmla="*/ 1199477 h 1316263"/>
              <a:gd name="connsiteX2" fmla="*/ 641267 w 1377537"/>
              <a:gd name="connsiteY2" fmla="*/ 69 h 1316263"/>
              <a:gd name="connsiteX3" fmla="*/ 1163781 w 1377537"/>
              <a:gd name="connsiteY3" fmla="*/ 1258854 h 1316263"/>
              <a:gd name="connsiteX4" fmla="*/ 1377537 w 1377537"/>
              <a:gd name="connsiteY4" fmla="*/ 985721 h 131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37" h="1316263">
                <a:moveTo>
                  <a:pt x="0" y="985721"/>
                </a:moveTo>
                <a:cubicBezTo>
                  <a:pt x="59376" y="1174736"/>
                  <a:pt x="118753" y="1363752"/>
                  <a:pt x="225631" y="1199477"/>
                </a:cubicBezTo>
                <a:cubicBezTo>
                  <a:pt x="332509" y="1035202"/>
                  <a:pt x="484909" y="-9827"/>
                  <a:pt x="641267" y="69"/>
                </a:cubicBezTo>
                <a:cubicBezTo>
                  <a:pt x="797625" y="9965"/>
                  <a:pt x="1041069" y="1094579"/>
                  <a:pt x="1163781" y="1258854"/>
                </a:cubicBezTo>
                <a:cubicBezTo>
                  <a:pt x="1286493" y="1423129"/>
                  <a:pt x="1332015" y="1204425"/>
                  <a:pt x="1377537" y="985721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79512" y="4581128"/>
            <a:ext cx="87129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Scale analysis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1600200"/>
                <a:ext cx="8352928" cy="4884494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著重於風速夠大、水平尺度相對較小（可忽略科氏力）的內核區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Classical boundary layer analysis(</a:t>
                </a:r>
                <a:r>
                  <a:rPr lang="en-US" altLang="zh-TW" dirty="0" err="1"/>
                  <a:t>Batchelor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1967)</a:t>
                </a:r>
              </a:p>
              <a:p>
                <a:pPr lvl="1"/>
                <a:r>
                  <a:rPr lang="en-US" altLang="zh-TW" dirty="0" err="1"/>
                  <a:t>Re</a:t>
                </a:r>
                <a:r>
                  <a:rPr lang="en-US" altLang="zh-TW" baseline="-25000" dirty="0" err="1"/>
                  <a:t>h</a:t>
                </a:r>
                <a:r>
                  <a:rPr lang="en-US" altLang="zh-TW" dirty="0"/>
                  <a:t>=Re</a:t>
                </a:r>
                <a:r>
                  <a:rPr lang="en-US" altLang="zh-TW" baseline="-25000" dirty="0"/>
                  <a:t>v</a:t>
                </a:r>
                <a:r>
                  <a:rPr lang="en-US" altLang="zh-TW" dirty="0"/>
                  <a:t>, m=b=0</a:t>
                </a:r>
              </a:p>
              <a:p>
                <a:pPr lvl="1"/>
                <a:r>
                  <a:rPr lang="zh-TW" altLang="en-US" dirty="0"/>
                  <a:t>摩擦邊界層的存在</a:t>
                </a:r>
                <a:r>
                  <a:rPr lang="en-US" altLang="zh-TW" dirty="0"/>
                  <a:t>-&gt;D</a:t>
                </a:r>
                <a:r>
                  <a:rPr lang="en-US" altLang="zh-TW" baseline="-25000" dirty="0"/>
                  <a:t>u</a:t>
                </a:r>
                <a:r>
                  <a:rPr lang="zh-TW" altLang="en-US" dirty="0"/>
                  <a:t>第二項要</a:t>
                </a:r>
                <a:r>
                  <a:rPr lang="zh-TW" altLang="en-US" dirty="0" smtClean="0"/>
                  <a:t>存在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en-US" altLang="zh-TW" b="0" i="1" smtClean="0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𝑅𝑒</m:t>
                        </m:r>
                      </m:e>
                    </m:rad>
                  </m:oMath>
                </a14:m>
                <a:endParaRPr lang="en-US" altLang="zh-TW" dirty="0"/>
              </a:p>
              <a:p>
                <a:r>
                  <a:rPr lang="zh-TW" altLang="en-US" dirty="0"/>
                  <a:t>氣象模式</a:t>
                </a:r>
                <a:r>
                  <a:rPr lang="zh-TW" altLang="en-US" dirty="0" smtClean="0"/>
                  <a:t>中</a:t>
                </a:r>
                <a:r>
                  <a:rPr lang="en-US" altLang="zh-TW" dirty="0" err="1" smtClean="0"/>
                  <a:t>m,b</a:t>
                </a:r>
                <a:r>
                  <a:rPr lang="en-US" altLang="zh-TW" dirty="0" smtClean="0"/>
                  <a:t>!=0</a:t>
                </a:r>
                <a:r>
                  <a:rPr lang="zh-TW" altLang="en-US" dirty="0" smtClean="0"/>
                  <a:t>，且時常會遇上強梯度之區域</a:t>
                </a:r>
                <a:r>
                  <a:rPr lang="en-US" altLang="zh-TW" dirty="0" smtClean="0"/>
                  <a:t>(e.g.</a:t>
                </a:r>
                <a:r>
                  <a:rPr lang="zh-TW" altLang="en-US" dirty="0" smtClean="0"/>
                  <a:t>鋒面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zh-TW" altLang="en-US" dirty="0" smtClean="0"/>
                  <a:t>為了</a:t>
                </a:r>
                <a:r>
                  <a:rPr lang="zh-TW" altLang="en-US" dirty="0"/>
                  <a:t>避免產生無法解析的結果</a:t>
                </a:r>
                <a:r>
                  <a:rPr lang="zh-TW" altLang="en-US" dirty="0" smtClean="0"/>
                  <a:t>，</a:t>
                </a:r>
                <a:r>
                  <a:rPr lang="en-US" altLang="zh-TW" dirty="0" err="1" smtClean="0"/>
                  <a:t>Re</a:t>
                </a:r>
                <a:r>
                  <a:rPr lang="en-US" altLang="zh-TW" baseline="-25000" dirty="0" err="1" smtClean="0"/>
                  <a:t>h</a:t>
                </a:r>
                <a:r>
                  <a:rPr lang="zh-TW" altLang="en-US" dirty="0" smtClean="0"/>
                  <a:t>不再很小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𝛼</m:t>
                    </m:r>
                    <m:r>
                      <a:rPr lang="en-US" altLang="zh-TW" i="1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/>
                          </a:rPr>
                          <m:t>𝑅𝑒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𝑣</m:t>
                        </m:r>
                      </m:e>
                    </m:rad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1600200"/>
                <a:ext cx="8352928" cy="4884494"/>
              </a:xfrm>
              <a:blipFill rotWithShape="1">
                <a:blip r:embed="rId4"/>
                <a:stretch>
                  <a:fillRect l="-1022" t="-8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1331640" y="2493158"/>
            <a:ext cx="5544616" cy="1799938"/>
            <a:chOff x="3390684" y="5643852"/>
            <a:chExt cx="5544616" cy="1799938"/>
          </a:xfrm>
        </p:grpSpPr>
        <p:graphicFrame>
          <p:nvGraphicFramePr>
            <p:cNvPr id="6" name="內容版面配置區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212151"/>
                </p:ext>
              </p:extLst>
            </p:nvPr>
          </p:nvGraphicFramePr>
          <p:xfrm>
            <a:off x="4777272" y="6807203"/>
            <a:ext cx="4056063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0" name="方程式" r:id="rId5" imgW="2997000" imgH="469800" progId="Equation.3">
                    <p:embed/>
                  </p:oleObj>
                </mc:Choice>
                <mc:Fallback>
                  <p:oleObj name="方程式" r:id="rId5" imgW="29970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7272" y="6807203"/>
                          <a:ext cx="4056063" cy="636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3390684" y="5685555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/>
                <a:t>動量方程：</a:t>
              </a:r>
              <a:endParaRPr lang="zh-TW" altLang="en-US" sz="2000" dirty="0"/>
            </a:p>
          </p:txBody>
        </p:sp>
        <p:graphicFrame>
          <p:nvGraphicFramePr>
            <p:cNvPr id="8" name="內容版面配置區 3"/>
            <p:cNvGraphicFramePr>
              <a:graphicFrameLocks noGrp="1" noChangeAspect="1"/>
            </p:cNvGraphicFramePr>
            <p:nvPr>
              <p:ph sz="quarter" idx="13"/>
              <p:extLst>
                <p:ext uri="{D42A27DB-BD31-4B8C-83A1-F6EECF244321}">
                  <p14:modId xmlns:p14="http://schemas.microsoft.com/office/powerpoint/2010/main" val="2442317015"/>
                </p:ext>
              </p:extLst>
            </p:nvPr>
          </p:nvGraphicFramePr>
          <p:xfrm>
            <a:off x="4769308" y="5643852"/>
            <a:ext cx="4165992" cy="531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1" name="方程式" r:id="rId7" imgW="3085920" imgH="393480" progId="Equation.3">
                    <p:embed/>
                  </p:oleObj>
                </mc:Choice>
                <mc:Fallback>
                  <p:oleObj name="方程式" r:id="rId7" imgW="308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308" y="5643852"/>
                          <a:ext cx="4165992" cy="531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1408910" y="4293096"/>
            <a:ext cx="7267546" cy="533400"/>
            <a:chOff x="571472" y="3444882"/>
            <a:chExt cx="7267546" cy="533400"/>
          </a:xfrm>
        </p:grpSpPr>
        <p:graphicFrame>
          <p:nvGraphicFramePr>
            <p:cNvPr id="10" name="物件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026457"/>
                </p:ext>
              </p:extLst>
            </p:nvPr>
          </p:nvGraphicFramePr>
          <p:xfrm>
            <a:off x="1865255" y="3444882"/>
            <a:ext cx="597376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2" name="Equation" r:id="rId9" imgW="4419360" imgH="393480" progId="Equation.3">
                    <p:embed/>
                  </p:oleObj>
                </mc:Choice>
                <mc:Fallback>
                  <p:oleObj name="Equation" r:id="rId9" imgW="4419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5255" y="3444882"/>
                          <a:ext cx="5973763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字方塊 10"/>
            <p:cNvSpPr txBox="1"/>
            <p:nvPr/>
          </p:nvSpPr>
          <p:spPr>
            <a:xfrm>
              <a:off x="571472" y="352946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連續方程：</a:t>
              </a:r>
              <a:endParaRPr lang="zh-TW" altLang="en-US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475656" y="4987007"/>
            <a:ext cx="7037411" cy="530225"/>
            <a:chOff x="571472" y="2883658"/>
            <a:chExt cx="7037411" cy="530225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86895"/>
                </p:ext>
              </p:extLst>
            </p:nvPr>
          </p:nvGraphicFramePr>
          <p:xfrm>
            <a:off x="1857370" y="2883658"/>
            <a:ext cx="5751513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3" name="方程式" r:id="rId11" imgW="4267080" imgH="393480" progId="Equation.3">
                    <p:embed/>
                  </p:oleObj>
                </mc:Choice>
                <mc:Fallback>
                  <p:oleObj name="方程式" r:id="rId11" imgW="4267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70" y="2883658"/>
                          <a:ext cx="5751513" cy="530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571472" y="29144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熱力方程：</a:t>
              </a: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23528" y="5511508"/>
            <a:ext cx="6501441" cy="1200166"/>
            <a:chOff x="150184" y="4857735"/>
            <a:chExt cx="6501441" cy="1200166"/>
          </a:xfrm>
        </p:grpSpPr>
        <p:graphicFrame>
          <p:nvGraphicFramePr>
            <p:cNvPr id="17" name="物件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820043"/>
                </p:ext>
              </p:extLst>
            </p:nvPr>
          </p:nvGraphicFramePr>
          <p:xfrm>
            <a:off x="2600325" y="4857735"/>
            <a:ext cx="28067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4" name="方程式" r:id="rId13" imgW="2082600" imgH="393480" progId="Equation.3">
                    <p:embed/>
                  </p:oleObj>
                </mc:Choice>
                <mc:Fallback>
                  <p:oleObj name="方程式" r:id="rId13" imgW="2082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4857735"/>
                          <a:ext cx="2806700" cy="530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505002"/>
                </p:ext>
              </p:extLst>
            </p:nvPr>
          </p:nvGraphicFramePr>
          <p:xfrm>
            <a:off x="2603500" y="5478463"/>
            <a:ext cx="4048125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5" name="方程式" r:id="rId15" imgW="3009600" imgH="431640" progId="Equation.3">
                    <p:embed/>
                  </p:oleObj>
                </mc:Choice>
                <mc:Fallback>
                  <p:oleObj name="方程式" r:id="rId15" imgW="3009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500" y="5478463"/>
                          <a:ext cx="4048125" cy="579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字方塊 18"/>
            <p:cNvSpPr txBox="1"/>
            <p:nvPr/>
          </p:nvSpPr>
          <p:spPr>
            <a:xfrm>
              <a:off x="150184" y="5202808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水汽混合比守恆方程：</a:t>
              </a:r>
              <a:endParaRPr lang="zh-TW" altLang="en-US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8388424" y="648469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BR09b</a:t>
            </a:r>
            <a:endParaRPr lang="zh-TW" altLang="en-US" dirty="0"/>
          </a:p>
        </p:txBody>
      </p:sp>
      <p:graphicFrame>
        <p:nvGraphicFramePr>
          <p:cNvPr id="21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09432"/>
              </p:ext>
            </p:extLst>
          </p:nvPr>
        </p:nvGraphicFramePr>
        <p:xfrm>
          <a:off x="2735263" y="3084513"/>
          <a:ext cx="3232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方程式" r:id="rId17" imgW="2400120" imgH="393480" progId="Equation.3">
                  <p:embed/>
                </p:oleObj>
              </mc:Choice>
              <mc:Fallback>
                <p:oleObj name="方程式" r:id="rId17" imgW="240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084513"/>
                        <a:ext cx="3232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827584" y="2132856"/>
                <a:ext cx="7515327" cy="14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latin typeface="Cambria Math"/>
                            </a:rPr>
                            <m:t>𝜕𝜙</m:t>
                          </m:r>
                        </m:num>
                        <m:den>
                          <m:r>
                            <a:rPr lang="zh-TW" alt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sz="20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515327" cy="14014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96" name="Picture 24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0"/>
            <a:ext cx="3423847" cy="42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模式採用</a:t>
            </a:r>
            <a:r>
              <a:rPr lang="en-US" altLang="zh-TW" dirty="0" smtClean="0"/>
              <a:t>BR09b</a:t>
            </a:r>
            <a:r>
              <a:rPr lang="zh-TW" altLang="en-US" dirty="0" smtClean="0"/>
              <a:t>的設定，但是改用較高的解析度</a:t>
            </a:r>
            <a:r>
              <a:rPr lang="en-US" altLang="zh-TW" dirty="0" smtClean="0"/>
              <a:t>(20m~250m form 0km~6.5km)</a:t>
            </a:r>
          </a:p>
          <a:p>
            <a:pPr lvl="1"/>
            <a:r>
              <a:rPr lang="zh-TW" altLang="en-US" dirty="0" smtClean="0"/>
              <a:t>較細的網格間距僅造成數量些微改變，仍保有相同特性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數值模擬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72008" y="1628800"/>
            <a:ext cx="8964488" cy="5067267"/>
            <a:chOff x="72008" y="1628800"/>
            <a:chExt cx="8964488" cy="50672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628800"/>
              <a:ext cx="8964488" cy="5067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橢圓 8"/>
            <p:cNvSpPr/>
            <p:nvPr/>
          </p:nvSpPr>
          <p:spPr>
            <a:xfrm>
              <a:off x="1463780" y="23845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1235880" y="366283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306130" y="36450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498402" y="228874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421838" y="531902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1235880" y="612373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498402" y="521138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6204432" y="612298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612036" y="2473414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Local maximum (m/s)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279313" y="1844824"/>
            <a:ext cx="4295466" cy="2160240"/>
            <a:chOff x="1279313" y="1916832"/>
            <a:chExt cx="4295466" cy="2160240"/>
          </a:xfrm>
        </p:grpSpPr>
        <p:cxnSp>
          <p:nvCxnSpPr>
            <p:cNvPr id="22" name="直線接點 21"/>
            <p:cNvCxnSpPr/>
            <p:nvPr/>
          </p:nvCxnSpPr>
          <p:spPr>
            <a:xfrm flipV="1">
              <a:off x="1279313" y="1916832"/>
              <a:ext cx="0" cy="21602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5574779" y="1916832"/>
              <a:ext cx="0" cy="21602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51520" y="3573016"/>
            <a:ext cx="8712968" cy="2880320"/>
            <a:chOff x="251520" y="3573016"/>
            <a:chExt cx="8712968" cy="2880320"/>
          </a:xfrm>
        </p:grpSpPr>
        <p:sp>
          <p:nvSpPr>
            <p:cNvPr id="24" name="矩形 23"/>
            <p:cNvSpPr/>
            <p:nvPr/>
          </p:nvSpPr>
          <p:spPr>
            <a:xfrm>
              <a:off x="251520" y="3573016"/>
              <a:ext cx="8712968" cy="50405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51520" y="5949280"/>
              <a:ext cx="8712968" cy="50405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285802" y="2020614"/>
            <a:ext cx="4286250" cy="4112915"/>
            <a:chOff x="2714612" y="2757251"/>
            <a:chExt cx="4286250" cy="4112915"/>
          </a:xfrm>
        </p:grpSpPr>
        <p:grpSp>
          <p:nvGrpSpPr>
            <p:cNvPr id="36" name="群組 35"/>
            <p:cNvGrpSpPr/>
            <p:nvPr/>
          </p:nvGrpSpPr>
          <p:grpSpPr>
            <a:xfrm>
              <a:off x="2714612" y="2757251"/>
              <a:ext cx="4286250" cy="4100749"/>
              <a:chOff x="2285984" y="2643182"/>
              <a:chExt cx="4286250" cy="410074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2316"/>
              <a:stretch>
                <a:fillRect/>
              </a:stretch>
            </p:blipFill>
            <p:spPr bwMode="auto">
              <a:xfrm>
                <a:off x="2285984" y="2643182"/>
                <a:ext cx="4286250" cy="4100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文字方塊 39"/>
              <p:cNvSpPr txBox="1"/>
              <p:nvPr/>
            </p:nvSpPr>
            <p:spPr>
              <a:xfrm>
                <a:off x="4049632" y="536334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最大梯度風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 rot="5400000">
                <a:off x="3904490" y="4536289"/>
                <a:ext cx="3500462" cy="0"/>
              </a:xfrm>
              <a:prstGeom prst="line">
                <a:avLst/>
              </a:prstGeom>
              <a:ln w="25400">
                <a:solidFill>
                  <a:srgbClr val="221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線接點 36"/>
            <p:cNvCxnSpPr/>
            <p:nvPr/>
          </p:nvCxnSpPr>
          <p:spPr>
            <a:xfrm>
              <a:off x="3286116" y="4622898"/>
              <a:ext cx="350046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2714612" y="6500834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l</a:t>
              </a:r>
              <a:r>
                <a:rPr lang="en-US" altLang="zh-TW" sz="1400" dirty="0" err="1" smtClean="0"/>
                <a:t>v</a:t>
              </a:r>
              <a:r>
                <a:rPr lang="en-US" altLang="zh-TW" dirty="0" smtClean="0"/>
                <a:t>=200m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75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</a:t>
            </a:r>
            <a:r>
              <a:rPr lang="zh-TW" altLang="en-US" dirty="0"/>
              <a:t>場</a:t>
            </a:r>
            <a:r>
              <a:rPr lang="zh-TW" altLang="en-US" dirty="0" smtClean="0"/>
              <a:t>收支分析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採</a:t>
            </a:r>
            <a:r>
              <a:rPr lang="en-US" altLang="zh-TW" sz="2000" dirty="0" err="1"/>
              <a:t>l</a:t>
            </a:r>
            <a:r>
              <a:rPr lang="en-US" altLang="zh-TW" sz="2000" baseline="-25000" dirty="0" err="1" smtClean="0"/>
              <a:t>h</a:t>
            </a:r>
            <a:r>
              <a:rPr lang="en-US" altLang="zh-TW" sz="2000" dirty="0" smtClean="0"/>
              <a:t>=1500m</a:t>
            </a:r>
            <a:r>
              <a:rPr lang="zh-TW" altLang="en-US" sz="2000" dirty="0"/>
              <a:t>、</a:t>
            </a:r>
            <a:r>
              <a:rPr lang="en-US" altLang="zh-TW" sz="2000" dirty="0"/>
              <a:t>l</a:t>
            </a:r>
            <a:r>
              <a:rPr lang="en-US" altLang="zh-TW" sz="2000" baseline="-25000" dirty="0"/>
              <a:t>v</a:t>
            </a:r>
            <a:r>
              <a:rPr lang="en-US" altLang="zh-TW" sz="2000" dirty="0"/>
              <a:t>=200m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設定</a:t>
            </a:r>
            <a:r>
              <a:rPr lang="en-US" altLang="zh-TW" sz="2000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𝜕𝜙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(m=</a:t>
                </a:r>
                <a:r>
                  <a:rPr lang="en-US" altLang="zh-TW" dirty="0" err="1" smtClean="0"/>
                  <a:t>rv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768752" cy="402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5148064" y="5505321"/>
            <a:ext cx="244827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63688" y="1628800"/>
            <a:ext cx="1368152" cy="64807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87624" y="2357630"/>
            <a:ext cx="6597440" cy="3375626"/>
            <a:chOff x="1214920" y="2357630"/>
            <a:chExt cx="6597440" cy="33756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920" y="2357630"/>
              <a:ext cx="6597440" cy="329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347864" y="5018074"/>
              <a:ext cx="4464496" cy="7151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447764" y="3429000"/>
            <a:ext cx="4644516" cy="1944216"/>
            <a:chOff x="2447764" y="3429000"/>
            <a:chExt cx="4644516" cy="1944216"/>
          </a:xfrm>
        </p:grpSpPr>
        <p:sp>
          <p:nvSpPr>
            <p:cNvPr id="9" name="矩形 8"/>
            <p:cNvSpPr/>
            <p:nvPr/>
          </p:nvSpPr>
          <p:spPr>
            <a:xfrm>
              <a:off x="3635896" y="3429000"/>
              <a:ext cx="3456384" cy="1944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47764" y="4038315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srgbClr val="FF0000"/>
                  </a:solidFill>
                </a:rPr>
                <a:t>F</a:t>
              </a:r>
              <a:r>
                <a:rPr lang="en-US" altLang="zh-TW" baseline="-25000" dirty="0" err="1" smtClean="0">
                  <a:solidFill>
                    <a:srgbClr val="FF0000"/>
                  </a:solidFill>
                </a:rPr>
                <a:t>ce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&gt;PGF</a:t>
              </a: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20" y="2270382"/>
            <a:ext cx="6412255" cy="33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1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2911</TotalTime>
  <Words>1405</Words>
  <Application>Microsoft Office PowerPoint</Application>
  <PresentationFormat>如螢幕大小 (4:3)</PresentationFormat>
  <Paragraphs>138</Paragraphs>
  <Slides>15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地平線</vt:lpstr>
      <vt:lpstr>方程式</vt:lpstr>
      <vt:lpstr>Equation</vt:lpstr>
      <vt:lpstr>Microsoft 方程式編輯器 3.0</vt:lpstr>
      <vt:lpstr>Effects of Parameterized Diffusion on Simulated Hurricanes</vt:lpstr>
      <vt:lpstr>Axisymmetric Numeric Model</vt:lpstr>
      <vt:lpstr>前人研究</vt:lpstr>
      <vt:lpstr>前人研究(續)</vt:lpstr>
      <vt:lpstr>研究方法(BR09b)</vt:lpstr>
      <vt:lpstr>數值方法(br09b)</vt:lpstr>
      <vt:lpstr>Scale analysis</vt:lpstr>
      <vt:lpstr>數值模擬</vt:lpstr>
      <vt:lpstr>風場收支分析(採lh=1500m、lv=200m的設定)</vt:lpstr>
      <vt:lpstr>角動向收支分析</vt:lpstr>
      <vt:lpstr>垂直混合長度之分析</vt:lpstr>
      <vt:lpstr>水平混合長度之分析</vt:lpstr>
      <vt:lpstr>與觀測結果之比較</vt:lpstr>
      <vt:lpstr>結論</vt:lpstr>
      <vt:lpstr>水平擴散與最大可能強度理論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Parameterized Diffusion on Simulated Hurricanes</dc:title>
  <dc:creator>Kobayashi</dc:creator>
  <cp:lastModifiedBy>P.-H. Lin</cp:lastModifiedBy>
  <cp:revision>128</cp:revision>
  <dcterms:created xsi:type="dcterms:W3CDTF">2012-12-05T01:27:37Z</dcterms:created>
  <dcterms:modified xsi:type="dcterms:W3CDTF">2012-12-07T02:00:19Z</dcterms:modified>
</cp:coreProperties>
</file>