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9"/>
  </p:notesMasterIdLst>
  <p:sldIdLst>
    <p:sldId id="256" r:id="rId2"/>
    <p:sldId id="274" r:id="rId3"/>
    <p:sldId id="272" r:id="rId4"/>
    <p:sldId id="273" r:id="rId5"/>
    <p:sldId id="291" r:id="rId6"/>
    <p:sldId id="285" r:id="rId7"/>
    <p:sldId id="257" r:id="rId8"/>
    <p:sldId id="290" r:id="rId9"/>
    <p:sldId id="281" r:id="rId10"/>
    <p:sldId id="271" r:id="rId11"/>
    <p:sldId id="292" r:id="rId12"/>
    <p:sldId id="258" r:id="rId13"/>
    <p:sldId id="259" r:id="rId14"/>
    <p:sldId id="260" r:id="rId15"/>
    <p:sldId id="261" r:id="rId16"/>
    <p:sldId id="262" r:id="rId17"/>
    <p:sldId id="278" r:id="rId18"/>
    <p:sldId id="279" r:id="rId19"/>
    <p:sldId id="263" r:id="rId20"/>
    <p:sldId id="264" r:id="rId21"/>
    <p:sldId id="265" r:id="rId22"/>
    <p:sldId id="266" r:id="rId23"/>
    <p:sldId id="267" r:id="rId24"/>
    <p:sldId id="280" r:id="rId25"/>
    <p:sldId id="284" r:id="rId26"/>
    <p:sldId id="283" r:id="rId27"/>
    <p:sldId id="268" r:id="rId28"/>
    <p:sldId id="269" r:id="rId29"/>
    <p:sldId id="270" r:id="rId30"/>
    <p:sldId id="282" r:id="rId31"/>
    <p:sldId id="288" r:id="rId32"/>
    <p:sldId id="276" r:id="rId33"/>
    <p:sldId id="286" r:id="rId34"/>
    <p:sldId id="275" r:id="rId35"/>
    <p:sldId id="277" r:id="rId36"/>
    <p:sldId id="287" r:id="rId37"/>
    <p:sldId id="289" r:id="rId3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>
        <p:scale>
          <a:sx n="77" d="100"/>
          <a:sy n="77" d="100"/>
        </p:scale>
        <p:origin x="-95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9FA536F-3B17-4207-AC8B-9753D67C5765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DDF5E1F-431D-4855-9342-2D82CCD1BF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34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The environment of tropical storms are often moist convective and latent heat release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Forecast error may be strongly </a:t>
            </a:r>
            <a:r>
              <a:rPr lang="en-US" altLang="zh-TW" b="1" dirty="0" smtClean="0"/>
              <a:t>flow dependent </a:t>
            </a:r>
            <a:r>
              <a:rPr lang="en-US" altLang="zh-TW" dirty="0" smtClean="0"/>
              <a:t>and forecast errors of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en-US" altLang="zh-TW" dirty="0" smtClean="0"/>
              <a:t> may be strongly correlated with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vapor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908C3-E102-4D7B-99C8-201DDA07161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B396C3-612D-4B39-8CD4-3D58D2AFD41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Large scale divergence flow is much reduced at 250 hPa 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Cyclone circulation completely disappears at 700 hPa  </a:t>
            </a:r>
            <a:endParaRPr lang="zh-TW" altLang="en-US" smtClean="0"/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D90AC2-2ED9-4BEB-8A8C-79A0FA27E94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投影片編號版面配置區 10"/>
          <p:cNvSpPr>
            <a:spLocks noGrp="1"/>
          </p:cNvSpPr>
          <p:nvPr>
            <p:ph type="sldNum" sz="quarter" idx="10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EA0A747-8D6E-405F-8660-48809120C1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11"/>
          <p:cNvSpPr>
            <a:spLocks noGrp="1"/>
          </p:cNvSpPr>
          <p:nvPr>
            <p:ph type="ftr" sz="quarter" idx="11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r>
              <a:rPr lang="en-US" altLang="zh-TW">
                <a:latin typeface="Freestyle Script" pitchFamily="66" charset="0"/>
              </a:rPr>
              <a:t>The fear of the LORD is the beginning of</a:t>
            </a:r>
            <a:r>
              <a:rPr lang="zh-TW" altLang="en-US">
                <a:latin typeface="Freestyle Script" pitchFamily="66" charset="0"/>
              </a:rPr>
              <a:t> </a:t>
            </a:r>
            <a:r>
              <a:rPr lang="en-US" altLang="zh-TW">
                <a:latin typeface="Freestyle Script" pitchFamily="66" charset="0"/>
              </a:rPr>
              <a:t>wisdom</a:t>
            </a:r>
            <a:endParaRPr lang="zh-TW" altLang="en-US">
              <a:latin typeface="Freestyle Script" pitchFamily="66" charset="0"/>
            </a:endParaRPr>
          </a:p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F0DA066-3900-4731-B431-CEE71A2B0A0E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A7399B-FF38-49A1-A7A2-A447EDEB4A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49D7E9B0-8F85-40A6-86F0-360CDDDDFC24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AC0268-77A7-42A1-8488-3240941B28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BDFBB080-08D1-451F-8D70-184F5EB9E214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9C27F-662B-46B9-8139-A592FF8D9E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EB91747-3263-43D2-A9A0-057000390E3D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A558888-3E5C-4D65-934C-E17E27F676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3B9F32B4-F63B-42F8-A440-30BD37FF79D8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98D30-CA4B-4798-9A93-419A6C59A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矩形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BC2407A-234E-4E32-AEFC-9592436A3C0A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AE0757-D20F-4FBD-9241-FEA2AA7FC5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387518B-983B-4420-BE7E-06C88C5BA0B5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E227B4-03A1-4261-A03C-A0CCABDF23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508625" y="6400800"/>
            <a:ext cx="30559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F79BE7F-D0FA-467A-A0D6-8616DC3DBA9B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46C52-D5F2-4EC9-9659-C81A77C3E3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8E208C3-FAC7-44D7-A274-EA92FB798726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ED7B280-E66C-44CD-A7F3-2C7129F8BF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4DC7991-CEFC-430F-A248-4848CF0A7B78}" type="datetimeFigureOut">
              <a:rPr lang="zh-TW" altLang="en-US"/>
              <a:pPr>
                <a:defRPr/>
              </a:pPr>
              <a:t>2012/11/30</a:t>
            </a:fld>
            <a:endParaRPr lang="zh-TW" altLang="en-US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D951B85-0F3C-4891-B40F-5A235BB132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 userDrawn="1"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0A88607-5327-40F9-BF3B-2A9B0B26E2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4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5148263" y="6310313"/>
            <a:ext cx="38877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Freestyle Script" pitchFamily="66" charset="0"/>
                <a:ea typeface="+mn-ea"/>
              </a:rPr>
              <a:t>The fear of the LORD is the beginning of</a:t>
            </a:r>
            <a:r>
              <a:rPr kumimoji="0" lang="zh-TW" altLang="en-US" dirty="0">
                <a:latin typeface="Freestyle Script" pitchFamily="66" charset="0"/>
                <a:ea typeface="+mn-ea"/>
              </a:rPr>
              <a:t> </a:t>
            </a:r>
            <a:r>
              <a:rPr kumimoji="0" lang="en-US" altLang="zh-TW" dirty="0">
                <a:latin typeface="Freestyle Script" pitchFamily="66" charset="0"/>
                <a:ea typeface="+mn-ea"/>
              </a:rPr>
              <a:t>wisdom</a:t>
            </a:r>
            <a:endParaRPr kumimoji="0" lang="zh-TW" altLang="en-US" dirty="0">
              <a:latin typeface="Freestyle Script" pitchFamily="66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Rockwell" pitchFamily="18" charset="0"/>
          <a:ea typeface="微軟正黑體" pitchFamily="34" charset="-12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xy.subversion.ucar.edu/DAReS/DART/trunk/tutorial/section9/tut_section9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Improved Analyses and Forecasts of Hurricane Ernesto’s Genesis Using Radio Occultation Data in an Ensemble Filter Assimilation System</a:t>
            </a:r>
            <a:endParaRPr lang="zh-TW" alt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副標題 2"/>
          <p:cNvSpPr>
            <a:spLocks noGrp="1"/>
          </p:cNvSpPr>
          <p:nvPr>
            <p:ph type="subTitle" idx="1"/>
          </p:nvPr>
        </p:nvSpPr>
        <p:spPr>
          <a:xfrm>
            <a:off x="1331913" y="4365625"/>
            <a:ext cx="64008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TW" altLang="en-US" smtClean="0"/>
              <a:t>陳登舜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en-US" altLang="zh-TW" smtClean="0"/>
          </a:p>
          <a:p>
            <a:pPr>
              <a:spcBef>
                <a:spcPct val="0"/>
              </a:spcBef>
            </a:pPr>
            <a:r>
              <a:rPr lang="en-US" altLang="zh-TW" sz="1500" smtClean="0"/>
              <a:t>2012.11.30</a:t>
            </a:r>
          </a:p>
          <a:p>
            <a:pPr>
              <a:spcBef>
                <a:spcPct val="0"/>
              </a:spcBef>
            </a:pPr>
            <a:r>
              <a:rPr lang="en-US" altLang="zh-TW" sz="1500" smtClean="0"/>
              <a:t>ATM</a:t>
            </a:r>
            <a:r>
              <a:rPr lang="zh-TW" altLang="en-US" sz="1500" smtClean="0"/>
              <a:t> </a:t>
            </a:r>
            <a:r>
              <a:rPr lang="en-US" altLang="zh-TW" sz="1500" smtClean="0"/>
              <a:t>NCU</a:t>
            </a:r>
          </a:p>
          <a:p>
            <a:pPr>
              <a:spcBef>
                <a:spcPct val="0"/>
              </a:spcBef>
            </a:pPr>
            <a:r>
              <a:rPr lang="en-US" altLang="zh-TW" sz="1500" smtClean="0"/>
              <a:t>Group Meeting</a:t>
            </a:r>
            <a:endParaRPr lang="zh-TW" altLang="en-US" sz="1500" smtClean="0"/>
          </a:p>
        </p:txBody>
      </p:sp>
      <p:sp>
        <p:nvSpPr>
          <p:cNvPr id="14339" name="文字方塊 3"/>
          <p:cNvSpPr txBox="1">
            <a:spLocks noChangeArrowheads="1"/>
          </p:cNvSpPr>
          <p:nvPr/>
        </p:nvSpPr>
        <p:spPr bwMode="auto">
          <a:xfrm>
            <a:off x="1042988" y="2781300"/>
            <a:ext cx="7273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/>
            <a:r>
              <a:rPr kumimoji="0" lang="en-US" altLang="zh-TW" sz="1100">
                <a:latin typeface="Rockwell" pitchFamily="18" charset="0"/>
                <a:ea typeface="標楷體" pitchFamily="65" charset="-120"/>
              </a:rPr>
              <a:t>REFERENCE : </a:t>
            </a:r>
          </a:p>
          <a:p>
            <a:pPr marL="452438" indent="-452438"/>
            <a:r>
              <a:rPr kumimoji="0" lang="en-US" altLang="zh-TW" sz="1100">
                <a:latin typeface="Rockwell" pitchFamily="18" charset="0"/>
                <a:ea typeface="標楷體" pitchFamily="65" charset="-120"/>
              </a:rPr>
              <a:t>Liu., H., J. Anderson, and Y.-H. Kuo, 2012: Improved analyses and forecasts of Hurricane Ernesto’s genesis using radio occultation data in an ensemble filter assimilation system. </a:t>
            </a:r>
            <a:r>
              <a:rPr kumimoji="0" lang="en-US" altLang="zh-TW" sz="1100" i="1">
                <a:latin typeface="Rockwell" pitchFamily="18" charset="0"/>
                <a:ea typeface="標楷體" pitchFamily="65" charset="-120"/>
              </a:rPr>
              <a:t>Mon. Wea. Rev.</a:t>
            </a:r>
            <a:r>
              <a:rPr kumimoji="0" lang="en-US" altLang="zh-TW" sz="1100">
                <a:latin typeface="Rockwell" pitchFamily="18" charset="0"/>
                <a:ea typeface="標楷體" pitchFamily="65" charset="-120"/>
              </a:rPr>
              <a:t>, </a:t>
            </a:r>
            <a:r>
              <a:rPr kumimoji="0" lang="en-US" altLang="zh-TW" sz="1100" b="1">
                <a:latin typeface="Rockwell" pitchFamily="18" charset="0"/>
                <a:ea typeface="標楷體" pitchFamily="65" charset="-120"/>
              </a:rPr>
              <a:t>140</a:t>
            </a:r>
            <a:r>
              <a:rPr kumimoji="0" lang="en-US" altLang="zh-TW" sz="1100">
                <a:latin typeface="Rockwell" pitchFamily="18" charset="0"/>
                <a:ea typeface="標楷體" pitchFamily="65" charset="-120"/>
              </a:rPr>
              <a:t>, 151–166.</a:t>
            </a:r>
            <a:endParaRPr kumimoji="0" lang="zh-TW" altLang="en-US" sz="1100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forecast and assimilation system</a:t>
            </a:r>
            <a:endParaRPr lang="zh-TW" alt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31924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779838" y="1557338"/>
          <a:ext cx="47525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Model - WRF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36km</a:t>
                      </a:r>
                      <a:r>
                        <a:rPr lang="en-US" altLang="zh-TW" baseline="0" dirty="0" smtClean="0"/>
                        <a:t> horizontal resolution grid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35 vertical levels, top</a:t>
                      </a:r>
                      <a:r>
                        <a:rPr lang="en-US" altLang="zh-TW" baseline="0" dirty="0" smtClean="0"/>
                        <a:t> to 20 </a:t>
                      </a:r>
                      <a:r>
                        <a:rPr lang="en-US" altLang="zh-TW" baseline="0" dirty="0" err="1" smtClean="0"/>
                        <a:t>hPa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Kain</a:t>
                      </a:r>
                      <a:r>
                        <a:rPr lang="en-US" altLang="zh-TW" dirty="0" smtClean="0"/>
                        <a:t>-Fritsch</a:t>
                      </a:r>
                      <a:r>
                        <a:rPr lang="en-US" altLang="zh-TW" baseline="0" dirty="0" smtClean="0"/>
                        <a:t> cumulus scheme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WRF single-moment five class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YSU boundary layer</a:t>
                      </a:r>
                      <a:r>
                        <a:rPr lang="en-US" altLang="zh-TW" baseline="0" dirty="0" smtClean="0"/>
                        <a:t> scheme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Noah</a:t>
                      </a:r>
                      <a:r>
                        <a:rPr lang="en-US" altLang="zh-TW" baseline="0" dirty="0" smtClean="0"/>
                        <a:t> land surface model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bg1"/>
                          </a:solidFill>
                        </a:rPr>
                        <a:t>Assimilating system - EAKF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WRF</a:t>
                      </a:r>
                      <a:r>
                        <a:rPr lang="en-US" altLang="zh-TW" baseline="0" dirty="0" smtClean="0"/>
                        <a:t> (ARW) DART EAKF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Ensemble</a:t>
                      </a:r>
                      <a:r>
                        <a:rPr lang="en-US" altLang="zh-TW" baseline="0" dirty="0" smtClean="0"/>
                        <a:t> Adjustment </a:t>
                      </a:r>
                      <a:r>
                        <a:rPr lang="en-US" altLang="zh-TW" baseline="0" dirty="0" err="1" smtClean="0"/>
                        <a:t>Kalman</a:t>
                      </a:r>
                      <a:r>
                        <a:rPr lang="en-US" altLang="zh-TW" baseline="0" dirty="0" smtClean="0"/>
                        <a:t> Filter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U, V, T, </a:t>
                      </a:r>
                      <a:r>
                        <a:rPr lang="en-US" altLang="zh-TW" dirty="0" err="1" smtClean="0"/>
                        <a:t>Qv</a:t>
                      </a:r>
                      <a:r>
                        <a:rPr lang="en-US" altLang="zh-TW" dirty="0" smtClean="0"/>
                        <a:t>, Qc, </a:t>
                      </a:r>
                      <a:r>
                        <a:rPr lang="en-US" altLang="zh-TW" dirty="0" err="1" smtClean="0"/>
                        <a:t>Qr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Qi</a:t>
                      </a:r>
                      <a:r>
                        <a:rPr lang="en-US" altLang="zh-TW" dirty="0" smtClean="0"/>
                        <a:t>, Qs, </a:t>
                      </a:r>
                      <a:r>
                        <a:rPr lang="en-US" altLang="zh-TW" dirty="0" err="1" smtClean="0"/>
                        <a:t>sfp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gph</a:t>
                      </a:r>
                      <a:r>
                        <a:rPr lang="en-US" altLang="zh-TW" dirty="0" smtClean="0"/>
                        <a:t>, mass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6" name="文字方塊 5"/>
          <p:cNvSpPr txBox="1">
            <a:spLocks noChangeArrowheads="1"/>
          </p:cNvSpPr>
          <p:nvPr/>
        </p:nvSpPr>
        <p:spPr bwMode="auto">
          <a:xfrm>
            <a:off x="2268538" y="501332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R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845735" y="4664643"/>
                <a:ext cx="1281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35" y="4664643"/>
                <a:ext cx="12812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900256" y="3684331"/>
                <a:ext cx="127682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56" y="3684331"/>
                <a:ext cx="1276823" cy="374270"/>
              </a:xfrm>
              <a:prstGeom prst="rect">
                <a:avLst/>
              </a:prstGeom>
              <a:blipFill rotWithShape="1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Experiments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266547"/>
              </p:ext>
            </p:extLst>
          </p:nvPr>
        </p:nvGraphicFramePr>
        <p:xfrm>
          <a:off x="683569" y="2132856"/>
          <a:ext cx="7632849" cy="166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58"/>
                <a:gridCol w="2042339"/>
                <a:gridCol w="2285526"/>
                <a:gridCol w="1842726"/>
              </a:tblGrid>
              <a:tr h="316045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NODA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ONLY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ONLY </a:t>
                      </a:r>
                      <a:r>
                        <a:rPr lang="en-US" altLang="zh-TW" sz="2000" dirty="0" smtClean="0"/>
                        <a:t>6-km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12681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sz="1600" dirty="0" smtClean="0"/>
                        <a:t>Descrip</a:t>
                      </a:r>
                      <a:r>
                        <a:rPr lang="en-US" altLang="zh-TW" sz="1600" baseline="0" dirty="0" smtClean="0"/>
                        <a:t>tion</a:t>
                      </a:r>
                    </a:p>
                    <a:p>
                      <a:pPr algn="ctr"/>
                      <a:r>
                        <a:rPr lang="en-US" altLang="zh-TW" sz="1600" baseline="0" dirty="0" smtClean="0"/>
                        <a:t>of</a:t>
                      </a:r>
                    </a:p>
                    <a:p>
                      <a:pPr algn="ctr"/>
                      <a:r>
                        <a:rPr lang="en-US" altLang="zh-TW" sz="1600" baseline="0" dirty="0" smtClean="0"/>
                        <a:t>Assimilating 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No observation to be assimilated</a:t>
                      </a:r>
                      <a:r>
                        <a:rPr lang="en-US" altLang="zh-TW" sz="1600" baseline="0" dirty="0" smtClean="0"/>
                        <a:t>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Assimilate only RO </a:t>
                      </a:r>
                      <a:r>
                        <a:rPr lang="en-US" altLang="zh-TW" sz="1600" dirty="0" smtClean="0"/>
                        <a:t>profiles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Assimilate only RO </a:t>
                      </a:r>
                      <a:r>
                        <a:rPr lang="en-US" altLang="zh-TW" sz="1600" baseline="0" dirty="0" smtClean="0"/>
                        <a:t>profiles but  </a:t>
                      </a:r>
                      <a:r>
                        <a:rPr lang="en-US" altLang="zh-TW" sz="1600" baseline="0" dirty="0" smtClean="0"/>
                        <a:t>above 6 km 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8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Assimilating only RO refractivity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46238"/>
            <a:ext cx="62642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文字方塊 3"/>
          <p:cNvSpPr txBox="1">
            <a:spLocks noChangeArrowheads="1"/>
          </p:cNvSpPr>
          <p:nvPr/>
        </p:nvSpPr>
        <p:spPr bwMode="auto">
          <a:xfrm>
            <a:off x="2987675" y="13414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5604" name="文字方塊 4"/>
          <p:cNvSpPr txBox="1">
            <a:spLocks noChangeArrowheads="1"/>
          </p:cNvSpPr>
          <p:nvPr/>
        </p:nvSpPr>
        <p:spPr bwMode="auto">
          <a:xfrm>
            <a:off x="5724525" y="134143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5605" name="文字方塊 5"/>
          <p:cNvSpPr txBox="1">
            <a:spLocks noChangeArrowheads="1"/>
          </p:cNvSpPr>
          <p:nvPr/>
        </p:nvSpPr>
        <p:spPr bwMode="auto">
          <a:xfrm>
            <a:off x="323850" y="23495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5606" name="文字方塊 6"/>
          <p:cNvSpPr txBox="1">
            <a:spLocks noChangeArrowheads="1"/>
          </p:cNvSpPr>
          <p:nvPr/>
        </p:nvSpPr>
        <p:spPr bwMode="auto">
          <a:xfrm>
            <a:off x="323850" y="436562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850" y="6308725"/>
            <a:ext cx="4608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Analysis increment (A-B) of 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water vapor</a:t>
            </a:r>
            <a:endParaRPr kumimoji="0"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608" name="文字方塊 8"/>
          <p:cNvSpPr txBox="1">
            <a:spLocks noChangeArrowheads="1"/>
          </p:cNvSpPr>
          <p:nvPr/>
        </p:nvSpPr>
        <p:spPr bwMode="auto">
          <a:xfrm>
            <a:off x="2843213" y="4221163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0.9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5609" name="文字方塊 9"/>
          <p:cNvSpPr txBox="1">
            <a:spLocks noChangeArrowheads="1"/>
          </p:cNvSpPr>
          <p:nvPr/>
        </p:nvSpPr>
        <p:spPr bwMode="auto">
          <a:xfrm>
            <a:off x="3851275" y="4365625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0.6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5610" name="文字方塊 10"/>
          <p:cNvSpPr txBox="1">
            <a:spLocks noChangeArrowheads="1"/>
          </p:cNvSpPr>
          <p:nvPr/>
        </p:nvSpPr>
        <p:spPr bwMode="auto">
          <a:xfrm>
            <a:off x="3419475" y="2205038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0.015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5611" name="文字方塊 11"/>
          <p:cNvSpPr txBox="1">
            <a:spLocks noChangeArrowheads="1"/>
          </p:cNvSpPr>
          <p:nvPr/>
        </p:nvSpPr>
        <p:spPr bwMode="auto">
          <a:xfrm>
            <a:off x="6443663" y="3132138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0.03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671888" y="2565400"/>
            <a:ext cx="179387" cy="3508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6516688" y="2852738"/>
            <a:ext cx="215900" cy="3603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3059113" y="4508500"/>
            <a:ext cx="0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3635375" y="4652963"/>
            <a:ext cx="288925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文字方塊 24"/>
          <p:cNvSpPr txBox="1">
            <a:spLocks noChangeArrowheads="1"/>
          </p:cNvSpPr>
          <p:nvPr/>
        </p:nvSpPr>
        <p:spPr bwMode="auto">
          <a:xfrm>
            <a:off x="6372225" y="494188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1.8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H="1" flipV="1">
            <a:off x="6516688" y="4724400"/>
            <a:ext cx="142875" cy="2889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Assimilating only RO refractivity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31950"/>
            <a:ext cx="626427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文字方塊 3"/>
          <p:cNvSpPr txBox="1">
            <a:spLocks noChangeArrowheads="1"/>
          </p:cNvSpPr>
          <p:nvPr/>
        </p:nvSpPr>
        <p:spPr bwMode="auto">
          <a:xfrm>
            <a:off x="2987675" y="13414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28" name="文字方塊 4"/>
          <p:cNvSpPr txBox="1">
            <a:spLocks noChangeArrowheads="1"/>
          </p:cNvSpPr>
          <p:nvPr/>
        </p:nvSpPr>
        <p:spPr bwMode="auto">
          <a:xfrm>
            <a:off x="5724525" y="134143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323850" y="23495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323850" y="436562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850" y="6308725"/>
            <a:ext cx="48244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Analysis increment (A-B) of 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temperature</a:t>
            </a:r>
            <a:endParaRPr kumimoji="0"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6632" name="文字方塊 9"/>
          <p:cNvSpPr txBox="1">
            <a:spLocks noChangeArrowheads="1"/>
          </p:cNvSpPr>
          <p:nvPr/>
        </p:nvSpPr>
        <p:spPr bwMode="auto">
          <a:xfrm>
            <a:off x="2987675" y="234950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-0.4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33" name="文字方塊 10"/>
          <p:cNvSpPr txBox="1">
            <a:spLocks noChangeArrowheads="1"/>
          </p:cNvSpPr>
          <p:nvPr/>
        </p:nvSpPr>
        <p:spPr bwMode="auto">
          <a:xfrm>
            <a:off x="2916238" y="4076700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-0.2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34" name="文字方塊 11"/>
          <p:cNvSpPr txBox="1">
            <a:spLocks noChangeArrowheads="1"/>
          </p:cNvSpPr>
          <p:nvPr/>
        </p:nvSpPr>
        <p:spPr bwMode="auto">
          <a:xfrm>
            <a:off x="5651500" y="2339975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-0.6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6635" name="文字方塊 12"/>
          <p:cNvSpPr txBox="1">
            <a:spLocks noChangeArrowheads="1"/>
          </p:cNvSpPr>
          <p:nvPr/>
        </p:nvSpPr>
        <p:spPr bwMode="auto">
          <a:xfrm>
            <a:off x="5580063" y="4067175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-0.6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Assimilating only RO refractivity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2642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文字方塊 4"/>
          <p:cNvSpPr txBox="1">
            <a:spLocks noChangeArrowheads="1"/>
          </p:cNvSpPr>
          <p:nvPr/>
        </p:nvSpPr>
        <p:spPr bwMode="auto">
          <a:xfrm>
            <a:off x="2987675" y="13414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7652" name="文字方塊 5"/>
          <p:cNvSpPr txBox="1">
            <a:spLocks noChangeArrowheads="1"/>
          </p:cNvSpPr>
          <p:nvPr/>
        </p:nvSpPr>
        <p:spPr bwMode="auto">
          <a:xfrm>
            <a:off x="5724525" y="134143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7653" name="文字方塊 6"/>
          <p:cNvSpPr txBox="1">
            <a:spLocks noChangeArrowheads="1"/>
          </p:cNvSpPr>
          <p:nvPr/>
        </p:nvSpPr>
        <p:spPr bwMode="auto">
          <a:xfrm>
            <a:off x="323850" y="23495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7654" name="文字方塊 7"/>
          <p:cNvSpPr txBox="1">
            <a:spLocks noChangeArrowheads="1"/>
          </p:cNvSpPr>
          <p:nvPr/>
        </p:nvSpPr>
        <p:spPr bwMode="auto">
          <a:xfrm>
            <a:off x="323850" y="436562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3850" y="6308725"/>
            <a:ext cx="4608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Analysis increment (A-B) of 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wind</a:t>
            </a:r>
            <a:endParaRPr kumimoji="0"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708400" y="2708275"/>
            <a:ext cx="142875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3492500" y="2708275"/>
            <a:ext cx="142875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635375" y="2997200"/>
            <a:ext cx="144463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635375" y="3068638"/>
            <a:ext cx="73025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3419475" y="2781300"/>
            <a:ext cx="144463" cy="714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635375" y="2636838"/>
            <a:ext cx="73025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3563938" y="4941888"/>
            <a:ext cx="144462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3779838" y="4868863"/>
            <a:ext cx="144462" cy="730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635375" y="5084763"/>
            <a:ext cx="215900" cy="730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3708400" y="5013325"/>
            <a:ext cx="14287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 flipV="1">
            <a:off x="3635375" y="5013325"/>
            <a:ext cx="73025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372225" y="4652963"/>
            <a:ext cx="144463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443663" y="4724400"/>
            <a:ext cx="73025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6516688" y="4941888"/>
            <a:ext cx="71437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6443663" y="4868863"/>
            <a:ext cx="0" cy="730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6516688" y="5013325"/>
            <a:ext cx="14287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V="1">
            <a:off x="6516688" y="4724400"/>
            <a:ext cx="71437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>
            <a:off x="7019925" y="2708275"/>
            <a:ext cx="73025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 flipV="1">
            <a:off x="6948488" y="2492375"/>
            <a:ext cx="71437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7092950" y="2420938"/>
            <a:ext cx="142875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7164388" y="2565400"/>
            <a:ext cx="71437" cy="714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7164388" y="2636838"/>
            <a:ext cx="144462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7019925" y="2349500"/>
            <a:ext cx="73025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7092950" y="2636838"/>
            <a:ext cx="71438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H="1" flipV="1">
            <a:off x="6948488" y="2565400"/>
            <a:ext cx="71437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7164388" y="2492375"/>
            <a:ext cx="144462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6804025" y="2349500"/>
            <a:ext cx="144463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6732588" y="2420938"/>
            <a:ext cx="142875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4" name="文字方塊 66"/>
          <p:cNvSpPr txBox="1">
            <a:spLocks noChangeArrowheads="1"/>
          </p:cNvSpPr>
          <p:nvPr/>
        </p:nvSpPr>
        <p:spPr bwMode="auto">
          <a:xfrm>
            <a:off x="3419475" y="43656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>
                <a:latin typeface="Rockwell" pitchFamily="18" charset="0"/>
                <a:ea typeface="標楷體" pitchFamily="65" charset="-120"/>
              </a:rPr>
              <a:t>5 m/s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7685" name="文字方塊 67"/>
          <p:cNvSpPr txBox="1">
            <a:spLocks noChangeArrowheads="1"/>
          </p:cNvSpPr>
          <p:nvPr/>
        </p:nvSpPr>
        <p:spPr bwMode="auto">
          <a:xfrm>
            <a:off x="6084888" y="5084763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10 m/s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9" name="文字方塊 66"/>
          <p:cNvSpPr txBox="1">
            <a:spLocks noChangeArrowheads="1"/>
          </p:cNvSpPr>
          <p:nvPr/>
        </p:nvSpPr>
        <p:spPr bwMode="auto">
          <a:xfrm>
            <a:off x="3354123" y="213360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>
                <a:latin typeface="Rockwell" pitchFamily="18" charset="0"/>
                <a:ea typeface="標楷體" pitchFamily="65" charset="-120"/>
              </a:rPr>
              <a:t>5 m/s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41" name="文字方塊 67"/>
          <p:cNvSpPr txBox="1">
            <a:spLocks noChangeArrowheads="1"/>
          </p:cNvSpPr>
          <p:nvPr/>
        </p:nvSpPr>
        <p:spPr bwMode="auto">
          <a:xfrm>
            <a:off x="6019536" y="2852738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10 m/s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Assimilating only RO refractivity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221163"/>
            <a:ext cx="34559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2852738"/>
            <a:ext cx="34750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84313"/>
            <a:ext cx="33448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77" name="文字方塊 6"/>
          <p:cNvSpPr txBox="1">
            <a:spLocks noChangeArrowheads="1"/>
          </p:cNvSpPr>
          <p:nvPr/>
        </p:nvSpPr>
        <p:spPr bwMode="auto">
          <a:xfrm>
            <a:off x="3924300" y="1628775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 smtClean="0">
                <a:latin typeface="Rockwell" pitchFamily="18" charset="0"/>
                <a:ea typeface="標楷體" pitchFamily="65" charset="-120"/>
              </a:rPr>
              <a:t>Qv </a:t>
            </a:r>
            <a:r>
              <a:rPr kumimoji="0" lang="en-US" altLang="zh-TW" dirty="0">
                <a:latin typeface="Rockwell" pitchFamily="18" charset="0"/>
                <a:ea typeface="標楷體" pitchFamily="65" charset="-120"/>
              </a:rPr>
              <a:t>(ONLY – NODA) @ 700 </a:t>
            </a:r>
            <a:r>
              <a:rPr kumimoji="0" lang="en-US" altLang="zh-TW" dirty="0" err="1">
                <a:latin typeface="Rockwell" pitchFamily="18" charset="0"/>
                <a:ea typeface="標楷體" pitchFamily="65" charset="-120"/>
              </a:rPr>
              <a:t>hPa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8678" name="文字方塊 7"/>
          <p:cNvSpPr txBox="1">
            <a:spLocks noChangeArrowheads="1"/>
          </p:cNvSpPr>
          <p:nvPr/>
        </p:nvSpPr>
        <p:spPr bwMode="auto">
          <a:xfrm>
            <a:off x="611188" y="2997200"/>
            <a:ext cx="108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 06Z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8679" name="文字方塊 8"/>
          <p:cNvSpPr txBox="1">
            <a:spLocks noChangeArrowheads="1"/>
          </p:cNvSpPr>
          <p:nvPr/>
        </p:nvSpPr>
        <p:spPr bwMode="auto">
          <a:xfrm>
            <a:off x="5795963" y="57324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8680" name="文字方塊 9"/>
          <p:cNvSpPr txBox="1">
            <a:spLocks noChangeArrowheads="1"/>
          </p:cNvSpPr>
          <p:nvPr/>
        </p:nvSpPr>
        <p:spPr bwMode="auto">
          <a:xfrm>
            <a:off x="3132138" y="436562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689350" y="2349500"/>
            <a:ext cx="811213" cy="441325"/>
          </a:xfrm>
          <a:custGeom>
            <a:avLst/>
            <a:gdLst>
              <a:gd name="connsiteX0" fmla="*/ 0 w 1085850"/>
              <a:gd name="connsiteY0" fmla="*/ 0 h 628650"/>
              <a:gd name="connsiteX1" fmla="*/ 819150 w 1085850"/>
              <a:gd name="connsiteY1" fmla="*/ 133350 h 628650"/>
              <a:gd name="connsiteX2" fmla="*/ 1085850 w 1085850"/>
              <a:gd name="connsiteY2" fmla="*/ 628650 h 628650"/>
              <a:gd name="connsiteX3" fmla="*/ 1085850 w 1085850"/>
              <a:gd name="connsiteY3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" h="628650">
                <a:moveTo>
                  <a:pt x="0" y="0"/>
                </a:moveTo>
                <a:cubicBezTo>
                  <a:pt x="319087" y="14287"/>
                  <a:pt x="638175" y="28575"/>
                  <a:pt x="819150" y="133350"/>
                </a:cubicBezTo>
                <a:cubicBezTo>
                  <a:pt x="1000125" y="238125"/>
                  <a:pt x="1085850" y="628650"/>
                  <a:pt x="1085850" y="628650"/>
                </a:cubicBezTo>
                <a:lnTo>
                  <a:pt x="1085850" y="628650"/>
                </a:lnTo>
              </a:path>
            </a:pathLst>
          </a:cu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6300788" y="3716338"/>
            <a:ext cx="809625" cy="442912"/>
          </a:xfrm>
          <a:custGeom>
            <a:avLst/>
            <a:gdLst>
              <a:gd name="connsiteX0" fmla="*/ 0 w 1085850"/>
              <a:gd name="connsiteY0" fmla="*/ 0 h 628650"/>
              <a:gd name="connsiteX1" fmla="*/ 819150 w 1085850"/>
              <a:gd name="connsiteY1" fmla="*/ 133350 h 628650"/>
              <a:gd name="connsiteX2" fmla="*/ 1085850 w 1085850"/>
              <a:gd name="connsiteY2" fmla="*/ 628650 h 628650"/>
              <a:gd name="connsiteX3" fmla="*/ 1085850 w 1085850"/>
              <a:gd name="connsiteY3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" h="628650">
                <a:moveTo>
                  <a:pt x="0" y="0"/>
                </a:moveTo>
                <a:cubicBezTo>
                  <a:pt x="319087" y="14287"/>
                  <a:pt x="638175" y="28575"/>
                  <a:pt x="819150" y="133350"/>
                </a:cubicBezTo>
                <a:cubicBezTo>
                  <a:pt x="1000125" y="238125"/>
                  <a:pt x="1085850" y="628650"/>
                  <a:pt x="1085850" y="628650"/>
                </a:cubicBezTo>
                <a:lnTo>
                  <a:pt x="1085850" y="628650"/>
                </a:lnTo>
              </a:path>
            </a:pathLst>
          </a:cu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195513" y="2349500"/>
            <a:ext cx="720725" cy="57467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427538" y="3644900"/>
            <a:ext cx="720725" cy="57626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948488" y="5013325"/>
            <a:ext cx="719137" cy="57626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7092950" y="5013325"/>
            <a:ext cx="719138" cy="576263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716463" y="3644900"/>
            <a:ext cx="719137" cy="576263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7" name="直線單箭頭接點 26"/>
          <p:cNvCxnSpPr>
            <a:stCxn id="23" idx="2"/>
            <a:endCxn id="23" idx="6"/>
          </p:cNvCxnSpPr>
          <p:nvPr/>
        </p:nvCxnSpPr>
        <p:spPr>
          <a:xfrm>
            <a:off x="6948488" y="5300663"/>
            <a:ext cx="719137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9" name="文字方塊 27"/>
          <p:cNvSpPr txBox="1">
            <a:spLocks noChangeArrowheads="1"/>
          </p:cNvSpPr>
          <p:nvPr/>
        </p:nvSpPr>
        <p:spPr bwMode="auto">
          <a:xfrm>
            <a:off x="6588125" y="46529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1500km, 3 g/kg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Assimilating only RO refractivity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460851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文字方塊 3"/>
          <p:cNvSpPr txBox="1">
            <a:spLocks noChangeArrowheads="1"/>
          </p:cNvSpPr>
          <p:nvPr/>
        </p:nvSpPr>
        <p:spPr bwMode="auto">
          <a:xfrm>
            <a:off x="107950" y="2205038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 06Z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0" name="文字方塊 4"/>
          <p:cNvSpPr txBox="1">
            <a:spLocks noChangeArrowheads="1"/>
          </p:cNvSpPr>
          <p:nvPr/>
        </p:nvSpPr>
        <p:spPr bwMode="auto">
          <a:xfrm>
            <a:off x="107950" y="3573463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1" name="文字方塊 5"/>
          <p:cNvSpPr txBox="1">
            <a:spLocks noChangeArrowheads="1"/>
          </p:cNvSpPr>
          <p:nvPr/>
        </p:nvSpPr>
        <p:spPr bwMode="auto">
          <a:xfrm>
            <a:off x="107950" y="50847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2" name="文字方塊 6"/>
          <p:cNvSpPr txBox="1">
            <a:spLocks noChangeArrowheads="1"/>
          </p:cNvSpPr>
          <p:nvPr/>
        </p:nvSpPr>
        <p:spPr bwMode="auto">
          <a:xfrm>
            <a:off x="3635375" y="602138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3" name="文字方塊 7"/>
          <p:cNvSpPr txBox="1">
            <a:spLocks noChangeArrowheads="1"/>
          </p:cNvSpPr>
          <p:nvPr/>
        </p:nvSpPr>
        <p:spPr bwMode="auto">
          <a:xfrm>
            <a:off x="1547813" y="602138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4" name="文字方塊 8"/>
          <p:cNvSpPr txBox="1">
            <a:spLocks noChangeArrowheads="1"/>
          </p:cNvSpPr>
          <p:nvPr/>
        </p:nvSpPr>
        <p:spPr bwMode="auto">
          <a:xfrm>
            <a:off x="2411413" y="465296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5 m/s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5" name="文字方塊 9"/>
          <p:cNvSpPr txBox="1">
            <a:spLocks noChangeArrowheads="1"/>
          </p:cNvSpPr>
          <p:nvPr/>
        </p:nvSpPr>
        <p:spPr bwMode="auto">
          <a:xfrm>
            <a:off x="4427538" y="4652963"/>
            <a:ext cx="1081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10 m/s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9706" name="文字方塊 10"/>
          <p:cNvSpPr txBox="1">
            <a:spLocks noChangeArrowheads="1"/>
          </p:cNvSpPr>
          <p:nvPr/>
        </p:nvSpPr>
        <p:spPr bwMode="auto">
          <a:xfrm>
            <a:off x="5436740" y="1628775"/>
            <a:ext cx="388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 smtClean="0">
                <a:latin typeface="Rockwell" pitchFamily="18" charset="0"/>
                <a:ea typeface="標楷體" pitchFamily="65" charset="-120"/>
              </a:rPr>
              <a:t>Wind(ONLY </a:t>
            </a:r>
            <a:r>
              <a:rPr kumimoji="0" lang="en-US" altLang="zh-TW" dirty="0">
                <a:latin typeface="Rockwell" pitchFamily="18" charset="0"/>
                <a:ea typeface="標楷體" pitchFamily="65" charset="-120"/>
              </a:rPr>
              <a:t>– NODA) @ 700 </a:t>
            </a:r>
            <a:r>
              <a:rPr kumimoji="0" lang="en-US" altLang="zh-TW" dirty="0" err="1">
                <a:latin typeface="Rockwell" pitchFamily="18" charset="0"/>
                <a:ea typeface="標楷體" pitchFamily="65" charset="-120"/>
              </a:rPr>
              <a:t>hPa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>
            <a:endCxn id="29705" idx="1"/>
          </p:cNvCxnSpPr>
          <p:nvPr/>
        </p:nvCxnSpPr>
        <p:spPr>
          <a:xfrm flipH="1" flipV="1">
            <a:off x="4427538" y="4837113"/>
            <a:ext cx="73025" cy="1857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708400" y="5157788"/>
            <a:ext cx="142875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4427538" y="5157788"/>
            <a:ext cx="73025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500563" y="5300663"/>
            <a:ext cx="71437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572000" y="5157788"/>
            <a:ext cx="107950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643438" y="5373688"/>
            <a:ext cx="73025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29705" idx="2"/>
            <a:endCxn id="29705" idx="2"/>
          </p:cNvCxnSpPr>
          <p:nvPr/>
        </p:nvCxnSpPr>
        <p:spPr>
          <a:xfrm>
            <a:off x="4967288" y="5022850"/>
            <a:ext cx="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4284663" y="4941888"/>
            <a:ext cx="2159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 flipV="1">
            <a:off x="4211638" y="5084763"/>
            <a:ext cx="73025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 flipV="1">
            <a:off x="4211638" y="4941888"/>
            <a:ext cx="73025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 flipV="1">
            <a:off x="4140200" y="5157788"/>
            <a:ext cx="144463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3924300" y="5013325"/>
            <a:ext cx="142875" cy="714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716463" y="5300663"/>
            <a:ext cx="71437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4787900" y="5516563"/>
            <a:ext cx="0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427538" y="5084763"/>
            <a:ext cx="288925" cy="730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3563938" y="5229225"/>
            <a:ext cx="144462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779838" y="5300663"/>
            <a:ext cx="71437" cy="730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3851275" y="5157788"/>
            <a:ext cx="73025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3995738" y="5157788"/>
            <a:ext cx="0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H="1" flipV="1">
            <a:off x="4067175" y="5084763"/>
            <a:ext cx="73025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>
            <a:off x="3708400" y="5013325"/>
            <a:ext cx="215900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4643438" y="5589588"/>
            <a:ext cx="0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4356100" y="5084763"/>
            <a:ext cx="0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2051050" y="5373688"/>
            <a:ext cx="144463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V="1">
            <a:off x="2195513" y="5157788"/>
            <a:ext cx="73025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V="1">
            <a:off x="2195513" y="5229225"/>
            <a:ext cx="144462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2268538" y="5013325"/>
            <a:ext cx="0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1908175" y="5373688"/>
            <a:ext cx="142875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H="1" flipV="1">
            <a:off x="2124075" y="5157788"/>
            <a:ext cx="71438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H="1">
            <a:off x="1908175" y="5157788"/>
            <a:ext cx="71438" cy="714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H="1">
            <a:off x="1692275" y="5300663"/>
            <a:ext cx="142875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 flipH="1">
            <a:off x="1835150" y="5300663"/>
            <a:ext cx="73025" cy="2159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H="1">
            <a:off x="1835150" y="5157788"/>
            <a:ext cx="73025" cy="142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2051050" y="5445125"/>
            <a:ext cx="144463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2268538" y="5300663"/>
            <a:ext cx="71437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 flipH="1" flipV="1">
            <a:off x="2124075" y="5013325"/>
            <a:ext cx="71438" cy="714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 flipV="1">
            <a:off x="2268538" y="5084763"/>
            <a:ext cx="71437" cy="1444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H="1">
            <a:off x="1979613" y="5013325"/>
            <a:ext cx="71437" cy="1444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5" name="文字方塊 89"/>
          <p:cNvSpPr txBox="1">
            <a:spLocks noChangeArrowheads="1"/>
          </p:cNvSpPr>
          <p:nvPr/>
        </p:nvSpPr>
        <p:spPr bwMode="auto">
          <a:xfrm>
            <a:off x="5508625" y="3068638"/>
            <a:ext cx="3455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“These wind adjustment favor the development of the storm.” 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4392613" y="2205038"/>
            <a:ext cx="34925" cy="1438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4427538" y="2060848"/>
            <a:ext cx="0" cy="14401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500563" y="1998663"/>
            <a:ext cx="12541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643438" y="1998663"/>
            <a:ext cx="108743" cy="6218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752181" y="2132856"/>
            <a:ext cx="107851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4860032" y="2348880"/>
            <a:ext cx="72008" cy="4110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679950" y="2276872"/>
            <a:ext cx="126156" cy="8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4860032" y="2420888"/>
            <a:ext cx="72008" cy="7200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860032" y="2204864"/>
            <a:ext cx="72008" cy="7200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248150" y="2369430"/>
            <a:ext cx="107950" cy="5145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 flipV="1">
            <a:off x="4248150" y="2132856"/>
            <a:ext cx="107950" cy="14401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2159794" y="2348880"/>
            <a:ext cx="72231" cy="4627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2159794" y="2420888"/>
            <a:ext cx="72231" cy="7200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2268538" y="2456892"/>
            <a:ext cx="142875" cy="3600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2339752" y="2276959"/>
            <a:ext cx="71661" cy="1439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 flipV="1">
            <a:off x="2232025" y="2276872"/>
            <a:ext cx="72231" cy="7200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2195909" y="2492896"/>
            <a:ext cx="179673" cy="820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Brief conclusion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2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RO refractivity is more strongly related to water vapor in lower troposphere of the </a:t>
            </a:r>
            <a:r>
              <a:rPr lang="en-US" altLang="zh-TW" sz="2400" dirty="0" smtClean="0"/>
              <a:t>topics.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Larger wind increments are consistent with those for temperature and water vapor and make the analyses more balance.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There were no RO profiles near the time 25 00Z, so, all impacts from the RO data comes from observation at previous analysis times.</a:t>
            </a:r>
            <a:endParaRPr lang="zh-TW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Hypothesis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400" dirty="0" smtClean="0"/>
              <a:t>The RO refractivity data in the lower troposphere has mostly </a:t>
            </a:r>
            <a:r>
              <a:rPr lang="en-US" altLang="zh-TW" sz="2400" u="sng" dirty="0" smtClean="0"/>
              <a:t>water vapor </a:t>
            </a:r>
            <a:r>
              <a:rPr lang="en-US" altLang="zh-TW" sz="2400" dirty="0" smtClean="0"/>
              <a:t>information and can be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related </a:t>
            </a:r>
            <a:r>
              <a:rPr lang="en-US" altLang="zh-TW" sz="2400" dirty="0" smtClean="0"/>
              <a:t>to the </a:t>
            </a:r>
            <a:r>
              <a:rPr lang="en-US" altLang="zh-TW" sz="2400" u="sng" dirty="0" smtClean="0"/>
              <a:t>winds</a:t>
            </a:r>
            <a:r>
              <a:rPr lang="en-US" altLang="zh-TW" sz="2400" dirty="0" smtClean="0"/>
              <a:t> of both upper and lower troposphere, especially in moist convectively active environment.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zh-TW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400" dirty="0" smtClean="0"/>
              <a:t>When RO data in the lower troposphere is ignored, the impact from the assimilation of RO data can be significantly reduced.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OLNY 6-km Run V.S. ONLY Run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454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文字方塊 3"/>
          <p:cNvSpPr txBox="1">
            <a:spLocks noChangeArrowheads="1"/>
          </p:cNvSpPr>
          <p:nvPr/>
        </p:nvSpPr>
        <p:spPr bwMode="auto">
          <a:xfrm>
            <a:off x="1187450" y="17732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2772" name="文字方塊 4"/>
          <p:cNvSpPr txBox="1">
            <a:spLocks noChangeArrowheads="1"/>
          </p:cNvSpPr>
          <p:nvPr/>
        </p:nvSpPr>
        <p:spPr bwMode="auto">
          <a:xfrm>
            <a:off x="3348038" y="1773238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850" y="6308725"/>
            <a:ext cx="3960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Analysis increment of 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water vapor</a:t>
            </a:r>
            <a:endParaRPr kumimoji="0"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2143125"/>
            <a:ext cx="45370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文字方塊 5"/>
          <p:cNvSpPr txBox="1">
            <a:spLocks noChangeArrowheads="1"/>
          </p:cNvSpPr>
          <p:nvPr/>
        </p:nvSpPr>
        <p:spPr bwMode="auto">
          <a:xfrm>
            <a:off x="4067175" y="22764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2776" name="文字方塊 6"/>
          <p:cNvSpPr txBox="1">
            <a:spLocks noChangeArrowheads="1"/>
          </p:cNvSpPr>
          <p:nvPr/>
        </p:nvSpPr>
        <p:spPr bwMode="auto">
          <a:xfrm>
            <a:off x="4140200" y="436562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2777" name="文字方塊 9"/>
          <p:cNvSpPr txBox="1">
            <a:spLocks noChangeArrowheads="1"/>
          </p:cNvSpPr>
          <p:nvPr/>
        </p:nvSpPr>
        <p:spPr bwMode="auto">
          <a:xfrm>
            <a:off x="5651500" y="1773238"/>
            <a:ext cx="433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2778" name="文字方塊 10"/>
          <p:cNvSpPr txBox="1">
            <a:spLocks noChangeArrowheads="1"/>
          </p:cNvSpPr>
          <p:nvPr/>
        </p:nvSpPr>
        <p:spPr bwMode="auto">
          <a:xfrm>
            <a:off x="7812088" y="1773238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2779" name="文字方塊 11"/>
          <p:cNvSpPr txBox="1">
            <a:spLocks noChangeArrowheads="1"/>
          </p:cNvSpPr>
          <p:nvPr/>
        </p:nvSpPr>
        <p:spPr bwMode="auto">
          <a:xfrm>
            <a:off x="6156325" y="148431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ONLY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2780" name="文字方塊 12"/>
          <p:cNvSpPr txBox="1">
            <a:spLocks noChangeArrowheads="1"/>
          </p:cNvSpPr>
          <p:nvPr/>
        </p:nvSpPr>
        <p:spPr bwMode="auto">
          <a:xfrm>
            <a:off x="1692275" y="148431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ONLY 6-km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011863" y="4221163"/>
            <a:ext cx="431800" cy="50323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547813" y="4221163"/>
            <a:ext cx="431800" cy="50323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027988" y="4076700"/>
            <a:ext cx="431800" cy="50482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563938" y="4076700"/>
            <a:ext cx="431800" cy="50482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Contents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32226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/>
              <a:t>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/>
              <a:t>Hurricane Ernesto and RO observation(GPS RO)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/>
              <a:t>The assimilation system(EAKF)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/>
              <a:t>Assimilating only RO refractivity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/>
              <a:t>Impact of RO data on analyses and forecasts of the storm’s genesis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2800" dirty="0" smtClean="0"/>
              <a:t>Summary and discussion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OLNY 6-km Run V.S. ONLY Run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133600"/>
            <a:ext cx="4464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文字方塊 3"/>
          <p:cNvSpPr txBox="1">
            <a:spLocks noChangeArrowheads="1"/>
          </p:cNvSpPr>
          <p:nvPr/>
        </p:nvSpPr>
        <p:spPr bwMode="auto">
          <a:xfrm>
            <a:off x="1116013" y="17732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3796" name="文字方塊 4"/>
          <p:cNvSpPr txBox="1">
            <a:spLocks noChangeArrowheads="1"/>
          </p:cNvSpPr>
          <p:nvPr/>
        </p:nvSpPr>
        <p:spPr bwMode="auto">
          <a:xfrm>
            <a:off x="3419475" y="1773238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850" y="6308725"/>
            <a:ext cx="3384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Analysis increment of 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wind</a:t>
            </a:r>
            <a:endParaRPr kumimoji="0"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/>
          <a:srcRect t="-761"/>
          <a:stretch>
            <a:fillRect/>
          </a:stretch>
        </p:blipFill>
        <p:spPr bwMode="auto">
          <a:xfrm>
            <a:off x="4464050" y="2133600"/>
            <a:ext cx="4572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文字方塊 5"/>
          <p:cNvSpPr txBox="1">
            <a:spLocks noChangeArrowheads="1"/>
          </p:cNvSpPr>
          <p:nvPr/>
        </p:nvSpPr>
        <p:spPr bwMode="auto">
          <a:xfrm>
            <a:off x="3924300" y="242093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3800" name="文字方塊 6"/>
          <p:cNvSpPr txBox="1">
            <a:spLocks noChangeArrowheads="1"/>
          </p:cNvSpPr>
          <p:nvPr/>
        </p:nvSpPr>
        <p:spPr bwMode="auto">
          <a:xfrm>
            <a:off x="3924300" y="44370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3801" name="文字方塊 9"/>
          <p:cNvSpPr txBox="1">
            <a:spLocks noChangeArrowheads="1"/>
          </p:cNvSpPr>
          <p:nvPr/>
        </p:nvSpPr>
        <p:spPr bwMode="auto">
          <a:xfrm>
            <a:off x="5580063" y="17732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3802" name="文字方塊 10"/>
          <p:cNvSpPr txBox="1">
            <a:spLocks noChangeArrowheads="1"/>
          </p:cNvSpPr>
          <p:nvPr/>
        </p:nvSpPr>
        <p:spPr bwMode="auto">
          <a:xfrm>
            <a:off x="7885113" y="177323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3803" name="文字方塊 11"/>
          <p:cNvSpPr txBox="1">
            <a:spLocks noChangeArrowheads="1"/>
          </p:cNvSpPr>
          <p:nvPr/>
        </p:nvSpPr>
        <p:spPr bwMode="auto">
          <a:xfrm>
            <a:off x="6156325" y="148431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ONLY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3804" name="文字方塊 12"/>
          <p:cNvSpPr txBox="1">
            <a:spLocks noChangeArrowheads="1"/>
          </p:cNvSpPr>
          <p:nvPr/>
        </p:nvSpPr>
        <p:spPr bwMode="auto">
          <a:xfrm>
            <a:off x="1692275" y="148431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ONLY 6-km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867400" y="2852738"/>
            <a:ext cx="433388" cy="5048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403350" y="2852738"/>
            <a:ext cx="431800" cy="5048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3807" name="文字方塊 15"/>
          <p:cNvSpPr txBox="1">
            <a:spLocks noChangeArrowheads="1"/>
          </p:cNvSpPr>
          <p:nvPr/>
        </p:nvSpPr>
        <p:spPr bwMode="auto">
          <a:xfrm>
            <a:off x="611188" y="2492375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No divergence 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940425" y="4437063"/>
            <a:ext cx="431800" cy="50482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476375" y="4437063"/>
            <a:ext cx="431800" cy="50482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956550" y="4292600"/>
            <a:ext cx="431800" cy="50482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492500" y="4292600"/>
            <a:ext cx="431800" cy="50482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OLNY 6-km Run V.S. ONLY Run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412875"/>
            <a:ext cx="36004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25" y="1423988"/>
            <a:ext cx="3600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1412875"/>
            <a:ext cx="3636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5" name="文字方塊 6"/>
          <p:cNvSpPr txBox="1">
            <a:spLocks noChangeArrowheads="1"/>
          </p:cNvSpPr>
          <p:nvPr/>
        </p:nvSpPr>
        <p:spPr bwMode="auto">
          <a:xfrm>
            <a:off x="395288" y="1484313"/>
            <a:ext cx="4681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Qv,  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3538" y="3973513"/>
            <a:ext cx="38814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550" y="3978275"/>
            <a:ext cx="39100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3933825"/>
            <a:ext cx="3744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9" name="文字方塊 7"/>
          <p:cNvSpPr txBox="1">
            <a:spLocks noChangeArrowheads="1"/>
          </p:cNvSpPr>
          <p:nvPr/>
        </p:nvSpPr>
        <p:spPr bwMode="auto">
          <a:xfrm>
            <a:off x="1116013" y="36449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 06Z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5850" name="文字方塊 8"/>
          <p:cNvSpPr txBox="1">
            <a:spLocks noChangeArrowheads="1"/>
          </p:cNvSpPr>
          <p:nvPr/>
        </p:nvSpPr>
        <p:spPr bwMode="auto">
          <a:xfrm>
            <a:off x="7164388" y="36449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5851" name="文字方塊 9"/>
          <p:cNvSpPr txBox="1">
            <a:spLocks noChangeArrowheads="1"/>
          </p:cNvSpPr>
          <p:nvPr/>
        </p:nvSpPr>
        <p:spPr bwMode="auto">
          <a:xfrm>
            <a:off x="4067175" y="3644900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5852" name="文字方塊 13"/>
          <p:cNvSpPr txBox="1">
            <a:spLocks noChangeArrowheads="1"/>
          </p:cNvSpPr>
          <p:nvPr/>
        </p:nvSpPr>
        <p:spPr bwMode="auto">
          <a:xfrm>
            <a:off x="7451725" y="44370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3.0 g/kg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5853" name="文字方塊 14"/>
          <p:cNvSpPr txBox="1">
            <a:spLocks noChangeArrowheads="1"/>
          </p:cNvSpPr>
          <p:nvPr/>
        </p:nvSpPr>
        <p:spPr bwMode="auto">
          <a:xfrm>
            <a:off x="7308850" y="1989138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0.9 g/kg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501650" y="6177907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 smtClean="0">
                <a:latin typeface="Rockwell" pitchFamily="18" charset="0"/>
                <a:ea typeface="標楷體" pitchFamily="65" charset="-120"/>
              </a:rPr>
              <a:t>Qv (</a:t>
            </a:r>
            <a:r>
              <a:rPr kumimoji="0" lang="en-US" altLang="zh-TW" dirty="0" smtClean="0">
                <a:latin typeface="Rockwell" pitchFamily="18" charset="0"/>
                <a:ea typeface="標楷體" pitchFamily="65" charset="-120"/>
              </a:rPr>
              <a:t>EXP</a:t>
            </a:r>
            <a:r>
              <a:rPr kumimoji="0" lang="en-US" altLang="zh-TW" dirty="0" smtClean="0">
                <a:latin typeface="Rockwell" pitchFamily="18" charset="0"/>
                <a:ea typeface="標楷體" pitchFamily="65" charset="-120"/>
              </a:rPr>
              <a:t> </a:t>
            </a:r>
            <a:r>
              <a:rPr kumimoji="0" lang="en-US" altLang="zh-TW" dirty="0">
                <a:latin typeface="Rockwell" pitchFamily="18" charset="0"/>
                <a:ea typeface="標楷體" pitchFamily="65" charset="-120"/>
              </a:rPr>
              <a:t>– NODA) @ 700 </a:t>
            </a:r>
            <a:r>
              <a:rPr kumimoji="0" lang="en-US" altLang="zh-TW" dirty="0" err="1">
                <a:latin typeface="Rockwell" pitchFamily="18" charset="0"/>
                <a:ea typeface="標楷體" pitchFamily="65" charset="-120"/>
              </a:rPr>
              <a:t>hPa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OLNY 6-km Run V.S. ONLY Run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b="952"/>
          <a:stretch>
            <a:fillRect/>
          </a:stretch>
        </p:blipFill>
        <p:spPr bwMode="auto">
          <a:xfrm>
            <a:off x="0" y="1484313"/>
            <a:ext cx="45497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文字方塊 6"/>
          <p:cNvSpPr txBox="1">
            <a:spLocks noChangeArrowheads="1"/>
          </p:cNvSpPr>
          <p:nvPr/>
        </p:nvSpPr>
        <p:spPr bwMode="auto">
          <a:xfrm>
            <a:off x="4572000" y="1628775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Wind,  (ONLY 6-km – NODA) @ 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84313"/>
            <a:ext cx="46942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文字方塊 3"/>
          <p:cNvSpPr txBox="1">
            <a:spLocks noChangeArrowheads="1"/>
          </p:cNvSpPr>
          <p:nvPr/>
        </p:nvSpPr>
        <p:spPr bwMode="auto">
          <a:xfrm>
            <a:off x="4140200" y="20605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23 06Z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0" name="文字方塊 4"/>
          <p:cNvSpPr txBox="1">
            <a:spLocks noChangeArrowheads="1"/>
          </p:cNvSpPr>
          <p:nvPr/>
        </p:nvSpPr>
        <p:spPr bwMode="auto">
          <a:xfrm>
            <a:off x="4140200" y="34290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24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1" name="文字方塊 5"/>
          <p:cNvSpPr txBox="1">
            <a:spLocks noChangeArrowheads="1"/>
          </p:cNvSpPr>
          <p:nvPr/>
        </p:nvSpPr>
        <p:spPr bwMode="auto">
          <a:xfrm>
            <a:off x="4140200" y="494188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 00Z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2" name="文字方塊 8"/>
          <p:cNvSpPr txBox="1">
            <a:spLocks noChangeArrowheads="1"/>
          </p:cNvSpPr>
          <p:nvPr/>
        </p:nvSpPr>
        <p:spPr bwMode="auto">
          <a:xfrm>
            <a:off x="6443663" y="1484313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ONLY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3" name="文字方塊 9"/>
          <p:cNvSpPr txBox="1">
            <a:spLocks noChangeArrowheads="1"/>
          </p:cNvSpPr>
          <p:nvPr/>
        </p:nvSpPr>
        <p:spPr bwMode="auto">
          <a:xfrm>
            <a:off x="1692275" y="148431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ONLY 6-km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4" name="文字方塊 10"/>
          <p:cNvSpPr txBox="1">
            <a:spLocks noChangeArrowheads="1"/>
          </p:cNvSpPr>
          <p:nvPr/>
        </p:nvSpPr>
        <p:spPr bwMode="auto">
          <a:xfrm>
            <a:off x="2916238" y="5949950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5" name="文字方塊 11"/>
          <p:cNvSpPr txBox="1">
            <a:spLocks noChangeArrowheads="1"/>
          </p:cNvSpPr>
          <p:nvPr/>
        </p:nvSpPr>
        <p:spPr bwMode="auto">
          <a:xfrm>
            <a:off x="827088" y="594995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6" name="文字方塊 12"/>
          <p:cNvSpPr txBox="1">
            <a:spLocks noChangeArrowheads="1"/>
          </p:cNvSpPr>
          <p:nvPr/>
        </p:nvSpPr>
        <p:spPr bwMode="auto">
          <a:xfrm>
            <a:off x="7380288" y="594995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250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36877" name="文字方塊 13"/>
          <p:cNvSpPr txBox="1">
            <a:spLocks noChangeArrowheads="1"/>
          </p:cNvSpPr>
          <p:nvPr/>
        </p:nvSpPr>
        <p:spPr bwMode="auto">
          <a:xfrm>
            <a:off x="5292725" y="5949950"/>
            <a:ext cx="115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700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187450" y="2060575"/>
            <a:ext cx="504825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651500" y="2060575"/>
            <a:ext cx="504825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042988" y="3573463"/>
            <a:ext cx="504825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508625" y="3573463"/>
            <a:ext cx="503238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971550" y="5013325"/>
            <a:ext cx="504825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435600" y="5013325"/>
            <a:ext cx="504825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文字方塊 10"/>
          <p:cNvSpPr txBox="1">
            <a:spLocks noChangeArrowheads="1"/>
          </p:cNvSpPr>
          <p:nvPr/>
        </p:nvSpPr>
        <p:spPr bwMode="auto">
          <a:xfrm>
            <a:off x="792162" y="6415689"/>
            <a:ext cx="388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 smtClean="0">
                <a:latin typeface="Rockwell" pitchFamily="18" charset="0"/>
                <a:ea typeface="標楷體" pitchFamily="65" charset="-120"/>
              </a:rPr>
              <a:t>Wind(EXP– </a:t>
            </a:r>
            <a:r>
              <a:rPr kumimoji="0" lang="en-US" altLang="zh-TW" dirty="0">
                <a:latin typeface="Rockwell" pitchFamily="18" charset="0"/>
                <a:ea typeface="標楷體" pitchFamily="65" charset="-120"/>
              </a:rPr>
              <a:t>NODA) @ 700 </a:t>
            </a:r>
            <a:r>
              <a:rPr kumimoji="0" lang="en-US" altLang="zh-TW" dirty="0" err="1">
                <a:latin typeface="Rockwell" pitchFamily="18" charset="0"/>
                <a:ea typeface="標楷體" pitchFamily="65" charset="-120"/>
              </a:rPr>
              <a:t>hPa</a:t>
            </a:r>
            <a:endParaRPr kumimoji="0" lang="zh-TW" altLang="en-US" dirty="0">
              <a:latin typeface="Rockwell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RMSE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5976937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5219700" y="1773238"/>
            <a:ext cx="1081088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2484438" y="4508500"/>
            <a:ext cx="57467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Brief conclusion 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/>
              <a:t>RO refractivity below 6-km contributes strongly to the </a:t>
            </a:r>
            <a:r>
              <a:rPr lang="en-US" altLang="zh-TW" u="sng" dirty="0" smtClean="0"/>
              <a:t>water vapor </a:t>
            </a:r>
            <a:r>
              <a:rPr lang="en-US" altLang="zh-TW" dirty="0" smtClean="0"/>
              <a:t>and </a:t>
            </a:r>
            <a:r>
              <a:rPr lang="en-US" altLang="zh-TW" u="sng" dirty="0" smtClean="0"/>
              <a:t>wind</a:t>
            </a:r>
            <a:r>
              <a:rPr lang="en-US" altLang="zh-TW" dirty="0" smtClean="0"/>
              <a:t> adjustments in the lower troposphere as well as divergence adjustments in the upper troposphere in the convectively active area.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zh-TW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/>
              <a:t>The more moisture in the lower troposphere provides more fuel to the convection and so enhances convergent(divergent) circulation in the lower(upper) troposphere.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zh-TW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/>
              <a:t>The multivariate forecast error covariance estimated from the ensemble forecast is realistic and captures the key features of the moist convective environment.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/>
              <a:t>Impact of RO data on analyses and forecasts of the storm’s genesis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Experiments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632848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110"/>
                <a:gridCol w="3272538"/>
                <a:gridCol w="1474100"/>
                <a:gridCol w="1474100"/>
              </a:tblGrid>
              <a:tr h="490378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CTRL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RO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RO 6-km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3038014"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sz="1600" dirty="0" smtClean="0"/>
                        <a:t>Descrip</a:t>
                      </a:r>
                      <a:r>
                        <a:rPr lang="en-US" altLang="zh-TW" sz="1600" baseline="0" dirty="0" smtClean="0"/>
                        <a:t>tion</a:t>
                      </a:r>
                    </a:p>
                    <a:p>
                      <a:pPr algn="ctr"/>
                      <a:r>
                        <a:rPr lang="en-US" altLang="zh-TW" sz="1600" baseline="0" dirty="0" smtClean="0"/>
                        <a:t>of</a:t>
                      </a:r>
                    </a:p>
                    <a:p>
                      <a:pPr algn="ctr"/>
                      <a:r>
                        <a:rPr lang="en-US" altLang="zh-TW" sz="1600" baseline="0" dirty="0" smtClean="0"/>
                        <a:t>Assimilating 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Radiosonde</a:t>
                      </a:r>
                      <a:r>
                        <a:rPr lang="en-US" altLang="zh-TW" sz="1600" baseline="0" dirty="0" smtClean="0"/>
                        <a:t> : T, Wind, </a:t>
                      </a:r>
                      <a:r>
                        <a:rPr lang="en-US" altLang="zh-TW" sz="1600" baseline="0" dirty="0" err="1" smtClean="0"/>
                        <a:t>Qv</a:t>
                      </a:r>
                      <a:endParaRPr lang="en-US" altLang="zh-TW" sz="1600" baseline="0" dirty="0" smtClean="0"/>
                    </a:p>
                    <a:p>
                      <a:endParaRPr lang="en-US" altLang="zh-TW" sz="1600" baseline="0" dirty="0" smtClean="0"/>
                    </a:p>
                    <a:p>
                      <a:r>
                        <a:rPr lang="en-US" altLang="zh-TW" sz="1600" baseline="0" dirty="0" smtClean="0"/>
                        <a:t>Aircraft : Wind, T</a:t>
                      </a:r>
                    </a:p>
                    <a:p>
                      <a:endParaRPr lang="en-US" altLang="zh-TW" sz="1600" baseline="0" dirty="0" smtClean="0"/>
                    </a:p>
                    <a:p>
                      <a:r>
                        <a:rPr lang="en-US" altLang="zh-TW" sz="1600" baseline="0" dirty="0" smtClean="0"/>
                        <a:t>Satellite cloud drift winds </a:t>
                      </a:r>
                    </a:p>
                    <a:p>
                      <a:endParaRPr lang="en-US" altLang="zh-TW" sz="1600" dirty="0" smtClean="0"/>
                    </a:p>
                    <a:p>
                      <a:r>
                        <a:rPr lang="en-US" altLang="zh-TW" sz="1600" dirty="0" smtClean="0"/>
                        <a:t>Surface station : P</a:t>
                      </a:r>
                    </a:p>
                    <a:p>
                      <a:endParaRPr lang="en-US" altLang="zh-TW" sz="1600" dirty="0" smtClean="0"/>
                    </a:p>
                    <a:p>
                      <a:r>
                        <a:rPr lang="en-US" altLang="zh-TW" sz="1600" dirty="0" smtClean="0"/>
                        <a:t>“No” satellite infrared and microwave sounders, radiance, and images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Adds RO profiles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Adds</a:t>
                      </a:r>
                      <a:r>
                        <a:rPr lang="en-US" altLang="zh-TW" sz="1600" baseline="0" dirty="0" smtClean="0"/>
                        <a:t> RO profiles only above 6 km 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Results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3"/>
          <a:srcRect b="2557"/>
          <a:stretch>
            <a:fillRect/>
          </a:stretch>
        </p:blipFill>
        <p:spPr bwMode="auto">
          <a:xfrm>
            <a:off x="755650" y="1700213"/>
            <a:ext cx="36718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00213"/>
            <a:ext cx="42481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文字方塊 4"/>
          <p:cNvSpPr txBox="1">
            <a:spLocks noChangeArrowheads="1"/>
          </p:cNvSpPr>
          <p:nvPr/>
        </p:nvSpPr>
        <p:spPr bwMode="auto">
          <a:xfrm>
            <a:off x="144463" y="2133600"/>
            <a:ext cx="827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TW">
                <a:latin typeface="Rockwell" pitchFamily="18" charset="0"/>
                <a:ea typeface="標楷體" pitchFamily="65" charset="-120"/>
              </a:rPr>
              <a:t>CTRL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3" name="文字方塊 5"/>
          <p:cNvSpPr txBox="1">
            <a:spLocks noChangeArrowheads="1"/>
          </p:cNvSpPr>
          <p:nvPr/>
        </p:nvSpPr>
        <p:spPr bwMode="auto">
          <a:xfrm>
            <a:off x="179388" y="5373688"/>
            <a:ext cx="827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TW">
                <a:latin typeface="Rockwell" pitchFamily="18" charset="0"/>
                <a:ea typeface="標楷體" pitchFamily="65" charset="-120"/>
              </a:rPr>
              <a:t>RO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4" name="文字方塊 6"/>
          <p:cNvSpPr txBox="1">
            <a:spLocks noChangeArrowheads="1"/>
          </p:cNvSpPr>
          <p:nvPr/>
        </p:nvSpPr>
        <p:spPr bwMode="auto">
          <a:xfrm>
            <a:off x="-144463" y="3573463"/>
            <a:ext cx="118745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TW">
                <a:latin typeface="Rockwell" pitchFamily="18" charset="0"/>
                <a:ea typeface="標楷體" pitchFamily="65" charset="-120"/>
              </a:rPr>
              <a:t>RO 6-km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5" name="文字方塊 7"/>
          <p:cNvSpPr txBox="1">
            <a:spLocks noChangeArrowheads="1"/>
          </p:cNvSpPr>
          <p:nvPr/>
        </p:nvSpPr>
        <p:spPr bwMode="auto">
          <a:xfrm>
            <a:off x="1331913" y="14033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SLP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6" name="文字方塊 9"/>
          <p:cNvSpPr txBox="1">
            <a:spLocks noChangeArrowheads="1"/>
          </p:cNvSpPr>
          <p:nvPr/>
        </p:nvSpPr>
        <p:spPr bwMode="auto">
          <a:xfrm>
            <a:off x="2987675" y="141446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Relative Vorticity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7" name="文字方塊 10"/>
          <p:cNvSpPr txBox="1">
            <a:spLocks noChangeArrowheads="1"/>
          </p:cNvSpPr>
          <p:nvPr/>
        </p:nvSpPr>
        <p:spPr bwMode="auto">
          <a:xfrm>
            <a:off x="1258888" y="1989138"/>
            <a:ext cx="1225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1010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8" name="文字方塊 11"/>
          <p:cNvSpPr txBox="1">
            <a:spLocks noChangeArrowheads="1"/>
          </p:cNvSpPr>
          <p:nvPr/>
        </p:nvSpPr>
        <p:spPr bwMode="auto">
          <a:xfrm>
            <a:off x="1258888" y="5157788"/>
            <a:ext cx="1225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1008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039" name="文字方塊 12"/>
          <p:cNvSpPr txBox="1">
            <a:spLocks noChangeArrowheads="1"/>
          </p:cNvSpPr>
          <p:nvPr/>
        </p:nvSpPr>
        <p:spPr bwMode="auto">
          <a:xfrm>
            <a:off x="1258888" y="3644900"/>
            <a:ext cx="122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1009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42988" y="6381750"/>
            <a:ext cx="1368425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OBS:1007 </a:t>
            </a:r>
            <a:r>
              <a:rPr kumimoji="0" lang="en-US" altLang="zh-TW" sz="1400" dirty="0" err="1"/>
              <a:t>hPa</a:t>
            </a:r>
            <a:endParaRPr kumimoji="0" lang="zh-TW" altLang="en-US" sz="1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59113" y="2852738"/>
          <a:ext cx="10810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方程式" r:id="rId5" imgW="647640" imgH="177480" progId="Equation.3">
                  <p:embed/>
                </p:oleObj>
              </mc:Choice>
              <mc:Fallback>
                <p:oleObj name="方程式" r:id="rId5" imgW="6476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52738"/>
                        <a:ext cx="1081087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16238" y="5949950"/>
          <a:ext cx="10810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方程式" r:id="rId7" imgW="647640" imgH="177480" progId="Equation.3">
                  <p:embed/>
                </p:oleObj>
              </mc:Choice>
              <mc:Fallback>
                <p:oleObj name="方程式" r:id="rId7" imgW="6476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949950"/>
                        <a:ext cx="1081087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87675" y="4437063"/>
          <a:ext cx="108108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方程式" r:id="rId9" imgW="647640" imgH="177480" progId="Equation.3">
                  <p:embed/>
                </p:oleObj>
              </mc:Choice>
              <mc:Fallback>
                <p:oleObj name="方程式" r:id="rId9" imgW="6476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437063"/>
                        <a:ext cx="1081088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Compare Observation 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056437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Summary and Conclusion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6082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The water vapor and wind analysis adjustments are propagated by model forecasts into the storm’s genesis area.</a:t>
            </a:r>
          </a:p>
          <a:p>
            <a:endParaRPr lang="en-US" altLang="zh-TW" sz="2400" smtClean="0"/>
          </a:p>
          <a:p>
            <a:r>
              <a:rPr lang="en-US" altLang="zh-TW" sz="2400" smtClean="0"/>
              <a:t>  The more moisture in the lower troposphere provides more fuel to the convection and so enhances convergent(divergent) circulation in the lower(upper) troposphere.</a:t>
            </a:r>
          </a:p>
          <a:p>
            <a:endParaRPr lang="en-US" altLang="zh-TW" sz="2400" smtClean="0"/>
          </a:p>
          <a:p>
            <a:r>
              <a:rPr lang="en-US" altLang="zh-TW" sz="2400" smtClean="0"/>
              <a:t>The root-mean-square error of water vapor and wind forecasts compared to dropsonde and raidosonde observations are reduced consistently. </a:t>
            </a:r>
          </a:p>
          <a:p>
            <a:endParaRPr lang="en-US" altLang="zh-TW" sz="2000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2646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dirty="0" smtClean="0"/>
              <a:t>Tropical cyclone factors 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Warm water temperatures of at least 26.5 degrees down to a depth of at least 50 m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b="1" dirty="0" smtClean="0"/>
              <a:t>Rapid cooling with </a:t>
            </a:r>
            <a:r>
              <a:rPr lang="en-US" altLang="zh-TW" b="1" dirty="0"/>
              <a:t>h</a:t>
            </a:r>
            <a:r>
              <a:rPr lang="en-US" altLang="zh-TW" b="1" dirty="0" smtClean="0"/>
              <a:t>eight</a:t>
            </a:r>
            <a:r>
              <a:rPr lang="en-US" altLang="zh-TW" dirty="0" smtClean="0"/>
              <a:t> in the atmosphere, which allows the release of the heat of condensation that powers a tropical cyclone.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b="1" dirty="0" smtClean="0"/>
              <a:t>High humidity</a:t>
            </a:r>
            <a:r>
              <a:rPr lang="en-US" altLang="zh-TW" dirty="0" smtClean="0"/>
              <a:t>, especially in the lower-to-mid troposphere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Small vertical wind shear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A distance greater than five degrees of latitude away from the equator 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TW" dirty="0" smtClean="0"/>
              <a:t>Preexisting system of disturbed weather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68313" y="4564063"/>
            <a:ext cx="8207375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Require good measurements of </a:t>
            </a:r>
            <a:r>
              <a:rPr kumimoji="0" lang="en-US" altLang="zh-TW" b="1" dirty="0"/>
              <a:t>temperature</a:t>
            </a:r>
            <a:r>
              <a:rPr kumimoji="0" lang="en-US" altLang="zh-TW" dirty="0"/>
              <a:t> and </a:t>
            </a:r>
            <a:r>
              <a:rPr kumimoji="0" lang="en-US" altLang="zh-TW" b="1" dirty="0"/>
              <a:t>water vapor </a:t>
            </a:r>
            <a:r>
              <a:rPr kumimoji="0" lang="en-US" altLang="zh-TW" dirty="0"/>
              <a:t>in the troposphere.</a:t>
            </a:r>
            <a:endParaRPr kumimoji="0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8313" y="5445125"/>
            <a:ext cx="8207375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GPS RO  provide high-vertical-resolution refractivity that are a function of </a:t>
            </a:r>
            <a:r>
              <a:rPr kumimoji="0" lang="en-US" altLang="zh-TW" b="1" dirty="0"/>
              <a:t>water vapor </a:t>
            </a:r>
            <a:r>
              <a:rPr kumimoji="0" lang="en-US" altLang="zh-TW" dirty="0"/>
              <a:t>and </a:t>
            </a:r>
            <a:r>
              <a:rPr kumimoji="0" lang="en-US" altLang="zh-TW" b="1" dirty="0"/>
              <a:t>temperature</a:t>
            </a:r>
            <a:r>
              <a:rPr kumimoji="0" lang="en-US" altLang="zh-TW" dirty="0"/>
              <a:t>.</a:t>
            </a:r>
            <a:endParaRPr kumimoji="0" lang="zh-TW" altLang="en-US" dirty="0"/>
          </a:p>
        </p:txBody>
      </p:sp>
      <p:sp>
        <p:nvSpPr>
          <p:cNvPr id="11" name="向下箭號 10"/>
          <p:cNvSpPr/>
          <p:nvPr/>
        </p:nvSpPr>
        <p:spPr>
          <a:xfrm>
            <a:off x="4356100" y="5210175"/>
            <a:ext cx="576263" cy="23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356100" y="4292600"/>
            <a:ext cx="576263" cy="27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Summary and Conclusion(</a:t>
            </a:r>
            <a:r>
              <a:rPr lang="en-US" altLang="zh-TW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con’t</a:t>
            </a: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The major impact of RO data disappears when only assimilated the RO profile above 6-km, which suggesting the importance of  assimilating RO data in the lower troposphere.  </a:t>
            </a:r>
          </a:p>
          <a:p>
            <a:endParaRPr lang="en-US" altLang="zh-TW" sz="2400" smtClean="0"/>
          </a:p>
          <a:p>
            <a:r>
              <a:rPr lang="en-US" altLang="zh-TW" sz="2400" smtClean="0"/>
              <a:t>Ro refractivity data has potential to improve analyses and forecasts of tropical cyclones using ensemble assimilation system.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Reference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81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600" smtClean="0">
                <a:hlinkClick r:id="rId2"/>
              </a:rPr>
              <a:t>https://proxy.subversion.ucar.edu/DAReS/DART/trunk/tutorial/section9/tut_section9.pdf</a:t>
            </a:r>
            <a:endParaRPr lang="en-US" altLang="zh-TW" sz="1600" smtClean="0"/>
          </a:p>
          <a:p>
            <a:endParaRPr lang="en-US" altLang="zh-TW" sz="16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Easterly waves</a:t>
            </a:r>
            <a:endParaRPr lang="zh-TW" alt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9154" name="Picture 4" descr="http://www.newmediastudio.org/DataDiscovery/Hurr_ED_Center/Easterly_Waves/Easterly_Waves_fi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5040313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http://www.newmediastudio.org/DataDiscovery/Hurr_ED_Center/Easterly_Waves/Easterly_Waves_fig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500438"/>
            <a:ext cx="5238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Ensemble Filter 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t="25317"/>
          <a:stretch>
            <a:fillRect/>
          </a:stretch>
        </p:blipFill>
        <p:spPr bwMode="auto">
          <a:xfrm>
            <a:off x="1331913" y="2133600"/>
            <a:ext cx="6753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EAKF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89363"/>
            <a:ext cx="50403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484313"/>
            <a:ext cx="4530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zh-TW" alt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41751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 t="2724"/>
          <a:stretch>
            <a:fillRect/>
          </a:stretch>
        </p:blipFill>
        <p:spPr bwMode="auto">
          <a:xfrm>
            <a:off x="4643438" y="1484313"/>
            <a:ext cx="4257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3657600"/>
            <a:ext cx="42497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zh-TW" alt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2105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GPS RO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6229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84538"/>
            <a:ext cx="532765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Introduction(</a:t>
            </a:r>
            <a:r>
              <a:rPr lang="en-US" altLang="zh-TW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con’t</a:t>
            </a: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2125" y="1557338"/>
            <a:ext cx="8208963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/>
              <a:t>It need a good </a:t>
            </a:r>
            <a:r>
              <a:rPr kumimoji="0" lang="en-US" altLang="zh-TW" sz="2400" b="1" dirty="0"/>
              <a:t>multivariate,</a:t>
            </a:r>
            <a:r>
              <a:rPr kumimoji="0" lang="en-US" altLang="zh-TW" sz="2400" dirty="0"/>
              <a:t> </a:t>
            </a:r>
            <a:r>
              <a:rPr kumimoji="0" lang="en-US" altLang="zh-TW" sz="2400" b="1" dirty="0"/>
              <a:t>flow-dependent</a:t>
            </a:r>
            <a:r>
              <a:rPr kumimoji="0" lang="en-US" altLang="zh-TW" sz="2400" dirty="0"/>
              <a:t> estimate of the forecast error covariance to correct forecast errors in </a:t>
            </a:r>
            <a:r>
              <a: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vapor</a:t>
            </a:r>
            <a:r>
              <a:rPr kumimoji="0" lang="en-US" altLang="zh-TW" sz="2400" dirty="0"/>
              <a:t>, </a:t>
            </a:r>
            <a:r>
              <a: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kumimoji="0" lang="en-US" altLang="zh-TW" sz="2400" dirty="0"/>
              <a:t> and </a:t>
            </a:r>
            <a:r>
              <a: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kumimoji="0" lang="en-US" altLang="zh-TW" sz="2400" dirty="0"/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92125" y="3165475"/>
            <a:ext cx="8208963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/>
              <a:t>Ensemble data assimilation </a:t>
            </a:r>
            <a:r>
              <a:rPr kumimoji="0" lang="en-US" altLang="zh-TW" sz="2400" dirty="0"/>
              <a:t>techniques can provide one way to address </a:t>
            </a:r>
            <a:r>
              <a: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</a:t>
            </a:r>
            <a:r>
              <a:rPr kumimoji="0" lang="en-US" altLang="zh-TW" sz="2400" dirty="0"/>
              <a:t> and </a:t>
            </a:r>
            <a:r>
              <a: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flow-dependent</a:t>
            </a:r>
            <a:r>
              <a:rPr kumimoji="0" lang="en-US" altLang="zh-TW" sz="2400" dirty="0"/>
              <a:t> forecast error covariance  </a:t>
            </a:r>
            <a:endParaRPr kumimoji="0" lang="zh-TW" altLang="en-US" sz="2400" dirty="0"/>
          </a:p>
        </p:txBody>
      </p:sp>
      <p:sp>
        <p:nvSpPr>
          <p:cNvPr id="17412" name="文字方塊 7"/>
          <p:cNvSpPr txBox="1">
            <a:spLocks noChangeArrowheads="1"/>
          </p:cNvSpPr>
          <p:nvPr/>
        </p:nvSpPr>
        <p:spPr bwMode="auto">
          <a:xfrm>
            <a:off x="492125" y="4365625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A few preliminary studies with assimilation of RO refractivity in ensemble assimilation system have demonstrated benefits for forecasts of Hurricane Ernesto (2006) and Typhoon Shanshan (2006; Liu et al. 2007; Anthes et al. 2008)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4140200" y="2781300"/>
            <a:ext cx="647700" cy="36036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sz="3200" dirty="0" smtClean="0"/>
              <a:t>Hurricane Ernesto and RO observation(GPS RO)</a:t>
            </a:r>
            <a:endParaRPr lang="zh-TW" altLang="en-US" sz="3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Hurricane Ernesto genesis </a:t>
            </a:r>
            <a:endParaRPr lang="zh-TW" alt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20482" name="群組 26"/>
          <p:cNvGrpSpPr>
            <a:grpSpLocks/>
          </p:cNvGrpSpPr>
          <p:nvPr/>
        </p:nvGrpSpPr>
        <p:grpSpPr bwMode="auto">
          <a:xfrm>
            <a:off x="900113" y="2133600"/>
            <a:ext cx="2016125" cy="1231900"/>
            <a:chOff x="539552" y="1835532"/>
            <a:chExt cx="2016224" cy="1233428"/>
          </a:xfrm>
        </p:grpSpPr>
        <p:sp>
          <p:nvSpPr>
            <p:cNvPr id="20501" name="文字方塊 4"/>
            <p:cNvSpPr txBox="1">
              <a:spLocks noChangeArrowheads="1"/>
            </p:cNvSpPr>
            <p:nvPr/>
          </p:nvSpPr>
          <p:spPr bwMode="auto">
            <a:xfrm>
              <a:off x="1187624" y="2276872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TD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236498" y="2277404"/>
              <a:ext cx="360381" cy="3592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503" name="文字方塊 12"/>
            <p:cNvSpPr txBox="1">
              <a:spLocks noChangeArrowheads="1"/>
            </p:cNvSpPr>
            <p:nvPr/>
          </p:nvSpPr>
          <p:spPr bwMode="auto">
            <a:xfrm>
              <a:off x="539552" y="2699628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00Z, 25, August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20504" name="文字方塊 19"/>
            <p:cNvSpPr txBox="1">
              <a:spLocks noChangeArrowheads="1"/>
            </p:cNvSpPr>
            <p:nvPr/>
          </p:nvSpPr>
          <p:spPr bwMode="auto">
            <a:xfrm>
              <a:off x="539552" y="1835532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1007 hPa, 30 kt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</p:grpSp>
      <p:grpSp>
        <p:nvGrpSpPr>
          <p:cNvPr id="20483" name="群組 23"/>
          <p:cNvGrpSpPr>
            <a:grpSpLocks/>
          </p:cNvGrpSpPr>
          <p:nvPr/>
        </p:nvGrpSpPr>
        <p:grpSpPr bwMode="auto">
          <a:xfrm>
            <a:off x="4572000" y="3789363"/>
            <a:ext cx="2016125" cy="1449387"/>
            <a:chOff x="4716016" y="3491716"/>
            <a:chExt cx="2016224" cy="1449452"/>
          </a:xfrm>
        </p:grpSpPr>
        <p:sp>
          <p:nvSpPr>
            <p:cNvPr id="20497" name="文字方塊 6"/>
            <p:cNvSpPr txBox="1">
              <a:spLocks noChangeArrowheads="1"/>
            </p:cNvSpPr>
            <p:nvPr/>
          </p:nvSpPr>
          <p:spPr bwMode="auto">
            <a:xfrm>
              <a:off x="5246924" y="403591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TS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5076397" y="3852094"/>
              <a:ext cx="792201" cy="7191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499" name="文字方塊 17"/>
            <p:cNvSpPr txBox="1">
              <a:spLocks noChangeArrowheads="1"/>
            </p:cNvSpPr>
            <p:nvPr/>
          </p:nvSpPr>
          <p:spPr bwMode="auto">
            <a:xfrm>
              <a:off x="4716016" y="4571836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12Z, 26, August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20500" name="文字方塊 20"/>
            <p:cNvSpPr txBox="1">
              <a:spLocks noChangeArrowheads="1"/>
            </p:cNvSpPr>
            <p:nvPr/>
          </p:nvSpPr>
          <p:spPr bwMode="auto">
            <a:xfrm>
              <a:off x="5004048" y="3491716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997 hPa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</p:grpSp>
      <p:grpSp>
        <p:nvGrpSpPr>
          <p:cNvPr id="20484" name="群組 25"/>
          <p:cNvGrpSpPr>
            <a:grpSpLocks/>
          </p:cNvGrpSpPr>
          <p:nvPr/>
        </p:nvGrpSpPr>
        <p:grpSpPr bwMode="auto">
          <a:xfrm>
            <a:off x="2700338" y="2997200"/>
            <a:ext cx="2016125" cy="1449388"/>
            <a:chOff x="2195736" y="2492896"/>
            <a:chExt cx="2016224" cy="1449452"/>
          </a:xfrm>
        </p:grpSpPr>
        <p:sp>
          <p:nvSpPr>
            <p:cNvPr id="20493" name="文字方塊 5"/>
            <p:cNvSpPr txBox="1">
              <a:spLocks noChangeArrowheads="1"/>
            </p:cNvSpPr>
            <p:nvPr/>
          </p:nvSpPr>
          <p:spPr bwMode="auto">
            <a:xfrm>
              <a:off x="2843808" y="2996952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TS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749800" y="2886613"/>
              <a:ext cx="647732" cy="5762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495" name="文字方塊 16"/>
            <p:cNvSpPr txBox="1">
              <a:spLocks noChangeArrowheads="1"/>
            </p:cNvSpPr>
            <p:nvPr/>
          </p:nvSpPr>
          <p:spPr bwMode="auto">
            <a:xfrm>
              <a:off x="2195736" y="3573016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21Z, 25, August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20496" name="文字方塊 21"/>
            <p:cNvSpPr txBox="1">
              <a:spLocks noChangeArrowheads="1"/>
            </p:cNvSpPr>
            <p:nvPr/>
          </p:nvSpPr>
          <p:spPr bwMode="auto">
            <a:xfrm>
              <a:off x="2267744" y="2492896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1004 hPa, 35 kt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</p:grpSp>
      <p:grpSp>
        <p:nvGrpSpPr>
          <p:cNvPr id="20485" name="群組 24"/>
          <p:cNvGrpSpPr>
            <a:grpSpLocks/>
          </p:cNvGrpSpPr>
          <p:nvPr/>
        </p:nvGrpSpPr>
        <p:grpSpPr bwMode="auto">
          <a:xfrm>
            <a:off x="6588125" y="3924300"/>
            <a:ext cx="2016125" cy="2168525"/>
            <a:chOff x="6588224" y="3923764"/>
            <a:chExt cx="2016224" cy="2169532"/>
          </a:xfrm>
        </p:grpSpPr>
        <p:sp>
          <p:nvSpPr>
            <p:cNvPr id="20489" name="文字方塊 7"/>
            <p:cNvSpPr txBox="1">
              <a:spLocks noChangeArrowheads="1"/>
            </p:cNvSpPr>
            <p:nvPr/>
          </p:nvSpPr>
          <p:spPr bwMode="auto">
            <a:xfrm>
              <a:off x="6914397" y="4826001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Hurricane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6732694" y="4355765"/>
              <a:ext cx="1584403" cy="12960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0491" name="文字方塊 18"/>
            <p:cNvSpPr txBox="1">
              <a:spLocks noChangeArrowheads="1"/>
            </p:cNvSpPr>
            <p:nvPr/>
          </p:nvSpPr>
          <p:spPr bwMode="auto">
            <a:xfrm>
              <a:off x="6588224" y="5723964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12Z, 27, August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  <p:sp>
          <p:nvSpPr>
            <p:cNvPr id="20492" name="文字方塊 22"/>
            <p:cNvSpPr txBox="1">
              <a:spLocks noChangeArrowheads="1"/>
            </p:cNvSpPr>
            <p:nvPr/>
          </p:nvSpPr>
          <p:spPr bwMode="auto">
            <a:xfrm>
              <a:off x="6804248" y="392376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>
                  <a:latin typeface="Rockwell" pitchFamily="18" charset="0"/>
                  <a:ea typeface="標楷體" pitchFamily="65" charset="-120"/>
                </a:rPr>
                <a:t>Category 1</a:t>
              </a:r>
              <a:endParaRPr kumimoji="0" lang="zh-TW" altLang="en-US">
                <a:latin typeface="Rockwell" pitchFamily="18" charset="0"/>
                <a:ea typeface="標楷體" pitchFamily="65" charset="-120"/>
              </a:endParaRPr>
            </a:p>
          </p:txBody>
        </p:sp>
      </p:grpSp>
      <p:sp>
        <p:nvSpPr>
          <p:cNvPr id="32" name="手繪多邊形 31"/>
          <p:cNvSpPr/>
          <p:nvPr/>
        </p:nvSpPr>
        <p:spPr>
          <a:xfrm>
            <a:off x="1771650" y="3465513"/>
            <a:ext cx="855663" cy="827087"/>
          </a:xfrm>
          <a:custGeom>
            <a:avLst/>
            <a:gdLst>
              <a:gd name="connsiteX0" fmla="*/ 0 w 733777"/>
              <a:gd name="connsiteY0" fmla="*/ 0 h 835378"/>
              <a:gd name="connsiteX1" fmla="*/ 248355 w 733777"/>
              <a:gd name="connsiteY1" fmla="*/ 508000 h 835378"/>
              <a:gd name="connsiteX2" fmla="*/ 733777 w 733777"/>
              <a:gd name="connsiteY2" fmla="*/ 835378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777" h="835378">
                <a:moveTo>
                  <a:pt x="0" y="0"/>
                </a:moveTo>
                <a:cubicBezTo>
                  <a:pt x="63029" y="184385"/>
                  <a:pt x="126059" y="368770"/>
                  <a:pt x="248355" y="508000"/>
                </a:cubicBezTo>
                <a:cubicBezTo>
                  <a:pt x="370651" y="647230"/>
                  <a:pt x="552214" y="741304"/>
                  <a:pt x="733777" y="835378"/>
                </a:cubicBezTo>
              </a:path>
            </a:pathLst>
          </a:cu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3" name="手繪多邊形 32"/>
          <p:cNvSpPr/>
          <p:nvPr/>
        </p:nvSpPr>
        <p:spPr>
          <a:xfrm>
            <a:off x="3419475" y="4437063"/>
            <a:ext cx="1081088" cy="647700"/>
          </a:xfrm>
          <a:custGeom>
            <a:avLst/>
            <a:gdLst>
              <a:gd name="connsiteX0" fmla="*/ 0 w 1016000"/>
              <a:gd name="connsiteY0" fmla="*/ 0 h 654755"/>
              <a:gd name="connsiteX1" fmla="*/ 349956 w 1016000"/>
              <a:gd name="connsiteY1" fmla="*/ 508000 h 654755"/>
              <a:gd name="connsiteX2" fmla="*/ 1016000 w 1016000"/>
              <a:gd name="connsiteY2" fmla="*/ 654755 h 6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654755">
                <a:moveTo>
                  <a:pt x="0" y="0"/>
                </a:moveTo>
                <a:cubicBezTo>
                  <a:pt x="90311" y="199437"/>
                  <a:pt x="180623" y="398874"/>
                  <a:pt x="349956" y="508000"/>
                </a:cubicBezTo>
                <a:cubicBezTo>
                  <a:pt x="519289" y="617126"/>
                  <a:pt x="767644" y="635940"/>
                  <a:pt x="1016000" y="654755"/>
                </a:cubicBezTo>
              </a:path>
            </a:pathLst>
          </a:cu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5395913" y="5300663"/>
            <a:ext cx="1139825" cy="649287"/>
          </a:xfrm>
          <a:custGeom>
            <a:avLst/>
            <a:gdLst>
              <a:gd name="connsiteX0" fmla="*/ 0 w 1140178"/>
              <a:gd name="connsiteY0" fmla="*/ 0 h 485422"/>
              <a:gd name="connsiteX1" fmla="*/ 541867 w 1140178"/>
              <a:gd name="connsiteY1" fmla="*/ 361245 h 485422"/>
              <a:gd name="connsiteX2" fmla="*/ 1140178 w 1140178"/>
              <a:gd name="connsiteY2" fmla="*/ 485422 h 4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0178" h="485422">
                <a:moveTo>
                  <a:pt x="0" y="0"/>
                </a:moveTo>
                <a:cubicBezTo>
                  <a:pt x="175918" y="140170"/>
                  <a:pt x="351837" y="280341"/>
                  <a:pt x="541867" y="361245"/>
                </a:cubicBezTo>
                <a:cubicBezTo>
                  <a:pt x="731897" y="442149"/>
                  <a:pt x="936037" y="463785"/>
                  <a:pt x="1140178" y="485422"/>
                </a:cubicBezTo>
              </a:path>
            </a:pathLst>
          </a:cu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Hurricane Ernesto</a:t>
            </a:r>
            <a:endParaRPr lang="zh-TW" alt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66960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034" r="3262"/>
          <a:stretch>
            <a:fillRect/>
          </a:stretch>
        </p:blipFill>
        <p:spPr bwMode="auto">
          <a:xfrm>
            <a:off x="1331913" y="4071938"/>
            <a:ext cx="66960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文字方塊 6"/>
          <p:cNvSpPr txBox="1">
            <a:spLocks noChangeArrowheads="1"/>
          </p:cNvSpPr>
          <p:nvPr/>
        </p:nvSpPr>
        <p:spPr bwMode="auto">
          <a:xfrm>
            <a:off x="2555875" y="1547813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06Z, 23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1509" name="文字方塊 7"/>
          <p:cNvSpPr txBox="1">
            <a:spLocks noChangeArrowheads="1"/>
          </p:cNvSpPr>
          <p:nvPr/>
        </p:nvSpPr>
        <p:spPr bwMode="auto">
          <a:xfrm>
            <a:off x="6011863" y="1547813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06Z, 24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1510" name="文字方塊 8"/>
          <p:cNvSpPr txBox="1">
            <a:spLocks noChangeArrowheads="1"/>
          </p:cNvSpPr>
          <p:nvPr/>
        </p:nvSpPr>
        <p:spPr bwMode="auto">
          <a:xfrm>
            <a:off x="323850" y="2205038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Wind</a:t>
            </a:r>
          </a:p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850 hPa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21511" name="文字方塊 9"/>
          <p:cNvSpPr txBox="1">
            <a:spLocks noChangeArrowheads="1"/>
          </p:cNvSpPr>
          <p:nvPr/>
        </p:nvSpPr>
        <p:spPr bwMode="auto">
          <a:xfrm>
            <a:off x="539750" y="47244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Rockwell" pitchFamily="18" charset="0"/>
                <a:ea typeface="標楷體" pitchFamily="65" charset="-120"/>
              </a:rPr>
              <a:t>qc</a:t>
            </a:r>
            <a:endParaRPr kumimoji="0" lang="zh-TW" altLang="en-US">
              <a:latin typeface="Rockwell" pitchFamily="18" charset="0"/>
              <a:ea typeface="標楷體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346450" y="2276475"/>
            <a:ext cx="936625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515100" y="2276475"/>
            <a:ext cx="936625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349625" y="4868863"/>
            <a:ext cx="935038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89713" y="4868863"/>
            <a:ext cx="935037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 observations </a:t>
            </a:r>
            <a:endParaRPr lang="zh-TW" alt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5256212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smtClean="0"/>
              <a:t>Assimilating only RO refractivity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1639</TotalTime>
  <Words>1193</Words>
  <Application>Microsoft Office PowerPoint</Application>
  <PresentationFormat>如螢幕大小 (4:3)</PresentationFormat>
  <Paragraphs>236</Paragraphs>
  <Slides>37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沉穩</vt:lpstr>
      <vt:lpstr>方程式</vt:lpstr>
      <vt:lpstr>Improved Analyses and Forecasts of Hurricane Ernesto’s Genesis Using Radio Occultation Data in an Ensemble Filter Assimilation System</vt:lpstr>
      <vt:lpstr>Contents</vt:lpstr>
      <vt:lpstr>Introduction</vt:lpstr>
      <vt:lpstr>Introduction(con’t)</vt:lpstr>
      <vt:lpstr>Hurricane Ernesto and RO observation(GPS RO)</vt:lpstr>
      <vt:lpstr>Hurricane Ernesto genesis </vt:lpstr>
      <vt:lpstr>Hurricane Ernesto</vt:lpstr>
      <vt:lpstr>RO observations </vt:lpstr>
      <vt:lpstr>Assimilating only RO refractivity</vt:lpstr>
      <vt:lpstr>The forecast and assimilation system</vt:lpstr>
      <vt:lpstr>Experiments</vt:lpstr>
      <vt:lpstr>Assimilating only RO refractivity</vt:lpstr>
      <vt:lpstr>Assimilating only RO refractivity</vt:lpstr>
      <vt:lpstr>Assimilating only RO refractivity</vt:lpstr>
      <vt:lpstr>Assimilating only RO refractivity</vt:lpstr>
      <vt:lpstr>Assimilating only RO refractivity</vt:lpstr>
      <vt:lpstr>Brief conclusion</vt:lpstr>
      <vt:lpstr>Hypothesis</vt:lpstr>
      <vt:lpstr>OLNY 6-km Run V.S. ONLY Run</vt:lpstr>
      <vt:lpstr>OLNY 6-km Run V.S. ONLY Run</vt:lpstr>
      <vt:lpstr>OLNY 6-km Run V.S. ONLY Run</vt:lpstr>
      <vt:lpstr>OLNY 6-km Run V.S. ONLY Run</vt:lpstr>
      <vt:lpstr>RMSE</vt:lpstr>
      <vt:lpstr>Brief conclusion </vt:lpstr>
      <vt:lpstr>Impact of RO data on analyses and forecasts of the storm’s genesis</vt:lpstr>
      <vt:lpstr>Experiments</vt:lpstr>
      <vt:lpstr>Results</vt:lpstr>
      <vt:lpstr>Compare Observation </vt:lpstr>
      <vt:lpstr>Summary and Conclusion</vt:lpstr>
      <vt:lpstr>Summary and Conclusion(con’t)</vt:lpstr>
      <vt:lpstr>Reference</vt:lpstr>
      <vt:lpstr>Easterly waves</vt:lpstr>
      <vt:lpstr>Ensemble Filter </vt:lpstr>
      <vt:lpstr>EAKF</vt:lpstr>
      <vt:lpstr>PowerPoint 簡報</vt:lpstr>
      <vt:lpstr>PowerPoint 簡報</vt:lpstr>
      <vt:lpstr>GPS 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Analyses and Forecasts of Hurricane Ernesto’s Genesis Using Radio Occultation Data in an Ensemble Filter Assimilation System</dc:title>
  <cp:lastModifiedBy>user</cp:lastModifiedBy>
  <cp:revision>116</cp:revision>
  <dcterms:modified xsi:type="dcterms:W3CDTF">2012-11-30T01:57:50Z</dcterms:modified>
</cp:coreProperties>
</file>